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61" r:id="rId5"/>
    <p:sldId id="288" r:id="rId6"/>
    <p:sldId id="289" r:id="rId7"/>
    <p:sldId id="263" r:id="rId8"/>
    <p:sldId id="290" r:id="rId9"/>
    <p:sldId id="291" r:id="rId10"/>
    <p:sldId id="268" r:id="rId11"/>
    <p:sldId id="296" r:id="rId12"/>
    <p:sldId id="286" r:id="rId13"/>
    <p:sldId id="287" r:id="rId14"/>
    <p:sldId id="293" r:id="rId15"/>
    <p:sldId id="283" r:id="rId16"/>
    <p:sldId id="273" r:id="rId17"/>
    <p:sldId id="285" r:id="rId18"/>
    <p:sldId id="294" r:id="rId19"/>
    <p:sldId id="275" r:id="rId20"/>
    <p:sldId id="295" r:id="rId21"/>
    <p:sldId id="276" r:id="rId22"/>
    <p:sldId id="277" r:id="rId23"/>
    <p:sldId id="278" r:id="rId24"/>
    <p:sldId id="279" r:id="rId25"/>
    <p:sldId id="280" r:id="rId26"/>
    <p:sldId id="281" r:id="rId2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>
        <p:scale>
          <a:sx n="34" d="100"/>
          <a:sy n="34" d="100"/>
        </p:scale>
        <p:origin x="99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wl of salad with fried rice, boiled eggs and chopsticks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Bowl with salmon cakes, salad and houmous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Bowl of pappardelle pasta with parsley butter, roasted hazelnuts and shaved parmesan chees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owl of salad with fried rice, boiled eggs and chopsticks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 and houmous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Bowl of pappardelle pasta with parsley butter, roasted hazelnuts and shaved parmesan cheese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1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11" Type="http://schemas.openxmlformats.org/officeDocument/2006/relationships/image" Target="../media/image21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25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7" Type="http://schemas.openxmlformats.org/officeDocument/2006/relationships/image" Target="../media/image430.png"/><Relationship Id="rId1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11" Type="http://schemas.openxmlformats.org/officeDocument/2006/relationships/image" Target="../media/image26.png"/><Relationship Id="rId10" Type="http://schemas.openxmlformats.org/officeDocument/2006/relationships/image" Target="../media/image46.png"/><Relationship Id="rId9" Type="http://schemas.openxmlformats.org/officeDocument/2006/relationships/image" Target="../media/image4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7" Type="http://schemas.openxmlformats.org/officeDocument/2006/relationships/image" Target="../media/image4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5" Type="http://schemas.openxmlformats.org/officeDocument/2006/relationships/image" Target="../media/image62.png"/><Relationship Id="rId9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5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88.png"/><Relationship Id="rId7" Type="http://schemas.openxmlformats.org/officeDocument/2006/relationships/image" Target="../media/image57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10" Type="http://schemas.openxmlformats.org/officeDocument/2006/relationships/image" Target="../media/image92.png"/><Relationship Id="rId4" Type="http://schemas.openxmlformats.org/officeDocument/2006/relationships/image" Target="../media/image89.png"/><Relationship Id="rId9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4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1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0.png"/><Relationship Id="rId5" Type="http://schemas.openxmlformats.org/officeDocument/2006/relationships/image" Target="../media/image190.png"/><Relationship Id="rId4" Type="http://schemas.openxmlformats.org/officeDocument/2006/relationships/image" Target="../media/image18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ource Models for the…"/>
          <p:cNvSpPr txBox="1">
            <a:spLocks noGrp="1"/>
          </p:cNvSpPr>
          <p:nvPr>
            <p:ph type="ctrTitle"/>
          </p:nvPr>
        </p:nvSpPr>
        <p:spPr>
          <a:xfrm>
            <a:off x="1206496" y="842349"/>
            <a:ext cx="21971004" cy="46482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9600" dirty="0"/>
              <a:t>Complete Characterization of Broadcast and Pseudo-Signatures from Correlation</a:t>
            </a:r>
            <a:endParaRPr sz="9600" dirty="0"/>
          </a:p>
        </p:txBody>
      </p:sp>
      <p:sp>
        <p:nvSpPr>
          <p:cNvPr id="152" name="Vinod M Prabhakaran…"/>
          <p:cNvSpPr txBox="1"/>
          <p:nvPr/>
        </p:nvSpPr>
        <p:spPr>
          <a:xfrm>
            <a:off x="1206499" y="6257450"/>
            <a:ext cx="21971002" cy="1935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algn="l" defTabSz="825500">
              <a:defRPr sz="3400" b="1">
                <a:solidFill>
                  <a:srgbClr val="000000"/>
                </a:solidFill>
              </a:defRPr>
            </a:pPr>
            <a:r>
              <a:rPr lang="en-US" dirty="0"/>
              <a:t>Varun Narayanan</a:t>
            </a:r>
          </a:p>
          <a:p>
            <a:pPr algn="l" defTabSz="825500">
              <a:defRPr sz="3400" b="1">
                <a:solidFill>
                  <a:srgbClr val="000000"/>
                </a:solidFill>
              </a:defRPr>
            </a:pPr>
            <a:r>
              <a:rPr lang="en-US" dirty="0"/>
              <a:t>Technion, Israel Institute of Technology</a:t>
            </a:r>
            <a:endParaRPr dirty="0"/>
          </a:p>
        </p:txBody>
      </p:sp>
      <p:grpSp>
        <p:nvGrpSpPr>
          <p:cNvPr id="158" name="Group"/>
          <p:cNvGrpSpPr/>
          <p:nvPr/>
        </p:nvGrpSpPr>
        <p:grpSpPr>
          <a:xfrm>
            <a:off x="1206496" y="8192526"/>
            <a:ext cx="17037408" cy="5312836"/>
            <a:chOff x="0" y="0"/>
            <a:chExt cx="17037408" cy="5312835"/>
          </a:xfrm>
        </p:grpSpPr>
        <p:sp>
          <p:nvSpPr>
            <p:cNvPr id="153" name="Neha Sangwan                          Varun Narayanan                         Shun Watanabe…"/>
            <p:cNvSpPr txBox="1"/>
            <p:nvPr/>
          </p:nvSpPr>
          <p:spPr>
            <a:xfrm>
              <a:off x="16353" y="3970633"/>
              <a:ext cx="17021055" cy="13422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rmAutofit fontScale="92500"/>
            </a:bodyPr>
            <a:lstStyle/>
            <a:p>
              <a:pPr algn="l" defTabSz="825500">
                <a:defRPr sz="3600" b="1">
                  <a:solidFill>
                    <a:srgbClr val="000000"/>
                  </a:solidFill>
                </a:defRPr>
              </a:pPr>
              <a:r>
                <a:rPr dirty="0"/>
                <a:t>Neha Sangwan                          </a:t>
              </a:r>
              <a:r>
                <a:rPr lang="en-US" dirty="0"/>
                <a:t>     Vinod M Prabhakaran                        </a:t>
              </a:r>
              <a:r>
                <a:rPr dirty="0"/>
                <a:t>Shun Watanabe</a:t>
              </a:r>
            </a:p>
            <a:p>
              <a:pPr algn="l" defTabSz="825500">
                <a:defRPr sz="3600" b="1">
                  <a:solidFill>
                    <a:srgbClr val="000000"/>
                  </a:solidFill>
                </a:defRPr>
              </a:pPr>
              <a:r>
                <a:rPr dirty="0"/>
                <a:t> TIFR, Mumbai                            </a:t>
              </a:r>
              <a:r>
                <a:rPr lang="en-US" dirty="0"/>
                <a:t>          TIFR, Mumbai     </a:t>
              </a:r>
              <a:r>
                <a:rPr dirty="0"/>
                <a:t>                              TUAT, Tokyo                </a:t>
              </a:r>
            </a:p>
          </p:txBody>
        </p:sp>
        <p:grpSp>
          <p:nvGrpSpPr>
            <p:cNvPr id="157" name="Group"/>
            <p:cNvGrpSpPr/>
            <p:nvPr/>
          </p:nvGrpSpPr>
          <p:grpSpPr>
            <a:xfrm>
              <a:off x="0" y="0"/>
              <a:ext cx="16983893" cy="3931117"/>
              <a:chOff x="0" y="0"/>
              <a:chExt cx="16983892" cy="3931116"/>
            </a:xfrm>
          </p:grpSpPr>
          <p:pic>
            <p:nvPicPr>
              <p:cNvPr id="154" name="Image" descr="Image"/>
              <p:cNvPicPr>
                <a:picLocks noChangeAspect="1"/>
              </p:cNvPicPr>
              <p:nvPr/>
            </p:nvPicPr>
            <p:blipFill>
              <a:blip r:embed="rId2"/>
              <a:srcRect l="8431" t="4608" r="21723" b="25546"/>
              <a:stretch>
                <a:fillRect/>
              </a:stretch>
            </p:blipFill>
            <p:spPr>
              <a:xfrm>
                <a:off x="0" y="0"/>
                <a:ext cx="3538822" cy="393111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56" name="shun.jpg" descr="shun.jpg"/>
              <p:cNvPicPr>
                <a:picLocks noChangeAspect="1"/>
              </p:cNvPicPr>
              <p:nvPr/>
            </p:nvPicPr>
            <p:blipFill>
              <a:blip r:embed="rId3"/>
              <a:srcRect l="63082" t="9403" r="11935" b="48239"/>
              <a:stretch>
                <a:fillRect/>
              </a:stretch>
            </p:blipFill>
            <p:spPr>
              <a:xfrm>
                <a:off x="13563854" y="33246"/>
                <a:ext cx="3420038" cy="386435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pic>
        <p:nvPicPr>
          <p:cNvPr id="3" name="Picture 2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CD6A4FA7-ECBE-DE93-884C-B6900F558E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442" y="8192526"/>
            <a:ext cx="2596243" cy="389436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Reliability: A &amp; B honest ⇒ B accepts A’s message…"/>
          <p:cNvSpPr txBox="1"/>
          <p:nvPr/>
        </p:nvSpPr>
        <p:spPr>
          <a:xfrm>
            <a:off x="14606437" y="3410446"/>
            <a:ext cx="8899332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ma14="http://schemas.microsoft.com/office/mac/drawingml/2011/main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Pct val="123000"/>
              <a:defRPr sz="3700">
                <a:solidFill>
                  <a:srgbClr val="000000"/>
                </a:solidFill>
              </a:defRPr>
            </a:pPr>
            <a:r>
              <a:rPr lang="en-US" sz="4000" u="sng" dirty="0">
                <a:latin typeface="Helvetica Neue Medium"/>
                <a:ea typeface="Helvetica Neue Medium"/>
                <a:cs typeface="Helvetica Neue Medium"/>
                <a:sym typeface="Helvetica Neue Medium"/>
              </a:rPr>
              <a:t>Reliability</a:t>
            </a:r>
          </a:p>
          <a:p>
            <a:pPr>
              <a:buSzPct val="123000"/>
              <a:defRPr sz="3700">
                <a:solidFill>
                  <a:srgbClr val="000000"/>
                </a:solidFill>
              </a:defRPr>
            </a:pPr>
            <a:r>
              <a:rPr lang="en-US" sz="4000" dirty="0">
                <a:latin typeface="Helvetica Neue Medium"/>
                <a:ea typeface="Helvetica Neue Medium"/>
                <a:cs typeface="Helvetica Neue Medium"/>
                <a:sym typeface="Helvetica Neue Medium"/>
              </a:rPr>
              <a:t>honest B</a:t>
            </a:r>
            <a:r>
              <a:rPr lang="en-US" sz="4000" dirty="0"/>
              <a:t> accepts a valid signature</a:t>
            </a:r>
          </a:p>
        </p:txBody>
      </p:sp>
      <p:sp>
        <p:nvSpPr>
          <p:cNvPr id="644" name="PseudoSignature (A→B→C)[Pfitzmann &amp; Waidner 96,…]"/>
          <p:cNvSpPr txBox="1">
            <a:spLocks noGrp="1"/>
          </p:cNvSpPr>
          <p:nvPr>
            <p:ph type="title"/>
          </p:nvPr>
        </p:nvSpPr>
        <p:spPr>
          <a:xfrm>
            <a:off x="1206500" y="317500"/>
            <a:ext cx="21971000" cy="1433163"/>
          </a:xfrm>
          <a:prstGeom prst="rect">
            <a:avLst/>
          </a:prstGeom>
        </p:spPr>
        <p:txBody>
          <a:bodyPr/>
          <a:lstStyle/>
          <a:p>
            <a:pPr>
              <a:defRPr sz="7000" spc="-140"/>
            </a:pPr>
            <a:r>
              <a:rPr dirty="0"/>
              <a:t>Pseudo</a:t>
            </a:r>
            <a:r>
              <a:rPr lang="en-US" dirty="0"/>
              <a:t>-</a:t>
            </a:r>
            <a:r>
              <a:rPr dirty="0"/>
              <a:t>Signature (A→B→C)</a:t>
            </a:r>
            <a:r>
              <a:rPr sz="6000" spc="-119" baseline="31999" dirty="0"/>
              <a:t>[</a:t>
            </a:r>
            <a:r>
              <a:rPr lang="en-US" sz="6000" spc="-119" baseline="31999" dirty="0"/>
              <a:t>PW</a:t>
            </a:r>
            <a:r>
              <a:rPr sz="6000" spc="-119" baseline="31999" dirty="0"/>
              <a:t>9</a:t>
            </a:r>
            <a:r>
              <a:rPr lang="en-US" sz="6000" spc="-119" baseline="31999" dirty="0"/>
              <a:t>6</a:t>
            </a:r>
            <a:r>
              <a:rPr sz="6000" spc="-119" baseline="31999" dirty="0"/>
              <a:t>]</a:t>
            </a:r>
            <a:r>
              <a:rPr dirty="0"/>
              <a:t> </a:t>
            </a:r>
          </a:p>
        </p:txBody>
      </p:sp>
      <p:sp>
        <p:nvSpPr>
          <p:cNvPr id="21" name="Reliability: A &amp; B honest ⇒ B accepts A’s message…">
            <a:extLst>
              <a:ext uri="{FF2B5EF4-FFF2-40B4-BE49-F238E27FC236}">
                <a16:creationId xmlns:a16="http://schemas.microsoft.com/office/drawing/2014/main" id="{30D28C4B-8FDF-239B-4726-ECA8B0721494}"/>
              </a:ext>
            </a:extLst>
          </p:cNvPr>
          <p:cNvSpPr txBox="1"/>
          <p:nvPr/>
        </p:nvSpPr>
        <p:spPr>
          <a:xfrm>
            <a:off x="14313380" y="6471508"/>
            <a:ext cx="9789265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ma14="http://schemas.microsoft.com/office/mac/drawingml/2011/main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Pct val="123000"/>
              <a:defRPr sz="3700">
                <a:solidFill>
                  <a:srgbClr val="000000"/>
                </a:solidFill>
              </a:defRPr>
            </a:pPr>
            <a:r>
              <a:rPr lang="en-US" sz="4000" u="sng" dirty="0"/>
              <a:t>Transferability</a:t>
            </a:r>
          </a:p>
          <a:p>
            <a:pPr>
              <a:buSzPct val="123000"/>
              <a:defRPr sz="3700">
                <a:solidFill>
                  <a:srgbClr val="000000"/>
                </a:solidFill>
              </a:defRPr>
            </a:pPr>
            <a:r>
              <a:rPr lang="en-US" sz="4000" dirty="0">
                <a:latin typeface="Helvetica Neue Medium"/>
                <a:ea typeface="Helvetica Neue Medium"/>
                <a:cs typeface="Helvetica Neue Medium"/>
                <a:sym typeface="Helvetica Neue Medium"/>
              </a:rPr>
              <a:t>B</a:t>
            </a:r>
            <a:r>
              <a:rPr lang="en-US" sz="4000" dirty="0"/>
              <a:t> accepts sign. ⇒ (honest) </a:t>
            </a:r>
            <a:r>
              <a:rPr lang="en-US" sz="4000" dirty="0">
                <a:latin typeface="Helvetica Neue Medium"/>
                <a:ea typeface="Helvetica Neue Medium"/>
                <a:cs typeface="Helvetica Neue Medium"/>
                <a:sym typeface="Helvetica Neue Medium"/>
              </a:rPr>
              <a:t>C</a:t>
            </a:r>
            <a:r>
              <a:rPr lang="en-US" sz="4000" dirty="0"/>
              <a:t> accepts sign.</a:t>
            </a:r>
          </a:p>
        </p:txBody>
      </p:sp>
      <p:sp>
        <p:nvSpPr>
          <p:cNvPr id="22" name="Reliability: A &amp; B honest ⇒ B accepts A’s message…">
            <a:extLst>
              <a:ext uri="{FF2B5EF4-FFF2-40B4-BE49-F238E27FC236}">
                <a16:creationId xmlns:a16="http://schemas.microsoft.com/office/drawing/2014/main" id="{76180E24-8696-6CE6-E042-9819A280FA94}"/>
              </a:ext>
            </a:extLst>
          </p:cNvPr>
          <p:cNvSpPr txBox="1"/>
          <p:nvPr/>
        </p:nvSpPr>
        <p:spPr>
          <a:xfrm>
            <a:off x="14166167" y="9532570"/>
            <a:ext cx="9789265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ma14="http://schemas.microsoft.com/office/mac/drawingml/2011/main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Pct val="123000"/>
              <a:defRPr sz="3700">
                <a:solidFill>
                  <a:srgbClr val="000000"/>
                </a:solidFill>
              </a:defRPr>
            </a:pPr>
            <a:r>
              <a:rPr lang="en-US" sz="4000" u="sng" dirty="0"/>
              <a:t>Unforgeability</a:t>
            </a:r>
          </a:p>
          <a:p>
            <a:pPr>
              <a:buSzPct val="123000"/>
              <a:defRPr sz="3700">
                <a:solidFill>
                  <a:srgbClr val="000000"/>
                </a:solidFill>
              </a:defRPr>
            </a:pPr>
            <a:r>
              <a:rPr lang="en-US" sz="4000" dirty="0">
                <a:latin typeface="Helvetica Neue Medium"/>
                <a:ea typeface="Helvetica Neue Medium"/>
                <a:cs typeface="Helvetica Neue Medium"/>
                <a:sym typeface="Helvetica Neue Medium"/>
              </a:rPr>
              <a:t>C</a:t>
            </a:r>
            <a:r>
              <a:rPr lang="en-US" sz="4000" dirty="0"/>
              <a:t> accepts sign from </a:t>
            </a:r>
            <a:r>
              <a:rPr lang="en-US" sz="4000" dirty="0">
                <a:latin typeface="Helvetica Neue Medium"/>
                <a:ea typeface="Helvetica Neue Medium"/>
                <a:cs typeface="Helvetica Neue Medium"/>
                <a:sym typeface="Helvetica Neue Medium"/>
              </a:rPr>
              <a:t>B</a:t>
            </a:r>
            <a:r>
              <a:rPr lang="en-US" sz="4000" dirty="0"/>
              <a:t> ⇒ it was </a:t>
            </a:r>
            <a:r>
              <a:rPr lang="en-US" sz="4000" dirty="0">
                <a:latin typeface="Helvetica Neue Medium"/>
                <a:ea typeface="Helvetica Neue Medium"/>
                <a:cs typeface="Helvetica Neue Medium"/>
                <a:sym typeface="Helvetica Neue Medium"/>
              </a:rPr>
              <a:t>A’s sign</a:t>
            </a:r>
            <a:endParaRPr lang="en-US" sz="4000" u="sng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B519DA-E722-C6BB-D0BA-C5894A7FB2BB}"/>
              </a:ext>
            </a:extLst>
          </p:cNvPr>
          <p:cNvSpPr txBox="1"/>
          <p:nvPr/>
        </p:nvSpPr>
        <p:spPr>
          <a:xfrm>
            <a:off x="1448972" y="5912254"/>
            <a:ext cx="12126351" cy="31495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Lets A send a signed message to B which B can reliably transfer to C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Reliability: A &amp; B honest ⇒ B accepts A’s message…"/>
          <p:cNvSpPr txBox="1"/>
          <p:nvPr/>
        </p:nvSpPr>
        <p:spPr>
          <a:xfrm>
            <a:off x="14606437" y="3410446"/>
            <a:ext cx="8899332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ma14="http://schemas.microsoft.com/office/mac/drawingml/2011/main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Pct val="123000"/>
              <a:defRPr sz="3700">
                <a:solidFill>
                  <a:srgbClr val="000000"/>
                </a:solidFill>
              </a:defRPr>
            </a:pPr>
            <a:r>
              <a:rPr lang="en-US" sz="4000" u="sng" dirty="0">
                <a:latin typeface="Helvetica Neue Medium"/>
                <a:ea typeface="Helvetica Neue Medium"/>
                <a:cs typeface="Helvetica Neue Medium"/>
                <a:sym typeface="Helvetica Neue Medium"/>
              </a:rPr>
              <a:t>Reliability</a:t>
            </a:r>
          </a:p>
          <a:p>
            <a:pPr>
              <a:buSzPct val="123000"/>
              <a:defRPr sz="3700">
                <a:solidFill>
                  <a:srgbClr val="000000"/>
                </a:solidFill>
              </a:defRPr>
            </a:pPr>
            <a:r>
              <a:rPr lang="en-US" sz="4000" dirty="0">
                <a:latin typeface="Helvetica Neue Medium"/>
                <a:ea typeface="Helvetica Neue Medium"/>
                <a:cs typeface="Helvetica Neue Medium"/>
                <a:sym typeface="Helvetica Neue Medium"/>
              </a:rPr>
              <a:t>honest B</a:t>
            </a:r>
            <a:r>
              <a:rPr lang="en-US" sz="4000" dirty="0"/>
              <a:t> accepts a valid signature</a:t>
            </a:r>
          </a:p>
        </p:txBody>
      </p:sp>
      <p:sp>
        <p:nvSpPr>
          <p:cNvPr id="644" name="PseudoSignature (A→B→C)[Pfitzmann &amp; Waidner 96,…]"/>
          <p:cNvSpPr txBox="1">
            <a:spLocks noGrp="1"/>
          </p:cNvSpPr>
          <p:nvPr>
            <p:ph type="title"/>
          </p:nvPr>
        </p:nvSpPr>
        <p:spPr>
          <a:xfrm>
            <a:off x="1206500" y="317500"/>
            <a:ext cx="21971000" cy="1433163"/>
          </a:xfrm>
          <a:prstGeom prst="rect">
            <a:avLst/>
          </a:prstGeom>
        </p:spPr>
        <p:txBody>
          <a:bodyPr/>
          <a:lstStyle/>
          <a:p>
            <a:pPr>
              <a:defRPr sz="7000" spc="-140"/>
            </a:pPr>
            <a:r>
              <a:rPr dirty="0"/>
              <a:t>Pseudo</a:t>
            </a:r>
            <a:r>
              <a:rPr lang="en-US" dirty="0"/>
              <a:t>-</a:t>
            </a:r>
            <a:r>
              <a:rPr dirty="0"/>
              <a:t>Signature (A→B→C)</a:t>
            </a:r>
            <a:r>
              <a:rPr sz="6000" spc="-119" baseline="31999" dirty="0"/>
              <a:t>[</a:t>
            </a:r>
            <a:r>
              <a:rPr lang="en-US" sz="6000" spc="-119" baseline="31999" dirty="0"/>
              <a:t>PW</a:t>
            </a:r>
            <a:r>
              <a:rPr sz="6000" spc="-119" baseline="31999" dirty="0"/>
              <a:t>9</a:t>
            </a:r>
            <a:r>
              <a:rPr lang="en-US" sz="6000" spc="-119" baseline="31999" dirty="0"/>
              <a:t>6</a:t>
            </a:r>
            <a:r>
              <a:rPr sz="6000" spc="-119" baseline="31999" dirty="0"/>
              <a:t>]</a:t>
            </a:r>
            <a:r>
              <a:rPr dirty="0"/>
              <a:t> 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1CC937B-0903-7F05-E7D6-241D232C511B}"/>
              </a:ext>
            </a:extLst>
          </p:cNvPr>
          <p:cNvGrpSpPr/>
          <p:nvPr/>
        </p:nvGrpSpPr>
        <p:grpSpPr>
          <a:xfrm>
            <a:off x="281355" y="7735287"/>
            <a:ext cx="13884812" cy="5739618"/>
            <a:chOff x="281355" y="7735287"/>
            <a:chExt cx="13884812" cy="573961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1C102FC-CC8B-0931-E8F1-390049F672E0}"/>
                </a:ext>
              </a:extLst>
            </p:cNvPr>
            <p:cNvSpPr/>
            <p:nvPr/>
          </p:nvSpPr>
          <p:spPr>
            <a:xfrm>
              <a:off x="281355" y="7735287"/>
              <a:ext cx="13884812" cy="573961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8D16738-FEB9-BCFE-54C8-461AD2617B41}"/>
                </a:ext>
              </a:extLst>
            </p:cNvPr>
            <p:cNvGrpSpPr/>
            <p:nvPr/>
          </p:nvGrpSpPr>
          <p:grpSpPr>
            <a:xfrm flipH="1">
              <a:off x="981058" y="9546339"/>
              <a:ext cx="444123" cy="2125326"/>
              <a:chOff x="4504731" y="2314114"/>
              <a:chExt cx="435822" cy="2125326"/>
            </a:xfrm>
          </p:grpSpPr>
          <p:sp>
            <p:nvSpPr>
              <p:cNvPr id="635" name="Worker"/>
              <p:cNvSpPr/>
              <p:nvPr/>
            </p:nvSpPr>
            <p:spPr>
              <a:xfrm>
                <a:off x="4504731" y="2969562"/>
                <a:ext cx="435822" cy="9750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7" h="21485" extrusionOk="0">
                    <a:moveTo>
                      <a:pt x="10437" y="4"/>
                    </a:moveTo>
                    <a:cubicBezTo>
                      <a:pt x="10086" y="16"/>
                      <a:pt x="9890" y="53"/>
                      <a:pt x="9890" y="53"/>
                    </a:cubicBezTo>
                    <a:lnTo>
                      <a:pt x="9679" y="218"/>
                    </a:lnTo>
                    <a:cubicBezTo>
                      <a:pt x="9679" y="218"/>
                      <a:pt x="9475" y="209"/>
                      <a:pt x="9302" y="233"/>
                    </a:cubicBezTo>
                    <a:cubicBezTo>
                      <a:pt x="9123" y="277"/>
                      <a:pt x="8310" y="685"/>
                      <a:pt x="8077" y="979"/>
                    </a:cubicBezTo>
                    <a:cubicBezTo>
                      <a:pt x="7824" y="1007"/>
                      <a:pt x="6972" y="1066"/>
                      <a:pt x="6792" y="1100"/>
                    </a:cubicBezTo>
                    <a:cubicBezTo>
                      <a:pt x="6611" y="1134"/>
                      <a:pt x="6610" y="1188"/>
                      <a:pt x="6747" y="1207"/>
                    </a:cubicBezTo>
                    <a:cubicBezTo>
                      <a:pt x="6845" y="1222"/>
                      <a:pt x="7314" y="1289"/>
                      <a:pt x="7960" y="1382"/>
                    </a:cubicBezTo>
                    <a:lnTo>
                      <a:pt x="7768" y="1865"/>
                    </a:lnTo>
                    <a:cubicBezTo>
                      <a:pt x="7768" y="1865"/>
                      <a:pt x="7275" y="2061"/>
                      <a:pt x="7048" y="2209"/>
                    </a:cubicBezTo>
                    <a:cubicBezTo>
                      <a:pt x="6821" y="2357"/>
                      <a:pt x="7572" y="2389"/>
                      <a:pt x="7572" y="2389"/>
                    </a:cubicBezTo>
                    <a:cubicBezTo>
                      <a:pt x="7572" y="2389"/>
                      <a:pt x="7241" y="2949"/>
                      <a:pt x="7719" y="3113"/>
                    </a:cubicBezTo>
                    <a:cubicBezTo>
                      <a:pt x="7920" y="3182"/>
                      <a:pt x="8267" y="3252"/>
                      <a:pt x="8601" y="3308"/>
                    </a:cubicBezTo>
                    <a:cubicBezTo>
                      <a:pt x="8784" y="3339"/>
                      <a:pt x="8857" y="3435"/>
                      <a:pt x="8759" y="3510"/>
                    </a:cubicBezTo>
                    <a:cubicBezTo>
                      <a:pt x="8554" y="3667"/>
                      <a:pt x="8183" y="3908"/>
                      <a:pt x="7670" y="4063"/>
                    </a:cubicBezTo>
                    <a:cubicBezTo>
                      <a:pt x="6854" y="4309"/>
                      <a:pt x="6108" y="5696"/>
                      <a:pt x="6034" y="6631"/>
                    </a:cubicBezTo>
                    <a:cubicBezTo>
                      <a:pt x="5968" y="7473"/>
                      <a:pt x="5033" y="9443"/>
                      <a:pt x="5883" y="10219"/>
                    </a:cubicBezTo>
                    <a:cubicBezTo>
                      <a:pt x="5883" y="10220"/>
                      <a:pt x="5883" y="10221"/>
                      <a:pt x="5883" y="10221"/>
                    </a:cubicBezTo>
                    <a:cubicBezTo>
                      <a:pt x="5207" y="11118"/>
                      <a:pt x="5701" y="12224"/>
                      <a:pt x="4764" y="13705"/>
                    </a:cubicBezTo>
                    <a:cubicBezTo>
                      <a:pt x="3636" y="15488"/>
                      <a:pt x="3816" y="18602"/>
                      <a:pt x="3351" y="18952"/>
                    </a:cubicBezTo>
                    <a:cubicBezTo>
                      <a:pt x="3167" y="19090"/>
                      <a:pt x="3339" y="19405"/>
                      <a:pt x="3339" y="19406"/>
                    </a:cubicBezTo>
                    <a:cubicBezTo>
                      <a:pt x="3339" y="19406"/>
                      <a:pt x="2631" y="19652"/>
                      <a:pt x="1602" y="19882"/>
                    </a:cubicBezTo>
                    <a:cubicBezTo>
                      <a:pt x="1601" y="19882"/>
                      <a:pt x="1598" y="19882"/>
                      <a:pt x="1598" y="19882"/>
                    </a:cubicBezTo>
                    <a:cubicBezTo>
                      <a:pt x="73" y="19841"/>
                      <a:pt x="-63" y="20307"/>
                      <a:pt x="19" y="20574"/>
                    </a:cubicBezTo>
                    <a:cubicBezTo>
                      <a:pt x="46" y="20664"/>
                      <a:pt x="209" y="20734"/>
                      <a:pt x="411" y="20742"/>
                    </a:cubicBezTo>
                    <a:cubicBezTo>
                      <a:pt x="2676" y="20839"/>
                      <a:pt x="3841" y="20592"/>
                      <a:pt x="4278" y="20465"/>
                    </a:cubicBezTo>
                    <a:cubicBezTo>
                      <a:pt x="4366" y="20439"/>
                      <a:pt x="4482" y="20465"/>
                      <a:pt x="4485" y="20512"/>
                    </a:cubicBezTo>
                    <a:cubicBezTo>
                      <a:pt x="4488" y="20554"/>
                      <a:pt x="4556" y="20589"/>
                      <a:pt x="4651" y="20588"/>
                    </a:cubicBezTo>
                    <a:cubicBezTo>
                      <a:pt x="5744" y="20569"/>
                      <a:pt x="6439" y="20521"/>
                      <a:pt x="6852" y="20480"/>
                    </a:cubicBezTo>
                    <a:cubicBezTo>
                      <a:pt x="7148" y="20450"/>
                      <a:pt x="7357" y="20331"/>
                      <a:pt x="7353" y="20196"/>
                    </a:cubicBezTo>
                    <a:lnTo>
                      <a:pt x="7346" y="19841"/>
                    </a:lnTo>
                    <a:cubicBezTo>
                      <a:pt x="7344" y="19783"/>
                      <a:pt x="7387" y="19727"/>
                      <a:pt x="7467" y="19680"/>
                    </a:cubicBezTo>
                    <a:cubicBezTo>
                      <a:pt x="8229" y="19232"/>
                      <a:pt x="7793" y="18275"/>
                      <a:pt x="8073" y="16954"/>
                    </a:cubicBezTo>
                    <a:cubicBezTo>
                      <a:pt x="8368" y="15566"/>
                      <a:pt x="8492" y="15553"/>
                      <a:pt x="9570" y="13337"/>
                    </a:cubicBezTo>
                    <a:cubicBezTo>
                      <a:pt x="9573" y="13337"/>
                      <a:pt x="9574" y="13337"/>
                      <a:pt x="9577" y="13337"/>
                    </a:cubicBezTo>
                    <a:cubicBezTo>
                      <a:pt x="11043" y="14533"/>
                      <a:pt x="10440" y="15298"/>
                      <a:pt x="10636" y="15845"/>
                    </a:cubicBezTo>
                    <a:cubicBezTo>
                      <a:pt x="10833" y="16392"/>
                      <a:pt x="11668" y="17106"/>
                      <a:pt x="11680" y="18966"/>
                    </a:cubicBezTo>
                    <a:cubicBezTo>
                      <a:pt x="11704" y="20495"/>
                      <a:pt x="11735" y="19812"/>
                      <a:pt x="12137" y="20330"/>
                    </a:cubicBezTo>
                    <a:cubicBezTo>
                      <a:pt x="12010" y="20446"/>
                      <a:pt x="11786" y="20561"/>
                      <a:pt x="11386" y="20672"/>
                    </a:cubicBezTo>
                    <a:cubicBezTo>
                      <a:pt x="10646" y="20876"/>
                      <a:pt x="10719" y="21130"/>
                      <a:pt x="10783" y="21288"/>
                    </a:cubicBezTo>
                    <a:cubicBezTo>
                      <a:pt x="10807" y="21346"/>
                      <a:pt x="10902" y="21392"/>
                      <a:pt x="11028" y="21408"/>
                    </a:cubicBezTo>
                    <a:cubicBezTo>
                      <a:pt x="12524" y="21592"/>
                      <a:pt x="13471" y="21410"/>
                      <a:pt x="14010" y="21253"/>
                    </a:cubicBezTo>
                    <a:cubicBezTo>
                      <a:pt x="14574" y="21089"/>
                      <a:pt x="14673" y="20619"/>
                      <a:pt x="14967" y="20477"/>
                    </a:cubicBezTo>
                    <a:cubicBezTo>
                      <a:pt x="15134" y="20396"/>
                      <a:pt x="15145" y="20200"/>
                      <a:pt x="15122" y="20045"/>
                    </a:cubicBezTo>
                    <a:cubicBezTo>
                      <a:pt x="15124" y="20044"/>
                      <a:pt x="15127" y="20043"/>
                      <a:pt x="15129" y="20043"/>
                    </a:cubicBezTo>
                    <a:cubicBezTo>
                      <a:pt x="15725" y="19650"/>
                      <a:pt x="15043" y="19524"/>
                      <a:pt x="15126" y="17446"/>
                    </a:cubicBezTo>
                    <a:cubicBezTo>
                      <a:pt x="15379" y="14690"/>
                      <a:pt x="14303" y="14379"/>
                      <a:pt x="14651" y="12819"/>
                    </a:cubicBezTo>
                    <a:cubicBezTo>
                      <a:pt x="14666" y="12752"/>
                      <a:pt x="14679" y="12685"/>
                      <a:pt x="14692" y="12621"/>
                    </a:cubicBezTo>
                    <a:cubicBezTo>
                      <a:pt x="14707" y="12548"/>
                      <a:pt x="14841" y="12494"/>
                      <a:pt x="15005" y="12492"/>
                    </a:cubicBezTo>
                    <a:cubicBezTo>
                      <a:pt x="15481" y="12485"/>
                      <a:pt x="15952" y="12451"/>
                      <a:pt x="16313" y="12371"/>
                    </a:cubicBezTo>
                    <a:cubicBezTo>
                      <a:pt x="16447" y="12341"/>
                      <a:pt x="16604" y="12381"/>
                      <a:pt x="16622" y="12448"/>
                    </a:cubicBezTo>
                    <a:cubicBezTo>
                      <a:pt x="16706" y="12755"/>
                      <a:pt x="16876" y="13159"/>
                      <a:pt x="16961" y="13451"/>
                    </a:cubicBezTo>
                    <a:cubicBezTo>
                      <a:pt x="17064" y="13804"/>
                      <a:pt x="17105" y="14178"/>
                      <a:pt x="17119" y="14334"/>
                    </a:cubicBezTo>
                    <a:cubicBezTo>
                      <a:pt x="17123" y="14374"/>
                      <a:pt x="17207" y="14404"/>
                      <a:pt x="17297" y="14399"/>
                    </a:cubicBezTo>
                    <a:lnTo>
                      <a:pt x="17538" y="14386"/>
                    </a:lnTo>
                    <a:lnTo>
                      <a:pt x="18133" y="14350"/>
                    </a:lnTo>
                    <a:cubicBezTo>
                      <a:pt x="18223" y="14345"/>
                      <a:pt x="18285" y="14308"/>
                      <a:pt x="18265" y="14268"/>
                    </a:cubicBezTo>
                    <a:cubicBezTo>
                      <a:pt x="18190" y="14116"/>
                      <a:pt x="18017" y="13748"/>
                      <a:pt x="17915" y="13396"/>
                    </a:cubicBezTo>
                    <a:cubicBezTo>
                      <a:pt x="17789" y="12962"/>
                      <a:pt x="17698" y="12269"/>
                      <a:pt x="17508" y="12040"/>
                    </a:cubicBezTo>
                    <a:cubicBezTo>
                      <a:pt x="17484" y="12011"/>
                      <a:pt x="17413" y="11995"/>
                      <a:pt x="17346" y="11999"/>
                    </a:cubicBezTo>
                    <a:lnTo>
                      <a:pt x="17338" y="11999"/>
                    </a:lnTo>
                    <a:lnTo>
                      <a:pt x="17206" y="11542"/>
                    </a:lnTo>
                    <a:cubicBezTo>
                      <a:pt x="17207" y="11541"/>
                      <a:pt x="17209" y="11541"/>
                      <a:pt x="17210" y="11540"/>
                    </a:cubicBezTo>
                    <a:cubicBezTo>
                      <a:pt x="17340" y="11529"/>
                      <a:pt x="17463" y="11514"/>
                      <a:pt x="17560" y="11497"/>
                    </a:cubicBezTo>
                    <a:cubicBezTo>
                      <a:pt x="17561" y="11496"/>
                      <a:pt x="17560" y="11495"/>
                      <a:pt x="17560" y="11495"/>
                    </a:cubicBezTo>
                    <a:cubicBezTo>
                      <a:pt x="17538" y="11368"/>
                      <a:pt x="17479" y="11143"/>
                      <a:pt x="17478" y="11139"/>
                    </a:cubicBezTo>
                    <a:cubicBezTo>
                      <a:pt x="17473" y="11138"/>
                      <a:pt x="17368" y="11117"/>
                      <a:pt x="17168" y="11102"/>
                    </a:cubicBezTo>
                    <a:cubicBezTo>
                      <a:pt x="17167" y="11101"/>
                      <a:pt x="17166" y="11101"/>
                      <a:pt x="17165" y="11100"/>
                    </a:cubicBezTo>
                    <a:cubicBezTo>
                      <a:pt x="17189" y="11034"/>
                      <a:pt x="17276" y="10886"/>
                      <a:pt x="17583" y="10868"/>
                    </a:cubicBezTo>
                    <a:cubicBezTo>
                      <a:pt x="17963" y="10846"/>
                      <a:pt x="18338" y="11016"/>
                      <a:pt x="18733" y="11129"/>
                    </a:cubicBezTo>
                    <a:cubicBezTo>
                      <a:pt x="18776" y="11141"/>
                      <a:pt x="18825" y="11121"/>
                      <a:pt x="18804" y="11100"/>
                    </a:cubicBezTo>
                    <a:cubicBezTo>
                      <a:pt x="18519" y="10819"/>
                      <a:pt x="18080" y="10648"/>
                      <a:pt x="17602" y="10550"/>
                    </a:cubicBezTo>
                    <a:cubicBezTo>
                      <a:pt x="17601" y="10550"/>
                      <a:pt x="17599" y="10549"/>
                      <a:pt x="17598" y="10549"/>
                    </a:cubicBezTo>
                    <a:cubicBezTo>
                      <a:pt x="17663" y="10303"/>
                      <a:pt x="17464" y="9517"/>
                      <a:pt x="18103" y="9308"/>
                    </a:cubicBezTo>
                    <a:cubicBezTo>
                      <a:pt x="18839" y="9068"/>
                      <a:pt x="21537" y="7448"/>
                      <a:pt x="21537" y="7251"/>
                    </a:cubicBezTo>
                    <a:cubicBezTo>
                      <a:pt x="21537" y="7054"/>
                      <a:pt x="20229" y="6631"/>
                      <a:pt x="20229" y="6631"/>
                    </a:cubicBezTo>
                    <a:cubicBezTo>
                      <a:pt x="20294" y="6574"/>
                      <a:pt x="20326" y="6523"/>
                      <a:pt x="20312" y="6485"/>
                    </a:cubicBezTo>
                    <a:cubicBezTo>
                      <a:pt x="20214" y="6223"/>
                      <a:pt x="19626" y="5918"/>
                      <a:pt x="19185" y="5939"/>
                    </a:cubicBezTo>
                    <a:cubicBezTo>
                      <a:pt x="19184" y="5938"/>
                      <a:pt x="19182" y="5939"/>
                      <a:pt x="19181" y="5939"/>
                    </a:cubicBezTo>
                    <a:cubicBezTo>
                      <a:pt x="18797" y="5597"/>
                      <a:pt x="15642" y="4020"/>
                      <a:pt x="14183" y="3607"/>
                    </a:cubicBezTo>
                    <a:cubicBezTo>
                      <a:pt x="14143" y="3594"/>
                      <a:pt x="14102" y="3582"/>
                      <a:pt x="14059" y="3574"/>
                    </a:cubicBezTo>
                    <a:cubicBezTo>
                      <a:pt x="13624" y="3489"/>
                      <a:pt x="13317" y="3433"/>
                      <a:pt x="13052" y="3397"/>
                    </a:cubicBezTo>
                    <a:cubicBezTo>
                      <a:pt x="12797" y="3363"/>
                      <a:pt x="12583" y="3286"/>
                      <a:pt x="12461" y="3181"/>
                    </a:cubicBezTo>
                    <a:cubicBezTo>
                      <a:pt x="12456" y="3177"/>
                      <a:pt x="12450" y="3173"/>
                      <a:pt x="12446" y="3169"/>
                    </a:cubicBezTo>
                    <a:cubicBezTo>
                      <a:pt x="12303" y="3044"/>
                      <a:pt x="12309" y="2897"/>
                      <a:pt x="12453" y="2772"/>
                    </a:cubicBezTo>
                    <a:cubicBezTo>
                      <a:pt x="12690" y="2568"/>
                      <a:pt x="12917" y="2300"/>
                      <a:pt x="13056" y="2118"/>
                    </a:cubicBezTo>
                    <a:cubicBezTo>
                      <a:pt x="13339" y="2159"/>
                      <a:pt x="13522" y="2185"/>
                      <a:pt x="13558" y="2191"/>
                    </a:cubicBezTo>
                    <a:cubicBezTo>
                      <a:pt x="13853" y="2237"/>
                      <a:pt x="13802" y="2072"/>
                      <a:pt x="13633" y="1918"/>
                    </a:cubicBezTo>
                    <a:cubicBezTo>
                      <a:pt x="14292" y="1088"/>
                      <a:pt x="13130" y="295"/>
                      <a:pt x="11903" y="102"/>
                    </a:cubicBezTo>
                    <a:cubicBezTo>
                      <a:pt x="11289" y="5"/>
                      <a:pt x="10787" y="-8"/>
                      <a:pt x="10437" y="4"/>
                    </a:cubicBezTo>
                    <a:close/>
                    <a:moveTo>
                      <a:pt x="15977" y="6797"/>
                    </a:moveTo>
                    <a:cubicBezTo>
                      <a:pt x="16042" y="6794"/>
                      <a:pt x="16114" y="6797"/>
                      <a:pt x="16181" y="6809"/>
                    </a:cubicBezTo>
                    <a:cubicBezTo>
                      <a:pt x="16554" y="6879"/>
                      <a:pt x="16803" y="7031"/>
                      <a:pt x="16773" y="7075"/>
                    </a:cubicBezTo>
                    <a:cubicBezTo>
                      <a:pt x="16657" y="7240"/>
                      <a:pt x="17224" y="7430"/>
                      <a:pt x="17756" y="7512"/>
                    </a:cubicBezTo>
                    <a:cubicBezTo>
                      <a:pt x="17915" y="7536"/>
                      <a:pt x="18004" y="7610"/>
                      <a:pt x="17952" y="7681"/>
                    </a:cubicBezTo>
                    <a:cubicBezTo>
                      <a:pt x="17631" y="8127"/>
                      <a:pt x="17150" y="8671"/>
                      <a:pt x="17018" y="8819"/>
                    </a:cubicBezTo>
                    <a:cubicBezTo>
                      <a:pt x="16985" y="8843"/>
                      <a:pt x="16953" y="8866"/>
                      <a:pt x="16920" y="8890"/>
                    </a:cubicBezTo>
                    <a:lnTo>
                      <a:pt x="15687" y="9497"/>
                    </a:lnTo>
                    <a:cubicBezTo>
                      <a:pt x="15651" y="9514"/>
                      <a:pt x="15602" y="9525"/>
                      <a:pt x="15548" y="9527"/>
                    </a:cubicBezTo>
                    <a:cubicBezTo>
                      <a:pt x="15314" y="9533"/>
                      <a:pt x="15076" y="9544"/>
                      <a:pt x="14865" y="9554"/>
                    </a:cubicBezTo>
                    <a:cubicBezTo>
                      <a:pt x="14715" y="9561"/>
                      <a:pt x="14597" y="9497"/>
                      <a:pt x="14643" y="9433"/>
                    </a:cubicBezTo>
                    <a:cubicBezTo>
                      <a:pt x="15029" y="8890"/>
                      <a:pt x="15784" y="7709"/>
                      <a:pt x="15642" y="6982"/>
                    </a:cubicBezTo>
                    <a:cubicBezTo>
                      <a:pt x="15623" y="6885"/>
                      <a:pt x="15783" y="6809"/>
                      <a:pt x="15977" y="6797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>
                <a:miter lim="400000"/>
              </a:ln>
            </p:spPr>
            <p:txBody>
              <a:bodyPr lIns="50800" tIns="50800" rIns="50800" bIns="50800" anchor="ctr"/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639" name="B"/>
              <p:cNvSpPr txBox="1"/>
              <p:nvPr/>
            </p:nvSpPr>
            <p:spPr>
              <a:xfrm>
                <a:off x="4522439" y="2314114"/>
                <a:ext cx="400406" cy="58511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>
                <a:lvl1pPr defTabSz="825500">
                  <a:defRPr sz="3200">
                    <a:solidFill>
                      <a:srgbClr val="000000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1pPr>
              </a:lstStyle>
              <a:p>
                <a:r>
                  <a:t>B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2" name="Equation"/>
                  <p:cNvSpPr txBox="1"/>
                  <p:nvPr/>
                </p:nvSpPr>
                <p:spPr>
                  <a:xfrm>
                    <a:off x="4531012" y="4144472"/>
                    <a:ext cx="383259" cy="294968"/>
                  </a:xfrm>
                  <a:prstGeom prst="rect">
                    <a:avLst/>
                  </a:prstGeom>
                  <a:ln w="12700">
                    <a:miter lim="400000"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defTabSz="914400" latinLnBrk="1">
                      <a:defRPr sz="1800">
                        <a:solidFill>
                          <a:srgbClr val="000000"/>
                        </a:solidFill>
                      </a:defRPr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sz="3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sz="3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p>
                              <m:r>
                                <a:rPr sz="3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oMath>
                      </m:oMathPara>
                    </a14:m>
                    <a:endParaRPr sz="3400"/>
                  </a:p>
                </p:txBody>
              </p:sp>
            </mc:Choice>
            <mc:Fallback xmlns="">
              <p:sp>
                <p:nvSpPr>
                  <p:cNvPr id="642" name="Equation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31012" y="4144472"/>
                    <a:ext cx="383259" cy="294968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r="-25000" b="-42857"/>
                    </a:stretch>
                  </a:blipFill>
                  <a:ln w="12700">
                    <a:miter lim="400000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74FDAF59-1543-E72D-4B5A-D31D8E1BF5F8}"/>
                </a:ext>
              </a:extLst>
            </p:cNvPr>
            <p:cNvGrpSpPr/>
            <p:nvPr/>
          </p:nvGrpSpPr>
          <p:grpSpPr>
            <a:xfrm>
              <a:off x="8189427" y="9546339"/>
              <a:ext cx="410445" cy="2125326"/>
              <a:chOff x="7152102" y="2314114"/>
              <a:chExt cx="410445" cy="2125326"/>
            </a:xfrm>
          </p:grpSpPr>
          <p:sp>
            <p:nvSpPr>
              <p:cNvPr id="634" name="Worker"/>
              <p:cNvSpPr/>
              <p:nvPr/>
            </p:nvSpPr>
            <p:spPr>
              <a:xfrm flipH="1">
                <a:off x="7198515" y="2972350"/>
                <a:ext cx="317619" cy="9694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9" h="21477" extrusionOk="0">
                    <a:moveTo>
                      <a:pt x="10482" y="4"/>
                    </a:moveTo>
                    <a:cubicBezTo>
                      <a:pt x="10034" y="12"/>
                      <a:pt x="8391" y="117"/>
                      <a:pt x="7657" y="494"/>
                    </a:cubicBezTo>
                    <a:cubicBezTo>
                      <a:pt x="6848" y="911"/>
                      <a:pt x="6805" y="1175"/>
                      <a:pt x="6965" y="1602"/>
                    </a:cubicBezTo>
                    <a:cubicBezTo>
                      <a:pt x="6986" y="1656"/>
                      <a:pt x="6943" y="1710"/>
                      <a:pt x="6847" y="1754"/>
                    </a:cubicBezTo>
                    <a:lnTo>
                      <a:pt x="6817" y="1769"/>
                    </a:lnTo>
                    <a:cubicBezTo>
                      <a:pt x="6710" y="1819"/>
                      <a:pt x="6673" y="1881"/>
                      <a:pt x="6709" y="1940"/>
                    </a:cubicBezTo>
                    <a:cubicBezTo>
                      <a:pt x="6726" y="1968"/>
                      <a:pt x="6808" y="1986"/>
                      <a:pt x="6894" y="1981"/>
                    </a:cubicBezTo>
                    <a:lnTo>
                      <a:pt x="7473" y="1944"/>
                    </a:lnTo>
                    <a:lnTo>
                      <a:pt x="7581" y="2118"/>
                    </a:lnTo>
                    <a:lnTo>
                      <a:pt x="7832" y="2103"/>
                    </a:lnTo>
                    <a:cubicBezTo>
                      <a:pt x="7743" y="2259"/>
                      <a:pt x="7638" y="2495"/>
                      <a:pt x="7698" y="2690"/>
                    </a:cubicBezTo>
                    <a:cubicBezTo>
                      <a:pt x="7809" y="3047"/>
                      <a:pt x="7636" y="3287"/>
                      <a:pt x="7370" y="3479"/>
                    </a:cubicBezTo>
                    <a:cubicBezTo>
                      <a:pt x="7088" y="3683"/>
                      <a:pt x="5823" y="3782"/>
                      <a:pt x="6212" y="4325"/>
                    </a:cubicBezTo>
                    <a:cubicBezTo>
                      <a:pt x="4592" y="4538"/>
                      <a:pt x="3452" y="5407"/>
                      <a:pt x="1941" y="6231"/>
                    </a:cubicBezTo>
                    <a:cubicBezTo>
                      <a:pt x="1754" y="6223"/>
                      <a:pt x="1529" y="6238"/>
                      <a:pt x="1362" y="6303"/>
                    </a:cubicBezTo>
                    <a:lnTo>
                      <a:pt x="721" y="6586"/>
                    </a:lnTo>
                    <a:cubicBezTo>
                      <a:pt x="618" y="6626"/>
                      <a:pt x="407" y="6753"/>
                      <a:pt x="572" y="6895"/>
                    </a:cubicBezTo>
                    <a:cubicBezTo>
                      <a:pt x="551" y="6904"/>
                      <a:pt x="357" y="7014"/>
                      <a:pt x="177" y="7118"/>
                    </a:cubicBezTo>
                    <a:cubicBezTo>
                      <a:pt x="-34" y="7241"/>
                      <a:pt x="-56" y="7388"/>
                      <a:pt x="111" y="7518"/>
                    </a:cubicBezTo>
                    <a:cubicBezTo>
                      <a:pt x="327" y="7686"/>
                      <a:pt x="668" y="7934"/>
                      <a:pt x="1090" y="8180"/>
                    </a:cubicBezTo>
                    <a:cubicBezTo>
                      <a:pt x="2003" y="8714"/>
                      <a:pt x="3229" y="9346"/>
                      <a:pt x="4105" y="9644"/>
                    </a:cubicBezTo>
                    <a:lnTo>
                      <a:pt x="4105" y="10365"/>
                    </a:lnTo>
                    <a:cubicBezTo>
                      <a:pt x="1836" y="10445"/>
                      <a:pt x="1003" y="11125"/>
                      <a:pt x="1003" y="11125"/>
                    </a:cubicBezTo>
                    <a:lnTo>
                      <a:pt x="1141" y="11154"/>
                    </a:lnTo>
                    <a:cubicBezTo>
                      <a:pt x="1141" y="11154"/>
                      <a:pt x="2132" y="10786"/>
                      <a:pt x="2638" y="10783"/>
                    </a:cubicBezTo>
                    <a:cubicBezTo>
                      <a:pt x="3291" y="10779"/>
                      <a:pt x="3382" y="11031"/>
                      <a:pt x="3382" y="11031"/>
                    </a:cubicBezTo>
                    <a:lnTo>
                      <a:pt x="3530" y="11033"/>
                    </a:lnTo>
                    <a:lnTo>
                      <a:pt x="3566" y="12038"/>
                    </a:lnTo>
                    <a:cubicBezTo>
                      <a:pt x="3470" y="12040"/>
                      <a:pt x="3395" y="12067"/>
                      <a:pt x="3397" y="12098"/>
                    </a:cubicBezTo>
                    <a:lnTo>
                      <a:pt x="3469" y="13414"/>
                    </a:lnTo>
                    <a:cubicBezTo>
                      <a:pt x="3469" y="13424"/>
                      <a:pt x="3464" y="13435"/>
                      <a:pt x="3464" y="13446"/>
                    </a:cubicBezTo>
                    <a:lnTo>
                      <a:pt x="3382" y="14216"/>
                    </a:lnTo>
                    <a:cubicBezTo>
                      <a:pt x="3375" y="14280"/>
                      <a:pt x="3535" y="14331"/>
                      <a:pt x="3730" y="14330"/>
                    </a:cubicBezTo>
                    <a:lnTo>
                      <a:pt x="4151" y="14328"/>
                    </a:lnTo>
                    <a:lnTo>
                      <a:pt x="4530" y="14326"/>
                    </a:lnTo>
                    <a:cubicBezTo>
                      <a:pt x="4724" y="14325"/>
                      <a:pt x="4881" y="14271"/>
                      <a:pt x="4868" y="14207"/>
                    </a:cubicBezTo>
                    <a:lnTo>
                      <a:pt x="4710" y="13414"/>
                    </a:lnTo>
                    <a:lnTo>
                      <a:pt x="4643" y="12103"/>
                    </a:lnTo>
                    <a:cubicBezTo>
                      <a:pt x="4700" y="12108"/>
                      <a:pt x="4756" y="12112"/>
                      <a:pt x="4817" y="12112"/>
                    </a:cubicBezTo>
                    <a:lnTo>
                      <a:pt x="5976" y="12112"/>
                    </a:lnTo>
                    <a:cubicBezTo>
                      <a:pt x="6536" y="13763"/>
                      <a:pt x="6792" y="14110"/>
                      <a:pt x="6750" y="14533"/>
                    </a:cubicBezTo>
                    <a:cubicBezTo>
                      <a:pt x="6690" y="15141"/>
                      <a:pt x="5987" y="15436"/>
                      <a:pt x="5545" y="15870"/>
                    </a:cubicBezTo>
                    <a:cubicBezTo>
                      <a:pt x="5143" y="16265"/>
                      <a:pt x="4985" y="16324"/>
                      <a:pt x="4740" y="16769"/>
                    </a:cubicBezTo>
                    <a:cubicBezTo>
                      <a:pt x="4190" y="17773"/>
                      <a:pt x="4340" y="18216"/>
                      <a:pt x="4340" y="19137"/>
                    </a:cubicBezTo>
                    <a:cubicBezTo>
                      <a:pt x="4199" y="19522"/>
                      <a:pt x="4274" y="19717"/>
                      <a:pt x="4274" y="19717"/>
                    </a:cubicBezTo>
                    <a:cubicBezTo>
                      <a:pt x="4368" y="19995"/>
                      <a:pt x="4617" y="19893"/>
                      <a:pt x="4535" y="19971"/>
                    </a:cubicBezTo>
                    <a:cubicBezTo>
                      <a:pt x="4269" y="20224"/>
                      <a:pt x="4429" y="20438"/>
                      <a:pt x="4340" y="20583"/>
                    </a:cubicBezTo>
                    <a:cubicBezTo>
                      <a:pt x="4240" y="20748"/>
                      <a:pt x="4364" y="20936"/>
                      <a:pt x="4340" y="20983"/>
                    </a:cubicBezTo>
                    <a:cubicBezTo>
                      <a:pt x="4340" y="20983"/>
                      <a:pt x="4384" y="21109"/>
                      <a:pt x="4740" y="21238"/>
                    </a:cubicBezTo>
                    <a:cubicBezTo>
                      <a:pt x="5157" y="21388"/>
                      <a:pt x="6901" y="21579"/>
                      <a:pt x="8616" y="21410"/>
                    </a:cubicBezTo>
                    <a:cubicBezTo>
                      <a:pt x="9573" y="21316"/>
                      <a:pt x="9262" y="21088"/>
                      <a:pt x="9262" y="20924"/>
                    </a:cubicBezTo>
                    <a:cubicBezTo>
                      <a:pt x="9262" y="20797"/>
                      <a:pt x="8777" y="20605"/>
                      <a:pt x="8729" y="20462"/>
                    </a:cubicBezTo>
                    <a:cubicBezTo>
                      <a:pt x="8662" y="20263"/>
                      <a:pt x="8662" y="20255"/>
                      <a:pt x="8452" y="20003"/>
                    </a:cubicBezTo>
                    <a:cubicBezTo>
                      <a:pt x="8358" y="19890"/>
                      <a:pt x="8447" y="19720"/>
                      <a:pt x="8673" y="19630"/>
                    </a:cubicBezTo>
                    <a:cubicBezTo>
                      <a:pt x="8793" y="19582"/>
                      <a:pt x="8893" y="19525"/>
                      <a:pt x="8893" y="19444"/>
                    </a:cubicBezTo>
                    <a:cubicBezTo>
                      <a:pt x="8893" y="19071"/>
                      <a:pt x="8716" y="18928"/>
                      <a:pt x="9231" y="17843"/>
                    </a:cubicBezTo>
                    <a:cubicBezTo>
                      <a:pt x="9398" y="17493"/>
                      <a:pt x="9563" y="17209"/>
                      <a:pt x="9831" y="16639"/>
                    </a:cubicBezTo>
                    <a:cubicBezTo>
                      <a:pt x="9933" y="16421"/>
                      <a:pt x="10283" y="15839"/>
                      <a:pt x="10503" y="15630"/>
                    </a:cubicBezTo>
                    <a:cubicBezTo>
                      <a:pt x="11512" y="14669"/>
                      <a:pt x="11887" y="13545"/>
                      <a:pt x="12148" y="12932"/>
                    </a:cubicBezTo>
                    <a:cubicBezTo>
                      <a:pt x="12172" y="12877"/>
                      <a:pt x="12414" y="12880"/>
                      <a:pt x="12430" y="12936"/>
                    </a:cubicBezTo>
                    <a:cubicBezTo>
                      <a:pt x="12780" y="14137"/>
                      <a:pt x="13727" y="15338"/>
                      <a:pt x="13281" y="16184"/>
                    </a:cubicBezTo>
                    <a:cubicBezTo>
                      <a:pt x="12690" y="17307"/>
                      <a:pt x="13044" y="19528"/>
                      <a:pt x="13158" y="19543"/>
                    </a:cubicBezTo>
                    <a:cubicBezTo>
                      <a:pt x="13176" y="19674"/>
                      <a:pt x="13757" y="19688"/>
                      <a:pt x="13620" y="19877"/>
                    </a:cubicBezTo>
                    <a:cubicBezTo>
                      <a:pt x="13329" y="20278"/>
                      <a:pt x="13681" y="20664"/>
                      <a:pt x="13681" y="20664"/>
                    </a:cubicBezTo>
                    <a:cubicBezTo>
                      <a:pt x="13681" y="20664"/>
                      <a:pt x="13666" y="20763"/>
                      <a:pt x="13656" y="20835"/>
                    </a:cubicBezTo>
                    <a:cubicBezTo>
                      <a:pt x="13649" y="20884"/>
                      <a:pt x="13740" y="20928"/>
                      <a:pt x="13881" y="20944"/>
                    </a:cubicBezTo>
                    <a:cubicBezTo>
                      <a:pt x="14272" y="20988"/>
                      <a:pt x="14917" y="20997"/>
                      <a:pt x="15691" y="21006"/>
                    </a:cubicBezTo>
                    <a:cubicBezTo>
                      <a:pt x="16612" y="21017"/>
                      <a:pt x="16505" y="21106"/>
                      <a:pt x="17911" y="21192"/>
                    </a:cubicBezTo>
                    <a:cubicBezTo>
                      <a:pt x="19317" y="21278"/>
                      <a:pt x="21435" y="21140"/>
                      <a:pt x="21489" y="21006"/>
                    </a:cubicBezTo>
                    <a:cubicBezTo>
                      <a:pt x="21544" y="20872"/>
                      <a:pt x="21403" y="20584"/>
                      <a:pt x="20510" y="20503"/>
                    </a:cubicBezTo>
                    <a:cubicBezTo>
                      <a:pt x="19862" y="20421"/>
                      <a:pt x="19211" y="20353"/>
                      <a:pt x="18890" y="20283"/>
                    </a:cubicBezTo>
                    <a:cubicBezTo>
                      <a:pt x="18569" y="20213"/>
                      <a:pt x="17923" y="19968"/>
                      <a:pt x="17537" y="19926"/>
                    </a:cubicBezTo>
                    <a:cubicBezTo>
                      <a:pt x="17436" y="19915"/>
                      <a:pt x="17738" y="19800"/>
                      <a:pt x="17655" y="19471"/>
                    </a:cubicBezTo>
                    <a:cubicBezTo>
                      <a:pt x="17565" y="19121"/>
                      <a:pt x="17504" y="18885"/>
                      <a:pt x="17403" y="17877"/>
                    </a:cubicBezTo>
                    <a:cubicBezTo>
                      <a:pt x="17380" y="17639"/>
                      <a:pt x="17098" y="16934"/>
                      <a:pt x="17701" y="15969"/>
                    </a:cubicBezTo>
                    <a:cubicBezTo>
                      <a:pt x="17936" y="15593"/>
                      <a:pt x="17842" y="14996"/>
                      <a:pt x="17906" y="14271"/>
                    </a:cubicBezTo>
                    <a:cubicBezTo>
                      <a:pt x="17989" y="13321"/>
                      <a:pt x="18057" y="12396"/>
                      <a:pt x="17588" y="11169"/>
                    </a:cubicBezTo>
                    <a:cubicBezTo>
                      <a:pt x="17224" y="10217"/>
                      <a:pt x="17134" y="9970"/>
                      <a:pt x="16655" y="9412"/>
                    </a:cubicBezTo>
                    <a:cubicBezTo>
                      <a:pt x="16766" y="9378"/>
                      <a:pt x="16824" y="9329"/>
                      <a:pt x="16804" y="9276"/>
                    </a:cubicBezTo>
                    <a:lnTo>
                      <a:pt x="16757" y="8801"/>
                    </a:lnTo>
                    <a:cubicBezTo>
                      <a:pt x="16757" y="8678"/>
                      <a:pt x="16332" y="8592"/>
                      <a:pt x="16076" y="8598"/>
                    </a:cubicBezTo>
                    <a:cubicBezTo>
                      <a:pt x="15789" y="8088"/>
                      <a:pt x="15665" y="7588"/>
                      <a:pt x="15860" y="7190"/>
                    </a:cubicBezTo>
                    <a:cubicBezTo>
                      <a:pt x="16004" y="6898"/>
                      <a:pt x="17124" y="6324"/>
                      <a:pt x="16563" y="5810"/>
                    </a:cubicBezTo>
                    <a:cubicBezTo>
                      <a:pt x="16060" y="5349"/>
                      <a:pt x="14538" y="4598"/>
                      <a:pt x="14086" y="4451"/>
                    </a:cubicBezTo>
                    <a:cubicBezTo>
                      <a:pt x="13990" y="4419"/>
                      <a:pt x="13854" y="4395"/>
                      <a:pt x="13702" y="4378"/>
                    </a:cubicBezTo>
                    <a:lnTo>
                      <a:pt x="13835" y="4375"/>
                    </a:lnTo>
                    <a:cubicBezTo>
                      <a:pt x="13835" y="4375"/>
                      <a:pt x="13193" y="4329"/>
                      <a:pt x="12979" y="4071"/>
                    </a:cubicBezTo>
                    <a:cubicBezTo>
                      <a:pt x="12827" y="3889"/>
                      <a:pt x="13287" y="3499"/>
                      <a:pt x="13502" y="3487"/>
                    </a:cubicBezTo>
                    <a:lnTo>
                      <a:pt x="14594" y="3481"/>
                    </a:lnTo>
                    <a:cubicBezTo>
                      <a:pt x="14898" y="3464"/>
                      <a:pt x="15186" y="3391"/>
                      <a:pt x="15230" y="3315"/>
                    </a:cubicBezTo>
                    <a:cubicBezTo>
                      <a:pt x="15299" y="3208"/>
                      <a:pt x="15225" y="3143"/>
                      <a:pt x="15281" y="3063"/>
                    </a:cubicBezTo>
                    <a:cubicBezTo>
                      <a:pt x="15452" y="2788"/>
                      <a:pt x="15312" y="2710"/>
                      <a:pt x="15353" y="2627"/>
                    </a:cubicBezTo>
                    <a:cubicBezTo>
                      <a:pt x="15820" y="2557"/>
                      <a:pt x="15884" y="2491"/>
                      <a:pt x="15794" y="2419"/>
                    </a:cubicBezTo>
                    <a:cubicBezTo>
                      <a:pt x="15727" y="2366"/>
                      <a:pt x="14872" y="2184"/>
                      <a:pt x="14866" y="2036"/>
                    </a:cubicBezTo>
                    <a:cubicBezTo>
                      <a:pt x="15026" y="1794"/>
                      <a:pt x="14994" y="1645"/>
                      <a:pt x="14871" y="1531"/>
                    </a:cubicBezTo>
                    <a:lnTo>
                      <a:pt x="15753" y="1482"/>
                    </a:lnTo>
                    <a:cubicBezTo>
                      <a:pt x="15870" y="1476"/>
                      <a:pt x="15910" y="1427"/>
                      <a:pt x="15819" y="1402"/>
                    </a:cubicBezTo>
                    <a:cubicBezTo>
                      <a:pt x="15690" y="1366"/>
                      <a:pt x="15532" y="1341"/>
                      <a:pt x="15363" y="1328"/>
                    </a:cubicBezTo>
                    <a:cubicBezTo>
                      <a:pt x="15144" y="1312"/>
                      <a:pt x="14898" y="1283"/>
                      <a:pt x="14804" y="1234"/>
                    </a:cubicBezTo>
                    <a:cubicBezTo>
                      <a:pt x="14642" y="1150"/>
                      <a:pt x="14402" y="722"/>
                      <a:pt x="13625" y="466"/>
                    </a:cubicBezTo>
                    <a:cubicBezTo>
                      <a:pt x="13071" y="283"/>
                      <a:pt x="12369" y="143"/>
                      <a:pt x="11856" y="153"/>
                    </a:cubicBezTo>
                    <a:cubicBezTo>
                      <a:pt x="11633" y="-21"/>
                      <a:pt x="10930" y="-4"/>
                      <a:pt x="10482" y="4"/>
                    </a:cubicBezTo>
                    <a:close/>
                    <a:moveTo>
                      <a:pt x="5930" y="6548"/>
                    </a:moveTo>
                    <a:cubicBezTo>
                      <a:pt x="6039" y="6555"/>
                      <a:pt x="6140" y="6580"/>
                      <a:pt x="6186" y="6618"/>
                    </a:cubicBezTo>
                    <a:cubicBezTo>
                      <a:pt x="6367" y="6769"/>
                      <a:pt x="6586" y="7007"/>
                      <a:pt x="6806" y="7234"/>
                    </a:cubicBezTo>
                    <a:cubicBezTo>
                      <a:pt x="7264" y="7707"/>
                      <a:pt x="7616" y="7931"/>
                      <a:pt x="7370" y="8261"/>
                    </a:cubicBezTo>
                    <a:cubicBezTo>
                      <a:pt x="7183" y="8513"/>
                      <a:pt x="6811" y="8858"/>
                      <a:pt x="6811" y="8858"/>
                    </a:cubicBezTo>
                    <a:cubicBezTo>
                      <a:pt x="6133" y="8858"/>
                      <a:pt x="5842" y="8976"/>
                      <a:pt x="5807" y="8982"/>
                    </a:cubicBezTo>
                    <a:cubicBezTo>
                      <a:pt x="5454" y="9049"/>
                      <a:pt x="4889" y="9001"/>
                      <a:pt x="4628" y="8895"/>
                    </a:cubicBezTo>
                    <a:cubicBezTo>
                      <a:pt x="3966" y="8628"/>
                      <a:pt x="3934" y="8067"/>
                      <a:pt x="3541" y="7536"/>
                    </a:cubicBezTo>
                    <a:lnTo>
                      <a:pt x="4340" y="7206"/>
                    </a:lnTo>
                    <a:cubicBezTo>
                      <a:pt x="4497" y="7127"/>
                      <a:pt x="4533" y="7041"/>
                      <a:pt x="4479" y="6981"/>
                    </a:cubicBezTo>
                    <a:cubicBezTo>
                      <a:pt x="4980" y="6802"/>
                      <a:pt x="5361" y="6668"/>
                      <a:pt x="5612" y="6581"/>
                    </a:cubicBezTo>
                    <a:cubicBezTo>
                      <a:pt x="5699" y="6551"/>
                      <a:pt x="5820" y="6541"/>
                      <a:pt x="5930" y="654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>
                <a:miter lim="400000"/>
              </a:ln>
            </p:spPr>
            <p:txBody>
              <a:bodyPr lIns="50800" tIns="50800" rIns="50800" bIns="50800" anchor="ctr"/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640" name="C"/>
              <p:cNvSpPr txBox="1"/>
              <p:nvPr/>
            </p:nvSpPr>
            <p:spPr>
              <a:xfrm>
                <a:off x="7153464" y="2314114"/>
                <a:ext cx="407721" cy="58511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>
                <a:lvl1pPr defTabSz="825500">
                  <a:defRPr sz="3200">
                    <a:solidFill>
                      <a:srgbClr val="000000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1pPr>
              </a:lstStyle>
              <a:p>
                <a:r>
                  <a:t>C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3" name="Equation"/>
                  <p:cNvSpPr txBox="1"/>
                  <p:nvPr/>
                </p:nvSpPr>
                <p:spPr>
                  <a:xfrm>
                    <a:off x="7152102" y="4144472"/>
                    <a:ext cx="410445" cy="294968"/>
                  </a:xfrm>
                  <a:prstGeom prst="rect">
                    <a:avLst/>
                  </a:prstGeom>
                  <a:ln w="12700">
                    <a:miter lim="400000"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defTabSz="914400" latinLnBrk="1">
                      <a:defRPr sz="1800">
                        <a:solidFill>
                          <a:srgbClr val="000000"/>
                        </a:solidFill>
                      </a:defRPr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sz="3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sz="3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sz="3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oMath>
                      </m:oMathPara>
                    </a14:m>
                    <a:endParaRPr sz="3400"/>
                  </a:p>
                </p:txBody>
              </p:sp>
            </mc:Choice>
            <mc:Fallback xmlns="">
              <p:sp>
                <p:nvSpPr>
                  <p:cNvPr id="643" name="Equation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52102" y="4144472"/>
                    <a:ext cx="410445" cy="294968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r="-16176" b="-42857"/>
                    </a:stretch>
                  </a:blipFill>
                  <a:ln w="12700">
                    <a:miter lim="400000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3" name="Line">
              <a:extLst>
                <a:ext uri="{FF2B5EF4-FFF2-40B4-BE49-F238E27FC236}">
                  <a16:creationId xmlns:a16="http://schemas.microsoft.com/office/drawing/2014/main" id="{9D89D5A3-E025-75A4-2057-F2318E260070}"/>
                </a:ext>
              </a:extLst>
            </p:cNvPr>
            <p:cNvSpPr/>
            <p:nvPr/>
          </p:nvSpPr>
          <p:spPr>
            <a:xfrm>
              <a:off x="1977494" y="10996646"/>
              <a:ext cx="5726246" cy="0"/>
            </a:xfrm>
            <a:prstGeom prst="line">
              <a:avLst/>
            </a:prstGeom>
            <a:ln w="38100">
              <a:solidFill>
                <a:srgbClr val="000000"/>
              </a:solidFill>
              <a:miter lim="400000"/>
              <a:tailEnd type="triangle"/>
            </a:ln>
          </p:spPr>
          <p:txBody>
            <a:bodyPr lIns="50800" tIns="50800" rIns="50800" bIns="50800" anchor="ctr"/>
            <a:lstStyle/>
            <a:p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2078B635-D8C9-6039-63AD-6E56CFED85C0}"/>
                    </a:ext>
                  </a:extLst>
                </p:cNvPr>
                <p:cNvSpPr txBox="1"/>
                <p:nvPr/>
              </p:nvSpPr>
              <p:spPr>
                <a:xfrm>
                  <a:off x="1875073" y="10137022"/>
                  <a:ext cx="6034789" cy="65659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r>
                    <a:rPr lang="en-US" sz="3600" dirty="0"/>
                    <a:t>forward </a:t>
                  </a:r>
                  <a14:m>
                    <m:oMath xmlns:m="http://schemas.openxmlformats.org/officeDocument/2006/math">
                      <m:r>
                        <a:rPr lang="en-US" sz="360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60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600" i="1" dirty="0">
                          <a:latin typeface="Cambria Math" panose="02040503050406030204" pitchFamily="18" charset="0"/>
                        </a:rPr>
                        <m:t>𝜎</m:t>
                      </m:r>
                    </m:oMath>
                  </a14:m>
                  <a:endPara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sym typeface="Helvetica Neue"/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2078B635-D8C9-6039-63AD-6E56CFED85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5073" y="10137022"/>
                  <a:ext cx="6034789" cy="656590"/>
                </a:xfrm>
                <a:prstGeom prst="rect">
                  <a:avLst/>
                </a:prstGeom>
                <a:blipFill>
                  <a:blip r:embed="rId5"/>
                  <a:stretch>
                    <a:fillRect t="-12963" b="-3333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F3C2CC57-4AAE-450C-26AC-FFF4C551B215}"/>
                    </a:ext>
                  </a:extLst>
                </p:cNvPr>
                <p:cNvSpPr txBox="1"/>
                <p:nvPr/>
              </p:nvSpPr>
              <p:spPr>
                <a:xfrm>
                  <a:off x="9158189" y="10084016"/>
                  <a:ext cx="4534026" cy="121058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r>
                    <a:rPr lang="en-US" sz="3600" dirty="0"/>
                    <a:t>Accept if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36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</m:oMath>
                  </a14:m>
                  <a:r>
                    <a:rPr lang="en-US" sz="3600" dirty="0"/>
                    <a:t> is </a:t>
                  </a:r>
                  <a:r>
                    <a:rPr lang="en-US" sz="3600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consistent with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600" b="0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p>
                          <m:r>
                            <a:rPr lang="en-US" sz="3600" b="0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a14:m>
                  <a:endParaRPr lang="en-US" sz="3600" dirty="0"/>
                </a:p>
              </p:txBody>
            </p:sp>
          </mc:Choice>
          <mc:Fallback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F3C2CC57-4AAE-450C-26AC-FFF4C551B2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58189" y="10084016"/>
                  <a:ext cx="4534026" cy="1210588"/>
                </a:xfrm>
                <a:prstGeom prst="rect">
                  <a:avLst/>
                </a:prstGeom>
                <a:blipFill>
                  <a:blip r:embed="rId6"/>
                  <a:stretch>
                    <a:fillRect t="-7035" b="-1809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4B95EBE-1998-C556-226C-A3860C400454}"/>
                </a:ext>
              </a:extLst>
            </p:cNvPr>
            <p:cNvSpPr txBox="1"/>
            <p:nvPr/>
          </p:nvSpPr>
          <p:spPr>
            <a:xfrm>
              <a:off x="10505954" y="8014143"/>
              <a:ext cx="3123028" cy="5950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spc="0" normalizeH="0" baseline="0" dirty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Transfer Phase</a:t>
              </a:r>
            </a:p>
          </p:txBody>
        </p:sp>
      </p:grpSp>
      <p:sp>
        <p:nvSpPr>
          <p:cNvPr id="21" name="Reliability: A &amp; B honest ⇒ B accepts A’s message…">
            <a:extLst>
              <a:ext uri="{FF2B5EF4-FFF2-40B4-BE49-F238E27FC236}">
                <a16:creationId xmlns:a16="http://schemas.microsoft.com/office/drawing/2014/main" id="{30D28C4B-8FDF-239B-4726-ECA8B0721494}"/>
              </a:ext>
            </a:extLst>
          </p:cNvPr>
          <p:cNvSpPr txBox="1"/>
          <p:nvPr/>
        </p:nvSpPr>
        <p:spPr>
          <a:xfrm>
            <a:off x="14313380" y="6471508"/>
            <a:ext cx="9789265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ma14="http://schemas.microsoft.com/office/mac/drawingml/2011/main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Pct val="123000"/>
              <a:defRPr sz="3700">
                <a:solidFill>
                  <a:srgbClr val="000000"/>
                </a:solidFill>
              </a:defRPr>
            </a:pPr>
            <a:r>
              <a:rPr lang="en-US" sz="4000" u="sng" dirty="0"/>
              <a:t>Transferability</a:t>
            </a:r>
          </a:p>
          <a:p>
            <a:pPr>
              <a:buSzPct val="123000"/>
              <a:defRPr sz="3700">
                <a:solidFill>
                  <a:srgbClr val="000000"/>
                </a:solidFill>
              </a:defRPr>
            </a:pPr>
            <a:r>
              <a:rPr lang="en-US" sz="4000" dirty="0">
                <a:latin typeface="Helvetica Neue Medium"/>
                <a:ea typeface="Helvetica Neue Medium"/>
                <a:cs typeface="Helvetica Neue Medium"/>
                <a:sym typeface="Helvetica Neue Medium"/>
              </a:rPr>
              <a:t>B</a:t>
            </a:r>
            <a:r>
              <a:rPr lang="en-US" sz="4000" dirty="0"/>
              <a:t> accepts sign. ⇒ (honest) </a:t>
            </a:r>
            <a:r>
              <a:rPr lang="en-US" sz="4000" dirty="0">
                <a:latin typeface="Helvetica Neue Medium"/>
                <a:ea typeface="Helvetica Neue Medium"/>
                <a:cs typeface="Helvetica Neue Medium"/>
                <a:sym typeface="Helvetica Neue Medium"/>
              </a:rPr>
              <a:t>C</a:t>
            </a:r>
            <a:r>
              <a:rPr lang="en-US" sz="4000" dirty="0"/>
              <a:t> accepts sign.</a:t>
            </a:r>
          </a:p>
        </p:txBody>
      </p:sp>
      <p:sp>
        <p:nvSpPr>
          <p:cNvPr id="22" name="Reliability: A &amp; B honest ⇒ B accepts A’s message…">
            <a:extLst>
              <a:ext uri="{FF2B5EF4-FFF2-40B4-BE49-F238E27FC236}">
                <a16:creationId xmlns:a16="http://schemas.microsoft.com/office/drawing/2014/main" id="{76180E24-8696-6CE6-E042-9819A280FA94}"/>
              </a:ext>
            </a:extLst>
          </p:cNvPr>
          <p:cNvSpPr txBox="1"/>
          <p:nvPr/>
        </p:nvSpPr>
        <p:spPr>
          <a:xfrm>
            <a:off x="14166167" y="9532570"/>
            <a:ext cx="9789265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ma14="http://schemas.microsoft.com/office/mac/drawingml/2011/main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Pct val="123000"/>
              <a:defRPr sz="3700">
                <a:solidFill>
                  <a:srgbClr val="000000"/>
                </a:solidFill>
              </a:defRPr>
            </a:pPr>
            <a:r>
              <a:rPr lang="en-US" sz="4000" u="sng" dirty="0"/>
              <a:t>Unforgeability</a:t>
            </a:r>
          </a:p>
          <a:p>
            <a:pPr>
              <a:buSzPct val="123000"/>
              <a:defRPr sz="3700">
                <a:solidFill>
                  <a:srgbClr val="000000"/>
                </a:solidFill>
              </a:defRPr>
            </a:pPr>
            <a:r>
              <a:rPr lang="en-US" sz="4000" dirty="0">
                <a:latin typeface="Helvetica Neue Medium"/>
                <a:ea typeface="Helvetica Neue Medium"/>
                <a:cs typeface="Helvetica Neue Medium"/>
                <a:sym typeface="Helvetica Neue Medium"/>
              </a:rPr>
              <a:t>C</a:t>
            </a:r>
            <a:r>
              <a:rPr lang="en-US" sz="4000" dirty="0"/>
              <a:t> accepts sign from </a:t>
            </a:r>
            <a:r>
              <a:rPr lang="en-US" sz="4000" dirty="0">
                <a:latin typeface="Helvetica Neue Medium"/>
                <a:ea typeface="Helvetica Neue Medium"/>
                <a:cs typeface="Helvetica Neue Medium"/>
                <a:sym typeface="Helvetica Neue Medium"/>
              </a:rPr>
              <a:t>B</a:t>
            </a:r>
            <a:r>
              <a:rPr lang="en-US" sz="4000" dirty="0"/>
              <a:t> ⇒ it was </a:t>
            </a:r>
            <a:r>
              <a:rPr lang="en-US" sz="4000" dirty="0">
                <a:latin typeface="Helvetica Neue Medium"/>
                <a:ea typeface="Helvetica Neue Medium"/>
                <a:cs typeface="Helvetica Neue Medium"/>
                <a:sym typeface="Helvetica Neue Medium"/>
              </a:rPr>
              <a:t>A’s sign</a:t>
            </a:r>
            <a:endParaRPr lang="en-US" sz="4000" u="sng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A908FF2-ED99-05A5-2FC7-F69B2D202D76}"/>
              </a:ext>
            </a:extLst>
          </p:cNvPr>
          <p:cNvGrpSpPr/>
          <p:nvPr/>
        </p:nvGrpSpPr>
        <p:grpSpPr>
          <a:xfrm>
            <a:off x="281355" y="1603710"/>
            <a:ext cx="13884812" cy="5739618"/>
            <a:chOff x="281355" y="1603710"/>
            <a:chExt cx="13884812" cy="573961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921FF23-D75D-9442-3210-FFA5A5A961EF}"/>
                </a:ext>
              </a:extLst>
            </p:cNvPr>
            <p:cNvSpPr/>
            <p:nvPr/>
          </p:nvSpPr>
          <p:spPr>
            <a:xfrm>
              <a:off x="281355" y="1603710"/>
              <a:ext cx="13884812" cy="573961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636" name="Line"/>
            <p:cNvSpPr/>
            <p:nvPr/>
          </p:nvSpPr>
          <p:spPr>
            <a:xfrm>
              <a:off x="1875073" y="4705918"/>
              <a:ext cx="5726246" cy="0"/>
            </a:xfrm>
            <a:prstGeom prst="line">
              <a:avLst/>
            </a:prstGeom>
            <a:ln w="38100">
              <a:solidFill>
                <a:srgbClr val="000000"/>
              </a:solidFill>
              <a:miter lim="400000"/>
              <a:tailEnd type="triangle"/>
            </a:ln>
          </p:spPr>
          <p:txBody>
            <a:bodyPr lIns="50800" tIns="50800" rIns="50800" bIns="50800" anchor="ctr"/>
            <a:lstStyle/>
            <a:p>
              <a:endParaRPr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A0F875D-30A1-BAC7-BD32-A95ECF178A6C}"/>
                </a:ext>
              </a:extLst>
            </p:cNvPr>
            <p:cNvGrpSpPr/>
            <p:nvPr/>
          </p:nvGrpSpPr>
          <p:grpSpPr>
            <a:xfrm>
              <a:off x="533555" y="3279099"/>
              <a:ext cx="895006" cy="2125326"/>
              <a:chOff x="1351763" y="2314114"/>
              <a:chExt cx="895006" cy="2125326"/>
            </a:xfrm>
          </p:grpSpPr>
          <p:sp>
            <p:nvSpPr>
              <p:cNvPr id="633" name="Horseback Riding"/>
              <p:cNvSpPr/>
              <p:nvPr/>
            </p:nvSpPr>
            <p:spPr>
              <a:xfrm>
                <a:off x="1351763" y="3015456"/>
                <a:ext cx="895006" cy="8832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378" y="0"/>
                    </a:moveTo>
                    <a:cubicBezTo>
                      <a:pt x="8007" y="0"/>
                      <a:pt x="7636" y="144"/>
                      <a:pt x="7352" y="431"/>
                    </a:cubicBezTo>
                    <a:cubicBezTo>
                      <a:pt x="6786" y="1005"/>
                      <a:pt x="6786" y="1936"/>
                      <a:pt x="7352" y="2510"/>
                    </a:cubicBezTo>
                    <a:cubicBezTo>
                      <a:pt x="7919" y="3084"/>
                      <a:pt x="8838" y="3084"/>
                      <a:pt x="9404" y="2510"/>
                    </a:cubicBezTo>
                    <a:cubicBezTo>
                      <a:pt x="9971" y="1936"/>
                      <a:pt x="9971" y="1005"/>
                      <a:pt x="9404" y="431"/>
                    </a:cubicBezTo>
                    <a:cubicBezTo>
                      <a:pt x="9121" y="144"/>
                      <a:pt x="8750" y="0"/>
                      <a:pt x="8378" y="0"/>
                    </a:cubicBezTo>
                    <a:close/>
                    <a:moveTo>
                      <a:pt x="18066" y="1982"/>
                    </a:moveTo>
                    <a:cubicBezTo>
                      <a:pt x="18052" y="1980"/>
                      <a:pt x="18032" y="1985"/>
                      <a:pt x="18007" y="2001"/>
                    </a:cubicBezTo>
                    <a:cubicBezTo>
                      <a:pt x="17942" y="2043"/>
                      <a:pt x="11897" y="8305"/>
                      <a:pt x="11897" y="8305"/>
                    </a:cubicBezTo>
                    <a:lnTo>
                      <a:pt x="9735" y="8305"/>
                    </a:lnTo>
                    <a:lnTo>
                      <a:pt x="9735" y="6735"/>
                    </a:lnTo>
                    <a:lnTo>
                      <a:pt x="11509" y="7279"/>
                    </a:lnTo>
                    <a:cubicBezTo>
                      <a:pt x="11585" y="7303"/>
                      <a:pt x="11662" y="7313"/>
                      <a:pt x="11738" y="7313"/>
                    </a:cubicBezTo>
                    <a:cubicBezTo>
                      <a:pt x="12078" y="7313"/>
                      <a:pt x="12392" y="7090"/>
                      <a:pt x="12496" y="6744"/>
                    </a:cubicBezTo>
                    <a:cubicBezTo>
                      <a:pt x="12622" y="6320"/>
                      <a:pt x="12386" y="5872"/>
                      <a:pt x="11968" y="5744"/>
                    </a:cubicBezTo>
                    <a:lnTo>
                      <a:pt x="9735" y="5060"/>
                    </a:lnTo>
                    <a:lnTo>
                      <a:pt x="9735" y="4764"/>
                    </a:lnTo>
                    <a:cubicBezTo>
                      <a:pt x="9735" y="4005"/>
                      <a:pt x="9128" y="3389"/>
                      <a:pt x="8378" y="3389"/>
                    </a:cubicBezTo>
                    <a:cubicBezTo>
                      <a:pt x="7629" y="3389"/>
                      <a:pt x="7022" y="4005"/>
                      <a:pt x="7022" y="4764"/>
                    </a:cubicBezTo>
                    <a:lnTo>
                      <a:pt x="7022" y="8305"/>
                    </a:lnTo>
                    <a:lnTo>
                      <a:pt x="2400" y="8305"/>
                    </a:lnTo>
                    <a:cubicBezTo>
                      <a:pt x="270" y="8305"/>
                      <a:pt x="0" y="10436"/>
                      <a:pt x="0" y="10436"/>
                    </a:cubicBezTo>
                    <a:lnTo>
                      <a:pt x="0" y="14158"/>
                    </a:lnTo>
                    <a:lnTo>
                      <a:pt x="1549" y="14158"/>
                    </a:lnTo>
                    <a:lnTo>
                      <a:pt x="1549" y="10436"/>
                    </a:lnTo>
                    <a:lnTo>
                      <a:pt x="2206" y="9299"/>
                    </a:lnTo>
                    <a:lnTo>
                      <a:pt x="2400" y="9299"/>
                    </a:lnTo>
                    <a:lnTo>
                      <a:pt x="2400" y="13515"/>
                    </a:lnTo>
                    <a:lnTo>
                      <a:pt x="1650" y="14849"/>
                    </a:lnTo>
                    <a:lnTo>
                      <a:pt x="1650" y="20468"/>
                    </a:lnTo>
                    <a:cubicBezTo>
                      <a:pt x="1650" y="21037"/>
                      <a:pt x="2106" y="21499"/>
                      <a:pt x="2668" y="21499"/>
                    </a:cubicBezTo>
                    <a:cubicBezTo>
                      <a:pt x="3230" y="21499"/>
                      <a:pt x="3686" y="21037"/>
                      <a:pt x="3685" y="20468"/>
                    </a:cubicBezTo>
                    <a:lnTo>
                      <a:pt x="3685" y="15395"/>
                    </a:lnTo>
                    <a:lnTo>
                      <a:pt x="4455" y="14025"/>
                    </a:lnTo>
                    <a:lnTo>
                      <a:pt x="4455" y="15718"/>
                    </a:lnTo>
                    <a:cubicBezTo>
                      <a:pt x="4453" y="15752"/>
                      <a:pt x="4453" y="15786"/>
                      <a:pt x="4455" y="15820"/>
                    </a:cubicBezTo>
                    <a:lnTo>
                      <a:pt x="4455" y="15925"/>
                    </a:lnTo>
                    <a:lnTo>
                      <a:pt x="4465" y="15923"/>
                    </a:lnTo>
                    <a:cubicBezTo>
                      <a:pt x="4477" y="16006"/>
                      <a:pt x="4496" y="16088"/>
                      <a:pt x="4529" y="16169"/>
                    </a:cubicBezTo>
                    <a:lnTo>
                      <a:pt x="6512" y="20966"/>
                    </a:lnTo>
                    <a:cubicBezTo>
                      <a:pt x="6675" y="21361"/>
                      <a:pt x="7052" y="21600"/>
                      <a:pt x="7450" y="21600"/>
                    </a:cubicBezTo>
                    <a:cubicBezTo>
                      <a:pt x="7581" y="21600"/>
                      <a:pt x="7715" y="21574"/>
                      <a:pt x="7843" y="21520"/>
                    </a:cubicBezTo>
                    <a:cubicBezTo>
                      <a:pt x="8362" y="21300"/>
                      <a:pt x="8606" y="20696"/>
                      <a:pt x="8389" y="20170"/>
                    </a:cubicBezTo>
                    <a:lnTo>
                      <a:pt x="6441" y="15456"/>
                    </a:lnTo>
                    <a:lnTo>
                      <a:pt x="7550" y="13980"/>
                    </a:lnTo>
                    <a:lnTo>
                      <a:pt x="12472" y="13980"/>
                    </a:lnTo>
                    <a:lnTo>
                      <a:pt x="12472" y="20275"/>
                    </a:lnTo>
                    <a:cubicBezTo>
                      <a:pt x="12472" y="20844"/>
                      <a:pt x="12928" y="21306"/>
                      <a:pt x="13490" y="21306"/>
                    </a:cubicBezTo>
                    <a:cubicBezTo>
                      <a:pt x="14052" y="21306"/>
                      <a:pt x="14507" y="20844"/>
                      <a:pt x="14507" y="20275"/>
                    </a:cubicBezTo>
                    <a:lnTo>
                      <a:pt x="14507" y="14020"/>
                    </a:lnTo>
                    <a:lnTo>
                      <a:pt x="16652" y="9504"/>
                    </a:lnTo>
                    <a:cubicBezTo>
                      <a:pt x="16809" y="9522"/>
                      <a:pt x="16997" y="9536"/>
                      <a:pt x="17204" y="9536"/>
                    </a:cubicBezTo>
                    <a:cubicBezTo>
                      <a:pt x="17755" y="9536"/>
                      <a:pt x="18437" y="9436"/>
                      <a:pt x="19015" y="9042"/>
                    </a:cubicBezTo>
                    <a:cubicBezTo>
                      <a:pt x="19539" y="8685"/>
                      <a:pt x="19886" y="8150"/>
                      <a:pt x="20054" y="7454"/>
                    </a:cubicBezTo>
                    <a:lnTo>
                      <a:pt x="20488" y="7513"/>
                    </a:lnTo>
                    <a:cubicBezTo>
                      <a:pt x="21562" y="7657"/>
                      <a:pt x="21600" y="6511"/>
                      <a:pt x="21600" y="6511"/>
                    </a:cubicBezTo>
                    <a:cubicBezTo>
                      <a:pt x="21600" y="5867"/>
                      <a:pt x="20798" y="5395"/>
                      <a:pt x="20798" y="5395"/>
                    </a:cubicBezTo>
                    <a:lnTo>
                      <a:pt x="18087" y="3562"/>
                    </a:lnTo>
                    <a:lnTo>
                      <a:pt x="18110" y="2050"/>
                    </a:lnTo>
                    <a:cubicBezTo>
                      <a:pt x="18110" y="2050"/>
                      <a:pt x="18109" y="1987"/>
                      <a:pt x="18066" y="1982"/>
                    </a:cubicBezTo>
                    <a:close/>
                    <a:moveTo>
                      <a:pt x="17774" y="7142"/>
                    </a:moveTo>
                    <a:lnTo>
                      <a:pt x="19376" y="7361"/>
                    </a:lnTo>
                    <a:cubicBezTo>
                      <a:pt x="19243" y="7851"/>
                      <a:pt x="18997" y="8224"/>
                      <a:pt x="18638" y="8469"/>
                    </a:cubicBezTo>
                    <a:cubicBezTo>
                      <a:pt x="18116" y="8826"/>
                      <a:pt x="17448" y="8869"/>
                      <a:pt x="16968" y="8840"/>
                    </a:cubicBezTo>
                    <a:lnTo>
                      <a:pt x="17774" y="7142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miter lim="400000"/>
              </a:ln>
            </p:spPr>
            <p:txBody>
              <a:bodyPr lIns="50800" tIns="50800" rIns="50800" bIns="50800" anchor="ctr"/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638" name="A"/>
              <p:cNvSpPr txBox="1"/>
              <p:nvPr/>
            </p:nvSpPr>
            <p:spPr>
              <a:xfrm>
                <a:off x="1606581" y="2314114"/>
                <a:ext cx="385370" cy="58511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>
                <a:lvl1pPr defTabSz="825500">
                  <a:defRPr sz="3200">
                    <a:solidFill>
                      <a:srgbClr val="000000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1pPr>
              </a:lstStyle>
              <a:p>
                <a:r>
                  <a:t>A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1" name="Equation"/>
                  <p:cNvSpPr txBox="1"/>
                  <p:nvPr/>
                </p:nvSpPr>
                <p:spPr>
                  <a:xfrm>
                    <a:off x="1577204" y="4144472"/>
                    <a:ext cx="444124" cy="294968"/>
                  </a:xfrm>
                  <a:prstGeom prst="rect">
                    <a:avLst/>
                  </a:prstGeom>
                  <a:ln w="12700">
                    <a:miter lim="400000"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defTabSz="914400" latinLnBrk="1">
                      <a:defRPr sz="1800">
                        <a:solidFill>
                          <a:srgbClr val="000000"/>
                        </a:solidFill>
                      </a:defRPr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sz="3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sz="3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sz="3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oMath>
                      </m:oMathPara>
                    </a14:m>
                    <a:endParaRPr sz="3400"/>
                  </a:p>
                </p:txBody>
              </p:sp>
            </mc:Choice>
            <mc:Fallback xmlns="">
              <p:sp>
                <p:nvSpPr>
                  <p:cNvPr id="641" name="Equation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77204" y="4144472"/>
                    <a:ext cx="444124" cy="294968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2778" r="-15278" b="-42857"/>
                    </a:stretch>
                  </a:blipFill>
                  <a:ln w="12700">
                    <a:miter lim="400000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64E437D-14A6-F01A-8D83-D804BC8B6B69}"/>
                </a:ext>
              </a:extLst>
            </p:cNvPr>
            <p:cNvGrpSpPr/>
            <p:nvPr/>
          </p:nvGrpSpPr>
          <p:grpSpPr>
            <a:xfrm>
              <a:off x="8190332" y="3359407"/>
              <a:ext cx="435822" cy="2125326"/>
              <a:chOff x="4504731" y="2314114"/>
              <a:chExt cx="435822" cy="2125326"/>
            </a:xfrm>
          </p:grpSpPr>
          <p:sp>
            <p:nvSpPr>
              <p:cNvPr id="5" name="Worker">
                <a:extLst>
                  <a:ext uri="{FF2B5EF4-FFF2-40B4-BE49-F238E27FC236}">
                    <a16:creationId xmlns:a16="http://schemas.microsoft.com/office/drawing/2014/main" id="{BBD763FF-50D4-1E24-065F-0D131D1733FC}"/>
                  </a:ext>
                </a:extLst>
              </p:cNvPr>
              <p:cNvSpPr/>
              <p:nvPr/>
            </p:nvSpPr>
            <p:spPr>
              <a:xfrm>
                <a:off x="4504731" y="2969562"/>
                <a:ext cx="435822" cy="9750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7" h="21485" extrusionOk="0">
                    <a:moveTo>
                      <a:pt x="10437" y="4"/>
                    </a:moveTo>
                    <a:cubicBezTo>
                      <a:pt x="10086" y="16"/>
                      <a:pt x="9890" y="53"/>
                      <a:pt x="9890" y="53"/>
                    </a:cubicBezTo>
                    <a:lnTo>
                      <a:pt x="9679" y="218"/>
                    </a:lnTo>
                    <a:cubicBezTo>
                      <a:pt x="9679" y="218"/>
                      <a:pt x="9475" y="209"/>
                      <a:pt x="9302" y="233"/>
                    </a:cubicBezTo>
                    <a:cubicBezTo>
                      <a:pt x="9123" y="277"/>
                      <a:pt x="8310" y="685"/>
                      <a:pt x="8077" y="979"/>
                    </a:cubicBezTo>
                    <a:cubicBezTo>
                      <a:pt x="7824" y="1007"/>
                      <a:pt x="6972" y="1066"/>
                      <a:pt x="6792" y="1100"/>
                    </a:cubicBezTo>
                    <a:cubicBezTo>
                      <a:pt x="6611" y="1134"/>
                      <a:pt x="6610" y="1188"/>
                      <a:pt x="6747" y="1207"/>
                    </a:cubicBezTo>
                    <a:cubicBezTo>
                      <a:pt x="6845" y="1222"/>
                      <a:pt x="7314" y="1289"/>
                      <a:pt x="7960" y="1382"/>
                    </a:cubicBezTo>
                    <a:lnTo>
                      <a:pt x="7768" y="1865"/>
                    </a:lnTo>
                    <a:cubicBezTo>
                      <a:pt x="7768" y="1865"/>
                      <a:pt x="7275" y="2061"/>
                      <a:pt x="7048" y="2209"/>
                    </a:cubicBezTo>
                    <a:cubicBezTo>
                      <a:pt x="6821" y="2357"/>
                      <a:pt x="7572" y="2389"/>
                      <a:pt x="7572" y="2389"/>
                    </a:cubicBezTo>
                    <a:cubicBezTo>
                      <a:pt x="7572" y="2389"/>
                      <a:pt x="7241" y="2949"/>
                      <a:pt x="7719" y="3113"/>
                    </a:cubicBezTo>
                    <a:cubicBezTo>
                      <a:pt x="7920" y="3182"/>
                      <a:pt x="8267" y="3252"/>
                      <a:pt x="8601" y="3308"/>
                    </a:cubicBezTo>
                    <a:cubicBezTo>
                      <a:pt x="8784" y="3339"/>
                      <a:pt x="8857" y="3435"/>
                      <a:pt x="8759" y="3510"/>
                    </a:cubicBezTo>
                    <a:cubicBezTo>
                      <a:pt x="8554" y="3667"/>
                      <a:pt x="8183" y="3908"/>
                      <a:pt x="7670" y="4063"/>
                    </a:cubicBezTo>
                    <a:cubicBezTo>
                      <a:pt x="6854" y="4309"/>
                      <a:pt x="6108" y="5696"/>
                      <a:pt x="6034" y="6631"/>
                    </a:cubicBezTo>
                    <a:cubicBezTo>
                      <a:pt x="5968" y="7473"/>
                      <a:pt x="5033" y="9443"/>
                      <a:pt x="5883" y="10219"/>
                    </a:cubicBezTo>
                    <a:cubicBezTo>
                      <a:pt x="5883" y="10220"/>
                      <a:pt x="5883" y="10221"/>
                      <a:pt x="5883" y="10221"/>
                    </a:cubicBezTo>
                    <a:cubicBezTo>
                      <a:pt x="5207" y="11118"/>
                      <a:pt x="5701" y="12224"/>
                      <a:pt x="4764" y="13705"/>
                    </a:cubicBezTo>
                    <a:cubicBezTo>
                      <a:pt x="3636" y="15488"/>
                      <a:pt x="3816" y="18602"/>
                      <a:pt x="3351" y="18952"/>
                    </a:cubicBezTo>
                    <a:cubicBezTo>
                      <a:pt x="3167" y="19090"/>
                      <a:pt x="3339" y="19405"/>
                      <a:pt x="3339" y="19406"/>
                    </a:cubicBezTo>
                    <a:cubicBezTo>
                      <a:pt x="3339" y="19406"/>
                      <a:pt x="2631" y="19652"/>
                      <a:pt x="1602" y="19882"/>
                    </a:cubicBezTo>
                    <a:cubicBezTo>
                      <a:pt x="1601" y="19882"/>
                      <a:pt x="1598" y="19882"/>
                      <a:pt x="1598" y="19882"/>
                    </a:cubicBezTo>
                    <a:cubicBezTo>
                      <a:pt x="73" y="19841"/>
                      <a:pt x="-63" y="20307"/>
                      <a:pt x="19" y="20574"/>
                    </a:cubicBezTo>
                    <a:cubicBezTo>
                      <a:pt x="46" y="20664"/>
                      <a:pt x="209" y="20734"/>
                      <a:pt x="411" y="20742"/>
                    </a:cubicBezTo>
                    <a:cubicBezTo>
                      <a:pt x="2676" y="20839"/>
                      <a:pt x="3841" y="20592"/>
                      <a:pt x="4278" y="20465"/>
                    </a:cubicBezTo>
                    <a:cubicBezTo>
                      <a:pt x="4366" y="20439"/>
                      <a:pt x="4482" y="20465"/>
                      <a:pt x="4485" y="20512"/>
                    </a:cubicBezTo>
                    <a:cubicBezTo>
                      <a:pt x="4488" y="20554"/>
                      <a:pt x="4556" y="20589"/>
                      <a:pt x="4651" y="20588"/>
                    </a:cubicBezTo>
                    <a:cubicBezTo>
                      <a:pt x="5744" y="20569"/>
                      <a:pt x="6439" y="20521"/>
                      <a:pt x="6852" y="20480"/>
                    </a:cubicBezTo>
                    <a:cubicBezTo>
                      <a:pt x="7148" y="20450"/>
                      <a:pt x="7357" y="20331"/>
                      <a:pt x="7353" y="20196"/>
                    </a:cubicBezTo>
                    <a:lnTo>
                      <a:pt x="7346" y="19841"/>
                    </a:lnTo>
                    <a:cubicBezTo>
                      <a:pt x="7344" y="19783"/>
                      <a:pt x="7387" y="19727"/>
                      <a:pt x="7467" y="19680"/>
                    </a:cubicBezTo>
                    <a:cubicBezTo>
                      <a:pt x="8229" y="19232"/>
                      <a:pt x="7793" y="18275"/>
                      <a:pt x="8073" y="16954"/>
                    </a:cubicBezTo>
                    <a:cubicBezTo>
                      <a:pt x="8368" y="15566"/>
                      <a:pt x="8492" y="15553"/>
                      <a:pt x="9570" y="13337"/>
                    </a:cubicBezTo>
                    <a:cubicBezTo>
                      <a:pt x="9573" y="13337"/>
                      <a:pt x="9574" y="13337"/>
                      <a:pt x="9577" y="13337"/>
                    </a:cubicBezTo>
                    <a:cubicBezTo>
                      <a:pt x="11043" y="14533"/>
                      <a:pt x="10440" y="15298"/>
                      <a:pt x="10636" y="15845"/>
                    </a:cubicBezTo>
                    <a:cubicBezTo>
                      <a:pt x="10833" y="16392"/>
                      <a:pt x="11668" y="17106"/>
                      <a:pt x="11680" y="18966"/>
                    </a:cubicBezTo>
                    <a:cubicBezTo>
                      <a:pt x="11704" y="20495"/>
                      <a:pt x="11735" y="19812"/>
                      <a:pt x="12137" y="20330"/>
                    </a:cubicBezTo>
                    <a:cubicBezTo>
                      <a:pt x="12010" y="20446"/>
                      <a:pt x="11786" y="20561"/>
                      <a:pt x="11386" y="20672"/>
                    </a:cubicBezTo>
                    <a:cubicBezTo>
                      <a:pt x="10646" y="20876"/>
                      <a:pt x="10719" y="21130"/>
                      <a:pt x="10783" y="21288"/>
                    </a:cubicBezTo>
                    <a:cubicBezTo>
                      <a:pt x="10807" y="21346"/>
                      <a:pt x="10902" y="21392"/>
                      <a:pt x="11028" y="21408"/>
                    </a:cubicBezTo>
                    <a:cubicBezTo>
                      <a:pt x="12524" y="21592"/>
                      <a:pt x="13471" y="21410"/>
                      <a:pt x="14010" y="21253"/>
                    </a:cubicBezTo>
                    <a:cubicBezTo>
                      <a:pt x="14574" y="21089"/>
                      <a:pt x="14673" y="20619"/>
                      <a:pt x="14967" y="20477"/>
                    </a:cubicBezTo>
                    <a:cubicBezTo>
                      <a:pt x="15134" y="20396"/>
                      <a:pt x="15145" y="20200"/>
                      <a:pt x="15122" y="20045"/>
                    </a:cubicBezTo>
                    <a:cubicBezTo>
                      <a:pt x="15124" y="20044"/>
                      <a:pt x="15127" y="20043"/>
                      <a:pt x="15129" y="20043"/>
                    </a:cubicBezTo>
                    <a:cubicBezTo>
                      <a:pt x="15725" y="19650"/>
                      <a:pt x="15043" y="19524"/>
                      <a:pt x="15126" y="17446"/>
                    </a:cubicBezTo>
                    <a:cubicBezTo>
                      <a:pt x="15379" y="14690"/>
                      <a:pt x="14303" y="14379"/>
                      <a:pt x="14651" y="12819"/>
                    </a:cubicBezTo>
                    <a:cubicBezTo>
                      <a:pt x="14666" y="12752"/>
                      <a:pt x="14679" y="12685"/>
                      <a:pt x="14692" y="12621"/>
                    </a:cubicBezTo>
                    <a:cubicBezTo>
                      <a:pt x="14707" y="12548"/>
                      <a:pt x="14841" y="12494"/>
                      <a:pt x="15005" y="12492"/>
                    </a:cubicBezTo>
                    <a:cubicBezTo>
                      <a:pt x="15481" y="12485"/>
                      <a:pt x="15952" y="12451"/>
                      <a:pt x="16313" y="12371"/>
                    </a:cubicBezTo>
                    <a:cubicBezTo>
                      <a:pt x="16447" y="12341"/>
                      <a:pt x="16604" y="12381"/>
                      <a:pt x="16622" y="12448"/>
                    </a:cubicBezTo>
                    <a:cubicBezTo>
                      <a:pt x="16706" y="12755"/>
                      <a:pt x="16876" y="13159"/>
                      <a:pt x="16961" y="13451"/>
                    </a:cubicBezTo>
                    <a:cubicBezTo>
                      <a:pt x="17064" y="13804"/>
                      <a:pt x="17105" y="14178"/>
                      <a:pt x="17119" y="14334"/>
                    </a:cubicBezTo>
                    <a:cubicBezTo>
                      <a:pt x="17123" y="14374"/>
                      <a:pt x="17207" y="14404"/>
                      <a:pt x="17297" y="14399"/>
                    </a:cubicBezTo>
                    <a:lnTo>
                      <a:pt x="17538" y="14386"/>
                    </a:lnTo>
                    <a:lnTo>
                      <a:pt x="18133" y="14350"/>
                    </a:lnTo>
                    <a:cubicBezTo>
                      <a:pt x="18223" y="14345"/>
                      <a:pt x="18285" y="14308"/>
                      <a:pt x="18265" y="14268"/>
                    </a:cubicBezTo>
                    <a:cubicBezTo>
                      <a:pt x="18190" y="14116"/>
                      <a:pt x="18017" y="13748"/>
                      <a:pt x="17915" y="13396"/>
                    </a:cubicBezTo>
                    <a:cubicBezTo>
                      <a:pt x="17789" y="12962"/>
                      <a:pt x="17698" y="12269"/>
                      <a:pt x="17508" y="12040"/>
                    </a:cubicBezTo>
                    <a:cubicBezTo>
                      <a:pt x="17484" y="12011"/>
                      <a:pt x="17413" y="11995"/>
                      <a:pt x="17346" y="11999"/>
                    </a:cubicBezTo>
                    <a:lnTo>
                      <a:pt x="17338" y="11999"/>
                    </a:lnTo>
                    <a:lnTo>
                      <a:pt x="17206" y="11542"/>
                    </a:lnTo>
                    <a:cubicBezTo>
                      <a:pt x="17207" y="11541"/>
                      <a:pt x="17209" y="11541"/>
                      <a:pt x="17210" y="11540"/>
                    </a:cubicBezTo>
                    <a:cubicBezTo>
                      <a:pt x="17340" y="11529"/>
                      <a:pt x="17463" y="11514"/>
                      <a:pt x="17560" y="11497"/>
                    </a:cubicBezTo>
                    <a:cubicBezTo>
                      <a:pt x="17561" y="11496"/>
                      <a:pt x="17560" y="11495"/>
                      <a:pt x="17560" y="11495"/>
                    </a:cubicBezTo>
                    <a:cubicBezTo>
                      <a:pt x="17538" y="11368"/>
                      <a:pt x="17479" y="11143"/>
                      <a:pt x="17478" y="11139"/>
                    </a:cubicBezTo>
                    <a:cubicBezTo>
                      <a:pt x="17473" y="11138"/>
                      <a:pt x="17368" y="11117"/>
                      <a:pt x="17168" y="11102"/>
                    </a:cubicBezTo>
                    <a:cubicBezTo>
                      <a:pt x="17167" y="11101"/>
                      <a:pt x="17166" y="11101"/>
                      <a:pt x="17165" y="11100"/>
                    </a:cubicBezTo>
                    <a:cubicBezTo>
                      <a:pt x="17189" y="11034"/>
                      <a:pt x="17276" y="10886"/>
                      <a:pt x="17583" y="10868"/>
                    </a:cubicBezTo>
                    <a:cubicBezTo>
                      <a:pt x="17963" y="10846"/>
                      <a:pt x="18338" y="11016"/>
                      <a:pt x="18733" y="11129"/>
                    </a:cubicBezTo>
                    <a:cubicBezTo>
                      <a:pt x="18776" y="11141"/>
                      <a:pt x="18825" y="11121"/>
                      <a:pt x="18804" y="11100"/>
                    </a:cubicBezTo>
                    <a:cubicBezTo>
                      <a:pt x="18519" y="10819"/>
                      <a:pt x="18080" y="10648"/>
                      <a:pt x="17602" y="10550"/>
                    </a:cubicBezTo>
                    <a:cubicBezTo>
                      <a:pt x="17601" y="10550"/>
                      <a:pt x="17599" y="10549"/>
                      <a:pt x="17598" y="10549"/>
                    </a:cubicBezTo>
                    <a:cubicBezTo>
                      <a:pt x="17663" y="10303"/>
                      <a:pt x="17464" y="9517"/>
                      <a:pt x="18103" y="9308"/>
                    </a:cubicBezTo>
                    <a:cubicBezTo>
                      <a:pt x="18839" y="9068"/>
                      <a:pt x="21537" y="7448"/>
                      <a:pt x="21537" y="7251"/>
                    </a:cubicBezTo>
                    <a:cubicBezTo>
                      <a:pt x="21537" y="7054"/>
                      <a:pt x="20229" y="6631"/>
                      <a:pt x="20229" y="6631"/>
                    </a:cubicBezTo>
                    <a:cubicBezTo>
                      <a:pt x="20294" y="6574"/>
                      <a:pt x="20326" y="6523"/>
                      <a:pt x="20312" y="6485"/>
                    </a:cubicBezTo>
                    <a:cubicBezTo>
                      <a:pt x="20214" y="6223"/>
                      <a:pt x="19626" y="5918"/>
                      <a:pt x="19185" y="5939"/>
                    </a:cubicBezTo>
                    <a:cubicBezTo>
                      <a:pt x="19184" y="5938"/>
                      <a:pt x="19182" y="5939"/>
                      <a:pt x="19181" y="5939"/>
                    </a:cubicBezTo>
                    <a:cubicBezTo>
                      <a:pt x="18797" y="5597"/>
                      <a:pt x="15642" y="4020"/>
                      <a:pt x="14183" y="3607"/>
                    </a:cubicBezTo>
                    <a:cubicBezTo>
                      <a:pt x="14143" y="3594"/>
                      <a:pt x="14102" y="3582"/>
                      <a:pt x="14059" y="3574"/>
                    </a:cubicBezTo>
                    <a:cubicBezTo>
                      <a:pt x="13624" y="3489"/>
                      <a:pt x="13317" y="3433"/>
                      <a:pt x="13052" y="3397"/>
                    </a:cubicBezTo>
                    <a:cubicBezTo>
                      <a:pt x="12797" y="3363"/>
                      <a:pt x="12583" y="3286"/>
                      <a:pt x="12461" y="3181"/>
                    </a:cubicBezTo>
                    <a:cubicBezTo>
                      <a:pt x="12456" y="3177"/>
                      <a:pt x="12450" y="3173"/>
                      <a:pt x="12446" y="3169"/>
                    </a:cubicBezTo>
                    <a:cubicBezTo>
                      <a:pt x="12303" y="3044"/>
                      <a:pt x="12309" y="2897"/>
                      <a:pt x="12453" y="2772"/>
                    </a:cubicBezTo>
                    <a:cubicBezTo>
                      <a:pt x="12690" y="2568"/>
                      <a:pt x="12917" y="2300"/>
                      <a:pt x="13056" y="2118"/>
                    </a:cubicBezTo>
                    <a:cubicBezTo>
                      <a:pt x="13339" y="2159"/>
                      <a:pt x="13522" y="2185"/>
                      <a:pt x="13558" y="2191"/>
                    </a:cubicBezTo>
                    <a:cubicBezTo>
                      <a:pt x="13853" y="2237"/>
                      <a:pt x="13802" y="2072"/>
                      <a:pt x="13633" y="1918"/>
                    </a:cubicBezTo>
                    <a:cubicBezTo>
                      <a:pt x="14292" y="1088"/>
                      <a:pt x="13130" y="295"/>
                      <a:pt x="11903" y="102"/>
                    </a:cubicBezTo>
                    <a:cubicBezTo>
                      <a:pt x="11289" y="5"/>
                      <a:pt x="10787" y="-8"/>
                      <a:pt x="10437" y="4"/>
                    </a:cubicBezTo>
                    <a:close/>
                    <a:moveTo>
                      <a:pt x="15977" y="6797"/>
                    </a:moveTo>
                    <a:cubicBezTo>
                      <a:pt x="16042" y="6794"/>
                      <a:pt x="16114" y="6797"/>
                      <a:pt x="16181" y="6809"/>
                    </a:cubicBezTo>
                    <a:cubicBezTo>
                      <a:pt x="16554" y="6879"/>
                      <a:pt x="16803" y="7031"/>
                      <a:pt x="16773" y="7075"/>
                    </a:cubicBezTo>
                    <a:cubicBezTo>
                      <a:pt x="16657" y="7240"/>
                      <a:pt x="17224" y="7430"/>
                      <a:pt x="17756" y="7512"/>
                    </a:cubicBezTo>
                    <a:cubicBezTo>
                      <a:pt x="17915" y="7536"/>
                      <a:pt x="18004" y="7610"/>
                      <a:pt x="17952" y="7681"/>
                    </a:cubicBezTo>
                    <a:cubicBezTo>
                      <a:pt x="17631" y="8127"/>
                      <a:pt x="17150" y="8671"/>
                      <a:pt x="17018" y="8819"/>
                    </a:cubicBezTo>
                    <a:cubicBezTo>
                      <a:pt x="16985" y="8843"/>
                      <a:pt x="16953" y="8866"/>
                      <a:pt x="16920" y="8890"/>
                    </a:cubicBezTo>
                    <a:lnTo>
                      <a:pt x="15687" y="9497"/>
                    </a:lnTo>
                    <a:cubicBezTo>
                      <a:pt x="15651" y="9514"/>
                      <a:pt x="15602" y="9525"/>
                      <a:pt x="15548" y="9527"/>
                    </a:cubicBezTo>
                    <a:cubicBezTo>
                      <a:pt x="15314" y="9533"/>
                      <a:pt x="15076" y="9544"/>
                      <a:pt x="14865" y="9554"/>
                    </a:cubicBezTo>
                    <a:cubicBezTo>
                      <a:pt x="14715" y="9561"/>
                      <a:pt x="14597" y="9497"/>
                      <a:pt x="14643" y="9433"/>
                    </a:cubicBezTo>
                    <a:cubicBezTo>
                      <a:pt x="15029" y="8890"/>
                      <a:pt x="15784" y="7709"/>
                      <a:pt x="15642" y="6982"/>
                    </a:cubicBezTo>
                    <a:cubicBezTo>
                      <a:pt x="15623" y="6885"/>
                      <a:pt x="15783" y="6809"/>
                      <a:pt x="15977" y="6797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>
                <a:miter lim="400000"/>
              </a:ln>
            </p:spPr>
            <p:txBody>
              <a:bodyPr lIns="50800" tIns="50800" rIns="50800" bIns="50800" anchor="ctr"/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6" name="B">
                <a:extLst>
                  <a:ext uri="{FF2B5EF4-FFF2-40B4-BE49-F238E27FC236}">
                    <a16:creationId xmlns:a16="http://schemas.microsoft.com/office/drawing/2014/main" id="{C263987C-C1BF-D068-E3BE-1B2EECBC957D}"/>
                  </a:ext>
                </a:extLst>
              </p:cNvPr>
              <p:cNvSpPr txBox="1"/>
              <p:nvPr/>
            </p:nvSpPr>
            <p:spPr>
              <a:xfrm>
                <a:off x="4522439" y="2314114"/>
                <a:ext cx="400406" cy="58511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>
                <a:lvl1pPr defTabSz="825500">
                  <a:defRPr sz="3200">
                    <a:solidFill>
                      <a:srgbClr val="000000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1pPr>
              </a:lstStyle>
              <a:p>
                <a:r>
                  <a:t>B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Equation">
                    <a:extLst>
                      <a:ext uri="{FF2B5EF4-FFF2-40B4-BE49-F238E27FC236}">
                        <a16:creationId xmlns:a16="http://schemas.microsoft.com/office/drawing/2014/main" id="{4BD69701-9348-DF9D-FB08-E4C4473BBE1B}"/>
                      </a:ext>
                    </a:extLst>
                  </p:cNvPr>
                  <p:cNvSpPr txBox="1"/>
                  <p:nvPr/>
                </p:nvSpPr>
                <p:spPr>
                  <a:xfrm>
                    <a:off x="4531012" y="4144472"/>
                    <a:ext cx="383259" cy="294968"/>
                  </a:xfrm>
                  <a:prstGeom prst="rect">
                    <a:avLst/>
                  </a:prstGeom>
                  <a:ln w="12700">
                    <a:miter lim="400000"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defTabSz="914400" latinLnBrk="1">
                      <a:defRPr sz="1800">
                        <a:solidFill>
                          <a:srgbClr val="000000"/>
                        </a:solidFill>
                      </a:defRPr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sz="3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sz="3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p>
                              <m:r>
                                <a:rPr sz="3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oMath>
                      </m:oMathPara>
                    </a14:m>
                    <a:endParaRPr sz="3400"/>
                  </a:p>
                </p:txBody>
              </p:sp>
            </mc:Choice>
            <mc:Fallback xmlns="">
              <p:sp>
                <p:nvSpPr>
                  <p:cNvPr id="7" name="Equation">
                    <a:extLst>
                      <a:ext uri="{FF2B5EF4-FFF2-40B4-BE49-F238E27FC236}">
                        <a16:creationId xmlns:a16="http://schemas.microsoft.com/office/drawing/2014/main" id="{4BD69701-9348-DF9D-FB08-E4C4473BBE1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31012" y="4144472"/>
                    <a:ext cx="383259" cy="294968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r="-25397" b="-42857"/>
                    </a:stretch>
                  </a:blipFill>
                  <a:ln w="12700">
                    <a:miter lim="400000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0D6D4FC-F378-F6E7-7F7A-49E0C83500D8}"/>
                </a:ext>
              </a:extLst>
            </p:cNvPr>
            <p:cNvSpPr txBox="1"/>
            <p:nvPr/>
          </p:nvSpPr>
          <p:spPr>
            <a:xfrm>
              <a:off x="10505954" y="2060791"/>
              <a:ext cx="3123028" cy="5950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spc="0" normalizeH="0" baseline="0" dirty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Signing Phase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3B8BFCF-15D8-ECD4-ABCF-8E017CC08F69}"/>
                    </a:ext>
                  </a:extLst>
                </p:cNvPr>
                <p:cNvSpPr txBox="1"/>
                <p:nvPr/>
              </p:nvSpPr>
              <p:spPr>
                <a:xfrm>
                  <a:off x="1772652" y="3846294"/>
                  <a:ext cx="6034789" cy="65659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r>
                    <a:rPr lang="en-US" sz="3600" dirty="0"/>
                    <a:t>send </a:t>
                  </a:r>
                  <a14:m>
                    <m:oMath xmlns:m="http://schemas.openxmlformats.org/officeDocument/2006/math">
                      <m:r>
                        <a:rPr lang="en-US" sz="360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600" b="0" i="0" dirty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a14:m>
                  <a:r>
                    <a:rPr kumimoji="0" lang="en-US" sz="3600" b="0" i="0" u="none" strike="noStrike" cap="none" spc="0" normalizeH="0" baseline="0" dirty="0">
                      <a:ln>
                        <a:noFill/>
                      </a:ln>
                      <a:solidFill>
                        <a:srgbClr val="5E5E5E"/>
                      </a:solidFill>
                      <a:effectLst/>
                      <a:uFillTx/>
                      <a:sym typeface="Helvetica Neue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600" i="1" dirty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36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𝑆𝑖𝑔𝑛</m:t>
                      </m:r>
                      <m:r>
                        <a:rPr lang="en-US" sz="3600" b="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b="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600" b="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3600" b="0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sz="3600" b="0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3600" b="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sym typeface="Helvetica Neue"/>
                  </a:endParaRPr>
                </a:p>
              </p:txBody>
            </p:sp>
          </mc:Choice>
          <mc:Fallback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3B8BFCF-15D8-ECD4-ABCF-8E017CC08F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2652" y="3846294"/>
                  <a:ext cx="6034789" cy="656590"/>
                </a:xfrm>
                <a:prstGeom prst="rect">
                  <a:avLst/>
                </a:prstGeom>
                <a:blipFill>
                  <a:blip r:embed="rId11"/>
                  <a:stretch>
                    <a:fillRect t="-12963" b="-3333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3E9F805A-1D64-D0F3-7339-2C8198CACEA9}"/>
                    </a:ext>
                  </a:extLst>
                </p:cNvPr>
                <p:cNvSpPr txBox="1"/>
                <p:nvPr/>
              </p:nvSpPr>
              <p:spPr>
                <a:xfrm>
                  <a:off x="9158189" y="4100624"/>
                  <a:ext cx="4534026" cy="121058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r>
                    <a:rPr lang="en-US" sz="3600" dirty="0"/>
                    <a:t>Accept if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36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</m:oMath>
                  </a14:m>
                  <a:r>
                    <a:rPr kumimoji="0" lang="en-US" sz="3600" b="0" i="0" u="none" strike="noStrike" cap="none" spc="0" normalizeH="0" baseline="0" dirty="0">
                      <a:ln>
                        <a:noFill/>
                      </a:ln>
                      <a:solidFill>
                        <a:srgbClr val="5E5E5E"/>
                      </a:solidFill>
                      <a:effectLst/>
                      <a:uFillTx/>
                      <a:sym typeface="Helvetica Neue"/>
                    </a:rPr>
                    <a:t> is </a:t>
                  </a:r>
                  <a:r>
                    <a:rPr kumimoji="0" lang="en-US" sz="3600" b="0" i="0" u="none" strike="noStrike" cap="none" spc="0" normalizeH="0" baseline="0" dirty="0">
                      <a:ln>
                        <a:noFill/>
                      </a:ln>
                      <a:solidFill>
                        <a:schemeClr val="accent1">
                          <a:lumMod val="50000"/>
                        </a:schemeClr>
                      </a:solidFill>
                      <a:effectLst/>
                      <a:uFillTx/>
                      <a:sym typeface="Helvetica Neue"/>
                    </a:rPr>
                    <a:t>consistent</a:t>
                  </a:r>
                  <a:r>
                    <a:rPr kumimoji="0" lang="en-US" sz="3600" b="0" i="0" u="none" strike="noStrike" cap="none" spc="0" normalizeH="0" dirty="0">
                      <a:ln>
                        <a:noFill/>
                      </a:ln>
                      <a:solidFill>
                        <a:schemeClr val="accent1">
                          <a:lumMod val="50000"/>
                        </a:schemeClr>
                      </a:solidFill>
                      <a:effectLst/>
                      <a:uFillTx/>
                      <a:sym typeface="Helvetica Neue"/>
                    </a:rPr>
                    <a:t> with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600" b="0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US" sz="3600" b="0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a14:m>
                  <a:endPara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sym typeface="Helvetica Neue"/>
                  </a:endParaRPr>
                </a:p>
              </p:txBody>
            </p:sp>
          </mc:Choice>
          <mc:Fallback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3E9F805A-1D64-D0F3-7339-2C8198CACE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58189" y="4100624"/>
                  <a:ext cx="4534026" cy="1210588"/>
                </a:xfrm>
                <a:prstGeom prst="rect">
                  <a:avLst/>
                </a:prstGeom>
                <a:blipFill>
                  <a:blip r:embed="rId12"/>
                  <a:stretch>
                    <a:fillRect t="-7071" b="-18182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3779980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Reliability: A &amp; B honest ⇒ B accepts A’s message…"/>
          <p:cNvSpPr txBox="1"/>
          <p:nvPr/>
        </p:nvSpPr>
        <p:spPr>
          <a:xfrm>
            <a:off x="9785462" y="2095262"/>
            <a:ext cx="14332462" cy="19899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508000" indent="-508000" algn="l">
              <a:buSzPct val="123000"/>
              <a:buChar char="•"/>
              <a:defRPr sz="3700">
                <a:solidFill>
                  <a:srgbClr val="000000"/>
                </a:solidFill>
              </a:defRPr>
            </a:pPr>
            <a:r>
              <a:rPr u="sng" dirty="0"/>
              <a:t>Reliability</a:t>
            </a:r>
            <a:r>
              <a:rPr dirty="0"/>
              <a:t>: </a:t>
            </a:r>
            <a:r>
              <a:rPr dirty="0">
                <a:latin typeface="Helvetica Neue Medium"/>
                <a:ea typeface="Helvetica Neue Medium"/>
                <a:cs typeface="Helvetica Neue Medium"/>
                <a:sym typeface="Helvetica Neue Medium"/>
              </a:rPr>
              <a:t>A</a:t>
            </a:r>
            <a:r>
              <a:rPr dirty="0"/>
              <a:t> &amp; </a:t>
            </a:r>
            <a:r>
              <a:rPr dirty="0">
                <a:latin typeface="Helvetica Neue Medium"/>
                <a:ea typeface="Helvetica Neue Medium"/>
                <a:cs typeface="Helvetica Neue Medium"/>
                <a:sym typeface="Helvetica Neue Medium"/>
              </a:rPr>
              <a:t>B</a:t>
            </a:r>
            <a:r>
              <a:rPr dirty="0"/>
              <a:t> honest ⇒ </a:t>
            </a:r>
            <a:r>
              <a:rPr dirty="0">
                <a:latin typeface="Helvetica Neue Medium"/>
                <a:ea typeface="Helvetica Neue Medium"/>
                <a:cs typeface="Helvetica Neue Medium"/>
                <a:sym typeface="Helvetica Neue Medium"/>
              </a:rPr>
              <a:t>B</a:t>
            </a:r>
            <a:r>
              <a:rPr dirty="0"/>
              <a:t> accepts </a:t>
            </a:r>
            <a:r>
              <a:rPr dirty="0">
                <a:latin typeface="Helvetica Neue Medium"/>
                <a:ea typeface="Helvetica Neue Medium"/>
                <a:cs typeface="Helvetica Neue Medium"/>
                <a:sym typeface="Helvetica Neue Medium"/>
              </a:rPr>
              <a:t>A</a:t>
            </a:r>
            <a:r>
              <a:rPr lang="en-US" dirty="0">
                <a:latin typeface="Helvetica Neue Medium"/>
                <a:ea typeface="Helvetica Neue Medium"/>
                <a:cs typeface="Helvetica Neue Medium"/>
                <a:sym typeface="Helvetica Neue Medium"/>
              </a:rPr>
              <a:t>’s</a:t>
            </a:r>
            <a:r>
              <a:rPr lang="en-US" dirty="0"/>
              <a:t> sign</a:t>
            </a:r>
            <a:endParaRPr dirty="0"/>
          </a:p>
          <a:p>
            <a:pPr marL="508000" indent="-508000" algn="l">
              <a:buSzPct val="123000"/>
              <a:buChar char="•"/>
              <a:defRPr sz="3700">
                <a:solidFill>
                  <a:srgbClr val="000000"/>
                </a:solidFill>
              </a:defRPr>
            </a:pPr>
            <a:r>
              <a:rPr u="sng" dirty="0"/>
              <a:t>Transferability</a:t>
            </a:r>
            <a:r>
              <a:rPr dirty="0"/>
              <a:t>: </a:t>
            </a:r>
            <a:r>
              <a:rPr dirty="0">
                <a:latin typeface="Helvetica Neue Medium"/>
                <a:ea typeface="Helvetica Neue Medium"/>
                <a:cs typeface="Helvetica Neue Medium"/>
                <a:sym typeface="Helvetica Neue Medium"/>
              </a:rPr>
              <a:t>B</a:t>
            </a:r>
            <a:r>
              <a:rPr dirty="0"/>
              <a:t> accepts </a:t>
            </a:r>
            <a:r>
              <a:rPr dirty="0">
                <a:latin typeface="Helvetica Neue Medium"/>
                <a:ea typeface="Helvetica Neue Medium"/>
                <a:cs typeface="Helvetica Neue Medium"/>
                <a:sym typeface="Helvetica Neue Medium"/>
              </a:rPr>
              <a:t>A</a:t>
            </a:r>
            <a:r>
              <a:rPr dirty="0"/>
              <a:t>’s </a:t>
            </a:r>
            <a:r>
              <a:rPr lang="en-US" dirty="0"/>
              <a:t>sign</a:t>
            </a:r>
            <a:r>
              <a:rPr dirty="0"/>
              <a:t> ⇒ (honest) </a:t>
            </a:r>
            <a:r>
              <a:rPr dirty="0">
                <a:latin typeface="Helvetica Neue Medium"/>
                <a:ea typeface="Helvetica Neue Medium"/>
                <a:cs typeface="Helvetica Neue Medium"/>
                <a:sym typeface="Helvetica Neue Medium"/>
              </a:rPr>
              <a:t>C</a:t>
            </a:r>
            <a:r>
              <a:rPr dirty="0"/>
              <a:t> will accept it too</a:t>
            </a:r>
          </a:p>
          <a:p>
            <a:pPr marL="508000" indent="-508000" algn="l">
              <a:lnSpc>
                <a:spcPct val="150000"/>
              </a:lnSpc>
              <a:buSzPct val="123000"/>
              <a:buChar char="•"/>
              <a:defRPr sz="3700">
                <a:solidFill>
                  <a:srgbClr val="000000"/>
                </a:solidFill>
              </a:defRPr>
            </a:pPr>
            <a:r>
              <a:rPr u="sng" dirty="0"/>
              <a:t>Unforgeability</a:t>
            </a:r>
            <a:r>
              <a:rPr dirty="0"/>
              <a:t>: </a:t>
            </a:r>
            <a:r>
              <a:rPr dirty="0">
                <a:latin typeface="Helvetica Neue Medium"/>
                <a:ea typeface="Helvetica Neue Medium"/>
                <a:cs typeface="Helvetica Neue Medium"/>
                <a:sym typeface="Helvetica Neue Medium"/>
              </a:rPr>
              <a:t>C</a:t>
            </a:r>
            <a:r>
              <a:rPr dirty="0"/>
              <a:t> accepts </a:t>
            </a:r>
            <a:r>
              <a:rPr lang="en-US" dirty="0"/>
              <a:t>sign</a:t>
            </a:r>
            <a:r>
              <a:rPr dirty="0"/>
              <a:t> </a:t>
            </a:r>
            <a:r>
              <a:rPr lang="en-US" dirty="0" err="1"/>
              <a:t>fwd</a:t>
            </a:r>
            <a:r>
              <a:rPr lang="en-US" dirty="0"/>
              <a:t> by</a:t>
            </a:r>
            <a:r>
              <a:rPr dirty="0"/>
              <a:t> </a:t>
            </a:r>
            <a:r>
              <a:rPr dirty="0">
                <a:latin typeface="Helvetica Neue Medium"/>
                <a:ea typeface="Helvetica Neue Medium"/>
                <a:cs typeface="Helvetica Neue Medium"/>
                <a:sym typeface="Helvetica Neue Medium"/>
              </a:rPr>
              <a:t>B</a:t>
            </a:r>
            <a:r>
              <a:rPr dirty="0"/>
              <a:t> ⇒ it was </a:t>
            </a:r>
            <a:r>
              <a:rPr dirty="0">
                <a:latin typeface="Helvetica Neue Medium"/>
                <a:ea typeface="Helvetica Neue Medium"/>
                <a:cs typeface="Helvetica Neue Medium"/>
                <a:sym typeface="Helvetica Neue Medium"/>
              </a:rPr>
              <a:t>A</a:t>
            </a:r>
            <a:r>
              <a:rPr lang="en-US" dirty="0">
                <a:latin typeface="Helvetica Neue Medium"/>
                <a:ea typeface="Helvetica Neue Medium"/>
                <a:cs typeface="Helvetica Neue Medium"/>
                <a:sym typeface="Helvetica Neue Medium"/>
              </a:rPr>
              <a:t>’s sign</a:t>
            </a:r>
            <a:r>
              <a:rPr dirty="0"/>
              <a:t> </a:t>
            </a:r>
          </a:p>
        </p:txBody>
      </p:sp>
      <p:sp>
        <p:nvSpPr>
          <p:cNvPr id="633" name="Horseback Riding"/>
          <p:cNvSpPr/>
          <p:nvPr/>
        </p:nvSpPr>
        <p:spPr>
          <a:xfrm>
            <a:off x="563970" y="2565288"/>
            <a:ext cx="895006" cy="8832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378" y="0"/>
                </a:moveTo>
                <a:cubicBezTo>
                  <a:pt x="8007" y="0"/>
                  <a:pt x="7636" y="144"/>
                  <a:pt x="7352" y="431"/>
                </a:cubicBezTo>
                <a:cubicBezTo>
                  <a:pt x="6786" y="1005"/>
                  <a:pt x="6786" y="1936"/>
                  <a:pt x="7352" y="2510"/>
                </a:cubicBezTo>
                <a:cubicBezTo>
                  <a:pt x="7919" y="3084"/>
                  <a:pt x="8838" y="3084"/>
                  <a:pt x="9404" y="2510"/>
                </a:cubicBezTo>
                <a:cubicBezTo>
                  <a:pt x="9971" y="1936"/>
                  <a:pt x="9971" y="1005"/>
                  <a:pt x="9404" y="431"/>
                </a:cubicBezTo>
                <a:cubicBezTo>
                  <a:pt x="9121" y="144"/>
                  <a:pt x="8750" y="0"/>
                  <a:pt x="8378" y="0"/>
                </a:cubicBezTo>
                <a:close/>
                <a:moveTo>
                  <a:pt x="18066" y="1982"/>
                </a:moveTo>
                <a:cubicBezTo>
                  <a:pt x="18052" y="1980"/>
                  <a:pt x="18032" y="1985"/>
                  <a:pt x="18007" y="2001"/>
                </a:cubicBezTo>
                <a:cubicBezTo>
                  <a:pt x="17942" y="2043"/>
                  <a:pt x="11897" y="8305"/>
                  <a:pt x="11897" y="8305"/>
                </a:cubicBezTo>
                <a:lnTo>
                  <a:pt x="9735" y="8305"/>
                </a:lnTo>
                <a:lnTo>
                  <a:pt x="9735" y="6735"/>
                </a:lnTo>
                <a:lnTo>
                  <a:pt x="11509" y="7279"/>
                </a:lnTo>
                <a:cubicBezTo>
                  <a:pt x="11585" y="7303"/>
                  <a:pt x="11662" y="7313"/>
                  <a:pt x="11738" y="7313"/>
                </a:cubicBezTo>
                <a:cubicBezTo>
                  <a:pt x="12078" y="7313"/>
                  <a:pt x="12392" y="7090"/>
                  <a:pt x="12496" y="6744"/>
                </a:cubicBezTo>
                <a:cubicBezTo>
                  <a:pt x="12622" y="6320"/>
                  <a:pt x="12386" y="5872"/>
                  <a:pt x="11968" y="5744"/>
                </a:cubicBezTo>
                <a:lnTo>
                  <a:pt x="9735" y="5060"/>
                </a:lnTo>
                <a:lnTo>
                  <a:pt x="9735" y="4764"/>
                </a:lnTo>
                <a:cubicBezTo>
                  <a:pt x="9735" y="4005"/>
                  <a:pt x="9128" y="3389"/>
                  <a:pt x="8378" y="3389"/>
                </a:cubicBezTo>
                <a:cubicBezTo>
                  <a:pt x="7629" y="3389"/>
                  <a:pt x="7022" y="4005"/>
                  <a:pt x="7022" y="4764"/>
                </a:cubicBezTo>
                <a:lnTo>
                  <a:pt x="7022" y="8305"/>
                </a:lnTo>
                <a:lnTo>
                  <a:pt x="2400" y="8305"/>
                </a:lnTo>
                <a:cubicBezTo>
                  <a:pt x="270" y="8305"/>
                  <a:pt x="0" y="10436"/>
                  <a:pt x="0" y="10436"/>
                </a:cubicBezTo>
                <a:lnTo>
                  <a:pt x="0" y="14158"/>
                </a:lnTo>
                <a:lnTo>
                  <a:pt x="1549" y="14158"/>
                </a:lnTo>
                <a:lnTo>
                  <a:pt x="1549" y="10436"/>
                </a:lnTo>
                <a:lnTo>
                  <a:pt x="2206" y="9299"/>
                </a:lnTo>
                <a:lnTo>
                  <a:pt x="2400" y="9299"/>
                </a:lnTo>
                <a:lnTo>
                  <a:pt x="2400" y="13515"/>
                </a:lnTo>
                <a:lnTo>
                  <a:pt x="1650" y="14849"/>
                </a:lnTo>
                <a:lnTo>
                  <a:pt x="1650" y="20468"/>
                </a:lnTo>
                <a:cubicBezTo>
                  <a:pt x="1650" y="21037"/>
                  <a:pt x="2106" y="21499"/>
                  <a:pt x="2668" y="21499"/>
                </a:cubicBezTo>
                <a:cubicBezTo>
                  <a:pt x="3230" y="21499"/>
                  <a:pt x="3686" y="21037"/>
                  <a:pt x="3685" y="20468"/>
                </a:cubicBezTo>
                <a:lnTo>
                  <a:pt x="3685" y="15395"/>
                </a:lnTo>
                <a:lnTo>
                  <a:pt x="4455" y="14025"/>
                </a:lnTo>
                <a:lnTo>
                  <a:pt x="4455" y="15718"/>
                </a:lnTo>
                <a:cubicBezTo>
                  <a:pt x="4453" y="15752"/>
                  <a:pt x="4453" y="15786"/>
                  <a:pt x="4455" y="15820"/>
                </a:cubicBezTo>
                <a:lnTo>
                  <a:pt x="4455" y="15925"/>
                </a:lnTo>
                <a:lnTo>
                  <a:pt x="4465" y="15923"/>
                </a:lnTo>
                <a:cubicBezTo>
                  <a:pt x="4477" y="16006"/>
                  <a:pt x="4496" y="16088"/>
                  <a:pt x="4529" y="16169"/>
                </a:cubicBezTo>
                <a:lnTo>
                  <a:pt x="6512" y="20966"/>
                </a:lnTo>
                <a:cubicBezTo>
                  <a:pt x="6675" y="21361"/>
                  <a:pt x="7052" y="21600"/>
                  <a:pt x="7450" y="21600"/>
                </a:cubicBezTo>
                <a:cubicBezTo>
                  <a:pt x="7581" y="21600"/>
                  <a:pt x="7715" y="21574"/>
                  <a:pt x="7843" y="21520"/>
                </a:cubicBezTo>
                <a:cubicBezTo>
                  <a:pt x="8362" y="21300"/>
                  <a:pt x="8606" y="20696"/>
                  <a:pt x="8389" y="20170"/>
                </a:cubicBezTo>
                <a:lnTo>
                  <a:pt x="6441" y="15456"/>
                </a:lnTo>
                <a:lnTo>
                  <a:pt x="7550" y="13980"/>
                </a:lnTo>
                <a:lnTo>
                  <a:pt x="12472" y="13980"/>
                </a:lnTo>
                <a:lnTo>
                  <a:pt x="12472" y="20275"/>
                </a:lnTo>
                <a:cubicBezTo>
                  <a:pt x="12472" y="20844"/>
                  <a:pt x="12928" y="21306"/>
                  <a:pt x="13490" y="21306"/>
                </a:cubicBezTo>
                <a:cubicBezTo>
                  <a:pt x="14052" y="21306"/>
                  <a:pt x="14507" y="20844"/>
                  <a:pt x="14507" y="20275"/>
                </a:cubicBezTo>
                <a:lnTo>
                  <a:pt x="14507" y="14020"/>
                </a:lnTo>
                <a:lnTo>
                  <a:pt x="16652" y="9504"/>
                </a:lnTo>
                <a:cubicBezTo>
                  <a:pt x="16809" y="9522"/>
                  <a:pt x="16997" y="9536"/>
                  <a:pt x="17204" y="9536"/>
                </a:cubicBezTo>
                <a:cubicBezTo>
                  <a:pt x="17755" y="9536"/>
                  <a:pt x="18437" y="9436"/>
                  <a:pt x="19015" y="9042"/>
                </a:cubicBezTo>
                <a:cubicBezTo>
                  <a:pt x="19539" y="8685"/>
                  <a:pt x="19886" y="8150"/>
                  <a:pt x="20054" y="7454"/>
                </a:cubicBezTo>
                <a:lnTo>
                  <a:pt x="20488" y="7513"/>
                </a:lnTo>
                <a:cubicBezTo>
                  <a:pt x="21562" y="7657"/>
                  <a:pt x="21600" y="6511"/>
                  <a:pt x="21600" y="6511"/>
                </a:cubicBezTo>
                <a:cubicBezTo>
                  <a:pt x="21600" y="5867"/>
                  <a:pt x="20798" y="5395"/>
                  <a:pt x="20798" y="5395"/>
                </a:cubicBezTo>
                <a:lnTo>
                  <a:pt x="18087" y="3562"/>
                </a:lnTo>
                <a:lnTo>
                  <a:pt x="18110" y="2050"/>
                </a:lnTo>
                <a:cubicBezTo>
                  <a:pt x="18110" y="2050"/>
                  <a:pt x="18109" y="1987"/>
                  <a:pt x="18066" y="1982"/>
                </a:cubicBezTo>
                <a:close/>
                <a:moveTo>
                  <a:pt x="17774" y="7142"/>
                </a:moveTo>
                <a:lnTo>
                  <a:pt x="19376" y="7361"/>
                </a:lnTo>
                <a:cubicBezTo>
                  <a:pt x="19243" y="7851"/>
                  <a:pt x="18997" y="8224"/>
                  <a:pt x="18638" y="8469"/>
                </a:cubicBezTo>
                <a:cubicBezTo>
                  <a:pt x="18116" y="8826"/>
                  <a:pt x="17448" y="8869"/>
                  <a:pt x="16968" y="8840"/>
                </a:cubicBezTo>
                <a:lnTo>
                  <a:pt x="17774" y="7142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34" name="Worker"/>
          <p:cNvSpPr/>
          <p:nvPr/>
        </p:nvSpPr>
        <p:spPr>
          <a:xfrm flipH="1">
            <a:off x="8056657" y="2522182"/>
            <a:ext cx="317619" cy="9694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9" h="21477" extrusionOk="0">
                <a:moveTo>
                  <a:pt x="10482" y="4"/>
                </a:moveTo>
                <a:cubicBezTo>
                  <a:pt x="10034" y="12"/>
                  <a:pt x="8391" y="117"/>
                  <a:pt x="7657" y="494"/>
                </a:cubicBezTo>
                <a:cubicBezTo>
                  <a:pt x="6848" y="911"/>
                  <a:pt x="6805" y="1175"/>
                  <a:pt x="6965" y="1602"/>
                </a:cubicBezTo>
                <a:cubicBezTo>
                  <a:pt x="6986" y="1656"/>
                  <a:pt x="6943" y="1710"/>
                  <a:pt x="6847" y="1754"/>
                </a:cubicBezTo>
                <a:lnTo>
                  <a:pt x="6817" y="1769"/>
                </a:lnTo>
                <a:cubicBezTo>
                  <a:pt x="6710" y="1819"/>
                  <a:pt x="6673" y="1881"/>
                  <a:pt x="6709" y="1940"/>
                </a:cubicBezTo>
                <a:cubicBezTo>
                  <a:pt x="6726" y="1968"/>
                  <a:pt x="6808" y="1986"/>
                  <a:pt x="6894" y="1981"/>
                </a:cubicBezTo>
                <a:lnTo>
                  <a:pt x="7473" y="1944"/>
                </a:lnTo>
                <a:lnTo>
                  <a:pt x="7581" y="2118"/>
                </a:lnTo>
                <a:lnTo>
                  <a:pt x="7832" y="2103"/>
                </a:lnTo>
                <a:cubicBezTo>
                  <a:pt x="7743" y="2259"/>
                  <a:pt x="7638" y="2495"/>
                  <a:pt x="7698" y="2690"/>
                </a:cubicBezTo>
                <a:cubicBezTo>
                  <a:pt x="7809" y="3047"/>
                  <a:pt x="7636" y="3287"/>
                  <a:pt x="7370" y="3479"/>
                </a:cubicBezTo>
                <a:cubicBezTo>
                  <a:pt x="7088" y="3683"/>
                  <a:pt x="5823" y="3782"/>
                  <a:pt x="6212" y="4325"/>
                </a:cubicBezTo>
                <a:cubicBezTo>
                  <a:pt x="4592" y="4538"/>
                  <a:pt x="3452" y="5407"/>
                  <a:pt x="1941" y="6231"/>
                </a:cubicBezTo>
                <a:cubicBezTo>
                  <a:pt x="1754" y="6223"/>
                  <a:pt x="1529" y="6238"/>
                  <a:pt x="1362" y="6303"/>
                </a:cubicBezTo>
                <a:lnTo>
                  <a:pt x="721" y="6586"/>
                </a:lnTo>
                <a:cubicBezTo>
                  <a:pt x="618" y="6626"/>
                  <a:pt x="407" y="6753"/>
                  <a:pt x="572" y="6895"/>
                </a:cubicBezTo>
                <a:cubicBezTo>
                  <a:pt x="551" y="6904"/>
                  <a:pt x="357" y="7014"/>
                  <a:pt x="177" y="7118"/>
                </a:cubicBezTo>
                <a:cubicBezTo>
                  <a:pt x="-34" y="7241"/>
                  <a:pt x="-56" y="7388"/>
                  <a:pt x="111" y="7518"/>
                </a:cubicBezTo>
                <a:cubicBezTo>
                  <a:pt x="327" y="7686"/>
                  <a:pt x="668" y="7934"/>
                  <a:pt x="1090" y="8180"/>
                </a:cubicBezTo>
                <a:cubicBezTo>
                  <a:pt x="2003" y="8714"/>
                  <a:pt x="3229" y="9346"/>
                  <a:pt x="4105" y="9644"/>
                </a:cubicBezTo>
                <a:lnTo>
                  <a:pt x="4105" y="10365"/>
                </a:lnTo>
                <a:cubicBezTo>
                  <a:pt x="1836" y="10445"/>
                  <a:pt x="1003" y="11125"/>
                  <a:pt x="1003" y="11125"/>
                </a:cubicBezTo>
                <a:lnTo>
                  <a:pt x="1141" y="11154"/>
                </a:lnTo>
                <a:cubicBezTo>
                  <a:pt x="1141" y="11154"/>
                  <a:pt x="2132" y="10786"/>
                  <a:pt x="2638" y="10783"/>
                </a:cubicBezTo>
                <a:cubicBezTo>
                  <a:pt x="3291" y="10779"/>
                  <a:pt x="3382" y="11031"/>
                  <a:pt x="3382" y="11031"/>
                </a:cubicBezTo>
                <a:lnTo>
                  <a:pt x="3530" y="11033"/>
                </a:lnTo>
                <a:lnTo>
                  <a:pt x="3566" y="12038"/>
                </a:lnTo>
                <a:cubicBezTo>
                  <a:pt x="3470" y="12040"/>
                  <a:pt x="3395" y="12067"/>
                  <a:pt x="3397" y="12098"/>
                </a:cubicBezTo>
                <a:lnTo>
                  <a:pt x="3469" y="13414"/>
                </a:lnTo>
                <a:cubicBezTo>
                  <a:pt x="3469" y="13424"/>
                  <a:pt x="3464" y="13435"/>
                  <a:pt x="3464" y="13446"/>
                </a:cubicBezTo>
                <a:lnTo>
                  <a:pt x="3382" y="14216"/>
                </a:lnTo>
                <a:cubicBezTo>
                  <a:pt x="3375" y="14280"/>
                  <a:pt x="3535" y="14331"/>
                  <a:pt x="3730" y="14330"/>
                </a:cubicBezTo>
                <a:lnTo>
                  <a:pt x="4151" y="14328"/>
                </a:lnTo>
                <a:lnTo>
                  <a:pt x="4530" y="14326"/>
                </a:lnTo>
                <a:cubicBezTo>
                  <a:pt x="4724" y="14325"/>
                  <a:pt x="4881" y="14271"/>
                  <a:pt x="4868" y="14207"/>
                </a:cubicBezTo>
                <a:lnTo>
                  <a:pt x="4710" y="13414"/>
                </a:lnTo>
                <a:lnTo>
                  <a:pt x="4643" y="12103"/>
                </a:lnTo>
                <a:cubicBezTo>
                  <a:pt x="4700" y="12108"/>
                  <a:pt x="4756" y="12112"/>
                  <a:pt x="4817" y="12112"/>
                </a:cubicBezTo>
                <a:lnTo>
                  <a:pt x="5976" y="12112"/>
                </a:lnTo>
                <a:cubicBezTo>
                  <a:pt x="6536" y="13763"/>
                  <a:pt x="6792" y="14110"/>
                  <a:pt x="6750" y="14533"/>
                </a:cubicBezTo>
                <a:cubicBezTo>
                  <a:pt x="6690" y="15141"/>
                  <a:pt x="5987" y="15436"/>
                  <a:pt x="5545" y="15870"/>
                </a:cubicBezTo>
                <a:cubicBezTo>
                  <a:pt x="5143" y="16265"/>
                  <a:pt x="4985" y="16324"/>
                  <a:pt x="4740" y="16769"/>
                </a:cubicBezTo>
                <a:cubicBezTo>
                  <a:pt x="4190" y="17773"/>
                  <a:pt x="4340" y="18216"/>
                  <a:pt x="4340" y="19137"/>
                </a:cubicBezTo>
                <a:cubicBezTo>
                  <a:pt x="4199" y="19522"/>
                  <a:pt x="4274" y="19717"/>
                  <a:pt x="4274" y="19717"/>
                </a:cubicBezTo>
                <a:cubicBezTo>
                  <a:pt x="4368" y="19995"/>
                  <a:pt x="4617" y="19893"/>
                  <a:pt x="4535" y="19971"/>
                </a:cubicBezTo>
                <a:cubicBezTo>
                  <a:pt x="4269" y="20224"/>
                  <a:pt x="4429" y="20438"/>
                  <a:pt x="4340" y="20583"/>
                </a:cubicBezTo>
                <a:cubicBezTo>
                  <a:pt x="4240" y="20748"/>
                  <a:pt x="4364" y="20936"/>
                  <a:pt x="4340" y="20983"/>
                </a:cubicBezTo>
                <a:cubicBezTo>
                  <a:pt x="4340" y="20983"/>
                  <a:pt x="4384" y="21109"/>
                  <a:pt x="4740" y="21238"/>
                </a:cubicBezTo>
                <a:cubicBezTo>
                  <a:pt x="5157" y="21388"/>
                  <a:pt x="6901" y="21579"/>
                  <a:pt x="8616" y="21410"/>
                </a:cubicBezTo>
                <a:cubicBezTo>
                  <a:pt x="9573" y="21316"/>
                  <a:pt x="9262" y="21088"/>
                  <a:pt x="9262" y="20924"/>
                </a:cubicBezTo>
                <a:cubicBezTo>
                  <a:pt x="9262" y="20797"/>
                  <a:pt x="8777" y="20605"/>
                  <a:pt x="8729" y="20462"/>
                </a:cubicBezTo>
                <a:cubicBezTo>
                  <a:pt x="8662" y="20263"/>
                  <a:pt x="8662" y="20255"/>
                  <a:pt x="8452" y="20003"/>
                </a:cubicBezTo>
                <a:cubicBezTo>
                  <a:pt x="8358" y="19890"/>
                  <a:pt x="8447" y="19720"/>
                  <a:pt x="8673" y="19630"/>
                </a:cubicBezTo>
                <a:cubicBezTo>
                  <a:pt x="8793" y="19582"/>
                  <a:pt x="8893" y="19525"/>
                  <a:pt x="8893" y="19444"/>
                </a:cubicBezTo>
                <a:cubicBezTo>
                  <a:pt x="8893" y="19071"/>
                  <a:pt x="8716" y="18928"/>
                  <a:pt x="9231" y="17843"/>
                </a:cubicBezTo>
                <a:cubicBezTo>
                  <a:pt x="9398" y="17493"/>
                  <a:pt x="9563" y="17209"/>
                  <a:pt x="9831" y="16639"/>
                </a:cubicBezTo>
                <a:cubicBezTo>
                  <a:pt x="9933" y="16421"/>
                  <a:pt x="10283" y="15839"/>
                  <a:pt x="10503" y="15630"/>
                </a:cubicBezTo>
                <a:cubicBezTo>
                  <a:pt x="11512" y="14669"/>
                  <a:pt x="11887" y="13545"/>
                  <a:pt x="12148" y="12932"/>
                </a:cubicBezTo>
                <a:cubicBezTo>
                  <a:pt x="12172" y="12877"/>
                  <a:pt x="12414" y="12880"/>
                  <a:pt x="12430" y="12936"/>
                </a:cubicBezTo>
                <a:cubicBezTo>
                  <a:pt x="12780" y="14137"/>
                  <a:pt x="13727" y="15338"/>
                  <a:pt x="13281" y="16184"/>
                </a:cubicBezTo>
                <a:cubicBezTo>
                  <a:pt x="12690" y="17307"/>
                  <a:pt x="13044" y="19528"/>
                  <a:pt x="13158" y="19543"/>
                </a:cubicBezTo>
                <a:cubicBezTo>
                  <a:pt x="13176" y="19674"/>
                  <a:pt x="13757" y="19688"/>
                  <a:pt x="13620" y="19877"/>
                </a:cubicBezTo>
                <a:cubicBezTo>
                  <a:pt x="13329" y="20278"/>
                  <a:pt x="13681" y="20664"/>
                  <a:pt x="13681" y="20664"/>
                </a:cubicBezTo>
                <a:cubicBezTo>
                  <a:pt x="13681" y="20664"/>
                  <a:pt x="13666" y="20763"/>
                  <a:pt x="13656" y="20835"/>
                </a:cubicBezTo>
                <a:cubicBezTo>
                  <a:pt x="13649" y="20884"/>
                  <a:pt x="13740" y="20928"/>
                  <a:pt x="13881" y="20944"/>
                </a:cubicBezTo>
                <a:cubicBezTo>
                  <a:pt x="14272" y="20988"/>
                  <a:pt x="14917" y="20997"/>
                  <a:pt x="15691" y="21006"/>
                </a:cubicBezTo>
                <a:cubicBezTo>
                  <a:pt x="16612" y="21017"/>
                  <a:pt x="16505" y="21106"/>
                  <a:pt x="17911" y="21192"/>
                </a:cubicBezTo>
                <a:cubicBezTo>
                  <a:pt x="19317" y="21278"/>
                  <a:pt x="21435" y="21140"/>
                  <a:pt x="21489" y="21006"/>
                </a:cubicBezTo>
                <a:cubicBezTo>
                  <a:pt x="21544" y="20872"/>
                  <a:pt x="21403" y="20584"/>
                  <a:pt x="20510" y="20503"/>
                </a:cubicBezTo>
                <a:cubicBezTo>
                  <a:pt x="19862" y="20421"/>
                  <a:pt x="19211" y="20353"/>
                  <a:pt x="18890" y="20283"/>
                </a:cubicBezTo>
                <a:cubicBezTo>
                  <a:pt x="18569" y="20213"/>
                  <a:pt x="17923" y="19968"/>
                  <a:pt x="17537" y="19926"/>
                </a:cubicBezTo>
                <a:cubicBezTo>
                  <a:pt x="17436" y="19915"/>
                  <a:pt x="17738" y="19800"/>
                  <a:pt x="17655" y="19471"/>
                </a:cubicBezTo>
                <a:cubicBezTo>
                  <a:pt x="17565" y="19121"/>
                  <a:pt x="17504" y="18885"/>
                  <a:pt x="17403" y="17877"/>
                </a:cubicBezTo>
                <a:cubicBezTo>
                  <a:pt x="17380" y="17639"/>
                  <a:pt x="17098" y="16934"/>
                  <a:pt x="17701" y="15969"/>
                </a:cubicBezTo>
                <a:cubicBezTo>
                  <a:pt x="17936" y="15593"/>
                  <a:pt x="17842" y="14996"/>
                  <a:pt x="17906" y="14271"/>
                </a:cubicBezTo>
                <a:cubicBezTo>
                  <a:pt x="17989" y="13321"/>
                  <a:pt x="18057" y="12396"/>
                  <a:pt x="17588" y="11169"/>
                </a:cubicBezTo>
                <a:cubicBezTo>
                  <a:pt x="17224" y="10217"/>
                  <a:pt x="17134" y="9970"/>
                  <a:pt x="16655" y="9412"/>
                </a:cubicBezTo>
                <a:cubicBezTo>
                  <a:pt x="16766" y="9378"/>
                  <a:pt x="16824" y="9329"/>
                  <a:pt x="16804" y="9276"/>
                </a:cubicBezTo>
                <a:lnTo>
                  <a:pt x="16757" y="8801"/>
                </a:lnTo>
                <a:cubicBezTo>
                  <a:pt x="16757" y="8678"/>
                  <a:pt x="16332" y="8592"/>
                  <a:pt x="16076" y="8598"/>
                </a:cubicBezTo>
                <a:cubicBezTo>
                  <a:pt x="15789" y="8088"/>
                  <a:pt x="15665" y="7588"/>
                  <a:pt x="15860" y="7190"/>
                </a:cubicBezTo>
                <a:cubicBezTo>
                  <a:pt x="16004" y="6898"/>
                  <a:pt x="17124" y="6324"/>
                  <a:pt x="16563" y="5810"/>
                </a:cubicBezTo>
                <a:cubicBezTo>
                  <a:pt x="16060" y="5349"/>
                  <a:pt x="14538" y="4598"/>
                  <a:pt x="14086" y="4451"/>
                </a:cubicBezTo>
                <a:cubicBezTo>
                  <a:pt x="13990" y="4419"/>
                  <a:pt x="13854" y="4395"/>
                  <a:pt x="13702" y="4378"/>
                </a:cubicBezTo>
                <a:lnTo>
                  <a:pt x="13835" y="4375"/>
                </a:lnTo>
                <a:cubicBezTo>
                  <a:pt x="13835" y="4375"/>
                  <a:pt x="13193" y="4329"/>
                  <a:pt x="12979" y="4071"/>
                </a:cubicBezTo>
                <a:cubicBezTo>
                  <a:pt x="12827" y="3889"/>
                  <a:pt x="13287" y="3499"/>
                  <a:pt x="13502" y="3487"/>
                </a:cubicBezTo>
                <a:lnTo>
                  <a:pt x="14594" y="3481"/>
                </a:lnTo>
                <a:cubicBezTo>
                  <a:pt x="14898" y="3464"/>
                  <a:pt x="15186" y="3391"/>
                  <a:pt x="15230" y="3315"/>
                </a:cubicBezTo>
                <a:cubicBezTo>
                  <a:pt x="15299" y="3208"/>
                  <a:pt x="15225" y="3143"/>
                  <a:pt x="15281" y="3063"/>
                </a:cubicBezTo>
                <a:cubicBezTo>
                  <a:pt x="15452" y="2788"/>
                  <a:pt x="15312" y="2710"/>
                  <a:pt x="15353" y="2627"/>
                </a:cubicBezTo>
                <a:cubicBezTo>
                  <a:pt x="15820" y="2557"/>
                  <a:pt x="15884" y="2491"/>
                  <a:pt x="15794" y="2419"/>
                </a:cubicBezTo>
                <a:cubicBezTo>
                  <a:pt x="15727" y="2366"/>
                  <a:pt x="14872" y="2184"/>
                  <a:pt x="14866" y="2036"/>
                </a:cubicBezTo>
                <a:cubicBezTo>
                  <a:pt x="15026" y="1794"/>
                  <a:pt x="14994" y="1645"/>
                  <a:pt x="14871" y="1531"/>
                </a:cubicBezTo>
                <a:lnTo>
                  <a:pt x="15753" y="1482"/>
                </a:lnTo>
                <a:cubicBezTo>
                  <a:pt x="15870" y="1476"/>
                  <a:pt x="15910" y="1427"/>
                  <a:pt x="15819" y="1402"/>
                </a:cubicBezTo>
                <a:cubicBezTo>
                  <a:pt x="15690" y="1366"/>
                  <a:pt x="15532" y="1341"/>
                  <a:pt x="15363" y="1328"/>
                </a:cubicBezTo>
                <a:cubicBezTo>
                  <a:pt x="15144" y="1312"/>
                  <a:pt x="14898" y="1283"/>
                  <a:pt x="14804" y="1234"/>
                </a:cubicBezTo>
                <a:cubicBezTo>
                  <a:pt x="14642" y="1150"/>
                  <a:pt x="14402" y="722"/>
                  <a:pt x="13625" y="466"/>
                </a:cubicBezTo>
                <a:cubicBezTo>
                  <a:pt x="13071" y="283"/>
                  <a:pt x="12369" y="143"/>
                  <a:pt x="11856" y="153"/>
                </a:cubicBezTo>
                <a:cubicBezTo>
                  <a:pt x="11633" y="-21"/>
                  <a:pt x="10930" y="-4"/>
                  <a:pt x="10482" y="4"/>
                </a:cubicBezTo>
                <a:close/>
                <a:moveTo>
                  <a:pt x="5930" y="6548"/>
                </a:moveTo>
                <a:cubicBezTo>
                  <a:pt x="6039" y="6555"/>
                  <a:pt x="6140" y="6580"/>
                  <a:pt x="6186" y="6618"/>
                </a:cubicBezTo>
                <a:cubicBezTo>
                  <a:pt x="6367" y="6769"/>
                  <a:pt x="6586" y="7007"/>
                  <a:pt x="6806" y="7234"/>
                </a:cubicBezTo>
                <a:cubicBezTo>
                  <a:pt x="7264" y="7707"/>
                  <a:pt x="7616" y="7931"/>
                  <a:pt x="7370" y="8261"/>
                </a:cubicBezTo>
                <a:cubicBezTo>
                  <a:pt x="7183" y="8513"/>
                  <a:pt x="6811" y="8858"/>
                  <a:pt x="6811" y="8858"/>
                </a:cubicBezTo>
                <a:cubicBezTo>
                  <a:pt x="6133" y="8858"/>
                  <a:pt x="5842" y="8976"/>
                  <a:pt x="5807" y="8982"/>
                </a:cubicBezTo>
                <a:cubicBezTo>
                  <a:pt x="5454" y="9049"/>
                  <a:pt x="4889" y="9001"/>
                  <a:pt x="4628" y="8895"/>
                </a:cubicBezTo>
                <a:cubicBezTo>
                  <a:pt x="3966" y="8628"/>
                  <a:pt x="3934" y="8067"/>
                  <a:pt x="3541" y="7536"/>
                </a:cubicBezTo>
                <a:lnTo>
                  <a:pt x="4340" y="7206"/>
                </a:lnTo>
                <a:cubicBezTo>
                  <a:pt x="4497" y="7127"/>
                  <a:pt x="4533" y="7041"/>
                  <a:pt x="4479" y="6981"/>
                </a:cubicBezTo>
                <a:cubicBezTo>
                  <a:pt x="4980" y="6802"/>
                  <a:pt x="5361" y="6668"/>
                  <a:pt x="5612" y="6581"/>
                </a:cubicBezTo>
                <a:cubicBezTo>
                  <a:pt x="5699" y="6551"/>
                  <a:pt x="5820" y="6541"/>
                  <a:pt x="5930" y="6548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35" name="Worker"/>
          <p:cNvSpPr/>
          <p:nvPr/>
        </p:nvSpPr>
        <p:spPr>
          <a:xfrm>
            <a:off x="4504731" y="2519394"/>
            <a:ext cx="435822" cy="9750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7" h="21485" extrusionOk="0">
                <a:moveTo>
                  <a:pt x="10437" y="4"/>
                </a:moveTo>
                <a:cubicBezTo>
                  <a:pt x="10086" y="16"/>
                  <a:pt x="9890" y="53"/>
                  <a:pt x="9890" y="53"/>
                </a:cubicBezTo>
                <a:lnTo>
                  <a:pt x="9679" y="218"/>
                </a:lnTo>
                <a:cubicBezTo>
                  <a:pt x="9679" y="218"/>
                  <a:pt x="9475" y="209"/>
                  <a:pt x="9302" y="233"/>
                </a:cubicBezTo>
                <a:cubicBezTo>
                  <a:pt x="9123" y="277"/>
                  <a:pt x="8310" y="685"/>
                  <a:pt x="8077" y="979"/>
                </a:cubicBezTo>
                <a:cubicBezTo>
                  <a:pt x="7824" y="1007"/>
                  <a:pt x="6972" y="1066"/>
                  <a:pt x="6792" y="1100"/>
                </a:cubicBezTo>
                <a:cubicBezTo>
                  <a:pt x="6611" y="1134"/>
                  <a:pt x="6610" y="1188"/>
                  <a:pt x="6747" y="1207"/>
                </a:cubicBezTo>
                <a:cubicBezTo>
                  <a:pt x="6845" y="1222"/>
                  <a:pt x="7314" y="1289"/>
                  <a:pt x="7960" y="1382"/>
                </a:cubicBezTo>
                <a:lnTo>
                  <a:pt x="7768" y="1865"/>
                </a:lnTo>
                <a:cubicBezTo>
                  <a:pt x="7768" y="1865"/>
                  <a:pt x="7275" y="2061"/>
                  <a:pt x="7048" y="2209"/>
                </a:cubicBezTo>
                <a:cubicBezTo>
                  <a:pt x="6821" y="2357"/>
                  <a:pt x="7572" y="2389"/>
                  <a:pt x="7572" y="2389"/>
                </a:cubicBezTo>
                <a:cubicBezTo>
                  <a:pt x="7572" y="2389"/>
                  <a:pt x="7241" y="2949"/>
                  <a:pt x="7719" y="3113"/>
                </a:cubicBezTo>
                <a:cubicBezTo>
                  <a:pt x="7920" y="3182"/>
                  <a:pt x="8267" y="3252"/>
                  <a:pt x="8601" y="3308"/>
                </a:cubicBezTo>
                <a:cubicBezTo>
                  <a:pt x="8784" y="3339"/>
                  <a:pt x="8857" y="3435"/>
                  <a:pt x="8759" y="3510"/>
                </a:cubicBezTo>
                <a:cubicBezTo>
                  <a:pt x="8554" y="3667"/>
                  <a:pt x="8183" y="3908"/>
                  <a:pt x="7670" y="4063"/>
                </a:cubicBezTo>
                <a:cubicBezTo>
                  <a:pt x="6854" y="4309"/>
                  <a:pt x="6108" y="5696"/>
                  <a:pt x="6034" y="6631"/>
                </a:cubicBezTo>
                <a:cubicBezTo>
                  <a:pt x="5968" y="7473"/>
                  <a:pt x="5033" y="9443"/>
                  <a:pt x="5883" y="10219"/>
                </a:cubicBezTo>
                <a:cubicBezTo>
                  <a:pt x="5883" y="10220"/>
                  <a:pt x="5883" y="10221"/>
                  <a:pt x="5883" y="10221"/>
                </a:cubicBezTo>
                <a:cubicBezTo>
                  <a:pt x="5207" y="11118"/>
                  <a:pt x="5701" y="12224"/>
                  <a:pt x="4764" y="13705"/>
                </a:cubicBezTo>
                <a:cubicBezTo>
                  <a:pt x="3636" y="15488"/>
                  <a:pt x="3816" y="18602"/>
                  <a:pt x="3351" y="18952"/>
                </a:cubicBezTo>
                <a:cubicBezTo>
                  <a:pt x="3167" y="19090"/>
                  <a:pt x="3339" y="19405"/>
                  <a:pt x="3339" y="19406"/>
                </a:cubicBezTo>
                <a:cubicBezTo>
                  <a:pt x="3339" y="19406"/>
                  <a:pt x="2631" y="19652"/>
                  <a:pt x="1602" y="19882"/>
                </a:cubicBezTo>
                <a:cubicBezTo>
                  <a:pt x="1601" y="19882"/>
                  <a:pt x="1598" y="19882"/>
                  <a:pt x="1598" y="19882"/>
                </a:cubicBezTo>
                <a:cubicBezTo>
                  <a:pt x="73" y="19841"/>
                  <a:pt x="-63" y="20307"/>
                  <a:pt x="19" y="20574"/>
                </a:cubicBezTo>
                <a:cubicBezTo>
                  <a:pt x="46" y="20664"/>
                  <a:pt x="209" y="20734"/>
                  <a:pt x="411" y="20742"/>
                </a:cubicBezTo>
                <a:cubicBezTo>
                  <a:pt x="2676" y="20839"/>
                  <a:pt x="3841" y="20592"/>
                  <a:pt x="4278" y="20465"/>
                </a:cubicBezTo>
                <a:cubicBezTo>
                  <a:pt x="4366" y="20439"/>
                  <a:pt x="4482" y="20465"/>
                  <a:pt x="4485" y="20512"/>
                </a:cubicBezTo>
                <a:cubicBezTo>
                  <a:pt x="4488" y="20554"/>
                  <a:pt x="4556" y="20589"/>
                  <a:pt x="4651" y="20588"/>
                </a:cubicBezTo>
                <a:cubicBezTo>
                  <a:pt x="5744" y="20569"/>
                  <a:pt x="6439" y="20521"/>
                  <a:pt x="6852" y="20480"/>
                </a:cubicBezTo>
                <a:cubicBezTo>
                  <a:pt x="7148" y="20450"/>
                  <a:pt x="7357" y="20331"/>
                  <a:pt x="7353" y="20196"/>
                </a:cubicBezTo>
                <a:lnTo>
                  <a:pt x="7346" y="19841"/>
                </a:lnTo>
                <a:cubicBezTo>
                  <a:pt x="7344" y="19783"/>
                  <a:pt x="7387" y="19727"/>
                  <a:pt x="7467" y="19680"/>
                </a:cubicBezTo>
                <a:cubicBezTo>
                  <a:pt x="8229" y="19232"/>
                  <a:pt x="7793" y="18275"/>
                  <a:pt x="8073" y="16954"/>
                </a:cubicBezTo>
                <a:cubicBezTo>
                  <a:pt x="8368" y="15566"/>
                  <a:pt x="8492" y="15553"/>
                  <a:pt x="9570" y="13337"/>
                </a:cubicBezTo>
                <a:cubicBezTo>
                  <a:pt x="9573" y="13337"/>
                  <a:pt x="9574" y="13337"/>
                  <a:pt x="9577" y="13337"/>
                </a:cubicBezTo>
                <a:cubicBezTo>
                  <a:pt x="11043" y="14533"/>
                  <a:pt x="10440" y="15298"/>
                  <a:pt x="10636" y="15845"/>
                </a:cubicBezTo>
                <a:cubicBezTo>
                  <a:pt x="10833" y="16392"/>
                  <a:pt x="11668" y="17106"/>
                  <a:pt x="11680" y="18966"/>
                </a:cubicBezTo>
                <a:cubicBezTo>
                  <a:pt x="11704" y="20495"/>
                  <a:pt x="11735" y="19812"/>
                  <a:pt x="12137" y="20330"/>
                </a:cubicBezTo>
                <a:cubicBezTo>
                  <a:pt x="12010" y="20446"/>
                  <a:pt x="11786" y="20561"/>
                  <a:pt x="11386" y="20672"/>
                </a:cubicBezTo>
                <a:cubicBezTo>
                  <a:pt x="10646" y="20876"/>
                  <a:pt x="10719" y="21130"/>
                  <a:pt x="10783" y="21288"/>
                </a:cubicBezTo>
                <a:cubicBezTo>
                  <a:pt x="10807" y="21346"/>
                  <a:pt x="10902" y="21392"/>
                  <a:pt x="11028" y="21408"/>
                </a:cubicBezTo>
                <a:cubicBezTo>
                  <a:pt x="12524" y="21592"/>
                  <a:pt x="13471" y="21410"/>
                  <a:pt x="14010" y="21253"/>
                </a:cubicBezTo>
                <a:cubicBezTo>
                  <a:pt x="14574" y="21089"/>
                  <a:pt x="14673" y="20619"/>
                  <a:pt x="14967" y="20477"/>
                </a:cubicBezTo>
                <a:cubicBezTo>
                  <a:pt x="15134" y="20396"/>
                  <a:pt x="15145" y="20200"/>
                  <a:pt x="15122" y="20045"/>
                </a:cubicBezTo>
                <a:cubicBezTo>
                  <a:pt x="15124" y="20044"/>
                  <a:pt x="15127" y="20043"/>
                  <a:pt x="15129" y="20043"/>
                </a:cubicBezTo>
                <a:cubicBezTo>
                  <a:pt x="15725" y="19650"/>
                  <a:pt x="15043" y="19524"/>
                  <a:pt x="15126" y="17446"/>
                </a:cubicBezTo>
                <a:cubicBezTo>
                  <a:pt x="15379" y="14690"/>
                  <a:pt x="14303" y="14379"/>
                  <a:pt x="14651" y="12819"/>
                </a:cubicBezTo>
                <a:cubicBezTo>
                  <a:pt x="14666" y="12752"/>
                  <a:pt x="14679" y="12685"/>
                  <a:pt x="14692" y="12621"/>
                </a:cubicBezTo>
                <a:cubicBezTo>
                  <a:pt x="14707" y="12548"/>
                  <a:pt x="14841" y="12494"/>
                  <a:pt x="15005" y="12492"/>
                </a:cubicBezTo>
                <a:cubicBezTo>
                  <a:pt x="15481" y="12485"/>
                  <a:pt x="15952" y="12451"/>
                  <a:pt x="16313" y="12371"/>
                </a:cubicBezTo>
                <a:cubicBezTo>
                  <a:pt x="16447" y="12341"/>
                  <a:pt x="16604" y="12381"/>
                  <a:pt x="16622" y="12448"/>
                </a:cubicBezTo>
                <a:cubicBezTo>
                  <a:pt x="16706" y="12755"/>
                  <a:pt x="16876" y="13159"/>
                  <a:pt x="16961" y="13451"/>
                </a:cubicBezTo>
                <a:cubicBezTo>
                  <a:pt x="17064" y="13804"/>
                  <a:pt x="17105" y="14178"/>
                  <a:pt x="17119" y="14334"/>
                </a:cubicBezTo>
                <a:cubicBezTo>
                  <a:pt x="17123" y="14374"/>
                  <a:pt x="17207" y="14404"/>
                  <a:pt x="17297" y="14399"/>
                </a:cubicBezTo>
                <a:lnTo>
                  <a:pt x="17538" y="14386"/>
                </a:lnTo>
                <a:lnTo>
                  <a:pt x="18133" y="14350"/>
                </a:lnTo>
                <a:cubicBezTo>
                  <a:pt x="18223" y="14345"/>
                  <a:pt x="18285" y="14308"/>
                  <a:pt x="18265" y="14268"/>
                </a:cubicBezTo>
                <a:cubicBezTo>
                  <a:pt x="18190" y="14116"/>
                  <a:pt x="18017" y="13748"/>
                  <a:pt x="17915" y="13396"/>
                </a:cubicBezTo>
                <a:cubicBezTo>
                  <a:pt x="17789" y="12962"/>
                  <a:pt x="17698" y="12269"/>
                  <a:pt x="17508" y="12040"/>
                </a:cubicBezTo>
                <a:cubicBezTo>
                  <a:pt x="17484" y="12011"/>
                  <a:pt x="17413" y="11995"/>
                  <a:pt x="17346" y="11999"/>
                </a:cubicBezTo>
                <a:lnTo>
                  <a:pt x="17338" y="11999"/>
                </a:lnTo>
                <a:lnTo>
                  <a:pt x="17206" y="11542"/>
                </a:lnTo>
                <a:cubicBezTo>
                  <a:pt x="17207" y="11541"/>
                  <a:pt x="17209" y="11541"/>
                  <a:pt x="17210" y="11540"/>
                </a:cubicBezTo>
                <a:cubicBezTo>
                  <a:pt x="17340" y="11529"/>
                  <a:pt x="17463" y="11514"/>
                  <a:pt x="17560" y="11497"/>
                </a:cubicBezTo>
                <a:cubicBezTo>
                  <a:pt x="17561" y="11496"/>
                  <a:pt x="17560" y="11495"/>
                  <a:pt x="17560" y="11495"/>
                </a:cubicBezTo>
                <a:cubicBezTo>
                  <a:pt x="17538" y="11368"/>
                  <a:pt x="17479" y="11143"/>
                  <a:pt x="17478" y="11139"/>
                </a:cubicBezTo>
                <a:cubicBezTo>
                  <a:pt x="17473" y="11138"/>
                  <a:pt x="17368" y="11117"/>
                  <a:pt x="17168" y="11102"/>
                </a:cubicBezTo>
                <a:cubicBezTo>
                  <a:pt x="17167" y="11101"/>
                  <a:pt x="17166" y="11101"/>
                  <a:pt x="17165" y="11100"/>
                </a:cubicBezTo>
                <a:cubicBezTo>
                  <a:pt x="17189" y="11034"/>
                  <a:pt x="17276" y="10886"/>
                  <a:pt x="17583" y="10868"/>
                </a:cubicBezTo>
                <a:cubicBezTo>
                  <a:pt x="17963" y="10846"/>
                  <a:pt x="18338" y="11016"/>
                  <a:pt x="18733" y="11129"/>
                </a:cubicBezTo>
                <a:cubicBezTo>
                  <a:pt x="18776" y="11141"/>
                  <a:pt x="18825" y="11121"/>
                  <a:pt x="18804" y="11100"/>
                </a:cubicBezTo>
                <a:cubicBezTo>
                  <a:pt x="18519" y="10819"/>
                  <a:pt x="18080" y="10648"/>
                  <a:pt x="17602" y="10550"/>
                </a:cubicBezTo>
                <a:cubicBezTo>
                  <a:pt x="17601" y="10550"/>
                  <a:pt x="17599" y="10549"/>
                  <a:pt x="17598" y="10549"/>
                </a:cubicBezTo>
                <a:cubicBezTo>
                  <a:pt x="17663" y="10303"/>
                  <a:pt x="17464" y="9517"/>
                  <a:pt x="18103" y="9308"/>
                </a:cubicBezTo>
                <a:cubicBezTo>
                  <a:pt x="18839" y="9068"/>
                  <a:pt x="21537" y="7448"/>
                  <a:pt x="21537" y="7251"/>
                </a:cubicBezTo>
                <a:cubicBezTo>
                  <a:pt x="21537" y="7054"/>
                  <a:pt x="20229" y="6631"/>
                  <a:pt x="20229" y="6631"/>
                </a:cubicBezTo>
                <a:cubicBezTo>
                  <a:pt x="20294" y="6574"/>
                  <a:pt x="20326" y="6523"/>
                  <a:pt x="20312" y="6485"/>
                </a:cubicBezTo>
                <a:cubicBezTo>
                  <a:pt x="20214" y="6223"/>
                  <a:pt x="19626" y="5918"/>
                  <a:pt x="19185" y="5939"/>
                </a:cubicBezTo>
                <a:cubicBezTo>
                  <a:pt x="19184" y="5938"/>
                  <a:pt x="19182" y="5939"/>
                  <a:pt x="19181" y="5939"/>
                </a:cubicBezTo>
                <a:cubicBezTo>
                  <a:pt x="18797" y="5597"/>
                  <a:pt x="15642" y="4020"/>
                  <a:pt x="14183" y="3607"/>
                </a:cubicBezTo>
                <a:cubicBezTo>
                  <a:pt x="14143" y="3594"/>
                  <a:pt x="14102" y="3582"/>
                  <a:pt x="14059" y="3574"/>
                </a:cubicBezTo>
                <a:cubicBezTo>
                  <a:pt x="13624" y="3489"/>
                  <a:pt x="13317" y="3433"/>
                  <a:pt x="13052" y="3397"/>
                </a:cubicBezTo>
                <a:cubicBezTo>
                  <a:pt x="12797" y="3363"/>
                  <a:pt x="12583" y="3286"/>
                  <a:pt x="12461" y="3181"/>
                </a:cubicBezTo>
                <a:cubicBezTo>
                  <a:pt x="12456" y="3177"/>
                  <a:pt x="12450" y="3173"/>
                  <a:pt x="12446" y="3169"/>
                </a:cubicBezTo>
                <a:cubicBezTo>
                  <a:pt x="12303" y="3044"/>
                  <a:pt x="12309" y="2897"/>
                  <a:pt x="12453" y="2772"/>
                </a:cubicBezTo>
                <a:cubicBezTo>
                  <a:pt x="12690" y="2568"/>
                  <a:pt x="12917" y="2300"/>
                  <a:pt x="13056" y="2118"/>
                </a:cubicBezTo>
                <a:cubicBezTo>
                  <a:pt x="13339" y="2159"/>
                  <a:pt x="13522" y="2185"/>
                  <a:pt x="13558" y="2191"/>
                </a:cubicBezTo>
                <a:cubicBezTo>
                  <a:pt x="13853" y="2237"/>
                  <a:pt x="13802" y="2072"/>
                  <a:pt x="13633" y="1918"/>
                </a:cubicBezTo>
                <a:cubicBezTo>
                  <a:pt x="14292" y="1088"/>
                  <a:pt x="13130" y="295"/>
                  <a:pt x="11903" y="102"/>
                </a:cubicBezTo>
                <a:cubicBezTo>
                  <a:pt x="11289" y="5"/>
                  <a:pt x="10787" y="-8"/>
                  <a:pt x="10437" y="4"/>
                </a:cubicBezTo>
                <a:close/>
                <a:moveTo>
                  <a:pt x="15977" y="6797"/>
                </a:moveTo>
                <a:cubicBezTo>
                  <a:pt x="16042" y="6794"/>
                  <a:pt x="16114" y="6797"/>
                  <a:pt x="16181" y="6809"/>
                </a:cubicBezTo>
                <a:cubicBezTo>
                  <a:pt x="16554" y="6879"/>
                  <a:pt x="16803" y="7031"/>
                  <a:pt x="16773" y="7075"/>
                </a:cubicBezTo>
                <a:cubicBezTo>
                  <a:pt x="16657" y="7240"/>
                  <a:pt x="17224" y="7430"/>
                  <a:pt x="17756" y="7512"/>
                </a:cubicBezTo>
                <a:cubicBezTo>
                  <a:pt x="17915" y="7536"/>
                  <a:pt x="18004" y="7610"/>
                  <a:pt x="17952" y="7681"/>
                </a:cubicBezTo>
                <a:cubicBezTo>
                  <a:pt x="17631" y="8127"/>
                  <a:pt x="17150" y="8671"/>
                  <a:pt x="17018" y="8819"/>
                </a:cubicBezTo>
                <a:cubicBezTo>
                  <a:pt x="16985" y="8843"/>
                  <a:pt x="16953" y="8866"/>
                  <a:pt x="16920" y="8890"/>
                </a:cubicBezTo>
                <a:lnTo>
                  <a:pt x="15687" y="9497"/>
                </a:lnTo>
                <a:cubicBezTo>
                  <a:pt x="15651" y="9514"/>
                  <a:pt x="15602" y="9525"/>
                  <a:pt x="15548" y="9527"/>
                </a:cubicBezTo>
                <a:cubicBezTo>
                  <a:pt x="15314" y="9533"/>
                  <a:pt x="15076" y="9544"/>
                  <a:pt x="14865" y="9554"/>
                </a:cubicBezTo>
                <a:cubicBezTo>
                  <a:pt x="14715" y="9561"/>
                  <a:pt x="14597" y="9497"/>
                  <a:pt x="14643" y="9433"/>
                </a:cubicBezTo>
                <a:cubicBezTo>
                  <a:pt x="15029" y="8890"/>
                  <a:pt x="15784" y="7709"/>
                  <a:pt x="15642" y="6982"/>
                </a:cubicBezTo>
                <a:cubicBezTo>
                  <a:pt x="15623" y="6885"/>
                  <a:pt x="15783" y="6809"/>
                  <a:pt x="15977" y="6797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36" name="Line"/>
          <p:cNvSpPr/>
          <p:nvPr/>
        </p:nvSpPr>
        <p:spPr>
          <a:xfrm>
            <a:off x="1733226" y="3172547"/>
            <a:ext cx="2495413" cy="0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38" name="A"/>
          <p:cNvSpPr txBox="1"/>
          <p:nvPr/>
        </p:nvSpPr>
        <p:spPr>
          <a:xfrm>
            <a:off x="818788" y="1863946"/>
            <a:ext cx="385370" cy="585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A</a:t>
            </a:r>
          </a:p>
        </p:txBody>
      </p:sp>
      <p:sp>
        <p:nvSpPr>
          <p:cNvPr id="639" name="B"/>
          <p:cNvSpPr txBox="1"/>
          <p:nvPr/>
        </p:nvSpPr>
        <p:spPr>
          <a:xfrm>
            <a:off x="4522439" y="1863946"/>
            <a:ext cx="400406" cy="585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B</a:t>
            </a:r>
          </a:p>
        </p:txBody>
      </p:sp>
      <p:sp>
        <p:nvSpPr>
          <p:cNvPr id="640" name="C"/>
          <p:cNvSpPr txBox="1"/>
          <p:nvPr/>
        </p:nvSpPr>
        <p:spPr>
          <a:xfrm>
            <a:off x="8011606" y="1863946"/>
            <a:ext cx="407721" cy="585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1" name="Equation"/>
              <p:cNvSpPr txBox="1"/>
              <p:nvPr/>
            </p:nvSpPr>
            <p:spPr>
              <a:xfrm>
                <a:off x="789411" y="3694304"/>
                <a:ext cx="444124" cy="294968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sz="3400" dirty="0"/>
              </a:p>
            </p:txBody>
          </p:sp>
        </mc:Choice>
        <mc:Fallback xmlns="">
          <p:sp>
            <p:nvSpPr>
              <p:cNvPr id="641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411" y="3694304"/>
                <a:ext cx="444124" cy="294968"/>
              </a:xfrm>
              <a:prstGeom prst="rect">
                <a:avLst/>
              </a:prstGeom>
              <a:blipFill>
                <a:blip r:embed="rId2"/>
                <a:stretch>
                  <a:fillRect l="-1370" r="-15068" b="-45833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2" name="Equation"/>
              <p:cNvSpPr txBox="1"/>
              <p:nvPr/>
            </p:nvSpPr>
            <p:spPr>
              <a:xfrm>
                <a:off x="4531012" y="3694304"/>
                <a:ext cx="383259" cy="294968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sz="3400"/>
              </a:p>
            </p:txBody>
          </p:sp>
        </mc:Choice>
        <mc:Fallback xmlns="">
          <p:sp>
            <p:nvSpPr>
              <p:cNvPr id="642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1012" y="3694304"/>
                <a:ext cx="383259" cy="294968"/>
              </a:xfrm>
              <a:prstGeom prst="rect">
                <a:avLst/>
              </a:prstGeom>
              <a:blipFill>
                <a:blip r:embed="rId3"/>
                <a:stretch>
                  <a:fillRect r="-26984" b="-45833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3" name="Equation"/>
              <p:cNvSpPr txBox="1"/>
              <p:nvPr/>
            </p:nvSpPr>
            <p:spPr>
              <a:xfrm>
                <a:off x="8010244" y="3694304"/>
                <a:ext cx="410445" cy="294968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p>
                          <m:r>
                            <a:rPr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sz="3400"/>
              </a:p>
            </p:txBody>
          </p:sp>
        </mc:Choice>
        <mc:Fallback xmlns="">
          <p:sp>
            <p:nvSpPr>
              <p:cNvPr id="643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0244" y="3694304"/>
                <a:ext cx="410445" cy="294968"/>
              </a:xfrm>
              <a:prstGeom prst="rect">
                <a:avLst/>
              </a:prstGeom>
              <a:blipFill>
                <a:blip r:embed="rId4"/>
                <a:stretch>
                  <a:fillRect r="-16418" b="-45833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4" name="PseudoSignature (A→B→C)[Pfitzmann &amp; Waidner 96,…]"/>
          <p:cNvSpPr txBox="1">
            <a:spLocks noGrp="1"/>
          </p:cNvSpPr>
          <p:nvPr>
            <p:ph type="title"/>
          </p:nvPr>
        </p:nvSpPr>
        <p:spPr>
          <a:xfrm>
            <a:off x="303124" y="547682"/>
            <a:ext cx="12402056" cy="807914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7000" spc="-140"/>
            </a:pPr>
            <a:r>
              <a:rPr sz="4400" dirty="0"/>
              <a:t>Pseudo</a:t>
            </a:r>
            <a:r>
              <a:rPr lang="en-US" sz="4400" dirty="0"/>
              <a:t>-</a:t>
            </a:r>
            <a:r>
              <a:rPr sz="4400" dirty="0"/>
              <a:t>Signature (A→B→C)</a:t>
            </a:r>
          </a:p>
        </p:txBody>
      </p:sp>
      <p:sp>
        <p:nvSpPr>
          <p:cNvPr id="656" name="Line"/>
          <p:cNvSpPr/>
          <p:nvPr/>
        </p:nvSpPr>
        <p:spPr>
          <a:xfrm>
            <a:off x="5214803" y="3172547"/>
            <a:ext cx="2578699" cy="0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BC2498-AFE1-8814-2C16-DBED38E54EA5}"/>
              </a:ext>
            </a:extLst>
          </p:cNvPr>
          <p:cNvSpPr txBox="1"/>
          <p:nvPr/>
        </p:nvSpPr>
        <p:spPr>
          <a:xfrm>
            <a:off x="1871002" y="3303807"/>
            <a:ext cx="2067950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Sign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8814C6-72FB-302C-B65A-F7C885A32683}"/>
              </a:ext>
            </a:extLst>
          </p:cNvPr>
          <p:cNvSpPr txBox="1"/>
          <p:nvPr/>
        </p:nvSpPr>
        <p:spPr>
          <a:xfrm>
            <a:off x="5357627" y="3316662"/>
            <a:ext cx="2067950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Transfer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627BF8F-2145-F4C8-922D-9BA0AB4AFCDD}"/>
              </a:ext>
            </a:extLst>
          </p:cNvPr>
          <p:cNvGrpSpPr/>
          <p:nvPr/>
        </p:nvGrpSpPr>
        <p:grpSpPr>
          <a:xfrm>
            <a:off x="563970" y="8849909"/>
            <a:ext cx="895006" cy="2125326"/>
            <a:chOff x="1351763" y="2314114"/>
            <a:chExt cx="895006" cy="2125326"/>
          </a:xfrm>
        </p:grpSpPr>
        <p:sp>
          <p:nvSpPr>
            <p:cNvPr id="54" name="Horseback Riding">
              <a:extLst>
                <a:ext uri="{FF2B5EF4-FFF2-40B4-BE49-F238E27FC236}">
                  <a16:creationId xmlns:a16="http://schemas.microsoft.com/office/drawing/2014/main" id="{5B0597B0-89EF-1E15-E34A-4D3876CA5A53}"/>
                </a:ext>
              </a:extLst>
            </p:cNvPr>
            <p:cNvSpPr/>
            <p:nvPr/>
          </p:nvSpPr>
          <p:spPr>
            <a:xfrm>
              <a:off x="1351763" y="3015456"/>
              <a:ext cx="895006" cy="883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378" y="0"/>
                  </a:moveTo>
                  <a:cubicBezTo>
                    <a:pt x="8007" y="0"/>
                    <a:pt x="7636" y="144"/>
                    <a:pt x="7352" y="431"/>
                  </a:cubicBezTo>
                  <a:cubicBezTo>
                    <a:pt x="6786" y="1005"/>
                    <a:pt x="6786" y="1936"/>
                    <a:pt x="7352" y="2510"/>
                  </a:cubicBezTo>
                  <a:cubicBezTo>
                    <a:pt x="7919" y="3084"/>
                    <a:pt x="8838" y="3084"/>
                    <a:pt x="9404" y="2510"/>
                  </a:cubicBezTo>
                  <a:cubicBezTo>
                    <a:pt x="9971" y="1936"/>
                    <a:pt x="9971" y="1005"/>
                    <a:pt x="9404" y="431"/>
                  </a:cubicBezTo>
                  <a:cubicBezTo>
                    <a:pt x="9121" y="144"/>
                    <a:pt x="8750" y="0"/>
                    <a:pt x="8378" y="0"/>
                  </a:cubicBezTo>
                  <a:close/>
                  <a:moveTo>
                    <a:pt x="18066" y="1982"/>
                  </a:moveTo>
                  <a:cubicBezTo>
                    <a:pt x="18052" y="1980"/>
                    <a:pt x="18032" y="1985"/>
                    <a:pt x="18007" y="2001"/>
                  </a:cubicBezTo>
                  <a:cubicBezTo>
                    <a:pt x="17942" y="2043"/>
                    <a:pt x="11897" y="8305"/>
                    <a:pt x="11897" y="8305"/>
                  </a:cubicBezTo>
                  <a:lnTo>
                    <a:pt x="9735" y="8305"/>
                  </a:lnTo>
                  <a:lnTo>
                    <a:pt x="9735" y="6735"/>
                  </a:lnTo>
                  <a:lnTo>
                    <a:pt x="11509" y="7279"/>
                  </a:lnTo>
                  <a:cubicBezTo>
                    <a:pt x="11585" y="7303"/>
                    <a:pt x="11662" y="7313"/>
                    <a:pt x="11738" y="7313"/>
                  </a:cubicBezTo>
                  <a:cubicBezTo>
                    <a:pt x="12078" y="7313"/>
                    <a:pt x="12392" y="7090"/>
                    <a:pt x="12496" y="6744"/>
                  </a:cubicBezTo>
                  <a:cubicBezTo>
                    <a:pt x="12622" y="6320"/>
                    <a:pt x="12386" y="5872"/>
                    <a:pt x="11968" y="5744"/>
                  </a:cubicBezTo>
                  <a:lnTo>
                    <a:pt x="9735" y="5060"/>
                  </a:lnTo>
                  <a:lnTo>
                    <a:pt x="9735" y="4764"/>
                  </a:lnTo>
                  <a:cubicBezTo>
                    <a:pt x="9735" y="4005"/>
                    <a:pt x="9128" y="3389"/>
                    <a:pt x="8378" y="3389"/>
                  </a:cubicBezTo>
                  <a:cubicBezTo>
                    <a:pt x="7629" y="3389"/>
                    <a:pt x="7022" y="4005"/>
                    <a:pt x="7022" y="4764"/>
                  </a:cubicBezTo>
                  <a:lnTo>
                    <a:pt x="7022" y="8305"/>
                  </a:lnTo>
                  <a:lnTo>
                    <a:pt x="2400" y="8305"/>
                  </a:lnTo>
                  <a:cubicBezTo>
                    <a:pt x="270" y="8305"/>
                    <a:pt x="0" y="10436"/>
                    <a:pt x="0" y="10436"/>
                  </a:cubicBezTo>
                  <a:lnTo>
                    <a:pt x="0" y="14158"/>
                  </a:lnTo>
                  <a:lnTo>
                    <a:pt x="1549" y="14158"/>
                  </a:lnTo>
                  <a:lnTo>
                    <a:pt x="1549" y="10436"/>
                  </a:lnTo>
                  <a:lnTo>
                    <a:pt x="2206" y="9299"/>
                  </a:lnTo>
                  <a:lnTo>
                    <a:pt x="2400" y="9299"/>
                  </a:lnTo>
                  <a:lnTo>
                    <a:pt x="2400" y="13515"/>
                  </a:lnTo>
                  <a:lnTo>
                    <a:pt x="1650" y="14849"/>
                  </a:lnTo>
                  <a:lnTo>
                    <a:pt x="1650" y="20468"/>
                  </a:lnTo>
                  <a:cubicBezTo>
                    <a:pt x="1650" y="21037"/>
                    <a:pt x="2106" y="21499"/>
                    <a:pt x="2668" y="21499"/>
                  </a:cubicBezTo>
                  <a:cubicBezTo>
                    <a:pt x="3230" y="21499"/>
                    <a:pt x="3686" y="21037"/>
                    <a:pt x="3685" y="20468"/>
                  </a:cubicBezTo>
                  <a:lnTo>
                    <a:pt x="3685" y="15395"/>
                  </a:lnTo>
                  <a:lnTo>
                    <a:pt x="4455" y="14025"/>
                  </a:lnTo>
                  <a:lnTo>
                    <a:pt x="4455" y="15718"/>
                  </a:lnTo>
                  <a:cubicBezTo>
                    <a:pt x="4453" y="15752"/>
                    <a:pt x="4453" y="15786"/>
                    <a:pt x="4455" y="15820"/>
                  </a:cubicBezTo>
                  <a:lnTo>
                    <a:pt x="4455" y="15925"/>
                  </a:lnTo>
                  <a:lnTo>
                    <a:pt x="4465" y="15923"/>
                  </a:lnTo>
                  <a:cubicBezTo>
                    <a:pt x="4477" y="16006"/>
                    <a:pt x="4496" y="16088"/>
                    <a:pt x="4529" y="16169"/>
                  </a:cubicBezTo>
                  <a:lnTo>
                    <a:pt x="6512" y="20966"/>
                  </a:lnTo>
                  <a:cubicBezTo>
                    <a:pt x="6675" y="21361"/>
                    <a:pt x="7052" y="21600"/>
                    <a:pt x="7450" y="21600"/>
                  </a:cubicBezTo>
                  <a:cubicBezTo>
                    <a:pt x="7581" y="21600"/>
                    <a:pt x="7715" y="21574"/>
                    <a:pt x="7843" y="21520"/>
                  </a:cubicBezTo>
                  <a:cubicBezTo>
                    <a:pt x="8362" y="21300"/>
                    <a:pt x="8606" y="20696"/>
                    <a:pt x="8389" y="20170"/>
                  </a:cubicBezTo>
                  <a:lnTo>
                    <a:pt x="6441" y="15456"/>
                  </a:lnTo>
                  <a:lnTo>
                    <a:pt x="7550" y="13980"/>
                  </a:lnTo>
                  <a:lnTo>
                    <a:pt x="12472" y="13980"/>
                  </a:lnTo>
                  <a:lnTo>
                    <a:pt x="12472" y="20275"/>
                  </a:lnTo>
                  <a:cubicBezTo>
                    <a:pt x="12472" y="20844"/>
                    <a:pt x="12928" y="21306"/>
                    <a:pt x="13490" y="21306"/>
                  </a:cubicBezTo>
                  <a:cubicBezTo>
                    <a:pt x="14052" y="21306"/>
                    <a:pt x="14507" y="20844"/>
                    <a:pt x="14507" y="20275"/>
                  </a:cubicBezTo>
                  <a:lnTo>
                    <a:pt x="14507" y="14020"/>
                  </a:lnTo>
                  <a:lnTo>
                    <a:pt x="16652" y="9504"/>
                  </a:lnTo>
                  <a:cubicBezTo>
                    <a:pt x="16809" y="9522"/>
                    <a:pt x="16997" y="9536"/>
                    <a:pt x="17204" y="9536"/>
                  </a:cubicBezTo>
                  <a:cubicBezTo>
                    <a:pt x="17755" y="9536"/>
                    <a:pt x="18437" y="9436"/>
                    <a:pt x="19015" y="9042"/>
                  </a:cubicBezTo>
                  <a:cubicBezTo>
                    <a:pt x="19539" y="8685"/>
                    <a:pt x="19886" y="8150"/>
                    <a:pt x="20054" y="7454"/>
                  </a:cubicBezTo>
                  <a:lnTo>
                    <a:pt x="20488" y="7513"/>
                  </a:lnTo>
                  <a:cubicBezTo>
                    <a:pt x="21562" y="7657"/>
                    <a:pt x="21600" y="6511"/>
                    <a:pt x="21600" y="6511"/>
                  </a:cubicBezTo>
                  <a:cubicBezTo>
                    <a:pt x="21600" y="5867"/>
                    <a:pt x="20798" y="5395"/>
                    <a:pt x="20798" y="5395"/>
                  </a:cubicBezTo>
                  <a:lnTo>
                    <a:pt x="18087" y="3562"/>
                  </a:lnTo>
                  <a:lnTo>
                    <a:pt x="18110" y="2050"/>
                  </a:lnTo>
                  <a:cubicBezTo>
                    <a:pt x="18110" y="2050"/>
                    <a:pt x="18109" y="1987"/>
                    <a:pt x="18066" y="1982"/>
                  </a:cubicBezTo>
                  <a:close/>
                  <a:moveTo>
                    <a:pt x="17774" y="7142"/>
                  </a:moveTo>
                  <a:lnTo>
                    <a:pt x="19376" y="7361"/>
                  </a:lnTo>
                  <a:cubicBezTo>
                    <a:pt x="19243" y="7851"/>
                    <a:pt x="18997" y="8224"/>
                    <a:pt x="18638" y="8469"/>
                  </a:cubicBezTo>
                  <a:cubicBezTo>
                    <a:pt x="18116" y="8826"/>
                    <a:pt x="17448" y="8869"/>
                    <a:pt x="16968" y="8840"/>
                  </a:cubicBezTo>
                  <a:lnTo>
                    <a:pt x="17774" y="7142"/>
                  </a:lnTo>
                  <a:close/>
                </a:path>
              </a:pathLst>
            </a:custGeom>
            <a:solidFill>
              <a:srgbClr val="000000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5" name="A">
              <a:extLst>
                <a:ext uri="{FF2B5EF4-FFF2-40B4-BE49-F238E27FC236}">
                  <a16:creationId xmlns:a16="http://schemas.microsoft.com/office/drawing/2014/main" id="{34017267-DFC3-265C-5CF7-F0A3EE7255C3}"/>
                </a:ext>
              </a:extLst>
            </p:cNvPr>
            <p:cNvSpPr txBox="1"/>
            <p:nvPr/>
          </p:nvSpPr>
          <p:spPr>
            <a:xfrm>
              <a:off x="1606581" y="2314114"/>
              <a:ext cx="385370" cy="5851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t>A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Equation">
                  <a:extLst>
                    <a:ext uri="{FF2B5EF4-FFF2-40B4-BE49-F238E27FC236}">
                      <a16:creationId xmlns:a16="http://schemas.microsoft.com/office/drawing/2014/main" id="{E72E52CA-15A5-8F34-5573-8DA707C162B8}"/>
                    </a:ext>
                  </a:extLst>
                </p:cNvPr>
                <p:cNvSpPr txBox="1"/>
                <p:nvPr/>
              </p:nvSpPr>
              <p:spPr>
                <a:xfrm>
                  <a:off x="1577204" y="4144472"/>
                  <a:ext cx="444124" cy="294968"/>
                </a:xfrm>
                <a:prstGeom prst="rect">
                  <a:avLst/>
                </a:prstGeom>
                <a:ln w="12700">
                  <a:miter lim="400000"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>
                      <a:solidFill>
                        <a:srgbClr val="000000"/>
                      </a:solidFill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sz="3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sz="3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sz="3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sz="3400"/>
                </a:p>
              </p:txBody>
            </p:sp>
          </mc:Choice>
          <mc:Fallback xmlns="">
            <p:sp>
              <p:nvSpPr>
                <p:cNvPr id="56" name="Equation">
                  <a:extLst>
                    <a:ext uri="{FF2B5EF4-FFF2-40B4-BE49-F238E27FC236}">
                      <a16:creationId xmlns:a16="http://schemas.microsoft.com/office/drawing/2014/main" id="{E72E52CA-15A5-8F34-5573-8DA707C162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7204" y="4144472"/>
                  <a:ext cx="444124" cy="294968"/>
                </a:xfrm>
                <a:prstGeom prst="rect">
                  <a:avLst/>
                </a:prstGeom>
                <a:blipFill>
                  <a:blip r:embed="rId5"/>
                  <a:stretch>
                    <a:fillRect l="-1370" r="-15068" b="-45833"/>
                  </a:stretch>
                </a:blipFill>
                <a:ln w="12700">
                  <a:miter lim="400000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7" name="Line">
            <a:extLst>
              <a:ext uri="{FF2B5EF4-FFF2-40B4-BE49-F238E27FC236}">
                <a16:creationId xmlns:a16="http://schemas.microsoft.com/office/drawing/2014/main" id="{470089C0-9DC6-3DA7-8EA1-30A943517EDE}"/>
              </a:ext>
            </a:extLst>
          </p:cNvPr>
          <p:cNvSpPr/>
          <p:nvPr/>
        </p:nvSpPr>
        <p:spPr>
          <a:xfrm>
            <a:off x="1667889" y="10223678"/>
            <a:ext cx="5726246" cy="0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CA48367-E4B2-B620-E630-EB9527828EA1}"/>
              </a:ext>
            </a:extLst>
          </p:cNvPr>
          <p:cNvGrpSpPr/>
          <p:nvPr/>
        </p:nvGrpSpPr>
        <p:grpSpPr>
          <a:xfrm>
            <a:off x="7650798" y="10906856"/>
            <a:ext cx="435822" cy="2125326"/>
            <a:chOff x="4504731" y="2314114"/>
            <a:chExt cx="435822" cy="2125326"/>
          </a:xfrm>
        </p:grpSpPr>
        <p:sp>
          <p:nvSpPr>
            <p:cNvPr id="59" name="Worker">
              <a:extLst>
                <a:ext uri="{FF2B5EF4-FFF2-40B4-BE49-F238E27FC236}">
                  <a16:creationId xmlns:a16="http://schemas.microsoft.com/office/drawing/2014/main" id="{877BEB94-B396-3394-7CB2-85B1805ACEDC}"/>
                </a:ext>
              </a:extLst>
            </p:cNvPr>
            <p:cNvSpPr/>
            <p:nvPr/>
          </p:nvSpPr>
          <p:spPr>
            <a:xfrm>
              <a:off x="4504731" y="2969562"/>
              <a:ext cx="435822" cy="975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1485" extrusionOk="0">
                  <a:moveTo>
                    <a:pt x="10437" y="4"/>
                  </a:moveTo>
                  <a:cubicBezTo>
                    <a:pt x="10086" y="16"/>
                    <a:pt x="9890" y="53"/>
                    <a:pt x="9890" y="53"/>
                  </a:cubicBezTo>
                  <a:lnTo>
                    <a:pt x="9679" y="218"/>
                  </a:lnTo>
                  <a:cubicBezTo>
                    <a:pt x="9679" y="218"/>
                    <a:pt x="9475" y="209"/>
                    <a:pt x="9302" y="233"/>
                  </a:cubicBezTo>
                  <a:cubicBezTo>
                    <a:pt x="9123" y="277"/>
                    <a:pt x="8310" y="685"/>
                    <a:pt x="8077" y="979"/>
                  </a:cubicBezTo>
                  <a:cubicBezTo>
                    <a:pt x="7824" y="1007"/>
                    <a:pt x="6972" y="1066"/>
                    <a:pt x="6792" y="1100"/>
                  </a:cubicBezTo>
                  <a:cubicBezTo>
                    <a:pt x="6611" y="1134"/>
                    <a:pt x="6610" y="1188"/>
                    <a:pt x="6747" y="1207"/>
                  </a:cubicBezTo>
                  <a:cubicBezTo>
                    <a:pt x="6845" y="1222"/>
                    <a:pt x="7314" y="1289"/>
                    <a:pt x="7960" y="1382"/>
                  </a:cubicBezTo>
                  <a:lnTo>
                    <a:pt x="7768" y="1865"/>
                  </a:lnTo>
                  <a:cubicBezTo>
                    <a:pt x="7768" y="1865"/>
                    <a:pt x="7275" y="2061"/>
                    <a:pt x="7048" y="2209"/>
                  </a:cubicBezTo>
                  <a:cubicBezTo>
                    <a:pt x="6821" y="2357"/>
                    <a:pt x="7572" y="2389"/>
                    <a:pt x="7572" y="2389"/>
                  </a:cubicBezTo>
                  <a:cubicBezTo>
                    <a:pt x="7572" y="2389"/>
                    <a:pt x="7241" y="2949"/>
                    <a:pt x="7719" y="3113"/>
                  </a:cubicBezTo>
                  <a:cubicBezTo>
                    <a:pt x="7920" y="3182"/>
                    <a:pt x="8267" y="3252"/>
                    <a:pt x="8601" y="3308"/>
                  </a:cubicBezTo>
                  <a:cubicBezTo>
                    <a:pt x="8784" y="3339"/>
                    <a:pt x="8857" y="3435"/>
                    <a:pt x="8759" y="3510"/>
                  </a:cubicBezTo>
                  <a:cubicBezTo>
                    <a:pt x="8554" y="3667"/>
                    <a:pt x="8183" y="3908"/>
                    <a:pt x="7670" y="4063"/>
                  </a:cubicBezTo>
                  <a:cubicBezTo>
                    <a:pt x="6854" y="4309"/>
                    <a:pt x="6108" y="5696"/>
                    <a:pt x="6034" y="6631"/>
                  </a:cubicBezTo>
                  <a:cubicBezTo>
                    <a:pt x="5968" y="7473"/>
                    <a:pt x="5033" y="9443"/>
                    <a:pt x="5883" y="10219"/>
                  </a:cubicBezTo>
                  <a:cubicBezTo>
                    <a:pt x="5883" y="10220"/>
                    <a:pt x="5883" y="10221"/>
                    <a:pt x="5883" y="10221"/>
                  </a:cubicBezTo>
                  <a:cubicBezTo>
                    <a:pt x="5207" y="11118"/>
                    <a:pt x="5701" y="12224"/>
                    <a:pt x="4764" y="13705"/>
                  </a:cubicBezTo>
                  <a:cubicBezTo>
                    <a:pt x="3636" y="15488"/>
                    <a:pt x="3816" y="18602"/>
                    <a:pt x="3351" y="18952"/>
                  </a:cubicBezTo>
                  <a:cubicBezTo>
                    <a:pt x="3167" y="19090"/>
                    <a:pt x="3339" y="19405"/>
                    <a:pt x="3339" y="19406"/>
                  </a:cubicBezTo>
                  <a:cubicBezTo>
                    <a:pt x="3339" y="19406"/>
                    <a:pt x="2631" y="19652"/>
                    <a:pt x="1602" y="19882"/>
                  </a:cubicBezTo>
                  <a:cubicBezTo>
                    <a:pt x="1601" y="19882"/>
                    <a:pt x="1598" y="19882"/>
                    <a:pt x="1598" y="19882"/>
                  </a:cubicBezTo>
                  <a:cubicBezTo>
                    <a:pt x="73" y="19841"/>
                    <a:pt x="-63" y="20307"/>
                    <a:pt x="19" y="20574"/>
                  </a:cubicBezTo>
                  <a:cubicBezTo>
                    <a:pt x="46" y="20664"/>
                    <a:pt x="209" y="20734"/>
                    <a:pt x="411" y="20742"/>
                  </a:cubicBezTo>
                  <a:cubicBezTo>
                    <a:pt x="2676" y="20839"/>
                    <a:pt x="3841" y="20592"/>
                    <a:pt x="4278" y="20465"/>
                  </a:cubicBezTo>
                  <a:cubicBezTo>
                    <a:pt x="4366" y="20439"/>
                    <a:pt x="4482" y="20465"/>
                    <a:pt x="4485" y="20512"/>
                  </a:cubicBezTo>
                  <a:cubicBezTo>
                    <a:pt x="4488" y="20554"/>
                    <a:pt x="4556" y="20589"/>
                    <a:pt x="4651" y="20588"/>
                  </a:cubicBezTo>
                  <a:cubicBezTo>
                    <a:pt x="5744" y="20569"/>
                    <a:pt x="6439" y="20521"/>
                    <a:pt x="6852" y="20480"/>
                  </a:cubicBezTo>
                  <a:cubicBezTo>
                    <a:pt x="7148" y="20450"/>
                    <a:pt x="7357" y="20331"/>
                    <a:pt x="7353" y="20196"/>
                  </a:cubicBezTo>
                  <a:lnTo>
                    <a:pt x="7346" y="19841"/>
                  </a:lnTo>
                  <a:cubicBezTo>
                    <a:pt x="7344" y="19783"/>
                    <a:pt x="7387" y="19727"/>
                    <a:pt x="7467" y="19680"/>
                  </a:cubicBezTo>
                  <a:cubicBezTo>
                    <a:pt x="8229" y="19232"/>
                    <a:pt x="7793" y="18275"/>
                    <a:pt x="8073" y="16954"/>
                  </a:cubicBezTo>
                  <a:cubicBezTo>
                    <a:pt x="8368" y="15566"/>
                    <a:pt x="8492" y="15553"/>
                    <a:pt x="9570" y="13337"/>
                  </a:cubicBezTo>
                  <a:cubicBezTo>
                    <a:pt x="9573" y="13337"/>
                    <a:pt x="9574" y="13337"/>
                    <a:pt x="9577" y="13337"/>
                  </a:cubicBezTo>
                  <a:cubicBezTo>
                    <a:pt x="11043" y="14533"/>
                    <a:pt x="10440" y="15298"/>
                    <a:pt x="10636" y="15845"/>
                  </a:cubicBezTo>
                  <a:cubicBezTo>
                    <a:pt x="10833" y="16392"/>
                    <a:pt x="11668" y="17106"/>
                    <a:pt x="11680" y="18966"/>
                  </a:cubicBezTo>
                  <a:cubicBezTo>
                    <a:pt x="11704" y="20495"/>
                    <a:pt x="11735" y="19812"/>
                    <a:pt x="12137" y="20330"/>
                  </a:cubicBezTo>
                  <a:cubicBezTo>
                    <a:pt x="12010" y="20446"/>
                    <a:pt x="11786" y="20561"/>
                    <a:pt x="11386" y="20672"/>
                  </a:cubicBezTo>
                  <a:cubicBezTo>
                    <a:pt x="10646" y="20876"/>
                    <a:pt x="10719" y="21130"/>
                    <a:pt x="10783" y="21288"/>
                  </a:cubicBezTo>
                  <a:cubicBezTo>
                    <a:pt x="10807" y="21346"/>
                    <a:pt x="10902" y="21392"/>
                    <a:pt x="11028" y="21408"/>
                  </a:cubicBezTo>
                  <a:cubicBezTo>
                    <a:pt x="12524" y="21592"/>
                    <a:pt x="13471" y="21410"/>
                    <a:pt x="14010" y="21253"/>
                  </a:cubicBezTo>
                  <a:cubicBezTo>
                    <a:pt x="14574" y="21089"/>
                    <a:pt x="14673" y="20619"/>
                    <a:pt x="14967" y="20477"/>
                  </a:cubicBezTo>
                  <a:cubicBezTo>
                    <a:pt x="15134" y="20396"/>
                    <a:pt x="15145" y="20200"/>
                    <a:pt x="15122" y="20045"/>
                  </a:cubicBezTo>
                  <a:cubicBezTo>
                    <a:pt x="15124" y="20044"/>
                    <a:pt x="15127" y="20043"/>
                    <a:pt x="15129" y="20043"/>
                  </a:cubicBezTo>
                  <a:cubicBezTo>
                    <a:pt x="15725" y="19650"/>
                    <a:pt x="15043" y="19524"/>
                    <a:pt x="15126" y="17446"/>
                  </a:cubicBezTo>
                  <a:cubicBezTo>
                    <a:pt x="15379" y="14690"/>
                    <a:pt x="14303" y="14379"/>
                    <a:pt x="14651" y="12819"/>
                  </a:cubicBezTo>
                  <a:cubicBezTo>
                    <a:pt x="14666" y="12752"/>
                    <a:pt x="14679" y="12685"/>
                    <a:pt x="14692" y="12621"/>
                  </a:cubicBezTo>
                  <a:cubicBezTo>
                    <a:pt x="14707" y="12548"/>
                    <a:pt x="14841" y="12494"/>
                    <a:pt x="15005" y="12492"/>
                  </a:cubicBezTo>
                  <a:cubicBezTo>
                    <a:pt x="15481" y="12485"/>
                    <a:pt x="15952" y="12451"/>
                    <a:pt x="16313" y="12371"/>
                  </a:cubicBezTo>
                  <a:cubicBezTo>
                    <a:pt x="16447" y="12341"/>
                    <a:pt x="16604" y="12381"/>
                    <a:pt x="16622" y="12448"/>
                  </a:cubicBezTo>
                  <a:cubicBezTo>
                    <a:pt x="16706" y="12755"/>
                    <a:pt x="16876" y="13159"/>
                    <a:pt x="16961" y="13451"/>
                  </a:cubicBezTo>
                  <a:cubicBezTo>
                    <a:pt x="17064" y="13804"/>
                    <a:pt x="17105" y="14178"/>
                    <a:pt x="17119" y="14334"/>
                  </a:cubicBezTo>
                  <a:cubicBezTo>
                    <a:pt x="17123" y="14374"/>
                    <a:pt x="17207" y="14404"/>
                    <a:pt x="17297" y="14399"/>
                  </a:cubicBezTo>
                  <a:lnTo>
                    <a:pt x="17538" y="14386"/>
                  </a:lnTo>
                  <a:lnTo>
                    <a:pt x="18133" y="14350"/>
                  </a:lnTo>
                  <a:cubicBezTo>
                    <a:pt x="18223" y="14345"/>
                    <a:pt x="18285" y="14308"/>
                    <a:pt x="18265" y="14268"/>
                  </a:cubicBezTo>
                  <a:cubicBezTo>
                    <a:pt x="18190" y="14116"/>
                    <a:pt x="18017" y="13748"/>
                    <a:pt x="17915" y="13396"/>
                  </a:cubicBezTo>
                  <a:cubicBezTo>
                    <a:pt x="17789" y="12962"/>
                    <a:pt x="17698" y="12269"/>
                    <a:pt x="17508" y="12040"/>
                  </a:cubicBezTo>
                  <a:cubicBezTo>
                    <a:pt x="17484" y="12011"/>
                    <a:pt x="17413" y="11995"/>
                    <a:pt x="17346" y="11999"/>
                  </a:cubicBezTo>
                  <a:lnTo>
                    <a:pt x="17338" y="11999"/>
                  </a:lnTo>
                  <a:lnTo>
                    <a:pt x="17206" y="11542"/>
                  </a:lnTo>
                  <a:cubicBezTo>
                    <a:pt x="17207" y="11541"/>
                    <a:pt x="17209" y="11541"/>
                    <a:pt x="17210" y="11540"/>
                  </a:cubicBezTo>
                  <a:cubicBezTo>
                    <a:pt x="17340" y="11529"/>
                    <a:pt x="17463" y="11514"/>
                    <a:pt x="17560" y="11497"/>
                  </a:cubicBezTo>
                  <a:cubicBezTo>
                    <a:pt x="17561" y="11496"/>
                    <a:pt x="17560" y="11495"/>
                    <a:pt x="17560" y="11495"/>
                  </a:cubicBezTo>
                  <a:cubicBezTo>
                    <a:pt x="17538" y="11368"/>
                    <a:pt x="17479" y="11143"/>
                    <a:pt x="17478" y="11139"/>
                  </a:cubicBezTo>
                  <a:cubicBezTo>
                    <a:pt x="17473" y="11138"/>
                    <a:pt x="17368" y="11117"/>
                    <a:pt x="17168" y="11102"/>
                  </a:cubicBezTo>
                  <a:cubicBezTo>
                    <a:pt x="17167" y="11101"/>
                    <a:pt x="17166" y="11101"/>
                    <a:pt x="17165" y="11100"/>
                  </a:cubicBezTo>
                  <a:cubicBezTo>
                    <a:pt x="17189" y="11034"/>
                    <a:pt x="17276" y="10886"/>
                    <a:pt x="17583" y="10868"/>
                  </a:cubicBezTo>
                  <a:cubicBezTo>
                    <a:pt x="17963" y="10846"/>
                    <a:pt x="18338" y="11016"/>
                    <a:pt x="18733" y="11129"/>
                  </a:cubicBezTo>
                  <a:cubicBezTo>
                    <a:pt x="18776" y="11141"/>
                    <a:pt x="18825" y="11121"/>
                    <a:pt x="18804" y="11100"/>
                  </a:cubicBezTo>
                  <a:cubicBezTo>
                    <a:pt x="18519" y="10819"/>
                    <a:pt x="18080" y="10648"/>
                    <a:pt x="17602" y="10550"/>
                  </a:cubicBezTo>
                  <a:cubicBezTo>
                    <a:pt x="17601" y="10550"/>
                    <a:pt x="17599" y="10549"/>
                    <a:pt x="17598" y="10549"/>
                  </a:cubicBezTo>
                  <a:cubicBezTo>
                    <a:pt x="17663" y="10303"/>
                    <a:pt x="17464" y="9517"/>
                    <a:pt x="18103" y="9308"/>
                  </a:cubicBezTo>
                  <a:cubicBezTo>
                    <a:pt x="18839" y="9068"/>
                    <a:pt x="21537" y="7448"/>
                    <a:pt x="21537" y="7251"/>
                  </a:cubicBezTo>
                  <a:cubicBezTo>
                    <a:pt x="21537" y="7054"/>
                    <a:pt x="20229" y="6631"/>
                    <a:pt x="20229" y="6631"/>
                  </a:cubicBezTo>
                  <a:cubicBezTo>
                    <a:pt x="20294" y="6574"/>
                    <a:pt x="20326" y="6523"/>
                    <a:pt x="20312" y="6485"/>
                  </a:cubicBezTo>
                  <a:cubicBezTo>
                    <a:pt x="20214" y="6223"/>
                    <a:pt x="19626" y="5918"/>
                    <a:pt x="19185" y="5939"/>
                  </a:cubicBezTo>
                  <a:cubicBezTo>
                    <a:pt x="19184" y="5938"/>
                    <a:pt x="19182" y="5939"/>
                    <a:pt x="19181" y="5939"/>
                  </a:cubicBezTo>
                  <a:cubicBezTo>
                    <a:pt x="18797" y="5597"/>
                    <a:pt x="15642" y="4020"/>
                    <a:pt x="14183" y="3607"/>
                  </a:cubicBezTo>
                  <a:cubicBezTo>
                    <a:pt x="14143" y="3594"/>
                    <a:pt x="14102" y="3582"/>
                    <a:pt x="14059" y="3574"/>
                  </a:cubicBezTo>
                  <a:cubicBezTo>
                    <a:pt x="13624" y="3489"/>
                    <a:pt x="13317" y="3433"/>
                    <a:pt x="13052" y="3397"/>
                  </a:cubicBezTo>
                  <a:cubicBezTo>
                    <a:pt x="12797" y="3363"/>
                    <a:pt x="12583" y="3286"/>
                    <a:pt x="12461" y="3181"/>
                  </a:cubicBezTo>
                  <a:cubicBezTo>
                    <a:pt x="12456" y="3177"/>
                    <a:pt x="12450" y="3173"/>
                    <a:pt x="12446" y="3169"/>
                  </a:cubicBezTo>
                  <a:cubicBezTo>
                    <a:pt x="12303" y="3044"/>
                    <a:pt x="12309" y="2897"/>
                    <a:pt x="12453" y="2772"/>
                  </a:cubicBezTo>
                  <a:cubicBezTo>
                    <a:pt x="12690" y="2568"/>
                    <a:pt x="12917" y="2300"/>
                    <a:pt x="13056" y="2118"/>
                  </a:cubicBezTo>
                  <a:cubicBezTo>
                    <a:pt x="13339" y="2159"/>
                    <a:pt x="13522" y="2185"/>
                    <a:pt x="13558" y="2191"/>
                  </a:cubicBezTo>
                  <a:cubicBezTo>
                    <a:pt x="13853" y="2237"/>
                    <a:pt x="13802" y="2072"/>
                    <a:pt x="13633" y="1918"/>
                  </a:cubicBezTo>
                  <a:cubicBezTo>
                    <a:pt x="14292" y="1088"/>
                    <a:pt x="13130" y="295"/>
                    <a:pt x="11903" y="102"/>
                  </a:cubicBezTo>
                  <a:cubicBezTo>
                    <a:pt x="11289" y="5"/>
                    <a:pt x="10787" y="-8"/>
                    <a:pt x="10437" y="4"/>
                  </a:cubicBezTo>
                  <a:close/>
                  <a:moveTo>
                    <a:pt x="15977" y="6797"/>
                  </a:moveTo>
                  <a:cubicBezTo>
                    <a:pt x="16042" y="6794"/>
                    <a:pt x="16114" y="6797"/>
                    <a:pt x="16181" y="6809"/>
                  </a:cubicBezTo>
                  <a:cubicBezTo>
                    <a:pt x="16554" y="6879"/>
                    <a:pt x="16803" y="7031"/>
                    <a:pt x="16773" y="7075"/>
                  </a:cubicBezTo>
                  <a:cubicBezTo>
                    <a:pt x="16657" y="7240"/>
                    <a:pt x="17224" y="7430"/>
                    <a:pt x="17756" y="7512"/>
                  </a:cubicBezTo>
                  <a:cubicBezTo>
                    <a:pt x="17915" y="7536"/>
                    <a:pt x="18004" y="7610"/>
                    <a:pt x="17952" y="7681"/>
                  </a:cubicBezTo>
                  <a:cubicBezTo>
                    <a:pt x="17631" y="8127"/>
                    <a:pt x="17150" y="8671"/>
                    <a:pt x="17018" y="8819"/>
                  </a:cubicBezTo>
                  <a:cubicBezTo>
                    <a:pt x="16985" y="8843"/>
                    <a:pt x="16953" y="8866"/>
                    <a:pt x="16920" y="8890"/>
                  </a:cubicBezTo>
                  <a:lnTo>
                    <a:pt x="15687" y="9497"/>
                  </a:lnTo>
                  <a:cubicBezTo>
                    <a:pt x="15651" y="9514"/>
                    <a:pt x="15602" y="9525"/>
                    <a:pt x="15548" y="9527"/>
                  </a:cubicBezTo>
                  <a:cubicBezTo>
                    <a:pt x="15314" y="9533"/>
                    <a:pt x="15076" y="9544"/>
                    <a:pt x="14865" y="9554"/>
                  </a:cubicBezTo>
                  <a:cubicBezTo>
                    <a:pt x="14715" y="9561"/>
                    <a:pt x="14597" y="9497"/>
                    <a:pt x="14643" y="9433"/>
                  </a:cubicBezTo>
                  <a:cubicBezTo>
                    <a:pt x="15029" y="8890"/>
                    <a:pt x="15784" y="7709"/>
                    <a:pt x="15642" y="6982"/>
                  </a:cubicBezTo>
                  <a:cubicBezTo>
                    <a:pt x="15623" y="6885"/>
                    <a:pt x="15783" y="6809"/>
                    <a:pt x="15977" y="6797"/>
                  </a:cubicBezTo>
                  <a:close/>
                </a:path>
              </a:pathLst>
            </a:custGeom>
            <a:solidFill>
              <a:srgbClr val="000000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60" name="B">
              <a:extLst>
                <a:ext uri="{FF2B5EF4-FFF2-40B4-BE49-F238E27FC236}">
                  <a16:creationId xmlns:a16="http://schemas.microsoft.com/office/drawing/2014/main" id="{6939831A-54C7-EE94-27CD-9F98F1507BBF}"/>
                </a:ext>
              </a:extLst>
            </p:cNvPr>
            <p:cNvSpPr txBox="1"/>
            <p:nvPr/>
          </p:nvSpPr>
          <p:spPr>
            <a:xfrm>
              <a:off x="4522439" y="2314114"/>
              <a:ext cx="400406" cy="5851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t>B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Equation">
                  <a:extLst>
                    <a:ext uri="{FF2B5EF4-FFF2-40B4-BE49-F238E27FC236}">
                      <a16:creationId xmlns:a16="http://schemas.microsoft.com/office/drawing/2014/main" id="{F7D23C13-B525-E12D-7EA1-DFF13229A288}"/>
                    </a:ext>
                  </a:extLst>
                </p:cNvPr>
                <p:cNvSpPr txBox="1"/>
                <p:nvPr/>
              </p:nvSpPr>
              <p:spPr>
                <a:xfrm>
                  <a:off x="4531012" y="4144472"/>
                  <a:ext cx="383259" cy="294968"/>
                </a:xfrm>
                <a:prstGeom prst="rect">
                  <a:avLst/>
                </a:prstGeom>
                <a:ln w="12700">
                  <a:miter lim="400000"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>
                      <a:solidFill>
                        <a:srgbClr val="000000"/>
                      </a:solidFill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sz="3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sz="3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sz="3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sz="3400"/>
                </a:p>
              </p:txBody>
            </p:sp>
          </mc:Choice>
          <mc:Fallback xmlns="">
            <p:sp>
              <p:nvSpPr>
                <p:cNvPr id="61" name="Equation">
                  <a:extLst>
                    <a:ext uri="{FF2B5EF4-FFF2-40B4-BE49-F238E27FC236}">
                      <a16:creationId xmlns:a16="http://schemas.microsoft.com/office/drawing/2014/main" id="{F7D23C13-B525-E12D-7EA1-DFF13229A2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31012" y="4144472"/>
                  <a:ext cx="383259" cy="294968"/>
                </a:xfrm>
                <a:prstGeom prst="rect">
                  <a:avLst/>
                </a:prstGeom>
                <a:blipFill>
                  <a:blip r:embed="rId6"/>
                  <a:stretch>
                    <a:fillRect r="-26984" b="-42857"/>
                  </a:stretch>
                </a:blipFill>
                <a:ln w="12700">
                  <a:miter lim="400000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4DC2C8A-10EA-AB91-5BF0-26BD917E42C4}"/>
                  </a:ext>
                </a:extLst>
              </p:cNvPr>
              <p:cNvSpPr txBox="1"/>
              <p:nvPr/>
            </p:nvSpPr>
            <p:spPr>
              <a:xfrm>
                <a:off x="1565468" y="9364054"/>
                <a:ext cx="6034789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r>
                  <a:rPr lang="en-US" sz="3600" dirty="0"/>
                  <a:t> </a:t>
                </a:r>
                <a:r>
                  <a:rPr lang="en-US" sz="3600" b="1" dirty="0"/>
                  <a:t>sends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3600" b="1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1" i="1" dirty="0">
                        <a:latin typeface="Cambria Math" panose="02040503050406030204" pitchFamily="18" charset="0"/>
                      </a:rPr>
                      <m:t>𝝈</m:t>
                    </m:r>
                    <m:r>
                      <a:rPr lang="en-US" sz="3600" b="1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dirty="0">
                        <a:latin typeface="Cambria Math" panose="02040503050406030204" pitchFamily="18" charset="0"/>
                      </a:rPr>
                      <m:t>𝑺𝒊𝒈𝒏</m:t>
                    </m:r>
                    <m:d>
                      <m:dPr>
                        <m:ctrlPr>
                          <a:rPr lang="en-US" sz="36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1" i="1" dirty="0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3600" b="1" i="1" dirty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3600" b="1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1" i="1" dirty="0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p>
                            <m:r>
                              <a:rPr lang="en-US" sz="3600" b="1" i="1" dirty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</m:e>
                    </m:d>
                  </m:oMath>
                </a14:m>
                <a:endParaRPr kumimoji="0" lang="en-US" sz="3600" b="1" i="0" u="none" strike="noStrike" cap="none" spc="0" normalizeH="0" baseline="0" dirty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sym typeface="Helvetica Neue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4DC2C8A-10EA-AB91-5BF0-26BD917E42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5468" y="9364054"/>
                <a:ext cx="6034789" cy="656590"/>
              </a:xfrm>
              <a:prstGeom prst="rect">
                <a:avLst/>
              </a:prstGeom>
              <a:blipFill>
                <a:blip r:embed="rId7"/>
                <a:stretch>
                  <a:fillRect t="-12963" b="-3333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Flowchart: Decision 62">
                <a:extLst>
                  <a:ext uri="{FF2B5EF4-FFF2-40B4-BE49-F238E27FC236}">
                    <a16:creationId xmlns:a16="http://schemas.microsoft.com/office/drawing/2014/main" id="{5B3E9A9D-7494-1858-16CB-8368D2B776D7}"/>
                  </a:ext>
                </a:extLst>
              </p:cNvPr>
              <p:cNvSpPr/>
              <p:nvPr/>
            </p:nvSpPr>
            <p:spPr>
              <a:xfrm>
                <a:off x="7439645" y="8668522"/>
                <a:ext cx="4459458" cy="3138448"/>
              </a:xfrm>
              <a:prstGeom prst="flowChartDecision">
                <a:avLst/>
              </a:prstGeom>
              <a:solidFill>
                <a:schemeClr val="bg1"/>
              </a:solidFill>
              <a:ln w="57150" cap="flat">
                <a:solidFill>
                  <a:schemeClr val="tx1">
                    <a:lumMod val="50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/>
                <a:r>
                  <a:rPr lang="en-US" sz="3200" dirty="0"/>
                  <a:t>Verify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</m:oMath>
                </a14:m>
                <a:r>
                  <a:rPr lang="en-US" sz="3200" dirty="0"/>
                  <a:t> against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3200" dirty="0">
                  <a:solidFill>
                    <a:schemeClr val="tx1">
                      <a:lumMod val="50000"/>
                    </a:schemeClr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3" name="Flowchart: Decision 62">
                <a:extLst>
                  <a:ext uri="{FF2B5EF4-FFF2-40B4-BE49-F238E27FC236}">
                    <a16:creationId xmlns:a16="http://schemas.microsoft.com/office/drawing/2014/main" id="{5B3E9A9D-7494-1858-16CB-8368D2B776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9645" y="8668522"/>
                <a:ext cx="4459458" cy="3138448"/>
              </a:xfrm>
              <a:prstGeom prst="flowChartDecision">
                <a:avLst/>
              </a:prstGeom>
              <a:blipFill>
                <a:blip r:embed="rId8"/>
                <a:stretch>
                  <a:fillRect/>
                </a:stretch>
              </a:blipFill>
              <a:ln w="57150" cap="flat">
                <a:solidFill>
                  <a:schemeClr val="tx1">
                    <a:lumMod val="50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6" name="Flowchart: Decision 575">
                <a:extLst>
                  <a:ext uri="{FF2B5EF4-FFF2-40B4-BE49-F238E27FC236}">
                    <a16:creationId xmlns:a16="http://schemas.microsoft.com/office/drawing/2014/main" id="{70587DE2-C70B-896D-5D97-42BE46F03D97}"/>
                  </a:ext>
                </a:extLst>
              </p:cNvPr>
              <p:cNvSpPr/>
              <p:nvPr/>
            </p:nvSpPr>
            <p:spPr>
              <a:xfrm>
                <a:off x="15512152" y="8654452"/>
                <a:ext cx="4459458" cy="3138448"/>
              </a:xfrm>
              <a:prstGeom prst="flowChartDecision">
                <a:avLst/>
              </a:prstGeom>
              <a:solidFill>
                <a:schemeClr val="bg1"/>
              </a:solidFill>
              <a:ln w="57150" cap="flat">
                <a:solidFill>
                  <a:schemeClr val="tx1">
                    <a:lumMod val="50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/>
                <a:r>
                  <a:rPr lang="en-US" sz="3200" dirty="0"/>
                  <a:t>Verify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</m:oMath>
                </a14:m>
                <a:r>
                  <a:rPr lang="en-US" sz="3200" dirty="0"/>
                  <a:t> against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3200" dirty="0">
                  <a:solidFill>
                    <a:schemeClr val="tx1">
                      <a:lumMod val="50000"/>
                    </a:schemeClr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76" name="Flowchart: Decision 575">
                <a:extLst>
                  <a:ext uri="{FF2B5EF4-FFF2-40B4-BE49-F238E27FC236}">
                    <a16:creationId xmlns:a16="http://schemas.microsoft.com/office/drawing/2014/main" id="{70587DE2-C70B-896D-5D97-42BE46F03D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12152" y="8654452"/>
                <a:ext cx="4459458" cy="3138448"/>
              </a:xfrm>
              <a:prstGeom prst="flowChartDecision">
                <a:avLst/>
              </a:prstGeom>
              <a:blipFill>
                <a:blip r:embed="rId9"/>
                <a:stretch>
                  <a:fillRect/>
                </a:stretch>
              </a:blipFill>
              <a:ln w="57150" cap="flat">
                <a:solidFill>
                  <a:schemeClr val="tx1">
                    <a:lumMod val="50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7" name="Line">
            <a:extLst>
              <a:ext uri="{FF2B5EF4-FFF2-40B4-BE49-F238E27FC236}">
                <a16:creationId xmlns:a16="http://schemas.microsoft.com/office/drawing/2014/main" id="{702E0989-7447-12E2-39BE-101B55EAC28F}"/>
              </a:ext>
            </a:extLst>
          </p:cNvPr>
          <p:cNvSpPr/>
          <p:nvPr/>
        </p:nvSpPr>
        <p:spPr>
          <a:xfrm flipV="1">
            <a:off x="11916477" y="10223678"/>
            <a:ext cx="3595674" cy="0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grpSp>
        <p:nvGrpSpPr>
          <p:cNvPr id="582" name="Group 581">
            <a:extLst>
              <a:ext uri="{FF2B5EF4-FFF2-40B4-BE49-F238E27FC236}">
                <a16:creationId xmlns:a16="http://schemas.microsoft.com/office/drawing/2014/main" id="{48179F1E-60A5-759B-D9F6-7F36BD34DBF7}"/>
              </a:ext>
            </a:extLst>
          </p:cNvPr>
          <p:cNvGrpSpPr/>
          <p:nvPr/>
        </p:nvGrpSpPr>
        <p:grpSpPr>
          <a:xfrm>
            <a:off x="15721926" y="10693933"/>
            <a:ext cx="410445" cy="2125326"/>
            <a:chOff x="7152102" y="2314114"/>
            <a:chExt cx="410445" cy="2125326"/>
          </a:xfrm>
        </p:grpSpPr>
        <p:sp>
          <p:nvSpPr>
            <p:cNvPr id="583" name="Worker">
              <a:extLst>
                <a:ext uri="{FF2B5EF4-FFF2-40B4-BE49-F238E27FC236}">
                  <a16:creationId xmlns:a16="http://schemas.microsoft.com/office/drawing/2014/main" id="{A24044CC-00DE-1A09-6A69-E42EBDE9AA59}"/>
                </a:ext>
              </a:extLst>
            </p:cNvPr>
            <p:cNvSpPr/>
            <p:nvPr/>
          </p:nvSpPr>
          <p:spPr>
            <a:xfrm flipH="1">
              <a:off x="7198515" y="2972350"/>
              <a:ext cx="317619" cy="969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477" extrusionOk="0">
                  <a:moveTo>
                    <a:pt x="10482" y="4"/>
                  </a:moveTo>
                  <a:cubicBezTo>
                    <a:pt x="10034" y="12"/>
                    <a:pt x="8391" y="117"/>
                    <a:pt x="7657" y="494"/>
                  </a:cubicBezTo>
                  <a:cubicBezTo>
                    <a:pt x="6848" y="911"/>
                    <a:pt x="6805" y="1175"/>
                    <a:pt x="6965" y="1602"/>
                  </a:cubicBezTo>
                  <a:cubicBezTo>
                    <a:pt x="6986" y="1656"/>
                    <a:pt x="6943" y="1710"/>
                    <a:pt x="6847" y="1754"/>
                  </a:cubicBezTo>
                  <a:lnTo>
                    <a:pt x="6817" y="1769"/>
                  </a:lnTo>
                  <a:cubicBezTo>
                    <a:pt x="6710" y="1819"/>
                    <a:pt x="6673" y="1881"/>
                    <a:pt x="6709" y="1940"/>
                  </a:cubicBezTo>
                  <a:cubicBezTo>
                    <a:pt x="6726" y="1968"/>
                    <a:pt x="6808" y="1986"/>
                    <a:pt x="6894" y="1981"/>
                  </a:cubicBezTo>
                  <a:lnTo>
                    <a:pt x="7473" y="1944"/>
                  </a:lnTo>
                  <a:lnTo>
                    <a:pt x="7581" y="2118"/>
                  </a:lnTo>
                  <a:lnTo>
                    <a:pt x="7832" y="2103"/>
                  </a:lnTo>
                  <a:cubicBezTo>
                    <a:pt x="7743" y="2259"/>
                    <a:pt x="7638" y="2495"/>
                    <a:pt x="7698" y="2690"/>
                  </a:cubicBezTo>
                  <a:cubicBezTo>
                    <a:pt x="7809" y="3047"/>
                    <a:pt x="7636" y="3287"/>
                    <a:pt x="7370" y="3479"/>
                  </a:cubicBezTo>
                  <a:cubicBezTo>
                    <a:pt x="7088" y="3683"/>
                    <a:pt x="5823" y="3782"/>
                    <a:pt x="6212" y="4325"/>
                  </a:cubicBezTo>
                  <a:cubicBezTo>
                    <a:pt x="4592" y="4538"/>
                    <a:pt x="3452" y="5407"/>
                    <a:pt x="1941" y="6231"/>
                  </a:cubicBezTo>
                  <a:cubicBezTo>
                    <a:pt x="1754" y="6223"/>
                    <a:pt x="1529" y="6238"/>
                    <a:pt x="1362" y="6303"/>
                  </a:cubicBezTo>
                  <a:lnTo>
                    <a:pt x="721" y="6586"/>
                  </a:lnTo>
                  <a:cubicBezTo>
                    <a:pt x="618" y="6626"/>
                    <a:pt x="407" y="6753"/>
                    <a:pt x="572" y="6895"/>
                  </a:cubicBezTo>
                  <a:cubicBezTo>
                    <a:pt x="551" y="6904"/>
                    <a:pt x="357" y="7014"/>
                    <a:pt x="177" y="7118"/>
                  </a:cubicBezTo>
                  <a:cubicBezTo>
                    <a:pt x="-34" y="7241"/>
                    <a:pt x="-56" y="7388"/>
                    <a:pt x="111" y="7518"/>
                  </a:cubicBezTo>
                  <a:cubicBezTo>
                    <a:pt x="327" y="7686"/>
                    <a:pt x="668" y="7934"/>
                    <a:pt x="1090" y="8180"/>
                  </a:cubicBezTo>
                  <a:cubicBezTo>
                    <a:pt x="2003" y="8714"/>
                    <a:pt x="3229" y="9346"/>
                    <a:pt x="4105" y="9644"/>
                  </a:cubicBezTo>
                  <a:lnTo>
                    <a:pt x="4105" y="10365"/>
                  </a:lnTo>
                  <a:cubicBezTo>
                    <a:pt x="1836" y="10445"/>
                    <a:pt x="1003" y="11125"/>
                    <a:pt x="1003" y="11125"/>
                  </a:cubicBezTo>
                  <a:lnTo>
                    <a:pt x="1141" y="11154"/>
                  </a:lnTo>
                  <a:cubicBezTo>
                    <a:pt x="1141" y="11154"/>
                    <a:pt x="2132" y="10786"/>
                    <a:pt x="2638" y="10783"/>
                  </a:cubicBezTo>
                  <a:cubicBezTo>
                    <a:pt x="3291" y="10779"/>
                    <a:pt x="3382" y="11031"/>
                    <a:pt x="3382" y="11031"/>
                  </a:cubicBezTo>
                  <a:lnTo>
                    <a:pt x="3530" y="11033"/>
                  </a:lnTo>
                  <a:lnTo>
                    <a:pt x="3566" y="12038"/>
                  </a:lnTo>
                  <a:cubicBezTo>
                    <a:pt x="3470" y="12040"/>
                    <a:pt x="3395" y="12067"/>
                    <a:pt x="3397" y="12098"/>
                  </a:cubicBezTo>
                  <a:lnTo>
                    <a:pt x="3469" y="13414"/>
                  </a:lnTo>
                  <a:cubicBezTo>
                    <a:pt x="3469" y="13424"/>
                    <a:pt x="3464" y="13435"/>
                    <a:pt x="3464" y="13446"/>
                  </a:cubicBezTo>
                  <a:lnTo>
                    <a:pt x="3382" y="14216"/>
                  </a:lnTo>
                  <a:cubicBezTo>
                    <a:pt x="3375" y="14280"/>
                    <a:pt x="3535" y="14331"/>
                    <a:pt x="3730" y="14330"/>
                  </a:cubicBezTo>
                  <a:lnTo>
                    <a:pt x="4151" y="14328"/>
                  </a:lnTo>
                  <a:lnTo>
                    <a:pt x="4530" y="14326"/>
                  </a:lnTo>
                  <a:cubicBezTo>
                    <a:pt x="4724" y="14325"/>
                    <a:pt x="4881" y="14271"/>
                    <a:pt x="4868" y="14207"/>
                  </a:cubicBezTo>
                  <a:lnTo>
                    <a:pt x="4710" y="13414"/>
                  </a:lnTo>
                  <a:lnTo>
                    <a:pt x="4643" y="12103"/>
                  </a:lnTo>
                  <a:cubicBezTo>
                    <a:pt x="4700" y="12108"/>
                    <a:pt x="4756" y="12112"/>
                    <a:pt x="4817" y="12112"/>
                  </a:cubicBezTo>
                  <a:lnTo>
                    <a:pt x="5976" y="12112"/>
                  </a:lnTo>
                  <a:cubicBezTo>
                    <a:pt x="6536" y="13763"/>
                    <a:pt x="6792" y="14110"/>
                    <a:pt x="6750" y="14533"/>
                  </a:cubicBezTo>
                  <a:cubicBezTo>
                    <a:pt x="6690" y="15141"/>
                    <a:pt x="5987" y="15436"/>
                    <a:pt x="5545" y="15870"/>
                  </a:cubicBezTo>
                  <a:cubicBezTo>
                    <a:pt x="5143" y="16265"/>
                    <a:pt x="4985" y="16324"/>
                    <a:pt x="4740" y="16769"/>
                  </a:cubicBezTo>
                  <a:cubicBezTo>
                    <a:pt x="4190" y="17773"/>
                    <a:pt x="4340" y="18216"/>
                    <a:pt x="4340" y="19137"/>
                  </a:cubicBezTo>
                  <a:cubicBezTo>
                    <a:pt x="4199" y="19522"/>
                    <a:pt x="4274" y="19717"/>
                    <a:pt x="4274" y="19717"/>
                  </a:cubicBezTo>
                  <a:cubicBezTo>
                    <a:pt x="4368" y="19995"/>
                    <a:pt x="4617" y="19893"/>
                    <a:pt x="4535" y="19971"/>
                  </a:cubicBezTo>
                  <a:cubicBezTo>
                    <a:pt x="4269" y="20224"/>
                    <a:pt x="4429" y="20438"/>
                    <a:pt x="4340" y="20583"/>
                  </a:cubicBezTo>
                  <a:cubicBezTo>
                    <a:pt x="4240" y="20748"/>
                    <a:pt x="4364" y="20936"/>
                    <a:pt x="4340" y="20983"/>
                  </a:cubicBezTo>
                  <a:cubicBezTo>
                    <a:pt x="4340" y="20983"/>
                    <a:pt x="4384" y="21109"/>
                    <a:pt x="4740" y="21238"/>
                  </a:cubicBezTo>
                  <a:cubicBezTo>
                    <a:pt x="5157" y="21388"/>
                    <a:pt x="6901" y="21579"/>
                    <a:pt x="8616" y="21410"/>
                  </a:cubicBezTo>
                  <a:cubicBezTo>
                    <a:pt x="9573" y="21316"/>
                    <a:pt x="9262" y="21088"/>
                    <a:pt x="9262" y="20924"/>
                  </a:cubicBezTo>
                  <a:cubicBezTo>
                    <a:pt x="9262" y="20797"/>
                    <a:pt x="8777" y="20605"/>
                    <a:pt x="8729" y="20462"/>
                  </a:cubicBezTo>
                  <a:cubicBezTo>
                    <a:pt x="8662" y="20263"/>
                    <a:pt x="8662" y="20255"/>
                    <a:pt x="8452" y="20003"/>
                  </a:cubicBezTo>
                  <a:cubicBezTo>
                    <a:pt x="8358" y="19890"/>
                    <a:pt x="8447" y="19720"/>
                    <a:pt x="8673" y="19630"/>
                  </a:cubicBezTo>
                  <a:cubicBezTo>
                    <a:pt x="8793" y="19582"/>
                    <a:pt x="8893" y="19525"/>
                    <a:pt x="8893" y="19444"/>
                  </a:cubicBezTo>
                  <a:cubicBezTo>
                    <a:pt x="8893" y="19071"/>
                    <a:pt x="8716" y="18928"/>
                    <a:pt x="9231" y="17843"/>
                  </a:cubicBezTo>
                  <a:cubicBezTo>
                    <a:pt x="9398" y="17493"/>
                    <a:pt x="9563" y="17209"/>
                    <a:pt x="9831" y="16639"/>
                  </a:cubicBezTo>
                  <a:cubicBezTo>
                    <a:pt x="9933" y="16421"/>
                    <a:pt x="10283" y="15839"/>
                    <a:pt x="10503" y="15630"/>
                  </a:cubicBezTo>
                  <a:cubicBezTo>
                    <a:pt x="11512" y="14669"/>
                    <a:pt x="11887" y="13545"/>
                    <a:pt x="12148" y="12932"/>
                  </a:cubicBezTo>
                  <a:cubicBezTo>
                    <a:pt x="12172" y="12877"/>
                    <a:pt x="12414" y="12880"/>
                    <a:pt x="12430" y="12936"/>
                  </a:cubicBezTo>
                  <a:cubicBezTo>
                    <a:pt x="12780" y="14137"/>
                    <a:pt x="13727" y="15338"/>
                    <a:pt x="13281" y="16184"/>
                  </a:cubicBezTo>
                  <a:cubicBezTo>
                    <a:pt x="12690" y="17307"/>
                    <a:pt x="13044" y="19528"/>
                    <a:pt x="13158" y="19543"/>
                  </a:cubicBezTo>
                  <a:cubicBezTo>
                    <a:pt x="13176" y="19674"/>
                    <a:pt x="13757" y="19688"/>
                    <a:pt x="13620" y="19877"/>
                  </a:cubicBezTo>
                  <a:cubicBezTo>
                    <a:pt x="13329" y="20278"/>
                    <a:pt x="13681" y="20664"/>
                    <a:pt x="13681" y="20664"/>
                  </a:cubicBezTo>
                  <a:cubicBezTo>
                    <a:pt x="13681" y="20664"/>
                    <a:pt x="13666" y="20763"/>
                    <a:pt x="13656" y="20835"/>
                  </a:cubicBezTo>
                  <a:cubicBezTo>
                    <a:pt x="13649" y="20884"/>
                    <a:pt x="13740" y="20928"/>
                    <a:pt x="13881" y="20944"/>
                  </a:cubicBezTo>
                  <a:cubicBezTo>
                    <a:pt x="14272" y="20988"/>
                    <a:pt x="14917" y="20997"/>
                    <a:pt x="15691" y="21006"/>
                  </a:cubicBezTo>
                  <a:cubicBezTo>
                    <a:pt x="16612" y="21017"/>
                    <a:pt x="16505" y="21106"/>
                    <a:pt x="17911" y="21192"/>
                  </a:cubicBezTo>
                  <a:cubicBezTo>
                    <a:pt x="19317" y="21278"/>
                    <a:pt x="21435" y="21140"/>
                    <a:pt x="21489" y="21006"/>
                  </a:cubicBezTo>
                  <a:cubicBezTo>
                    <a:pt x="21544" y="20872"/>
                    <a:pt x="21403" y="20584"/>
                    <a:pt x="20510" y="20503"/>
                  </a:cubicBezTo>
                  <a:cubicBezTo>
                    <a:pt x="19862" y="20421"/>
                    <a:pt x="19211" y="20353"/>
                    <a:pt x="18890" y="20283"/>
                  </a:cubicBezTo>
                  <a:cubicBezTo>
                    <a:pt x="18569" y="20213"/>
                    <a:pt x="17923" y="19968"/>
                    <a:pt x="17537" y="19926"/>
                  </a:cubicBezTo>
                  <a:cubicBezTo>
                    <a:pt x="17436" y="19915"/>
                    <a:pt x="17738" y="19800"/>
                    <a:pt x="17655" y="19471"/>
                  </a:cubicBezTo>
                  <a:cubicBezTo>
                    <a:pt x="17565" y="19121"/>
                    <a:pt x="17504" y="18885"/>
                    <a:pt x="17403" y="17877"/>
                  </a:cubicBezTo>
                  <a:cubicBezTo>
                    <a:pt x="17380" y="17639"/>
                    <a:pt x="17098" y="16934"/>
                    <a:pt x="17701" y="15969"/>
                  </a:cubicBezTo>
                  <a:cubicBezTo>
                    <a:pt x="17936" y="15593"/>
                    <a:pt x="17842" y="14996"/>
                    <a:pt x="17906" y="14271"/>
                  </a:cubicBezTo>
                  <a:cubicBezTo>
                    <a:pt x="17989" y="13321"/>
                    <a:pt x="18057" y="12396"/>
                    <a:pt x="17588" y="11169"/>
                  </a:cubicBezTo>
                  <a:cubicBezTo>
                    <a:pt x="17224" y="10217"/>
                    <a:pt x="17134" y="9970"/>
                    <a:pt x="16655" y="9412"/>
                  </a:cubicBezTo>
                  <a:cubicBezTo>
                    <a:pt x="16766" y="9378"/>
                    <a:pt x="16824" y="9329"/>
                    <a:pt x="16804" y="9276"/>
                  </a:cubicBezTo>
                  <a:lnTo>
                    <a:pt x="16757" y="8801"/>
                  </a:lnTo>
                  <a:cubicBezTo>
                    <a:pt x="16757" y="8678"/>
                    <a:pt x="16332" y="8592"/>
                    <a:pt x="16076" y="8598"/>
                  </a:cubicBezTo>
                  <a:cubicBezTo>
                    <a:pt x="15789" y="8088"/>
                    <a:pt x="15665" y="7588"/>
                    <a:pt x="15860" y="7190"/>
                  </a:cubicBezTo>
                  <a:cubicBezTo>
                    <a:pt x="16004" y="6898"/>
                    <a:pt x="17124" y="6324"/>
                    <a:pt x="16563" y="5810"/>
                  </a:cubicBezTo>
                  <a:cubicBezTo>
                    <a:pt x="16060" y="5349"/>
                    <a:pt x="14538" y="4598"/>
                    <a:pt x="14086" y="4451"/>
                  </a:cubicBezTo>
                  <a:cubicBezTo>
                    <a:pt x="13990" y="4419"/>
                    <a:pt x="13854" y="4395"/>
                    <a:pt x="13702" y="4378"/>
                  </a:cubicBezTo>
                  <a:lnTo>
                    <a:pt x="13835" y="4375"/>
                  </a:lnTo>
                  <a:cubicBezTo>
                    <a:pt x="13835" y="4375"/>
                    <a:pt x="13193" y="4329"/>
                    <a:pt x="12979" y="4071"/>
                  </a:cubicBezTo>
                  <a:cubicBezTo>
                    <a:pt x="12827" y="3889"/>
                    <a:pt x="13287" y="3499"/>
                    <a:pt x="13502" y="3487"/>
                  </a:cubicBezTo>
                  <a:lnTo>
                    <a:pt x="14594" y="3481"/>
                  </a:lnTo>
                  <a:cubicBezTo>
                    <a:pt x="14898" y="3464"/>
                    <a:pt x="15186" y="3391"/>
                    <a:pt x="15230" y="3315"/>
                  </a:cubicBezTo>
                  <a:cubicBezTo>
                    <a:pt x="15299" y="3208"/>
                    <a:pt x="15225" y="3143"/>
                    <a:pt x="15281" y="3063"/>
                  </a:cubicBezTo>
                  <a:cubicBezTo>
                    <a:pt x="15452" y="2788"/>
                    <a:pt x="15312" y="2710"/>
                    <a:pt x="15353" y="2627"/>
                  </a:cubicBezTo>
                  <a:cubicBezTo>
                    <a:pt x="15820" y="2557"/>
                    <a:pt x="15884" y="2491"/>
                    <a:pt x="15794" y="2419"/>
                  </a:cubicBezTo>
                  <a:cubicBezTo>
                    <a:pt x="15727" y="2366"/>
                    <a:pt x="14872" y="2184"/>
                    <a:pt x="14866" y="2036"/>
                  </a:cubicBezTo>
                  <a:cubicBezTo>
                    <a:pt x="15026" y="1794"/>
                    <a:pt x="14994" y="1645"/>
                    <a:pt x="14871" y="1531"/>
                  </a:cubicBezTo>
                  <a:lnTo>
                    <a:pt x="15753" y="1482"/>
                  </a:lnTo>
                  <a:cubicBezTo>
                    <a:pt x="15870" y="1476"/>
                    <a:pt x="15910" y="1427"/>
                    <a:pt x="15819" y="1402"/>
                  </a:cubicBezTo>
                  <a:cubicBezTo>
                    <a:pt x="15690" y="1366"/>
                    <a:pt x="15532" y="1341"/>
                    <a:pt x="15363" y="1328"/>
                  </a:cubicBezTo>
                  <a:cubicBezTo>
                    <a:pt x="15144" y="1312"/>
                    <a:pt x="14898" y="1283"/>
                    <a:pt x="14804" y="1234"/>
                  </a:cubicBezTo>
                  <a:cubicBezTo>
                    <a:pt x="14642" y="1150"/>
                    <a:pt x="14402" y="722"/>
                    <a:pt x="13625" y="466"/>
                  </a:cubicBezTo>
                  <a:cubicBezTo>
                    <a:pt x="13071" y="283"/>
                    <a:pt x="12369" y="143"/>
                    <a:pt x="11856" y="153"/>
                  </a:cubicBezTo>
                  <a:cubicBezTo>
                    <a:pt x="11633" y="-21"/>
                    <a:pt x="10930" y="-4"/>
                    <a:pt x="10482" y="4"/>
                  </a:cubicBezTo>
                  <a:close/>
                  <a:moveTo>
                    <a:pt x="5930" y="6548"/>
                  </a:moveTo>
                  <a:cubicBezTo>
                    <a:pt x="6039" y="6555"/>
                    <a:pt x="6140" y="6580"/>
                    <a:pt x="6186" y="6618"/>
                  </a:cubicBezTo>
                  <a:cubicBezTo>
                    <a:pt x="6367" y="6769"/>
                    <a:pt x="6586" y="7007"/>
                    <a:pt x="6806" y="7234"/>
                  </a:cubicBezTo>
                  <a:cubicBezTo>
                    <a:pt x="7264" y="7707"/>
                    <a:pt x="7616" y="7931"/>
                    <a:pt x="7370" y="8261"/>
                  </a:cubicBezTo>
                  <a:cubicBezTo>
                    <a:pt x="7183" y="8513"/>
                    <a:pt x="6811" y="8858"/>
                    <a:pt x="6811" y="8858"/>
                  </a:cubicBezTo>
                  <a:cubicBezTo>
                    <a:pt x="6133" y="8858"/>
                    <a:pt x="5842" y="8976"/>
                    <a:pt x="5807" y="8982"/>
                  </a:cubicBezTo>
                  <a:cubicBezTo>
                    <a:pt x="5454" y="9049"/>
                    <a:pt x="4889" y="9001"/>
                    <a:pt x="4628" y="8895"/>
                  </a:cubicBezTo>
                  <a:cubicBezTo>
                    <a:pt x="3966" y="8628"/>
                    <a:pt x="3934" y="8067"/>
                    <a:pt x="3541" y="7536"/>
                  </a:cubicBezTo>
                  <a:lnTo>
                    <a:pt x="4340" y="7206"/>
                  </a:lnTo>
                  <a:cubicBezTo>
                    <a:pt x="4497" y="7127"/>
                    <a:pt x="4533" y="7041"/>
                    <a:pt x="4479" y="6981"/>
                  </a:cubicBezTo>
                  <a:cubicBezTo>
                    <a:pt x="4980" y="6802"/>
                    <a:pt x="5361" y="6668"/>
                    <a:pt x="5612" y="6581"/>
                  </a:cubicBezTo>
                  <a:cubicBezTo>
                    <a:pt x="5699" y="6551"/>
                    <a:pt x="5820" y="6541"/>
                    <a:pt x="5930" y="6548"/>
                  </a:cubicBezTo>
                  <a:close/>
                </a:path>
              </a:pathLst>
            </a:custGeom>
            <a:solidFill>
              <a:srgbClr val="000000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84" name="C">
              <a:extLst>
                <a:ext uri="{FF2B5EF4-FFF2-40B4-BE49-F238E27FC236}">
                  <a16:creationId xmlns:a16="http://schemas.microsoft.com/office/drawing/2014/main" id="{037C3387-DB38-5AD6-EC07-104517DB26FA}"/>
                </a:ext>
              </a:extLst>
            </p:cNvPr>
            <p:cNvSpPr txBox="1"/>
            <p:nvPr/>
          </p:nvSpPr>
          <p:spPr>
            <a:xfrm>
              <a:off x="7153464" y="2314114"/>
              <a:ext cx="407721" cy="5851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5" name="Equation">
                  <a:extLst>
                    <a:ext uri="{FF2B5EF4-FFF2-40B4-BE49-F238E27FC236}">
                      <a16:creationId xmlns:a16="http://schemas.microsoft.com/office/drawing/2014/main" id="{9DEEC95A-643D-F1EE-C2AA-471402E2AB4E}"/>
                    </a:ext>
                  </a:extLst>
                </p:cNvPr>
                <p:cNvSpPr txBox="1"/>
                <p:nvPr/>
              </p:nvSpPr>
              <p:spPr>
                <a:xfrm>
                  <a:off x="7152102" y="4144472"/>
                  <a:ext cx="410445" cy="294968"/>
                </a:xfrm>
                <a:prstGeom prst="rect">
                  <a:avLst/>
                </a:prstGeom>
                <a:ln w="12700">
                  <a:miter lim="400000"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>
                      <a:solidFill>
                        <a:srgbClr val="000000"/>
                      </a:solidFill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sz="3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sz="3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p>
                            <m:r>
                              <a:rPr sz="3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sz="3400"/>
                </a:p>
              </p:txBody>
            </p:sp>
          </mc:Choice>
          <mc:Fallback xmlns="">
            <p:sp>
              <p:nvSpPr>
                <p:cNvPr id="585" name="Equation">
                  <a:extLst>
                    <a:ext uri="{FF2B5EF4-FFF2-40B4-BE49-F238E27FC236}">
                      <a16:creationId xmlns:a16="http://schemas.microsoft.com/office/drawing/2014/main" id="{9DEEC95A-643D-F1EE-C2AA-471402E2AB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52102" y="4144472"/>
                  <a:ext cx="410445" cy="294968"/>
                </a:xfrm>
                <a:prstGeom prst="rect">
                  <a:avLst/>
                </a:prstGeom>
                <a:blipFill>
                  <a:blip r:embed="rId10"/>
                  <a:stretch>
                    <a:fillRect r="-16418" b="-43750"/>
                  </a:stretch>
                </a:blipFill>
                <a:ln w="12700">
                  <a:miter lim="400000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86" name="TextBox 585">
            <a:extLst>
              <a:ext uri="{FF2B5EF4-FFF2-40B4-BE49-F238E27FC236}">
                <a16:creationId xmlns:a16="http://schemas.microsoft.com/office/drawing/2014/main" id="{1C9D2C6C-CECC-8E05-080D-22AE5F45DA98}"/>
              </a:ext>
            </a:extLst>
          </p:cNvPr>
          <p:cNvSpPr txBox="1"/>
          <p:nvPr/>
        </p:nvSpPr>
        <p:spPr>
          <a:xfrm>
            <a:off x="12705180" y="10428804"/>
            <a:ext cx="2009626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TRUE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7" name="TextBox 586">
                <a:extLst>
                  <a:ext uri="{FF2B5EF4-FFF2-40B4-BE49-F238E27FC236}">
                    <a16:creationId xmlns:a16="http://schemas.microsoft.com/office/drawing/2014/main" id="{F8016F96-3079-C583-5F06-1038BF2B9664}"/>
                  </a:ext>
                </a:extLst>
              </p:cNvPr>
              <p:cNvSpPr txBox="1"/>
              <p:nvPr/>
            </p:nvSpPr>
            <p:spPr>
              <a:xfrm>
                <a:off x="11929906" y="8560597"/>
                <a:ext cx="3560175" cy="157992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342900" marR="0" indent="-34290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</a:pPr>
                <a:r>
                  <a:rPr kumimoji="0" lang="en-US" sz="3200" b="1" i="0" u="none" strike="noStrike" cap="none" spc="0" normalizeH="0" baseline="0" dirty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ea typeface="+mn-ea"/>
                    <a:cs typeface="+mn-cs"/>
                    <a:sym typeface="Helvetica Neue"/>
                  </a:rPr>
                  <a:t>outputs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5E5E5E"/>
                        </a:solidFill>
                        <a:effectLst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Helvetica Neue"/>
                      </a:rPr>
                      <m:t>𝒎</m:t>
                    </m:r>
                  </m:oMath>
                </a14:m>
                <a:endParaRPr kumimoji="0" lang="en-US" sz="3200" b="1" i="0" u="none" strike="noStrike" cap="none" spc="0" normalizeH="0" baseline="0" dirty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  <a:p>
                <a:pPr marL="342900" marR="0" indent="-34290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</a:pPr>
                <a:r>
                  <a:rPr kumimoji="0" lang="en-US" sz="3200" b="1" i="0" u="none" strike="noStrike" cap="none" spc="0" normalizeH="0" baseline="0" dirty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ea typeface="+mn-ea"/>
                    <a:cs typeface="+mn-cs"/>
                    <a:sym typeface="Helvetica Neue"/>
                  </a:rPr>
                  <a:t>forwards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5E5E5E"/>
                        </a:solidFill>
                        <a:effectLst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Helvetica Neue"/>
                      </a:rPr>
                      <m:t>(</m:t>
                    </m:r>
                    <m:r>
                      <a:rPr kumimoji="0" lang="en-US" sz="3200" b="1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5E5E5E"/>
                        </a:solidFill>
                        <a:effectLst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Helvetica Neue"/>
                      </a:rPr>
                      <m:t>𝒎</m:t>
                    </m:r>
                    <m:r>
                      <a:rPr kumimoji="0" lang="en-US" sz="3200" b="1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5E5E5E"/>
                        </a:solidFill>
                        <a:effectLst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Helvetica Neue"/>
                      </a:rPr>
                      <m:t>,</m:t>
                    </m:r>
                    <m:r>
                      <a:rPr kumimoji="0" lang="en-US" sz="3200" b="1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5E5E5E"/>
                        </a:solidFill>
                        <a:effectLst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Helvetica Neue"/>
                      </a:rPr>
                      <m:t>𝝈</m:t>
                    </m:r>
                    <m:r>
                      <a:rPr kumimoji="0" lang="en-US" sz="3200" b="1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5E5E5E"/>
                        </a:solidFill>
                        <a:effectLst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Helvetica Neue"/>
                      </a:rPr>
                      <m:t>)</m:t>
                    </m:r>
                  </m:oMath>
                </a14:m>
                <a:endParaRPr kumimoji="0" lang="en-US" sz="3200" b="1" i="0" u="none" strike="noStrike" cap="none" spc="0" normalizeH="0" baseline="0" dirty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587" name="TextBox 586">
                <a:extLst>
                  <a:ext uri="{FF2B5EF4-FFF2-40B4-BE49-F238E27FC236}">
                    <a16:creationId xmlns:a16="http://schemas.microsoft.com/office/drawing/2014/main" id="{F8016F96-3079-C583-5F06-1038BF2B96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9906" y="8560597"/>
                <a:ext cx="3560175" cy="1579920"/>
              </a:xfrm>
              <a:prstGeom prst="rect">
                <a:avLst/>
              </a:prstGeom>
              <a:blipFill>
                <a:blip r:embed="rId11"/>
                <a:stretch>
                  <a:fillRect l="-513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8" name="Line">
            <a:extLst>
              <a:ext uri="{FF2B5EF4-FFF2-40B4-BE49-F238E27FC236}">
                <a16:creationId xmlns:a16="http://schemas.microsoft.com/office/drawing/2014/main" id="{59A8C44B-58A7-C26C-C118-D3DA419B5EA5}"/>
              </a:ext>
            </a:extLst>
          </p:cNvPr>
          <p:cNvSpPr/>
          <p:nvPr/>
        </p:nvSpPr>
        <p:spPr>
          <a:xfrm>
            <a:off x="20007492" y="10220603"/>
            <a:ext cx="1677734" cy="3076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89" name="TextBox 588">
            <a:extLst>
              <a:ext uri="{FF2B5EF4-FFF2-40B4-BE49-F238E27FC236}">
                <a16:creationId xmlns:a16="http://schemas.microsoft.com/office/drawing/2014/main" id="{891190EB-2033-48D0-AB7F-92EF91FFEE1A}"/>
              </a:ext>
            </a:extLst>
          </p:cNvPr>
          <p:cNvSpPr txBox="1"/>
          <p:nvPr/>
        </p:nvSpPr>
        <p:spPr>
          <a:xfrm>
            <a:off x="19741114" y="10425728"/>
            <a:ext cx="2009626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TRUE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1" name="Flowchart: Terminator 590">
                <a:extLst>
                  <a:ext uri="{FF2B5EF4-FFF2-40B4-BE49-F238E27FC236}">
                    <a16:creationId xmlns:a16="http://schemas.microsoft.com/office/drawing/2014/main" id="{422EB651-F95E-3C01-6A23-9800601AA999}"/>
                  </a:ext>
                </a:extLst>
              </p:cNvPr>
              <p:cNvSpPr/>
              <p:nvPr/>
            </p:nvSpPr>
            <p:spPr>
              <a:xfrm>
                <a:off x="21685225" y="9580936"/>
                <a:ext cx="2469523" cy="1347566"/>
              </a:xfrm>
              <a:prstGeom prst="flowChartTerminator">
                <a:avLst/>
              </a:prstGeom>
              <a:solidFill>
                <a:schemeClr val="bg1"/>
              </a:solidFill>
              <a:ln w="381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/>
                <a:r>
                  <a:rPr kumimoji="0" lang="en-US" sz="3200" b="1" i="0" u="none" strike="noStrike" cap="none" spc="0" normalizeH="0" baseline="0" dirty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ea typeface="+mn-ea"/>
                    <a:cs typeface="+mn-cs"/>
                    <a:sym typeface="Helvetica Neue"/>
                  </a:rPr>
                  <a:t>outputs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5E5E5E"/>
                        </a:solidFill>
                        <a:effectLst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Helvetica Neue"/>
                      </a:rPr>
                      <m:t>𝒎</m:t>
                    </m:r>
                  </m:oMath>
                </a14:m>
                <a:endParaRPr kumimoji="0" lang="en-US" sz="3200" b="1" i="0" u="none" strike="noStrike" cap="none" spc="0" normalizeH="0" baseline="0" dirty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591" name="Flowchart: Terminator 590">
                <a:extLst>
                  <a:ext uri="{FF2B5EF4-FFF2-40B4-BE49-F238E27FC236}">
                    <a16:creationId xmlns:a16="http://schemas.microsoft.com/office/drawing/2014/main" id="{422EB651-F95E-3C01-6A23-9800601AA9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85225" y="9580936"/>
                <a:ext cx="2469523" cy="1347566"/>
              </a:xfrm>
              <a:prstGeom prst="flowChartTerminator">
                <a:avLst/>
              </a:prstGeom>
              <a:blipFill>
                <a:blip r:embed="rId12"/>
                <a:stretch>
                  <a:fillRect/>
                </a:stretch>
              </a:blipFill>
              <a:ln w="38100" cap="flat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2" name="Flowchart: Terminator 591">
            <a:extLst>
              <a:ext uri="{FF2B5EF4-FFF2-40B4-BE49-F238E27FC236}">
                <a16:creationId xmlns:a16="http://schemas.microsoft.com/office/drawing/2014/main" id="{BB48343D-84C1-F0FB-ECD3-008E69C1E253}"/>
              </a:ext>
            </a:extLst>
          </p:cNvPr>
          <p:cNvSpPr/>
          <p:nvPr/>
        </p:nvSpPr>
        <p:spPr>
          <a:xfrm>
            <a:off x="6504152" y="4713999"/>
            <a:ext cx="6405307" cy="2914134"/>
          </a:xfrm>
          <a:prstGeom prst="flowChartTerminator">
            <a:avLst/>
          </a:prstGeom>
          <a:solidFill>
            <a:schemeClr val="bg1"/>
          </a:solidFill>
          <a:ln w="381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57200" indent="-457200" algn="l" defTabSz="825500">
              <a:buFont typeface="Arial" panose="020B0604020202020204" pitchFamily="34" charset="0"/>
              <a:buChar char="•"/>
            </a:pPr>
            <a:r>
              <a:rPr kumimoji="0" lang="en-US" sz="32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ea typeface="+mn-ea"/>
                <a:cs typeface="+mn-cs"/>
                <a:sym typeface="Helvetica Neue"/>
              </a:rPr>
              <a:t>B complains to C about A</a:t>
            </a:r>
          </a:p>
          <a:p>
            <a:pPr marL="457200" indent="-457200" algn="l" defTabSz="825500">
              <a:buFont typeface="Arial" panose="020B0604020202020204" pitchFamily="34" charset="0"/>
              <a:buChar char="•"/>
            </a:pPr>
            <a:r>
              <a:rPr kumimoji="0" lang="en-US" sz="32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ea typeface="+mn-ea"/>
                <a:cs typeface="+mn-cs"/>
                <a:sym typeface="Helvetica Neue"/>
              </a:rPr>
              <a:t>C requests input of A</a:t>
            </a:r>
          </a:p>
          <a:p>
            <a:pPr marL="457200" indent="-457200" algn="l" defTabSz="825500">
              <a:buFont typeface="Arial" panose="020B0604020202020204" pitchFamily="34" charset="0"/>
              <a:buChar char="•"/>
            </a:pPr>
            <a:r>
              <a:rPr lang="en-US" sz="3200" b="1" dirty="0"/>
              <a:t>C forwards A’s input</a:t>
            </a:r>
            <a:r>
              <a:rPr kumimoji="0" lang="en-US" sz="32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ea typeface="+mn-ea"/>
                <a:cs typeface="+mn-cs"/>
                <a:sym typeface="Helvetica Neue"/>
              </a:rPr>
              <a:t> </a:t>
            </a:r>
            <a:r>
              <a:rPr lang="en-US" sz="3200" b="1" dirty="0"/>
              <a:t>to B</a:t>
            </a:r>
          </a:p>
          <a:p>
            <a:pPr marL="457200" indent="-457200" algn="l" defTabSz="825500">
              <a:buFont typeface="Arial" panose="020B0604020202020204" pitchFamily="34" charset="0"/>
              <a:buChar char="•"/>
            </a:pPr>
            <a:r>
              <a:rPr kumimoji="0" lang="en-US" sz="32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ea typeface="+mn-ea"/>
                <a:cs typeface="+mn-cs"/>
                <a:sym typeface="Helvetica Neue"/>
              </a:rPr>
              <a:t>B outputs what B forwards</a:t>
            </a:r>
          </a:p>
        </p:txBody>
      </p:sp>
      <p:sp>
        <p:nvSpPr>
          <p:cNvPr id="593" name="Line">
            <a:extLst>
              <a:ext uri="{FF2B5EF4-FFF2-40B4-BE49-F238E27FC236}">
                <a16:creationId xmlns:a16="http://schemas.microsoft.com/office/drawing/2014/main" id="{81C00821-030B-ED93-BCE2-CAD1B09E70F5}"/>
              </a:ext>
            </a:extLst>
          </p:cNvPr>
          <p:cNvSpPr/>
          <p:nvPr/>
        </p:nvSpPr>
        <p:spPr>
          <a:xfrm flipH="1" flipV="1">
            <a:off x="9661253" y="7597295"/>
            <a:ext cx="0" cy="1093462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94" name="TextBox 593">
            <a:extLst>
              <a:ext uri="{FF2B5EF4-FFF2-40B4-BE49-F238E27FC236}">
                <a16:creationId xmlns:a16="http://schemas.microsoft.com/office/drawing/2014/main" id="{8BF3F7BE-F4B0-520D-5300-014B7DA8B7D4}"/>
              </a:ext>
            </a:extLst>
          </p:cNvPr>
          <p:cNvSpPr txBox="1"/>
          <p:nvPr/>
        </p:nvSpPr>
        <p:spPr>
          <a:xfrm>
            <a:off x="7868708" y="7908064"/>
            <a:ext cx="2009626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FALSE</a:t>
            </a:r>
          </a:p>
        </p:txBody>
      </p:sp>
      <p:sp>
        <p:nvSpPr>
          <p:cNvPr id="595" name="Flowchart: Terminator 594">
            <a:extLst>
              <a:ext uri="{FF2B5EF4-FFF2-40B4-BE49-F238E27FC236}">
                <a16:creationId xmlns:a16="http://schemas.microsoft.com/office/drawing/2014/main" id="{64FFA0BB-0BB1-17D9-2CDB-130301AA02E9}"/>
              </a:ext>
            </a:extLst>
          </p:cNvPr>
          <p:cNvSpPr/>
          <p:nvPr/>
        </p:nvSpPr>
        <p:spPr>
          <a:xfrm>
            <a:off x="14539227" y="6031473"/>
            <a:ext cx="6405307" cy="1529199"/>
          </a:xfrm>
          <a:prstGeom prst="flowChartTerminator">
            <a:avLst/>
          </a:prstGeom>
          <a:solidFill>
            <a:schemeClr val="bg1"/>
          </a:solidFill>
          <a:ln w="381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57200" indent="-457200" algn="l" defTabSz="825500">
              <a:buFont typeface="Arial" panose="020B0604020202020204" pitchFamily="34" charset="0"/>
              <a:buChar char="•"/>
            </a:pPr>
            <a:r>
              <a:rPr kumimoji="0" lang="en-US" sz="32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ea typeface="+mn-ea"/>
                <a:cs typeface="+mn-cs"/>
                <a:sym typeface="Helvetica Neue"/>
              </a:rPr>
              <a:t>C requests input of A</a:t>
            </a:r>
          </a:p>
          <a:p>
            <a:pPr marL="457200" indent="-457200" algn="l" defTabSz="825500">
              <a:buFont typeface="Arial" panose="020B0604020202020204" pitchFamily="34" charset="0"/>
              <a:buChar char="•"/>
            </a:pPr>
            <a:r>
              <a:rPr kumimoji="0" lang="en-US" sz="32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ea typeface="+mn-ea"/>
                <a:cs typeface="+mn-cs"/>
                <a:sym typeface="Helvetica Neue"/>
              </a:rPr>
              <a:t>C outputs what A sends</a:t>
            </a:r>
          </a:p>
        </p:txBody>
      </p:sp>
      <p:sp>
        <p:nvSpPr>
          <p:cNvPr id="596" name="TextBox 595">
            <a:extLst>
              <a:ext uri="{FF2B5EF4-FFF2-40B4-BE49-F238E27FC236}">
                <a16:creationId xmlns:a16="http://schemas.microsoft.com/office/drawing/2014/main" id="{9BCF3799-EFAE-53AE-51C2-2B7D42A9F75C}"/>
              </a:ext>
            </a:extLst>
          </p:cNvPr>
          <p:cNvSpPr txBox="1"/>
          <p:nvPr/>
        </p:nvSpPr>
        <p:spPr>
          <a:xfrm>
            <a:off x="15768339" y="7889753"/>
            <a:ext cx="2009626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FALSE</a:t>
            </a:r>
          </a:p>
        </p:txBody>
      </p:sp>
      <p:sp>
        <p:nvSpPr>
          <p:cNvPr id="597" name="Line">
            <a:extLst>
              <a:ext uri="{FF2B5EF4-FFF2-40B4-BE49-F238E27FC236}">
                <a16:creationId xmlns:a16="http://schemas.microsoft.com/office/drawing/2014/main" id="{F76CB8A1-D440-EDCB-86EA-4B4608318E3B}"/>
              </a:ext>
            </a:extLst>
          </p:cNvPr>
          <p:cNvSpPr/>
          <p:nvPr/>
        </p:nvSpPr>
        <p:spPr>
          <a:xfrm flipH="1" flipV="1">
            <a:off x="17741881" y="7578984"/>
            <a:ext cx="0" cy="1093462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98" name="PseudoSignature (A→B→C)[Pfitzmann &amp; Waidner 96,…]">
            <a:extLst>
              <a:ext uri="{FF2B5EF4-FFF2-40B4-BE49-F238E27FC236}">
                <a16:creationId xmlns:a16="http://schemas.microsoft.com/office/drawing/2014/main" id="{C06B2529-4D27-E6FA-4D04-5A08D083AD19}"/>
              </a:ext>
            </a:extLst>
          </p:cNvPr>
          <p:cNvSpPr txBox="1">
            <a:spLocks/>
          </p:cNvSpPr>
          <p:nvPr/>
        </p:nvSpPr>
        <p:spPr>
          <a:xfrm>
            <a:off x="303124" y="7270825"/>
            <a:ext cx="5259682" cy="1182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 fontScale="85000" lnSpcReduction="10000"/>
          </a:bodyPr>
          <a:lstStyle>
            <a:lvl1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>
              <a:defRPr sz="7000" spc="-140"/>
            </a:pPr>
            <a:r>
              <a:rPr lang="en-US" sz="4400" spc="-140" dirty="0"/>
              <a:t>Broadcast Protocol from Pseudo-Signature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99" name="Flowchart: Decision 598">
                <a:extLst>
                  <a:ext uri="{FF2B5EF4-FFF2-40B4-BE49-F238E27FC236}">
                    <a16:creationId xmlns:a16="http://schemas.microsoft.com/office/drawing/2014/main" id="{FE2ABF9F-CC14-595E-ECC5-E27A42C608FE}"/>
                  </a:ext>
                </a:extLst>
              </p:cNvPr>
              <p:cNvSpPr/>
              <p:nvPr/>
            </p:nvSpPr>
            <p:spPr>
              <a:xfrm>
                <a:off x="7432234" y="8668522"/>
                <a:ext cx="4459458" cy="3138448"/>
              </a:xfrm>
              <a:prstGeom prst="flowChartDecision">
                <a:avLst/>
              </a:prstGeom>
              <a:solidFill>
                <a:schemeClr val="bg1"/>
              </a:solidFill>
              <a:ln w="57150" cap="flat">
                <a:solidFill>
                  <a:schemeClr val="tx1">
                    <a:lumMod val="50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/>
                <a:r>
                  <a:rPr lang="en-US" sz="3200" b="0" dirty="0"/>
                  <a:t>Verify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20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</m:oMath>
                </a14:m>
                <a:r>
                  <a:rPr lang="en-US" sz="3200" dirty="0"/>
                  <a:t> against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599" name="Flowchart: Decision 598">
                <a:extLst>
                  <a:ext uri="{FF2B5EF4-FFF2-40B4-BE49-F238E27FC236}">
                    <a16:creationId xmlns:a16="http://schemas.microsoft.com/office/drawing/2014/main" id="{FE2ABF9F-CC14-595E-ECC5-E27A42C608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2234" y="8668522"/>
                <a:ext cx="4459458" cy="3138448"/>
              </a:xfrm>
              <a:prstGeom prst="flowChartDecision">
                <a:avLst/>
              </a:prstGeom>
              <a:blipFill>
                <a:blip r:embed="rId13"/>
                <a:stretch>
                  <a:fillRect/>
                </a:stretch>
              </a:blipFill>
              <a:ln w="57150" cap="flat">
                <a:solidFill>
                  <a:schemeClr val="tx1">
                    <a:lumMod val="50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9956737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2" grpId="0"/>
      <p:bldP spid="63" grpId="0" animBg="1"/>
      <p:bldP spid="576" grpId="0" animBg="1"/>
      <p:bldP spid="577" grpId="0" animBg="1"/>
      <p:bldP spid="586" grpId="0"/>
      <p:bldP spid="587" grpId="0"/>
      <p:bldP spid="588" grpId="0" animBg="1"/>
      <p:bldP spid="589" grpId="0"/>
      <p:bldP spid="591" grpId="0" animBg="1"/>
      <p:bldP spid="592" grpId="0" animBg="1"/>
      <p:bldP spid="593" grpId="0" animBg="1"/>
      <p:bldP spid="594" grpId="0"/>
      <p:bldP spid="595" grpId="0" animBg="1"/>
      <p:bldP spid="596" grpId="0"/>
      <p:bldP spid="597" grpId="0" animBg="1"/>
      <p:bldP spid="598" grpId="0" animBg="1"/>
      <p:bldP spid="59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" name="Group"/>
          <p:cNvGrpSpPr/>
          <p:nvPr/>
        </p:nvGrpSpPr>
        <p:grpSpPr>
          <a:xfrm>
            <a:off x="17144436" y="4371901"/>
            <a:ext cx="4731367" cy="4356643"/>
            <a:chOff x="0" y="0"/>
            <a:chExt cx="4731366" cy="4356642"/>
          </a:xfrm>
        </p:grpSpPr>
        <p:sp>
          <p:nvSpPr>
            <p:cNvPr id="670" name="Connection Line"/>
            <p:cNvSpPr/>
            <p:nvPr/>
          </p:nvSpPr>
          <p:spPr>
            <a:xfrm>
              <a:off x="575848" y="2722920"/>
              <a:ext cx="3935370" cy="1129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045" extrusionOk="0">
                  <a:moveTo>
                    <a:pt x="0" y="18045"/>
                  </a:moveTo>
                  <a:cubicBezTo>
                    <a:pt x="6245" y="1678"/>
                    <a:pt x="13445" y="-3555"/>
                    <a:pt x="21600" y="2346"/>
                  </a:cubicBezTo>
                </a:path>
              </a:pathLst>
            </a:cu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/>
            <a:lstStyle/>
            <a:p>
              <a:endParaRPr/>
            </a:p>
          </p:txBody>
        </p:sp>
        <p:sp>
          <p:nvSpPr>
            <p:cNvPr id="660" name="Shape"/>
            <p:cNvSpPr/>
            <p:nvPr/>
          </p:nvSpPr>
          <p:spPr>
            <a:xfrm>
              <a:off x="584296" y="2722882"/>
              <a:ext cx="3948804" cy="1633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6" extrusionOk="0">
                  <a:moveTo>
                    <a:pt x="0" y="14781"/>
                  </a:moveTo>
                  <a:cubicBezTo>
                    <a:pt x="1235" y="11863"/>
                    <a:pt x="2626" y="9336"/>
                    <a:pt x="4137" y="7265"/>
                  </a:cubicBezTo>
                  <a:cubicBezTo>
                    <a:pt x="5865" y="4896"/>
                    <a:pt x="7732" y="3146"/>
                    <a:pt x="9678" y="2074"/>
                  </a:cubicBezTo>
                  <a:cubicBezTo>
                    <a:pt x="11549" y="733"/>
                    <a:pt x="13492" y="35"/>
                    <a:pt x="15447" y="2"/>
                  </a:cubicBezTo>
                  <a:cubicBezTo>
                    <a:pt x="17532" y="-34"/>
                    <a:pt x="19607" y="686"/>
                    <a:pt x="21600" y="2137"/>
                  </a:cubicBezTo>
                  <a:cubicBezTo>
                    <a:pt x="20698" y="5633"/>
                    <a:pt x="19578" y="8786"/>
                    <a:pt x="18277" y="11489"/>
                  </a:cubicBezTo>
                  <a:cubicBezTo>
                    <a:pt x="16788" y="14583"/>
                    <a:pt x="15084" y="17043"/>
                    <a:pt x="13239" y="18762"/>
                  </a:cubicBezTo>
                  <a:cubicBezTo>
                    <a:pt x="11075" y="20840"/>
                    <a:pt x="8720" y="21566"/>
                    <a:pt x="6403" y="20870"/>
                  </a:cubicBezTo>
                  <a:cubicBezTo>
                    <a:pt x="4083" y="20174"/>
                    <a:pt x="1878" y="18077"/>
                    <a:pt x="0" y="14781"/>
                  </a:cubicBezTo>
                  <a:close/>
                </a:path>
              </a:pathLst>
            </a:custGeom>
            <a:solidFill>
              <a:srgbClr val="76D6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661" name="Shape"/>
            <p:cNvSpPr/>
            <p:nvPr/>
          </p:nvSpPr>
          <p:spPr>
            <a:xfrm>
              <a:off x="-1" y="910675"/>
              <a:ext cx="2103687" cy="2936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6" h="21600" extrusionOk="0">
                  <a:moveTo>
                    <a:pt x="8982" y="0"/>
                  </a:moveTo>
                  <a:cubicBezTo>
                    <a:pt x="6431" y="1248"/>
                    <a:pt x="4302" y="2912"/>
                    <a:pt x="2763" y="4865"/>
                  </a:cubicBezTo>
                  <a:cubicBezTo>
                    <a:pt x="1200" y="6847"/>
                    <a:pt x="286" y="9072"/>
                    <a:pt x="95" y="11361"/>
                  </a:cubicBezTo>
                  <a:cubicBezTo>
                    <a:pt x="-225" y="13499"/>
                    <a:pt x="265" y="15661"/>
                    <a:pt x="1511" y="17606"/>
                  </a:cubicBezTo>
                  <a:cubicBezTo>
                    <a:pt x="2501" y="19151"/>
                    <a:pt x="3942" y="20515"/>
                    <a:pt x="5730" y="21600"/>
                  </a:cubicBezTo>
                  <a:cubicBezTo>
                    <a:pt x="7840" y="20153"/>
                    <a:pt x="10142" y="18866"/>
                    <a:pt x="12600" y="17758"/>
                  </a:cubicBezTo>
                  <a:cubicBezTo>
                    <a:pt x="15074" y="16642"/>
                    <a:pt x="17694" y="15713"/>
                    <a:pt x="20421" y="14985"/>
                  </a:cubicBezTo>
                  <a:cubicBezTo>
                    <a:pt x="21375" y="12297"/>
                    <a:pt x="21069" y="9451"/>
                    <a:pt x="19553" y="6909"/>
                  </a:cubicBezTo>
                  <a:cubicBezTo>
                    <a:pt x="17566" y="3577"/>
                    <a:pt x="13704" y="1053"/>
                    <a:pt x="8982" y="0"/>
                  </a:cubicBezTo>
                  <a:close/>
                </a:path>
              </a:pathLst>
            </a:custGeom>
            <a:solidFill>
              <a:schemeClr val="accent3">
                <a:hueOff val="-274225"/>
                <a:satOff val="26768"/>
                <a:lumOff val="11368"/>
              </a:schemeClr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662" name="Shape"/>
            <p:cNvSpPr/>
            <p:nvPr/>
          </p:nvSpPr>
          <p:spPr>
            <a:xfrm>
              <a:off x="879687" y="221685"/>
              <a:ext cx="3078969" cy="2745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3" extrusionOk="0">
                  <a:moveTo>
                    <a:pt x="0" y="5276"/>
                  </a:moveTo>
                  <a:cubicBezTo>
                    <a:pt x="3035" y="6346"/>
                    <a:pt x="5573" y="8683"/>
                    <a:pt x="7074" y="11789"/>
                  </a:cubicBezTo>
                  <a:cubicBezTo>
                    <a:pt x="8483" y="14704"/>
                    <a:pt x="8875" y="18089"/>
                    <a:pt x="8177" y="21303"/>
                  </a:cubicBezTo>
                  <a:cubicBezTo>
                    <a:pt x="10332" y="20422"/>
                    <a:pt x="12576" y="19835"/>
                    <a:pt x="14860" y="19556"/>
                  </a:cubicBezTo>
                  <a:cubicBezTo>
                    <a:pt x="17101" y="19282"/>
                    <a:pt x="19364" y="19306"/>
                    <a:pt x="21600" y="19628"/>
                  </a:cubicBezTo>
                  <a:cubicBezTo>
                    <a:pt x="19831" y="16934"/>
                    <a:pt x="18682" y="13805"/>
                    <a:pt x="18255" y="10509"/>
                  </a:cubicBezTo>
                  <a:cubicBezTo>
                    <a:pt x="17837" y="7292"/>
                    <a:pt x="18119" y="4011"/>
                    <a:pt x="19078" y="939"/>
                  </a:cubicBezTo>
                  <a:cubicBezTo>
                    <a:pt x="15709" y="-162"/>
                    <a:pt x="12143" y="-297"/>
                    <a:pt x="8714" y="547"/>
                  </a:cubicBezTo>
                  <a:cubicBezTo>
                    <a:pt x="5511" y="1336"/>
                    <a:pt x="2524" y="2957"/>
                    <a:pt x="0" y="5276"/>
                  </a:cubicBezTo>
                  <a:close/>
                </a:path>
              </a:pathLst>
            </a:custGeom>
            <a:solidFill>
              <a:schemeClr val="accent5">
                <a:hueOff val="-152895"/>
                <a:lumOff val="12368"/>
              </a:schemeClr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663" name="Shape"/>
            <p:cNvSpPr/>
            <p:nvPr/>
          </p:nvSpPr>
          <p:spPr>
            <a:xfrm>
              <a:off x="3461884" y="359762"/>
              <a:ext cx="1269483" cy="2496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47" h="21600" extrusionOk="0">
                  <a:moveTo>
                    <a:pt x="2191" y="0"/>
                  </a:moveTo>
                  <a:cubicBezTo>
                    <a:pt x="40" y="3513"/>
                    <a:pt x="-538" y="7259"/>
                    <a:pt x="506" y="10920"/>
                  </a:cubicBezTo>
                  <a:cubicBezTo>
                    <a:pt x="1518" y="14468"/>
                    <a:pt x="4025" y="17838"/>
                    <a:pt x="7828" y="20762"/>
                  </a:cubicBezTo>
                  <a:lnTo>
                    <a:pt x="16337" y="21600"/>
                  </a:lnTo>
                  <a:cubicBezTo>
                    <a:pt x="20128" y="18037"/>
                    <a:pt x="21062" y="13774"/>
                    <a:pt x="18919" y="9821"/>
                  </a:cubicBezTo>
                  <a:cubicBezTo>
                    <a:pt x="16464" y="5291"/>
                    <a:pt x="10270" y="1654"/>
                    <a:pt x="2191" y="0"/>
                  </a:cubicBezTo>
                  <a:close/>
                </a:path>
              </a:pathLst>
            </a:custGeom>
            <a:solidFill>
              <a:schemeClr val="accent4">
                <a:hueOff val="348544"/>
                <a:lumOff val="7139"/>
              </a:schemeClr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4" name="Equation"/>
                <p:cNvSpPr txBox="1"/>
                <p:nvPr/>
              </p:nvSpPr>
              <p:spPr>
                <a:xfrm>
                  <a:off x="4261144" y="0"/>
                  <a:ext cx="425197" cy="35661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>
                      <a:solidFill>
                        <a:srgbClr val="000000"/>
                      </a:solidFill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𝒳</m:t>
                        </m:r>
                      </m:oMath>
                    </m:oMathPara>
                  </a14:m>
                  <a:endParaRPr sz="4000"/>
                </a:p>
              </p:txBody>
            </p:sp>
          </mc:Choice>
          <mc:Fallback xmlns="">
            <p:sp>
              <p:nvSpPr>
                <p:cNvPr id="664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1144" y="0"/>
                  <a:ext cx="425197" cy="356616"/>
                </a:xfrm>
                <a:prstGeom prst="rect">
                  <a:avLst/>
                </a:prstGeom>
                <a:blipFill>
                  <a:blip r:embed="rId7"/>
                  <a:stretch>
                    <a:fillRect l="-1449" b="-3898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69" name="Group"/>
          <p:cNvGrpSpPr/>
          <p:nvPr/>
        </p:nvGrpSpPr>
        <p:grpSpPr>
          <a:xfrm>
            <a:off x="15816463" y="7676459"/>
            <a:ext cx="7079848" cy="1868763"/>
            <a:chOff x="-2735834" y="0"/>
            <a:chExt cx="7079846" cy="186876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6" name="Equation"/>
                <p:cNvSpPr txBox="1"/>
                <p:nvPr/>
              </p:nvSpPr>
              <p:spPr>
                <a:xfrm>
                  <a:off x="-2735834" y="1431915"/>
                  <a:ext cx="7079846" cy="43684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>
                      <a:solidFill>
                        <a:srgbClr val="000000"/>
                      </a:solidFill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)=</m:t>
                        </m:r>
                        <m:r>
                          <a:rPr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)⟺</m:t>
                        </m:r>
                        <m:sSub>
                          <m:sSubPr>
                            <m:ctrlPr>
                              <a:rPr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(.|</m:t>
                        </m:r>
                        <m:sSub>
                          <m:sSubPr>
                            <m:ctrlPr>
                              <a:rPr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)=</m:t>
                        </m:r>
                        <m:sSub>
                          <m:sSubPr>
                            <m:ctrlPr>
                              <a:rPr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(.|</m:t>
                        </m:r>
                        <m:sSub>
                          <m:sSubPr>
                            <m:ctrlPr>
                              <a:rPr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sz="3200" dirty="0"/>
                </a:p>
              </p:txBody>
            </p:sp>
          </mc:Choice>
          <mc:Fallback xmlns="">
            <p:sp>
              <p:nvSpPr>
                <p:cNvPr id="666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735834" y="1431915"/>
                  <a:ext cx="7079846" cy="436846"/>
                </a:xfrm>
                <a:prstGeom prst="rect">
                  <a:avLst/>
                </a:prstGeom>
                <a:blipFill>
                  <a:blip r:embed="rId8"/>
                  <a:stretch>
                    <a:fillRect r="-2326" b="-23611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7" name="Equation"/>
                <p:cNvSpPr txBox="1"/>
                <p:nvPr/>
              </p:nvSpPr>
              <p:spPr>
                <a:xfrm>
                  <a:off x="1328517" y="0"/>
                  <a:ext cx="688293" cy="47040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>
                      <a:solidFill>
                        <a:srgbClr val="000000"/>
                      </a:solidFill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sz="4000"/>
                </a:p>
              </p:txBody>
            </p:sp>
          </mc:Choice>
          <mc:Fallback xmlns="">
            <p:sp>
              <p:nvSpPr>
                <p:cNvPr id="667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517" y="0"/>
                  <a:ext cx="688293" cy="470409"/>
                </a:xfrm>
                <a:prstGeom prst="rect">
                  <a:avLst/>
                </a:prstGeom>
                <a:blipFill>
                  <a:blip r:embed="rId9"/>
                  <a:stretch>
                    <a:fillRect r="-17699" b="-28571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8" name="Equation"/>
                <p:cNvSpPr txBox="1"/>
                <p:nvPr/>
              </p:nvSpPr>
              <p:spPr>
                <a:xfrm>
                  <a:off x="0" y="127000"/>
                  <a:ext cx="825093" cy="47040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>
                      <a:solidFill>
                        <a:srgbClr val="000000"/>
                      </a:solidFill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oMath>
                    </m:oMathPara>
                  </a14:m>
                  <a:endParaRPr sz="4000"/>
                </a:p>
              </p:txBody>
            </p:sp>
          </mc:Choice>
          <mc:Fallback xmlns="">
            <p:sp>
              <p:nvSpPr>
                <p:cNvPr id="668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27000"/>
                  <a:ext cx="825093" cy="470409"/>
                </a:xfrm>
                <a:prstGeom prst="rect">
                  <a:avLst/>
                </a:prstGeom>
                <a:blipFill>
                  <a:blip r:embed="rId10"/>
                  <a:stretch>
                    <a:fillRect b="-28571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5D40333-4DED-02C1-2991-A990B91A4C41}"/>
                  </a:ext>
                </a:extLst>
              </p:cNvPr>
              <p:cNvSpPr txBox="1"/>
              <p:nvPr/>
            </p:nvSpPr>
            <p:spPr>
              <a:xfrm>
                <a:off x="1487689" y="5996225"/>
                <a:ext cx="9158268" cy="110799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>
                  <a:defRPr>
                    <a:solidFill>
                      <a:srgbClr val="424242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6600" i="1" smtClean="0">
                              <a:solidFill>
                                <a:srgbClr val="42424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600" i="1">
                              <a:solidFill>
                                <a:srgbClr val="424242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6600" i="1">
                              <a:solidFill>
                                <a:srgbClr val="424242"/>
                              </a:solidFill>
                              <a:latin typeface="Cambria Math" panose="02040503050406030204" pitchFamily="18" charset="0"/>
                            </a:rPr>
                            <m:t>↘</m:t>
                          </m:r>
                          <m:r>
                            <a:rPr lang="en-US" sz="6600" i="1">
                              <a:solidFill>
                                <a:srgbClr val="424242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sz="6600" i="1" smtClean="0">
                          <a:solidFill>
                            <a:srgbClr val="424242"/>
                          </a:solidFill>
                          <a:latin typeface="Cambria Math" panose="02040503050406030204" pitchFamily="18" charset="0"/>
                        </a:rPr>
                        <m:t>⫫</m:t>
                      </m:r>
                      <m:r>
                        <a:rPr lang="en-US" sz="6600" b="0" i="1" smtClean="0">
                          <a:solidFill>
                            <a:srgbClr val="424242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sz="6600" b="0" i="1" smtClean="0">
                          <a:solidFill>
                            <a:srgbClr val="424242"/>
                          </a:solidFill>
                          <a:latin typeface="Cambria Math" panose="02040503050406030204" pitchFamily="18" charset="0"/>
                        </a:rPr>
                        <m:t>∣</m:t>
                      </m:r>
                      <m:r>
                        <a:rPr lang="en-US" sz="6600" b="0" i="1" smtClean="0">
                          <a:solidFill>
                            <a:srgbClr val="424242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sz="6600" dirty="0">
                  <a:solidFill>
                    <a:srgbClr val="424242"/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5D40333-4DED-02C1-2991-A990B91A4C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689" y="5996225"/>
                <a:ext cx="9158268" cy="110799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seudoSignature (A→B→C)[Pfitzmann &amp; Waidner 96,…]">
            <a:extLst>
              <a:ext uri="{FF2B5EF4-FFF2-40B4-BE49-F238E27FC236}">
                <a16:creationId xmlns:a16="http://schemas.microsoft.com/office/drawing/2014/main" id="{A0C4DAC5-63A6-BB8D-BBEA-D355A03A50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281" y="401908"/>
            <a:ext cx="21971000" cy="14331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7000" spc="-140"/>
            </a:pPr>
            <a:r>
              <a:rPr lang="en-US" sz="5000" dirty="0"/>
              <a:t>Non-Simulatability: A sufficient condition for </a:t>
            </a:r>
            <a:r>
              <a:rPr sz="5000" dirty="0"/>
              <a:t>Pseudo</a:t>
            </a:r>
            <a:r>
              <a:rPr lang="en-US" sz="5000" dirty="0"/>
              <a:t>-</a:t>
            </a:r>
            <a:r>
              <a:rPr sz="5000" dirty="0"/>
              <a:t>Signature</a:t>
            </a:r>
            <a:r>
              <a:rPr lang="en-US" sz="5000" dirty="0"/>
              <a:t> (A→B→C)</a:t>
            </a:r>
            <a:endParaRPr sz="5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EBEF43-C27F-F1ED-1452-81CB32177C68}"/>
              </a:ext>
            </a:extLst>
          </p:cNvPr>
          <p:cNvSpPr/>
          <p:nvPr/>
        </p:nvSpPr>
        <p:spPr>
          <a:xfrm>
            <a:off x="3014962" y="5996225"/>
            <a:ext cx="2903060" cy="1107996"/>
          </a:xfrm>
          <a:prstGeom prst="rect">
            <a:avLst/>
          </a:prstGeom>
          <a:noFill/>
          <a:ln w="76200" cap="flat">
            <a:solidFill>
              <a:schemeClr val="tx1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Speech Bubble: Rectangle with Corners Rounded 35">
                <a:extLst>
                  <a:ext uri="{FF2B5EF4-FFF2-40B4-BE49-F238E27FC236}">
                    <a16:creationId xmlns:a16="http://schemas.microsoft.com/office/drawing/2014/main" id="{A019FEE1-4D53-E402-7CD2-BD471A6E2279}"/>
                  </a:ext>
                </a:extLst>
              </p:cNvPr>
              <p:cNvSpPr/>
              <p:nvPr/>
            </p:nvSpPr>
            <p:spPr>
              <a:xfrm>
                <a:off x="1760587" y="9176216"/>
                <a:ext cx="11702562" cy="3434913"/>
              </a:xfrm>
              <a:prstGeom prst="wedgeRoundRectCallout">
                <a:avLst>
                  <a:gd name="adj1" fmla="val -37218"/>
                  <a:gd name="adj2" fmla="val -103210"/>
                  <a:gd name="adj3" fmla="val 16667"/>
                </a:avLst>
              </a:prstGeom>
              <a:solidFill>
                <a:schemeClr val="bg1"/>
              </a:solidFill>
              <a:ln w="381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/>
                <a:r>
                  <a:rPr lang="en-US" sz="3200" u="sng" dirty="0"/>
                  <a:t>The minimal sufficient statistic of </a:t>
                </a:r>
                <a14:m>
                  <m:oMath xmlns:m="http://schemas.openxmlformats.org/officeDocument/2006/math">
                    <m:r>
                      <a:rPr lang="en-US" sz="3200" i="1" u="sng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3200" u="sng" dirty="0"/>
                  <a:t> given </a:t>
                </a:r>
                <a14:m>
                  <m:oMath xmlns:m="http://schemas.openxmlformats.org/officeDocument/2006/math">
                    <m:r>
                      <a:rPr lang="en-US" sz="3200" i="1" u="sng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sz="3200" u="sng" dirty="0"/>
              </a:p>
              <a:p>
                <a:pPr marL="457200" indent="-457200" algn="l" defTabSz="825500">
                  <a:buFont typeface="Arial" panose="020B0604020202020204" pitchFamily="34" charset="0"/>
                  <a:buChar char="•"/>
                </a:pPr>
                <a:endParaRPr lang="en-US" sz="3200" dirty="0"/>
              </a:p>
              <a:p>
                <a:pPr marL="457200" indent="-457200" algn="l" defTabSz="8255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Largest part of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3200" dirty="0"/>
                  <a:t> that can be statistically verified using its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sz="3200" dirty="0">
                  <a:solidFill>
                    <a:srgbClr val="000000"/>
                  </a:solidFill>
                </a:endParaRPr>
              </a:p>
              <a:p>
                <a:pPr marL="457200" indent="-457200" algn="l" defTabSz="825500"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chemeClr val="tx1">
                        <a:lumMod val="50000"/>
                      </a:schemeClr>
                    </a:solidFill>
                  </a:rPr>
                  <a:t>Using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…, 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>
                    <a:solidFill>
                      <a:schemeClr val="tx1">
                        <a:lumMod val="50000"/>
                      </a:schemeClr>
                    </a:solidFill>
                  </a:rPr>
                  <a:t> B can detect if A incorrectly reports too many values among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↘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↘</m:t>
                    </m:r>
                    <m:sSub>
                      <m:sSubPr>
                        <m:ctrlPr>
                          <a:rPr lang="en-US" sz="3200" b="0" i="0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endParaRPr lang="en-US" sz="3200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 marL="457200" indent="-457200" algn="l" defTabSz="8255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3200" i="1" smtClean="0">
                            <a:solidFill>
                              <a:srgbClr val="42424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424242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200" i="1">
                            <a:solidFill>
                              <a:srgbClr val="424242"/>
                            </a:solidFill>
                            <a:latin typeface="Cambria Math" panose="02040503050406030204" pitchFamily="18" charset="0"/>
                          </a:rPr>
                          <m:t>↘</m:t>
                        </m:r>
                        <m:r>
                          <a:rPr lang="en-US" sz="3200" i="1">
                            <a:solidFill>
                              <a:srgbClr val="424242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sz="3200" dirty="0"/>
                  <a:t>=</a:t>
                </a:r>
                <a:r>
                  <a:rPr lang="ar-AE" sz="32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ar-AE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𝗆</m:t>
                        </m:r>
                        <m:r>
                          <a:rPr lang="ar-AE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ar-AE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𝗌</m:t>
                        </m:r>
                        <m:r>
                          <a:rPr lang="ar-AE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ar-AE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𝗌</m:t>
                        </m:r>
                        <m:r>
                          <a:rPr lang="ar-AE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.(</m:t>
                        </m:r>
                        <m:r>
                          <a:rPr lang="ar-AE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𝖸</m:t>
                        </m:r>
                        <m:r>
                          <a:rPr lang="ar-AE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ar-AE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𝖷</m:t>
                        </m:r>
                        <m:r>
                          <a:rPr lang="ar-AE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ar-AE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ar-AE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ar-AE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36" name="Speech Bubble: Rectangle with Corners Rounded 35">
                <a:extLst>
                  <a:ext uri="{FF2B5EF4-FFF2-40B4-BE49-F238E27FC236}">
                    <a16:creationId xmlns:a16="http://schemas.microsoft.com/office/drawing/2014/main" id="{A019FEE1-4D53-E402-7CD2-BD471A6E22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587" y="9176216"/>
                <a:ext cx="11702562" cy="3434913"/>
              </a:xfrm>
              <a:prstGeom prst="wedgeRoundRectCallout">
                <a:avLst>
                  <a:gd name="adj1" fmla="val -37218"/>
                  <a:gd name="adj2" fmla="val -103210"/>
                  <a:gd name="adj3" fmla="val 16667"/>
                </a:avLst>
              </a:prstGeom>
              <a:blipFill>
                <a:blip r:embed="rId12"/>
                <a:stretch>
                  <a:fillRect/>
                </a:stretch>
              </a:blipFill>
              <a:ln w="38100" cap="flat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6CDEC33-A9E5-566F-4707-7EA93A83EFAF}"/>
              </a:ext>
            </a:extLst>
          </p:cNvPr>
          <p:cNvCxnSpPr/>
          <p:nvPr/>
        </p:nvCxnSpPr>
        <p:spPr>
          <a:xfrm flipH="1">
            <a:off x="6245429" y="6191497"/>
            <a:ext cx="351692" cy="717452"/>
          </a:xfrm>
          <a:prstGeom prst="line">
            <a:avLst/>
          </a:prstGeom>
          <a:noFill/>
          <a:ln w="38100" cap="flat">
            <a:solidFill>
              <a:schemeClr val="tx1">
                <a:lumMod val="5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9653827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" grpId="0" animBg="1" advAuto="0"/>
      <p:bldP spid="669" grpId="0" animBg="1" advAuto="0"/>
      <p:bldP spid="5" grpId="0" animBg="1"/>
      <p:bldP spid="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5D40333-4DED-02C1-2991-A990B91A4C41}"/>
                  </a:ext>
                </a:extLst>
              </p:cNvPr>
              <p:cNvSpPr txBox="1"/>
              <p:nvPr/>
            </p:nvSpPr>
            <p:spPr>
              <a:xfrm>
                <a:off x="1487689" y="5996225"/>
                <a:ext cx="9158268" cy="110799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>
                  <a:defRPr>
                    <a:solidFill>
                      <a:srgbClr val="424242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6600" i="1" smtClean="0">
                              <a:solidFill>
                                <a:srgbClr val="42424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600" i="1">
                              <a:solidFill>
                                <a:srgbClr val="424242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6600" i="1">
                              <a:solidFill>
                                <a:srgbClr val="424242"/>
                              </a:solidFill>
                              <a:latin typeface="Cambria Math" panose="02040503050406030204" pitchFamily="18" charset="0"/>
                            </a:rPr>
                            <m:t>↘</m:t>
                          </m:r>
                          <m:r>
                            <a:rPr lang="en-US" sz="6600" i="1">
                              <a:solidFill>
                                <a:srgbClr val="424242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sz="6600" i="1" smtClean="0">
                          <a:solidFill>
                            <a:srgbClr val="424242"/>
                          </a:solidFill>
                          <a:latin typeface="Cambria Math" panose="02040503050406030204" pitchFamily="18" charset="0"/>
                        </a:rPr>
                        <m:t>⫫</m:t>
                      </m:r>
                      <m:r>
                        <a:rPr lang="en-US" sz="6600" b="0" i="1" smtClean="0">
                          <a:solidFill>
                            <a:srgbClr val="424242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sz="6600" b="0" i="1" smtClean="0">
                          <a:solidFill>
                            <a:srgbClr val="424242"/>
                          </a:solidFill>
                          <a:latin typeface="Cambria Math" panose="02040503050406030204" pitchFamily="18" charset="0"/>
                        </a:rPr>
                        <m:t>∣</m:t>
                      </m:r>
                      <m:r>
                        <a:rPr lang="en-US" sz="6600" b="0" i="1" smtClean="0">
                          <a:solidFill>
                            <a:srgbClr val="424242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sz="6600" dirty="0">
                  <a:solidFill>
                    <a:srgbClr val="424242"/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5D40333-4DED-02C1-2991-A990B91A4C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689" y="5996225"/>
                <a:ext cx="9158268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seudoSignature (A→B→C)[Pfitzmann &amp; Waidner 96,…]">
            <a:extLst>
              <a:ext uri="{FF2B5EF4-FFF2-40B4-BE49-F238E27FC236}">
                <a16:creationId xmlns:a16="http://schemas.microsoft.com/office/drawing/2014/main" id="{A0C4DAC5-63A6-BB8D-BBEA-D355A03A50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281" y="401908"/>
            <a:ext cx="21971000" cy="14331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7000" spc="-140"/>
            </a:pPr>
            <a:r>
              <a:rPr lang="en-US" sz="5000" dirty="0"/>
              <a:t>Non-Simulatability: A sufficient condition for </a:t>
            </a:r>
            <a:r>
              <a:rPr sz="5000" dirty="0"/>
              <a:t>Pseudo</a:t>
            </a:r>
            <a:r>
              <a:rPr lang="en-US" sz="5000" dirty="0"/>
              <a:t>-</a:t>
            </a:r>
            <a:r>
              <a:rPr sz="5000" dirty="0"/>
              <a:t>Signature</a:t>
            </a:r>
            <a:r>
              <a:rPr lang="en-US" sz="5000" dirty="0"/>
              <a:t> (A→B→C)</a:t>
            </a:r>
            <a:endParaRPr sz="500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8F9B57-2375-CE7D-60A0-5438C369AC00}"/>
              </a:ext>
            </a:extLst>
          </p:cNvPr>
          <p:cNvSpPr/>
          <p:nvPr/>
        </p:nvSpPr>
        <p:spPr>
          <a:xfrm>
            <a:off x="2335237" y="5430129"/>
            <a:ext cx="6921305" cy="2138289"/>
          </a:xfrm>
          <a:prstGeom prst="rect">
            <a:avLst/>
          </a:prstGeom>
          <a:noFill/>
          <a:ln w="762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Speech Bubble: Rectangle with Corners Rounded 8">
                <a:extLst>
                  <a:ext uri="{FF2B5EF4-FFF2-40B4-BE49-F238E27FC236}">
                    <a16:creationId xmlns:a16="http://schemas.microsoft.com/office/drawing/2014/main" id="{AD1BEDD1-CE57-9BF6-BEA1-C1846316D0EF}"/>
                  </a:ext>
                </a:extLst>
              </p:cNvPr>
              <p:cNvSpPr/>
              <p:nvPr/>
            </p:nvSpPr>
            <p:spPr>
              <a:xfrm>
                <a:off x="11493505" y="5456463"/>
                <a:ext cx="6884644" cy="1747996"/>
              </a:xfrm>
              <a:prstGeom prst="wedgeRoundRectCallout">
                <a:avLst>
                  <a:gd name="adj1" fmla="val -79533"/>
                  <a:gd name="adj2" fmla="val -3743"/>
                  <a:gd name="adj3" fmla="val 16667"/>
                </a:avLst>
              </a:prstGeom>
              <a:noFill/>
              <a:ln w="381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/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chemeClr val="tx1">
                        <a:lumMod val="50000"/>
                      </a:schemeClr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rPr>
                  <a:t>A necessary and sufficient condition for C to use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3200" i="1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chemeClr val="tx1">
                        <a:lumMod val="50000"/>
                      </a:schemeClr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rPr>
                  <a:t>to catch B when forging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i="1" smtClean="0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↘</m:t>
                    </m:r>
                    <m:r>
                      <a:rPr lang="en-US" sz="3200" i="1" smtClean="0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chemeClr val="tx1">
                        <a:lumMod val="50000"/>
                      </a:schemeClr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rPr>
                  <a:t> using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9" name="Speech Bubble: Rectangle with Corners Rounded 8">
                <a:extLst>
                  <a:ext uri="{FF2B5EF4-FFF2-40B4-BE49-F238E27FC236}">
                    <a16:creationId xmlns:a16="http://schemas.microsoft.com/office/drawing/2014/main" id="{AD1BEDD1-CE57-9BF6-BEA1-C1846316D0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3505" y="5456463"/>
                <a:ext cx="6884644" cy="1747996"/>
              </a:xfrm>
              <a:prstGeom prst="wedgeRoundRectCallout">
                <a:avLst>
                  <a:gd name="adj1" fmla="val -79533"/>
                  <a:gd name="adj2" fmla="val -3743"/>
                  <a:gd name="adj3" fmla="val 16667"/>
                </a:avLst>
              </a:prstGeom>
              <a:blipFill>
                <a:blip r:embed="rId3"/>
                <a:stretch>
                  <a:fillRect r="-1352" b="-4778"/>
                </a:stretch>
              </a:blipFill>
              <a:ln w="38100" cap="flat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969170-DE9E-4AF6-FD9C-F674F822FF0D}"/>
              </a:ext>
            </a:extLst>
          </p:cNvPr>
          <p:cNvCxnSpPr/>
          <p:nvPr/>
        </p:nvCxnSpPr>
        <p:spPr>
          <a:xfrm flipH="1">
            <a:off x="6270323" y="6226685"/>
            <a:ext cx="351692" cy="717452"/>
          </a:xfrm>
          <a:prstGeom prst="line">
            <a:avLst/>
          </a:prstGeom>
          <a:noFill/>
          <a:ln w="38100" cap="flat">
            <a:solidFill>
              <a:schemeClr val="tx1">
                <a:lumMod val="5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heorem [Fitzi, Wolf, Wullschleger ’04]…">
                <a:extLst>
                  <a:ext uri="{FF2B5EF4-FFF2-40B4-BE49-F238E27FC236}">
                    <a16:creationId xmlns:a16="http://schemas.microsoft.com/office/drawing/2014/main" id="{340B63A7-C254-B918-BA74-EF4098F867A1}"/>
                  </a:ext>
                </a:extLst>
              </p:cNvPr>
              <p:cNvSpPr txBox="1"/>
              <p:nvPr/>
            </p:nvSpPr>
            <p:spPr>
              <a:xfrm>
                <a:off x="4881688" y="10324508"/>
                <a:ext cx="16111816" cy="1881734"/>
              </a:xfrm>
              <a:prstGeom prst="rect">
                <a:avLst/>
              </a:prstGeom>
              <a:solidFill>
                <a:srgbClr val="D5D5D5"/>
              </a:solidFill>
              <a:ln w="12700">
                <a:miter lim="400000"/>
              </a:ln>
              <a:effectLst>
                <a:outerShdw blurRad="190500" dist="8455" dir="5400000" rotWithShape="0">
                  <a:srgbClr val="000000"/>
                </a:outerShdw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>
                <a:spAutoFit/>
              </a:bodyPr>
              <a:lstStyle/>
              <a:p>
                <a:pPr algn="l">
                  <a:defRPr sz="3200">
                    <a:solidFill>
                      <a:srgbClr val="424242"/>
                    </a:solidFill>
                  </a:defRPr>
                </a:pPr>
                <a:r>
                  <a:rPr lang="en-US" b="1" u="sng" dirty="0"/>
                  <a:t>Observation</a:t>
                </a:r>
                <a:endParaRPr lang="en-US" dirty="0"/>
              </a:p>
              <a:p>
                <a:pPr algn="l">
                  <a:spcBef>
                    <a:spcPts val="900"/>
                  </a:spcBef>
                  <a:defRPr sz="3200">
                    <a:solidFill>
                      <a:srgbClr val="424242"/>
                    </a:solidFill>
                  </a:defRPr>
                </a:pPr>
                <a:r>
                  <a:rPr lang="en-US" dirty="0"/>
                  <a:t>3-party broadcast is feasible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3850" i="1">
                            <a:solidFill>
                              <a:srgbClr val="42424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3850" i="1">
                            <a:solidFill>
                              <a:srgbClr val="424242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ar-AE" sz="3850" i="1">
                            <a:solidFill>
                              <a:srgbClr val="424242"/>
                            </a:solidFill>
                            <a:latin typeface="Cambria Math" panose="02040503050406030204" pitchFamily="18" charset="0"/>
                          </a:rPr>
                          <m:t>𝑋𝑌𝑍</m:t>
                        </m:r>
                      </m:sub>
                    </m:sSub>
                  </m:oMath>
                </a14:m>
                <a:r>
                  <a:rPr lang="ar-AE" dirty="0"/>
                  <a:t> </a:t>
                </a:r>
                <a:r>
                  <a:rPr lang="en-US" dirty="0"/>
                  <a:t>if the following </a:t>
                </a:r>
                <a:r>
                  <a:rPr lang="en-US" dirty="0">
                    <a:solidFill>
                      <a:srgbClr val="FF0000"/>
                    </a:solidFill>
                  </a:rPr>
                  <a:t>does not </a:t>
                </a:r>
                <a:r>
                  <a:rPr lang="en-US" dirty="0"/>
                  <a:t>hold:</a:t>
                </a:r>
              </a:p>
              <a:p>
                <a:pPr>
                  <a:defRPr>
                    <a:solidFill>
                      <a:srgbClr val="424242"/>
                    </a:solidFill>
                  </a:defRPr>
                </a:pPr>
                <a:r>
                  <a:rPr lang="en-US" sz="3600" dirty="0">
                    <a:solidFill>
                      <a:srgbClr val="424242"/>
                    </a:solidFill>
                  </a:rPr>
                  <a:t>A-B-C Simulatability: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850" i="1">
                            <a:solidFill>
                              <a:srgbClr val="42424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850" i="1">
                            <a:solidFill>
                              <a:srgbClr val="424242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850" i="1">
                            <a:solidFill>
                              <a:srgbClr val="424242"/>
                            </a:solidFill>
                            <a:latin typeface="Cambria Math" panose="02040503050406030204" pitchFamily="18" charset="0"/>
                          </a:rPr>
                          <m:t>↘</m:t>
                        </m:r>
                        <m:r>
                          <a:rPr lang="en-US" sz="3850" i="1">
                            <a:solidFill>
                              <a:srgbClr val="424242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3850" i="1" smtClean="0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⫫ </m:t>
                    </m:r>
                    <m:r>
                      <a:rPr lang="en-US" sz="3850" i="1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3850" b="0" i="1" smtClean="0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3850" i="1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11" name="Theorem [Fitzi, Wolf, Wullschleger ’04]…">
                <a:extLst>
                  <a:ext uri="{FF2B5EF4-FFF2-40B4-BE49-F238E27FC236}">
                    <a16:creationId xmlns:a16="http://schemas.microsoft.com/office/drawing/2014/main" id="{340B63A7-C254-B918-BA74-EF4098F867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1688" y="10324508"/>
                <a:ext cx="16111816" cy="18817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miter lim="400000"/>
              </a:ln>
              <a:effectLst>
                <a:outerShdw blurRad="190500" dist="8455" dir="5400000" rotWithShape="0">
                  <a:srgbClr val="000000"/>
                </a:outerShdw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9051891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C’s source can be upgraded"/>
          <p:cNvSpPr txBox="1">
            <a:spLocks noGrp="1"/>
          </p:cNvSpPr>
          <p:nvPr>
            <p:ph type="title"/>
          </p:nvPr>
        </p:nvSpPr>
        <p:spPr>
          <a:xfrm>
            <a:off x="1206500" y="317500"/>
            <a:ext cx="21971000" cy="1433163"/>
          </a:xfrm>
          <a:prstGeom prst="rect">
            <a:avLst/>
          </a:prstGeom>
        </p:spPr>
        <p:txBody>
          <a:bodyPr/>
          <a:lstStyle>
            <a:lvl1pPr>
              <a:defRPr sz="7000" spc="-140"/>
            </a:lvl1pPr>
          </a:lstStyle>
          <a:p>
            <a:r>
              <a:rPr dirty="0"/>
              <a:t>C’s </a:t>
            </a:r>
            <a:r>
              <a:rPr lang="en-US" dirty="0"/>
              <a:t>source</a:t>
            </a:r>
            <a:r>
              <a:rPr dirty="0"/>
              <a:t> can be upgraded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heorem [Fitzi, Wolf, Wullschleger ’04]…">
                <a:extLst>
                  <a:ext uri="{FF2B5EF4-FFF2-40B4-BE49-F238E27FC236}">
                    <a16:creationId xmlns:a16="http://schemas.microsoft.com/office/drawing/2014/main" id="{E4B666DE-1D23-F8CD-1DBA-FAFD37F19107}"/>
                  </a:ext>
                </a:extLst>
              </p:cNvPr>
              <p:cNvSpPr txBox="1"/>
              <p:nvPr/>
            </p:nvSpPr>
            <p:spPr>
              <a:xfrm>
                <a:off x="4136092" y="11184354"/>
                <a:ext cx="16111816" cy="1727845"/>
              </a:xfrm>
              <a:prstGeom prst="rect">
                <a:avLst/>
              </a:prstGeom>
              <a:solidFill>
                <a:srgbClr val="D5D5D5"/>
              </a:solidFill>
              <a:ln w="12700">
                <a:miter lim="400000"/>
              </a:ln>
              <a:effectLst>
                <a:outerShdw blurRad="190500" dist="8455" dir="5400000" rotWithShape="0">
                  <a:srgbClr val="000000"/>
                </a:outerShdw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lc="http://schemas.openxmlformats.org/drawingml/2006/lockedCanvas" val="1"/>
                </a:ext>
              </a:extLst>
            </p:spPr>
            <p:txBody>
              <a:bodyPr lIns="50800" tIns="50800" rIns="50800" bIns="50800" anchor="ctr"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1pPr>
                <a:lvl2pPr marL="0" marR="0" indent="4572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2pPr>
                <a:lvl3pPr marL="0" marR="0" indent="9144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3pPr>
                <a:lvl4pPr marL="0" marR="0" indent="13716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4pPr>
                <a:lvl5pPr marL="0" marR="0" indent="18288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5pPr>
                <a:lvl6pPr marL="0" marR="0" indent="22860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6pPr>
                <a:lvl7pPr marL="0" marR="0" indent="27432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7pPr>
                <a:lvl8pPr marL="0" marR="0" indent="32004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8pPr>
                <a:lvl9pPr marL="0" marR="0" indent="36576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9pPr>
              </a:lstStyle>
              <a:p>
                <a:pPr algn="l">
                  <a:defRPr sz="3200">
                    <a:solidFill>
                      <a:srgbClr val="424242"/>
                    </a:solidFill>
                  </a:defRPr>
                </a:pPr>
                <a:r>
                  <a:rPr lang="en-US" b="1" u="sng" dirty="0"/>
                  <a:t>Observation</a:t>
                </a:r>
              </a:p>
              <a:p>
                <a:pPr algn="l">
                  <a:defRPr sz="3200">
                    <a:solidFill>
                      <a:srgbClr val="424242"/>
                    </a:solidFill>
                  </a:defRPr>
                </a:pPr>
                <a:r>
                  <a:rPr lang="en-US" dirty="0"/>
                  <a:t>3-party broadcast is feasible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3850" i="1">
                            <a:solidFill>
                              <a:srgbClr val="42424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3850" i="1">
                            <a:solidFill>
                              <a:srgbClr val="424242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ar-AE" sz="3850" i="1">
                            <a:solidFill>
                              <a:srgbClr val="424242"/>
                            </a:solidFill>
                            <a:latin typeface="Cambria Math" panose="02040503050406030204" pitchFamily="18" charset="0"/>
                          </a:rPr>
                          <m:t>𝑋𝑌𝑍</m:t>
                        </m:r>
                      </m:sub>
                    </m:sSub>
                  </m:oMath>
                </a14:m>
                <a:r>
                  <a:rPr lang="ar-AE" dirty="0"/>
                  <a:t> </a:t>
                </a:r>
                <a:r>
                  <a:rPr lang="en-US" dirty="0"/>
                  <a:t>if and only if one of the following </a:t>
                </a:r>
                <a:r>
                  <a:rPr lang="en-US" dirty="0">
                    <a:solidFill>
                      <a:srgbClr val="FF0000"/>
                    </a:solidFill>
                  </a:rPr>
                  <a:t>does not </a:t>
                </a:r>
                <a:r>
                  <a:rPr lang="en-US" dirty="0"/>
                  <a:t>hold:</a:t>
                </a:r>
              </a:p>
              <a:p>
                <a:pPr>
                  <a:defRPr>
                    <a:solidFill>
                      <a:srgbClr val="424242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600" i="1">
                              <a:solidFill>
                                <a:srgbClr val="42424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solidFill>
                                <a:srgbClr val="424242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3600" i="1">
                              <a:solidFill>
                                <a:srgbClr val="424242"/>
                              </a:solidFill>
                              <a:latin typeface="Cambria Math" panose="02040503050406030204" pitchFamily="18" charset="0"/>
                            </a:rPr>
                            <m:t>↘</m:t>
                          </m:r>
                          <m:r>
                            <a:rPr lang="en-US" sz="3600" b="0" i="1" smtClean="0">
                              <a:solidFill>
                                <a:srgbClr val="424242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sz="3600" i="1">
                          <a:solidFill>
                            <a:srgbClr val="424242"/>
                          </a:solidFill>
                          <a:latin typeface="Cambria Math" panose="02040503050406030204" pitchFamily="18" charset="0"/>
                        </a:rPr>
                        <m:t>⫫</m:t>
                      </m:r>
                      <m:r>
                        <a:rPr lang="en-US" sz="3600" b="0" i="1" smtClean="0">
                          <a:solidFill>
                            <a:srgbClr val="424242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sz="3600" b="0" i="1" smtClean="0">
                          <a:solidFill>
                            <a:srgbClr val="42424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36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↘</m:t>
                          </m:r>
                          <m:r>
                            <a:rPr lang="en-US" sz="3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∣</m:t>
                      </m:r>
                      <m:r>
                        <a:rPr lang="en-US" sz="36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2" name="Theorem [Fitzi, Wolf, Wullschleger ’04]…">
                <a:extLst>
                  <a:ext uri="{FF2B5EF4-FFF2-40B4-BE49-F238E27FC236}">
                    <a16:creationId xmlns:a16="http://schemas.microsoft.com/office/drawing/2014/main" id="{E4B666DE-1D23-F8CD-1DBA-FAFD37F191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092" y="11184354"/>
                <a:ext cx="16111816" cy="172784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miter lim="400000"/>
              </a:ln>
              <a:effectLst>
                <a:outerShdw blurRad="190500" dist="8455" dir="5400000" rotWithShape="0">
                  <a:srgbClr val="000000"/>
                </a:outerShdw>
              </a:effectLst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xmlns:lc="http://schemas.openxmlformats.org/drawingml/2006/lockedCanvas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888FEB31-A014-E9E0-B232-7DF916A6FA59}"/>
              </a:ext>
            </a:extLst>
          </p:cNvPr>
          <p:cNvGrpSpPr/>
          <p:nvPr/>
        </p:nvGrpSpPr>
        <p:grpSpPr>
          <a:xfrm>
            <a:off x="581222" y="5886573"/>
            <a:ext cx="895006" cy="2125326"/>
            <a:chOff x="1351763" y="2314114"/>
            <a:chExt cx="895006" cy="2125326"/>
          </a:xfrm>
        </p:grpSpPr>
        <p:sp>
          <p:nvSpPr>
            <p:cNvPr id="9" name="Horseback Riding">
              <a:extLst>
                <a:ext uri="{FF2B5EF4-FFF2-40B4-BE49-F238E27FC236}">
                  <a16:creationId xmlns:a16="http://schemas.microsoft.com/office/drawing/2014/main" id="{88299E03-6852-8227-BAE2-3B2956BE4CF5}"/>
                </a:ext>
              </a:extLst>
            </p:cNvPr>
            <p:cNvSpPr/>
            <p:nvPr/>
          </p:nvSpPr>
          <p:spPr>
            <a:xfrm>
              <a:off x="1351763" y="3015456"/>
              <a:ext cx="895006" cy="883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378" y="0"/>
                  </a:moveTo>
                  <a:cubicBezTo>
                    <a:pt x="8007" y="0"/>
                    <a:pt x="7636" y="144"/>
                    <a:pt x="7352" y="431"/>
                  </a:cubicBezTo>
                  <a:cubicBezTo>
                    <a:pt x="6786" y="1005"/>
                    <a:pt x="6786" y="1936"/>
                    <a:pt x="7352" y="2510"/>
                  </a:cubicBezTo>
                  <a:cubicBezTo>
                    <a:pt x="7919" y="3084"/>
                    <a:pt x="8838" y="3084"/>
                    <a:pt x="9404" y="2510"/>
                  </a:cubicBezTo>
                  <a:cubicBezTo>
                    <a:pt x="9971" y="1936"/>
                    <a:pt x="9971" y="1005"/>
                    <a:pt x="9404" y="431"/>
                  </a:cubicBezTo>
                  <a:cubicBezTo>
                    <a:pt x="9121" y="144"/>
                    <a:pt x="8750" y="0"/>
                    <a:pt x="8378" y="0"/>
                  </a:cubicBezTo>
                  <a:close/>
                  <a:moveTo>
                    <a:pt x="18066" y="1982"/>
                  </a:moveTo>
                  <a:cubicBezTo>
                    <a:pt x="18052" y="1980"/>
                    <a:pt x="18032" y="1985"/>
                    <a:pt x="18007" y="2001"/>
                  </a:cubicBezTo>
                  <a:cubicBezTo>
                    <a:pt x="17942" y="2043"/>
                    <a:pt x="11897" y="8305"/>
                    <a:pt x="11897" y="8305"/>
                  </a:cubicBezTo>
                  <a:lnTo>
                    <a:pt x="9735" y="8305"/>
                  </a:lnTo>
                  <a:lnTo>
                    <a:pt x="9735" y="6735"/>
                  </a:lnTo>
                  <a:lnTo>
                    <a:pt x="11509" y="7279"/>
                  </a:lnTo>
                  <a:cubicBezTo>
                    <a:pt x="11585" y="7303"/>
                    <a:pt x="11662" y="7313"/>
                    <a:pt x="11738" y="7313"/>
                  </a:cubicBezTo>
                  <a:cubicBezTo>
                    <a:pt x="12078" y="7313"/>
                    <a:pt x="12392" y="7090"/>
                    <a:pt x="12496" y="6744"/>
                  </a:cubicBezTo>
                  <a:cubicBezTo>
                    <a:pt x="12622" y="6320"/>
                    <a:pt x="12386" y="5872"/>
                    <a:pt x="11968" y="5744"/>
                  </a:cubicBezTo>
                  <a:lnTo>
                    <a:pt x="9735" y="5060"/>
                  </a:lnTo>
                  <a:lnTo>
                    <a:pt x="9735" y="4764"/>
                  </a:lnTo>
                  <a:cubicBezTo>
                    <a:pt x="9735" y="4005"/>
                    <a:pt x="9128" y="3389"/>
                    <a:pt x="8378" y="3389"/>
                  </a:cubicBezTo>
                  <a:cubicBezTo>
                    <a:pt x="7629" y="3389"/>
                    <a:pt x="7022" y="4005"/>
                    <a:pt x="7022" y="4764"/>
                  </a:cubicBezTo>
                  <a:lnTo>
                    <a:pt x="7022" y="8305"/>
                  </a:lnTo>
                  <a:lnTo>
                    <a:pt x="2400" y="8305"/>
                  </a:lnTo>
                  <a:cubicBezTo>
                    <a:pt x="270" y="8305"/>
                    <a:pt x="0" y="10436"/>
                    <a:pt x="0" y="10436"/>
                  </a:cubicBezTo>
                  <a:lnTo>
                    <a:pt x="0" y="14158"/>
                  </a:lnTo>
                  <a:lnTo>
                    <a:pt x="1549" y="14158"/>
                  </a:lnTo>
                  <a:lnTo>
                    <a:pt x="1549" y="10436"/>
                  </a:lnTo>
                  <a:lnTo>
                    <a:pt x="2206" y="9299"/>
                  </a:lnTo>
                  <a:lnTo>
                    <a:pt x="2400" y="9299"/>
                  </a:lnTo>
                  <a:lnTo>
                    <a:pt x="2400" y="13515"/>
                  </a:lnTo>
                  <a:lnTo>
                    <a:pt x="1650" y="14849"/>
                  </a:lnTo>
                  <a:lnTo>
                    <a:pt x="1650" y="20468"/>
                  </a:lnTo>
                  <a:cubicBezTo>
                    <a:pt x="1650" y="21037"/>
                    <a:pt x="2106" y="21499"/>
                    <a:pt x="2668" y="21499"/>
                  </a:cubicBezTo>
                  <a:cubicBezTo>
                    <a:pt x="3230" y="21499"/>
                    <a:pt x="3686" y="21037"/>
                    <a:pt x="3685" y="20468"/>
                  </a:cubicBezTo>
                  <a:lnTo>
                    <a:pt x="3685" y="15395"/>
                  </a:lnTo>
                  <a:lnTo>
                    <a:pt x="4455" y="14025"/>
                  </a:lnTo>
                  <a:lnTo>
                    <a:pt x="4455" y="15718"/>
                  </a:lnTo>
                  <a:cubicBezTo>
                    <a:pt x="4453" y="15752"/>
                    <a:pt x="4453" y="15786"/>
                    <a:pt x="4455" y="15820"/>
                  </a:cubicBezTo>
                  <a:lnTo>
                    <a:pt x="4455" y="15925"/>
                  </a:lnTo>
                  <a:lnTo>
                    <a:pt x="4465" y="15923"/>
                  </a:lnTo>
                  <a:cubicBezTo>
                    <a:pt x="4477" y="16006"/>
                    <a:pt x="4496" y="16088"/>
                    <a:pt x="4529" y="16169"/>
                  </a:cubicBezTo>
                  <a:lnTo>
                    <a:pt x="6512" y="20966"/>
                  </a:lnTo>
                  <a:cubicBezTo>
                    <a:pt x="6675" y="21361"/>
                    <a:pt x="7052" y="21600"/>
                    <a:pt x="7450" y="21600"/>
                  </a:cubicBezTo>
                  <a:cubicBezTo>
                    <a:pt x="7581" y="21600"/>
                    <a:pt x="7715" y="21574"/>
                    <a:pt x="7843" y="21520"/>
                  </a:cubicBezTo>
                  <a:cubicBezTo>
                    <a:pt x="8362" y="21300"/>
                    <a:pt x="8606" y="20696"/>
                    <a:pt x="8389" y="20170"/>
                  </a:cubicBezTo>
                  <a:lnTo>
                    <a:pt x="6441" y="15456"/>
                  </a:lnTo>
                  <a:lnTo>
                    <a:pt x="7550" y="13980"/>
                  </a:lnTo>
                  <a:lnTo>
                    <a:pt x="12472" y="13980"/>
                  </a:lnTo>
                  <a:lnTo>
                    <a:pt x="12472" y="20275"/>
                  </a:lnTo>
                  <a:cubicBezTo>
                    <a:pt x="12472" y="20844"/>
                    <a:pt x="12928" y="21306"/>
                    <a:pt x="13490" y="21306"/>
                  </a:cubicBezTo>
                  <a:cubicBezTo>
                    <a:pt x="14052" y="21306"/>
                    <a:pt x="14507" y="20844"/>
                    <a:pt x="14507" y="20275"/>
                  </a:cubicBezTo>
                  <a:lnTo>
                    <a:pt x="14507" y="14020"/>
                  </a:lnTo>
                  <a:lnTo>
                    <a:pt x="16652" y="9504"/>
                  </a:lnTo>
                  <a:cubicBezTo>
                    <a:pt x="16809" y="9522"/>
                    <a:pt x="16997" y="9536"/>
                    <a:pt x="17204" y="9536"/>
                  </a:cubicBezTo>
                  <a:cubicBezTo>
                    <a:pt x="17755" y="9536"/>
                    <a:pt x="18437" y="9436"/>
                    <a:pt x="19015" y="9042"/>
                  </a:cubicBezTo>
                  <a:cubicBezTo>
                    <a:pt x="19539" y="8685"/>
                    <a:pt x="19886" y="8150"/>
                    <a:pt x="20054" y="7454"/>
                  </a:cubicBezTo>
                  <a:lnTo>
                    <a:pt x="20488" y="7513"/>
                  </a:lnTo>
                  <a:cubicBezTo>
                    <a:pt x="21562" y="7657"/>
                    <a:pt x="21600" y="6511"/>
                    <a:pt x="21600" y="6511"/>
                  </a:cubicBezTo>
                  <a:cubicBezTo>
                    <a:pt x="21600" y="5867"/>
                    <a:pt x="20798" y="5395"/>
                    <a:pt x="20798" y="5395"/>
                  </a:cubicBezTo>
                  <a:lnTo>
                    <a:pt x="18087" y="3562"/>
                  </a:lnTo>
                  <a:lnTo>
                    <a:pt x="18110" y="2050"/>
                  </a:lnTo>
                  <a:cubicBezTo>
                    <a:pt x="18110" y="2050"/>
                    <a:pt x="18109" y="1987"/>
                    <a:pt x="18066" y="1982"/>
                  </a:cubicBezTo>
                  <a:close/>
                  <a:moveTo>
                    <a:pt x="17774" y="7142"/>
                  </a:moveTo>
                  <a:lnTo>
                    <a:pt x="19376" y="7361"/>
                  </a:lnTo>
                  <a:cubicBezTo>
                    <a:pt x="19243" y="7851"/>
                    <a:pt x="18997" y="8224"/>
                    <a:pt x="18638" y="8469"/>
                  </a:cubicBezTo>
                  <a:cubicBezTo>
                    <a:pt x="18116" y="8826"/>
                    <a:pt x="17448" y="8869"/>
                    <a:pt x="16968" y="8840"/>
                  </a:cubicBezTo>
                  <a:lnTo>
                    <a:pt x="17774" y="7142"/>
                  </a:lnTo>
                  <a:close/>
                </a:path>
              </a:pathLst>
            </a:custGeom>
            <a:solidFill>
              <a:srgbClr val="000000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" name="A">
              <a:extLst>
                <a:ext uri="{FF2B5EF4-FFF2-40B4-BE49-F238E27FC236}">
                  <a16:creationId xmlns:a16="http://schemas.microsoft.com/office/drawing/2014/main" id="{3ED7B3CA-21A8-2C8A-477D-7FBB573712B7}"/>
                </a:ext>
              </a:extLst>
            </p:cNvPr>
            <p:cNvSpPr txBox="1"/>
            <p:nvPr/>
          </p:nvSpPr>
          <p:spPr>
            <a:xfrm>
              <a:off x="1606581" y="2314114"/>
              <a:ext cx="385370" cy="5851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t>A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Equation">
                  <a:extLst>
                    <a:ext uri="{FF2B5EF4-FFF2-40B4-BE49-F238E27FC236}">
                      <a16:creationId xmlns:a16="http://schemas.microsoft.com/office/drawing/2014/main" id="{B890CB6F-9926-8B78-4D53-A2635BA29FFE}"/>
                    </a:ext>
                  </a:extLst>
                </p:cNvPr>
                <p:cNvSpPr txBox="1"/>
                <p:nvPr/>
              </p:nvSpPr>
              <p:spPr>
                <a:xfrm>
                  <a:off x="1577204" y="4144472"/>
                  <a:ext cx="444124" cy="294968"/>
                </a:xfrm>
                <a:prstGeom prst="rect">
                  <a:avLst/>
                </a:prstGeom>
                <a:ln w="12700">
                  <a:miter lim="400000"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>
                      <a:solidFill>
                        <a:srgbClr val="000000"/>
                      </a:solidFill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sz="3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sz="3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sz="3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sz="3400"/>
                </a:p>
              </p:txBody>
            </p:sp>
          </mc:Choice>
          <mc:Fallback xmlns="">
            <p:sp>
              <p:nvSpPr>
                <p:cNvPr id="6" name="Equation">
                  <a:extLst>
                    <a:ext uri="{FF2B5EF4-FFF2-40B4-BE49-F238E27FC236}">
                      <a16:creationId xmlns:a16="http://schemas.microsoft.com/office/drawing/2014/main" id="{62C65EBB-897A-A1D4-A946-B20C415473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7204" y="4144472"/>
                  <a:ext cx="444124" cy="294968"/>
                </a:xfrm>
                <a:prstGeom prst="rect">
                  <a:avLst/>
                </a:prstGeom>
                <a:blipFill>
                  <a:blip r:embed="rId5"/>
                  <a:stretch>
                    <a:fillRect l="-1370" r="-15068" b="-43750"/>
                  </a:stretch>
                </a:blipFill>
                <a:ln w="12700">
                  <a:miter lim="400000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Line">
            <a:extLst>
              <a:ext uri="{FF2B5EF4-FFF2-40B4-BE49-F238E27FC236}">
                <a16:creationId xmlns:a16="http://schemas.microsoft.com/office/drawing/2014/main" id="{253745FF-7F21-5943-8A9A-45476AB4E0F9}"/>
              </a:ext>
            </a:extLst>
          </p:cNvPr>
          <p:cNvSpPr/>
          <p:nvPr/>
        </p:nvSpPr>
        <p:spPr>
          <a:xfrm>
            <a:off x="1685141" y="7260342"/>
            <a:ext cx="7431744" cy="0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4BCEA0F-AA8C-9E4A-1539-4AF2E2A6C4BC}"/>
                  </a:ext>
                </a:extLst>
              </p:cNvPr>
              <p:cNvSpPr txBox="1"/>
              <p:nvPr/>
            </p:nvSpPr>
            <p:spPr>
              <a:xfrm>
                <a:off x="1497704" y="6185274"/>
                <a:ext cx="7302095" cy="108747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>
                  <a:defRPr sz="2900">
                    <a:solidFill>
                      <a:srgbClr val="000000"/>
                    </a:solidFill>
                  </a:defRPr>
                </a:pPr>
                <a:r>
                  <a:rPr lang="en-US" sz="3200" dirty="0"/>
                  <a:t> sends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ar-AE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ar-AE" sz="3200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↘</m:t>
                    </m:r>
                    <m:sSup>
                      <m:sSupPr>
                        <m:ctrlPr>
                          <a:rPr lang="ar-AE" sz="32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320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ar-AE" sz="32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ar-AE" sz="3200" b="0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ar-AE" sz="32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32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ar-AE" sz="32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ar-AE" sz="32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↘</m:t>
                    </m:r>
                    <m:sSub>
                      <m:sSubPr>
                        <m:ctrlPr>
                          <a:rPr lang="ar-AE" sz="32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32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ar-AE" sz="32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ar-AE" sz="3200" b="0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ar-AE" sz="32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32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ar-AE" sz="32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ar-AE" sz="32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↘</m:t>
                    </m:r>
                    <m:sSub>
                      <m:sSubPr>
                        <m:ctrlPr>
                          <a:rPr lang="ar-AE" sz="32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32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ar-AE" sz="32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ar-AE" sz="3200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4BCEA0F-AA8C-9E4A-1539-4AF2E2A6C4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704" y="6185274"/>
                <a:ext cx="7302095" cy="10874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Flowchart: Decision 21">
                <a:extLst>
                  <a:ext uri="{FF2B5EF4-FFF2-40B4-BE49-F238E27FC236}">
                    <a16:creationId xmlns:a16="http://schemas.microsoft.com/office/drawing/2014/main" id="{4D646F34-4416-5125-85F7-3976667E78E2}"/>
                  </a:ext>
                </a:extLst>
              </p:cNvPr>
              <p:cNvSpPr/>
              <p:nvPr/>
            </p:nvSpPr>
            <p:spPr>
              <a:xfrm>
                <a:off x="9116885" y="5691118"/>
                <a:ext cx="4459458" cy="3138448"/>
              </a:xfrm>
              <a:prstGeom prst="flowChartDecision">
                <a:avLst/>
              </a:prstGeom>
              <a:solidFill>
                <a:schemeClr val="bg1"/>
              </a:solidFill>
              <a:ln w="57150" cap="flat">
                <a:solidFill>
                  <a:schemeClr val="tx1">
                    <a:lumMod val="50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chemeClr val="tx2">
                        <a:lumMod val="50000"/>
                      </a:schemeClr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rPr>
                  <a:t>Verify</a:t>
                </a:r>
              </a:p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AE" sz="3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ar-AE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ar-AE" sz="320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↘</m:t>
                      </m:r>
                      <m:sSup>
                        <m:sSupPr>
                          <m:ctrlPr>
                            <a:rPr lang="ar-AE" sz="32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 sz="320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p>
                          <m:r>
                            <a:rPr lang="ar-AE" sz="32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chemeClr val="tx2">
                        <a:lumMod val="50000"/>
                      </a:schemeClr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rPr>
                  <a:t>against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sz="32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320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ar-AE" sz="32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tx2">
                        <a:lumMod val="50000"/>
                      </a:schemeClr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22" name="Flowchart: Decision 21">
                <a:extLst>
                  <a:ext uri="{FF2B5EF4-FFF2-40B4-BE49-F238E27FC236}">
                    <a16:creationId xmlns:a16="http://schemas.microsoft.com/office/drawing/2014/main" id="{4D646F34-4416-5125-85F7-3976667E78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6885" y="5691118"/>
                <a:ext cx="4459458" cy="3138448"/>
              </a:xfrm>
              <a:prstGeom prst="flowChartDecision">
                <a:avLst/>
              </a:prstGeom>
              <a:blipFill>
                <a:blip r:embed="rId7"/>
                <a:stretch>
                  <a:fillRect/>
                </a:stretch>
              </a:blipFill>
              <a:ln w="57150" cap="flat">
                <a:solidFill>
                  <a:schemeClr val="tx1">
                    <a:lumMod val="50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Line">
            <a:extLst>
              <a:ext uri="{FF2B5EF4-FFF2-40B4-BE49-F238E27FC236}">
                <a16:creationId xmlns:a16="http://schemas.microsoft.com/office/drawing/2014/main" id="{5FC86E8F-26F8-5BA9-4A5B-01879004732B}"/>
              </a:ext>
            </a:extLst>
          </p:cNvPr>
          <p:cNvSpPr/>
          <p:nvPr/>
        </p:nvSpPr>
        <p:spPr>
          <a:xfrm flipV="1">
            <a:off x="13607785" y="7260342"/>
            <a:ext cx="3595674" cy="0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B3C65AF-0BDC-6469-6388-6DDBBA6458CC}"/>
              </a:ext>
            </a:extLst>
          </p:cNvPr>
          <p:cNvGrpSpPr/>
          <p:nvPr/>
        </p:nvGrpSpPr>
        <p:grpSpPr>
          <a:xfrm>
            <a:off x="9193808" y="7775254"/>
            <a:ext cx="410445" cy="2125326"/>
            <a:chOff x="7152102" y="2314114"/>
            <a:chExt cx="410445" cy="2125326"/>
          </a:xfrm>
        </p:grpSpPr>
        <p:sp>
          <p:nvSpPr>
            <p:cNvPr id="29" name="Worker">
              <a:extLst>
                <a:ext uri="{FF2B5EF4-FFF2-40B4-BE49-F238E27FC236}">
                  <a16:creationId xmlns:a16="http://schemas.microsoft.com/office/drawing/2014/main" id="{3989F1B9-4772-AA66-C0EB-DB5BC49A65F0}"/>
                </a:ext>
              </a:extLst>
            </p:cNvPr>
            <p:cNvSpPr/>
            <p:nvPr/>
          </p:nvSpPr>
          <p:spPr>
            <a:xfrm flipH="1">
              <a:off x="7198515" y="2972350"/>
              <a:ext cx="317619" cy="969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477" extrusionOk="0">
                  <a:moveTo>
                    <a:pt x="10482" y="4"/>
                  </a:moveTo>
                  <a:cubicBezTo>
                    <a:pt x="10034" y="12"/>
                    <a:pt x="8391" y="117"/>
                    <a:pt x="7657" y="494"/>
                  </a:cubicBezTo>
                  <a:cubicBezTo>
                    <a:pt x="6848" y="911"/>
                    <a:pt x="6805" y="1175"/>
                    <a:pt x="6965" y="1602"/>
                  </a:cubicBezTo>
                  <a:cubicBezTo>
                    <a:pt x="6986" y="1656"/>
                    <a:pt x="6943" y="1710"/>
                    <a:pt x="6847" y="1754"/>
                  </a:cubicBezTo>
                  <a:lnTo>
                    <a:pt x="6817" y="1769"/>
                  </a:lnTo>
                  <a:cubicBezTo>
                    <a:pt x="6710" y="1819"/>
                    <a:pt x="6673" y="1881"/>
                    <a:pt x="6709" y="1940"/>
                  </a:cubicBezTo>
                  <a:cubicBezTo>
                    <a:pt x="6726" y="1968"/>
                    <a:pt x="6808" y="1986"/>
                    <a:pt x="6894" y="1981"/>
                  </a:cubicBezTo>
                  <a:lnTo>
                    <a:pt x="7473" y="1944"/>
                  </a:lnTo>
                  <a:lnTo>
                    <a:pt x="7581" y="2118"/>
                  </a:lnTo>
                  <a:lnTo>
                    <a:pt x="7832" y="2103"/>
                  </a:lnTo>
                  <a:cubicBezTo>
                    <a:pt x="7743" y="2259"/>
                    <a:pt x="7638" y="2495"/>
                    <a:pt x="7698" y="2690"/>
                  </a:cubicBezTo>
                  <a:cubicBezTo>
                    <a:pt x="7809" y="3047"/>
                    <a:pt x="7636" y="3287"/>
                    <a:pt x="7370" y="3479"/>
                  </a:cubicBezTo>
                  <a:cubicBezTo>
                    <a:pt x="7088" y="3683"/>
                    <a:pt x="5823" y="3782"/>
                    <a:pt x="6212" y="4325"/>
                  </a:cubicBezTo>
                  <a:cubicBezTo>
                    <a:pt x="4592" y="4538"/>
                    <a:pt x="3452" y="5407"/>
                    <a:pt x="1941" y="6231"/>
                  </a:cubicBezTo>
                  <a:cubicBezTo>
                    <a:pt x="1754" y="6223"/>
                    <a:pt x="1529" y="6238"/>
                    <a:pt x="1362" y="6303"/>
                  </a:cubicBezTo>
                  <a:lnTo>
                    <a:pt x="721" y="6586"/>
                  </a:lnTo>
                  <a:cubicBezTo>
                    <a:pt x="618" y="6626"/>
                    <a:pt x="407" y="6753"/>
                    <a:pt x="572" y="6895"/>
                  </a:cubicBezTo>
                  <a:cubicBezTo>
                    <a:pt x="551" y="6904"/>
                    <a:pt x="357" y="7014"/>
                    <a:pt x="177" y="7118"/>
                  </a:cubicBezTo>
                  <a:cubicBezTo>
                    <a:pt x="-34" y="7241"/>
                    <a:pt x="-56" y="7388"/>
                    <a:pt x="111" y="7518"/>
                  </a:cubicBezTo>
                  <a:cubicBezTo>
                    <a:pt x="327" y="7686"/>
                    <a:pt x="668" y="7934"/>
                    <a:pt x="1090" y="8180"/>
                  </a:cubicBezTo>
                  <a:cubicBezTo>
                    <a:pt x="2003" y="8714"/>
                    <a:pt x="3229" y="9346"/>
                    <a:pt x="4105" y="9644"/>
                  </a:cubicBezTo>
                  <a:lnTo>
                    <a:pt x="4105" y="10365"/>
                  </a:lnTo>
                  <a:cubicBezTo>
                    <a:pt x="1836" y="10445"/>
                    <a:pt x="1003" y="11125"/>
                    <a:pt x="1003" y="11125"/>
                  </a:cubicBezTo>
                  <a:lnTo>
                    <a:pt x="1141" y="11154"/>
                  </a:lnTo>
                  <a:cubicBezTo>
                    <a:pt x="1141" y="11154"/>
                    <a:pt x="2132" y="10786"/>
                    <a:pt x="2638" y="10783"/>
                  </a:cubicBezTo>
                  <a:cubicBezTo>
                    <a:pt x="3291" y="10779"/>
                    <a:pt x="3382" y="11031"/>
                    <a:pt x="3382" y="11031"/>
                  </a:cubicBezTo>
                  <a:lnTo>
                    <a:pt x="3530" y="11033"/>
                  </a:lnTo>
                  <a:lnTo>
                    <a:pt x="3566" y="12038"/>
                  </a:lnTo>
                  <a:cubicBezTo>
                    <a:pt x="3470" y="12040"/>
                    <a:pt x="3395" y="12067"/>
                    <a:pt x="3397" y="12098"/>
                  </a:cubicBezTo>
                  <a:lnTo>
                    <a:pt x="3469" y="13414"/>
                  </a:lnTo>
                  <a:cubicBezTo>
                    <a:pt x="3469" y="13424"/>
                    <a:pt x="3464" y="13435"/>
                    <a:pt x="3464" y="13446"/>
                  </a:cubicBezTo>
                  <a:lnTo>
                    <a:pt x="3382" y="14216"/>
                  </a:lnTo>
                  <a:cubicBezTo>
                    <a:pt x="3375" y="14280"/>
                    <a:pt x="3535" y="14331"/>
                    <a:pt x="3730" y="14330"/>
                  </a:cubicBezTo>
                  <a:lnTo>
                    <a:pt x="4151" y="14328"/>
                  </a:lnTo>
                  <a:lnTo>
                    <a:pt x="4530" y="14326"/>
                  </a:lnTo>
                  <a:cubicBezTo>
                    <a:pt x="4724" y="14325"/>
                    <a:pt x="4881" y="14271"/>
                    <a:pt x="4868" y="14207"/>
                  </a:cubicBezTo>
                  <a:lnTo>
                    <a:pt x="4710" y="13414"/>
                  </a:lnTo>
                  <a:lnTo>
                    <a:pt x="4643" y="12103"/>
                  </a:lnTo>
                  <a:cubicBezTo>
                    <a:pt x="4700" y="12108"/>
                    <a:pt x="4756" y="12112"/>
                    <a:pt x="4817" y="12112"/>
                  </a:cubicBezTo>
                  <a:lnTo>
                    <a:pt x="5976" y="12112"/>
                  </a:lnTo>
                  <a:cubicBezTo>
                    <a:pt x="6536" y="13763"/>
                    <a:pt x="6792" y="14110"/>
                    <a:pt x="6750" y="14533"/>
                  </a:cubicBezTo>
                  <a:cubicBezTo>
                    <a:pt x="6690" y="15141"/>
                    <a:pt x="5987" y="15436"/>
                    <a:pt x="5545" y="15870"/>
                  </a:cubicBezTo>
                  <a:cubicBezTo>
                    <a:pt x="5143" y="16265"/>
                    <a:pt x="4985" y="16324"/>
                    <a:pt x="4740" y="16769"/>
                  </a:cubicBezTo>
                  <a:cubicBezTo>
                    <a:pt x="4190" y="17773"/>
                    <a:pt x="4340" y="18216"/>
                    <a:pt x="4340" y="19137"/>
                  </a:cubicBezTo>
                  <a:cubicBezTo>
                    <a:pt x="4199" y="19522"/>
                    <a:pt x="4274" y="19717"/>
                    <a:pt x="4274" y="19717"/>
                  </a:cubicBezTo>
                  <a:cubicBezTo>
                    <a:pt x="4368" y="19995"/>
                    <a:pt x="4617" y="19893"/>
                    <a:pt x="4535" y="19971"/>
                  </a:cubicBezTo>
                  <a:cubicBezTo>
                    <a:pt x="4269" y="20224"/>
                    <a:pt x="4429" y="20438"/>
                    <a:pt x="4340" y="20583"/>
                  </a:cubicBezTo>
                  <a:cubicBezTo>
                    <a:pt x="4240" y="20748"/>
                    <a:pt x="4364" y="20936"/>
                    <a:pt x="4340" y="20983"/>
                  </a:cubicBezTo>
                  <a:cubicBezTo>
                    <a:pt x="4340" y="20983"/>
                    <a:pt x="4384" y="21109"/>
                    <a:pt x="4740" y="21238"/>
                  </a:cubicBezTo>
                  <a:cubicBezTo>
                    <a:pt x="5157" y="21388"/>
                    <a:pt x="6901" y="21579"/>
                    <a:pt x="8616" y="21410"/>
                  </a:cubicBezTo>
                  <a:cubicBezTo>
                    <a:pt x="9573" y="21316"/>
                    <a:pt x="9262" y="21088"/>
                    <a:pt x="9262" y="20924"/>
                  </a:cubicBezTo>
                  <a:cubicBezTo>
                    <a:pt x="9262" y="20797"/>
                    <a:pt x="8777" y="20605"/>
                    <a:pt x="8729" y="20462"/>
                  </a:cubicBezTo>
                  <a:cubicBezTo>
                    <a:pt x="8662" y="20263"/>
                    <a:pt x="8662" y="20255"/>
                    <a:pt x="8452" y="20003"/>
                  </a:cubicBezTo>
                  <a:cubicBezTo>
                    <a:pt x="8358" y="19890"/>
                    <a:pt x="8447" y="19720"/>
                    <a:pt x="8673" y="19630"/>
                  </a:cubicBezTo>
                  <a:cubicBezTo>
                    <a:pt x="8793" y="19582"/>
                    <a:pt x="8893" y="19525"/>
                    <a:pt x="8893" y="19444"/>
                  </a:cubicBezTo>
                  <a:cubicBezTo>
                    <a:pt x="8893" y="19071"/>
                    <a:pt x="8716" y="18928"/>
                    <a:pt x="9231" y="17843"/>
                  </a:cubicBezTo>
                  <a:cubicBezTo>
                    <a:pt x="9398" y="17493"/>
                    <a:pt x="9563" y="17209"/>
                    <a:pt x="9831" y="16639"/>
                  </a:cubicBezTo>
                  <a:cubicBezTo>
                    <a:pt x="9933" y="16421"/>
                    <a:pt x="10283" y="15839"/>
                    <a:pt x="10503" y="15630"/>
                  </a:cubicBezTo>
                  <a:cubicBezTo>
                    <a:pt x="11512" y="14669"/>
                    <a:pt x="11887" y="13545"/>
                    <a:pt x="12148" y="12932"/>
                  </a:cubicBezTo>
                  <a:cubicBezTo>
                    <a:pt x="12172" y="12877"/>
                    <a:pt x="12414" y="12880"/>
                    <a:pt x="12430" y="12936"/>
                  </a:cubicBezTo>
                  <a:cubicBezTo>
                    <a:pt x="12780" y="14137"/>
                    <a:pt x="13727" y="15338"/>
                    <a:pt x="13281" y="16184"/>
                  </a:cubicBezTo>
                  <a:cubicBezTo>
                    <a:pt x="12690" y="17307"/>
                    <a:pt x="13044" y="19528"/>
                    <a:pt x="13158" y="19543"/>
                  </a:cubicBezTo>
                  <a:cubicBezTo>
                    <a:pt x="13176" y="19674"/>
                    <a:pt x="13757" y="19688"/>
                    <a:pt x="13620" y="19877"/>
                  </a:cubicBezTo>
                  <a:cubicBezTo>
                    <a:pt x="13329" y="20278"/>
                    <a:pt x="13681" y="20664"/>
                    <a:pt x="13681" y="20664"/>
                  </a:cubicBezTo>
                  <a:cubicBezTo>
                    <a:pt x="13681" y="20664"/>
                    <a:pt x="13666" y="20763"/>
                    <a:pt x="13656" y="20835"/>
                  </a:cubicBezTo>
                  <a:cubicBezTo>
                    <a:pt x="13649" y="20884"/>
                    <a:pt x="13740" y="20928"/>
                    <a:pt x="13881" y="20944"/>
                  </a:cubicBezTo>
                  <a:cubicBezTo>
                    <a:pt x="14272" y="20988"/>
                    <a:pt x="14917" y="20997"/>
                    <a:pt x="15691" y="21006"/>
                  </a:cubicBezTo>
                  <a:cubicBezTo>
                    <a:pt x="16612" y="21017"/>
                    <a:pt x="16505" y="21106"/>
                    <a:pt x="17911" y="21192"/>
                  </a:cubicBezTo>
                  <a:cubicBezTo>
                    <a:pt x="19317" y="21278"/>
                    <a:pt x="21435" y="21140"/>
                    <a:pt x="21489" y="21006"/>
                  </a:cubicBezTo>
                  <a:cubicBezTo>
                    <a:pt x="21544" y="20872"/>
                    <a:pt x="21403" y="20584"/>
                    <a:pt x="20510" y="20503"/>
                  </a:cubicBezTo>
                  <a:cubicBezTo>
                    <a:pt x="19862" y="20421"/>
                    <a:pt x="19211" y="20353"/>
                    <a:pt x="18890" y="20283"/>
                  </a:cubicBezTo>
                  <a:cubicBezTo>
                    <a:pt x="18569" y="20213"/>
                    <a:pt x="17923" y="19968"/>
                    <a:pt x="17537" y="19926"/>
                  </a:cubicBezTo>
                  <a:cubicBezTo>
                    <a:pt x="17436" y="19915"/>
                    <a:pt x="17738" y="19800"/>
                    <a:pt x="17655" y="19471"/>
                  </a:cubicBezTo>
                  <a:cubicBezTo>
                    <a:pt x="17565" y="19121"/>
                    <a:pt x="17504" y="18885"/>
                    <a:pt x="17403" y="17877"/>
                  </a:cubicBezTo>
                  <a:cubicBezTo>
                    <a:pt x="17380" y="17639"/>
                    <a:pt x="17098" y="16934"/>
                    <a:pt x="17701" y="15969"/>
                  </a:cubicBezTo>
                  <a:cubicBezTo>
                    <a:pt x="17936" y="15593"/>
                    <a:pt x="17842" y="14996"/>
                    <a:pt x="17906" y="14271"/>
                  </a:cubicBezTo>
                  <a:cubicBezTo>
                    <a:pt x="17989" y="13321"/>
                    <a:pt x="18057" y="12396"/>
                    <a:pt x="17588" y="11169"/>
                  </a:cubicBezTo>
                  <a:cubicBezTo>
                    <a:pt x="17224" y="10217"/>
                    <a:pt x="17134" y="9970"/>
                    <a:pt x="16655" y="9412"/>
                  </a:cubicBezTo>
                  <a:cubicBezTo>
                    <a:pt x="16766" y="9378"/>
                    <a:pt x="16824" y="9329"/>
                    <a:pt x="16804" y="9276"/>
                  </a:cubicBezTo>
                  <a:lnTo>
                    <a:pt x="16757" y="8801"/>
                  </a:lnTo>
                  <a:cubicBezTo>
                    <a:pt x="16757" y="8678"/>
                    <a:pt x="16332" y="8592"/>
                    <a:pt x="16076" y="8598"/>
                  </a:cubicBezTo>
                  <a:cubicBezTo>
                    <a:pt x="15789" y="8088"/>
                    <a:pt x="15665" y="7588"/>
                    <a:pt x="15860" y="7190"/>
                  </a:cubicBezTo>
                  <a:cubicBezTo>
                    <a:pt x="16004" y="6898"/>
                    <a:pt x="17124" y="6324"/>
                    <a:pt x="16563" y="5810"/>
                  </a:cubicBezTo>
                  <a:cubicBezTo>
                    <a:pt x="16060" y="5349"/>
                    <a:pt x="14538" y="4598"/>
                    <a:pt x="14086" y="4451"/>
                  </a:cubicBezTo>
                  <a:cubicBezTo>
                    <a:pt x="13990" y="4419"/>
                    <a:pt x="13854" y="4395"/>
                    <a:pt x="13702" y="4378"/>
                  </a:cubicBezTo>
                  <a:lnTo>
                    <a:pt x="13835" y="4375"/>
                  </a:lnTo>
                  <a:cubicBezTo>
                    <a:pt x="13835" y="4375"/>
                    <a:pt x="13193" y="4329"/>
                    <a:pt x="12979" y="4071"/>
                  </a:cubicBezTo>
                  <a:cubicBezTo>
                    <a:pt x="12827" y="3889"/>
                    <a:pt x="13287" y="3499"/>
                    <a:pt x="13502" y="3487"/>
                  </a:cubicBezTo>
                  <a:lnTo>
                    <a:pt x="14594" y="3481"/>
                  </a:lnTo>
                  <a:cubicBezTo>
                    <a:pt x="14898" y="3464"/>
                    <a:pt x="15186" y="3391"/>
                    <a:pt x="15230" y="3315"/>
                  </a:cubicBezTo>
                  <a:cubicBezTo>
                    <a:pt x="15299" y="3208"/>
                    <a:pt x="15225" y="3143"/>
                    <a:pt x="15281" y="3063"/>
                  </a:cubicBezTo>
                  <a:cubicBezTo>
                    <a:pt x="15452" y="2788"/>
                    <a:pt x="15312" y="2710"/>
                    <a:pt x="15353" y="2627"/>
                  </a:cubicBezTo>
                  <a:cubicBezTo>
                    <a:pt x="15820" y="2557"/>
                    <a:pt x="15884" y="2491"/>
                    <a:pt x="15794" y="2419"/>
                  </a:cubicBezTo>
                  <a:cubicBezTo>
                    <a:pt x="15727" y="2366"/>
                    <a:pt x="14872" y="2184"/>
                    <a:pt x="14866" y="2036"/>
                  </a:cubicBezTo>
                  <a:cubicBezTo>
                    <a:pt x="15026" y="1794"/>
                    <a:pt x="14994" y="1645"/>
                    <a:pt x="14871" y="1531"/>
                  </a:cubicBezTo>
                  <a:lnTo>
                    <a:pt x="15753" y="1482"/>
                  </a:lnTo>
                  <a:cubicBezTo>
                    <a:pt x="15870" y="1476"/>
                    <a:pt x="15910" y="1427"/>
                    <a:pt x="15819" y="1402"/>
                  </a:cubicBezTo>
                  <a:cubicBezTo>
                    <a:pt x="15690" y="1366"/>
                    <a:pt x="15532" y="1341"/>
                    <a:pt x="15363" y="1328"/>
                  </a:cubicBezTo>
                  <a:cubicBezTo>
                    <a:pt x="15144" y="1312"/>
                    <a:pt x="14898" y="1283"/>
                    <a:pt x="14804" y="1234"/>
                  </a:cubicBezTo>
                  <a:cubicBezTo>
                    <a:pt x="14642" y="1150"/>
                    <a:pt x="14402" y="722"/>
                    <a:pt x="13625" y="466"/>
                  </a:cubicBezTo>
                  <a:cubicBezTo>
                    <a:pt x="13071" y="283"/>
                    <a:pt x="12369" y="143"/>
                    <a:pt x="11856" y="153"/>
                  </a:cubicBezTo>
                  <a:cubicBezTo>
                    <a:pt x="11633" y="-21"/>
                    <a:pt x="10930" y="-4"/>
                    <a:pt x="10482" y="4"/>
                  </a:cubicBezTo>
                  <a:close/>
                  <a:moveTo>
                    <a:pt x="5930" y="6548"/>
                  </a:moveTo>
                  <a:cubicBezTo>
                    <a:pt x="6039" y="6555"/>
                    <a:pt x="6140" y="6580"/>
                    <a:pt x="6186" y="6618"/>
                  </a:cubicBezTo>
                  <a:cubicBezTo>
                    <a:pt x="6367" y="6769"/>
                    <a:pt x="6586" y="7007"/>
                    <a:pt x="6806" y="7234"/>
                  </a:cubicBezTo>
                  <a:cubicBezTo>
                    <a:pt x="7264" y="7707"/>
                    <a:pt x="7616" y="7931"/>
                    <a:pt x="7370" y="8261"/>
                  </a:cubicBezTo>
                  <a:cubicBezTo>
                    <a:pt x="7183" y="8513"/>
                    <a:pt x="6811" y="8858"/>
                    <a:pt x="6811" y="8858"/>
                  </a:cubicBezTo>
                  <a:cubicBezTo>
                    <a:pt x="6133" y="8858"/>
                    <a:pt x="5842" y="8976"/>
                    <a:pt x="5807" y="8982"/>
                  </a:cubicBezTo>
                  <a:cubicBezTo>
                    <a:pt x="5454" y="9049"/>
                    <a:pt x="4889" y="9001"/>
                    <a:pt x="4628" y="8895"/>
                  </a:cubicBezTo>
                  <a:cubicBezTo>
                    <a:pt x="3966" y="8628"/>
                    <a:pt x="3934" y="8067"/>
                    <a:pt x="3541" y="7536"/>
                  </a:cubicBezTo>
                  <a:lnTo>
                    <a:pt x="4340" y="7206"/>
                  </a:lnTo>
                  <a:cubicBezTo>
                    <a:pt x="4497" y="7127"/>
                    <a:pt x="4533" y="7041"/>
                    <a:pt x="4479" y="6981"/>
                  </a:cubicBezTo>
                  <a:cubicBezTo>
                    <a:pt x="4980" y="6802"/>
                    <a:pt x="5361" y="6668"/>
                    <a:pt x="5612" y="6581"/>
                  </a:cubicBezTo>
                  <a:cubicBezTo>
                    <a:pt x="5699" y="6551"/>
                    <a:pt x="5820" y="6541"/>
                    <a:pt x="5930" y="6548"/>
                  </a:cubicBezTo>
                  <a:close/>
                </a:path>
              </a:pathLst>
            </a:custGeom>
            <a:solidFill>
              <a:srgbClr val="000000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0" name="C">
              <a:extLst>
                <a:ext uri="{FF2B5EF4-FFF2-40B4-BE49-F238E27FC236}">
                  <a16:creationId xmlns:a16="http://schemas.microsoft.com/office/drawing/2014/main" id="{3531D052-C45E-EE84-C1DB-BC96A2883966}"/>
                </a:ext>
              </a:extLst>
            </p:cNvPr>
            <p:cNvSpPr txBox="1"/>
            <p:nvPr/>
          </p:nvSpPr>
          <p:spPr>
            <a:xfrm>
              <a:off x="7153464" y="2314114"/>
              <a:ext cx="407721" cy="5851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Equation">
                  <a:extLst>
                    <a:ext uri="{FF2B5EF4-FFF2-40B4-BE49-F238E27FC236}">
                      <a16:creationId xmlns:a16="http://schemas.microsoft.com/office/drawing/2014/main" id="{C256EFEC-53F8-500C-985F-F923F68385F4}"/>
                    </a:ext>
                  </a:extLst>
                </p:cNvPr>
                <p:cNvSpPr txBox="1"/>
                <p:nvPr/>
              </p:nvSpPr>
              <p:spPr>
                <a:xfrm>
                  <a:off x="7152102" y="4144472"/>
                  <a:ext cx="410445" cy="294968"/>
                </a:xfrm>
                <a:prstGeom prst="rect">
                  <a:avLst/>
                </a:prstGeom>
                <a:ln w="12700">
                  <a:miter lim="400000"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>
                      <a:solidFill>
                        <a:srgbClr val="000000"/>
                      </a:solidFill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sz="3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sz="3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p>
                            <m:r>
                              <a:rPr sz="3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sz="3400"/>
                </a:p>
              </p:txBody>
            </p:sp>
          </mc:Choice>
          <mc:Fallback xmlns="">
            <p:sp>
              <p:nvSpPr>
                <p:cNvPr id="19" name="Equation">
                  <a:extLst>
                    <a:ext uri="{FF2B5EF4-FFF2-40B4-BE49-F238E27FC236}">
                      <a16:creationId xmlns:a16="http://schemas.microsoft.com/office/drawing/2014/main" id="{6A66AC8A-177F-A6C9-A1CB-43EFFBDBE7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52102" y="4144472"/>
                  <a:ext cx="410445" cy="294968"/>
                </a:xfrm>
                <a:prstGeom prst="rect">
                  <a:avLst/>
                </a:prstGeom>
                <a:blipFill>
                  <a:blip r:embed="rId8"/>
                  <a:stretch>
                    <a:fillRect r="-16176" b="-43750"/>
                  </a:stretch>
                </a:blipFill>
                <a:ln w="12700">
                  <a:miter lim="400000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E97115DA-5EA0-30B9-E977-EC1947CA948B}"/>
              </a:ext>
            </a:extLst>
          </p:cNvPr>
          <p:cNvSpPr txBox="1"/>
          <p:nvPr/>
        </p:nvSpPr>
        <p:spPr>
          <a:xfrm>
            <a:off x="14396488" y="7465468"/>
            <a:ext cx="2009626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TRUE</a:t>
            </a:r>
          </a:p>
        </p:txBody>
      </p:sp>
      <p:sp>
        <p:nvSpPr>
          <p:cNvPr id="34" name="Flowchart: Terminator 33">
            <a:extLst>
              <a:ext uri="{FF2B5EF4-FFF2-40B4-BE49-F238E27FC236}">
                <a16:creationId xmlns:a16="http://schemas.microsoft.com/office/drawing/2014/main" id="{B9E1E10A-3C1F-FA61-64F8-FCC7F055E4D9}"/>
              </a:ext>
            </a:extLst>
          </p:cNvPr>
          <p:cNvSpPr/>
          <p:nvPr/>
        </p:nvSpPr>
        <p:spPr>
          <a:xfrm>
            <a:off x="8195460" y="1750663"/>
            <a:ext cx="6405307" cy="2914134"/>
          </a:xfrm>
          <a:prstGeom prst="flowChartTerminator">
            <a:avLst/>
          </a:prstGeom>
          <a:solidFill>
            <a:schemeClr val="bg1"/>
          </a:solidFill>
          <a:ln w="381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57200" indent="-457200" algn="l" defTabSz="825500">
              <a:buFont typeface="Arial" panose="020B0604020202020204" pitchFamily="34" charset="0"/>
              <a:buChar char="•"/>
            </a:pPr>
            <a:r>
              <a:rPr kumimoji="0" lang="en-US" sz="32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ea typeface="+mn-ea"/>
                <a:cs typeface="+mn-cs"/>
                <a:sym typeface="Helvetica Neue"/>
              </a:rPr>
              <a:t>complains to C about A</a:t>
            </a:r>
          </a:p>
          <a:p>
            <a:pPr marL="457200" indent="-457200" algn="l" defTabSz="825500">
              <a:buFont typeface="Arial" panose="020B0604020202020204" pitchFamily="34" charset="0"/>
              <a:buChar char="•"/>
            </a:pPr>
            <a:r>
              <a:rPr kumimoji="0" lang="en-US" sz="32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ea typeface="+mn-ea"/>
                <a:cs typeface="+mn-cs"/>
                <a:sym typeface="Helvetica Neue"/>
              </a:rPr>
              <a:t>C requests input of A</a:t>
            </a:r>
          </a:p>
          <a:p>
            <a:pPr marL="457200" indent="-457200" algn="l" defTabSz="825500">
              <a:buFont typeface="Arial" panose="020B0604020202020204" pitchFamily="34" charset="0"/>
              <a:buChar char="•"/>
            </a:pPr>
            <a:r>
              <a:rPr lang="en-US" sz="3200" b="1" dirty="0"/>
              <a:t>C forwards A’s input</a:t>
            </a:r>
            <a:r>
              <a:rPr kumimoji="0" lang="en-US" sz="32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ea typeface="+mn-ea"/>
                <a:cs typeface="+mn-cs"/>
                <a:sym typeface="Helvetica Neue"/>
              </a:rPr>
              <a:t> </a:t>
            </a:r>
            <a:r>
              <a:rPr lang="en-US" sz="3200" b="1" dirty="0"/>
              <a:t>to B</a:t>
            </a:r>
          </a:p>
          <a:p>
            <a:pPr marL="457200" indent="-457200" algn="l" defTabSz="825500">
              <a:buFont typeface="Arial" panose="020B0604020202020204" pitchFamily="34" charset="0"/>
              <a:buChar char="•"/>
            </a:pPr>
            <a:r>
              <a:rPr kumimoji="0" lang="en-US" sz="32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ea typeface="+mn-ea"/>
                <a:cs typeface="+mn-cs"/>
                <a:sym typeface="Helvetica Neue"/>
              </a:rPr>
              <a:t>B outputs what B forwards</a:t>
            </a:r>
          </a:p>
        </p:txBody>
      </p:sp>
      <p:sp>
        <p:nvSpPr>
          <p:cNvPr id="35" name="Line">
            <a:extLst>
              <a:ext uri="{FF2B5EF4-FFF2-40B4-BE49-F238E27FC236}">
                <a16:creationId xmlns:a16="http://schemas.microsoft.com/office/drawing/2014/main" id="{7AE77459-41E5-8DC4-43D7-6E2690E51351}"/>
              </a:ext>
            </a:extLst>
          </p:cNvPr>
          <p:cNvSpPr/>
          <p:nvPr/>
        </p:nvSpPr>
        <p:spPr>
          <a:xfrm flipH="1" flipV="1">
            <a:off x="11352561" y="4633959"/>
            <a:ext cx="0" cy="1093462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62E8BAC-0BDB-1A3C-EE8A-C52A6DF1ED45}"/>
              </a:ext>
            </a:extLst>
          </p:cNvPr>
          <p:cNvSpPr txBox="1"/>
          <p:nvPr/>
        </p:nvSpPr>
        <p:spPr>
          <a:xfrm>
            <a:off x="9560016" y="4944728"/>
            <a:ext cx="2009626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FALSE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Flowchart: Terminator 36">
                <a:extLst>
                  <a:ext uri="{FF2B5EF4-FFF2-40B4-BE49-F238E27FC236}">
                    <a16:creationId xmlns:a16="http://schemas.microsoft.com/office/drawing/2014/main" id="{BE893F99-F71B-9573-0B76-86231534300D}"/>
                  </a:ext>
                </a:extLst>
              </p:cNvPr>
              <p:cNvSpPr/>
              <p:nvPr/>
            </p:nvSpPr>
            <p:spPr>
              <a:xfrm>
                <a:off x="16883193" y="5790233"/>
                <a:ext cx="7045838" cy="2914134"/>
              </a:xfrm>
              <a:prstGeom prst="flowChartTerminator">
                <a:avLst/>
              </a:prstGeom>
              <a:solidFill>
                <a:schemeClr val="bg1"/>
              </a:solidFill>
              <a:ln w="381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/>
                <a:r>
                  <a:rPr kumimoji="0" lang="en-US" sz="3200" b="1" i="0" u="none" strike="noStrike" cap="none" spc="0" normalizeH="0" baseline="0" dirty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ea typeface="+mn-ea"/>
                    <a:cs typeface="+mn-cs"/>
                    <a:sym typeface="Helvetica Neue"/>
                  </a:rPr>
                  <a:t>A, B &amp; upgraded C execute broadcast protocol from pseudo-signature</a:t>
                </a:r>
                <a:r>
                  <a:rPr lang="en-US" sz="3200" spc="-119" baseline="31999" dirty="0"/>
                  <a:t>[FWW04]</a:t>
                </a:r>
                <a:endParaRPr kumimoji="0" lang="en-US" sz="3200" b="1" i="0" u="none" strike="noStrike" cap="none" spc="0" normalizeH="0" baseline="0" dirty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  <a:p>
                <a:pPr defTabSz="825500"/>
                <a:r>
                  <a:rPr lang="en-US" sz="3200" b="1" dirty="0"/>
                  <a:t>using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sz="3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ar-AE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ar-AE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ar-AE" sz="3200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↘</m:t>
                    </m:r>
                    <m:sSup>
                      <m:sSupPr>
                        <m:ctrlPr>
                          <a:rPr lang="ar-AE" sz="32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320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ar-AE" sz="32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37" name="Flowchart: Terminator 36">
                <a:extLst>
                  <a:ext uri="{FF2B5EF4-FFF2-40B4-BE49-F238E27FC236}">
                    <a16:creationId xmlns:a16="http://schemas.microsoft.com/office/drawing/2014/main" id="{BE893F99-F71B-9573-0B76-8623153430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3193" y="5790233"/>
                <a:ext cx="7045838" cy="2914134"/>
              </a:xfrm>
              <a:prstGeom prst="flowChartTerminator">
                <a:avLst/>
              </a:prstGeom>
              <a:blipFill>
                <a:blip r:embed="rId9"/>
                <a:stretch>
                  <a:fillRect/>
                </a:stretch>
              </a:blipFill>
              <a:ln w="38100" cap="flat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PseudoSignature (A→B→C)[Pfitzmann &amp; Waidner 96,…]">
            <a:extLst>
              <a:ext uri="{FF2B5EF4-FFF2-40B4-BE49-F238E27FC236}">
                <a16:creationId xmlns:a16="http://schemas.microsoft.com/office/drawing/2014/main" id="{3046F96F-FAFB-B3B0-C2AE-D83E85983698}"/>
              </a:ext>
            </a:extLst>
          </p:cNvPr>
          <p:cNvSpPr txBox="1">
            <a:spLocks/>
          </p:cNvSpPr>
          <p:nvPr/>
        </p:nvSpPr>
        <p:spPr>
          <a:xfrm>
            <a:off x="601728" y="4225491"/>
            <a:ext cx="5259682" cy="1431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>
              <a:defRPr sz="7000" spc="-140"/>
            </a:pPr>
            <a:r>
              <a:rPr lang="en-US" sz="4400" spc="-140" dirty="0"/>
              <a:t>Broadcast Protocol with upgraded C</a:t>
            </a:r>
          </a:p>
        </p:txBody>
      </p:sp>
    </p:spTree>
    <p:extLst>
      <p:ext uri="{BB962C8B-B14F-4D97-AF65-F5344CB8AC3E}">
        <p14:creationId xmlns:p14="http://schemas.microsoft.com/office/powerpoint/2010/main" val="49332994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11" name="☞ Which part of   can be used to upgrade C?…"/>
              <p:cNvSpPr txBox="1"/>
              <p:nvPr/>
            </p:nvSpPr>
            <p:spPr>
              <a:xfrm>
                <a:off x="2955048" y="5637185"/>
                <a:ext cx="18473903" cy="2441630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>
                <a:spAutoFit/>
              </a:bodyPr>
              <a:lstStyle/>
              <a:p>
                <a:pPr>
                  <a:lnSpc>
                    <a:spcPct val="150000"/>
                  </a:lnSpc>
                  <a:defRPr sz="3700">
                    <a:solidFill>
                      <a:srgbClr val="000000"/>
                    </a:solidFill>
                  </a:defRPr>
                </a:pPr>
                <a:r>
                  <a:rPr lang="en-US" sz="5400" dirty="0"/>
                  <a:t>By interacting with A and B, we can aggressively upgrade C’s source to </a:t>
                </a:r>
                <a14:m>
                  <m:oMath xmlns:m="http://schemas.openxmlformats.org/officeDocument/2006/math">
                    <m:r>
                      <a:rPr lang="en-US" sz="5400" i="1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5400" i="1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,(</m:t>
                    </m:r>
                    <m:r>
                      <a:rPr lang="en-US" sz="54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54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↘</m:t>
                    </m:r>
                    <m:sSub>
                      <m:sSubPr>
                        <m:ctrlPr>
                          <a:rPr lang="en-US" sz="5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5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sz="54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sz="5400" dirty="0"/>
              </a:p>
            </p:txBody>
          </p:sp>
        </mc:Choice>
        <mc:Fallback>
          <p:sp>
            <p:nvSpPr>
              <p:cNvPr id="811" name="☞ Which part of   can be used to upgrade C?…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5048" y="5637185"/>
                <a:ext cx="18473903" cy="2441630"/>
              </a:xfrm>
              <a:prstGeom prst="rect">
                <a:avLst/>
              </a:prstGeom>
              <a:blipFill>
                <a:blip r:embed="rId2"/>
                <a:stretch>
                  <a:fillRect r="-495" b="-14750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3" name="C’s source can be upgraded"/>
          <p:cNvSpPr txBox="1">
            <a:spLocks noGrp="1"/>
          </p:cNvSpPr>
          <p:nvPr>
            <p:ph type="title"/>
          </p:nvPr>
        </p:nvSpPr>
        <p:spPr>
          <a:xfrm>
            <a:off x="1206500" y="317500"/>
            <a:ext cx="21971000" cy="1433163"/>
          </a:xfrm>
          <a:prstGeom prst="rect">
            <a:avLst/>
          </a:prstGeom>
        </p:spPr>
        <p:txBody>
          <a:bodyPr/>
          <a:lstStyle>
            <a:lvl1pPr>
              <a:defRPr sz="7000" spc="-140"/>
            </a:lvl1pPr>
          </a:lstStyle>
          <a:p>
            <a:r>
              <a:rPr dirty="0"/>
              <a:t>C’s source can be upgraded</a:t>
            </a:r>
            <a:r>
              <a:rPr lang="en-US" dirty="0"/>
              <a:t> more…</a:t>
            </a:r>
            <a:endParaRPr dirty="0"/>
          </a:p>
        </p:txBody>
      </p:sp>
      <p:sp>
        <p:nvSpPr>
          <p:cNvPr id="845" name="Number of upgrade steps…"/>
          <p:cNvSpPr txBox="1"/>
          <p:nvPr/>
        </p:nvSpPr>
        <p:spPr>
          <a:xfrm>
            <a:off x="5035064" y="11005714"/>
            <a:ext cx="14332463" cy="8084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ma14="http://schemas.microsoft.com/office/mac/drawingml/2011/main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40000"/>
              </a:lnSpc>
              <a:buSzPct val="123000"/>
              <a:defRPr sz="3700">
                <a:solidFill>
                  <a:srgbClr val="000000"/>
                </a:solidFill>
              </a:defRPr>
            </a:pPr>
            <a:r>
              <a:rPr dirty="0"/>
              <a:t>Only </a:t>
            </a:r>
            <a:r>
              <a:rPr lang="en-US" dirty="0"/>
              <a:t>requires </a:t>
            </a:r>
            <a:r>
              <a:rPr dirty="0"/>
              <a:t>one round of communication</a:t>
            </a:r>
            <a:r>
              <a:rPr lang="en-US" dirty="0"/>
              <a:t> with A and B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5" grpId="0" uiExpand="1" build="p" bldLvl="5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Upgrading B’s source"/>
          <p:cNvSpPr txBox="1">
            <a:spLocks noGrp="1"/>
          </p:cNvSpPr>
          <p:nvPr>
            <p:ph type="title"/>
          </p:nvPr>
        </p:nvSpPr>
        <p:spPr>
          <a:xfrm>
            <a:off x="1206500" y="317500"/>
            <a:ext cx="21971000" cy="1433163"/>
          </a:xfrm>
          <a:prstGeom prst="rect">
            <a:avLst/>
          </a:prstGeom>
        </p:spPr>
        <p:txBody>
          <a:bodyPr/>
          <a:lstStyle/>
          <a:p>
            <a:pPr>
              <a:defRPr sz="7000" spc="-140"/>
            </a:pPr>
            <a:r>
              <a:rPr dirty="0"/>
              <a:t>Upgrading </a:t>
            </a:r>
            <a:r>
              <a:rPr dirty="0">
                <a:solidFill>
                  <a:srgbClr val="0070C0"/>
                </a:solidFill>
              </a:rPr>
              <a:t>B</a:t>
            </a:r>
            <a:r>
              <a:rPr dirty="0"/>
              <a:t>’s </a:t>
            </a:r>
            <a:r>
              <a:rPr lang="en-US" dirty="0"/>
              <a:t>source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2C7FC8-6B43-59C0-FDE5-D710A46BF44F}"/>
              </a:ext>
            </a:extLst>
          </p:cNvPr>
          <p:cNvSpPr txBox="1"/>
          <p:nvPr/>
        </p:nvSpPr>
        <p:spPr>
          <a:xfrm>
            <a:off x="6299005" y="5662388"/>
            <a:ext cx="16009033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1500" marR="0" indent="-5715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800" dirty="0"/>
              <a:t>Allows B to verify larger part of X</a:t>
            </a:r>
          </a:p>
          <a:p>
            <a:pPr marL="571500" marR="0" indent="-5715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But</a:t>
            </a:r>
            <a:r>
              <a:rPr lang="en-US" sz="4800" dirty="0"/>
              <a:t>, also allows B to forge more convincingly</a:t>
            </a: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655656472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Upgrading B’s source"/>
          <p:cNvSpPr txBox="1">
            <a:spLocks noGrp="1"/>
          </p:cNvSpPr>
          <p:nvPr>
            <p:ph type="title"/>
          </p:nvPr>
        </p:nvSpPr>
        <p:spPr>
          <a:xfrm>
            <a:off x="1206500" y="317500"/>
            <a:ext cx="21971000" cy="1433163"/>
          </a:xfrm>
          <a:prstGeom prst="rect">
            <a:avLst/>
          </a:prstGeom>
        </p:spPr>
        <p:txBody>
          <a:bodyPr/>
          <a:lstStyle/>
          <a:p>
            <a:pPr>
              <a:defRPr sz="7000" spc="-140"/>
            </a:pPr>
            <a:r>
              <a:rPr dirty="0"/>
              <a:t>Upgrading </a:t>
            </a:r>
            <a:r>
              <a:rPr dirty="0">
                <a:solidFill>
                  <a:srgbClr val="0070C0"/>
                </a:solidFill>
              </a:rPr>
              <a:t>B</a:t>
            </a:r>
            <a:r>
              <a:rPr dirty="0"/>
              <a:t>’s </a:t>
            </a:r>
            <a:r>
              <a:rPr lang="en-US" dirty="0"/>
              <a:t>part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86" name="C upgrades B on a randomly chosen set of locations (unknown to A)…"/>
              <p:cNvSpPr txBox="1"/>
              <p:nvPr/>
            </p:nvSpPr>
            <p:spPr>
              <a:xfrm>
                <a:off x="4060790" y="5060105"/>
                <a:ext cx="16262420" cy="359579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>
                <a:spAutoFit/>
              </a:bodyPr>
              <a:lstStyle/>
              <a:p>
                <a:pPr>
                  <a:lnSpc>
                    <a:spcPct val="130000"/>
                  </a:lnSpc>
                  <a:buSzPct val="123000"/>
                  <a:defRPr sz="3700">
                    <a:solidFill>
                      <a:srgbClr val="000000"/>
                    </a:solidFill>
                  </a:defRPr>
                </a:pPr>
                <a:r>
                  <a:rPr lang="en-US" sz="4000" dirty="0">
                    <a:latin typeface="Helvetica Neue Medium"/>
                    <a:ea typeface="Helvetica Neue Medium"/>
                    <a:cs typeface="Helvetica Neue Medium"/>
                    <a:sym typeface="Helvetica Neue Medium"/>
                  </a:rPr>
                  <a:t>C</a:t>
                </a:r>
                <a:r>
                  <a:rPr lang="en-US" sz="4000" dirty="0"/>
                  <a:t> upgrades </a:t>
                </a:r>
                <a:r>
                  <a:rPr lang="en-US" sz="4000" dirty="0">
                    <a:latin typeface="Helvetica Neue Medium"/>
                    <a:ea typeface="Helvetica Neue Medium"/>
                    <a:cs typeface="Helvetica Neue Medium"/>
                    <a:sym typeface="Helvetica Neue Medium"/>
                  </a:rPr>
                  <a:t>B</a:t>
                </a:r>
                <a:r>
                  <a:rPr lang="en-US" sz="4000" dirty="0"/>
                  <a:t> on a </a:t>
                </a:r>
                <a:r>
                  <a:rPr lang="en-US" sz="4000" dirty="0">
                    <a:solidFill>
                      <a:srgbClr val="0070C0"/>
                    </a:solidFill>
                  </a:rPr>
                  <a:t>randomly chosen </a:t>
                </a:r>
                <a:r>
                  <a:rPr lang="en-US" sz="4000" dirty="0"/>
                  <a:t>set of locations (unknown to </a:t>
                </a:r>
                <a:r>
                  <a:rPr lang="en-US" sz="4000" dirty="0">
                    <a:latin typeface="Helvetica Neue Medium"/>
                    <a:ea typeface="Helvetica Neue Medium"/>
                    <a:cs typeface="Helvetica Neue Medium"/>
                    <a:sym typeface="Helvetica Neue Medium"/>
                  </a:rPr>
                  <a:t>A</a:t>
                </a:r>
                <a:r>
                  <a:rPr lang="en-US" sz="4000" dirty="0"/>
                  <a:t>)</a:t>
                </a:r>
              </a:p>
              <a:p>
                <a:pPr marL="1079500" lvl="1" indent="-469900" algn="l">
                  <a:lnSpc>
                    <a:spcPct val="130000"/>
                  </a:lnSpc>
                  <a:buSzPct val="123000"/>
                  <a:buChar char="•"/>
                  <a:defRPr sz="3700">
                    <a:solidFill>
                      <a:srgbClr val="000000"/>
                    </a:solidFill>
                  </a:defRPr>
                </a:pPr>
                <a:r>
                  <a:rPr lang="en-US" dirty="0"/>
                  <a:t>Allows </a:t>
                </a:r>
                <a:r>
                  <a:rPr lang="en-US" dirty="0">
                    <a:latin typeface="Helvetica Neue Medium"/>
                    <a:ea typeface="Helvetica Neue Medium"/>
                    <a:cs typeface="Helvetica Neue Medium"/>
                    <a:sym typeface="Helvetica Neue Medium"/>
                  </a:rPr>
                  <a:t>C</a:t>
                </a:r>
                <a:r>
                  <a:rPr lang="en-US" dirty="0"/>
                  <a:t> to verify signature </a:t>
                </a:r>
                <a14:m>
                  <m:oMath xmlns:m="http://schemas.openxmlformats.org/officeDocument/2006/math">
                    <m:r>
                      <a:rPr lang="en-US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↘</m:t>
                    </m:r>
                    <m:sSub>
                      <m:sSubPr>
                        <m:ctrlPr>
                          <a:rPr lang="ar-AE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ar-AE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ar-AE" sz="3200" dirty="0"/>
                  <a:t> </a:t>
                </a:r>
                <a:r>
                  <a:rPr lang="en-US" dirty="0"/>
                  <a:t>from </a:t>
                </a:r>
                <a:r>
                  <a:rPr lang="en-US" dirty="0">
                    <a:latin typeface="Helvetica Neue Medium"/>
                    <a:ea typeface="Helvetica Neue Medium"/>
                    <a:cs typeface="Helvetica Neue Medium"/>
                    <a:sym typeface="Helvetica Neue Medium"/>
                  </a:rPr>
                  <a:t>A</a:t>
                </a:r>
              </a:p>
              <a:p>
                <a:pPr marL="1079500" lvl="1" indent="-469900" algn="l">
                  <a:lnSpc>
                    <a:spcPct val="130000"/>
                  </a:lnSpc>
                  <a:buSzPct val="123000"/>
                  <a:buChar char="•"/>
                  <a:defRPr sz="3700">
                    <a:solidFill>
                      <a:srgbClr val="000000"/>
                    </a:solidFill>
                  </a:defRPr>
                </a:pPr>
                <a:r>
                  <a:rPr lang="en-US" dirty="0"/>
                  <a:t>But </a:t>
                </a:r>
                <a:r>
                  <a:rPr lang="en-US" dirty="0">
                    <a:latin typeface="Helvetica Neue Medium"/>
                    <a:ea typeface="Helvetica Neue Medium"/>
                    <a:cs typeface="Helvetica Neue Medium"/>
                    <a:sym typeface="Helvetica Neue Medium"/>
                  </a:rPr>
                  <a:t>B</a:t>
                </a:r>
                <a:r>
                  <a:rPr lang="en-US" dirty="0"/>
                  <a:t> can’t forge the signature (at the other locations) if</a:t>
                </a:r>
              </a:p>
              <a:p>
                <a:pPr algn="l">
                  <a:lnSpc>
                    <a:spcPct val="130000"/>
                  </a:lnSpc>
                  <a:defRPr sz="37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ar-AE" sz="6000" i="1">
                              <a:solidFill>
                                <a:srgbClr val="42424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 sz="6000" i="1">
                              <a:solidFill>
                                <a:srgbClr val="424242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ar-AE" sz="6000" i="1">
                              <a:solidFill>
                                <a:srgbClr val="424242"/>
                              </a:solidFill>
                              <a:latin typeface="Cambria Math" panose="02040503050406030204" pitchFamily="18" charset="0"/>
                            </a:rPr>
                            <m:t>↘</m:t>
                          </m:r>
                          <m:sSub>
                            <m:sSubPr>
                              <m:ctrlPr>
                                <a:rPr lang="ar-AE" sz="6000" i="1">
                                  <a:solidFill>
                                    <a:srgbClr val="42424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6000" i="1">
                                  <a:solidFill>
                                    <a:srgbClr val="424242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ar-AE" sz="6000" i="1">
                                  <a:solidFill>
                                    <a:srgbClr val="424242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b>
                          </m:sSub>
                        </m:e>
                      </m:d>
                      <m:r>
                        <a:rPr lang="ar-AE" sz="6000" i="1">
                          <a:solidFill>
                            <a:srgbClr val="424242"/>
                          </a:solidFill>
                          <a:latin typeface="Cambria Math" panose="02040503050406030204" pitchFamily="18" charset="0"/>
                        </a:rPr>
                        <m:t>⫫</m:t>
                      </m:r>
                      <m:r>
                        <a:rPr lang="ar-AE" sz="6000" b="0" i="1" smtClean="0">
                          <a:solidFill>
                            <a:srgbClr val="424242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ar-AE" sz="6000" i="1">
                          <a:solidFill>
                            <a:srgbClr val="424242"/>
                          </a:solidFill>
                          <a:latin typeface="Cambria Math" panose="02040503050406030204" pitchFamily="18" charset="0"/>
                        </a:rPr>
                        <m:t>∣</m:t>
                      </m:r>
                      <m:r>
                        <a:rPr lang="en-US" sz="6000" b="0" i="1" smtClean="0">
                          <a:solidFill>
                            <a:srgbClr val="424242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sz="6000" dirty="0">
                  <a:solidFill>
                    <a:srgbClr val="0433FF"/>
                  </a:solidFill>
                </a:endParaRPr>
              </a:p>
            </p:txBody>
          </p:sp>
        </mc:Choice>
        <mc:Fallback>
          <p:sp>
            <p:nvSpPr>
              <p:cNvPr id="886" name="C upgrades B on a randomly chosen set of locations (unknown to A)…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0790" y="5060105"/>
                <a:ext cx="16262420" cy="359579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D167E0D-ECD0-4801-0761-53F750AE90D9}"/>
              </a:ext>
            </a:extLst>
          </p:cNvPr>
          <p:cNvCxnSpPr>
            <a:cxnSpLocks/>
          </p:cNvCxnSpPr>
          <p:nvPr/>
        </p:nvCxnSpPr>
        <p:spPr>
          <a:xfrm flipH="1">
            <a:off x="12718473" y="7808422"/>
            <a:ext cx="304800" cy="465513"/>
          </a:xfrm>
          <a:prstGeom prst="line">
            <a:avLst/>
          </a:prstGeom>
          <a:noFill/>
          <a:ln w="25400" cap="flat">
            <a:solidFill>
              <a:schemeClr val="tx1">
                <a:lumMod val="5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049771141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Byzantine Generals : Source Model"/>
          <p:cNvSpPr txBox="1">
            <a:spLocks noGrp="1"/>
          </p:cNvSpPr>
          <p:nvPr>
            <p:ph type="title"/>
          </p:nvPr>
        </p:nvSpPr>
        <p:spPr>
          <a:xfrm>
            <a:off x="1206500" y="317500"/>
            <a:ext cx="21971000" cy="1433163"/>
          </a:xfrm>
          <a:prstGeom prst="rect">
            <a:avLst/>
          </a:prstGeom>
        </p:spPr>
        <p:txBody>
          <a:bodyPr/>
          <a:lstStyle>
            <a:lvl1pPr>
              <a:defRPr sz="7000" spc="-140"/>
            </a:lvl1pPr>
          </a:lstStyle>
          <a:p>
            <a:r>
              <a:rPr dirty="0"/>
              <a:t>Byzantine </a:t>
            </a:r>
            <a:r>
              <a:rPr lang="en-US" dirty="0"/>
              <a:t>Broadcast</a:t>
            </a:r>
            <a:r>
              <a:rPr dirty="0"/>
              <a:t> </a:t>
            </a:r>
            <a:r>
              <a:rPr lang="en-US" dirty="0"/>
              <a:t>using Correlation</a:t>
            </a:r>
            <a:endParaRPr dirty="0"/>
          </a:p>
        </p:txBody>
      </p:sp>
      <p:sp>
        <p:nvSpPr>
          <p:cNvPr id="896" name="Horseback Riding"/>
          <p:cNvSpPr/>
          <p:nvPr/>
        </p:nvSpPr>
        <p:spPr>
          <a:xfrm flipH="1">
            <a:off x="1351763" y="3015456"/>
            <a:ext cx="895005" cy="8832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378" y="0"/>
                </a:moveTo>
                <a:cubicBezTo>
                  <a:pt x="8007" y="0"/>
                  <a:pt x="7636" y="144"/>
                  <a:pt x="7352" y="431"/>
                </a:cubicBezTo>
                <a:cubicBezTo>
                  <a:pt x="6786" y="1005"/>
                  <a:pt x="6786" y="1936"/>
                  <a:pt x="7352" y="2510"/>
                </a:cubicBezTo>
                <a:cubicBezTo>
                  <a:pt x="7919" y="3084"/>
                  <a:pt x="8838" y="3084"/>
                  <a:pt x="9404" y="2510"/>
                </a:cubicBezTo>
                <a:cubicBezTo>
                  <a:pt x="9971" y="1936"/>
                  <a:pt x="9971" y="1005"/>
                  <a:pt x="9404" y="431"/>
                </a:cubicBezTo>
                <a:cubicBezTo>
                  <a:pt x="9121" y="144"/>
                  <a:pt x="8750" y="0"/>
                  <a:pt x="8378" y="0"/>
                </a:cubicBezTo>
                <a:close/>
                <a:moveTo>
                  <a:pt x="18066" y="1982"/>
                </a:moveTo>
                <a:cubicBezTo>
                  <a:pt x="18052" y="1980"/>
                  <a:pt x="18032" y="1985"/>
                  <a:pt x="18007" y="2001"/>
                </a:cubicBezTo>
                <a:cubicBezTo>
                  <a:pt x="17942" y="2043"/>
                  <a:pt x="11897" y="8305"/>
                  <a:pt x="11897" y="8305"/>
                </a:cubicBezTo>
                <a:lnTo>
                  <a:pt x="9735" y="8305"/>
                </a:lnTo>
                <a:lnTo>
                  <a:pt x="9735" y="6735"/>
                </a:lnTo>
                <a:lnTo>
                  <a:pt x="11509" y="7279"/>
                </a:lnTo>
                <a:cubicBezTo>
                  <a:pt x="11585" y="7303"/>
                  <a:pt x="11662" y="7313"/>
                  <a:pt x="11738" y="7313"/>
                </a:cubicBezTo>
                <a:cubicBezTo>
                  <a:pt x="12078" y="7313"/>
                  <a:pt x="12392" y="7090"/>
                  <a:pt x="12496" y="6744"/>
                </a:cubicBezTo>
                <a:cubicBezTo>
                  <a:pt x="12622" y="6320"/>
                  <a:pt x="12386" y="5872"/>
                  <a:pt x="11968" y="5744"/>
                </a:cubicBezTo>
                <a:lnTo>
                  <a:pt x="9735" y="5060"/>
                </a:lnTo>
                <a:lnTo>
                  <a:pt x="9735" y="4764"/>
                </a:lnTo>
                <a:cubicBezTo>
                  <a:pt x="9735" y="4005"/>
                  <a:pt x="9128" y="3389"/>
                  <a:pt x="8378" y="3389"/>
                </a:cubicBezTo>
                <a:cubicBezTo>
                  <a:pt x="7629" y="3389"/>
                  <a:pt x="7022" y="4005"/>
                  <a:pt x="7022" y="4764"/>
                </a:cubicBezTo>
                <a:lnTo>
                  <a:pt x="7022" y="8305"/>
                </a:lnTo>
                <a:lnTo>
                  <a:pt x="2400" y="8305"/>
                </a:lnTo>
                <a:cubicBezTo>
                  <a:pt x="270" y="8305"/>
                  <a:pt x="0" y="10436"/>
                  <a:pt x="0" y="10436"/>
                </a:cubicBezTo>
                <a:lnTo>
                  <a:pt x="0" y="14158"/>
                </a:lnTo>
                <a:lnTo>
                  <a:pt x="1549" y="14158"/>
                </a:lnTo>
                <a:lnTo>
                  <a:pt x="1549" y="10436"/>
                </a:lnTo>
                <a:lnTo>
                  <a:pt x="2206" y="9299"/>
                </a:lnTo>
                <a:lnTo>
                  <a:pt x="2400" y="9299"/>
                </a:lnTo>
                <a:lnTo>
                  <a:pt x="2400" y="13515"/>
                </a:lnTo>
                <a:lnTo>
                  <a:pt x="1650" y="14849"/>
                </a:lnTo>
                <a:lnTo>
                  <a:pt x="1650" y="20468"/>
                </a:lnTo>
                <a:cubicBezTo>
                  <a:pt x="1650" y="21037"/>
                  <a:pt x="2106" y="21499"/>
                  <a:pt x="2668" y="21499"/>
                </a:cubicBezTo>
                <a:cubicBezTo>
                  <a:pt x="3230" y="21499"/>
                  <a:pt x="3686" y="21037"/>
                  <a:pt x="3685" y="20468"/>
                </a:cubicBezTo>
                <a:lnTo>
                  <a:pt x="3685" y="15395"/>
                </a:lnTo>
                <a:lnTo>
                  <a:pt x="4455" y="14025"/>
                </a:lnTo>
                <a:lnTo>
                  <a:pt x="4455" y="15718"/>
                </a:lnTo>
                <a:cubicBezTo>
                  <a:pt x="4453" y="15752"/>
                  <a:pt x="4453" y="15786"/>
                  <a:pt x="4455" y="15820"/>
                </a:cubicBezTo>
                <a:lnTo>
                  <a:pt x="4455" y="15925"/>
                </a:lnTo>
                <a:lnTo>
                  <a:pt x="4465" y="15923"/>
                </a:lnTo>
                <a:cubicBezTo>
                  <a:pt x="4477" y="16006"/>
                  <a:pt x="4496" y="16088"/>
                  <a:pt x="4529" y="16169"/>
                </a:cubicBezTo>
                <a:lnTo>
                  <a:pt x="6512" y="20966"/>
                </a:lnTo>
                <a:cubicBezTo>
                  <a:pt x="6675" y="21361"/>
                  <a:pt x="7052" y="21600"/>
                  <a:pt x="7450" y="21600"/>
                </a:cubicBezTo>
                <a:cubicBezTo>
                  <a:pt x="7581" y="21600"/>
                  <a:pt x="7715" y="21574"/>
                  <a:pt x="7843" y="21520"/>
                </a:cubicBezTo>
                <a:cubicBezTo>
                  <a:pt x="8362" y="21300"/>
                  <a:pt x="8606" y="20696"/>
                  <a:pt x="8389" y="20170"/>
                </a:cubicBezTo>
                <a:lnTo>
                  <a:pt x="6441" y="15456"/>
                </a:lnTo>
                <a:lnTo>
                  <a:pt x="7550" y="13980"/>
                </a:lnTo>
                <a:lnTo>
                  <a:pt x="12472" y="13980"/>
                </a:lnTo>
                <a:lnTo>
                  <a:pt x="12472" y="20275"/>
                </a:lnTo>
                <a:cubicBezTo>
                  <a:pt x="12472" y="20844"/>
                  <a:pt x="12928" y="21306"/>
                  <a:pt x="13490" y="21306"/>
                </a:cubicBezTo>
                <a:cubicBezTo>
                  <a:pt x="14052" y="21306"/>
                  <a:pt x="14507" y="20844"/>
                  <a:pt x="14507" y="20275"/>
                </a:cubicBezTo>
                <a:lnTo>
                  <a:pt x="14507" y="14020"/>
                </a:lnTo>
                <a:lnTo>
                  <a:pt x="16652" y="9504"/>
                </a:lnTo>
                <a:cubicBezTo>
                  <a:pt x="16809" y="9522"/>
                  <a:pt x="16997" y="9536"/>
                  <a:pt x="17204" y="9536"/>
                </a:cubicBezTo>
                <a:cubicBezTo>
                  <a:pt x="17755" y="9536"/>
                  <a:pt x="18437" y="9436"/>
                  <a:pt x="19015" y="9042"/>
                </a:cubicBezTo>
                <a:cubicBezTo>
                  <a:pt x="19539" y="8685"/>
                  <a:pt x="19886" y="8150"/>
                  <a:pt x="20054" y="7454"/>
                </a:cubicBezTo>
                <a:lnTo>
                  <a:pt x="20488" y="7513"/>
                </a:lnTo>
                <a:cubicBezTo>
                  <a:pt x="21562" y="7657"/>
                  <a:pt x="21600" y="6511"/>
                  <a:pt x="21600" y="6511"/>
                </a:cubicBezTo>
                <a:cubicBezTo>
                  <a:pt x="21600" y="5867"/>
                  <a:pt x="20798" y="5395"/>
                  <a:pt x="20798" y="5395"/>
                </a:cubicBezTo>
                <a:lnTo>
                  <a:pt x="18087" y="3562"/>
                </a:lnTo>
                <a:lnTo>
                  <a:pt x="18110" y="2050"/>
                </a:lnTo>
                <a:cubicBezTo>
                  <a:pt x="18110" y="2050"/>
                  <a:pt x="18109" y="1987"/>
                  <a:pt x="18066" y="1982"/>
                </a:cubicBezTo>
                <a:close/>
                <a:moveTo>
                  <a:pt x="17774" y="7142"/>
                </a:moveTo>
                <a:lnTo>
                  <a:pt x="19376" y="7361"/>
                </a:lnTo>
                <a:cubicBezTo>
                  <a:pt x="19243" y="7851"/>
                  <a:pt x="18997" y="8224"/>
                  <a:pt x="18638" y="8469"/>
                </a:cubicBezTo>
                <a:cubicBezTo>
                  <a:pt x="18116" y="8826"/>
                  <a:pt x="17448" y="8869"/>
                  <a:pt x="16968" y="8840"/>
                </a:cubicBezTo>
                <a:lnTo>
                  <a:pt x="17774" y="7142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897" name="Worker"/>
          <p:cNvSpPr/>
          <p:nvPr/>
        </p:nvSpPr>
        <p:spPr>
          <a:xfrm flipH="1">
            <a:off x="1640456" y="7954696"/>
            <a:ext cx="317619" cy="9694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9" h="21477" extrusionOk="0">
                <a:moveTo>
                  <a:pt x="10482" y="4"/>
                </a:moveTo>
                <a:cubicBezTo>
                  <a:pt x="10034" y="12"/>
                  <a:pt x="8391" y="117"/>
                  <a:pt x="7657" y="494"/>
                </a:cubicBezTo>
                <a:cubicBezTo>
                  <a:pt x="6848" y="911"/>
                  <a:pt x="6805" y="1175"/>
                  <a:pt x="6965" y="1602"/>
                </a:cubicBezTo>
                <a:cubicBezTo>
                  <a:pt x="6986" y="1656"/>
                  <a:pt x="6943" y="1710"/>
                  <a:pt x="6847" y="1754"/>
                </a:cubicBezTo>
                <a:lnTo>
                  <a:pt x="6817" y="1769"/>
                </a:lnTo>
                <a:cubicBezTo>
                  <a:pt x="6710" y="1819"/>
                  <a:pt x="6673" y="1881"/>
                  <a:pt x="6709" y="1940"/>
                </a:cubicBezTo>
                <a:cubicBezTo>
                  <a:pt x="6726" y="1968"/>
                  <a:pt x="6808" y="1986"/>
                  <a:pt x="6894" y="1981"/>
                </a:cubicBezTo>
                <a:lnTo>
                  <a:pt x="7473" y="1944"/>
                </a:lnTo>
                <a:lnTo>
                  <a:pt x="7581" y="2118"/>
                </a:lnTo>
                <a:lnTo>
                  <a:pt x="7832" y="2103"/>
                </a:lnTo>
                <a:cubicBezTo>
                  <a:pt x="7743" y="2259"/>
                  <a:pt x="7638" y="2495"/>
                  <a:pt x="7698" y="2690"/>
                </a:cubicBezTo>
                <a:cubicBezTo>
                  <a:pt x="7809" y="3047"/>
                  <a:pt x="7636" y="3287"/>
                  <a:pt x="7370" y="3479"/>
                </a:cubicBezTo>
                <a:cubicBezTo>
                  <a:pt x="7088" y="3683"/>
                  <a:pt x="5823" y="3782"/>
                  <a:pt x="6212" y="4325"/>
                </a:cubicBezTo>
                <a:cubicBezTo>
                  <a:pt x="4592" y="4538"/>
                  <a:pt x="3452" y="5407"/>
                  <a:pt x="1941" y="6231"/>
                </a:cubicBezTo>
                <a:cubicBezTo>
                  <a:pt x="1754" y="6223"/>
                  <a:pt x="1529" y="6238"/>
                  <a:pt x="1362" y="6303"/>
                </a:cubicBezTo>
                <a:lnTo>
                  <a:pt x="721" y="6586"/>
                </a:lnTo>
                <a:cubicBezTo>
                  <a:pt x="618" y="6626"/>
                  <a:pt x="407" y="6753"/>
                  <a:pt x="572" y="6895"/>
                </a:cubicBezTo>
                <a:cubicBezTo>
                  <a:pt x="551" y="6904"/>
                  <a:pt x="357" y="7014"/>
                  <a:pt x="177" y="7118"/>
                </a:cubicBezTo>
                <a:cubicBezTo>
                  <a:pt x="-34" y="7241"/>
                  <a:pt x="-56" y="7388"/>
                  <a:pt x="111" y="7518"/>
                </a:cubicBezTo>
                <a:cubicBezTo>
                  <a:pt x="327" y="7686"/>
                  <a:pt x="668" y="7934"/>
                  <a:pt x="1090" y="8180"/>
                </a:cubicBezTo>
                <a:cubicBezTo>
                  <a:pt x="2003" y="8714"/>
                  <a:pt x="3229" y="9346"/>
                  <a:pt x="4105" y="9644"/>
                </a:cubicBezTo>
                <a:lnTo>
                  <a:pt x="4105" y="10365"/>
                </a:lnTo>
                <a:cubicBezTo>
                  <a:pt x="1836" y="10445"/>
                  <a:pt x="1003" y="11125"/>
                  <a:pt x="1003" y="11125"/>
                </a:cubicBezTo>
                <a:lnTo>
                  <a:pt x="1141" y="11154"/>
                </a:lnTo>
                <a:cubicBezTo>
                  <a:pt x="1141" y="11154"/>
                  <a:pt x="2132" y="10786"/>
                  <a:pt x="2638" y="10783"/>
                </a:cubicBezTo>
                <a:cubicBezTo>
                  <a:pt x="3291" y="10779"/>
                  <a:pt x="3382" y="11031"/>
                  <a:pt x="3382" y="11031"/>
                </a:cubicBezTo>
                <a:lnTo>
                  <a:pt x="3530" y="11033"/>
                </a:lnTo>
                <a:lnTo>
                  <a:pt x="3566" y="12038"/>
                </a:lnTo>
                <a:cubicBezTo>
                  <a:pt x="3470" y="12040"/>
                  <a:pt x="3395" y="12067"/>
                  <a:pt x="3397" y="12098"/>
                </a:cubicBezTo>
                <a:lnTo>
                  <a:pt x="3469" y="13414"/>
                </a:lnTo>
                <a:cubicBezTo>
                  <a:pt x="3469" y="13424"/>
                  <a:pt x="3464" y="13435"/>
                  <a:pt x="3464" y="13446"/>
                </a:cubicBezTo>
                <a:lnTo>
                  <a:pt x="3382" y="14216"/>
                </a:lnTo>
                <a:cubicBezTo>
                  <a:pt x="3375" y="14280"/>
                  <a:pt x="3535" y="14331"/>
                  <a:pt x="3730" y="14330"/>
                </a:cubicBezTo>
                <a:lnTo>
                  <a:pt x="4151" y="14328"/>
                </a:lnTo>
                <a:lnTo>
                  <a:pt x="4530" y="14326"/>
                </a:lnTo>
                <a:cubicBezTo>
                  <a:pt x="4724" y="14325"/>
                  <a:pt x="4881" y="14271"/>
                  <a:pt x="4868" y="14207"/>
                </a:cubicBezTo>
                <a:lnTo>
                  <a:pt x="4710" y="13414"/>
                </a:lnTo>
                <a:lnTo>
                  <a:pt x="4643" y="12103"/>
                </a:lnTo>
                <a:cubicBezTo>
                  <a:pt x="4700" y="12108"/>
                  <a:pt x="4756" y="12112"/>
                  <a:pt x="4817" y="12112"/>
                </a:cubicBezTo>
                <a:lnTo>
                  <a:pt x="5976" y="12112"/>
                </a:lnTo>
                <a:cubicBezTo>
                  <a:pt x="6536" y="13763"/>
                  <a:pt x="6792" y="14110"/>
                  <a:pt x="6750" y="14533"/>
                </a:cubicBezTo>
                <a:cubicBezTo>
                  <a:pt x="6690" y="15141"/>
                  <a:pt x="5987" y="15436"/>
                  <a:pt x="5545" y="15870"/>
                </a:cubicBezTo>
                <a:cubicBezTo>
                  <a:pt x="5143" y="16265"/>
                  <a:pt x="4985" y="16324"/>
                  <a:pt x="4740" y="16769"/>
                </a:cubicBezTo>
                <a:cubicBezTo>
                  <a:pt x="4190" y="17773"/>
                  <a:pt x="4340" y="18216"/>
                  <a:pt x="4340" y="19137"/>
                </a:cubicBezTo>
                <a:cubicBezTo>
                  <a:pt x="4199" y="19522"/>
                  <a:pt x="4274" y="19717"/>
                  <a:pt x="4274" y="19717"/>
                </a:cubicBezTo>
                <a:cubicBezTo>
                  <a:pt x="4368" y="19995"/>
                  <a:pt x="4617" y="19893"/>
                  <a:pt x="4535" y="19971"/>
                </a:cubicBezTo>
                <a:cubicBezTo>
                  <a:pt x="4269" y="20224"/>
                  <a:pt x="4429" y="20438"/>
                  <a:pt x="4340" y="20583"/>
                </a:cubicBezTo>
                <a:cubicBezTo>
                  <a:pt x="4240" y="20748"/>
                  <a:pt x="4364" y="20936"/>
                  <a:pt x="4340" y="20983"/>
                </a:cubicBezTo>
                <a:cubicBezTo>
                  <a:pt x="4340" y="20983"/>
                  <a:pt x="4384" y="21109"/>
                  <a:pt x="4740" y="21238"/>
                </a:cubicBezTo>
                <a:cubicBezTo>
                  <a:pt x="5157" y="21388"/>
                  <a:pt x="6901" y="21579"/>
                  <a:pt x="8616" y="21410"/>
                </a:cubicBezTo>
                <a:cubicBezTo>
                  <a:pt x="9573" y="21316"/>
                  <a:pt x="9262" y="21088"/>
                  <a:pt x="9262" y="20924"/>
                </a:cubicBezTo>
                <a:cubicBezTo>
                  <a:pt x="9262" y="20797"/>
                  <a:pt x="8777" y="20605"/>
                  <a:pt x="8729" y="20462"/>
                </a:cubicBezTo>
                <a:cubicBezTo>
                  <a:pt x="8662" y="20263"/>
                  <a:pt x="8662" y="20255"/>
                  <a:pt x="8452" y="20003"/>
                </a:cubicBezTo>
                <a:cubicBezTo>
                  <a:pt x="8358" y="19890"/>
                  <a:pt x="8447" y="19720"/>
                  <a:pt x="8673" y="19630"/>
                </a:cubicBezTo>
                <a:cubicBezTo>
                  <a:pt x="8793" y="19582"/>
                  <a:pt x="8893" y="19525"/>
                  <a:pt x="8893" y="19444"/>
                </a:cubicBezTo>
                <a:cubicBezTo>
                  <a:pt x="8893" y="19071"/>
                  <a:pt x="8716" y="18928"/>
                  <a:pt x="9231" y="17843"/>
                </a:cubicBezTo>
                <a:cubicBezTo>
                  <a:pt x="9398" y="17493"/>
                  <a:pt x="9563" y="17209"/>
                  <a:pt x="9831" y="16639"/>
                </a:cubicBezTo>
                <a:cubicBezTo>
                  <a:pt x="9933" y="16421"/>
                  <a:pt x="10283" y="15839"/>
                  <a:pt x="10503" y="15630"/>
                </a:cubicBezTo>
                <a:cubicBezTo>
                  <a:pt x="11512" y="14669"/>
                  <a:pt x="11887" y="13545"/>
                  <a:pt x="12148" y="12932"/>
                </a:cubicBezTo>
                <a:cubicBezTo>
                  <a:pt x="12172" y="12877"/>
                  <a:pt x="12414" y="12880"/>
                  <a:pt x="12430" y="12936"/>
                </a:cubicBezTo>
                <a:cubicBezTo>
                  <a:pt x="12780" y="14137"/>
                  <a:pt x="13727" y="15338"/>
                  <a:pt x="13281" y="16184"/>
                </a:cubicBezTo>
                <a:cubicBezTo>
                  <a:pt x="12690" y="17307"/>
                  <a:pt x="13044" y="19528"/>
                  <a:pt x="13158" y="19543"/>
                </a:cubicBezTo>
                <a:cubicBezTo>
                  <a:pt x="13176" y="19674"/>
                  <a:pt x="13757" y="19688"/>
                  <a:pt x="13620" y="19877"/>
                </a:cubicBezTo>
                <a:cubicBezTo>
                  <a:pt x="13329" y="20278"/>
                  <a:pt x="13681" y="20664"/>
                  <a:pt x="13681" y="20664"/>
                </a:cubicBezTo>
                <a:cubicBezTo>
                  <a:pt x="13681" y="20664"/>
                  <a:pt x="13666" y="20763"/>
                  <a:pt x="13656" y="20835"/>
                </a:cubicBezTo>
                <a:cubicBezTo>
                  <a:pt x="13649" y="20884"/>
                  <a:pt x="13740" y="20928"/>
                  <a:pt x="13881" y="20944"/>
                </a:cubicBezTo>
                <a:cubicBezTo>
                  <a:pt x="14272" y="20988"/>
                  <a:pt x="14917" y="20997"/>
                  <a:pt x="15691" y="21006"/>
                </a:cubicBezTo>
                <a:cubicBezTo>
                  <a:pt x="16612" y="21017"/>
                  <a:pt x="16505" y="21106"/>
                  <a:pt x="17911" y="21192"/>
                </a:cubicBezTo>
                <a:cubicBezTo>
                  <a:pt x="19317" y="21278"/>
                  <a:pt x="21435" y="21140"/>
                  <a:pt x="21489" y="21006"/>
                </a:cubicBezTo>
                <a:cubicBezTo>
                  <a:pt x="21544" y="20872"/>
                  <a:pt x="21403" y="20584"/>
                  <a:pt x="20510" y="20503"/>
                </a:cubicBezTo>
                <a:cubicBezTo>
                  <a:pt x="19862" y="20421"/>
                  <a:pt x="19211" y="20353"/>
                  <a:pt x="18890" y="20283"/>
                </a:cubicBezTo>
                <a:cubicBezTo>
                  <a:pt x="18569" y="20213"/>
                  <a:pt x="17923" y="19968"/>
                  <a:pt x="17537" y="19926"/>
                </a:cubicBezTo>
                <a:cubicBezTo>
                  <a:pt x="17436" y="19915"/>
                  <a:pt x="17738" y="19800"/>
                  <a:pt x="17655" y="19471"/>
                </a:cubicBezTo>
                <a:cubicBezTo>
                  <a:pt x="17565" y="19121"/>
                  <a:pt x="17504" y="18885"/>
                  <a:pt x="17403" y="17877"/>
                </a:cubicBezTo>
                <a:cubicBezTo>
                  <a:pt x="17380" y="17639"/>
                  <a:pt x="17098" y="16934"/>
                  <a:pt x="17701" y="15969"/>
                </a:cubicBezTo>
                <a:cubicBezTo>
                  <a:pt x="17936" y="15593"/>
                  <a:pt x="17842" y="14996"/>
                  <a:pt x="17906" y="14271"/>
                </a:cubicBezTo>
                <a:cubicBezTo>
                  <a:pt x="17989" y="13321"/>
                  <a:pt x="18057" y="12396"/>
                  <a:pt x="17588" y="11169"/>
                </a:cubicBezTo>
                <a:cubicBezTo>
                  <a:pt x="17224" y="10217"/>
                  <a:pt x="17134" y="9970"/>
                  <a:pt x="16655" y="9412"/>
                </a:cubicBezTo>
                <a:cubicBezTo>
                  <a:pt x="16766" y="9378"/>
                  <a:pt x="16824" y="9329"/>
                  <a:pt x="16804" y="9276"/>
                </a:cubicBezTo>
                <a:lnTo>
                  <a:pt x="16757" y="8801"/>
                </a:lnTo>
                <a:cubicBezTo>
                  <a:pt x="16757" y="8678"/>
                  <a:pt x="16332" y="8592"/>
                  <a:pt x="16076" y="8598"/>
                </a:cubicBezTo>
                <a:cubicBezTo>
                  <a:pt x="15789" y="8088"/>
                  <a:pt x="15665" y="7588"/>
                  <a:pt x="15860" y="7190"/>
                </a:cubicBezTo>
                <a:cubicBezTo>
                  <a:pt x="16004" y="6898"/>
                  <a:pt x="17124" y="6324"/>
                  <a:pt x="16563" y="5810"/>
                </a:cubicBezTo>
                <a:cubicBezTo>
                  <a:pt x="16060" y="5349"/>
                  <a:pt x="14538" y="4598"/>
                  <a:pt x="14086" y="4451"/>
                </a:cubicBezTo>
                <a:cubicBezTo>
                  <a:pt x="13990" y="4419"/>
                  <a:pt x="13854" y="4395"/>
                  <a:pt x="13702" y="4378"/>
                </a:cubicBezTo>
                <a:lnTo>
                  <a:pt x="13835" y="4375"/>
                </a:lnTo>
                <a:cubicBezTo>
                  <a:pt x="13835" y="4375"/>
                  <a:pt x="13193" y="4329"/>
                  <a:pt x="12979" y="4071"/>
                </a:cubicBezTo>
                <a:cubicBezTo>
                  <a:pt x="12827" y="3889"/>
                  <a:pt x="13287" y="3499"/>
                  <a:pt x="13502" y="3487"/>
                </a:cubicBezTo>
                <a:lnTo>
                  <a:pt x="14594" y="3481"/>
                </a:lnTo>
                <a:cubicBezTo>
                  <a:pt x="14898" y="3464"/>
                  <a:pt x="15186" y="3391"/>
                  <a:pt x="15230" y="3315"/>
                </a:cubicBezTo>
                <a:cubicBezTo>
                  <a:pt x="15299" y="3208"/>
                  <a:pt x="15225" y="3143"/>
                  <a:pt x="15281" y="3063"/>
                </a:cubicBezTo>
                <a:cubicBezTo>
                  <a:pt x="15452" y="2788"/>
                  <a:pt x="15312" y="2710"/>
                  <a:pt x="15353" y="2627"/>
                </a:cubicBezTo>
                <a:cubicBezTo>
                  <a:pt x="15820" y="2557"/>
                  <a:pt x="15884" y="2491"/>
                  <a:pt x="15794" y="2419"/>
                </a:cubicBezTo>
                <a:cubicBezTo>
                  <a:pt x="15727" y="2366"/>
                  <a:pt x="14872" y="2184"/>
                  <a:pt x="14866" y="2036"/>
                </a:cubicBezTo>
                <a:cubicBezTo>
                  <a:pt x="15026" y="1794"/>
                  <a:pt x="14994" y="1645"/>
                  <a:pt x="14871" y="1531"/>
                </a:cubicBezTo>
                <a:lnTo>
                  <a:pt x="15753" y="1482"/>
                </a:lnTo>
                <a:cubicBezTo>
                  <a:pt x="15870" y="1476"/>
                  <a:pt x="15910" y="1427"/>
                  <a:pt x="15819" y="1402"/>
                </a:cubicBezTo>
                <a:cubicBezTo>
                  <a:pt x="15690" y="1366"/>
                  <a:pt x="15532" y="1341"/>
                  <a:pt x="15363" y="1328"/>
                </a:cubicBezTo>
                <a:cubicBezTo>
                  <a:pt x="15144" y="1312"/>
                  <a:pt x="14898" y="1283"/>
                  <a:pt x="14804" y="1234"/>
                </a:cubicBezTo>
                <a:cubicBezTo>
                  <a:pt x="14642" y="1150"/>
                  <a:pt x="14402" y="722"/>
                  <a:pt x="13625" y="466"/>
                </a:cubicBezTo>
                <a:cubicBezTo>
                  <a:pt x="13071" y="283"/>
                  <a:pt x="12369" y="143"/>
                  <a:pt x="11856" y="153"/>
                </a:cubicBezTo>
                <a:cubicBezTo>
                  <a:pt x="11633" y="-21"/>
                  <a:pt x="10930" y="-4"/>
                  <a:pt x="10482" y="4"/>
                </a:cubicBezTo>
                <a:close/>
                <a:moveTo>
                  <a:pt x="5930" y="6548"/>
                </a:moveTo>
                <a:cubicBezTo>
                  <a:pt x="6039" y="6555"/>
                  <a:pt x="6140" y="6580"/>
                  <a:pt x="6186" y="6618"/>
                </a:cubicBezTo>
                <a:cubicBezTo>
                  <a:pt x="6367" y="6769"/>
                  <a:pt x="6586" y="7007"/>
                  <a:pt x="6806" y="7234"/>
                </a:cubicBezTo>
                <a:cubicBezTo>
                  <a:pt x="7264" y="7707"/>
                  <a:pt x="7616" y="7931"/>
                  <a:pt x="7370" y="8261"/>
                </a:cubicBezTo>
                <a:cubicBezTo>
                  <a:pt x="7183" y="8513"/>
                  <a:pt x="6811" y="8858"/>
                  <a:pt x="6811" y="8858"/>
                </a:cubicBezTo>
                <a:cubicBezTo>
                  <a:pt x="6133" y="8858"/>
                  <a:pt x="5842" y="8976"/>
                  <a:pt x="5807" y="8982"/>
                </a:cubicBezTo>
                <a:cubicBezTo>
                  <a:pt x="5454" y="9049"/>
                  <a:pt x="4889" y="9001"/>
                  <a:pt x="4628" y="8895"/>
                </a:cubicBezTo>
                <a:cubicBezTo>
                  <a:pt x="3966" y="8628"/>
                  <a:pt x="3934" y="8067"/>
                  <a:pt x="3541" y="7536"/>
                </a:cubicBezTo>
                <a:lnTo>
                  <a:pt x="4340" y="7206"/>
                </a:lnTo>
                <a:cubicBezTo>
                  <a:pt x="4497" y="7127"/>
                  <a:pt x="4533" y="7041"/>
                  <a:pt x="4479" y="6981"/>
                </a:cubicBezTo>
                <a:cubicBezTo>
                  <a:pt x="4980" y="6802"/>
                  <a:pt x="5361" y="6668"/>
                  <a:pt x="5612" y="6581"/>
                </a:cubicBezTo>
                <a:cubicBezTo>
                  <a:pt x="5699" y="6551"/>
                  <a:pt x="5820" y="6541"/>
                  <a:pt x="5930" y="6548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898" name="Worker"/>
          <p:cNvSpPr/>
          <p:nvPr/>
        </p:nvSpPr>
        <p:spPr>
          <a:xfrm>
            <a:off x="1581355" y="5439182"/>
            <a:ext cx="435822" cy="9750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7" h="21485" extrusionOk="0">
                <a:moveTo>
                  <a:pt x="10437" y="4"/>
                </a:moveTo>
                <a:cubicBezTo>
                  <a:pt x="10086" y="16"/>
                  <a:pt x="9890" y="53"/>
                  <a:pt x="9890" y="53"/>
                </a:cubicBezTo>
                <a:lnTo>
                  <a:pt x="9679" y="218"/>
                </a:lnTo>
                <a:cubicBezTo>
                  <a:pt x="9679" y="218"/>
                  <a:pt x="9475" y="209"/>
                  <a:pt x="9302" y="233"/>
                </a:cubicBezTo>
                <a:cubicBezTo>
                  <a:pt x="9123" y="277"/>
                  <a:pt x="8310" y="685"/>
                  <a:pt x="8077" y="979"/>
                </a:cubicBezTo>
                <a:cubicBezTo>
                  <a:pt x="7824" y="1007"/>
                  <a:pt x="6972" y="1066"/>
                  <a:pt x="6792" y="1100"/>
                </a:cubicBezTo>
                <a:cubicBezTo>
                  <a:pt x="6611" y="1134"/>
                  <a:pt x="6610" y="1188"/>
                  <a:pt x="6747" y="1207"/>
                </a:cubicBezTo>
                <a:cubicBezTo>
                  <a:pt x="6845" y="1222"/>
                  <a:pt x="7314" y="1289"/>
                  <a:pt x="7960" y="1382"/>
                </a:cubicBezTo>
                <a:lnTo>
                  <a:pt x="7768" y="1865"/>
                </a:lnTo>
                <a:cubicBezTo>
                  <a:pt x="7768" y="1865"/>
                  <a:pt x="7275" y="2061"/>
                  <a:pt x="7048" y="2209"/>
                </a:cubicBezTo>
                <a:cubicBezTo>
                  <a:pt x="6821" y="2357"/>
                  <a:pt x="7572" y="2389"/>
                  <a:pt x="7572" y="2389"/>
                </a:cubicBezTo>
                <a:cubicBezTo>
                  <a:pt x="7572" y="2389"/>
                  <a:pt x="7241" y="2949"/>
                  <a:pt x="7719" y="3113"/>
                </a:cubicBezTo>
                <a:cubicBezTo>
                  <a:pt x="7920" y="3182"/>
                  <a:pt x="8267" y="3252"/>
                  <a:pt x="8601" y="3308"/>
                </a:cubicBezTo>
                <a:cubicBezTo>
                  <a:pt x="8784" y="3339"/>
                  <a:pt x="8857" y="3435"/>
                  <a:pt x="8759" y="3510"/>
                </a:cubicBezTo>
                <a:cubicBezTo>
                  <a:pt x="8554" y="3667"/>
                  <a:pt x="8183" y="3908"/>
                  <a:pt x="7670" y="4063"/>
                </a:cubicBezTo>
                <a:cubicBezTo>
                  <a:pt x="6854" y="4309"/>
                  <a:pt x="6108" y="5696"/>
                  <a:pt x="6034" y="6631"/>
                </a:cubicBezTo>
                <a:cubicBezTo>
                  <a:pt x="5968" y="7473"/>
                  <a:pt x="5033" y="9443"/>
                  <a:pt x="5883" y="10219"/>
                </a:cubicBezTo>
                <a:cubicBezTo>
                  <a:pt x="5883" y="10220"/>
                  <a:pt x="5883" y="10221"/>
                  <a:pt x="5883" y="10221"/>
                </a:cubicBezTo>
                <a:cubicBezTo>
                  <a:pt x="5207" y="11118"/>
                  <a:pt x="5701" y="12224"/>
                  <a:pt x="4764" y="13705"/>
                </a:cubicBezTo>
                <a:cubicBezTo>
                  <a:pt x="3636" y="15488"/>
                  <a:pt x="3816" y="18602"/>
                  <a:pt x="3351" y="18952"/>
                </a:cubicBezTo>
                <a:cubicBezTo>
                  <a:pt x="3167" y="19090"/>
                  <a:pt x="3339" y="19405"/>
                  <a:pt x="3339" y="19406"/>
                </a:cubicBezTo>
                <a:cubicBezTo>
                  <a:pt x="3339" y="19406"/>
                  <a:pt x="2631" y="19652"/>
                  <a:pt x="1602" y="19882"/>
                </a:cubicBezTo>
                <a:cubicBezTo>
                  <a:pt x="1601" y="19882"/>
                  <a:pt x="1598" y="19882"/>
                  <a:pt x="1598" y="19882"/>
                </a:cubicBezTo>
                <a:cubicBezTo>
                  <a:pt x="73" y="19841"/>
                  <a:pt x="-63" y="20307"/>
                  <a:pt x="19" y="20574"/>
                </a:cubicBezTo>
                <a:cubicBezTo>
                  <a:pt x="46" y="20664"/>
                  <a:pt x="209" y="20734"/>
                  <a:pt x="411" y="20742"/>
                </a:cubicBezTo>
                <a:cubicBezTo>
                  <a:pt x="2676" y="20839"/>
                  <a:pt x="3841" y="20592"/>
                  <a:pt x="4278" y="20465"/>
                </a:cubicBezTo>
                <a:cubicBezTo>
                  <a:pt x="4366" y="20439"/>
                  <a:pt x="4482" y="20465"/>
                  <a:pt x="4485" y="20512"/>
                </a:cubicBezTo>
                <a:cubicBezTo>
                  <a:pt x="4488" y="20554"/>
                  <a:pt x="4556" y="20589"/>
                  <a:pt x="4651" y="20588"/>
                </a:cubicBezTo>
                <a:cubicBezTo>
                  <a:pt x="5744" y="20569"/>
                  <a:pt x="6439" y="20521"/>
                  <a:pt x="6852" y="20480"/>
                </a:cubicBezTo>
                <a:cubicBezTo>
                  <a:pt x="7148" y="20450"/>
                  <a:pt x="7357" y="20331"/>
                  <a:pt x="7353" y="20196"/>
                </a:cubicBezTo>
                <a:lnTo>
                  <a:pt x="7346" y="19841"/>
                </a:lnTo>
                <a:cubicBezTo>
                  <a:pt x="7344" y="19783"/>
                  <a:pt x="7387" y="19727"/>
                  <a:pt x="7467" y="19680"/>
                </a:cubicBezTo>
                <a:cubicBezTo>
                  <a:pt x="8229" y="19232"/>
                  <a:pt x="7793" y="18275"/>
                  <a:pt x="8073" y="16954"/>
                </a:cubicBezTo>
                <a:cubicBezTo>
                  <a:pt x="8368" y="15566"/>
                  <a:pt x="8492" y="15553"/>
                  <a:pt x="9570" y="13337"/>
                </a:cubicBezTo>
                <a:cubicBezTo>
                  <a:pt x="9573" y="13337"/>
                  <a:pt x="9574" y="13337"/>
                  <a:pt x="9577" y="13337"/>
                </a:cubicBezTo>
                <a:cubicBezTo>
                  <a:pt x="11043" y="14533"/>
                  <a:pt x="10440" y="15298"/>
                  <a:pt x="10636" y="15845"/>
                </a:cubicBezTo>
                <a:cubicBezTo>
                  <a:pt x="10833" y="16392"/>
                  <a:pt x="11668" y="17106"/>
                  <a:pt x="11680" y="18966"/>
                </a:cubicBezTo>
                <a:cubicBezTo>
                  <a:pt x="11704" y="20495"/>
                  <a:pt x="11735" y="19812"/>
                  <a:pt x="12137" y="20330"/>
                </a:cubicBezTo>
                <a:cubicBezTo>
                  <a:pt x="12010" y="20446"/>
                  <a:pt x="11786" y="20561"/>
                  <a:pt x="11386" y="20672"/>
                </a:cubicBezTo>
                <a:cubicBezTo>
                  <a:pt x="10646" y="20876"/>
                  <a:pt x="10719" y="21130"/>
                  <a:pt x="10783" y="21288"/>
                </a:cubicBezTo>
                <a:cubicBezTo>
                  <a:pt x="10807" y="21346"/>
                  <a:pt x="10902" y="21392"/>
                  <a:pt x="11028" y="21408"/>
                </a:cubicBezTo>
                <a:cubicBezTo>
                  <a:pt x="12524" y="21592"/>
                  <a:pt x="13471" y="21410"/>
                  <a:pt x="14010" y="21253"/>
                </a:cubicBezTo>
                <a:cubicBezTo>
                  <a:pt x="14574" y="21089"/>
                  <a:pt x="14673" y="20619"/>
                  <a:pt x="14967" y="20477"/>
                </a:cubicBezTo>
                <a:cubicBezTo>
                  <a:pt x="15134" y="20396"/>
                  <a:pt x="15145" y="20200"/>
                  <a:pt x="15122" y="20045"/>
                </a:cubicBezTo>
                <a:cubicBezTo>
                  <a:pt x="15124" y="20044"/>
                  <a:pt x="15127" y="20043"/>
                  <a:pt x="15129" y="20043"/>
                </a:cubicBezTo>
                <a:cubicBezTo>
                  <a:pt x="15725" y="19650"/>
                  <a:pt x="15043" y="19524"/>
                  <a:pt x="15126" y="17446"/>
                </a:cubicBezTo>
                <a:cubicBezTo>
                  <a:pt x="15379" y="14690"/>
                  <a:pt x="14303" y="14379"/>
                  <a:pt x="14651" y="12819"/>
                </a:cubicBezTo>
                <a:cubicBezTo>
                  <a:pt x="14666" y="12752"/>
                  <a:pt x="14679" y="12685"/>
                  <a:pt x="14692" y="12621"/>
                </a:cubicBezTo>
                <a:cubicBezTo>
                  <a:pt x="14707" y="12548"/>
                  <a:pt x="14841" y="12494"/>
                  <a:pt x="15005" y="12492"/>
                </a:cubicBezTo>
                <a:cubicBezTo>
                  <a:pt x="15481" y="12485"/>
                  <a:pt x="15952" y="12451"/>
                  <a:pt x="16313" y="12371"/>
                </a:cubicBezTo>
                <a:cubicBezTo>
                  <a:pt x="16447" y="12341"/>
                  <a:pt x="16604" y="12381"/>
                  <a:pt x="16622" y="12448"/>
                </a:cubicBezTo>
                <a:cubicBezTo>
                  <a:pt x="16706" y="12755"/>
                  <a:pt x="16876" y="13159"/>
                  <a:pt x="16961" y="13451"/>
                </a:cubicBezTo>
                <a:cubicBezTo>
                  <a:pt x="17064" y="13804"/>
                  <a:pt x="17105" y="14178"/>
                  <a:pt x="17119" y="14334"/>
                </a:cubicBezTo>
                <a:cubicBezTo>
                  <a:pt x="17123" y="14374"/>
                  <a:pt x="17207" y="14404"/>
                  <a:pt x="17297" y="14399"/>
                </a:cubicBezTo>
                <a:lnTo>
                  <a:pt x="17538" y="14386"/>
                </a:lnTo>
                <a:lnTo>
                  <a:pt x="18133" y="14350"/>
                </a:lnTo>
                <a:cubicBezTo>
                  <a:pt x="18223" y="14345"/>
                  <a:pt x="18285" y="14308"/>
                  <a:pt x="18265" y="14268"/>
                </a:cubicBezTo>
                <a:cubicBezTo>
                  <a:pt x="18190" y="14116"/>
                  <a:pt x="18017" y="13748"/>
                  <a:pt x="17915" y="13396"/>
                </a:cubicBezTo>
                <a:cubicBezTo>
                  <a:pt x="17789" y="12962"/>
                  <a:pt x="17698" y="12269"/>
                  <a:pt x="17508" y="12040"/>
                </a:cubicBezTo>
                <a:cubicBezTo>
                  <a:pt x="17484" y="12011"/>
                  <a:pt x="17413" y="11995"/>
                  <a:pt x="17346" y="11999"/>
                </a:cubicBezTo>
                <a:lnTo>
                  <a:pt x="17338" y="11999"/>
                </a:lnTo>
                <a:lnTo>
                  <a:pt x="17206" y="11542"/>
                </a:lnTo>
                <a:cubicBezTo>
                  <a:pt x="17207" y="11541"/>
                  <a:pt x="17209" y="11541"/>
                  <a:pt x="17210" y="11540"/>
                </a:cubicBezTo>
                <a:cubicBezTo>
                  <a:pt x="17340" y="11529"/>
                  <a:pt x="17463" y="11514"/>
                  <a:pt x="17560" y="11497"/>
                </a:cubicBezTo>
                <a:cubicBezTo>
                  <a:pt x="17561" y="11496"/>
                  <a:pt x="17560" y="11495"/>
                  <a:pt x="17560" y="11495"/>
                </a:cubicBezTo>
                <a:cubicBezTo>
                  <a:pt x="17538" y="11368"/>
                  <a:pt x="17479" y="11143"/>
                  <a:pt x="17478" y="11139"/>
                </a:cubicBezTo>
                <a:cubicBezTo>
                  <a:pt x="17473" y="11138"/>
                  <a:pt x="17368" y="11117"/>
                  <a:pt x="17168" y="11102"/>
                </a:cubicBezTo>
                <a:cubicBezTo>
                  <a:pt x="17167" y="11101"/>
                  <a:pt x="17166" y="11101"/>
                  <a:pt x="17165" y="11100"/>
                </a:cubicBezTo>
                <a:cubicBezTo>
                  <a:pt x="17189" y="11034"/>
                  <a:pt x="17276" y="10886"/>
                  <a:pt x="17583" y="10868"/>
                </a:cubicBezTo>
                <a:cubicBezTo>
                  <a:pt x="17963" y="10846"/>
                  <a:pt x="18338" y="11016"/>
                  <a:pt x="18733" y="11129"/>
                </a:cubicBezTo>
                <a:cubicBezTo>
                  <a:pt x="18776" y="11141"/>
                  <a:pt x="18825" y="11121"/>
                  <a:pt x="18804" y="11100"/>
                </a:cubicBezTo>
                <a:cubicBezTo>
                  <a:pt x="18519" y="10819"/>
                  <a:pt x="18080" y="10648"/>
                  <a:pt x="17602" y="10550"/>
                </a:cubicBezTo>
                <a:cubicBezTo>
                  <a:pt x="17601" y="10550"/>
                  <a:pt x="17599" y="10549"/>
                  <a:pt x="17598" y="10549"/>
                </a:cubicBezTo>
                <a:cubicBezTo>
                  <a:pt x="17663" y="10303"/>
                  <a:pt x="17464" y="9517"/>
                  <a:pt x="18103" y="9308"/>
                </a:cubicBezTo>
                <a:cubicBezTo>
                  <a:pt x="18839" y="9068"/>
                  <a:pt x="21537" y="7448"/>
                  <a:pt x="21537" y="7251"/>
                </a:cubicBezTo>
                <a:cubicBezTo>
                  <a:pt x="21537" y="7054"/>
                  <a:pt x="20229" y="6631"/>
                  <a:pt x="20229" y="6631"/>
                </a:cubicBezTo>
                <a:cubicBezTo>
                  <a:pt x="20294" y="6574"/>
                  <a:pt x="20326" y="6523"/>
                  <a:pt x="20312" y="6485"/>
                </a:cubicBezTo>
                <a:cubicBezTo>
                  <a:pt x="20214" y="6223"/>
                  <a:pt x="19626" y="5918"/>
                  <a:pt x="19185" y="5939"/>
                </a:cubicBezTo>
                <a:cubicBezTo>
                  <a:pt x="19184" y="5938"/>
                  <a:pt x="19182" y="5939"/>
                  <a:pt x="19181" y="5939"/>
                </a:cubicBezTo>
                <a:cubicBezTo>
                  <a:pt x="18797" y="5597"/>
                  <a:pt x="15642" y="4020"/>
                  <a:pt x="14183" y="3607"/>
                </a:cubicBezTo>
                <a:cubicBezTo>
                  <a:pt x="14143" y="3594"/>
                  <a:pt x="14102" y="3582"/>
                  <a:pt x="14059" y="3574"/>
                </a:cubicBezTo>
                <a:cubicBezTo>
                  <a:pt x="13624" y="3489"/>
                  <a:pt x="13317" y="3433"/>
                  <a:pt x="13052" y="3397"/>
                </a:cubicBezTo>
                <a:cubicBezTo>
                  <a:pt x="12797" y="3363"/>
                  <a:pt x="12583" y="3286"/>
                  <a:pt x="12461" y="3181"/>
                </a:cubicBezTo>
                <a:cubicBezTo>
                  <a:pt x="12456" y="3177"/>
                  <a:pt x="12450" y="3173"/>
                  <a:pt x="12446" y="3169"/>
                </a:cubicBezTo>
                <a:cubicBezTo>
                  <a:pt x="12303" y="3044"/>
                  <a:pt x="12309" y="2897"/>
                  <a:pt x="12453" y="2772"/>
                </a:cubicBezTo>
                <a:cubicBezTo>
                  <a:pt x="12690" y="2568"/>
                  <a:pt x="12917" y="2300"/>
                  <a:pt x="13056" y="2118"/>
                </a:cubicBezTo>
                <a:cubicBezTo>
                  <a:pt x="13339" y="2159"/>
                  <a:pt x="13522" y="2185"/>
                  <a:pt x="13558" y="2191"/>
                </a:cubicBezTo>
                <a:cubicBezTo>
                  <a:pt x="13853" y="2237"/>
                  <a:pt x="13802" y="2072"/>
                  <a:pt x="13633" y="1918"/>
                </a:cubicBezTo>
                <a:cubicBezTo>
                  <a:pt x="14292" y="1088"/>
                  <a:pt x="13130" y="295"/>
                  <a:pt x="11903" y="102"/>
                </a:cubicBezTo>
                <a:cubicBezTo>
                  <a:pt x="11289" y="5"/>
                  <a:pt x="10787" y="-8"/>
                  <a:pt x="10437" y="4"/>
                </a:cubicBezTo>
                <a:close/>
                <a:moveTo>
                  <a:pt x="15977" y="6797"/>
                </a:moveTo>
                <a:cubicBezTo>
                  <a:pt x="16042" y="6794"/>
                  <a:pt x="16114" y="6797"/>
                  <a:pt x="16181" y="6809"/>
                </a:cubicBezTo>
                <a:cubicBezTo>
                  <a:pt x="16554" y="6879"/>
                  <a:pt x="16803" y="7031"/>
                  <a:pt x="16773" y="7075"/>
                </a:cubicBezTo>
                <a:cubicBezTo>
                  <a:pt x="16657" y="7240"/>
                  <a:pt x="17224" y="7430"/>
                  <a:pt x="17756" y="7512"/>
                </a:cubicBezTo>
                <a:cubicBezTo>
                  <a:pt x="17915" y="7536"/>
                  <a:pt x="18004" y="7610"/>
                  <a:pt x="17952" y="7681"/>
                </a:cubicBezTo>
                <a:cubicBezTo>
                  <a:pt x="17631" y="8127"/>
                  <a:pt x="17150" y="8671"/>
                  <a:pt x="17018" y="8819"/>
                </a:cubicBezTo>
                <a:cubicBezTo>
                  <a:pt x="16985" y="8843"/>
                  <a:pt x="16953" y="8866"/>
                  <a:pt x="16920" y="8890"/>
                </a:cubicBezTo>
                <a:lnTo>
                  <a:pt x="15687" y="9497"/>
                </a:lnTo>
                <a:cubicBezTo>
                  <a:pt x="15651" y="9514"/>
                  <a:pt x="15602" y="9525"/>
                  <a:pt x="15548" y="9527"/>
                </a:cubicBezTo>
                <a:cubicBezTo>
                  <a:pt x="15314" y="9533"/>
                  <a:pt x="15076" y="9544"/>
                  <a:pt x="14865" y="9554"/>
                </a:cubicBezTo>
                <a:cubicBezTo>
                  <a:pt x="14715" y="9561"/>
                  <a:pt x="14597" y="9497"/>
                  <a:pt x="14643" y="9433"/>
                </a:cubicBezTo>
                <a:cubicBezTo>
                  <a:pt x="15029" y="8890"/>
                  <a:pt x="15784" y="7709"/>
                  <a:pt x="15642" y="6982"/>
                </a:cubicBezTo>
                <a:cubicBezTo>
                  <a:pt x="15623" y="6885"/>
                  <a:pt x="15783" y="6809"/>
                  <a:pt x="15977" y="6797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899" name="Line"/>
          <p:cNvSpPr/>
          <p:nvPr/>
        </p:nvSpPr>
        <p:spPr>
          <a:xfrm flipH="1">
            <a:off x="1799265" y="4043010"/>
            <a:ext cx="1" cy="1251876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08" name="Connection Line"/>
          <p:cNvSpPr/>
          <p:nvPr/>
        </p:nvSpPr>
        <p:spPr>
          <a:xfrm>
            <a:off x="606885" y="3532486"/>
            <a:ext cx="860623" cy="47872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10" h="21600" extrusionOk="0">
                <a:moveTo>
                  <a:pt x="16210" y="21600"/>
                </a:moveTo>
                <a:cubicBezTo>
                  <a:pt x="-4863" y="14811"/>
                  <a:pt x="-5390" y="7611"/>
                  <a:pt x="14628" y="0"/>
                </a:cubicBezTo>
              </a:path>
            </a:pathLst>
          </a:custGeom>
          <a:ln w="38100">
            <a:solidFill>
              <a:srgbClr val="000000"/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901" name="A"/>
          <p:cNvSpPr txBox="1"/>
          <p:nvPr/>
        </p:nvSpPr>
        <p:spPr>
          <a:xfrm>
            <a:off x="2506058" y="3164529"/>
            <a:ext cx="385370" cy="5851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A</a:t>
            </a:r>
          </a:p>
        </p:txBody>
      </p:sp>
      <p:sp>
        <p:nvSpPr>
          <p:cNvPr id="902" name="B"/>
          <p:cNvSpPr txBox="1"/>
          <p:nvPr/>
        </p:nvSpPr>
        <p:spPr>
          <a:xfrm>
            <a:off x="2498539" y="5634149"/>
            <a:ext cx="400407" cy="585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B</a:t>
            </a:r>
          </a:p>
        </p:txBody>
      </p:sp>
      <p:sp>
        <p:nvSpPr>
          <p:cNvPr id="903" name="C"/>
          <p:cNvSpPr txBox="1"/>
          <p:nvPr/>
        </p:nvSpPr>
        <p:spPr>
          <a:xfrm>
            <a:off x="2494882" y="8146875"/>
            <a:ext cx="407722" cy="585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4" name="Equation"/>
              <p:cNvSpPr txBox="1"/>
              <p:nvPr/>
            </p:nvSpPr>
            <p:spPr>
              <a:xfrm>
                <a:off x="3150717" y="3310412"/>
                <a:ext cx="444124" cy="294968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sz="3400"/>
              </a:p>
            </p:txBody>
          </p:sp>
        </mc:Choice>
        <mc:Fallback xmlns="">
          <p:sp>
            <p:nvSpPr>
              <p:cNvPr id="904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0717" y="3310412"/>
                <a:ext cx="444124" cy="294968"/>
              </a:xfrm>
              <a:prstGeom prst="rect">
                <a:avLst/>
              </a:prstGeom>
              <a:blipFill>
                <a:blip r:embed="rId3"/>
                <a:stretch>
                  <a:fillRect l="-1370" r="-13699" b="-45833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5" name="Line"/>
          <p:cNvSpPr/>
          <p:nvPr/>
        </p:nvSpPr>
        <p:spPr>
          <a:xfrm flipH="1">
            <a:off x="1799265" y="6558524"/>
            <a:ext cx="1" cy="1251876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6" name="Equation"/>
              <p:cNvSpPr txBox="1"/>
              <p:nvPr/>
            </p:nvSpPr>
            <p:spPr>
              <a:xfrm>
                <a:off x="3150717" y="5780032"/>
                <a:ext cx="383259" cy="294968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sz="3400"/>
              </a:p>
            </p:txBody>
          </p:sp>
        </mc:Choice>
        <mc:Fallback xmlns="">
          <p:sp>
            <p:nvSpPr>
              <p:cNvPr id="906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0717" y="5780032"/>
                <a:ext cx="383259" cy="294968"/>
              </a:xfrm>
              <a:prstGeom prst="rect">
                <a:avLst/>
              </a:prstGeom>
              <a:blipFill>
                <a:blip r:embed="rId4"/>
                <a:stretch>
                  <a:fillRect r="-25397" b="-42857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7" name="Equation"/>
              <p:cNvSpPr txBox="1"/>
              <p:nvPr/>
            </p:nvSpPr>
            <p:spPr>
              <a:xfrm>
                <a:off x="3150717" y="8292758"/>
                <a:ext cx="410444" cy="294968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p>
                          <m:r>
                            <a:rPr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sz="3400"/>
              </a:p>
            </p:txBody>
          </p:sp>
        </mc:Choice>
        <mc:Fallback xmlns="">
          <p:sp>
            <p:nvSpPr>
              <p:cNvPr id="907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0717" y="8292758"/>
                <a:ext cx="410444" cy="294968"/>
              </a:xfrm>
              <a:prstGeom prst="rect">
                <a:avLst/>
              </a:prstGeom>
              <a:blipFill>
                <a:blip r:embed="rId5"/>
                <a:stretch>
                  <a:fillRect r="-16418" b="-42857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71A14D24-E56C-7813-A735-68D94C597BD5}"/>
              </a:ext>
            </a:extLst>
          </p:cNvPr>
          <p:cNvSpPr txBox="1"/>
          <p:nvPr/>
        </p:nvSpPr>
        <p:spPr>
          <a:xfrm>
            <a:off x="9102665" y="4435295"/>
            <a:ext cx="13283296" cy="24416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sng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Protocol</a:t>
            </a:r>
          </a:p>
          <a:p>
            <a:pPr marL="571500" marR="0" indent="-5715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3600" dirty="0"/>
              <a:t>Upgrade C and B. </a:t>
            </a:r>
          </a:p>
          <a:p>
            <a:pPr marL="571500" marR="0" indent="-5715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3600" dirty="0"/>
              <a:t>Execute protocol for broadcast from Pseudo-Signatures (A-B-C) using upgraded correlations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E45C14A-5805-52FE-67D0-CAA60AB7035F}"/>
                  </a:ext>
                </a:extLst>
              </p:cNvPr>
              <p:cNvSpPr txBox="1"/>
              <p:nvPr/>
            </p:nvSpPr>
            <p:spPr>
              <a:xfrm>
                <a:off x="9414803" y="2320288"/>
                <a:ext cx="12189654" cy="14465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>
                  <a:defRPr>
                    <a:solidFill>
                      <a:srgbClr val="424242"/>
                    </a:solidFill>
                  </a:defRPr>
                </a:pPr>
                <a:r>
                  <a:rPr lang="en-US" sz="4400" dirty="0">
                    <a:solidFill>
                      <a:srgbClr val="424242"/>
                    </a:solidFill>
                  </a:rPr>
                  <a:t>If A-B-C non-simulatability with interaction holds: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 smtClean="0">
                            <a:solidFill>
                              <a:srgbClr val="42424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rgbClr val="424242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4400" i="1">
                            <a:solidFill>
                              <a:srgbClr val="424242"/>
                            </a:solidFill>
                            <a:latin typeface="Cambria Math" panose="02040503050406030204" pitchFamily="18" charset="0"/>
                          </a:rPr>
                          <m:t>↘</m:t>
                        </m:r>
                        <m:sSub>
                          <m:sSubPr>
                            <m:ctrlPr>
                              <a:rPr lang="en-US" sz="4400" b="0" i="1" smtClean="0">
                                <a:solidFill>
                                  <a:srgbClr val="42424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srgbClr val="424242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4400" b="0" i="1" smtClean="0">
                                <a:solidFill>
                                  <a:srgbClr val="424242"/>
                                </a:solidFill>
                                <a:latin typeface="Cambria Math" panose="02040503050406030204" pitchFamily="18" charset="0"/>
                              </a:rPr>
                              <m:t>∞</m:t>
                            </m:r>
                          </m:sub>
                        </m:sSub>
                      </m:e>
                    </m:d>
                    <m:r>
                      <a:rPr lang="en-US" sz="4400" i="1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⫫</m:t>
                    </m:r>
                    <m:r>
                      <a:rPr lang="en-US" sz="4400" b="0" i="1" smtClean="0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4400" b="0" i="1" smtClean="0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4400" b="0" i="1" smtClean="0">
                            <a:solidFill>
                              <a:srgbClr val="42424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rgbClr val="424242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4400" i="1">
                            <a:solidFill>
                              <a:srgbClr val="424242"/>
                            </a:solidFill>
                            <a:latin typeface="Cambria Math" panose="02040503050406030204" pitchFamily="18" charset="0"/>
                          </a:rPr>
                          <m:t>↘</m:t>
                        </m:r>
                        <m:sSub>
                          <m:sSubPr>
                            <m:ctrlPr>
                              <a:rPr lang="en-US" sz="4400" i="1">
                                <a:solidFill>
                                  <a:srgbClr val="42424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srgbClr val="424242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sz="4400" i="1">
                                <a:solidFill>
                                  <a:srgbClr val="424242"/>
                                </a:solidFill>
                                <a:latin typeface="Cambria Math" panose="02040503050406030204" pitchFamily="18" charset="0"/>
                              </a:rPr>
                              <m:t>∞</m:t>
                            </m:r>
                          </m:sub>
                        </m:sSub>
                      </m:e>
                    </m:d>
                    <m:r>
                      <a:rPr lang="en-US" sz="4400" b="0" i="1" smtClean="0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4400" b="0" i="1" smtClean="0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sz="44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E45C14A-5805-52FE-67D0-CAA60AB703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4803" y="2320288"/>
                <a:ext cx="12189654" cy="1446550"/>
              </a:xfrm>
              <a:prstGeom prst="rect">
                <a:avLst/>
              </a:prstGeom>
              <a:blipFill>
                <a:blip r:embed="rId6"/>
                <a:stretch>
                  <a:fillRect l="-1950" t="-9283" r="-325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3796871-A879-1FC3-CD38-ADD2D0377804}"/>
              </a:ext>
            </a:extLst>
          </p:cNvPr>
          <p:cNvCxnSpPr/>
          <p:nvPr/>
        </p:nvCxnSpPr>
        <p:spPr>
          <a:xfrm flipH="1">
            <a:off x="14653629" y="3205895"/>
            <a:ext cx="235527" cy="366228"/>
          </a:xfrm>
          <a:prstGeom prst="line">
            <a:avLst/>
          </a:prstGeom>
          <a:noFill/>
          <a:ln w="25400" cap="flat">
            <a:solidFill>
              <a:schemeClr val="tx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DC39160-F21B-F60C-9E5D-B754259BCF15}"/>
              </a:ext>
            </a:extLst>
          </p:cNvPr>
          <p:cNvSpPr txBox="1"/>
          <p:nvPr/>
        </p:nvSpPr>
        <p:spPr>
          <a:xfrm>
            <a:off x="9028808" y="10123720"/>
            <a:ext cx="13283296" cy="24416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sng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Protocol</a:t>
            </a:r>
          </a:p>
          <a:p>
            <a:pPr marL="571500" marR="0" indent="-5715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3600" dirty="0"/>
              <a:t>Upgrade C and B. </a:t>
            </a:r>
          </a:p>
          <a:p>
            <a:pPr marL="571500" marR="0" indent="-5715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3600" dirty="0"/>
              <a:t>Execute protocol for broadcast from Pseudo-Signatures (A-C-B) using upgraded correlations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BCF4705-DA0E-F7BF-1456-1A29C751CF89}"/>
                  </a:ext>
                </a:extLst>
              </p:cNvPr>
              <p:cNvSpPr txBox="1"/>
              <p:nvPr/>
            </p:nvSpPr>
            <p:spPr>
              <a:xfrm>
                <a:off x="9340946" y="8008713"/>
                <a:ext cx="12189654" cy="14465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>
                  <a:defRPr>
                    <a:solidFill>
                      <a:srgbClr val="424242"/>
                    </a:solidFill>
                  </a:defRPr>
                </a:pPr>
                <a:r>
                  <a:rPr lang="en-US" sz="4400" dirty="0">
                    <a:solidFill>
                      <a:srgbClr val="424242"/>
                    </a:solidFill>
                  </a:rPr>
                  <a:t>If A-C-B non-simulatability with interaction holds: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 smtClean="0">
                            <a:solidFill>
                              <a:srgbClr val="42424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rgbClr val="424242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4400" i="1">
                            <a:solidFill>
                              <a:srgbClr val="424242"/>
                            </a:solidFill>
                            <a:latin typeface="Cambria Math" panose="02040503050406030204" pitchFamily="18" charset="0"/>
                          </a:rPr>
                          <m:t>↘</m:t>
                        </m:r>
                        <m:sSub>
                          <m:sSubPr>
                            <m:ctrlPr>
                              <a:rPr lang="en-US" sz="4400" b="0" i="1" smtClean="0">
                                <a:solidFill>
                                  <a:srgbClr val="42424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0" i="1" smtClean="0">
                                <a:solidFill>
                                  <a:srgbClr val="424242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sz="4400" b="0" i="1" smtClean="0">
                                <a:solidFill>
                                  <a:srgbClr val="424242"/>
                                </a:solidFill>
                                <a:latin typeface="Cambria Math" panose="02040503050406030204" pitchFamily="18" charset="0"/>
                              </a:rPr>
                              <m:t>∞</m:t>
                            </m:r>
                          </m:sub>
                        </m:sSub>
                      </m:e>
                    </m:d>
                    <m:r>
                      <a:rPr lang="en-US" sz="4400" i="1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⫫</m:t>
                    </m:r>
                    <m:r>
                      <a:rPr lang="en-US" sz="4400" b="0" i="1" smtClean="0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4400" b="0" i="1" smtClean="0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,(</m:t>
                    </m:r>
                    <m:r>
                      <a:rPr lang="en-US" sz="4400" i="1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4400" i="1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↘</m:t>
                    </m:r>
                    <m:sSub>
                      <m:sSubPr>
                        <m:ctrlPr>
                          <a:rPr lang="en-US" sz="4400" i="1">
                            <a:solidFill>
                              <a:srgbClr val="42424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424242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4400" i="1">
                            <a:solidFill>
                              <a:srgbClr val="424242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sz="4400" i="1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400" b="0" i="1" smtClean="0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4400" b="0" i="1" smtClean="0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US" sz="44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BCF4705-DA0E-F7BF-1456-1A29C751CF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0946" y="8008713"/>
                <a:ext cx="12189654" cy="1446550"/>
              </a:xfrm>
              <a:prstGeom prst="rect">
                <a:avLst/>
              </a:prstGeom>
              <a:blipFill>
                <a:blip r:embed="rId7"/>
                <a:stretch>
                  <a:fillRect l="-1950" t="-9283" r="-325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EABD3FD-F418-FDFB-46FE-40519EA13C3B}"/>
              </a:ext>
            </a:extLst>
          </p:cNvPr>
          <p:cNvCxnSpPr/>
          <p:nvPr/>
        </p:nvCxnSpPr>
        <p:spPr>
          <a:xfrm flipH="1">
            <a:off x="14810427" y="8924166"/>
            <a:ext cx="235527" cy="366228"/>
          </a:xfrm>
          <a:prstGeom prst="line">
            <a:avLst/>
          </a:prstGeom>
          <a:noFill/>
          <a:ln w="25400" cap="flat">
            <a:solidFill>
              <a:schemeClr val="tx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haracterize all sources which solve the Byzantine 3-generals problem"/>
          <p:cNvSpPr txBox="1"/>
          <p:nvPr/>
        </p:nvSpPr>
        <p:spPr>
          <a:xfrm>
            <a:off x="888414" y="5884286"/>
            <a:ext cx="22634401" cy="14026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algn="l">
              <a:lnSpc>
                <a:spcPct val="200000"/>
              </a:lnSpc>
              <a:defRPr sz="5000" i="1">
                <a:solidFill>
                  <a:srgbClr val="000000"/>
                </a:solidFill>
              </a:defRPr>
            </a:pPr>
            <a:r>
              <a:rPr lang="en-US" dirty="0"/>
              <a:t>C</a:t>
            </a:r>
            <a:r>
              <a:rPr dirty="0"/>
              <a:t>haracterize all </a:t>
            </a:r>
            <a:r>
              <a:rPr lang="en-US" dirty="0"/>
              <a:t>correlated sources</a:t>
            </a:r>
            <a:r>
              <a:rPr dirty="0"/>
              <a:t> which </a:t>
            </a:r>
            <a:r>
              <a:rPr lang="en-US" dirty="0"/>
              <a:t>realize </a:t>
            </a:r>
            <a:r>
              <a:rPr dirty="0"/>
              <a:t>3-</a:t>
            </a:r>
            <a:r>
              <a:rPr lang="en-US" dirty="0"/>
              <a:t>party Byzantine broadcast</a:t>
            </a:r>
            <a:endParaRPr dirty="0"/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Byzantine Generals : Source Model"/>
          <p:cNvSpPr txBox="1">
            <a:spLocks noGrp="1"/>
          </p:cNvSpPr>
          <p:nvPr>
            <p:ph type="title"/>
          </p:nvPr>
        </p:nvSpPr>
        <p:spPr>
          <a:xfrm>
            <a:off x="1206500" y="317500"/>
            <a:ext cx="21971000" cy="1433163"/>
          </a:xfrm>
          <a:prstGeom prst="rect">
            <a:avLst/>
          </a:prstGeom>
        </p:spPr>
        <p:txBody>
          <a:bodyPr/>
          <a:lstStyle>
            <a:lvl1pPr>
              <a:defRPr sz="7000" spc="-140"/>
            </a:lvl1pPr>
          </a:lstStyle>
          <a:p>
            <a:r>
              <a:rPr dirty="0"/>
              <a:t>Byzantine </a:t>
            </a:r>
            <a:r>
              <a:rPr lang="en-US" dirty="0"/>
              <a:t>Broadcast</a:t>
            </a:r>
            <a:r>
              <a:rPr dirty="0"/>
              <a:t> </a:t>
            </a:r>
            <a:r>
              <a:rPr lang="en-US" dirty="0"/>
              <a:t>using Correlation</a:t>
            </a:r>
            <a:endParaRPr dirty="0"/>
          </a:p>
        </p:txBody>
      </p:sp>
      <p:sp>
        <p:nvSpPr>
          <p:cNvPr id="896" name="Horseback Riding"/>
          <p:cNvSpPr/>
          <p:nvPr/>
        </p:nvSpPr>
        <p:spPr>
          <a:xfrm flipH="1">
            <a:off x="1351763" y="3015456"/>
            <a:ext cx="895005" cy="8832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378" y="0"/>
                </a:moveTo>
                <a:cubicBezTo>
                  <a:pt x="8007" y="0"/>
                  <a:pt x="7636" y="144"/>
                  <a:pt x="7352" y="431"/>
                </a:cubicBezTo>
                <a:cubicBezTo>
                  <a:pt x="6786" y="1005"/>
                  <a:pt x="6786" y="1936"/>
                  <a:pt x="7352" y="2510"/>
                </a:cubicBezTo>
                <a:cubicBezTo>
                  <a:pt x="7919" y="3084"/>
                  <a:pt x="8838" y="3084"/>
                  <a:pt x="9404" y="2510"/>
                </a:cubicBezTo>
                <a:cubicBezTo>
                  <a:pt x="9971" y="1936"/>
                  <a:pt x="9971" y="1005"/>
                  <a:pt x="9404" y="431"/>
                </a:cubicBezTo>
                <a:cubicBezTo>
                  <a:pt x="9121" y="144"/>
                  <a:pt x="8750" y="0"/>
                  <a:pt x="8378" y="0"/>
                </a:cubicBezTo>
                <a:close/>
                <a:moveTo>
                  <a:pt x="18066" y="1982"/>
                </a:moveTo>
                <a:cubicBezTo>
                  <a:pt x="18052" y="1980"/>
                  <a:pt x="18032" y="1985"/>
                  <a:pt x="18007" y="2001"/>
                </a:cubicBezTo>
                <a:cubicBezTo>
                  <a:pt x="17942" y="2043"/>
                  <a:pt x="11897" y="8305"/>
                  <a:pt x="11897" y="8305"/>
                </a:cubicBezTo>
                <a:lnTo>
                  <a:pt x="9735" y="8305"/>
                </a:lnTo>
                <a:lnTo>
                  <a:pt x="9735" y="6735"/>
                </a:lnTo>
                <a:lnTo>
                  <a:pt x="11509" y="7279"/>
                </a:lnTo>
                <a:cubicBezTo>
                  <a:pt x="11585" y="7303"/>
                  <a:pt x="11662" y="7313"/>
                  <a:pt x="11738" y="7313"/>
                </a:cubicBezTo>
                <a:cubicBezTo>
                  <a:pt x="12078" y="7313"/>
                  <a:pt x="12392" y="7090"/>
                  <a:pt x="12496" y="6744"/>
                </a:cubicBezTo>
                <a:cubicBezTo>
                  <a:pt x="12622" y="6320"/>
                  <a:pt x="12386" y="5872"/>
                  <a:pt x="11968" y="5744"/>
                </a:cubicBezTo>
                <a:lnTo>
                  <a:pt x="9735" y="5060"/>
                </a:lnTo>
                <a:lnTo>
                  <a:pt x="9735" y="4764"/>
                </a:lnTo>
                <a:cubicBezTo>
                  <a:pt x="9735" y="4005"/>
                  <a:pt x="9128" y="3389"/>
                  <a:pt x="8378" y="3389"/>
                </a:cubicBezTo>
                <a:cubicBezTo>
                  <a:pt x="7629" y="3389"/>
                  <a:pt x="7022" y="4005"/>
                  <a:pt x="7022" y="4764"/>
                </a:cubicBezTo>
                <a:lnTo>
                  <a:pt x="7022" y="8305"/>
                </a:lnTo>
                <a:lnTo>
                  <a:pt x="2400" y="8305"/>
                </a:lnTo>
                <a:cubicBezTo>
                  <a:pt x="270" y="8305"/>
                  <a:pt x="0" y="10436"/>
                  <a:pt x="0" y="10436"/>
                </a:cubicBezTo>
                <a:lnTo>
                  <a:pt x="0" y="14158"/>
                </a:lnTo>
                <a:lnTo>
                  <a:pt x="1549" y="14158"/>
                </a:lnTo>
                <a:lnTo>
                  <a:pt x="1549" y="10436"/>
                </a:lnTo>
                <a:lnTo>
                  <a:pt x="2206" y="9299"/>
                </a:lnTo>
                <a:lnTo>
                  <a:pt x="2400" y="9299"/>
                </a:lnTo>
                <a:lnTo>
                  <a:pt x="2400" y="13515"/>
                </a:lnTo>
                <a:lnTo>
                  <a:pt x="1650" y="14849"/>
                </a:lnTo>
                <a:lnTo>
                  <a:pt x="1650" y="20468"/>
                </a:lnTo>
                <a:cubicBezTo>
                  <a:pt x="1650" y="21037"/>
                  <a:pt x="2106" y="21499"/>
                  <a:pt x="2668" y="21499"/>
                </a:cubicBezTo>
                <a:cubicBezTo>
                  <a:pt x="3230" y="21499"/>
                  <a:pt x="3686" y="21037"/>
                  <a:pt x="3685" y="20468"/>
                </a:cubicBezTo>
                <a:lnTo>
                  <a:pt x="3685" y="15395"/>
                </a:lnTo>
                <a:lnTo>
                  <a:pt x="4455" y="14025"/>
                </a:lnTo>
                <a:lnTo>
                  <a:pt x="4455" y="15718"/>
                </a:lnTo>
                <a:cubicBezTo>
                  <a:pt x="4453" y="15752"/>
                  <a:pt x="4453" y="15786"/>
                  <a:pt x="4455" y="15820"/>
                </a:cubicBezTo>
                <a:lnTo>
                  <a:pt x="4455" y="15925"/>
                </a:lnTo>
                <a:lnTo>
                  <a:pt x="4465" y="15923"/>
                </a:lnTo>
                <a:cubicBezTo>
                  <a:pt x="4477" y="16006"/>
                  <a:pt x="4496" y="16088"/>
                  <a:pt x="4529" y="16169"/>
                </a:cubicBezTo>
                <a:lnTo>
                  <a:pt x="6512" y="20966"/>
                </a:lnTo>
                <a:cubicBezTo>
                  <a:pt x="6675" y="21361"/>
                  <a:pt x="7052" y="21600"/>
                  <a:pt x="7450" y="21600"/>
                </a:cubicBezTo>
                <a:cubicBezTo>
                  <a:pt x="7581" y="21600"/>
                  <a:pt x="7715" y="21574"/>
                  <a:pt x="7843" y="21520"/>
                </a:cubicBezTo>
                <a:cubicBezTo>
                  <a:pt x="8362" y="21300"/>
                  <a:pt x="8606" y="20696"/>
                  <a:pt x="8389" y="20170"/>
                </a:cubicBezTo>
                <a:lnTo>
                  <a:pt x="6441" y="15456"/>
                </a:lnTo>
                <a:lnTo>
                  <a:pt x="7550" y="13980"/>
                </a:lnTo>
                <a:lnTo>
                  <a:pt x="12472" y="13980"/>
                </a:lnTo>
                <a:lnTo>
                  <a:pt x="12472" y="20275"/>
                </a:lnTo>
                <a:cubicBezTo>
                  <a:pt x="12472" y="20844"/>
                  <a:pt x="12928" y="21306"/>
                  <a:pt x="13490" y="21306"/>
                </a:cubicBezTo>
                <a:cubicBezTo>
                  <a:pt x="14052" y="21306"/>
                  <a:pt x="14507" y="20844"/>
                  <a:pt x="14507" y="20275"/>
                </a:cubicBezTo>
                <a:lnTo>
                  <a:pt x="14507" y="14020"/>
                </a:lnTo>
                <a:lnTo>
                  <a:pt x="16652" y="9504"/>
                </a:lnTo>
                <a:cubicBezTo>
                  <a:pt x="16809" y="9522"/>
                  <a:pt x="16997" y="9536"/>
                  <a:pt x="17204" y="9536"/>
                </a:cubicBezTo>
                <a:cubicBezTo>
                  <a:pt x="17755" y="9536"/>
                  <a:pt x="18437" y="9436"/>
                  <a:pt x="19015" y="9042"/>
                </a:cubicBezTo>
                <a:cubicBezTo>
                  <a:pt x="19539" y="8685"/>
                  <a:pt x="19886" y="8150"/>
                  <a:pt x="20054" y="7454"/>
                </a:cubicBezTo>
                <a:lnTo>
                  <a:pt x="20488" y="7513"/>
                </a:lnTo>
                <a:cubicBezTo>
                  <a:pt x="21562" y="7657"/>
                  <a:pt x="21600" y="6511"/>
                  <a:pt x="21600" y="6511"/>
                </a:cubicBezTo>
                <a:cubicBezTo>
                  <a:pt x="21600" y="5867"/>
                  <a:pt x="20798" y="5395"/>
                  <a:pt x="20798" y="5395"/>
                </a:cubicBezTo>
                <a:lnTo>
                  <a:pt x="18087" y="3562"/>
                </a:lnTo>
                <a:lnTo>
                  <a:pt x="18110" y="2050"/>
                </a:lnTo>
                <a:cubicBezTo>
                  <a:pt x="18110" y="2050"/>
                  <a:pt x="18109" y="1987"/>
                  <a:pt x="18066" y="1982"/>
                </a:cubicBezTo>
                <a:close/>
                <a:moveTo>
                  <a:pt x="17774" y="7142"/>
                </a:moveTo>
                <a:lnTo>
                  <a:pt x="19376" y="7361"/>
                </a:lnTo>
                <a:cubicBezTo>
                  <a:pt x="19243" y="7851"/>
                  <a:pt x="18997" y="8224"/>
                  <a:pt x="18638" y="8469"/>
                </a:cubicBezTo>
                <a:cubicBezTo>
                  <a:pt x="18116" y="8826"/>
                  <a:pt x="17448" y="8869"/>
                  <a:pt x="16968" y="8840"/>
                </a:cubicBezTo>
                <a:lnTo>
                  <a:pt x="17774" y="7142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897" name="Worker"/>
          <p:cNvSpPr/>
          <p:nvPr/>
        </p:nvSpPr>
        <p:spPr>
          <a:xfrm flipH="1">
            <a:off x="1640456" y="7954696"/>
            <a:ext cx="317619" cy="9694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9" h="21477" extrusionOk="0">
                <a:moveTo>
                  <a:pt x="10482" y="4"/>
                </a:moveTo>
                <a:cubicBezTo>
                  <a:pt x="10034" y="12"/>
                  <a:pt x="8391" y="117"/>
                  <a:pt x="7657" y="494"/>
                </a:cubicBezTo>
                <a:cubicBezTo>
                  <a:pt x="6848" y="911"/>
                  <a:pt x="6805" y="1175"/>
                  <a:pt x="6965" y="1602"/>
                </a:cubicBezTo>
                <a:cubicBezTo>
                  <a:pt x="6986" y="1656"/>
                  <a:pt x="6943" y="1710"/>
                  <a:pt x="6847" y="1754"/>
                </a:cubicBezTo>
                <a:lnTo>
                  <a:pt x="6817" y="1769"/>
                </a:lnTo>
                <a:cubicBezTo>
                  <a:pt x="6710" y="1819"/>
                  <a:pt x="6673" y="1881"/>
                  <a:pt x="6709" y="1940"/>
                </a:cubicBezTo>
                <a:cubicBezTo>
                  <a:pt x="6726" y="1968"/>
                  <a:pt x="6808" y="1986"/>
                  <a:pt x="6894" y="1981"/>
                </a:cubicBezTo>
                <a:lnTo>
                  <a:pt x="7473" y="1944"/>
                </a:lnTo>
                <a:lnTo>
                  <a:pt x="7581" y="2118"/>
                </a:lnTo>
                <a:lnTo>
                  <a:pt x="7832" y="2103"/>
                </a:lnTo>
                <a:cubicBezTo>
                  <a:pt x="7743" y="2259"/>
                  <a:pt x="7638" y="2495"/>
                  <a:pt x="7698" y="2690"/>
                </a:cubicBezTo>
                <a:cubicBezTo>
                  <a:pt x="7809" y="3047"/>
                  <a:pt x="7636" y="3287"/>
                  <a:pt x="7370" y="3479"/>
                </a:cubicBezTo>
                <a:cubicBezTo>
                  <a:pt x="7088" y="3683"/>
                  <a:pt x="5823" y="3782"/>
                  <a:pt x="6212" y="4325"/>
                </a:cubicBezTo>
                <a:cubicBezTo>
                  <a:pt x="4592" y="4538"/>
                  <a:pt x="3452" y="5407"/>
                  <a:pt x="1941" y="6231"/>
                </a:cubicBezTo>
                <a:cubicBezTo>
                  <a:pt x="1754" y="6223"/>
                  <a:pt x="1529" y="6238"/>
                  <a:pt x="1362" y="6303"/>
                </a:cubicBezTo>
                <a:lnTo>
                  <a:pt x="721" y="6586"/>
                </a:lnTo>
                <a:cubicBezTo>
                  <a:pt x="618" y="6626"/>
                  <a:pt x="407" y="6753"/>
                  <a:pt x="572" y="6895"/>
                </a:cubicBezTo>
                <a:cubicBezTo>
                  <a:pt x="551" y="6904"/>
                  <a:pt x="357" y="7014"/>
                  <a:pt x="177" y="7118"/>
                </a:cubicBezTo>
                <a:cubicBezTo>
                  <a:pt x="-34" y="7241"/>
                  <a:pt x="-56" y="7388"/>
                  <a:pt x="111" y="7518"/>
                </a:cubicBezTo>
                <a:cubicBezTo>
                  <a:pt x="327" y="7686"/>
                  <a:pt x="668" y="7934"/>
                  <a:pt x="1090" y="8180"/>
                </a:cubicBezTo>
                <a:cubicBezTo>
                  <a:pt x="2003" y="8714"/>
                  <a:pt x="3229" y="9346"/>
                  <a:pt x="4105" y="9644"/>
                </a:cubicBezTo>
                <a:lnTo>
                  <a:pt x="4105" y="10365"/>
                </a:lnTo>
                <a:cubicBezTo>
                  <a:pt x="1836" y="10445"/>
                  <a:pt x="1003" y="11125"/>
                  <a:pt x="1003" y="11125"/>
                </a:cubicBezTo>
                <a:lnTo>
                  <a:pt x="1141" y="11154"/>
                </a:lnTo>
                <a:cubicBezTo>
                  <a:pt x="1141" y="11154"/>
                  <a:pt x="2132" y="10786"/>
                  <a:pt x="2638" y="10783"/>
                </a:cubicBezTo>
                <a:cubicBezTo>
                  <a:pt x="3291" y="10779"/>
                  <a:pt x="3382" y="11031"/>
                  <a:pt x="3382" y="11031"/>
                </a:cubicBezTo>
                <a:lnTo>
                  <a:pt x="3530" y="11033"/>
                </a:lnTo>
                <a:lnTo>
                  <a:pt x="3566" y="12038"/>
                </a:lnTo>
                <a:cubicBezTo>
                  <a:pt x="3470" y="12040"/>
                  <a:pt x="3395" y="12067"/>
                  <a:pt x="3397" y="12098"/>
                </a:cubicBezTo>
                <a:lnTo>
                  <a:pt x="3469" y="13414"/>
                </a:lnTo>
                <a:cubicBezTo>
                  <a:pt x="3469" y="13424"/>
                  <a:pt x="3464" y="13435"/>
                  <a:pt x="3464" y="13446"/>
                </a:cubicBezTo>
                <a:lnTo>
                  <a:pt x="3382" y="14216"/>
                </a:lnTo>
                <a:cubicBezTo>
                  <a:pt x="3375" y="14280"/>
                  <a:pt x="3535" y="14331"/>
                  <a:pt x="3730" y="14330"/>
                </a:cubicBezTo>
                <a:lnTo>
                  <a:pt x="4151" y="14328"/>
                </a:lnTo>
                <a:lnTo>
                  <a:pt x="4530" y="14326"/>
                </a:lnTo>
                <a:cubicBezTo>
                  <a:pt x="4724" y="14325"/>
                  <a:pt x="4881" y="14271"/>
                  <a:pt x="4868" y="14207"/>
                </a:cubicBezTo>
                <a:lnTo>
                  <a:pt x="4710" y="13414"/>
                </a:lnTo>
                <a:lnTo>
                  <a:pt x="4643" y="12103"/>
                </a:lnTo>
                <a:cubicBezTo>
                  <a:pt x="4700" y="12108"/>
                  <a:pt x="4756" y="12112"/>
                  <a:pt x="4817" y="12112"/>
                </a:cubicBezTo>
                <a:lnTo>
                  <a:pt x="5976" y="12112"/>
                </a:lnTo>
                <a:cubicBezTo>
                  <a:pt x="6536" y="13763"/>
                  <a:pt x="6792" y="14110"/>
                  <a:pt x="6750" y="14533"/>
                </a:cubicBezTo>
                <a:cubicBezTo>
                  <a:pt x="6690" y="15141"/>
                  <a:pt x="5987" y="15436"/>
                  <a:pt x="5545" y="15870"/>
                </a:cubicBezTo>
                <a:cubicBezTo>
                  <a:pt x="5143" y="16265"/>
                  <a:pt x="4985" y="16324"/>
                  <a:pt x="4740" y="16769"/>
                </a:cubicBezTo>
                <a:cubicBezTo>
                  <a:pt x="4190" y="17773"/>
                  <a:pt x="4340" y="18216"/>
                  <a:pt x="4340" y="19137"/>
                </a:cubicBezTo>
                <a:cubicBezTo>
                  <a:pt x="4199" y="19522"/>
                  <a:pt x="4274" y="19717"/>
                  <a:pt x="4274" y="19717"/>
                </a:cubicBezTo>
                <a:cubicBezTo>
                  <a:pt x="4368" y="19995"/>
                  <a:pt x="4617" y="19893"/>
                  <a:pt x="4535" y="19971"/>
                </a:cubicBezTo>
                <a:cubicBezTo>
                  <a:pt x="4269" y="20224"/>
                  <a:pt x="4429" y="20438"/>
                  <a:pt x="4340" y="20583"/>
                </a:cubicBezTo>
                <a:cubicBezTo>
                  <a:pt x="4240" y="20748"/>
                  <a:pt x="4364" y="20936"/>
                  <a:pt x="4340" y="20983"/>
                </a:cubicBezTo>
                <a:cubicBezTo>
                  <a:pt x="4340" y="20983"/>
                  <a:pt x="4384" y="21109"/>
                  <a:pt x="4740" y="21238"/>
                </a:cubicBezTo>
                <a:cubicBezTo>
                  <a:pt x="5157" y="21388"/>
                  <a:pt x="6901" y="21579"/>
                  <a:pt x="8616" y="21410"/>
                </a:cubicBezTo>
                <a:cubicBezTo>
                  <a:pt x="9573" y="21316"/>
                  <a:pt x="9262" y="21088"/>
                  <a:pt x="9262" y="20924"/>
                </a:cubicBezTo>
                <a:cubicBezTo>
                  <a:pt x="9262" y="20797"/>
                  <a:pt x="8777" y="20605"/>
                  <a:pt x="8729" y="20462"/>
                </a:cubicBezTo>
                <a:cubicBezTo>
                  <a:pt x="8662" y="20263"/>
                  <a:pt x="8662" y="20255"/>
                  <a:pt x="8452" y="20003"/>
                </a:cubicBezTo>
                <a:cubicBezTo>
                  <a:pt x="8358" y="19890"/>
                  <a:pt x="8447" y="19720"/>
                  <a:pt x="8673" y="19630"/>
                </a:cubicBezTo>
                <a:cubicBezTo>
                  <a:pt x="8793" y="19582"/>
                  <a:pt x="8893" y="19525"/>
                  <a:pt x="8893" y="19444"/>
                </a:cubicBezTo>
                <a:cubicBezTo>
                  <a:pt x="8893" y="19071"/>
                  <a:pt x="8716" y="18928"/>
                  <a:pt x="9231" y="17843"/>
                </a:cubicBezTo>
                <a:cubicBezTo>
                  <a:pt x="9398" y="17493"/>
                  <a:pt x="9563" y="17209"/>
                  <a:pt x="9831" y="16639"/>
                </a:cubicBezTo>
                <a:cubicBezTo>
                  <a:pt x="9933" y="16421"/>
                  <a:pt x="10283" y="15839"/>
                  <a:pt x="10503" y="15630"/>
                </a:cubicBezTo>
                <a:cubicBezTo>
                  <a:pt x="11512" y="14669"/>
                  <a:pt x="11887" y="13545"/>
                  <a:pt x="12148" y="12932"/>
                </a:cubicBezTo>
                <a:cubicBezTo>
                  <a:pt x="12172" y="12877"/>
                  <a:pt x="12414" y="12880"/>
                  <a:pt x="12430" y="12936"/>
                </a:cubicBezTo>
                <a:cubicBezTo>
                  <a:pt x="12780" y="14137"/>
                  <a:pt x="13727" y="15338"/>
                  <a:pt x="13281" y="16184"/>
                </a:cubicBezTo>
                <a:cubicBezTo>
                  <a:pt x="12690" y="17307"/>
                  <a:pt x="13044" y="19528"/>
                  <a:pt x="13158" y="19543"/>
                </a:cubicBezTo>
                <a:cubicBezTo>
                  <a:pt x="13176" y="19674"/>
                  <a:pt x="13757" y="19688"/>
                  <a:pt x="13620" y="19877"/>
                </a:cubicBezTo>
                <a:cubicBezTo>
                  <a:pt x="13329" y="20278"/>
                  <a:pt x="13681" y="20664"/>
                  <a:pt x="13681" y="20664"/>
                </a:cubicBezTo>
                <a:cubicBezTo>
                  <a:pt x="13681" y="20664"/>
                  <a:pt x="13666" y="20763"/>
                  <a:pt x="13656" y="20835"/>
                </a:cubicBezTo>
                <a:cubicBezTo>
                  <a:pt x="13649" y="20884"/>
                  <a:pt x="13740" y="20928"/>
                  <a:pt x="13881" y="20944"/>
                </a:cubicBezTo>
                <a:cubicBezTo>
                  <a:pt x="14272" y="20988"/>
                  <a:pt x="14917" y="20997"/>
                  <a:pt x="15691" y="21006"/>
                </a:cubicBezTo>
                <a:cubicBezTo>
                  <a:pt x="16612" y="21017"/>
                  <a:pt x="16505" y="21106"/>
                  <a:pt x="17911" y="21192"/>
                </a:cubicBezTo>
                <a:cubicBezTo>
                  <a:pt x="19317" y="21278"/>
                  <a:pt x="21435" y="21140"/>
                  <a:pt x="21489" y="21006"/>
                </a:cubicBezTo>
                <a:cubicBezTo>
                  <a:pt x="21544" y="20872"/>
                  <a:pt x="21403" y="20584"/>
                  <a:pt x="20510" y="20503"/>
                </a:cubicBezTo>
                <a:cubicBezTo>
                  <a:pt x="19862" y="20421"/>
                  <a:pt x="19211" y="20353"/>
                  <a:pt x="18890" y="20283"/>
                </a:cubicBezTo>
                <a:cubicBezTo>
                  <a:pt x="18569" y="20213"/>
                  <a:pt x="17923" y="19968"/>
                  <a:pt x="17537" y="19926"/>
                </a:cubicBezTo>
                <a:cubicBezTo>
                  <a:pt x="17436" y="19915"/>
                  <a:pt x="17738" y="19800"/>
                  <a:pt x="17655" y="19471"/>
                </a:cubicBezTo>
                <a:cubicBezTo>
                  <a:pt x="17565" y="19121"/>
                  <a:pt x="17504" y="18885"/>
                  <a:pt x="17403" y="17877"/>
                </a:cubicBezTo>
                <a:cubicBezTo>
                  <a:pt x="17380" y="17639"/>
                  <a:pt x="17098" y="16934"/>
                  <a:pt x="17701" y="15969"/>
                </a:cubicBezTo>
                <a:cubicBezTo>
                  <a:pt x="17936" y="15593"/>
                  <a:pt x="17842" y="14996"/>
                  <a:pt x="17906" y="14271"/>
                </a:cubicBezTo>
                <a:cubicBezTo>
                  <a:pt x="17989" y="13321"/>
                  <a:pt x="18057" y="12396"/>
                  <a:pt x="17588" y="11169"/>
                </a:cubicBezTo>
                <a:cubicBezTo>
                  <a:pt x="17224" y="10217"/>
                  <a:pt x="17134" y="9970"/>
                  <a:pt x="16655" y="9412"/>
                </a:cubicBezTo>
                <a:cubicBezTo>
                  <a:pt x="16766" y="9378"/>
                  <a:pt x="16824" y="9329"/>
                  <a:pt x="16804" y="9276"/>
                </a:cubicBezTo>
                <a:lnTo>
                  <a:pt x="16757" y="8801"/>
                </a:lnTo>
                <a:cubicBezTo>
                  <a:pt x="16757" y="8678"/>
                  <a:pt x="16332" y="8592"/>
                  <a:pt x="16076" y="8598"/>
                </a:cubicBezTo>
                <a:cubicBezTo>
                  <a:pt x="15789" y="8088"/>
                  <a:pt x="15665" y="7588"/>
                  <a:pt x="15860" y="7190"/>
                </a:cubicBezTo>
                <a:cubicBezTo>
                  <a:pt x="16004" y="6898"/>
                  <a:pt x="17124" y="6324"/>
                  <a:pt x="16563" y="5810"/>
                </a:cubicBezTo>
                <a:cubicBezTo>
                  <a:pt x="16060" y="5349"/>
                  <a:pt x="14538" y="4598"/>
                  <a:pt x="14086" y="4451"/>
                </a:cubicBezTo>
                <a:cubicBezTo>
                  <a:pt x="13990" y="4419"/>
                  <a:pt x="13854" y="4395"/>
                  <a:pt x="13702" y="4378"/>
                </a:cubicBezTo>
                <a:lnTo>
                  <a:pt x="13835" y="4375"/>
                </a:lnTo>
                <a:cubicBezTo>
                  <a:pt x="13835" y="4375"/>
                  <a:pt x="13193" y="4329"/>
                  <a:pt x="12979" y="4071"/>
                </a:cubicBezTo>
                <a:cubicBezTo>
                  <a:pt x="12827" y="3889"/>
                  <a:pt x="13287" y="3499"/>
                  <a:pt x="13502" y="3487"/>
                </a:cubicBezTo>
                <a:lnTo>
                  <a:pt x="14594" y="3481"/>
                </a:lnTo>
                <a:cubicBezTo>
                  <a:pt x="14898" y="3464"/>
                  <a:pt x="15186" y="3391"/>
                  <a:pt x="15230" y="3315"/>
                </a:cubicBezTo>
                <a:cubicBezTo>
                  <a:pt x="15299" y="3208"/>
                  <a:pt x="15225" y="3143"/>
                  <a:pt x="15281" y="3063"/>
                </a:cubicBezTo>
                <a:cubicBezTo>
                  <a:pt x="15452" y="2788"/>
                  <a:pt x="15312" y="2710"/>
                  <a:pt x="15353" y="2627"/>
                </a:cubicBezTo>
                <a:cubicBezTo>
                  <a:pt x="15820" y="2557"/>
                  <a:pt x="15884" y="2491"/>
                  <a:pt x="15794" y="2419"/>
                </a:cubicBezTo>
                <a:cubicBezTo>
                  <a:pt x="15727" y="2366"/>
                  <a:pt x="14872" y="2184"/>
                  <a:pt x="14866" y="2036"/>
                </a:cubicBezTo>
                <a:cubicBezTo>
                  <a:pt x="15026" y="1794"/>
                  <a:pt x="14994" y="1645"/>
                  <a:pt x="14871" y="1531"/>
                </a:cubicBezTo>
                <a:lnTo>
                  <a:pt x="15753" y="1482"/>
                </a:lnTo>
                <a:cubicBezTo>
                  <a:pt x="15870" y="1476"/>
                  <a:pt x="15910" y="1427"/>
                  <a:pt x="15819" y="1402"/>
                </a:cubicBezTo>
                <a:cubicBezTo>
                  <a:pt x="15690" y="1366"/>
                  <a:pt x="15532" y="1341"/>
                  <a:pt x="15363" y="1328"/>
                </a:cubicBezTo>
                <a:cubicBezTo>
                  <a:pt x="15144" y="1312"/>
                  <a:pt x="14898" y="1283"/>
                  <a:pt x="14804" y="1234"/>
                </a:cubicBezTo>
                <a:cubicBezTo>
                  <a:pt x="14642" y="1150"/>
                  <a:pt x="14402" y="722"/>
                  <a:pt x="13625" y="466"/>
                </a:cubicBezTo>
                <a:cubicBezTo>
                  <a:pt x="13071" y="283"/>
                  <a:pt x="12369" y="143"/>
                  <a:pt x="11856" y="153"/>
                </a:cubicBezTo>
                <a:cubicBezTo>
                  <a:pt x="11633" y="-21"/>
                  <a:pt x="10930" y="-4"/>
                  <a:pt x="10482" y="4"/>
                </a:cubicBezTo>
                <a:close/>
                <a:moveTo>
                  <a:pt x="5930" y="6548"/>
                </a:moveTo>
                <a:cubicBezTo>
                  <a:pt x="6039" y="6555"/>
                  <a:pt x="6140" y="6580"/>
                  <a:pt x="6186" y="6618"/>
                </a:cubicBezTo>
                <a:cubicBezTo>
                  <a:pt x="6367" y="6769"/>
                  <a:pt x="6586" y="7007"/>
                  <a:pt x="6806" y="7234"/>
                </a:cubicBezTo>
                <a:cubicBezTo>
                  <a:pt x="7264" y="7707"/>
                  <a:pt x="7616" y="7931"/>
                  <a:pt x="7370" y="8261"/>
                </a:cubicBezTo>
                <a:cubicBezTo>
                  <a:pt x="7183" y="8513"/>
                  <a:pt x="6811" y="8858"/>
                  <a:pt x="6811" y="8858"/>
                </a:cubicBezTo>
                <a:cubicBezTo>
                  <a:pt x="6133" y="8858"/>
                  <a:pt x="5842" y="8976"/>
                  <a:pt x="5807" y="8982"/>
                </a:cubicBezTo>
                <a:cubicBezTo>
                  <a:pt x="5454" y="9049"/>
                  <a:pt x="4889" y="9001"/>
                  <a:pt x="4628" y="8895"/>
                </a:cubicBezTo>
                <a:cubicBezTo>
                  <a:pt x="3966" y="8628"/>
                  <a:pt x="3934" y="8067"/>
                  <a:pt x="3541" y="7536"/>
                </a:cubicBezTo>
                <a:lnTo>
                  <a:pt x="4340" y="7206"/>
                </a:lnTo>
                <a:cubicBezTo>
                  <a:pt x="4497" y="7127"/>
                  <a:pt x="4533" y="7041"/>
                  <a:pt x="4479" y="6981"/>
                </a:cubicBezTo>
                <a:cubicBezTo>
                  <a:pt x="4980" y="6802"/>
                  <a:pt x="5361" y="6668"/>
                  <a:pt x="5612" y="6581"/>
                </a:cubicBezTo>
                <a:cubicBezTo>
                  <a:pt x="5699" y="6551"/>
                  <a:pt x="5820" y="6541"/>
                  <a:pt x="5930" y="6548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898" name="Worker"/>
          <p:cNvSpPr/>
          <p:nvPr/>
        </p:nvSpPr>
        <p:spPr>
          <a:xfrm>
            <a:off x="1581355" y="5439182"/>
            <a:ext cx="435822" cy="9750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7" h="21485" extrusionOk="0">
                <a:moveTo>
                  <a:pt x="10437" y="4"/>
                </a:moveTo>
                <a:cubicBezTo>
                  <a:pt x="10086" y="16"/>
                  <a:pt x="9890" y="53"/>
                  <a:pt x="9890" y="53"/>
                </a:cubicBezTo>
                <a:lnTo>
                  <a:pt x="9679" y="218"/>
                </a:lnTo>
                <a:cubicBezTo>
                  <a:pt x="9679" y="218"/>
                  <a:pt x="9475" y="209"/>
                  <a:pt x="9302" y="233"/>
                </a:cubicBezTo>
                <a:cubicBezTo>
                  <a:pt x="9123" y="277"/>
                  <a:pt x="8310" y="685"/>
                  <a:pt x="8077" y="979"/>
                </a:cubicBezTo>
                <a:cubicBezTo>
                  <a:pt x="7824" y="1007"/>
                  <a:pt x="6972" y="1066"/>
                  <a:pt x="6792" y="1100"/>
                </a:cubicBezTo>
                <a:cubicBezTo>
                  <a:pt x="6611" y="1134"/>
                  <a:pt x="6610" y="1188"/>
                  <a:pt x="6747" y="1207"/>
                </a:cubicBezTo>
                <a:cubicBezTo>
                  <a:pt x="6845" y="1222"/>
                  <a:pt x="7314" y="1289"/>
                  <a:pt x="7960" y="1382"/>
                </a:cubicBezTo>
                <a:lnTo>
                  <a:pt x="7768" y="1865"/>
                </a:lnTo>
                <a:cubicBezTo>
                  <a:pt x="7768" y="1865"/>
                  <a:pt x="7275" y="2061"/>
                  <a:pt x="7048" y="2209"/>
                </a:cubicBezTo>
                <a:cubicBezTo>
                  <a:pt x="6821" y="2357"/>
                  <a:pt x="7572" y="2389"/>
                  <a:pt x="7572" y="2389"/>
                </a:cubicBezTo>
                <a:cubicBezTo>
                  <a:pt x="7572" y="2389"/>
                  <a:pt x="7241" y="2949"/>
                  <a:pt x="7719" y="3113"/>
                </a:cubicBezTo>
                <a:cubicBezTo>
                  <a:pt x="7920" y="3182"/>
                  <a:pt x="8267" y="3252"/>
                  <a:pt x="8601" y="3308"/>
                </a:cubicBezTo>
                <a:cubicBezTo>
                  <a:pt x="8784" y="3339"/>
                  <a:pt x="8857" y="3435"/>
                  <a:pt x="8759" y="3510"/>
                </a:cubicBezTo>
                <a:cubicBezTo>
                  <a:pt x="8554" y="3667"/>
                  <a:pt x="8183" y="3908"/>
                  <a:pt x="7670" y="4063"/>
                </a:cubicBezTo>
                <a:cubicBezTo>
                  <a:pt x="6854" y="4309"/>
                  <a:pt x="6108" y="5696"/>
                  <a:pt x="6034" y="6631"/>
                </a:cubicBezTo>
                <a:cubicBezTo>
                  <a:pt x="5968" y="7473"/>
                  <a:pt x="5033" y="9443"/>
                  <a:pt x="5883" y="10219"/>
                </a:cubicBezTo>
                <a:cubicBezTo>
                  <a:pt x="5883" y="10220"/>
                  <a:pt x="5883" y="10221"/>
                  <a:pt x="5883" y="10221"/>
                </a:cubicBezTo>
                <a:cubicBezTo>
                  <a:pt x="5207" y="11118"/>
                  <a:pt x="5701" y="12224"/>
                  <a:pt x="4764" y="13705"/>
                </a:cubicBezTo>
                <a:cubicBezTo>
                  <a:pt x="3636" y="15488"/>
                  <a:pt x="3816" y="18602"/>
                  <a:pt x="3351" y="18952"/>
                </a:cubicBezTo>
                <a:cubicBezTo>
                  <a:pt x="3167" y="19090"/>
                  <a:pt x="3339" y="19405"/>
                  <a:pt x="3339" y="19406"/>
                </a:cubicBezTo>
                <a:cubicBezTo>
                  <a:pt x="3339" y="19406"/>
                  <a:pt x="2631" y="19652"/>
                  <a:pt x="1602" y="19882"/>
                </a:cubicBezTo>
                <a:cubicBezTo>
                  <a:pt x="1601" y="19882"/>
                  <a:pt x="1598" y="19882"/>
                  <a:pt x="1598" y="19882"/>
                </a:cubicBezTo>
                <a:cubicBezTo>
                  <a:pt x="73" y="19841"/>
                  <a:pt x="-63" y="20307"/>
                  <a:pt x="19" y="20574"/>
                </a:cubicBezTo>
                <a:cubicBezTo>
                  <a:pt x="46" y="20664"/>
                  <a:pt x="209" y="20734"/>
                  <a:pt x="411" y="20742"/>
                </a:cubicBezTo>
                <a:cubicBezTo>
                  <a:pt x="2676" y="20839"/>
                  <a:pt x="3841" y="20592"/>
                  <a:pt x="4278" y="20465"/>
                </a:cubicBezTo>
                <a:cubicBezTo>
                  <a:pt x="4366" y="20439"/>
                  <a:pt x="4482" y="20465"/>
                  <a:pt x="4485" y="20512"/>
                </a:cubicBezTo>
                <a:cubicBezTo>
                  <a:pt x="4488" y="20554"/>
                  <a:pt x="4556" y="20589"/>
                  <a:pt x="4651" y="20588"/>
                </a:cubicBezTo>
                <a:cubicBezTo>
                  <a:pt x="5744" y="20569"/>
                  <a:pt x="6439" y="20521"/>
                  <a:pt x="6852" y="20480"/>
                </a:cubicBezTo>
                <a:cubicBezTo>
                  <a:pt x="7148" y="20450"/>
                  <a:pt x="7357" y="20331"/>
                  <a:pt x="7353" y="20196"/>
                </a:cubicBezTo>
                <a:lnTo>
                  <a:pt x="7346" y="19841"/>
                </a:lnTo>
                <a:cubicBezTo>
                  <a:pt x="7344" y="19783"/>
                  <a:pt x="7387" y="19727"/>
                  <a:pt x="7467" y="19680"/>
                </a:cubicBezTo>
                <a:cubicBezTo>
                  <a:pt x="8229" y="19232"/>
                  <a:pt x="7793" y="18275"/>
                  <a:pt x="8073" y="16954"/>
                </a:cubicBezTo>
                <a:cubicBezTo>
                  <a:pt x="8368" y="15566"/>
                  <a:pt x="8492" y="15553"/>
                  <a:pt x="9570" y="13337"/>
                </a:cubicBezTo>
                <a:cubicBezTo>
                  <a:pt x="9573" y="13337"/>
                  <a:pt x="9574" y="13337"/>
                  <a:pt x="9577" y="13337"/>
                </a:cubicBezTo>
                <a:cubicBezTo>
                  <a:pt x="11043" y="14533"/>
                  <a:pt x="10440" y="15298"/>
                  <a:pt x="10636" y="15845"/>
                </a:cubicBezTo>
                <a:cubicBezTo>
                  <a:pt x="10833" y="16392"/>
                  <a:pt x="11668" y="17106"/>
                  <a:pt x="11680" y="18966"/>
                </a:cubicBezTo>
                <a:cubicBezTo>
                  <a:pt x="11704" y="20495"/>
                  <a:pt x="11735" y="19812"/>
                  <a:pt x="12137" y="20330"/>
                </a:cubicBezTo>
                <a:cubicBezTo>
                  <a:pt x="12010" y="20446"/>
                  <a:pt x="11786" y="20561"/>
                  <a:pt x="11386" y="20672"/>
                </a:cubicBezTo>
                <a:cubicBezTo>
                  <a:pt x="10646" y="20876"/>
                  <a:pt x="10719" y="21130"/>
                  <a:pt x="10783" y="21288"/>
                </a:cubicBezTo>
                <a:cubicBezTo>
                  <a:pt x="10807" y="21346"/>
                  <a:pt x="10902" y="21392"/>
                  <a:pt x="11028" y="21408"/>
                </a:cubicBezTo>
                <a:cubicBezTo>
                  <a:pt x="12524" y="21592"/>
                  <a:pt x="13471" y="21410"/>
                  <a:pt x="14010" y="21253"/>
                </a:cubicBezTo>
                <a:cubicBezTo>
                  <a:pt x="14574" y="21089"/>
                  <a:pt x="14673" y="20619"/>
                  <a:pt x="14967" y="20477"/>
                </a:cubicBezTo>
                <a:cubicBezTo>
                  <a:pt x="15134" y="20396"/>
                  <a:pt x="15145" y="20200"/>
                  <a:pt x="15122" y="20045"/>
                </a:cubicBezTo>
                <a:cubicBezTo>
                  <a:pt x="15124" y="20044"/>
                  <a:pt x="15127" y="20043"/>
                  <a:pt x="15129" y="20043"/>
                </a:cubicBezTo>
                <a:cubicBezTo>
                  <a:pt x="15725" y="19650"/>
                  <a:pt x="15043" y="19524"/>
                  <a:pt x="15126" y="17446"/>
                </a:cubicBezTo>
                <a:cubicBezTo>
                  <a:pt x="15379" y="14690"/>
                  <a:pt x="14303" y="14379"/>
                  <a:pt x="14651" y="12819"/>
                </a:cubicBezTo>
                <a:cubicBezTo>
                  <a:pt x="14666" y="12752"/>
                  <a:pt x="14679" y="12685"/>
                  <a:pt x="14692" y="12621"/>
                </a:cubicBezTo>
                <a:cubicBezTo>
                  <a:pt x="14707" y="12548"/>
                  <a:pt x="14841" y="12494"/>
                  <a:pt x="15005" y="12492"/>
                </a:cubicBezTo>
                <a:cubicBezTo>
                  <a:pt x="15481" y="12485"/>
                  <a:pt x="15952" y="12451"/>
                  <a:pt x="16313" y="12371"/>
                </a:cubicBezTo>
                <a:cubicBezTo>
                  <a:pt x="16447" y="12341"/>
                  <a:pt x="16604" y="12381"/>
                  <a:pt x="16622" y="12448"/>
                </a:cubicBezTo>
                <a:cubicBezTo>
                  <a:pt x="16706" y="12755"/>
                  <a:pt x="16876" y="13159"/>
                  <a:pt x="16961" y="13451"/>
                </a:cubicBezTo>
                <a:cubicBezTo>
                  <a:pt x="17064" y="13804"/>
                  <a:pt x="17105" y="14178"/>
                  <a:pt x="17119" y="14334"/>
                </a:cubicBezTo>
                <a:cubicBezTo>
                  <a:pt x="17123" y="14374"/>
                  <a:pt x="17207" y="14404"/>
                  <a:pt x="17297" y="14399"/>
                </a:cubicBezTo>
                <a:lnTo>
                  <a:pt x="17538" y="14386"/>
                </a:lnTo>
                <a:lnTo>
                  <a:pt x="18133" y="14350"/>
                </a:lnTo>
                <a:cubicBezTo>
                  <a:pt x="18223" y="14345"/>
                  <a:pt x="18285" y="14308"/>
                  <a:pt x="18265" y="14268"/>
                </a:cubicBezTo>
                <a:cubicBezTo>
                  <a:pt x="18190" y="14116"/>
                  <a:pt x="18017" y="13748"/>
                  <a:pt x="17915" y="13396"/>
                </a:cubicBezTo>
                <a:cubicBezTo>
                  <a:pt x="17789" y="12962"/>
                  <a:pt x="17698" y="12269"/>
                  <a:pt x="17508" y="12040"/>
                </a:cubicBezTo>
                <a:cubicBezTo>
                  <a:pt x="17484" y="12011"/>
                  <a:pt x="17413" y="11995"/>
                  <a:pt x="17346" y="11999"/>
                </a:cubicBezTo>
                <a:lnTo>
                  <a:pt x="17338" y="11999"/>
                </a:lnTo>
                <a:lnTo>
                  <a:pt x="17206" y="11542"/>
                </a:lnTo>
                <a:cubicBezTo>
                  <a:pt x="17207" y="11541"/>
                  <a:pt x="17209" y="11541"/>
                  <a:pt x="17210" y="11540"/>
                </a:cubicBezTo>
                <a:cubicBezTo>
                  <a:pt x="17340" y="11529"/>
                  <a:pt x="17463" y="11514"/>
                  <a:pt x="17560" y="11497"/>
                </a:cubicBezTo>
                <a:cubicBezTo>
                  <a:pt x="17561" y="11496"/>
                  <a:pt x="17560" y="11495"/>
                  <a:pt x="17560" y="11495"/>
                </a:cubicBezTo>
                <a:cubicBezTo>
                  <a:pt x="17538" y="11368"/>
                  <a:pt x="17479" y="11143"/>
                  <a:pt x="17478" y="11139"/>
                </a:cubicBezTo>
                <a:cubicBezTo>
                  <a:pt x="17473" y="11138"/>
                  <a:pt x="17368" y="11117"/>
                  <a:pt x="17168" y="11102"/>
                </a:cubicBezTo>
                <a:cubicBezTo>
                  <a:pt x="17167" y="11101"/>
                  <a:pt x="17166" y="11101"/>
                  <a:pt x="17165" y="11100"/>
                </a:cubicBezTo>
                <a:cubicBezTo>
                  <a:pt x="17189" y="11034"/>
                  <a:pt x="17276" y="10886"/>
                  <a:pt x="17583" y="10868"/>
                </a:cubicBezTo>
                <a:cubicBezTo>
                  <a:pt x="17963" y="10846"/>
                  <a:pt x="18338" y="11016"/>
                  <a:pt x="18733" y="11129"/>
                </a:cubicBezTo>
                <a:cubicBezTo>
                  <a:pt x="18776" y="11141"/>
                  <a:pt x="18825" y="11121"/>
                  <a:pt x="18804" y="11100"/>
                </a:cubicBezTo>
                <a:cubicBezTo>
                  <a:pt x="18519" y="10819"/>
                  <a:pt x="18080" y="10648"/>
                  <a:pt x="17602" y="10550"/>
                </a:cubicBezTo>
                <a:cubicBezTo>
                  <a:pt x="17601" y="10550"/>
                  <a:pt x="17599" y="10549"/>
                  <a:pt x="17598" y="10549"/>
                </a:cubicBezTo>
                <a:cubicBezTo>
                  <a:pt x="17663" y="10303"/>
                  <a:pt x="17464" y="9517"/>
                  <a:pt x="18103" y="9308"/>
                </a:cubicBezTo>
                <a:cubicBezTo>
                  <a:pt x="18839" y="9068"/>
                  <a:pt x="21537" y="7448"/>
                  <a:pt x="21537" y="7251"/>
                </a:cubicBezTo>
                <a:cubicBezTo>
                  <a:pt x="21537" y="7054"/>
                  <a:pt x="20229" y="6631"/>
                  <a:pt x="20229" y="6631"/>
                </a:cubicBezTo>
                <a:cubicBezTo>
                  <a:pt x="20294" y="6574"/>
                  <a:pt x="20326" y="6523"/>
                  <a:pt x="20312" y="6485"/>
                </a:cubicBezTo>
                <a:cubicBezTo>
                  <a:pt x="20214" y="6223"/>
                  <a:pt x="19626" y="5918"/>
                  <a:pt x="19185" y="5939"/>
                </a:cubicBezTo>
                <a:cubicBezTo>
                  <a:pt x="19184" y="5938"/>
                  <a:pt x="19182" y="5939"/>
                  <a:pt x="19181" y="5939"/>
                </a:cubicBezTo>
                <a:cubicBezTo>
                  <a:pt x="18797" y="5597"/>
                  <a:pt x="15642" y="4020"/>
                  <a:pt x="14183" y="3607"/>
                </a:cubicBezTo>
                <a:cubicBezTo>
                  <a:pt x="14143" y="3594"/>
                  <a:pt x="14102" y="3582"/>
                  <a:pt x="14059" y="3574"/>
                </a:cubicBezTo>
                <a:cubicBezTo>
                  <a:pt x="13624" y="3489"/>
                  <a:pt x="13317" y="3433"/>
                  <a:pt x="13052" y="3397"/>
                </a:cubicBezTo>
                <a:cubicBezTo>
                  <a:pt x="12797" y="3363"/>
                  <a:pt x="12583" y="3286"/>
                  <a:pt x="12461" y="3181"/>
                </a:cubicBezTo>
                <a:cubicBezTo>
                  <a:pt x="12456" y="3177"/>
                  <a:pt x="12450" y="3173"/>
                  <a:pt x="12446" y="3169"/>
                </a:cubicBezTo>
                <a:cubicBezTo>
                  <a:pt x="12303" y="3044"/>
                  <a:pt x="12309" y="2897"/>
                  <a:pt x="12453" y="2772"/>
                </a:cubicBezTo>
                <a:cubicBezTo>
                  <a:pt x="12690" y="2568"/>
                  <a:pt x="12917" y="2300"/>
                  <a:pt x="13056" y="2118"/>
                </a:cubicBezTo>
                <a:cubicBezTo>
                  <a:pt x="13339" y="2159"/>
                  <a:pt x="13522" y="2185"/>
                  <a:pt x="13558" y="2191"/>
                </a:cubicBezTo>
                <a:cubicBezTo>
                  <a:pt x="13853" y="2237"/>
                  <a:pt x="13802" y="2072"/>
                  <a:pt x="13633" y="1918"/>
                </a:cubicBezTo>
                <a:cubicBezTo>
                  <a:pt x="14292" y="1088"/>
                  <a:pt x="13130" y="295"/>
                  <a:pt x="11903" y="102"/>
                </a:cubicBezTo>
                <a:cubicBezTo>
                  <a:pt x="11289" y="5"/>
                  <a:pt x="10787" y="-8"/>
                  <a:pt x="10437" y="4"/>
                </a:cubicBezTo>
                <a:close/>
                <a:moveTo>
                  <a:pt x="15977" y="6797"/>
                </a:moveTo>
                <a:cubicBezTo>
                  <a:pt x="16042" y="6794"/>
                  <a:pt x="16114" y="6797"/>
                  <a:pt x="16181" y="6809"/>
                </a:cubicBezTo>
                <a:cubicBezTo>
                  <a:pt x="16554" y="6879"/>
                  <a:pt x="16803" y="7031"/>
                  <a:pt x="16773" y="7075"/>
                </a:cubicBezTo>
                <a:cubicBezTo>
                  <a:pt x="16657" y="7240"/>
                  <a:pt x="17224" y="7430"/>
                  <a:pt x="17756" y="7512"/>
                </a:cubicBezTo>
                <a:cubicBezTo>
                  <a:pt x="17915" y="7536"/>
                  <a:pt x="18004" y="7610"/>
                  <a:pt x="17952" y="7681"/>
                </a:cubicBezTo>
                <a:cubicBezTo>
                  <a:pt x="17631" y="8127"/>
                  <a:pt x="17150" y="8671"/>
                  <a:pt x="17018" y="8819"/>
                </a:cubicBezTo>
                <a:cubicBezTo>
                  <a:pt x="16985" y="8843"/>
                  <a:pt x="16953" y="8866"/>
                  <a:pt x="16920" y="8890"/>
                </a:cubicBezTo>
                <a:lnTo>
                  <a:pt x="15687" y="9497"/>
                </a:lnTo>
                <a:cubicBezTo>
                  <a:pt x="15651" y="9514"/>
                  <a:pt x="15602" y="9525"/>
                  <a:pt x="15548" y="9527"/>
                </a:cubicBezTo>
                <a:cubicBezTo>
                  <a:pt x="15314" y="9533"/>
                  <a:pt x="15076" y="9544"/>
                  <a:pt x="14865" y="9554"/>
                </a:cubicBezTo>
                <a:cubicBezTo>
                  <a:pt x="14715" y="9561"/>
                  <a:pt x="14597" y="9497"/>
                  <a:pt x="14643" y="9433"/>
                </a:cubicBezTo>
                <a:cubicBezTo>
                  <a:pt x="15029" y="8890"/>
                  <a:pt x="15784" y="7709"/>
                  <a:pt x="15642" y="6982"/>
                </a:cubicBezTo>
                <a:cubicBezTo>
                  <a:pt x="15623" y="6885"/>
                  <a:pt x="15783" y="6809"/>
                  <a:pt x="15977" y="6797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899" name="Line"/>
          <p:cNvSpPr/>
          <p:nvPr/>
        </p:nvSpPr>
        <p:spPr>
          <a:xfrm flipH="1">
            <a:off x="1799265" y="4043010"/>
            <a:ext cx="1" cy="1251876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08" name="Connection Line"/>
          <p:cNvSpPr/>
          <p:nvPr/>
        </p:nvSpPr>
        <p:spPr>
          <a:xfrm>
            <a:off x="606885" y="3532486"/>
            <a:ext cx="860623" cy="47872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10" h="21600" extrusionOk="0">
                <a:moveTo>
                  <a:pt x="16210" y="21600"/>
                </a:moveTo>
                <a:cubicBezTo>
                  <a:pt x="-4863" y="14811"/>
                  <a:pt x="-5390" y="7611"/>
                  <a:pt x="14628" y="0"/>
                </a:cubicBezTo>
              </a:path>
            </a:pathLst>
          </a:custGeom>
          <a:ln w="38100">
            <a:solidFill>
              <a:srgbClr val="000000"/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901" name="A"/>
          <p:cNvSpPr txBox="1"/>
          <p:nvPr/>
        </p:nvSpPr>
        <p:spPr>
          <a:xfrm>
            <a:off x="2506058" y="3164529"/>
            <a:ext cx="385370" cy="5851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A</a:t>
            </a:r>
          </a:p>
        </p:txBody>
      </p:sp>
      <p:sp>
        <p:nvSpPr>
          <p:cNvPr id="902" name="B"/>
          <p:cNvSpPr txBox="1"/>
          <p:nvPr/>
        </p:nvSpPr>
        <p:spPr>
          <a:xfrm>
            <a:off x="2498539" y="5634149"/>
            <a:ext cx="400407" cy="585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B</a:t>
            </a:r>
          </a:p>
        </p:txBody>
      </p:sp>
      <p:sp>
        <p:nvSpPr>
          <p:cNvPr id="903" name="C"/>
          <p:cNvSpPr txBox="1"/>
          <p:nvPr/>
        </p:nvSpPr>
        <p:spPr>
          <a:xfrm>
            <a:off x="2494882" y="8146875"/>
            <a:ext cx="407722" cy="585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04" name="Equation"/>
              <p:cNvSpPr txBox="1"/>
              <p:nvPr/>
            </p:nvSpPr>
            <p:spPr>
              <a:xfrm>
                <a:off x="3150717" y="3310412"/>
                <a:ext cx="444124" cy="294968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sz="3400"/>
              </a:p>
            </p:txBody>
          </p:sp>
        </mc:Choice>
        <mc:Fallback>
          <p:sp>
            <p:nvSpPr>
              <p:cNvPr id="904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0717" y="3310412"/>
                <a:ext cx="444124" cy="294968"/>
              </a:xfrm>
              <a:prstGeom prst="rect">
                <a:avLst/>
              </a:prstGeom>
              <a:blipFill>
                <a:blip r:embed="rId2"/>
                <a:stretch>
                  <a:fillRect l="-1370" r="-13699" b="-45833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5" name="Line"/>
          <p:cNvSpPr/>
          <p:nvPr/>
        </p:nvSpPr>
        <p:spPr>
          <a:xfrm flipH="1">
            <a:off x="1799265" y="6558524"/>
            <a:ext cx="1" cy="1251876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06" name="Equation"/>
              <p:cNvSpPr txBox="1"/>
              <p:nvPr/>
            </p:nvSpPr>
            <p:spPr>
              <a:xfrm>
                <a:off x="3150717" y="5780032"/>
                <a:ext cx="383259" cy="294968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sz="3400"/>
              </a:p>
            </p:txBody>
          </p:sp>
        </mc:Choice>
        <mc:Fallback>
          <p:sp>
            <p:nvSpPr>
              <p:cNvPr id="906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0717" y="5780032"/>
                <a:ext cx="383259" cy="294968"/>
              </a:xfrm>
              <a:prstGeom prst="rect">
                <a:avLst/>
              </a:prstGeom>
              <a:blipFill>
                <a:blip r:embed="rId3"/>
                <a:stretch>
                  <a:fillRect r="-25397" b="-42857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07" name="Equation"/>
              <p:cNvSpPr txBox="1"/>
              <p:nvPr/>
            </p:nvSpPr>
            <p:spPr>
              <a:xfrm>
                <a:off x="3150717" y="8292758"/>
                <a:ext cx="410444" cy="294968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p>
                          <m:r>
                            <a:rPr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sz="3400"/>
              </a:p>
            </p:txBody>
          </p:sp>
        </mc:Choice>
        <mc:Fallback>
          <p:sp>
            <p:nvSpPr>
              <p:cNvPr id="907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0717" y="8292758"/>
                <a:ext cx="410444" cy="294968"/>
              </a:xfrm>
              <a:prstGeom prst="rect">
                <a:avLst/>
              </a:prstGeom>
              <a:blipFill>
                <a:blip r:embed="rId4"/>
                <a:stretch>
                  <a:fillRect r="-16418" b="-42857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heorem [Fitzi, Wolf, Wullschleger ’04]…">
                <a:extLst>
                  <a:ext uri="{FF2B5EF4-FFF2-40B4-BE49-F238E27FC236}">
                    <a16:creationId xmlns:a16="http://schemas.microsoft.com/office/drawing/2014/main" id="{C2E50E13-7EBC-871D-197E-A528B8179F8B}"/>
                  </a:ext>
                </a:extLst>
              </p:cNvPr>
              <p:cNvSpPr txBox="1"/>
              <p:nvPr/>
            </p:nvSpPr>
            <p:spPr>
              <a:xfrm>
                <a:off x="6095520" y="5183955"/>
                <a:ext cx="16111816" cy="2460545"/>
              </a:xfrm>
              <a:prstGeom prst="rect">
                <a:avLst/>
              </a:prstGeom>
              <a:solidFill>
                <a:srgbClr val="D5D5D5"/>
              </a:solidFill>
              <a:ln w="12700">
                <a:miter lim="400000"/>
              </a:ln>
              <a:effectLst>
                <a:outerShdw blurRad="190500" dist="8455" dir="5400000" rotWithShape="0">
                  <a:srgbClr val="000000"/>
                </a:outerShdw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>
                <a:spAutoFit/>
              </a:bodyPr>
              <a:lstStyle/>
              <a:p>
                <a:pPr algn="l">
                  <a:defRPr sz="3200">
                    <a:solidFill>
                      <a:srgbClr val="424242"/>
                    </a:solidFill>
                  </a:defRPr>
                </a:pPr>
                <a:r>
                  <a:rPr lang="en-US" b="1" u="sng" dirty="0"/>
                  <a:t>Theorem</a:t>
                </a:r>
                <a:r>
                  <a:rPr lang="en-US" dirty="0"/>
                  <a:t> [this work]</a:t>
                </a:r>
              </a:p>
              <a:p>
                <a:pPr algn="l">
                  <a:spcBef>
                    <a:spcPts val="900"/>
                  </a:spcBef>
                  <a:defRPr sz="3200">
                    <a:solidFill>
                      <a:srgbClr val="424242"/>
                    </a:solidFill>
                  </a:defRPr>
                </a:pPr>
                <a:r>
                  <a:rPr lang="en-US" dirty="0"/>
                  <a:t>3-party broadcast is feasible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3850" i="1">
                            <a:solidFill>
                              <a:srgbClr val="42424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3850" i="1">
                            <a:solidFill>
                              <a:srgbClr val="424242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ar-AE" sz="3850" i="1">
                            <a:solidFill>
                              <a:srgbClr val="424242"/>
                            </a:solidFill>
                            <a:latin typeface="Cambria Math" panose="02040503050406030204" pitchFamily="18" charset="0"/>
                          </a:rPr>
                          <m:t>𝑋𝑌𝑍</m:t>
                        </m:r>
                      </m:sub>
                    </m:sSub>
                  </m:oMath>
                </a14:m>
                <a:r>
                  <a:rPr lang="ar-AE" dirty="0"/>
                  <a:t> </a:t>
                </a:r>
                <a:r>
                  <a:rPr lang="en-US" dirty="0"/>
                  <a:t>if and only if one of the following </a:t>
                </a:r>
                <a:r>
                  <a:rPr lang="en-US" dirty="0">
                    <a:solidFill>
                      <a:srgbClr val="FF0000"/>
                    </a:solidFill>
                  </a:rPr>
                  <a:t>does not </a:t>
                </a:r>
                <a:r>
                  <a:rPr lang="en-US" dirty="0"/>
                  <a:t>hold:</a:t>
                </a:r>
              </a:p>
              <a:p>
                <a:pPr>
                  <a:defRPr>
                    <a:solidFill>
                      <a:srgbClr val="424242"/>
                    </a:solidFill>
                  </a:defRPr>
                </a:pPr>
                <a:r>
                  <a:rPr lang="en-US" sz="3600" dirty="0">
                    <a:solidFill>
                      <a:srgbClr val="424242"/>
                    </a:solidFill>
                  </a:rPr>
                  <a:t>A-B-C Simulatability with interaction: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i="1">
                            <a:solidFill>
                              <a:srgbClr val="42424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solidFill>
                              <a:srgbClr val="424242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600" i="1">
                            <a:solidFill>
                              <a:srgbClr val="424242"/>
                            </a:solidFill>
                            <a:latin typeface="Cambria Math" panose="02040503050406030204" pitchFamily="18" charset="0"/>
                          </a:rPr>
                          <m:t>↘</m:t>
                        </m:r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42424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rgbClr val="424242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424242"/>
                                </a:solidFill>
                                <a:latin typeface="Cambria Math" panose="02040503050406030204" pitchFamily="18" charset="0"/>
                              </a:rPr>
                              <m:t>∞</m:t>
                            </m:r>
                          </m:sub>
                        </m:sSub>
                      </m:e>
                    </m:d>
                    <m:r>
                      <a:rPr lang="en-US" sz="3600" i="1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⫫</m:t>
                    </m:r>
                    <m:r>
                      <a:rPr lang="en-US" sz="3600" b="0" i="1" smtClean="0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3600" b="0" i="1" smtClean="0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42424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solidFill>
                              <a:srgbClr val="424242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600" i="1">
                            <a:solidFill>
                              <a:srgbClr val="424242"/>
                            </a:solidFill>
                            <a:latin typeface="Cambria Math" panose="02040503050406030204" pitchFamily="18" charset="0"/>
                          </a:rPr>
                          <m:t>↘</m:t>
                        </m:r>
                        <m:sSub>
                          <m:sSubPr>
                            <m:ctrlPr>
                              <a:rPr lang="en-US" sz="3600" i="1">
                                <a:solidFill>
                                  <a:srgbClr val="42424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rgbClr val="424242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rgbClr val="424242"/>
                                </a:solidFill>
                                <a:latin typeface="Cambria Math" panose="02040503050406030204" pitchFamily="18" charset="0"/>
                              </a:rPr>
                              <m:t>∞</m:t>
                            </m:r>
                          </m:sub>
                        </m:sSub>
                      </m:e>
                    </m:d>
                    <m:r>
                      <a:rPr lang="en-US" sz="3600" b="0" i="1" smtClean="0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3600" b="0" i="1" smtClean="0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sz="3600" dirty="0"/>
              </a:p>
              <a:p>
                <a:pPr>
                  <a:defRPr>
                    <a:solidFill>
                      <a:srgbClr val="424242"/>
                    </a:solidFill>
                  </a:defRPr>
                </a:pPr>
                <a:r>
                  <a:rPr lang="en-US" sz="3600" dirty="0">
                    <a:solidFill>
                      <a:srgbClr val="424242"/>
                    </a:solidFill>
                  </a:rPr>
                  <a:t>A-C-B Simulatability with interaction :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3600" i="1">
                            <a:solidFill>
                              <a:srgbClr val="42424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solidFill>
                              <a:srgbClr val="424242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600" i="1">
                            <a:solidFill>
                              <a:srgbClr val="424242"/>
                            </a:solidFill>
                            <a:latin typeface="Cambria Math" panose="02040503050406030204" pitchFamily="18" charset="0"/>
                          </a:rPr>
                          <m:t>↘</m:t>
                        </m:r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42424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rgbClr val="424242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424242"/>
                                </a:solidFill>
                                <a:latin typeface="Cambria Math" panose="02040503050406030204" pitchFamily="18" charset="0"/>
                              </a:rPr>
                              <m:t>∞</m:t>
                            </m:r>
                          </m:sub>
                        </m:sSub>
                      </m:e>
                    </m:d>
                    <m:r>
                      <a:rPr lang="en-US" sz="3600" i="1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⫫</m:t>
                    </m:r>
                    <m:r>
                      <a:rPr lang="en-US" sz="3600" i="1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3600" b="0" i="1" smtClean="0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3600" i="1">
                            <a:solidFill>
                              <a:srgbClr val="42424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solidFill>
                              <a:srgbClr val="424242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600" i="1">
                            <a:solidFill>
                              <a:srgbClr val="424242"/>
                            </a:solidFill>
                            <a:latin typeface="Cambria Math" panose="02040503050406030204" pitchFamily="18" charset="0"/>
                          </a:rPr>
                          <m:t>↘</m:t>
                        </m:r>
                        <m:sSub>
                          <m:sSubPr>
                            <m:ctrlPr>
                              <a:rPr lang="en-US" sz="3600" i="1">
                                <a:solidFill>
                                  <a:srgbClr val="42424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rgbClr val="424242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rgbClr val="424242"/>
                                </a:solidFill>
                                <a:latin typeface="Cambria Math" panose="02040503050406030204" pitchFamily="18" charset="0"/>
                              </a:rPr>
                              <m:t>∞</m:t>
                            </m:r>
                          </m:sub>
                        </m:sSub>
                      </m:e>
                    </m:d>
                    <m:r>
                      <a:rPr lang="en-US" sz="3600" b="0" i="1" smtClean="0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3600" b="0" i="1" smtClean="0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sz="3600" dirty="0"/>
              </a:p>
            </p:txBody>
          </p:sp>
        </mc:Choice>
        <mc:Fallback>
          <p:sp>
            <p:nvSpPr>
              <p:cNvPr id="3" name="Theorem [Fitzi, Wolf, Wullschleger ’04]…">
                <a:extLst>
                  <a:ext uri="{FF2B5EF4-FFF2-40B4-BE49-F238E27FC236}">
                    <a16:creationId xmlns:a16="http://schemas.microsoft.com/office/drawing/2014/main" id="{C2E50E13-7EBC-871D-197E-A528B8179F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520" y="5183955"/>
                <a:ext cx="16111816" cy="24605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miter lim="400000"/>
              </a:ln>
              <a:effectLst>
                <a:outerShdw blurRad="190500" dist="8455" dir="5400000" rotWithShape="0">
                  <a:srgbClr val="000000"/>
                </a:outerShdw>
              </a:effectLst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3766622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Byzantine Generals : Impossibility[Fischer,Lynch,Merrit’86]"/>
          <p:cNvSpPr txBox="1">
            <a:spLocks noGrp="1"/>
          </p:cNvSpPr>
          <p:nvPr>
            <p:ph type="title"/>
          </p:nvPr>
        </p:nvSpPr>
        <p:spPr>
          <a:xfrm>
            <a:off x="1206500" y="317500"/>
            <a:ext cx="21971000" cy="1433163"/>
          </a:xfrm>
          <a:prstGeom prst="rect">
            <a:avLst/>
          </a:prstGeom>
        </p:spPr>
        <p:txBody>
          <a:bodyPr/>
          <a:lstStyle/>
          <a:p>
            <a:pPr>
              <a:defRPr sz="7000" spc="-140"/>
            </a:pPr>
            <a:r>
              <a:rPr lang="en-US" dirty="0"/>
              <a:t>3-party Broadcast</a:t>
            </a:r>
            <a:r>
              <a:rPr dirty="0"/>
              <a:t>: Impossibility</a:t>
            </a:r>
            <a:r>
              <a:rPr baseline="31999" dirty="0"/>
              <a:t>[</a:t>
            </a:r>
            <a:r>
              <a:rPr lang="en-US" baseline="31999" dirty="0"/>
              <a:t>FLM86</a:t>
            </a:r>
            <a:r>
              <a:rPr baseline="31999" dirty="0"/>
              <a:t>]</a:t>
            </a:r>
            <a:r>
              <a:rPr dirty="0"/>
              <a:t> </a:t>
            </a:r>
          </a:p>
        </p:txBody>
      </p:sp>
      <p:grpSp>
        <p:nvGrpSpPr>
          <p:cNvPr id="913" name="Group"/>
          <p:cNvGrpSpPr/>
          <p:nvPr/>
        </p:nvGrpSpPr>
        <p:grpSpPr>
          <a:xfrm>
            <a:off x="14660426" y="3614975"/>
            <a:ext cx="895005" cy="1614007"/>
            <a:chOff x="0" y="0"/>
            <a:chExt cx="895004" cy="1614006"/>
          </a:xfrm>
        </p:grpSpPr>
        <p:sp>
          <p:nvSpPr>
            <p:cNvPr id="911" name="Horseback Riding"/>
            <p:cNvSpPr/>
            <p:nvPr/>
          </p:nvSpPr>
          <p:spPr>
            <a:xfrm flipH="1">
              <a:off x="-1" y="730748"/>
              <a:ext cx="895006" cy="883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378" y="0"/>
                  </a:moveTo>
                  <a:cubicBezTo>
                    <a:pt x="8007" y="0"/>
                    <a:pt x="7636" y="144"/>
                    <a:pt x="7352" y="431"/>
                  </a:cubicBezTo>
                  <a:cubicBezTo>
                    <a:pt x="6786" y="1005"/>
                    <a:pt x="6786" y="1936"/>
                    <a:pt x="7352" y="2510"/>
                  </a:cubicBezTo>
                  <a:cubicBezTo>
                    <a:pt x="7919" y="3084"/>
                    <a:pt x="8838" y="3084"/>
                    <a:pt x="9404" y="2510"/>
                  </a:cubicBezTo>
                  <a:cubicBezTo>
                    <a:pt x="9971" y="1936"/>
                    <a:pt x="9971" y="1005"/>
                    <a:pt x="9404" y="431"/>
                  </a:cubicBezTo>
                  <a:cubicBezTo>
                    <a:pt x="9121" y="144"/>
                    <a:pt x="8750" y="0"/>
                    <a:pt x="8378" y="0"/>
                  </a:cubicBezTo>
                  <a:close/>
                  <a:moveTo>
                    <a:pt x="18066" y="1982"/>
                  </a:moveTo>
                  <a:cubicBezTo>
                    <a:pt x="18052" y="1980"/>
                    <a:pt x="18032" y="1985"/>
                    <a:pt x="18007" y="2001"/>
                  </a:cubicBezTo>
                  <a:cubicBezTo>
                    <a:pt x="17942" y="2043"/>
                    <a:pt x="11897" y="8305"/>
                    <a:pt x="11897" y="8305"/>
                  </a:cubicBezTo>
                  <a:lnTo>
                    <a:pt x="9735" y="8305"/>
                  </a:lnTo>
                  <a:lnTo>
                    <a:pt x="9735" y="6735"/>
                  </a:lnTo>
                  <a:lnTo>
                    <a:pt x="11509" y="7279"/>
                  </a:lnTo>
                  <a:cubicBezTo>
                    <a:pt x="11585" y="7303"/>
                    <a:pt x="11662" y="7313"/>
                    <a:pt x="11738" y="7313"/>
                  </a:cubicBezTo>
                  <a:cubicBezTo>
                    <a:pt x="12078" y="7313"/>
                    <a:pt x="12392" y="7090"/>
                    <a:pt x="12496" y="6744"/>
                  </a:cubicBezTo>
                  <a:cubicBezTo>
                    <a:pt x="12622" y="6320"/>
                    <a:pt x="12386" y="5872"/>
                    <a:pt x="11968" y="5744"/>
                  </a:cubicBezTo>
                  <a:lnTo>
                    <a:pt x="9735" y="5060"/>
                  </a:lnTo>
                  <a:lnTo>
                    <a:pt x="9735" y="4764"/>
                  </a:lnTo>
                  <a:cubicBezTo>
                    <a:pt x="9735" y="4005"/>
                    <a:pt x="9128" y="3389"/>
                    <a:pt x="8378" y="3389"/>
                  </a:cubicBezTo>
                  <a:cubicBezTo>
                    <a:pt x="7629" y="3389"/>
                    <a:pt x="7022" y="4005"/>
                    <a:pt x="7022" y="4764"/>
                  </a:cubicBezTo>
                  <a:lnTo>
                    <a:pt x="7022" y="8305"/>
                  </a:lnTo>
                  <a:lnTo>
                    <a:pt x="2400" y="8305"/>
                  </a:lnTo>
                  <a:cubicBezTo>
                    <a:pt x="270" y="8305"/>
                    <a:pt x="0" y="10436"/>
                    <a:pt x="0" y="10436"/>
                  </a:cubicBezTo>
                  <a:lnTo>
                    <a:pt x="0" y="14158"/>
                  </a:lnTo>
                  <a:lnTo>
                    <a:pt x="1549" y="14158"/>
                  </a:lnTo>
                  <a:lnTo>
                    <a:pt x="1549" y="10436"/>
                  </a:lnTo>
                  <a:lnTo>
                    <a:pt x="2206" y="9299"/>
                  </a:lnTo>
                  <a:lnTo>
                    <a:pt x="2400" y="9299"/>
                  </a:lnTo>
                  <a:lnTo>
                    <a:pt x="2400" y="13515"/>
                  </a:lnTo>
                  <a:lnTo>
                    <a:pt x="1650" y="14849"/>
                  </a:lnTo>
                  <a:lnTo>
                    <a:pt x="1650" y="20468"/>
                  </a:lnTo>
                  <a:cubicBezTo>
                    <a:pt x="1650" y="21037"/>
                    <a:pt x="2106" y="21499"/>
                    <a:pt x="2668" y="21499"/>
                  </a:cubicBezTo>
                  <a:cubicBezTo>
                    <a:pt x="3230" y="21499"/>
                    <a:pt x="3686" y="21037"/>
                    <a:pt x="3685" y="20468"/>
                  </a:cubicBezTo>
                  <a:lnTo>
                    <a:pt x="3685" y="15395"/>
                  </a:lnTo>
                  <a:lnTo>
                    <a:pt x="4455" y="14025"/>
                  </a:lnTo>
                  <a:lnTo>
                    <a:pt x="4455" y="15718"/>
                  </a:lnTo>
                  <a:cubicBezTo>
                    <a:pt x="4453" y="15752"/>
                    <a:pt x="4453" y="15786"/>
                    <a:pt x="4455" y="15820"/>
                  </a:cubicBezTo>
                  <a:lnTo>
                    <a:pt x="4455" y="15925"/>
                  </a:lnTo>
                  <a:lnTo>
                    <a:pt x="4465" y="15923"/>
                  </a:lnTo>
                  <a:cubicBezTo>
                    <a:pt x="4477" y="16006"/>
                    <a:pt x="4496" y="16088"/>
                    <a:pt x="4529" y="16169"/>
                  </a:cubicBezTo>
                  <a:lnTo>
                    <a:pt x="6512" y="20966"/>
                  </a:lnTo>
                  <a:cubicBezTo>
                    <a:pt x="6675" y="21361"/>
                    <a:pt x="7052" y="21600"/>
                    <a:pt x="7450" y="21600"/>
                  </a:cubicBezTo>
                  <a:cubicBezTo>
                    <a:pt x="7581" y="21600"/>
                    <a:pt x="7715" y="21574"/>
                    <a:pt x="7843" y="21520"/>
                  </a:cubicBezTo>
                  <a:cubicBezTo>
                    <a:pt x="8362" y="21300"/>
                    <a:pt x="8606" y="20696"/>
                    <a:pt x="8389" y="20170"/>
                  </a:cubicBezTo>
                  <a:lnTo>
                    <a:pt x="6441" y="15456"/>
                  </a:lnTo>
                  <a:lnTo>
                    <a:pt x="7550" y="13980"/>
                  </a:lnTo>
                  <a:lnTo>
                    <a:pt x="12472" y="13980"/>
                  </a:lnTo>
                  <a:lnTo>
                    <a:pt x="12472" y="20275"/>
                  </a:lnTo>
                  <a:cubicBezTo>
                    <a:pt x="12472" y="20844"/>
                    <a:pt x="12928" y="21306"/>
                    <a:pt x="13490" y="21306"/>
                  </a:cubicBezTo>
                  <a:cubicBezTo>
                    <a:pt x="14052" y="21306"/>
                    <a:pt x="14507" y="20844"/>
                    <a:pt x="14507" y="20275"/>
                  </a:cubicBezTo>
                  <a:lnTo>
                    <a:pt x="14507" y="14020"/>
                  </a:lnTo>
                  <a:lnTo>
                    <a:pt x="16652" y="9504"/>
                  </a:lnTo>
                  <a:cubicBezTo>
                    <a:pt x="16809" y="9522"/>
                    <a:pt x="16997" y="9536"/>
                    <a:pt x="17204" y="9536"/>
                  </a:cubicBezTo>
                  <a:cubicBezTo>
                    <a:pt x="17755" y="9536"/>
                    <a:pt x="18437" y="9436"/>
                    <a:pt x="19015" y="9042"/>
                  </a:cubicBezTo>
                  <a:cubicBezTo>
                    <a:pt x="19539" y="8685"/>
                    <a:pt x="19886" y="8150"/>
                    <a:pt x="20054" y="7454"/>
                  </a:cubicBezTo>
                  <a:lnTo>
                    <a:pt x="20488" y="7513"/>
                  </a:lnTo>
                  <a:cubicBezTo>
                    <a:pt x="21562" y="7657"/>
                    <a:pt x="21600" y="6511"/>
                    <a:pt x="21600" y="6511"/>
                  </a:cubicBezTo>
                  <a:cubicBezTo>
                    <a:pt x="21600" y="5867"/>
                    <a:pt x="20798" y="5395"/>
                    <a:pt x="20798" y="5395"/>
                  </a:cubicBezTo>
                  <a:lnTo>
                    <a:pt x="18087" y="3562"/>
                  </a:lnTo>
                  <a:lnTo>
                    <a:pt x="18110" y="2050"/>
                  </a:lnTo>
                  <a:cubicBezTo>
                    <a:pt x="18110" y="2050"/>
                    <a:pt x="18109" y="1987"/>
                    <a:pt x="18066" y="1982"/>
                  </a:cubicBezTo>
                  <a:close/>
                  <a:moveTo>
                    <a:pt x="17774" y="7142"/>
                  </a:moveTo>
                  <a:lnTo>
                    <a:pt x="19376" y="7361"/>
                  </a:lnTo>
                  <a:cubicBezTo>
                    <a:pt x="19243" y="7851"/>
                    <a:pt x="18997" y="8224"/>
                    <a:pt x="18638" y="8469"/>
                  </a:cubicBezTo>
                  <a:cubicBezTo>
                    <a:pt x="18116" y="8826"/>
                    <a:pt x="17448" y="8869"/>
                    <a:pt x="16968" y="8840"/>
                  </a:cubicBezTo>
                  <a:lnTo>
                    <a:pt x="17774" y="7142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912" name="A2"/>
            <p:cNvSpPr txBox="1"/>
            <p:nvPr/>
          </p:nvSpPr>
          <p:spPr>
            <a:xfrm>
              <a:off x="141839" y="0"/>
              <a:ext cx="611328" cy="5851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t>A2</a:t>
              </a:r>
            </a:p>
          </p:txBody>
        </p:sp>
      </p:grpSp>
      <p:sp>
        <p:nvSpPr>
          <p:cNvPr id="914" name="Horseback Riding"/>
          <p:cNvSpPr/>
          <p:nvPr/>
        </p:nvSpPr>
        <p:spPr>
          <a:xfrm>
            <a:off x="8769108" y="4345724"/>
            <a:ext cx="895005" cy="8832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378" y="0"/>
                </a:moveTo>
                <a:cubicBezTo>
                  <a:pt x="8007" y="0"/>
                  <a:pt x="7636" y="144"/>
                  <a:pt x="7352" y="431"/>
                </a:cubicBezTo>
                <a:cubicBezTo>
                  <a:pt x="6786" y="1005"/>
                  <a:pt x="6786" y="1936"/>
                  <a:pt x="7352" y="2510"/>
                </a:cubicBezTo>
                <a:cubicBezTo>
                  <a:pt x="7919" y="3084"/>
                  <a:pt x="8838" y="3084"/>
                  <a:pt x="9404" y="2510"/>
                </a:cubicBezTo>
                <a:cubicBezTo>
                  <a:pt x="9971" y="1936"/>
                  <a:pt x="9971" y="1005"/>
                  <a:pt x="9404" y="431"/>
                </a:cubicBezTo>
                <a:cubicBezTo>
                  <a:pt x="9121" y="144"/>
                  <a:pt x="8750" y="0"/>
                  <a:pt x="8378" y="0"/>
                </a:cubicBezTo>
                <a:close/>
                <a:moveTo>
                  <a:pt x="18066" y="1982"/>
                </a:moveTo>
                <a:cubicBezTo>
                  <a:pt x="18052" y="1980"/>
                  <a:pt x="18032" y="1985"/>
                  <a:pt x="18007" y="2001"/>
                </a:cubicBezTo>
                <a:cubicBezTo>
                  <a:pt x="17942" y="2043"/>
                  <a:pt x="11897" y="8305"/>
                  <a:pt x="11897" y="8305"/>
                </a:cubicBezTo>
                <a:lnTo>
                  <a:pt x="9735" y="8305"/>
                </a:lnTo>
                <a:lnTo>
                  <a:pt x="9735" y="6735"/>
                </a:lnTo>
                <a:lnTo>
                  <a:pt x="11509" y="7279"/>
                </a:lnTo>
                <a:cubicBezTo>
                  <a:pt x="11585" y="7303"/>
                  <a:pt x="11662" y="7313"/>
                  <a:pt x="11738" y="7313"/>
                </a:cubicBezTo>
                <a:cubicBezTo>
                  <a:pt x="12078" y="7313"/>
                  <a:pt x="12392" y="7090"/>
                  <a:pt x="12496" y="6744"/>
                </a:cubicBezTo>
                <a:cubicBezTo>
                  <a:pt x="12622" y="6320"/>
                  <a:pt x="12386" y="5872"/>
                  <a:pt x="11968" y="5744"/>
                </a:cubicBezTo>
                <a:lnTo>
                  <a:pt x="9735" y="5060"/>
                </a:lnTo>
                <a:lnTo>
                  <a:pt x="9735" y="4764"/>
                </a:lnTo>
                <a:cubicBezTo>
                  <a:pt x="9735" y="4005"/>
                  <a:pt x="9128" y="3389"/>
                  <a:pt x="8378" y="3389"/>
                </a:cubicBezTo>
                <a:cubicBezTo>
                  <a:pt x="7629" y="3389"/>
                  <a:pt x="7022" y="4005"/>
                  <a:pt x="7022" y="4764"/>
                </a:cubicBezTo>
                <a:lnTo>
                  <a:pt x="7022" y="8305"/>
                </a:lnTo>
                <a:lnTo>
                  <a:pt x="2400" y="8305"/>
                </a:lnTo>
                <a:cubicBezTo>
                  <a:pt x="270" y="8305"/>
                  <a:pt x="0" y="10436"/>
                  <a:pt x="0" y="10436"/>
                </a:cubicBezTo>
                <a:lnTo>
                  <a:pt x="0" y="14158"/>
                </a:lnTo>
                <a:lnTo>
                  <a:pt x="1549" y="14158"/>
                </a:lnTo>
                <a:lnTo>
                  <a:pt x="1549" y="10436"/>
                </a:lnTo>
                <a:lnTo>
                  <a:pt x="2206" y="9299"/>
                </a:lnTo>
                <a:lnTo>
                  <a:pt x="2400" y="9299"/>
                </a:lnTo>
                <a:lnTo>
                  <a:pt x="2400" y="13515"/>
                </a:lnTo>
                <a:lnTo>
                  <a:pt x="1650" y="14849"/>
                </a:lnTo>
                <a:lnTo>
                  <a:pt x="1650" y="20468"/>
                </a:lnTo>
                <a:cubicBezTo>
                  <a:pt x="1650" y="21037"/>
                  <a:pt x="2106" y="21499"/>
                  <a:pt x="2668" y="21499"/>
                </a:cubicBezTo>
                <a:cubicBezTo>
                  <a:pt x="3230" y="21499"/>
                  <a:pt x="3686" y="21037"/>
                  <a:pt x="3685" y="20468"/>
                </a:cubicBezTo>
                <a:lnTo>
                  <a:pt x="3685" y="15395"/>
                </a:lnTo>
                <a:lnTo>
                  <a:pt x="4455" y="14025"/>
                </a:lnTo>
                <a:lnTo>
                  <a:pt x="4455" y="15718"/>
                </a:lnTo>
                <a:cubicBezTo>
                  <a:pt x="4453" y="15752"/>
                  <a:pt x="4453" y="15786"/>
                  <a:pt x="4455" y="15820"/>
                </a:cubicBezTo>
                <a:lnTo>
                  <a:pt x="4455" y="15925"/>
                </a:lnTo>
                <a:lnTo>
                  <a:pt x="4465" y="15923"/>
                </a:lnTo>
                <a:cubicBezTo>
                  <a:pt x="4477" y="16006"/>
                  <a:pt x="4496" y="16088"/>
                  <a:pt x="4529" y="16169"/>
                </a:cubicBezTo>
                <a:lnTo>
                  <a:pt x="6512" y="20966"/>
                </a:lnTo>
                <a:cubicBezTo>
                  <a:pt x="6675" y="21361"/>
                  <a:pt x="7052" y="21600"/>
                  <a:pt x="7450" y="21600"/>
                </a:cubicBezTo>
                <a:cubicBezTo>
                  <a:pt x="7581" y="21600"/>
                  <a:pt x="7715" y="21574"/>
                  <a:pt x="7843" y="21520"/>
                </a:cubicBezTo>
                <a:cubicBezTo>
                  <a:pt x="8362" y="21300"/>
                  <a:pt x="8606" y="20696"/>
                  <a:pt x="8389" y="20170"/>
                </a:cubicBezTo>
                <a:lnTo>
                  <a:pt x="6441" y="15456"/>
                </a:lnTo>
                <a:lnTo>
                  <a:pt x="7550" y="13980"/>
                </a:lnTo>
                <a:lnTo>
                  <a:pt x="12472" y="13980"/>
                </a:lnTo>
                <a:lnTo>
                  <a:pt x="12472" y="20275"/>
                </a:lnTo>
                <a:cubicBezTo>
                  <a:pt x="12472" y="20844"/>
                  <a:pt x="12928" y="21306"/>
                  <a:pt x="13490" y="21306"/>
                </a:cubicBezTo>
                <a:cubicBezTo>
                  <a:pt x="14052" y="21306"/>
                  <a:pt x="14507" y="20844"/>
                  <a:pt x="14507" y="20275"/>
                </a:cubicBezTo>
                <a:lnTo>
                  <a:pt x="14507" y="14020"/>
                </a:lnTo>
                <a:lnTo>
                  <a:pt x="16652" y="9504"/>
                </a:lnTo>
                <a:cubicBezTo>
                  <a:pt x="16809" y="9522"/>
                  <a:pt x="16997" y="9536"/>
                  <a:pt x="17204" y="9536"/>
                </a:cubicBezTo>
                <a:cubicBezTo>
                  <a:pt x="17755" y="9536"/>
                  <a:pt x="18437" y="9436"/>
                  <a:pt x="19015" y="9042"/>
                </a:cubicBezTo>
                <a:cubicBezTo>
                  <a:pt x="19539" y="8685"/>
                  <a:pt x="19886" y="8150"/>
                  <a:pt x="20054" y="7454"/>
                </a:cubicBezTo>
                <a:lnTo>
                  <a:pt x="20488" y="7513"/>
                </a:lnTo>
                <a:cubicBezTo>
                  <a:pt x="21562" y="7657"/>
                  <a:pt x="21600" y="6511"/>
                  <a:pt x="21600" y="6511"/>
                </a:cubicBezTo>
                <a:cubicBezTo>
                  <a:pt x="21600" y="5867"/>
                  <a:pt x="20798" y="5395"/>
                  <a:pt x="20798" y="5395"/>
                </a:cubicBezTo>
                <a:lnTo>
                  <a:pt x="18087" y="3562"/>
                </a:lnTo>
                <a:lnTo>
                  <a:pt x="18110" y="2050"/>
                </a:lnTo>
                <a:cubicBezTo>
                  <a:pt x="18110" y="2050"/>
                  <a:pt x="18109" y="1987"/>
                  <a:pt x="18066" y="1982"/>
                </a:cubicBezTo>
                <a:close/>
                <a:moveTo>
                  <a:pt x="17774" y="7142"/>
                </a:moveTo>
                <a:lnTo>
                  <a:pt x="19376" y="7361"/>
                </a:lnTo>
                <a:cubicBezTo>
                  <a:pt x="19243" y="7851"/>
                  <a:pt x="18997" y="8224"/>
                  <a:pt x="18638" y="8469"/>
                </a:cubicBezTo>
                <a:cubicBezTo>
                  <a:pt x="18116" y="8826"/>
                  <a:pt x="17448" y="8869"/>
                  <a:pt x="16968" y="8840"/>
                </a:cubicBezTo>
                <a:lnTo>
                  <a:pt x="17774" y="7142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15" name="A1"/>
          <p:cNvSpPr txBox="1"/>
          <p:nvPr/>
        </p:nvSpPr>
        <p:spPr>
          <a:xfrm>
            <a:off x="8910947" y="3614975"/>
            <a:ext cx="611328" cy="5851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A1</a:t>
            </a:r>
          </a:p>
        </p:txBody>
      </p:sp>
      <p:sp>
        <p:nvSpPr>
          <p:cNvPr id="916" name="Worker"/>
          <p:cNvSpPr/>
          <p:nvPr/>
        </p:nvSpPr>
        <p:spPr>
          <a:xfrm flipH="1">
            <a:off x="8998699" y="8019301"/>
            <a:ext cx="435822" cy="9750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7" h="21485" extrusionOk="0">
                <a:moveTo>
                  <a:pt x="10437" y="4"/>
                </a:moveTo>
                <a:cubicBezTo>
                  <a:pt x="10086" y="16"/>
                  <a:pt x="9890" y="53"/>
                  <a:pt x="9890" y="53"/>
                </a:cubicBezTo>
                <a:lnTo>
                  <a:pt x="9679" y="218"/>
                </a:lnTo>
                <a:cubicBezTo>
                  <a:pt x="9679" y="218"/>
                  <a:pt x="9475" y="209"/>
                  <a:pt x="9302" y="233"/>
                </a:cubicBezTo>
                <a:cubicBezTo>
                  <a:pt x="9123" y="277"/>
                  <a:pt x="8310" y="685"/>
                  <a:pt x="8077" y="979"/>
                </a:cubicBezTo>
                <a:cubicBezTo>
                  <a:pt x="7824" y="1007"/>
                  <a:pt x="6972" y="1066"/>
                  <a:pt x="6792" y="1100"/>
                </a:cubicBezTo>
                <a:cubicBezTo>
                  <a:pt x="6611" y="1134"/>
                  <a:pt x="6610" y="1188"/>
                  <a:pt x="6747" y="1207"/>
                </a:cubicBezTo>
                <a:cubicBezTo>
                  <a:pt x="6845" y="1222"/>
                  <a:pt x="7314" y="1289"/>
                  <a:pt x="7960" y="1382"/>
                </a:cubicBezTo>
                <a:lnTo>
                  <a:pt x="7768" y="1865"/>
                </a:lnTo>
                <a:cubicBezTo>
                  <a:pt x="7768" y="1865"/>
                  <a:pt x="7275" y="2061"/>
                  <a:pt x="7048" y="2209"/>
                </a:cubicBezTo>
                <a:cubicBezTo>
                  <a:pt x="6821" y="2357"/>
                  <a:pt x="7572" y="2389"/>
                  <a:pt x="7572" y="2389"/>
                </a:cubicBezTo>
                <a:cubicBezTo>
                  <a:pt x="7572" y="2389"/>
                  <a:pt x="7241" y="2949"/>
                  <a:pt x="7719" y="3113"/>
                </a:cubicBezTo>
                <a:cubicBezTo>
                  <a:pt x="7920" y="3182"/>
                  <a:pt x="8267" y="3252"/>
                  <a:pt x="8601" y="3308"/>
                </a:cubicBezTo>
                <a:cubicBezTo>
                  <a:pt x="8784" y="3339"/>
                  <a:pt x="8857" y="3435"/>
                  <a:pt x="8759" y="3510"/>
                </a:cubicBezTo>
                <a:cubicBezTo>
                  <a:pt x="8554" y="3667"/>
                  <a:pt x="8183" y="3908"/>
                  <a:pt x="7670" y="4063"/>
                </a:cubicBezTo>
                <a:cubicBezTo>
                  <a:pt x="6854" y="4309"/>
                  <a:pt x="6108" y="5696"/>
                  <a:pt x="6034" y="6631"/>
                </a:cubicBezTo>
                <a:cubicBezTo>
                  <a:pt x="5968" y="7473"/>
                  <a:pt x="5033" y="9443"/>
                  <a:pt x="5883" y="10219"/>
                </a:cubicBezTo>
                <a:cubicBezTo>
                  <a:pt x="5883" y="10220"/>
                  <a:pt x="5883" y="10221"/>
                  <a:pt x="5883" y="10221"/>
                </a:cubicBezTo>
                <a:cubicBezTo>
                  <a:pt x="5207" y="11118"/>
                  <a:pt x="5701" y="12224"/>
                  <a:pt x="4764" y="13705"/>
                </a:cubicBezTo>
                <a:cubicBezTo>
                  <a:pt x="3636" y="15488"/>
                  <a:pt x="3816" y="18602"/>
                  <a:pt x="3351" y="18952"/>
                </a:cubicBezTo>
                <a:cubicBezTo>
                  <a:pt x="3167" y="19090"/>
                  <a:pt x="3339" y="19405"/>
                  <a:pt x="3339" y="19406"/>
                </a:cubicBezTo>
                <a:cubicBezTo>
                  <a:pt x="3339" y="19406"/>
                  <a:pt x="2631" y="19652"/>
                  <a:pt x="1602" y="19882"/>
                </a:cubicBezTo>
                <a:cubicBezTo>
                  <a:pt x="1601" y="19882"/>
                  <a:pt x="1598" y="19882"/>
                  <a:pt x="1598" y="19882"/>
                </a:cubicBezTo>
                <a:cubicBezTo>
                  <a:pt x="73" y="19841"/>
                  <a:pt x="-63" y="20307"/>
                  <a:pt x="19" y="20574"/>
                </a:cubicBezTo>
                <a:cubicBezTo>
                  <a:pt x="46" y="20664"/>
                  <a:pt x="209" y="20734"/>
                  <a:pt x="411" y="20742"/>
                </a:cubicBezTo>
                <a:cubicBezTo>
                  <a:pt x="2676" y="20839"/>
                  <a:pt x="3841" y="20592"/>
                  <a:pt x="4278" y="20465"/>
                </a:cubicBezTo>
                <a:cubicBezTo>
                  <a:pt x="4366" y="20439"/>
                  <a:pt x="4482" y="20465"/>
                  <a:pt x="4485" y="20512"/>
                </a:cubicBezTo>
                <a:cubicBezTo>
                  <a:pt x="4488" y="20554"/>
                  <a:pt x="4556" y="20589"/>
                  <a:pt x="4651" y="20588"/>
                </a:cubicBezTo>
                <a:cubicBezTo>
                  <a:pt x="5744" y="20569"/>
                  <a:pt x="6439" y="20521"/>
                  <a:pt x="6852" y="20480"/>
                </a:cubicBezTo>
                <a:cubicBezTo>
                  <a:pt x="7148" y="20450"/>
                  <a:pt x="7357" y="20331"/>
                  <a:pt x="7353" y="20196"/>
                </a:cubicBezTo>
                <a:lnTo>
                  <a:pt x="7346" y="19841"/>
                </a:lnTo>
                <a:cubicBezTo>
                  <a:pt x="7344" y="19783"/>
                  <a:pt x="7387" y="19727"/>
                  <a:pt x="7467" y="19680"/>
                </a:cubicBezTo>
                <a:cubicBezTo>
                  <a:pt x="8229" y="19232"/>
                  <a:pt x="7793" y="18275"/>
                  <a:pt x="8073" y="16954"/>
                </a:cubicBezTo>
                <a:cubicBezTo>
                  <a:pt x="8368" y="15566"/>
                  <a:pt x="8492" y="15553"/>
                  <a:pt x="9570" y="13337"/>
                </a:cubicBezTo>
                <a:cubicBezTo>
                  <a:pt x="9573" y="13337"/>
                  <a:pt x="9574" y="13337"/>
                  <a:pt x="9577" y="13337"/>
                </a:cubicBezTo>
                <a:cubicBezTo>
                  <a:pt x="11043" y="14533"/>
                  <a:pt x="10440" y="15298"/>
                  <a:pt x="10636" y="15845"/>
                </a:cubicBezTo>
                <a:cubicBezTo>
                  <a:pt x="10833" y="16392"/>
                  <a:pt x="11668" y="17106"/>
                  <a:pt x="11680" y="18966"/>
                </a:cubicBezTo>
                <a:cubicBezTo>
                  <a:pt x="11704" y="20495"/>
                  <a:pt x="11735" y="19812"/>
                  <a:pt x="12137" y="20330"/>
                </a:cubicBezTo>
                <a:cubicBezTo>
                  <a:pt x="12010" y="20446"/>
                  <a:pt x="11786" y="20561"/>
                  <a:pt x="11386" y="20672"/>
                </a:cubicBezTo>
                <a:cubicBezTo>
                  <a:pt x="10646" y="20876"/>
                  <a:pt x="10719" y="21130"/>
                  <a:pt x="10783" y="21288"/>
                </a:cubicBezTo>
                <a:cubicBezTo>
                  <a:pt x="10807" y="21346"/>
                  <a:pt x="10902" y="21392"/>
                  <a:pt x="11028" y="21408"/>
                </a:cubicBezTo>
                <a:cubicBezTo>
                  <a:pt x="12524" y="21592"/>
                  <a:pt x="13471" y="21410"/>
                  <a:pt x="14010" y="21253"/>
                </a:cubicBezTo>
                <a:cubicBezTo>
                  <a:pt x="14574" y="21089"/>
                  <a:pt x="14673" y="20619"/>
                  <a:pt x="14967" y="20477"/>
                </a:cubicBezTo>
                <a:cubicBezTo>
                  <a:pt x="15134" y="20396"/>
                  <a:pt x="15145" y="20200"/>
                  <a:pt x="15122" y="20045"/>
                </a:cubicBezTo>
                <a:cubicBezTo>
                  <a:pt x="15124" y="20044"/>
                  <a:pt x="15127" y="20043"/>
                  <a:pt x="15129" y="20043"/>
                </a:cubicBezTo>
                <a:cubicBezTo>
                  <a:pt x="15725" y="19650"/>
                  <a:pt x="15043" y="19524"/>
                  <a:pt x="15126" y="17446"/>
                </a:cubicBezTo>
                <a:cubicBezTo>
                  <a:pt x="15379" y="14690"/>
                  <a:pt x="14303" y="14379"/>
                  <a:pt x="14651" y="12819"/>
                </a:cubicBezTo>
                <a:cubicBezTo>
                  <a:pt x="14666" y="12752"/>
                  <a:pt x="14679" y="12685"/>
                  <a:pt x="14692" y="12621"/>
                </a:cubicBezTo>
                <a:cubicBezTo>
                  <a:pt x="14707" y="12548"/>
                  <a:pt x="14841" y="12494"/>
                  <a:pt x="15005" y="12492"/>
                </a:cubicBezTo>
                <a:cubicBezTo>
                  <a:pt x="15481" y="12485"/>
                  <a:pt x="15952" y="12451"/>
                  <a:pt x="16313" y="12371"/>
                </a:cubicBezTo>
                <a:cubicBezTo>
                  <a:pt x="16447" y="12341"/>
                  <a:pt x="16604" y="12381"/>
                  <a:pt x="16622" y="12448"/>
                </a:cubicBezTo>
                <a:cubicBezTo>
                  <a:pt x="16706" y="12755"/>
                  <a:pt x="16876" y="13159"/>
                  <a:pt x="16961" y="13451"/>
                </a:cubicBezTo>
                <a:cubicBezTo>
                  <a:pt x="17064" y="13804"/>
                  <a:pt x="17105" y="14178"/>
                  <a:pt x="17119" y="14334"/>
                </a:cubicBezTo>
                <a:cubicBezTo>
                  <a:pt x="17123" y="14374"/>
                  <a:pt x="17207" y="14404"/>
                  <a:pt x="17297" y="14399"/>
                </a:cubicBezTo>
                <a:lnTo>
                  <a:pt x="17538" y="14386"/>
                </a:lnTo>
                <a:lnTo>
                  <a:pt x="18133" y="14350"/>
                </a:lnTo>
                <a:cubicBezTo>
                  <a:pt x="18223" y="14345"/>
                  <a:pt x="18285" y="14308"/>
                  <a:pt x="18265" y="14268"/>
                </a:cubicBezTo>
                <a:cubicBezTo>
                  <a:pt x="18190" y="14116"/>
                  <a:pt x="18017" y="13748"/>
                  <a:pt x="17915" y="13396"/>
                </a:cubicBezTo>
                <a:cubicBezTo>
                  <a:pt x="17789" y="12962"/>
                  <a:pt x="17698" y="12269"/>
                  <a:pt x="17508" y="12040"/>
                </a:cubicBezTo>
                <a:cubicBezTo>
                  <a:pt x="17484" y="12011"/>
                  <a:pt x="17413" y="11995"/>
                  <a:pt x="17346" y="11999"/>
                </a:cubicBezTo>
                <a:lnTo>
                  <a:pt x="17338" y="11999"/>
                </a:lnTo>
                <a:lnTo>
                  <a:pt x="17206" y="11542"/>
                </a:lnTo>
                <a:cubicBezTo>
                  <a:pt x="17207" y="11541"/>
                  <a:pt x="17209" y="11541"/>
                  <a:pt x="17210" y="11540"/>
                </a:cubicBezTo>
                <a:cubicBezTo>
                  <a:pt x="17340" y="11529"/>
                  <a:pt x="17463" y="11514"/>
                  <a:pt x="17560" y="11497"/>
                </a:cubicBezTo>
                <a:cubicBezTo>
                  <a:pt x="17561" y="11496"/>
                  <a:pt x="17560" y="11495"/>
                  <a:pt x="17560" y="11495"/>
                </a:cubicBezTo>
                <a:cubicBezTo>
                  <a:pt x="17538" y="11368"/>
                  <a:pt x="17479" y="11143"/>
                  <a:pt x="17478" y="11139"/>
                </a:cubicBezTo>
                <a:cubicBezTo>
                  <a:pt x="17473" y="11138"/>
                  <a:pt x="17368" y="11117"/>
                  <a:pt x="17168" y="11102"/>
                </a:cubicBezTo>
                <a:cubicBezTo>
                  <a:pt x="17167" y="11101"/>
                  <a:pt x="17166" y="11101"/>
                  <a:pt x="17165" y="11100"/>
                </a:cubicBezTo>
                <a:cubicBezTo>
                  <a:pt x="17189" y="11034"/>
                  <a:pt x="17276" y="10886"/>
                  <a:pt x="17583" y="10868"/>
                </a:cubicBezTo>
                <a:cubicBezTo>
                  <a:pt x="17963" y="10846"/>
                  <a:pt x="18338" y="11016"/>
                  <a:pt x="18733" y="11129"/>
                </a:cubicBezTo>
                <a:cubicBezTo>
                  <a:pt x="18776" y="11141"/>
                  <a:pt x="18825" y="11121"/>
                  <a:pt x="18804" y="11100"/>
                </a:cubicBezTo>
                <a:cubicBezTo>
                  <a:pt x="18519" y="10819"/>
                  <a:pt x="18080" y="10648"/>
                  <a:pt x="17602" y="10550"/>
                </a:cubicBezTo>
                <a:cubicBezTo>
                  <a:pt x="17601" y="10550"/>
                  <a:pt x="17599" y="10549"/>
                  <a:pt x="17598" y="10549"/>
                </a:cubicBezTo>
                <a:cubicBezTo>
                  <a:pt x="17663" y="10303"/>
                  <a:pt x="17464" y="9517"/>
                  <a:pt x="18103" y="9308"/>
                </a:cubicBezTo>
                <a:cubicBezTo>
                  <a:pt x="18839" y="9068"/>
                  <a:pt x="21537" y="7448"/>
                  <a:pt x="21537" y="7251"/>
                </a:cubicBezTo>
                <a:cubicBezTo>
                  <a:pt x="21537" y="7054"/>
                  <a:pt x="20229" y="6631"/>
                  <a:pt x="20229" y="6631"/>
                </a:cubicBezTo>
                <a:cubicBezTo>
                  <a:pt x="20294" y="6574"/>
                  <a:pt x="20326" y="6523"/>
                  <a:pt x="20312" y="6485"/>
                </a:cubicBezTo>
                <a:cubicBezTo>
                  <a:pt x="20214" y="6223"/>
                  <a:pt x="19626" y="5918"/>
                  <a:pt x="19185" y="5939"/>
                </a:cubicBezTo>
                <a:cubicBezTo>
                  <a:pt x="19184" y="5938"/>
                  <a:pt x="19182" y="5939"/>
                  <a:pt x="19181" y="5939"/>
                </a:cubicBezTo>
                <a:cubicBezTo>
                  <a:pt x="18797" y="5597"/>
                  <a:pt x="15642" y="4020"/>
                  <a:pt x="14183" y="3607"/>
                </a:cubicBezTo>
                <a:cubicBezTo>
                  <a:pt x="14143" y="3594"/>
                  <a:pt x="14102" y="3582"/>
                  <a:pt x="14059" y="3574"/>
                </a:cubicBezTo>
                <a:cubicBezTo>
                  <a:pt x="13624" y="3489"/>
                  <a:pt x="13317" y="3433"/>
                  <a:pt x="13052" y="3397"/>
                </a:cubicBezTo>
                <a:cubicBezTo>
                  <a:pt x="12797" y="3363"/>
                  <a:pt x="12583" y="3286"/>
                  <a:pt x="12461" y="3181"/>
                </a:cubicBezTo>
                <a:cubicBezTo>
                  <a:pt x="12456" y="3177"/>
                  <a:pt x="12450" y="3173"/>
                  <a:pt x="12446" y="3169"/>
                </a:cubicBezTo>
                <a:cubicBezTo>
                  <a:pt x="12303" y="3044"/>
                  <a:pt x="12309" y="2897"/>
                  <a:pt x="12453" y="2772"/>
                </a:cubicBezTo>
                <a:cubicBezTo>
                  <a:pt x="12690" y="2568"/>
                  <a:pt x="12917" y="2300"/>
                  <a:pt x="13056" y="2118"/>
                </a:cubicBezTo>
                <a:cubicBezTo>
                  <a:pt x="13339" y="2159"/>
                  <a:pt x="13522" y="2185"/>
                  <a:pt x="13558" y="2191"/>
                </a:cubicBezTo>
                <a:cubicBezTo>
                  <a:pt x="13853" y="2237"/>
                  <a:pt x="13802" y="2072"/>
                  <a:pt x="13633" y="1918"/>
                </a:cubicBezTo>
                <a:cubicBezTo>
                  <a:pt x="14292" y="1088"/>
                  <a:pt x="13130" y="295"/>
                  <a:pt x="11903" y="102"/>
                </a:cubicBezTo>
                <a:cubicBezTo>
                  <a:pt x="11289" y="5"/>
                  <a:pt x="10787" y="-8"/>
                  <a:pt x="10437" y="4"/>
                </a:cubicBezTo>
                <a:close/>
                <a:moveTo>
                  <a:pt x="15977" y="6797"/>
                </a:moveTo>
                <a:cubicBezTo>
                  <a:pt x="16042" y="6794"/>
                  <a:pt x="16114" y="6797"/>
                  <a:pt x="16181" y="6809"/>
                </a:cubicBezTo>
                <a:cubicBezTo>
                  <a:pt x="16554" y="6879"/>
                  <a:pt x="16803" y="7031"/>
                  <a:pt x="16773" y="7075"/>
                </a:cubicBezTo>
                <a:cubicBezTo>
                  <a:pt x="16657" y="7240"/>
                  <a:pt x="17224" y="7430"/>
                  <a:pt x="17756" y="7512"/>
                </a:cubicBezTo>
                <a:cubicBezTo>
                  <a:pt x="17915" y="7536"/>
                  <a:pt x="18004" y="7610"/>
                  <a:pt x="17952" y="7681"/>
                </a:cubicBezTo>
                <a:cubicBezTo>
                  <a:pt x="17631" y="8127"/>
                  <a:pt x="17150" y="8671"/>
                  <a:pt x="17018" y="8819"/>
                </a:cubicBezTo>
                <a:cubicBezTo>
                  <a:pt x="16985" y="8843"/>
                  <a:pt x="16953" y="8866"/>
                  <a:pt x="16920" y="8890"/>
                </a:cubicBezTo>
                <a:lnTo>
                  <a:pt x="15687" y="9497"/>
                </a:lnTo>
                <a:cubicBezTo>
                  <a:pt x="15651" y="9514"/>
                  <a:pt x="15602" y="9525"/>
                  <a:pt x="15548" y="9527"/>
                </a:cubicBezTo>
                <a:cubicBezTo>
                  <a:pt x="15314" y="9533"/>
                  <a:pt x="15076" y="9544"/>
                  <a:pt x="14865" y="9554"/>
                </a:cubicBezTo>
                <a:cubicBezTo>
                  <a:pt x="14715" y="9561"/>
                  <a:pt x="14597" y="9497"/>
                  <a:pt x="14643" y="9433"/>
                </a:cubicBezTo>
                <a:cubicBezTo>
                  <a:pt x="15029" y="8890"/>
                  <a:pt x="15784" y="7709"/>
                  <a:pt x="15642" y="6982"/>
                </a:cubicBezTo>
                <a:cubicBezTo>
                  <a:pt x="15623" y="6885"/>
                  <a:pt x="15783" y="6809"/>
                  <a:pt x="15977" y="6797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17" name="B"/>
          <p:cNvSpPr txBox="1"/>
          <p:nvPr/>
        </p:nvSpPr>
        <p:spPr>
          <a:xfrm>
            <a:off x="8284304" y="8426871"/>
            <a:ext cx="400407" cy="585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B</a:t>
            </a:r>
          </a:p>
        </p:txBody>
      </p:sp>
      <p:sp>
        <p:nvSpPr>
          <p:cNvPr id="918" name="Worker"/>
          <p:cNvSpPr/>
          <p:nvPr/>
        </p:nvSpPr>
        <p:spPr>
          <a:xfrm flipH="1">
            <a:off x="14949118" y="8022089"/>
            <a:ext cx="317619" cy="9694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9" h="21477" extrusionOk="0">
                <a:moveTo>
                  <a:pt x="10482" y="4"/>
                </a:moveTo>
                <a:cubicBezTo>
                  <a:pt x="10034" y="12"/>
                  <a:pt x="8391" y="117"/>
                  <a:pt x="7657" y="494"/>
                </a:cubicBezTo>
                <a:cubicBezTo>
                  <a:pt x="6848" y="911"/>
                  <a:pt x="6805" y="1175"/>
                  <a:pt x="6965" y="1602"/>
                </a:cubicBezTo>
                <a:cubicBezTo>
                  <a:pt x="6986" y="1656"/>
                  <a:pt x="6943" y="1710"/>
                  <a:pt x="6847" y="1754"/>
                </a:cubicBezTo>
                <a:lnTo>
                  <a:pt x="6817" y="1769"/>
                </a:lnTo>
                <a:cubicBezTo>
                  <a:pt x="6710" y="1819"/>
                  <a:pt x="6673" y="1881"/>
                  <a:pt x="6709" y="1940"/>
                </a:cubicBezTo>
                <a:cubicBezTo>
                  <a:pt x="6726" y="1968"/>
                  <a:pt x="6808" y="1986"/>
                  <a:pt x="6894" y="1981"/>
                </a:cubicBezTo>
                <a:lnTo>
                  <a:pt x="7473" y="1944"/>
                </a:lnTo>
                <a:lnTo>
                  <a:pt x="7581" y="2118"/>
                </a:lnTo>
                <a:lnTo>
                  <a:pt x="7832" y="2103"/>
                </a:lnTo>
                <a:cubicBezTo>
                  <a:pt x="7743" y="2259"/>
                  <a:pt x="7638" y="2495"/>
                  <a:pt x="7698" y="2690"/>
                </a:cubicBezTo>
                <a:cubicBezTo>
                  <a:pt x="7809" y="3047"/>
                  <a:pt x="7636" y="3287"/>
                  <a:pt x="7370" y="3479"/>
                </a:cubicBezTo>
                <a:cubicBezTo>
                  <a:pt x="7088" y="3683"/>
                  <a:pt x="5823" y="3782"/>
                  <a:pt x="6212" y="4325"/>
                </a:cubicBezTo>
                <a:cubicBezTo>
                  <a:pt x="4592" y="4538"/>
                  <a:pt x="3452" y="5407"/>
                  <a:pt x="1941" y="6231"/>
                </a:cubicBezTo>
                <a:cubicBezTo>
                  <a:pt x="1754" y="6223"/>
                  <a:pt x="1529" y="6238"/>
                  <a:pt x="1362" y="6303"/>
                </a:cubicBezTo>
                <a:lnTo>
                  <a:pt x="721" y="6586"/>
                </a:lnTo>
                <a:cubicBezTo>
                  <a:pt x="618" y="6626"/>
                  <a:pt x="407" y="6753"/>
                  <a:pt x="572" y="6895"/>
                </a:cubicBezTo>
                <a:cubicBezTo>
                  <a:pt x="551" y="6904"/>
                  <a:pt x="357" y="7014"/>
                  <a:pt x="177" y="7118"/>
                </a:cubicBezTo>
                <a:cubicBezTo>
                  <a:pt x="-34" y="7241"/>
                  <a:pt x="-56" y="7388"/>
                  <a:pt x="111" y="7518"/>
                </a:cubicBezTo>
                <a:cubicBezTo>
                  <a:pt x="327" y="7686"/>
                  <a:pt x="668" y="7934"/>
                  <a:pt x="1090" y="8180"/>
                </a:cubicBezTo>
                <a:cubicBezTo>
                  <a:pt x="2003" y="8714"/>
                  <a:pt x="3229" y="9346"/>
                  <a:pt x="4105" y="9644"/>
                </a:cubicBezTo>
                <a:lnTo>
                  <a:pt x="4105" y="10365"/>
                </a:lnTo>
                <a:cubicBezTo>
                  <a:pt x="1836" y="10445"/>
                  <a:pt x="1003" y="11125"/>
                  <a:pt x="1003" y="11125"/>
                </a:cubicBezTo>
                <a:lnTo>
                  <a:pt x="1141" y="11154"/>
                </a:lnTo>
                <a:cubicBezTo>
                  <a:pt x="1141" y="11154"/>
                  <a:pt x="2132" y="10786"/>
                  <a:pt x="2638" y="10783"/>
                </a:cubicBezTo>
                <a:cubicBezTo>
                  <a:pt x="3291" y="10779"/>
                  <a:pt x="3382" y="11031"/>
                  <a:pt x="3382" y="11031"/>
                </a:cubicBezTo>
                <a:lnTo>
                  <a:pt x="3530" y="11033"/>
                </a:lnTo>
                <a:lnTo>
                  <a:pt x="3566" y="12038"/>
                </a:lnTo>
                <a:cubicBezTo>
                  <a:pt x="3470" y="12040"/>
                  <a:pt x="3395" y="12067"/>
                  <a:pt x="3397" y="12098"/>
                </a:cubicBezTo>
                <a:lnTo>
                  <a:pt x="3469" y="13414"/>
                </a:lnTo>
                <a:cubicBezTo>
                  <a:pt x="3469" y="13424"/>
                  <a:pt x="3464" y="13435"/>
                  <a:pt x="3464" y="13446"/>
                </a:cubicBezTo>
                <a:lnTo>
                  <a:pt x="3382" y="14216"/>
                </a:lnTo>
                <a:cubicBezTo>
                  <a:pt x="3375" y="14280"/>
                  <a:pt x="3535" y="14331"/>
                  <a:pt x="3730" y="14330"/>
                </a:cubicBezTo>
                <a:lnTo>
                  <a:pt x="4151" y="14328"/>
                </a:lnTo>
                <a:lnTo>
                  <a:pt x="4530" y="14326"/>
                </a:lnTo>
                <a:cubicBezTo>
                  <a:pt x="4724" y="14325"/>
                  <a:pt x="4881" y="14271"/>
                  <a:pt x="4868" y="14207"/>
                </a:cubicBezTo>
                <a:lnTo>
                  <a:pt x="4710" y="13414"/>
                </a:lnTo>
                <a:lnTo>
                  <a:pt x="4643" y="12103"/>
                </a:lnTo>
                <a:cubicBezTo>
                  <a:pt x="4700" y="12108"/>
                  <a:pt x="4756" y="12112"/>
                  <a:pt x="4817" y="12112"/>
                </a:cubicBezTo>
                <a:lnTo>
                  <a:pt x="5976" y="12112"/>
                </a:lnTo>
                <a:cubicBezTo>
                  <a:pt x="6536" y="13763"/>
                  <a:pt x="6792" y="14110"/>
                  <a:pt x="6750" y="14533"/>
                </a:cubicBezTo>
                <a:cubicBezTo>
                  <a:pt x="6690" y="15141"/>
                  <a:pt x="5987" y="15436"/>
                  <a:pt x="5545" y="15870"/>
                </a:cubicBezTo>
                <a:cubicBezTo>
                  <a:pt x="5143" y="16265"/>
                  <a:pt x="4985" y="16324"/>
                  <a:pt x="4740" y="16769"/>
                </a:cubicBezTo>
                <a:cubicBezTo>
                  <a:pt x="4190" y="17773"/>
                  <a:pt x="4340" y="18216"/>
                  <a:pt x="4340" y="19137"/>
                </a:cubicBezTo>
                <a:cubicBezTo>
                  <a:pt x="4199" y="19522"/>
                  <a:pt x="4274" y="19717"/>
                  <a:pt x="4274" y="19717"/>
                </a:cubicBezTo>
                <a:cubicBezTo>
                  <a:pt x="4368" y="19995"/>
                  <a:pt x="4617" y="19893"/>
                  <a:pt x="4535" y="19971"/>
                </a:cubicBezTo>
                <a:cubicBezTo>
                  <a:pt x="4269" y="20224"/>
                  <a:pt x="4429" y="20438"/>
                  <a:pt x="4340" y="20583"/>
                </a:cubicBezTo>
                <a:cubicBezTo>
                  <a:pt x="4240" y="20748"/>
                  <a:pt x="4364" y="20936"/>
                  <a:pt x="4340" y="20983"/>
                </a:cubicBezTo>
                <a:cubicBezTo>
                  <a:pt x="4340" y="20983"/>
                  <a:pt x="4384" y="21109"/>
                  <a:pt x="4740" y="21238"/>
                </a:cubicBezTo>
                <a:cubicBezTo>
                  <a:pt x="5157" y="21388"/>
                  <a:pt x="6901" y="21579"/>
                  <a:pt x="8616" y="21410"/>
                </a:cubicBezTo>
                <a:cubicBezTo>
                  <a:pt x="9573" y="21316"/>
                  <a:pt x="9262" y="21088"/>
                  <a:pt x="9262" y="20924"/>
                </a:cubicBezTo>
                <a:cubicBezTo>
                  <a:pt x="9262" y="20797"/>
                  <a:pt x="8777" y="20605"/>
                  <a:pt x="8729" y="20462"/>
                </a:cubicBezTo>
                <a:cubicBezTo>
                  <a:pt x="8662" y="20263"/>
                  <a:pt x="8662" y="20255"/>
                  <a:pt x="8452" y="20003"/>
                </a:cubicBezTo>
                <a:cubicBezTo>
                  <a:pt x="8358" y="19890"/>
                  <a:pt x="8447" y="19720"/>
                  <a:pt x="8673" y="19630"/>
                </a:cubicBezTo>
                <a:cubicBezTo>
                  <a:pt x="8793" y="19582"/>
                  <a:pt x="8893" y="19525"/>
                  <a:pt x="8893" y="19444"/>
                </a:cubicBezTo>
                <a:cubicBezTo>
                  <a:pt x="8893" y="19071"/>
                  <a:pt x="8716" y="18928"/>
                  <a:pt x="9231" y="17843"/>
                </a:cubicBezTo>
                <a:cubicBezTo>
                  <a:pt x="9398" y="17493"/>
                  <a:pt x="9563" y="17209"/>
                  <a:pt x="9831" y="16639"/>
                </a:cubicBezTo>
                <a:cubicBezTo>
                  <a:pt x="9933" y="16421"/>
                  <a:pt x="10283" y="15839"/>
                  <a:pt x="10503" y="15630"/>
                </a:cubicBezTo>
                <a:cubicBezTo>
                  <a:pt x="11512" y="14669"/>
                  <a:pt x="11887" y="13545"/>
                  <a:pt x="12148" y="12932"/>
                </a:cubicBezTo>
                <a:cubicBezTo>
                  <a:pt x="12172" y="12877"/>
                  <a:pt x="12414" y="12880"/>
                  <a:pt x="12430" y="12936"/>
                </a:cubicBezTo>
                <a:cubicBezTo>
                  <a:pt x="12780" y="14137"/>
                  <a:pt x="13727" y="15338"/>
                  <a:pt x="13281" y="16184"/>
                </a:cubicBezTo>
                <a:cubicBezTo>
                  <a:pt x="12690" y="17307"/>
                  <a:pt x="13044" y="19528"/>
                  <a:pt x="13158" y="19543"/>
                </a:cubicBezTo>
                <a:cubicBezTo>
                  <a:pt x="13176" y="19674"/>
                  <a:pt x="13757" y="19688"/>
                  <a:pt x="13620" y="19877"/>
                </a:cubicBezTo>
                <a:cubicBezTo>
                  <a:pt x="13329" y="20278"/>
                  <a:pt x="13681" y="20664"/>
                  <a:pt x="13681" y="20664"/>
                </a:cubicBezTo>
                <a:cubicBezTo>
                  <a:pt x="13681" y="20664"/>
                  <a:pt x="13666" y="20763"/>
                  <a:pt x="13656" y="20835"/>
                </a:cubicBezTo>
                <a:cubicBezTo>
                  <a:pt x="13649" y="20884"/>
                  <a:pt x="13740" y="20928"/>
                  <a:pt x="13881" y="20944"/>
                </a:cubicBezTo>
                <a:cubicBezTo>
                  <a:pt x="14272" y="20988"/>
                  <a:pt x="14917" y="20997"/>
                  <a:pt x="15691" y="21006"/>
                </a:cubicBezTo>
                <a:cubicBezTo>
                  <a:pt x="16612" y="21017"/>
                  <a:pt x="16505" y="21106"/>
                  <a:pt x="17911" y="21192"/>
                </a:cubicBezTo>
                <a:cubicBezTo>
                  <a:pt x="19317" y="21278"/>
                  <a:pt x="21435" y="21140"/>
                  <a:pt x="21489" y="21006"/>
                </a:cubicBezTo>
                <a:cubicBezTo>
                  <a:pt x="21544" y="20872"/>
                  <a:pt x="21403" y="20584"/>
                  <a:pt x="20510" y="20503"/>
                </a:cubicBezTo>
                <a:cubicBezTo>
                  <a:pt x="19862" y="20421"/>
                  <a:pt x="19211" y="20353"/>
                  <a:pt x="18890" y="20283"/>
                </a:cubicBezTo>
                <a:cubicBezTo>
                  <a:pt x="18569" y="20213"/>
                  <a:pt x="17923" y="19968"/>
                  <a:pt x="17537" y="19926"/>
                </a:cubicBezTo>
                <a:cubicBezTo>
                  <a:pt x="17436" y="19915"/>
                  <a:pt x="17738" y="19800"/>
                  <a:pt x="17655" y="19471"/>
                </a:cubicBezTo>
                <a:cubicBezTo>
                  <a:pt x="17565" y="19121"/>
                  <a:pt x="17504" y="18885"/>
                  <a:pt x="17403" y="17877"/>
                </a:cubicBezTo>
                <a:cubicBezTo>
                  <a:pt x="17380" y="17639"/>
                  <a:pt x="17098" y="16934"/>
                  <a:pt x="17701" y="15969"/>
                </a:cubicBezTo>
                <a:cubicBezTo>
                  <a:pt x="17936" y="15593"/>
                  <a:pt x="17842" y="14996"/>
                  <a:pt x="17906" y="14271"/>
                </a:cubicBezTo>
                <a:cubicBezTo>
                  <a:pt x="17989" y="13321"/>
                  <a:pt x="18057" y="12396"/>
                  <a:pt x="17588" y="11169"/>
                </a:cubicBezTo>
                <a:cubicBezTo>
                  <a:pt x="17224" y="10217"/>
                  <a:pt x="17134" y="9970"/>
                  <a:pt x="16655" y="9412"/>
                </a:cubicBezTo>
                <a:cubicBezTo>
                  <a:pt x="16766" y="9378"/>
                  <a:pt x="16824" y="9329"/>
                  <a:pt x="16804" y="9276"/>
                </a:cubicBezTo>
                <a:lnTo>
                  <a:pt x="16757" y="8801"/>
                </a:lnTo>
                <a:cubicBezTo>
                  <a:pt x="16757" y="8678"/>
                  <a:pt x="16332" y="8592"/>
                  <a:pt x="16076" y="8598"/>
                </a:cubicBezTo>
                <a:cubicBezTo>
                  <a:pt x="15789" y="8088"/>
                  <a:pt x="15665" y="7588"/>
                  <a:pt x="15860" y="7190"/>
                </a:cubicBezTo>
                <a:cubicBezTo>
                  <a:pt x="16004" y="6898"/>
                  <a:pt x="17124" y="6324"/>
                  <a:pt x="16563" y="5810"/>
                </a:cubicBezTo>
                <a:cubicBezTo>
                  <a:pt x="16060" y="5349"/>
                  <a:pt x="14538" y="4598"/>
                  <a:pt x="14086" y="4451"/>
                </a:cubicBezTo>
                <a:cubicBezTo>
                  <a:pt x="13990" y="4419"/>
                  <a:pt x="13854" y="4395"/>
                  <a:pt x="13702" y="4378"/>
                </a:cubicBezTo>
                <a:lnTo>
                  <a:pt x="13835" y="4375"/>
                </a:lnTo>
                <a:cubicBezTo>
                  <a:pt x="13835" y="4375"/>
                  <a:pt x="13193" y="4329"/>
                  <a:pt x="12979" y="4071"/>
                </a:cubicBezTo>
                <a:cubicBezTo>
                  <a:pt x="12827" y="3889"/>
                  <a:pt x="13287" y="3499"/>
                  <a:pt x="13502" y="3487"/>
                </a:cubicBezTo>
                <a:lnTo>
                  <a:pt x="14594" y="3481"/>
                </a:lnTo>
                <a:cubicBezTo>
                  <a:pt x="14898" y="3464"/>
                  <a:pt x="15186" y="3391"/>
                  <a:pt x="15230" y="3315"/>
                </a:cubicBezTo>
                <a:cubicBezTo>
                  <a:pt x="15299" y="3208"/>
                  <a:pt x="15225" y="3143"/>
                  <a:pt x="15281" y="3063"/>
                </a:cubicBezTo>
                <a:cubicBezTo>
                  <a:pt x="15452" y="2788"/>
                  <a:pt x="15312" y="2710"/>
                  <a:pt x="15353" y="2627"/>
                </a:cubicBezTo>
                <a:cubicBezTo>
                  <a:pt x="15820" y="2557"/>
                  <a:pt x="15884" y="2491"/>
                  <a:pt x="15794" y="2419"/>
                </a:cubicBezTo>
                <a:cubicBezTo>
                  <a:pt x="15727" y="2366"/>
                  <a:pt x="14872" y="2184"/>
                  <a:pt x="14866" y="2036"/>
                </a:cubicBezTo>
                <a:cubicBezTo>
                  <a:pt x="15026" y="1794"/>
                  <a:pt x="14994" y="1645"/>
                  <a:pt x="14871" y="1531"/>
                </a:cubicBezTo>
                <a:lnTo>
                  <a:pt x="15753" y="1482"/>
                </a:lnTo>
                <a:cubicBezTo>
                  <a:pt x="15870" y="1476"/>
                  <a:pt x="15910" y="1427"/>
                  <a:pt x="15819" y="1402"/>
                </a:cubicBezTo>
                <a:cubicBezTo>
                  <a:pt x="15690" y="1366"/>
                  <a:pt x="15532" y="1341"/>
                  <a:pt x="15363" y="1328"/>
                </a:cubicBezTo>
                <a:cubicBezTo>
                  <a:pt x="15144" y="1312"/>
                  <a:pt x="14898" y="1283"/>
                  <a:pt x="14804" y="1234"/>
                </a:cubicBezTo>
                <a:cubicBezTo>
                  <a:pt x="14642" y="1150"/>
                  <a:pt x="14402" y="722"/>
                  <a:pt x="13625" y="466"/>
                </a:cubicBezTo>
                <a:cubicBezTo>
                  <a:pt x="13071" y="283"/>
                  <a:pt x="12369" y="143"/>
                  <a:pt x="11856" y="153"/>
                </a:cubicBezTo>
                <a:cubicBezTo>
                  <a:pt x="11633" y="-21"/>
                  <a:pt x="10930" y="-4"/>
                  <a:pt x="10482" y="4"/>
                </a:cubicBezTo>
                <a:close/>
                <a:moveTo>
                  <a:pt x="5930" y="6548"/>
                </a:moveTo>
                <a:cubicBezTo>
                  <a:pt x="6039" y="6555"/>
                  <a:pt x="6140" y="6580"/>
                  <a:pt x="6186" y="6618"/>
                </a:cubicBezTo>
                <a:cubicBezTo>
                  <a:pt x="6367" y="6769"/>
                  <a:pt x="6586" y="7007"/>
                  <a:pt x="6806" y="7234"/>
                </a:cubicBezTo>
                <a:cubicBezTo>
                  <a:pt x="7264" y="7707"/>
                  <a:pt x="7616" y="7931"/>
                  <a:pt x="7370" y="8261"/>
                </a:cubicBezTo>
                <a:cubicBezTo>
                  <a:pt x="7183" y="8513"/>
                  <a:pt x="6811" y="8858"/>
                  <a:pt x="6811" y="8858"/>
                </a:cubicBezTo>
                <a:cubicBezTo>
                  <a:pt x="6133" y="8858"/>
                  <a:pt x="5842" y="8976"/>
                  <a:pt x="5807" y="8982"/>
                </a:cubicBezTo>
                <a:cubicBezTo>
                  <a:pt x="5454" y="9049"/>
                  <a:pt x="4889" y="9001"/>
                  <a:pt x="4628" y="8895"/>
                </a:cubicBezTo>
                <a:cubicBezTo>
                  <a:pt x="3966" y="8628"/>
                  <a:pt x="3934" y="8067"/>
                  <a:pt x="3541" y="7536"/>
                </a:cubicBezTo>
                <a:lnTo>
                  <a:pt x="4340" y="7206"/>
                </a:lnTo>
                <a:cubicBezTo>
                  <a:pt x="4497" y="7127"/>
                  <a:pt x="4533" y="7041"/>
                  <a:pt x="4479" y="6981"/>
                </a:cubicBezTo>
                <a:cubicBezTo>
                  <a:pt x="4980" y="6802"/>
                  <a:pt x="5361" y="6668"/>
                  <a:pt x="5612" y="6581"/>
                </a:cubicBezTo>
                <a:cubicBezTo>
                  <a:pt x="5699" y="6551"/>
                  <a:pt x="5820" y="6541"/>
                  <a:pt x="5930" y="6548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19" name="C"/>
          <p:cNvSpPr txBox="1"/>
          <p:nvPr/>
        </p:nvSpPr>
        <p:spPr>
          <a:xfrm>
            <a:off x="15500159" y="8426871"/>
            <a:ext cx="407722" cy="585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C</a:t>
            </a:r>
          </a:p>
        </p:txBody>
      </p:sp>
      <p:sp>
        <p:nvSpPr>
          <p:cNvPr id="920" name="Line"/>
          <p:cNvSpPr/>
          <p:nvPr/>
        </p:nvSpPr>
        <p:spPr>
          <a:xfrm>
            <a:off x="9480263" y="8506823"/>
            <a:ext cx="5423113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21" name="Line"/>
          <p:cNvSpPr/>
          <p:nvPr/>
        </p:nvSpPr>
        <p:spPr>
          <a:xfrm flipV="1">
            <a:off x="9216609" y="5373278"/>
            <a:ext cx="1" cy="2501727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22" name="Line"/>
          <p:cNvSpPr/>
          <p:nvPr/>
        </p:nvSpPr>
        <p:spPr>
          <a:xfrm flipV="1">
            <a:off x="15107928" y="5373278"/>
            <a:ext cx="1" cy="2501727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grpSp>
        <p:nvGrpSpPr>
          <p:cNvPr id="925" name="Group"/>
          <p:cNvGrpSpPr/>
          <p:nvPr/>
        </p:nvGrpSpPr>
        <p:grpSpPr>
          <a:xfrm>
            <a:off x="9492435" y="5389571"/>
            <a:ext cx="1378838" cy="1359764"/>
            <a:chOff x="0" y="0"/>
            <a:chExt cx="1378836" cy="1359762"/>
          </a:xfrm>
        </p:grpSpPr>
        <p:sp>
          <p:nvSpPr>
            <p:cNvPr id="923" name="⏚"/>
            <p:cNvSpPr txBox="1"/>
            <p:nvPr/>
          </p:nvSpPr>
          <p:spPr>
            <a:xfrm>
              <a:off x="718436" y="483462"/>
              <a:ext cx="660401" cy="876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 defTabSz="457200">
                <a:defRPr sz="43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⏚</a:t>
              </a:r>
            </a:p>
          </p:txBody>
        </p:sp>
        <p:sp>
          <p:nvSpPr>
            <p:cNvPr id="924" name="Line"/>
            <p:cNvSpPr/>
            <p:nvPr/>
          </p:nvSpPr>
          <p:spPr>
            <a:xfrm flipH="1" flipV="1">
              <a:off x="-1" y="-1"/>
              <a:ext cx="1046206" cy="66252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928" name="Group"/>
          <p:cNvGrpSpPr/>
          <p:nvPr/>
        </p:nvGrpSpPr>
        <p:grpSpPr>
          <a:xfrm flipH="1">
            <a:off x="13486674" y="5389571"/>
            <a:ext cx="1378838" cy="1359764"/>
            <a:chOff x="0" y="0"/>
            <a:chExt cx="1378836" cy="1359762"/>
          </a:xfrm>
        </p:grpSpPr>
        <p:sp>
          <p:nvSpPr>
            <p:cNvPr id="926" name="⏚"/>
            <p:cNvSpPr txBox="1"/>
            <p:nvPr/>
          </p:nvSpPr>
          <p:spPr>
            <a:xfrm>
              <a:off x="718436" y="483462"/>
              <a:ext cx="660401" cy="876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 defTabSz="457200">
                <a:defRPr sz="43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⏚</a:t>
              </a:r>
            </a:p>
          </p:txBody>
        </p:sp>
        <p:sp>
          <p:nvSpPr>
            <p:cNvPr id="927" name="Line"/>
            <p:cNvSpPr/>
            <p:nvPr/>
          </p:nvSpPr>
          <p:spPr>
            <a:xfrm flipH="1" flipV="1">
              <a:off x="-1" y="-1"/>
              <a:ext cx="1046206" cy="66252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931" name="Group"/>
          <p:cNvGrpSpPr/>
          <p:nvPr/>
        </p:nvGrpSpPr>
        <p:grpSpPr>
          <a:xfrm>
            <a:off x="6670912" y="4541072"/>
            <a:ext cx="1955221" cy="548133"/>
            <a:chOff x="0" y="-126999"/>
            <a:chExt cx="1955219" cy="548132"/>
          </a:xfrm>
        </p:grpSpPr>
        <p:sp>
          <p:nvSpPr>
            <p:cNvPr id="929" name="Line"/>
            <p:cNvSpPr/>
            <p:nvPr/>
          </p:nvSpPr>
          <p:spPr>
            <a:xfrm>
              <a:off x="1285094" y="274066"/>
              <a:ext cx="670126" cy="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930" name="Attack"/>
            <p:cNvSpPr txBox="1"/>
            <p:nvPr/>
          </p:nvSpPr>
          <p:spPr>
            <a:xfrm>
              <a:off x="-1" y="-127000"/>
              <a:ext cx="1194055" cy="5481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825500">
                <a:defRPr sz="3000" i="1">
                  <a:solidFill>
                    <a:srgbClr val="0433FF"/>
                  </a:solidFill>
                </a:defRPr>
              </a:lvl1pPr>
            </a:lstStyle>
            <a:p>
              <a:r>
                <a:t>Attack</a:t>
              </a:r>
            </a:p>
          </p:txBody>
        </p:sp>
      </p:grpSp>
      <p:grpSp>
        <p:nvGrpSpPr>
          <p:cNvPr id="934" name="Group"/>
          <p:cNvGrpSpPr/>
          <p:nvPr/>
        </p:nvGrpSpPr>
        <p:grpSpPr>
          <a:xfrm>
            <a:off x="15671320" y="4541072"/>
            <a:ext cx="2041769" cy="548133"/>
            <a:chOff x="-710108" y="-126999"/>
            <a:chExt cx="2041767" cy="548132"/>
          </a:xfrm>
        </p:grpSpPr>
        <p:sp>
          <p:nvSpPr>
            <p:cNvPr id="932" name="Line"/>
            <p:cNvSpPr/>
            <p:nvPr/>
          </p:nvSpPr>
          <p:spPr>
            <a:xfrm>
              <a:off x="-710109" y="290420"/>
              <a:ext cx="670126" cy="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933" name="Retreat"/>
            <p:cNvSpPr txBox="1"/>
            <p:nvPr/>
          </p:nvSpPr>
          <p:spPr>
            <a:xfrm>
              <a:off x="-10605" y="-127000"/>
              <a:ext cx="1342264" cy="5481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825500">
                <a:defRPr sz="3000" i="1"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defRPr>
              </a:lvl1pPr>
            </a:lstStyle>
            <a:p>
              <a:r>
                <a:t>Retreat</a:t>
              </a:r>
            </a:p>
          </p:txBody>
        </p:sp>
      </p:grpSp>
      <p:sp>
        <p:nvSpPr>
          <p:cNvPr id="935" name="FLM: extensively used to argue impossibility results in crypto and distr. comp."/>
          <p:cNvSpPr txBox="1"/>
          <p:nvPr/>
        </p:nvSpPr>
        <p:spPr>
          <a:xfrm>
            <a:off x="873037" y="11497620"/>
            <a:ext cx="22637926" cy="8458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304800" indent="-304800" algn="l">
              <a:lnSpc>
                <a:spcPct val="90000"/>
              </a:lnSpc>
              <a:buSzPct val="123000"/>
              <a:buChar char="•"/>
              <a:defRPr sz="5000">
                <a:solidFill>
                  <a:srgbClr val="000000"/>
                </a:solidFill>
              </a:defRPr>
            </a:lvl1pPr>
          </a:lstStyle>
          <a:p>
            <a:r>
              <a:t> FLM: extensively used to argue impossibility results in crypto and distr. comp.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9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5" grpId="0" build="p" bldLvl="5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9" name="Group"/>
          <p:cNvGrpSpPr/>
          <p:nvPr/>
        </p:nvGrpSpPr>
        <p:grpSpPr>
          <a:xfrm>
            <a:off x="14660426" y="3614975"/>
            <a:ext cx="895005" cy="1614007"/>
            <a:chOff x="0" y="0"/>
            <a:chExt cx="895004" cy="1614006"/>
          </a:xfrm>
        </p:grpSpPr>
        <p:sp>
          <p:nvSpPr>
            <p:cNvPr id="937" name="Horseback Riding"/>
            <p:cNvSpPr/>
            <p:nvPr/>
          </p:nvSpPr>
          <p:spPr>
            <a:xfrm flipH="1">
              <a:off x="-1" y="730748"/>
              <a:ext cx="895006" cy="883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378" y="0"/>
                  </a:moveTo>
                  <a:cubicBezTo>
                    <a:pt x="8007" y="0"/>
                    <a:pt x="7636" y="144"/>
                    <a:pt x="7352" y="431"/>
                  </a:cubicBezTo>
                  <a:cubicBezTo>
                    <a:pt x="6786" y="1005"/>
                    <a:pt x="6786" y="1936"/>
                    <a:pt x="7352" y="2510"/>
                  </a:cubicBezTo>
                  <a:cubicBezTo>
                    <a:pt x="7919" y="3084"/>
                    <a:pt x="8838" y="3084"/>
                    <a:pt x="9404" y="2510"/>
                  </a:cubicBezTo>
                  <a:cubicBezTo>
                    <a:pt x="9971" y="1936"/>
                    <a:pt x="9971" y="1005"/>
                    <a:pt x="9404" y="431"/>
                  </a:cubicBezTo>
                  <a:cubicBezTo>
                    <a:pt x="9121" y="144"/>
                    <a:pt x="8750" y="0"/>
                    <a:pt x="8378" y="0"/>
                  </a:cubicBezTo>
                  <a:close/>
                  <a:moveTo>
                    <a:pt x="18066" y="1982"/>
                  </a:moveTo>
                  <a:cubicBezTo>
                    <a:pt x="18052" y="1980"/>
                    <a:pt x="18032" y="1985"/>
                    <a:pt x="18007" y="2001"/>
                  </a:cubicBezTo>
                  <a:cubicBezTo>
                    <a:pt x="17942" y="2043"/>
                    <a:pt x="11897" y="8305"/>
                    <a:pt x="11897" y="8305"/>
                  </a:cubicBezTo>
                  <a:lnTo>
                    <a:pt x="9735" y="8305"/>
                  </a:lnTo>
                  <a:lnTo>
                    <a:pt x="9735" y="6735"/>
                  </a:lnTo>
                  <a:lnTo>
                    <a:pt x="11509" y="7279"/>
                  </a:lnTo>
                  <a:cubicBezTo>
                    <a:pt x="11585" y="7303"/>
                    <a:pt x="11662" y="7313"/>
                    <a:pt x="11738" y="7313"/>
                  </a:cubicBezTo>
                  <a:cubicBezTo>
                    <a:pt x="12078" y="7313"/>
                    <a:pt x="12392" y="7090"/>
                    <a:pt x="12496" y="6744"/>
                  </a:cubicBezTo>
                  <a:cubicBezTo>
                    <a:pt x="12622" y="6320"/>
                    <a:pt x="12386" y="5872"/>
                    <a:pt x="11968" y="5744"/>
                  </a:cubicBezTo>
                  <a:lnTo>
                    <a:pt x="9735" y="5060"/>
                  </a:lnTo>
                  <a:lnTo>
                    <a:pt x="9735" y="4764"/>
                  </a:lnTo>
                  <a:cubicBezTo>
                    <a:pt x="9735" y="4005"/>
                    <a:pt x="9128" y="3389"/>
                    <a:pt x="8378" y="3389"/>
                  </a:cubicBezTo>
                  <a:cubicBezTo>
                    <a:pt x="7629" y="3389"/>
                    <a:pt x="7022" y="4005"/>
                    <a:pt x="7022" y="4764"/>
                  </a:cubicBezTo>
                  <a:lnTo>
                    <a:pt x="7022" y="8305"/>
                  </a:lnTo>
                  <a:lnTo>
                    <a:pt x="2400" y="8305"/>
                  </a:lnTo>
                  <a:cubicBezTo>
                    <a:pt x="270" y="8305"/>
                    <a:pt x="0" y="10436"/>
                    <a:pt x="0" y="10436"/>
                  </a:cubicBezTo>
                  <a:lnTo>
                    <a:pt x="0" y="14158"/>
                  </a:lnTo>
                  <a:lnTo>
                    <a:pt x="1549" y="14158"/>
                  </a:lnTo>
                  <a:lnTo>
                    <a:pt x="1549" y="10436"/>
                  </a:lnTo>
                  <a:lnTo>
                    <a:pt x="2206" y="9299"/>
                  </a:lnTo>
                  <a:lnTo>
                    <a:pt x="2400" y="9299"/>
                  </a:lnTo>
                  <a:lnTo>
                    <a:pt x="2400" y="13515"/>
                  </a:lnTo>
                  <a:lnTo>
                    <a:pt x="1650" y="14849"/>
                  </a:lnTo>
                  <a:lnTo>
                    <a:pt x="1650" y="20468"/>
                  </a:lnTo>
                  <a:cubicBezTo>
                    <a:pt x="1650" y="21037"/>
                    <a:pt x="2106" y="21499"/>
                    <a:pt x="2668" y="21499"/>
                  </a:cubicBezTo>
                  <a:cubicBezTo>
                    <a:pt x="3230" y="21499"/>
                    <a:pt x="3686" y="21037"/>
                    <a:pt x="3685" y="20468"/>
                  </a:cubicBezTo>
                  <a:lnTo>
                    <a:pt x="3685" y="15395"/>
                  </a:lnTo>
                  <a:lnTo>
                    <a:pt x="4455" y="14025"/>
                  </a:lnTo>
                  <a:lnTo>
                    <a:pt x="4455" y="15718"/>
                  </a:lnTo>
                  <a:cubicBezTo>
                    <a:pt x="4453" y="15752"/>
                    <a:pt x="4453" y="15786"/>
                    <a:pt x="4455" y="15820"/>
                  </a:cubicBezTo>
                  <a:lnTo>
                    <a:pt x="4455" y="15925"/>
                  </a:lnTo>
                  <a:lnTo>
                    <a:pt x="4465" y="15923"/>
                  </a:lnTo>
                  <a:cubicBezTo>
                    <a:pt x="4477" y="16006"/>
                    <a:pt x="4496" y="16088"/>
                    <a:pt x="4529" y="16169"/>
                  </a:cubicBezTo>
                  <a:lnTo>
                    <a:pt x="6512" y="20966"/>
                  </a:lnTo>
                  <a:cubicBezTo>
                    <a:pt x="6675" y="21361"/>
                    <a:pt x="7052" y="21600"/>
                    <a:pt x="7450" y="21600"/>
                  </a:cubicBezTo>
                  <a:cubicBezTo>
                    <a:pt x="7581" y="21600"/>
                    <a:pt x="7715" y="21574"/>
                    <a:pt x="7843" y="21520"/>
                  </a:cubicBezTo>
                  <a:cubicBezTo>
                    <a:pt x="8362" y="21300"/>
                    <a:pt x="8606" y="20696"/>
                    <a:pt x="8389" y="20170"/>
                  </a:cubicBezTo>
                  <a:lnTo>
                    <a:pt x="6441" y="15456"/>
                  </a:lnTo>
                  <a:lnTo>
                    <a:pt x="7550" y="13980"/>
                  </a:lnTo>
                  <a:lnTo>
                    <a:pt x="12472" y="13980"/>
                  </a:lnTo>
                  <a:lnTo>
                    <a:pt x="12472" y="20275"/>
                  </a:lnTo>
                  <a:cubicBezTo>
                    <a:pt x="12472" y="20844"/>
                    <a:pt x="12928" y="21306"/>
                    <a:pt x="13490" y="21306"/>
                  </a:cubicBezTo>
                  <a:cubicBezTo>
                    <a:pt x="14052" y="21306"/>
                    <a:pt x="14507" y="20844"/>
                    <a:pt x="14507" y="20275"/>
                  </a:cubicBezTo>
                  <a:lnTo>
                    <a:pt x="14507" y="14020"/>
                  </a:lnTo>
                  <a:lnTo>
                    <a:pt x="16652" y="9504"/>
                  </a:lnTo>
                  <a:cubicBezTo>
                    <a:pt x="16809" y="9522"/>
                    <a:pt x="16997" y="9536"/>
                    <a:pt x="17204" y="9536"/>
                  </a:cubicBezTo>
                  <a:cubicBezTo>
                    <a:pt x="17755" y="9536"/>
                    <a:pt x="18437" y="9436"/>
                    <a:pt x="19015" y="9042"/>
                  </a:cubicBezTo>
                  <a:cubicBezTo>
                    <a:pt x="19539" y="8685"/>
                    <a:pt x="19886" y="8150"/>
                    <a:pt x="20054" y="7454"/>
                  </a:cubicBezTo>
                  <a:lnTo>
                    <a:pt x="20488" y="7513"/>
                  </a:lnTo>
                  <a:cubicBezTo>
                    <a:pt x="21562" y="7657"/>
                    <a:pt x="21600" y="6511"/>
                    <a:pt x="21600" y="6511"/>
                  </a:cubicBezTo>
                  <a:cubicBezTo>
                    <a:pt x="21600" y="5867"/>
                    <a:pt x="20798" y="5395"/>
                    <a:pt x="20798" y="5395"/>
                  </a:cubicBezTo>
                  <a:lnTo>
                    <a:pt x="18087" y="3562"/>
                  </a:lnTo>
                  <a:lnTo>
                    <a:pt x="18110" y="2050"/>
                  </a:lnTo>
                  <a:cubicBezTo>
                    <a:pt x="18110" y="2050"/>
                    <a:pt x="18109" y="1987"/>
                    <a:pt x="18066" y="1982"/>
                  </a:cubicBezTo>
                  <a:close/>
                  <a:moveTo>
                    <a:pt x="17774" y="7142"/>
                  </a:moveTo>
                  <a:lnTo>
                    <a:pt x="19376" y="7361"/>
                  </a:lnTo>
                  <a:cubicBezTo>
                    <a:pt x="19243" y="7851"/>
                    <a:pt x="18997" y="8224"/>
                    <a:pt x="18638" y="8469"/>
                  </a:cubicBezTo>
                  <a:cubicBezTo>
                    <a:pt x="18116" y="8826"/>
                    <a:pt x="17448" y="8869"/>
                    <a:pt x="16968" y="8840"/>
                  </a:cubicBezTo>
                  <a:lnTo>
                    <a:pt x="17774" y="7142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938" name="A2"/>
            <p:cNvSpPr txBox="1"/>
            <p:nvPr/>
          </p:nvSpPr>
          <p:spPr>
            <a:xfrm>
              <a:off x="141839" y="0"/>
              <a:ext cx="611328" cy="5851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t>A2</a:t>
              </a:r>
            </a:p>
          </p:txBody>
        </p:sp>
      </p:grpSp>
      <p:sp>
        <p:nvSpPr>
          <p:cNvPr id="940" name="Horseback Riding"/>
          <p:cNvSpPr/>
          <p:nvPr/>
        </p:nvSpPr>
        <p:spPr>
          <a:xfrm>
            <a:off x="8769108" y="4345724"/>
            <a:ext cx="895005" cy="8832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378" y="0"/>
                </a:moveTo>
                <a:cubicBezTo>
                  <a:pt x="8007" y="0"/>
                  <a:pt x="7636" y="144"/>
                  <a:pt x="7352" y="431"/>
                </a:cubicBezTo>
                <a:cubicBezTo>
                  <a:pt x="6786" y="1005"/>
                  <a:pt x="6786" y="1936"/>
                  <a:pt x="7352" y="2510"/>
                </a:cubicBezTo>
                <a:cubicBezTo>
                  <a:pt x="7919" y="3084"/>
                  <a:pt x="8838" y="3084"/>
                  <a:pt x="9404" y="2510"/>
                </a:cubicBezTo>
                <a:cubicBezTo>
                  <a:pt x="9971" y="1936"/>
                  <a:pt x="9971" y="1005"/>
                  <a:pt x="9404" y="431"/>
                </a:cubicBezTo>
                <a:cubicBezTo>
                  <a:pt x="9121" y="144"/>
                  <a:pt x="8750" y="0"/>
                  <a:pt x="8378" y="0"/>
                </a:cubicBezTo>
                <a:close/>
                <a:moveTo>
                  <a:pt x="18066" y="1982"/>
                </a:moveTo>
                <a:cubicBezTo>
                  <a:pt x="18052" y="1980"/>
                  <a:pt x="18032" y="1985"/>
                  <a:pt x="18007" y="2001"/>
                </a:cubicBezTo>
                <a:cubicBezTo>
                  <a:pt x="17942" y="2043"/>
                  <a:pt x="11897" y="8305"/>
                  <a:pt x="11897" y="8305"/>
                </a:cubicBezTo>
                <a:lnTo>
                  <a:pt x="9735" y="8305"/>
                </a:lnTo>
                <a:lnTo>
                  <a:pt x="9735" y="6735"/>
                </a:lnTo>
                <a:lnTo>
                  <a:pt x="11509" y="7279"/>
                </a:lnTo>
                <a:cubicBezTo>
                  <a:pt x="11585" y="7303"/>
                  <a:pt x="11662" y="7313"/>
                  <a:pt x="11738" y="7313"/>
                </a:cubicBezTo>
                <a:cubicBezTo>
                  <a:pt x="12078" y="7313"/>
                  <a:pt x="12392" y="7090"/>
                  <a:pt x="12496" y="6744"/>
                </a:cubicBezTo>
                <a:cubicBezTo>
                  <a:pt x="12622" y="6320"/>
                  <a:pt x="12386" y="5872"/>
                  <a:pt x="11968" y="5744"/>
                </a:cubicBezTo>
                <a:lnTo>
                  <a:pt x="9735" y="5060"/>
                </a:lnTo>
                <a:lnTo>
                  <a:pt x="9735" y="4764"/>
                </a:lnTo>
                <a:cubicBezTo>
                  <a:pt x="9735" y="4005"/>
                  <a:pt x="9128" y="3389"/>
                  <a:pt x="8378" y="3389"/>
                </a:cubicBezTo>
                <a:cubicBezTo>
                  <a:pt x="7629" y="3389"/>
                  <a:pt x="7022" y="4005"/>
                  <a:pt x="7022" y="4764"/>
                </a:cubicBezTo>
                <a:lnTo>
                  <a:pt x="7022" y="8305"/>
                </a:lnTo>
                <a:lnTo>
                  <a:pt x="2400" y="8305"/>
                </a:lnTo>
                <a:cubicBezTo>
                  <a:pt x="270" y="8305"/>
                  <a:pt x="0" y="10436"/>
                  <a:pt x="0" y="10436"/>
                </a:cubicBezTo>
                <a:lnTo>
                  <a:pt x="0" y="14158"/>
                </a:lnTo>
                <a:lnTo>
                  <a:pt x="1549" y="14158"/>
                </a:lnTo>
                <a:lnTo>
                  <a:pt x="1549" y="10436"/>
                </a:lnTo>
                <a:lnTo>
                  <a:pt x="2206" y="9299"/>
                </a:lnTo>
                <a:lnTo>
                  <a:pt x="2400" y="9299"/>
                </a:lnTo>
                <a:lnTo>
                  <a:pt x="2400" y="13515"/>
                </a:lnTo>
                <a:lnTo>
                  <a:pt x="1650" y="14849"/>
                </a:lnTo>
                <a:lnTo>
                  <a:pt x="1650" y="20468"/>
                </a:lnTo>
                <a:cubicBezTo>
                  <a:pt x="1650" y="21037"/>
                  <a:pt x="2106" y="21499"/>
                  <a:pt x="2668" y="21499"/>
                </a:cubicBezTo>
                <a:cubicBezTo>
                  <a:pt x="3230" y="21499"/>
                  <a:pt x="3686" y="21037"/>
                  <a:pt x="3685" y="20468"/>
                </a:cubicBezTo>
                <a:lnTo>
                  <a:pt x="3685" y="15395"/>
                </a:lnTo>
                <a:lnTo>
                  <a:pt x="4455" y="14025"/>
                </a:lnTo>
                <a:lnTo>
                  <a:pt x="4455" y="15718"/>
                </a:lnTo>
                <a:cubicBezTo>
                  <a:pt x="4453" y="15752"/>
                  <a:pt x="4453" y="15786"/>
                  <a:pt x="4455" y="15820"/>
                </a:cubicBezTo>
                <a:lnTo>
                  <a:pt x="4455" y="15925"/>
                </a:lnTo>
                <a:lnTo>
                  <a:pt x="4465" y="15923"/>
                </a:lnTo>
                <a:cubicBezTo>
                  <a:pt x="4477" y="16006"/>
                  <a:pt x="4496" y="16088"/>
                  <a:pt x="4529" y="16169"/>
                </a:cubicBezTo>
                <a:lnTo>
                  <a:pt x="6512" y="20966"/>
                </a:lnTo>
                <a:cubicBezTo>
                  <a:pt x="6675" y="21361"/>
                  <a:pt x="7052" y="21600"/>
                  <a:pt x="7450" y="21600"/>
                </a:cubicBezTo>
                <a:cubicBezTo>
                  <a:pt x="7581" y="21600"/>
                  <a:pt x="7715" y="21574"/>
                  <a:pt x="7843" y="21520"/>
                </a:cubicBezTo>
                <a:cubicBezTo>
                  <a:pt x="8362" y="21300"/>
                  <a:pt x="8606" y="20696"/>
                  <a:pt x="8389" y="20170"/>
                </a:cubicBezTo>
                <a:lnTo>
                  <a:pt x="6441" y="15456"/>
                </a:lnTo>
                <a:lnTo>
                  <a:pt x="7550" y="13980"/>
                </a:lnTo>
                <a:lnTo>
                  <a:pt x="12472" y="13980"/>
                </a:lnTo>
                <a:lnTo>
                  <a:pt x="12472" y="20275"/>
                </a:lnTo>
                <a:cubicBezTo>
                  <a:pt x="12472" y="20844"/>
                  <a:pt x="12928" y="21306"/>
                  <a:pt x="13490" y="21306"/>
                </a:cubicBezTo>
                <a:cubicBezTo>
                  <a:pt x="14052" y="21306"/>
                  <a:pt x="14507" y="20844"/>
                  <a:pt x="14507" y="20275"/>
                </a:cubicBezTo>
                <a:lnTo>
                  <a:pt x="14507" y="14020"/>
                </a:lnTo>
                <a:lnTo>
                  <a:pt x="16652" y="9504"/>
                </a:lnTo>
                <a:cubicBezTo>
                  <a:pt x="16809" y="9522"/>
                  <a:pt x="16997" y="9536"/>
                  <a:pt x="17204" y="9536"/>
                </a:cubicBezTo>
                <a:cubicBezTo>
                  <a:pt x="17755" y="9536"/>
                  <a:pt x="18437" y="9436"/>
                  <a:pt x="19015" y="9042"/>
                </a:cubicBezTo>
                <a:cubicBezTo>
                  <a:pt x="19539" y="8685"/>
                  <a:pt x="19886" y="8150"/>
                  <a:pt x="20054" y="7454"/>
                </a:cubicBezTo>
                <a:lnTo>
                  <a:pt x="20488" y="7513"/>
                </a:lnTo>
                <a:cubicBezTo>
                  <a:pt x="21562" y="7657"/>
                  <a:pt x="21600" y="6511"/>
                  <a:pt x="21600" y="6511"/>
                </a:cubicBezTo>
                <a:cubicBezTo>
                  <a:pt x="21600" y="5867"/>
                  <a:pt x="20798" y="5395"/>
                  <a:pt x="20798" y="5395"/>
                </a:cubicBezTo>
                <a:lnTo>
                  <a:pt x="18087" y="3562"/>
                </a:lnTo>
                <a:lnTo>
                  <a:pt x="18110" y="2050"/>
                </a:lnTo>
                <a:cubicBezTo>
                  <a:pt x="18110" y="2050"/>
                  <a:pt x="18109" y="1987"/>
                  <a:pt x="18066" y="1982"/>
                </a:cubicBezTo>
                <a:close/>
                <a:moveTo>
                  <a:pt x="17774" y="7142"/>
                </a:moveTo>
                <a:lnTo>
                  <a:pt x="19376" y="7361"/>
                </a:lnTo>
                <a:cubicBezTo>
                  <a:pt x="19243" y="7851"/>
                  <a:pt x="18997" y="8224"/>
                  <a:pt x="18638" y="8469"/>
                </a:cubicBezTo>
                <a:cubicBezTo>
                  <a:pt x="18116" y="8826"/>
                  <a:pt x="17448" y="8869"/>
                  <a:pt x="16968" y="8840"/>
                </a:cubicBezTo>
                <a:lnTo>
                  <a:pt x="17774" y="7142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41" name="A1"/>
          <p:cNvSpPr txBox="1"/>
          <p:nvPr/>
        </p:nvSpPr>
        <p:spPr>
          <a:xfrm>
            <a:off x="8910947" y="3614975"/>
            <a:ext cx="611328" cy="5851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A1</a:t>
            </a:r>
          </a:p>
        </p:txBody>
      </p:sp>
      <p:sp>
        <p:nvSpPr>
          <p:cNvPr id="942" name="Worker"/>
          <p:cNvSpPr/>
          <p:nvPr/>
        </p:nvSpPr>
        <p:spPr>
          <a:xfrm flipH="1">
            <a:off x="8998699" y="8019301"/>
            <a:ext cx="435822" cy="9750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7" h="21485" extrusionOk="0">
                <a:moveTo>
                  <a:pt x="10437" y="4"/>
                </a:moveTo>
                <a:cubicBezTo>
                  <a:pt x="10086" y="16"/>
                  <a:pt x="9890" y="53"/>
                  <a:pt x="9890" y="53"/>
                </a:cubicBezTo>
                <a:lnTo>
                  <a:pt x="9679" y="218"/>
                </a:lnTo>
                <a:cubicBezTo>
                  <a:pt x="9679" y="218"/>
                  <a:pt x="9475" y="209"/>
                  <a:pt x="9302" y="233"/>
                </a:cubicBezTo>
                <a:cubicBezTo>
                  <a:pt x="9123" y="277"/>
                  <a:pt x="8310" y="685"/>
                  <a:pt x="8077" y="979"/>
                </a:cubicBezTo>
                <a:cubicBezTo>
                  <a:pt x="7824" y="1007"/>
                  <a:pt x="6972" y="1066"/>
                  <a:pt x="6792" y="1100"/>
                </a:cubicBezTo>
                <a:cubicBezTo>
                  <a:pt x="6611" y="1134"/>
                  <a:pt x="6610" y="1188"/>
                  <a:pt x="6747" y="1207"/>
                </a:cubicBezTo>
                <a:cubicBezTo>
                  <a:pt x="6845" y="1222"/>
                  <a:pt x="7314" y="1289"/>
                  <a:pt x="7960" y="1382"/>
                </a:cubicBezTo>
                <a:lnTo>
                  <a:pt x="7768" y="1865"/>
                </a:lnTo>
                <a:cubicBezTo>
                  <a:pt x="7768" y="1865"/>
                  <a:pt x="7275" y="2061"/>
                  <a:pt x="7048" y="2209"/>
                </a:cubicBezTo>
                <a:cubicBezTo>
                  <a:pt x="6821" y="2357"/>
                  <a:pt x="7572" y="2389"/>
                  <a:pt x="7572" y="2389"/>
                </a:cubicBezTo>
                <a:cubicBezTo>
                  <a:pt x="7572" y="2389"/>
                  <a:pt x="7241" y="2949"/>
                  <a:pt x="7719" y="3113"/>
                </a:cubicBezTo>
                <a:cubicBezTo>
                  <a:pt x="7920" y="3182"/>
                  <a:pt x="8267" y="3252"/>
                  <a:pt x="8601" y="3308"/>
                </a:cubicBezTo>
                <a:cubicBezTo>
                  <a:pt x="8784" y="3339"/>
                  <a:pt x="8857" y="3435"/>
                  <a:pt x="8759" y="3510"/>
                </a:cubicBezTo>
                <a:cubicBezTo>
                  <a:pt x="8554" y="3667"/>
                  <a:pt x="8183" y="3908"/>
                  <a:pt x="7670" y="4063"/>
                </a:cubicBezTo>
                <a:cubicBezTo>
                  <a:pt x="6854" y="4309"/>
                  <a:pt x="6108" y="5696"/>
                  <a:pt x="6034" y="6631"/>
                </a:cubicBezTo>
                <a:cubicBezTo>
                  <a:pt x="5968" y="7473"/>
                  <a:pt x="5033" y="9443"/>
                  <a:pt x="5883" y="10219"/>
                </a:cubicBezTo>
                <a:cubicBezTo>
                  <a:pt x="5883" y="10220"/>
                  <a:pt x="5883" y="10221"/>
                  <a:pt x="5883" y="10221"/>
                </a:cubicBezTo>
                <a:cubicBezTo>
                  <a:pt x="5207" y="11118"/>
                  <a:pt x="5701" y="12224"/>
                  <a:pt x="4764" y="13705"/>
                </a:cubicBezTo>
                <a:cubicBezTo>
                  <a:pt x="3636" y="15488"/>
                  <a:pt x="3816" y="18602"/>
                  <a:pt x="3351" y="18952"/>
                </a:cubicBezTo>
                <a:cubicBezTo>
                  <a:pt x="3167" y="19090"/>
                  <a:pt x="3339" y="19405"/>
                  <a:pt x="3339" y="19406"/>
                </a:cubicBezTo>
                <a:cubicBezTo>
                  <a:pt x="3339" y="19406"/>
                  <a:pt x="2631" y="19652"/>
                  <a:pt x="1602" y="19882"/>
                </a:cubicBezTo>
                <a:cubicBezTo>
                  <a:pt x="1601" y="19882"/>
                  <a:pt x="1598" y="19882"/>
                  <a:pt x="1598" y="19882"/>
                </a:cubicBezTo>
                <a:cubicBezTo>
                  <a:pt x="73" y="19841"/>
                  <a:pt x="-63" y="20307"/>
                  <a:pt x="19" y="20574"/>
                </a:cubicBezTo>
                <a:cubicBezTo>
                  <a:pt x="46" y="20664"/>
                  <a:pt x="209" y="20734"/>
                  <a:pt x="411" y="20742"/>
                </a:cubicBezTo>
                <a:cubicBezTo>
                  <a:pt x="2676" y="20839"/>
                  <a:pt x="3841" y="20592"/>
                  <a:pt x="4278" y="20465"/>
                </a:cubicBezTo>
                <a:cubicBezTo>
                  <a:pt x="4366" y="20439"/>
                  <a:pt x="4482" y="20465"/>
                  <a:pt x="4485" y="20512"/>
                </a:cubicBezTo>
                <a:cubicBezTo>
                  <a:pt x="4488" y="20554"/>
                  <a:pt x="4556" y="20589"/>
                  <a:pt x="4651" y="20588"/>
                </a:cubicBezTo>
                <a:cubicBezTo>
                  <a:pt x="5744" y="20569"/>
                  <a:pt x="6439" y="20521"/>
                  <a:pt x="6852" y="20480"/>
                </a:cubicBezTo>
                <a:cubicBezTo>
                  <a:pt x="7148" y="20450"/>
                  <a:pt x="7357" y="20331"/>
                  <a:pt x="7353" y="20196"/>
                </a:cubicBezTo>
                <a:lnTo>
                  <a:pt x="7346" y="19841"/>
                </a:lnTo>
                <a:cubicBezTo>
                  <a:pt x="7344" y="19783"/>
                  <a:pt x="7387" y="19727"/>
                  <a:pt x="7467" y="19680"/>
                </a:cubicBezTo>
                <a:cubicBezTo>
                  <a:pt x="8229" y="19232"/>
                  <a:pt x="7793" y="18275"/>
                  <a:pt x="8073" y="16954"/>
                </a:cubicBezTo>
                <a:cubicBezTo>
                  <a:pt x="8368" y="15566"/>
                  <a:pt x="8492" y="15553"/>
                  <a:pt x="9570" y="13337"/>
                </a:cubicBezTo>
                <a:cubicBezTo>
                  <a:pt x="9573" y="13337"/>
                  <a:pt x="9574" y="13337"/>
                  <a:pt x="9577" y="13337"/>
                </a:cubicBezTo>
                <a:cubicBezTo>
                  <a:pt x="11043" y="14533"/>
                  <a:pt x="10440" y="15298"/>
                  <a:pt x="10636" y="15845"/>
                </a:cubicBezTo>
                <a:cubicBezTo>
                  <a:pt x="10833" y="16392"/>
                  <a:pt x="11668" y="17106"/>
                  <a:pt x="11680" y="18966"/>
                </a:cubicBezTo>
                <a:cubicBezTo>
                  <a:pt x="11704" y="20495"/>
                  <a:pt x="11735" y="19812"/>
                  <a:pt x="12137" y="20330"/>
                </a:cubicBezTo>
                <a:cubicBezTo>
                  <a:pt x="12010" y="20446"/>
                  <a:pt x="11786" y="20561"/>
                  <a:pt x="11386" y="20672"/>
                </a:cubicBezTo>
                <a:cubicBezTo>
                  <a:pt x="10646" y="20876"/>
                  <a:pt x="10719" y="21130"/>
                  <a:pt x="10783" y="21288"/>
                </a:cubicBezTo>
                <a:cubicBezTo>
                  <a:pt x="10807" y="21346"/>
                  <a:pt x="10902" y="21392"/>
                  <a:pt x="11028" y="21408"/>
                </a:cubicBezTo>
                <a:cubicBezTo>
                  <a:pt x="12524" y="21592"/>
                  <a:pt x="13471" y="21410"/>
                  <a:pt x="14010" y="21253"/>
                </a:cubicBezTo>
                <a:cubicBezTo>
                  <a:pt x="14574" y="21089"/>
                  <a:pt x="14673" y="20619"/>
                  <a:pt x="14967" y="20477"/>
                </a:cubicBezTo>
                <a:cubicBezTo>
                  <a:pt x="15134" y="20396"/>
                  <a:pt x="15145" y="20200"/>
                  <a:pt x="15122" y="20045"/>
                </a:cubicBezTo>
                <a:cubicBezTo>
                  <a:pt x="15124" y="20044"/>
                  <a:pt x="15127" y="20043"/>
                  <a:pt x="15129" y="20043"/>
                </a:cubicBezTo>
                <a:cubicBezTo>
                  <a:pt x="15725" y="19650"/>
                  <a:pt x="15043" y="19524"/>
                  <a:pt x="15126" y="17446"/>
                </a:cubicBezTo>
                <a:cubicBezTo>
                  <a:pt x="15379" y="14690"/>
                  <a:pt x="14303" y="14379"/>
                  <a:pt x="14651" y="12819"/>
                </a:cubicBezTo>
                <a:cubicBezTo>
                  <a:pt x="14666" y="12752"/>
                  <a:pt x="14679" y="12685"/>
                  <a:pt x="14692" y="12621"/>
                </a:cubicBezTo>
                <a:cubicBezTo>
                  <a:pt x="14707" y="12548"/>
                  <a:pt x="14841" y="12494"/>
                  <a:pt x="15005" y="12492"/>
                </a:cubicBezTo>
                <a:cubicBezTo>
                  <a:pt x="15481" y="12485"/>
                  <a:pt x="15952" y="12451"/>
                  <a:pt x="16313" y="12371"/>
                </a:cubicBezTo>
                <a:cubicBezTo>
                  <a:pt x="16447" y="12341"/>
                  <a:pt x="16604" y="12381"/>
                  <a:pt x="16622" y="12448"/>
                </a:cubicBezTo>
                <a:cubicBezTo>
                  <a:pt x="16706" y="12755"/>
                  <a:pt x="16876" y="13159"/>
                  <a:pt x="16961" y="13451"/>
                </a:cubicBezTo>
                <a:cubicBezTo>
                  <a:pt x="17064" y="13804"/>
                  <a:pt x="17105" y="14178"/>
                  <a:pt x="17119" y="14334"/>
                </a:cubicBezTo>
                <a:cubicBezTo>
                  <a:pt x="17123" y="14374"/>
                  <a:pt x="17207" y="14404"/>
                  <a:pt x="17297" y="14399"/>
                </a:cubicBezTo>
                <a:lnTo>
                  <a:pt x="17538" y="14386"/>
                </a:lnTo>
                <a:lnTo>
                  <a:pt x="18133" y="14350"/>
                </a:lnTo>
                <a:cubicBezTo>
                  <a:pt x="18223" y="14345"/>
                  <a:pt x="18285" y="14308"/>
                  <a:pt x="18265" y="14268"/>
                </a:cubicBezTo>
                <a:cubicBezTo>
                  <a:pt x="18190" y="14116"/>
                  <a:pt x="18017" y="13748"/>
                  <a:pt x="17915" y="13396"/>
                </a:cubicBezTo>
                <a:cubicBezTo>
                  <a:pt x="17789" y="12962"/>
                  <a:pt x="17698" y="12269"/>
                  <a:pt x="17508" y="12040"/>
                </a:cubicBezTo>
                <a:cubicBezTo>
                  <a:pt x="17484" y="12011"/>
                  <a:pt x="17413" y="11995"/>
                  <a:pt x="17346" y="11999"/>
                </a:cubicBezTo>
                <a:lnTo>
                  <a:pt x="17338" y="11999"/>
                </a:lnTo>
                <a:lnTo>
                  <a:pt x="17206" y="11542"/>
                </a:lnTo>
                <a:cubicBezTo>
                  <a:pt x="17207" y="11541"/>
                  <a:pt x="17209" y="11541"/>
                  <a:pt x="17210" y="11540"/>
                </a:cubicBezTo>
                <a:cubicBezTo>
                  <a:pt x="17340" y="11529"/>
                  <a:pt x="17463" y="11514"/>
                  <a:pt x="17560" y="11497"/>
                </a:cubicBezTo>
                <a:cubicBezTo>
                  <a:pt x="17561" y="11496"/>
                  <a:pt x="17560" y="11495"/>
                  <a:pt x="17560" y="11495"/>
                </a:cubicBezTo>
                <a:cubicBezTo>
                  <a:pt x="17538" y="11368"/>
                  <a:pt x="17479" y="11143"/>
                  <a:pt x="17478" y="11139"/>
                </a:cubicBezTo>
                <a:cubicBezTo>
                  <a:pt x="17473" y="11138"/>
                  <a:pt x="17368" y="11117"/>
                  <a:pt x="17168" y="11102"/>
                </a:cubicBezTo>
                <a:cubicBezTo>
                  <a:pt x="17167" y="11101"/>
                  <a:pt x="17166" y="11101"/>
                  <a:pt x="17165" y="11100"/>
                </a:cubicBezTo>
                <a:cubicBezTo>
                  <a:pt x="17189" y="11034"/>
                  <a:pt x="17276" y="10886"/>
                  <a:pt x="17583" y="10868"/>
                </a:cubicBezTo>
                <a:cubicBezTo>
                  <a:pt x="17963" y="10846"/>
                  <a:pt x="18338" y="11016"/>
                  <a:pt x="18733" y="11129"/>
                </a:cubicBezTo>
                <a:cubicBezTo>
                  <a:pt x="18776" y="11141"/>
                  <a:pt x="18825" y="11121"/>
                  <a:pt x="18804" y="11100"/>
                </a:cubicBezTo>
                <a:cubicBezTo>
                  <a:pt x="18519" y="10819"/>
                  <a:pt x="18080" y="10648"/>
                  <a:pt x="17602" y="10550"/>
                </a:cubicBezTo>
                <a:cubicBezTo>
                  <a:pt x="17601" y="10550"/>
                  <a:pt x="17599" y="10549"/>
                  <a:pt x="17598" y="10549"/>
                </a:cubicBezTo>
                <a:cubicBezTo>
                  <a:pt x="17663" y="10303"/>
                  <a:pt x="17464" y="9517"/>
                  <a:pt x="18103" y="9308"/>
                </a:cubicBezTo>
                <a:cubicBezTo>
                  <a:pt x="18839" y="9068"/>
                  <a:pt x="21537" y="7448"/>
                  <a:pt x="21537" y="7251"/>
                </a:cubicBezTo>
                <a:cubicBezTo>
                  <a:pt x="21537" y="7054"/>
                  <a:pt x="20229" y="6631"/>
                  <a:pt x="20229" y="6631"/>
                </a:cubicBezTo>
                <a:cubicBezTo>
                  <a:pt x="20294" y="6574"/>
                  <a:pt x="20326" y="6523"/>
                  <a:pt x="20312" y="6485"/>
                </a:cubicBezTo>
                <a:cubicBezTo>
                  <a:pt x="20214" y="6223"/>
                  <a:pt x="19626" y="5918"/>
                  <a:pt x="19185" y="5939"/>
                </a:cubicBezTo>
                <a:cubicBezTo>
                  <a:pt x="19184" y="5938"/>
                  <a:pt x="19182" y="5939"/>
                  <a:pt x="19181" y="5939"/>
                </a:cubicBezTo>
                <a:cubicBezTo>
                  <a:pt x="18797" y="5597"/>
                  <a:pt x="15642" y="4020"/>
                  <a:pt x="14183" y="3607"/>
                </a:cubicBezTo>
                <a:cubicBezTo>
                  <a:pt x="14143" y="3594"/>
                  <a:pt x="14102" y="3582"/>
                  <a:pt x="14059" y="3574"/>
                </a:cubicBezTo>
                <a:cubicBezTo>
                  <a:pt x="13624" y="3489"/>
                  <a:pt x="13317" y="3433"/>
                  <a:pt x="13052" y="3397"/>
                </a:cubicBezTo>
                <a:cubicBezTo>
                  <a:pt x="12797" y="3363"/>
                  <a:pt x="12583" y="3286"/>
                  <a:pt x="12461" y="3181"/>
                </a:cubicBezTo>
                <a:cubicBezTo>
                  <a:pt x="12456" y="3177"/>
                  <a:pt x="12450" y="3173"/>
                  <a:pt x="12446" y="3169"/>
                </a:cubicBezTo>
                <a:cubicBezTo>
                  <a:pt x="12303" y="3044"/>
                  <a:pt x="12309" y="2897"/>
                  <a:pt x="12453" y="2772"/>
                </a:cubicBezTo>
                <a:cubicBezTo>
                  <a:pt x="12690" y="2568"/>
                  <a:pt x="12917" y="2300"/>
                  <a:pt x="13056" y="2118"/>
                </a:cubicBezTo>
                <a:cubicBezTo>
                  <a:pt x="13339" y="2159"/>
                  <a:pt x="13522" y="2185"/>
                  <a:pt x="13558" y="2191"/>
                </a:cubicBezTo>
                <a:cubicBezTo>
                  <a:pt x="13853" y="2237"/>
                  <a:pt x="13802" y="2072"/>
                  <a:pt x="13633" y="1918"/>
                </a:cubicBezTo>
                <a:cubicBezTo>
                  <a:pt x="14292" y="1088"/>
                  <a:pt x="13130" y="295"/>
                  <a:pt x="11903" y="102"/>
                </a:cubicBezTo>
                <a:cubicBezTo>
                  <a:pt x="11289" y="5"/>
                  <a:pt x="10787" y="-8"/>
                  <a:pt x="10437" y="4"/>
                </a:cubicBezTo>
                <a:close/>
                <a:moveTo>
                  <a:pt x="15977" y="6797"/>
                </a:moveTo>
                <a:cubicBezTo>
                  <a:pt x="16042" y="6794"/>
                  <a:pt x="16114" y="6797"/>
                  <a:pt x="16181" y="6809"/>
                </a:cubicBezTo>
                <a:cubicBezTo>
                  <a:pt x="16554" y="6879"/>
                  <a:pt x="16803" y="7031"/>
                  <a:pt x="16773" y="7075"/>
                </a:cubicBezTo>
                <a:cubicBezTo>
                  <a:pt x="16657" y="7240"/>
                  <a:pt x="17224" y="7430"/>
                  <a:pt x="17756" y="7512"/>
                </a:cubicBezTo>
                <a:cubicBezTo>
                  <a:pt x="17915" y="7536"/>
                  <a:pt x="18004" y="7610"/>
                  <a:pt x="17952" y="7681"/>
                </a:cubicBezTo>
                <a:cubicBezTo>
                  <a:pt x="17631" y="8127"/>
                  <a:pt x="17150" y="8671"/>
                  <a:pt x="17018" y="8819"/>
                </a:cubicBezTo>
                <a:cubicBezTo>
                  <a:pt x="16985" y="8843"/>
                  <a:pt x="16953" y="8866"/>
                  <a:pt x="16920" y="8890"/>
                </a:cubicBezTo>
                <a:lnTo>
                  <a:pt x="15687" y="9497"/>
                </a:lnTo>
                <a:cubicBezTo>
                  <a:pt x="15651" y="9514"/>
                  <a:pt x="15602" y="9525"/>
                  <a:pt x="15548" y="9527"/>
                </a:cubicBezTo>
                <a:cubicBezTo>
                  <a:pt x="15314" y="9533"/>
                  <a:pt x="15076" y="9544"/>
                  <a:pt x="14865" y="9554"/>
                </a:cubicBezTo>
                <a:cubicBezTo>
                  <a:pt x="14715" y="9561"/>
                  <a:pt x="14597" y="9497"/>
                  <a:pt x="14643" y="9433"/>
                </a:cubicBezTo>
                <a:cubicBezTo>
                  <a:pt x="15029" y="8890"/>
                  <a:pt x="15784" y="7709"/>
                  <a:pt x="15642" y="6982"/>
                </a:cubicBezTo>
                <a:cubicBezTo>
                  <a:pt x="15623" y="6885"/>
                  <a:pt x="15783" y="6809"/>
                  <a:pt x="15977" y="6797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43" name="B"/>
          <p:cNvSpPr txBox="1"/>
          <p:nvPr/>
        </p:nvSpPr>
        <p:spPr>
          <a:xfrm>
            <a:off x="8284304" y="8426871"/>
            <a:ext cx="400407" cy="585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B</a:t>
            </a:r>
          </a:p>
        </p:txBody>
      </p:sp>
      <p:sp>
        <p:nvSpPr>
          <p:cNvPr id="944" name="Worker"/>
          <p:cNvSpPr/>
          <p:nvPr/>
        </p:nvSpPr>
        <p:spPr>
          <a:xfrm flipH="1">
            <a:off x="14949118" y="8022089"/>
            <a:ext cx="317619" cy="9694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9" h="21477" extrusionOk="0">
                <a:moveTo>
                  <a:pt x="10482" y="4"/>
                </a:moveTo>
                <a:cubicBezTo>
                  <a:pt x="10034" y="12"/>
                  <a:pt x="8391" y="117"/>
                  <a:pt x="7657" y="494"/>
                </a:cubicBezTo>
                <a:cubicBezTo>
                  <a:pt x="6848" y="911"/>
                  <a:pt x="6805" y="1175"/>
                  <a:pt x="6965" y="1602"/>
                </a:cubicBezTo>
                <a:cubicBezTo>
                  <a:pt x="6986" y="1656"/>
                  <a:pt x="6943" y="1710"/>
                  <a:pt x="6847" y="1754"/>
                </a:cubicBezTo>
                <a:lnTo>
                  <a:pt x="6817" y="1769"/>
                </a:lnTo>
                <a:cubicBezTo>
                  <a:pt x="6710" y="1819"/>
                  <a:pt x="6673" y="1881"/>
                  <a:pt x="6709" y="1940"/>
                </a:cubicBezTo>
                <a:cubicBezTo>
                  <a:pt x="6726" y="1968"/>
                  <a:pt x="6808" y="1986"/>
                  <a:pt x="6894" y="1981"/>
                </a:cubicBezTo>
                <a:lnTo>
                  <a:pt x="7473" y="1944"/>
                </a:lnTo>
                <a:lnTo>
                  <a:pt x="7581" y="2118"/>
                </a:lnTo>
                <a:lnTo>
                  <a:pt x="7832" y="2103"/>
                </a:lnTo>
                <a:cubicBezTo>
                  <a:pt x="7743" y="2259"/>
                  <a:pt x="7638" y="2495"/>
                  <a:pt x="7698" y="2690"/>
                </a:cubicBezTo>
                <a:cubicBezTo>
                  <a:pt x="7809" y="3047"/>
                  <a:pt x="7636" y="3287"/>
                  <a:pt x="7370" y="3479"/>
                </a:cubicBezTo>
                <a:cubicBezTo>
                  <a:pt x="7088" y="3683"/>
                  <a:pt x="5823" y="3782"/>
                  <a:pt x="6212" y="4325"/>
                </a:cubicBezTo>
                <a:cubicBezTo>
                  <a:pt x="4592" y="4538"/>
                  <a:pt x="3452" y="5407"/>
                  <a:pt x="1941" y="6231"/>
                </a:cubicBezTo>
                <a:cubicBezTo>
                  <a:pt x="1754" y="6223"/>
                  <a:pt x="1529" y="6238"/>
                  <a:pt x="1362" y="6303"/>
                </a:cubicBezTo>
                <a:lnTo>
                  <a:pt x="721" y="6586"/>
                </a:lnTo>
                <a:cubicBezTo>
                  <a:pt x="618" y="6626"/>
                  <a:pt x="407" y="6753"/>
                  <a:pt x="572" y="6895"/>
                </a:cubicBezTo>
                <a:cubicBezTo>
                  <a:pt x="551" y="6904"/>
                  <a:pt x="357" y="7014"/>
                  <a:pt x="177" y="7118"/>
                </a:cubicBezTo>
                <a:cubicBezTo>
                  <a:pt x="-34" y="7241"/>
                  <a:pt x="-56" y="7388"/>
                  <a:pt x="111" y="7518"/>
                </a:cubicBezTo>
                <a:cubicBezTo>
                  <a:pt x="327" y="7686"/>
                  <a:pt x="668" y="7934"/>
                  <a:pt x="1090" y="8180"/>
                </a:cubicBezTo>
                <a:cubicBezTo>
                  <a:pt x="2003" y="8714"/>
                  <a:pt x="3229" y="9346"/>
                  <a:pt x="4105" y="9644"/>
                </a:cubicBezTo>
                <a:lnTo>
                  <a:pt x="4105" y="10365"/>
                </a:lnTo>
                <a:cubicBezTo>
                  <a:pt x="1836" y="10445"/>
                  <a:pt x="1003" y="11125"/>
                  <a:pt x="1003" y="11125"/>
                </a:cubicBezTo>
                <a:lnTo>
                  <a:pt x="1141" y="11154"/>
                </a:lnTo>
                <a:cubicBezTo>
                  <a:pt x="1141" y="11154"/>
                  <a:pt x="2132" y="10786"/>
                  <a:pt x="2638" y="10783"/>
                </a:cubicBezTo>
                <a:cubicBezTo>
                  <a:pt x="3291" y="10779"/>
                  <a:pt x="3382" y="11031"/>
                  <a:pt x="3382" y="11031"/>
                </a:cubicBezTo>
                <a:lnTo>
                  <a:pt x="3530" y="11033"/>
                </a:lnTo>
                <a:lnTo>
                  <a:pt x="3566" y="12038"/>
                </a:lnTo>
                <a:cubicBezTo>
                  <a:pt x="3470" y="12040"/>
                  <a:pt x="3395" y="12067"/>
                  <a:pt x="3397" y="12098"/>
                </a:cubicBezTo>
                <a:lnTo>
                  <a:pt x="3469" y="13414"/>
                </a:lnTo>
                <a:cubicBezTo>
                  <a:pt x="3469" y="13424"/>
                  <a:pt x="3464" y="13435"/>
                  <a:pt x="3464" y="13446"/>
                </a:cubicBezTo>
                <a:lnTo>
                  <a:pt x="3382" y="14216"/>
                </a:lnTo>
                <a:cubicBezTo>
                  <a:pt x="3375" y="14280"/>
                  <a:pt x="3535" y="14331"/>
                  <a:pt x="3730" y="14330"/>
                </a:cubicBezTo>
                <a:lnTo>
                  <a:pt x="4151" y="14328"/>
                </a:lnTo>
                <a:lnTo>
                  <a:pt x="4530" y="14326"/>
                </a:lnTo>
                <a:cubicBezTo>
                  <a:pt x="4724" y="14325"/>
                  <a:pt x="4881" y="14271"/>
                  <a:pt x="4868" y="14207"/>
                </a:cubicBezTo>
                <a:lnTo>
                  <a:pt x="4710" y="13414"/>
                </a:lnTo>
                <a:lnTo>
                  <a:pt x="4643" y="12103"/>
                </a:lnTo>
                <a:cubicBezTo>
                  <a:pt x="4700" y="12108"/>
                  <a:pt x="4756" y="12112"/>
                  <a:pt x="4817" y="12112"/>
                </a:cubicBezTo>
                <a:lnTo>
                  <a:pt x="5976" y="12112"/>
                </a:lnTo>
                <a:cubicBezTo>
                  <a:pt x="6536" y="13763"/>
                  <a:pt x="6792" y="14110"/>
                  <a:pt x="6750" y="14533"/>
                </a:cubicBezTo>
                <a:cubicBezTo>
                  <a:pt x="6690" y="15141"/>
                  <a:pt x="5987" y="15436"/>
                  <a:pt x="5545" y="15870"/>
                </a:cubicBezTo>
                <a:cubicBezTo>
                  <a:pt x="5143" y="16265"/>
                  <a:pt x="4985" y="16324"/>
                  <a:pt x="4740" y="16769"/>
                </a:cubicBezTo>
                <a:cubicBezTo>
                  <a:pt x="4190" y="17773"/>
                  <a:pt x="4340" y="18216"/>
                  <a:pt x="4340" y="19137"/>
                </a:cubicBezTo>
                <a:cubicBezTo>
                  <a:pt x="4199" y="19522"/>
                  <a:pt x="4274" y="19717"/>
                  <a:pt x="4274" y="19717"/>
                </a:cubicBezTo>
                <a:cubicBezTo>
                  <a:pt x="4368" y="19995"/>
                  <a:pt x="4617" y="19893"/>
                  <a:pt x="4535" y="19971"/>
                </a:cubicBezTo>
                <a:cubicBezTo>
                  <a:pt x="4269" y="20224"/>
                  <a:pt x="4429" y="20438"/>
                  <a:pt x="4340" y="20583"/>
                </a:cubicBezTo>
                <a:cubicBezTo>
                  <a:pt x="4240" y="20748"/>
                  <a:pt x="4364" y="20936"/>
                  <a:pt x="4340" y="20983"/>
                </a:cubicBezTo>
                <a:cubicBezTo>
                  <a:pt x="4340" y="20983"/>
                  <a:pt x="4384" y="21109"/>
                  <a:pt x="4740" y="21238"/>
                </a:cubicBezTo>
                <a:cubicBezTo>
                  <a:pt x="5157" y="21388"/>
                  <a:pt x="6901" y="21579"/>
                  <a:pt x="8616" y="21410"/>
                </a:cubicBezTo>
                <a:cubicBezTo>
                  <a:pt x="9573" y="21316"/>
                  <a:pt x="9262" y="21088"/>
                  <a:pt x="9262" y="20924"/>
                </a:cubicBezTo>
                <a:cubicBezTo>
                  <a:pt x="9262" y="20797"/>
                  <a:pt x="8777" y="20605"/>
                  <a:pt x="8729" y="20462"/>
                </a:cubicBezTo>
                <a:cubicBezTo>
                  <a:pt x="8662" y="20263"/>
                  <a:pt x="8662" y="20255"/>
                  <a:pt x="8452" y="20003"/>
                </a:cubicBezTo>
                <a:cubicBezTo>
                  <a:pt x="8358" y="19890"/>
                  <a:pt x="8447" y="19720"/>
                  <a:pt x="8673" y="19630"/>
                </a:cubicBezTo>
                <a:cubicBezTo>
                  <a:pt x="8793" y="19582"/>
                  <a:pt x="8893" y="19525"/>
                  <a:pt x="8893" y="19444"/>
                </a:cubicBezTo>
                <a:cubicBezTo>
                  <a:pt x="8893" y="19071"/>
                  <a:pt x="8716" y="18928"/>
                  <a:pt x="9231" y="17843"/>
                </a:cubicBezTo>
                <a:cubicBezTo>
                  <a:pt x="9398" y="17493"/>
                  <a:pt x="9563" y="17209"/>
                  <a:pt x="9831" y="16639"/>
                </a:cubicBezTo>
                <a:cubicBezTo>
                  <a:pt x="9933" y="16421"/>
                  <a:pt x="10283" y="15839"/>
                  <a:pt x="10503" y="15630"/>
                </a:cubicBezTo>
                <a:cubicBezTo>
                  <a:pt x="11512" y="14669"/>
                  <a:pt x="11887" y="13545"/>
                  <a:pt x="12148" y="12932"/>
                </a:cubicBezTo>
                <a:cubicBezTo>
                  <a:pt x="12172" y="12877"/>
                  <a:pt x="12414" y="12880"/>
                  <a:pt x="12430" y="12936"/>
                </a:cubicBezTo>
                <a:cubicBezTo>
                  <a:pt x="12780" y="14137"/>
                  <a:pt x="13727" y="15338"/>
                  <a:pt x="13281" y="16184"/>
                </a:cubicBezTo>
                <a:cubicBezTo>
                  <a:pt x="12690" y="17307"/>
                  <a:pt x="13044" y="19528"/>
                  <a:pt x="13158" y="19543"/>
                </a:cubicBezTo>
                <a:cubicBezTo>
                  <a:pt x="13176" y="19674"/>
                  <a:pt x="13757" y="19688"/>
                  <a:pt x="13620" y="19877"/>
                </a:cubicBezTo>
                <a:cubicBezTo>
                  <a:pt x="13329" y="20278"/>
                  <a:pt x="13681" y="20664"/>
                  <a:pt x="13681" y="20664"/>
                </a:cubicBezTo>
                <a:cubicBezTo>
                  <a:pt x="13681" y="20664"/>
                  <a:pt x="13666" y="20763"/>
                  <a:pt x="13656" y="20835"/>
                </a:cubicBezTo>
                <a:cubicBezTo>
                  <a:pt x="13649" y="20884"/>
                  <a:pt x="13740" y="20928"/>
                  <a:pt x="13881" y="20944"/>
                </a:cubicBezTo>
                <a:cubicBezTo>
                  <a:pt x="14272" y="20988"/>
                  <a:pt x="14917" y="20997"/>
                  <a:pt x="15691" y="21006"/>
                </a:cubicBezTo>
                <a:cubicBezTo>
                  <a:pt x="16612" y="21017"/>
                  <a:pt x="16505" y="21106"/>
                  <a:pt x="17911" y="21192"/>
                </a:cubicBezTo>
                <a:cubicBezTo>
                  <a:pt x="19317" y="21278"/>
                  <a:pt x="21435" y="21140"/>
                  <a:pt x="21489" y="21006"/>
                </a:cubicBezTo>
                <a:cubicBezTo>
                  <a:pt x="21544" y="20872"/>
                  <a:pt x="21403" y="20584"/>
                  <a:pt x="20510" y="20503"/>
                </a:cubicBezTo>
                <a:cubicBezTo>
                  <a:pt x="19862" y="20421"/>
                  <a:pt x="19211" y="20353"/>
                  <a:pt x="18890" y="20283"/>
                </a:cubicBezTo>
                <a:cubicBezTo>
                  <a:pt x="18569" y="20213"/>
                  <a:pt x="17923" y="19968"/>
                  <a:pt x="17537" y="19926"/>
                </a:cubicBezTo>
                <a:cubicBezTo>
                  <a:pt x="17436" y="19915"/>
                  <a:pt x="17738" y="19800"/>
                  <a:pt x="17655" y="19471"/>
                </a:cubicBezTo>
                <a:cubicBezTo>
                  <a:pt x="17565" y="19121"/>
                  <a:pt x="17504" y="18885"/>
                  <a:pt x="17403" y="17877"/>
                </a:cubicBezTo>
                <a:cubicBezTo>
                  <a:pt x="17380" y="17639"/>
                  <a:pt x="17098" y="16934"/>
                  <a:pt x="17701" y="15969"/>
                </a:cubicBezTo>
                <a:cubicBezTo>
                  <a:pt x="17936" y="15593"/>
                  <a:pt x="17842" y="14996"/>
                  <a:pt x="17906" y="14271"/>
                </a:cubicBezTo>
                <a:cubicBezTo>
                  <a:pt x="17989" y="13321"/>
                  <a:pt x="18057" y="12396"/>
                  <a:pt x="17588" y="11169"/>
                </a:cubicBezTo>
                <a:cubicBezTo>
                  <a:pt x="17224" y="10217"/>
                  <a:pt x="17134" y="9970"/>
                  <a:pt x="16655" y="9412"/>
                </a:cubicBezTo>
                <a:cubicBezTo>
                  <a:pt x="16766" y="9378"/>
                  <a:pt x="16824" y="9329"/>
                  <a:pt x="16804" y="9276"/>
                </a:cubicBezTo>
                <a:lnTo>
                  <a:pt x="16757" y="8801"/>
                </a:lnTo>
                <a:cubicBezTo>
                  <a:pt x="16757" y="8678"/>
                  <a:pt x="16332" y="8592"/>
                  <a:pt x="16076" y="8598"/>
                </a:cubicBezTo>
                <a:cubicBezTo>
                  <a:pt x="15789" y="8088"/>
                  <a:pt x="15665" y="7588"/>
                  <a:pt x="15860" y="7190"/>
                </a:cubicBezTo>
                <a:cubicBezTo>
                  <a:pt x="16004" y="6898"/>
                  <a:pt x="17124" y="6324"/>
                  <a:pt x="16563" y="5810"/>
                </a:cubicBezTo>
                <a:cubicBezTo>
                  <a:pt x="16060" y="5349"/>
                  <a:pt x="14538" y="4598"/>
                  <a:pt x="14086" y="4451"/>
                </a:cubicBezTo>
                <a:cubicBezTo>
                  <a:pt x="13990" y="4419"/>
                  <a:pt x="13854" y="4395"/>
                  <a:pt x="13702" y="4378"/>
                </a:cubicBezTo>
                <a:lnTo>
                  <a:pt x="13835" y="4375"/>
                </a:lnTo>
                <a:cubicBezTo>
                  <a:pt x="13835" y="4375"/>
                  <a:pt x="13193" y="4329"/>
                  <a:pt x="12979" y="4071"/>
                </a:cubicBezTo>
                <a:cubicBezTo>
                  <a:pt x="12827" y="3889"/>
                  <a:pt x="13287" y="3499"/>
                  <a:pt x="13502" y="3487"/>
                </a:cubicBezTo>
                <a:lnTo>
                  <a:pt x="14594" y="3481"/>
                </a:lnTo>
                <a:cubicBezTo>
                  <a:pt x="14898" y="3464"/>
                  <a:pt x="15186" y="3391"/>
                  <a:pt x="15230" y="3315"/>
                </a:cubicBezTo>
                <a:cubicBezTo>
                  <a:pt x="15299" y="3208"/>
                  <a:pt x="15225" y="3143"/>
                  <a:pt x="15281" y="3063"/>
                </a:cubicBezTo>
                <a:cubicBezTo>
                  <a:pt x="15452" y="2788"/>
                  <a:pt x="15312" y="2710"/>
                  <a:pt x="15353" y="2627"/>
                </a:cubicBezTo>
                <a:cubicBezTo>
                  <a:pt x="15820" y="2557"/>
                  <a:pt x="15884" y="2491"/>
                  <a:pt x="15794" y="2419"/>
                </a:cubicBezTo>
                <a:cubicBezTo>
                  <a:pt x="15727" y="2366"/>
                  <a:pt x="14872" y="2184"/>
                  <a:pt x="14866" y="2036"/>
                </a:cubicBezTo>
                <a:cubicBezTo>
                  <a:pt x="15026" y="1794"/>
                  <a:pt x="14994" y="1645"/>
                  <a:pt x="14871" y="1531"/>
                </a:cubicBezTo>
                <a:lnTo>
                  <a:pt x="15753" y="1482"/>
                </a:lnTo>
                <a:cubicBezTo>
                  <a:pt x="15870" y="1476"/>
                  <a:pt x="15910" y="1427"/>
                  <a:pt x="15819" y="1402"/>
                </a:cubicBezTo>
                <a:cubicBezTo>
                  <a:pt x="15690" y="1366"/>
                  <a:pt x="15532" y="1341"/>
                  <a:pt x="15363" y="1328"/>
                </a:cubicBezTo>
                <a:cubicBezTo>
                  <a:pt x="15144" y="1312"/>
                  <a:pt x="14898" y="1283"/>
                  <a:pt x="14804" y="1234"/>
                </a:cubicBezTo>
                <a:cubicBezTo>
                  <a:pt x="14642" y="1150"/>
                  <a:pt x="14402" y="722"/>
                  <a:pt x="13625" y="466"/>
                </a:cubicBezTo>
                <a:cubicBezTo>
                  <a:pt x="13071" y="283"/>
                  <a:pt x="12369" y="143"/>
                  <a:pt x="11856" y="153"/>
                </a:cubicBezTo>
                <a:cubicBezTo>
                  <a:pt x="11633" y="-21"/>
                  <a:pt x="10930" y="-4"/>
                  <a:pt x="10482" y="4"/>
                </a:cubicBezTo>
                <a:close/>
                <a:moveTo>
                  <a:pt x="5930" y="6548"/>
                </a:moveTo>
                <a:cubicBezTo>
                  <a:pt x="6039" y="6555"/>
                  <a:pt x="6140" y="6580"/>
                  <a:pt x="6186" y="6618"/>
                </a:cubicBezTo>
                <a:cubicBezTo>
                  <a:pt x="6367" y="6769"/>
                  <a:pt x="6586" y="7007"/>
                  <a:pt x="6806" y="7234"/>
                </a:cubicBezTo>
                <a:cubicBezTo>
                  <a:pt x="7264" y="7707"/>
                  <a:pt x="7616" y="7931"/>
                  <a:pt x="7370" y="8261"/>
                </a:cubicBezTo>
                <a:cubicBezTo>
                  <a:pt x="7183" y="8513"/>
                  <a:pt x="6811" y="8858"/>
                  <a:pt x="6811" y="8858"/>
                </a:cubicBezTo>
                <a:cubicBezTo>
                  <a:pt x="6133" y="8858"/>
                  <a:pt x="5842" y="8976"/>
                  <a:pt x="5807" y="8982"/>
                </a:cubicBezTo>
                <a:cubicBezTo>
                  <a:pt x="5454" y="9049"/>
                  <a:pt x="4889" y="9001"/>
                  <a:pt x="4628" y="8895"/>
                </a:cubicBezTo>
                <a:cubicBezTo>
                  <a:pt x="3966" y="8628"/>
                  <a:pt x="3934" y="8067"/>
                  <a:pt x="3541" y="7536"/>
                </a:cubicBezTo>
                <a:lnTo>
                  <a:pt x="4340" y="7206"/>
                </a:lnTo>
                <a:cubicBezTo>
                  <a:pt x="4497" y="7127"/>
                  <a:pt x="4533" y="7041"/>
                  <a:pt x="4479" y="6981"/>
                </a:cubicBezTo>
                <a:cubicBezTo>
                  <a:pt x="4980" y="6802"/>
                  <a:pt x="5361" y="6668"/>
                  <a:pt x="5612" y="6581"/>
                </a:cubicBezTo>
                <a:cubicBezTo>
                  <a:pt x="5699" y="6551"/>
                  <a:pt x="5820" y="6541"/>
                  <a:pt x="5930" y="6548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45" name="C"/>
          <p:cNvSpPr txBox="1"/>
          <p:nvPr/>
        </p:nvSpPr>
        <p:spPr>
          <a:xfrm>
            <a:off x="15500159" y="8426871"/>
            <a:ext cx="407722" cy="585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C</a:t>
            </a:r>
          </a:p>
        </p:txBody>
      </p:sp>
      <p:sp>
        <p:nvSpPr>
          <p:cNvPr id="946" name="Line"/>
          <p:cNvSpPr/>
          <p:nvPr/>
        </p:nvSpPr>
        <p:spPr>
          <a:xfrm>
            <a:off x="9480263" y="8506823"/>
            <a:ext cx="5423113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47" name="Line"/>
          <p:cNvSpPr/>
          <p:nvPr/>
        </p:nvSpPr>
        <p:spPr>
          <a:xfrm flipV="1">
            <a:off x="9216609" y="5373278"/>
            <a:ext cx="1" cy="2501727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48" name="Line"/>
          <p:cNvSpPr/>
          <p:nvPr/>
        </p:nvSpPr>
        <p:spPr>
          <a:xfrm flipV="1">
            <a:off x="15107928" y="5373278"/>
            <a:ext cx="1" cy="2501727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grpSp>
        <p:nvGrpSpPr>
          <p:cNvPr id="951" name="Group"/>
          <p:cNvGrpSpPr/>
          <p:nvPr/>
        </p:nvGrpSpPr>
        <p:grpSpPr>
          <a:xfrm>
            <a:off x="9492435" y="5389571"/>
            <a:ext cx="1378838" cy="1359764"/>
            <a:chOff x="0" y="0"/>
            <a:chExt cx="1378836" cy="1359762"/>
          </a:xfrm>
        </p:grpSpPr>
        <p:sp>
          <p:nvSpPr>
            <p:cNvPr id="949" name="⏚"/>
            <p:cNvSpPr txBox="1"/>
            <p:nvPr/>
          </p:nvSpPr>
          <p:spPr>
            <a:xfrm>
              <a:off x="718436" y="483462"/>
              <a:ext cx="660401" cy="876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 defTabSz="457200">
                <a:defRPr sz="43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⏚</a:t>
              </a:r>
            </a:p>
          </p:txBody>
        </p:sp>
        <p:sp>
          <p:nvSpPr>
            <p:cNvPr id="950" name="Line"/>
            <p:cNvSpPr/>
            <p:nvPr/>
          </p:nvSpPr>
          <p:spPr>
            <a:xfrm flipH="1" flipV="1">
              <a:off x="-1" y="-1"/>
              <a:ext cx="1046206" cy="66252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954" name="Group"/>
          <p:cNvGrpSpPr/>
          <p:nvPr/>
        </p:nvGrpSpPr>
        <p:grpSpPr>
          <a:xfrm flipH="1">
            <a:off x="13486674" y="5389571"/>
            <a:ext cx="1378838" cy="1359764"/>
            <a:chOff x="0" y="0"/>
            <a:chExt cx="1378836" cy="1359762"/>
          </a:xfrm>
        </p:grpSpPr>
        <p:sp>
          <p:nvSpPr>
            <p:cNvPr id="952" name="⏚"/>
            <p:cNvSpPr txBox="1"/>
            <p:nvPr/>
          </p:nvSpPr>
          <p:spPr>
            <a:xfrm>
              <a:off x="718436" y="483462"/>
              <a:ext cx="660401" cy="876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 defTabSz="457200">
                <a:defRPr sz="43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⏚</a:t>
              </a:r>
            </a:p>
          </p:txBody>
        </p:sp>
        <p:sp>
          <p:nvSpPr>
            <p:cNvPr id="953" name="Line"/>
            <p:cNvSpPr/>
            <p:nvPr/>
          </p:nvSpPr>
          <p:spPr>
            <a:xfrm flipH="1" flipV="1">
              <a:off x="-1" y="-1"/>
              <a:ext cx="1046206" cy="66252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957" name="Group"/>
          <p:cNvGrpSpPr/>
          <p:nvPr/>
        </p:nvGrpSpPr>
        <p:grpSpPr>
          <a:xfrm>
            <a:off x="6837534" y="4533010"/>
            <a:ext cx="1788600" cy="564257"/>
            <a:chOff x="166622" y="-135061"/>
            <a:chExt cx="1788598" cy="564256"/>
          </a:xfrm>
        </p:grpSpPr>
        <p:sp>
          <p:nvSpPr>
            <p:cNvPr id="955" name="Line"/>
            <p:cNvSpPr/>
            <p:nvPr/>
          </p:nvSpPr>
          <p:spPr>
            <a:xfrm>
              <a:off x="1285094" y="274066"/>
              <a:ext cx="670126" cy="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956" name="Attack"/>
            <p:cNvSpPr txBox="1"/>
            <p:nvPr/>
          </p:nvSpPr>
          <p:spPr>
            <a:xfrm>
              <a:off x="166622" y="-135061"/>
              <a:ext cx="860812" cy="564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825500">
                <a:defRPr sz="3000" i="1">
                  <a:solidFill>
                    <a:srgbClr val="0433FF"/>
                  </a:solidFill>
                </a:defRPr>
              </a:lvl1pPr>
            </a:lstStyle>
            <a:p>
              <a:r>
                <a:rPr lang="en-US" dirty="0"/>
                <a:t>m=0</a:t>
              </a:r>
              <a:endParaRPr dirty="0"/>
            </a:p>
          </p:txBody>
        </p:sp>
      </p:grpSp>
      <p:grpSp>
        <p:nvGrpSpPr>
          <p:cNvPr id="960" name="Group"/>
          <p:cNvGrpSpPr/>
          <p:nvPr/>
        </p:nvGrpSpPr>
        <p:grpSpPr>
          <a:xfrm>
            <a:off x="15671319" y="4533010"/>
            <a:ext cx="1801045" cy="564257"/>
            <a:chOff x="-710109" y="-135061"/>
            <a:chExt cx="1801043" cy="564256"/>
          </a:xfrm>
        </p:grpSpPr>
        <p:sp>
          <p:nvSpPr>
            <p:cNvPr id="958" name="Line"/>
            <p:cNvSpPr/>
            <p:nvPr/>
          </p:nvSpPr>
          <p:spPr>
            <a:xfrm>
              <a:off x="-710109" y="290420"/>
              <a:ext cx="670126" cy="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959" name="Retreat"/>
            <p:cNvSpPr txBox="1"/>
            <p:nvPr/>
          </p:nvSpPr>
          <p:spPr>
            <a:xfrm>
              <a:off x="230122" y="-135061"/>
              <a:ext cx="860812" cy="564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825500">
                <a:defRPr sz="3000" i="1"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defRPr>
              </a:lvl1pPr>
            </a:lstStyle>
            <a:p>
              <a:r>
                <a:rPr lang="en-US" dirty="0"/>
                <a:t>M=1</a:t>
              </a:r>
              <a:endParaRPr dirty="0"/>
            </a:p>
          </p:txBody>
        </p:sp>
      </p:grpSp>
      <p:sp>
        <p:nvSpPr>
          <p:cNvPr id="961" name="Worker"/>
          <p:cNvSpPr/>
          <p:nvPr/>
        </p:nvSpPr>
        <p:spPr>
          <a:xfrm flipH="1">
            <a:off x="12727018" y="8234692"/>
            <a:ext cx="317619" cy="9694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9" h="21477" extrusionOk="0">
                <a:moveTo>
                  <a:pt x="10482" y="4"/>
                </a:moveTo>
                <a:cubicBezTo>
                  <a:pt x="10034" y="12"/>
                  <a:pt x="8391" y="117"/>
                  <a:pt x="7657" y="494"/>
                </a:cubicBezTo>
                <a:cubicBezTo>
                  <a:pt x="6848" y="911"/>
                  <a:pt x="6805" y="1175"/>
                  <a:pt x="6965" y="1602"/>
                </a:cubicBezTo>
                <a:cubicBezTo>
                  <a:pt x="6986" y="1656"/>
                  <a:pt x="6943" y="1710"/>
                  <a:pt x="6847" y="1754"/>
                </a:cubicBezTo>
                <a:lnTo>
                  <a:pt x="6817" y="1769"/>
                </a:lnTo>
                <a:cubicBezTo>
                  <a:pt x="6710" y="1819"/>
                  <a:pt x="6673" y="1881"/>
                  <a:pt x="6709" y="1940"/>
                </a:cubicBezTo>
                <a:cubicBezTo>
                  <a:pt x="6726" y="1968"/>
                  <a:pt x="6808" y="1986"/>
                  <a:pt x="6894" y="1981"/>
                </a:cubicBezTo>
                <a:lnTo>
                  <a:pt x="7473" y="1944"/>
                </a:lnTo>
                <a:lnTo>
                  <a:pt x="7581" y="2118"/>
                </a:lnTo>
                <a:lnTo>
                  <a:pt x="7832" y="2103"/>
                </a:lnTo>
                <a:cubicBezTo>
                  <a:pt x="7743" y="2259"/>
                  <a:pt x="7638" y="2495"/>
                  <a:pt x="7698" y="2690"/>
                </a:cubicBezTo>
                <a:cubicBezTo>
                  <a:pt x="7809" y="3047"/>
                  <a:pt x="7636" y="3287"/>
                  <a:pt x="7370" y="3479"/>
                </a:cubicBezTo>
                <a:cubicBezTo>
                  <a:pt x="7088" y="3683"/>
                  <a:pt x="5823" y="3782"/>
                  <a:pt x="6212" y="4325"/>
                </a:cubicBezTo>
                <a:cubicBezTo>
                  <a:pt x="4592" y="4538"/>
                  <a:pt x="3452" y="5407"/>
                  <a:pt x="1941" y="6231"/>
                </a:cubicBezTo>
                <a:cubicBezTo>
                  <a:pt x="1754" y="6223"/>
                  <a:pt x="1529" y="6238"/>
                  <a:pt x="1362" y="6303"/>
                </a:cubicBezTo>
                <a:lnTo>
                  <a:pt x="721" y="6586"/>
                </a:lnTo>
                <a:cubicBezTo>
                  <a:pt x="618" y="6626"/>
                  <a:pt x="407" y="6753"/>
                  <a:pt x="572" y="6895"/>
                </a:cubicBezTo>
                <a:cubicBezTo>
                  <a:pt x="551" y="6904"/>
                  <a:pt x="357" y="7014"/>
                  <a:pt x="177" y="7118"/>
                </a:cubicBezTo>
                <a:cubicBezTo>
                  <a:pt x="-34" y="7241"/>
                  <a:pt x="-56" y="7388"/>
                  <a:pt x="111" y="7518"/>
                </a:cubicBezTo>
                <a:cubicBezTo>
                  <a:pt x="327" y="7686"/>
                  <a:pt x="668" y="7934"/>
                  <a:pt x="1090" y="8180"/>
                </a:cubicBezTo>
                <a:cubicBezTo>
                  <a:pt x="2003" y="8714"/>
                  <a:pt x="3229" y="9346"/>
                  <a:pt x="4105" y="9644"/>
                </a:cubicBezTo>
                <a:lnTo>
                  <a:pt x="4105" y="10365"/>
                </a:lnTo>
                <a:cubicBezTo>
                  <a:pt x="1836" y="10445"/>
                  <a:pt x="1003" y="11125"/>
                  <a:pt x="1003" y="11125"/>
                </a:cubicBezTo>
                <a:lnTo>
                  <a:pt x="1141" y="11154"/>
                </a:lnTo>
                <a:cubicBezTo>
                  <a:pt x="1141" y="11154"/>
                  <a:pt x="2132" y="10786"/>
                  <a:pt x="2638" y="10783"/>
                </a:cubicBezTo>
                <a:cubicBezTo>
                  <a:pt x="3291" y="10779"/>
                  <a:pt x="3382" y="11031"/>
                  <a:pt x="3382" y="11031"/>
                </a:cubicBezTo>
                <a:lnTo>
                  <a:pt x="3530" y="11033"/>
                </a:lnTo>
                <a:lnTo>
                  <a:pt x="3566" y="12038"/>
                </a:lnTo>
                <a:cubicBezTo>
                  <a:pt x="3470" y="12040"/>
                  <a:pt x="3395" y="12067"/>
                  <a:pt x="3397" y="12098"/>
                </a:cubicBezTo>
                <a:lnTo>
                  <a:pt x="3469" y="13414"/>
                </a:lnTo>
                <a:cubicBezTo>
                  <a:pt x="3469" y="13424"/>
                  <a:pt x="3464" y="13435"/>
                  <a:pt x="3464" y="13446"/>
                </a:cubicBezTo>
                <a:lnTo>
                  <a:pt x="3382" y="14216"/>
                </a:lnTo>
                <a:cubicBezTo>
                  <a:pt x="3375" y="14280"/>
                  <a:pt x="3535" y="14331"/>
                  <a:pt x="3730" y="14330"/>
                </a:cubicBezTo>
                <a:lnTo>
                  <a:pt x="4151" y="14328"/>
                </a:lnTo>
                <a:lnTo>
                  <a:pt x="4530" y="14326"/>
                </a:lnTo>
                <a:cubicBezTo>
                  <a:pt x="4724" y="14325"/>
                  <a:pt x="4881" y="14271"/>
                  <a:pt x="4868" y="14207"/>
                </a:cubicBezTo>
                <a:lnTo>
                  <a:pt x="4710" y="13414"/>
                </a:lnTo>
                <a:lnTo>
                  <a:pt x="4643" y="12103"/>
                </a:lnTo>
                <a:cubicBezTo>
                  <a:pt x="4700" y="12108"/>
                  <a:pt x="4756" y="12112"/>
                  <a:pt x="4817" y="12112"/>
                </a:cubicBezTo>
                <a:lnTo>
                  <a:pt x="5976" y="12112"/>
                </a:lnTo>
                <a:cubicBezTo>
                  <a:pt x="6536" y="13763"/>
                  <a:pt x="6792" y="14110"/>
                  <a:pt x="6750" y="14533"/>
                </a:cubicBezTo>
                <a:cubicBezTo>
                  <a:pt x="6690" y="15141"/>
                  <a:pt x="5987" y="15436"/>
                  <a:pt x="5545" y="15870"/>
                </a:cubicBezTo>
                <a:cubicBezTo>
                  <a:pt x="5143" y="16265"/>
                  <a:pt x="4985" y="16324"/>
                  <a:pt x="4740" y="16769"/>
                </a:cubicBezTo>
                <a:cubicBezTo>
                  <a:pt x="4190" y="17773"/>
                  <a:pt x="4340" y="18216"/>
                  <a:pt x="4340" y="19137"/>
                </a:cubicBezTo>
                <a:cubicBezTo>
                  <a:pt x="4199" y="19522"/>
                  <a:pt x="4274" y="19717"/>
                  <a:pt x="4274" y="19717"/>
                </a:cubicBezTo>
                <a:cubicBezTo>
                  <a:pt x="4368" y="19995"/>
                  <a:pt x="4617" y="19893"/>
                  <a:pt x="4535" y="19971"/>
                </a:cubicBezTo>
                <a:cubicBezTo>
                  <a:pt x="4269" y="20224"/>
                  <a:pt x="4429" y="20438"/>
                  <a:pt x="4340" y="20583"/>
                </a:cubicBezTo>
                <a:cubicBezTo>
                  <a:pt x="4240" y="20748"/>
                  <a:pt x="4364" y="20936"/>
                  <a:pt x="4340" y="20983"/>
                </a:cubicBezTo>
                <a:cubicBezTo>
                  <a:pt x="4340" y="20983"/>
                  <a:pt x="4384" y="21109"/>
                  <a:pt x="4740" y="21238"/>
                </a:cubicBezTo>
                <a:cubicBezTo>
                  <a:pt x="5157" y="21388"/>
                  <a:pt x="6901" y="21579"/>
                  <a:pt x="8616" y="21410"/>
                </a:cubicBezTo>
                <a:cubicBezTo>
                  <a:pt x="9573" y="21316"/>
                  <a:pt x="9262" y="21088"/>
                  <a:pt x="9262" y="20924"/>
                </a:cubicBezTo>
                <a:cubicBezTo>
                  <a:pt x="9262" y="20797"/>
                  <a:pt x="8777" y="20605"/>
                  <a:pt x="8729" y="20462"/>
                </a:cubicBezTo>
                <a:cubicBezTo>
                  <a:pt x="8662" y="20263"/>
                  <a:pt x="8662" y="20255"/>
                  <a:pt x="8452" y="20003"/>
                </a:cubicBezTo>
                <a:cubicBezTo>
                  <a:pt x="8358" y="19890"/>
                  <a:pt x="8447" y="19720"/>
                  <a:pt x="8673" y="19630"/>
                </a:cubicBezTo>
                <a:cubicBezTo>
                  <a:pt x="8793" y="19582"/>
                  <a:pt x="8893" y="19525"/>
                  <a:pt x="8893" y="19444"/>
                </a:cubicBezTo>
                <a:cubicBezTo>
                  <a:pt x="8893" y="19071"/>
                  <a:pt x="8716" y="18928"/>
                  <a:pt x="9231" y="17843"/>
                </a:cubicBezTo>
                <a:cubicBezTo>
                  <a:pt x="9398" y="17493"/>
                  <a:pt x="9563" y="17209"/>
                  <a:pt x="9831" y="16639"/>
                </a:cubicBezTo>
                <a:cubicBezTo>
                  <a:pt x="9933" y="16421"/>
                  <a:pt x="10283" y="15839"/>
                  <a:pt x="10503" y="15630"/>
                </a:cubicBezTo>
                <a:cubicBezTo>
                  <a:pt x="11512" y="14669"/>
                  <a:pt x="11887" y="13545"/>
                  <a:pt x="12148" y="12932"/>
                </a:cubicBezTo>
                <a:cubicBezTo>
                  <a:pt x="12172" y="12877"/>
                  <a:pt x="12414" y="12880"/>
                  <a:pt x="12430" y="12936"/>
                </a:cubicBezTo>
                <a:cubicBezTo>
                  <a:pt x="12780" y="14137"/>
                  <a:pt x="13727" y="15338"/>
                  <a:pt x="13281" y="16184"/>
                </a:cubicBezTo>
                <a:cubicBezTo>
                  <a:pt x="12690" y="17307"/>
                  <a:pt x="13044" y="19528"/>
                  <a:pt x="13158" y="19543"/>
                </a:cubicBezTo>
                <a:cubicBezTo>
                  <a:pt x="13176" y="19674"/>
                  <a:pt x="13757" y="19688"/>
                  <a:pt x="13620" y="19877"/>
                </a:cubicBezTo>
                <a:cubicBezTo>
                  <a:pt x="13329" y="20278"/>
                  <a:pt x="13681" y="20664"/>
                  <a:pt x="13681" y="20664"/>
                </a:cubicBezTo>
                <a:cubicBezTo>
                  <a:pt x="13681" y="20664"/>
                  <a:pt x="13666" y="20763"/>
                  <a:pt x="13656" y="20835"/>
                </a:cubicBezTo>
                <a:cubicBezTo>
                  <a:pt x="13649" y="20884"/>
                  <a:pt x="13740" y="20928"/>
                  <a:pt x="13881" y="20944"/>
                </a:cubicBezTo>
                <a:cubicBezTo>
                  <a:pt x="14272" y="20988"/>
                  <a:pt x="14917" y="20997"/>
                  <a:pt x="15691" y="21006"/>
                </a:cubicBezTo>
                <a:cubicBezTo>
                  <a:pt x="16612" y="21017"/>
                  <a:pt x="16505" y="21106"/>
                  <a:pt x="17911" y="21192"/>
                </a:cubicBezTo>
                <a:cubicBezTo>
                  <a:pt x="19317" y="21278"/>
                  <a:pt x="21435" y="21140"/>
                  <a:pt x="21489" y="21006"/>
                </a:cubicBezTo>
                <a:cubicBezTo>
                  <a:pt x="21544" y="20872"/>
                  <a:pt x="21403" y="20584"/>
                  <a:pt x="20510" y="20503"/>
                </a:cubicBezTo>
                <a:cubicBezTo>
                  <a:pt x="19862" y="20421"/>
                  <a:pt x="19211" y="20353"/>
                  <a:pt x="18890" y="20283"/>
                </a:cubicBezTo>
                <a:cubicBezTo>
                  <a:pt x="18569" y="20213"/>
                  <a:pt x="17923" y="19968"/>
                  <a:pt x="17537" y="19926"/>
                </a:cubicBezTo>
                <a:cubicBezTo>
                  <a:pt x="17436" y="19915"/>
                  <a:pt x="17738" y="19800"/>
                  <a:pt x="17655" y="19471"/>
                </a:cubicBezTo>
                <a:cubicBezTo>
                  <a:pt x="17565" y="19121"/>
                  <a:pt x="17504" y="18885"/>
                  <a:pt x="17403" y="17877"/>
                </a:cubicBezTo>
                <a:cubicBezTo>
                  <a:pt x="17380" y="17639"/>
                  <a:pt x="17098" y="16934"/>
                  <a:pt x="17701" y="15969"/>
                </a:cubicBezTo>
                <a:cubicBezTo>
                  <a:pt x="17936" y="15593"/>
                  <a:pt x="17842" y="14996"/>
                  <a:pt x="17906" y="14271"/>
                </a:cubicBezTo>
                <a:cubicBezTo>
                  <a:pt x="17989" y="13321"/>
                  <a:pt x="18057" y="12396"/>
                  <a:pt x="17588" y="11169"/>
                </a:cubicBezTo>
                <a:cubicBezTo>
                  <a:pt x="17224" y="10217"/>
                  <a:pt x="17134" y="9970"/>
                  <a:pt x="16655" y="9412"/>
                </a:cubicBezTo>
                <a:cubicBezTo>
                  <a:pt x="16766" y="9378"/>
                  <a:pt x="16824" y="9329"/>
                  <a:pt x="16804" y="9276"/>
                </a:cubicBezTo>
                <a:lnTo>
                  <a:pt x="16757" y="8801"/>
                </a:lnTo>
                <a:cubicBezTo>
                  <a:pt x="16757" y="8678"/>
                  <a:pt x="16332" y="8592"/>
                  <a:pt x="16076" y="8598"/>
                </a:cubicBezTo>
                <a:cubicBezTo>
                  <a:pt x="15789" y="8088"/>
                  <a:pt x="15665" y="7588"/>
                  <a:pt x="15860" y="7190"/>
                </a:cubicBezTo>
                <a:cubicBezTo>
                  <a:pt x="16004" y="6898"/>
                  <a:pt x="17124" y="6324"/>
                  <a:pt x="16563" y="5810"/>
                </a:cubicBezTo>
                <a:cubicBezTo>
                  <a:pt x="16060" y="5349"/>
                  <a:pt x="14538" y="4598"/>
                  <a:pt x="14086" y="4451"/>
                </a:cubicBezTo>
                <a:cubicBezTo>
                  <a:pt x="13990" y="4419"/>
                  <a:pt x="13854" y="4395"/>
                  <a:pt x="13702" y="4378"/>
                </a:cubicBezTo>
                <a:lnTo>
                  <a:pt x="13835" y="4375"/>
                </a:lnTo>
                <a:cubicBezTo>
                  <a:pt x="13835" y="4375"/>
                  <a:pt x="13193" y="4329"/>
                  <a:pt x="12979" y="4071"/>
                </a:cubicBezTo>
                <a:cubicBezTo>
                  <a:pt x="12827" y="3889"/>
                  <a:pt x="13287" y="3499"/>
                  <a:pt x="13502" y="3487"/>
                </a:cubicBezTo>
                <a:lnTo>
                  <a:pt x="14594" y="3481"/>
                </a:lnTo>
                <a:cubicBezTo>
                  <a:pt x="14898" y="3464"/>
                  <a:pt x="15186" y="3391"/>
                  <a:pt x="15230" y="3315"/>
                </a:cubicBezTo>
                <a:cubicBezTo>
                  <a:pt x="15299" y="3208"/>
                  <a:pt x="15225" y="3143"/>
                  <a:pt x="15281" y="3063"/>
                </a:cubicBezTo>
                <a:cubicBezTo>
                  <a:pt x="15452" y="2788"/>
                  <a:pt x="15312" y="2710"/>
                  <a:pt x="15353" y="2627"/>
                </a:cubicBezTo>
                <a:cubicBezTo>
                  <a:pt x="15820" y="2557"/>
                  <a:pt x="15884" y="2491"/>
                  <a:pt x="15794" y="2419"/>
                </a:cubicBezTo>
                <a:cubicBezTo>
                  <a:pt x="15727" y="2366"/>
                  <a:pt x="14872" y="2184"/>
                  <a:pt x="14866" y="2036"/>
                </a:cubicBezTo>
                <a:cubicBezTo>
                  <a:pt x="15026" y="1794"/>
                  <a:pt x="14994" y="1645"/>
                  <a:pt x="14871" y="1531"/>
                </a:cubicBezTo>
                <a:lnTo>
                  <a:pt x="15753" y="1482"/>
                </a:lnTo>
                <a:cubicBezTo>
                  <a:pt x="15870" y="1476"/>
                  <a:pt x="15910" y="1427"/>
                  <a:pt x="15819" y="1402"/>
                </a:cubicBezTo>
                <a:cubicBezTo>
                  <a:pt x="15690" y="1366"/>
                  <a:pt x="15532" y="1341"/>
                  <a:pt x="15363" y="1328"/>
                </a:cubicBezTo>
                <a:cubicBezTo>
                  <a:pt x="15144" y="1312"/>
                  <a:pt x="14898" y="1283"/>
                  <a:pt x="14804" y="1234"/>
                </a:cubicBezTo>
                <a:cubicBezTo>
                  <a:pt x="14642" y="1150"/>
                  <a:pt x="14402" y="722"/>
                  <a:pt x="13625" y="466"/>
                </a:cubicBezTo>
                <a:cubicBezTo>
                  <a:pt x="13071" y="283"/>
                  <a:pt x="12369" y="143"/>
                  <a:pt x="11856" y="153"/>
                </a:cubicBezTo>
                <a:cubicBezTo>
                  <a:pt x="11633" y="-21"/>
                  <a:pt x="10930" y="-4"/>
                  <a:pt x="10482" y="4"/>
                </a:cubicBezTo>
                <a:close/>
                <a:moveTo>
                  <a:pt x="5930" y="6548"/>
                </a:moveTo>
                <a:cubicBezTo>
                  <a:pt x="6039" y="6555"/>
                  <a:pt x="6140" y="6580"/>
                  <a:pt x="6186" y="6618"/>
                </a:cubicBezTo>
                <a:cubicBezTo>
                  <a:pt x="6367" y="6769"/>
                  <a:pt x="6586" y="7007"/>
                  <a:pt x="6806" y="7234"/>
                </a:cubicBezTo>
                <a:cubicBezTo>
                  <a:pt x="7264" y="7707"/>
                  <a:pt x="7616" y="7931"/>
                  <a:pt x="7370" y="8261"/>
                </a:cubicBezTo>
                <a:cubicBezTo>
                  <a:pt x="7183" y="8513"/>
                  <a:pt x="6811" y="8858"/>
                  <a:pt x="6811" y="8858"/>
                </a:cubicBezTo>
                <a:cubicBezTo>
                  <a:pt x="6133" y="8858"/>
                  <a:pt x="5842" y="8976"/>
                  <a:pt x="5807" y="8982"/>
                </a:cubicBezTo>
                <a:cubicBezTo>
                  <a:pt x="5454" y="9049"/>
                  <a:pt x="4889" y="9001"/>
                  <a:pt x="4628" y="8895"/>
                </a:cubicBezTo>
                <a:cubicBezTo>
                  <a:pt x="3966" y="8628"/>
                  <a:pt x="3934" y="8067"/>
                  <a:pt x="3541" y="7536"/>
                </a:cubicBezTo>
                <a:lnTo>
                  <a:pt x="4340" y="7206"/>
                </a:lnTo>
                <a:cubicBezTo>
                  <a:pt x="4497" y="7127"/>
                  <a:pt x="4533" y="7041"/>
                  <a:pt x="4479" y="6981"/>
                </a:cubicBezTo>
                <a:cubicBezTo>
                  <a:pt x="4980" y="6802"/>
                  <a:pt x="5361" y="6668"/>
                  <a:pt x="5612" y="6581"/>
                </a:cubicBezTo>
                <a:cubicBezTo>
                  <a:pt x="5699" y="6551"/>
                  <a:pt x="5820" y="6541"/>
                  <a:pt x="5930" y="6548"/>
                </a:cubicBezTo>
                <a:close/>
              </a:path>
            </a:pathLst>
          </a:custGeom>
          <a:solidFill>
            <a:srgbClr val="ED220D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962" name="Cloud Cloud" descr="Cloud Cloud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2600973">
            <a:off x="10941344" y="3174737"/>
            <a:ext cx="8896066" cy="5396593"/>
          </a:xfrm>
          <a:prstGeom prst="rect">
            <a:avLst/>
          </a:prstGeom>
          <a:effectLst/>
        </p:spPr>
      </p:pic>
      <p:pic>
        <p:nvPicPr>
          <p:cNvPr id="964" name="Circle Circle" descr="Circle Circle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3009127" y="8080937"/>
            <a:ext cx="204120" cy="204120"/>
          </a:xfrm>
          <a:prstGeom prst="rect">
            <a:avLst/>
          </a:prstGeom>
          <a:effectLst/>
        </p:spPr>
      </p:pic>
      <p:pic>
        <p:nvPicPr>
          <p:cNvPr id="966" name="Circle Circle" descr="Circle Circle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3237727" y="7814237"/>
            <a:ext cx="317619" cy="317619"/>
          </a:xfrm>
          <a:prstGeom prst="rect">
            <a:avLst/>
          </a:prstGeom>
          <a:effectLst/>
        </p:spPr>
      </p:pic>
      <p:sp>
        <p:nvSpPr>
          <p:cNvPr id="970" name="Byzantine Generals : Impossibility[Fischer,Lynch,Merrit’86]"/>
          <p:cNvSpPr txBox="1">
            <a:spLocks noGrp="1"/>
          </p:cNvSpPr>
          <p:nvPr>
            <p:ph type="title"/>
          </p:nvPr>
        </p:nvSpPr>
        <p:spPr>
          <a:xfrm>
            <a:off x="1206500" y="317500"/>
            <a:ext cx="21971000" cy="1433163"/>
          </a:xfrm>
          <a:prstGeom prst="rect">
            <a:avLst/>
          </a:prstGeom>
        </p:spPr>
        <p:txBody>
          <a:bodyPr/>
          <a:lstStyle/>
          <a:p>
            <a:pPr>
              <a:defRPr sz="7000" spc="-140"/>
            </a:pPr>
            <a:r>
              <a:rPr lang="en-US" dirty="0"/>
              <a:t>3-party Broadcast </a:t>
            </a:r>
            <a:r>
              <a:rPr dirty="0"/>
              <a:t>: Impossibility</a:t>
            </a:r>
            <a:r>
              <a:rPr baseline="31999" dirty="0"/>
              <a:t>[</a:t>
            </a:r>
            <a:r>
              <a:rPr lang="en-US" baseline="31999" dirty="0"/>
              <a:t>FLM86</a:t>
            </a:r>
            <a:r>
              <a:rPr baseline="31999" dirty="0"/>
              <a:t>]</a:t>
            </a:r>
            <a:r>
              <a:rPr dirty="0"/>
              <a:t> </a:t>
            </a:r>
          </a:p>
        </p:txBody>
      </p:sp>
      <p:grpSp>
        <p:nvGrpSpPr>
          <p:cNvPr id="973" name="Group"/>
          <p:cNvGrpSpPr/>
          <p:nvPr/>
        </p:nvGrpSpPr>
        <p:grpSpPr>
          <a:xfrm>
            <a:off x="9249509" y="9082192"/>
            <a:ext cx="1270001" cy="2123850"/>
            <a:chOff x="597026" y="0"/>
            <a:chExt cx="1270000" cy="2123849"/>
          </a:xfrm>
        </p:grpSpPr>
        <p:sp>
          <p:nvSpPr>
            <p:cNvPr id="971" name="Line"/>
            <p:cNvSpPr/>
            <p:nvPr/>
          </p:nvSpPr>
          <p:spPr>
            <a:xfrm flipH="1">
              <a:off x="597027" y="0"/>
              <a:ext cx="1" cy="515323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972" name="Attack"/>
            <p:cNvSpPr/>
            <p:nvPr/>
          </p:nvSpPr>
          <p:spPr>
            <a:xfrm>
              <a:off x="597026" y="853849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825500">
                <a:defRPr sz="3000" i="1">
                  <a:solidFill>
                    <a:srgbClr val="0433FF"/>
                  </a:solidFill>
                </a:defRPr>
              </a:lvl1pPr>
            </a:lstStyle>
            <a:p>
              <a:r>
                <a:rPr lang="en-US" dirty="0"/>
                <a:t>m=0</a:t>
              </a:r>
              <a:endParaRPr dirty="0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" grpId="0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7" name="Group"/>
          <p:cNvGrpSpPr/>
          <p:nvPr/>
        </p:nvGrpSpPr>
        <p:grpSpPr>
          <a:xfrm>
            <a:off x="14660426" y="3614975"/>
            <a:ext cx="895005" cy="1614007"/>
            <a:chOff x="0" y="0"/>
            <a:chExt cx="895004" cy="1614006"/>
          </a:xfrm>
        </p:grpSpPr>
        <p:sp>
          <p:nvSpPr>
            <p:cNvPr id="975" name="Horseback Riding"/>
            <p:cNvSpPr/>
            <p:nvPr/>
          </p:nvSpPr>
          <p:spPr>
            <a:xfrm flipH="1">
              <a:off x="-1" y="730748"/>
              <a:ext cx="895006" cy="883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378" y="0"/>
                  </a:moveTo>
                  <a:cubicBezTo>
                    <a:pt x="8007" y="0"/>
                    <a:pt x="7636" y="144"/>
                    <a:pt x="7352" y="431"/>
                  </a:cubicBezTo>
                  <a:cubicBezTo>
                    <a:pt x="6786" y="1005"/>
                    <a:pt x="6786" y="1936"/>
                    <a:pt x="7352" y="2510"/>
                  </a:cubicBezTo>
                  <a:cubicBezTo>
                    <a:pt x="7919" y="3084"/>
                    <a:pt x="8838" y="3084"/>
                    <a:pt x="9404" y="2510"/>
                  </a:cubicBezTo>
                  <a:cubicBezTo>
                    <a:pt x="9971" y="1936"/>
                    <a:pt x="9971" y="1005"/>
                    <a:pt x="9404" y="431"/>
                  </a:cubicBezTo>
                  <a:cubicBezTo>
                    <a:pt x="9121" y="144"/>
                    <a:pt x="8750" y="0"/>
                    <a:pt x="8378" y="0"/>
                  </a:cubicBezTo>
                  <a:close/>
                  <a:moveTo>
                    <a:pt x="18066" y="1982"/>
                  </a:moveTo>
                  <a:cubicBezTo>
                    <a:pt x="18052" y="1980"/>
                    <a:pt x="18032" y="1985"/>
                    <a:pt x="18007" y="2001"/>
                  </a:cubicBezTo>
                  <a:cubicBezTo>
                    <a:pt x="17942" y="2043"/>
                    <a:pt x="11897" y="8305"/>
                    <a:pt x="11897" y="8305"/>
                  </a:cubicBezTo>
                  <a:lnTo>
                    <a:pt x="9735" y="8305"/>
                  </a:lnTo>
                  <a:lnTo>
                    <a:pt x="9735" y="6735"/>
                  </a:lnTo>
                  <a:lnTo>
                    <a:pt x="11509" y="7279"/>
                  </a:lnTo>
                  <a:cubicBezTo>
                    <a:pt x="11585" y="7303"/>
                    <a:pt x="11662" y="7313"/>
                    <a:pt x="11738" y="7313"/>
                  </a:cubicBezTo>
                  <a:cubicBezTo>
                    <a:pt x="12078" y="7313"/>
                    <a:pt x="12392" y="7090"/>
                    <a:pt x="12496" y="6744"/>
                  </a:cubicBezTo>
                  <a:cubicBezTo>
                    <a:pt x="12622" y="6320"/>
                    <a:pt x="12386" y="5872"/>
                    <a:pt x="11968" y="5744"/>
                  </a:cubicBezTo>
                  <a:lnTo>
                    <a:pt x="9735" y="5060"/>
                  </a:lnTo>
                  <a:lnTo>
                    <a:pt x="9735" y="4764"/>
                  </a:lnTo>
                  <a:cubicBezTo>
                    <a:pt x="9735" y="4005"/>
                    <a:pt x="9128" y="3389"/>
                    <a:pt x="8378" y="3389"/>
                  </a:cubicBezTo>
                  <a:cubicBezTo>
                    <a:pt x="7629" y="3389"/>
                    <a:pt x="7022" y="4005"/>
                    <a:pt x="7022" y="4764"/>
                  </a:cubicBezTo>
                  <a:lnTo>
                    <a:pt x="7022" y="8305"/>
                  </a:lnTo>
                  <a:lnTo>
                    <a:pt x="2400" y="8305"/>
                  </a:lnTo>
                  <a:cubicBezTo>
                    <a:pt x="270" y="8305"/>
                    <a:pt x="0" y="10436"/>
                    <a:pt x="0" y="10436"/>
                  </a:cubicBezTo>
                  <a:lnTo>
                    <a:pt x="0" y="14158"/>
                  </a:lnTo>
                  <a:lnTo>
                    <a:pt x="1549" y="14158"/>
                  </a:lnTo>
                  <a:lnTo>
                    <a:pt x="1549" y="10436"/>
                  </a:lnTo>
                  <a:lnTo>
                    <a:pt x="2206" y="9299"/>
                  </a:lnTo>
                  <a:lnTo>
                    <a:pt x="2400" y="9299"/>
                  </a:lnTo>
                  <a:lnTo>
                    <a:pt x="2400" y="13515"/>
                  </a:lnTo>
                  <a:lnTo>
                    <a:pt x="1650" y="14849"/>
                  </a:lnTo>
                  <a:lnTo>
                    <a:pt x="1650" y="20468"/>
                  </a:lnTo>
                  <a:cubicBezTo>
                    <a:pt x="1650" y="21037"/>
                    <a:pt x="2106" y="21499"/>
                    <a:pt x="2668" y="21499"/>
                  </a:cubicBezTo>
                  <a:cubicBezTo>
                    <a:pt x="3230" y="21499"/>
                    <a:pt x="3686" y="21037"/>
                    <a:pt x="3685" y="20468"/>
                  </a:cubicBezTo>
                  <a:lnTo>
                    <a:pt x="3685" y="15395"/>
                  </a:lnTo>
                  <a:lnTo>
                    <a:pt x="4455" y="14025"/>
                  </a:lnTo>
                  <a:lnTo>
                    <a:pt x="4455" y="15718"/>
                  </a:lnTo>
                  <a:cubicBezTo>
                    <a:pt x="4453" y="15752"/>
                    <a:pt x="4453" y="15786"/>
                    <a:pt x="4455" y="15820"/>
                  </a:cubicBezTo>
                  <a:lnTo>
                    <a:pt x="4455" y="15925"/>
                  </a:lnTo>
                  <a:lnTo>
                    <a:pt x="4465" y="15923"/>
                  </a:lnTo>
                  <a:cubicBezTo>
                    <a:pt x="4477" y="16006"/>
                    <a:pt x="4496" y="16088"/>
                    <a:pt x="4529" y="16169"/>
                  </a:cubicBezTo>
                  <a:lnTo>
                    <a:pt x="6512" y="20966"/>
                  </a:lnTo>
                  <a:cubicBezTo>
                    <a:pt x="6675" y="21361"/>
                    <a:pt x="7052" y="21600"/>
                    <a:pt x="7450" y="21600"/>
                  </a:cubicBezTo>
                  <a:cubicBezTo>
                    <a:pt x="7581" y="21600"/>
                    <a:pt x="7715" y="21574"/>
                    <a:pt x="7843" y="21520"/>
                  </a:cubicBezTo>
                  <a:cubicBezTo>
                    <a:pt x="8362" y="21300"/>
                    <a:pt x="8606" y="20696"/>
                    <a:pt x="8389" y="20170"/>
                  </a:cubicBezTo>
                  <a:lnTo>
                    <a:pt x="6441" y="15456"/>
                  </a:lnTo>
                  <a:lnTo>
                    <a:pt x="7550" y="13980"/>
                  </a:lnTo>
                  <a:lnTo>
                    <a:pt x="12472" y="13980"/>
                  </a:lnTo>
                  <a:lnTo>
                    <a:pt x="12472" y="20275"/>
                  </a:lnTo>
                  <a:cubicBezTo>
                    <a:pt x="12472" y="20844"/>
                    <a:pt x="12928" y="21306"/>
                    <a:pt x="13490" y="21306"/>
                  </a:cubicBezTo>
                  <a:cubicBezTo>
                    <a:pt x="14052" y="21306"/>
                    <a:pt x="14507" y="20844"/>
                    <a:pt x="14507" y="20275"/>
                  </a:cubicBezTo>
                  <a:lnTo>
                    <a:pt x="14507" y="14020"/>
                  </a:lnTo>
                  <a:lnTo>
                    <a:pt x="16652" y="9504"/>
                  </a:lnTo>
                  <a:cubicBezTo>
                    <a:pt x="16809" y="9522"/>
                    <a:pt x="16997" y="9536"/>
                    <a:pt x="17204" y="9536"/>
                  </a:cubicBezTo>
                  <a:cubicBezTo>
                    <a:pt x="17755" y="9536"/>
                    <a:pt x="18437" y="9436"/>
                    <a:pt x="19015" y="9042"/>
                  </a:cubicBezTo>
                  <a:cubicBezTo>
                    <a:pt x="19539" y="8685"/>
                    <a:pt x="19886" y="8150"/>
                    <a:pt x="20054" y="7454"/>
                  </a:cubicBezTo>
                  <a:lnTo>
                    <a:pt x="20488" y="7513"/>
                  </a:lnTo>
                  <a:cubicBezTo>
                    <a:pt x="21562" y="7657"/>
                    <a:pt x="21600" y="6511"/>
                    <a:pt x="21600" y="6511"/>
                  </a:cubicBezTo>
                  <a:cubicBezTo>
                    <a:pt x="21600" y="5867"/>
                    <a:pt x="20798" y="5395"/>
                    <a:pt x="20798" y="5395"/>
                  </a:cubicBezTo>
                  <a:lnTo>
                    <a:pt x="18087" y="3562"/>
                  </a:lnTo>
                  <a:lnTo>
                    <a:pt x="18110" y="2050"/>
                  </a:lnTo>
                  <a:cubicBezTo>
                    <a:pt x="18110" y="2050"/>
                    <a:pt x="18109" y="1987"/>
                    <a:pt x="18066" y="1982"/>
                  </a:cubicBezTo>
                  <a:close/>
                  <a:moveTo>
                    <a:pt x="17774" y="7142"/>
                  </a:moveTo>
                  <a:lnTo>
                    <a:pt x="19376" y="7361"/>
                  </a:lnTo>
                  <a:cubicBezTo>
                    <a:pt x="19243" y="7851"/>
                    <a:pt x="18997" y="8224"/>
                    <a:pt x="18638" y="8469"/>
                  </a:cubicBezTo>
                  <a:cubicBezTo>
                    <a:pt x="18116" y="8826"/>
                    <a:pt x="17448" y="8869"/>
                    <a:pt x="16968" y="8840"/>
                  </a:cubicBezTo>
                  <a:lnTo>
                    <a:pt x="17774" y="7142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976" name="A2"/>
            <p:cNvSpPr txBox="1"/>
            <p:nvPr/>
          </p:nvSpPr>
          <p:spPr>
            <a:xfrm>
              <a:off x="141839" y="0"/>
              <a:ext cx="611328" cy="5851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t>A2</a:t>
              </a:r>
            </a:p>
          </p:txBody>
        </p:sp>
      </p:grpSp>
      <p:sp>
        <p:nvSpPr>
          <p:cNvPr id="978" name="Horseback Riding"/>
          <p:cNvSpPr/>
          <p:nvPr/>
        </p:nvSpPr>
        <p:spPr>
          <a:xfrm>
            <a:off x="8769108" y="4345724"/>
            <a:ext cx="895005" cy="8832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378" y="0"/>
                </a:moveTo>
                <a:cubicBezTo>
                  <a:pt x="8007" y="0"/>
                  <a:pt x="7636" y="144"/>
                  <a:pt x="7352" y="431"/>
                </a:cubicBezTo>
                <a:cubicBezTo>
                  <a:pt x="6786" y="1005"/>
                  <a:pt x="6786" y="1936"/>
                  <a:pt x="7352" y="2510"/>
                </a:cubicBezTo>
                <a:cubicBezTo>
                  <a:pt x="7919" y="3084"/>
                  <a:pt x="8838" y="3084"/>
                  <a:pt x="9404" y="2510"/>
                </a:cubicBezTo>
                <a:cubicBezTo>
                  <a:pt x="9971" y="1936"/>
                  <a:pt x="9971" y="1005"/>
                  <a:pt x="9404" y="431"/>
                </a:cubicBezTo>
                <a:cubicBezTo>
                  <a:pt x="9121" y="144"/>
                  <a:pt x="8750" y="0"/>
                  <a:pt x="8378" y="0"/>
                </a:cubicBezTo>
                <a:close/>
                <a:moveTo>
                  <a:pt x="18066" y="1982"/>
                </a:moveTo>
                <a:cubicBezTo>
                  <a:pt x="18052" y="1980"/>
                  <a:pt x="18032" y="1985"/>
                  <a:pt x="18007" y="2001"/>
                </a:cubicBezTo>
                <a:cubicBezTo>
                  <a:pt x="17942" y="2043"/>
                  <a:pt x="11897" y="8305"/>
                  <a:pt x="11897" y="8305"/>
                </a:cubicBezTo>
                <a:lnTo>
                  <a:pt x="9735" y="8305"/>
                </a:lnTo>
                <a:lnTo>
                  <a:pt x="9735" y="6735"/>
                </a:lnTo>
                <a:lnTo>
                  <a:pt x="11509" y="7279"/>
                </a:lnTo>
                <a:cubicBezTo>
                  <a:pt x="11585" y="7303"/>
                  <a:pt x="11662" y="7313"/>
                  <a:pt x="11738" y="7313"/>
                </a:cubicBezTo>
                <a:cubicBezTo>
                  <a:pt x="12078" y="7313"/>
                  <a:pt x="12392" y="7090"/>
                  <a:pt x="12496" y="6744"/>
                </a:cubicBezTo>
                <a:cubicBezTo>
                  <a:pt x="12622" y="6320"/>
                  <a:pt x="12386" y="5872"/>
                  <a:pt x="11968" y="5744"/>
                </a:cubicBezTo>
                <a:lnTo>
                  <a:pt x="9735" y="5060"/>
                </a:lnTo>
                <a:lnTo>
                  <a:pt x="9735" y="4764"/>
                </a:lnTo>
                <a:cubicBezTo>
                  <a:pt x="9735" y="4005"/>
                  <a:pt x="9128" y="3389"/>
                  <a:pt x="8378" y="3389"/>
                </a:cubicBezTo>
                <a:cubicBezTo>
                  <a:pt x="7629" y="3389"/>
                  <a:pt x="7022" y="4005"/>
                  <a:pt x="7022" y="4764"/>
                </a:cubicBezTo>
                <a:lnTo>
                  <a:pt x="7022" y="8305"/>
                </a:lnTo>
                <a:lnTo>
                  <a:pt x="2400" y="8305"/>
                </a:lnTo>
                <a:cubicBezTo>
                  <a:pt x="270" y="8305"/>
                  <a:pt x="0" y="10436"/>
                  <a:pt x="0" y="10436"/>
                </a:cubicBezTo>
                <a:lnTo>
                  <a:pt x="0" y="14158"/>
                </a:lnTo>
                <a:lnTo>
                  <a:pt x="1549" y="14158"/>
                </a:lnTo>
                <a:lnTo>
                  <a:pt x="1549" y="10436"/>
                </a:lnTo>
                <a:lnTo>
                  <a:pt x="2206" y="9299"/>
                </a:lnTo>
                <a:lnTo>
                  <a:pt x="2400" y="9299"/>
                </a:lnTo>
                <a:lnTo>
                  <a:pt x="2400" y="13515"/>
                </a:lnTo>
                <a:lnTo>
                  <a:pt x="1650" y="14849"/>
                </a:lnTo>
                <a:lnTo>
                  <a:pt x="1650" y="20468"/>
                </a:lnTo>
                <a:cubicBezTo>
                  <a:pt x="1650" y="21037"/>
                  <a:pt x="2106" y="21499"/>
                  <a:pt x="2668" y="21499"/>
                </a:cubicBezTo>
                <a:cubicBezTo>
                  <a:pt x="3230" y="21499"/>
                  <a:pt x="3686" y="21037"/>
                  <a:pt x="3685" y="20468"/>
                </a:cubicBezTo>
                <a:lnTo>
                  <a:pt x="3685" y="15395"/>
                </a:lnTo>
                <a:lnTo>
                  <a:pt x="4455" y="14025"/>
                </a:lnTo>
                <a:lnTo>
                  <a:pt x="4455" y="15718"/>
                </a:lnTo>
                <a:cubicBezTo>
                  <a:pt x="4453" y="15752"/>
                  <a:pt x="4453" y="15786"/>
                  <a:pt x="4455" y="15820"/>
                </a:cubicBezTo>
                <a:lnTo>
                  <a:pt x="4455" y="15925"/>
                </a:lnTo>
                <a:lnTo>
                  <a:pt x="4465" y="15923"/>
                </a:lnTo>
                <a:cubicBezTo>
                  <a:pt x="4477" y="16006"/>
                  <a:pt x="4496" y="16088"/>
                  <a:pt x="4529" y="16169"/>
                </a:cubicBezTo>
                <a:lnTo>
                  <a:pt x="6512" y="20966"/>
                </a:lnTo>
                <a:cubicBezTo>
                  <a:pt x="6675" y="21361"/>
                  <a:pt x="7052" y="21600"/>
                  <a:pt x="7450" y="21600"/>
                </a:cubicBezTo>
                <a:cubicBezTo>
                  <a:pt x="7581" y="21600"/>
                  <a:pt x="7715" y="21574"/>
                  <a:pt x="7843" y="21520"/>
                </a:cubicBezTo>
                <a:cubicBezTo>
                  <a:pt x="8362" y="21300"/>
                  <a:pt x="8606" y="20696"/>
                  <a:pt x="8389" y="20170"/>
                </a:cubicBezTo>
                <a:lnTo>
                  <a:pt x="6441" y="15456"/>
                </a:lnTo>
                <a:lnTo>
                  <a:pt x="7550" y="13980"/>
                </a:lnTo>
                <a:lnTo>
                  <a:pt x="12472" y="13980"/>
                </a:lnTo>
                <a:lnTo>
                  <a:pt x="12472" y="20275"/>
                </a:lnTo>
                <a:cubicBezTo>
                  <a:pt x="12472" y="20844"/>
                  <a:pt x="12928" y="21306"/>
                  <a:pt x="13490" y="21306"/>
                </a:cubicBezTo>
                <a:cubicBezTo>
                  <a:pt x="14052" y="21306"/>
                  <a:pt x="14507" y="20844"/>
                  <a:pt x="14507" y="20275"/>
                </a:cubicBezTo>
                <a:lnTo>
                  <a:pt x="14507" y="14020"/>
                </a:lnTo>
                <a:lnTo>
                  <a:pt x="16652" y="9504"/>
                </a:lnTo>
                <a:cubicBezTo>
                  <a:pt x="16809" y="9522"/>
                  <a:pt x="16997" y="9536"/>
                  <a:pt x="17204" y="9536"/>
                </a:cubicBezTo>
                <a:cubicBezTo>
                  <a:pt x="17755" y="9536"/>
                  <a:pt x="18437" y="9436"/>
                  <a:pt x="19015" y="9042"/>
                </a:cubicBezTo>
                <a:cubicBezTo>
                  <a:pt x="19539" y="8685"/>
                  <a:pt x="19886" y="8150"/>
                  <a:pt x="20054" y="7454"/>
                </a:cubicBezTo>
                <a:lnTo>
                  <a:pt x="20488" y="7513"/>
                </a:lnTo>
                <a:cubicBezTo>
                  <a:pt x="21562" y="7657"/>
                  <a:pt x="21600" y="6511"/>
                  <a:pt x="21600" y="6511"/>
                </a:cubicBezTo>
                <a:cubicBezTo>
                  <a:pt x="21600" y="5867"/>
                  <a:pt x="20798" y="5395"/>
                  <a:pt x="20798" y="5395"/>
                </a:cubicBezTo>
                <a:lnTo>
                  <a:pt x="18087" y="3562"/>
                </a:lnTo>
                <a:lnTo>
                  <a:pt x="18110" y="2050"/>
                </a:lnTo>
                <a:cubicBezTo>
                  <a:pt x="18110" y="2050"/>
                  <a:pt x="18109" y="1987"/>
                  <a:pt x="18066" y="1982"/>
                </a:cubicBezTo>
                <a:close/>
                <a:moveTo>
                  <a:pt x="17774" y="7142"/>
                </a:moveTo>
                <a:lnTo>
                  <a:pt x="19376" y="7361"/>
                </a:lnTo>
                <a:cubicBezTo>
                  <a:pt x="19243" y="7851"/>
                  <a:pt x="18997" y="8224"/>
                  <a:pt x="18638" y="8469"/>
                </a:cubicBezTo>
                <a:cubicBezTo>
                  <a:pt x="18116" y="8826"/>
                  <a:pt x="17448" y="8869"/>
                  <a:pt x="16968" y="8840"/>
                </a:cubicBezTo>
                <a:lnTo>
                  <a:pt x="17774" y="7142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79" name="A1"/>
          <p:cNvSpPr txBox="1"/>
          <p:nvPr/>
        </p:nvSpPr>
        <p:spPr>
          <a:xfrm>
            <a:off x="8910947" y="3614975"/>
            <a:ext cx="611328" cy="5851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A1</a:t>
            </a:r>
          </a:p>
        </p:txBody>
      </p:sp>
      <p:sp>
        <p:nvSpPr>
          <p:cNvPr id="980" name="Worker"/>
          <p:cNvSpPr/>
          <p:nvPr/>
        </p:nvSpPr>
        <p:spPr>
          <a:xfrm flipH="1">
            <a:off x="8998699" y="8019301"/>
            <a:ext cx="435822" cy="9750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7" h="21485" extrusionOk="0">
                <a:moveTo>
                  <a:pt x="10437" y="4"/>
                </a:moveTo>
                <a:cubicBezTo>
                  <a:pt x="10086" y="16"/>
                  <a:pt x="9890" y="53"/>
                  <a:pt x="9890" y="53"/>
                </a:cubicBezTo>
                <a:lnTo>
                  <a:pt x="9679" y="218"/>
                </a:lnTo>
                <a:cubicBezTo>
                  <a:pt x="9679" y="218"/>
                  <a:pt x="9475" y="209"/>
                  <a:pt x="9302" y="233"/>
                </a:cubicBezTo>
                <a:cubicBezTo>
                  <a:pt x="9123" y="277"/>
                  <a:pt x="8310" y="685"/>
                  <a:pt x="8077" y="979"/>
                </a:cubicBezTo>
                <a:cubicBezTo>
                  <a:pt x="7824" y="1007"/>
                  <a:pt x="6972" y="1066"/>
                  <a:pt x="6792" y="1100"/>
                </a:cubicBezTo>
                <a:cubicBezTo>
                  <a:pt x="6611" y="1134"/>
                  <a:pt x="6610" y="1188"/>
                  <a:pt x="6747" y="1207"/>
                </a:cubicBezTo>
                <a:cubicBezTo>
                  <a:pt x="6845" y="1222"/>
                  <a:pt x="7314" y="1289"/>
                  <a:pt x="7960" y="1382"/>
                </a:cubicBezTo>
                <a:lnTo>
                  <a:pt x="7768" y="1865"/>
                </a:lnTo>
                <a:cubicBezTo>
                  <a:pt x="7768" y="1865"/>
                  <a:pt x="7275" y="2061"/>
                  <a:pt x="7048" y="2209"/>
                </a:cubicBezTo>
                <a:cubicBezTo>
                  <a:pt x="6821" y="2357"/>
                  <a:pt x="7572" y="2389"/>
                  <a:pt x="7572" y="2389"/>
                </a:cubicBezTo>
                <a:cubicBezTo>
                  <a:pt x="7572" y="2389"/>
                  <a:pt x="7241" y="2949"/>
                  <a:pt x="7719" y="3113"/>
                </a:cubicBezTo>
                <a:cubicBezTo>
                  <a:pt x="7920" y="3182"/>
                  <a:pt x="8267" y="3252"/>
                  <a:pt x="8601" y="3308"/>
                </a:cubicBezTo>
                <a:cubicBezTo>
                  <a:pt x="8784" y="3339"/>
                  <a:pt x="8857" y="3435"/>
                  <a:pt x="8759" y="3510"/>
                </a:cubicBezTo>
                <a:cubicBezTo>
                  <a:pt x="8554" y="3667"/>
                  <a:pt x="8183" y="3908"/>
                  <a:pt x="7670" y="4063"/>
                </a:cubicBezTo>
                <a:cubicBezTo>
                  <a:pt x="6854" y="4309"/>
                  <a:pt x="6108" y="5696"/>
                  <a:pt x="6034" y="6631"/>
                </a:cubicBezTo>
                <a:cubicBezTo>
                  <a:pt x="5968" y="7473"/>
                  <a:pt x="5033" y="9443"/>
                  <a:pt x="5883" y="10219"/>
                </a:cubicBezTo>
                <a:cubicBezTo>
                  <a:pt x="5883" y="10220"/>
                  <a:pt x="5883" y="10221"/>
                  <a:pt x="5883" y="10221"/>
                </a:cubicBezTo>
                <a:cubicBezTo>
                  <a:pt x="5207" y="11118"/>
                  <a:pt x="5701" y="12224"/>
                  <a:pt x="4764" y="13705"/>
                </a:cubicBezTo>
                <a:cubicBezTo>
                  <a:pt x="3636" y="15488"/>
                  <a:pt x="3816" y="18602"/>
                  <a:pt x="3351" y="18952"/>
                </a:cubicBezTo>
                <a:cubicBezTo>
                  <a:pt x="3167" y="19090"/>
                  <a:pt x="3339" y="19405"/>
                  <a:pt x="3339" y="19406"/>
                </a:cubicBezTo>
                <a:cubicBezTo>
                  <a:pt x="3339" y="19406"/>
                  <a:pt x="2631" y="19652"/>
                  <a:pt x="1602" y="19882"/>
                </a:cubicBezTo>
                <a:cubicBezTo>
                  <a:pt x="1601" y="19882"/>
                  <a:pt x="1598" y="19882"/>
                  <a:pt x="1598" y="19882"/>
                </a:cubicBezTo>
                <a:cubicBezTo>
                  <a:pt x="73" y="19841"/>
                  <a:pt x="-63" y="20307"/>
                  <a:pt x="19" y="20574"/>
                </a:cubicBezTo>
                <a:cubicBezTo>
                  <a:pt x="46" y="20664"/>
                  <a:pt x="209" y="20734"/>
                  <a:pt x="411" y="20742"/>
                </a:cubicBezTo>
                <a:cubicBezTo>
                  <a:pt x="2676" y="20839"/>
                  <a:pt x="3841" y="20592"/>
                  <a:pt x="4278" y="20465"/>
                </a:cubicBezTo>
                <a:cubicBezTo>
                  <a:pt x="4366" y="20439"/>
                  <a:pt x="4482" y="20465"/>
                  <a:pt x="4485" y="20512"/>
                </a:cubicBezTo>
                <a:cubicBezTo>
                  <a:pt x="4488" y="20554"/>
                  <a:pt x="4556" y="20589"/>
                  <a:pt x="4651" y="20588"/>
                </a:cubicBezTo>
                <a:cubicBezTo>
                  <a:pt x="5744" y="20569"/>
                  <a:pt x="6439" y="20521"/>
                  <a:pt x="6852" y="20480"/>
                </a:cubicBezTo>
                <a:cubicBezTo>
                  <a:pt x="7148" y="20450"/>
                  <a:pt x="7357" y="20331"/>
                  <a:pt x="7353" y="20196"/>
                </a:cubicBezTo>
                <a:lnTo>
                  <a:pt x="7346" y="19841"/>
                </a:lnTo>
                <a:cubicBezTo>
                  <a:pt x="7344" y="19783"/>
                  <a:pt x="7387" y="19727"/>
                  <a:pt x="7467" y="19680"/>
                </a:cubicBezTo>
                <a:cubicBezTo>
                  <a:pt x="8229" y="19232"/>
                  <a:pt x="7793" y="18275"/>
                  <a:pt x="8073" y="16954"/>
                </a:cubicBezTo>
                <a:cubicBezTo>
                  <a:pt x="8368" y="15566"/>
                  <a:pt x="8492" y="15553"/>
                  <a:pt x="9570" y="13337"/>
                </a:cubicBezTo>
                <a:cubicBezTo>
                  <a:pt x="9573" y="13337"/>
                  <a:pt x="9574" y="13337"/>
                  <a:pt x="9577" y="13337"/>
                </a:cubicBezTo>
                <a:cubicBezTo>
                  <a:pt x="11043" y="14533"/>
                  <a:pt x="10440" y="15298"/>
                  <a:pt x="10636" y="15845"/>
                </a:cubicBezTo>
                <a:cubicBezTo>
                  <a:pt x="10833" y="16392"/>
                  <a:pt x="11668" y="17106"/>
                  <a:pt x="11680" y="18966"/>
                </a:cubicBezTo>
                <a:cubicBezTo>
                  <a:pt x="11704" y="20495"/>
                  <a:pt x="11735" y="19812"/>
                  <a:pt x="12137" y="20330"/>
                </a:cubicBezTo>
                <a:cubicBezTo>
                  <a:pt x="12010" y="20446"/>
                  <a:pt x="11786" y="20561"/>
                  <a:pt x="11386" y="20672"/>
                </a:cubicBezTo>
                <a:cubicBezTo>
                  <a:pt x="10646" y="20876"/>
                  <a:pt x="10719" y="21130"/>
                  <a:pt x="10783" y="21288"/>
                </a:cubicBezTo>
                <a:cubicBezTo>
                  <a:pt x="10807" y="21346"/>
                  <a:pt x="10902" y="21392"/>
                  <a:pt x="11028" y="21408"/>
                </a:cubicBezTo>
                <a:cubicBezTo>
                  <a:pt x="12524" y="21592"/>
                  <a:pt x="13471" y="21410"/>
                  <a:pt x="14010" y="21253"/>
                </a:cubicBezTo>
                <a:cubicBezTo>
                  <a:pt x="14574" y="21089"/>
                  <a:pt x="14673" y="20619"/>
                  <a:pt x="14967" y="20477"/>
                </a:cubicBezTo>
                <a:cubicBezTo>
                  <a:pt x="15134" y="20396"/>
                  <a:pt x="15145" y="20200"/>
                  <a:pt x="15122" y="20045"/>
                </a:cubicBezTo>
                <a:cubicBezTo>
                  <a:pt x="15124" y="20044"/>
                  <a:pt x="15127" y="20043"/>
                  <a:pt x="15129" y="20043"/>
                </a:cubicBezTo>
                <a:cubicBezTo>
                  <a:pt x="15725" y="19650"/>
                  <a:pt x="15043" y="19524"/>
                  <a:pt x="15126" y="17446"/>
                </a:cubicBezTo>
                <a:cubicBezTo>
                  <a:pt x="15379" y="14690"/>
                  <a:pt x="14303" y="14379"/>
                  <a:pt x="14651" y="12819"/>
                </a:cubicBezTo>
                <a:cubicBezTo>
                  <a:pt x="14666" y="12752"/>
                  <a:pt x="14679" y="12685"/>
                  <a:pt x="14692" y="12621"/>
                </a:cubicBezTo>
                <a:cubicBezTo>
                  <a:pt x="14707" y="12548"/>
                  <a:pt x="14841" y="12494"/>
                  <a:pt x="15005" y="12492"/>
                </a:cubicBezTo>
                <a:cubicBezTo>
                  <a:pt x="15481" y="12485"/>
                  <a:pt x="15952" y="12451"/>
                  <a:pt x="16313" y="12371"/>
                </a:cubicBezTo>
                <a:cubicBezTo>
                  <a:pt x="16447" y="12341"/>
                  <a:pt x="16604" y="12381"/>
                  <a:pt x="16622" y="12448"/>
                </a:cubicBezTo>
                <a:cubicBezTo>
                  <a:pt x="16706" y="12755"/>
                  <a:pt x="16876" y="13159"/>
                  <a:pt x="16961" y="13451"/>
                </a:cubicBezTo>
                <a:cubicBezTo>
                  <a:pt x="17064" y="13804"/>
                  <a:pt x="17105" y="14178"/>
                  <a:pt x="17119" y="14334"/>
                </a:cubicBezTo>
                <a:cubicBezTo>
                  <a:pt x="17123" y="14374"/>
                  <a:pt x="17207" y="14404"/>
                  <a:pt x="17297" y="14399"/>
                </a:cubicBezTo>
                <a:lnTo>
                  <a:pt x="17538" y="14386"/>
                </a:lnTo>
                <a:lnTo>
                  <a:pt x="18133" y="14350"/>
                </a:lnTo>
                <a:cubicBezTo>
                  <a:pt x="18223" y="14345"/>
                  <a:pt x="18285" y="14308"/>
                  <a:pt x="18265" y="14268"/>
                </a:cubicBezTo>
                <a:cubicBezTo>
                  <a:pt x="18190" y="14116"/>
                  <a:pt x="18017" y="13748"/>
                  <a:pt x="17915" y="13396"/>
                </a:cubicBezTo>
                <a:cubicBezTo>
                  <a:pt x="17789" y="12962"/>
                  <a:pt x="17698" y="12269"/>
                  <a:pt x="17508" y="12040"/>
                </a:cubicBezTo>
                <a:cubicBezTo>
                  <a:pt x="17484" y="12011"/>
                  <a:pt x="17413" y="11995"/>
                  <a:pt x="17346" y="11999"/>
                </a:cubicBezTo>
                <a:lnTo>
                  <a:pt x="17338" y="11999"/>
                </a:lnTo>
                <a:lnTo>
                  <a:pt x="17206" y="11542"/>
                </a:lnTo>
                <a:cubicBezTo>
                  <a:pt x="17207" y="11541"/>
                  <a:pt x="17209" y="11541"/>
                  <a:pt x="17210" y="11540"/>
                </a:cubicBezTo>
                <a:cubicBezTo>
                  <a:pt x="17340" y="11529"/>
                  <a:pt x="17463" y="11514"/>
                  <a:pt x="17560" y="11497"/>
                </a:cubicBezTo>
                <a:cubicBezTo>
                  <a:pt x="17561" y="11496"/>
                  <a:pt x="17560" y="11495"/>
                  <a:pt x="17560" y="11495"/>
                </a:cubicBezTo>
                <a:cubicBezTo>
                  <a:pt x="17538" y="11368"/>
                  <a:pt x="17479" y="11143"/>
                  <a:pt x="17478" y="11139"/>
                </a:cubicBezTo>
                <a:cubicBezTo>
                  <a:pt x="17473" y="11138"/>
                  <a:pt x="17368" y="11117"/>
                  <a:pt x="17168" y="11102"/>
                </a:cubicBezTo>
                <a:cubicBezTo>
                  <a:pt x="17167" y="11101"/>
                  <a:pt x="17166" y="11101"/>
                  <a:pt x="17165" y="11100"/>
                </a:cubicBezTo>
                <a:cubicBezTo>
                  <a:pt x="17189" y="11034"/>
                  <a:pt x="17276" y="10886"/>
                  <a:pt x="17583" y="10868"/>
                </a:cubicBezTo>
                <a:cubicBezTo>
                  <a:pt x="17963" y="10846"/>
                  <a:pt x="18338" y="11016"/>
                  <a:pt x="18733" y="11129"/>
                </a:cubicBezTo>
                <a:cubicBezTo>
                  <a:pt x="18776" y="11141"/>
                  <a:pt x="18825" y="11121"/>
                  <a:pt x="18804" y="11100"/>
                </a:cubicBezTo>
                <a:cubicBezTo>
                  <a:pt x="18519" y="10819"/>
                  <a:pt x="18080" y="10648"/>
                  <a:pt x="17602" y="10550"/>
                </a:cubicBezTo>
                <a:cubicBezTo>
                  <a:pt x="17601" y="10550"/>
                  <a:pt x="17599" y="10549"/>
                  <a:pt x="17598" y="10549"/>
                </a:cubicBezTo>
                <a:cubicBezTo>
                  <a:pt x="17663" y="10303"/>
                  <a:pt x="17464" y="9517"/>
                  <a:pt x="18103" y="9308"/>
                </a:cubicBezTo>
                <a:cubicBezTo>
                  <a:pt x="18839" y="9068"/>
                  <a:pt x="21537" y="7448"/>
                  <a:pt x="21537" y="7251"/>
                </a:cubicBezTo>
                <a:cubicBezTo>
                  <a:pt x="21537" y="7054"/>
                  <a:pt x="20229" y="6631"/>
                  <a:pt x="20229" y="6631"/>
                </a:cubicBezTo>
                <a:cubicBezTo>
                  <a:pt x="20294" y="6574"/>
                  <a:pt x="20326" y="6523"/>
                  <a:pt x="20312" y="6485"/>
                </a:cubicBezTo>
                <a:cubicBezTo>
                  <a:pt x="20214" y="6223"/>
                  <a:pt x="19626" y="5918"/>
                  <a:pt x="19185" y="5939"/>
                </a:cubicBezTo>
                <a:cubicBezTo>
                  <a:pt x="19184" y="5938"/>
                  <a:pt x="19182" y="5939"/>
                  <a:pt x="19181" y="5939"/>
                </a:cubicBezTo>
                <a:cubicBezTo>
                  <a:pt x="18797" y="5597"/>
                  <a:pt x="15642" y="4020"/>
                  <a:pt x="14183" y="3607"/>
                </a:cubicBezTo>
                <a:cubicBezTo>
                  <a:pt x="14143" y="3594"/>
                  <a:pt x="14102" y="3582"/>
                  <a:pt x="14059" y="3574"/>
                </a:cubicBezTo>
                <a:cubicBezTo>
                  <a:pt x="13624" y="3489"/>
                  <a:pt x="13317" y="3433"/>
                  <a:pt x="13052" y="3397"/>
                </a:cubicBezTo>
                <a:cubicBezTo>
                  <a:pt x="12797" y="3363"/>
                  <a:pt x="12583" y="3286"/>
                  <a:pt x="12461" y="3181"/>
                </a:cubicBezTo>
                <a:cubicBezTo>
                  <a:pt x="12456" y="3177"/>
                  <a:pt x="12450" y="3173"/>
                  <a:pt x="12446" y="3169"/>
                </a:cubicBezTo>
                <a:cubicBezTo>
                  <a:pt x="12303" y="3044"/>
                  <a:pt x="12309" y="2897"/>
                  <a:pt x="12453" y="2772"/>
                </a:cubicBezTo>
                <a:cubicBezTo>
                  <a:pt x="12690" y="2568"/>
                  <a:pt x="12917" y="2300"/>
                  <a:pt x="13056" y="2118"/>
                </a:cubicBezTo>
                <a:cubicBezTo>
                  <a:pt x="13339" y="2159"/>
                  <a:pt x="13522" y="2185"/>
                  <a:pt x="13558" y="2191"/>
                </a:cubicBezTo>
                <a:cubicBezTo>
                  <a:pt x="13853" y="2237"/>
                  <a:pt x="13802" y="2072"/>
                  <a:pt x="13633" y="1918"/>
                </a:cubicBezTo>
                <a:cubicBezTo>
                  <a:pt x="14292" y="1088"/>
                  <a:pt x="13130" y="295"/>
                  <a:pt x="11903" y="102"/>
                </a:cubicBezTo>
                <a:cubicBezTo>
                  <a:pt x="11289" y="5"/>
                  <a:pt x="10787" y="-8"/>
                  <a:pt x="10437" y="4"/>
                </a:cubicBezTo>
                <a:close/>
                <a:moveTo>
                  <a:pt x="15977" y="6797"/>
                </a:moveTo>
                <a:cubicBezTo>
                  <a:pt x="16042" y="6794"/>
                  <a:pt x="16114" y="6797"/>
                  <a:pt x="16181" y="6809"/>
                </a:cubicBezTo>
                <a:cubicBezTo>
                  <a:pt x="16554" y="6879"/>
                  <a:pt x="16803" y="7031"/>
                  <a:pt x="16773" y="7075"/>
                </a:cubicBezTo>
                <a:cubicBezTo>
                  <a:pt x="16657" y="7240"/>
                  <a:pt x="17224" y="7430"/>
                  <a:pt x="17756" y="7512"/>
                </a:cubicBezTo>
                <a:cubicBezTo>
                  <a:pt x="17915" y="7536"/>
                  <a:pt x="18004" y="7610"/>
                  <a:pt x="17952" y="7681"/>
                </a:cubicBezTo>
                <a:cubicBezTo>
                  <a:pt x="17631" y="8127"/>
                  <a:pt x="17150" y="8671"/>
                  <a:pt x="17018" y="8819"/>
                </a:cubicBezTo>
                <a:cubicBezTo>
                  <a:pt x="16985" y="8843"/>
                  <a:pt x="16953" y="8866"/>
                  <a:pt x="16920" y="8890"/>
                </a:cubicBezTo>
                <a:lnTo>
                  <a:pt x="15687" y="9497"/>
                </a:lnTo>
                <a:cubicBezTo>
                  <a:pt x="15651" y="9514"/>
                  <a:pt x="15602" y="9525"/>
                  <a:pt x="15548" y="9527"/>
                </a:cubicBezTo>
                <a:cubicBezTo>
                  <a:pt x="15314" y="9533"/>
                  <a:pt x="15076" y="9544"/>
                  <a:pt x="14865" y="9554"/>
                </a:cubicBezTo>
                <a:cubicBezTo>
                  <a:pt x="14715" y="9561"/>
                  <a:pt x="14597" y="9497"/>
                  <a:pt x="14643" y="9433"/>
                </a:cubicBezTo>
                <a:cubicBezTo>
                  <a:pt x="15029" y="8890"/>
                  <a:pt x="15784" y="7709"/>
                  <a:pt x="15642" y="6982"/>
                </a:cubicBezTo>
                <a:cubicBezTo>
                  <a:pt x="15623" y="6885"/>
                  <a:pt x="15783" y="6809"/>
                  <a:pt x="15977" y="6797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81" name="B"/>
          <p:cNvSpPr txBox="1"/>
          <p:nvPr/>
        </p:nvSpPr>
        <p:spPr>
          <a:xfrm>
            <a:off x="8284304" y="8426871"/>
            <a:ext cx="400407" cy="585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B</a:t>
            </a:r>
          </a:p>
        </p:txBody>
      </p:sp>
      <p:sp>
        <p:nvSpPr>
          <p:cNvPr id="982" name="Worker"/>
          <p:cNvSpPr/>
          <p:nvPr/>
        </p:nvSpPr>
        <p:spPr>
          <a:xfrm flipH="1">
            <a:off x="14949118" y="8022089"/>
            <a:ext cx="317619" cy="9694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9" h="21477" extrusionOk="0">
                <a:moveTo>
                  <a:pt x="10482" y="4"/>
                </a:moveTo>
                <a:cubicBezTo>
                  <a:pt x="10034" y="12"/>
                  <a:pt x="8391" y="117"/>
                  <a:pt x="7657" y="494"/>
                </a:cubicBezTo>
                <a:cubicBezTo>
                  <a:pt x="6848" y="911"/>
                  <a:pt x="6805" y="1175"/>
                  <a:pt x="6965" y="1602"/>
                </a:cubicBezTo>
                <a:cubicBezTo>
                  <a:pt x="6986" y="1656"/>
                  <a:pt x="6943" y="1710"/>
                  <a:pt x="6847" y="1754"/>
                </a:cubicBezTo>
                <a:lnTo>
                  <a:pt x="6817" y="1769"/>
                </a:lnTo>
                <a:cubicBezTo>
                  <a:pt x="6710" y="1819"/>
                  <a:pt x="6673" y="1881"/>
                  <a:pt x="6709" y="1940"/>
                </a:cubicBezTo>
                <a:cubicBezTo>
                  <a:pt x="6726" y="1968"/>
                  <a:pt x="6808" y="1986"/>
                  <a:pt x="6894" y="1981"/>
                </a:cubicBezTo>
                <a:lnTo>
                  <a:pt x="7473" y="1944"/>
                </a:lnTo>
                <a:lnTo>
                  <a:pt x="7581" y="2118"/>
                </a:lnTo>
                <a:lnTo>
                  <a:pt x="7832" y="2103"/>
                </a:lnTo>
                <a:cubicBezTo>
                  <a:pt x="7743" y="2259"/>
                  <a:pt x="7638" y="2495"/>
                  <a:pt x="7698" y="2690"/>
                </a:cubicBezTo>
                <a:cubicBezTo>
                  <a:pt x="7809" y="3047"/>
                  <a:pt x="7636" y="3287"/>
                  <a:pt x="7370" y="3479"/>
                </a:cubicBezTo>
                <a:cubicBezTo>
                  <a:pt x="7088" y="3683"/>
                  <a:pt x="5823" y="3782"/>
                  <a:pt x="6212" y="4325"/>
                </a:cubicBezTo>
                <a:cubicBezTo>
                  <a:pt x="4592" y="4538"/>
                  <a:pt x="3452" y="5407"/>
                  <a:pt x="1941" y="6231"/>
                </a:cubicBezTo>
                <a:cubicBezTo>
                  <a:pt x="1754" y="6223"/>
                  <a:pt x="1529" y="6238"/>
                  <a:pt x="1362" y="6303"/>
                </a:cubicBezTo>
                <a:lnTo>
                  <a:pt x="721" y="6586"/>
                </a:lnTo>
                <a:cubicBezTo>
                  <a:pt x="618" y="6626"/>
                  <a:pt x="407" y="6753"/>
                  <a:pt x="572" y="6895"/>
                </a:cubicBezTo>
                <a:cubicBezTo>
                  <a:pt x="551" y="6904"/>
                  <a:pt x="357" y="7014"/>
                  <a:pt x="177" y="7118"/>
                </a:cubicBezTo>
                <a:cubicBezTo>
                  <a:pt x="-34" y="7241"/>
                  <a:pt x="-56" y="7388"/>
                  <a:pt x="111" y="7518"/>
                </a:cubicBezTo>
                <a:cubicBezTo>
                  <a:pt x="327" y="7686"/>
                  <a:pt x="668" y="7934"/>
                  <a:pt x="1090" y="8180"/>
                </a:cubicBezTo>
                <a:cubicBezTo>
                  <a:pt x="2003" y="8714"/>
                  <a:pt x="3229" y="9346"/>
                  <a:pt x="4105" y="9644"/>
                </a:cubicBezTo>
                <a:lnTo>
                  <a:pt x="4105" y="10365"/>
                </a:lnTo>
                <a:cubicBezTo>
                  <a:pt x="1836" y="10445"/>
                  <a:pt x="1003" y="11125"/>
                  <a:pt x="1003" y="11125"/>
                </a:cubicBezTo>
                <a:lnTo>
                  <a:pt x="1141" y="11154"/>
                </a:lnTo>
                <a:cubicBezTo>
                  <a:pt x="1141" y="11154"/>
                  <a:pt x="2132" y="10786"/>
                  <a:pt x="2638" y="10783"/>
                </a:cubicBezTo>
                <a:cubicBezTo>
                  <a:pt x="3291" y="10779"/>
                  <a:pt x="3382" y="11031"/>
                  <a:pt x="3382" y="11031"/>
                </a:cubicBezTo>
                <a:lnTo>
                  <a:pt x="3530" y="11033"/>
                </a:lnTo>
                <a:lnTo>
                  <a:pt x="3566" y="12038"/>
                </a:lnTo>
                <a:cubicBezTo>
                  <a:pt x="3470" y="12040"/>
                  <a:pt x="3395" y="12067"/>
                  <a:pt x="3397" y="12098"/>
                </a:cubicBezTo>
                <a:lnTo>
                  <a:pt x="3469" y="13414"/>
                </a:lnTo>
                <a:cubicBezTo>
                  <a:pt x="3469" y="13424"/>
                  <a:pt x="3464" y="13435"/>
                  <a:pt x="3464" y="13446"/>
                </a:cubicBezTo>
                <a:lnTo>
                  <a:pt x="3382" y="14216"/>
                </a:lnTo>
                <a:cubicBezTo>
                  <a:pt x="3375" y="14280"/>
                  <a:pt x="3535" y="14331"/>
                  <a:pt x="3730" y="14330"/>
                </a:cubicBezTo>
                <a:lnTo>
                  <a:pt x="4151" y="14328"/>
                </a:lnTo>
                <a:lnTo>
                  <a:pt x="4530" y="14326"/>
                </a:lnTo>
                <a:cubicBezTo>
                  <a:pt x="4724" y="14325"/>
                  <a:pt x="4881" y="14271"/>
                  <a:pt x="4868" y="14207"/>
                </a:cubicBezTo>
                <a:lnTo>
                  <a:pt x="4710" y="13414"/>
                </a:lnTo>
                <a:lnTo>
                  <a:pt x="4643" y="12103"/>
                </a:lnTo>
                <a:cubicBezTo>
                  <a:pt x="4700" y="12108"/>
                  <a:pt x="4756" y="12112"/>
                  <a:pt x="4817" y="12112"/>
                </a:cubicBezTo>
                <a:lnTo>
                  <a:pt x="5976" y="12112"/>
                </a:lnTo>
                <a:cubicBezTo>
                  <a:pt x="6536" y="13763"/>
                  <a:pt x="6792" y="14110"/>
                  <a:pt x="6750" y="14533"/>
                </a:cubicBezTo>
                <a:cubicBezTo>
                  <a:pt x="6690" y="15141"/>
                  <a:pt x="5987" y="15436"/>
                  <a:pt x="5545" y="15870"/>
                </a:cubicBezTo>
                <a:cubicBezTo>
                  <a:pt x="5143" y="16265"/>
                  <a:pt x="4985" y="16324"/>
                  <a:pt x="4740" y="16769"/>
                </a:cubicBezTo>
                <a:cubicBezTo>
                  <a:pt x="4190" y="17773"/>
                  <a:pt x="4340" y="18216"/>
                  <a:pt x="4340" y="19137"/>
                </a:cubicBezTo>
                <a:cubicBezTo>
                  <a:pt x="4199" y="19522"/>
                  <a:pt x="4274" y="19717"/>
                  <a:pt x="4274" y="19717"/>
                </a:cubicBezTo>
                <a:cubicBezTo>
                  <a:pt x="4368" y="19995"/>
                  <a:pt x="4617" y="19893"/>
                  <a:pt x="4535" y="19971"/>
                </a:cubicBezTo>
                <a:cubicBezTo>
                  <a:pt x="4269" y="20224"/>
                  <a:pt x="4429" y="20438"/>
                  <a:pt x="4340" y="20583"/>
                </a:cubicBezTo>
                <a:cubicBezTo>
                  <a:pt x="4240" y="20748"/>
                  <a:pt x="4364" y="20936"/>
                  <a:pt x="4340" y="20983"/>
                </a:cubicBezTo>
                <a:cubicBezTo>
                  <a:pt x="4340" y="20983"/>
                  <a:pt x="4384" y="21109"/>
                  <a:pt x="4740" y="21238"/>
                </a:cubicBezTo>
                <a:cubicBezTo>
                  <a:pt x="5157" y="21388"/>
                  <a:pt x="6901" y="21579"/>
                  <a:pt x="8616" y="21410"/>
                </a:cubicBezTo>
                <a:cubicBezTo>
                  <a:pt x="9573" y="21316"/>
                  <a:pt x="9262" y="21088"/>
                  <a:pt x="9262" y="20924"/>
                </a:cubicBezTo>
                <a:cubicBezTo>
                  <a:pt x="9262" y="20797"/>
                  <a:pt x="8777" y="20605"/>
                  <a:pt x="8729" y="20462"/>
                </a:cubicBezTo>
                <a:cubicBezTo>
                  <a:pt x="8662" y="20263"/>
                  <a:pt x="8662" y="20255"/>
                  <a:pt x="8452" y="20003"/>
                </a:cubicBezTo>
                <a:cubicBezTo>
                  <a:pt x="8358" y="19890"/>
                  <a:pt x="8447" y="19720"/>
                  <a:pt x="8673" y="19630"/>
                </a:cubicBezTo>
                <a:cubicBezTo>
                  <a:pt x="8793" y="19582"/>
                  <a:pt x="8893" y="19525"/>
                  <a:pt x="8893" y="19444"/>
                </a:cubicBezTo>
                <a:cubicBezTo>
                  <a:pt x="8893" y="19071"/>
                  <a:pt x="8716" y="18928"/>
                  <a:pt x="9231" y="17843"/>
                </a:cubicBezTo>
                <a:cubicBezTo>
                  <a:pt x="9398" y="17493"/>
                  <a:pt x="9563" y="17209"/>
                  <a:pt x="9831" y="16639"/>
                </a:cubicBezTo>
                <a:cubicBezTo>
                  <a:pt x="9933" y="16421"/>
                  <a:pt x="10283" y="15839"/>
                  <a:pt x="10503" y="15630"/>
                </a:cubicBezTo>
                <a:cubicBezTo>
                  <a:pt x="11512" y="14669"/>
                  <a:pt x="11887" y="13545"/>
                  <a:pt x="12148" y="12932"/>
                </a:cubicBezTo>
                <a:cubicBezTo>
                  <a:pt x="12172" y="12877"/>
                  <a:pt x="12414" y="12880"/>
                  <a:pt x="12430" y="12936"/>
                </a:cubicBezTo>
                <a:cubicBezTo>
                  <a:pt x="12780" y="14137"/>
                  <a:pt x="13727" y="15338"/>
                  <a:pt x="13281" y="16184"/>
                </a:cubicBezTo>
                <a:cubicBezTo>
                  <a:pt x="12690" y="17307"/>
                  <a:pt x="13044" y="19528"/>
                  <a:pt x="13158" y="19543"/>
                </a:cubicBezTo>
                <a:cubicBezTo>
                  <a:pt x="13176" y="19674"/>
                  <a:pt x="13757" y="19688"/>
                  <a:pt x="13620" y="19877"/>
                </a:cubicBezTo>
                <a:cubicBezTo>
                  <a:pt x="13329" y="20278"/>
                  <a:pt x="13681" y="20664"/>
                  <a:pt x="13681" y="20664"/>
                </a:cubicBezTo>
                <a:cubicBezTo>
                  <a:pt x="13681" y="20664"/>
                  <a:pt x="13666" y="20763"/>
                  <a:pt x="13656" y="20835"/>
                </a:cubicBezTo>
                <a:cubicBezTo>
                  <a:pt x="13649" y="20884"/>
                  <a:pt x="13740" y="20928"/>
                  <a:pt x="13881" y="20944"/>
                </a:cubicBezTo>
                <a:cubicBezTo>
                  <a:pt x="14272" y="20988"/>
                  <a:pt x="14917" y="20997"/>
                  <a:pt x="15691" y="21006"/>
                </a:cubicBezTo>
                <a:cubicBezTo>
                  <a:pt x="16612" y="21017"/>
                  <a:pt x="16505" y="21106"/>
                  <a:pt x="17911" y="21192"/>
                </a:cubicBezTo>
                <a:cubicBezTo>
                  <a:pt x="19317" y="21278"/>
                  <a:pt x="21435" y="21140"/>
                  <a:pt x="21489" y="21006"/>
                </a:cubicBezTo>
                <a:cubicBezTo>
                  <a:pt x="21544" y="20872"/>
                  <a:pt x="21403" y="20584"/>
                  <a:pt x="20510" y="20503"/>
                </a:cubicBezTo>
                <a:cubicBezTo>
                  <a:pt x="19862" y="20421"/>
                  <a:pt x="19211" y="20353"/>
                  <a:pt x="18890" y="20283"/>
                </a:cubicBezTo>
                <a:cubicBezTo>
                  <a:pt x="18569" y="20213"/>
                  <a:pt x="17923" y="19968"/>
                  <a:pt x="17537" y="19926"/>
                </a:cubicBezTo>
                <a:cubicBezTo>
                  <a:pt x="17436" y="19915"/>
                  <a:pt x="17738" y="19800"/>
                  <a:pt x="17655" y="19471"/>
                </a:cubicBezTo>
                <a:cubicBezTo>
                  <a:pt x="17565" y="19121"/>
                  <a:pt x="17504" y="18885"/>
                  <a:pt x="17403" y="17877"/>
                </a:cubicBezTo>
                <a:cubicBezTo>
                  <a:pt x="17380" y="17639"/>
                  <a:pt x="17098" y="16934"/>
                  <a:pt x="17701" y="15969"/>
                </a:cubicBezTo>
                <a:cubicBezTo>
                  <a:pt x="17936" y="15593"/>
                  <a:pt x="17842" y="14996"/>
                  <a:pt x="17906" y="14271"/>
                </a:cubicBezTo>
                <a:cubicBezTo>
                  <a:pt x="17989" y="13321"/>
                  <a:pt x="18057" y="12396"/>
                  <a:pt x="17588" y="11169"/>
                </a:cubicBezTo>
                <a:cubicBezTo>
                  <a:pt x="17224" y="10217"/>
                  <a:pt x="17134" y="9970"/>
                  <a:pt x="16655" y="9412"/>
                </a:cubicBezTo>
                <a:cubicBezTo>
                  <a:pt x="16766" y="9378"/>
                  <a:pt x="16824" y="9329"/>
                  <a:pt x="16804" y="9276"/>
                </a:cubicBezTo>
                <a:lnTo>
                  <a:pt x="16757" y="8801"/>
                </a:lnTo>
                <a:cubicBezTo>
                  <a:pt x="16757" y="8678"/>
                  <a:pt x="16332" y="8592"/>
                  <a:pt x="16076" y="8598"/>
                </a:cubicBezTo>
                <a:cubicBezTo>
                  <a:pt x="15789" y="8088"/>
                  <a:pt x="15665" y="7588"/>
                  <a:pt x="15860" y="7190"/>
                </a:cubicBezTo>
                <a:cubicBezTo>
                  <a:pt x="16004" y="6898"/>
                  <a:pt x="17124" y="6324"/>
                  <a:pt x="16563" y="5810"/>
                </a:cubicBezTo>
                <a:cubicBezTo>
                  <a:pt x="16060" y="5349"/>
                  <a:pt x="14538" y="4598"/>
                  <a:pt x="14086" y="4451"/>
                </a:cubicBezTo>
                <a:cubicBezTo>
                  <a:pt x="13990" y="4419"/>
                  <a:pt x="13854" y="4395"/>
                  <a:pt x="13702" y="4378"/>
                </a:cubicBezTo>
                <a:lnTo>
                  <a:pt x="13835" y="4375"/>
                </a:lnTo>
                <a:cubicBezTo>
                  <a:pt x="13835" y="4375"/>
                  <a:pt x="13193" y="4329"/>
                  <a:pt x="12979" y="4071"/>
                </a:cubicBezTo>
                <a:cubicBezTo>
                  <a:pt x="12827" y="3889"/>
                  <a:pt x="13287" y="3499"/>
                  <a:pt x="13502" y="3487"/>
                </a:cubicBezTo>
                <a:lnTo>
                  <a:pt x="14594" y="3481"/>
                </a:lnTo>
                <a:cubicBezTo>
                  <a:pt x="14898" y="3464"/>
                  <a:pt x="15186" y="3391"/>
                  <a:pt x="15230" y="3315"/>
                </a:cubicBezTo>
                <a:cubicBezTo>
                  <a:pt x="15299" y="3208"/>
                  <a:pt x="15225" y="3143"/>
                  <a:pt x="15281" y="3063"/>
                </a:cubicBezTo>
                <a:cubicBezTo>
                  <a:pt x="15452" y="2788"/>
                  <a:pt x="15312" y="2710"/>
                  <a:pt x="15353" y="2627"/>
                </a:cubicBezTo>
                <a:cubicBezTo>
                  <a:pt x="15820" y="2557"/>
                  <a:pt x="15884" y="2491"/>
                  <a:pt x="15794" y="2419"/>
                </a:cubicBezTo>
                <a:cubicBezTo>
                  <a:pt x="15727" y="2366"/>
                  <a:pt x="14872" y="2184"/>
                  <a:pt x="14866" y="2036"/>
                </a:cubicBezTo>
                <a:cubicBezTo>
                  <a:pt x="15026" y="1794"/>
                  <a:pt x="14994" y="1645"/>
                  <a:pt x="14871" y="1531"/>
                </a:cubicBezTo>
                <a:lnTo>
                  <a:pt x="15753" y="1482"/>
                </a:lnTo>
                <a:cubicBezTo>
                  <a:pt x="15870" y="1476"/>
                  <a:pt x="15910" y="1427"/>
                  <a:pt x="15819" y="1402"/>
                </a:cubicBezTo>
                <a:cubicBezTo>
                  <a:pt x="15690" y="1366"/>
                  <a:pt x="15532" y="1341"/>
                  <a:pt x="15363" y="1328"/>
                </a:cubicBezTo>
                <a:cubicBezTo>
                  <a:pt x="15144" y="1312"/>
                  <a:pt x="14898" y="1283"/>
                  <a:pt x="14804" y="1234"/>
                </a:cubicBezTo>
                <a:cubicBezTo>
                  <a:pt x="14642" y="1150"/>
                  <a:pt x="14402" y="722"/>
                  <a:pt x="13625" y="466"/>
                </a:cubicBezTo>
                <a:cubicBezTo>
                  <a:pt x="13071" y="283"/>
                  <a:pt x="12369" y="143"/>
                  <a:pt x="11856" y="153"/>
                </a:cubicBezTo>
                <a:cubicBezTo>
                  <a:pt x="11633" y="-21"/>
                  <a:pt x="10930" y="-4"/>
                  <a:pt x="10482" y="4"/>
                </a:cubicBezTo>
                <a:close/>
                <a:moveTo>
                  <a:pt x="5930" y="6548"/>
                </a:moveTo>
                <a:cubicBezTo>
                  <a:pt x="6039" y="6555"/>
                  <a:pt x="6140" y="6580"/>
                  <a:pt x="6186" y="6618"/>
                </a:cubicBezTo>
                <a:cubicBezTo>
                  <a:pt x="6367" y="6769"/>
                  <a:pt x="6586" y="7007"/>
                  <a:pt x="6806" y="7234"/>
                </a:cubicBezTo>
                <a:cubicBezTo>
                  <a:pt x="7264" y="7707"/>
                  <a:pt x="7616" y="7931"/>
                  <a:pt x="7370" y="8261"/>
                </a:cubicBezTo>
                <a:cubicBezTo>
                  <a:pt x="7183" y="8513"/>
                  <a:pt x="6811" y="8858"/>
                  <a:pt x="6811" y="8858"/>
                </a:cubicBezTo>
                <a:cubicBezTo>
                  <a:pt x="6133" y="8858"/>
                  <a:pt x="5842" y="8976"/>
                  <a:pt x="5807" y="8982"/>
                </a:cubicBezTo>
                <a:cubicBezTo>
                  <a:pt x="5454" y="9049"/>
                  <a:pt x="4889" y="9001"/>
                  <a:pt x="4628" y="8895"/>
                </a:cubicBezTo>
                <a:cubicBezTo>
                  <a:pt x="3966" y="8628"/>
                  <a:pt x="3934" y="8067"/>
                  <a:pt x="3541" y="7536"/>
                </a:cubicBezTo>
                <a:lnTo>
                  <a:pt x="4340" y="7206"/>
                </a:lnTo>
                <a:cubicBezTo>
                  <a:pt x="4497" y="7127"/>
                  <a:pt x="4533" y="7041"/>
                  <a:pt x="4479" y="6981"/>
                </a:cubicBezTo>
                <a:cubicBezTo>
                  <a:pt x="4980" y="6802"/>
                  <a:pt x="5361" y="6668"/>
                  <a:pt x="5612" y="6581"/>
                </a:cubicBezTo>
                <a:cubicBezTo>
                  <a:pt x="5699" y="6551"/>
                  <a:pt x="5820" y="6541"/>
                  <a:pt x="5930" y="6548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83" name="C"/>
          <p:cNvSpPr txBox="1"/>
          <p:nvPr/>
        </p:nvSpPr>
        <p:spPr>
          <a:xfrm>
            <a:off x="15500159" y="8426871"/>
            <a:ext cx="407722" cy="585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C</a:t>
            </a:r>
          </a:p>
        </p:txBody>
      </p:sp>
      <p:sp>
        <p:nvSpPr>
          <p:cNvPr id="984" name="Line"/>
          <p:cNvSpPr/>
          <p:nvPr/>
        </p:nvSpPr>
        <p:spPr>
          <a:xfrm>
            <a:off x="9480263" y="8506823"/>
            <a:ext cx="5423113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85" name="Line"/>
          <p:cNvSpPr/>
          <p:nvPr/>
        </p:nvSpPr>
        <p:spPr>
          <a:xfrm flipV="1">
            <a:off x="9216609" y="5373278"/>
            <a:ext cx="1" cy="2501727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86" name="Line"/>
          <p:cNvSpPr/>
          <p:nvPr/>
        </p:nvSpPr>
        <p:spPr>
          <a:xfrm flipV="1">
            <a:off x="15107928" y="5373278"/>
            <a:ext cx="1" cy="2501727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grpSp>
        <p:nvGrpSpPr>
          <p:cNvPr id="989" name="Group"/>
          <p:cNvGrpSpPr/>
          <p:nvPr/>
        </p:nvGrpSpPr>
        <p:grpSpPr>
          <a:xfrm>
            <a:off x="9492435" y="5389571"/>
            <a:ext cx="1378838" cy="1359764"/>
            <a:chOff x="0" y="0"/>
            <a:chExt cx="1378836" cy="1359762"/>
          </a:xfrm>
        </p:grpSpPr>
        <p:sp>
          <p:nvSpPr>
            <p:cNvPr id="987" name="⏚"/>
            <p:cNvSpPr txBox="1"/>
            <p:nvPr/>
          </p:nvSpPr>
          <p:spPr>
            <a:xfrm>
              <a:off x="718436" y="483462"/>
              <a:ext cx="660401" cy="876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 defTabSz="457200">
                <a:defRPr sz="43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⏚</a:t>
              </a:r>
            </a:p>
          </p:txBody>
        </p:sp>
        <p:sp>
          <p:nvSpPr>
            <p:cNvPr id="988" name="Line"/>
            <p:cNvSpPr/>
            <p:nvPr/>
          </p:nvSpPr>
          <p:spPr>
            <a:xfrm flipH="1" flipV="1">
              <a:off x="-1" y="-1"/>
              <a:ext cx="1046206" cy="66252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992" name="Group"/>
          <p:cNvGrpSpPr/>
          <p:nvPr/>
        </p:nvGrpSpPr>
        <p:grpSpPr>
          <a:xfrm flipH="1">
            <a:off x="13486674" y="5389571"/>
            <a:ext cx="1378838" cy="1359764"/>
            <a:chOff x="0" y="0"/>
            <a:chExt cx="1378836" cy="1359762"/>
          </a:xfrm>
        </p:grpSpPr>
        <p:sp>
          <p:nvSpPr>
            <p:cNvPr id="990" name="⏚"/>
            <p:cNvSpPr txBox="1"/>
            <p:nvPr/>
          </p:nvSpPr>
          <p:spPr>
            <a:xfrm>
              <a:off x="718436" y="483462"/>
              <a:ext cx="660401" cy="876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 defTabSz="457200">
                <a:defRPr sz="43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⏚</a:t>
              </a:r>
            </a:p>
          </p:txBody>
        </p:sp>
        <p:sp>
          <p:nvSpPr>
            <p:cNvPr id="991" name="Line"/>
            <p:cNvSpPr/>
            <p:nvPr/>
          </p:nvSpPr>
          <p:spPr>
            <a:xfrm flipH="1" flipV="1">
              <a:off x="-1" y="-1"/>
              <a:ext cx="1046206" cy="66252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995" name="Group"/>
          <p:cNvGrpSpPr/>
          <p:nvPr/>
        </p:nvGrpSpPr>
        <p:grpSpPr>
          <a:xfrm>
            <a:off x="6837533" y="4533010"/>
            <a:ext cx="1788601" cy="564257"/>
            <a:chOff x="166621" y="-135061"/>
            <a:chExt cx="1788599" cy="564256"/>
          </a:xfrm>
        </p:grpSpPr>
        <p:sp>
          <p:nvSpPr>
            <p:cNvPr id="993" name="Line"/>
            <p:cNvSpPr/>
            <p:nvPr/>
          </p:nvSpPr>
          <p:spPr>
            <a:xfrm>
              <a:off x="1285094" y="274066"/>
              <a:ext cx="670126" cy="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994" name="Attack"/>
            <p:cNvSpPr txBox="1"/>
            <p:nvPr/>
          </p:nvSpPr>
          <p:spPr>
            <a:xfrm>
              <a:off x="166621" y="-135061"/>
              <a:ext cx="860812" cy="564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825500">
                <a:defRPr sz="3000" i="1">
                  <a:solidFill>
                    <a:srgbClr val="0433FF"/>
                  </a:solidFill>
                </a:defRPr>
              </a:lvl1pPr>
            </a:lstStyle>
            <a:p>
              <a:r>
                <a:rPr lang="en-US" dirty="0"/>
                <a:t>m=0</a:t>
              </a:r>
              <a:endParaRPr dirty="0"/>
            </a:p>
          </p:txBody>
        </p:sp>
      </p:grpSp>
      <p:grpSp>
        <p:nvGrpSpPr>
          <p:cNvPr id="998" name="Group"/>
          <p:cNvGrpSpPr/>
          <p:nvPr/>
        </p:nvGrpSpPr>
        <p:grpSpPr>
          <a:xfrm>
            <a:off x="15671319" y="4533010"/>
            <a:ext cx="1801046" cy="564257"/>
            <a:chOff x="-710109" y="-135061"/>
            <a:chExt cx="1801044" cy="564256"/>
          </a:xfrm>
        </p:grpSpPr>
        <p:sp>
          <p:nvSpPr>
            <p:cNvPr id="996" name="Line"/>
            <p:cNvSpPr/>
            <p:nvPr/>
          </p:nvSpPr>
          <p:spPr>
            <a:xfrm>
              <a:off x="-710109" y="290420"/>
              <a:ext cx="670126" cy="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997" name="Retreat"/>
            <p:cNvSpPr txBox="1"/>
            <p:nvPr/>
          </p:nvSpPr>
          <p:spPr>
            <a:xfrm>
              <a:off x="230123" y="-135061"/>
              <a:ext cx="860812" cy="564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825500">
                <a:defRPr sz="3000" i="1"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defRPr>
              </a:lvl1pPr>
            </a:lstStyle>
            <a:p>
              <a:r>
                <a:rPr lang="en-US" dirty="0"/>
                <a:t>m=1</a:t>
              </a:r>
              <a:endParaRPr dirty="0"/>
            </a:p>
          </p:txBody>
        </p:sp>
      </p:grpSp>
      <p:grpSp>
        <p:nvGrpSpPr>
          <p:cNvPr id="1005" name="Group"/>
          <p:cNvGrpSpPr/>
          <p:nvPr/>
        </p:nvGrpSpPr>
        <p:grpSpPr>
          <a:xfrm flipH="1">
            <a:off x="3797087" y="1000539"/>
            <a:ext cx="10173510" cy="10030968"/>
            <a:chOff x="-62835" y="-62835"/>
            <a:chExt cx="10173508" cy="10030967"/>
          </a:xfrm>
        </p:grpSpPr>
        <p:pic>
          <p:nvPicPr>
            <p:cNvPr id="999" name="Cloud Cloud" descr="Cloud Cloud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600973">
              <a:off x="575887" y="2254353"/>
              <a:ext cx="8896063" cy="5396591"/>
            </a:xfrm>
            <a:prstGeom prst="rect">
              <a:avLst/>
            </a:prstGeom>
            <a:effectLst/>
          </p:spPr>
        </p:pic>
        <p:pic>
          <p:nvPicPr>
            <p:cNvPr id="1001" name="Circle Circle" descr="Circle Circle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58630" y="7090621"/>
              <a:ext cx="204120" cy="204120"/>
            </a:xfrm>
            <a:prstGeom prst="rect">
              <a:avLst/>
            </a:prstGeom>
            <a:effectLst/>
          </p:spPr>
        </p:pic>
        <p:pic>
          <p:nvPicPr>
            <p:cNvPr id="1003" name="Circle Circle" descr="Circle Circle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87230" y="6823921"/>
              <a:ext cx="317619" cy="317619"/>
            </a:xfrm>
            <a:prstGeom prst="rect">
              <a:avLst/>
            </a:prstGeom>
            <a:effectLst/>
          </p:spPr>
        </p:pic>
      </p:grpSp>
      <p:sp>
        <p:nvSpPr>
          <p:cNvPr id="1006" name="Byzantine Generals : Impossibility[Fischer,Lynch,Merrit’86]"/>
          <p:cNvSpPr txBox="1">
            <a:spLocks noGrp="1"/>
          </p:cNvSpPr>
          <p:nvPr>
            <p:ph type="title"/>
          </p:nvPr>
        </p:nvSpPr>
        <p:spPr>
          <a:xfrm>
            <a:off x="1206500" y="317500"/>
            <a:ext cx="21971000" cy="1433163"/>
          </a:xfrm>
          <a:prstGeom prst="rect">
            <a:avLst/>
          </a:prstGeom>
        </p:spPr>
        <p:txBody>
          <a:bodyPr/>
          <a:lstStyle/>
          <a:p>
            <a:pPr>
              <a:defRPr sz="7000" spc="-140"/>
            </a:pPr>
            <a:r>
              <a:rPr lang="en-US" dirty="0"/>
              <a:t>3-party Broadcast </a:t>
            </a:r>
            <a:r>
              <a:rPr dirty="0"/>
              <a:t>: Impossibility</a:t>
            </a:r>
            <a:r>
              <a:rPr baseline="31999" dirty="0"/>
              <a:t>[</a:t>
            </a:r>
            <a:r>
              <a:rPr lang="en-US" baseline="31999" dirty="0"/>
              <a:t>FLM86</a:t>
            </a:r>
            <a:r>
              <a:rPr baseline="31999" dirty="0"/>
              <a:t>]</a:t>
            </a:r>
            <a:r>
              <a:rPr dirty="0"/>
              <a:t> </a:t>
            </a:r>
          </a:p>
        </p:txBody>
      </p:sp>
      <p:grpSp>
        <p:nvGrpSpPr>
          <p:cNvPr id="1009" name="Group"/>
          <p:cNvGrpSpPr/>
          <p:nvPr/>
        </p:nvGrpSpPr>
        <p:grpSpPr>
          <a:xfrm>
            <a:off x="15107927" y="9138643"/>
            <a:ext cx="1270001" cy="2123851"/>
            <a:chOff x="671131" y="0"/>
            <a:chExt cx="1270000" cy="2123849"/>
          </a:xfrm>
        </p:grpSpPr>
        <p:sp>
          <p:nvSpPr>
            <p:cNvPr id="1007" name="Line"/>
            <p:cNvSpPr/>
            <p:nvPr/>
          </p:nvSpPr>
          <p:spPr>
            <a:xfrm flipH="1">
              <a:off x="671131" y="0"/>
              <a:ext cx="1" cy="515323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008" name="Retreat"/>
            <p:cNvSpPr/>
            <p:nvPr/>
          </p:nvSpPr>
          <p:spPr>
            <a:xfrm>
              <a:off x="671131" y="853849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825500">
                <a:defRPr sz="3000" i="1"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defRPr>
              </a:lvl1pPr>
            </a:lstStyle>
            <a:p>
              <a:r>
                <a:rPr lang="en-US" dirty="0"/>
                <a:t>m=1</a:t>
              </a:r>
              <a:endParaRPr dirty="0"/>
            </a:p>
          </p:txBody>
        </p:sp>
      </p:grpSp>
      <p:sp>
        <p:nvSpPr>
          <p:cNvPr id="1010" name="Worker"/>
          <p:cNvSpPr/>
          <p:nvPr/>
        </p:nvSpPr>
        <p:spPr>
          <a:xfrm flipH="1">
            <a:off x="11241094" y="8255439"/>
            <a:ext cx="435822" cy="9750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7" h="21485" extrusionOk="0">
                <a:moveTo>
                  <a:pt x="10437" y="4"/>
                </a:moveTo>
                <a:cubicBezTo>
                  <a:pt x="10086" y="16"/>
                  <a:pt x="9890" y="53"/>
                  <a:pt x="9890" y="53"/>
                </a:cubicBezTo>
                <a:lnTo>
                  <a:pt x="9679" y="218"/>
                </a:lnTo>
                <a:cubicBezTo>
                  <a:pt x="9679" y="218"/>
                  <a:pt x="9475" y="209"/>
                  <a:pt x="9302" y="233"/>
                </a:cubicBezTo>
                <a:cubicBezTo>
                  <a:pt x="9123" y="277"/>
                  <a:pt x="8310" y="685"/>
                  <a:pt x="8077" y="979"/>
                </a:cubicBezTo>
                <a:cubicBezTo>
                  <a:pt x="7824" y="1007"/>
                  <a:pt x="6972" y="1066"/>
                  <a:pt x="6792" y="1100"/>
                </a:cubicBezTo>
                <a:cubicBezTo>
                  <a:pt x="6611" y="1134"/>
                  <a:pt x="6610" y="1188"/>
                  <a:pt x="6747" y="1207"/>
                </a:cubicBezTo>
                <a:cubicBezTo>
                  <a:pt x="6845" y="1222"/>
                  <a:pt x="7314" y="1289"/>
                  <a:pt x="7960" y="1382"/>
                </a:cubicBezTo>
                <a:lnTo>
                  <a:pt x="7768" y="1865"/>
                </a:lnTo>
                <a:cubicBezTo>
                  <a:pt x="7768" y="1865"/>
                  <a:pt x="7275" y="2061"/>
                  <a:pt x="7048" y="2209"/>
                </a:cubicBezTo>
                <a:cubicBezTo>
                  <a:pt x="6821" y="2357"/>
                  <a:pt x="7572" y="2389"/>
                  <a:pt x="7572" y="2389"/>
                </a:cubicBezTo>
                <a:cubicBezTo>
                  <a:pt x="7572" y="2389"/>
                  <a:pt x="7241" y="2949"/>
                  <a:pt x="7719" y="3113"/>
                </a:cubicBezTo>
                <a:cubicBezTo>
                  <a:pt x="7920" y="3182"/>
                  <a:pt x="8267" y="3252"/>
                  <a:pt x="8601" y="3308"/>
                </a:cubicBezTo>
                <a:cubicBezTo>
                  <a:pt x="8784" y="3339"/>
                  <a:pt x="8857" y="3435"/>
                  <a:pt x="8759" y="3510"/>
                </a:cubicBezTo>
                <a:cubicBezTo>
                  <a:pt x="8554" y="3667"/>
                  <a:pt x="8183" y="3908"/>
                  <a:pt x="7670" y="4063"/>
                </a:cubicBezTo>
                <a:cubicBezTo>
                  <a:pt x="6854" y="4309"/>
                  <a:pt x="6108" y="5696"/>
                  <a:pt x="6034" y="6631"/>
                </a:cubicBezTo>
                <a:cubicBezTo>
                  <a:pt x="5968" y="7473"/>
                  <a:pt x="5033" y="9443"/>
                  <a:pt x="5883" y="10219"/>
                </a:cubicBezTo>
                <a:cubicBezTo>
                  <a:pt x="5883" y="10220"/>
                  <a:pt x="5883" y="10221"/>
                  <a:pt x="5883" y="10221"/>
                </a:cubicBezTo>
                <a:cubicBezTo>
                  <a:pt x="5207" y="11118"/>
                  <a:pt x="5701" y="12224"/>
                  <a:pt x="4764" y="13705"/>
                </a:cubicBezTo>
                <a:cubicBezTo>
                  <a:pt x="3636" y="15488"/>
                  <a:pt x="3816" y="18602"/>
                  <a:pt x="3351" y="18952"/>
                </a:cubicBezTo>
                <a:cubicBezTo>
                  <a:pt x="3167" y="19090"/>
                  <a:pt x="3339" y="19405"/>
                  <a:pt x="3339" y="19406"/>
                </a:cubicBezTo>
                <a:cubicBezTo>
                  <a:pt x="3339" y="19406"/>
                  <a:pt x="2631" y="19652"/>
                  <a:pt x="1602" y="19882"/>
                </a:cubicBezTo>
                <a:cubicBezTo>
                  <a:pt x="1601" y="19882"/>
                  <a:pt x="1598" y="19882"/>
                  <a:pt x="1598" y="19882"/>
                </a:cubicBezTo>
                <a:cubicBezTo>
                  <a:pt x="73" y="19841"/>
                  <a:pt x="-63" y="20307"/>
                  <a:pt x="19" y="20574"/>
                </a:cubicBezTo>
                <a:cubicBezTo>
                  <a:pt x="46" y="20664"/>
                  <a:pt x="209" y="20734"/>
                  <a:pt x="411" y="20742"/>
                </a:cubicBezTo>
                <a:cubicBezTo>
                  <a:pt x="2676" y="20839"/>
                  <a:pt x="3841" y="20592"/>
                  <a:pt x="4278" y="20465"/>
                </a:cubicBezTo>
                <a:cubicBezTo>
                  <a:pt x="4366" y="20439"/>
                  <a:pt x="4482" y="20465"/>
                  <a:pt x="4485" y="20512"/>
                </a:cubicBezTo>
                <a:cubicBezTo>
                  <a:pt x="4488" y="20554"/>
                  <a:pt x="4556" y="20589"/>
                  <a:pt x="4651" y="20588"/>
                </a:cubicBezTo>
                <a:cubicBezTo>
                  <a:pt x="5744" y="20569"/>
                  <a:pt x="6439" y="20521"/>
                  <a:pt x="6852" y="20480"/>
                </a:cubicBezTo>
                <a:cubicBezTo>
                  <a:pt x="7148" y="20450"/>
                  <a:pt x="7357" y="20331"/>
                  <a:pt x="7353" y="20196"/>
                </a:cubicBezTo>
                <a:lnTo>
                  <a:pt x="7346" y="19841"/>
                </a:lnTo>
                <a:cubicBezTo>
                  <a:pt x="7344" y="19783"/>
                  <a:pt x="7387" y="19727"/>
                  <a:pt x="7467" y="19680"/>
                </a:cubicBezTo>
                <a:cubicBezTo>
                  <a:pt x="8229" y="19232"/>
                  <a:pt x="7793" y="18275"/>
                  <a:pt x="8073" y="16954"/>
                </a:cubicBezTo>
                <a:cubicBezTo>
                  <a:pt x="8368" y="15566"/>
                  <a:pt x="8492" y="15553"/>
                  <a:pt x="9570" y="13337"/>
                </a:cubicBezTo>
                <a:cubicBezTo>
                  <a:pt x="9573" y="13337"/>
                  <a:pt x="9574" y="13337"/>
                  <a:pt x="9577" y="13337"/>
                </a:cubicBezTo>
                <a:cubicBezTo>
                  <a:pt x="11043" y="14533"/>
                  <a:pt x="10440" y="15298"/>
                  <a:pt x="10636" y="15845"/>
                </a:cubicBezTo>
                <a:cubicBezTo>
                  <a:pt x="10833" y="16392"/>
                  <a:pt x="11668" y="17106"/>
                  <a:pt x="11680" y="18966"/>
                </a:cubicBezTo>
                <a:cubicBezTo>
                  <a:pt x="11704" y="20495"/>
                  <a:pt x="11735" y="19812"/>
                  <a:pt x="12137" y="20330"/>
                </a:cubicBezTo>
                <a:cubicBezTo>
                  <a:pt x="12010" y="20446"/>
                  <a:pt x="11786" y="20561"/>
                  <a:pt x="11386" y="20672"/>
                </a:cubicBezTo>
                <a:cubicBezTo>
                  <a:pt x="10646" y="20876"/>
                  <a:pt x="10719" y="21130"/>
                  <a:pt x="10783" y="21288"/>
                </a:cubicBezTo>
                <a:cubicBezTo>
                  <a:pt x="10807" y="21346"/>
                  <a:pt x="10902" y="21392"/>
                  <a:pt x="11028" y="21408"/>
                </a:cubicBezTo>
                <a:cubicBezTo>
                  <a:pt x="12524" y="21592"/>
                  <a:pt x="13471" y="21410"/>
                  <a:pt x="14010" y="21253"/>
                </a:cubicBezTo>
                <a:cubicBezTo>
                  <a:pt x="14574" y="21089"/>
                  <a:pt x="14673" y="20619"/>
                  <a:pt x="14967" y="20477"/>
                </a:cubicBezTo>
                <a:cubicBezTo>
                  <a:pt x="15134" y="20396"/>
                  <a:pt x="15145" y="20200"/>
                  <a:pt x="15122" y="20045"/>
                </a:cubicBezTo>
                <a:cubicBezTo>
                  <a:pt x="15124" y="20044"/>
                  <a:pt x="15127" y="20043"/>
                  <a:pt x="15129" y="20043"/>
                </a:cubicBezTo>
                <a:cubicBezTo>
                  <a:pt x="15725" y="19650"/>
                  <a:pt x="15043" y="19524"/>
                  <a:pt x="15126" y="17446"/>
                </a:cubicBezTo>
                <a:cubicBezTo>
                  <a:pt x="15379" y="14690"/>
                  <a:pt x="14303" y="14379"/>
                  <a:pt x="14651" y="12819"/>
                </a:cubicBezTo>
                <a:cubicBezTo>
                  <a:pt x="14666" y="12752"/>
                  <a:pt x="14679" y="12685"/>
                  <a:pt x="14692" y="12621"/>
                </a:cubicBezTo>
                <a:cubicBezTo>
                  <a:pt x="14707" y="12548"/>
                  <a:pt x="14841" y="12494"/>
                  <a:pt x="15005" y="12492"/>
                </a:cubicBezTo>
                <a:cubicBezTo>
                  <a:pt x="15481" y="12485"/>
                  <a:pt x="15952" y="12451"/>
                  <a:pt x="16313" y="12371"/>
                </a:cubicBezTo>
                <a:cubicBezTo>
                  <a:pt x="16447" y="12341"/>
                  <a:pt x="16604" y="12381"/>
                  <a:pt x="16622" y="12448"/>
                </a:cubicBezTo>
                <a:cubicBezTo>
                  <a:pt x="16706" y="12755"/>
                  <a:pt x="16876" y="13159"/>
                  <a:pt x="16961" y="13451"/>
                </a:cubicBezTo>
                <a:cubicBezTo>
                  <a:pt x="17064" y="13804"/>
                  <a:pt x="17105" y="14178"/>
                  <a:pt x="17119" y="14334"/>
                </a:cubicBezTo>
                <a:cubicBezTo>
                  <a:pt x="17123" y="14374"/>
                  <a:pt x="17207" y="14404"/>
                  <a:pt x="17297" y="14399"/>
                </a:cubicBezTo>
                <a:lnTo>
                  <a:pt x="17538" y="14386"/>
                </a:lnTo>
                <a:lnTo>
                  <a:pt x="18133" y="14350"/>
                </a:lnTo>
                <a:cubicBezTo>
                  <a:pt x="18223" y="14345"/>
                  <a:pt x="18285" y="14308"/>
                  <a:pt x="18265" y="14268"/>
                </a:cubicBezTo>
                <a:cubicBezTo>
                  <a:pt x="18190" y="14116"/>
                  <a:pt x="18017" y="13748"/>
                  <a:pt x="17915" y="13396"/>
                </a:cubicBezTo>
                <a:cubicBezTo>
                  <a:pt x="17789" y="12962"/>
                  <a:pt x="17698" y="12269"/>
                  <a:pt x="17508" y="12040"/>
                </a:cubicBezTo>
                <a:cubicBezTo>
                  <a:pt x="17484" y="12011"/>
                  <a:pt x="17413" y="11995"/>
                  <a:pt x="17346" y="11999"/>
                </a:cubicBezTo>
                <a:lnTo>
                  <a:pt x="17338" y="11999"/>
                </a:lnTo>
                <a:lnTo>
                  <a:pt x="17206" y="11542"/>
                </a:lnTo>
                <a:cubicBezTo>
                  <a:pt x="17207" y="11541"/>
                  <a:pt x="17209" y="11541"/>
                  <a:pt x="17210" y="11540"/>
                </a:cubicBezTo>
                <a:cubicBezTo>
                  <a:pt x="17340" y="11529"/>
                  <a:pt x="17463" y="11514"/>
                  <a:pt x="17560" y="11497"/>
                </a:cubicBezTo>
                <a:cubicBezTo>
                  <a:pt x="17561" y="11496"/>
                  <a:pt x="17560" y="11495"/>
                  <a:pt x="17560" y="11495"/>
                </a:cubicBezTo>
                <a:cubicBezTo>
                  <a:pt x="17538" y="11368"/>
                  <a:pt x="17479" y="11143"/>
                  <a:pt x="17478" y="11139"/>
                </a:cubicBezTo>
                <a:cubicBezTo>
                  <a:pt x="17473" y="11138"/>
                  <a:pt x="17368" y="11117"/>
                  <a:pt x="17168" y="11102"/>
                </a:cubicBezTo>
                <a:cubicBezTo>
                  <a:pt x="17167" y="11101"/>
                  <a:pt x="17166" y="11101"/>
                  <a:pt x="17165" y="11100"/>
                </a:cubicBezTo>
                <a:cubicBezTo>
                  <a:pt x="17189" y="11034"/>
                  <a:pt x="17276" y="10886"/>
                  <a:pt x="17583" y="10868"/>
                </a:cubicBezTo>
                <a:cubicBezTo>
                  <a:pt x="17963" y="10846"/>
                  <a:pt x="18338" y="11016"/>
                  <a:pt x="18733" y="11129"/>
                </a:cubicBezTo>
                <a:cubicBezTo>
                  <a:pt x="18776" y="11141"/>
                  <a:pt x="18825" y="11121"/>
                  <a:pt x="18804" y="11100"/>
                </a:cubicBezTo>
                <a:cubicBezTo>
                  <a:pt x="18519" y="10819"/>
                  <a:pt x="18080" y="10648"/>
                  <a:pt x="17602" y="10550"/>
                </a:cubicBezTo>
                <a:cubicBezTo>
                  <a:pt x="17601" y="10550"/>
                  <a:pt x="17599" y="10549"/>
                  <a:pt x="17598" y="10549"/>
                </a:cubicBezTo>
                <a:cubicBezTo>
                  <a:pt x="17663" y="10303"/>
                  <a:pt x="17464" y="9517"/>
                  <a:pt x="18103" y="9308"/>
                </a:cubicBezTo>
                <a:cubicBezTo>
                  <a:pt x="18839" y="9068"/>
                  <a:pt x="21537" y="7448"/>
                  <a:pt x="21537" y="7251"/>
                </a:cubicBezTo>
                <a:cubicBezTo>
                  <a:pt x="21537" y="7054"/>
                  <a:pt x="20229" y="6631"/>
                  <a:pt x="20229" y="6631"/>
                </a:cubicBezTo>
                <a:cubicBezTo>
                  <a:pt x="20294" y="6574"/>
                  <a:pt x="20326" y="6523"/>
                  <a:pt x="20312" y="6485"/>
                </a:cubicBezTo>
                <a:cubicBezTo>
                  <a:pt x="20214" y="6223"/>
                  <a:pt x="19626" y="5918"/>
                  <a:pt x="19185" y="5939"/>
                </a:cubicBezTo>
                <a:cubicBezTo>
                  <a:pt x="19184" y="5938"/>
                  <a:pt x="19182" y="5939"/>
                  <a:pt x="19181" y="5939"/>
                </a:cubicBezTo>
                <a:cubicBezTo>
                  <a:pt x="18797" y="5597"/>
                  <a:pt x="15642" y="4020"/>
                  <a:pt x="14183" y="3607"/>
                </a:cubicBezTo>
                <a:cubicBezTo>
                  <a:pt x="14143" y="3594"/>
                  <a:pt x="14102" y="3582"/>
                  <a:pt x="14059" y="3574"/>
                </a:cubicBezTo>
                <a:cubicBezTo>
                  <a:pt x="13624" y="3489"/>
                  <a:pt x="13317" y="3433"/>
                  <a:pt x="13052" y="3397"/>
                </a:cubicBezTo>
                <a:cubicBezTo>
                  <a:pt x="12797" y="3363"/>
                  <a:pt x="12583" y="3286"/>
                  <a:pt x="12461" y="3181"/>
                </a:cubicBezTo>
                <a:cubicBezTo>
                  <a:pt x="12456" y="3177"/>
                  <a:pt x="12450" y="3173"/>
                  <a:pt x="12446" y="3169"/>
                </a:cubicBezTo>
                <a:cubicBezTo>
                  <a:pt x="12303" y="3044"/>
                  <a:pt x="12309" y="2897"/>
                  <a:pt x="12453" y="2772"/>
                </a:cubicBezTo>
                <a:cubicBezTo>
                  <a:pt x="12690" y="2568"/>
                  <a:pt x="12917" y="2300"/>
                  <a:pt x="13056" y="2118"/>
                </a:cubicBezTo>
                <a:cubicBezTo>
                  <a:pt x="13339" y="2159"/>
                  <a:pt x="13522" y="2185"/>
                  <a:pt x="13558" y="2191"/>
                </a:cubicBezTo>
                <a:cubicBezTo>
                  <a:pt x="13853" y="2237"/>
                  <a:pt x="13802" y="2072"/>
                  <a:pt x="13633" y="1918"/>
                </a:cubicBezTo>
                <a:cubicBezTo>
                  <a:pt x="14292" y="1088"/>
                  <a:pt x="13130" y="295"/>
                  <a:pt x="11903" y="102"/>
                </a:cubicBezTo>
                <a:cubicBezTo>
                  <a:pt x="11289" y="5"/>
                  <a:pt x="10787" y="-8"/>
                  <a:pt x="10437" y="4"/>
                </a:cubicBezTo>
                <a:close/>
                <a:moveTo>
                  <a:pt x="15977" y="6797"/>
                </a:moveTo>
                <a:cubicBezTo>
                  <a:pt x="16042" y="6794"/>
                  <a:pt x="16114" y="6797"/>
                  <a:pt x="16181" y="6809"/>
                </a:cubicBezTo>
                <a:cubicBezTo>
                  <a:pt x="16554" y="6879"/>
                  <a:pt x="16803" y="7031"/>
                  <a:pt x="16773" y="7075"/>
                </a:cubicBezTo>
                <a:cubicBezTo>
                  <a:pt x="16657" y="7240"/>
                  <a:pt x="17224" y="7430"/>
                  <a:pt x="17756" y="7512"/>
                </a:cubicBezTo>
                <a:cubicBezTo>
                  <a:pt x="17915" y="7536"/>
                  <a:pt x="18004" y="7610"/>
                  <a:pt x="17952" y="7681"/>
                </a:cubicBezTo>
                <a:cubicBezTo>
                  <a:pt x="17631" y="8127"/>
                  <a:pt x="17150" y="8671"/>
                  <a:pt x="17018" y="8819"/>
                </a:cubicBezTo>
                <a:cubicBezTo>
                  <a:pt x="16985" y="8843"/>
                  <a:pt x="16953" y="8866"/>
                  <a:pt x="16920" y="8890"/>
                </a:cubicBezTo>
                <a:lnTo>
                  <a:pt x="15687" y="9497"/>
                </a:lnTo>
                <a:cubicBezTo>
                  <a:pt x="15651" y="9514"/>
                  <a:pt x="15602" y="9525"/>
                  <a:pt x="15548" y="9527"/>
                </a:cubicBezTo>
                <a:cubicBezTo>
                  <a:pt x="15314" y="9533"/>
                  <a:pt x="15076" y="9544"/>
                  <a:pt x="14865" y="9554"/>
                </a:cubicBezTo>
                <a:cubicBezTo>
                  <a:pt x="14715" y="9561"/>
                  <a:pt x="14597" y="9497"/>
                  <a:pt x="14643" y="9433"/>
                </a:cubicBezTo>
                <a:cubicBezTo>
                  <a:pt x="15029" y="8890"/>
                  <a:pt x="15784" y="7709"/>
                  <a:pt x="15642" y="6982"/>
                </a:cubicBezTo>
                <a:cubicBezTo>
                  <a:pt x="15623" y="6885"/>
                  <a:pt x="15783" y="6809"/>
                  <a:pt x="15977" y="6797"/>
                </a:cubicBezTo>
                <a:close/>
              </a:path>
            </a:pathLst>
          </a:custGeom>
          <a:solidFill>
            <a:srgbClr val="ED220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4" name="Group"/>
          <p:cNvGrpSpPr/>
          <p:nvPr/>
        </p:nvGrpSpPr>
        <p:grpSpPr>
          <a:xfrm>
            <a:off x="14660426" y="3614975"/>
            <a:ext cx="895005" cy="1614007"/>
            <a:chOff x="0" y="0"/>
            <a:chExt cx="895004" cy="1614006"/>
          </a:xfrm>
        </p:grpSpPr>
        <p:sp>
          <p:nvSpPr>
            <p:cNvPr id="1012" name="Horseback Riding"/>
            <p:cNvSpPr/>
            <p:nvPr/>
          </p:nvSpPr>
          <p:spPr>
            <a:xfrm flipH="1">
              <a:off x="-1" y="730748"/>
              <a:ext cx="895006" cy="883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378" y="0"/>
                  </a:moveTo>
                  <a:cubicBezTo>
                    <a:pt x="8007" y="0"/>
                    <a:pt x="7636" y="144"/>
                    <a:pt x="7352" y="431"/>
                  </a:cubicBezTo>
                  <a:cubicBezTo>
                    <a:pt x="6786" y="1005"/>
                    <a:pt x="6786" y="1936"/>
                    <a:pt x="7352" y="2510"/>
                  </a:cubicBezTo>
                  <a:cubicBezTo>
                    <a:pt x="7919" y="3084"/>
                    <a:pt x="8838" y="3084"/>
                    <a:pt x="9404" y="2510"/>
                  </a:cubicBezTo>
                  <a:cubicBezTo>
                    <a:pt x="9971" y="1936"/>
                    <a:pt x="9971" y="1005"/>
                    <a:pt x="9404" y="431"/>
                  </a:cubicBezTo>
                  <a:cubicBezTo>
                    <a:pt x="9121" y="144"/>
                    <a:pt x="8750" y="0"/>
                    <a:pt x="8378" y="0"/>
                  </a:cubicBezTo>
                  <a:close/>
                  <a:moveTo>
                    <a:pt x="18066" y="1982"/>
                  </a:moveTo>
                  <a:cubicBezTo>
                    <a:pt x="18052" y="1980"/>
                    <a:pt x="18032" y="1985"/>
                    <a:pt x="18007" y="2001"/>
                  </a:cubicBezTo>
                  <a:cubicBezTo>
                    <a:pt x="17942" y="2043"/>
                    <a:pt x="11897" y="8305"/>
                    <a:pt x="11897" y="8305"/>
                  </a:cubicBezTo>
                  <a:lnTo>
                    <a:pt x="9735" y="8305"/>
                  </a:lnTo>
                  <a:lnTo>
                    <a:pt x="9735" y="6735"/>
                  </a:lnTo>
                  <a:lnTo>
                    <a:pt x="11509" y="7279"/>
                  </a:lnTo>
                  <a:cubicBezTo>
                    <a:pt x="11585" y="7303"/>
                    <a:pt x="11662" y="7313"/>
                    <a:pt x="11738" y="7313"/>
                  </a:cubicBezTo>
                  <a:cubicBezTo>
                    <a:pt x="12078" y="7313"/>
                    <a:pt x="12392" y="7090"/>
                    <a:pt x="12496" y="6744"/>
                  </a:cubicBezTo>
                  <a:cubicBezTo>
                    <a:pt x="12622" y="6320"/>
                    <a:pt x="12386" y="5872"/>
                    <a:pt x="11968" y="5744"/>
                  </a:cubicBezTo>
                  <a:lnTo>
                    <a:pt x="9735" y="5060"/>
                  </a:lnTo>
                  <a:lnTo>
                    <a:pt x="9735" y="4764"/>
                  </a:lnTo>
                  <a:cubicBezTo>
                    <a:pt x="9735" y="4005"/>
                    <a:pt x="9128" y="3389"/>
                    <a:pt x="8378" y="3389"/>
                  </a:cubicBezTo>
                  <a:cubicBezTo>
                    <a:pt x="7629" y="3389"/>
                    <a:pt x="7022" y="4005"/>
                    <a:pt x="7022" y="4764"/>
                  </a:cubicBezTo>
                  <a:lnTo>
                    <a:pt x="7022" y="8305"/>
                  </a:lnTo>
                  <a:lnTo>
                    <a:pt x="2400" y="8305"/>
                  </a:lnTo>
                  <a:cubicBezTo>
                    <a:pt x="270" y="8305"/>
                    <a:pt x="0" y="10436"/>
                    <a:pt x="0" y="10436"/>
                  </a:cubicBezTo>
                  <a:lnTo>
                    <a:pt x="0" y="14158"/>
                  </a:lnTo>
                  <a:lnTo>
                    <a:pt x="1549" y="14158"/>
                  </a:lnTo>
                  <a:lnTo>
                    <a:pt x="1549" y="10436"/>
                  </a:lnTo>
                  <a:lnTo>
                    <a:pt x="2206" y="9299"/>
                  </a:lnTo>
                  <a:lnTo>
                    <a:pt x="2400" y="9299"/>
                  </a:lnTo>
                  <a:lnTo>
                    <a:pt x="2400" y="13515"/>
                  </a:lnTo>
                  <a:lnTo>
                    <a:pt x="1650" y="14849"/>
                  </a:lnTo>
                  <a:lnTo>
                    <a:pt x="1650" y="20468"/>
                  </a:lnTo>
                  <a:cubicBezTo>
                    <a:pt x="1650" y="21037"/>
                    <a:pt x="2106" y="21499"/>
                    <a:pt x="2668" y="21499"/>
                  </a:cubicBezTo>
                  <a:cubicBezTo>
                    <a:pt x="3230" y="21499"/>
                    <a:pt x="3686" y="21037"/>
                    <a:pt x="3685" y="20468"/>
                  </a:cubicBezTo>
                  <a:lnTo>
                    <a:pt x="3685" y="15395"/>
                  </a:lnTo>
                  <a:lnTo>
                    <a:pt x="4455" y="14025"/>
                  </a:lnTo>
                  <a:lnTo>
                    <a:pt x="4455" y="15718"/>
                  </a:lnTo>
                  <a:cubicBezTo>
                    <a:pt x="4453" y="15752"/>
                    <a:pt x="4453" y="15786"/>
                    <a:pt x="4455" y="15820"/>
                  </a:cubicBezTo>
                  <a:lnTo>
                    <a:pt x="4455" y="15925"/>
                  </a:lnTo>
                  <a:lnTo>
                    <a:pt x="4465" y="15923"/>
                  </a:lnTo>
                  <a:cubicBezTo>
                    <a:pt x="4477" y="16006"/>
                    <a:pt x="4496" y="16088"/>
                    <a:pt x="4529" y="16169"/>
                  </a:cubicBezTo>
                  <a:lnTo>
                    <a:pt x="6512" y="20966"/>
                  </a:lnTo>
                  <a:cubicBezTo>
                    <a:pt x="6675" y="21361"/>
                    <a:pt x="7052" y="21600"/>
                    <a:pt x="7450" y="21600"/>
                  </a:cubicBezTo>
                  <a:cubicBezTo>
                    <a:pt x="7581" y="21600"/>
                    <a:pt x="7715" y="21574"/>
                    <a:pt x="7843" y="21520"/>
                  </a:cubicBezTo>
                  <a:cubicBezTo>
                    <a:pt x="8362" y="21300"/>
                    <a:pt x="8606" y="20696"/>
                    <a:pt x="8389" y="20170"/>
                  </a:cubicBezTo>
                  <a:lnTo>
                    <a:pt x="6441" y="15456"/>
                  </a:lnTo>
                  <a:lnTo>
                    <a:pt x="7550" y="13980"/>
                  </a:lnTo>
                  <a:lnTo>
                    <a:pt x="12472" y="13980"/>
                  </a:lnTo>
                  <a:lnTo>
                    <a:pt x="12472" y="20275"/>
                  </a:lnTo>
                  <a:cubicBezTo>
                    <a:pt x="12472" y="20844"/>
                    <a:pt x="12928" y="21306"/>
                    <a:pt x="13490" y="21306"/>
                  </a:cubicBezTo>
                  <a:cubicBezTo>
                    <a:pt x="14052" y="21306"/>
                    <a:pt x="14507" y="20844"/>
                    <a:pt x="14507" y="20275"/>
                  </a:cubicBezTo>
                  <a:lnTo>
                    <a:pt x="14507" y="14020"/>
                  </a:lnTo>
                  <a:lnTo>
                    <a:pt x="16652" y="9504"/>
                  </a:lnTo>
                  <a:cubicBezTo>
                    <a:pt x="16809" y="9522"/>
                    <a:pt x="16997" y="9536"/>
                    <a:pt x="17204" y="9536"/>
                  </a:cubicBezTo>
                  <a:cubicBezTo>
                    <a:pt x="17755" y="9536"/>
                    <a:pt x="18437" y="9436"/>
                    <a:pt x="19015" y="9042"/>
                  </a:cubicBezTo>
                  <a:cubicBezTo>
                    <a:pt x="19539" y="8685"/>
                    <a:pt x="19886" y="8150"/>
                    <a:pt x="20054" y="7454"/>
                  </a:cubicBezTo>
                  <a:lnTo>
                    <a:pt x="20488" y="7513"/>
                  </a:lnTo>
                  <a:cubicBezTo>
                    <a:pt x="21562" y="7657"/>
                    <a:pt x="21600" y="6511"/>
                    <a:pt x="21600" y="6511"/>
                  </a:cubicBezTo>
                  <a:cubicBezTo>
                    <a:pt x="21600" y="5867"/>
                    <a:pt x="20798" y="5395"/>
                    <a:pt x="20798" y="5395"/>
                  </a:cubicBezTo>
                  <a:lnTo>
                    <a:pt x="18087" y="3562"/>
                  </a:lnTo>
                  <a:lnTo>
                    <a:pt x="18110" y="2050"/>
                  </a:lnTo>
                  <a:cubicBezTo>
                    <a:pt x="18110" y="2050"/>
                    <a:pt x="18109" y="1987"/>
                    <a:pt x="18066" y="1982"/>
                  </a:cubicBezTo>
                  <a:close/>
                  <a:moveTo>
                    <a:pt x="17774" y="7142"/>
                  </a:moveTo>
                  <a:lnTo>
                    <a:pt x="19376" y="7361"/>
                  </a:lnTo>
                  <a:cubicBezTo>
                    <a:pt x="19243" y="7851"/>
                    <a:pt x="18997" y="8224"/>
                    <a:pt x="18638" y="8469"/>
                  </a:cubicBezTo>
                  <a:cubicBezTo>
                    <a:pt x="18116" y="8826"/>
                    <a:pt x="17448" y="8869"/>
                    <a:pt x="16968" y="8840"/>
                  </a:cubicBezTo>
                  <a:lnTo>
                    <a:pt x="17774" y="7142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13" name="A2"/>
            <p:cNvSpPr txBox="1"/>
            <p:nvPr/>
          </p:nvSpPr>
          <p:spPr>
            <a:xfrm>
              <a:off x="141839" y="0"/>
              <a:ext cx="611328" cy="5851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t>A2</a:t>
              </a:r>
            </a:p>
          </p:txBody>
        </p:sp>
      </p:grpSp>
      <p:sp>
        <p:nvSpPr>
          <p:cNvPr id="1015" name="Horseback Riding"/>
          <p:cNvSpPr/>
          <p:nvPr/>
        </p:nvSpPr>
        <p:spPr>
          <a:xfrm>
            <a:off x="8769108" y="4345724"/>
            <a:ext cx="895005" cy="8832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378" y="0"/>
                </a:moveTo>
                <a:cubicBezTo>
                  <a:pt x="8007" y="0"/>
                  <a:pt x="7636" y="144"/>
                  <a:pt x="7352" y="431"/>
                </a:cubicBezTo>
                <a:cubicBezTo>
                  <a:pt x="6786" y="1005"/>
                  <a:pt x="6786" y="1936"/>
                  <a:pt x="7352" y="2510"/>
                </a:cubicBezTo>
                <a:cubicBezTo>
                  <a:pt x="7919" y="3084"/>
                  <a:pt x="8838" y="3084"/>
                  <a:pt x="9404" y="2510"/>
                </a:cubicBezTo>
                <a:cubicBezTo>
                  <a:pt x="9971" y="1936"/>
                  <a:pt x="9971" y="1005"/>
                  <a:pt x="9404" y="431"/>
                </a:cubicBezTo>
                <a:cubicBezTo>
                  <a:pt x="9121" y="144"/>
                  <a:pt x="8750" y="0"/>
                  <a:pt x="8378" y="0"/>
                </a:cubicBezTo>
                <a:close/>
                <a:moveTo>
                  <a:pt x="18066" y="1982"/>
                </a:moveTo>
                <a:cubicBezTo>
                  <a:pt x="18052" y="1980"/>
                  <a:pt x="18032" y="1985"/>
                  <a:pt x="18007" y="2001"/>
                </a:cubicBezTo>
                <a:cubicBezTo>
                  <a:pt x="17942" y="2043"/>
                  <a:pt x="11897" y="8305"/>
                  <a:pt x="11897" y="8305"/>
                </a:cubicBezTo>
                <a:lnTo>
                  <a:pt x="9735" y="8305"/>
                </a:lnTo>
                <a:lnTo>
                  <a:pt x="9735" y="6735"/>
                </a:lnTo>
                <a:lnTo>
                  <a:pt x="11509" y="7279"/>
                </a:lnTo>
                <a:cubicBezTo>
                  <a:pt x="11585" y="7303"/>
                  <a:pt x="11662" y="7313"/>
                  <a:pt x="11738" y="7313"/>
                </a:cubicBezTo>
                <a:cubicBezTo>
                  <a:pt x="12078" y="7313"/>
                  <a:pt x="12392" y="7090"/>
                  <a:pt x="12496" y="6744"/>
                </a:cubicBezTo>
                <a:cubicBezTo>
                  <a:pt x="12622" y="6320"/>
                  <a:pt x="12386" y="5872"/>
                  <a:pt x="11968" y="5744"/>
                </a:cubicBezTo>
                <a:lnTo>
                  <a:pt x="9735" y="5060"/>
                </a:lnTo>
                <a:lnTo>
                  <a:pt x="9735" y="4764"/>
                </a:lnTo>
                <a:cubicBezTo>
                  <a:pt x="9735" y="4005"/>
                  <a:pt x="9128" y="3389"/>
                  <a:pt x="8378" y="3389"/>
                </a:cubicBezTo>
                <a:cubicBezTo>
                  <a:pt x="7629" y="3389"/>
                  <a:pt x="7022" y="4005"/>
                  <a:pt x="7022" y="4764"/>
                </a:cubicBezTo>
                <a:lnTo>
                  <a:pt x="7022" y="8305"/>
                </a:lnTo>
                <a:lnTo>
                  <a:pt x="2400" y="8305"/>
                </a:lnTo>
                <a:cubicBezTo>
                  <a:pt x="270" y="8305"/>
                  <a:pt x="0" y="10436"/>
                  <a:pt x="0" y="10436"/>
                </a:cubicBezTo>
                <a:lnTo>
                  <a:pt x="0" y="14158"/>
                </a:lnTo>
                <a:lnTo>
                  <a:pt x="1549" y="14158"/>
                </a:lnTo>
                <a:lnTo>
                  <a:pt x="1549" y="10436"/>
                </a:lnTo>
                <a:lnTo>
                  <a:pt x="2206" y="9299"/>
                </a:lnTo>
                <a:lnTo>
                  <a:pt x="2400" y="9299"/>
                </a:lnTo>
                <a:lnTo>
                  <a:pt x="2400" y="13515"/>
                </a:lnTo>
                <a:lnTo>
                  <a:pt x="1650" y="14849"/>
                </a:lnTo>
                <a:lnTo>
                  <a:pt x="1650" y="20468"/>
                </a:lnTo>
                <a:cubicBezTo>
                  <a:pt x="1650" y="21037"/>
                  <a:pt x="2106" y="21499"/>
                  <a:pt x="2668" y="21499"/>
                </a:cubicBezTo>
                <a:cubicBezTo>
                  <a:pt x="3230" y="21499"/>
                  <a:pt x="3686" y="21037"/>
                  <a:pt x="3685" y="20468"/>
                </a:cubicBezTo>
                <a:lnTo>
                  <a:pt x="3685" y="15395"/>
                </a:lnTo>
                <a:lnTo>
                  <a:pt x="4455" y="14025"/>
                </a:lnTo>
                <a:lnTo>
                  <a:pt x="4455" y="15718"/>
                </a:lnTo>
                <a:cubicBezTo>
                  <a:pt x="4453" y="15752"/>
                  <a:pt x="4453" y="15786"/>
                  <a:pt x="4455" y="15820"/>
                </a:cubicBezTo>
                <a:lnTo>
                  <a:pt x="4455" y="15925"/>
                </a:lnTo>
                <a:lnTo>
                  <a:pt x="4465" y="15923"/>
                </a:lnTo>
                <a:cubicBezTo>
                  <a:pt x="4477" y="16006"/>
                  <a:pt x="4496" y="16088"/>
                  <a:pt x="4529" y="16169"/>
                </a:cubicBezTo>
                <a:lnTo>
                  <a:pt x="6512" y="20966"/>
                </a:lnTo>
                <a:cubicBezTo>
                  <a:pt x="6675" y="21361"/>
                  <a:pt x="7052" y="21600"/>
                  <a:pt x="7450" y="21600"/>
                </a:cubicBezTo>
                <a:cubicBezTo>
                  <a:pt x="7581" y="21600"/>
                  <a:pt x="7715" y="21574"/>
                  <a:pt x="7843" y="21520"/>
                </a:cubicBezTo>
                <a:cubicBezTo>
                  <a:pt x="8362" y="21300"/>
                  <a:pt x="8606" y="20696"/>
                  <a:pt x="8389" y="20170"/>
                </a:cubicBezTo>
                <a:lnTo>
                  <a:pt x="6441" y="15456"/>
                </a:lnTo>
                <a:lnTo>
                  <a:pt x="7550" y="13980"/>
                </a:lnTo>
                <a:lnTo>
                  <a:pt x="12472" y="13980"/>
                </a:lnTo>
                <a:lnTo>
                  <a:pt x="12472" y="20275"/>
                </a:lnTo>
                <a:cubicBezTo>
                  <a:pt x="12472" y="20844"/>
                  <a:pt x="12928" y="21306"/>
                  <a:pt x="13490" y="21306"/>
                </a:cubicBezTo>
                <a:cubicBezTo>
                  <a:pt x="14052" y="21306"/>
                  <a:pt x="14507" y="20844"/>
                  <a:pt x="14507" y="20275"/>
                </a:cubicBezTo>
                <a:lnTo>
                  <a:pt x="14507" y="14020"/>
                </a:lnTo>
                <a:lnTo>
                  <a:pt x="16652" y="9504"/>
                </a:lnTo>
                <a:cubicBezTo>
                  <a:pt x="16809" y="9522"/>
                  <a:pt x="16997" y="9536"/>
                  <a:pt x="17204" y="9536"/>
                </a:cubicBezTo>
                <a:cubicBezTo>
                  <a:pt x="17755" y="9536"/>
                  <a:pt x="18437" y="9436"/>
                  <a:pt x="19015" y="9042"/>
                </a:cubicBezTo>
                <a:cubicBezTo>
                  <a:pt x="19539" y="8685"/>
                  <a:pt x="19886" y="8150"/>
                  <a:pt x="20054" y="7454"/>
                </a:cubicBezTo>
                <a:lnTo>
                  <a:pt x="20488" y="7513"/>
                </a:lnTo>
                <a:cubicBezTo>
                  <a:pt x="21562" y="7657"/>
                  <a:pt x="21600" y="6511"/>
                  <a:pt x="21600" y="6511"/>
                </a:cubicBezTo>
                <a:cubicBezTo>
                  <a:pt x="21600" y="5867"/>
                  <a:pt x="20798" y="5395"/>
                  <a:pt x="20798" y="5395"/>
                </a:cubicBezTo>
                <a:lnTo>
                  <a:pt x="18087" y="3562"/>
                </a:lnTo>
                <a:lnTo>
                  <a:pt x="18110" y="2050"/>
                </a:lnTo>
                <a:cubicBezTo>
                  <a:pt x="18110" y="2050"/>
                  <a:pt x="18109" y="1987"/>
                  <a:pt x="18066" y="1982"/>
                </a:cubicBezTo>
                <a:close/>
                <a:moveTo>
                  <a:pt x="17774" y="7142"/>
                </a:moveTo>
                <a:lnTo>
                  <a:pt x="19376" y="7361"/>
                </a:lnTo>
                <a:cubicBezTo>
                  <a:pt x="19243" y="7851"/>
                  <a:pt x="18997" y="8224"/>
                  <a:pt x="18638" y="8469"/>
                </a:cubicBezTo>
                <a:cubicBezTo>
                  <a:pt x="18116" y="8826"/>
                  <a:pt x="17448" y="8869"/>
                  <a:pt x="16968" y="8840"/>
                </a:cubicBezTo>
                <a:lnTo>
                  <a:pt x="17774" y="7142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016" name="A1"/>
          <p:cNvSpPr txBox="1"/>
          <p:nvPr/>
        </p:nvSpPr>
        <p:spPr>
          <a:xfrm>
            <a:off x="8910947" y="3614975"/>
            <a:ext cx="611328" cy="5851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A1</a:t>
            </a:r>
          </a:p>
        </p:txBody>
      </p:sp>
      <p:sp>
        <p:nvSpPr>
          <p:cNvPr id="1017" name="Worker"/>
          <p:cNvSpPr/>
          <p:nvPr/>
        </p:nvSpPr>
        <p:spPr>
          <a:xfrm flipH="1">
            <a:off x="8998699" y="8019301"/>
            <a:ext cx="435822" cy="9750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7" h="21485" extrusionOk="0">
                <a:moveTo>
                  <a:pt x="10437" y="4"/>
                </a:moveTo>
                <a:cubicBezTo>
                  <a:pt x="10086" y="16"/>
                  <a:pt x="9890" y="53"/>
                  <a:pt x="9890" y="53"/>
                </a:cubicBezTo>
                <a:lnTo>
                  <a:pt x="9679" y="218"/>
                </a:lnTo>
                <a:cubicBezTo>
                  <a:pt x="9679" y="218"/>
                  <a:pt x="9475" y="209"/>
                  <a:pt x="9302" y="233"/>
                </a:cubicBezTo>
                <a:cubicBezTo>
                  <a:pt x="9123" y="277"/>
                  <a:pt x="8310" y="685"/>
                  <a:pt x="8077" y="979"/>
                </a:cubicBezTo>
                <a:cubicBezTo>
                  <a:pt x="7824" y="1007"/>
                  <a:pt x="6972" y="1066"/>
                  <a:pt x="6792" y="1100"/>
                </a:cubicBezTo>
                <a:cubicBezTo>
                  <a:pt x="6611" y="1134"/>
                  <a:pt x="6610" y="1188"/>
                  <a:pt x="6747" y="1207"/>
                </a:cubicBezTo>
                <a:cubicBezTo>
                  <a:pt x="6845" y="1222"/>
                  <a:pt x="7314" y="1289"/>
                  <a:pt x="7960" y="1382"/>
                </a:cubicBezTo>
                <a:lnTo>
                  <a:pt x="7768" y="1865"/>
                </a:lnTo>
                <a:cubicBezTo>
                  <a:pt x="7768" y="1865"/>
                  <a:pt x="7275" y="2061"/>
                  <a:pt x="7048" y="2209"/>
                </a:cubicBezTo>
                <a:cubicBezTo>
                  <a:pt x="6821" y="2357"/>
                  <a:pt x="7572" y="2389"/>
                  <a:pt x="7572" y="2389"/>
                </a:cubicBezTo>
                <a:cubicBezTo>
                  <a:pt x="7572" y="2389"/>
                  <a:pt x="7241" y="2949"/>
                  <a:pt x="7719" y="3113"/>
                </a:cubicBezTo>
                <a:cubicBezTo>
                  <a:pt x="7920" y="3182"/>
                  <a:pt x="8267" y="3252"/>
                  <a:pt x="8601" y="3308"/>
                </a:cubicBezTo>
                <a:cubicBezTo>
                  <a:pt x="8784" y="3339"/>
                  <a:pt x="8857" y="3435"/>
                  <a:pt x="8759" y="3510"/>
                </a:cubicBezTo>
                <a:cubicBezTo>
                  <a:pt x="8554" y="3667"/>
                  <a:pt x="8183" y="3908"/>
                  <a:pt x="7670" y="4063"/>
                </a:cubicBezTo>
                <a:cubicBezTo>
                  <a:pt x="6854" y="4309"/>
                  <a:pt x="6108" y="5696"/>
                  <a:pt x="6034" y="6631"/>
                </a:cubicBezTo>
                <a:cubicBezTo>
                  <a:pt x="5968" y="7473"/>
                  <a:pt x="5033" y="9443"/>
                  <a:pt x="5883" y="10219"/>
                </a:cubicBezTo>
                <a:cubicBezTo>
                  <a:pt x="5883" y="10220"/>
                  <a:pt x="5883" y="10221"/>
                  <a:pt x="5883" y="10221"/>
                </a:cubicBezTo>
                <a:cubicBezTo>
                  <a:pt x="5207" y="11118"/>
                  <a:pt x="5701" y="12224"/>
                  <a:pt x="4764" y="13705"/>
                </a:cubicBezTo>
                <a:cubicBezTo>
                  <a:pt x="3636" y="15488"/>
                  <a:pt x="3816" y="18602"/>
                  <a:pt x="3351" y="18952"/>
                </a:cubicBezTo>
                <a:cubicBezTo>
                  <a:pt x="3167" y="19090"/>
                  <a:pt x="3339" y="19405"/>
                  <a:pt x="3339" y="19406"/>
                </a:cubicBezTo>
                <a:cubicBezTo>
                  <a:pt x="3339" y="19406"/>
                  <a:pt x="2631" y="19652"/>
                  <a:pt x="1602" y="19882"/>
                </a:cubicBezTo>
                <a:cubicBezTo>
                  <a:pt x="1601" y="19882"/>
                  <a:pt x="1598" y="19882"/>
                  <a:pt x="1598" y="19882"/>
                </a:cubicBezTo>
                <a:cubicBezTo>
                  <a:pt x="73" y="19841"/>
                  <a:pt x="-63" y="20307"/>
                  <a:pt x="19" y="20574"/>
                </a:cubicBezTo>
                <a:cubicBezTo>
                  <a:pt x="46" y="20664"/>
                  <a:pt x="209" y="20734"/>
                  <a:pt x="411" y="20742"/>
                </a:cubicBezTo>
                <a:cubicBezTo>
                  <a:pt x="2676" y="20839"/>
                  <a:pt x="3841" y="20592"/>
                  <a:pt x="4278" y="20465"/>
                </a:cubicBezTo>
                <a:cubicBezTo>
                  <a:pt x="4366" y="20439"/>
                  <a:pt x="4482" y="20465"/>
                  <a:pt x="4485" y="20512"/>
                </a:cubicBezTo>
                <a:cubicBezTo>
                  <a:pt x="4488" y="20554"/>
                  <a:pt x="4556" y="20589"/>
                  <a:pt x="4651" y="20588"/>
                </a:cubicBezTo>
                <a:cubicBezTo>
                  <a:pt x="5744" y="20569"/>
                  <a:pt x="6439" y="20521"/>
                  <a:pt x="6852" y="20480"/>
                </a:cubicBezTo>
                <a:cubicBezTo>
                  <a:pt x="7148" y="20450"/>
                  <a:pt x="7357" y="20331"/>
                  <a:pt x="7353" y="20196"/>
                </a:cubicBezTo>
                <a:lnTo>
                  <a:pt x="7346" y="19841"/>
                </a:lnTo>
                <a:cubicBezTo>
                  <a:pt x="7344" y="19783"/>
                  <a:pt x="7387" y="19727"/>
                  <a:pt x="7467" y="19680"/>
                </a:cubicBezTo>
                <a:cubicBezTo>
                  <a:pt x="8229" y="19232"/>
                  <a:pt x="7793" y="18275"/>
                  <a:pt x="8073" y="16954"/>
                </a:cubicBezTo>
                <a:cubicBezTo>
                  <a:pt x="8368" y="15566"/>
                  <a:pt x="8492" y="15553"/>
                  <a:pt x="9570" y="13337"/>
                </a:cubicBezTo>
                <a:cubicBezTo>
                  <a:pt x="9573" y="13337"/>
                  <a:pt x="9574" y="13337"/>
                  <a:pt x="9577" y="13337"/>
                </a:cubicBezTo>
                <a:cubicBezTo>
                  <a:pt x="11043" y="14533"/>
                  <a:pt x="10440" y="15298"/>
                  <a:pt x="10636" y="15845"/>
                </a:cubicBezTo>
                <a:cubicBezTo>
                  <a:pt x="10833" y="16392"/>
                  <a:pt x="11668" y="17106"/>
                  <a:pt x="11680" y="18966"/>
                </a:cubicBezTo>
                <a:cubicBezTo>
                  <a:pt x="11704" y="20495"/>
                  <a:pt x="11735" y="19812"/>
                  <a:pt x="12137" y="20330"/>
                </a:cubicBezTo>
                <a:cubicBezTo>
                  <a:pt x="12010" y="20446"/>
                  <a:pt x="11786" y="20561"/>
                  <a:pt x="11386" y="20672"/>
                </a:cubicBezTo>
                <a:cubicBezTo>
                  <a:pt x="10646" y="20876"/>
                  <a:pt x="10719" y="21130"/>
                  <a:pt x="10783" y="21288"/>
                </a:cubicBezTo>
                <a:cubicBezTo>
                  <a:pt x="10807" y="21346"/>
                  <a:pt x="10902" y="21392"/>
                  <a:pt x="11028" y="21408"/>
                </a:cubicBezTo>
                <a:cubicBezTo>
                  <a:pt x="12524" y="21592"/>
                  <a:pt x="13471" y="21410"/>
                  <a:pt x="14010" y="21253"/>
                </a:cubicBezTo>
                <a:cubicBezTo>
                  <a:pt x="14574" y="21089"/>
                  <a:pt x="14673" y="20619"/>
                  <a:pt x="14967" y="20477"/>
                </a:cubicBezTo>
                <a:cubicBezTo>
                  <a:pt x="15134" y="20396"/>
                  <a:pt x="15145" y="20200"/>
                  <a:pt x="15122" y="20045"/>
                </a:cubicBezTo>
                <a:cubicBezTo>
                  <a:pt x="15124" y="20044"/>
                  <a:pt x="15127" y="20043"/>
                  <a:pt x="15129" y="20043"/>
                </a:cubicBezTo>
                <a:cubicBezTo>
                  <a:pt x="15725" y="19650"/>
                  <a:pt x="15043" y="19524"/>
                  <a:pt x="15126" y="17446"/>
                </a:cubicBezTo>
                <a:cubicBezTo>
                  <a:pt x="15379" y="14690"/>
                  <a:pt x="14303" y="14379"/>
                  <a:pt x="14651" y="12819"/>
                </a:cubicBezTo>
                <a:cubicBezTo>
                  <a:pt x="14666" y="12752"/>
                  <a:pt x="14679" y="12685"/>
                  <a:pt x="14692" y="12621"/>
                </a:cubicBezTo>
                <a:cubicBezTo>
                  <a:pt x="14707" y="12548"/>
                  <a:pt x="14841" y="12494"/>
                  <a:pt x="15005" y="12492"/>
                </a:cubicBezTo>
                <a:cubicBezTo>
                  <a:pt x="15481" y="12485"/>
                  <a:pt x="15952" y="12451"/>
                  <a:pt x="16313" y="12371"/>
                </a:cubicBezTo>
                <a:cubicBezTo>
                  <a:pt x="16447" y="12341"/>
                  <a:pt x="16604" y="12381"/>
                  <a:pt x="16622" y="12448"/>
                </a:cubicBezTo>
                <a:cubicBezTo>
                  <a:pt x="16706" y="12755"/>
                  <a:pt x="16876" y="13159"/>
                  <a:pt x="16961" y="13451"/>
                </a:cubicBezTo>
                <a:cubicBezTo>
                  <a:pt x="17064" y="13804"/>
                  <a:pt x="17105" y="14178"/>
                  <a:pt x="17119" y="14334"/>
                </a:cubicBezTo>
                <a:cubicBezTo>
                  <a:pt x="17123" y="14374"/>
                  <a:pt x="17207" y="14404"/>
                  <a:pt x="17297" y="14399"/>
                </a:cubicBezTo>
                <a:lnTo>
                  <a:pt x="17538" y="14386"/>
                </a:lnTo>
                <a:lnTo>
                  <a:pt x="18133" y="14350"/>
                </a:lnTo>
                <a:cubicBezTo>
                  <a:pt x="18223" y="14345"/>
                  <a:pt x="18285" y="14308"/>
                  <a:pt x="18265" y="14268"/>
                </a:cubicBezTo>
                <a:cubicBezTo>
                  <a:pt x="18190" y="14116"/>
                  <a:pt x="18017" y="13748"/>
                  <a:pt x="17915" y="13396"/>
                </a:cubicBezTo>
                <a:cubicBezTo>
                  <a:pt x="17789" y="12962"/>
                  <a:pt x="17698" y="12269"/>
                  <a:pt x="17508" y="12040"/>
                </a:cubicBezTo>
                <a:cubicBezTo>
                  <a:pt x="17484" y="12011"/>
                  <a:pt x="17413" y="11995"/>
                  <a:pt x="17346" y="11999"/>
                </a:cubicBezTo>
                <a:lnTo>
                  <a:pt x="17338" y="11999"/>
                </a:lnTo>
                <a:lnTo>
                  <a:pt x="17206" y="11542"/>
                </a:lnTo>
                <a:cubicBezTo>
                  <a:pt x="17207" y="11541"/>
                  <a:pt x="17209" y="11541"/>
                  <a:pt x="17210" y="11540"/>
                </a:cubicBezTo>
                <a:cubicBezTo>
                  <a:pt x="17340" y="11529"/>
                  <a:pt x="17463" y="11514"/>
                  <a:pt x="17560" y="11497"/>
                </a:cubicBezTo>
                <a:cubicBezTo>
                  <a:pt x="17561" y="11496"/>
                  <a:pt x="17560" y="11495"/>
                  <a:pt x="17560" y="11495"/>
                </a:cubicBezTo>
                <a:cubicBezTo>
                  <a:pt x="17538" y="11368"/>
                  <a:pt x="17479" y="11143"/>
                  <a:pt x="17478" y="11139"/>
                </a:cubicBezTo>
                <a:cubicBezTo>
                  <a:pt x="17473" y="11138"/>
                  <a:pt x="17368" y="11117"/>
                  <a:pt x="17168" y="11102"/>
                </a:cubicBezTo>
                <a:cubicBezTo>
                  <a:pt x="17167" y="11101"/>
                  <a:pt x="17166" y="11101"/>
                  <a:pt x="17165" y="11100"/>
                </a:cubicBezTo>
                <a:cubicBezTo>
                  <a:pt x="17189" y="11034"/>
                  <a:pt x="17276" y="10886"/>
                  <a:pt x="17583" y="10868"/>
                </a:cubicBezTo>
                <a:cubicBezTo>
                  <a:pt x="17963" y="10846"/>
                  <a:pt x="18338" y="11016"/>
                  <a:pt x="18733" y="11129"/>
                </a:cubicBezTo>
                <a:cubicBezTo>
                  <a:pt x="18776" y="11141"/>
                  <a:pt x="18825" y="11121"/>
                  <a:pt x="18804" y="11100"/>
                </a:cubicBezTo>
                <a:cubicBezTo>
                  <a:pt x="18519" y="10819"/>
                  <a:pt x="18080" y="10648"/>
                  <a:pt x="17602" y="10550"/>
                </a:cubicBezTo>
                <a:cubicBezTo>
                  <a:pt x="17601" y="10550"/>
                  <a:pt x="17599" y="10549"/>
                  <a:pt x="17598" y="10549"/>
                </a:cubicBezTo>
                <a:cubicBezTo>
                  <a:pt x="17663" y="10303"/>
                  <a:pt x="17464" y="9517"/>
                  <a:pt x="18103" y="9308"/>
                </a:cubicBezTo>
                <a:cubicBezTo>
                  <a:pt x="18839" y="9068"/>
                  <a:pt x="21537" y="7448"/>
                  <a:pt x="21537" y="7251"/>
                </a:cubicBezTo>
                <a:cubicBezTo>
                  <a:pt x="21537" y="7054"/>
                  <a:pt x="20229" y="6631"/>
                  <a:pt x="20229" y="6631"/>
                </a:cubicBezTo>
                <a:cubicBezTo>
                  <a:pt x="20294" y="6574"/>
                  <a:pt x="20326" y="6523"/>
                  <a:pt x="20312" y="6485"/>
                </a:cubicBezTo>
                <a:cubicBezTo>
                  <a:pt x="20214" y="6223"/>
                  <a:pt x="19626" y="5918"/>
                  <a:pt x="19185" y="5939"/>
                </a:cubicBezTo>
                <a:cubicBezTo>
                  <a:pt x="19184" y="5938"/>
                  <a:pt x="19182" y="5939"/>
                  <a:pt x="19181" y="5939"/>
                </a:cubicBezTo>
                <a:cubicBezTo>
                  <a:pt x="18797" y="5597"/>
                  <a:pt x="15642" y="4020"/>
                  <a:pt x="14183" y="3607"/>
                </a:cubicBezTo>
                <a:cubicBezTo>
                  <a:pt x="14143" y="3594"/>
                  <a:pt x="14102" y="3582"/>
                  <a:pt x="14059" y="3574"/>
                </a:cubicBezTo>
                <a:cubicBezTo>
                  <a:pt x="13624" y="3489"/>
                  <a:pt x="13317" y="3433"/>
                  <a:pt x="13052" y="3397"/>
                </a:cubicBezTo>
                <a:cubicBezTo>
                  <a:pt x="12797" y="3363"/>
                  <a:pt x="12583" y="3286"/>
                  <a:pt x="12461" y="3181"/>
                </a:cubicBezTo>
                <a:cubicBezTo>
                  <a:pt x="12456" y="3177"/>
                  <a:pt x="12450" y="3173"/>
                  <a:pt x="12446" y="3169"/>
                </a:cubicBezTo>
                <a:cubicBezTo>
                  <a:pt x="12303" y="3044"/>
                  <a:pt x="12309" y="2897"/>
                  <a:pt x="12453" y="2772"/>
                </a:cubicBezTo>
                <a:cubicBezTo>
                  <a:pt x="12690" y="2568"/>
                  <a:pt x="12917" y="2300"/>
                  <a:pt x="13056" y="2118"/>
                </a:cubicBezTo>
                <a:cubicBezTo>
                  <a:pt x="13339" y="2159"/>
                  <a:pt x="13522" y="2185"/>
                  <a:pt x="13558" y="2191"/>
                </a:cubicBezTo>
                <a:cubicBezTo>
                  <a:pt x="13853" y="2237"/>
                  <a:pt x="13802" y="2072"/>
                  <a:pt x="13633" y="1918"/>
                </a:cubicBezTo>
                <a:cubicBezTo>
                  <a:pt x="14292" y="1088"/>
                  <a:pt x="13130" y="295"/>
                  <a:pt x="11903" y="102"/>
                </a:cubicBezTo>
                <a:cubicBezTo>
                  <a:pt x="11289" y="5"/>
                  <a:pt x="10787" y="-8"/>
                  <a:pt x="10437" y="4"/>
                </a:cubicBezTo>
                <a:close/>
                <a:moveTo>
                  <a:pt x="15977" y="6797"/>
                </a:moveTo>
                <a:cubicBezTo>
                  <a:pt x="16042" y="6794"/>
                  <a:pt x="16114" y="6797"/>
                  <a:pt x="16181" y="6809"/>
                </a:cubicBezTo>
                <a:cubicBezTo>
                  <a:pt x="16554" y="6879"/>
                  <a:pt x="16803" y="7031"/>
                  <a:pt x="16773" y="7075"/>
                </a:cubicBezTo>
                <a:cubicBezTo>
                  <a:pt x="16657" y="7240"/>
                  <a:pt x="17224" y="7430"/>
                  <a:pt x="17756" y="7512"/>
                </a:cubicBezTo>
                <a:cubicBezTo>
                  <a:pt x="17915" y="7536"/>
                  <a:pt x="18004" y="7610"/>
                  <a:pt x="17952" y="7681"/>
                </a:cubicBezTo>
                <a:cubicBezTo>
                  <a:pt x="17631" y="8127"/>
                  <a:pt x="17150" y="8671"/>
                  <a:pt x="17018" y="8819"/>
                </a:cubicBezTo>
                <a:cubicBezTo>
                  <a:pt x="16985" y="8843"/>
                  <a:pt x="16953" y="8866"/>
                  <a:pt x="16920" y="8890"/>
                </a:cubicBezTo>
                <a:lnTo>
                  <a:pt x="15687" y="9497"/>
                </a:lnTo>
                <a:cubicBezTo>
                  <a:pt x="15651" y="9514"/>
                  <a:pt x="15602" y="9525"/>
                  <a:pt x="15548" y="9527"/>
                </a:cubicBezTo>
                <a:cubicBezTo>
                  <a:pt x="15314" y="9533"/>
                  <a:pt x="15076" y="9544"/>
                  <a:pt x="14865" y="9554"/>
                </a:cubicBezTo>
                <a:cubicBezTo>
                  <a:pt x="14715" y="9561"/>
                  <a:pt x="14597" y="9497"/>
                  <a:pt x="14643" y="9433"/>
                </a:cubicBezTo>
                <a:cubicBezTo>
                  <a:pt x="15029" y="8890"/>
                  <a:pt x="15784" y="7709"/>
                  <a:pt x="15642" y="6982"/>
                </a:cubicBezTo>
                <a:cubicBezTo>
                  <a:pt x="15623" y="6885"/>
                  <a:pt x="15783" y="6809"/>
                  <a:pt x="15977" y="6797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018" name="B"/>
          <p:cNvSpPr txBox="1"/>
          <p:nvPr/>
        </p:nvSpPr>
        <p:spPr>
          <a:xfrm>
            <a:off x="8284304" y="8426871"/>
            <a:ext cx="400407" cy="585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B</a:t>
            </a:r>
          </a:p>
        </p:txBody>
      </p:sp>
      <p:sp>
        <p:nvSpPr>
          <p:cNvPr id="1019" name="Worker"/>
          <p:cNvSpPr/>
          <p:nvPr/>
        </p:nvSpPr>
        <p:spPr>
          <a:xfrm flipH="1">
            <a:off x="14949118" y="8022089"/>
            <a:ext cx="317619" cy="9694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9" h="21477" extrusionOk="0">
                <a:moveTo>
                  <a:pt x="10482" y="4"/>
                </a:moveTo>
                <a:cubicBezTo>
                  <a:pt x="10034" y="12"/>
                  <a:pt x="8391" y="117"/>
                  <a:pt x="7657" y="494"/>
                </a:cubicBezTo>
                <a:cubicBezTo>
                  <a:pt x="6848" y="911"/>
                  <a:pt x="6805" y="1175"/>
                  <a:pt x="6965" y="1602"/>
                </a:cubicBezTo>
                <a:cubicBezTo>
                  <a:pt x="6986" y="1656"/>
                  <a:pt x="6943" y="1710"/>
                  <a:pt x="6847" y="1754"/>
                </a:cubicBezTo>
                <a:lnTo>
                  <a:pt x="6817" y="1769"/>
                </a:lnTo>
                <a:cubicBezTo>
                  <a:pt x="6710" y="1819"/>
                  <a:pt x="6673" y="1881"/>
                  <a:pt x="6709" y="1940"/>
                </a:cubicBezTo>
                <a:cubicBezTo>
                  <a:pt x="6726" y="1968"/>
                  <a:pt x="6808" y="1986"/>
                  <a:pt x="6894" y="1981"/>
                </a:cubicBezTo>
                <a:lnTo>
                  <a:pt x="7473" y="1944"/>
                </a:lnTo>
                <a:lnTo>
                  <a:pt x="7581" y="2118"/>
                </a:lnTo>
                <a:lnTo>
                  <a:pt x="7832" y="2103"/>
                </a:lnTo>
                <a:cubicBezTo>
                  <a:pt x="7743" y="2259"/>
                  <a:pt x="7638" y="2495"/>
                  <a:pt x="7698" y="2690"/>
                </a:cubicBezTo>
                <a:cubicBezTo>
                  <a:pt x="7809" y="3047"/>
                  <a:pt x="7636" y="3287"/>
                  <a:pt x="7370" y="3479"/>
                </a:cubicBezTo>
                <a:cubicBezTo>
                  <a:pt x="7088" y="3683"/>
                  <a:pt x="5823" y="3782"/>
                  <a:pt x="6212" y="4325"/>
                </a:cubicBezTo>
                <a:cubicBezTo>
                  <a:pt x="4592" y="4538"/>
                  <a:pt x="3452" y="5407"/>
                  <a:pt x="1941" y="6231"/>
                </a:cubicBezTo>
                <a:cubicBezTo>
                  <a:pt x="1754" y="6223"/>
                  <a:pt x="1529" y="6238"/>
                  <a:pt x="1362" y="6303"/>
                </a:cubicBezTo>
                <a:lnTo>
                  <a:pt x="721" y="6586"/>
                </a:lnTo>
                <a:cubicBezTo>
                  <a:pt x="618" y="6626"/>
                  <a:pt x="407" y="6753"/>
                  <a:pt x="572" y="6895"/>
                </a:cubicBezTo>
                <a:cubicBezTo>
                  <a:pt x="551" y="6904"/>
                  <a:pt x="357" y="7014"/>
                  <a:pt x="177" y="7118"/>
                </a:cubicBezTo>
                <a:cubicBezTo>
                  <a:pt x="-34" y="7241"/>
                  <a:pt x="-56" y="7388"/>
                  <a:pt x="111" y="7518"/>
                </a:cubicBezTo>
                <a:cubicBezTo>
                  <a:pt x="327" y="7686"/>
                  <a:pt x="668" y="7934"/>
                  <a:pt x="1090" y="8180"/>
                </a:cubicBezTo>
                <a:cubicBezTo>
                  <a:pt x="2003" y="8714"/>
                  <a:pt x="3229" y="9346"/>
                  <a:pt x="4105" y="9644"/>
                </a:cubicBezTo>
                <a:lnTo>
                  <a:pt x="4105" y="10365"/>
                </a:lnTo>
                <a:cubicBezTo>
                  <a:pt x="1836" y="10445"/>
                  <a:pt x="1003" y="11125"/>
                  <a:pt x="1003" y="11125"/>
                </a:cubicBezTo>
                <a:lnTo>
                  <a:pt x="1141" y="11154"/>
                </a:lnTo>
                <a:cubicBezTo>
                  <a:pt x="1141" y="11154"/>
                  <a:pt x="2132" y="10786"/>
                  <a:pt x="2638" y="10783"/>
                </a:cubicBezTo>
                <a:cubicBezTo>
                  <a:pt x="3291" y="10779"/>
                  <a:pt x="3382" y="11031"/>
                  <a:pt x="3382" y="11031"/>
                </a:cubicBezTo>
                <a:lnTo>
                  <a:pt x="3530" y="11033"/>
                </a:lnTo>
                <a:lnTo>
                  <a:pt x="3566" y="12038"/>
                </a:lnTo>
                <a:cubicBezTo>
                  <a:pt x="3470" y="12040"/>
                  <a:pt x="3395" y="12067"/>
                  <a:pt x="3397" y="12098"/>
                </a:cubicBezTo>
                <a:lnTo>
                  <a:pt x="3469" y="13414"/>
                </a:lnTo>
                <a:cubicBezTo>
                  <a:pt x="3469" y="13424"/>
                  <a:pt x="3464" y="13435"/>
                  <a:pt x="3464" y="13446"/>
                </a:cubicBezTo>
                <a:lnTo>
                  <a:pt x="3382" y="14216"/>
                </a:lnTo>
                <a:cubicBezTo>
                  <a:pt x="3375" y="14280"/>
                  <a:pt x="3535" y="14331"/>
                  <a:pt x="3730" y="14330"/>
                </a:cubicBezTo>
                <a:lnTo>
                  <a:pt x="4151" y="14328"/>
                </a:lnTo>
                <a:lnTo>
                  <a:pt x="4530" y="14326"/>
                </a:lnTo>
                <a:cubicBezTo>
                  <a:pt x="4724" y="14325"/>
                  <a:pt x="4881" y="14271"/>
                  <a:pt x="4868" y="14207"/>
                </a:cubicBezTo>
                <a:lnTo>
                  <a:pt x="4710" y="13414"/>
                </a:lnTo>
                <a:lnTo>
                  <a:pt x="4643" y="12103"/>
                </a:lnTo>
                <a:cubicBezTo>
                  <a:pt x="4700" y="12108"/>
                  <a:pt x="4756" y="12112"/>
                  <a:pt x="4817" y="12112"/>
                </a:cubicBezTo>
                <a:lnTo>
                  <a:pt x="5976" y="12112"/>
                </a:lnTo>
                <a:cubicBezTo>
                  <a:pt x="6536" y="13763"/>
                  <a:pt x="6792" y="14110"/>
                  <a:pt x="6750" y="14533"/>
                </a:cubicBezTo>
                <a:cubicBezTo>
                  <a:pt x="6690" y="15141"/>
                  <a:pt x="5987" y="15436"/>
                  <a:pt x="5545" y="15870"/>
                </a:cubicBezTo>
                <a:cubicBezTo>
                  <a:pt x="5143" y="16265"/>
                  <a:pt x="4985" y="16324"/>
                  <a:pt x="4740" y="16769"/>
                </a:cubicBezTo>
                <a:cubicBezTo>
                  <a:pt x="4190" y="17773"/>
                  <a:pt x="4340" y="18216"/>
                  <a:pt x="4340" y="19137"/>
                </a:cubicBezTo>
                <a:cubicBezTo>
                  <a:pt x="4199" y="19522"/>
                  <a:pt x="4274" y="19717"/>
                  <a:pt x="4274" y="19717"/>
                </a:cubicBezTo>
                <a:cubicBezTo>
                  <a:pt x="4368" y="19995"/>
                  <a:pt x="4617" y="19893"/>
                  <a:pt x="4535" y="19971"/>
                </a:cubicBezTo>
                <a:cubicBezTo>
                  <a:pt x="4269" y="20224"/>
                  <a:pt x="4429" y="20438"/>
                  <a:pt x="4340" y="20583"/>
                </a:cubicBezTo>
                <a:cubicBezTo>
                  <a:pt x="4240" y="20748"/>
                  <a:pt x="4364" y="20936"/>
                  <a:pt x="4340" y="20983"/>
                </a:cubicBezTo>
                <a:cubicBezTo>
                  <a:pt x="4340" y="20983"/>
                  <a:pt x="4384" y="21109"/>
                  <a:pt x="4740" y="21238"/>
                </a:cubicBezTo>
                <a:cubicBezTo>
                  <a:pt x="5157" y="21388"/>
                  <a:pt x="6901" y="21579"/>
                  <a:pt x="8616" y="21410"/>
                </a:cubicBezTo>
                <a:cubicBezTo>
                  <a:pt x="9573" y="21316"/>
                  <a:pt x="9262" y="21088"/>
                  <a:pt x="9262" y="20924"/>
                </a:cubicBezTo>
                <a:cubicBezTo>
                  <a:pt x="9262" y="20797"/>
                  <a:pt x="8777" y="20605"/>
                  <a:pt x="8729" y="20462"/>
                </a:cubicBezTo>
                <a:cubicBezTo>
                  <a:pt x="8662" y="20263"/>
                  <a:pt x="8662" y="20255"/>
                  <a:pt x="8452" y="20003"/>
                </a:cubicBezTo>
                <a:cubicBezTo>
                  <a:pt x="8358" y="19890"/>
                  <a:pt x="8447" y="19720"/>
                  <a:pt x="8673" y="19630"/>
                </a:cubicBezTo>
                <a:cubicBezTo>
                  <a:pt x="8793" y="19582"/>
                  <a:pt x="8893" y="19525"/>
                  <a:pt x="8893" y="19444"/>
                </a:cubicBezTo>
                <a:cubicBezTo>
                  <a:pt x="8893" y="19071"/>
                  <a:pt x="8716" y="18928"/>
                  <a:pt x="9231" y="17843"/>
                </a:cubicBezTo>
                <a:cubicBezTo>
                  <a:pt x="9398" y="17493"/>
                  <a:pt x="9563" y="17209"/>
                  <a:pt x="9831" y="16639"/>
                </a:cubicBezTo>
                <a:cubicBezTo>
                  <a:pt x="9933" y="16421"/>
                  <a:pt x="10283" y="15839"/>
                  <a:pt x="10503" y="15630"/>
                </a:cubicBezTo>
                <a:cubicBezTo>
                  <a:pt x="11512" y="14669"/>
                  <a:pt x="11887" y="13545"/>
                  <a:pt x="12148" y="12932"/>
                </a:cubicBezTo>
                <a:cubicBezTo>
                  <a:pt x="12172" y="12877"/>
                  <a:pt x="12414" y="12880"/>
                  <a:pt x="12430" y="12936"/>
                </a:cubicBezTo>
                <a:cubicBezTo>
                  <a:pt x="12780" y="14137"/>
                  <a:pt x="13727" y="15338"/>
                  <a:pt x="13281" y="16184"/>
                </a:cubicBezTo>
                <a:cubicBezTo>
                  <a:pt x="12690" y="17307"/>
                  <a:pt x="13044" y="19528"/>
                  <a:pt x="13158" y="19543"/>
                </a:cubicBezTo>
                <a:cubicBezTo>
                  <a:pt x="13176" y="19674"/>
                  <a:pt x="13757" y="19688"/>
                  <a:pt x="13620" y="19877"/>
                </a:cubicBezTo>
                <a:cubicBezTo>
                  <a:pt x="13329" y="20278"/>
                  <a:pt x="13681" y="20664"/>
                  <a:pt x="13681" y="20664"/>
                </a:cubicBezTo>
                <a:cubicBezTo>
                  <a:pt x="13681" y="20664"/>
                  <a:pt x="13666" y="20763"/>
                  <a:pt x="13656" y="20835"/>
                </a:cubicBezTo>
                <a:cubicBezTo>
                  <a:pt x="13649" y="20884"/>
                  <a:pt x="13740" y="20928"/>
                  <a:pt x="13881" y="20944"/>
                </a:cubicBezTo>
                <a:cubicBezTo>
                  <a:pt x="14272" y="20988"/>
                  <a:pt x="14917" y="20997"/>
                  <a:pt x="15691" y="21006"/>
                </a:cubicBezTo>
                <a:cubicBezTo>
                  <a:pt x="16612" y="21017"/>
                  <a:pt x="16505" y="21106"/>
                  <a:pt x="17911" y="21192"/>
                </a:cubicBezTo>
                <a:cubicBezTo>
                  <a:pt x="19317" y="21278"/>
                  <a:pt x="21435" y="21140"/>
                  <a:pt x="21489" y="21006"/>
                </a:cubicBezTo>
                <a:cubicBezTo>
                  <a:pt x="21544" y="20872"/>
                  <a:pt x="21403" y="20584"/>
                  <a:pt x="20510" y="20503"/>
                </a:cubicBezTo>
                <a:cubicBezTo>
                  <a:pt x="19862" y="20421"/>
                  <a:pt x="19211" y="20353"/>
                  <a:pt x="18890" y="20283"/>
                </a:cubicBezTo>
                <a:cubicBezTo>
                  <a:pt x="18569" y="20213"/>
                  <a:pt x="17923" y="19968"/>
                  <a:pt x="17537" y="19926"/>
                </a:cubicBezTo>
                <a:cubicBezTo>
                  <a:pt x="17436" y="19915"/>
                  <a:pt x="17738" y="19800"/>
                  <a:pt x="17655" y="19471"/>
                </a:cubicBezTo>
                <a:cubicBezTo>
                  <a:pt x="17565" y="19121"/>
                  <a:pt x="17504" y="18885"/>
                  <a:pt x="17403" y="17877"/>
                </a:cubicBezTo>
                <a:cubicBezTo>
                  <a:pt x="17380" y="17639"/>
                  <a:pt x="17098" y="16934"/>
                  <a:pt x="17701" y="15969"/>
                </a:cubicBezTo>
                <a:cubicBezTo>
                  <a:pt x="17936" y="15593"/>
                  <a:pt x="17842" y="14996"/>
                  <a:pt x="17906" y="14271"/>
                </a:cubicBezTo>
                <a:cubicBezTo>
                  <a:pt x="17989" y="13321"/>
                  <a:pt x="18057" y="12396"/>
                  <a:pt x="17588" y="11169"/>
                </a:cubicBezTo>
                <a:cubicBezTo>
                  <a:pt x="17224" y="10217"/>
                  <a:pt x="17134" y="9970"/>
                  <a:pt x="16655" y="9412"/>
                </a:cubicBezTo>
                <a:cubicBezTo>
                  <a:pt x="16766" y="9378"/>
                  <a:pt x="16824" y="9329"/>
                  <a:pt x="16804" y="9276"/>
                </a:cubicBezTo>
                <a:lnTo>
                  <a:pt x="16757" y="8801"/>
                </a:lnTo>
                <a:cubicBezTo>
                  <a:pt x="16757" y="8678"/>
                  <a:pt x="16332" y="8592"/>
                  <a:pt x="16076" y="8598"/>
                </a:cubicBezTo>
                <a:cubicBezTo>
                  <a:pt x="15789" y="8088"/>
                  <a:pt x="15665" y="7588"/>
                  <a:pt x="15860" y="7190"/>
                </a:cubicBezTo>
                <a:cubicBezTo>
                  <a:pt x="16004" y="6898"/>
                  <a:pt x="17124" y="6324"/>
                  <a:pt x="16563" y="5810"/>
                </a:cubicBezTo>
                <a:cubicBezTo>
                  <a:pt x="16060" y="5349"/>
                  <a:pt x="14538" y="4598"/>
                  <a:pt x="14086" y="4451"/>
                </a:cubicBezTo>
                <a:cubicBezTo>
                  <a:pt x="13990" y="4419"/>
                  <a:pt x="13854" y="4395"/>
                  <a:pt x="13702" y="4378"/>
                </a:cubicBezTo>
                <a:lnTo>
                  <a:pt x="13835" y="4375"/>
                </a:lnTo>
                <a:cubicBezTo>
                  <a:pt x="13835" y="4375"/>
                  <a:pt x="13193" y="4329"/>
                  <a:pt x="12979" y="4071"/>
                </a:cubicBezTo>
                <a:cubicBezTo>
                  <a:pt x="12827" y="3889"/>
                  <a:pt x="13287" y="3499"/>
                  <a:pt x="13502" y="3487"/>
                </a:cubicBezTo>
                <a:lnTo>
                  <a:pt x="14594" y="3481"/>
                </a:lnTo>
                <a:cubicBezTo>
                  <a:pt x="14898" y="3464"/>
                  <a:pt x="15186" y="3391"/>
                  <a:pt x="15230" y="3315"/>
                </a:cubicBezTo>
                <a:cubicBezTo>
                  <a:pt x="15299" y="3208"/>
                  <a:pt x="15225" y="3143"/>
                  <a:pt x="15281" y="3063"/>
                </a:cubicBezTo>
                <a:cubicBezTo>
                  <a:pt x="15452" y="2788"/>
                  <a:pt x="15312" y="2710"/>
                  <a:pt x="15353" y="2627"/>
                </a:cubicBezTo>
                <a:cubicBezTo>
                  <a:pt x="15820" y="2557"/>
                  <a:pt x="15884" y="2491"/>
                  <a:pt x="15794" y="2419"/>
                </a:cubicBezTo>
                <a:cubicBezTo>
                  <a:pt x="15727" y="2366"/>
                  <a:pt x="14872" y="2184"/>
                  <a:pt x="14866" y="2036"/>
                </a:cubicBezTo>
                <a:cubicBezTo>
                  <a:pt x="15026" y="1794"/>
                  <a:pt x="14994" y="1645"/>
                  <a:pt x="14871" y="1531"/>
                </a:cubicBezTo>
                <a:lnTo>
                  <a:pt x="15753" y="1482"/>
                </a:lnTo>
                <a:cubicBezTo>
                  <a:pt x="15870" y="1476"/>
                  <a:pt x="15910" y="1427"/>
                  <a:pt x="15819" y="1402"/>
                </a:cubicBezTo>
                <a:cubicBezTo>
                  <a:pt x="15690" y="1366"/>
                  <a:pt x="15532" y="1341"/>
                  <a:pt x="15363" y="1328"/>
                </a:cubicBezTo>
                <a:cubicBezTo>
                  <a:pt x="15144" y="1312"/>
                  <a:pt x="14898" y="1283"/>
                  <a:pt x="14804" y="1234"/>
                </a:cubicBezTo>
                <a:cubicBezTo>
                  <a:pt x="14642" y="1150"/>
                  <a:pt x="14402" y="722"/>
                  <a:pt x="13625" y="466"/>
                </a:cubicBezTo>
                <a:cubicBezTo>
                  <a:pt x="13071" y="283"/>
                  <a:pt x="12369" y="143"/>
                  <a:pt x="11856" y="153"/>
                </a:cubicBezTo>
                <a:cubicBezTo>
                  <a:pt x="11633" y="-21"/>
                  <a:pt x="10930" y="-4"/>
                  <a:pt x="10482" y="4"/>
                </a:cubicBezTo>
                <a:close/>
                <a:moveTo>
                  <a:pt x="5930" y="6548"/>
                </a:moveTo>
                <a:cubicBezTo>
                  <a:pt x="6039" y="6555"/>
                  <a:pt x="6140" y="6580"/>
                  <a:pt x="6186" y="6618"/>
                </a:cubicBezTo>
                <a:cubicBezTo>
                  <a:pt x="6367" y="6769"/>
                  <a:pt x="6586" y="7007"/>
                  <a:pt x="6806" y="7234"/>
                </a:cubicBezTo>
                <a:cubicBezTo>
                  <a:pt x="7264" y="7707"/>
                  <a:pt x="7616" y="7931"/>
                  <a:pt x="7370" y="8261"/>
                </a:cubicBezTo>
                <a:cubicBezTo>
                  <a:pt x="7183" y="8513"/>
                  <a:pt x="6811" y="8858"/>
                  <a:pt x="6811" y="8858"/>
                </a:cubicBezTo>
                <a:cubicBezTo>
                  <a:pt x="6133" y="8858"/>
                  <a:pt x="5842" y="8976"/>
                  <a:pt x="5807" y="8982"/>
                </a:cubicBezTo>
                <a:cubicBezTo>
                  <a:pt x="5454" y="9049"/>
                  <a:pt x="4889" y="9001"/>
                  <a:pt x="4628" y="8895"/>
                </a:cubicBezTo>
                <a:cubicBezTo>
                  <a:pt x="3966" y="8628"/>
                  <a:pt x="3934" y="8067"/>
                  <a:pt x="3541" y="7536"/>
                </a:cubicBezTo>
                <a:lnTo>
                  <a:pt x="4340" y="7206"/>
                </a:lnTo>
                <a:cubicBezTo>
                  <a:pt x="4497" y="7127"/>
                  <a:pt x="4533" y="7041"/>
                  <a:pt x="4479" y="6981"/>
                </a:cubicBezTo>
                <a:cubicBezTo>
                  <a:pt x="4980" y="6802"/>
                  <a:pt x="5361" y="6668"/>
                  <a:pt x="5612" y="6581"/>
                </a:cubicBezTo>
                <a:cubicBezTo>
                  <a:pt x="5699" y="6551"/>
                  <a:pt x="5820" y="6541"/>
                  <a:pt x="5930" y="6548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020" name="C"/>
          <p:cNvSpPr txBox="1"/>
          <p:nvPr/>
        </p:nvSpPr>
        <p:spPr>
          <a:xfrm>
            <a:off x="15500159" y="8426871"/>
            <a:ext cx="407722" cy="585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C</a:t>
            </a:r>
          </a:p>
        </p:txBody>
      </p:sp>
      <p:sp>
        <p:nvSpPr>
          <p:cNvPr id="1021" name="Line"/>
          <p:cNvSpPr/>
          <p:nvPr/>
        </p:nvSpPr>
        <p:spPr>
          <a:xfrm>
            <a:off x="9480263" y="8506823"/>
            <a:ext cx="5423113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22" name="Line"/>
          <p:cNvSpPr/>
          <p:nvPr/>
        </p:nvSpPr>
        <p:spPr>
          <a:xfrm flipV="1">
            <a:off x="9216609" y="5373278"/>
            <a:ext cx="1" cy="2501727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23" name="Line"/>
          <p:cNvSpPr/>
          <p:nvPr/>
        </p:nvSpPr>
        <p:spPr>
          <a:xfrm flipV="1">
            <a:off x="15107928" y="5373278"/>
            <a:ext cx="1" cy="2501727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grpSp>
        <p:nvGrpSpPr>
          <p:cNvPr id="1026" name="Group"/>
          <p:cNvGrpSpPr/>
          <p:nvPr/>
        </p:nvGrpSpPr>
        <p:grpSpPr>
          <a:xfrm>
            <a:off x="9492435" y="5389571"/>
            <a:ext cx="1378838" cy="1359764"/>
            <a:chOff x="0" y="0"/>
            <a:chExt cx="1378836" cy="1359762"/>
          </a:xfrm>
        </p:grpSpPr>
        <p:sp>
          <p:nvSpPr>
            <p:cNvPr id="1024" name="⏚"/>
            <p:cNvSpPr txBox="1"/>
            <p:nvPr/>
          </p:nvSpPr>
          <p:spPr>
            <a:xfrm>
              <a:off x="718436" y="483462"/>
              <a:ext cx="660401" cy="876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 defTabSz="457200">
                <a:defRPr sz="43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⏚</a:t>
              </a:r>
            </a:p>
          </p:txBody>
        </p:sp>
        <p:sp>
          <p:nvSpPr>
            <p:cNvPr id="1025" name="Line"/>
            <p:cNvSpPr/>
            <p:nvPr/>
          </p:nvSpPr>
          <p:spPr>
            <a:xfrm flipH="1" flipV="1">
              <a:off x="-1" y="-1"/>
              <a:ext cx="1046206" cy="66252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1029" name="Group"/>
          <p:cNvGrpSpPr/>
          <p:nvPr/>
        </p:nvGrpSpPr>
        <p:grpSpPr>
          <a:xfrm flipH="1">
            <a:off x="13486674" y="5389571"/>
            <a:ext cx="1378838" cy="1359764"/>
            <a:chOff x="0" y="0"/>
            <a:chExt cx="1378836" cy="1359762"/>
          </a:xfrm>
        </p:grpSpPr>
        <p:sp>
          <p:nvSpPr>
            <p:cNvPr id="1027" name="⏚"/>
            <p:cNvSpPr txBox="1"/>
            <p:nvPr/>
          </p:nvSpPr>
          <p:spPr>
            <a:xfrm>
              <a:off x="718436" y="483462"/>
              <a:ext cx="660401" cy="876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 defTabSz="457200">
                <a:defRPr sz="43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⏚</a:t>
              </a:r>
            </a:p>
          </p:txBody>
        </p:sp>
        <p:sp>
          <p:nvSpPr>
            <p:cNvPr id="1028" name="Line"/>
            <p:cNvSpPr/>
            <p:nvPr/>
          </p:nvSpPr>
          <p:spPr>
            <a:xfrm flipH="1" flipV="1">
              <a:off x="-1" y="-1"/>
              <a:ext cx="1046206" cy="66252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1032" name="Group"/>
          <p:cNvGrpSpPr/>
          <p:nvPr/>
        </p:nvGrpSpPr>
        <p:grpSpPr>
          <a:xfrm>
            <a:off x="6837533" y="4533010"/>
            <a:ext cx="1788601" cy="564257"/>
            <a:chOff x="166621" y="-135061"/>
            <a:chExt cx="1788599" cy="564256"/>
          </a:xfrm>
        </p:grpSpPr>
        <p:sp>
          <p:nvSpPr>
            <p:cNvPr id="1030" name="Line"/>
            <p:cNvSpPr/>
            <p:nvPr/>
          </p:nvSpPr>
          <p:spPr>
            <a:xfrm>
              <a:off x="1285094" y="274066"/>
              <a:ext cx="670126" cy="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031" name="Attack"/>
            <p:cNvSpPr txBox="1"/>
            <p:nvPr/>
          </p:nvSpPr>
          <p:spPr>
            <a:xfrm>
              <a:off x="166621" y="-135061"/>
              <a:ext cx="860812" cy="564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825500">
                <a:defRPr sz="3000" i="1">
                  <a:solidFill>
                    <a:srgbClr val="0433FF"/>
                  </a:solidFill>
                </a:defRPr>
              </a:lvl1pPr>
            </a:lstStyle>
            <a:p>
              <a:r>
                <a:rPr lang="en-US" dirty="0"/>
                <a:t>m=0</a:t>
              </a:r>
              <a:endParaRPr dirty="0"/>
            </a:p>
          </p:txBody>
        </p:sp>
      </p:grpSp>
      <p:grpSp>
        <p:nvGrpSpPr>
          <p:cNvPr id="1035" name="Group"/>
          <p:cNvGrpSpPr/>
          <p:nvPr/>
        </p:nvGrpSpPr>
        <p:grpSpPr>
          <a:xfrm>
            <a:off x="15671319" y="4533010"/>
            <a:ext cx="1801045" cy="564257"/>
            <a:chOff x="-710109" y="-135061"/>
            <a:chExt cx="1801043" cy="564256"/>
          </a:xfrm>
        </p:grpSpPr>
        <p:sp>
          <p:nvSpPr>
            <p:cNvPr id="1033" name="Line"/>
            <p:cNvSpPr/>
            <p:nvPr/>
          </p:nvSpPr>
          <p:spPr>
            <a:xfrm>
              <a:off x="-710109" y="290420"/>
              <a:ext cx="670126" cy="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034" name="Retreat"/>
            <p:cNvSpPr txBox="1"/>
            <p:nvPr/>
          </p:nvSpPr>
          <p:spPr>
            <a:xfrm>
              <a:off x="230122" y="-135061"/>
              <a:ext cx="860812" cy="564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825500">
                <a:defRPr sz="3000" i="1"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defRPr>
              </a:lvl1pPr>
            </a:lstStyle>
            <a:p>
              <a:r>
                <a:rPr lang="en-US" dirty="0"/>
                <a:t>m=1</a:t>
              </a:r>
              <a:endParaRPr dirty="0"/>
            </a:p>
          </p:txBody>
        </p:sp>
      </p:grpSp>
      <p:sp>
        <p:nvSpPr>
          <p:cNvPr id="1036" name="Byzantine Generals : Impossibility[Fischer,Lynch,Merrit’86]"/>
          <p:cNvSpPr txBox="1">
            <a:spLocks noGrp="1"/>
          </p:cNvSpPr>
          <p:nvPr>
            <p:ph type="title"/>
          </p:nvPr>
        </p:nvSpPr>
        <p:spPr>
          <a:xfrm>
            <a:off x="1206500" y="317500"/>
            <a:ext cx="21971000" cy="1433163"/>
          </a:xfrm>
          <a:prstGeom prst="rect">
            <a:avLst/>
          </a:prstGeom>
        </p:spPr>
        <p:txBody>
          <a:bodyPr/>
          <a:lstStyle/>
          <a:p>
            <a:pPr>
              <a:defRPr sz="7000" spc="-140"/>
            </a:pPr>
            <a:r>
              <a:rPr lang="en-US" dirty="0"/>
              <a:t>3-party Broadcast </a:t>
            </a:r>
            <a:r>
              <a:rPr dirty="0"/>
              <a:t>: Impossibility</a:t>
            </a:r>
            <a:r>
              <a:rPr baseline="31999" dirty="0"/>
              <a:t>[</a:t>
            </a:r>
            <a:r>
              <a:rPr lang="en-US" baseline="31999" dirty="0"/>
              <a:t>FLM86</a:t>
            </a:r>
            <a:r>
              <a:rPr baseline="31999" dirty="0"/>
              <a:t>]</a:t>
            </a:r>
            <a:r>
              <a:rPr dirty="0"/>
              <a:t> </a:t>
            </a:r>
          </a:p>
        </p:txBody>
      </p:sp>
      <p:grpSp>
        <p:nvGrpSpPr>
          <p:cNvPr id="1039" name="Group"/>
          <p:cNvGrpSpPr/>
          <p:nvPr/>
        </p:nvGrpSpPr>
        <p:grpSpPr>
          <a:xfrm>
            <a:off x="15107927" y="9138643"/>
            <a:ext cx="1270001" cy="2123851"/>
            <a:chOff x="671131" y="0"/>
            <a:chExt cx="1270000" cy="2123849"/>
          </a:xfrm>
        </p:grpSpPr>
        <p:sp>
          <p:nvSpPr>
            <p:cNvPr id="1037" name="Line"/>
            <p:cNvSpPr/>
            <p:nvPr/>
          </p:nvSpPr>
          <p:spPr>
            <a:xfrm flipH="1">
              <a:off x="671131" y="0"/>
              <a:ext cx="1" cy="515323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038" name="Retreat"/>
            <p:cNvSpPr/>
            <p:nvPr/>
          </p:nvSpPr>
          <p:spPr>
            <a:xfrm>
              <a:off x="671131" y="853849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825500">
                <a:defRPr sz="3000" i="1"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defRPr>
              </a:lvl1pPr>
            </a:lstStyle>
            <a:p>
              <a:r>
                <a:rPr lang="en-US" dirty="0"/>
                <a:t>m=1</a:t>
              </a:r>
              <a:endParaRPr dirty="0"/>
            </a:p>
          </p:txBody>
        </p:sp>
      </p:grpSp>
      <p:grpSp>
        <p:nvGrpSpPr>
          <p:cNvPr id="1048" name="Group"/>
          <p:cNvGrpSpPr/>
          <p:nvPr/>
        </p:nvGrpSpPr>
        <p:grpSpPr>
          <a:xfrm>
            <a:off x="6119896" y="1283340"/>
            <a:ext cx="11834358" cy="6566697"/>
            <a:chOff x="-44450" y="-44450"/>
            <a:chExt cx="11834356" cy="6566696"/>
          </a:xfrm>
        </p:grpSpPr>
        <p:grpSp>
          <p:nvGrpSpPr>
            <p:cNvPr id="1046" name="Group"/>
            <p:cNvGrpSpPr/>
            <p:nvPr/>
          </p:nvGrpSpPr>
          <p:grpSpPr>
            <a:xfrm flipH="1">
              <a:off x="-44451" y="-44451"/>
              <a:ext cx="11834358" cy="5929389"/>
              <a:chOff x="-44450" y="-44450"/>
              <a:chExt cx="11834356" cy="5929388"/>
            </a:xfrm>
          </p:grpSpPr>
          <p:pic>
            <p:nvPicPr>
              <p:cNvPr id="1040" name="Shape Shape" descr="Shape Shape"/>
              <p:cNvPicPr>
                <a:picLocks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21600000">
                <a:off x="-44451" y="-44451"/>
                <a:ext cx="11834357" cy="5396591"/>
              </a:xfrm>
              <a:prstGeom prst="rect">
                <a:avLst/>
              </a:prstGeom>
              <a:effectLst/>
            </p:spPr>
          </p:pic>
          <p:pic>
            <p:nvPicPr>
              <p:cNvPr id="1042" name="Circle Circle" descr="Circle Circle"/>
              <p:cNvPicPr>
                <a:picLocks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31126" y="5680818"/>
                <a:ext cx="204121" cy="204120"/>
              </a:xfrm>
              <a:prstGeom prst="rect">
                <a:avLst/>
              </a:prstGeom>
              <a:effectLst/>
            </p:spPr>
          </p:pic>
          <p:pic>
            <p:nvPicPr>
              <p:cNvPr id="1044" name="Circle Circle" descr="Circle Circle"/>
              <p:cNvPicPr>
                <a:picLocks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59726" y="5414118"/>
                <a:ext cx="317619" cy="317619"/>
              </a:xfrm>
              <a:prstGeom prst="rect">
                <a:avLst/>
              </a:prstGeom>
              <a:effectLst/>
            </p:spPr>
          </p:pic>
        </p:grpSp>
        <p:sp>
          <p:nvSpPr>
            <p:cNvPr id="1047" name="Horseback Riding"/>
            <p:cNvSpPr/>
            <p:nvPr/>
          </p:nvSpPr>
          <p:spPr>
            <a:xfrm>
              <a:off x="5840569" y="5638987"/>
              <a:ext cx="895005" cy="883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378" y="0"/>
                  </a:moveTo>
                  <a:cubicBezTo>
                    <a:pt x="8007" y="0"/>
                    <a:pt x="7636" y="144"/>
                    <a:pt x="7352" y="431"/>
                  </a:cubicBezTo>
                  <a:cubicBezTo>
                    <a:pt x="6786" y="1005"/>
                    <a:pt x="6786" y="1936"/>
                    <a:pt x="7352" y="2510"/>
                  </a:cubicBezTo>
                  <a:cubicBezTo>
                    <a:pt x="7919" y="3084"/>
                    <a:pt x="8838" y="3084"/>
                    <a:pt x="9404" y="2510"/>
                  </a:cubicBezTo>
                  <a:cubicBezTo>
                    <a:pt x="9971" y="1936"/>
                    <a:pt x="9971" y="1005"/>
                    <a:pt x="9404" y="431"/>
                  </a:cubicBezTo>
                  <a:cubicBezTo>
                    <a:pt x="9121" y="144"/>
                    <a:pt x="8750" y="0"/>
                    <a:pt x="8378" y="0"/>
                  </a:cubicBezTo>
                  <a:close/>
                  <a:moveTo>
                    <a:pt x="18066" y="1982"/>
                  </a:moveTo>
                  <a:cubicBezTo>
                    <a:pt x="18052" y="1980"/>
                    <a:pt x="18032" y="1985"/>
                    <a:pt x="18007" y="2001"/>
                  </a:cubicBezTo>
                  <a:cubicBezTo>
                    <a:pt x="17942" y="2043"/>
                    <a:pt x="11897" y="8305"/>
                    <a:pt x="11897" y="8305"/>
                  </a:cubicBezTo>
                  <a:lnTo>
                    <a:pt x="9735" y="8305"/>
                  </a:lnTo>
                  <a:lnTo>
                    <a:pt x="9735" y="6735"/>
                  </a:lnTo>
                  <a:lnTo>
                    <a:pt x="11509" y="7279"/>
                  </a:lnTo>
                  <a:cubicBezTo>
                    <a:pt x="11585" y="7303"/>
                    <a:pt x="11662" y="7313"/>
                    <a:pt x="11738" y="7313"/>
                  </a:cubicBezTo>
                  <a:cubicBezTo>
                    <a:pt x="12078" y="7313"/>
                    <a:pt x="12392" y="7090"/>
                    <a:pt x="12496" y="6744"/>
                  </a:cubicBezTo>
                  <a:cubicBezTo>
                    <a:pt x="12622" y="6320"/>
                    <a:pt x="12386" y="5872"/>
                    <a:pt x="11968" y="5744"/>
                  </a:cubicBezTo>
                  <a:lnTo>
                    <a:pt x="9735" y="5060"/>
                  </a:lnTo>
                  <a:lnTo>
                    <a:pt x="9735" y="4764"/>
                  </a:lnTo>
                  <a:cubicBezTo>
                    <a:pt x="9735" y="4005"/>
                    <a:pt x="9128" y="3389"/>
                    <a:pt x="8378" y="3389"/>
                  </a:cubicBezTo>
                  <a:cubicBezTo>
                    <a:pt x="7629" y="3389"/>
                    <a:pt x="7022" y="4005"/>
                    <a:pt x="7022" y="4764"/>
                  </a:cubicBezTo>
                  <a:lnTo>
                    <a:pt x="7022" y="8305"/>
                  </a:lnTo>
                  <a:lnTo>
                    <a:pt x="2400" y="8305"/>
                  </a:lnTo>
                  <a:cubicBezTo>
                    <a:pt x="270" y="8305"/>
                    <a:pt x="0" y="10436"/>
                    <a:pt x="0" y="10436"/>
                  </a:cubicBezTo>
                  <a:lnTo>
                    <a:pt x="0" y="14158"/>
                  </a:lnTo>
                  <a:lnTo>
                    <a:pt x="1549" y="14158"/>
                  </a:lnTo>
                  <a:lnTo>
                    <a:pt x="1549" y="10436"/>
                  </a:lnTo>
                  <a:lnTo>
                    <a:pt x="2206" y="9299"/>
                  </a:lnTo>
                  <a:lnTo>
                    <a:pt x="2400" y="9299"/>
                  </a:lnTo>
                  <a:lnTo>
                    <a:pt x="2400" y="13515"/>
                  </a:lnTo>
                  <a:lnTo>
                    <a:pt x="1650" y="14849"/>
                  </a:lnTo>
                  <a:lnTo>
                    <a:pt x="1650" y="20468"/>
                  </a:lnTo>
                  <a:cubicBezTo>
                    <a:pt x="1650" y="21037"/>
                    <a:pt x="2106" y="21499"/>
                    <a:pt x="2668" y="21499"/>
                  </a:cubicBezTo>
                  <a:cubicBezTo>
                    <a:pt x="3230" y="21499"/>
                    <a:pt x="3686" y="21037"/>
                    <a:pt x="3685" y="20468"/>
                  </a:cubicBezTo>
                  <a:lnTo>
                    <a:pt x="3685" y="15395"/>
                  </a:lnTo>
                  <a:lnTo>
                    <a:pt x="4455" y="14025"/>
                  </a:lnTo>
                  <a:lnTo>
                    <a:pt x="4455" y="15718"/>
                  </a:lnTo>
                  <a:cubicBezTo>
                    <a:pt x="4453" y="15752"/>
                    <a:pt x="4453" y="15786"/>
                    <a:pt x="4455" y="15820"/>
                  </a:cubicBezTo>
                  <a:lnTo>
                    <a:pt x="4455" y="15925"/>
                  </a:lnTo>
                  <a:lnTo>
                    <a:pt x="4465" y="15923"/>
                  </a:lnTo>
                  <a:cubicBezTo>
                    <a:pt x="4477" y="16006"/>
                    <a:pt x="4496" y="16088"/>
                    <a:pt x="4529" y="16169"/>
                  </a:cubicBezTo>
                  <a:lnTo>
                    <a:pt x="6512" y="20966"/>
                  </a:lnTo>
                  <a:cubicBezTo>
                    <a:pt x="6675" y="21361"/>
                    <a:pt x="7052" y="21600"/>
                    <a:pt x="7450" y="21600"/>
                  </a:cubicBezTo>
                  <a:cubicBezTo>
                    <a:pt x="7581" y="21600"/>
                    <a:pt x="7715" y="21574"/>
                    <a:pt x="7843" y="21520"/>
                  </a:cubicBezTo>
                  <a:cubicBezTo>
                    <a:pt x="8362" y="21300"/>
                    <a:pt x="8606" y="20696"/>
                    <a:pt x="8389" y="20170"/>
                  </a:cubicBezTo>
                  <a:lnTo>
                    <a:pt x="6441" y="15456"/>
                  </a:lnTo>
                  <a:lnTo>
                    <a:pt x="7550" y="13980"/>
                  </a:lnTo>
                  <a:lnTo>
                    <a:pt x="12472" y="13980"/>
                  </a:lnTo>
                  <a:lnTo>
                    <a:pt x="12472" y="20275"/>
                  </a:lnTo>
                  <a:cubicBezTo>
                    <a:pt x="12472" y="20844"/>
                    <a:pt x="12928" y="21306"/>
                    <a:pt x="13490" y="21306"/>
                  </a:cubicBezTo>
                  <a:cubicBezTo>
                    <a:pt x="14052" y="21306"/>
                    <a:pt x="14507" y="20844"/>
                    <a:pt x="14507" y="20275"/>
                  </a:cubicBezTo>
                  <a:lnTo>
                    <a:pt x="14507" y="14020"/>
                  </a:lnTo>
                  <a:lnTo>
                    <a:pt x="16652" y="9504"/>
                  </a:lnTo>
                  <a:cubicBezTo>
                    <a:pt x="16809" y="9522"/>
                    <a:pt x="16997" y="9536"/>
                    <a:pt x="17204" y="9536"/>
                  </a:cubicBezTo>
                  <a:cubicBezTo>
                    <a:pt x="17755" y="9536"/>
                    <a:pt x="18437" y="9436"/>
                    <a:pt x="19015" y="9042"/>
                  </a:cubicBezTo>
                  <a:cubicBezTo>
                    <a:pt x="19539" y="8685"/>
                    <a:pt x="19886" y="8150"/>
                    <a:pt x="20054" y="7454"/>
                  </a:cubicBezTo>
                  <a:lnTo>
                    <a:pt x="20488" y="7513"/>
                  </a:lnTo>
                  <a:cubicBezTo>
                    <a:pt x="21562" y="7657"/>
                    <a:pt x="21600" y="6511"/>
                    <a:pt x="21600" y="6511"/>
                  </a:cubicBezTo>
                  <a:cubicBezTo>
                    <a:pt x="21600" y="5867"/>
                    <a:pt x="20798" y="5395"/>
                    <a:pt x="20798" y="5395"/>
                  </a:cubicBezTo>
                  <a:lnTo>
                    <a:pt x="18087" y="3562"/>
                  </a:lnTo>
                  <a:lnTo>
                    <a:pt x="18110" y="2050"/>
                  </a:lnTo>
                  <a:cubicBezTo>
                    <a:pt x="18110" y="2050"/>
                    <a:pt x="18109" y="1987"/>
                    <a:pt x="18066" y="1982"/>
                  </a:cubicBezTo>
                  <a:close/>
                  <a:moveTo>
                    <a:pt x="17774" y="7142"/>
                  </a:moveTo>
                  <a:lnTo>
                    <a:pt x="19376" y="7361"/>
                  </a:lnTo>
                  <a:cubicBezTo>
                    <a:pt x="19243" y="7851"/>
                    <a:pt x="18997" y="8224"/>
                    <a:pt x="18638" y="8469"/>
                  </a:cubicBezTo>
                  <a:cubicBezTo>
                    <a:pt x="18116" y="8826"/>
                    <a:pt x="17448" y="8869"/>
                    <a:pt x="16968" y="8840"/>
                  </a:cubicBezTo>
                  <a:lnTo>
                    <a:pt x="17774" y="7142"/>
                  </a:lnTo>
                  <a:close/>
                </a:path>
              </a:pathLst>
            </a:custGeom>
            <a:solidFill>
              <a:srgbClr val="ED220D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051" name="Group"/>
          <p:cNvGrpSpPr/>
          <p:nvPr/>
        </p:nvGrpSpPr>
        <p:grpSpPr>
          <a:xfrm>
            <a:off x="9249509" y="9082192"/>
            <a:ext cx="1270001" cy="2123850"/>
            <a:chOff x="597026" y="0"/>
            <a:chExt cx="1270000" cy="2123849"/>
          </a:xfrm>
        </p:grpSpPr>
        <p:sp>
          <p:nvSpPr>
            <p:cNvPr id="1049" name="Line"/>
            <p:cNvSpPr/>
            <p:nvPr/>
          </p:nvSpPr>
          <p:spPr>
            <a:xfrm flipH="1">
              <a:off x="597027" y="0"/>
              <a:ext cx="1" cy="515323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050" name="Attack"/>
            <p:cNvSpPr/>
            <p:nvPr/>
          </p:nvSpPr>
          <p:spPr>
            <a:xfrm>
              <a:off x="597026" y="853849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825500">
                <a:defRPr sz="3000" i="1">
                  <a:solidFill>
                    <a:srgbClr val="0433FF"/>
                  </a:solidFill>
                </a:defRPr>
              </a:lvl1pPr>
            </a:lstStyle>
            <a:p>
              <a:r>
                <a:rPr lang="en-US" dirty="0"/>
                <a:t>m=0</a:t>
              </a:r>
              <a:endParaRPr dirty="0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" grpId="0" animBg="1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Byzantine Generals : Generalizing FLM to the Source Model"/>
          <p:cNvSpPr txBox="1">
            <a:spLocks noGrp="1"/>
          </p:cNvSpPr>
          <p:nvPr>
            <p:ph type="title"/>
          </p:nvPr>
        </p:nvSpPr>
        <p:spPr>
          <a:xfrm>
            <a:off x="1206500" y="317500"/>
            <a:ext cx="21971000" cy="1433163"/>
          </a:xfrm>
          <a:prstGeom prst="rect">
            <a:avLst/>
          </a:prstGeom>
        </p:spPr>
        <p:txBody>
          <a:bodyPr/>
          <a:lstStyle>
            <a:lvl1pPr defTabSz="2194505">
              <a:defRPr sz="6300" spc="-126"/>
            </a:lvl1pPr>
          </a:lstStyle>
          <a:p>
            <a:r>
              <a:rPr lang="en-US" dirty="0"/>
              <a:t>3-party Broadcast </a:t>
            </a:r>
            <a:r>
              <a:rPr dirty="0"/>
              <a:t>: Generalizing FLM to </a:t>
            </a:r>
            <a:r>
              <a:rPr lang="en-US" dirty="0"/>
              <a:t>Correlations </a:t>
            </a:r>
            <a:r>
              <a:rPr dirty="0"/>
              <a:t>Model</a:t>
            </a:r>
          </a:p>
        </p:txBody>
      </p:sp>
      <p:grpSp>
        <p:nvGrpSpPr>
          <p:cNvPr id="1056" name="Group"/>
          <p:cNvGrpSpPr/>
          <p:nvPr/>
        </p:nvGrpSpPr>
        <p:grpSpPr>
          <a:xfrm>
            <a:off x="14660426" y="3614975"/>
            <a:ext cx="895005" cy="1614007"/>
            <a:chOff x="0" y="0"/>
            <a:chExt cx="895004" cy="1614006"/>
          </a:xfrm>
        </p:grpSpPr>
        <p:sp>
          <p:nvSpPr>
            <p:cNvPr id="1054" name="Horseback Riding"/>
            <p:cNvSpPr/>
            <p:nvPr/>
          </p:nvSpPr>
          <p:spPr>
            <a:xfrm flipH="1">
              <a:off x="-1" y="730748"/>
              <a:ext cx="895006" cy="883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378" y="0"/>
                  </a:moveTo>
                  <a:cubicBezTo>
                    <a:pt x="8007" y="0"/>
                    <a:pt x="7636" y="144"/>
                    <a:pt x="7352" y="431"/>
                  </a:cubicBezTo>
                  <a:cubicBezTo>
                    <a:pt x="6786" y="1005"/>
                    <a:pt x="6786" y="1936"/>
                    <a:pt x="7352" y="2510"/>
                  </a:cubicBezTo>
                  <a:cubicBezTo>
                    <a:pt x="7919" y="3084"/>
                    <a:pt x="8838" y="3084"/>
                    <a:pt x="9404" y="2510"/>
                  </a:cubicBezTo>
                  <a:cubicBezTo>
                    <a:pt x="9971" y="1936"/>
                    <a:pt x="9971" y="1005"/>
                    <a:pt x="9404" y="431"/>
                  </a:cubicBezTo>
                  <a:cubicBezTo>
                    <a:pt x="9121" y="144"/>
                    <a:pt x="8750" y="0"/>
                    <a:pt x="8378" y="0"/>
                  </a:cubicBezTo>
                  <a:close/>
                  <a:moveTo>
                    <a:pt x="18066" y="1982"/>
                  </a:moveTo>
                  <a:cubicBezTo>
                    <a:pt x="18052" y="1980"/>
                    <a:pt x="18032" y="1985"/>
                    <a:pt x="18007" y="2001"/>
                  </a:cubicBezTo>
                  <a:cubicBezTo>
                    <a:pt x="17942" y="2043"/>
                    <a:pt x="11897" y="8305"/>
                    <a:pt x="11897" y="8305"/>
                  </a:cubicBezTo>
                  <a:lnTo>
                    <a:pt x="9735" y="8305"/>
                  </a:lnTo>
                  <a:lnTo>
                    <a:pt x="9735" y="6735"/>
                  </a:lnTo>
                  <a:lnTo>
                    <a:pt x="11509" y="7279"/>
                  </a:lnTo>
                  <a:cubicBezTo>
                    <a:pt x="11585" y="7303"/>
                    <a:pt x="11662" y="7313"/>
                    <a:pt x="11738" y="7313"/>
                  </a:cubicBezTo>
                  <a:cubicBezTo>
                    <a:pt x="12078" y="7313"/>
                    <a:pt x="12392" y="7090"/>
                    <a:pt x="12496" y="6744"/>
                  </a:cubicBezTo>
                  <a:cubicBezTo>
                    <a:pt x="12622" y="6320"/>
                    <a:pt x="12386" y="5872"/>
                    <a:pt x="11968" y="5744"/>
                  </a:cubicBezTo>
                  <a:lnTo>
                    <a:pt x="9735" y="5060"/>
                  </a:lnTo>
                  <a:lnTo>
                    <a:pt x="9735" y="4764"/>
                  </a:lnTo>
                  <a:cubicBezTo>
                    <a:pt x="9735" y="4005"/>
                    <a:pt x="9128" y="3389"/>
                    <a:pt x="8378" y="3389"/>
                  </a:cubicBezTo>
                  <a:cubicBezTo>
                    <a:pt x="7629" y="3389"/>
                    <a:pt x="7022" y="4005"/>
                    <a:pt x="7022" y="4764"/>
                  </a:cubicBezTo>
                  <a:lnTo>
                    <a:pt x="7022" y="8305"/>
                  </a:lnTo>
                  <a:lnTo>
                    <a:pt x="2400" y="8305"/>
                  </a:lnTo>
                  <a:cubicBezTo>
                    <a:pt x="270" y="8305"/>
                    <a:pt x="0" y="10436"/>
                    <a:pt x="0" y="10436"/>
                  </a:cubicBezTo>
                  <a:lnTo>
                    <a:pt x="0" y="14158"/>
                  </a:lnTo>
                  <a:lnTo>
                    <a:pt x="1549" y="14158"/>
                  </a:lnTo>
                  <a:lnTo>
                    <a:pt x="1549" y="10436"/>
                  </a:lnTo>
                  <a:lnTo>
                    <a:pt x="2206" y="9299"/>
                  </a:lnTo>
                  <a:lnTo>
                    <a:pt x="2400" y="9299"/>
                  </a:lnTo>
                  <a:lnTo>
                    <a:pt x="2400" y="13515"/>
                  </a:lnTo>
                  <a:lnTo>
                    <a:pt x="1650" y="14849"/>
                  </a:lnTo>
                  <a:lnTo>
                    <a:pt x="1650" y="20468"/>
                  </a:lnTo>
                  <a:cubicBezTo>
                    <a:pt x="1650" y="21037"/>
                    <a:pt x="2106" y="21499"/>
                    <a:pt x="2668" y="21499"/>
                  </a:cubicBezTo>
                  <a:cubicBezTo>
                    <a:pt x="3230" y="21499"/>
                    <a:pt x="3686" y="21037"/>
                    <a:pt x="3685" y="20468"/>
                  </a:cubicBezTo>
                  <a:lnTo>
                    <a:pt x="3685" y="15395"/>
                  </a:lnTo>
                  <a:lnTo>
                    <a:pt x="4455" y="14025"/>
                  </a:lnTo>
                  <a:lnTo>
                    <a:pt x="4455" y="15718"/>
                  </a:lnTo>
                  <a:cubicBezTo>
                    <a:pt x="4453" y="15752"/>
                    <a:pt x="4453" y="15786"/>
                    <a:pt x="4455" y="15820"/>
                  </a:cubicBezTo>
                  <a:lnTo>
                    <a:pt x="4455" y="15925"/>
                  </a:lnTo>
                  <a:lnTo>
                    <a:pt x="4465" y="15923"/>
                  </a:lnTo>
                  <a:cubicBezTo>
                    <a:pt x="4477" y="16006"/>
                    <a:pt x="4496" y="16088"/>
                    <a:pt x="4529" y="16169"/>
                  </a:cubicBezTo>
                  <a:lnTo>
                    <a:pt x="6512" y="20966"/>
                  </a:lnTo>
                  <a:cubicBezTo>
                    <a:pt x="6675" y="21361"/>
                    <a:pt x="7052" y="21600"/>
                    <a:pt x="7450" y="21600"/>
                  </a:cubicBezTo>
                  <a:cubicBezTo>
                    <a:pt x="7581" y="21600"/>
                    <a:pt x="7715" y="21574"/>
                    <a:pt x="7843" y="21520"/>
                  </a:cubicBezTo>
                  <a:cubicBezTo>
                    <a:pt x="8362" y="21300"/>
                    <a:pt x="8606" y="20696"/>
                    <a:pt x="8389" y="20170"/>
                  </a:cubicBezTo>
                  <a:lnTo>
                    <a:pt x="6441" y="15456"/>
                  </a:lnTo>
                  <a:lnTo>
                    <a:pt x="7550" y="13980"/>
                  </a:lnTo>
                  <a:lnTo>
                    <a:pt x="12472" y="13980"/>
                  </a:lnTo>
                  <a:lnTo>
                    <a:pt x="12472" y="20275"/>
                  </a:lnTo>
                  <a:cubicBezTo>
                    <a:pt x="12472" y="20844"/>
                    <a:pt x="12928" y="21306"/>
                    <a:pt x="13490" y="21306"/>
                  </a:cubicBezTo>
                  <a:cubicBezTo>
                    <a:pt x="14052" y="21306"/>
                    <a:pt x="14507" y="20844"/>
                    <a:pt x="14507" y="20275"/>
                  </a:cubicBezTo>
                  <a:lnTo>
                    <a:pt x="14507" y="14020"/>
                  </a:lnTo>
                  <a:lnTo>
                    <a:pt x="16652" y="9504"/>
                  </a:lnTo>
                  <a:cubicBezTo>
                    <a:pt x="16809" y="9522"/>
                    <a:pt x="16997" y="9536"/>
                    <a:pt x="17204" y="9536"/>
                  </a:cubicBezTo>
                  <a:cubicBezTo>
                    <a:pt x="17755" y="9536"/>
                    <a:pt x="18437" y="9436"/>
                    <a:pt x="19015" y="9042"/>
                  </a:cubicBezTo>
                  <a:cubicBezTo>
                    <a:pt x="19539" y="8685"/>
                    <a:pt x="19886" y="8150"/>
                    <a:pt x="20054" y="7454"/>
                  </a:cubicBezTo>
                  <a:lnTo>
                    <a:pt x="20488" y="7513"/>
                  </a:lnTo>
                  <a:cubicBezTo>
                    <a:pt x="21562" y="7657"/>
                    <a:pt x="21600" y="6511"/>
                    <a:pt x="21600" y="6511"/>
                  </a:cubicBezTo>
                  <a:cubicBezTo>
                    <a:pt x="21600" y="5867"/>
                    <a:pt x="20798" y="5395"/>
                    <a:pt x="20798" y="5395"/>
                  </a:cubicBezTo>
                  <a:lnTo>
                    <a:pt x="18087" y="3562"/>
                  </a:lnTo>
                  <a:lnTo>
                    <a:pt x="18110" y="2050"/>
                  </a:lnTo>
                  <a:cubicBezTo>
                    <a:pt x="18110" y="2050"/>
                    <a:pt x="18109" y="1987"/>
                    <a:pt x="18066" y="1982"/>
                  </a:cubicBezTo>
                  <a:close/>
                  <a:moveTo>
                    <a:pt x="17774" y="7142"/>
                  </a:moveTo>
                  <a:lnTo>
                    <a:pt x="19376" y="7361"/>
                  </a:lnTo>
                  <a:cubicBezTo>
                    <a:pt x="19243" y="7851"/>
                    <a:pt x="18997" y="8224"/>
                    <a:pt x="18638" y="8469"/>
                  </a:cubicBezTo>
                  <a:cubicBezTo>
                    <a:pt x="18116" y="8826"/>
                    <a:pt x="17448" y="8869"/>
                    <a:pt x="16968" y="8840"/>
                  </a:cubicBezTo>
                  <a:lnTo>
                    <a:pt x="17774" y="7142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55" name="A2"/>
            <p:cNvSpPr txBox="1"/>
            <p:nvPr/>
          </p:nvSpPr>
          <p:spPr>
            <a:xfrm>
              <a:off x="141839" y="0"/>
              <a:ext cx="611328" cy="5851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t>A2</a:t>
              </a:r>
            </a:p>
          </p:txBody>
        </p:sp>
      </p:grpSp>
      <p:sp>
        <p:nvSpPr>
          <p:cNvPr id="1057" name="Horseback Riding"/>
          <p:cNvSpPr/>
          <p:nvPr/>
        </p:nvSpPr>
        <p:spPr>
          <a:xfrm>
            <a:off x="8769108" y="4345724"/>
            <a:ext cx="895005" cy="8832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378" y="0"/>
                </a:moveTo>
                <a:cubicBezTo>
                  <a:pt x="8007" y="0"/>
                  <a:pt x="7636" y="144"/>
                  <a:pt x="7352" y="431"/>
                </a:cubicBezTo>
                <a:cubicBezTo>
                  <a:pt x="6786" y="1005"/>
                  <a:pt x="6786" y="1936"/>
                  <a:pt x="7352" y="2510"/>
                </a:cubicBezTo>
                <a:cubicBezTo>
                  <a:pt x="7919" y="3084"/>
                  <a:pt x="8838" y="3084"/>
                  <a:pt x="9404" y="2510"/>
                </a:cubicBezTo>
                <a:cubicBezTo>
                  <a:pt x="9971" y="1936"/>
                  <a:pt x="9971" y="1005"/>
                  <a:pt x="9404" y="431"/>
                </a:cubicBezTo>
                <a:cubicBezTo>
                  <a:pt x="9121" y="144"/>
                  <a:pt x="8750" y="0"/>
                  <a:pt x="8378" y="0"/>
                </a:cubicBezTo>
                <a:close/>
                <a:moveTo>
                  <a:pt x="18066" y="1982"/>
                </a:moveTo>
                <a:cubicBezTo>
                  <a:pt x="18052" y="1980"/>
                  <a:pt x="18032" y="1985"/>
                  <a:pt x="18007" y="2001"/>
                </a:cubicBezTo>
                <a:cubicBezTo>
                  <a:pt x="17942" y="2043"/>
                  <a:pt x="11897" y="8305"/>
                  <a:pt x="11897" y="8305"/>
                </a:cubicBezTo>
                <a:lnTo>
                  <a:pt x="9735" y="8305"/>
                </a:lnTo>
                <a:lnTo>
                  <a:pt x="9735" y="6735"/>
                </a:lnTo>
                <a:lnTo>
                  <a:pt x="11509" y="7279"/>
                </a:lnTo>
                <a:cubicBezTo>
                  <a:pt x="11585" y="7303"/>
                  <a:pt x="11662" y="7313"/>
                  <a:pt x="11738" y="7313"/>
                </a:cubicBezTo>
                <a:cubicBezTo>
                  <a:pt x="12078" y="7313"/>
                  <a:pt x="12392" y="7090"/>
                  <a:pt x="12496" y="6744"/>
                </a:cubicBezTo>
                <a:cubicBezTo>
                  <a:pt x="12622" y="6320"/>
                  <a:pt x="12386" y="5872"/>
                  <a:pt x="11968" y="5744"/>
                </a:cubicBezTo>
                <a:lnTo>
                  <a:pt x="9735" y="5060"/>
                </a:lnTo>
                <a:lnTo>
                  <a:pt x="9735" y="4764"/>
                </a:lnTo>
                <a:cubicBezTo>
                  <a:pt x="9735" y="4005"/>
                  <a:pt x="9128" y="3389"/>
                  <a:pt x="8378" y="3389"/>
                </a:cubicBezTo>
                <a:cubicBezTo>
                  <a:pt x="7629" y="3389"/>
                  <a:pt x="7022" y="4005"/>
                  <a:pt x="7022" y="4764"/>
                </a:cubicBezTo>
                <a:lnTo>
                  <a:pt x="7022" y="8305"/>
                </a:lnTo>
                <a:lnTo>
                  <a:pt x="2400" y="8305"/>
                </a:lnTo>
                <a:cubicBezTo>
                  <a:pt x="270" y="8305"/>
                  <a:pt x="0" y="10436"/>
                  <a:pt x="0" y="10436"/>
                </a:cubicBezTo>
                <a:lnTo>
                  <a:pt x="0" y="14158"/>
                </a:lnTo>
                <a:lnTo>
                  <a:pt x="1549" y="14158"/>
                </a:lnTo>
                <a:lnTo>
                  <a:pt x="1549" y="10436"/>
                </a:lnTo>
                <a:lnTo>
                  <a:pt x="2206" y="9299"/>
                </a:lnTo>
                <a:lnTo>
                  <a:pt x="2400" y="9299"/>
                </a:lnTo>
                <a:lnTo>
                  <a:pt x="2400" y="13515"/>
                </a:lnTo>
                <a:lnTo>
                  <a:pt x="1650" y="14849"/>
                </a:lnTo>
                <a:lnTo>
                  <a:pt x="1650" y="20468"/>
                </a:lnTo>
                <a:cubicBezTo>
                  <a:pt x="1650" y="21037"/>
                  <a:pt x="2106" y="21499"/>
                  <a:pt x="2668" y="21499"/>
                </a:cubicBezTo>
                <a:cubicBezTo>
                  <a:pt x="3230" y="21499"/>
                  <a:pt x="3686" y="21037"/>
                  <a:pt x="3685" y="20468"/>
                </a:cubicBezTo>
                <a:lnTo>
                  <a:pt x="3685" y="15395"/>
                </a:lnTo>
                <a:lnTo>
                  <a:pt x="4455" y="14025"/>
                </a:lnTo>
                <a:lnTo>
                  <a:pt x="4455" y="15718"/>
                </a:lnTo>
                <a:cubicBezTo>
                  <a:pt x="4453" y="15752"/>
                  <a:pt x="4453" y="15786"/>
                  <a:pt x="4455" y="15820"/>
                </a:cubicBezTo>
                <a:lnTo>
                  <a:pt x="4455" y="15925"/>
                </a:lnTo>
                <a:lnTo>
                  <a:pt x="4465" y="15923"/>
                </a:lnTo>
                <a:cubicBezTo>
                  <a:pt x="4477" y="16006"/>
                  <a:pt x="4496" y="16088"/>
                  <a:pt x="4529" y="16169"/>
                </a:cubicBezTo>
                <a:lnTo>
                  <a:pt x="6512" y="20966"/>
                </a:lnTo>
                <a:cubicBezTo>
                  <a:pt x="6675" y="21361"/>
                  <a:pt x="7052" y="21600"/>
                  <a:pt x="7450" y="21600"/>
                </a:cubicBezTo>
                <a:cubicBezTo>
                  <a:pt x="7581" y="21600"/>
                  <a:pt x="7715" y="21574"/>
                  <a:pt x="7843" y="21520"/>
                </a:cubicBezTo>
                <a:cubicBezTo>
                  <a:pt x="8362" y="21300"/>
                  <a:pt x="8606" y="20696"/>
                  <a:pt x="8389" y="20170"/>
                </a:cubicBezTo>
                <a:lnTo>
                  <a:pt x="6441" y="15456"/>
                </a:lnTo>
                <a:lnTo>
                  <a:pt x="7550" y="13980"/>
                </a:lnTo>
                <a:lnTo>
                  <a:pt x="12472" y="13980"/>
                </a:lnTo>
                <a:lnTo>
                  <a:pt x="12472" y="20275"/>
                </a:lnTo>
                <a:cubicBezTo>
                  <a:pt x="12472" y="20844"/>
                  <a:pt x="12928" y="21306"/>
                  <a:pt x="13490" y="21306"/>
                </a:cubicBezTo>
                <a:cubicBezTo>
                  <a:pt x="14052" y="21306"/>
                  <a:pt x="14507" y="20844"/>
                  <a:pt x="14507" y="20275"/>
                </a:cubicBezTo>
                <a:lnTo>
                  <a:pt x="14507" y="14020"/>
                </a:lnTo>
                <a:lnTo>
                  <a:pt x="16652" y="9504"/>
                </a:lnTo>
                <a:cubicBezTo>
                  <a:pt x="16809" y="9522"/>
                  <a:pt x="16997" y="9536"/>
                  <a:pt x="17204" y="9536"/>
                </a:cubicBezTo>
                <a:cubicBezTo>
                  <a:pt x="17755" y="9536"/>
                  <a:pt x="18437" y="9436"/>
                  <a:pt x="19015" y="9042"/>
                </a:cubicBezTo>
                <a:cubicBezTo>
                  <a:pt x="19539" y="8685"/>
                  <a:pt x="19886" y="8150"/>
                  <a:pt x="20054" y="7454"/>
                </a:cubicBezTo>
                <a:lnTo>
                  <a:pt x="20488" y="7513"/>
                </a:lnTo>
                <a:cubicBezTo>
                  <a:pt x="21562" y="7657"/>
                  <a:pt x="21600" y="6511"/>
                  <a:pt x="21600" y="6511"/>
                </a:cubicBezTo>
                <a:cubicBezTo>
                  <a:pt x="21600" y="5867"/>
                  <a:pt x="20798" y="5395"/>
                  <a:pt x="20798" y="5395"/>
                </a:cubicBezTo>
                <a:lnTo>
                  <a:pt x="18087" y="3562"/>
                </a:lnTo>
                <a:lnTo>
                  <a:pt x="18110" y="2050"/>
                </a:lnTo>
                <a:cubicBezTo>
                  <a:pt x="18110" y="2050"/>
                  <a:pt x="18109" y="1987"/>
                  <a:pt x="18066" y="1982"/>
                </a:cubicBezTo>
                <a:close/>
                <a:moveTo>
                  <a:pt x="17774" y="7142"/>
                </a:moveTo>
                <a:lnTo>
                  <a:pt x="19376" y="7361"/>
                </a:lnTo>
                <a:cubicBezTo>
                  <a:pt x="19243" y="7851"/>
                  <a:pt x="18997" y="8224"/>
                  <a:pt x="18638" y="8469"/>
                </a:cubicBezTo>
                <a:cubicBezTo>
                  <a:pt x="18116" y="8826"/>
                  <a:pt x="17448" y="8869"/>
                  <a:pt x="16968" y="8840"/>
                </a:cubicBezTo>
                <a:lnTo>
                  <a:pt x="17774" y="7142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058" name="A1"/>
          <p:cNvSpPr txBox="1"/>
          <p:nvPr/>
        </p:nvSpPr>
        <p:spPr>
          <a:xfrm>
            <a:off x="8910947" y="3614975"/>
            <a:ext cx="611328" cy="5851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A1</a:t>
            </a:r>
          </a:p>
        </p:txBody>
      </p:sp>
      <p:sp>
        <p:nvSpPr>
          <p:cNvPr id="1059" name="Worker"/>
          <p:cNvSpPr/>
          <p:nvPr/>
        </p:nvSpPr>
        <p:spPr>
          <a:xfrm flipH="1">
            <a:off x="8998699" y="8019301"/>
            <a:ext cx="435822" cy="9750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7" h="21485" extrusionOk="0">
                <a:moveTo>
                  <a:pt x="10437" y="4"/>
                </a:moveTo>
                <a:cubicBezTo>
                  <a:pt x="10086" y="16"/>
                  <a:pt x="9890" y="53"/>
                  <a:pt x="9890" y="53"/>
                </a:cubicBezTo>
                <a:lnTo>
                  <a:pt x="9679" y="218"/>
                </a:lnTo>
                <a:cubicBezTo>
                  <a:pt x="9679" y="218"/>
                  <a:pt x="9475" y="209"/>
                  <a:pt x="9302" y="233"/>
                </a:cubicBezTo>
                <a:cubicBezTo>
                  <a:pt x="9123" y="277"/>
                  <a:pt x="8310" y="685"/>
                  <a:pt x="8077" y="979"/>
                </a:cubicBezTo>
                <a:cubicBezTo>
                  <a:pt x="7824" y="1007"/>
                  <a:pt x="6972" y="1066"/>
                  <a:pt x="6792" y="1100"/>
                </a:cubicBezTo>
                <a:cubicBezTo>
                  <a:pt x="6611" y="1134"/>
                  <a:pt x="6610" y="1188"/>
                  <a:pt x="6747" y="1207"/>
                </a:cubicBezTo>
                <a:cubicBezTo>
                  <a:pt x="6845" y="1222"/>
                  <a:pt x="7314" y="1289"/>
                  <a:pt x="7960" y="1382"/>
                </a:cubicBezTo>
                <a:lnTo>
                  <a:pt x="7768" y="1865"/>
                </a:lnTo>
                <a:cubicBezTo>
                  <a:pt x="7768" y="1865"/>
                  <a:pt x="7275" y="2061"/>
                  <a:pt x="7048" y="2209"/>
                </a:cubicBezTo>
                <a:cubicBezTo>
                  <a:pt x="6821" y="2357"/>
                  <a:pt x="7572" y="2389"/>
                  <a:pt x="7572" y="2389"/>
                </a:cubicBezTo>
                <a:cubicBezTo>
                  <a:pt x="7572" y="2389"/>
                  <a:pt x="7241" y="2949"/>
                  <a:pt x="7719" y="3113"/>
                </a:cubicBezTo>
                <a:cubicBezTo>
                  <a:pt x="7920" y="3182"/>
                  <a:pt x="8267" y="3252"/>
                  <a:pt x="8601" y="3308"/>
                </a:cubicBezTo>
                <a:cubicBezTo>
                  <a:pt x="8784" y="3339"/>
                  <a:pt x="8857" y="3435"/>
                  <a:pt x="8759" y="3510"/>
                </a:cubicBezTo>
                <a:cubicBezTo>
                  <a:pt x="8554" y="3667"/>
                  <a:pt x="8183" y="3908"/>
                  <a:pt x="7670" y="4063"/>
                </a:cubicBezTo>
                <a:cubicBezTo>
                  <a:pt x="6854" y="4309"/>
                  <a:pt x="6108" y="5696"/>
                  <a:pt x="6034" y="6631"/>
                </a:cubicBezTo>
                <a:cubicBezTo>
                  <a:pt x="5968" y="7473"/>
                  <a:pt x="5033" y="9443"/>
                  <a:pt x="5883" y="10219"/>
                </a:cubicBezTo>
                <a:cubicBezTo>
                  <a:pt x="5883" y="10220"/>
                  <a:pt x="5883" y="10221"/>
                  <a:pt x="5883" y="10221"/>
                </a:cubicBezTo>
                <a:cubicBezTo>
                  <a:pt x="5207" y="11118"/>
                  <a:pt x="5701" y="12224"/>
                  <a:pt x="4764" y="13705"/>
                </a:cubicBezTo>
                <a:cubicBezTo>
                  <a:pt x="3636" y="15488"/>
                  <a:pt x="3816" y="18602"/>
                  <a:pt x="3351" y="18952"/>
                </a:cubicBezTo>
                <a:cubicBezTo>
                  <a:pt x="3167" y="19090"/>
                  <a:pt x="3339" y="19405"/>
                  <a:pt x="3339" y="19406"/>
                </a:cubicBezTo>
                <a:cubicBezTo>
                  <a:pt x="3339" y="19406"/>
                  <a:pt x="2631" y="19652"/>
                  <a:pt x="1602" y="19882"/>
                </a:cubicBezTo>
                <a:cubicBezTo>
                  <a:pt x="1601" y="19882"/>
                  <a:pt x="1598" y="19882"/>
                  <a:pt x="1598" y="19882"/>
                </a:cubicBezTo>
                <a:cubicBezTo>
                  <a:pt x="73" y="19841"/>
                  <a:pt x="-63" y="20307"/>
                  <a:pt x="19" y="20574"/>
                </a:cubicBezTo>
                <a:cubicBezTo>
                  <a:pt x="46" y="20664"/>
                  <a:pt x="209" y="20734"/>
                  <a:pt x="411" y="20742"/>
                </a:cubicBezTo>
                <a:cubicBezTo>
                  <a:pt x="2676" y="20839"/>
                  <a:pt x="3841" y="20592"/>
                  <a:pt x="4278" y="20465"/>
                </a:cubicBezTo>
                <a:cubicBezTo>
                  <a:pt x="4366" y="20439"/>
                  <a:pt x="4482" y="20465"/>
                  <a:pt x="4485" y="20512"/>
                </a:cubicBezTo>
                <a:cubicBezTo>
                  <a:pt x="4488" y="20554"/>
                  <a:pt x="4556" y="20589"/>
                  <a:pt x="4651" y="20588"/>
                </a:cubicBezTo>
                <a:cubicBezTo>
                  <a:pt x="5744" y="20569"/>
                  <a:pt x="6439" y="20521"/>
                  <a:pt x="6852" y="20480"/>
                </a:cubicBezTo>
                <a:cubicBezTo>
                  <a:pt x="7148" y="20450"/>
                  <a:pt x="7357" y="20331"/>
                  <a:pt x="7353" y="20196"/>
                </a:cubicBezTo>
                <a:lnTo>
                  <a:pt x="7346" y="19841"/>
                </a:lnTo>
                <a:cubicBezTo>
                  <a:pt x="7344" y="19783"/>
                  <a:pt x="7387" y="19727"/>
                  <a:pt x="7467" y="19680"/>
                </a:cubicBezTo>
                <a:cubicBezTo>
                  <a:pt x="8229" y="19232"/>
                  <a:pt x="7793" y="18275"/>
                  <a:pt x="8073" y="16954"/>
                </a:cubicBezTo>
                <a:cubicBezTo>
                  <a:pt x="8368" y="15566"/>
                  <a:pt x="8492" y="15553"/>
                  <a:pt x="9570" y="13337"/>
                </a:cubicBezTo>
                <a:cubicBezTo>
                  <a:pt x="9573" y="13337"/>
                  <a:pt x="9574" y="13337"/>
                  <a:pt x="9577" y="13337"/>
                </a:cubicBezTo>
                <a:cubicBezTo>
                  <a:pt x="11043" y="14533"/>
                  <a:pt x="10440" y="15298"/>
                  <a:pt x="10636" y="15845"/>
                </a:cubicBezTo>
                <a:cubicBezTo>
                  <a:pt x="10833" y="16392"/>
                  <a:pt x="11668" y="17106"/>
                  <a:pt x="11680" y="18966"/>
                </a:cubicBezTo>
                <a:cubicBezTo>
                  <a:pt x="11704" y="20495"/>
                  <a:pt x="11735" y="19812"/>
                  <a:pt x="12137" y="20330"/>
                </a:cubicBezTo>
                <a:cubicBezTo>
                  <a:pt x="12010" y="20446"/>
                  <a:pt x="11786" y="20561"/>
                  <a:pt x="11386" y="20672"/>
                </a:cubicBezTo>
                <a:cubicBezTo>
                  <a:pt x="10646" y="20876"/>
                  <a:pt x="10719" y="21130"/>
                  <a:pt x="10783" y="21288"/>
                </a:cubicBezTo>
                <a:cubicBezTo>
                  <a:pt x="10807" y="21346"/>
                  <a:pt x="10902" y="21392"/>
                  <a:pt x="11028" y="21408"/>
                </a:cubicBezTo>
                <a:cubicBezTo>
                  <a:pt x="12524" y="21592"/>
                  <a:pt x="13471" y="21410"/>
                  <a:pt x="14010" y="21253"/>
                </a:cubicBezTo>
                <a:cubicBezTo>
                  <a:pt x="14574" y="21089"/>
                  <a:pt x="14673" y="20619"/>
                  <a:pt x="14967" y="20477"/>
                </a:cubicBezTo>
                <a:cubicBezTo>
                  <a:pt x="15134" y="20396"/>
                  <a:pt x="15145" y="20200"/>
                  <a:pt x="15122" y="20045"/>
                </a:cubicBezTo>
                <a:cubicBezTo>
                  <a:pt x="15124" y="20044"/>
                  <a:pt x="15127" y="20043"/>
                  <a:pt x="15129" y="20043"/>
                </a:cubicBezTo>
                <a:cubicBezTo>
                  <a:pt x="15725" y="19650"/>
                  <a:pt x="15043" y="19524"/>
                  <a:pt x="15126" y="17446"/>
                </a:cubicBezTo>
                <a:cubicBezTo>
                  <a:pt x="15379" y="14690"/>
                  <a:pt x="14303" y="14379"/>
                  <a:pt x="14651" y="12819"/>
                </a:cubicBezTo>
                <a:cubicBezTo>
                  <a:pt x="14666" y="12752"/>
                  <a:pt x="14679" y="12685"/>
                  <a:pt x="14692" y="12621"/>
                </a:cubicBezTo>
                <a:cubicBezTo>
                  <a:pt x="14707" y="12548"/>
                  <a:pt x="14841" y="12494"/>
                  <a:pt x="15005" y="12492"/>
                </a:cubicBezTo>
                <a:cubicBezTo>
                  <a:pt x="15481" y="12485"/>
                  <a:pt x="15952" y="12451"/>
                  <a:pt x="16313" y="12371"/>
                </a:cubicBezTo>
                <a:cubicBezTo>
                  <a:pt x="16447" y="12341"/>
                  <a:pt x="16604" y="12381"/>
                  <a:pt x="16622" y="12448"/>
                </a:cubicBezTo>
                <a:cubicBezTo>
                  <a:pt x="16706" y="12755"/>
                  <a:pt x="16876" y="13159"/>
                  <a:pt x="16961" y="13451"/>
                </a:cubicBezTo>
                <a:cubicBezTo>
                  <a:pt x="17064" y="13804"/>
                  <a:pt x="17105" y="14178"/>
                  <a:pt x="17119" y="14334"/>
                </a:cubicBezTo>
                <a:cubicBezTo>
                  <a:pt x="17123" y="14374"/>
                  <a:pt x="17207" y="14404"/>
                  <a:pt x="17297" y="14399"/>
                </a:cubicBezTo>
                <a:lnTo>
                  <a:pt x="17538" y="14386"/>
                </a:lnTo>
                <a:lnTo>
                  <a:pt x="18133" y="14350"/>
                </a:lnTo>
                <a:cubicBezTo>
                  <a:pt x="18223" y="14345"/>
                  <a:pt x="18285" y="14308"/>
                  <a:pt x="18265" y="14268"/>
                </a:cubicBezTo>
                <a:cubicBezTo>
                  <a:pt x="18190" y="14116"/>
                  <a:pt x="18017" y="13748"/>
                  <a:pt x="17915" y="13396"/>
                </a:cubicBezTo>
                <a:cubicBezTo>
                  <a:pt x="17789" y="12962"/>
                  <a:pt x="17698" y="12269"/>
                  <a:pt x="17508" y="12040"/>
                </a:cubicBezTo>
                <a:cubicBezTo>
                  <a:pt x="17484" y="12011"/>
                  <a:pt x="17413" y="11995"/>
                  <a:pt x="17346" y="11999"/>
                </a:cubicBezTo>
                <a:lnTo>
                  <a:pt x="17338" y="11999"/>
                </a:lnTo>
                <a:lnTo>
                  <a:pt x="17206" y="11542"/>
                </a:lnTo>
                <a:cubicBezTo>
                  <a:pt x="17207" y="11541"/>
                  <a:pt x="17209" y="11541"/>
                  <a:pt x="17210" y="11540"/>
                </a:cubicBezTo>
                <a:cubicBezTo>
                  <a:pt x="17340" y="11529"/>
                  <a:pt x="17463" y="11514"/>
                  <a:pt x="17560" y="11497"/>
                </a:cubicBezTo>
                <a:cubicBezTo>
                  <a:pt x="17561" y="11496"/>
                  <a:pt x="17560" y="11495"/>
                  <a:pt x="17560" y="11495"/>
                </a:cubicBezTo>
                <a:cubicBezTo>
                  <a:pt x="17538" y="11368"/>
                  <a:pt x="17479" y="11143"/>
                  <a:pt x="17478" y="11139"/>
                </a:cubicBezTo>
                <a:cubicBezTo>
                  <a:pt x="17473" y="11138"/>
                  <a:pt x="17368" y="11117"/>
                  <a:pt x="17168" y="11102"/>
                </a:cubicBezTo>
                <a:cubicBezTo>
                  <a:pt x="17167" y="11101"/>
                  <a:pt x="17166" y="11101"/>
                  <a:pt x="17165" y="11100"/>
                </a:cubicBezTo>
                <a:cubicBezTo>
                  <a:pt x="17189" y="11034"/>
                  <a:pt x="17276" y="10886"/>
                  <a:pt x="17583" y="10868"/>
                </a:cubicBezTo>
                <a:cubicBezTo>
                  <a:pt x="17963" y="10846"/>
                  <a:pt x="18338" y="11016"/>
                  <a:pt x="18733" y="11129"/>
                </a:cubicBezTo>
                <a:cubicBezTo>
                  <a:pt x="18776" y="11141"/>
                  <a:pt x="18825" y="11121"/>
                  <a:pt x="18804" y="11100"/>
                </a:cubicBezTo>
                <a:cubicBezTo>
                  <a:pt x="18519" y="10819"/>
                  <a:pt x="18080" y="10648"/>
                  <a:pt x="17602" y="10550"/>
                </a:cubicBezTo>
                <a:cubicBezTo>
                  <a:pt x="17601" y="10550"/>
                  <a:pt x="17599" y="10549"/>
                  <a:pt x="17598" y="10549"/>
                </a:cubicBezTo>
                <a:cubicBezTo>
                  <a:pt x="17663" y="10303"/>
                  <a:pt x="17464" y="9517"/>
                  <a:pt x="18103" y="9308"/>
                </a:cubicBezTo>
                <a:cubicBezTo>
                  <a:pt x="18839" y="9068"/>
                  <a:pt x="21537" y="7448"/>
                  <a:pt x="21537" y="7251"/>
                </a:cubicBezTo>
                <a:cubicBezTo>
                  <a:pt x="21537" y="7054"/>
                  <a:pt x="20229" y="6631"/>
                  <a:pt x="20229" y="6631"/>
                </a:cubicBezTo>
                <a:cubicBezTo>
                  <a:pt x="20294" y="6574"/>
                  <a:pt x="20326" y="6523"/>
                  <a:pt x="20312" y="6485"/>
                </a:cubicBezTo>
                <a:cubicBezTo>
                  <a:pt x="20214" y="6223"/>
                  <a:pt x="19626" y="5918"/>
                  <a:pt x="19185" y="5939"/>
                </a:cubicBezTo>
                <a:cubicBezTo>
                  <a:pt x="19184" y="5938"/>
                  <a:pt x="19182" y="5939"/>
                  <a:pt x="19181" y="5939"/>
                </a:cubicBezTo>
                <a:cubicBezTo>
                  <a:pt x="18797" y="5597"/>
                  <a:pt x="15642" y="4020"/>
                  <a:pt x="14183" y="3607"/>
                </a:cubicBezTo>
                <a:cubicBezTo>
                  <a:pt x="14143" y="3594"/>
                  <a:pt x="14102" y="3582"/>
                  <a:pt x="14059" y="3574"/>
                </a:cubicBezTo>
                <a:cubicBezTo>
                  <a:pt x="13624" y="3489"/>
                  <a:pt x="13317" y="3433"/>
                  <a:pt x="13052" y="3397"/>
                </a:cubicBezTo>
                <a:cubicBezTo>
                  <a:pt x="12797" y="3363"/>
                  <a:pt x="12583" y="3286"/>
                  <a:pt x="12461" y="3181"/>
                </a:cubicBezTo>
                <a:cubicBezTo>
                  <a:pt x="12456" y="3177"/>
                  <a:pt x="12450" y="3173"/>
                  <a:pt x="12446" y="3169"/>
                </a:cubicBezTo>
                <a:cubicBezTo>
                  <a:pt x="12303" y="3044"/>
                  <a:pt x="12309" y="2897"/>
                  <a:pt x="12453" y="2772"/>
                </a:cubicBezTo>
                <a:cubicBezTo>
                  <a:pt x="12690" y="2568"/>
                  <a:pt x="12917" y="2300"/>
                  <a:pt x="13056" y="2118"/>
                </a:cubicBezTo>
                <a:cubicBezTo>
                  <a:pt x="13339" y="2159"/>
                  <a:pt x="13522" y="2185"/>
                  <a:pt x="13558" y="2191"/>
                </a:cubicBezTo>
                <a:cubicBezTo>
                  <a:pt x="13853" y="2237"/>
                  <a:pt x="13802" y="2072"/>
                  <a:pt x="13633" y="1918"/>
                </a:cubicBezTo>
                <a:cubicBezTo>
                  <a:pt x="14292" y="1088"/>
                  <a:pt x="13130" y="295"/>
                  <a:pt x="11903" y="102"/>
                </a:cubicBezTo>
                <a:cubicBezTo>
                  <a:pt x="11289" y="5"/>
                  <a:pt x="10787" y="-8"/>
                  <a:pt x="10437" y="4"/>
                </a:cubicBezTo>
                <a:close/>
                <a:moveTo>
                  <a:pt x="15977" y="6797"/>
                </a:moveTo>
                <a:cubicBezTo>
                  <a:pt x="16042" y="6794"/>
                  <a:pt x="16114" y="6797"/>
                  <a:pt x="16181" y="6809"/>
                </a:cubicBezTo>
                <a:cubicBezTo>
                  <a:pt x="16554" y="6879"/>
                  <a:pt x="16803" y="7031"/>
                  <a:pt x="16773" y="7075"/>
                </a:cubicBezTo>
                <a:cubicBezTo>
                  <a:pt x="16657" y="7240"/>
                  <a:pt x="17224" y="7430"/>
                  <a:pt x="17756" y="7512"/>
                </a:cubicBezTo>
                <a:cubicBezTo>
                  <a:pt x="17915" y="7536"/>
                  <a:pt x="18004" y="7610"/>
                  <a:pt x="17952" y="7681"/>
                </a:cubicBezTo>
                <a:cubicBezTo>
                  <a:pt x="17631" y="8127"/>
                  <a:pt x="17150" y="8671"/>
                  <a:pt x="17018" y="8819"/>
                </a:cubicBezTo>
                <a:cubicBezTo>
                  <a:pt x="16985" y="8843"/>
                  <a:pt x="16953" y="8866"/>
                  <a:pt x="16920" y="8890"/>
                </a:cubicBezTo>
                <a:lnTo>
                  <a:pt x="15687" y="9497"/>
                </a:lnTo>
                <a:cubicBezTo>
                  <a:pt x="15651" y="9514"/>
                  <a:pt x="15602" y="9525"/>
                  <a:pt x="15548" y="9527"/>
                </a:cubicBezTo>
                <a:cubicBezTo>
                  <a:pt x="15314" y="9533"/>
                  <a:pt x="15076" y="9544"/>
                  <a:pt x="14865" y="9554"/>
                </a:cubicBezTo>
                <a:cubicBezTo>
                  <a:pt x="14715" y="9561"/>
                  <a:pt x="14597" y="9497"/>
                  <a:pt x="14643" y="9433"/>
                </a:cubicBezTo>
                <a:cubicBezTo>
                  <a:pt x="15029" y="8890"/>
                  <a:pt x="15784" y="7709"/>
                  <a:pt x="15642" y="6982"/>
                </a:cubicBezTo>
                <a:cubicBezTo>
                  <a:pt x="15623" y="6885"/>
                  <a:pt x="15783" y="6809"/>
                  <a:pt x="15977" y="6797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060" name="B"/>
          <p:cNvSpPr txBox="1"/>
          <p:nvPr/>
        </p:nvSpPr>
        <p:spPr>
          <a:xfrm>
            <a:off x="8284304" y="8426871"/>
            <a:ext cx="400407" cy="585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B</a:t>
            </a:r>
          </a:p>
        </p:txBody>
      </p:sp>
      <p:sp>
        <p:nvSpPr>
          <p:cNvPr id="1061" name="Worker"/>
          <p:cNvSpPr/>
          <p:nvPr/>
        </p:nvSpPr>
        <p:spPr>
          <a:xfrm flipH="1">
            <a:off x="14949118" y="8022089"/>
            <a:ext cx="317619" cy="9694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9" h="21477" extrusionOk="0">
                <a:moveTo>
                  <a:pt x="10482" y="4"/>
                </a:moveTo>
                <a:cubicBezTo>
                  <a:pt x="10034" y="12"/>
                  <a:pt x="8391" y="117"/>
                  <a:pt x="7657" y="494"/>
                </a:cubicBezTo>
                <a:cubicBezTo>
                  <a:pt x="6848" y="911"/>
                  <a:pt x="6805" y="1175"/>
                  <a:pt x="6965" y="1602"/>
                </a:cubicBezTo>
                <a:cubicBezTo>
                  <a:pt x="6986" y="1656"/>
                  <a:pt x="6943" y="1710"/>
                  <a:pt x="6847" y="1754"/>
                </a:cubicBezTo>
                <a:lnTo>
                  <a:pt x="6817" y="1769"/>
                </a:lnTo>
                <a:cubicBezTo>
                  <a:pt x="6710" y="1819"/>
                  <a:pt x="6673" y="1881"/>
                  <a:pt x="6709" y="1940"/>
                </a:cubicBezTo>
                <a:cubicBezTo>
                  <a:pt x="6726" y="1968"/>
                  <a:pt x="6808" y="1986"/>
                  <a:pt x="6894" y="1981"/>
                </a:cubicBezTo>
                <a:lnTo>
                  <a:pt x="7473" y="1944"/>
                </a:lnTo>
                <a:lnTo>
                  <a:pt x="7581" y="2118"/>
                </a:lnTo>
                <a:lnTo>
                  <a:pt x="7832" y="2103"/>
                </a:lnTo>
                <a:cubicBezTo>
                  <a:pt x="7743" y="2259"/>
                  <a:pt x="7638" y="2495"/>
                  <a:pt x="7698" y="2690"/>
                </a:cubicBezTo>
                <a:cubicBezTo>
                  <a:pt x="7809" y="3047"/>
                  <a:pt x="7636" y="3287"/>
                  <a:pt x="7370" y="3479"/>
                </a:cubicBezTo>
                <a:cubicBezTo>
                  <a:pt x="7088" y="3683"/>
                  <a:pt x="5823" y="3782"/>
                  <a:pt x="6212" y="4325"/>
                </a:cubicBezTo>
                <a:cubicBezTo>
                  <a:pt x="4592" y="4538"/>
                  <a:pt x="3452" y="5407"/>
                  <a:pt x="1941" y="6231"/>
                </a:cubicBezTo>
                <a:cubicBezTo>
                  <a:pt x="1754" y="6223"/>
                  <a:pt x="1529" y="6238"/>
                  <a:pt x="1362" y="6303"/>
                </a:cubicBezTo>
                <a:lnTo>
                  <a:pt x="721" y="6586"/>
                </a:lnTo>
                <a:cubicBezTo>
                  <a:pt x="618" y="6626"/>
                  <a:pt x="407" y="6753"/>
                  <a:pt x="572" y="6895"/>
                </a:cubicBezTo>
                <a:cubicBezTo>
                  <a:pt x="551" y="6904"/>
                  <a:pt x="357" y="7014"/>
                  <a:pt x="177" y="7118"/>
                </a:cubicBezTo>
                <a:cubicBezTo>
                  <a:pt x="-34" y="7241"/>
                  <a:pt x="-56" y="7388"/>
                  <a:pt x="111" y="7518"/>
                </a:cubicBezTo>
                <a:cubicBezTo>
                  <a:pt x="327" y="7686"/>
                  <a:pt x="668" y="7934"/>
                  <a:pt x="1090" y="8180"/>
                </a:cubicBezTo>
                <a:cubicBezTo>
                  <a:pt x="2003" y="8714"/>
                  <a:pt x="3229" y="9346"/>
                  <a:pt x="4105" y="9644"/>
                </a:cubicBezTo>
                <a:lnTo>
                  <a:pt x="4105" y="10365"/>
                </a:lnTo>
                <a:cubicBezTo>
                  <a:pt x="1836" y="10445"/>
                  <a:pt x="1003" y="11125"/>
                  <a:pt x="1003" y="11125"/>
                </a:cubicBezTo>
                <a:lnTo>
                  <a:pt x="1141" y="11154"/>
                </a:lnTo>
                <a:cubicBezTo>
                  <a:pt x="1141" y="11154"/>
                  <a:pt x="2132" y="10786"/>
                  <a:pt x="2638" y="10783"/>
                </a:cubicBezTo>
                <a:cubicBezTo>
                  <a:pt x="3291" y="10779"/>
                  <a:pt x="3382" y="11031"/>
                  <a:pt x="3382" y="11031"/>
                </a:cubicBezTo>
                <a:lnTo>
                  <a:pt x="3530" y="11033"/>
                </a:lnTo>
                <a:lnTo>
                  <a:pt x="3566" y="12038"/>
                </a:lnTo>
                <a:cubicBezTo>
                  <a:pt x="3470" y="12040"/>
                  <a:pt x="3395" y="12067"/>
                  <a:pt x="3397" y="12098"/>
                </a:cubicBezTo>
                <a:lnTo>
                  <a:pt x="3469" y="13414"/>
                </a:lnTo>
                <a:cubicBezTo>
                  <a:pt x="3469" y="13424"/>
                  <a:pt x="3464" y="13435"/>
                  <a:pt x="3464" y="13446"/>
                </a:cubicBezTo>
                <a:lnTo>
                  <a:pt x="3382" y="14216"/>
                </a:lnTo>
                <a:cubicBezTo>
                  <a:pt x="3375" y="14280"/>
                  <a:pt x="3535" y="14331"/>
                  <a:pt x="3730" y="14330"/>
                </a:cubicBezTo>
                <a:lnTo>
                  <a:pt x="4151" y="14328"/>
                </a:lnTo>
                <a:lnTo>
                  <a:pt x="4530" y="14326"/>
                </a:lnTo>
                <a:cubicBezTo>
                  <a:pt x="4724" y="14325"/>
                  <a:pt x="4881" y="14271"/>
                  <a:pt x="4868" y="14207"/>
                </a:cubicBezTo>
                <a:lnTo>
                  <a:pt x="4710" y="13414"/>
                </a:lnTo>
                <a:lnTo>
                  <a:pt x="4643" y="12103"/>
                </a:lnTo>
                <a:cubicBezTo>
                  <a:pt x="4700" y="12108"/>
                  <a:pt x="4756" y="12112"/>
                  <a:pt x="4817" y="12112"/>
                </a:cubicBezTo>
                <a:lnTo>
                  <a:pt x="5976" y="12112"/>
                </a:lnTo>
                <a:cubicBezTo>
                  <a:pt x="6536" y="13763"/>
                  <a:pt x="6792" y="14110"/>
                  <a:pt x="6750" y="14533"/>
                </a:cubicBezTo>
                <a:cubicBezTo>
                  <a:pt x="6690" y="15141"/>
                  <a:pt x="5987" y="15436"/>
                  <a:pt x="5545" y="15870"/>
                </a:cubicBezTo>
                <a:cubicBezTo>
                  <a:pt x="5143" y="16265"/>
                  <a:pt x="4985" y="16324"/>
                  <a:pt x="4740" y="16769"/>
                </a:cubicBezTo>
                <a:cubicBezTo>
                  <a:pt x="4190" y="17773"/>
                  <a:pt x="4340" y="18216"/>
                  <a:pt x="4340" y="19137"/>
                </a:cubicBezTo>
                <a:cubicBezTo>
                  <a:pt x="4199" y="19522"/>
                  <a:pt x="4274" y="19717"/>
                  <a:pt x="4274" y="19717"/>
                </a:cubicBezTo>
                <a:cubicBezTo>
                  <a:pt x="4368" y="19995"/>
                  <a:pt x="4617" y="19893"/>
                  <a:pt x="4535" y="19971"/>
                </a:cubicBezTo>
                <a:cubicBezTo>
                  <a:pt x="4269" y="20224"/>
                  <a:pt x="4429" y="20438"/>
                  <a:pt x="4340" y="20583"/>
                </a:cubicBezTo>
                <a:cubicBezTo>
                  <a:pt x="4240" y="20748"/>
                  <a:pt x="4364" y="20936"/>
                  <a:pt x="4340" y="20983"/>
                </a:cubicBezTo>
                <a:cubicBezTo>
                  <a:pt x="4340" y="20983"/>
                  <a:pt x="4384" y="21109"/>
                  <a:pt x="4740" y="21238"/>
                </a:cubicBezTo>
                <a:cubicBezTo>
                  <a:pt x="5157" y="21388"/>
                  <a:pt x="6901" y="21579"/>
                  <a:pt x="8616" y="21410"/>
                </a:cubicBezTo>
                <a:cubicBezTo>
                  <a:pt x="9573" y="21316"/>
                  <a:pt x="9262" y="21088"/>
                  <a:pt x="9262" y="20924"/>
                </a:cubicBezTo>
                <a:cubicBezTo>
                  <a:pt x="9262" y="20797"/>
                  <a:pt x="8777" y="20605"/>
                  <a:pt x="8729" y="20462"/>
                </a:cubicBezTo>
                <a:cubicBezTo>
                  <a:pt x="8662" y="20263"/>
                  <a:pt x="8662" y="20255"/>
                  <a:pt x="8452" y="20003"/>
                </a:cubicBezTo>
                <a:cubicBezTo>
                  <a:pt x="8358" y="19890"/>
                  <a:pt x="8447" y="19720"/>
                  <a:pt x="8673" y="19630"/>
                </a:cubicBezTo>
                <a:cubicBezTo>
                  <a:pt x="8793" y="19582"/>
                  <a:pt x="8893" y="19525"/>
                  <a:pt x="8893" y="19444"/>
                </a:cubicBezTo>
                <a:cubicBezTo>
                  <a:pt x="8893" y="19071"/>
                  <a:pt x="8716" y="18928"/>
                  <a:pt x="9231" y="17843"/>
                </a:cubicBezTo>
                <a:cubicBezTo>
                  <a:pt x="9398" y="17493"/>
                  <a:pt x="9563" y="17209"/>
                  <a:pt x="9831" y="16639"/>
                </a:cubicBezTo>
                <a:cubicBezTo>
                  <a:pt x="9933" y="16421"/>
                  <a:pt x="10283" y="15839"/>
                  <a:pt x="10503" y="15630"/>
                </a:cubicBezTo>
                <a:cubicBezTo>
                  <a:pt x="11512" y="14669"/>
                  <a:pt x="11887" y="13545"/>
                  <a:pt x="12148" y="12932"/>
                </a:cubicBezTo>
                <a:cubicBezTo>
                  <a:pt x="12172" y="12877"/>
                  <a:pt x="12414" y="12880"/>
                  <a:pt x="12430" y="12936"/>
                </a:cubicBezTo>
                <a:cubicBezTo>
                  <a:pt x="12780" y="14137"/>
                  <a:pt x="13727" y="15338"/>
                  <a:pt x="13281" y="16184"/>
                </a:cubicBezTo>
                <a:cubicBezTo>
                  <a:pt x="12690" y="17307"/>
                  <a:pt x="13044" y="19528"/>
                  <a:pt x="13158" y="19543"/>
                </a:cubicBezTo>
                <a:cubicBezTo>
                  <a:pt x="13176" y="19674"/>
                  <a:pt x="13757" y="19688"/>
                  <a:pt x="13620" y="19877"/>
                </a:cubicBezTo>
                <a:cubicBezTo>
                  <a:pt x="13329" y="20278"/>
                  <a:pt x="13681" y="20664"/>
                  <a:pt x="13681" y="20664"/>
                </a:cubicBezTo>
                <a:cubicBezTo>
                  <a:pt x="13681" y="20664"/>
                  <a:pt x="13666" y="20763"/>
                  <a:pt x="13656" y="20835"/>
                </a:cubicBezTo>
                <a:cubicBezTo>
                  <a:pt x="13649" y="20884"/>
                  <a:pt x="13740" y="20928"/>
                  <a:pt x="13881" y="20944"/>
                </a:cubicBezTo>
                <a:cubicBezTo>
                  <a:pt x="14272" y="20988"/>
                  <a:pt x="14917" y="20997"/>
                  <a:pt x="15691" y="21006"/>
                </a:cubicBezTo>
                <a:cubicBezTo>
                  <a:pt x="16612" y="21017"/>
                  <a:pt x="16505" y="21106"/>
                  <a:pt x="17911" y="21192"/>
                </a:cubicBezTo>
                <a:cubicBezTo>
                  <a:pt x="19317" y="21278"/>
                  <a:pt x="21435" y="21140"/>
                  <a:pt x="21489" y="21006"/>
                </a:cubicBezTo>
                <a:cubicBezTo>
                  <a:pt x="21544" y="20872"/>
                  <a:pt x="21403" y="20584"/>
                  <a:pt x="20510" y="20503"/>
                </a:cubicBezTo>
                <a:cubicBezTo>
                  <a:pt x="19862" y="20421"/>
                  <a:pt x="19211" y="20353"/>
                  <a:pt x="18890" y="20283"/>
                </a:cubicBezTo>
                <a:cubicBezTo>
                  <a:pt x="18569" y="20213"/>
                  <a:pt x="17923" y="19968"/>
                  <a:pt x="17537" y="19926"/>
                </a:cubicBezTo>
                <a:cubicBezTo>
                  <a:pt x="17436" y="19915"/>
                  <a:pt x="17738" y="19800"/>
                  <a:pt x="17655" y="19471"/>
                </a:cubicBezTo>
                <a:cubicBezTo>
                  <a:pt x="17565" y="19121"/>
                  <a:pt x="17504" y="18885"/>
                  <a:pt x="17403" y="17877"/>
                </a:cubicBezTo>
                <a:cubicBezTo>
                  <a:pt x="17380" y="17639"/>
                  <a:pt x="17098" y="16934"/>
                  <a:pt x="17701" y="15969"/>
                </a:cubicBezTo>
                <a:cubicBezTo>
                  <a:pt x="17936" y="15593"/>
                  <a:pt x="17842" y="14996"/>
                  <a:pt x="17906" y="14271"/>
                </a:cubicBezTo>
                <a:cubicBezTo>
                  <a:pt x="17989" y="13321"/>
                  <a:pt x="18057" y="12396"/>
                  <a:pt x="17588" y="11169"/>
                </a:cubicBezTo>
                <a:cubicBezTo>
                  <a:pt x="17224" y="10217"/>
                  <a:pt x="17134" y="9970"/>
                  <a:pt x="16655" y="9412"/>
                </a:cubicBezTo>
                <a:cubicBezTo>
                  <a:pt x="16766" y="9378"/>
                  <a:pt x="16824" y="9329"/>
                  <a:pt x="16804" y="9276"/>
                </a:cubicBezTo>
                <a:lnTo>
                  <a:pt x="16757" y="8801"/>
                </a:lnTo>
                <a:cubicBezTo>
                  <a:pt x="16757" y="8678"/>
                  <a:pt x="16332" y="8592"/>
                  <a:pt x="16076" y="8598"/>
                </a:cubicBezTo>
                <a:cubicBezTo>
                  <a:pt x="15789" y="8088"/>
                  <a:pt x="15665" y="7588"/>
                  <a:pt x="15860" y="7190"/>
                </a:cubicBezTo>
                <a:cubicBezTo>
                  <a:pt x="16004" y="6898"/>
                  <a:pt x="17124" y="6324"/>
                  <a:pt x="16563" y="5810"/>
                </a:cubicBezTo>
                <a:cubicBezTo>
                  <a:pt x="16060" y="5349"/>
                  <a:pt x="14538" y="4598"/>
                  <a:pt x="14086" y="4451"/>
                </a:cubicBezTo>
                <a:cubicBezTo>
                  <a:pt x="13990" y="4419"/>
                  <a:pt x="13854" y="4395"/>
                  <a:pt x="13702" y="4378"/>
                </a:cubicBezTo>
                <a:lnTo>
                  <a:pt x="13835" y="4375"/>
                </a:lnTo>
                <a:cubicBezTo>
                  <a:pt x="13835" y="4375"/>
                  <a:pt x="13193" y="4329"/>
                  <a:pt x="12979" y="4071"/>
                </a:cubicBezTo>
                <a:cubicBezTo>
                  <a:pt x="12827" y="3889"/>
                  <a:pt x="13287" y="3499"/>
                  <a:pt x="13502" y="3487"/>
                </a:cubicBezTo>
                <a:lnTo>
                  <a:pt x="14594" y="3481"/>
                </a:lnTo>
                <a:cubicBezTo>
                  <a:pt x="14898" y="3464"/>
                  <a:pt x="15186" y="3391"/>
                  <a:pt x="15230" y="3315"/>
                </a:cubicBezTo>
                <a:cubicBezTo>
                  <a:pt x="15299" y="3208"/>
                  <a:pt x="15225" y="3143"/>
                  <a:pt x="15281" y="3063"/>
                </a:cubicBezTo>
                <a:cubicBezTo>
                  <a:pt x="15452" y="2788"/>
                  <a:pt x="15312" y="2710"/>
                  <a:pt x="15353" y="2627"/>
                </a:cubicBezTo>
                <a:cubicBezTo>
                  <a:pt x="15820" y="2557"/>
                  <a:pt x="15884" y="2491"/>
                  <a:pt x="15794" y="2419"/>
                </a:cubicBezTo>
                <a:cubicBezTo>
                  <a:pt x="15727" y="2366"/>
                  <a:pt x="14872" y="2184"/>
                  <a:pt x="14866" y="2036"/>
                </a:cubicBezTo>
                <a:cubicBezTo>
                  <a:pt x="15026" y="1794"/>
                  <a:pt x="14994" y="1645"/>
                  <a:pt x="14871" y="1531"/>
                </a:cubicBezTo>
                <a:lnTo>
                  <a:pt x="15753" y="1482"/>
                </a:lnTo>
                <a:cubicBezTo>
                  <a:pt x="15870" y="1476"/>
                  <a:pt x="15910" y="1427"/>
                  <a:pt x="15819" y="1402"/>
                </a:cubicBezTo>
                <a:cubicBezTo>
                  <a:pt x="15690" y="1366"/>
                  <a:pt x="15532" y="1341"/>
                  <a:pt x="15363" y="1328"/>
                </a:cubicBezTo>
                <a:cubicBezTo>
                  <a:pt x="15144" y="1312"/>
                  <a:pt x="14898" y="1283"/>
                  <a:pt x="14804" y="1234"/>
                </a:cubicBezTo>
                <a:cubicBezTo>
                  <a:pt x="14642" y="1150"/>
                  <a:pt x="14402" y="722"/>
                  <a:pt x="13625" y="466"/>
                </a:cubicBezTo>
                <a:cubicBezTo>
                  <a:pt x="13071" y="283"/>
                  <a:pt x="12369" y="143"/>
                  <a:pt x="11856" y="153"/>
                </a:cubicBezTo>
                <a:cubicBezTo>
                  <a:pt x="11633" y="-21"/>
                  <a:pt x="10930" y="-4"/>
                  <a:pt x="10482" y="4"/>
                </a:cubicBezTo>
                <a:close/>
                <a:moveTo>
                  <a:pt x="5930" y="6548"/>
                </a:moveTo>
                <a:cubicBezTo>
                  <a:pt x="6039" y="6555"/>
                  <a:pt x="6140" y="6580"/>
                  <a:pt x="6186" y="6618"/>
                </a:cubicBezTo>
                <a:cubicBezTo>
                  <a:pt x="6367" y="6769"/>
                  <a:pt x="6586" y="7007"/>
                  <a:pt x="6806" y="7234"/>
                </a:cubicBezTo>
                <a:cubicBezTo>
                  <a:pt x="7264" y="7707"/>
                  <a:pt x="7616" y="7931"/>
                  <a:pt x="7370" y="8261"/>
                </a:cubicBezTo>
                <a:cubicBezTo>
                  <a:pt x="7183" y="8513"/>
                  <a:pt x="6811" y="8858"/>
                  <a:pt x="6811" y="8858"/>
                </a:cubicBezTo>
                <a:cubicBezTo>
                  <a:pt x="6133" y="8858"/>
                  <a:pt x="5842" y="8976"/>
                  <a:pt x="5807" y="8982"/>
                </a:cubicBezTo>
                <a:cubicBezTo>
                  <a:pt x="5454" y="9049"/>
                  <a:pt x="4889" y="9001"/>
                  <a:pt x="4628" y="8895"/>
                </a:cubicBezTo>
                <a:cubicBezTo>
                  <a:pt x="3966" y="8628"/>
                  <a:pt x="3934" y="8067"/>
                  <a:pt x="3541" y="7536"/>
                </a:cubicBezTo>
                <a:lnTo>
                  <a:pt x="4340" y="7206"/>
                </a:lnTo>
                <a:cubicBezTo>
                  <a:pt x="4497" y="7127"/>
                  <a:pt x="4533" y="7041"/>
                  <a:pt x="4479" y="6981"/>
                </a:cubicBezTo>
                <a:cubicBezTo>
                  <a:pt x="4980" y="6802"/>
                  <a:pt x="5361" y="6668"/>
                  <a:pt x="5612" y="6581"/>
                </a:cubicBezTo>
                <a:cubicBezTo>
                  <a:pt x="5699" y="6551"/>
                  <a:pt x="5820" y="6541"/>
                  <a:pt x="5930" y="6548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062" name="C"/>
          <p:cNvSpPr txBox="1"/>
          <p:nvPr/>
        </p:nvSpPr>
        <p:spPr>
          <a:xfrm>
            <a:off x="15500159" y="8426871"/>
            <a:ext cx="407722" cy="585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C</a:t>
            </a:r>
          </a:p>
        </p:txBody>
      </p:sp>
      <p:sp>
        <p:nvSpPr>
          <p:cNvPr id="1063" name="Line"/>
          <p:cNvSpPr/>
          <p:nvPr/>
        </p:nvSpPr>
        <p:spPr>
          <a:xfrm>
            <a:off x="9480263" y="8506823"/>
            <a:ext cx="5423113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64" name="Line"/>
          <p:cNvSpPr/>
          <p:nvPr/>
        </p:nvSpPr>
        <p:spPr>
          <a:xfrm flipV="1">
            <a:off x="9216609" y="5373278"/>
            <a:ext cx="1" cy="2501727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65" name="Line"/>
          <p:cNvSpPr/>
          <p:nvPr/>
        </p:nvSpPr>
        <p:spPr>
          <a:xfrm flipV="1">
            <a:off x="15107928" y="5373278"/>
            <a:ext cx="1" cy="2501727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grpSp>
        <p:nvGrpSpPr>
          <p:cNvPr id="1068" name="Group"/>
          <p:cNvGrpSpPr/>
          <p:nvPr/>
        </p:nvGrpSpPr>
        <p:grpSpPr>
          <a:xfrm>
            <a:off x="9492435" y="5389571"/>
            <a:ext cx="1378838" cy="1359764"/>
            <a:chOff x="0" y="0"/>
            <a:chExt cx="1378836" cy="1359762"/>
          </a:xfrm>
        </p:grpSpPr>
        <p:sp>
          <p:nvSpPr>
            <p:cNvPr id="1066" name="⏚"/>
            <p:cNvSpPr txBox="1"/>
            <p:nvPr/>
          </p:nvSpPr>
          <p:spPr>
            <a:xfrm>
              <a:off x="718436" y="483462"/>
              <a:ext cx="660401" cy="876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 defTabSz="457200">
                <a:defRPr sz="43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⏚</a:t>
              </a:r>
            </a:p>
          </p:txBody>
        </p:sp>
        <p:sp>
          <p:nvSpPr>
            <p:cNvPr id="1067" name="Line"/>
            <p:cNvSpPr/>
            <p:nvPr/>
          </p:nvSpPr>
          <p:spPr>
            <a:xfrm flipH="1" flipV="1">
              <a:off x="-1" y="-1"/>
              <a:ext cx="1046206" cy="66252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1071" name="Group"/>
          <p:cNvGrpSpPr/>
          <p:nvPr/>
        </p:nvGrpSpPr>
        <p:grpSpPr>
          <a:xfrm flipH="1">
            <a:off x="13486674" y="5389571"/>
            <a:ext cx="1378838" cy="1359764"/>
            <a:chOff x="0" y="0"/>
            <a:chExt cx="1378836" cy="1359762"/>
          </a:xfrm>
        </p:grpSpPr>
        <p:sp>
          <p:nvSpPr>
            <p:cNvPr id="1069" name="⏚"/>
            <p:cNvSpPr txBox="1"/>
            <p:nvPr/>
          </p:nvSpPr>
          <p:spPr>
            <a:xfrm>
              <a:off x="718436" y="483462"/>
              <a:ext cx="660401" cy="876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 defTabSz="457200">
                <a:defRPr sz="43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⏚</a:t>
              </a:r>
            </a:p>
          </p:txBody>
        </p:sp>
        <p:sp>
          <p:nvSpPr>
            <p:cNvPr id="1070" name="Line"/>
            <p:cNvSpPr/>
            <p:nvPr/>
          </p:nvSpPr>
          <p:spPr>
            <a:xfrm flipH="1" flipV="1">
              <a:off x="-1" y="-1"/>
              <a:ext cx="1046206" cy="66252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1074" name="Group"/>
          <p:cNvGrpSpPr/>
          <p:nvPr/>
        </p:nvGrpSpPr>
        <p:grpSpPr>
          <a:xfrm>
            <a:off x="6837533" y="4533010"/>
            <a:ext cx="1788601" cy="564257"/>
            <a:chOff x="166621" y="-135061"/>
            <a:chExt cx="1788599" cy="564256"/>
          </a:xfrm>
        </p:grpSpPr>
        <p:sp>
          <p:nvSpPr>
            <p:cNvPr id="1072" name="Line"/>
            <p:cNvSpPr/>
            <p:nvPr/>
          </p:nvSpPr>
          <p:spPr>
            <a:xfrm>
              <a:off x="1285094" y="274066"/>
              <a:ext cx="670126" cy="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073" name="Attack"/>
            <p:cNvSpPr txBox="1"/>
            <p:nvPr/>
          </p:nvSpPr>
          <p:spPr>
            <a:xfrm>
              <a:off x="166621" y="-135061"/>
              <a:ext cx="860812" cy="564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825500">
                <a:defRPr sz="3000" i="1">
                  <a:solidFill>
                    <a:srgbClr val="0433FF"/>
                  </a:solidFill>
                </a:defRPr>
              </a:lvl1pPr>
            </a:lstStyle>
            <a:p>
              <a:r>
                <a:rPr lang="en-US" dirty="0"/>
                <a:t>m=0</a:t>
              </a:r>
              <a:endParaRPr dirty="0"/>
            </a:p>
          </p:txBody>
        </p:sp>
      </p:grpSp>
      <p:grpSp>
        <p:nvGrpSpPr>
          <p:cNvPr id="1077" name="Group"/>
          <p:cNvGrpSpPr/>
          <p:nvPr/>
        </p:nvGrpSpPr>
        <p:grpSpPr>
          <a:xfrm>
            <a:off x="15671319" y="4533010"/>
            <a:ext cx="1801045" cy="564257"/>
            <a:chOff x="-710109" y="-135061"/>
            <a:chExt cx="1801043" cy="564256"/>
          </a:xfrm>
        </p:grpSpPr>
        <p:sp>
          <p:nvSpPr>
            <p:cNvPr id="1075" name="Line"/>
            <p:cNvSpPr/>
            <p:nvPr/>
          </p:nvSpPr>
          <p:spPr>
            <a:xfrm>
              <a:off x="-710109" y="290420"/>
              <a:ext cx="670126" cy="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076" name="Retreat"/>
            <p:cNvSpPr txBox="1"/>
            <p:nvPr/>
          </p:nvSpPr>
          <p:spPr>
            <a:xfrm>
              <a:off x="230122" y="-135061"/>
              <a:ext cx="860812" cy="564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825500">
                <a:defRPr sz="3000" i="1"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defRPr>
              </a:lvl1pPr>
            </a:lstStyle>
            <a:p>
              <a:r>
                <a:rPr lang="en-US" dirty="0"/>
                <a:t>m=1</a:t>
              </a:r>
              <a:endParaRPr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78" name="Equation"/>
              <p:cNvSpPr txBox="1"/>
              <p:nvPr/>
            </p:nvSpPr>
            <p:spPr>
              <a:xfrm>
                <a:off x="10034178" y="4808730"/>
                <a:ext cx="295352" cy="347168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bar>
                    </m:oMath>
                  </m:oMathPara>
                </a14:m>
                <a:endParaRPr sz="3400"/>
              </a:p>
            </p:txBody>
          </p:sp>
        </mc:Choice>
        <mc:Fallback xmlns="">
          <p:sp>
            <p:nvSpPr>
              <p:cNvPr id="1078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4178" y="4808730"/>
                <a:ext cx="295352" cy="347168"/>
              </a:xfrm>
              <a:prstGeom prst="rect">
                <a:avLst/>
              </a:prstGeom>
              <a:blipFill>
                <a:blip r:embed="rId2"/>
                <a:stretch>
                  <a:fillRect r="-4167" b="-36842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9" name="Equation"/>
              <p:cNvSpPr txBox="1"/>
              <p:nvPr/>
            </p:nvSpPr>
            <p:spPr>
              <a:xfrm>
                <a:off x="14007205" y="4794805"/>
                <a:ext cx="337774" cy="375019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lim>
                          <m:r>
                            <a:rPr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¯</m:t>
                          </m:r>
                        </m:lim>
                      </m:limLow>
                    </m:oMath>
                  </m:oMathPara>
                </a14:m>
                <a:endParaRPr sz="3400"/>
              </a:p>
            </p:txBody>
          </p:sp>
        </mc:Choice>
        <mc:Fallback xmlns="">
          <p:sp>
            <p:nvSpPr>
              <p:cNvPr id="1079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07205" y="4794805"/>
                <a:ext cx="337774" cy="375019"/>
              </a:xfrm>
              <a:prstGeom prst="rect">
                <a:avLst/>
              </a:prstGeom>
              <a:blipFill>
                <a:blip r:embed="rId3"/>
                <a:stretch>
                  <a:fillRect b="-32787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0" name="Equation"/>
              <p:cNvSpPr txBox="1"/>
              <p:nvPr/>
            </p:nvSpPr>
            <p:spPr>
              <a:xfrm>
                <a:off x="9784584" y="7879473"/>
                <a:ext cx="239650" cy="281966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sz="3400"/>
              </a:p>
            </p:txBody>
          </p:sp>
        </mc:Choice>
        <mc:Fallback xmlns="">
          <p:sp>
            <p:nvSpPr>
              <p:cNvPr id="1080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4584" y="7879473"/>
                <a:ext cx="239650" cy="281966"/>
              </a:xfrm>
              <a:prstGeom prst="rect">
                <a:avLst/>
              </a:prstGeom>
              <a:blipFill>
                <a:blip r:embed="rId4"/>
                <a:stretch>
                  <a:fillRect r="-10256" b="-50000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1" name="Equation"/>
              <p:cNvSpPr txBox="1"/>
              <p:nvPr/>
            </p:nvSpPr>
            <p:spPr>
              <a:xfrm>
                <a:off x="14461489" y="7879473"/>
                <a:ext cx="264262" cy="281966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sz="3400"/>
              </a:p>
            </p:txBody>
          </p:sp>
        </mc:Choice>
        <mc:Fallback xmlns="">
          <p:sp>
            <p:nvSpPr>
              <p:cNvPr id="1081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61489" y="7879473"/>
                <a:ext cx="264262" cy="281966"/>
              </a:xfrm>
              <a:prstGeom prst="rect">
                <a:avLst/>
              </a:prstGeom>
              <a:blipFill>
                <a:blip r:embed="rId5"/>
                <a:stretch>
                  <a:fillRect b="-50000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2" name="Claim: The Byzantine generals cannot use   if   s.t. …"/>
              <p:cNvSpPr txBox="1"/>
              <p:nvPr/>
            </p:nvSpPr>
            <p:spPr>
              <a:xfrm>
                <a:off x="3103229" y="11593041"/>
                <a:ext cx="12744910" cy="81565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/>
              <a:p>
                <a:pPr algn="l">
                  <a:spcBef>
                    <a:spcPts val="900"/>
                  </a:spcBef>
                  <a:defRPr sz="3400">
                    <a:solidFill>
                      <a:srgbClr val="000000"/>
                    </a:solidFill>
                  </a:defRPr>
                </a:pPr>
                <a:r>
                  <a:rPr u="sng"/>
                  <a:t>Claim</a:t>
                </a:r>
                <a:r>
                  <a:t>: The Byzantine generals cannot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sz="4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4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sz="4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𝑋𝑌𝑍</m:t>
                        </m:r>
                      </m:sub>
                    </m:sSub>
                  </m:oMath>
                </a14:m>
                <a:r>
                  <a:t> if </a:t>
                </a:r>
                <a14:m>
                  <m:oMath xmlns:m="http://schemas.openxmlformats.org/officeDocument/2006/math">
                    <m:r>
                      <a:rPr sz="4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sSub>
                      <m:sSubPr>
                        <m:ctrlPr>
                          <a:rPr sz="4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4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bar>
                          <m:barPr>
                            <m:pos m:val="top"/>
                            <m:ctrlPr>
                              <a:rPr sz="4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sz="4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bar>
                        <m:limLow>
                          <m:limLowPr>
                            <m:ctrlPr>
                              <a:rPr sz="4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sz="4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lim>
                            <m:r>
                              <a:rPr sz="4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¯</m:t>
                            </m:r>
                          </m:lim>
                        </m:limLow>
                        <m:r>
                          <a:rPr sz="4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𝑌𝑍</m:t>
                        </m:r>
                      </m:sub>
                    </m:sSub>
                  </m:oMath>
                </a14:m>
                <a:r>
                  <a:t> s.t. … </a:t>
                </a:r>
              </a:p>
            </p:txBody>
          </p:sp>
        </mc:Choice>
        <mc:Fallback xmlns="">
          <p:sp>
            <p:nvSpPr>
              <p:cNvPr id="1082" name="Claim: The Byzantine generals cannot use   if   s.t. …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3229" y="11593041"/>
                <a:ext cx="12744910" cy="815659"/>
              </a:xfrm>
              <a:prstGeom prst="rect">
                <a:avLst/>
              </a:prstGeom>
              <a:blipFill>
                <a:blip r:embed="rId6"/>
                <a:stretch>
                  <a:fillRect l="-1674" t="-11940" r="-2726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93" name="Group"/>
          <p:cNvGrpSpPr/>
          <p:nvPr/>
        </p:nvGrpSpPr>
        <p:grpSpPr>
          <a:xfrm>
            <a:off x="10941903" y="3359276"/>
            <a:ext cx="8896067" cy="6220678"/>
            <a:chOff x="575886" y="2254352"/>
            <a:chExt cx="8896065" cy="6220677"/>
          </a:xfrm>
        </p:grpSpPr>
        <p:grpSp>
          <p:nvGrpSpPr>
            <p:cNvPr id="1091" name="Group"/>
            <p:cNvGrpSpPr/>
            <p:nvPr/>
          </p:nvGrpSpPr>
          <p:grpSpPr>
            <a:xfrm>
              <a:off x="575886" y="2254352"/>
              <a:ext cx="8896065" cy="5959497"/>
              <a:chOff x="575887" y="2254352"/>
              <a:chExt cx="8896064" cy="5959496"/>
            </a:xfrm>
          </p:grpSpPr>
          <p:sp>
            <p:nvSpPr>
              <p:cNvPr id="1083" name="Worker"/>
              <p:cNvSpPr/>
              <p:nvPr/>
            </p:nvSpPr>
            <p:spPr>
              <a:xfrm flipH="1">
                <a:off x="2276521" y="7244377"/>
                <a:ext cx="317619" cy="969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9" h="21477" extrusionOk="0">
                    <a:moveTo>
                      <a:pt x="10482" y="4"/>
                    </a:moveTo>
                    <a:cubicBezTo>
                      <a:pt x="10034" y="12"/>
                      <a:pt x="8391" y="117"/>
                      <a:pt x="7657" y="494"/>
                    </a:cubicBezTo>
                    <a:cubicBezTo>
                      <a:pt x="6848" y="911"/>
                      <a:pt x="6805" y="1175"/>
                      <a:pt x="6965" y="1602"/>
                    </a:cubicBezTo>
                    <a:cubicBezTo>
                      <a:pt x="6986" y="1656"/>
                      <a:pt x="6943" y="1710"/>
                      <a:pt x="6847" y="1754"/>
                    </a:cubicBezTo>
                    <a:lnTo>
                      <a:pt x="6817" y="1769"/>
                    </a:lnTo>
                    <a:cubicBezTo>
                      <a:pt x="6710" y="1819"/>
                      <a:pt x="6673" y="1881"/>
                      <a:pt x="6709" y="1940"/>
                    </a:cubicBezTo>
                    <a:cubicBezTo>
                      <a:pt x="6726" y="1968"/>
                      <a:pt x="6808" y="1986"/>
                      <a:pt x="6894" y="1981"/>
                    </a:cubicBezTo>
                    <a:lnTo>
                      <a:pt x="7473" y="1944"/>
                    </a:lnTo>
                    <a:lnTo>
                      <a:pt x="7581" y="2118"/>
                    </a:lnTo>
                    <a:lnTo>
                      <a:pt x="7832" y="2103"/>
                    </a:lnTo>
                    <a:cubicBezTo>
                      <a:pt x="7743" y="2259"/>
                      <a:pt x="7638" y="2495"/>
                      <a:pt x="7698" y="2690"/>
                    </a:cubicBezTo>
                    <a:cubicBezTo>
                      <a:pt x="7809" y="3047"/>
                      <a:pt x="7636" y="3287"/>
                      <a:pt x="7370" y="3479"/>
                    </a:cubicBezTo>
                    <a:cubicBezTo>
                      <a:pt x="7088" y="3683"/>
                      <a:pt x="5823" y="3782"/>
                      <a:pt x="6212" y="4325"/>
                    </a:cubicBezTo>
                    <a:cubicBezTo>
                      <a:pt x="4592" y="4538"/>
                      <a:pt x="3452" y="5407"/>
                      <a:pt x="1941" y="6231"/>
                    </a:cubicBezTo>
                    <a:cubicBezTo>
                      <a:pt x="1754" y="6223"/>
                      <a:pt x="1529" y="6238"/>
                      <a:pt x="1362" y="6303"/>
                    </a:cubicBezTo>
                    <a:lnTo>
                      <a:pt x="721" y="6586"/>
                    </a:lnTo>
                    <a:cubicBezTo>
                      <a:pt x="618" y="6626"/>
                      <a:pt x="407" y="6753"/>
                      <a:pt x="572" y="6895"/>
                    </a:cubicBezTo>
                    <a:cubicBezTo>
                      <a:pt x="551" y="6904"/>
                      <a:pt x="357" y="7014"/>
                      <a:pt x="177" y="7118"/>
                    </a:cubicBezTo>
                    <a:cubicBezTo>
                      <a:pt x="-34" y="7241"/>
                      <a:pt x="-56" y="7388"/>
                      <a:pt x="111" y="7518"/>
                    </a:cubicBezTo>
                    <a:cubicBezTo>
                      <a:pt x="327" y="7686"/>
                      <a:pt x="668" y="7934"/>
                      <a:pt x="1090" y="8180"/>
                    </a:cubicBezTo>
                    <a:cubicBezTo>
                      <a:pt x="2003" y="8714"/>
                      <a:pt x="3229" y="9346"/>
                      <a:pt x="4105" y="9644"/>
                    </a:cubicBezTo>
                    <a:lnTo>
                      <a:pt x="4105" y="10365"/>
                    </a:lnTo>
                    <a:cubicBezTo>
                      <a:pt x="1836" y="10445"/>
                      <a:pt x="1003" y="11125"/>
                      <a:pt x="1003" y="11125"/>
                    </a:cubicBezTo>
                    <a:lnTo>
                      <a:pt x="1141" y="11154"/>
                    </a:lnTo>
                    <a:cubicBezTo>
                      <a:pt x="1141" y="11154"/>
                      <a:pt x="2132" y="10786"/>
                      <a:pt x="2638" y="10783"/>
                    </a:cubicBezTo>
                    <a:cubicBezTo>
                      <a:pt x="3291" y="10779"/>
                      <a:pt x="3382" y="11031"/>
                      <a:pt x="3382" y="11031"/>
                    </a:cubicBezTo>
                    <a:lnTo>
                      <a:pt x="3530" y="11033"/>
                    </a:lnTo>
                    <a:lnTo>
                      <a:pt x="3566" y="12038"/>
                    </a:lnTo>
                    <a:cubicBezTo>
                      <a:pt x="3470" y="12040"/>
                      <a:pt x="3395" y="12067"/>
                      <a:pt x="3397" y="12098"/>
                    </a:cubicBezTo>
                    <a:lnTo>
                      <a:pt x="3469" y="13414"/>
                    </a:lnTo>
                    <a:cubicBezTo>
                      <a:pt x="3469" y="13424"/>
                      <a:pt x="3464" y="13435"/>
                      <a:pt x="3464" y="13446"/>
                    </a:cubicBezTo>
                    <a:lnTo>
                      <a:pt x="3382" y="14216"/>
                    </a:lnTo>
                    <a:cubicBezTo>
                      <a:pt x="3375" y="14280"/>
                      <a:pt x="3535" y="14331"/>
                      <a:pt x="3730" y="14330"/>
                    </a:cubicBezTo>
                    <a:lnTo>
                      <a:pt x="4151" y="14328"/>
                    </a:lnTo>
                    <a:lnTo>
                      <a:pt x="4530" y="14326"/>
                    </a:lnTo>
                    <a:cubicBezTo>
                      <a:pt x="4724" y="14325"/>
                      <a:pt x="4881" y="14271"/>
                      <a:pt x="4868" y="14207"/>
                    </a:cubicBezTo>
                    <a:lnTo>
                      <a:pt x="4710" y="13414"/>
                    </a:lnTo>
                    <a:lnTo>
                      <a:pt x="4643" y="12103"/>
                    </a:lnTo>
                    <a:cubicBezTo>
                      <a:pt x="4700" y="12108"/>
                      <a:pt x="4756" y="12112"/>
                      <a:pt x="4817" y="12112"/>
                    </a:cubicBezTo>
                    <a:lnTo>
                      <a:pt x="5976" y="12112"/>
                    </a:lnTo>
                    <a:cubicBezTo>
                      <a:pt x="6536" y="13763"/>
                      <a:pt x="6792" y="14110"/>
                      <a:pt x="6750" y="14533"/>
                    </a:cubicBezTo>
                    <a:cubicBezTo>
                      <a:pt x="6690" y="15141"/>
                      <a:pt x="5987" y="15436"/>
                      <a:pt x="5545" y="15870"/>
                    </a:cubicBezTo>
                    <a:cubicBezTo>
                      <a:pt x="5143" y="16265"/>
                      <a:pt x="4985" y="16324"/>
                      <a:pt x="4740" y="16769"/>
                    </a:cubicBezTo>
                    <a:cubicBezTo>
                      <a:pt x="4190" y="17773"/>
                      <a:pt x="4340" y="18216"/>
                      <a:pt x="4340" y="19137"/>
                    </a:cubicBezTo>
                    <a:cubicBezTo>
                      <a:pt x="4199" y="19522"/>
                      <a:pt x="4274" y="19717"/>
                      <a:pt x="4274" y="19717"/>
                    </a:cubicBezTo>
                    <a:cubicBezTo>
                      <a:pt x="4368" y="19995"/>
                      <a:pt x="4617" y="19893"/>
                      <a:pt x="4535" y="19971"/>
                    </a:cubicBezTo>
                    <a:cubicBezTo>
                      <a:pt x="4269" y="20224"/>
                      <a:pt x="4429" y="20438"/>
                      <a:pt x="4340" y="20583"/>
                    </a:cubicBezTo>
                    <a:cubicBezTo>
                      <a:pt x="4240" y="20748"/>
                      <a:pt x="4364" y="20936"/>
                      <a:pt x="4340" y="20983"/>
                    </a:cubicBezTo>
                    <a:cubicBezTo>
                      <a:pt x="4340" y="20983"/>
                      <a:pt x="4384" y="21109"/>
                      <a:pt x="4740" y="21238"/>
                    </a:cubicBezTo>
                    <a:cubicBezTo>
                      <a:pt x="5157" y="21388"/>
                      <a:pt x="6901" y="21579"/>
                      <a:pt x="8616" y="21410"/>
                    </a:cubicBezTo>
                    <a:cubicBezTo>
                      <a:pt x="9573" y="21316"/>
                      <a:pt x="9262" y="21088"/>
                      <a:pt x="9262" y="20924"/>
                    </a:cubicBezTo>
                    <a:cubicBezTo>
                      <a:pt x="9262" y="20797"/>
                      <a:pt x="8777" y="20605"/>
                      <a:pt x="8729" y="20462"/>
                    </a:cubicBezTo>
                    <a:cubicBezTo>
                      <a:pt x="8662" y="20263"/>
                      <a:pt x="8662" y="20255"/>
                      <a:pt x="8452" y="20003"/>
                    </a:cubicBezTo>
                    <a:cubicBezTo>
                      <a:pt x="8358" y="19890"/>
                      <a:pt x="8447" y="19720"/>
                      <a:pt x="8673" y="19630"/>
                    </a:cubicBezTo>
                    <a:cubicBezTo>
                      <a:pt x="8793" y="19582"/>
                      <a:pt x="8893" y="19525"/>
                      <a:pt x="8893" y="19444"/>
                    </a:cubicBezTo>
                    <a:cubicBezTo>
                      <a:pt x="8893" y="19071"/>
                      <a:pt x="8716" y="18928"/>
                      <a:pt x="9231" y="17843"/>
                    </a:cubicBezTo>
                    <a:cubicBezTo>
                      <a:pt x="9398" y="17493"/>
                      <a:pt x="9563" y="17209"/>
                      <a:pt x="9831" y="16639"/>
                    </a:cubicBezTo>
                    <a:cubicBezTo>
                      <a:pt x="9933" y="16421"/>
                      <a:pt x="10283" y="15839"/>
                      <a:pt x="10503" y="15630"/>
                    </a:cubicBezTo>
                    <a:cubicBezTo>
                      <a:pt x="11512" y="14669"/>
                      <a:pt x="11887" y="13545"/>
                      <a:pt x="12148" y="12932"/>
                    </a:cubicBezTo>
                    <a:cubicBezTo>
                      <a:pt x="12172" y="12877"/>
                      <a:pt x="12414" y="12880"/>
                      <a:pt x="12430" y="12936"/>
                    </a:cubicBezTo>
                    <a:cubicBezTo>
                      <a:pt x="12780" y="14137"/>
                      <a:pt x="13727" y="15338"/>
                      <a:pt x="13281" y="16184"/>
                    </a:cubicBezTo>
                    <a:cubicBezTo>
                      <a:pt x="12690" y="17307"/>
                      <a:pt x="13044" y="19528"/>
                      <a:pt x="13158" y="19543"/>
                    </a:cubicBezTo>
                    <a:cubicBezTo>
                      <a:pt x="13176" y="19674"/>
                      <a:pt x="13757" y="19688"/>
                      <a:pt x="13620" y="19877"/>
                    </a:cubicBezTo>
                    <a:cubicBezTo>
                      <a:pt x="13329" y="20278"/>
                      <a:pt x="13681" y="20664"/>
                      <a:pt x="13681" y="20664"/>
                    </a:cubicBezTo>
                    <a:cubicBezTo>
                      <a:pt x="13681" y="20664"/>
                      <a:pt x="13666" y="20763"/>
                      <a:pt x="13656" y="20835"/>
                    </a:cubicBezTo>
                    <a:cubicBezTo>
                      <a:pt x="13649" y="20884"/>
                      <a:pt x="13740" y="20928"/>
                      <a:pt x="13881" y="20944"/>
                    </a:cubicBezTo>
                    <a:cubicBezTo>
                      <a:pt x="14272" y="20988"/>
                      <a:pt x="14917" y="20997"/>
                      <a:pt x="15691" y="21006"/>
                    </a:cubicBezTo>
                    <a:cubicBezTo>
                      <a:pt x="16612" y="21017"/>
                      <a:pt x="16505" y="21106"/>
                      <a:pt x="17911" y="21192"/>
                    </a:cubicBezTo>
                    <a:cubicBezTo>
                      <a:pt x="19317" y="21278"/>
                      <a:pt x="21435" y="21140"/>
                      <a:pt x="21489" y="21006"/>
                    </a:cubicBezTo>
                    <a:cubicBezTo>
                      <a:pt x="21544" y="20872"/>
                      <a:pt x="21403" y="20584"/>
                      <a:pt x="20510" y="20503"/>
                    </a:cubicBezTo>
                    <a:cubicBezTo>
                      <a:pt x="19862" y="20421"/>
                      <a:pt x="19211" y="20353"/>
                      <a:pt x="18890" y="20283"/>
                    </a:cubicBezTo>
                    <a:cubicBezTo>
                      <a:pt x="18569" y="20213"/>
                      <a:pt x="17923" y="19968"/>
                      <a:pt x="17537" y="19926"/>
                    </a:cubicBezTo>
                    <a:cubicBezTo>
                      <a:pt x="17436" y="19915"/>
                      <a:pt x="17738" y="19800"/>
                      <a:pt x="17655" y="19471"/>
                    </a:cubicBezTo>
                    <a:cubicBezTo>
                      <a:pt x="17565" y="19121"/>
                      <a:pt x="17504" y="18885"/>
                      <a:pt x="17403" y="17877"/>
                    </a:cubicBezTo>
                    <a:cubicBezTo>
                      <a:pt x="17380" y="17639"/>
                      <a:pt x="17098" y="16934"/>
                      <a:pt x="17701" y="15969"/>
                    </a:cubicBezTo>
                    <a:cubicBezTo>
                      <a:pt x="17936" y="15593"/>
                      <a:pt x="17842" y="14996"/>
                      <a:pt x="17906" y="14271"/>
                    </a:cubicBezTo>
                    <a:cubicBezTo>
                      <a:pt x="17989" y="13321"/>
                      <a:pt x="18057" y="12396"/>
                      <a:pt x="17588" y="11169"/>
                    </a:cubicBezTo>
                    <a:cubicBezTo>
                      <a:pt x="17224" y="10217"/>
                      <a:pt x="17134" y="9970"/>
                      <a:pt x="16655" y="9412"/>
                    </a:cubicBezTo>
                    <a:cubicBezTo>
                      <a:pt x="16766" y="9378"/>
                      <a:pt x="16824" y="9329"/>
                      <a:pt x="16804" y="9276"/>
                    </a:cubicBezTo>
                    <a:lnTo>
                      <a:pt x="16757" y="8801"/>
                    </a:lnTo>
                    <a:cubicBezTo>
                      <a:pt x="16757" y="8678"/>
                      <a:pt x="16332" y="8592"/>
                      <a:pt x="16076" y="8598"/>
                    </a:cubicBezTo>
                    <a:cubicBezTo>
                      <a:pt x="15789" y="8088"/>
                      <a:pt x="15665" y="7588"/>
                      <a:pt x="15860" y="7190"/>
                    </a:cubicBezTo>
                    <a:cubicBezTo>
                      <a:pt x="16004" y="6898"/>
                      <a:pt x="17124" y="6324"/>
                      <a:pt x="16563" y="5810"/>
                    </a:cubicBezTo>
                    <a:cubicBezTo>
                      <a:pt x="16060" y="5349"/>
                      <a:pt x="14538" y="4598"/>
                      <a:pt x="14086" y="4451"/>
                    </a:cubicBezTo>
                    <a:cubicBezTo>
                      <a:pt x="13990" y="4419"/>
                      <a:pt x="13854" y="4395"/>
                      <a:pt x="13702" y="4378"/>
                    </a:cubicBezTo>
                    <a:lnTo>
                      <a:pt x="13835" y="4375"/>
                    </a:lnTo>
                    <a:cubicBezTo>
                      <a:pt x="13835" y="4375"/>
                      <a:pt x="13193" y="4329"/>
                      <a:pt x="12979" y="4071"/>
                    </a:cubicBezTo>
                    <a:cubicBezTo>
                      <a:pt x="12827" y="3889"/>
                      <a:pt x="13287" y="3499"/>
                      <a:pt x="13502" y="3487"/>
                    </a:cubicBezTo>
                    <a:lnTo>
                      <a:pt x="14594" y="3481"/>
                    </a:lnTo>
                    <a:cubicBezTo>
                      <a:pt x="14898" y="3464"/>
                      <a:pt x="15186" y="3391"/>
                      <a:pt x="15230" y="3315"/>
                    </a:cubicBezTo>
                    <a:cubicBezTo>
                      <a:pt x="15299" y="3208"/>
                      <a:pt x="15225" y="3143"/>
                      <a:pt x="15281" y="3063"/>
                    </a:cubicBezTo>
                    <a:cubicBezTo>
                      <a:pt x="15452" y="2788"/>
                      <a:pt x="15312" y="2710"/>
                      <a:pt x="15353" y="2627"/>
                    </a:cubicBezTo>
                    <a:cubicBezTo>
                      <a:pt x="15820" y="2557"/>
                      <a:pt x="15884" y="2491"/>
                      <a:pt x="15794" y="2419"/>
                    </a:cubicBezTo>
                    <a:cubicBezTo>
                      <a:pt x="15727" y="2366"/>
                      <a:pt x="14872" y="2184"/>
                      <a:pt x="14866" y="2036"/>
                    </a:cubicBezTo>
                    <a:cubicBezTo>
                      <a:pt x="15026" y="1794"/>
                      <a:pt x="14994" y="1645"/>
                      <a:pt x="14871" y="1531"/>
                    </a:cubicBezTo>
                    <a:lnTo>
                      <a:pt x="15753" y="1482"/>
                    </a:lnTo>
                    <a:cubicBezTo>
                      <a:pt x="15870" y="1476"/>
                      <a:pt x="15910" y="1427"/>
                      <a:pt x="15819" y="1402"/>
                    </a:cubicBezTo>
                    <a:cubicBezTo>
                      <a:pt x="15690" y="1366"/>
                      <a:pt x="15532" y="1341"/>
                      <a:pt x="15363" y="1328"/>
                    </a:cubicBezTo>
                    <a:cubicBezTo>
                      <a:pt x="15144" y="1312"/>
                      <a:pt x="14898" y="1283"/>
                      <a:pt x="14804" y="1234"/>
                    </a:cubicBezTo>
                    <a:cubicBezTo>
                      <a:pt x="14642" y="1150"/>
                      <a:pt x="14402" y="722"/>
                      <a:pt x="13625" y="466"/>
                    </a:cubicBezTo>
                    <a:cubicBezTo>
                      <a:pt x="13071" y="283"/>
                      <a:pt x="12369" y="143"/>
                      <a:pt x="11856" y="153"/>
                    </a:cubicBezTo>
                    <a:cubicBezTo>
                      <a:pt x="11633" y="-21"/>
                      <a:pt x="10930" y="-4"/>
                      <a:pt x="10482" y="4"/>
                    </a:cubicBezTo>
                    <a:close/>
                    <a:moveTo>
                      <a:pt x="5930" y="6548"/>
                    </a:moveTo>
                    <a:cubicBezTo>
                      <a:pt x="6039" y="6555"/>
                      <a:pt x="6140" y="6580"/>
                      <a:pt x="6186" y="6618"/>
                    </a:cubicBezTo>
                    <a:cubicBezTo>
                      <a:pt x="6367" y="6769"/>
                      <a:pt x="6586" y="7007"/>
                      <a:pt x="6806" y="7234"/>
                    </a:cubicBezTo>
                    <a:cubicBezTo>
                      <a:pt x="7264" y="7707"/>
                      <a:pt x="7616" y="7931"/>
                      <a:pt x="7370" y="8261"/>
                    </a:cubicBezTo>
                    <a:cubicBezTo>
                      <a:pt x="7183" y="8513"/>
                      <a:pt x="6811" y="8858"/>
                      <a:pt x="6811" y="8858"/>
                    </a:cubicBezTo>
                    <a:cubicBezTo>
                      <a:pt x="6133" y="8858"/>
                      <a:pt x="5842" y="8976"/>
                      <a:pt x="5807" y="8982"/>
                    </a:cubicBezTo>
                    <a:cubicBezTo>
                      <a:pt x="5454" y="9049"/>
                      <a:pt x="4889" y="9001"/>
                      <a:pt x="4628" y="8895"/>
                    </a:cubicBezTo>
                    <a:cubicBezTo>
                      <a:pt x="3966" y="8628"/>
                      <a:pt x="3934" y="8067"/>
                      <a:pt x="3541" y="7536"/>
                    </a:cubicBezTo>
                    <a:lnTo>
                      <a:pt x="4340" y="7206"/>
                    </a:lnTo>
                    <a:cubicBezTo>
                      <a:pt x="4497" y="7127"/>
                      <a:pt x="4533" y="7041"/>
                      <a:pt x="4479" y="6981"/>
                    </a:cubicBezTo>
                    <a:cubicBezTo>
                      <a:pt x="4980" y="6802"/>
                      <a:pt x="5361" y="6668"/>
                      <a:pt x="5612" y="6581"/>
                    </a:cubicBezTo>
                    <a:cubicBezTo>
                      <a:pt x="5699" y="6551"/>
                      <a:pt x="5820" y="6541"/>
                      <a:pt x="5930" y="6548"/>
                    </a:cubicBezTo>
                    <a:close/>
                  </a:path>
                </a:pathLst>
              </a:custGeom>
              <a:solidFill>
                <a:srgbClr val="ED220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grpSp>
            <p:nvGrpSpPr>
              <p:cNvPr id="1090" name="Group"/>
              <p:cNvGrpSpPr/>
              <p:nvPr/>
            </p:nvGrpSpPr>
            <p:grpSpPr>
              <a:xfrm>
                <a:off x="575887" y="2254352"/>
                <a:ext cx="8896064" cy="5396592"/>
                <a:chOff x="575888" y="2254352"/>
                <a:chExt cx="8896063" cy="5396591"/>
              </a:xfrm>
            </p:grpSpPr>
            <p:pic>
              <p:nvPicPr>
                <p:cNvPr id="1084" name="Cloud Cloud" descr="Cloud Cloud"/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rot="2600973">
                  <a:off x="575888" y="2254352"/>
                  <a:ext cx="8896063" cy="5396591"/>
                </a:xfrm>
                <a:prstGeom prst="rect">
                  <a:avLst/>
                </a:prstGeom>
                <a:effectLst/>
              </p:spPr>
            </p:pic>
            <p:pic>
              <p:nvPicPr>
                <p:cNvPr id="1086" name="Circle Circle" descr="Circle Circle"/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558630" y="7090621"/>
                  <a:ext cx="204120" cy="204120"/>
                </a:xfrm>
                <a:prstGeom prst="rect">
                  <a:avLst/>
                </a:prstGeom>
                <a:effectLst/>
              </p:spPr>
            </p:pic>
            <p:pic>
              <p:nvPicPr>
                <p:cNvPr id="1088" name="Circle Circle" descr="Circle Circle"/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787230" y="6823921"/>
                  <a:ext cx="317619" cy="317619"/>
                </a:xfrm>
                <a:prstGeom prst="rect">
                  <a:avLst/>
                </a:prstGeom>
                <a:effectLst/>
              </p:spPr>
            </p:pic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2" name="Equation"/>
                <p:cNvSpPr txBox="1"/>
                <p:nvPr/>
              </p:nvSpPr>
              <p:spPr>
                <a:xfrm>
                  <a:off x="1798800" y="8111884"/>
                  <a:ext cx="264262" cy="36314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>
                      <a:solidFill>
                        <a:srgbClr val="000000"/>
                      </a:solidFill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limUpp>
                          <m:limUppPr>
                            <m:ctrlPr>
                              <a:rPr sz="3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UppPr>
                          <m:e>
                            <m:r>
                              <a:rPr sz="3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lim>
                            <m:r>
                              <a:rPr sz="3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˜</m:t>
                            </m:r>
                          </m:lim>
                        </m:limUpp>
                      </m:oMath>
                    </m:oMathPara>
                  </a14:m>
                  <a:endParaRPr sz="3400"/>
                </a:p>
              </p:txBody>
            </p:sp>
          </mc:Choice>
          <mc:Fallback xmlns="">
            <p:sp>
              <p:nvSpPr>
                <p:cNvPr id="1092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8800" y="8111884"/>
                  <a:ext cx="264262" cy="363145"/>
                </a:xfrm>
                <a:prstGeom prst="rect">
                  <a:avLst/>
                </a:prstGeom>
                <a:blipFill>
                  <a:blip r:embed="rId10"/>
                  <a:stretch>
                    <a:fillRect b="-8333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2" grpId="0" animBg="1" advAuto="0"/>
      <p:bldP spid="1093" grpId="0" animBg="1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Summary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3425619" cy="1433163"/>
          </a:xfrm>
          <a:prstGeom prst="rect">
            <a:avLst/>
          </a:prstGeom>
        </p:spPr>
        <p:txBody>
          <a:bodyPr/>
          <a:lstStyle/>
          <a:p>
            <a:r>
              <a:t>Summary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96" name="Characterized sources which permit byzantine 3-generals…"/>
              <p:cNvSpPr txBox="1"/>
              <p:nvPr/>
            </p:nvSpPr>
            <p:spPr>
              <a:xfrm>
                <a:off x="2258817" y="2435957"/>
                <a:ext cx="17009705" cy="976042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>
                <a:spAutoFit/>
              </a:bodyPr>
              <a:lstStyle/>
              <a:p>
                <a:pPr marL="685800" indent="-685800" algn="l">
                  <a:lnSpc>
                    <a:spcPct val="200000"/>
                  </a:lnSpc>
                  <a:buSzPct val="123000"/>
                  <a:buFont typeface="Arial" panose="020B0604020202020204" pitchFamily="34" charset="0"/>
                  <a:buChar char="•"/>
                  <a:defRPr sz="5000">
                    <a:solidFill>
                      <a:srgbClr val="000000"/>
                    </a:solidFill>
                  </a:defRPr>
                </a:pPr>
                <a:r>
                  <a:rPr lang="en-US" sz="4000" dirty="0"/>
                  <a:t>Characterization of correlations which permit 3-party Broadcast</a:t>
                </a:r>
              </a:p>
              <a:p>
                <a:pPr marL="914400" lvl="1" indent="-304800" algn="l">
                  <a:lnSpc>
                    <a:spcPct val="200000"/>
                  </a:lnSpc>
                  <a:buSzPct val="123000"/>
                  <a:buChar char="•"/>
                  <a:defRPr sz="5000">
                    <a:solidFill>
                      <a:srgbClr val="000000"/>
                    </a:solidFill>
                  </a:defRPr>
                </a:pPr>
                <a:r>
                  <a:rPr lang="en-US" sz="4000" strike="sngStrike" dirty="0"/>
                  <a:t>Simulatability does not hold</a:t>
                </a:r>
              </a:p>
              <a:p>
                <a:pPr marL="914400" lvl="1" indent="-304800" algn="l">
                  <a:lnSpc>
                    <a:spcPct val="200000"/>
                  </a:lnSpc>
                  <a:buSzPct val="123000"/>
                  <a:buChar char="•"/>
                  <a:defRPr sz="5000">
                    <a:solidFill>
                      <a:srgbClr val="000000"/>
                    </a:solidFill>
                  </a:defRPr>
                </a:pPr>
                <a:r>
                  <a:rPr lang="en-US" sz="4000" dirty="0"/>
                  <a:t>simulatability with interaction does not hold</a:t>
                </a:r>
              </a:p>
              <a:p>
                <a:pPr marL="304800" indent="-304800" algn="l">
                  <a:lnSpc>
                    <a:spcPct val="200000"/>
                  </a:lnSpc>
                  <a:buSzPct val="123000"/>
                  <a:buChar char="•"/>
                  <a:defRPr sz="5000">
                    <a:solidFill>
                      <a:srgbClr val="000000"/>
                    </a:solidFill>
                  </a:defRPr>
                </a:pPr>
                <a:r>
                  <a:rPr lang="en-US" sz="4000" dirty="0"/>
                  <a:t>Our approach</a:t>
                </a:r>
                <a:endParaRPr sz="4000" dirty="0"/>
              </a:p>
              <a:p>
                <a:pPr marL="914400" lvl="1" indent="-304800" algn="l">
                  <a:lnSpc>
                    <a:spcPct val="200000"/>
                  </a:lnSpc>
                  <a:buSzPct val="123000"/>
                  <a:buChar char="•"/>
                  <a:defRPr sz="5000">
                    <a:solidFill>
                      <a:srgbClr val="000000"/>
                    </a:solidFill>
                  </a:defRPr>
                </a:pPr>
                <a:r>
                  <a:rPr sz="4000" dirty="0"/>
                  <a:t> “Upgrades” - building trust in steps</a:t>
                </a:r>
              </a:p>
              <a:p>
                <a:pPr marL="914400" lvl="1" indent="-304800" algn="l">
                  <a:lnSpc>
                    <a:spcPct val="200000"/>
                  </a:lnSpc>
                  <a:buSzPct val="123000"/>
                  <a:buChar char="•"/>
                  <a:defRPr sz="5000">
                    <a:solidFill>
                      <a:srgbClr val="000000"/>
                    </a:solidFill>
                  </a:defRPr>
                </a:pPr>
                <a:r>
                  <a:rPr sz="4000" dirty="0"/>
                  <a:t> Extending FLM to “setups” (sources/channels etc.)</a:t>
                </a:r>
              </a:p>
              <a:p>
                <a:pPr marL="304800" indent="-304800" algn="l">
                  <a:lnSpc>
                    <a:spcPct val="200000"/>
                  </a:lnSpc>
                  <a:buSzPct val="123000"/>
                  <a:buChar char="•"/>
                  <a:defRPr sz="5000">
                    <a:solidFill>
                      <a:srgbClr val="000000"/>
                    </a:solidFill>
                  </a:defRPr>
                </a:pPr>
                <a:r>
                  <a:rPr sz="4000" dirty="0"/>
                  <a:t> </a:t>
                </a:r>
                <a:r>
                  <a:rPr lang="en-US" sz="4000" dirty="0"/>
                  <a:t>Same characterization applies to</a:t>
                </a:r>
                <a:r>
                  <a:rPr sz="4000" dirty="0"/>
                  <a:t> </a:t>
                </a:r>
                <a:r>
                  <a:rPr sz="4000" dirty="0" err="1"/>
                  <a:t>PseudoSignatures</a:t>
                </a:r>
                <a:endParaRPr sz="4000" dirty="0"/>
              </a:p>
              <a:p>
                <a:pPr marL="304800" indent="-304800" algn="l">
                  <a:lnSpc>
                    <a:spcPct val="200000"/>
                  </a:lnSpc>
                  <a:buSzPct val="123000"/>
                  <a:buChar char="•"/>
                  <a:defRPr sz="5000">
                    <a:solidFill>
                      <a:srgbClr val="000000"/>
                    </a:solidFill>
                  </a:defRPr>
                </a:pPr>
                <a:r>
                  <a:rPr lang="en-US" sz="4000" dirty="0"/>
                  <a:t>Security error is negligible in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sz="4000" dirty="0"/>
              </a:p>
            </p:txBody>
          </p:sp>
        </mc:Choice>
        <mc:Fallback>
          <p:sp>
            <p:nvSpPr>
              <p:cNvPr id="1096" name="Characterized sources which permit byzantine 3-generals…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8817" y="2435957"/>
                <a:ext cx="17009705" cy="9760429"/>
              </a:xfrm>
              <a:prstGeom prst="rect">
                <a:avLst/>
              </a:prstGeom>
              <a:blipFill>
                <a:blip r:embed="rId2"/>
                <a:stretch>
                  <a:fillRect l="-1792" b="-2811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roup 148">
            <a:extLst>
              <a:ext uri="{FF2B5EF4-FFF2-40B4-BE49-F238E27FC236}">
                <a16:creationId xmlns:a16="http://schemas.microsoft.com/office/drawing/2014/main" id="{4C2DEF0D-92D1-BC0F-0CAE-788FD5DD5703}"/>
              </a:ext>
            </a:extLst>
          </p:cNvPr>
          <p:cNvGrpSpPr/>
          <p:nvPr/>
        </p:nvGrpSpPr>
        <p:grpSpPr>
          <a:xfrm>
            <a:off x="14570783" y="4136789"/>
            <a:ext cx="9322611" cy="8778968"/>
            <a:chOff x="5339377" y="1382527"/>
            <a:chExt cx="9322611" cy="8778968"/>
          </a:xfrm>
        </p:grpSpPr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5CB66AE3-E236-6BB6-97A8-784DF3877601}"/>
                </a:ext>
              </a:extLst>
            </p:cNvPr>
            <p:cNvGrpSpPr/>
            <p:nvPr/>
          </p:nvGrpSpPr>
          <p:grpSpPr>
            <a:xfrm>
              <a:off x="5339377" y="1968432"/>
              <a:ext cx="8948293" cy="8193063"/>
              <a:chOff x="14548338" y="4741555"/>
              <a:chExt cx="8948293" cy="8193063"/>
            </a:xfrm>
          </p:grpSpPr>
          <p:sp>
            <p:nvSpPr>
              <p:cNvPr id="154" name="Worker">
                <a:extLst>
                  <a:ext uri="{FF2B5EF4-FFF2-40B4-BE49-F238E27FC236}">
                    <a16:creationId xmlns:a16="http://schemas.microsoft.com/office/drawing/2014/main" id="{45762CB4-346F-C5A3-ACF7-6BA0F9ED61B9}"/>
                  </a:ext>
                </a:extLst>
              </p:cNvPr>
              <p:cNvSpPr/>
              <p:nvPr/>
            </p:nvSpPr>
            <p:spPr>
              <a:xfrm>
                <a:off x="16895934" y="5839923"/>
                <a:ext cx="435822" cy="9750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7" h="21485" extrusionOk="0">
                    <a:moveTo>
                      <a:pt x="10437" y="4"/>
                    </a:moveTo>
                    <a:cubicBezTo>
                      <a:pt x="10086" y="16"/>
                      <a:pt x="9890" y="53"/>
                      <a:pt x="9890" y="53"/>
                    </a:cubicBezTo>
                    <a:lnTo>
                      <a:pt x="9679" y="218"/>
                    </a:lnTo>
                    <a:cubicBezTo>
                      <a:pt x="9679" y="218"/>
                      <a:pt x="9475" y="209"/>
                      <a:pt x="9302" y="233"/>
                    </a:cubicBezTo>
                    <a:cubicBezTo>
                      <a:pt x="9123" y="277"/>
                      <a:pt x="8310" y="685"/>
                      <a:pt x="8077" y="979"/>
                    </a:cubicBezTo>
                    <a:cubicBezTo>
                      <a:pt x="7824" y="1007"/>
                      <a:pt x="6972" y="1066"/>
                      <a:pt x="6792" y="1100"/>
                    </a:cubicBezTo>
                    <a:cubicBezTo>
                      <a:pt x="6611" y="1134"/>
                      <a:pt x="6610" y="1188"/>
                      <a:pt x="6747" y="1207"/>
                    </a:cubicBezTo>
                    <a:cubicBezTo>
                      <a:pt x="6845" y="1222"/>
                      <a:pt x="7314" y="1289"/>
                      <a:pt x="7960" y="1382"/>
                    </a:cubicBezTo>
                    <a:lnTo>
                      <a:pt x="7768" y="1865"/>
                    </a:lnTo>
                    <a:cubicBezTo>
                      <a:pt x="7768" y="1865"/>
                      <a:pt x="7275" y="2061"/>
                      <a:pt x="7048" y="2209"/>
                    </a:cubicBezTo>
                    <a:cubicBezTo>
                      <a:pt x="6821" y="2357"/>
                      <a:pt x="7572" y="2389"/>
                      <a:pt x="7572" y="2389"/>
                    </a:cubicBezTo>
                    <a:cubicBezTo>
                      <a:pt x="7572" y="2389"/>
                      <a:pt x="7241" y="2949"/>
                      <a:pt x="7719" y="3113"/>
                    </a:cubicBezTo>
                    <a:cubicBezTo>
                      <a:pt x="7920" y="3182"/>
                      <a:pt x="8267" y="3252"/>
                      <a:pt x="8601" y="3308"/>
                    </a:cubicBezTo>
                    <a:cubicBezTo>
                      <a:pt x="8784" y="3339"/>
                      <a:pt x="8857" y="3435"/>
                      <a:pt x="8759" y="3510"/>
                    </a:cubicBezTo>
                    <a:cubicBezTo>
                      <a:pt x="8554" y="3667"/>
                      <a:pt x="8183" y="3908"/>
                      <a:pt x="7670" y="4063"/>
                    </a:cubicBezTo>
                    <a:cubicBezTo>
                      <a:pt x="6854" y="4309"/>
                      <a:pt x="6108" y="5696"/>
                      <a:pt x="6034" y="6631"/>
                    </a:cubicBezTo>
                    <a:cubicBezTo>
                      <a:pt x="5968" y="7473"/>
                      <a:pt x="5033" y="9443"/>
                      <a:pt x="5883" y="10219"/>
                    </a:cubicBezTo>
                    <a:cubicBezTo>
                      <a:pt x="5883" y="10220"/>
                      <a:pt x="5883" y="10221"/>
                      <a:pt x="5883" y="10221"/>
                    </a:cubicBezTo>
                    <a:cubicBezTo>
                      <a:pt x="5207" y="11118"/>
                      <a:pt x="5701" y="12224"/>
                      <a:pt x="4764" y="13705"/>
                    </a:cubicBezTo>
                    <a:cubicBezTo>
                      <a:pt x="3636" y="15488"/>
                      <a:pt x="3816" y="18602"/>
                      <a:pt x="3351" y="18952"/>
                    </a:cubicBezTo>
                    <a:cubicBezTo>
                      <a:pt x="3167" y="19090"/>
                      <a:pt x="3339" y="19405"/>
                      <a:pt x="3339" y="19406"/>
                    </a:cubicBezTo>
                    <a:cubicBezTo>
                      <a:pt x="3339" y="19406"/>
                      <a:pt x="2631" y="19652"/>
                      <a:pt x="1602" y="19882"/>
                    </a:cubicBezTo>
                    <a:cubicBezTo>
                      <a:pt x="1601" y="19882"/>
                      <a:pt x="1598" y="19882"/>
                      <a:pt x="1598" y="19882"/>
                    </a:cubicBezTo>
                    <a:cubicBezTo>
                      <a:pt x="73" y="19841"/>
                      <a:pt x="-63" y="20307"/>
                      <a:pt x="19" y="20574"/>
                    </a:cubicBezTo>
                    <a:cubicBezTo>
                      <a:pt x="46" y="20664"/>
                      <a:pt x="209" y="20734"/>
                      <a:pt x="411" y="20742"/>
                    </a:cubicBezTo>
                    <a:cubicBezTo>
                      <a:pt x="2676" y="20839"/>
                      <a:pt x="3841" y="20592"/>
                      <a:pt x="4278" y="20465"/>
                    </a:cubicBezTo>
                    <a:cubicBezTo>
                      <a:pt x="4366" y="20439"/>
                      <a:pt x="4482" y="20465"/>
                      <a:pt x="4485" y="20512"/>
                    </a:cubicBezTo>
                    <a:cubicBezTo>
                      <a:pt x="4488" y="20554"/>
                      <a:pt x="4556" y="20589"/>
                      <a:pt x="4651" y="20588"/>
                    </a:cubicBezTo>
                    <a:cubicBezTo>
                      <a:pt x="5744" y="20569"/>
                      <a:pt x="6439" y="20521"/>
                      <a:pt x="6852" y="20480"/>
                    </a:cubicBezTo>
                    <a:cubicBezTo>
                      <a:pt x="7148" y="20450"/>
                      <a:pt x="7357" y="20331"/>
                      <a:pt x="7353" y="20196"/>
                    </a:cubicBezTo>
                    <a:lnTo>
                      <a:pt x="7346" y="19841"/>
                    </a:lnTo>
                    <a:cubicBezTo>
                      <a:pt x="7344" y="19783"/>
                      <a:pt x="7387" y="19727"/>
                      <a:pt x="7467" y="19680"/>
                    </a:cubicBezTo>
                    <a:cubicBezTo>
                      <a:pt x="8229" y="19232"/>
                      <a:pt x="7793" y="18275"/>
                      <a:pt x="8073" y="16954"/>
                    </a:cubicBezTo>
                    <a:cubicBezTo>
                      <a:pt x="8368" y="15566"/>
                      <a:pt x="8492" y="15553"/>
                      <a:pt x="9570" y="13337"/>
                    </a:cubicBezTo>
                    <a:cubicBezTo>
                      <a:pt x="9573" y="13337"/>
                      <a:pt x="9574" y="13337"/>
                      <a:pt x="9577" y="13337"/>
                    </a:cubicBezTo>
                    <a:cubicBezTo>
                      <a:pt x="11043" y="14533"/>
                      <a:pt x="10440" y="15298"/>
                      <a:pt x="10636" y="15845"/>
                    </a:cubicBezTo>
                    <a:cubicBezTo>
                      <a:pt x="10833" y="16392"/>
                      <a:pt x="11668" y="17106"/>
                      <a:pt x="11680" y="18966"/>
                    </a:cubicBezTo>
                    <a:cubicBezTo>
                      <a:pt x="11704" y="20495"/>
                      <a:pt x="11735" y="19812"/>
                      <a:pt x="12137" y="20330"/>
                    </a:cubicBezTo>
                    <a:cubicBezTo>
                      <a:pt x="12010" y="20446"/>
                      <a:pt x="11786" y="20561"/>
                      <a:pt x="11386" y="20672"/>
                    </a:cubicBezTo>
                    <a:cubicBezTo>
                      <a:pt x="10646" y="20876"/>
                      <a:pt x="10719" y="21130"/>
                      <a:pt x="10783" y="21288"/>
                    </a:cubicBezTo>
                    <a:cubicBezTo>
                      <a:pt x="10807" y="21346"/>
                      <a:pt x="10902" y="21392"/>
                      <a:pt x="11028" y="21408"/>
                    </a:cubicBezTo>
                    <a:cubicBezTo>
                      <a:pt x="12524" y="21592"/>
                      <a:pt x="13471" y="21410"/>
                      <a:pt x="14010" y="21253"/>
                    </a:cubicBezTo>
                    <a:cubicBezTo>
                      <a:pt x="14574" y="21089"/>
                      <a:pt x="14673" y="20619"/>
                      <a:pt x="14967" y="20477"/>
                    </a:cubicBezTo>
                    <a:cubicBezTo>
                      <a:pt x="15134" y="20396"/>
                      <a:pt x="15145" y="20200"/>
                      <a:pt x="15122" y="20045"/>
                    </a:cubicBezTo>
                    <a:cubicBezTo>
                      <a:pt x="15124" y="20044"/>
                      <a:pt x="15127" y="20043"/>
                      <a:pt x="15129" y="20043"/>
                    </a:cubicBezTo>
                    <a:cubicBezTo>
                      <a:pt x="15725" y="19650"/>
                      <a:pt x="15043" y="19524"/>
                      <a:pt x="15126" y="17446"/>
                    </a:cubicBezTo>
                    <a:cubicBezTo>
                      <a:pt x="15379" y="14690"/>
                      <a:pt x="14303" y="14379"/>
                      <a:pt x="14651" y="12819"/>
                    </a:cubicBezTo>
                    <a:cubicBezTo>
                      <a:pt x="14666" y="12752"/>
                      <a:pt x="14679" y="12685"/>
                      <a:pt x="14692" y="12621"/>
                    </a:cubicBezTo>
                    <a:cubicBezTo>
                      <a:pt x="14707" y="12548"/>
                      <a:pt x="14841" y="12494"/>
                      <a:pt x="15005" y="12492"/>
                    </a:cubicBezTo>
                    <a:cubicBezTo>
                      <a:pt x="15481" y="12485"/>
                      <a:pt x="15952" y="12451"/>
                      <a:pt x="16313" y="12371"/>
                    </a:cubicBezTo>
                    <a:cubicBezTo>
                      <a:pt x="16447" y="12341"/>
                      <a:pt x="16604" y="12381"/>
                      <a:pt x="16622" y="12448"/>
                    </a:cubicBezTo>
                    <a:cubicBezTo>
                      <a:pt x="16706" y="12755"/>
                      <a:pt x="16876" y="13159"/>
                      <a:pt x="16961" y="13451"/>
                    </a:cubicBezTo>
                    <a:cubicBezTo>
                      <a:pt x="17064" y="13804"/>
                      <a:pt x="17105" y="14178"/>
                      <a:pt x="17119" y="14334"/>
                    </a:cubicBezTo>
                    <a:cubicBezTo>
                      <a:pt x="17123" y="14374"/>
                      <a:pt x="17207" y="14404"/>
                      <a:pt x="17297" y="14399"/>
                    </a:cubicBezTo>
                    <a:lnTo>
                      <a:pt x="17538" y="14386"/>
                    </a:lnTo>
                    <a:lnTo>
                      <a:pt x="18133" y="14350"/>
                    </a:lnTo>
                    <a:cubicBezTo>
                      <a:pt x="18223" y="14345"/>
                      <a:pt x="18285" y="14308"/>
                      <a:pt x="18265" y="14268"/>
                    </a:cubicBezTo>
                    <a:cubicBezTo>
                      <a:pt x="18190" y="14116"/>
                      <a:pt x="18017" y="13748"/>
                      <a:pt x="17915" y="13396"/>
                    </a:cubicBezTo>
                    <a:cubicBezTo>
                      <a:pt x="17789" y="12962"/>
                      <a:pt x="17698" y="12269"/>
                      <a:pt x="17508" y="12040"/>
                    </a:cubicBezTo>
                    <a:cubicBezTo>
                      <a:pt x="17484" y="12011"/>
                      <a:pt x="17413" y="11995"/>
                      <a:pt x="17346" y="11999"/>
                    </a:cubicBezTo>
                    <a:lnTo>
                      <a:pt x="17338" y="11999"/>
                    </a:lnTo>
                    <a:lnTo>
                      <a:pt x="17206" y="11542"/>
                    </a:lnTo>
                    <a:cubicBezTo>
                      <a:pt x="17207" y="11541"/>
                      <a:pt x="17209" y="11541"/>
                      <a:pt x="17210" y="11540"/>
                    </a:cubicBezTo>
                    <a:cubicBezTo>
                      <a:pt x="17340" y="11529"/>
                      <a:pt x="17463" y="11514"/>
                      <a:pt x="17560" y="11497"/>
                    </a:cubicBezTo>
                    <a:cubicBezTo>
                      <a:pt x="17561" y="11496"/>
                      <a:pt x="17560" y="11495"/>
                      <a:pt x="17560" y="11495"/>
                    </a:cubicBezTo>
                    <a:cubicBezTo>
                      <a:pt x="17538" y="11368"/>
                      <a:pt x="17479" y="11143"/>
                      <a:pt x="17478" y="11139"/>
                    </a:cubicBezTo>
                    <a:cubicBezTo>
                      <a:pt x="17473" y="11138"/>
                      <a:pt x="17368" y="11117"/>
                      <a:pt x="17168" y="11102"/>
                    </a:cubicBezTo>
                    <a:cubicBezTo>
                      <a:pt x="17167" y="11101"/>
                      <a:pt x="17166" y="11101"/>
                      <a:pt x="17165" y="11100"/>
                    </a:cubicBezTo>
                    <a:cubicBezTo>
                      <a:pt x="17189" y="11034"/>
                      <a:pt x="17276" y="10886"/>
                      <a:pt x="17583" y="10868"/>
                    </a:cubicBezTo>
                    <a:cubicBezTo>
                      <a:pt x="17963" y="10846"/>
                      <a:pt x="18338" y="11016"/>
                      <a:pt x="18733" y="11129"/>
                    </a:cubicBezTo>
                    <a:cubicBezTo>
                      <a:pt x="18776" y="11141"/>
                      <a:pt x="18825" y="11121"/>
                      <a:pt x="18804" y="11100"/>
                    </a:cubicBezTo>
                    <a:cubicBezTo>
                      <a:pt x="18519" y="10819"/>
                      <a:pt x="18080" y="10648"/>
                      <a:pt x="17602" y="10550"/>
                    </a:cubicBezTo>
                    <a:cubicBezTo>
                      <a:pt x="17601" y="10550"/>
                      <a:pt x="17599" y="10549"/>
                      <a:pt x="17598" y="10549"/>
                    </a:cubicBezTo>
                    <a:cubicBezTo>
                      <a:pt x="17663" y="10303"/>
                      <a:pt x="17464" y="9517"/>
                      <a:pt x="18103" y="9308"/>
                    </a:cubicBezTo>
                    <a:cubicBezTo>
                      <a:pt x="18839" y="9068"/>
                      <a:pt x="21537" y="7448"/>
                      <a:pt x="21537" y="7251"/>
                    </a:cubicBezTo>
                    <a:cubicBezTo>
                      <a:pt x="21537" y="7054"/>
                      <a:pt x="20229" y="6631"/>
                      <a:pt x="20229" y="6631"/>
                    </a:cubicBezTo>
                    <a:cubicBezTo>
                      <a:pt x="20294" y="6574"/>
                      <a:pt x="20326" y="6523"/>
                      <a:pt x="20312" y="6485"/>
                    </a:cubicBezTo>
                    <a:cubicBezTo>
                      <a:pt x="20214" y="6223"/>
                      <a:pt x="19626" y="5918"/>
                      <a:pt x="19185" y="5939"/>
                    </a:cubicBezTo>
                    <a:cubicBezTo>
                      <a:pt x="19184" y="5938"/>
                      <a:pt x="19182" y="5939"/>
                      <a:pt x="19181" y="5939"/>
                    </a:cubicBezTo>
                    <a:cubicBezTo>
                      <a:pt x="18797" y="5597"/>
                      <a:pt x="15642" y="4020"/>
                      <a:pt x="14183" y="3607"/>
                    </a:cubicBezTo>
                    <a:cubicBezTo>
                      <a:pt x="14143" y="3594"/>
                      <a:pt x="14102" y="3582"/>
                      <a:pt x="14059" y="3574"/>
                    </a:cubicBezTo>
                    <a:cubicBezTo>
                      <a:pt x="13624" y="3489"/>
                      <a:pt x="13317" y="3433"/>
                      <a:pt x="13052" y="3397"/>
                    </a:cubicBezTo>
                    <a:cubicBezTo>
                      <a:pt x="12797" y="3363"/>
                      <a:pt x="12583" y="3286"/>
                      <a:pt x="12461" y="3181"/>
                    </a:cubicBezTo>
                    <a:cubicBezTo>
                      <a:pt x="12456" y="3177"/>
                      <a:pt x="12450" y="3173"/>
                      <a:pt x="12446" y="3169"/>
                    </a:cubicBezTo>
                    <a:cubicBezTo>
                      <a:pt x="12303" y="3044"/>
                      <a:pt x="12309" y="2897"/>
                      <a:pt x="12453" y="2772"/>
                    </a:cubicBezTo>
                    <a:cubicBezTo>
                      <a:pt x="12690" y="2568"/>
                      <a:pt x="12917" y="2300"/>
                      <a:pt x="13056" y="2118"/>
                    </a:cubicBezTo>
                    <a:cubicBezTo>
                      <a:pt x="13339" y="2159"/>
                      <a:pt x="13522" y="2185"/>
                      <a:pt x="13558" y="2191"/>
                    </a:cubicBezTo>
                    <a:cubicBezTo>
                      <a:pt x="13853" y="2237"/>
                      <a:pt x="13802" y="2072"/>
                      <a:pt x="13633" y="1918"/>
                    </a:cubicBezTo>
                    <a:cubicBezTo>
                      <a:pt x="14292" y="1088"/>
                      <a:pt x="13130" y="295"/>
                      <a:pt x="11903" y="102"/>
                    </a:cubicBezTo>
                    <a:cubicBezTo>
                      <a:pt x="11289" y="5"/>
                      <a:pt x="10787" y="-8"/>
                      <a:pt x="10437" y="4"/>
                    </a:cubicBezTo>
                    <a:close/>
                    <a:moveTo>
                      <a:pt x="15977" y="6797"/>
                    </a:moveTo>
                    <a:cubicBezTo>
                      <a:pt x="16042" y="6794"/>
                      <a:pt x="16114" y="6797"/>
                      <a:pt x="16181" y="6809"/>
                    </a:cubicBezTo>
                    <a:cubicBezTo>
                      <a:pt x="16554" y="6879"/>
                      <a:pt x="16803" y="7031"/>
                      <a:pt x="16773" y="7075"/>
                    </a:cubicBezTo>
                    <a:cubicBezTo>
                      <a:pt x="16657" y="7240"/>
                      <a:pt x="17224" y="7430"/>
                      <a:pt x="17756" y="7512"/>
                    </a:cubicBezTo>
                    <a:cubicBezTo>
                      <a:pt x="17915" y="7536"/>
                      <a:pt x="18004" y="7610"/>
                      <a:pt x="17952" y="7681"/>
                    </a:cubicBezTo>
                    <a:cubicBezTo>
                      <a:pt x="17631" y="8127"/>
                      <a:pt x="17150" y="8671"/>
                      <a:pt x="17018" y="8819"/>
                    </a:cubicBezTo>
                    <a:cubicBezTo>
                      <a:pt x="16985" y="8843"/>
                      <a:pt x="16953" y="8866"/>
                      <a:pt x="16920" y="8890"/>
                    </a:cubicBezTo>
                    <a:lnTo>
                      <a:pt x="15687" y="9497"/>
                    </a:lnTo>
                    <a:cubicBezTo>
                      <a:pt x="15651" y="9514"/>
                      <a:pt x="15602" y="9525"/>
                      <a:pt x="15548" y="9527"/>
                    </a:cubicBezTo>
                    <a:cubicBezTo>
                      <a:pt x="15314" y="9533"/>
                      <a:pt x="15076" y="9544"/>
                      <a:pt x="14865" y="9554"/>
                    </a:cubicBezTo>
                    <a:cubicBezTo>
                      <a:pt x="14715" y="9561"/>
                      <a:pt x="14597" y="9497"/>
                      <a:pt x="14643" y="9433"/>
                    </a:cubicBezTo>
                    <a:cubicBezTo>
                      <a:pt x="15029" y="8890"/>
                      <a:pt x="15784" y="7709"/>
                      <a:pt x="15642" y="6982"/>
                    </a:cubicBezTo>
                    <a:cubicBezTo>
                      <a:pt x="15623" y="6885"/>
                      <a:pt x="15783" y="6809"/>
                      <a:pt x="15977" y="6797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dirty="0"/>
              </a:p>
            </p:txBody>
          </p:sp>
          <p:sp>
            <p:nvSpPr>
              <p:cNvPr id="155" name="Horseback Riding">
                <a:extLst>
                  <a:ext uri="{FF2B5EF4-FFF2-40B4-BE49-F238E27FC236}">
                    <a16:creationId xmlns:a16="http://schemas.microsoft.com/office/drawing/2014/main" id="{7D95305E-F65E-F399-6DAF-753AF6133F56}"/>
                  </a:ext>
                </a:extLst>
              </p:cNvPr>
              <p:cNvSpPr/>
              <p:nvPr/>
            </p:nvSpPr>
            <p:spPr>
              <a:xfrm>
                <a:off x="14849979" y="8637093"/>
                <a:ext cx="895005" cy="8832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378" y="0"/>
                    </a:moveTo>
                    <a:cubicBezTo>
                      <a:pt x="8007" y="0"/>
                      <a:pt x="7636" y="144"/>
                      <a:pt x="7352" y="431"/>
                    </a:cubicBezTo>
                    <a:cubicBezTo>
                      <a:pt x="6786" y="1005"/>
                      <a:pt x="6786" y="1936"/>
                      <a:pt x="7352" y="2510"/>
                    </a:cubicBezTo>
                    <a:cubicBezTo>
                      <a:pt x="7919" y="3084"/>
                      <a:pt x="8838" y="3084"/>
                      <a:pt x="9404" y="2510"/>
                    </a:cubicBezTo>
                    <a:cubicBezTo>
                      <a:pt x="9971" y="1936"/>
                      <a:pt x="9971" y="1005"/>
                      <a:pt x="9404" y="431"/>
                    </a:cubicBezTo>
                    <a:cubicBezTo>
                      <a:pt x="9121" y="144"/>
                      <a:pt x="8750" y="0"/>
                      <a:pt x="8378" y="0"/>
                    </a:cubicBezTo>
                    <a:close/>
                    <a:moveTo>
                      <a:pt x="18066" y="1982"/>
                    </a:moveTo>
                    <a:cubicBezTo>
                      <a:pt x="18052" y="1980"/>
                      <a:pt x="18032" y="1985"/>
                      <a:pt x="18007" y="2001"/>
                    </a:cubicBezTo>
                    <a:cubicBezTo>
                      <a:pt x="17942" y="2043"/>
                      <a:pt x="11897" y="8305"/>
                      <a:pt x="11897" y="8305"/>
                    </a:cubicBezTo>
                    <a:lnTo>
                      <a:pt x="9735" y="8305"/>
                    </a:lnTo>
                    <a:lnTo>
                      <a:pt x="9735" y="6735"/>
                    </a:lnTo>
                    <a:lnTo>
                      <a:pt x="11509" y="7279"/>
                    </a:lnTo>
                    <a:cubicBezTo>
                      <a:pt x="11585" y="7303"/>
                      <a:pt x="11662" y="7313"/>
                      <a:pt x="11738" y="7313"/>
                    </a:cubicBezTo>
                    <a:cubicBezTo>
                      <a:pt x="12078" y="7313"/>
                      <a:pt x="12392" y="7090"/>
                      <a:pt x="12496" y="6744"/>
                    </a:cubicBezTo>
                    <a:cubicBezTo>
                      <a:pt x="12622" y="6320"/>
                      <a:pt x="12386" y="5872"/>
                      <a:pt x="11968" y="5744"/>
                    </a:cubicBezTo>
                    <a:lnTo>
                      <a:pt x="9735" y="5060"/>
                    </a:lnTo>
                    <a:lnTo>
                      <a:pt x="9735" y="4764"/>
                    </a:lnTo>
                    <a:cubicBezTo>
                      <a:pt x="9735" y="4005"/>
                      <a:pt x="9128" y="3389"/>
                      <a:pt x="8378" y="3389"/>
                    </a:cubicBezTo>
                    <a:cubicBezTo>
                      <a:pt x="7629" y="3389"/>
                      <a:pt x="7022" y="4005"/>
                      <a:pt x="7022" y="4764"/>
                    </a:cubicBezTo>
                    <a:lnTo>
                      <a:pt x="7022" y="8305"/>
                    </a:lnTo>
                    <a:lnTo>
                      <a:pt x="2400" y="8305"/>
                    </a:lnTo>
                    <a:cubicBezTo>
                      <a:pt x="270" y="8305"/>
                      <a:pt x="0" y="10436"/>
                      <a:pt x="0" y="10436"/>
                    </a:cubicBezTo>
                    <a:lnTo>
                      <a:pt x="0" y="14158"/>
                    </a:lnTo>
                    <a:lnTo>
                      <a:pt x="1549" y="14158"/>
                    </a:lnTo>
                    <a:lnTo>
                      <a:pt x="1549" y="10436"/>
                    </a:lnTo>
                    <a:lnTo>
                      <a:pt x="2206" y="9299"/>
                    </a:lnTo>
                    <a:lnTo>
                      <a:pt x="2400" y="9299"/>
                    </a:lnTo>
                    <a:lnTo>
                      <a:pt x="2400" y="13515"/>
                    </a:lnTo>
                    <a:lnTo>
                      <a:pt x="1650" y="14849"/>
                    </a:lnTo>
                    <a:lnTo>
                      <a:pt x="1650" y="20468"/>
                    </a:lnTo>
                    <a:cubicBezTo>
                      <a:pt x="1650" y="21037"/>
                      <a:pt x="2106" y="21499"/>
                      <a:pt x="2668" y="21499"/>
                    </a:cubicBezTo>
                    <a:cubicBezTo>
                      <a:pt x="3230" y="21499"/>
                      <a:pt x="3686" y="21037"/>
                      <a:pt x="3685" y="20468"/>
                    </a:cubicBezTo>
                    <a:lnTo>
                      <a:pt x="3685" y="15395"/>
                    </a:lnTo>
                    <a:lnTo>
                      <a:pt x="4455" y="14025"/>
                    </a:lnTo>
                    <a:lnTo>
                      <a:pt x="4455" y="15718"/>
                    </a:lnTo>
                    <a:cubicBezTo>
                      <a:pt x="4453" y="15752"/>
                      <a:pt x="4453" y="15786"/>
                      <a:pt x="4455" y="15820"/>
                    </a:cubicBezTo>
                    <a:lnTo>
                      <a:pt x="4455" y="15925"/>
                    </a:lnTo>
                    <a:lnTo>
                      <a:pt x="4465" y="15923"/>
                    </a:lnTo>
                    <a:cubicBezTo>
                      <a:pt x="4477" y="16006"/>
                      <a:pt x="4496" y="16088"/>
                      <a:pt x="4529" y="16169"/>
                    </a:cubicBezTo>
                    <a:lnTo>
                      <a:pt x="6512" y="20966"/>
                    </a:lnTo>
                    <a:cubicBezTo>
                      <a:pt x="6675" y="21361"/>
                      <a:pt x="7052" y="21600"/>
                      <a:pt x="7450" y="21600"/>
                    </a:cubicBezTo>
                    <a:cubicBezTo>
                      <a:pt x="7581" y="21600"/>
                      <a:pt x="7715" y="21574"/>
                      <a:pt x="7843" y="21520"/>
                    </a:cubicBezTo>
                    <a:cubicBezTo>
                      <a:pt x="8362" y="21300"/>
                      <a:pt x="8606" y="20696"/>
                      <a:pt x="8389" y="20170"/>
                    </a:cubicBezTo>
                    <a:lnTo>
                      <a:pt x="6441" y="15456"/>
                    </a:lnTo>
                    <a:lnTo>
                      <a:pt x="7550" y="13980"/>
                    </a:lnTo>
                    <a:lnTo>
                      <a:pt x="12472" y="13980"/>
                    </a:lnTo>
                    <a:lnTo>
                      <a:pt x="12472" y="20275"/>
                    </a:lnTo>
                    <a:cubicBezTo>
                      <a:pt x="12472" y="20844"/>
                      <a:pt x="12928" y="21306"/>
                      <a:pt x="13490" y="21306"/>
                    </a:cubicBezTo>
                    <a:cubicBezTo>
                      <a:pt x="14052" y="21306"/>
                      <a:pt x="14507" y="20844"/>
                      <a:pt x="14507" y="20275"/>
                    </a:cubicBezTo>
                    <a:lnTo>
                      <a:pt x="14507" y="14020"/>
                    </a:lnTo>
                    <a:lnTo>
                      <a:pt x="16652" y="9504"/>
                    </a:lnTo>
                    <a:cubicBezTo>
                      <a:pt x="16809" y="9522"/>
                      <a:pt x="16997" y="9536"/>
                      <a:pt x="17204" y="9536"/>
                    </a:cubicBezTo>
                    <a:cubicBezTo>
                      <a:pt x="17755" y="9536"/>
                      <a:pt x="18437" y="9436"/>
                      <a:pt x="19015" y="9042"/>
                    </a:cubicBezTo>
                    <a:cubicBezTo>
                      <a:pt x="19539" y="8685"/>
                      <a:pt x="19886" y="8150"/>
                      <a:pt x="20054" y="7454"/>
                    </a:cubicBezTo>
                    <a:lnTo>
                      <a:pt x="20488" y="7513"/>
                    </a:lnTo>
                    <a:cubicBezTo>
                      <a:pt x="21562" y="7657"/>
                      <a:pt x="21600" y="6511"/>
                      <a:pt x="21600" y="6511"/>
                    </a:cubicBezTo>
                    <a:cubicBezTo>
                      <a:pt x="21600" y="5867"/>
                      <a:pt x="20798" y="5395"/>
                      <a:pt x="20798" y="5395"/>
                    </a:cubicBezTo>
                    <a:lnTo>
                      <a:pt x="18087" y="3562"/>
                    </a:lnTo>
                    <a:lnTo>
                      <a:pt x="18110" y="2050"/>
                    </a:lnTo>
                    <a:cubicBezTo>
                      <a:pt x="18110" y="2050"/>
                      <a:pt x="18109" y="1987"/>
                      <a:pt x="18066" y="1982"/>
                    </a:cubicBezTo>
                    <a:close/>
                    <a:moveTo>
                      <a:pt x="17774" y="7142"/>
                    </a:moveTo>
                    <a:lnTo>
                      <a:pt x="19376" y="7361"/>
                    </a:lnTo>
                    <a:cubicBezTo>
                      <a:pt x="19243" y="7851"/>
                      <a:pt x="18997" y="8224"/>
                      <a:pt x="18638" y="8469"/>
                    </a:cubicBezTo>
                    <a:cubicBezTo>
                      <a:pt x="18116" y="8826"/>
                      <a:pt x="17448" y="8869"/>
                      <a:pt x="16968" y="8840"/>
                    </a:cubicBezTo>
                    <a:lnTo>
                      <a:pt x="17774" y="7142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56" name="Worker">
                <a:extLst>
                  <a:ext uri="{FF2B5EF4-FFF2-40B4-BE49-F238E27FC236}">
                    <a16:creationId xmlns:a16="http://schemas.microsoft.com/office/drawing/2014/main" id="{1B8B9AB6-19F3-DDC4-4AD9-91770DF9C902}"/>
                  </a:ext>
                </a:extLst>
              </p:cNvPr>
              <p:cNvSpPr/>
              <p:nvPr/>
            </p:nvSpPr>
            <p:spPr>
              <a:xfrm flipH="1">
                <a:off x="20604147" y="4741555"/>
                <a:ext cx="317619" cy="969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9" h="21477" extrusionOk="0">
                    <a:moveTo>
                      <a:pt x="10482" y="4"/>
                    </a:moveTo>
                    <a:cubicBezTo>
                      <a:pt x="10034" y="12"/>
                      <a:pt x="8391" y="117"/>
                      <a:pt x="7657" y="494"/>
                    </a:cubicBezTo>
                    <a:cubicBezTo>
                      <a:pt x="6848" y="911"/>
                      <a:pt x="6805" y="1175"/>
                      <a:pt x="6965" y="1602"/>
                    </a:cubicBezTo>
                    <a:cubicBezTo>
                      <a:pt x="6986" y="1656"/>
                      <a:pt x="6943" y="1710"/>
                      <a:pt x="6847" y="1754"/>
                    </a:cubicBezTo>
                    <a:lnTo>
                      <a:pt x="6817" y="1769"/>
                    </a:lnTo>
                    <a:cubicBezTo>
                      <a:pt x="6710" y="1819"/>
                      <a:pt x="6673" y="1881"/>
                      <a:pt x="6709" y="1940"/>
                    </a:cubicBezTo>
                    <a:cubicBezTo>
                      <a:pt x="6726" y="1968"/>
                      <a:pt x="6808" y="1986"/>
                      <a:pt x="6894" y="1981"/>
                    </a:cubicBezTo>
                    <a:lnTo>
                      <a:pt x="7473" y="1944"/>
                    </a:lnTo>
                    <a:lnTo>
                      <a:pt x="7581" y="2118"/>
                    </a:lnTo>
                    <a:lnTo>
                      <a:pt x="7832" y="2103"/>
                    </a:lnTo>
                    <a:cubicBezTo>
                      <a:pt x="7743" y="2259"/>
                      <a:pt x="7638" y="2495"/>
                      <a:pt x="7698" y="2690"/>
                    </a:cubicBezTo>
                    <a:cubicBezTo>
                      <a:pt x="7809" y="3047"/>
                      <a:pt x="7636" y="3287"/>
                      <a:pt x="7370" y="3479"/>
                    </a:cubicBezTo>
                    <a:cubicBezTo>
                      <a:pt x="7088" y="3683"/>
                      <a:pt x="5823" y="3782"/>
                      <a:pt x="6212" y="4325"/>
                    </a:cubicBezTo>
                    <a:cubicBezTo>
                      <a:pt x="4592" y="4538"/>
                      <a:pt x="3452" y="5407"/>
                      <a:pt x="1941" y="6231"/>
                    </a:cubicBezTo>
                    <a:cubicBezTo>
                      <a:pt x="1754" y="6223"/>
                      <a:pt x="1529" y="6238"/>
                      <a:pt x="1362" y="6303"/>
                    </a:cubicBezTo>
                    <a:lnTo>
                      <a:pt x="721" y="6586"/>
                    </a:lnTo>
                    <a:cubicBezTo>
                      <a:pt x="618" y="6626"/>
                      <a:pt x="407" y="6753"/>
                      <a:pt x="572" y="6895"/>
                    </a:cubicBezTo>
                    <a:cubicBezTo>
                      <a:pt x="551" y="6904"/>
                      <a:pt x="357" y="7014"/>
                      <a:pt x="177" y="7118"/>
                    </a:cubicBezTo>
                    <a:cubicBezTo>
                      <a:pt x="-34" y="7241"/>
                      <a:pt x="-56" y="7388"/>
                      <a:pt x="111" y="7518"/>
                    </a:cubicBezTo>
                    <a:cubicBezTo>
                      <a:pt x="327" y="7686"/>
                      <a:pt x="668" y="7934"/>
                      <a:pt x="1090" y="8180"/>
                    </a:cubicBezTo>
                    <a:cubicBezTo>
                      <a:pt x="2003" y="8714"/>
                      <a:pt x="3229" y="9346"/>
                      <a:pt x="4105" y="9644"/>
                    </a:cubicBezTo>
                    <a:lnTo>
                      <a:pt x="4105" y="10365"/>
                    </a:lnTo>
                    <a:cubicBezTo>
                      <a:pt x="1836" y="10445"/>
                      <a:pt x="1003" y="11125"/>
                      <a:pt x="1003" y="11125"/>
                    </a:cubicBezTo>
                    <a:lnTo>
                      <a:pt x="1141" y="11154"/>
                    </a:lnTo>
                    <a:cubicBezTo>
                      <a:pt x="1141" y="11154"/>
                      <a:pt x="2132" y="10786"/>
                      <a:pt x="2638" y="10783"/>
                    </a:cubicBezTo>
                    <a:cubicBezTo>
                      <a:pt x="3291" y="10779"/>
                      <a:pt x="3382" y="11031"/>
                      <a:pt x="3382" y="11031"/>
                    </a:cubicBezTo>
                    <a:lnTo>
                      <a:pt x="3530" y="11033"/>
                    </a:lnTo>
                    <a:lnTo>
                      <a:pt x="3566" y="12038"/>
                    </a:lnTo>
                    <a:cubicBezTo>
                      <a:pt x="3470" y="12040"/>
                      <a:pt x="3395" y="12067"/>
                      <a:pt x="3397" y="12098"/>
                    </a:cubicBezTo>
                    <a:lnTo>
                      <a:pt x="3469" y="13414"/>
                    </a:lnTo>
                    <a:cubicBezTo>
                      <a:pt x="3469" y="13424"/>
                      <a:pt x="3464" y="13435"/>
                      <a:pt x="3464" y="13446"/>
                    </a:cubicBezTo>
                    <a:lnTo>
                      <a:pt x="3382" y="14216"/>
                    </a:lnTo>
                    <a:cubicBezTo>
                      <a:pt x="3375" y="14280"/>
                      <a:pt x="3535" y="14331"/>
                      <a:pt x="3730" y="14330"/>
                    </a:cubicBezTo>
                    <a:lnTo>
                      <a:pt x="4151" y="14328"/>
                    </a:lnTo>
                    <a:lnTo>
                      <a:pt x="4530" y="14326"/>
                    </a:lnTo>
                    <a:cubicBezTo>
                      <a:pt x="4724" y="14325"/>
                      <a:pt x="4881" y="14271"/>
                      <a:pt x="4868" y="14207"/>
                    </a:cubicBezTo>
                    <a:lnTo>
                      <a:pt x="4710" y="13414"/>
                    </a:lnTo>
                    <a:lnTo>
                      <a:pt x="4643" y="12103"/>
                    </a:lnTo>
                    <a:cubicBezTo>
                      <a:pt x="4700" y="12108"/>
                      <a:pt x="4756" y="12112"/>
                      <a:pt x="4817" y="12112"/>
                    </a:cubicBezTo>
                    <a:lnTo>
                      <a:pt x="5976" y="12112"/>
                    </a:lnTo>
                    <a:cubicBezTo>
                      <a:pt x="6536" y="13763"/>
                      <a:pt x="6792" y="14110"/>
                      <a:pt x="6750" y="14533"/>
                    </a:cubicBezTo>
                    <a:cubicBezTo>
                      <a:pt x="6690" y="15141"/>
                      <a:pt x="5987" y="15436"/>
                      <a:pt x="5545" y="15870"/>
                    </a:cubicBezTo>
                    <a:cubicBezTo>
                      <a:pt x="5143" y="16265"/>
                      <a:pt x="4985" y="16324"/>
                      <a:pt x="4740" y="16769"/>
                    </a:cubicBezTo>
                    <a:cubicBezTo>
                      <a:pt x="4190" y="17773"/>
                      <a:pt x="4340" y="18216"/>
                      <a:pt x="4340" y="19137"/>
                    </a:cubicBezTo>
                    <a:cubicBezTo>
                      <a:pt x="4199" y="19522"/>
                      <a:pt x="4274" y="19717"/>
                      <a:pt x="4274" y="19717"/>
                    </a:cubicBezTo>
                    <a:cubicBezTo>
                      <a:pt x="4368" y="19995"/>
                      <a:pt x="4617" y="19893"/>
                      <a:pt x="4535" y="19971"/>
                    </a:cubicBezTo>
                    <a:cubicBezTo>
                      <a:pt x="4269" y="20224"/>
                      <a:pt x="4429" y="20438"/>
                      <a:pt x="4340" y="20583"/>
                    </a:cubicBezTo>
                    <a:cubicBezTo>
                      <a:pt x="4240" y="20748"/>
                      <a:pt x="4364" y="20936"/>
                      <a:pt x="4340" y="20983"/>
                    </a:cubicBezTo>
                    <a:cubicBezTo>
                      <a:pt x="4340" y="20983"/>
                      <a:pt x="4384" y="21109"/>
                      <a:pt x="4740" y="21238"/>
                    </a:cubicBezTo>
                    <a:cubicBezTo>
                      <a:pt x="5157" y="21388"/>
                      <a:pt x="6901" y="21579"/>
                      <a:pt x="8616" y="21410"/>
                    </a:cubicBezTo>
                    <a:cubicBezTo>
                      <a:pt x="9573" y="21316"/>
                      <a:pt x="9262" y="21088"/>
                      <a:pt x="9262" y="20924"/>
                    </a:cubicBezTo>
                    <a:cubicBezTo>
                      <a:pt x="9262" y="20797"/>
                      <a:pt x="8777" y="20605"/>
                      <a:pt x="8729" y="20462"/>
                    </a:cubicBezTo>
                    <a:cubicBezTo>
                      <a:pt x="8662" y="20263"/>
                      <a:pt x="8662" y="20255"/>
                      <a:pt x="8452" y="20003"/>
                    </a:cubicBezTo>
                    <a:cubicBezTo>
                      <a:pt x="8358" y="19890"/>
                      <a:pt x="8447" y="19720"/>
                      <a:pt x="8673" y="19630"/>
                    </a:cubicBezTo>
                    <a:cubicBezTo>
                      <a:pt x="8793" y="19582"/>
                      <a:pt x="8893" y="19525"/>
                      <a:pt x="8893" y="19444"/>
                    </a:cubicBezTo>
                    <a:cubicBezTo>
                      <a:pt x="8893" y="19071"/>
                      <a:pt x="8716" y="18928"/>
                      <a:pt x="9231" y="17843"/>
                    </a:cubicBezTo>
                    <a:cubicBezTo>
                      <a:pt x="9398" y="17493"/>
                      <a:pt x="9563" y="17209"/>
                      <a:pt x="9831" y="16639"/>
                    </a:cubicBezTo>
                    <a:cubicBezTo>
                      <a:pt x="9933" y="16421"/>
                      <a:pt x="10283" y="15839"/>
                      <a:pt x="10503" y="15630"/>
                    </a:cubicBezTo>
                    <a:cubicBezTo>
                      <a:pt x="11512" y="14669"/>
                      <a:pt x="11887" y="13545"/>
                      <a:pt x="12148" y="12932"/>
                    </a:cubicBezTo>
                    <a:cubicBezTo>
                      <a:pt x="12172" y="12877"/>
                      <a:pt x="12414" y="12880"/>
                      <a:pt x="12430" y="12936"/>
                    </a:cubicBezTo>
                    <a:cubicBezTo>
                      <a:pt x="12780" y="14137"/>
                      <a:pt x="13727" y="15338"/>
                      <a:pt x="13281" y="16184"/>
                    </a:cubicBezTo>
                    <a:cubicBezTo>
                      <a:pt x="12690" y="17307"/>
                      <a:pt x="13044" y="19528"/>
                      <a:pt x="13158" y="19543"/>
                    </a:cubicBezTo>
                    <a:cubicBezTo>
                      <a:pt x="13176" y="19674"/>
                      <a:pt x="13757" y="19688"/>
                      <a:pt x="13620" y="19877"/>
                    </a:cubicBezTo>
                    <a:cubicBezTo>
                      <a:pt x="13329" y="20278"/>
                      <a:pt x="13681" y="20664"/>
                      <a:pt x="13681" y="20664"/>
                    </a:cubicBezTo>
                    <a:cubicBezTo>
                      <a:pt x="13681" y="20664"/>
                      <a:pt x="13666" y="20763"/>
                      <a:pt x="13656" y="20835"/>
                    </a:cubicBezTo>
                    <a:cubicBezTo>
                      <a:pt x="13649" y="20884"/>
                      <a:pt x="13740" y="20928"/>
                      <a:pt x="13881" y="20944"/>
                    </a:cubicBezTo>
                    <a:cubicBezTo>
                      <a:pt x="14272" y="20988"/>
                      <a:pt x="14917" y="20997"/>
                      <a:pt x="15691" y="21006"/>
                    </a:cubicBezTo>
                    <a:cubicBezTo>
                      <a:pt x="16612" y="21017"/>
                      <a:pt x="16505" y="21106"/>
                      <a:pt x="17911" y="21192"/>
                    </a:cubicBezTo>
                    <a:cubicBezTo>
                      <a:pt x="19317" y="21278"/>
                      <a:pt x="21435" y="21140"/>
                      <a:pt x="21489" y="21006"/>
                    </a:cubicBezTo>
                    <a:cubicBezTo>
                      <a:pt x="21544" y="20872"/>
                      <a:pt x="21403" y="20584"/>
                      <a:pt x="20510" y="20503"/>
                    </a:cubicBezTo>
                    <a:cubicBezTo>
                      <a:pt x="19862" y="20421"/>
                      <a:pt x="19211" y="20353"/>
                      <a:pt x="18890" y="20283"/>
                    </a:cubicBezTo>
                    <a:cubicBezTo>
                      <a:pt x="18569" y="20213"/>
                      <a:pt x="17923" y="19968"/>
                      <a:pt x="17537" y="19926"/>
                    </a:cubicBezTo>
                    <a:cubicBezTo>
                      <a:pt x="17436" y="19915"/>
                      <a:pt x="17738" y="19800"/>
                      <a:pt x="17655" y="19471"/>
                    </a:cubicBezTo>
                    <a:cubicBezTo>
                      <a:pt x="17565" y="19121"/>
                      <a:pt x="17504" y="18885"/>
                      <a:pt x="17403" y="17877"/>
                    </a:cubicBezTo>
                    <a:cubicBezTo>
                      <a:pt x="17380" y="17639"/>
                      <a:pt x="17098" y="16934"/>
                      <a:pt x="17701" y="15969"/>
                    </a:cubicBezTo>
                    <a:cubicBezTo>
                      <a:pt x="17936" y="15593"/>
                      <a:pt x="17842" y="14996"/>
                      <a:pt x="17906" y="14271"/>
                    </a:cubicBezTo>
                    <a:cubicBezTo>
                      <a:pt x="17989" y="13321"/>
                      <a:pt x="18057" y="12396"/>
                      <a:pt x="17588" y="11169"/>
                    </a:cubicBezTo>
                    <a:cubicBezTo>
                      <a:pt x="17224" y="10217"/>
                      <a:pt x="17134" y="9970"/>
                      <a:pt x="16655" y="9412"/>
                    </a:cubicBezTo>
                    <a:cubicBezTo>
                      <a:pt x="16766" y="9378"/>
                      <a:pt x="16824" y="9329"/>
                      <a:pt x="16804" y="9276"/>
                    </a:cubicBezTo>
                    <a:lnTo>
                      <a:pt x="16757" y="8801"/>
                    </a:lnTo>
                    <a:cubicBezTo>
                      <a:pt x="16757" y="8678"/>
                      <a:pt x="16332" y="8592"/>
                      <a:pt x="16076" y="8598"/>
                    </a:cubicBezTo>
                    <a:cubicBezTo>
                      <a:pt x="15789" y="8088"/>
                      <a:pt x="15665" y="7588"/>
                      <a:pt x="15860" y="7190"/>
                    </a:cubicBezTo>
                    <a:cubicBezTo>
                      <a:pt x="16004" y="6898"/>
                      <a:pt x="17124" y="6324"/>
                      <a:pt x="16563" y="5810"/>
                    </a:cubicBezTo>
                    <a:cubicBezTo>
                      <a:pt x="16060" y="5349"/>
                      <a:pt x="14538" y="4598"/>
                      <a:pt x="14086" y="4451"/>
                    </a:cubicBezTo>
                    <a:cubicBezTo>
                      <a:pt x="13990" y="4419"/>
                      <a:pt x="13854" y="4395"/>
                      <a:pt x="13702" y="4378"/>
                    </a:cubicBezTo>
                    <a:lnTo>
                      <a:pt x="13835" y="4375"/>
                    </a:lnTo>
                    <a:cubicBezTo>
                      <a:pt x="13835" y="4375"/>
                      <a:pt x="13193" y="4329"/>
                      <a:pt x="12979" y="4071"/>
                    </a:cubicBezTo>
                    <a:cubicBezTo>
                      <a:pt x="12827" y="3889"/>
                      <a:pt x="13287" y="3499"/>
                      <a:pt x="13502" y="3487"/>
                    </a:cubicBezTo>
                    <a:lnTo>
                      <a:pt x="14594" y="3481"/>
                    </a:lnTo>
                    <a:cubicBezTo>
                      <a:pt x="14898" y="3464"/>
                      <a:pt x="15186" y="3391"/>
                      <a:pt x="15230" y="3315"/>
                    </a:cubicBezTo>
                    <a:cubicBezTo>
                      <a:pt x="15299" y="3208"/>
                      <a:pt x="15225" y="3143"/>
                      <a:pt x="15281" y="3063"/>
                    </a:cubicBezTo>
                    <a:cubicBezTo>
                      <a:pt x="15452" y="2788"/>
                      <a:pt x="15312" y="2710"/>
                      <a:pt x="15353" y="2627"/>
                    </a:cubicBezTo>
                    <a:cubicBezTo>
                      <a:pt x="15820" y="2557"/>
                      <a:pt x="15884" y="2491"/>
                      <a:pt x="15794" y="2419"/>
                    </a:cubicBezTo>
                    <a:cubicBezTo>
                      <a:pt x="15727" y="2366"/>
                      <a:pt x="14872" y="2184"/>
                      <a:pt x="14866" y="2036"/>
                    </a:cubicBezTo>
                    <a:cubicBezTo>
                      <a:pt x="15026" y="1794"/>
                      <a:pt x="14994" y="1645"/>
                      <a:pt x="14871" y="1531"/>
                    </a:cubicBezTo>
                    <a:lnTo>
                      <a:pt x="15753" y="1482"/>
                    </a:lnTo>
                    <a:cubicBezTo>
                      <a:pt x="15870" y="1476"/>
                      <a:pt x="15910" y="1427"/>
                      <a:pt x="15819" y="1402"/>
                    </a:cubicBezTo>
                    <a:cubicBezTo>
                      <a:pt x="15690" y="1366"/>
                      <a:pt x="15532" y="1341"/>
                      <a:pt x="15363" y="1328"/>
                    </a:cubicBezTo>
                    <a:cubicBezTo>
                      <a:pt x="15144" y="1312"/>
                      <a:pt x="14898" y="1283"/>
                      <a:pt x="14804" y="1234"/>
                    </a:cubicBezTo>
                    <a:cubicBezTo>
                      <a:pt x="14642" y="1150"/>
                      <a:pt x="14402" y="722"/>
                      <a:pt x="13625" y="466"/>
                    </a:cubicBezTo>
                    <a:cubicBezTo>
                      <a:pt x="13071" y="283"/>
                      <a:pt x="12369" y="143"/>
                      <a:pt x="11856" y="153"/>
                    </a:cubicBezTo>
                    <a:cubicBezTo>
                      <a:pt x="11633" y="-21"/>
                      <a:pt x="10930" y="-4"/>
                      <a:pt x="10482" y="4"/>
                    </a:cubicBezTo>
                    <a:close/>
                    <a:moveTo>
                      <a:pt x="5930" y="6548"/>
                    </a:moveTo>
                    <a:cubicBezTo>
                      <a:pt x="6039" y="6555"/>
                      <a:pt x="6140" y="6580"/>
                      <a:pt x="6186" y="6618"/>
                    </a:cubicBezTo>
                    <a:cubicBezTo>
                      <a:pt x="6367" y="6769"/>
                      <a:pt x="6586" y="7007"/>
                      <a:pt x="6806" y="7234"/>
                    </a:cubicBezTo>
                    <a:cubicBezTo>
                      <a:pt x="7264" y="7707"/>
                      <a:pt x="7616" y="7931"/>
                      <a:pt x="7370" y="8261"/>
                    </a:cubicBezTo>
                    <a:cubicBezTo>
                      <a:pt x="7183" y="8513"/>
                      <a:pt x="6811" y="8858"/>
                      <a:pt x="6811" y="8858"/>
                    </a:cubicBezTo>
                    <a:cubicBezTo>
                      <a:pt x="6133" y="8858"/>
                      <a:pt x="5842" y="8976"/>
                      <a:pt x="5807" y="8982"/>
                    </a:cubicBezTo>
                    <a:cubicBezTo>
                      <a:pt x="5454" y="9049"/>
                      <a:pt x="4889" y="9001"/>
                      <a:pt x="4628" y="8895"/>
                    </a:cubicBezTo>
                    <a:cubicBezTo>
                      <a:pt x="3966" y="8628"/>
                      <a:pt x="3934" y="8067"/>
                      <a:pt x="3541" y="7536"/>
                    </a:cubicBezTo>
                    <a:lnTo>
                      <a:pt x="4340" y="7206"/>
                    </a:lnTo>
                    <a:cubicBezTo>
                      <a:pt x="4497" y="7127"/>
                      <a:pt x="4533" y="7041"/>
                      <a:pt x="4479" y="6981"/>
                    </a:cubicBezTo>
                    <a:cubicBezTo>
                      <a:pt x="4980" y="6802"/>
                      <a:pt x="5361" y="6668"/>
                      <a:pt x="5612" y="6581"/>
                    </a:cubicBezTo>
                    <a:cubicBezTo>
                      <a:pt x="5699" y="6551"/>
                      <a:pt x="5820" y="6541"/>
                      <a:pt x="5930" y="654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dirty="0"/>
              </a:p>
            </p:txBody>
          </p:sp>
          <p:grpSp>
            <p:nvGrpSpPr>
              <p:cNvPr id="157" name="Group 156">
                <a:extLst>
                  <a:ext uri="{FF2B5EF4-FFF2-40B4-BE49-F238E27FC236}">
                    <a16:creationId xmlns:a16="http://schemas.microsoft.com/office/drawing/2014/main" id="{F1A0F494-EA50-6979-F828-06A38C86F87B}"/>
                  </a:ext>
                </a:extLst>
              </p:cNvPr>
              <p:cNvGrpSpPr/>
              <p:nvPr/>
            </p:nvGrpSpPr>
            <p:grpSpPr>
              <a:xfrm>
                <a:off x="15861630" y="6037384"/>
                <a:ext cx="7116675" cy="5596413"/>
                <a:chOff x="16271937" y="8016270"/>
                <a:chExt cx="5028579" cy="3954376"/>
              </a:xfrm>
            </p:grpSpPr>
            <p:cxnSp>
              <p:nvCxnSpPr>
                <p:cNvPr id="163" name="Straight Connector 162">
                  <a:extLst>
                    <a:ext uri="{FF2B5EF4-FFF2-40B4-BE49-F238E27FC236}">
                      <a16:creationId xmlns:a16="http://schemas.microsoft.com/office/drawing/2014/main" id="{9C66C7EC-3D9B-F805-6E18-B60E0C6658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7108581" y="8031664"/>
                  <a:ext cx="2597633" cy="733343"/>
                </a:xfrm>
                <a:prstGeom prst="line">
                  <a:avLst/>
                </a:prstGeom>
                <a:noFill/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75" name="Straight Connector 174">
                  <a:extLst>
                    <a:ext uri="{FF2B5EF4-FFF2-40B4-BE49-F238E27FC236}">
                      <a16:creationId xmlns:a16="http://schemas.microsoft.com/office/drawing/2014/main" id="{CCA5494F-B40A-424C-713F-70773CEC830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9706246" y="8035758"/>
                  <a:ext cx="1594270" cy="1817443"/>
                </a:xfrm>
                <a:prstGeom prst="line">
                  <a:avLst/>
                </a:prstGeom>
                <a:noFill/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76" name="Straight Connector 175">
                  <a:extLst>
                    <a:ext uri="{FF2B5EF4-FFF2-40B4-BE49-F238E27FC236}">
                      <a16:creationId xmlns:a16="http://schemas.microsoft.com/office/drawing/2014/main" id="{802AF6C6-F268-1276-23DF-09695A7C594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0225481" y="9853201"/>
                  <a:ext cx="1075035" cy="2017841"/>
                </a:xfrm>
                <a:prstGeom prst="line">
                  <a:avLst/>
                </a:prstGeom>
                <a:noFill/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77" name="Straight Connector 176">
                  <a:extLst>
                    <a:ext uri="{FF2B5EF4-FFF2-40B4-BE49-F238E27FC236}">
                      <a16:creationId xmlns:a16="http://schemas.microsoft.com/office/drawing/2014/main" id="{F6D218B7-43C0-E390-D504-AE43B18AF5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7645443" y="11871042"/>
                  <a:ext cx="2568184" cy="87002"/>
                </a:xfrm>
                <a:prstGeom prst="line">
                  <a:avLst/>
                </a:prstGeom>
                <a:noFill/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78" name="Straight Connector 177">
                  <a:extLst>
                    <a:ext uri="{FF2B5EF4-FFF2-40B4-BE49-F238E27FC236}">
                      <a16:creationId xmlns:a16="http://schemas.microsoft.com/office/drawing/2014/main" id="{FE14FB3D-FF5B-446C-91AD-1BB6CED6460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6293221" y="10659552"/>
                  <a:ext cx="1352222" cy="1295979"/>
                </a:xfrm>
                <a:prstGeom prst="line">
                  <a:avLst/>
                </a:prstGeom>
                <a:noFill/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79" name="Straight Connector 178">
                  <a:extLst>
                    <a:ext uri="{FF2B5EF4-FFF2-40B4-BE49-F238E27FC236}">
                      <a16:creationId xmlns:a16="http://schemas.microsoft.com/office/drawing/2014/main" id="{145FE15B-82B1-F996-F4CA-F99A996011A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6271937" y="8770659"/>
                  <a:ext cx="851666" cy="1888893"/>
                </a:xfrm>
                <a:prstGeom prst="line">
                  <a:avLst/>
                </a:prstGeom>
                <a:noFill/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80" name="Straight Connector 179">
                  <a:extLst>
                    <a:ext uri="{FF2B5EF4-FFF2-40B4-BE49-F238E27FC236}">
                      <a16:creationId xmlns:a16="http://schemas.microsoft.com/office/drawing/2014/main" id="{D5C5E687-90D3-3F16-55BE-40371C05132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123603" y="8737023"/>
                  <a:ext cx="4176913" cy="1105123"/>
                </a:xfrm>
                <a:prstGeom prst="line">
                  <a:avLst/>
                </a:prstGeom>
                <a:noFill/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81" name="Straight Connector 180">
                  <a:extLst>
                    <a:ext uri="{FF2B5EF4-FFF2-40B4-BE49-F238E27FC236}">
                      <a16:creationId xmlns:a16="http://schemas.microsoft.com/office/drawing/2014/main" id="{17931515-F762-6936-8C86-3B0D98EC3C6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217108" y="8764406"/>
                  <a:ext cx="3022109" cy="3120138"/>
                </a:xfrm>
                <a:prstGeom prst="line">
                  <a:avLst/>
                </a:prstGeom>
                <a:noFill/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82" name="Straight Connector 181">
                  <a:extLst>
                    <a:ext uri="{FF2B5EF4-FFF2-40B4-BE49-F238E27FC236}">
                      <a16:creationId xmlns:a16="http://schemas.microsoft.com/office/drawing/2014/main" id="{28286173-1A8B-E5DF-65CE-FECC6EC40FA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6305075" y="9869529"/>
                  <a:ext cx="4991940" cy="772352"/>
                </a:xfrm>
                <a:prstGeom prst="line">
                  <a:avLst/>
                </a:prstGeom>
                <a:noFill/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83" name="Straight Connector 182">
                  <a:extLst>
                    <a:ext uri="{FF2B5EF4-FFF2-40B4-BE49-F238E27FC236}">
                      <a16:creationId xmlns:a16="http://schemas.microsoft.com/office/drawing/2014/main" id="{99F3C41A-1C9F-94D3-6F3A-5BDB6DEE299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7666297" y="8030673"/>
                  <a:ext cx="2049411" cy="3939973"/>
                </a:xfrm>
                <a:prstGeom prst="line">
                  <a:avLst/>
                </a:prstGeom>
                <a:noFill/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84" name="Straight Connector 183">
                  <a:extLst>
                    <a:ext uri="{FF2B5EF4-FFF2-40B4-BE49-F238E27FC236}">
                      <a16:creationId xmlns:a16="http://schemas.microsoft.com/office/drawing/2014/main" id="{D6D6DFBE-D99D-F7EC-F901-B4FD50E89C0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735171" y="8030673"/>
                  <a:ext cx="484583" cy="3853871"/>
                </a:xfrm>
                <a:prstGeom prst="line">
                  <a:avLst/>
                </a:prstGeom>
                <a:noFill/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85" name="Straight Connector 184">
                  <a:extLst>
                    <a:ext uri="{FF2B5EF4-FFF2-40B4-BE49-F238E27FC236}">
                      <a16:creationId xmlns:a16="http://schemas.microsoft.com/office/drawing/2014/main" id="{21F459D7-8D4C-EF4A-A559-D856465221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293221" y="10641881"/>
                  <a:ext cx="3920407" cy="1247559"/>
                </a:xfrm>
                <a:prstGeom prst="line">
                  <a:avLst/>
                </a:prstGeom>
                <a:noFill/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86" name="Straight Connector 185">
                  <a:extLst>
                    <a:ext uri="{FF2B5EF4-FFF2-40B4-BE49-F238E27FC236}">
                      <a16:creationId xmlns:a16="http://schemas.microsoft.com/office/drawing/2014/main" id="{29FC36D2-593C-600F-2309-5BF621F903A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6305075" y="8016270"/>
                  <a:ext cx="3409242" cy="2619118"/>
                </a:xfrm>
                <a:prstGeom prst="line">
                  <a:avLst/>
                </a:prstGeom>
                <a:noFill/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87" name="Straight Connector 186">
                  <a:extLst>
                    <a:ext uri="{FF2B5EF4-FFF2-40B4-BE49-F238E27FC236}">
                      <a16:creationId xmlns:a16="http://schemas.microsoft.com/office/drawing/2014/main" id="{23393409-2881-E7C7-074D-B3D260A0B02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7156741" y="8764406"/>
                  <a:ext cx="521332" cy="3191125"/>
                </a:xfrm>
                <a:prstGeom prst="line">
                  <a:avLst/>
                </a:prstGeom>
                <a:noFill/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cxnSp>
            <p:nvCxnSpPr>
              <p:cNvPr id="158" name="Straight Arrow Connector 157">
                <a:extLst>
                  <a:ext uri="{FF2B5EF4-FFF2-40B4-BE49-F238E27FC236}">
                    <a16:creationId xmlns:a16="http://schemas.microsoft.com/office/drawing/2014/main" id="{73A346E0-8462-F414-9BCC-E5E8CEFCEAC1}"/>
                  </a:ext>
                </a:extLst>
              </p:cNvPr>
              <p:cNvCxnSpPr/>
              <p:nvPr/>
            </p:nvCxnSpPr>
            <p:spPr>
              <a:xfrm>
                <a:off x="14548338" y="9744080"/>
                <a:ext cx="1360190" cy="0"/>
              </a:xfrm>
              <a:prstGeom prst="straightConnector1">
                <a:avLst/>
              </a:prstGeom>
              <a:noFill/>
              <a:ln w="57150" cap="flat">
                <a:solidFill>
                  <a:srgbClr val="000000"/>
                </a:solidFill>
                <a:prstDash val="solid"/>
                <a:miter lim="400000"/>
                <a:tailEnd type="triangle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9" name="TextBox 158">
                    <a:extLst>
                      <a:ext uri="{FF2B5EF4-FFF2-40B4-BE49-F238E27FC236}">
                        <a16:creationId xmlns:a16="http://schemas.microsoft.com/office/drawing/2014/main" id="{8EDF92E8-3906-1795-AF88-2469701A9D41}"/>
                      </a:ext>
                    </a:extLst>
                  </p:cNvPr>
                  <p:cNvSpPr txBox="1"/>
                  <p:nvPr/>
                </p:nvSpPr>
                <p:spPr>
                  <a:xfrm>
                    <a:off x="14849979" y="9536276"/>
                    <a:ext cx="895005" cy="933589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2438338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5400" b="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rgbClr val="5E5E5E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𝑚</m:t>
                          </m:r>
                        </m:oMath>
                      </m:oMathPara>
                    </a14:m>
                    <a:endParaRPr kumimoji="0" lang="en-US" sz="5400" b="0" i="0" u="none" strike="noStrike" cap="none" spc="0" normalizeH="0" baseline="0" dirty="0">
                      <a:ln>
                        <a:noFill/>
                      </a:ln>
                      <a:solidFill>
                        <a:srgbClr val="5E5E5E"/>
                      </a:solidFill>
                      <a:effectLst/>
                      <a:uFillTx/>
                      <a:ea typeface="+mn-ea"/>
                      <a:cs typeface="+mn-cs"/>
                      <a:sym typeface="Helvetica Neue"/>
                    </a:endParaRPr>
                  </a:p>
                </p:txBody>
              </p:sp>
            </mc:Choice>
            <mc:Fallback xmlns="">
              <p:sp>
                <p:nvSpPr>
                  <p:cNvPr id="159" name="TextBox 158">
                    <a:extLst>
                      <a:ext uri="{FF2B5EF4-FFF2-40B4-BE49-F238E27FC236}">
                        <a16:creationId xmlns:a16="http://schemas.microsoft.com/office/drawing/2014/main" id="{8EDF92E8-3906-1795-AF88-2469701A9D4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849979" y="9536276"/>
                    <a:ext cx="895005" cy="933589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60" name="Worker">
                <a:extLst>
                  <a:ext uri="{FF2B5EF4-FFF2-40B4-BE49-F238E27FC236}">
                    <a16:creationId xmlns:a16="http://schemas.microsoft.com/office/drawing/2014/main" id="{72FD00E8-CCA4-9533-5132-EE6C9652EB42}"/>
                  </a:ext>
                </a:extLst>
              </p:cNvPr>
              <p:cNvSpPr/>
              <p:nvPr/>
            </p:nvSpPr>
            <p:spPr>
              <a:xfrm flipH="1">
                <a:off x="23179012" y="8106443"/>
                <a:ext cx="317619" cy="969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9" h="21477" extrusionOk="0">
                    <a:moveTo>
                      <a:pt x="10482" y="4"/>
                    </a:moveTo>
                    <a:cubicBezTo>
                      <a:pt x="10034" y="12"/>
                      <a:pt x="8391" y="117"/>
                      <a:pt x="7657" y="494"/>
                    </a:cubicBezTo>
                    <a:cubicBezTo>
                      <a:pt x="6848" y="911"/>
                      <a:pt x="6805" y="1175"/>
                      <a:pt x="6965" y="1602"/>
                    </a:cubicBezTo>
                    <a:cubicBezTo>
                      <a:pt x="6986" y="1656"/>
                      <a:pt x="6943" y="1710"/>
                      <a:pt x="6847" y="1754"/>
                    </a:cubicBezTo>
                    <a:lnTo>
                      <a:pt x="6817" y="1769"/>
                    </a:lnTo>
                    <a:cubicBezTo>
                      <a:pt x="6710" y="1819"/>
                      <a:pt x="6673" y="1881"/>
                      <a:pt x="6709" y="1940"/>
                    </a:cubicBezTo>
                    <a:cubicBezTo>
                      <a:pt x="6726" y="1968"/>
                      <a:pt x="6808" y="1986"/>
                      <a:pt x="6894" y="1981"/>
                    </a:cubicBezTo>
                    <a:lnTo>
                      <a:pt x="7473" y="1944"/>
                    </a:lnTo>
                    <a:lnTo>
                      <a:pt x="7581" y="2118"/>
                    </a:lnTo>
                    <a:lnTo>
                      <a:pt x="7832" y="2103"/>
                    </a:lnTo>
                    <a:cubicBezTo>
                      <a:pt x="7743" y="2259"/>
                      <a:pt x="7638" y="2495"/>
                      <a:pt x="7698" y="2690"/>
                    </a:cubicBezTo>
                    <a:cubicBezTo>
                      <a:pt x="7809" y="3047"/>
                      <a:pt x="7636" y="3287"/>
                      <a:pt x="7370" y="3479"/>
                    </a:cubicBezTo>
                    <a:cubicBezTo>
                      <a:pt x="7088" y="3683"/>
                      <a:pt x="5823" y="3782"/>
                      <a:pt x="6212" y="4325"/>
                    </a:cubicBezTo>
                    <a:cubicBezTo>
                      <a:pt x="4592" y="4538"/>
                      <a:pt x="3452" y="5407"/>
                      <a:pt x="1941" y="6231"/>
                    </a:cubicBezTo>
                    <a:cubicBezTo>
                      <a:pt x="1754" y="6223"/>
                      <a:pt x="1529" y="6238"/>
                      <a:pt x="1362" y="6303"/>
                    </a:cubicBezTo>
                    <a:lnTo>
                      <a:pt x="721" y="6586"/>
                    </a:lnTo>
                    <a:cubicBezTo>
                      <a:pt x="618" y="6626"/>
                      <a:pt x="407" y="6753"/>
                      <a:pt x="572" y="6895"/>
                    </a:cubicBezTo>
                    <a:cubicBezTo>
                      <a:pt x="551" y="6904"/>
                      <a:pt x="357" y="7014"/>
                      <a:pt x="177" y="7118"/>
                    </a:cubicBezTo>
                    <a:cubicBezTo>
                      <a:pt x="-34" y="7241"/>
                      <a:pt x="-56" y="7388"/>
                      <a:pt x="111" y="7518"/>
                    </a:cubicBezTo>
                    <a:cubicBezTo>
                      <a:pt x="327" y="7686"/>
                      <a:pt x="668" y="7934"/>
                      <a:pt x="1090" y="8180"/>
                    </a:cubicBezTo>
                    <a:cubicBezTo>
                      <a:pt x="2003" y="8714"/>
                      <a:pt x="3229" y="9346"/>
                      <a:pt x="4105" y="9644"/>
                    </a:cubicBezTo>
                    <a:lnTo>
                      <a:pt x="4105" y="10365"/>
                    </a:lnTo>
                    <a:cubicBezTo>
                      <a:pt x="1836" y="10445"/>
                      <a:pt x="1003" y="11125"/>
                      <a:pt x="1003" y="11125"/>
                    </a:cubicBezTo>
                    <a:lnTo>
                      <a:pt x="1141" y="11154"/>
                    </a:lnTo>
                    <a:cubicBezTo>
                      <a:pt x="1141" y="11154"/>
                      <a:pt x="2132" y="10786"/>
                      <a:pt x="2638" y="10783"/>
                    </a:cubicBezTo>
                    <a:cubicBezTo>
                      <a:pt x="3291" y="10779"/>
                      <a:pt x="3382" y="11031"/>
                      <a:pt x="3382" y="11031"/>
                    </a:cubicBezTo>
                    <a:lnTo>
                      <a:pt x="3530" y="11033"/>
                    </a:lnTo>
                    <a:lnTo>
                      <a:pt x="3566" y="12038"/>
                    </a:lnTo>
                    <a:cubicBezTo>
                      <a:pt x="3470" y="12040"/>
                      <a:pt x="3395" y="12067"/>
                      <a:pt x="3397" y="12098"/>
                    </a:cubicBezTo>
                    <a:lnTo>
                      <a:pt x="3469" y="13414"/>
                    </a:lnTo>
                    <a:cubicBezTo>
                      <a:pt x="3469" y="13424"/>
                      <a:pt x="3464" y="13435"/>
                      <a:pt x="3464" y="13446"/>
                    </a:cubicBezTo>
                    <a:lnTo>
                      <a:pt x="3382" y="14216"/>
                    </a:lnTo>
                    <a:cubicBezTo>
                      <a:pt x="3375" y="14280"/>
                      <a:pt x="3535" y="14331"/>
                      <a:pt x="3730" y="14330"/>
                    </a:cubicBezTo>
                    <a:lnTo>
                      <a:pt x="4151" y="14328"/>
                    </a:lnTo>
                    <a:lnTo>
                      <a:pt x="4530" y="14326"/>
                    </a:lnTo>
                    <a:cubicBezTo>
                      <a:pt x="4724" y="14325"/>
                      <a:pt x="4881" y="14271"/>
                      <a:pt x="4868" y="14207"/>
                    </a:cubicBezTo>
                    <a:lnTo>
                      <a:pt x="4710" y="13414"/>
                    </a:lnTo>
                    <a:lnTo>
                      <a:pt x="4643" y="12103"/>
                    </a:lnTo>
                    <a:cubicBezTo>
                      <a:pt x="4700" y="12108"/>
                      <a:pt x="4756" y="12112"/>
                      <a:pt x="4817" y="12112"/>
                    </a:cubicBezTo>
                    <a:lnTo>
                      <a:pt x="5976" y="12112"/>
                    </a:lnTo>
                    <a:cubicBezTo>
                      <a:pt x="6536" y="13763"/>
                      <a:pt x="6792" y="14110"/>
                      <a:pt x="6750" y="14533"/>
                    </a:cubicBezTo>
                    <a:cubicBezTo>
                      <a:pt x="6690" y="15141"/>
                      <a:pt x="5987" y="15436"/>
                      <a:pt x="5545" y="15870"/>
                    </a:cubicBezTo>
                    <a:cubicBezTo>
                      <a:pt x="5143" y="16265"/>
                      <a:pt x="4985" y="16324"/>
                      <a:pt x="4740" y="16769"/>
                    </a:cubicBezTo>
                    <a:cubicBezTo>
                      <a:pt x="4190" y="17773"/>
                      <a:pt x="4340" y="18216"/>
                      <a:pt x="4340" y="19137"/>
                    </a:cubicBezTo>
                    <a:cubicBezTo>
                      <a:pt x="4199" y="19522"/>
                      <a:pt x="4274" y="19717"/>
                      <a:pt x="4274" y="19717"/>
                    </a:cubicBezTo>
                    <a:cubicBezTo>
                      <a:pt x="4368" y="19995"/>
                      <a:pt x="4617" y="19893"/>
                      <a:pt x="4535" y="19971"/>
                    </a:cubicBezTo>
                    <a:cubicBezTo>
                      <a:pt x="4269" y="20224"/>
                      <a:pt x="4429" y="20438"/>
                      <a:pt x="4340" y="20583"/>
                    </a:cubicBezTo>
                    <a:cubicBezTo>
                      <a:pt x="4240" y="20748"/>
                      <a:pt x="4364" y="20936"/>
                      <a:pt x="4340" y="20983"/>
                    </a:cubicBezTo>
                    <a:cubicBezTo>
                      <a:pt x="4340" y="20983"/>
                      <a:pt x="4384" y="21109"/>
                      <a:pt x="4740" y="21238"/>
                    </a:cubicBezTo>
                    <a:cubicBezTo>
                      <a:pt x="5157" y="21388"/>
                      <a:pt x="6901" y="21579"/>
                      <a:pt x="8616" y="21410"/>
                    </a:cubicBezTo>
                    <a:cubicBezTo>
                      <a:pt x="9573" y="21316"/>
                      <a:pt x="9262" y="21088"/>
                      <a:pt x="9262" y="20924"/>
                    </a:cubicBezTo>
                    <a:cubicBezTo>
                      <a:pt x="9262" y="20797"/>
                      <a:pt x="8777" y="20605"/>
                      <a:pt x="8729" y="20462"/>
                    </a:cubicBezTo>
                    <a:cubicBezTo>
                      <a:pt x="8662" y="20263"/>
                      <a:pt x="8662" y="20255"/>
                      <a:pt x="8452" y="20003"/>
                    </a:cubicBezTo>
                    <a:cubicBezTo>
                      <a:pt x="8358" y="19890"/>
                      <a:pt x="8447" y="19720"/>
                      <a:pt x="8673" y="19630"/>
                    </a:cubicBezTo>
                    <a:cubicBezTo>
                      <a:pt x="8793" y="19582"/>
                      <a:pt x="8893" y="19525"/>
                      <a:pt x="8893" y="19444"/>
                    </a:cubicBezTo>
                    <a:cubicBezTo>
                      <a:pt x="8893" y="19071"/>
                      <a:pt x="8716" y="18928"/>
                      <a:pt x="9231" y="17843"/>
                    </a:cubicBezTo>
                    <a:cubicBezTo>
                      <a:pt x="9398" y="17493"/>
                      <a:pt x="9563" y="17209"/>
                      <a:pt x="9831" y="16639"/>
                    </a:cubicBezTo>
                    <a:cubicBezTo>
                      <a:pt x="9933" y="16421"/>
                      <a:pt x="10283" y="15839"/>
                      <a:pt x="10503" y="15630"/>
                    </a:cubicBezTo>
                    <a:cubicBezTo>
                      <a:pt x="11512" y="14669"/>
                      <a:pt x="11887" y="13545"/>
                      <a:pt x="12148" y="12932"/>
                    </a:cubicBezTo>
                    <a:cubicBezTo>
                      <a:pt x="12172" y="12877"/>
                      <a:pt x="12414" y="12880"/>
                      <a:pt x="12430" y="12936"/>
                    </a:cubicBezTo>
                    <a:cubicBezTo>
                      <a:pt x="12780" y="14137"/>
                      <a:pt x="13727" y="15338"/>
                      <a:pt x="13281" y="16184"/>
                    </a:cubicBezTo>
                    <a:cubicBezTo>
                      <a:pt x="12690" y="17307"/>
                      <a:pt x="13044" y="19528"/>
                      <a:pt x="13158" y="19543"/>
                    </a:cubicBezTo>
                    <a:cubicBezTo>
                      <a:pt x="13176" y="19674"/>
                      <a:pt x="13757" y="19688"/>
                      <a:pt x="13620" y="19877"/>
                    </a:cubicBezTo>
                    <a:cubicBezTo>
                      <a:pt x="13329" y="20278"/>
                      <a:pt x="13681" y="20664"/>
                      <a:pt x="13681" y="20664"/>
                    </a:cubicBezTo>
                    <a:cubicBezTo>
                      <a:pt x="13681" y="20664"/>
                      <a:pt x="13666" y="20763"/>
                      <a:pt x="13656" y="20835"/>
                    </a:cubicBezTo>
                    <a:cubicBezTo>
                      <a:pt x="13649" y="20884"/>
                      <a:pt x="13740" y="20928"/>
                      <a:pt x="13881" y="20944"/>
                    </a:cubicBezTo>
                    <a:cubicBezTo>
                      <a:pt x="14272" y="20988"/>
                      <a:pt x="14917" y="20997"/>
                      <a:pt x="15691" y="21006"/>
                    </a:cubicBezTo>
                    <a:cubicBezTo>
                      <a:pt x="16612" y="21017"/>
                      <a:pt x="16505" y="21106"/>
                      <a:pt x="17911" y="21192"/>
                    </a:cubicBezTo>
                    <a:cubicBezTo>
                      <a:pt x="19317" y="21278"/>
                      <a:pt x="21435" y="21140"/>
                      <a:pt x="21489" y="21006"/>
                    </a:cubicBezTo>
                    <a:cubicBezTo>
                      <a:pt x="21544" y="20872"/>
                      <a:pt x="21403" y="20584"/>
                      <a:pt x="20510" y="20503"/>
                    </a:cubicBezTo>
                    <a:cubicBezTo>
                      <a:pt x="19862" y="20421"/>
                      <a:pt x="19211" y="20353"/>
                      <a:pt x="18890" y="20283"/>
                    </a:cubicBezTo>
                    <a:cubicBezTo>
                      <a:pt x="18569" y="20213"/>
                      <a:pt x="17923" y="19968"/>
                      <a:pt x="17537" y="19926"/>
                    </a:cubicBezTo>
                    <a:cubicBezTo>
                      <a:pt x="17436" y="19915"/>
                      <a:pt x="17738" y="19800"/>
                      <a:pt x="17655" y="19471"/>
                    </a:cubicBezTo>
                    <a:cubicBezTo>
                      <a:pt x="17565" y="19121"/>
                      <a:pt x="17504" y="18885"/>
                      <a:pt x="17403" y="17877"/>
                    </a:cubicBezTo>
                    <a:cubicBezTo>
                      <a:pt x="17380" y="17639"/>
                      <a:pt x="17098" y="16934"/>
                      <a:pt x="17701" y="15969"/>
                    </a:cubicBezTo>
                    <a:cubicBezTo>
                      <a:pt x="17936" y="15593"/>
                      <a:pt x="17842" y="14996"/>
                      <a:pt x="17906" y="14271"/>
                    </a:cubicBezTo>
                    <a:cubicBezTo>
                      <a:pt x="17989" y="13321"/>
                      <a:pt x="18057" y="12396"/>
                      <a:pt x="17588" y="11169"/>
                    </a:cubicBezTo>
                    <a:cubicBezTo>
                      <a:pt x="17224" y="10217"/>
                      <a:pt x="17134" y="9970"/>
                      <a:pt x="16655" y="9412"/>
                    </a:cubicBezTo>
                    <a:cubicBezTo>
                      <a:pt x="16766" y="9378"/>
                      <a:pt x="16824" y="9329"/>
                      <a:pt x="16804" y="9276"/>
                    </a:cubicBezTo>
                    <a:lnTo>
                      <a:pt x="16757" y="8801"/>
                    </a:lnTo>
                    <a:cubicBezTo>
                      <a:pt x="16757" y="8678"/>
                      <a:pt x="16332" y="8592"/>
                      <a:pt x="16076" y="8598"/>
                    </a:cubicBezTo>
                    <a:cubicBezTo>
                      <a:pt x="15789" y="8088"/>
                      <a:pt x="15665" y="7588"/>
                      <a:pt x="15860" y="7190"/>
                    </a:cubicBezTo>
                    <a:cubicBezTo>
                      <a:pt x="16004" y="6898"/>
                      <a:pt x="17124" y="6324"/>
                      <a:pt x="16563" y="5810"/>
                    </a:cubicBezTo>
                    <a:cubicBezTo>
                      <a:pt x="16060" y="5349"/>
                      <a:pt x="14538" y="4598"/>
                      <a:pt x="14086" y="4451"/>
                    </a:cubicBezTo>
                    <a:cubicBezTo>
                      <a:pt x="13990" y="4419"/>
                      <a:pt x="13854" y="4395"/>
                      <a:pt x="13702" y="4378"/>
                    </a:cubicBezTo>
                    <a:lnTo>
                      <a:pt x="13835" y="4375"/>
                    </a:lnTo>
                    <a:cubicBezTo>
                      <a:pt x="13835" y="4375"/>
                      <a:pt x="13193" y="4329"/>
                      <a:pt x="12979" y="4071"/>
                    </a:cubicBezTo>
                    <a:cubicBezTo>
                      <a:pt x="12827" y="3889"/>
                      <a:pt x="13287" y="3499"/>
                      <a:pt x="13502" y="3487"/>
                    </a:cubicBezTo>
                    <a:lnTo>
                      <a:pt x="14594" y="3481"/>
                    </a:lnTo>
                    <a:cubicBezTo>
                      <a:pt x="14898" y="3464"/>
                      <a:pt x="15186" y="3391"/>
                      <a:pt x="15230" y="3315"/>
                    </a:cubicBezTo>
                    <a:cubicBezTo>
                      <a:pt x="15299" y="3208"/>
                      <a:pt x="15225" y="3143"/>
                      <a:pt x="15281" y="3063"/>
                    </a:cubicBezTo>
                    <a:cubicBezTo>
                      <a:pt x="15452" y="2788"/>
                      <a:pt x="15312" y="2710"/>
                      <a:pt x="15353" y="2627"/>
                    </a:cubicBezTo>
                    <a:cubicBezTo>
                      <a:pt x="15820" y="2557"/>
                      <a:pt x="15884" y="2491"/>
                      <a:pt x="15794" y="2419"/>
                    </a:cubicBezTo>
                    <a:cubicBezTo>
                      <a:pt x="15727" y="2366"/>
                      <a:pt x="14872" y="2184"/>
                      <a:pt x="14866" y="2036"/>
                    </a:cubicBezTo>
                    <a:cubicBezTo>
                      <a:pt x="15026" y="1794"/>
                      <a:pt x="14994" y="1645"/>
                      <a:pt x="14871" y="1531"/>
                    </a:cubicBezTo>
                    <a:lnTo>
                      <a:pt x="15753" y="1482"/>
                    </a:lnTo>
                    <a:cubicBezTo>
                      <a:pt x="15870" y="1476"/>
                      <a:pt x="15910" y="1427"/>
                      <a:pt x="15819" y="1402"/>
                    </a:cubicBezTo>
                    <a:cubicBezTo>
                      <a:pt x="15690" y="1366"/>
                      <a:pt x="15532" y="1341"/>
                      <a:pt x="15363" y="1328"/>
                    </a:cubicBezTo>
                    <a:cubicBezTo>
                      <a:pt x="15144" y="1312"/>
                      <a:pt x="14898" y="1283"/>
                      <a:pt x="14804" y="1234"/>
                    </a:cubicBezTo>
                    <a:cubicBezTo>
                      <a:pt x="14642" y="1150"/>
                      <a:pt x="14402" y="722"/>
                      <a:pt x="13625" y="466"/>
                    </a:cubicBezTo>
                    <a:cubicBezTo>
                      <a:pt x="13071" y="283"/>
                      <a:pt x="12369" y="143"/>
                      <a:pt x="11856" y="153"/>
                    </a:cubicBezTo>
                    <a:cubicBezTo>
                      <a:pt x="11633" y="-21"/>
                      <a:pt x="10930" y="-4"/>
                      <a:pt x="10482" y="4"/>
                    </a:cubicBezTo>
                    <a:close/>
                    <a:moveTo>
                      <a:pt x="5930" y="6548"/>
                    </a:moveTo>
                    <a:cubicBezTo>
                      <a:pt x="6039" y="6555"/>
                      <a:pt x="6140" y="6580"/>
                      <a:pt x="6186" y="6618"/>
                    </a:cubicBezTo>
                    <a:cubicBezTo>
                      <a:pt x="6367" y="6769"/>
                      <a:pt x="6586" y="7007"/>
                      <a:pt x="6806" y="7234"/>
                    </a:cubicBezTo>
                    <a:cubicBezTo>
                      <a:pt x="7264" y="7707"/>
                      <a:pt x="7616" y="7931"/>
                      <a:pt x="7370" y="8261"/>
                    </a:cubicBezTo>
                    <a:cubicBezTo>
                      <a:pt x="7183" y="8513"/>
                      <a:pt x="6811" y="8858"/>
                      <a:pt x="6811" y="8858"/>
                    </a:cubicBezTo>
                    <a:cubicBezTo>
                      <a:pt x="6133" y="8858"/>
                      <a:pt x="5842" y="8976"/>
                      <a:pt x="5807" y="8982"/>
                    </a:cubicBezTo>
                    <a:cubicBezTo>
                      <a:pt x="5454" y="9049"/>
                      <a:pt x="4889" y="9001"/>
                      <a:pt x="4628" y="8895"/>
                    </a:cubicBezTo>
                    <a:cubicBezTo>
                      <a:pt x="3966" y="8628"/>
                      <a:pt x="3934" y="8067"/>
                      <a:pt x="3541" y="7536"/>
                    </a:cubicBezTo>
                    <a:lnTo>
                      <a:pt x="4340" y="7206"/>
                    </a:lnTo>
                    <a:cubicBezTo>
                      <a:pt x="4497" y="7127"/>
                      <a:pt x="4533" y="7041"/>
                      <a:pt x="4479" y="6981"/>
                    </a:cubicBezTo>
                    <a:cubicBezTo>
                      <a:pt x="4980" y="6802"/>
                      <a:pt x="5361" y="6668"/>
                      <a:pt x="5612" y="6581"/>
                    </a:cubicBezTo>
                    <a:cubicBezTo>
                      <a:pt x="5699" y="6551"/>
                      <a:pt x="5820" y="6541"/>
                      <a:pt x="5930" y="654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dirty="0"/>
              </a:p>
            </p:txBody>
          </p:sp>
          <p:sp>
            <p:nvSpPr>
              <p:cNvPr id="161" name="Worker">
                <a:extLst>
                  <a:ext uri="{FF2B5EF4-FFF2-40B4-BE49-F238E27FC236}">
                    <a16:creationId xmlns:a16="http://schemas.microsoft.com/office/drawing/2014/main" id="{25C82101-78F2-2BD4-A3F5-A6B687B2834E}"/>
                  </a:ext>
                </a:extLst>
              </p:cNvPr>
              <p:cNvSpPr/>
              <p:nvPr/>
            </p:nvSpPr>
            <p:spPr>
              <a:xfrm flipH="1">
                <a:off x="17805478" y="11965147"/>
                <a:ext cx="317619" cy="969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9" h="21477" extrusionOk="0">
                    <a:moveTo>
                      <a:pt x="10482" y="4"/>
                    </a:moveTo>
                    <a:cubicBezTo>
                      <a:pt x="10034" y="12"/>
                      <a:pt x="8391" y="117"/>
                      <a:pt x="7657" y="494"/>
                    </a:cubicBezTo>
                    <a:cubicBezTo>
                      <a:pt x="6848" y="911"/>
                      <a:pt x="6805" y="1175"/>
                      <a:pt x="6965" y="1602"/>
                    </a:cubicBezTo>
                    <a:cubicBezTo>
                      <a:pt x="6986" y="1656"/>
                      <a:pt x="6943" y="1710"/>
                      <a:pt x="6847" y="1754"/>
                    </a:cubicBezTo>
                    <a:lnTo>
                      <a:pt x="6817" y="1769"/>
                    </a:lnTo>
                    <a:cubicBezTo>
                      <a:pt x="6710" y="1819"/>
                      <a:pt x="6673" y="1881"/>
                      <a:pt x="6709" y="1940"/>
                    </a:cubicBezTo>
                    <a:cubicBezTo>
                      <a:pt x="6726" y="1968"/>
                      <a:pt x="6808" y="1986"/>
                      <a:pt x="6894" y="1981"/>
                    </a:cubicBezTo>
                    <a:lnTo>
                      <a:pt x="7473" y="1944"/>
                    </a:lnTo>
                    <a:lnTo>
                      <a:pt x="7581" y="2118"/>
                    </a:lnTo>
                    <a:lnTo>
                      <a:pt x="7832" y="2103"/>
                    </a:lnTo>
                    <a:cubicBezTo>
                      <a:pt x="7743" y="2259"/>
                      <a:pt x="7638" y="2495"/>
                      <a:pt x="7698" y="2690"/>
                    </a:cubicBezTo>
                    <a:cubicBezTo>
                      <a:pt x="7809" y="3047"/>
                      <a:pt x="7636" y="3287"/>
                      <a:pt x="7370" y="3479"/>
                    </a:cubicBezTo>
                    <a:cubicBezTo>
                      <a:pt x="7088" y="3683"/>
                      <a:pt x="5823" y="3782"/>
                      <a:pt x="6212" y="4325"/>
                    </a:cubicBezTo>
                    <a:cubicBezTo>
                      <a:pt x="4592" y="4538"/>
                      <a:pt x="3452" y="5407"/>
                      <a:pt x="1941" y="6231"/>
                    </a:cubicBezTo>
                    <a:cubicBezTo>
                      <a:pt x="1754" y="6223"/>
                      <a:pt x="1529" y="6238"/>
                      <a:pt x="1362" y="6303"/>
                    </a:cubicBezTo>
                    <a:lnTo>
                      <a:pt x="721" y="6586"/>
                    </a:lnTo>
                    <a:cubicBezTo>
                      <a:pt x="618" y="6626"/>
                      <a:pt x="407" y="6753"/>
                      <a:pt x="572" y="6895"/>
                    </a:cubicBezTo>
                    <a:cubicBezTo>
                      <a:pt x="551" y="6904"/>
                      <a:pt x="357" y="7014"/>
                      <a:pt x="177" y="7118"/>
                    </a:cubicBezTo>
                    <a:cubicBezTo>
                      <a:pt x="-34" y="7241"/>
                      <a:pt x="-56" y="7388"/>
                      <a:pt x="111" y="7518"/>
                    </a:cubicBezTo>
                    <a:cubicBezTo>
                      <a:pt x="327" y="7686"/>
                      <a:pt x="668" y="7934"/>
                      <a:pt x="1090" y="8180"/>
                    </a:cubicBezTo>
                    <a:cubicBezTo>
                      <a:pt x="2003" y="8714"/>
                      <a:pt x="3229" y="9346"/>
                      <a:pt x="4105" y="9644"/>
                    </a:cubicBezTo>
                    <a:lnTo>
                      <a:pt x="4105" y="10365"/>
                    </a:lnTo>
                    <a:cubicBezTo>
                      <a:pt x="1836" y="10445"/>
                      <a:pt x="1003" y="11125"/>
                      <a:pt x="1003" y="11125"/>
                    </a:cubicBezTo>
                    <a:lnTo>
                      <a:pt x="1141" y="11154"/>
                    </a:lnTo>
                    <a:cubicBezTo>
                      <a:pt x="1141" y="11154"/>
                      <a:pt x="2132" y="10786"/>
                      <a:pt x="2638" y="10783"/>
                    </a:cubicBezTo>
                    <a:cubicBezTo>
                      <a:pt x="3291" y="10779"/>
                      <a:pt x="3382" y="11031"/>
                      <a:pt x="3382" y="11031"/>
                    </a:cubicBezTo>
                    <a:lnTo>
                      <a:pt x="3530" y="11033"/>
                    </a:lnTo>
                    <a:lnTo>
                      <a:pt x="3566" y="12038"/>
                    </a:lnTo>
                    <a:cubicBezTo>
                      <a:pt x="3470" y="12040"/>
                      <a:pt x="3395" y="12067"/>
                      <a:pt x="3397" y="12098"/>
                    </a:cubicBezTo>
                    <a:lnTo>
                      <a:pt x="3469" y="13414"/>
                    </a:lnTo>
                    <a:cubicBezTo>
                      <a:pt x="3469" y="13424"/>
                      <a:pt x="3464" y="13435"/>
                      <a:pt x="3464" y="13446"/>
                    </a:cubicBezTo>
                    <a:lnTo>
                      <a:pt x="3382" y="14216"/>
                    </a:lnTo>
                    <a:cubicBezTo>
                      <a:pt x="3375" y="14280"/>
                      <a:pt x="3535" y="14331"/>
                      <a:pt x="3730" y="14330"/>
                    </a:cubicBezTo>
                    <a:lnTo>
                      <a:pt x="4151" y="14328"/>
                    </a:lnTo>
                    <a:lnTo>
                      <a:pt x="4530" y="14326"/>
                    </a:lnTo>
                    <a:cubicBezTo>
                      <a:pt x="4724" y="14325"/>
                      <a:pt x="4881" y="14271"/>
                      <a:pt x="4868" y="14207"/>
                    </a:cubicBezTo>
                    <a:lnTo>
                      <a:pt x="4710" y="13414"/>
                    </a:lnTo>
                    <a:lnTo>
                      <a:pt x="4643" y="12103"/>
                    </a:lnTo>
                    <a:cubicBezTo>
                      <a:pt x="4700" y="12108"/>
                      <a:pt x="4756" y="12112"/>
                      <a:pt x="4817" y="12112"/>
                    </a:cubicBezTo>
                    <a:lnTo>
                      <a:pt x="5976" y="12112"/>
                    </a:lnTo>
                    <a:cubicBezTo>
                      <a:pt x="6536" y="13763"/>
                      <a:pt x="6792" y="14110"/>
                      <a:pt x="6750" y="14533"/>
                    </a:cubicBezTo>
                    <a:cubicBezTo>
                      <a:pt x="6690" y="15141"/>
                      <a:pt x="5987" y="15436"/>
                      <a:pt x="5545" y="15870"/>
                    </a:cubicBezTo>
                    <a:cubicBezTo>
                      <a:pt x="5143" y="16265"/>
                      <a:pt x="4985" y="16324"/>
                      <a:pt x="4740" y="16769"/>
                    </a:cubicBezTo>
                    <a:cubicBezTo>
                      <a:pt x="4190" y="17773"/>
                      <a:pt x="4340" y="18216"/>
                      <a:pt x="4340" y="19137"/>
                    </a:cubicBezTo>
                    <a:cubicBezTo>
                      <a:pt x="4199" y="19522"/>
                      <a:pt x="4274" y="19717"/>
                      <a:pt x="4274" y="19717"/>
                    </a:cubicBezTo>
                    <a:cubicBezTo>
                      <a:pt x="4368" y="19995"/>
                      <a:pt x="4617" y="19893"/>
                      <a:pt x="4535" y="19971"/>
                    </a:cubicBezTo>
                    <a:cubicBezTo>
                      <a:pt x="4269" y="20224"/>
                      <a:pt x="4429" y="20438"/>
                      <a:pt x="4340" y="20583"/>
                    </a:cubicBezTo>
                    <a:cubicBezTo>
                      <a:pt x="4240" y="20748"/>
                      <a:pt x="4364" y="20936"/>
                      <a:pt x="4340" y="20983"/>
                    </a:cubicBezTo>
                    <a:cubicBezTo>
                      <a:pt x="4340" y="20983"/>
                      <a:pt x="4384" y="21109"/>
                      <a:pt x="4740" y="21238"/>
                    </a:cubicBezTo>
                    <a:cubicBezTo>
                      <a:pt x="5157" y="21388"/>
                      <a:pt x="6901" y="21579"/>
                      <a:pt x="8616" y="21410"/>
                    </a:cubicBezTo>
                    <a:cubicBezTo>
                      <a:pt x="9573" y="21316"/>
                      <a:pt x="9262" y="21088"/>
                      <a:pt x="9262" y="20924"/>
                    </a:cubicBezTo>
                    <a:cubicBezTo>
                      <a:pt x="9262" y="20797"/>
                      <a:pt x="8777" y="20605"/>
                      <a:pt x="8729" y="20462"/>
                    </a:cubicBezTo>
                    <a:cubicBezTo>
                      <a:pt x="8662" y="20263"/>
                      <a:pt x="8662" y="20255"/>
                      <a:pt x="8452" y="20003"/>
                    </a:cubicBezTo>
                    <a:cubicBezTo>
                      <a:pt x="8358" y="19890"/>
                      <a:pt x="8447" y="19720"/>
                      <a:pt x="8673" y="19630"/>
                    </a:cubicBezTo>
                    <a:cubicBezTo>
                      <a:pt x="8793" y="19582"/>
                      <a:pt x="8893" y="19525"/>
                      <a:pt x="8893" y="19444"/>
                    </a:cubicBezTo>
                    <a:cubicBezTo>
                      <a:pt x="8893" y="19071"/>
                      <a:pt x="8716" y="18928"/>
                      <a:pt x="9231" y="17843"/>
                    </a:cubicBezTo>
                    <a:cubicBezTo>
                      <a:pt x="9398" y="17493"/>
                      <a:pt x="9563" y="17209"/>
                      <a:pt x="9831" y="16639"/>
                    </a:cubicBezTo>
                    <a:cubicBezTo>
                      <a:pt x="9933" y="16421"/>
                      <a:pt x="10283" y="15839"/>
                      <a:pt x="10503" y="15630"/>
                    </a:cubicBezTo>
                    <a:cubicBezTo>
                      <a:pt x="11512" y="14669"/>
                      <a:pt x="11887" y="13545"/>
                      <a:pt x="12148" y="12932"/>
                    </a:cubicBezTo>
                    <a:cubicBezTo>
                      <a:pt x="12172" y="12877"/>
                      <a:pt x="12414" y="12880"/>
                      <a:pt x="12430" y="12936"/>
                    </a:cubicBezTo>
                    <a:cubicBezTo>
                      <a:pt x="12780" y="14137"/>
                      <a:pt x="13727" y="15338"/>
                      <a:pt x="13281" y="16184"/>
                    </a:cubicBezTo>
                    <a:cubicBezTo>
                      <a:pt x="12690" y="17307"/>
                      <a:pt x="13044" y="19528"/>
                      <a:pt x="13158" y="19543"/>
                    </a:cubicBezTo>
                    <a:cubicBezTo>
                      <a:pt x="13176" y="19674"/>
                      <a:pt x="13757" y="19688"/>
                      <a:pt x="13620" y="19877"/>
                    </a:cubicBezTo>
                    <a:cubicBezTo>
                      <a:pt x="13329" y="20278"/>
                      <a:pt x="13681" y="20664"/>
                      <a:pt x="13681" y="20664"/>
                    </a:cubicBezTo>
                    <a:cubicBezTo>
                      <a:pt x="13681" y="20664"/>
                      <a:pt x="13666" y="20763"/>
                      <a:pt x="13656" y="20835"/>
                    </a:cubicBezTo>
                    <a:cubicBezTo>
                      <a:pt x="13649" y="20884"/>
                      <a:pt x="13740" y="20928"/>
                      <a:pt x="13881" y="20944"/>
                    </a:cubicBezTo>
                    <a:cubicBezTo>
                      <a:pt x="14272" y="20988"/>
                      <a:pt x="14917" y="20997"/>
                      <a:pt x="15691" y="21006"/>
                    </a:cubicBezTo>
                    <a:cubicBezTo>
                      <a:pt x="16612" y="21017"/>
                      <a:pt x="16505" y="21106"/>
                      <a:pt x="17911" y="21192"/>
                    </a:cubicBezTo>
                    <a:cubicBezTo>
                      <a:pt x="19317" y="21278"/>
                      <a:pt x="21435" y="21140"/>
                      <a:pt x="21489" y="21006"/>
                    </a:cubicBezTo>
                    <a:cubicBezTo>
                      <a:pt x="21544" y="20872"/>
                      <a:pt x="21403" y="20584"/>
                      <a:pt x="20510" y="20503"/>
                    </a:cubicBezTo>
                    <a:cubicBezTo>
                      <a:pt x="19862" y="20421"/>
                      <a:pt x="19211" y="20353"/>
                      <a:pt x="18890" y="20283"/>
                    </a:cubicBezTo>
                    <a:cubicBezTo>
                      <a:pt x="18569" y="20213"/>
                      <a:pt x="17923" y="19968"/>
                      <a:pt x="17537" y="19926"/>
                    </a:cubicBezTo>
                    <a:cubicBezTo>
                      <a:pt x="17436" y="19915"/>
                      <a:pt x="17738" y="19800"/>
                      <a:pt x="17655" y="19471"/>
                    </a:cubicBezTo>
                    <a:cubicBezTo>
                      <a:pt x="17565" y="19121"/>
                      <a:pt x="17504" y="18885"/>
                      <a:pt x="17403" y="17877"/>
                    </a:cubicBezTo>
                    <a:cubicBezTo>
                      <a:pt x="17380" y="17639"/>
                      <a:pt x="17098" y="16934"/>
                      <a:pt x="17701" y="15969"/>
                    </a:cubicBezTo>
                    <a:cubicBezTo>
                      <a:pt x="17936" y="15593"/>
                      <a:pt x="17842" y="14996"/>
                      <a:pt x="17906" y="14271"/>
                    </a:cubicBezTo>
                    <a:cubicBezTo>
                      <a:pt x="17989" y="13321"/>
                      <a:pt x="18057" y="12396"/>
                      <a:pt x="17588" y="11169"/>
                    </a:cubicBezTo>
                    <a:cubicBezTo>
                      <a:pt x="17224" y="10217"/>
                      <a:pt x="17134" y="9970"/>
                      <a:pt x="16655" y="9412"/>
                    </a:cubicBezTo>
                    <a:cubicBezTo>
                      <a:pt x="16766" y="9378"/>
                      <a:pt x="16824" y="9329"/>
                      <a:pt x="16804" y="9276"/>
                    </a:cubicBezTo>
                    <a:lnTo>
                      <a:pt x="16757" y="8801"/>
                    </a:lnTo>
                    <a:cubicBezTo>
                      <a:pt x="16757" y="8678"/>
                      <a:pt x="16332" y="8592"/>
                      <a:pt x="16076" y="8598"/>
                    </a:cubicBezTo>
                    <a:cubicBezTo>
                      <a:pt x="15789" y="8088"/>
                      <a:pt x="15665" y="7588"/>
                      <a:pt x="15860" y="7190"/>
                    </a:cubicBezTo>
                    <a:cubicBezTo>
                      <a:pt x="16004" y="6898"/>
                      <a:pt x="17124" y="6324"/>
                      <a:pt x="16563" y="5810"/>
                    </a:cubicBezTo>
                    <a:cubicBezTo>
                      <a:pt x="16060" y="5349"/>
                      <a:pt x="14538" y="4598"/>
                      <a:pt x="14086" y="4451"/>
                    </a:cubicBezTo>
                    <a:cubicBezTo>
                      <a:pt x="13990" y="4419"/>
                      <a:pt x="13854" y="4395"/>
                      <a:pt x="13702" y="4378"/>
                    </a:cubicBezTo>
                    <a:lnTo>
                      <a:pt x="13835" y="4375"/>
                    </a:lnTo>
                    <a:cubicBezTo>
                      <a:pt x="13835" y="4375"/>
                      <a:pt x="13193" y="4329"/>
                      <a:pt x="12979" y="4071"/>
                    </a:cubicBezTo>
                    <a:cubicBezTo>
                      <a:pt x="12827" y="3889"/>
                      <a:pt x="13287" y="3499"/>
                      <a:pt x="13502" y="3487"/>
                    </a:cubicBezTo>
                    <a:lnTo>
                      <a:pt x="14594" y="3481"/>
                    </a:lnTo>
                    <a:cubicBezTo>
                      <a:pt x="14898" y="3464"/>
                      <a:pt x="15186" y="3391"/>
                      <a:pt x="15230" y="3315"/>
                    </a:cubicBezTo>
                    <a:cubicBezTo>
                      <a:pt x="15299" y="3208"/>
                      <a:pt x="15225" y="3143"/>
                      <a:pt x="15281" y="3063"/>
                    </a:cubicBezTo>
                    <a:cubicBezTo>
                      <a:pt x="15452" y="2788"/>
                      <a:pt x="15312" y="2710"/>
                      <a:pt x="15353" y="2627"/>
                    </a:cubicBezTo>
                    <a:cubicBezTo>
                      <a:pt x="15820" y="2557"/>
                      <a:pt x="15884" y="2491"/>
                      <a:pt x="15794" y="2419"/>
                    </a:cubicBezTo>
                    <a:cubicBezTo>
                      <a:pt x="15727" y="2366"/>
                      <a:pt x="14872" y="2184"/>
                      <a:pt x="14866" y="2036"/>
                    </a:cubicBezTo>
                    <a:cubicBezTo>
                      <a:pt x="15026" y="1794"/>
                      <a:pt x="14994" y="1645"/>
                      <a:pt x="14871" y="1531"/>
                    </a:cubicBezTo>
                    <a:lnTo>
                      <a:pt x="15753" y="1482"/>
                    </a:lnTo>
                    <a:cubicBezTo>
                      <a:pt x="15870" y="1476"/>
                      <a:pt x="15910" y="1427"/>
                      <a:pt x="15819" y="1402"/>
                    </a:cubicBezTo>
                    <a:cubicBezTo>
                      <a:pt x="15690" y="1366"/>
                      <a:pt x="15532" y="1341"/>
                      <a:pt x="15363" y="1328"/>
                    </a:cubicBezTo>
                    <a:cubicBezTo>
                      <a:pt x="15144" y="1312"/>
                      <a:pt x="14898" y="1283"/>
                      <a:pt x="14804" y="1234"/>
                    </a:cubicBezTo>
                    <a:cubicBezTo>
                      <a:pt x="14642" y="1150"/>
                      <a:pt x="14402" y="722"/>
                      <a:pt x="13625" y="466"/>
                    </a:cubicBezTo>
                    <a:cubicBezTo>
                      <a:pt x="13071" y="283"/>
                      <a:pt x="12369" y="143"/>
                      <a:pt x="11856" y="153"/>
                    </a:cubicBezTo>
                    <a:cubicBezTo>
                      <a:pt x="11633" y="-21"/>
                      <a:pt x="10930" y="-4"/>
                      <a:pt x="10482" y="4"/>
                    </a:cubicBezTo>
                    <a:close/>
                    <a:moveTo>
                      <a:pt x="5930" y="6548"/>
                    </a:moveTo>
                    <a:cubicBezTo>
                      <a:pt x="6039" y="6555"/>
                      <a:pt x="6140" y="6580"/>
                      <a:pt x="6186" y="6618"/>
                    </a:cubicBezTo>
                    <a:cubicBezTo>
                      <a:pt x="6367" y="6769"/>
                      <a:pt x="6586" y="7007"/>
                      <a:pt x="6806" y="7234"/>
                    </a:cubicBezTo>
                    <a:cubicBezTo>
                      <a:pt x="7264" y="7707"/>
                      <a:pt x="7616" y="7931"/>
                      <a:pt x="7370" y="8261"/>
                    </a:cubicBezTo>
                    <a:cubicBezTo>
                      <a:pt x="7183" y="8513"/>
                      <a:pt x="6811" y="8858"/>
                      <a:pt x="6811" y="8858"/>
                    </a:cubicBezTo>
                    <a:cubicBezTo>
                      <a:pt x="6133" y="8858"/>
                      <a:pt x="5842" y="8976"/>
                      <a:pt x="5807" y="8982"/>
                    </a:cubicBezTo>
                    <a:cubicBezTo>
                      <a:pt x="5454" y="9049"/>
                      <a:pt x="4889" y="9001"/>
                      <a:pt x="4628" y="8895"/>
                    </a:cubicBezTo>
                    <a:cubicBezTo>
                      <a:pt x="3966" y="8628"/>
                      <a:pt x="3934" y="8067"/>
                      <a:pt x="3541" y="7536"/>
                    </a:cubicBezTo>
                    <a:lnTo>
                      <a:pt x="4340" y="7206"/>
                    </a:lnTo>
                    <a:cubicBezTo>
                      <a:pt x="4497" y="7127"/>
                      <a:pt x="4533" y="7041"/>
                      <a:pt x="4479" y="6981"/>
                    </a:cubicBezTo>
                    <a:cubicBezTo>
                      <a:pt x="4980" y="6802"/>
                      <a:pt x="5361" y="6668"/>
                      <a:pt x="5612" y="6581"/>
                    </a:cubicBezTo>
                    <a:cubicBezTo>
                      <a:pt x="5699" y="6551"/>
                      <a:pt x="5820" y="6541"/>
                      <a:pt x="5930" y="6548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dirty="0"/>
              </a:p>
            </p:txBody>
          </p:sp>
          <p:sp>
            <p:nvSpPr>
              <p:cNvPr id="162" name="Worker">
                <a:extLst>
                  <a:ext uri="{FF2B5EF4-FFF2-40B4-BE49-F238E27FC236}">
                    <a16:creationId xmlns:a16="http://schemas.microsoft.com/office/drawing/2014/main" id="{5AB4605E-8FF3-5F18-934B-0CE70F282103}"/>
                  </a:ext>
                </a:extLst>
              </p:cNvPr>
              <p:cNvSpPr/>
              <p:nvPr/>
            </p:nvSpPr>
            <p:spPr>
              <a:xfrm>
                <a:off x="21433415" y="11704010"/>
                <a:ext cx="435822" cy="9750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7" h="21485" extrusionOk="0">
                    <a:moveTo>
                      <a:pt x="10437" y="4"/>
                    </a:moveTo>
                    <a:cubicBezTo>
                      <a:pt x="10086" y="16"/>
                      <a:pt x="9890" y="53"/>
                      <a:pt x="9890" y="53"/>
                    </a:cubicBezTo>
                    <a:lnTo>
                      <a:pt x="9679" y="218"/>
                    </a:lnTo>
                    <a:cubicBezTo>
                      <a:pt x="9679" y="218"/>
                      <a:pt x="9475" y="209"/>
                      <a:pt x="9302" y="233"/>
                    </a:cubicBezTo>
                    <a:cubicBezTo>
                      <a:pt x="9123" y="277"/>
                      <a:pt x="8310" y="685"/>
                      <a:pt x="8077" y="979"/>
                    </a:cubicBezTo>
                    <a:cubicBezTo>
                      <a:pt x="7824" y="1007"/>
                      <a:pt x="6972" y="1066"/>
                      <a:pt x="6792" y="1100"/>
                    </a:cubicBezTo>
                    <a:cubicBezTo>
                      <a:pt x="6611" y="1134"/>
                      <a:pt x="6610" y="1188"/>
                      <a:pt x="6747" y="1207"/>
                    </a:cubicBezTo>
                    <a:cubicBezTo>
                      <a:pt x="6845" y="1222"/>
                      <a:pt x="7314" y="1289"/>
                      <a:pt x="7960" y="1382"/>
                    </a:cubicBezTo>
                    <a:lnTo>
                      <a:pt x="7768" y="1865"/>
                    </a:lnTo>
                    <a:cubicBezTo>
                      <a:pt x="7768" y="1865"/>
                      <a:pt x="7275" y="2061"/>
                      <a:pt x="7048" y="2209"/>
                    </a:cubicBezTo>
                    <a:cubicBezTo>
                      <a:pt x="6821" y="2357"/>
                      <a:pt x="7572" y="2389"/>
                      <a:pt x="7572" y="2389"/>
                    </a:cubicBezTo>
                    <a:cubicBezTo>
                      <a:pt x="7572" y="2389"/>
                      <a:pt x="7241" y="2949"/>
                      <a:pt x="7719" y="3113"/>
                    </a:cubicBezTo>
                    <a:cubicBezTo>
                      <a:pt x="7920" y="3182"/>
                      <a:pt x="8267" y="3252"/>
                      <a:pt x="8601" y="3308"/>
                    </a:cubicBezTo>
                    <a:cubicBezTo>
                      <a:pt x="8784" y="3339"/>
                      <a:pt x="8857" y="3435"/>
                      <a:pt x="8759" y="3510"/>
                    </a:cubicBezTo>
                    <a:cubicBezTo>
                      <a:pt x="8554" y="3667"/>
                      <a:pt x="8183" y="3908"/>
                      <a:pt x="7670" y="4063"/>
                    </a:cubicBezTo>
                    <a:cubicBezTo>
                      <a:pt x="6854" y="4309"/>
                      <a:pt x="6108" y="5696"/>
                      <a:pt x="6034" y="6631"/>
                    </a:cubicBezTo>
                    <a:cubicBezTo>
                      <a:pt x="5968" y="7473"/>
                      <a:pt x="5033" y="9443"/>
                      <a:pt x="5883" y="10219"/>
                    </a:cubicBezTo>
                    <a:cubicBezTo>
                      <a:pt x="5883" y="10220"/>
                      <a:pt x="5883" y="10221"/>
                      <a:pt x="5883" y="10221"/>
                    </a:cubicBezTo>
                    <a:cubicBezTo>
                      <a:pt x="5207" y="11118"/>
                      <a:pt x="5701" y="12224"/>
                      <a:pt x="4764" y="13705"/>
                    </a:cubicBezTo>
                    <a:cubicBezTo>
                      <a:pt x="3636" y="15488"/>
                      <a:pt x="3816" y="18602"/>
                      <a:pt x="3351" y="18952"/>
                    </a:cubicBezTo>
                    <a:cubicBezTo>
                      <a:pt x="3167" y="19090"/>
                      <a:pt x="3339" y="19405"/>
                      <a:pt x="3339" y="19406"/>
                    </a:cubicBezTo>
                    <a:cubicBezTo>
                      <a:pt x="3339" y="19406"/>
                      <a:pt x="2631" y="19652"/>
                      <a:pt x="1602" y="19882"/>
                    </a:cubicBezTo>
                    <a:cubicBezTo>
                      <a:pt x="1601" y="19882"/>
                      <a:pt x="1598" y="19882"/>
                      <a:pt x="1598" y="19882"/>
                    </a:cubicBezTo>
                    <a:cubicBezTo>
                      <a:pt x="73" y="19841"/>
                      <a:pt x="-63" y="20307"/>
                      <a:pt x="19" y="20574"/>
                    </a:cubicBezTo>
                    <a:cubicBezTo>
                      <a:pt x="46" y="20664"/>
                      <a:pt x="209" y="20734"/>
                      <a:pt x="411" y="20742"/>
                    </a:cubicBezTo>
                    <a:cubicBezTo>
                      <a:pt x="2676" y="20839"/>
                      <a:pt x="3841" y="20592"/>
                      <a:pt x="4278" y="20465"/>
                    </a:cubicBezTo>
                    <a:cubicBezTo>
                      <a:pt x="4366" y="20439"/>
                      <a:pt x="4482" y="20465"/>
                      <a:pt x="4485" y="20512"/>
                    </a:cubicBezTo>
                    <a:cubicBezTo>
                      <a:pt x="4488" y="20554"/>
                      <a:pt x="4556" y="20589"/>
                      <a:pt x="4651" y="20588"/>
                    </a:cubicBezTo>
                    <a:cubicBezTo>
                      <a:pt x="5744" y="20569"/>
                      <a:pt x="6439" y="20521"/>
                      <a:pt x="6852" y="20480"/>
                    </a:cubicBezTo>
                    <a:cubicBezTo>
                      <a:pt x="7148" y="20450"/>
                      <a:pt x="7357" y="20331"/>
                      <a:pt x="7353" y="20196"/>
                    </a:cubicBezTo>
                    <a:lnTo>
                      <a:pt x="7346" y="19841"/>
                    </a:lnTo>
                    <a:cubicBezTo>
                      <a:pt x="7344" y="19783"/>
                      <a:pt x="7387" y="19727"/>
                      <a:pt x="7467" y="19680"/>
                    </a:cubicBezTo>
                    <a:cubicBezTo>
                      <a:pt x="8229" y="19232"/>
                      <a:pt x="7793" y="18275"/>
                      <a:pt x="8073" y="16954"/>
                    </a:cubicBezTo>
                    <a:cubicBezTo>
                      <a:pt x="8368" y="15566"/>
                      <a:pt x="8492" y="15553"/>
                      <a:pt x="9570" y="13337"/>
                    </a:cubicBezTo>
                    <a:cubicBezTo>
                      <a:pt x="9573" y="13337"/>
                      <a:pt x="9574" y="13337"/>
                      <a:pt x="9577" y="13337"/>
                    </a:cubicBezTo>
                    <a:cubicBezTo>
                      <a:pt x="11043" y="14533"/>
                      <a:pt x="10440" y="15298"/>
                      <a:pt x="10636" y="15845"/>
                    </a:cubicBezTo>
                    <a:cubicBezTo>
                      <a:pt x="10833" y="16392"/>
                      <a:pt x="11668" y="17106"/>
                      <a:pt x="11680" y="18966"/>
                    </a:cubicBezTo>
                    <a:cubicBezTo>
                      <a:pt x="11704" y="20495"/>
                      <a:pt x="11735" y="19812"/>
                      <a:pt x="12137" y="20330"/>
                    </a:cubicBezTo>
                    <a:cubicBezTo>
                      <a:pt x="12010" y="20446"/>
                      <a:pt x="11786" y="20561"/>
                      <a:pt x="11386" y="20672"/>
                    </a:cubicBezTo>
                    <a:cubicBezTo>
                      <a:pt x="10646" y="20876"/>
                      <a:pt x="10719" y="21130"/>
                      <a:pt x="10783" y="21288"/>
                    </a:cubicBezTo>
                    <a:cubicBezTo>
                      <a:pt x="10807" y="21346"/>
                      <a:pt x="10902" y="21392"/>
                      <a:pt x="11028" y="21408"/>
                    </a:cubicBezTo>
                    <a:cubicBezTo>
                      <a:pt x="12524" y="21592"/>
                      <a:pt x="13471" y="21410"/>
                      <a:pt x="14010" y="21253"/>
                    </a:cubicBezTo>
                    <a:cubicBezTo>
                      <a:pt x="14574" y="21089"/>
                      <a:pt x="14673" y="20619"/>
                      <a:pt x="14967" y="20477"/>
                    </a:cubicBezTo>
                    <a:cubicBezTo>
                      <a:pt x="15134" y="20396"/>
                      <a:pt x="15145" y="20200"/>
                      <a:pt x="15122" y="20045"/>
                    </a:cubicBezTo>
                    <a:cubicBezTo>
                      <a:pt x="15124" y="20044"/>
                      <a:pt x="15127" y="20043"/>
                      <a:pt x="15129" y="20043"/>
                    </a:cubicBezTo>
                    <a:cubicBezTo>
                      <a:pt x="15725" y="19650"/>
                      <a:pt x="15043" y="19524"/>
                      <a:pt x="15126" y="17446"/>
                    </a:cubicBezTo>
                    <a:cubicBezTo>
                      <a:pt x="15379" y="14690"/>
                      <a:pt x="14303" y="14379"/>
                      <a:pt x="14651" y="12819"/>
                    </a:cubicBezTo>
                    <a:cubicBezTo>
                      <a:pt x="14666" y="12752"/>
                      <a:pt x="14679" y="12685"/>
                      <a:pt x="14692" y="12621"/>
                    </a:cubicBezTo>
                    <a:cubicBezTo>
                      <a:pt x="14707" y="12548"/>
                      <a:pt x="14841" y="12494"/>
                      <a:pt x="15005" y="12492"/>
                    </a:cubicBezTo>
                    <a:cubicBezTo>
                      <a:pt x="15481" y="12485"/>
                      <a:pt x="15952" y="12451"/>
                      <a:pt x="16313" y="12371"/>
                    </a:cubicBezTo>
                    <a:cubicBezTo>
                      <a:pt x="16447" y="12341"/>
                      <a:pt x="16604" y="12381"/>
                      <a:pt x="16622" y="12448"/>
                    </a:cubicBezTo>
                    <a:cubicBezTo>
                      <a:pt x="16706" y="12755"/>
                      <a:pt x="16876" y="13159"/>
                      <a:pt x="16961" y="13451"/>
                    </a:cubicBezTo>
                    <a:cubicBezTo>
                      <a:pt x="17064" y="13804"/>
                      <a:pt x="17105" y="14178"/>
                      <a:pt x="17119" y="14334"/>
                    </a:cubicBezTo>
                    <a:cubicBezTo>
                      <a:pt x="17123" y="14374"/>
                      <a:pt x="17207" y="14404"/>
                      <a:pt x="17297" y="14399"/>
                    </a:cubicBezTo>
                    <a:lnTo>
                      <a:pt x="17538" y="14386"/>
                    </a:lnTo>
                    <a:lnTo>
                      <a:pt x="18133" y="14350"/>
                    </a:lnTo>
                    <a:cubicBezTo>
                      <a:pt x="18223" y="14345"/>
                      <a:pt x="18285" y="14308"/>
                      <a:pt x="18265" y="14268"/>
                    </a:cubicBezTo>
                    <a:cubicBezTo>
                      <a:pt x="18190" y="14116"/>
                      <a:pt x="18017" y="13748"/>
                      <a:pt x="17915" y="13396"/>
                    </a:cubicBezTo>
                    <a:cubicBezTo>
                      <a:pt x="17789" y="12962"/>
                      <a:pt x="17698" y="12269"/>
                      <a:pt x="17508" y="12040"/>
                    </a:cubicBezTo>
                    <a:cubicBezTo>
                      <a:pt x="17484" y="12011"/>
                      <a:pt x="17413" y="11995"/>
                      <a:pt x="17346" y="11999"/>
                    </a:cubicBezTo>
                    <a:lnTo>
                      <a:pt x="17338" y="11999"/>
                    </a:lnTo>
                    <a:lnTo>
                      <a:pt x="17206" y="11542"/>
                    </a:lnTo>
                    <a:cubicBezTo>
                      <a:pt x="17207" y="11541"/>
                      <a:pt x="17209" y="11541"/>
                      <a:pt x="17210" y="11540"/>
                    </a:cubicBezTo>
                    <a:cubicBezTo>
                      <a:pt x="17340" y="11529"/>
                      <a:pt x="17463" y="11514"/>
                      <a:pt x="17560" y="11497"/>
                    </a:cubicBezTo>
                    <a:cubicBezTo>
                      <a:pt x="17561" y="11496"/>
                      <a:pt x="17560" y="11495"/>
                      <a:pt x="17560" y="11495"/>
                    </a:cubicBezTo>
                    <a:cubicBezTo>
                      <a:pt x="17538" y="11368"/>
                      <a:pt x="17479" y="11143"/>
                      <a:pt x="17478" y="11139"/>
                    </a:cubicBezTo>
                    <a:cubicBezTo>
                      <a:pt x="17473" y="11138"/>
                      <a:pt x="17368" y="11117"/>
                      <a:pt x="17168" y="11102"/>
                    </a:cubicBezTo>
                    <a:cubicBezTo>
                      <a:pt x="17167" y="11101"/>
                      <a:pt x="17166" y="11101"/>
                      <a:pt x="17165" y="11100"/>
                    </a:cubicBezTo>
                    <a:cubicBezTo>
                      <a:pt x="17189" y="11034"/>
                      <a:pt x="17276" y="10886"/>
                      <a:pt x="17583" y="10868"/>
                    </a:cubicBezTo>
                    <a:cubicBezTo>
                      <a:pt x="17963" y="10846"/>
                      <a:pt x="18338" y="11016"/>
                      <a:pt x="18733" y="11129"/>
                    </a:cubicBezTo>
                    <a:cubicBezTo>
                      <a:pt x="18776" y="11141"/>
                      <a:pt x="18825" y="11121"/>
                      <a:pt x="18804" y="11100"/>
                    </a:cubicBezTo>
                    <a:cubicBezTo>
                      <a:pt x="18519" y="10819"/>
                      <a:pt x="18080" y="10648"/>
                      <a:pt x="17602" y="10550"/>
                    </a:cubicBezTo>
                    <a:cubicBezTo>
                      <a:pt x="17601" y="10550"/>
                      <a:pt x="17599" y="10549"/>
                      <a:pt x="17598" y="10549"/>
                    </a:cubicBezTo>
                    <a:cubicBezTo>
                      <a:pt x="17663" y="10303"/>
                      <a:pt x="17464" y="9517"/>
                      <a:pt x="18103" y="9308"/>
                    </a:cubicBezTo>
                    <a:cubicBezTo>
                      <a:pt x="18839" y="9068"/>
                      <a:pt x="21537" y="7448"/>
                      <a:pt x="21537" y="7251"/>
                    </a:cubicBezTo>
                    <a:cubicBezTo>
                      <a:pt x="21537" y="7054"/>
                      <a:pt x="20229" y="6631"/>
                      <a:pt x="20229" y="6631"/>
                    </a:cubicBezTo>
                    <a:cubicBezTo>
                      <a:pt x="20294" y="6574"/>
                      <a:pt x="20326" y="6523"/>
                      <a:pt x="20312" y="6485"/>
                    </a:cubicBezTo>
                    <a:cubicBezTo>
                      <a:pt x="20214" y="6223"/>
                      <a:pt x="19626" y="5918"/>
                      <a:pt x="19185" y="5939"/>
                    </a:cubicBezTo>
                    <a:cubicBezTo>
                      <a:pt x="19184" y="5938"/>
                      <a:pt x="19182" y="5939"/>
                      <a:pt x="19181" y="5939"/>
                    </a:cubicBezTo>
                    <a:cubicBezTo>
                      <a:pt x="18797" y="5597"/>
                      <a:pt x="15642" y="4020"/>
                      <a:pt x="14183" y="3607"/>
                    </a:cubicBezTo>
                    <a:cubicBezTo>
                      <a:pt x="14143" y="3594"/>
                      <a:pt x="14102" y="3582"/>
                      <a:pt x="14059" y="3574"/>
                    </a:cubicBezTo>
                    <a:cubicBezTo>
                      <a:pt x="13624" y="3489"/>
                      <a:pt x="13317" y="3433"/>
                      <a:pt x="13052" y="3397"/>
                    </a:cubicBezTo>
                    <a:cubicBezTo>
                      <a:pt x="12797" y="3363"/>
                      <a:pt x="12583" y="3286"/>
                      <a:pt x="12461" y="3181"/>
                    </a:cubicBezTo>
                    <a:cubicBezTo>
                      <a:pt x="12456" y="3177"/>
                      <a:pt x="12450" y="3173"/>
                      <a:pt x="12446" y="3169"/>
                    </a:cubicBezTo>
                    <a:cubicBezTo>
                      <a:pt x="12303" y="3044"/>
                      <a:pt x="12309" y="2897"/>
                      <a:pt x="12453" y="2772"/>
                    </a:cubicBezTo>
                    <a:cubicBezTo>
                      <a:pt x="12690" y="2568"/>
                      <a:pt x="12917" y="2300"/>
                      <a:pt x="13056" y="2118"/>
                    </a:cubicBezTo>
                    <a:cubicBezTo>
                      <a:pt x="13339" y="2159"/>
                      <a:pt x="13522" y="2185"/>
                      <a:pt x="13558" y="2191"/>
                    </a:cubicBezTo>
                    <a:cubicBezTo>
                      <a:pt x="13853" y="2237"/>
                      <a:pt x="13802" y="2072"/>
                      <a:pt x="13633" y="1918"/>
                    </a:cubicBezTo>
                    <a:cubicBezTo>
                      <a:pt x="14292" y="1088"/>
                      <a:pt x="13130" y="295"/>
                      <a:pt x="11903" y="102"/>
                    </a:cubicBezTo>
                    <a:cubicBezTo>
                      <a:pt x="11289" y="5"/>
                      <a:pt x="10787" y="-8"/>
                      <a:pt x="10437" y="4"/>
                    </a:cubicBezTo>
                    <a:close/>
                    <a:moveTo>
                      <a:pt x="15977" y="6797"/>
                    </a:moveTo>
                    <a:cubicBezTo>
                      <a:pt x="16042" y="6794"/>
                      <a:pt x="16114" y="6797"/>
                      <a:pt x="16181" y="6809"/>
                    </a:cubicBezTo>
                    <a:cubicBezTo>
                      <a:pt x="16554" y="6879"/>
                      <a:pt x="16803" y="7031"/>
                      <a:pt x="16773" y="7075"/>
                    </a:cubicBezTo>
                    <a:cubicBezTo>
                      <a:pt x="16657" y="7240"/>
                      <a:pt x="17224" y="7430"/>
                      <a:pt x="17756" y="7512"/>
                    </a:cubicBezTo>
                    <a:cubicBezTo>
                      <a:pt x="17915" y="7536"/>
                      <a:pt x="18004" y="7610"/>
                      <a:pt x="17952" y="7681"/>
                    </a:cubicBezTo>
                    <a:cubicBezTo>
                      <a:pt x="17631" y="8127"/>
                      <a:pt x="17150" y="8671"/>
                      <a:pt x="17018" y="8819"/>
                    </a:cubicBezTo>
                    <a:cubicBezTo>
                      <a:pt x="16985" y="8843"/>
                      <a:pt x="16953" y="8866"/>
                      <a:pt x="16920" y="8890"/>
                    </a:cubicBezTo>
                    <a:lnTo>
                      <a:pt x="15687" y="9497"/>
                    </a:lnTo>
                    <a:cubicBezTo>
                      <a:pt x="15651" y="9514"/>
                      <a:pt x="15602" y="9525"/>
                      <a:pt x="15548" y="9527"/>
                    </a:cubicBezTo>
                    <a:cubicBezTo>
                      <a:pt x="15314" y="9533"/>
                      <a:pt x="15076" y="9544"/>
                      <a:pt x="14865" y="9554"/>
                    </a:cubicBezTo>
                    <a:cubicBezTo>
                      <a:pt x="14715" y="9561"/>
                      <a:pt x="14597" y="9497"/>
                      <a:pt x="14643" y="9433"/>
                    </a:cubicBezTo>
                    <a:cubicBezTo>
                      <a:pt x="15029" y="8890"/>
                      <a:pt x="15784" y="7709"/>
                      <a:pt x="15642" y="6982"/>
                    </a:cubicBezTo>
                    <a:cubicBezTo>
                      <a:pt x="15623" y="6885"/>
                      <a:pt x="15783" y="6809"/>
                      <a:pt x="15977" y="679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1" name="Speech Bubble: Rectangle 150">
                  <a:extLst>
                    <a:ext uri="{FF2B5EF4-FFF2-40B4-BE49-F238E27FC236}">
                      <a16:creationId xmlns:a16="http://schemas.microsoft.com/office/drawing/2014/main" id="{39338B47-2D70-1CFC-6C3D-AE5324AD9A49}"/>
                    </a:ext>
                  </a:extLst>
                </p:cNvPr>
                <p:cNvSpPr/>
                <p:nvPr/>
              </p:nvSpPr>
              <p:spPr>
                <a:xfrm>
                  <a:off x="12021752" y="1382527"/>
                  <a:ext cx="897599" cy="595035"/>
                </a:xfrm>
                <a:prstGeom prst="wedgeRectCallout">
                  <a:avLst>
                    <a:gd name="adj1" fmla="val -83523"/>
                    <a:gd name="adj2" fmla="val 60061"/>
                  </a:avLst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32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𝑚</m:t>
                        </m:r>
                      </m:oMath>
                    </m:oMathPara>
                  </a14:m>
                  <a:endPara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</mc:Choice>
          <mc:Fallback xmlns="">
            <p:sp>
              <p:nvSpPr>
                <p:cNvPr id="151" name="Speech Bubble: Rectangle 150">
                  <a:extLst>
                    <a:ext uri="{FF2B5EF4-FFF2-40B4-BE49-F238E27FC236}">
                      <a16:creationId xmlns:a16="http://schemas.microsoft.com/office/drawing/2014/main" id="{39338B47-2D70-1CFC-6C3D-AE5324AD9A4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21752" y="1382527"/>
                  <a:ext cx="897599" cy="595035"/>
                </a:xfrm>
                <a:prstGeom prst="wedgeRectCallout">
                  <a:avLst>
                    <a:gd name="adj1" fmla="val -83523"/>
                    <a:gd name="adj2" fmla="val 60061"/>
                  </a:avLst>
                </a:prstGeom>
                <a:blipFill>
                  <a:blip r:embed="rId3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2" name="Speech Bubble: Rectangle 151">
                  <a:extLst>
                    <a:ext uri="{FF2B5EF4-FFF2-40B4-BE49-F238E27FC236}">
                      <a16:creationId xmlns:a16="http://schemas.microsoft.com/office/drawing/2014/main" id="{2448477A-405D-0C95-7634-94D4D9AF7438}"/>
                    </a:ext>
                  </a:extLst>
                </p:cNvPr>
                <p:cNvSpPr/>
                <p:nvPr/>
              </p:nvSpPr>
              <p:spPr>
                <a:xfrm>
                  <a:off x="13764389" y="4413919"/>
                  <a:ext cx="897599" cy="595035"/>
                </a:xfrm>
                <a:prstGeom prst="wedgeRectCallout">
                  <a:avLst>
                    <a:gd name="adj1" fmla="val -23967"/>
                    <a:gd name="adj2" fmla="val 102616"/>
                  </a:avLst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32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𝑚</m:t>
                        </m:r>
                      </m:oMath>
                    </m:oMathPara>
                  </a14:m>
                  <a:endPara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</mc:Choice>
          <mc:Fallback xmlns="">
            <p:sp>
              <p:nvSpPr>
                <p:cNvPr id="152" name="Speech Bubble: Rectangle 151">
                  <a:extLst>
                    <a:ext uri="{FF2B5EF4-FFF2-40B4-BE49-F238E27FC236}">
                      <a16:creationId xmlns:a16="http://schemas.microsoft.com/office/drawing/2014/main" id="{2448477A-405D-0C95-7634-94D4D9AF74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64389" y="4413919"/>
                  <a:ext cx="897599" cy="595035"/>
                </a:xfrm>
                <a:prstGeom prst="wedgeRectCallout">
                  <a:avLst>
                    <a:gd name="adj1" fmla="val -23967"/>
                    <a:gd name="adj2" fmla="val 102616"/>
                  </a:avLst>
                </a:prstGeom>
                <a:blipFill>
                  <a:blip r:embed="rId4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3" name="Speech Bubble: Rectangle 152">
                  <a:extLst>
                    <a:ext uri="{FF2B5EF4-FFF2-40B4-BE49-F238E27FC236}">
                      <a16:creationId xmlns:a16="http://schemas.microsoft.com/office/drawing/2014/main" id="{FAF1B40E-5227-54D0-4FD9-2FF08367683E}"/>
                    </a:ext>
                  </a:extLst>
                </p:cNvPr>
                <p:cNvSpPr/>
                <p:nvPr/>
              </p:nvSpPr>
              <p:spPr>
                <a:xfrm>
                  <a:off x="12837143" y="8186239"/>
                  <a:ext cx="897599" cy="595035"/>
                </a:xfrm>
                <a:prstGeom prst="wedgeRectCallout">
                  <a:avLst>
                    <a:gd name="adj1" fmla="val -83523"/>
                    <a:gd name="adj2" fmla="val 60061"/>
                  </a:avLst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32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𝑚</m:t>
                        </m:r>
                      </m:oMath>
                    </m:oMathPara>
                  </a14:m>
                  <a:endPara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</mc:Choice>
          <mc:Fallback xmlns="">
            <p:sp>
              <p:nvSpPr>
                <p:cNvPr id="153" name="Speech Bubble: Rectangle 152">
                  <a:extLst>
                    <a:ext uri="{FF2B5EF4-FFF2-40B4-BE49-F238E27FC236}">
                      <a16:creationId xmlns:a16="http://schemas.microsoft.com/office/drawing/2014/main" id="{FAF1B40E-5227-54D0-4FD9-2FF08367683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837143" y="8186239"/>
                  <a:ext cx="897599" cy="595035"/>
                </a:xfrm>
                <a:prstGeom prst="wedgeRectCallout">
                  <a:avLst>
                    <a:gd name="adj1" fmla="val -83523"/>
                    <a:gd name="adj2" fmla="val 60061"/>
                  </a:avLst>
                </a:prstGeom>
                <a:blipFill>
                  <a:blip r:embed="rId5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45FCB579-8D00-475D-3E58-A1002C9A0022}"/>
              </a:ext>
            </a:extLst>
          </p:cNvPr>
          <p:cNvGrpSpPr/>
          <p:nvPr/>
        </p:nvGrpSpPr>
        <p:grpSpPr>
          <a:xfrm>
            <a:off x="14570783" y="4145314"/>
            <a:ext cx="9322611" cy="8778968"/>
            <a:chOff x="5339377" y="1382527"/>
            <a:chExt cx="9322611" cy="8778968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F331F96-E67C-9358-3371-431E9E69AD99}"/>
                </a:ext>
              </a:extLst>
            </p:cNvPr>
            <p:cNvGrpSpPr/>
            <p:nvPr/>
          </p:nvGrpSpPr>
          <p:grpSpPr>
            <a:xfrm>
              <a:off x="5339377" y="1968432"/>
              <a:ext cx="8948293" cy="8193063"/>
              <a:chOff x="14548338" y="4741555"/>
              <a:chExt cx="8948293" cy="8193063"/>
            </a:xfrm>
          </p:grpSpPr>
          <p:sp>
            <p:nvSpPr>
              <p:cNvPr id="50" name="Worker">
                <a:extLst>
                  <a:ext uri="{FF2B5EF4-FFF2-40B4-BE49-F238E27FC236}">
                    <a16:creationId xmlns:a16="http://schemas.microsoft.com/office/drawing/2014/main" id="{5DF5B8BB-8CEA-153D-8C5A-65241C0679A8}"/>
                  </a:ext>
                </a:extLst>
              </p:cNvPr>
              <p:cNvSpPr/>
              <p:nvPr/>
            </p:nvSpPr>
            <p:spPr>
              <a:xfrm>
                <a:off x="16895934" y="5839923"/>
                <a:ext cx="435822" cy="9750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7" h="21485" extrusionOk="0">
                    <a:moveTo>
                      <a:pt x="10437" y="4"/>
                    </a:moveTo>
                    <a:cubicBezTo>
                      <a:pt x="10086" y="16"/>
                      <a:pt x="9890" y="53"/>
                      <a:pt x="9890" y="53"/>
                    </a:cubicBezTo>
                    <a:lnTo>
                      <a:pt x="9679" y="218"/>
                    </a:lnTo>
                    <a:cubicBezTo>
                      <a:pt x="9679" y="218"/>
                      <a:pt x="9475" y="209"/>
                      <a:pt x="9302" y="233"/>
                    </a:cubicBezTo>
                    <a:cubicBezTo>
                      <a:pt x="9123" y="277"/>
                      <a:pt x="8310" y="685"/>
                      <a:pt x="8077" y="979"/>
                    </a:cubicBezTo>
                    <a:cubicBezTo>
                      <a:pt x="7824" y="1007"/>
                      <a:pt x="6972" y="1066"/>
                      <a:pt x="6792" y="1100"/>
                    </a:cubicBezTo>
                    <a:cubicBezTo>
                      <a:pt x="6611" y="1134"/>
                      <a:pt x="6610" y="1188"/>
                      <a:pt x="6747" y="1207"/>
                    </a:cubicBezTo>
                    <a:cubicBezTo>
                      <a:pt x="6845" y="1222"/>
                      <a:pt x="7314" y="1289"/>
                      <a:pt x="7960" y="1382"/>
                    </a:cubicBezTo>
                    <a:lnTo>
                      <a:pt x="7768" y="1865"/>
                    </a:lnTo>
                    <a:cubicBezTo>
                      <a:pt x="7768" y="1865"/>
                      <a:pt x="7275" y="2061"/>
                      <a:pt x="7048" y="2209"/>
                    </a:cubicBezTo>
                    <a:cubicBezTo>
                      <a:pt x="6821" y="2357"/>
                      <a:pt x="7572" y="2389"/>
                      <a:pt x="7572" y="2389"/>
                    </a:cubicBezTo>
                    <a:cubicBezTo>
                      <a:pt x="7572" y="2389"/>
                      <a:pt x="7241" y="2949"/>
                      <a:pt x="7719" y="3113"/>
                    </a:cubicBezTo>
                    <a:cubicBezTo>
                      <a:pt x="7920" y="3182"/>
                      <a:pt x="8267" y="3252"/>
                      <a:pt x="8601" y="3308"/>
                    </a:cubicBezTo>
                    <a:cubicBezTo>
                      <a:pt x="8784" y="3339"/>
                      <a:pt x="8857" y="3435"/>
                      <a:pt x="8759" y="3510"/>
                    </a:cubicBezTo>
                    <a:cubicBezTo>
                      <a:pt x="8554" y="3667"/>
                      <a:pt x="8183" y="3908"/>
                      <a:pt x="7670" y="4063"/>
                    </a:cubicBezTo>
                    <a:cubicBezTo>
                      <a:pt x="6854" y="4309"/>
                      <a:pt x="6108" y="5696"/>
                      <a:pt x="6034" y="6631"/>
                    </a:cubicBezTo>
                    <a:cubicBezTo>
                      <a:pt x="5968" y="7473"/>
                      <a:pt x="5033" y="9443"/>
                      <a:pt x="5883" y="10219"/>
                    </a:cubicBezTo>
                    <a:cubicBezTo>
                      <a:pt x="5883" y="10220"/>
                      <a:pt x="5883" y="10221"/>
                      <a:pt x="5883" y="10221"/>
                    </a:cubicBezTo>
                    <a:cubicBezTo>
                      <a:pt x="5207" y="11118"/>
                      <a:pt x="5701" y="12224"/>
                      <a:pt x="4764" y="13705"/>
                    </a:cubicBezTo>
                    <a:cubicBezTo>
                      <a:pt x="3636" y="15488"/>
                      <a:pt x="3816" y="18602"/>
                      <a:pt x="3351" y="18952"/>
                    </a:cubicBezTo>
                    <a:cubicBezTo>
                      <a:pt x="3167" y="19090"/>
                      <a:pt x="3339" y="19405"/>
                      <a:pt x="3339" y="19406"/>
                    </a:cubicBezTo>
                    <a:cubicBezTo>
                      <a:pt x="3339" y="19406"/>
                      <a:pt x="2631" y="19652"/>
                      <a:pt x="1602" y="19882"/>
                    </a:cubicBezTo>
                    <a:cubicBezTo>
                      <a:pt x="1601" y="19882"/>
                      <a:pt x="1598" y="19882"/>
                      <a:pt x="1598" y="19882"/>
                    </a:cubicBezTo>
                    <a:cubicBezTo>
                      <a:pt x="73" y="19841"/>
                      <a:pt x="-63" y="20307"/>
                      <a:pt x="19" y="20574"/>
                    </a:cubicBezTo>
                    <a:cubicBezTo>
                      <a:pt x="46" y="20664"/>
                      <a:pt x="209" y="20734"/>
                      <a:pt x="411" y="20742"/>
                    </a:cubicBezTo>
                    <a:cubicBezTo>
                      <a:pt x="2676" y="20839"/>
                      <a:pt x="3841" y="20592"/>
                      <a:pt x="4278" y="20465"/>
                    </a:cubicBezTo>
                    <a:cubicBezTo>
                      <a:pt x="4366" y="20439"/>
                      <a:pt x="4482" y="20465"/>
                      <a:pt x="4485" y="20512"/>
                    </a:cubicBezTo>
                    <a:cubicBezTo>
                      <a:pt x="4488" y="20554"/>
                      <a:pt x="4556" y="20589"/>
                      <a:pt x="4651" y="20588"/>
                    </a:cubicBezTo>
                    <a:cubicBezTo>
                      <a:pt x="5744" y="20569"/>
                      <a:pt x="6439" y="20521"/>
                      <a:pt x="6852" y="20480"/>
                    </a:cubicBezTo>
                    <a:cubicBezTo>
                      <a:pt x="7148" y="20450"/>
                      <a:pt x="7357" y="20331"/>
                      <a:pt x="7353" y="20196"/>
                    </a:cubicBezTo>
                    <a:lnTo>
                      <a:pt x="7346" y="19841"/>
                    </a:lnTo>
                    <a:cubicBezTo>
                      <a:pt x="7344" y="19783"/>
                      <a:pt x="7387" y="19727"/>
                      <a:pt x="7467" y="19680"/>
                    </a:cubicBezTo>
                    <a:cubicBezTo>
                      <a:pt x="8229" y="19232"/>
                      <a:pt x="7793" y="18275"/>
                      <a:pt x="8073" y="16954"/>
                    </a:cubicBezTo>
                    <a:cubicBezTo>
                      <a:pt x="8368" y="15566"/>
                      <a:pt x="8492" y="15553"/>
                      <a:pt x="9570" y="13337"/>
                    </a:cubicBezTo>
                    <a:cubicBezTo>
                      <a:pt x="9573" y="13337"/>
                      <a:pt x="9574" y="13337"/>
                      <a:pt x="9577" y="13337"/>
                    </a:cubicBezTo>
                    <a:cubicBezTo>
                      <a:pt x="11043" y="14533"/>
                      <a:pt x="10440" y="15298"/>
                      <a:pt x="10636" y="15845"/>
                    </a:cubicBezTo>
                    <a:cubicBezTo>
                      <a:pt x="10833" y="16392"/>
                      <a:pt x="11668" y="17106"/>
                      <a:pt x="11680" y="18966"/>
                    </a:cubicBezTo>
                    <a:cubicBezTo>
                      <a:pt x="11704" y="20495"/>
                      <a:pt x="11735" y="19812"/>
                      <a:pt x="12137" y="20330"/>
                    </a:cubicBezTo>
                    <a:cubicBezTo>
                      <a:pt x="12010" y="20446"/>
                      <a:pt x="11786" y="20561"/>
                      <a:pt x="11386" y="20672"/>
                    </a:cubicBezTo>
                    <a:cubicBezTo>
                      <a:pt x="10646" y="20876"/>
                      <a:pt x="10719" y="21130"/>
                      <a:pt x="10783" y="21288"/>
                    </a:cubicBezTo>
                    <a:cubicBezTo>
                      <a:pt x="10807" y="21346"/>
                      <a:pt x="10902" y="21392"/>
                      <a:pt x="11028" y="21408"/>
                    </a:cubicBezTo>
                    <a:cubicBezTo>
                      <a:pt x="12524" y="21592"/>
                      <a:pt x="13471" y="21410"/>
                      <a:pt x="14010" y="21253"/>
                    </a:cubicBezTo>
                    <a:cubicBezTo>
                      <a:pt x="14574" y="21089"/>
                      <a:pt x="14673" y="20619"/>
                      <a:pt x="14967" y="20477"/>
                    </a:cubicBezTo>
                    <a:cubicBezTo>
                      <a:pt x="15134" y="20396"/>
                      <a:pt x="15145" y="20200"/>
                      <a:pt x="15122" y="20045"/>
                    </a:cubicBezTo>
                    <a:cubicBezTo>
                      <a:pt x="15124" y="20044"/>
                      <a:pt x="15127" y="20043"/>
                      <a:pt x="15129" y="20043"/>
                    </a:cubicBezTo>
                    <a:cubicBezTo>
                      <a:pt x="15725" y="19650"/>
                      <a:pt x="15043" y="19524"/>
                      <a:pt x="15126" y="17446"/>
                    </a:cubicBezTo>
                    <a:cubicBezTo>
                      <a:pt x="15379" y="14690"/>
                      <a:pt x="14303" y="14379"/>
                      <a:pt x="14651" y="12819"/>
                    </a:cubicBezTo>
                    <a:cubicBezTo>
                      <a:pt x="14666" y="12752"/>
                      <a:pt x="14679" y="12685"/>
                      <a:pt x="14692" y="12621"/>
                    </a:cubicBezTo>
                    <a:cubicBezTo>
                      <a:pt x="14707" y="12548"/>
                      <a:pt x="14841" y="12494"/>
                      <a:pt x="15005" y="12492"/>
                    </a:cubicBezTo>
                    <a:cubicBezTo>
                      <a:pt x="15481" y="12485"/>
                      <a:pt x="15952" y="12451"/>
                      <a:pt x="16313" y="12371"/>
                    </a:cubicBezTo>
                    <a:cubicBezTo>
                      <a:pt x="16447" y="12341"/>
                      <a:pt x="16604" y="12381"/>
                      <a:pt x="16622" y="12448"/>
                    </a:cubicBezTo>
                    <a:cubicBezTo>
                      <a:pt x="16706" y="12755"/>
                      <a:pt x="16876" y="13159"/>
                      <a:pt x="16961" y="13451"/>
                    </a:cubicBezTo>
                    <a:cubicBezTo>
                      <a:pt x="17064" y="13804"/>
                      <a:pt x="17105" y="14178"/>
                      <a:pt x="17119" y="14334"/>
                    </a:cubicBezTo>
                    <a:cubicBezTo>
                      <a:pt x="17123" y="14374"/>
                      <a:pt x="17207" y="14404"/>
                      <a:pt x="17297" y="14399"/>
                    </a:cubicBezTo>
                    <a:lnTo>
                      <a:pt x="17538" y="14386"/>
                    </a:lnTo>
                    <a:lnTo>
                      <a:pt x="18133" y="14350"/>
                    </a:lnTo>
                    <a:cubicBezTo>
                      <a:pt x="18223" y="14345"/>
                      <a:pt x="18285" y="14308"/>
                      <a:pt x="18265" y="14268"/>
                    </a:cubicBezTo>
                    <a:cubicBezTo>
                      <a:pt x="18190" y="14116"/>
                      <a:pt x="18017" y="13748"/>
                      <a:pt x="17915" y="13396"/>
                    </a:cubicBezTo>
                    <a:cubicBezTo>
                      <a:pt x="17789" y="12962"/>
                      <a:pt x="17698" y="12269"/>
                      <a:pt x="17508" y="12040"/>
                    </a:cubicBezTo>
                    <a:cubicBezTo>
                      <a:pt x="17484" y="12011"/>
                      <a:pt x="17413" y="11995"/>
                      <a:pt x="17346" y="11999"/>
                    </a:cubicBezTo>
                    <a:lnTo>
                      <a:pt x="17338" y="11999"/>
                    </a:lnTo>
                    <a:lnTo>
                      <a:pt x="17206" y="11542"/>
                    </a:lnTo>
                    <a:cubicBezTo>
                      <a:pt x="17207" y="11541"/>
                      <a:pt x="17209" y="11541"/>
                      <a:pt x="17210" y="11540"/>
                    </a:cubicBezTo>
                    <a:cubicBezTo>
                      <a:pt x="17340" y="11529"/>
                      <a:pt x="17463" y="11514"/>
                      <a:pt x="17560" y="11497"/>
                    </a:cubicBezTo>
                    <a:cubicBezTo>
                      <a:pt x="17561" y="11496"/>
                      <a:pt x="17560" y="11495"/>
                      <a:pt x="17560" y="11495"/>
                    </a:cubicBezTo>
                    <a:cubicBezTo>
                      <a:pt x="17538" y="11368"/>
                      <a:pt x="17479" y="11143"/>
                      <a:pt x="17478" y="11139"/>
                    </a:cubicBezTo>
                    <a:cubicBezTo>
                      <a:pt x="17473" y="11138"/>
                      <a:pt x="17368" y="11117"/>
                      <a:pt x="17168" y="11102"/>
                    </a:cubicBezTo>
                    <a:cubicBezTo>
                      <a:pt x="17167" y="11101"/>
                      <a:pt x="17166" y="11101"/>
                      <a:pt x="17165" y="11100"/>
                    </a:cubicBezTo>
                    <a:cubicBezTo>
                      <a:pt x="17189" y="11034"/>
                      <a:pt x="17276" y="10886"/>
                      <a:pt x="17583" y="10868"/>
                    </a:cubicBezTo>
                    <a:cubicBezTo>
                      <a:pt x="17963" y="10846"/>
                      <a:pt x="18338" y="11016"/>
                      <a:pt x="18733" y="11129"/>
                    </a:cubicBezTo>
                    <a:cubicBezTo>
                      <a:pt x="18776" y="11141"/>
                      <a:pt x="18825" y="11121"/>
                      <a:pt x="18804" y="11100"/>
                    </a:cubicBezTo>
                    <a:cubicBezTo>
                      <a:pt x="18519" y="10819"/>
                      <a:pt x="18080" y="10648"/>
                      <a:pt x="17602" y="10550"/>
                    </a:cubicBezTo>
                    <a:cubicBezTo>
                      <a:pt x="17601" y="10550"/>
                      <a:pt x="17599" y="10549"/>
                      <a:pt x="17598" y="10549"/>
                    </a:cubicBezTo>
                    <a:cubicBezTo>
                      <a:pt x="17663" y="10303"/>
                      <a:pt x="17464" y="9517"/>
                      <a:pt x="18103" y="9308"/>
                    </a:cubicBezTo>
                    <a:cubicBezTo>
                      <a:pt x="18839" y="9068"/>
                      <a:pt x="21537" y="7448"/>
                      <a:pt x="21537" y="7251"/>
                    </a:cubicBezTo>
                    <a:cubicBezTo>
                      <a:pt x="21537" y="7054"/>
                      <a:pt x="20229" y="6631"/>
                      <a:pt x="20229" y="6631"/>
                    </a:cubicBezTo>
                    <a:cubicBezTo>
                      <a:pt x="20294" y="6574"/>
                      <a:pt x="20326" y="6523"/>
                      <a:pt x="20312" y="6485"/>
                    </a:cubicBezTo>
                    <a:cubicBezTo>
                      <a:pt x="20214" y="6223"/>
                      <a:pt x="19626" y="5918"/>
                      <a:pt x="19185" y="5939"/>
                    </a:cubicBezTo>
                    <a:cubicBezTo>
                      <a:pt x="19184" y="5938"/>
                      <a:pt x="19182" y="5939"/>
                      <a:pt x="19181" y="5939"/>
                    </a:cubicBezTo>
                    <a:cubicBezTo>
                      <a:pt x="18797" y="5597"/>
                      <a:pt x="15642" y="4020"/>
                      <a:pt x="14183" y="3607"/>
                    </a:cubicBezTo>
                    <a:cubicBezTo>
                      <a:pt x="14143" y="3594"/>
                      <a:pt x="14102" y="3582"/>
                      <a:pt x="14059" y="3574"/>
                    </a:cubicBezTo>
                    <a:cubicBezTo>
                      <a:pt x="13624" y="3489"/>
                      <a:pt x="13317" y="3433"/>
                      <a:pt x="13052" y="3397"/>
                    </a:cubicBezTo>
                    <a:cubicBezTo>
                      <a:pt x="12797" y="3363"/>
                      <a:pt x="12583" y="3286"/>
                      <a:pt x="12461" y="3181"/>
                    </a:cubicBezTo>
                    <a:cubicBezTo>
                      <a:pt x="12456" y="3177"/>
                      <a:pt x="12450" y="3173"/>
                      <a:pt x="12446" y="3169"/>
                    </a:cubicBezTo>
                    <a:cubicBezTo>
                      <a:pt x="12303" y="3044"/>
                      <a:pt x="12309" y="2897"/>
                      <a:pt x="12453" y="2772"/>
                    </a:cubicBezTo>
                    <a:cubicBezTo>
                      <a:pt x="12690" y="2568"/>
                      <a:pt x="12917" y="2300"/>
                      <a:pt x="13056" y="2118"/>
                    </a:cubicBezTo>
                    <a:cubicBezTo>
                      <a:pt x="13339" y="2159"/>
                      <a:pt x="13522" y="2185"/>
                      <a:pt x="13558" y="2191"/>
                    </a:cubicBezTo>
                    <a:cubicBezTo>
                      <a:pt x="13853" y="2237"/>
                      <a:pt x="13802" y="2072"/>
                      <a:pt x="13633" y="1918"/>
                    </a:cubicBezTo>
                    <a:cubicBezTo>
                      <a:pt x="14292" y="1088"/>
                      <a:pt x="13130" y="295"/>
                      <a:pt x="11903" y="102"/>
                    </a:cubicBezTo>
                    <a:cubicBezTo>
                      <a:pt x="11289" y="5"/>
                      <a:pt x="10787" y="-8"/>
                      <a:pt x="10437" y="4"/>
                    </a:cubicBezTo>
                    <a:close/>
                    <a:moveTo>
                      <a:pt x="15977" y="6797"/>
                    </a:moveTo>
                    <a:cubicBezTo>
                      <a:pt x="16042" y="6794"/>
                      <a:pt x="16114" y="6797"/>
                      <a:pt x="16181" y="6809"/>
                    </a:cubicBezTo>
                    <a:cubicBezTo>
                      <a:pt x="16554" y="6879"/>
                      <a:pt x="16803" y="7031"/>
                      <a:pt x="16773" y="7075"/>
                    </a:cubicBezTo>
                    <a:cubicBezTo>
                      <a:pt x="16657" y="7240"/>
                      <a:pt x="17224" y="7430"/>
                      <a:pt x="17756" y="7512"/>
                    </a:cubicBezTo>
                    <a:cubicBezTo>
                      <a:pt x="17915" y="7536"/>
                      <a:pt x="18004" y="7610"/>
                      <a:pt x="17952" y="7681"/>
                    </a:cubicBezTo>
                    <a:cubicBezTo>
                      <a:pt x="17631" y="8127"/>
                      <a:pt x="17150" y="8671"/>
                      <a:pt x="17018" y="8819"/>
                    </a:cubicBezTo>
                    <a:cubicBezTo>
                      <a:pt x="16985" y="8843"/>
                      <a:pt x="16953" y="8866"/>
                      <a:pt x="16920" y="8890"/>
                    </a:cubicBezTo>
                    <a:lnTo>
                      <a:pt x="15687" y="9497"/>
                    </a:lnTo>
                    <a:cubicBezTo>
                      <a:pt x="15651" y="9514"/>
                      <a:pt x="15602" y="9525"/>
                      <a:pt x="15548" y="9527"/>
                    </a:cubicBezTo>
                    <a:cubicBezTo>
                      <a:pt x="15314" y="9533"/>
                      <a:pt x="15076" y="9544"/>
                      <a:pt x="14865" y="9554"/>
                    </a:cubicBezTo>
                    <a:cubicBezTo>
                      <a:pt x="14715" y="9561"/>
                      <a:pt x="14597" y="9497"/>
                      <a:pt x="14643" y="9433"/>
                    </a:cubicBezTo>
                    <a:cubicBezTo>
                      <a:pt x="15029" y="8890"/>
                      <a:pt x="15784" y="7709"/>
                      <a:pt x="15642" y="6982"/>
                    </a:cubicBezTo>
                    <a:cubicBezTo>
                      <a:pt x="15623" y="6885"/>
                      <a:pt x="15783" y="6809"/>
                      <a:pt x="15977" y="6797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dirty="0"/>
              </a:p>
            </p:txBody>
          </p:sp>
          <p:sp>
            <p:nvSpPr>
              <p:cNvPr id="51" name="Horseback Riding">
                <a:extLst>
                  <a:ext uri="{FF2B5EF4-FFF2-40B4-BE49-F238E27FC236}">
                    <a16:creationId xmlns:a16="http://schemas.microsoft.com/office/drawing/2014/main" id="{DF10B081-EDA7-EB39-1754-93191B7D2AFA}"/>
                  </a:ext>
                </a:extLst>
              </p:cNvPr>
              <p:cNvSpPr/>
              <p:nvPr/>
            </p:nvSpPr>
            <p:spPr>
              <a:xfrm>
                <a:off x="14849979" y="8637093"/>
                <a:ext cx="895005" cy="8832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378" y="0"/>
                    </a:moveTo>
                    <a:cubicBezTo>
                      <a:pt x="8007" y="0"/>
                      <a:pt x="7636" y="144"/>
                      <a:pt x="7352" y="431"/>
                    </a:cubicBezTo>
                    <a:cubicBezTo>
                      <a:pt x="6786" y="1005"/>
                      <a:pt x="6786" y="1936"/>
                      <a:pt x="7352" y="2510"/>
                    </a:cubicBezTo>
                    <a:cubicBezTo>
                      <a:pt x="7919" y="3084"/>
                      <a:pt x="8838" y="3084"/>
                      <a:pt x="9404" y="2510"/>
                    </a:cubicBezTo>
                    <a:cubicBezTo>
                      <a:pt x="9971" y="1936"/>
                      <a:pt x="9971" y="1005"/>
                      <a:pt x="9404" y="431"/>
                    </a:cubicBezTo>
                    <a:cubicBezTo>
                      <a:pt x="9121" y="144"/>
                      <a:pt x="8750" y="0"/>
                      <a:pt x="8378" y="0"/>
                    </a:cubicBezTo>
                    <a:close/>
                    <a:moveTo>
                      <a:pt x="18066" y="1982"/>
                    </a:moveTo>
                    <a:cubicBezTo>
                      <a:pt x="18052" y="1980"/>
                      <a:pt x="18032" y="1985"/>
                      <a:pt x="18007" y="2001"/>
                    </a:cubicBezTo>
                    <a:cubicBezTo>
                      <a:pt x="17942" y="2043"/>
                      <a:pt x="11897" y="8305"/>
                      <a:pt x="11897" y="8305"/>
                    </a:cubicBezTo>
                    <a:lnTo>
                      <a:pt x="9735" y="8305"/>
                    </a:lnTo>
                    <a:lnTo>
                      <a:pt x="9735" y="6735"/>
                    </a:lnTo>
                    <a:lnTo>
                      <a:pt x="11509" y="7279"/>
                    </a:lnTo>
                    <a:cubicBezTo>
                      <a:pt x="11585" y="7303"/>
                      <a:pt x="11662" y="7313"/>
                      <a:pt x="11738" y="7313"/>
                    </a:cubicBezTo>
                    <a:cubicBezTo>
                      <a:pt x="12078" y="7313"/>
                      <a:pt x="12392" y="7090"/>
                      <a:pt x="12496" y="6744"/>
                    </a:cubicBezTo>
                    <a:cubicBezTo>
                      <a:pt x="12622" y="6320"/>
                      <a:pt x="12386" y="5872"/>
                      <a:pt x="11968" y="5744"/>
                    </a:cubicBezTo>
                    <a:lnTo>
                      <a:pt x="9735" y="5060"/>
                    </a:lnTo>
                    <a:lnTo>
                      <a:pt x="9735" y="4764"/>
                    </a:lnTo>
                    <a:cubicBezTo>
                      <a:pt x="9735" y="4005"/>
                      <a:pt x="9128" y="3389"/>
                      <a:pt x="8378" y="3389"/>
                    </a:cubicBezTo>
                    <a:cubicBezTo>
                      <a:pt x="7629" y="3389"/>
                      <a:pt x="7022" y="4005"/>
                      <a:pt x="7022" y="4764"/>
                    </a:cubicBezTo>
                    <a:lnTo>
                      <a:pt x="7022" y="8305"/>
                    </a:lnTo>
                    <a:lnTo>
                      <a:pt x="2400" y="8305"/>
                    </a:lnTo>
                    <a:cubicBezTo>
                      <a:pt x="270" y="8305"/>
                      <a:pt x="0" y="10436"/>
                      <a:pt x="0" y="10436"/>
                    </a:cubicBezTo>
                    <a:lnTo>
                      <a:pt x="0" y="14158"/>
                    </a:lnTo>
                    <a:lnTo>
                      <a:pt x="1549" y="14158"/>
                    </a:lnTo>
                    <a:lnTo>
                      <a:pt x="1549" y="10436"/>
                    </a:lnTo>
                    <a:lnTo>
                      <a:pt x="2206" y="9299"/>
                    </a:lnTo>
                    <a:lnTo>
                      <a:pt x="2400" y="9299"/>
                    </a:lnTo>
                    <a:lnTo>
                      <a:pt x="2400" y="13515"/>
                    </a:lnTo>
                    <a:lnTo>
                      <a:pt x="1650" y="14849"/>
                    </a:lnTo>
                    <a:lnTo>
                      <a:pt x="1650" y="20468"/>
                    </a:lnTo>
                    <a:cubicBezTo>
                      <a:pt x="1650" y="21037"/>
                      <a:pt x="2106" y="21499"/>
                      <a:pt x="2668" y="21499"/>
                    </a:cubicBezTo>
                    <a:cubicBezTo>
                      <a:pt x="3230" y="21499"/>
                      <a:pt x="3686" y="21037"/>
                      <a:pt x="3685" y="20468"/>
                    </a:cubicBezTo>
                    <a:lnTo>
                      <a:pt x="3685" y="15395"/>
                    </a:lnTo>
                    <a:lnTo>
                      <a:pt x="4455" y="14025"/>
                    </a:lnTo>
                    <a:lnTo>
                      <a:pt x="4455" y="15718"/>
                    </a:lnTo>
                    <a:cubicBezTo>
                      <a:pt x="4453" y="15752"/>
                      <a:pt x="4453" y="15786"/>
                      <a:pt x="4455" y="15820"/>
                    </a:cubicBezTo>
                    <a:lnTo>
                      <a:pt x="4455" y="15925"/>
                    </a:lnTo>
                    <a:lnTo>
                      <a:pt x="4465" y="15923"/>
                    </a:lnTo>
                    <a:cubicBezTo>
                      <a:pt x="4477" y="16006"/>
                      <a:pt x="4496" y="16088"/>
                      <a:pt x="4529" y="16169"/>
                    </a:cubicBezTo>
                    <a:lnTo>
                      <a:pt x="6512" y="20966"/>
                    </a:lnTo>
                    <a:cubicBezTo>
                      <a:pt x="6675" y="21361"/>
                      <a:pt x="7052" y="21600"/>
                      <a:pt x="7450" y="21600"/>
                    </a:cubicBezTo>
                    <a:cubicBezTo>
                      <a:pt x="7581" y="21600"/>
                      <a:pt x="7715" y="21574"/>
                      <a:pt x="7843" y="21520"/>
                    </a:cubicBezTo>
                    <a:cubicBezTo>
                      <a:pt x="8362" y="21300"/>
                      <a:pt x="8606" y="20696"/>
                      <a:pt x="8389" y="20170"/>
                    </a:cubicBezTo>
                    <a:lnTo>
                      <a:pt x="6441" y="15456"/>
                    </a:lnTo>
                    <a:lnTo>
                      <a:pt x="7550" y="13980"/>
                    </a:lnTo>
                    <a:lnTo>
                      <a:pt x="12472" y="13980"/>
                    </a:lnTo>
                    <a:lnTo>
                      <a:pt x="12472" y="20275"/>
                    </a:lnTo>
                    <a:cubicBezTo>
                      <a:pt x="12472" y="20844"/>
                      <a:pt x="12928" y="21306"/>
                      <a:pt x="13490" y="21306"/>
                    </a:cubicBezTo>
                    <a:cubicBezTo>
                      <a:pt x="14052" y="21306"/>
                      <a:pt x="14507" y="20844"/>
                      <a:pt x="14507" y="20275"/>
                    </a:cubicBezTo>
                    <a:lnTo>
                      <a:pt x="14507" y="14020"/>
                    </a:lnTo>
                    <a:lnTo>
                      <a:pt x="16652" y="9504"/>
                    </a:lnTo>
                    <a:cubicBezTo>
                      <a:pt x="16809" y="9522"/>
                      <a:pt x="16997" y="9536"/>
                      <a:pt x="17204" y="9536"/>
                    </a:cubicBezTo>
                    <a:cubicBezTo>
                      <a:pt x="17755" y="9536"/>
                      <a:pt x="18437" y="9436"/>
                      <a:pt x="19015" y="9042"/>
                    </a:cubicBezTo>
                    <a:cubicBezTo>
                      <a:pt x="19539" y="8685"/>
                      <a:pt x="19886" y="8150"/>
                      <a:pt x="20054" y="7454"/>
                    </a:cubicBezTo>
                    <a:lnTo>
                      <a:pt x="20488" y="7513"/>
                    </a:lnTo>
                    <a:cubicBezTo>
                      <a:pt x="21562" y="7657"/>
                      <a:pt x="21600" y="6511"/>
                      <a:pt x="21600" y="6511"/>
                    </a:cubicBezTo>
                    <a:cubicBezTo>
                      <a:pt x="21600" y="5867"/>
                      <a:pt x="20798" y="5395"/>
                      <a:pt x="20798" y="5395"/>
                    </a:cubicBezTo>
                    <a:lnTo>
                      <a:pt x="18087" y="3562"/>
                    </a:lnTo>
                    <a:lnTo>
                      <a:pt x="18110" y="2050"/>
                    </a:lnTo>
                    <a:cubicBezTo>
                      <a:pt x="18110" y="2050"/>
                      <a:pt x="18109" y="1987"/>
                      <a:pt x="18066" y="1982"/>
                    </a:cubicBezTo>
                    <a:close/>
                    <a:moveTo>
                      <a:pt x="17774" y="7142"/>
                    </a:moveTo>
                    <a:lnTo>
                      <a:pt x="19376" y="7361"/>
                    </a:lnTo>
                    <a:cubicBezTo>
                      <a:pt x="19243" y="7851"/>
                      <a:pt x="18997" y="8224"/>
                      <a:pt x="18638" y="8469"/>
                    </a:cubicBezTo>
                    <a:cubicBezTo>
                      <a:pt x="18116" y="8826"/>
                      <a:pt x="17448" y="8869"/>
                      <a:pt x="16968" y="8840"/>
                    </a:cubicBezTo>
                    <a:lnTo>
                      <a:pt x="17774" y="7142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52" name="Worker">
                <a:extLst>
                  <a:ext uri="{FF2B5EF4-FFF2-40B4-BE49-F238E27FC236}">
                    <a16:creationId xmlns:a16="http://schemas.microsoft.com/office/drawing/2014/main" id="{01097957-30E4-B4DB-997E-5F980F165DFD}"/>
                  </a:ext>
                </a:extLst>
              </p:cNvPr>
              <p:cNvSpPr/>
              <p:nvPr/>
            </p:nvSpPr>
            <p:spPr>
              <a:xfrm flipH="1">
                <a:off x="20604147" y="4741555"/>
                <a:ext cx="317619" cy="969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9" h="21477" extrusionOk="0">
                    <a:moveTo>
                      <a:pt x="10482" y="4"/>
                    </a:moveTo>
                    <a:cubicBezTo>
                      <a:pt x="10034" y="12"/>
                      <a:pt x="8391" y="117"/>
                      <a:pt x="7657" y="494"/>
                    </a:cubicBezTo>
                    <a:cubicBezTo>
                      <a:pt x="6848" y="911"/>
                      <a:pt x="6805" y="1175"/>
                      <a:pt x="6965" y="1602"/>
                    </a:cubicBezTo>
                    <a:cubicBezTo>
                      <a:pt x="6986" y="1656"/>
                      <a:pt x="6943" y="1710"/>
                      <a:pt x="6847" y="1754"/>
                    </a:cubicBezTo>
                    <a:lnTo>
                      <a:pt x="6817" y="1769"/>
                    </a:lnTo>
                    <a:cubicBezTo>
                      <a:pt x="6710" y="1819"/>
                      <a:pt x="6673" y="1881"/>
                      <a:pt x="6709" y="1940"/>
                    </a:cubicBezTo>
                    <a:cubicBezTo>
                      <a:pt x="6726" y="1968"/>
                      <a:pt x="6808" y="1986"/>
                      <a:pt x="6894" y="1981"/>
                    </a:cubicBezTo>
                    <a:lnTo>
                      <a:pt x="7473" y="1944"/>
                    </a:lnTo>
                    <a:lnTo>
                      <a:pt x="7581" y="2118"/>
                    </a:lnTo>
                    <a:lnTo>
                      <a:pt x="7832" y="2103"/>
                    </a:lnTo>
                    <a:cubicBezTo>
                      <a:pt x="7743" y="2259"/>
                      <a:pt x="7638" y="2495"/>
                      <a:pt x="7698" y="2690"/>
                    </a:cubicBezTo>
                    <a:cubicBezTo>
                      <a:pt x="7809" y="3047"/>
                      <a:pt x="7636" y="3287"/>
                      <a:pt x="7370" y="3479"/>
                    </a:cubicBezTo>
                    <a:cubicBezTo>
                      <a:pt x="7088" y="3683"/>
                      <a:pt x="5823" y="3782"/>
                      <a:pt x="6212" y="4325"/>
                    </a:cubicBezTo>
                    <a:cubicBezTo>
                      <a:pt x="4592" y="4538"/>
                      <a:pt x="3452" y="5407"/>
                      <a:pt x="1941" y="6231"/>
                    </a:cubicBezTo>
                    <a:cubicBezTo>
                      <a:pt x="1754" y="6223"/>
                      <a:pt x="1529" y="6238"/>
                      <a:pt x="1362" y="6303"/>
                    </a:cubicBezTo>
                    <a:lnTo>
                      <a:pt x="721" y="6586"/>
                    </a:lnTo>
                    <a:cubicBezTo>
                      <a:pt x="618" y="6626"/>
                      <a:pt x="407" y="6753"/>
                      <a:pt x="572" y="6895"/>
                    </a:cubicBezTo>
                    <a:cubicBezTo>
                      <a:pt x="551" y="6904"/>
                      <a:pt x="357" y="7014"/>
                      <a:pt x="177" y="7118"/>
                    </a:cubicBezTo>
                    <a:cubicBezTo>
                      <a:pt x="-34" y="7241"/>
                      <a:pt x="-56" y="7388"/>
                      <a:pt x="111" y="7518"/>
                    </a:cubicBezTo>
                    <a:cubicBezTo>
                      <a:pt x="327" y="7686"/>
                      <a:pt x="668" y="7934"/>
                      <a:pt x="1090" y="8180"/>
                    </a:cubicBezTo>
                    <a:cubicBezTo>
                      <a:pt x="2003" y="8714"/>
                      <a:pt x="3229" y="9346"/>
                      <a:pt x="4105" y="9644"/>
                    </a:cubicBezTo>
                    <a:lnTo>
                      <a:pt x="4105" y="10365"/>
                    </a:lnTo>
                    <a:cubicBezTo>
                      <a:pt x="1836" y="10445"/>
                      <a:pt x="1003" y="11125"/>
                      <a:pt x="1003" y="11125"/>
                    </a:cubicBezTo>
                    <a:lnTo>
                      <a:pt x="1141" y="11154"/>
                    </a:lnTo>
                    <a:cubicBezTo>
                      <a:pt x="1141" y="11154"/>
                      <a:pt x="2132" y="10786"/>
                      <a:pt x="2638" y="10783"/>
                    </a:cubicBezTo>
                    <a:cubicBezTo>
                      <a:pt x="3291" y="10779"/>
                      <a:pt x="3382" y="11031"/>
                      <a:pt x="3382" y="11031"/>
                    </a:cubicBezTo>
                    <a:lnTo>
                      <a:pt x="3530" y="11033"/>
                    </a:lnTo>
                    <a:lnTo>
                      <a:pt x="3566" y="12038"/>
                    </a:lnTo>
                    <a:cubicBezTo>
                      <a:pt x="3470" y="12040"/>
                      <a:pt x="3395" y="12067"/>
                      <a:pt x="3397" y="12098"/>
                    </a:cubicBezTo>
                    <a:lnTo>
                      <a:pt x="3469" y="13414"/>
                    </a:lnTo>
                    <a:cubicBezTo>
                      <a:pt x="3469" y="13424"/>
                      <a:pt x="3464" y="13435"/>
                      <a:pt x="3464" y="13446"/>
                    </a:cubicBezTo>
                    <a:lnTo>
                      <a:pt x="3382" y="14216"/>
                    </a:lnTo>
                    <a:cubicBezTo>
                      <a:pt x="3375" y="14280"/>
                      <a:pt x="3535" y="14331"/>
                      <a:pt x="3730" y="14330"/>
                    </a:cubicBezTo>
                    <a:lnTo>
                      <a:pt x="4151" y="14328"/>
                    </a:lnTo>
                    <a:lnTo>
                      <a:pt x="4530" y="14326"/>
                    </a:lnTo>
                    <a:cubicBezTo>
                      <a:pt x="4724" y="14325"/>
                      <a:pt x="4881" y="14271"/>
                      <a:pt x="4868" y="14207"/>
                    </a:cubicBezTo>
                    <a:lnTo>
                      <a:pt x="4710" y="13414"/>
                    </a:lnTo>
                    <a:lnTo>
                      <a:pt x="4643" y="12103"/>
                    </a:lnTo>
                    <a:cubicBezTo>
                      <a:pt x="4700" y="12108"/>
                      <a:pt x="4756" y="12112"/>
                      <a:pt x="4817" y="12112"/>
                    </a:cubicBezTo>
                    <a:lnTo>
                      <a:pt x="5976" y="12112"/>
                    </a:lnTo>
                    <a:cubicBezTo>
                      <a:pt x="6536" y="13763"/>
                      <a:pt x="6792" y="14110"/>
                      <a:pt x="6750" y="14533"/>
                    </a:cubicBezTo>
                    <a:cubicBezTo>
                      <a:pt x="6690" y="15141"/>
                      <a:pt x="5987" y="15436"/>
                      <a:pt x="5545" y="15870"/>
                    </a:cubicBezTo>
                    <a:cubicBezTo>
                      <a:pt x="5143" y="16265"/>
                      <a:pt x="4985" y="16324"/>
                      <a:pt x="4740" y="16769"/>
                    </a:cubicBezTo>
                    <a:cubicBezTo>
                      <a:pt x="4190" y="17773"/>
                      <a:pt x="4340" y="18216"/>
                      <a:pt x="4340" y="19137"/>
                    </a:cubicBezTo>
                    <a:cubicBezTo>
                      <a:pt x="4199" y="19522"/>
                      <a:pt x="4274" y="19717"/>
                      <a:pt x="4274" y="19717"/>
                    </a:cubicBezTo>
                    <a:cubicBezTo>
                      <a:pt x="4368" y="19995"/>
                      <a:pt x="4617" y="19893"/>
                      <a:pt x="4535" y="19971"/>
                    </a:cubicBezTo>
                    <a:cubicBezTo>
                      <a:pt x="4269" y="20224"/>
                      <a:pt x="4429" y="20438"/>
                      <a:pt x="4340" y="20583"/>
                    </a:cubicBezTo>
                    <a:cubicBezTo>
                      <a:pt x="4240" y="20748"/>
                      <a:pt x="4364" y="20936"/>
                      <a:pt x="4340" y="20983"/>
                    </a:cubicBezTo>
                    <a:cubicBezTo>
                      <a:pt x="4340" y="20983"/>
                      <a:pt x="4384" y="21109"/>
                      <a:pt x="4740" y="21238"/>
                    </a:cubicBezTo>
                    <a:cubicBezTo>
                      <a:pt x="5157" y="21388"/>
                      <a:pt x="6901" y="21579"/>
                      <a:pt x="8616" y="21410"/>
                    </a:cubicBezTo>
                    <a:cubicBezTo>
                      <a:pt x="9573" y="21316"/>
                      <a:pt x="9262" y="21088"/>
                      <a:pt x="9262" y="20924"/>
                    </a:cubicBezTo>
                    <a:cubicBezTo>
                      <a:pt x="9262" y="20797"/>
                      <a:pt x="8777" y="20605"/>
                      <a:pt x="8729" y="20462"/>
                    </a:cubicBezTo>
                    <a:cubicBezTo>
                      <a:pt x="8662" y="20263"/>
                      <a:pt x="8662" y="20255"/>
                      <a:pt x="8452" y="20003"/>
                    </a:cubicBezTo>
                    <a:cubicBezTo>
                      <a:pt x="8358" y="19890"/>
                      <a:pt x="8447" y="19720"/>
                      <a:pt x="8673" y="19630"/>
                    </a:cubicBezTo>
                    <a:cubicBezTo>
                      <a:pt x="8793" y="19582"/>
                      <a:pt x="8893" y="19525"/>
                      <a:pt x="8893" y="19444"/>
                    </a:cubicBezTo>
                    <a:cubicBezTo>
                      <a:pt x="8893" y="19071"/>
                      <a:pt x="8716" y="18928"/>
                      <a:pt x="9231" y="17843"/>
                    </a:cubicBezTo>
                    <a:cubicBezTo>
                      <a:pt x="9398" y="17493"/>
                      <a:pt x="9563" y="17209"/>
                      <a:pt x="9831" y="16639"/>
                    </a:cubicBezTo>
                    <a:cubicBezTo>
                      <a:pt x="9933" y="16421"/>
                      <a:pt x="10283" y="15839"/>
                      <a:pt x="10503" y="15630"/>
                    </a:cubicBezTo>
                    <a:cubicBezTo>
                      <a:pt x="11512" y="14669"/>
                      <a:pt x="11887" y="13545"/>
                      <a:pt x="12148" y="12932"/>
                    </a:cubicBezTo>
                    <a:cubicBezTo>
                      <a:pt x="12172" y="12877"/>
                      <a:pt x="12414" y="12880"/>
                      <a:pt x="12430" y="12936"/>
                    </a:cubicBezTo>
                    <a:cubicBezTo>
                      <a:pt x="12780" y="14137"/>
                      <a:pt x="13727" y="15338"/>
                      <a:pt x="13281" y="16184"/>
                    </a:cubicBezTo>
                    <a:cubicBezTo>
                      <a:pt x="12690" y="17307"/>
                      <a:pt x="13044" y="19528"/>
                      <a:pt x="13158" y="19543"/>
                    </a:cubicBezTo>
                    <a:cubicBezTo>
                      <a:pt x="13176" y="19674"/>
                      <a:pt x="13757" y="19688"/>
                      <a:pt x="13620" y="19877"/>
                    </a:cubicBezTo>
                    <a:cubicBezTo>
                      <a:pt x="13329" y="20278"/>
                      <a:pt x="13681" y="20664"/>
                      <a:pt x="13681" y="20664"/>
                    </a:cubicBezTo>
                    <a:cubicBezTo>
                      <a:pt x="13681" y="20664"/>
                      <a:pt x="13666" y="20763"/>
                      <a:pt x="13656" y="20835"/>
                    </a:cubicBezTo>
                    <a:cubicBezTo>
                      <a:pt x="13649" y="20884"/>
                      <a:pt x="13740" y="20928"/>
                      <a:pt x="13881" y="20944"/>
                    </a:cubicBezTo>
                    <a:cubicBezTo>
                      <a:pt x="14272" y="20988"/>
                      <a:pt x="14917" y="20997"/>
                      <a:pt x="15691" y="21006"/>
                    </a:cubicBezTo>
                    <a:cubicBezTo>
                      <a:pt x="16612" y="21017"/>
                      <a:pt x="16505" y="21106"/>
                      <a:pt x="17911" y="21192"/>
                    </a:cubicBezTo>
                    <a:cubicBezTo>
                      <a:pt x="19317" y="21278"/>
                      <a:pt x="21435" y="21140"/>
                      <a:pt x="21489" y="21006"/>
                    </a:cubicBezTo>
                    <a:cubicBezTo>
                      <a:pt x="21544" y="20872"/>
                      <a:pt x="21403" y="20584"/>
                      <a:pt x="20510" y="20503"/>
                    </a:cubicBezTo>
                    <a:cubicBezTo>
                      <a:pt x="19862" y="20421"/>
                      <a:pt x="19211" y="20353"/>
                      <a:pt x="18890" y="20283"/>
                    </a:cubicBezTo>
                    <a:cubicBezTo>
                      <a:pt x="18569" y="20213"/>
                      <a:pt x="17923" y="19968"/>
                      <a:pt x="17537" y="19926"/>
                    </a:cubicBezTo>
                    <a:cubicBezTo>
                      <a:pt x="17436" y="19915"/>
                      <a:pt x="17738" y="19800"/>
                      <a:pt x="17655" y="19471"/>
                    </a:cubicBezTo>
                    <a:cubicBezTo>
                      <a:pt x="17565" y="19121"/>
                      <a:pt x="17504" y="18885"/>
                      <a:pt x="17403" y="17877"/>
                    </a:cubicBezTo>
                    <a:cubicBezTo>
                      <a:pt x="17380" y="17639"/>
                      <a:pt x="17098" y="16934"/>
                      <a:pt x="17701" y="15969"/>
                    </a:cubicBezTo>
                    <a:cubicBezTo>
                      <a:pt x="17936" y="15593"/>
                      <a:pt x="17842" y="14996"/>
                      <a:pt x="17906" y="14271"/>
                    </a:cubicBezTo>
                    <a:cubicBezTo>
                      <a:pt x="17989" y="13321"/>
                      <a:pt x="18057" y="12396"/>
                      <a:pt x="17588" y="11169"/>
                    </a:cubicBezTo>
                    <a:cubicBezTo>
                      <a:pt x="17224" y="10217"/>
                      <a:pt x="17134" y="9970"/>
                      <a:pt x="16655" y="9412"/>
                    </a:cubicBezTo>
                    <a:cubicBezTo>
                      <a:pt x="16766" y="9378"/>
                      <a:pt x="16824" y="9329"/>
                      <a:pt x="16804" y="9276"/>
                    </a:cubicBezTo>
                    <a:lnTo>
                      <a:pt x="16757" y="8801"/>
                    </a:lnTo>
                    <a:cubicBezTo>
                      <a:pt x="16757" y="8678"/>
                      <a:pt x="16332" y="8592"/>
                      <a:pt x="16076" y="8598"/>
                    </a:cubicBezTo>
                    <a:cubicBezTo>
                      <a:pt x="15789" y="8088"/>
                      <a:pt x="15665" y="7588"/>
                      <a:pt x="15860" y="7190"/>
                    </a:cubicBezTo>
                    <a:cubicBezTo>
                      <a:pt x="16004" y="6898"/>
                      <a:pt x="17124" y="6324"/>
                      <a:pt x="16563" y="5810"/>
                    </a:cubicBezTo>
                    <a:cubicBezTo>
                      <a:pt x="16060" y="5349"/>
                      <a:pt x="14538" y="4598"/>
                      <a:pt x="14086" y="4451"/>
                    </a:cubicBezTo>
                    <a:cubicBezTo>
                      <a:pt x="13990" y="4419"/>
                      <a:pt x="13854" y="4395"/>
                      <a:pt x="13702" y="4378"/>
                    </a:cubicBezTo>
                    <a:lnTo>
                      <a:pt x="13835" y="4375"/>
                    </a:lnTo>
                    <a:cubicBezTo>
                      <a:pt x="13835" y="4375"/>
                      <a:pt x="13193" y="4329"/>
                      <a:pt x="12979" y="4071"/>
                    </a:cubicBezTo>
                    <a:cubicBezTo>
                      <a:pt x="12827" y="3889"/>
                      <a:pt x="13287" y="3499"/>
                      <a:pt x="13502" y="3487"/>
                    </a:cubicBezTo>
                    <a:lnTo>
                      <a:pt x="14594" y="3481"/>
                    </a:lnTo>
                    <a:cubicBezTo>
                      <a:pt x="14898" y="3464"/>
                      <a:pt x="15186" y="3391"/>
                      <a:pt x="15230" y="3315"/>
                    </a:cubicBezTo>
                    <a:cubicBezTo>
                      <a:pt x="15299" y="3208"/>
                      <a:pt x="15225" y="3143"/>
                      <a:pt x="15281" y="3063"/>
                    </a:cubicBezTo>
                    <a:cubicBezTo>
                      <a:pt x="15452" y="2788"/>
                      <a:pt x="15312" y="2710"/>
                      <a:pt x="15353" y="2627"/>
                    </a:cubicBezTo>
                    <a:cubicBezTo>
                      <a:pt x="15820" y="2557"/>
                      <a:pt x="15884" y="2491"/>
                      <a:pt x="15794" y="2419"/>
                    </a:cubicBezTo>
                    <a:cubicBezTo>
                      <a:pt x="15727" y="2366"/>
                      <a:pt x="14872" y="2184"/>
                      <a:pt x="14866" y="2036"/>
                    </a:cubicBezTo>
                    <a:cubicBezTo>
                      <a:pt x="15026" y="1794"/>
                      <a:pt x="14994" y="1645"/>
                      <a:pt x="14871" y="1531"/>
                    </a:cubicBezTo>
                    <a:lnTo>
                      <a:pt x="15753" y="1482"/>
                    </a:lnTo>
                    <a:cubicBezTo>
                      <a:pt x="15870" y="1476"/>
                      <a:pt x="15910" y="1427"/>
                      <a:pt x="15819" y="1402"/>
                    </a:cubicBezTo>
                    <a:cubicBezTo>
                      <a:pt x="15690" y="1366"/>
                      <a:pt x="15532" y="1341"/>
                      <a:pt x="15363" y="1328"/>
                    </a:cubicBezTo>
                    <a:cubicBezTo>
                      <a:pt x="15144" y="1312"/>
                      <a:pt x="14898" y="1283"/>
                      <a:pt x="14804" y="1234"/>
                    </a:cubicBezTo>
                    <a:cubicBezTo>
                      <a:pt x="14642" y="1150"/>
                      <a:pt x="14402" y="722"/>
                      <a:pt x="13625" y="466"/>
                    </a:cubicBezTo>
                    <a:cubicBezTo>
                      <a:pt x="13071" y="283"/>
                      <a:pt x="12369" y="143"/>
                      <a:pt x="11856" y="153"/>
                    </a:cubicBezTo>
                    <a:cubicBezTo>
                      <a:pt x="11633" y="-21"/>
                      <a:pt x="10930" y="-4"/>
                      <a:pt x="10482" y="4"/>
                    </a:cubicBezTo>
                    <a:close/>
                    <a:moveTo>
                      <a:pt x="5930" y="6548"/>
                    </a:moveTo>
                    <a:cubicBezTo>
                      <a:pt x="6039" y="6555"/>
                      <a:pt x="6140" y="6580"/>
                      <a:pt x="6186" y="6618"/>
                    </a:cubicBezTo>
                    <a:cubicBezTo>
                      <a:pt x="6367" y="6769"/>
                      <a:pt x="6586" y="7007"/>
                      <a:pt x="6806" y="7234"/>
                    </a:cubicBezTo>
                    <a:cubicBezTo>
                      <a:pt x="7264" y="7707"/>
                      <a:pt x="7616" y="7931"/>
                      <a:pt x="7370" y="8261"/>
                    </a:cubicBezTo>
                    <a:cubicBezTo>
                      <a:pt x="7183" y="8513"/>
                      <a:pt x="6811" y="8858"/>
                      <a:pt x="6811" y="8858"/>
                    </a:cubicBezTo>
                    <a:cubicBezTo>
                      <a:pt x="6133" y="8858"/>
                      <a:pt x="5842" y="8976"/>
                      <a:pt x="5807" y="8982"/>
                    </a:cubicBezTo>
                    <a:cubicBezTo>
                      <a:pt x="5454" y="9049"/>
                      <a:pt x="4889" y="9001"/>
                      <a:pt x="4628" y="8895"/>
                    </a:cubicBezTo>
                    <a:cubicBezTo>
                      <a:pt x="3966" y="8628"/>
                      <a:pt x="3934" y="8067"/>
                      <a:pt x="3541" y="7536"/>
                    </a:cubicBezTo>
                    <a:lnTo>
                      <a:pt x="4340" y="7206"/>
                    </a:lnTo>
                    <a:cubicBezTo>
                      <a:pt x="4497" y="7127"/>
                      <a:pt x="4533" y="7041"/>
                      <a:pt x="4479" y="6981"/>
                    </a:cubicBezTo>
                    <a:cubicBezTo>
                      <a:pt x="4980" y="6802"/>
                      <a:pt x="5361" y="6668"/>
                      <a:pt x="5612" y="6581"/>
                    </a:cubicBezTo>
                    <a:cubicBezTo>
                      <a:pt x="5699" y="6551"/>
                      <a:pt x="5820" y="6541"/>
                      <a:pt x="5930" y="654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dirty="0"/>
              </a:p>
            </p:txBody>
          </p: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F7142AA6-6673-835A-005F-1F73B8E97E70}"/>
                  </a:ext>
                </a:extLst>
              </p:cNvPr>
              <p:cNvGrpSpPr/>
              <p:nvPr/>
            </p:nvGrpSpPr>
            <p:grpSpPr>
              <a:xfrm>
                <a:off x="15861630" y="6037384"/>
                <a:ext cx="7116675" cy="5596413"/>
                <a:chOff x="16271937" y="8016270"/>
                <a:chExt cx="5028579" cy="3954376"/>
              </a:xfrm>
            </p:grpSpPr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590FF181-4C00-1FA2-6A1D-E60BD5CD8E5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7108581" y="8031664"/>
                  <a:ext cx="2597633" cy="733343"/>
                </a:xfrm>
                <a:prstGeom prst="line">
                  <a:avLst/>
                </a:prstGeom>
                <a:noFill/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29" name="Straight Connector 128">
                  <a:extLst>
                    <a:ext uri="{FF2B5EF4-FFF2-40B4-BE49-F238E27FC236}">
                      <a16:creationId xmlns:a16="http://schemas.microsoft.com/office/drawing/2014/main" id="{EFC43903-B6B7-2EA4-7F6F-FDC94041858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9706246" y="8035758"/>
                  <a:ext cx="1594270" cy="1817443"/>
                </a:xfrm>
                <a:prstGeom prst="line">
                  <a:avLst/>
                </a:prstGeom>
                <a:noFill/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30" name="Straight Connector 129">
                  <a:extLst>
                    <a:ext uri="{FF2B5EF4-FFF2-40B4-BE49-F238E27FC236}">
                      <a16:creationId xmlns:a16="http://schemas.microsoft.com/office/drawing/2014/main" id="{F6327305-A2BE-46CE-861D-A93902D0D34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0225481" y="9853201"/>
                  <a:ext cx="1075035" cy="2017841"/>
                </a:xfrm>
                <a:prstGeom prst="line">
                  <a:avLst/>
                </a:prstGeom>
                <a:noFill/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32" name="Straight Connector 131">
                  <a:extLst>
                    <a:ext uri="{FF2B5EF4-FFF2-40B4-BE49-F238E27FC236}">
                      <a16:creationId xmlns:a16="http://schemas.microsoft.com/office/drawing/2014/main" id="{73A2ACC6-F89E-35E6-A816-3042DCB03D4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7645443" y="11871042"/>
                  <a:ext cx="2568184" cy="87002"/>
                </a:xfrm>
                <a:prstGeom prst="line">
                  <a:avLst/>
                </a:prstGeom>
                <a:noFill/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33" name="Straight Connector 132">
                  <a:extLst>
                    <a:ext uri="{FF2B5EF4-FFF2-40B4-BE49-F238E27FC236}">
                      <a16:creationId xmlns:a16="http://schemas.microsoft.com/office/drawing/2014/main" id="{CC63522C-1E29-DEE4-9E61-FAA052A9334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6293221" y="10659552"/>
                  <a:ext cx="1352222" cy="1295979"/>
                </a:xfrm>
                <a:prstGeom prst="line">
                  <a:avLst/>
                </a:prstGeom>
                <a:noFill/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id="{B1B5DDE3-126C-7416-A5B4-3F5EF2005D1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6271937" y="8770659"/>
                  <a:ext cx="851666" cy="1888893"/>
                </a:xfrm>
                <a:prstGeom prst="line">
                  <a:avLst/>
                </a:prstGeom>
                <a:noFill/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36" name="Straight Connector 135">
                  <a:extLst>
                    <a:ext uri="{FF2B5EF4-FFF2-40B4-BE49-F238E27FC236}">
                      <a16:creationId xmlns:a16="http://schemas.microsoft.com/office/drawing/2014/main" id="{D7EE87BB-5AF0-7D4C-A1F2-A9A60056481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123603" y="8737023"/>
                  <a:ext cx="4176913" cy="1105123"/>
                </a:xfrm>
                <a:prstGeom prst="line">
                  <a:avLst/>
                </a:prstGeom>
                <a:noFill/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37" name="Straight Connector 136">
                  <a:extLst>
                    <a:ext uri="{FF2B5EF4-FFF2-40B4-BE49-F238E27FC236}">
                      <a16:creationId xmlns:a16="http://schemas.microsoft.com/office/drawing/2014/main" id="{F3541BD3-3080-7E62-98F6-E1DC507A59E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217108" y="8764406"/>
                  <a:ext cx="3022109" cy="3120138"/>
                </a:xfrm>
                <a:prstGeom prst="line">
                  <a:avLst/>
                </a:prstGeom>
                <a:noFill/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38" name="Straight Connector 137">
                  <a:extLst>
                    <a:ext uri="{FF2B5EF4-FFF2-40B4-BE49-F238E27FC236}">
                      <a16:creationId xmlns:a16="http://schemas.microsoft.com/office/drawing/2014/main" id="{8A35486B-3533-B2E0-961C-53F31344C1F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6305075" y="9869529"/>
                  <a:ext cx="4991940" cy="772352"/>
                </a:xfrm>
                <a:prstGeom prst="line">
                  <a:avLst/>
                </a:prstGeom>
                <a:noFill/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40" name="Straight Connector 139">
                  <a:extLst>
                    <a:ext uri="{FF2B5EF4-FFF2-40B4-BE49-F238E27FC236}">
                      <a16:creationId xmlns:a16="http://schemas.microsoft.com/office/drawing/2014/main" id="{AB6A5D04-91D9-92BD-60E6-6D9EC6A5A7D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7666297" y="8030673"/>
                  <a:ext cx="2049411" cy="3939973"/>
                </a:xfrm>
                <a:prstGeom prst="line">
                  <a:avLst/>
                </a:prstGeom>
                <a:noFill/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41" name="Straight Connector 140">
                  <a:extLst>
                    <a:ext uri="{FF2B5EF4-FFF2-40B4-BE49-F238E27FC236}">
                      <a16:creationId xmlns:a16="http://schemas.microsoft.com/office/drawing/2014/main" id="{0DCBCA69-03E6-84D9-B594-CA14599317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735171" y="8030673"/>
                  <a:ext cx="484583" cy="3853871"/>
                </a:xfrm>
                <a:prstGeom prst="line">
                  <a:avLst/>
                </a:prstGeom>
                <a:noFill/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42" name="Straight Connector 141">
                  <a:extLst>
                    <a:ext uri="{FF2B5EF4-FFF2-40B4-BE49-F238E27FC236}">
                      <a16:creationId xmlns:a16="http://schemas.microsoft.com/office/drawing/2014/main" id="{921BF3C2-7D22-F34B-6A70-EED6F1D69B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293221" y="10641881"/>
                  <a:ext cx="3920407" cy="1247559"/>
                </a:xfrm>
                <a:prstGeom prst="line">
                  <a:avLst/>
                </a:prstGeom>
                <a:noFill/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43" name="Straight Connector 142">
                  <a:extLst>
                    <a:ext uri="{FF2B5EF4-FFF2-40B4-BE49-F238E27FC236}">
                      <a16:creationId xmlns:a16="http://schemas.microsoft.com/office/drawing/2014/main" id="{E7CCA22A-0742-A701-F736-A5F80275AAE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6305075" y="8016270"/>
                  <a:ext cx="3409242" cy="2619118"/>
                </a:xfrm>
                <a:prstGeom prst="line">
                  <a:avLst/>
                </a:prstGeom>
                <a:noFill/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44" name="Straight Connector 143">
                  <a:extLst>
                    <a:ext uri="{FF2B5EF4-FFF2-40B4-BE49-F238E27FC236}">
                      <a16:creationId xmlns:a16="http://schemas.microsoft.com/office/drawing/2014/main" id="{9C57139C-C7B5-5B3C-FA91-853BDBEA9EB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7156741" y="8764406"/>
                  <a:ext cx="521332" cy="3191125"/>
                </a:xfrm>
                <a:prstGeom prst="line">
                  <a:avLst/>
                </a:prstGeom>
                <a:noFill/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74B80323-C2B1-2952-C2D6-CC4442C494B3}"/>
                  </a:ext>
                </a:extLst>
              </p:cNvPr>
              <p:cNvCxnSpPr/>
              <p:nvPr/>
            </p:nvCxnSpPr>
            <p:spPr>
              <a:xfrm>
                <a:off x="14548338" y="9744080"/>
                <a:ext cx="1360190" cy="0"/>
              </a:xfrm>
              <a:prstGeom prst="straightConnector1">
                <a:avLst/>
              </a:prstGeom>
              <a:noFill/>
              <a:ln w="57150" cap="flat">
                <a:solidFill>
                  <a:srgbClr val="000000"/>
                </a:solidFill>
                <a:prstDash val="solid"/>
                <a:miter lim="400000"/>
                <a:tailEnd type="triangle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41EBECB-62AD-22A3-F77D-FADABD156F61}"/>
                  </a:ext>
                </a:extLst>
              </p:cNvPr>
              <p:cNvSpPr txBox="1"/>
              <p:nvPr/>
            </p:nvSpPr>
            <p:spPr>
              <a:xfrm>
                <a:off x="14849979" y="9817636"/>
                <a:ext cx="895005" cy="9335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400" b="0" i="0" u="none" strike="noStrike" cap="none" spc="0" normalizeH="0" baseline="0" dirty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ea typeface="+mn-ea"/>
                    <a:cs typeface="+mn-cs"/>
                    <a:sym typeface="Helvetica Neue"/>
                  </a:rPr>
                  <a:t>😈</a:t>
                </a:r>
              </a:p>
            </p:txBody>
          </p:sp>
          <p:sp>
            <p:nvSpPr>
              <p:cNvPr id="58" name="Worker">
                <a:extLst>
                  <a:ext uri="{FF2B5EF4-FFF2-40B4-BE49-F238E27FC236}">
                    <a16:creationId xmlns:a16="http://schemas.microsoft.com/office/drawing/2014/main" id="{FC5ABAF2-F087-DF7C-DD3D-871579903172}"/>
                  </a:ext>
                </a:extLst>
              </p:cNvPr>
              <p:cNvSpPr/>
              <p:nvPr/>
            </p:nvSpPr>
            <p:spPr>
              <a:xfrm flipH="1">
                <a:off x="23179012" y="8106443"/>
                <a:ext cx="317619" cy="969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9" h="21477" extrusionOk="0">
                    <a:moveTo>
                      <a:pt x="10482" y="4"/>
                    </a:moveTo>
                    <a:cubicBezTo>
                      <a:pt x="10034" y="12"/>
                      <a:pt x="8391" y="117"/>
                      <a:pt x="7657" y="494"/>
                    </a:cubicBezTo>
                    <a:cubicBezTo>
                      <a:pt x="6848" y="911"/>
                      <a:pt x="6805" y="1175"/>
                      <a:pt x="6965" y="1602"/>
                    </a:cubicBezTo>
                    <a:cubicBezTo>
                      <a:pt x="6986" y="1656"/>
                      <a:pt x="6943" y="1710"/>
                      <a:pt x="6847" y="1754"/>
                    </a:cubicBezTo>
                    <a:lnTo>
                      <a:pt x="6817" y="1769"/>
                    </a:lnTo>
                    <a:cubicBezTo>
                      <a:pt x="6710" y="1819"/>
                      <a:pt x="6673" y="1881"/>
                      <a:pt x="6709" y="1940"/>
                    </a:cubicBezTo>
                    <a:cubicBezTo>
                      <a:pt x="6726" y="1968"/>
                      <a:pt x="6808" y="1986"/>
                      <a:pt x="6894" y="1981"/>
                    </a:cubicBezTo>
                    <a:lnTo>
                      <a:pt x="7473" y="1944"/>
                    </a:lnTo>
                    <a:lnTo>
                      <a:pt x="7581" y="2118"/>
                    </a:lnTo>
                    <a:lnTo>
                      <a:pt x="7832" y="2103"/>
                    </a:lnTo>
                    <a:cubicBezTo>
                      <a:pt x="7743" y="2259"/>
                      <a:pt x="7638" y="2495"/>
                      <a:pt x="7698" y="2690"/>
                    </a:cubicBezTo>
                    <a:cubicBezTo>
                      <a:pt x="7809" y="3047"/>
                      <a:pt x="7636" y="3287"/>
                      <a:pt x="7370" y="3479"/>
                    </a:cubicBezTo>
                    <a:cubicBezTo>
                      <a:pt x="7088" y="3683"/>
                      <a:pt x="5823" y="3782"/>
                      <a:pt x="6212" y="4325"/>
                    </a:cubicBezTo>
                    <a:cubicBezTo>
                      <a:pt x="4592" y="4538"/>
                      <a:pt x="3452" y="5407"/>
                      <a:pt x="1941" y="6231"/>
                    </a:cubicBezTo>
                    <a:cubicBezTo>
                      <a:pt x="1754" y="6223"/>
                      <a:pt x="1529" y="6238"/>
                      <a:pt x="1362" y="6303"/>
                    </a:cubicBezTo>
                    <a:lnTo>
                      <a:pt x="721" y="6586"/>
                    </a:lnTo>
                    <a:cubicBezTo>
                      <a:pt x="618" y="6626"/>
                      <a:pt x="407" y="6753"/>
                      <a:pt x="572" y="6895"/>
                    </a:cubicBezTo>
                    <a:cubicBezTo>
                      <a:pt x="551" y="6904"/>
                      <a:pt x="357" y="7014"/>
                      <a:pt x="177" y="7118"/>
                    </a:cubicBezTo>
                    <a:cubicBezTo>
                      <a:pt x="-34" y="7241"/>
                      <a:pt x="-56" y="7388"/>
                      <a:pt x="111" y="7518"/>
                    </a:cubicBezTo>
                    <a:cubicBezTo>
                      <a:pt x="327" y="7686"/>
                      <a:pt x="668" y="7934"/>
                      <a:pt x="1090" y="8180"/>
                    </a:cubicBezTo>
                    <a:cubicBezTo>
                      <a:pt x="2003" y="8714"/>
                      <a:pt x="3229" y="9346"/>
                      <a:pt x="4105" y="9644"/>
                    </a:cubicBezTo>
                    <a:lnTo>
                      <a:pt x="4105" y="10365"/>
                    </a:lnTo>
                    <a:cubicBezTo>
                      <a:pt x="1836" y="10445"/>
                      <a:pt x="1003" y="11125"/>
                      <a:pt x="1003" y="11125"/>
                    </a:cubicBezTo>
                    <a:lnTo>
                      <a:pt x="1141" y="11154"/>
                    </a:lnTo>
                    <a:cubicBezTo>
                      <a:pt x="1141" y="11154"/>
                      <a:pt x="2132" y="10786"/>
                      <a:pt x="2638" y="10783"/>
                    </a:cubicBezTo>
                    <a:cubicBezTo>
                      <a:pt x="3291" y="10779"/>
                      <a:pt x="3382" y="11031"/>
                      <a:pt x="3382" y="11031"/>
                    </a:cubicBezTo>
                    <a:lnTo>
                      <a:pt x="3530" y="11033"/>
                    </a:lnTo>
                    <a:lnTo>
                      <a:pt x="3566" y="12038"/>
                    </a:lnTo>
                    <a:cubicBezTo>
                      <a:pt x="3470" y="12040"/>
                      <a:pt x="3395" y="12067"/>
                      <a:pt x="3397" y="12098"/>
                    </a:cubicBezTo>
                    <a:lnTo>
                      <a:pt x="3469" y="13414"/>
                    </a:lnTo>
                    <a:cubicBezTo>
                      <a:pt x="3469" y="13424"/>
                      <a:pt x="3464" y="13435"/>
                      <a:pt x="3464" y="13446"/>
                    </a:cubicBezTo>
                    <a:lnTo>
                      <a:pt x="3382" y="14216"/>
                    </a:lnTo>
                    <a:cubicBezTo>
                      <a:pt x="3375" y="14280"/>
                      <a:pt x="3535" y="14331"/>
                      <a:pt x="3730" y="14330"/>
                    </a:cubicBezTo>
                    <a:lnTo>
                      <a:pt x="4151" y="14328"/>
                    </a:lnTo>
                    <a:lnTo>
                      <a:pt x="4530" y="14326"/>
                    </a:lnTo>
                    <a:cubicBezTo>
                      <a:pt x="4724" y="14325"/>
                      <a:pt x="4881" y="14271"/>
                      <a:pt x="4868" y="14207"/>
                    </a:cubicBezTo>
                    <a:lnTo>
                      <a:pt x="4710" y="13414"/>
                    </a:lnTo>
                    <a:lnTo>
                      <a:pt x="4643" y="12103"/>
                    </a:lnTo>
                    <a:cubicBezTo>
                      <a:pt x="4700" y="12108"/>
                      <a:pt x="4756" y="12112"/>
                      <a:pt x="4817" y="12112"/>
                    </a:cubicBezTo>
                    <a:lnTo>
                      <a:pt x="5976" y="12112"/>
                    </a:lnTo>
                    <a:cubicBezTo>
                      <a:pt x="6536" y="13763"/>
                      <a:pt x="6792" y="14110"/>
                      <a:pt x="6750" y="14533"/>
                    </a:cubicBezTo>
                    <a:cubicBezTo>
                      <a:pt x="6690" y="15141"/>
                      <a:pt x="5987" y="15436"/>
                      <a:pt x="5545" y="15870"/>
                    </a:cubicBezTo>
                    <a:cubicBezTo>
                      <a:pt x="5143" y="16265"/>
                      <a:pt x="4985" y="16324"/>
                      <a:pt x="4740" y="16769"/>
                    </a:cubicBezTo>
                    <a:cubicBezTo>
                      <a:pt x="4190" y="17773"/>
                      <a:pt x="4340" y="18216"/>
                      <a:pt x="4340" y="19137"/>
                    </a:cubicBezTo>
                    <a:cubicBezTo>
                      <a:pt x="4199" y="19522"/>
                      <a:pt x="4274" y="19717"/>
                      <a:pt x="4274" y="19717"/>
                    </a:cubicBezTo>
                    <a:cubicBezTo>
                      <a:pt x="4368" y="19995"/>
                      <a:pt x="4617" y="19893"/>
                      <a:pt x="4535" y="19971"/>
                    </a:cubicBezTo>
                    <a:cubicBezTo>
                      <a:pt x="4269" y="20224"/>
                      <a:pt x="4429" y="20438"/>
                      <a:pt x="4340" y="20583"/>
                    </a:cubicBezTo>
                    <a:cubicBezTo>
                      <a:pt x="4240" y="20748"/>
                      <a:pt x="4364" y="20936"/>
                      <a:pt x="4340" y="20983"/>
                    </a:cubicBezTo>
                    <a:cubicBezTo>
                      <a:pt x="4340" y="20983"/>
                      <a:pt x="4384" y="21109"/>
                      <a:pt x="4740" y="21238"/>
                    </a:cubicBezTo>
                    <a:cubicBezTo>
                      <a:pt x="5157" y="21388"/>
                      <a:pt x="6901" y="21579"/>
                      <a:pt x="8616" y="21410"/>
                    </a:cubicBezTo>
                    <a:cubicBezTo>
                      <a:pt x="9573" y="21316"/>
                      <a:pt x="9262" y="21088"/>
                      <a:pt x="9262" y="20924"/>
                    </a:cubicBezTo>
                    <a:cubicBezTo>
                      <a:pt x="9262" y="20797"/>
                      <a:pt x="8777" y="20605"/>
                      <a:pt x="8729" y="20462"/>
                    </a:cubicBezTo>
                    <a:cubicBezTo>
                      <a:pt x="8662" y="20263"/>
                      <a:pt x="8662" y="20255"/>
                      <a:pt x="8452" y="20003"/>
                    </a:cubicBezTo>
                    <a:cubicBezTo>
                      <a:pt x="8358" y="19890"/>
                      <a:pt x="8447" y="19720"/>
                      <a:pt x="8673" y="19630"/>
                    </a:cubicBezTo>
                    <a:cubicBezTo>
                      <a:pt x="8793" y="19582"/>
                      <a:pt x="8893" y="19525"/>
                      <a:pt x="8893" y="19444"/>
                    </a:cubicBezTo>
                    <a:cubicBezTo>
                      <a:pt x="8893" y="19071"/>
                      <a:pt x="8716" y="18928"/>
                      <a:pt x="9231" y="17843"/>
                    </a:cubicBezTo>
                    <a:cubicBezTo>
                      <a:pt x="9398" y="17493"/>
                      <a:pt x="9563" y="17209"/>
                      <a:pt x="9831" y="16639"/>
                    </a:cubicBezTo>
                    <a:cubicBezTo>
                      <a:pt x="9933" y="16421"/>
                      <a:pt x="10283" y="15839"/>
                      <a:pt x="10503" y="15630"/>
                    </a:cubicBezTo>
                    <a:cubicBezTo>
                      <a:pt x="11512" y="14669"/>
                      <a:pt x="11887" y="13545"/>
                      <a:pt x="12148" y="12932"/>
                    </a:cubicBezTo>
                    <a:cubicBezTo>
                      <a:pt x="12172" y="12877"/>
                      <a:pt x="12414" y="12880"/>
                      <a:pt x="12430" y="12936"/>
                    </a:cubicBezTo>
                    <a:cubicBezTo>
                      <a:pt x="12780" y="14137"/>
                      <a:pt x="13727" y="15338"/>
                      <a:pt x="13281" y="16184"/>
                    </a:cubicBezTo>
                    <a:cubicBezTo>
                      <a:pt x="12690" y="17307"/>
                      <a:pt x="13044" y="19528"/>
                      <a:pt x="13158" y="19543"/>
                    </a:cubicBezTo>
                    <a:cubicBezTo>
                      <a:pt x="13176" y="19674"/>
                      <a:pt x="13757" y="19688"/>
                      <a:pt x="13620" y="19877"/>
                    </a:cubicBezTo>
                    <a:cubicBezTo>
                      <a:pt x="13329" y="20278"/>
                      <a:pt x="13681" y="20664"/>
                      <a:pt x="13681" y="20664"/>
                    </a:cubicBezTo>
                    <a:cubicBezTo>
                      <a:pt x="13681" y="20664"/>
                      <a:pt x="13666" y="20763"/>
                      <a:pt x="13656" y="20835"/>
                    </a:cubicBezTo>
                    <a:cubicBezTo>
                      <a:pt x="13649" y="20884"/>
                      <a:pt x="13740" y="20928"/>
                      <a:pt x="13881" y="20944"/>
                    </a:cubicBezTo>
                    <a:cubicBezTo>
                      <a:pt x="14272" y="20988"/>
                      <a:pt x="14917" y="20997"/>
                      <a:pt x="15691" y="21006"/>
                    </a:cubicBezTo>
                    <a:cubicBezTo>
                      <a:pt x="16612" y="21017"/>
                      <a:pt x="16505" y="21106"/>
                      <a:pt x="17911" y="21192"/>
                    </a:cubicBezTo>
                    <a:cubicBezTo>
                      <a:pt x="19317" y="21278"/>
                      <a:pt x="21435" y="21140"/>
                      <a:pt x="21489" y="21006"/>
                    </a:cubicBezTo>
                    <a:cubicBezTo>
                      <a:pt x="21544" y="20872"/>
                      <a:pt x="21403" y="20584"/>
                      <a:pt x="20510" y="20503"/>
                    </a:cubicBezTo>
                    <a:cubicBezTo>
                      <a:pt x="19862" y="20421"/>
                      <a:pt x="19211" y="20353"/>
                      <a:pt x="18890" y="20283"/>
                    </a:cubicBezTo>
                    <a:cubicBezTo>
                      <a:pt x="18569" y="20213"/>
                      <a:pt x="17923" y="19968"/>
                      <a:pt x="17537" y="19926"/>
                    </a:cubicBezTo>
                    <a:cubicBezTo>
                      <a:pt x="17436" y="19915"/>
                      <a:pt x="17738" y="19800"/>
                      <a:pt x="17655" y="19471"/>
                    </a:cubicBezTo>
                    <a:cubicBezTo>
                      <a:pt x="17565" y="19121"/>
                      <a:pt x="17504" y="18885"/>
                      <a:pt x="17403" y="17877"/>
                    </a:cubicBezTo>
                    <a:cubicBezTo>
                      <a:pt x="17380" y="17639"/>
                      <a:pt x="17098" y="16934"/>
                      <a:pt x="17701" y="15969"/>
                    </a:cubicBezTo>
                    <a:cubicBezTo>
                      <a:pt x="17936" y="15593"/>
                      <a:pt x="17842" y="14996"/>
                      <a:pt x="17906" y="14271"/>
                    </a:cubicBezTo>
                    <a:cubicBezTo>
                      <a:pt x="17989" y="13321"/>
                      <a:pt x="18057" y="12396"/>
                      <a:pt x="17588" y="11169"/>
                    </a:cubicBezTo>
                    <a:cubicBezTo>
                      <a:pt x="17224" y="10217"/>
                      <a:pt x="17134" y="9970"/>
                      <a:pt x="16655" y="9412"/>
                    </a:cubicBezTo>
                    <a:cubicBezTo>
                      <a:pt x="16766" y="9378"/>
                      <a:pt x="16824" y="9329"/>
                      <a:pt x="16804" y="9276"/>
                    </a:cubicBezTo>
                    <a:lnTo>
                      <a:pt x="16757" y="8801"/>
                    </a:lnTo>
                    <a:cubicBezTo>
                      <a:pt x="16757" y="8678"/>
                      <a:pt x="16332" y="8592"/>
                      <a:pt x="16076" y="8598"/>
                    </a:cubicBezTo>
                    <a:cubicBezTo>
                      <a:pt x="15789" y="8088"/>
                      <a:pt x="15665" y="7588"/>
                      <a:pt x="15860" y="7190"/>
                    </a:cubicBezTo>
                    <a:cubicBezTo>
                      <a:pt x="16004" y="6898"/>
                      <a:pt x="17124" y="6324"/>
                      <a:pt x="16563" y="5810"/>
                    </a:cubicBezTo>
                    <a:cubicBezTo>
                      <a:pt x="16060" y="5349"/>
                      <a:pt x="14538" y="4598"/>
                      <a:pt x="14086" y="4451"/>
                    </a:cubicBezTo>
                    <a:cubicBezTo>
                      <a:pt x="13990" y="4419"/>
                      <a:pt x="13854" y="4395"/>
                      <a:pt x="13702" y="4378"/>
                    </a:cubicBezTo>
                    <a:lnTo>
                      <a:pt x="13835" y="4375"/>
                    </a:lnTo>
                    <a:cubicBezTo>
                      <a:pt x="13835" y="4375"/>
                      <a:pt x="13193" y="4329"/>
                      <a:pt x="12979" y="4071"/>
                    </a:cubicBezTo>
                    <a:cubicBezTo>
                      <a:pt x="12827" y="3889"/>
                      <a:pt x="13287" y="3499"/>
                      <a:pt x="13502" y="3487"/>
                    </a:cubicBezTo>
                    <a:lnTo>
                      <a:pt x="14594" y="3481"/>
                    </a:lnTo>
                    <a:cubicBezTo>
                      <a:pt x="14898" y="3464"/>
                      <a:pt x="15186" y="3391"/>
                      <a:pt x="15230" y="3315"/>
                    </a:cubicBezTo>
                    <a:cubicBezTo>
                      <a:pt x="15299" y="3208"/>
                      <a:pt x="15225" y="3143"/>
                      <a:pt x="15281" y="3063"/>
                    </a:cubicBezTo>
                    <a:cubicBezTo>
                      <a:pt x="15452" y="2788"/>
                      <a:pt x="15312" y="2710"/>
                      <a:pt x="15353" y="2627"/>
                    </a:cubicBezTo>
                    <a:cubicBezTo>
                      <a:pt x="15820" y="2557"/>
                      <a:pt x="15884" y="2491"/>
                      <a:pt x="15794" y="2419"/>
                    </a:cubicBezTo>
                    <a:cubicBezTo>
                      <a:pt x="15727" y="2366"/>
                      <a:pt x="14872" y="2184"/>
                      <a:pt x="14866" y="2036"/>
                    </a:cubicBezTo>
                    <a:cubicBezTo>
                      <a:pt x="15026" y="1794"/>
                      <a:pt x="14994" y="1645"/>
                      <a:pt x="14871" y="1531"/>
                    </a:cubicBezTo>
                    <a:lnTo>
                      <a:pt x="15753" y="1482"/>
                    </a:lnTo>
                    <a:cubicBezTo>
                      <a:pt x="15870" y="1476"/>
                      <a:pt x="15910" y="1427"/>
                      <a:pt x="15819" y="1402"/>
                    </a:cubicBezTo>
                    <a:cubicBezTo>
                      <a:pt x="15690" y="1366"/>
                      <a:pt x="15532" y="1341"/>
                      <a:pt x="15363" y="1328"/>
                    </a:cubicBezTo>
                    <a:cubicBezTo>
                      <a:pt x="15144" y="1312"/>
                      <a:pt x="14898" y="1283"/>
                      <a:pt x="14804" y="1234"/>
                    </a:cubicBezTo>
                    <a:cubicBezTo>
                      <a:pt x="14642" y="1150"/>
                      <a:pt x="14402" y="722"/>
                      <a:pt x="13625" y="466"/>
                    </a:cubicBezTo>
                    <a:cubicBezTo>
                      <a:pt x="13071" y="283"/>
                      <a:pt x="12369" y="143"/>
                      <a:pt x="11856" y="153"/>
                    </a:cubicBezTo>
                    <a:cubicBezTo>
                      <a:pt x="11633" y="-21"/>
                      <a:pt x="10930" y="-4"/>
                      <a:pt x="10482" y="4"/>
                    </a:cubicBezTo>
                    <a:close/>
                    <a:moveTo>
                      <a:pt x="5930" y="6548"/>
                    </a:moveTo>
                    <a:cubicBezTo>
                      <a:pt x="6039" y="6555"/>
                      <a:pt x="6140" y="6580"/>
                      <a:pt x="6186" y="6618"/>
                    </a:cubicBezTo>
                    <a:cubicBezTo>
                      <a:pt x="6367" y="6769"/>
                      <a:pt x="6586" y="7007"/>
                      <a:pt x="6806" y="7234"/>
                    </a:cubicBezTo>
                    <a:cubicBezTo>
                      <a:pt x="7264" y="7707"/>
                      <a:pt x="7616" y="7931"/>
                      <a:pt x="7370" y="8261"/>
                    </a:cubicBezTo>
                    <a:cubicBezTo>
                      <a:pt x="7183" y="8513"/>
                      <a:pt x="6811" y="8858"/>
                      <a:pt x="6811" y="8858"/>
                    </a:cubicBezTo>
                    <a:cubicBezTo>
                      <a:pt x="6133" y="8858"/>
                      <a:pt x="5842" y="8976"/>
                      <a:pt x="5807" y="8982"/>
                    </a:cubicBezTo>
                    <a:cubicBezTo>
                      <a:pt x="5454" y="9049"/>
                      <a:pt x="4889" y="9001"/>
                      <a:pt x="4628" y="8895"/>
                    </a:cubicBezTo>
                    <a:cubicBezTo>
                      <a:pt x="3966" y="8628"/>
                      <a:pt x="3934" y="8067"/>
                      <a:pt x="3541" y="7536"/>
                    </a:cubicBezTo>
                    <a:lnTo>
                      <a:pt x="4340" y="7206"/>
                    </a:lnTo>
                    <a:cubicBezTo>
                      <a:pt x="4497" y="7127"/>
                      <a:pt x="4533" y="7041"/>
                      <a:pt x="4479" y="6981"/>
                    </a:cubicBezTo>
                    <a:cubicBezTo>
                      <a:pt x="4980" y="6802"/>
                      <a:pt x="5361" y="6668"/>
                      <a:pt x="5612" y="6581"/>
                    </a:cubicBezTo>
                    <a:cubicBezTo>
                      <a:pt x="5699" y="6551"/>
                      <a:pt x="5820" y="6541"/>
                      <a:pt x="5930" y="654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dirty="0"/>
              </a:p>
            </p:txBody>
          </p:sp>
          <p:sp>
            <p:nvSpPr>
              <p:cNvPr id="60" name="Worker">
                <a:extLst>
                  <a:ext uri="{FF2B5EF4-FFF2-40B4-BE49-F238E27FC236}">
                    <a16:creationId xmlns:a16="http://schemas.microsoft.com/office/drawing/2014/main" id="{65551660-A76E-B11F-B16C-9C13840B495D}"/>
                  </a:ext>
                </a:extLst>
              </p:cNvPr>
              <p:cNvSpPr/>
              <p:nvPr/>
            </p:nvSpPr>
            <p:spPr>
              <a:xfrm flipH="1">
                <a:off x="17805478" y="11965147"/>
                <a:ext cx="317619" cy="969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9" h="21477" extrusionOk="0">
                    <a:moveTo>
                      <a:pt x="10482" y="4"/>
                    </a:moveTo>
                    <a:cubicBezTo>
                      <a:pt x="10034" y="12"/>
                      <a:pt x="8391" y="117"/>
                      <a:pt x="7657" y="494"/>
                    </a:cubicBezTo>
                    <a:cubicBezTo>
                      <a:pt x="6848" y="911"/>
                      <a:pt x="6805" y="1175"/>
                      <a:pt x="6965" y="1602"/>
                    </a:cubicBezTo>
                    <a:cubicBezTo>
                      <a:pt x="6986" y="1656"/>
                      <a:pt x="6943" y="1710"/>
                      <a:pt x="6847" y="1754"/>
                    </a:cubicBezTo>
                    <a:lnTo>
                      <a:pt x="6817" y="1769"/>
                    </a:lnTo>
                    <a:cubicBezTo>
                      <a:pt x="6710" y="1819"/>
                      <a:pt x="6673" y="1881"/>
                      <a:pt x="6709" y="1940"/>
                    </a:cubicBezTo>
                    <a:cubicBezTo>
                      <a:pt x="6726" y="1968"/>
                      <a:pt x="6808" y="1986"/>
                      <a:pt x="6894" y="1981"/>
                    </a:cubicBezTo>
                    <a:lnTo>
                      <a:pt x="7473" y="1944"/>
                    </a:lnTo>
                    <a:lnTo>
                      <a:pt x="7581" y="2118"/>
                    </a:lnTo>
                    <a:lnTo>
                      <a:pt x="7832" y="2103"/>
                    </a:lnTo>
                    <a:cubicBezTo>
                      <a:pt x="7743" y="2259"/>
                      <a:pt x="7638" y="2495"/>
                      <a:pt x="7698" y="2690"/>
                    </a:cubicBezTo>
                    <a:cubicBezTo>
                      <a:pt x="7809" y="3047"/>
                      <a:pt x="7636" y="3287"/>
                      <a:pt x="7370" y="3479"/>
                    </a:cubicBezTo>
                    <a:cubicBezTo>
                      <a:pt x="7088" y="3683"/>
                      <a:pt x="5823" y="3782"/>
                      <a:pt x="6212" y="4325"/>
                    </a:cubicBezTo>
                    <a:cubicBezTo>
                      <a:pt x="4592" y="4538"/>
                      <a:pt x="3452" y="5407"/>
                      <a:pt x="1941" y="6231"/>
                    </a:cubicBezTo>
                    <a:cubicBezTo>
                      <a:pt x="1754" y="6223"/>
                      <a:pt x="1529" y="6238"/>
                      <a:pt x="1362" y="6303"/>
                    </a:cubicBezTo>
                    <a:lnTo>
                      <a:pt x="721" y="6586"/>
                    </a:lnTo>
                    <a:cubicBezTo>
                      <a:pt x="618" y="6626"/>
                      <a:pt x="407" y="6753"/>
                      <a:pt x="572" y="6895"/>
                    </a:cubicBezTo>
                    <a:cubicBezTo>
                      <a:pt x="551" y="6904"/>
                      <a:pt x="357" y="7014"/>
                      <a:pt x="177" y="7118"/>
                    </a:cubicBezTo>
                    <a:cubicBezTo>
                      <a:pt x="-34" y="7241"/>
                      <a:pt x="-56" y="7388"/>
                      <a:pt x="111" y="7518"/>
                    </a:cubicBezTo>
                    <a:cubicBezTo>
                      <a:pt x="327" y="7686"/>
                      <a:pt x="668" y="7934"/>
                      <a:pt x="1090" y="8180"/>
                    </a:cubicBezTo>
                    <a:cubicBezTo>
                      <a:pt x="2003" y="8714"/>
                      <a:pt x="3229" y="9346"/>
                      <a:pt x="4105" y="9644"/>
                    </a:cubicBezTo>
                    <a:lnTo>
                      <a:pt x="4105" y="10365"/>
                    </a:lnTo>
                    <a:cubicBezTo>
                      <a:pt x="1836" y="10445"/>
                      <a:pt x="1003" y="11125"/>
                      <a:pt x="1003" y="11125"/>
                    </a:cubicBezTo>
                    <a:lnTo>
                      <a:pt x="1141" y="11154"/>
                    </a:lnTo>
                    <a:cubicBezTo>
                      <a:pt x="1141" y="11154"/>
                      <a:pt x="2132" y="10786"/>
                      <a:pt x="2638" y="10783"/>
                    </a:cubicBezTo>
                    <a:cubicBezTo>
                      <a:pt x="3291" y="10779"/>
                      <a:pt x="3382" y="11031"/>
                      <a:pt x="3382" y="11031"/>
                    </a:cubicBezTo>
                    <a:lnTo>
                      <a:pt x="3530" y="11033"/>
                    </a:lnTo>
                    <a:lnTo>
                      <a:pt x="3566" y="12038"/>
                    </a:lnTo>
                    <a:cubicBezTo>
                      <a:pt x="3470" y="12040"/>
                      <a:pt x="3395" y="12067"/>
                      <a:pt x="3397" y="12098"/>
                    </a:cubicBezTo>
                    <a:lnTo>
                      <a:pt x="3469" y="13414"/>
                    </a:lnTo>
                    <a:cubicBezTo>
                      <a:pt x="3469" y="13424"/>
                      <a:pt x="3464" y="13435"/>
                      <a:pt x="3464" y="13446"/>
                    </a:cubicBezTo>
                    <a:lnTo>
                      <a:pt x="3382" y="14216"/>
                    </a:lnTo>
                    <a:cubicBezTo>
                      <a:pt x="3375" y="14280"/>
                      <a:pt x="3535" y="14331"/>
                      <a:pt x="3730" y="14330"/>
                    </a:cubicBezTo>
                    <a:lnTo>
                      <a:pt x="4151" y="14328"/>
                    </a:lnTo>
                    <a:lnTo>
                      <a:pt x="4530" y="14326"/>
                    </a:lnTo>
                    <a:cubicBezTo>
                      <a:pt x="4724" y="14325"/>
                      <a:pt x="4881" y="14271"/>
                      <a:pt x="4868" y="14207"/>
                    </a:cubicBezTo>
                    <a:lnTo>
                      <a:pt x="4710" y="13414"/>
                    </a:lnTo>
                    <a:lnTo>
                      <a:pt x="4643" y="12103"/>
                    </a:lnTo>
                    <a:cubicBezTo>
                      <a:pt x="4700" y="12108"/>
                      <a:pt x="4756" y="12112"/>
                      <a:pt x="4817" y="12112"/>
                    </a:cubicBezTo>
                    <a:lnTo>
                      <a:pt x="5976" y="12112"/>
                    </a:lnTo>
                    <a:cubicBezTo>
                      <a:pt x="6536" y="13763"/>
                      <a:pt x="6792" y="14110"/>
                      <a:pt x="6750" y="14533"/>
                    </a:cubicBezTo>
                    <a:cubicBezTo>
                      <a:pt x="6690" y="15141"/>
                      <a:pt x="5987" y="15436"/>
                      <a:pt x="5545" y="15870"/>
                    </a:cubicBezTo>
                    <a:cubicBezTo>
                      <a:pt x="5143" y="16265"/>
                      <a:pt x="4985" y="16324"/>
                      <a:pt x="4740" y="16769"/>
                    </a:cubicBezTo>
                    <a:cubicBezTo>
                      <a:pt x="4190" y="17773"/>
                      <a:pt x="4340" y="18216"/>
                      <a:pt x="4340" y="19137"/>
                    </a:cubicBezTo>
                    <a:cubicBezTo>
                      <a:pt x="4199" y="19522"/>
                      <a:pt x="4274" y="19717"/>
                      <a:pt x="4274" y="19717"/>
                    </a:cubicBezTo>
                    <a:cubicBezTo>
                      <a:pt x="4368" y="19995"/>
                      <a:pt x="4617" y="19893"/>
                      <a:pt x="4535" y="19971"/>
                    </a:cubicBezTo>
                    <a:cubicBezTo>
                      <a:pt x="4269" y="20224"/>
                      <a:pt x="4429" y="20438"/>
                      <a:pt x="4340" y="20583"/>
                    </a:cubicBezTo>
                    <a:cubicBezTo>
                      <a:pt x="4240" y="20748"/>
                      <a:pt x="4364" y="20936"/>
                      <a:pt x="4340" y="20983"/>
                    </a:cubicBezTo>
                    <a:cubicBezTo>
                      <a:pt x="4340" y="20983"/>
                      <a:pt x="4384" y="21109"/>
                      <a:pt x="4740" y="21238"/>
                    </a:cubicBezTo>
                    <a:cubicBezTo>
                      <a:pt x="5157" y="21388"/>
                      <a:pt x="6901" y="21579"/>
                      <a:pt x="8616" y="21410"/>
                    </a:cubicBezTo>
                    <a:cubicBezTo>
                      <a:pt x="9573" y="21316"/>
                      <a:pt x="9262" y="21088"/>
                      <a:pt x="9262" y="20924"/>
                    </a:cubicBezTo>
                    <a:cubicBezTo>
                      <a:pt x="9262" y="20797"/>
                      <a:pt x="8777" y="20605"/>
                      <a:pt x="8729" y="20462"/>
                    </a:cubicBezTo>
                    <a:cubicBezTo>
                      <a:pt x="8662" y="20263"/>
                      <a:pt x="8662" y="20255"/>
                      <a:pt x="8452" y="20003"/>
                    </a:cubicBezTo>
                    <a:cubicBezTo>
                      <a:pt x="8358" y="19890"/>
                      <a:pt x="8447" y="19720"/>
                      <a:pt x="8673" y="19630"/>
                    </a:cubicBezTo>
                    <a:cubicBezTo>
                      <a:pt x="8793" y="19582"/>
                      <a:pt x="8893" y="19525"/>
                      <a:pt x="8893" y="19444"/>
                    </a:cubicBezTo>
                    <a:cubicBezTo>
                      <a:pt x="8893" y="19071"/>
                      <a:pt x="8716" y="18928"/>
                      <a:pt x="9231" y="17843"/>
                    </a:cubicBezTo>
                    <a:cubicBezTo>
                      <a:pt x="9398" y="17493"/>
                      <a:pt x="9563" y="17209"/>
                      <a:pt x="9831" y="16639"/>
                    </a:cubicBezTo>
                    <a:cubicBezTo>
                      <a:pt x="9933" y="16421"/>
                      <a:pt x="10283" y="15839"/>
                      <a:pt x="10503" y="15630"/>
                    </a:cubicBezTo>
                    <a:cubicBezTo>
                      <a:pt x="11512" y="14669"/>
                      <a:pt x="11887" y="13545"/>
                      <a:pt x="12148" y="12932"/>
                    </a:cubicBezTo>
                    <a:cubicBezTo>
                      <a:pt x="12172" y="12877"/>
                      <a:pt x="12414" y="12880"/>
                      <a:pt x="12430" y="12936"/>
                    </a:cubicBezTo>
                    <a:cubicBezTo>
                      <a:pt x="12780" y="14137"/>
                      <a:pt x="13727" y="15338"/>
                      <a:pt x="13281" y="16184"/>
                    </a:cubicBezTo>
                    <a:cubicBezTo>
                      <a:pt x="12690" y="17307"/>
                      <a:pt x="13044" y="19528"/>
                      <a:pt x="13158" y="19543"/>
                    </a:cubicBezTo>
                    <a:cubicBezTo>
                      <a:pt x="13176" y="19674"/>
                      <a:pt x="13757" y="19688"/>
                      <a:pt x="13620" y="19877"/>
                    </a:cubicBezTo>
                    <a:cubicBezTo>
                      <a:pt x="13329" y="20278"/>
                      <a:pt x="13681" y="20664"/>
                      <a:pt x="13681" y="20664"/>
                    </a:cubicBezTo>
                    <a:cubicBezTo>
                      <a:pt x="13681" y="20664"/>
                      <a:pt x="13666" y="20763"/>
                      <a:pt x="13656" y="20835"/>
                    </a:cubicBezTo>
                    <a:cubicBezTo>
                      <a:pt x="13649" y="20884"/>
                      <a:pt x="13740" y="20928"/>
                      <a:pt x="13881" y="20944"/>
                    </a:cubicBezTo>
                    <a:cubicBezTo>
                      <a:pt x="14272" y="20988"/>
                      <a:pt x="14917" y="20997"/>
                      <a:pt x="15691" y="21006"/>
                    </a:cubicBezTo>
                    <a:cubicBezTo>
                      <a:pt x="16612" y="21017"/>
                      <a:pt x="16505" y="21106"/>
                      <a:pt x="17911" y="21192"/>
                    </a:cubicBezTo>
                    <a:cubicBezTo>
                      <a:pt x="19317" y="21278"/>
                      <a:pt x="21435" y="21140"/>
                      <a:pt x="21489" y="21006"/>
                    </a:cubicBezTo>
                    <a:cubicBezTo>
                      <a:pt x="21544" y="20872"/>
                      <a:pt x="21403" y="20584"/>
                      <a:pt x="20510" y="20503"/>
                    </a:cubicBezTo>
                    <a:cubicBezTo>
                      <a:pt x="19862" y="20421"/>
                      <a:pt x="19211" y="20353"/>
                      <a:pt x="18890" y="20283"/>
                    </a:cubicBezTo>
                    <a:cubicBezTo>
                      <a:pt x="18569" y="20213"/>
                      <a:pt x="17923" y="19968"/>
                      <a:pt x="17537" y="19926"/>
                    </a:cubicBezTo>
                    <a:cubicBezTo>
                      <a:pt x="17436" y="19915"/>
                      <a:pt x="17738" y="19800"/>
                      <a:pt x="17655" y="19471"/>
                    </a:cubicBezTo>
                    <a:cubicBezTo>
                      <a:pt x="17565" y="19121"/>
                      <a:pt x="17504" y="18885"/>
                      <a:pt x="17403" y="17877"/>
                    </a:cubicBezTo>
                    <a:cubicBezTo>
                      <a:pt x="17380" y="17639"/>
                      <a:pt x="17098" y="16934"/>
                      <a:pt x="17701" y="15969"/>
                    </a:cubicBezTo>
                    <a:cubicBezTo>
                      <a:pt x="17936" y="15593"/>
                      <a:pt x="17842" y="14996"/>
                      <a:pt x="17906" y="14271"/>
                    </a:cubicBezTo>
                    <a:cubicBezTo>
                      <a:pt x="17989" y="13321"/>
                      <a:pt x="18057" y="12396"/>
                      <a:pt x="17588" y="11169"/>
                    </a:cubicBezTo>
                    <a:cubicBezTo>
                      <a:pt x="17224" y="10217"/>
                      <a:pt x="17134" y="9970"/>
                      <a:pt x="16655" y="9412"/>
                    </a:cubicBezTo>
                    <a:cubicBezTo>
                      <a:pt x="16766" y="9378"/>
                      <a:pt x="16824" y="9329"/>
                      <a:pt x="16804" y="9276"/>
                    </a:cubicBezTo>
                    <a:lnTo>
                      <a:pt x="16757" y="8801"/>
                    </a:lnTo>
                    <a:cubicBezTo>
                      <a:pt x="16757" y="8678"/>
                      <a:pt x="16332" y="8592"/>
                      <a:pt x="16076" y="8598"/>
                    </a:cubicBezTo>
                    <a:cubicBezTo>
                      <a:pt x="15789" y="8088"/>
                      <a:pt x="15665" y="7588"/>
                      <a:pt x="15860" y="7190"/>
                    </a:cubicBezTo>
                    <a:cubicBezTo>
                      <a:pt x="16004" y="6898"/>
                      <a:pt x="17124" y="6324"/>
                      <a:pt x="16563" y="5810"/>
                    </a:cubicBezTo>
                    <a:cubicBezTo>
                      <a:pt x="16060" y="5349"/>
                      <a:pt x="14538" y="4598"/>
                      <a:pt x="14086" y="4451"/>
                    </a:cubicBezTo>
                    <a:cubicBezTo>
                      <a:pt x="13990" y="4419"/>
                      <a:pt x="13854" y="4395"/>
                      <a:pt x="13702" y="4378"/>
                    </a:cubicBezTo>
                    <a:lnTo>
                      <a:pt x="13835" y="4375"/>
                    </a:lnTo>
                    <a:cubicBezTo>
                      <a:pt x="13835" y="4375"/>
                      <a:pt x="13193" y="4329"/>
                      <a:pt x="12979" y="4071"/>
                    </a:cubicBezTo>
                    <a:cubicBezTo>
                      <a:pt x="12827" y="3889"/>
                      <a:pt x="13287" y="3499"/>
                      <a:pt x="13502" y="3487"/>
                    </a:cubicBezTo>
                    <a:lnTo>
                      <a:pt x="14594" y="3481"/>
                    </a:lnTo>
                    <a:cubicBezTo>
                      <a:pt x="14898" y="3464"/>
                      <a:pt x="15186" y="3391"/>
                      <a:pt x="15230" y="3315"/>
                    </a:cubicBezTo>
                    <a:cubicBezTo>
                      <a:pt x="15299" y="3208"/>
                      <a:pt x="15225" y="3143"/>
                      <a:pt x="15281" y="3063"/>
                    </a:cubicBezTo>
                    <a:cubicBezTo>
                      <a:pt x="15452" y="2788"/>
                      <a:pt x="15312" y="2710"/>
                      <a:pt x="15353" y="2627"/>
                    </a:cubicBezTo>
                    <a:cubicBezTo>
                      <a:pt x="15820" y="2557"/>
                      <a:pt x="15884" y="2491"/>
                      <a:pt x="15794" y="2419"/>
                    </a:cubicBezTo>
                    <a:cubicBezTo>
                      <a:pt x="15727" y="2366"/>
                      <a:pt x="14872" y="2184"/>
                      <a:pt x="14866" y="2036"/>
                    </a:cubicBezTo>
                    <a:cubicBezTo>
                      <a:pt x="15026" y="1794"/>
                      <a:pt x="14994" y="1645"/>
                      <a:pt x="14871" y="1531"/>
                    </a:cubicBezTo>
                    <a:lnTo>
                      <a:pt x="15753" y="1482"/>
                    </a:lnTo>
                    <a:cubicBezTo>
                      <a:pt x="15870" y="1476"/>
                      <a:pt x="15910" y="1427"/>
                      <a:pt x="15819" y="1402"/>
                    </a:cubicBezTo>
                    <a:cubicBezTo>
                      <a:pt x="15690" y="1366"/>
                      <a:pt x="15532" y="1341"/>
                      <a:pt x="15363" y="1328"/>
                    </a:cubicBezTo>
                    <a:cubicBezTo>
                      <a:pt x="15144" y="1312"/>
                      <a:pt x="14898" y="1283"/>
                      <a:pt x="14804" y="1234"/>
                    </a:cubicBezTo>
                    <a:cubicBezTo>
                      <a:pt x="14642" y="1150"/>
                      <a:pt x="14402" y="722"/>
                      <a:pt x="13625" y="466"/>
                    </a:cubicBezTo>
                    <a:cubicBezTo>
                      <a:pt x="13071" y="283"/>
                      <a:pt x="12369" y="143"/>
                      <a:pt x="11856" y="153"/>
                    </a:cubicBezTo>
                    <a:cubicBezTo>
                      <a:pt x="11633" y="-21"/>
                      <a:pt x="10930" y="-4"/>
                      <a:pt x="10482" y="4"/>
                    </a:cubicBezTo>
                    <a:close/>
                    <a:moveTo>
                      <a:pt x="5930" y="6548"/>
                    </a:moveTo>
                    <a:cubicBezTo>
                      <a:pt x="6039" y="6555"/>
                      <a:pt x="6140" y="6580"/>
                      <a:pt x="6186" y="6618"/>
                    </a:cubicBezTo>
                    <a:cubicBezTo>
                      <a:pt x="6367" y="6769"/>
                      <a:pt x="6586" y="7007"/>
                      <a:pt x="6806" y="7234"/>
                    </a:cubicBezTo>
                    <a:cubicBezTo>
                      <a:pt x="7264" y="7707"/>
                      <a:pt x="7616" y="7931"/>
                      <a:pt x="7370" y="8261"/>
                    </a:cubicBezTo>
                    <a:cubicBezTo>
                      <a:pt x="7183" y="8513"/>
                      <a:pt x="6811" y="8858"/>
                      <a:pt x="6811" y="8858"/>
                    </a:cubicBezTo>
                    <a:cubicBezTo>
                      <a:pt x="6133" y="8858"/>
                      <a:pt x="5842" y="8976"/>
                      <a:pt x="5807" y="8982"/>
                    </a:cubicBezTo>
                    <a:cubicBezTo>
                      <a:pt x="5454" y="9049"/>
                      <a:pt x="4889" y="9001"/>
                      <a:pt x="4628" y="8895"/>
                    </a:cubicBezTo>
                    <a:cubicBezTo>
                      <a:pt x="3966" y="8628"/>
                      <a:pt x="3934" y="8067"/>
                      <a:pt x="3541" y="7536"/>
                    </a:cubicBezTo>
                    <a:lnTo>
                      <a:pt x="4340" y="7206"/>
                    </a:lnTo>
                    <a:cubicBezTo>
                      <a:pt x="4497" y="7127"/>
                      <a:pt x="4533" y="7041"/>
                      <a:pt x="4479" y="6981"/>
                    </a:cubicBezTo>
                    <a:cubicBezTo>
                      <a:pt x="4980" y="6802"/>
                      <a:pt x="5361" y="6668"/>
                      <a:pt x="5612" y="6581"/>
                    </a:cubicBezTo>
                    <a:cubicBezTo>
                      <a:pt x="5699" y="6551"/>
                      <a:pt x="5820" y="6541"/>
                      <a:pt x="5930" y="6548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dirty="0"/>
              </a:p>
            </p:txBody>
          </p:sp>
          <p:sp>
            <p:nvSpPr>
              <p:cNvPr id="62" name="Worker">
                <a:extLst>
                  <a:ext uri="{FF2B5EF4-FFF2-40B4-BE49-F238E27FC236}">
                    <a16:creationId xmlns:a16="http://schemas.microsoft.com/office/drawing/2014/main" id="{CEECE8C2-5E3C-C8A7-36E5-7B43597FB377}"/>
                  </a:ext>
                </a:extLst>
              </p:cNvPr>
              <p:cNvSpPr/>
              <p:nvPr/>
            </p:nvSpPr>
            <p:spPr>
              <a:xfrm>
                <a:off x="21433415" y="11704010"/>
                <a:ext cx="435822" cy="9750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7" h="21485" extrusionOk="0">
                    <a:moveTo>
                      <a:pt x="10437" y="4"/>
                    </a:moveTo>
                    <a:cubicBezTo>
                      <a:pt x="10086" y="16"/>
                      <a:pt x="9890" y="53"/>
                      <a:pt x="9890" y="53"/>
                    </a:cubicBezTo>
                    <a:lnTo>
                      <a:pt x="9679" y="218"/>
                    </a:lnTo>
                    <a:cubicBezTo>
                      <a:pt x="9679" y="218"/>
                      <a:pt x="9475" y="209"/>
                      <a:pt x="9302" y="233"/>
                    </a:cubicBezTo>
                    <a:cubicBezTo>
                      <a:pt x="9123" y="277"/>
                      <a:pt x="8310" y="685"/>
                      <a:pt x="8077" y="979"/>
                    </a:cubicBezTo>
                    <a:cubicBezTo>
                      <a:pt x="7824" y="1007"/>
                      <a:pt x="6972" y="1066"/>
                      <a:pt x="6792" y="1100"/>
                    </a:cubicBezTo>
                    <a:cubicBezTo>
                      <a:pt x="6611" y="1134"/>
                      <a:pt x="6610" y="1188"/>
                      <a:pt x="6747" y="1207"/>
                    </a:cubicBezTo>
                    <a:cubicBezTo>
                      <a:pt x="6845" y="1222"/>
                      <a:pt x="7314" y="1289"/>
                      <a:pt x="7960" y="1382"/>
                    </a:cubicBezTo>
                    <a:lnTo>
                      <a:pt x="7768" y="1865"/>
                    </a:lnTo>
                    <a:cubicBezTo>
                      <a:pt x="7768" y="1865"/>
                      <a:pt x="7275" y="2061"/>
                      <a:pt x="7048" y="2209"/>
                    </a:cubicBezTo>
                    <a:cubicBezTo>
                      <a:pt x="6821" y="2357"/>
                      <a:pt x="7572" y="2389"/>
                      <a:pt x="7572" y="2389"/>
                    </a:cubicBezTo>
                    <a:cubicBezTo>
                      <a:pt x="7572" y="2389"/>
                      <a:pt x="7241" y="2949"/>
                      <a:pt x="7719" y="3113"/>
                    </a:cubicBezTo>
                    <a:cubicBezTo>
                      <a:pt x="7920" y="3182"/>
                      <a:pt x="8267" y="3252"/>
                      <a:pt x="8601" y="3308"/>
                    </a:cubicBezTo>
                    <a:cubicBezTo>
                      <a:pt x="8784" y="3339"/>
                      <a:pt x="8857" y="3435"/>
                      <a:pt x="8759" y="3510"/>
                    </a:cubicBezTo>
                    <a:cubicBezTo>
                      <a:pt x="8554" y="3667"/>
                      <a:pt x="8183" y="3908"/>
                      <a:pt x="7670" y="4063"/>
                    </a:cubicBezTo>
                    <a:cubicBezTo>
                      <a:pt x="6854" y="4309"/>
                      <a:pt x="6108" y="5696"/>
                      <a:pt x="6034" y="6631"/>
                    </a:cubicBezTo>
                    <a:cubicBezTo>
                      <a:pt x="5968" y="7473"/>
                      <a:pt x="5033" y="9443"/>
                      <a:pt x="5883" y="10219"/>
                    </a:cubicBezTo>
                    <a:cubicBezTo>
                      <a:pt x="5883" y="10220"/>
                      <a:pt x="5883" y="10221"/>
                      <a:pt x="5883" y="10221"/>
                    </a:cubicBezTo>
                    <a:cubicBezTo>
                      <a:pt x="5207" y="11118"/>
                      <a:pt x="5701" y="12224"/>
                      <a:pt x="4764" y="13705"/>
                    </a:cubicBezTo>
                    <a:cubicBezTo>
                      <a:pt x="3636" y="15488"/>
                      <a:pt x="3816" y="18602"/>
                      <a:pt x="3351" y="18952"/>
                    </a:cubicBezTo>
                    <a:cubicBezTo>
                      <a:pt x="3167" y="19090"/>
                      <a:pt x="3339" y="19405"/>
                      <a:pt x="3339" y="19406"/>
                    </a:cubicBezTo>
                    <a:cubicBezTo>
                      <a:pt x="3339" y="19406"/>
                      <a:pt x="2631" y="19652"/>
                      <a:pt x="1602" y="19882"/>
                    </a:cubicBezTo>
                    <a:cubicBezTo>
                      <a:pt x="1601" y="19882"/>
                      <a:pt x="1598" y="19882"/>
                      <a:pt x="1598" y="19882"/>
                    </a:cubicBezTo>
                    <a:cubicBezTo>
                      <a:pt x="73" y="19841"/>
                      <a:pt x="-63" y="20307"/>
                      <a:pt x="19" y="20574"/>
                    </a:cubicBezTo>
                    <a:cubicBezTo>
                      <a:pt x="46" y="20664"/>
                      <a:pt x="209" y="20734"/>
                      <a:pt x="411" y="20742"/>
                    </a:cubicBezTo>
                    <a:cubicBezTo>
                      <a:pt x="2676" y="20839"/>
                      <a:pt x="3841" y="20592"/>
                      <a:pt x="4278" y="20465"/>
                    </a:cubicBezTo>
                    <a:cubicBezTo>
                      <a:pt x="4366" y="20439"/>
                      <a:pt x="4482" y="20465"/>
                      <a:pt x="4485" y="20512"/>
                    </a:cubicBezTo>
                    <a:cubicBezTo>
                      <a:pt x="4488" y="20554"/>
                      <a:pt x="4556" y="20589"/>
                      <a:pt x="4651" y="20588"/>
                    </a:cubicBezTo>
                    <a:cubicBezTo>
                      <a:pt x="5744" y="20569"/>
                      <a:pt x="6439" y="20521"/>
                      <a:pt x="6852" y="20480"/>
                    </a:cubicBezTo>
                    <a:cubicBezTo>
                      <a:pt x="7148" y="20450"/>
                      <a:pt x="7357" y="20331"/>
                      <a:pt x="7353" y="20196"/>
                    </a:cubicBezTo>
                    <a:lnTo>
                      <a:pt x="7346" y="19841"/>
                    </a:lnTo>
                    <a:cubicBezTo>
                      <a:pt x="7344" y="19783"/>
                      <a:pt x="7387" y="19727"/>
                      <a:pt x="7467" y="19680"/>
                    </a:cubicBezTo>
                    <a:cubicBezTo>
                      <a:pt x="8229" y="19232"/>
                      <a:pt x="7793" y="18275"/>
                      <a:pt x="8073" y="16954"/>
                    </a:cubicBezTo>
                    <a:cubicBezTo>
                      <a:pt x="8368" y="15566"/>
                      <a:pt x="8492" y="15553"/>
                      <a:pt x="9570" y="13337"/>
                    </a:cubicBezTo>
                    <a:cubicBezTo>
                      <a:pt x="9573" y="13337"/>
                      <a:pt x="9574" y="13337"/>
                      <a:pt x="9577" y="13337"/>
                    </a:cubicBezTo>
                    <a:cubicBezTo>
                      <a:pt x="11043" y="14533"/>
                      <a:pt x="10440" y="15298"/>
                      <a:pt x="10636" y="15845"/>
                    </a:cubicBezTo>
                    <a:cubicBezTo>
                      <a:pt x="10833" y="16392"/>
                      <a:pt x="11668" y="17106"/>
                      <a:pt x="11680" y="18966"/>
                    </a:cubicBezTo>
                    <a:cubicBezTo>
                      <a:pt x="11704" y="20495"/>
                      <a:pt x="11735" y="19812"/>
                      <a:pt x="12137" y="20330"/>
                    </a:cubicBezTo>
                    <a:cubicBezTo>
                      <a:pt x="12010" y="20446"/>
                      <a:pt x="11786" y="20561"/>
                      <a:pt x="11386" y="20672"/>
                    </a:cubicBezTo>
                    <a:cubicBezTo>
                      <a:pt x="10646" y="20876"/>
                      <a:pt x="10719" y="21130"/>
                      <a:pt x="10783" y="21288"/>
                    </a:cubicBezTo>
                    <a:cubicBezTo>
                      <a:pt x="10807" y="21346"/>
                      <a:pt x="10902" y="21392"/>
                      <a:pt x="11028" y="21408"/>
                    </a:cubicBezTo>
                    <a:cubicBezTo>
                      <a:pt x="12524" y="21592"/>
                      <a:pt x="13471" y="21410"/>
                      <a:pt x="14010" y="21253"/>
                    </a:cubicBezTo>
                    <a:cubicBezTo>
                      <a:pt x="14574" y="21089"/>
                      <a:pt x="14673" y="20619"/>
                      <a:pt x="14967" y="20477"/>
                    </a:cubicBezTo>
                    <a:cubicBezTo>
                      <a:pt x="15134" y="20396"/>
                      <a:pt x="15145" y="20200"/>
                      <a:pt x="15122" y="20045"/>
                    </a:cubicBezTo>
                    <a:cubicBezTo>
                      <a:pt x="15124" y="20044"/>
                      <a:pt x="15127" y="20043"/>
                      <a:pt x="15129" y="20043"/>
                    </a:cubicBezTo>
                    <a:cubicBezTo>
                      <a:pt x="15725" y="19650"/>
                      <a:pt x="15043" y="19524"/>
                      <a:pt x="15126" y="17446"/>
                    </a:cubicBezTo>
                    <a:cubicBezTo>
                      <a:pt x="15379" y="14690"/>
                      <a:pt x="14303" y="14379"/>
                      <a:pt x="14651" y="12819"/>
                    </a:cubicBezTo>
                    <a:cubicBezTo>
                      <a:pt x="14666" y="12752"/>
                      <a:pt x="14679" y="12685"/>
                      <a:pt x="14692" y="12621"/>
                    </a:cubicBezTo>
                    <a:cubicBezTo>
                      <a:pt x="14707" y="12548"/>
                      <a:pt x="14841" y="12494"/>
                      <a:pt x="15005" y="12492"/>
                    </a:cubicBezTo>
                    <a:cubicBezTo>
                      <a:pt x="15481" y="12485"/>
                      <a:pt x="15952" y="12451"/>
                      <a:pt x="16313" y="12371"/>
                    </a:cubicBezTo>
                    <a:cubicBezTo>
                      <a:pt x="16447" y="12341"/>
                      <a:pt x="16604" y="12381"/>
                      <a:pt x="16622" y="12448"/>
                    </a:cubicBezTo>
                    <a:cubicBezTo>
                      <a:pt x="16706" y="12755"/>
                      <a:pt x="16876" y="13159"/>
                      <a:pt x="16961" y="13451"/>
                    </a:cubicBezTo>
                    <a:cubicBezTo>
                      <a:pt x="17064" y="13804"/>
                      <a:pt x="17105" y="14178"/>
                      <a:pt x="17119" y="14334"/>
                    </a:cubicBezTo>
                    <a:cubicBezTo>
                      <a:pt x="17123" y="14374"/>
                      <a:pt x="17207" y="14404"/>
                      <a:pt x="17297" y="14399"/>
                    </a:cubicBezTo>
                    <a:lnTo>
                      <a:pt x="17538" y="14386"/>
                    </a:lnTo>
                    <a:lnTo>
                      <a:pt x="18133" y="14350"/>
                    </a:lnTo>
                    <a:cubicBezTo>
                      <a:pt x="18223" y="14345"/>
                      <a:pt x="18285" y="14308"/>
                      <a:pt x="18265" y="14268"/>
                    </a:cubicBezTo>
                    <a:cubicBezTo>
                      <a:pt x="18190" y="14116"/>
                      <a:pt x="18017" y="13748"/>
                      <a:pt x="17915" y="13396"/>
                    </a:cubicBezTo>
                    <a:cubicBezTo>
                      <a:pt x="17789" y="12962"/>
                      <a:pt x="17698" y="12269"/>
                      <a:pt x="17508" y="12040"/>
                    </a:cubicBezTo>
                    <a:cubicBezTo>
                      <a:pt x="17484" y="12011"/>
                      <a:pt x="17413" y="11995"/>
                      <a:pt x="17346" y="11999"/>
                    </a:cubicBezTo>
                    <a:lnTo>
                      <a:pt x="17338" y="11999"/>
                    </a:lnTo>
                    <a:lnTo>
                      <a:pt x="17206" y="11542"/>
                    </a:lnTo>
                    <a:cubicBezTo>
                      <a:pt x="17207" y="11541"/>
                      <a:pt x="17209" y="11541"/>
                      <a:pt x="17210" y="11540"/>
                    </a:cubicBezTo>
                    <a:cubicBezTo>
                      <a:pt x="17340" y="11529"/>
                      <a:pt x="17463" y="11514"/>
                      <a:pt x="17560" y="11497"/>
                    </a:cubicBezTo>
                    <a:cubicBezTo>
                      <a:pt x="17561" y="11496"/>
                      <a:pt x="17560" y="11495"/>
                      <a:pt x="17560" y="11495"/>
                    </a:cubicBezTo>
                    <a:cubicBezTo>
                      <a:pt x="17538" y="11368"/>
                      <a:pt x="17479" y="11143"/>
                      <a:pt x="17478" y="11139"/>
                    </a:cubicBezTo>
                    <a:cubicBezTo>
                      <a:pt x="17473" y="11138"/>
                      <a:pt x="17368" y="11117"/>
                      <a:pt x="17168" y="11102"/>
                    </a:cubicBezTo>
                    <a:cubicBezTo>
                      <a:pt x="17167" y="11101"/>
                      <a:pt x="17166" y="11101"/>
                      <a:pt x="17165" y="11100"/>
                    </a:cubicBezTo>
                    <a:cubicBezTo>
                      <a:pt x="17189" y="11034"/>
                      <a:pt x="17276" y="10886"/>
                      <a:pt x="17583" y="10868"/>
                    </a:cubicBezTo>
                    <a:cubicBezTo>
                      <a:pt x="17963" y="10846"/>
                      <a:pt x="18338" y="11016"/>
                      <a:pt x="18733" y="11129"/>
                    </a:cubicBezTo>
                    <a:cubicBezTo>
                      <a:pt x="18776" y="11141"/>
                      <a:pt x="18825" y="11121"/>
                      <a:pt x="18804" y="11100"/>
                    </a:cubicBezTo>
                    <a:cubicBezTo>
                      <a:pt x="18519" y="10819"/>
                      <a:pt x="18080" y="10648"/>
                      <a:pt x="17602" y="10550"/>
                    </a:cubicBezTo>
                    <a:cubicBezTo>
                      <a:pt x="17601" y="10550"/>
                      <a:pt x="17599" y="10549"/>
                      <a:pt x="17598" y="10549"/>
                    </a:cubicBezTo>
                    <a:cubicBezTo>
                      <a:pt x="17663" y="10303"/>
                      <a:pt x="17464" y="9517"/>
                      <a:pt x="18103" y="9308"/>
                    </a:cubicBezTo>
                    <a:cubicBezTo>
                      <a:pt x="18839" y="9068"/>
                      <a:pt x="21537" y="7448"/>
                      <a:pt x="21537" y="7251"/>
                    </a:cubicBezTo>
                    <a:cubicBezTo>
                      <a:pt x="21537" y="7054"/>
                      <a:pt x="20229" y="6631"/>
                      <a:pt x="20229" y="6631"/>
                    </a:cubicBezTo>
                    <a:cubicBezTo>
                      <a:pt x="20294" y="6574"/>
                      <a:pt x="20326" y="6523"/>
                      <a:pt x="20312" y="6485"/>
                    </a:cubicBezTo>
                    <a:cubicBezTo>
                      <a:pt x="20214" y="6223"/>
                      <a:pt x="19626" y="5918"/>
                      <a:pt x="19185" y="5939"/>
                    </a:cubicBezTo>
                    <a:cubicBezTo>
                      <a:pt x="19184" y="5938"/>
                      <a:pt x="19182" y="5939"/>
                      <a:pt x="19181" y="5939"/>
                    </a:cubicBezTo>
                    <a:cubicBezTo>
                      <a:pt x="18797" y="5597"/>
                      <a:pt x="15642" y="4020"/>
                      <a:pt x="14183" y="3607"/>
                    </a:cubicBezTo>
                    <a:cubicBezTo>
                      <a:pt x="14143" y="3594"/>
                      <a:pt x="14102" y="3582"/>
                      <a:pt x="14059" y="3574"/>
                    </a:cubicBezTo>
                    <a:cubicBezTo>
                      <a:pt x="13624" y="3489"/>
                      <a:pt x="13317" y="3433"/>
                      <a:pt x="13052" y="3397"/>
                    </a:cubicBezTo>
                    <a:cubicBezTo>
                      <a:pt x="12797" y="3363"/>
                      <a:pt x="12583" y="3286"/>
                      <a:pt x="12461" y="3181"/>
                    </a:cubicBezTo>
                    <a:cubicBezTo>
                      <a:pt x="12456" y="3177"/>
                      <a:pt x="12450" y="3173"/>
                      <a:pt x="12446" y="3169"/>
                    </a:cubicBezTo>
                    <a:cubicBezTo>
                      <a:pt x="12303" y="3044"/>
                      <a:pt x="12309" y="2897"/>
                      <a:pt x="12453" y="2772"/>
                    </a:cubicBezTo>
                    <a:cubicBezTo>
                      <a:pt x="12690" y="2568"/>
                      <a:pt x="12917" y="2300"/>
                      <a:pt x="13056" y="2118"/>
                    </a:cubicBezTo>
                    <a:cubicBezTo>
                      <a:pt x="13339" y="2159"/>
                      <a:pt x="13522" y="2185"/>
                      <a:pt x="13558" y="2191"/>
                    </a:cubicBezTo>
                    <a:cubicBezTo>
                      <a:pt x="13853" y="2237"/>
                      <a:pt x="13802" y="2072"/>
                      <a:pt x="13633" y="1918"/>
                    </a:cubicBezTo>
                    <a:cubicBezTo>
                      <a:pt x="14292" y="1088"/>
                      <a:pt x="13130" y="295"/>
                      <a:pt x="11903" y="102"/>
                    </a:cubicBezTo>
                    <a:cubicBezTo>
                      <a:pt x="11289" y="5"/>
                      <a:pt x="10787" y="-8"/>
                      <a:pt x="10437" y="4"/>
                    </a:cubicBezTo>
                    <a:close/>
                    <a:moveTo>
                      <a:pt x="15977" y="6797"/>
                    </a:moveTo>
                    <a:cubicBezTo>
                      <a:pt x="16042" y="6794"/>
                      <a:pt x="16114" y="6797"/>
                      <a:pt x="16181" y="6809"/>
                    </a:cubicBezTo>
                    <a:cubicBezTo>
                      <a:pt x="16554" y="6879"/>
                      <a:pt x="16803" y="7031"/>
                      <a:pt x="16773" y="7075"/>
                    </a:cubicBezTo>
                    <a:cubicBezTo>
                      <a:pt x="16657" y="7240"/>
                      <a:pt x="17224" y="7430"/>
                      <a:pt x="17756" y="7512"/>
                    </a:cubicBezTo>
                    <a:cubicBezTo>
                      <a:pt x="17915" y="7536"/>
                      <a:pt x="18004" y="7610"/>
                      <a:pt x="17952" y="7681"/>
                    </a:cubicBezTo>
                    <a:cubicBezTo>
                      <a:pt x="17631" y="8127"/>
                      <a:pt x="17150" y="8671"/>
                      <a:pt x="17018" y="8819"/>
                    </a:cubicBezTo>
                    <a:cubicBezTo>
                      <a:pt x="16985" y="8843"/>
                      <a:pt x="16953" y="8866"/>
                      <a:pt x="16920" y="8890"/>
                    </a:cubicBezTo>
                    <a:lnTo>
                      <a:pt x="15687" y="9497"/>
                    </a:lnTo>
                    <a:cubicBezTo>
                      <a:pt x="15651" y="9514"/>
                      <a:pt x="15602" y="9525"/>
                      <a:pt x="15548" y="9527"/>
                    </a:cubicBezTo>
                    <a:cubicBezTo>
                      <a:pt x="15314" y="9533"/>
                      <a:pt x="15076" y="9544"/>
                      <a:pt x="14865" y="9554"/>
                    </a:cubicBezTo>
                    <a:cubicBezTo>
                      <a:pt x="14715" y="9561"/>
                      <a:pt x="14597" y="9497"/>
                      <a:pt x="14643" y="9433"/>
                    </a:cubicBezTo>
                    <a:cubicBezTo>
                      <a:pt x="15029" y="8890"/>
                      <a:pt x="15784" y="7709"/>
                      <a:pt x="15642" y="6982"/>
                    </a:cubicBezTo>
                    <a:cubicBezTo>
                      <a:pt x="15623" y="6885"/>
                      <a:pt x="15783" y="6809"/>
                      <a:pt x="15977" y="679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5" name="Speech Bubble: Rectangle 144">
                  <a:extLst>
                    <a:ext uri="{FF2B5EF4-FFF2-40B4-BE49-F238E27FC236}">
                      <a16:creationId xmlns:a16="http://schemas.microsoft.com/office/drawing/2014/main" id="{AFF72075-90A4-389B-09F9-0B753528CBD8}"/>
                    </a:ext>
                  </a:extLst>
                </p:cNvPr>
                <p:cNvSpPr/>
                <p:nvPr/>
              </p:nvSpPr>
              <p:spPr>
                <a:xfrm>
                  <a:off x="12021752" y="1382527"/>
                  <a:ext cx="897599" cy="595035"/>
                </a:xfrm>
                <a:prstGeom prst="wedgeRectCallout">
                  <a:avLst>
                    <a:gd name="adj1" fmla="val -83523"/>
                    <a:gd name="adj2" fmla="val 60061"/>
                  </a:avLst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kumimoji="0" lang="en-US" sz="3200" b="0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Neue Medium"/>
                              </a:rPr>
                            </m:ctrlPr>
                          </m:accPr>
                          <m:e>
                            <m:r>
                              <a:rPr kumimoji="0" lang="en-US" sz="3200" b="0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Neue Medium"/>
                              </a:rPr>
                              <m:t>𝑚</m:t>
                            </m:r>
                          </m:e>
                        </m:acc>
                      </m:oMath>
                    </m:oMathPara>
                  </a14:m>
                  <a:endPara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</mc:Choice>
          <mc:Fallback xmlns="">
            <p:sp>
              <p:nvSpPr>
                <p:cNvPr id="145" name="Speech Bubble: Rectangle 144">
                  <a:extLst>
                    <a:ext uri="{FF2B5EF4-FFF2-40B4-BE49-F238E27FC236}">
                      <a16:creationId xmlns:a16="http://schemas.microsoft.com/office/drawing/2014/main" id="{AFF72075-90A4-389B-09F9-0B753528CBD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21752" y="1382527"/>
                  <a:ext cx="897599" cy="595035"/>
                </a:xfrm>
                <a:prstGeom prst="wedgeRectCallout">
                  <a:avLst>
                    <a:gd name="adj1" fmla="val -83523"/>
                    <a:gd name="adj2" fmla="val 60061"/>
                  </a:avLst>
                </a:prstGeom>
                <a:blipFill>
                  <a:blip r:embed="rId6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Speech Bubble: Rectangle 145">
                  <a:extLst>
                    <a:ext uri="{FF2B5EF4-FFF2-40B4-BE49-F238E27FC236}">
                      <a16:creationId xmlns:a16="http://schemas.microsoft.com/office/drawing/2014/main" id="{84C493EA-872B-ED41-BAE4-75AD1FAE91FD}"/>
                    </a:ext>
                  </a:extLst>
                </p:cNvPr>
                <p:cNvSpPr/>
                <p:nvPr/>
              </p:nvSpPr>
              <p:spPr>
                <a:xfrm>
                  <a:off x="13764389" y="4413919"/>
                  <a:ext cx="897599" cy="595035"/>
                </a:xfrm>
                <a:prstGeom prst="wedgeRectCallout">
                  <a:avLst>
                    <a:gd name="adj1" fmla="val -23967"/>
                    <a:gd name="adj2" fmla="val 102616"/>
                  </a:avLst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defTabSz="82550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3200" i="1" dirty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sym typeface="Helvetica Neue Medium"/>
                              </a:rPr>
                            </m:ctrlPr>
                          </m:accPr>
                          <m:e>
                            <m:r>
                              <a:rPr lang="en-US" sz="3200" i="1" dirty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sym typeface="Helvetica Neue Medium"/>
                              </a:rPr>
                              <m:t>𝑚</m:t>
                            </m:r>
                          </m:e>
                        </m:acc>
                      </m:oMath>
                    </m:oMathPara>
                  </a14:m>
                  <a:endParaRPr lang="en-US" sz="3200" dirty="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</mc:Choice>
          <mc:Fallback xmlns="">
            <p:sp>
              <p:nvSpPr>
                <p:cNvPr id="146" name="Speech Bubble: Rectangle 145">
                  <a:extLst>
                    <a:ext uri="{FF2B5EF4-FFF2-40B4-BE49-F238E27FC236}">
                      <a16:creationId xmlns:a16="http://schemas.microsoft.com/office/drawing/2014/main" id="{84C493EA-872B-ED41-BAE4-75AD1FAE91F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64389" y="4413919"/>
                  <a:ext cx="897599" cy="595035"/>
                </a:xfrm>
                <a:prstGeom prst="wedgeRectCallout">
                  <a:avLst>
                    <a:gd name="adj1" fmla="val -23967"/>
                    <a:gd name="adj2" fmla="val 102616"/>
                  </a:avLst>
                </a:prstGeom>
                <a:blipFill>
                  <a:blip r:embed="rId7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7" name="Speech Bubble: Rectangle 146">
                  <a:extLst>
                    <a:ext uri="{FF2B5EF4-FFF2-40B4-BE49-F238E27FC236}">
                      <a16:creationId xmlns:a16="http://schemas.microsoft.com/office/drawing/2014/main" id="{4F50EDDA-926D-B6E9-5201-F10DA65A817C}"/>
                    </a:ext>
                  </a:extLst>
                </p:cNvPr>
                <p:cNvSpPr/>
                <p:nvPr/>
              </p:nvSpPr>
              <p:spPr>
                <a:xfrm>
                  <a:off x="12837143" y="8186239"/>
                  <a:ext cx="897599" cy="595035"/>
                </a:xfrm>
                <a:prstGeom prst="wedgeRectCallout">
                  <a:avLst>
                    <a:gd name="adj1" fmla="val -83523"/>
                    <a:gd name="adj2" fmla="val 60061"/>
                  </a:avLst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defTabSz="82550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3200" i="1" dirty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sym typeface="Helvetica Neue Medium"/>
                              </a:rPr>
                            </m:ctrlPr>
                          </m:accPr>
                          <m:e>
                            <m:r>
                              <a:rPr lang="en-US" sz="3200" i="1" dirty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sym typeface="Helvetica Neue Medium"/>
                              </a:rPr>
                              <m:t>𝑚</m:t>
                            </m:r>
                          </m:e>
                        </m:acc>
                      </m:oMath>
                    </m:oMathPara>
                  </a14:m>
                  <a:endParaRPr lang="en-US" sz="3200" dirty="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</mc:Choice>
          <mc:Fallback xmlns="">
            <p:sp>
              <p:nvSpPr>
                <p:cNvPr id="147" name="Speech Bubble: Rectangle 146">
                  <a:extLst>
                    <a:ext uri="{FF2B5EF4-FFF2-40B4-BE49-F238E27FC236}">
                      <a16:creationId xmlns:a16="http://schemas.microsoft.com/office/drawing/2014/main" id="{4F50EDDA-926D-B6E9-5201-F10DA65A817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837143" y="8186239"/>
                  <a:ext cx="897599" cy="595035"/>
                </a:xfrm>
                <a:prstGeom prst="wedgeRectCallout">
                  <a:avLst>
                    <a:gd name="adj1" fmla="val -83523"/>
                    <a:gd name="adj2" fmla="val 60061"/>
                  </a:avLst>
                </a:prstGeom>
                <a:blipFill>
                  <a:blip r:embed="rId8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wants to send message   to   ’s.…"/>
              <p:cNvSpPr txBox="1">
                <a:spLocks/>
              </p:cNvSpPr>
              <p:nvPr/>
            </p:nvSpPr>
            <p:spPr>
              <a:xfrm>
                <a:off x="1144733" y="2705005"/>
                <a:ext cx="18665369" cy="968290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/>
              <a:p>
                <a:pPr marL="571500" indent="-571500" algn="l">
                  <a:lnSpc>
                    <a:spcPct val="200000"/>
                  </a:lnSpc>
                  <a:buSzPct val="123000"/>
                  <a:buChar char="•"/>
                  <a:defRPr sz="4500">
                    <a:solidFill>
                      <a:srgbClr val="000000"/>
                    </a:solidFill>
                  </a:defRPr>
                </a:pPr>
                <a:r>
                  <a:rPr dirty="0"/>
                  <a:t>     wants to send message </a:t>
                </a:r>
                <a14:m>
                  <m:oMath xmlns:m="http://schemas.openxmlformats.org/officeDocument/2006/math">
                    <m:r>
                      <a:rPr sz="5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dirty="0"/>
                  <a:t> to   ’s.</a:t>
                </a:r>
                <a:endParaRPr dirty="0">
                  <a:solidFill>
                    <a:schemeClr val="accent1">
                      <a:lumOff val="-13575"/>
                    </a:schemeClr>
                  </a:solidFill>
                </a:endParaRPr>
              </a:p>
              <a:p>
                <a:pPr marL="304800" indent="-304800" algn="l">
                  <a:lnSpc>
                    <a:spcPct val="200000"/>
                  </a:lnSpc>
                  <a:buSzPct val="123000"/>
                  <a:buChar char="•"/>
                  <a:defRPr sz="4500">
                    <a:solidFill>
                      <a:schemeClr val="accent1">
                        <a:lumOff val="-13575"/>
                      </a:schemeClr>
                    </a:solidFill>
                  </a:defRPr>
                </a:pPr>
                <a:r>
                  <a:rPr dirty="0"/>
                  <a:t>If        is honest, all honest   ’s output </a:t>
                </a:r>
                <a14:m>
                  <m:oMath xmlns:m="http://schemas.openxmlformats.org/officeDocument/2006/math">
                    <m:r>
                      <a:rPr sz="5400" i="1">
                        <a:solidFill>
                          <a:srgbClr val="0075B9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dirty="0"/>
              </a:p>
              <a:p>
                <a:pPr marL="304800" indent="-304800" algn="l">
                  <a:lnSpc>
                    <a:spcPct val="200000"/>
                  </a:lnSpc>
                  <a:buSzPct val="123000"/>
                  <a:buChar char="•"/>
                  <a:defRPr sz="4500">
                    <a:solidFill>
                      <a:schemeClr val="accent5">
                        <a:hueOff val="-82419"/>
                        <a:satOff val="-9513"/>
                        <a:lumOff val="-16343"/>
                      </a:schemeClr>
                    </a:solidFill>
                  </a:defRPr>
                </a:pPr>
                <a:r>
                  <a:rPr dirty="0"/>
                  <a:t>If        is malicious, all honest   ’s agree</a:t>
                </a:r>
                <a:r>
                  <a:rPr lang="en-US" dirty="0"/>
                  <a:t> </a:t>
                </a:r>
                <a:r>
                  <a:rPr dirty="0"/>
                  <a:t>on the same output</a:t>
                </a:r>
              </a:p>
              <a:p>
                <a:pPr algn="l">
                  <a:lnSpc>
                    <a:spcPct val="120000"/>
                  </a:lnSpc>
                  <a:defRPr sz="4500">
                    <a:solidFill>
                      <a:srgbClr val="000000"/>
                    </a:solidFill>
                  </a:defRPr>
                </a:pPr>
                <a:endParaRPr dirty="0"/>
              </a:p>
              <a:p>
                <a:pPr marL="571500" indent="-571500" algn="l">
                  <a:lnSpc>
                    <a:spcPct val="120000"/>
                  </a:lnSpc>
                  <a:buSzPct val="123000"/>
                  <a:buChar char="•"/>
                  <a:defRPr sz="4500">
                    <a:solidFill>
                      <a:srgbClr val="000000"/>
                    </a:solidFill>
                  </a:defRPr>
                </a:pPr>
                <a:r>
                  <a:rPr dirty="0"/>
                  <a:t>Applications</a:t>
                </a:r>
              </a:p>
              <a:p>
                <a:pPr marL="1181100" lvl="1" indent="-571500" algn="l">
                  <a:lnSpc>
                    <a:spcPct val="120000"/>
                  </a:lnSpc>
                  <a:buSzPct val="123000"/>
                  <a:buChar char="•"/>
                  <a:defRPr sz="4500">
                    <a:solidFill>
                      <a:srgbClr val="000000"/>
                    </a:solidFill>
                  </a:defRPr>
                </a:pPr>
                <a:r>
                  <a:rPr dirty="0"/>
                  <a:t>secure multiparty computation</a:t>
                </a:r>
              </a:p>
              <a:p>
                <a:pPr marL="1181100" lvl="1" indent="-571500" algn="l">
                  <a:lnSpc>
                    <a:spcPct val="120000"/>
                  </a:lnSpc>
                  <a:buSzPct val="123000"/>
                  <a:buChar char="•"/>
                  <a:defRPr sz="4500">
                    <a:solidFill>
                      <a:srgbClr val="000000"/>
                    </a:solidFill>
                  </a:defRPr>
                </a:pPr>
                <a:r>
                  <a:rPr lang="en-US" dirty="0"/>
                  <a:t>B</a:t>
                </a:r>
                <a:r>
                  <a:rPr dirty="0"/>
                  <a:t>lockchains</a:t>
                </a:r>
                <a:endParaRPr lang="en-US" dirty="0"/>
              </a:p>
              <a:p>
                <a:pPr marL="1181100" lvl="1" indent="-571500" algn="l">
                  <a:lnSpc>
                    <a:spcPct val="120000"/>
                  </a:lnSpc>
                  <a:buSzPct val="123000"/>
                  <a:buChar char="•"/>
                  <a:defRPr sz="4500">
                    <a:solidFill>
                      <a:srgbClr val="000000"/>
                    </a:solidFill>
                  </a:defRPr>
                </a:pPr>
                <a:r>
                  <a:rPr lang="en-US" dirty="0"/>
                  <a:t>fault-tolerant distributed storage</a:t>
                </a:r>
              </a:p>
              <a:p>
                <a:pPr marL="1181100" lvl="1" indent="-571500" algn="l">
                  <a:lnSpc>
                    <a:spcPct val="120000"/>
                  </a:lnSpc>
                  <a:buSzPct val="123000"/>
                  <a:buChar char="•"/>
                  <a:defRPr sz="4500">
                    <a:solidFill>
                      <a:srgbClr val="000000"/>
                    </a:solidFill>
                  </a:defRPr>
                </a:pPr>
                <a:r>
                  <a:rPr lang="en-US" dirty="0"/>
                  <a:t>certification authorities</a:t>
                </a:r>
              </a:p>
            </p:txBody>
          </p:sp>
        </mc:Choice>
        <mc:Fallback xmlns="">
          <p:sp>
            <p:nvSpPr>
              <p:cNvPr id="164" name="wants to send message   to   ’s.…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733" y="2705005"/>
                <a:ext cx="18665369" cy="9682907"/>
              </a:xfrm>
              <a:prstGeom prst="rect">
                <a:avLst/>
              </a:prstGeom>
              <a:blipFill>
                <a:blip r:embed="rId9"/>
                <a:stretch>
                  <a:fillRect l="-1829" b="-3212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5" name="Byzantine Generals Problem [Lamport,Shostak,Pease’82, Dolev’82,…]"/>
          <p:cNvSpPr txBox="1">
            <a:spLocks noGrp="1"/>
          </p:cNvSpPr>
          <p:nvPr>
            <p:ph type="title"/>
          </p:nvPr>
        </p:nvSpPr>
        <p:spPr>
          <a:xfrm>
            <a:off x="977542" y="1077359"/>
            <a:ext cx="22986021" cy="1433164"/>
          </a:xfrm>
          <a:prstGeom prst="rect">
            <a:avLst/>
          </a:prstGeom>
        </p:spPr>
        <p:txBody>
          <a:bodyPr/>
          <a:lstStyle/>
          <a:p>
            <a:pPr defTabSz="2292038">
              <a:defRPr sz="7990" spc="-159"/>
            </a:pPr>
            <a:r>
              <a:rPr dirty="0"/>
              <a:t>Byzantine </a:t>
            </a:r>
            <a:r>
              <a:rPr lang="en-US" dirty="0"/>
              <a:t>Broadcast</a:t>
            </a:r>
            <a:r>
              <a:rPr dirty="0"/>
              <a:t> Problem</a:t>
            </a:r>
            <a:r>
              <a:rPr sz="6016" spc="-120" baseline="31999" dirty="0"/>
              <a:t> [</a:t>
            </a:r>
            <a:r>
              <a:rPr lang="en-US" sz="6016" spc="-120" baseline="31999" dirty="0"/>
              <a:t>LSP</a:t>
            </a:r>
            <a:r>
              <a:rPr sz="6016" spc="-120" baseline="31999" dirty="0"/>
              <a:t>82, Dol</a:t>
            </a:r>
            <a:r>
              <a:rPr lang="en-US" sz="6016" spc="-120" baseline="31999" dirty="0"/>
              <a:t>82</a:t>
            </a:r>
            <a:r>
              <a:rPr sz="6016" spc="-120" baseline="31999" dirty="0"/>
              <a:t>]</a:t>
            </a:r>
          </a:p>
        </p:txBody>
      </p:sp>
      <p:grpSp>
        <p:nvGrpSpPr>
          <p:cNvPr id="168" name="Group"/>
          <p:cNvGrpSpPr/>
          <p:nvPr/>
        </p:nvGrpSpPr>
        <p:grpSpPr>
          <a:xfrm>
            <a:off x="1620303" y="3149424"/>
            <a:ext cx="8782701" cy="969470"/>
            <a:chOff x="0" y="0"/>
            <a:chExt cx="8782699" cy="969469"/>
          </a:xfrm>
        </p:grpSpPr>
        <p:sp>
          <p:nvSpPr>
            <p:cNvPr id="166" name="Horseback Riding"/>
            <p:cNvSpPr/>
            <p:nvPr/>
          </p:nvSpPr>
          <p:spPr>
            <a:xfrm>
              <a:off x="0" y="43105"/>
              <a:ext cx="895005" cy="883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378" y="0"/>
                  </a:moveTo>
                  <a:cubicBezTo>
                    <a:pt x="8007" y="0"/>
                    <a:pt x="7636" y="144"/>
                    <a:pt x="7352" y="431"/>
                  </a:cubicBezTo>
                  <a:cubicBezTo>
                    <a:pt x="6786" y="1005"/>
                    <a:pt x="6786" y="1936"/>
                    <a:pt x="7352" y="2510"/>
                  </a:cubicBezTo>
                  <a:cubicBezTo>
                    <a:pt x="7919" y="3084"/>
                    <a:pt x="8838" y="3084"/>
                    <a:pt x="9404" y="2510"/>
                  </a:cubicBezTo>
                  <a:cubicBezTo>
                    <a:pt x="9971" y="1936"/>
                    <a:pt x="9971" y="1005"/>
                    <a:pt x="9404" y="431"/>
                  </a:cubicBezTo>
                  <a:cubicBezTo>
                    <a:pt x="9121" y="144"/>
                    <a:pt x="8750" y="0"/>
                    <a:pt x="8378" y="0"/>
                  </a:cubicBezTo>
                  <a:close/>
                  <a:moveTo>
                    <a:pt x="18066" y="1982"/>
                  </a:moveTo>
                  <a:cubicBezTo>
                    <a:pt x="18052" y="1980"/>
                    <a:pt x="18032" y="1985"/>
                    <a:pt x="18007" y="2001"/>
                  </a:cubicBezTo>
                  <a:cubicBezTo>
                    <a:pt x="17942" y="2043"/>
                    <a:pt x="11897" y="8305"/>
                    <a:pt x="11897" y="8305"/>
                  </a:cubicBezTo>
                  <a:lnTo>
                    <a:pt x="9735" y="8305"/>
                  </a:lnTo>
                  <a:lnTo>
                    <a:pt x="9735" y="6735"/>
                  </a:lnTo>
                  <a:lnTo>
                    <a:pt x="11509" y="7279"/>
                  </a:lnTo>
                  <a:cubicBezTo>
                    <a:pt x="11585" y="7303"/>
                    <a:pt x="11662" y="7313"/>
                    <a:pt x="11738" y="7313"/>
                  </a:cubicBezTo>
                  <a:cubicBezTo>
                    <a:pt x="12078" y="7313"/>
                    <a:pt x="12392" y="7090"/>
                    <a:pt x="12496" y="6744"/>
                  </a:cubicBezTo>
                  <a:cubicBezTo>
                    <a:pt x="12622" y="6320"/>
                    <a:pt x="12386" y="5872"/>
                    <a:pt x="11968" y="5744"/>
                  </a:cubicBezTo>
                  <a:lnTo>
                    <a:pt x="9735" y="5060"/>
                  </a:lnTo>
                  <a:lnTo>
                    <a:pt x="9735" y="4764"/>
                  </a:lnTo>
                  <a:cubicBezTo>
                    <a:pt x="9735" y="4005"/>
                    <a:pt x="9128" y="3389"/>
                    <a:pt x="8378" y="3389"/>
                  </a:cubicBezTo>
                  <a:cubicBezTo>
                    <a:pt x="7629" y="3389"/>
                    <a:pt x="7022" y="4005"/>
                    <a:pt x="7022" y="4764"/>
                  </a:cubicBezTo>
                  <a:lnTo>
                    <a:pt x="7022" y="8305"/>
                  </a:lnTo>
                  <a:lnTo>
                    <a:pt x="2400" y="8305"/>
                  </a:lnTo>
                  <a:cubicBezTo>
                    <a:pt x="270" y="8305"/>
                    <a:pt x="0" y="10436"/>
                    <a:pt x="0" y="10436"/>
                  </a:cubicBezTo>
                  <a:lnTo>
                    <a:pt x="0" y="14158"/>
                  </a:lnTo>
                  <a:lnTo>
                    <a:pt x="1549" y="14158"/>
                  </a:lnTo>
                  <a:lnTo>
                    <a:pt x="1549" y="10436"/>
                  </a:lnTo>
                  <a:lnTo>
                    <a:pt x="2206" y="9299"/>
                  </a:lnTo>
                  <a:lnTo>
                    <a:pt x="2400" y="9299"/>
                  </a:lnTo>
                  <a:lnTo>
                    <a:pt x="2400" y="13515"/>
                  </a:lnTo>
                  <a:lnTo>
                    <a:pt x="1650" y="14849"/>
                  </a:lnTo>
                  <a:lnTo>
                    <a:pt x="1650" y="20468"/>
                  </a:lnTo>
                  <a:cubicBezTo>
                    <a:pt x="1650" y="21037"/>
                    <a:pt x="2106" y="21499"/>
                    <a:pt x="2668" y="21499"/>
                  </a:cubicBezTo>
                  <a:cubicBezTo>
                    <a:pt x="3230" y="21499"/>
                    <a:pt x="3686" y="21037"/>
                    <a:pt x="3685" y="20468"/>
                  </a:cubicBezTo>
                  <a:lnTo>
                    <a:pt x="3685" y="15395"/>
                  </a:lnTo>
                  <a:lnTo>
                    <a:pt x="4455" y="14025"/>
                  </a:lnTo>
                  <a:lnTo>
                    <a:pt x="4455" y="15718"/>
                  </a:lnTo>
                  <a:cubicBezTo>
                    <a:pt x="4453" y="15752"/>
                    <a:pt x="4453" y="15786"/>
                    <a:pt x="4455" y="15820"/>
                  </a:cubicBezTo>
                  <a:lnTo>
                    <a:pt x="4455" y="15925"/>
                  </a:lnTo>
                  <a:lnTo>
                    <a:pt x="4465" y="15923"/>
                  </a:lnTo>
                  <a:cubicBezTo>
                    <a:pt x="4477" y="16006"/>
                    <a:pt x="4496" y="16088"/>
                    <a:pt x="4529" y="16169"/>
                  </a:cubicBezTo>
                  <a:lnTo>
                    <a:pt x="6512" y="20966"/>
                  </a:lnTo>
                  <a:cubicBezTo>
                    <a:pt x="6675" y="21361"/>
                    <a:pt x="7052" y="21600"/>
                    <a:pt x="7450" y="21600"/>
                  </a:cubicBezTo>
                  <a:cubicBezTo>
                    <a:pt x="7581" y="21600"/>
                    <a:pt x="7715" y="21574"/>
                    <a:pt x="7843" y="21520"/>
                  </a:cubicBezTo>
                  <a:cubicBezTo>
                    <a:pt x="8362" y="21300"/>
                    <a:pt x="8606" y="20696"/>
                    <a:pt x="8389" y="20170"/>
                  </a:cubicBezTo>
                  <a:lnTo>
                    <a:pt x="6441" y="15456"/>
                  </a:lnTo>
                  <a:lnTo>
                    <a:pt x="7550" y="13980"/>
                  </a:lnTo>
                  <a:lnTo>
                    <a:pt x="12472" y="13980"/>
                  </a:lnTo>
                  <a:lnTo>
                    <a:pt x="12472" y="20275"/>
                  </a:lnTo>
                  <a:cubicBezTo>
                    <a:pt x="12472" y="20844"/>
                    <a:pt x="12928" y="21306"/>
                    <a:pt x="13490" y="21306"/>
                  </a:cubicBezTo>
                  <a:cubicBezTo>
                    <a:pt x="14052" y="21306"/>
                    <a:pt x="14507" y="20844"/>
                    <a:pt x="14507" y="20275"/>
                  </a:cubicBezTo>
                  <a:lnTo>
                    <a:pt x="14507" y="14020"/>
                  </a:lnTo>
                  <a:lnTo>
                    <a:pt x="16652" y="9504"/>
                  </a:lnTo>
                  <a:cubicBezTo>
                    <a:pt x="16809" y="9522"/>
                    <a:pt x="16997" y="9536"/>
                    <a:pt x="17204" y="9536"/>
                  </a:cubicBezTo>
                  <a:cubicBezTo>
                    <a:pt x="17755" y="9536"/>
                    <a:pt x="18437" y="9436"/>
                    <a:pt x="19015" y="9042"/>
                  </a:cubicBezTo>
                  <a:cubicBezTo>
                    <a:pt x="19539" y="8685"/>
                    <a:pt x="19886" y="8150"/>
                    <a:pt x="20054" y="7454"/>
                  </a:cubicBezTo>
                  <a:lnTo>
                    <a:pt x="20488" y="7513"/>
                  </a:lnTo>
                  <a:cubicBezTo>
                    <a:pt x="21562" y="7657"/>
                    <a:pt x="21600" y="6511"/>
                    <a:pt x="21600" y="6511"/>
                  </a:cubicBezTo>
                  <a:cubicBezTo>
                    <a:pt x="21600" y="5867"/>
                    <a:pt x="20798" y="5395"/>
                    <a:pt x="20798" y="5395"/>
                  </a:cubicBezTo>
                  <a:lnTo>
                    <a:pt x="18087" y="3562"/>
                  </a:lnTo>
                  <a:lnTo>
                    <a:pt x="18110" y="2050"/>
                  </a:lnTo>
                  <a:cubicBezTo>
                    <a:pt x="18110" y="2050"/>
                    <a:pt x="18109" y="1987"/>
                    <a:pt x="18066" y="1982"/>
                  </a:cubicBezTo>
                  <a:close/>
                  <a:moveTo>
                    <a:pt x="17774" y="7142"/>
                  </a:moveTo>
                  <a:lnTo>
                    <a:pt x="19376" y="7361"/>
                  </a:lnTo>
                  <a:cubicBezTo>
                    <a:pt x="19243" y="7851"/>
                    <a:pt x="18997" y="8224"/>
                    <a:pt x="18638" y="8469"/>
                  </a:cubicBezTo>
                  <a:cubicBezTo>
                    <a:pt x="18116" y="8826"/>
                    <a:pt x="17448" y="8869"/>
                    <a:pt x="16968" y="8840"/>
                  </a:cubicBezTo>
                  <a:lnTo>
                    <a:pt x="17774" y="7142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67" name="Worker"/>
            <p:cNvSpPr/>
            <p:nvPr/>
          </p:nvSpPr>
          <p:spPr>
            <a:xfrm flipH="1">
              <a:off x="8465081" y="0"/>
              <a:ext cx="317619" cy="969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477" extrusionOk="0">
                  <a:moveTo>
                    <a:pt x="10482" y="4"/>
                  </a:moveTo>
                  <a:cubicBezTo>
                    <a:pt x="10034" y="12"/>
                    <a:pt x="8391" y="117"/>
                    <a:pt x="7657" y="494"/>
                  </a:cubicBezTo>
                  <a:cubicBezTo>
                    <a:pt x="6848" y="911"/>
                    <a:pt x="6805" y="1175"/>
                    <a:pt x="6965" y="1602"/>
                  </a:cubicBezTo>
                  <a:cubicBezTo>
                    <a:pt x="6986" y="1656"/>
                    <a:pt x="6943" y="1710"/>
                    <a:pt x="6847" y="1754"/>
                  </a:cubicBezTo>
                  <a:lnTo>
                    <a:pt x="6817" y="1769"/>
                  </a:lnTo>
                  <a:cubicBezTo>
                    <a:pt x="6710" y="1819"/>
                    <a:pt x="6673" y="1881"/>
                    <a:pt x="6709" y="1940"/>
                  </a:cubicBezTo>
                  <a:cubicBezTo>
                    <a:pt x="6726" y="1968"/>
                    <a:pt x="6808" y="1986"/>
                    <a:pt x="6894" y="1981"/>
                  </a:cubicBezTo>
                  <a:lnTo>
                    <a:pt x="7473" y="1944"/>
                  </a:lnTo>
                  <a:lnTo>
                    <a:pt x="7581" y="2118"/>
                  </a:lnTo>
                  <a:lnTo>
                    <a:pt x="7832" y="2103"/>
                  </a:lnTo>
                  <a:cubicBezTo>
                    <a:pt x="7743" y="2259"/>
                    <a:pt x="7638" y="2495"/>
                    <a:pt x="7698" y="2690"/>
                  </a:cubicBezTo>
                  <a:cubicBezTo>
                    <a:pt x="7809" y="3047"/>
                    <a:pt x="7636" y="3287"/>
                    <a:pt x="7370" y="3479"/>
                  </a:cubicBezTo>
                  <a:cubicBezTo>
                    <a:pt x="7088" y="3683"/>
                    <a:pt x="5823" y="3782"/>
                    <a:pt x="6212" y="4325"/>
                  </a:cubicBezTo>
                  <a:cubicBezTo>
                    <a:pt x="4592" y="4538"/>
                    <a:pt x="3452" y="5407"/>
                    <a:pt x="1941" y="6231"/>
                  </a:cubicBezTo>
                  <a:cubicBezTo>
                    <a:pt x="1754" y="6223"/>
                    <a:pt x="1529" y="6238"/>
                    <a:pt x="1362" y="6303"/>
                  </a:cubicBezTo>
                  <a:lnTo>
                    <a:pt x="721" y="6586"/>
                  </a:lnTo>
                  <a:cubicBezTo>
                    <a:pt x="618" y="6626"/>
                    <a:pt x="407" y="6753"/>
                    <a:pt x="572" y="6895"/>
                  </a:cubicBezTo>
                  <a:cubicBezTo>
                    <a:pt x="551" y="6904"/>
                    <a:pt x="357" y="7014"/>
                    <a:pt x="177" y="7118"/>
                  </a:cubicBezTo>
                  <a:cubicBezTo>
                    <a:pt x="-34" y="7241"/>
                    <a:pt x="-56" y="7388"/>
                    <a:pt x="111" y="7518"/>
                  </a:cubicBezTo>
                  <a:cubicBezTo>
                    <a:pt x="327" y="7686"/>
                    <a:pt x="668" y="7934"/>
                    <a:pt x="1090" y="8180"/>
                  </a:cubicBezTo>
                  <a:cubicBezTo>
                    <a:pt x="2003" y="8714"/>
                    <a:pt x="3229" y="9346"/>
                    <a:pt x="4105" y="9644"/>
                  </a:cubicBezTo>
                  <a:lnTo>
                    <a:pt x="4105" y="10365"/>
                  </a:lnTo>
                  <a:cubicBezTo>
                    <a:pt x="1836" y="10445"/>
                    <a:pt x="1003" y="11125"/>
                    <a:pt x="1003" y="11125"/>
                  </a:cubicBezTo>
                  <a:lnTo>
                    <a:pt x="1141" y="11154"/>
                  </a:lnTo>
                  <a:cubicBezTo>
                    <a:pt x="1141" y="11154"/>
                    <a:pt x="2132" y="10786"/>
                    <a:pt x="2638" y="10783"/>
                  </a:cubicBezTo>
                  <a:cubicBezTo>
                    <a:pt x="3291" y="10779"/>
                    <a:pt x="3382" y="11031"/>
                    <a:pt x="3382" y="11031"/>
                  </a:cubicBezTo>
                  <a:lnTo>
                    <a:pt x="3530" y="11033"/>
                  </a:lnTo>
                  <a:lnTo>
                    <a:pt x="3566" y="12038"/>
                  </a:lnTo>
                  <a:cubicBezTo>
                    <a:pt x="3470" y="12040"/>
                    <a:pt x="3395" y="12067"/>
                    <a:pt x="3397" y="12098"/>
                  </a:cubicBezTo>
                  <a:lnTo>
                    <a:pt x="3469" y="13414"/>
                  </a:lnTo>
                  <a:cubicBezTo>
                    <a:pt x="3469" y="13424"/>
                    <a:pt x="3464" y="13435"/>
                    <a:pt x="3464" y="13446"/>
                  </a:cubicBezTo>
                  <a:lnTo>
                    <a:pt x="3382" y="14216"/>
                  </a:lnTo>
                  <a:cubicBezTo>
                    <a:pt x="3375" y="14280"/>
                    <a:pt x="3535" y="14331"/>
                    <a:pt x="3730" y="14330"/>
                  </a:cubicBezTo>
                  <a:lnTo>
                    <a:pt x="4151" y="14328"/>
                  </a:lnTo>
                  <a:lnTo>
                    <a:pt x="4530" y="14326"/>
                  </a:lnTo>
                  <a:cubicBezTo>
                    <a:pt x="4724" y="14325"/>
                    <a:pt x="4881" y="14271"/>
                    <a:pt x="4868" y="14207"/>
                  </a:cubicBezTo>
                  <a:lnTo>
                    <a:pt x="4710" y="13414"/>
                  </a:lnTo>
                  <a:lnTo>
                    <a:pt x="4643" y="12103"/>
                  </a:lnTo>
                  <a:cubicBezTo>
                    <a:pt x="4700" y="12108"/>
                    <a:pt x="4756" y="12112"/>
                    <a:pt x="4817" y="12112"/>
                  </a:cubicBezTo>
                  <a:lnTo>
                    <a:pt x="5976" y="12112"/>
                  </a:lnTo>
                  <a:cubicBezTo>
                    <a:pt x="6536" y="13763"/>
                    <a:pt x="6792" y="14110"/>
                    <a:pt x="6750" y="14533"/>
                  </a:cubicBezTo>
                  <a:cubicBezTo>
                    <a:pt x="6690" y="15141"/>
                    <a:pt x="5987" y="15436"/>
                    <a:pt x="5545" y="15870"/>
                  </a:cubicBezTo>
                  <a:cubicBezTo>
                    <a:pt x="5143" y="16265"/>
                    <a:pt x="4985" y="16324"/>
                    <a:pt x="4740" y="16769"/>
                  </a:cubicBezTo>
                  <a:cubicBezTo>
                    <a:pt x="4190" y="17773"/>
                    <a:pt x="4340" y="18216"/>
                    <a:pt x="4340" y="19137"/>
                  </a:cubicBezTo>
                  <a:cubicBezTo>
                    <a:pt x="4199" y="19522"/>
                    <a:pt x="4274" y="19717"/>
                    <a:pt x="4274" y="19717"/>
                  </a:cubicBezTo>
                  <a:cubicBezTo>
                    <a:pt x="4368" y="19995"/>
                    <a:pt x="4617" y="19893"/>
                    <a:pt x="4535" y="19971"/>
                  </a:cubicBezTo>
                  <a:cubicBezTo>
                    <a:pt x="4269" y="20224"/>
                    <a:pt x="4429" y="20438"/>
                    <a:pt x="4340" y="20583"/>
                  </a:cubicBezTo>
                  <a:cubicBezTo>
                    <a:pt x="4240" y="20748"/>
                    <a:pt x="4364" y="20936"/>
                    <a:pt x="4340" y="20983"/>
                  </a:cubicBezTo>
                  <a:cubicBezTo>
                    <a:pt x="4340" y="20983"/>
                    <a:pt x="4384" y="21109"/>
                    <a:pt x="4740" y="21238"/>
                  </a:cubicBezTo>
                  <a:cubicBezTo>
                    <a:pt x="5157" y="21388"/>
                    <a:pt x="6901" y="21579"/>
                    <a:pt x="8616" y="21410"/>
                  </a:cubicBezTo>
                  <a:cubicBezTo>
                    <a:pt x="9573" y="21316"/>
                    <a:pt x="9262" y="21088"/>
                    <a:pt x="9262" y="20924"/>
                  </a:cubicBezTo>
                  <a:cubicBezTo>
                    <a:pt x="9262" y="20797"/>
                    <a:pt x="8777" y="20605"/>
                    <a:pt x="8729" y="20462"/>
                  </a:cubicBezTo>
                  <a:cubicBezTo>
                    <a:pt x="8662" y="20263"/>
                    <a:pt x="8662" y="20255"/>
                    <a:pt x="8452" y="20003"/>
                  </a:cubicBezTo>
                  <a:cubicBezTo>
                    <a:pt x="8358" y="19890"/>
                    <a:pt x="8447" y="19720"/>
                    <a:pt x="8673" y="19630"/>
                  </a:cubicBezTo>
                  <a:cubicBezTo>
                    <a:pt x="8793" y="19582"/>
                    <a:pt x="8893" y="19525"/>
                    <a:pt x="8893" y="19444"/>
                  </a:cubicBezTo>
                  <a:cubicBezTo>
                    <a:pt x="8893" y="19071"/>
                    <a:pt x="8716" y="18928"/>
                    <a:pt x="9231" y="17843"/>
                  </a:cubicBezTo>
                  <a:cubicBezTo>
                    <a:pt x="9398" y="17493"/>
                    <a:pt x="9563" y="17209"/>
                    <a:pt x="9831" y="16639"/>
                  </a:cubicBezTo>
                  <a:cubicBezTo>
                    <a:pt x="9933" y="16421"/>
                    <a:pt x="10283" y="15839"/>
                    <a:pt x="10503" y="15630"/>
                  </a:cubicBezTo>
                  <a:cubicBezTo>
                    <a:pt x="11512" y="14669"/>
                    <a:pt x="11887" y="13545"/>
                    <a:pt x="12148" y="12932"/>
                  </a:cubicBezTo>
                  <a:cubicBezTo>
                    <a:pt x="12172" y="12877"/>
                    <a:pt x="12414" y="12880"/>
                    <a:pt x="12430" y="12936"/>
                  </a:cubicBezTo>
                  <a:cubicBezTo>
                    <a:pt x="12780" y="14137"/>
                    <a:pt x="13727" y="15338"/>
                    <a:pt x="13281" y="16184"/>
                  </a:cubicBezTo>
                  <a:cubicBezTo>
                    <a:pt x="12690" y="17307"/>
                    <a:pt x="13044" y="19528"/>
                    <a:pt x="13158" y="19543"/>
                  </a:cubicBezTo>
                  <a:cubicBezTo>
                    <a:pt x="13176" y="19674"/>
                    <a:pt x="13757" y="19688"/>
                    <a:pt x="13620" y="19877"/>
                  </a:cubicBezTo>
                  <a:cubicBezTo>
                    <a:pt x="13329" y="20278"/>
                    <a:pt x="13681" y="20664"/>
                    <a:pt x="13681" y="20664"/>
                  </a:cubicBezTo>
                  <a:cubicBezTo>
                    <a:pt x="13681" y="20664"/>
                    <a:pt x="13666" y="20763"/>
                    <a:pt x="13656" y="20835"/>
                  </a:cubicBezTo>
                  <a:cubicBezTo>
                    <a:pt x="13649" y="20884"/>
                    <a:pt x="13740" y="20928"/>
                    <a:pt x="13881" y="20944"/>
                  </a:cubicBezTo>
                  <a:cubicBezTo>
                    <a:pt x="14272" y="20988"/>
                    <a:pt x="14917" y="20997"/>
                    <a:pt x="15691" y="21006"/>
                  </a:cubicBezTo>
                  <a:cubicBezTo>
                    <a:pt x="16612" y="21017"/>
                    <a:pt x="16505" y="21106"/>
                    <a:pt x="17911" y="21192"/>
                  </a:cubicBezTo>
                  <a:cubicBezTo>
                    <a:pt x="19317" y="21278"/>
                    <a:pt x="21435" y="21140"/>
                    <a:pt x="21489" y="21006"/>
                  </a:cubicBezTo>
                  <a:cubicBezTo>
                    <a:pt x="21544" y="20872"/>
                    <a:pt x="21403" y="20584"/>
                    <a:pt x="20510" y="20503"/>
                  </a:cubicBezTo>
                  <a:cubicBezTo>
                    <a:pt x="19862" y="20421"/>
                    <a:pt x="19211" y="20353"/>
                    <a:pt x="18890" y="20283"/>
                  </a:cubicBezTo>
                  <a:cubicBezTo>
                    <a:pt x="18569" y="20213"/>
                    <a:pt x="17923" y="19968"/>
                    <a:pt x="17537" y="19926"/>
                  </a:cubicBezTo>
                  <a:cubicBezTo>
                    <a:pt x="17436" y="19915"/>
                    <a:pt x="17738" y="19800"/>
                    <a:pt x="17655" y="19471"/>
                  </a:cubicBezTo>
                  <a:cubicBezTo>
                    <a:pt x="17565" y="19121"/>
                    <a:pt x="17504" y="18885"/>
                    <a:pt x="17403" y="17877"/>
                  </a:cubicBezTo>
                  <a:cubicBezTo>
                    <a:pt x="17380" y="17639"/>
                    <a:pt x="17098" y="16934"/>
                    <a:pt x="17701" y="15969"/>
                  </a:cubicBezTo>
                  <a:cubicBezTo>
                    <a:pt x="17936" y="15593"/>
                    <a:pt x="17842" y="14996"/>
                    <a:pt x="17906" y="14271"/>
                  </a:cubicBezTo>
                  <a:cubicBezTo>
                    <a:pt x="17989" y="13321"/>
                    <a:pt x="18057" y="12396"/>
                    <a:pt x="17588" y="11169"/>
                  </a:cubicBezTo>
                  <a:cubicBezTo>
                    <a:pt x="17224" y="10217"/>
                    <a:pt x="17134" y="9970"/>
                    <a:pt x="16655" y="9412"/>
                  </a:cubicBezTo>
                  <a:cubicBezTo>
                    <a:pt x="16766" y="9378"/>
                    <a:pt x="16824" y="9329"/>
                    <a:pt x="16804" y="9276"/>
                  </a:cubicBezTo>
                  <a:lnTo>
                    <a:pt x="16757" y="8801"/>
                  </a:lnTo>
                  <a:cubicBezTo>
                    <a:pt x="16757" y="8678"/>
                    <a:pt x="16332" y="8592"/>
                    <a:pt x="16076" y="8598"/>
                  </a:cubicBezTo>
                  <a:cubicBezTo>
                    <a:pt x="15789" y="8088"/>
                    <a:pt x="15665" y="7588"/>
                    <a:pt x="15860" y="7190"/>
                  </a:cubicBezTo>
                  <a:cubicBezTo>
                    <a:pt x="16004" y="6898"/>
                    <a:pt x="17124" y="6324"/>
                    <a:pt x="16563" y="5810"/>
                  </a:cubicBezTo>
                  <a:cubicBezTo>
                    <a:pt x="16060" y="5349"/>
                    <a:pt x="14538" y="4598"/>
                    <a:pt x="14086" y="4451"/>
                  </a:cubicBezTo>
                  <a:cubicBezTo>
                    <a:pt x="13990" y="4419"/>
                    <a:pt x="13854" y="4395"/>
                    <a:pt x="13702" y="4378"/>
                  </a:cubicBezTo>
                  <a:lnTo>
                    <a:pt x="13835" y="4375"/>
                  </a:lnTo>
                  <a:cubicBezTo>
                    <a:pt x="13835" y="4375"/>
                    <a:pt x="13193" y="4329"/>
                    <a:pt x="12979" y="4071"/>
                  </a:cubicBezTo>
                  <a:cubicBezTo>
                    <a:pt x="12827" y="3889"/>
                    <a:pt x="13287" y="3499"/>
                    <a:pt x="13502" y="3487"/>
                  </a:cubicBezTo>
                  <a:lnTo>
                    <a:pt x="14594" y="3481"/>
                  </a:lnTo>
                  <a:cubicBezTo>
                    <a:pt x="14898" y="3464"/>
                    <a:pt x="15186" y="3391"/>
                    <a:pt x="15230" y="3315"/>
                  </a:cubicBezTo>
                  <a:cubicBezTo>
                    <a:pt x="15299" y="3208"/>
                    <a:pt x="15225" y="3143"/>
                    <a:pt x="15281" y="3063"/>
                  </a:cubicBezTo>
                  <a:cubicBezTo>
                    <a:pt x="15452" y="2788"/>
                    <a:pt x="15312" y="2710"/>
                    <a:pt x="15353" y="2627"/>
                  </a:cubicBezTo>
                  <a:cubicBezTo>
                    <a:pt x="15820" y="2557"/>
                    <a:pt x="15884" y="2491"/>
                    <a:pt x="15794" y="2419"/>
                  </a:cubicBezTo>
                  <a:cubicBezTo>
                    <a:pt x="15727" y="2366"/>
                    <a:pt x="14872" y="2184"/>
                    <a:pt x="14866" y="2036"/>
                  </a:cubicBezTo>
                  <a:cubicBezTo>
                    <a:pt x="15026" y="1794"/>
                    <a:pt x="14994" y="1645"/>
                    <a:pt x="14871" y="1531"/>
                  </a:cubicBezTo>
                  <a:lnTo>
                    <a:pt x="15753" y="1482"/>
                  </a:lnTo>
                  <a:cubicBezTo>
                    <a:pt x="15870" y="1476"/>
                    <a:pt x="15910" y="1427"/>
                    <a:pt x="15819" y="1402"/>
                  </a:cubicBezTo>
                  <a:cubicBezTo>
                    <a:pt x="15690" y="1366"/>
                    <a:pt x="15532" y="1341"/>
                    <a:pt x="15363" y="1328"/>
                  </a:cubicBezTo>
                  <a:cubicBezTo>
                    <a:pt x="15144" y="1312"/>
                    <a:pt x="14898" y="1283"/>
                    <a:pt x="14804" y="1234"/>
                  </a:cubicBezTo>
                  <a:cubicBezTo>
                    <a:pt x="14642" y="1150"/>
                    <a:pt x="14402" y="722"/>
                    <a:pt x="13625" y="466"/>
                  </a:cubicBezTo>
                  <a:cubicBezTo>
                    <a:pt x="13071" y="283"/>
                    <a:pt x="12369" y="143"/>
                    <a:pt x="11856" y="153"/>
                  </a:cubicBezTo>
                  <a:cubicBezTo>
                    <a:pt x="11633" y="-21"/>
                    <a:pt x="10930" y="-4"/>
                    <a:pt x="10482" y="4"/>
                  </a:cubicBezTo>
                  <a:close/>
                  <a:moveTo>
                    <a:pt x="5930" y="6548"/>
                  </a:moveTo>
                  <a:cubicBezTo>
                    <a:pt x="6039" y="6555"/>
                    <a:pt x="6140" y="6580"/>
                    <a:pt x="6186" y="6618"/>
                  </a:cubicBezTo>
                  <a:cubicBezTo>
                    <a:pt x="6367" y="6769"/>
                    <a:pt x="6586" y="7007"/>
                    <a:pt x="6806" y="7234"/>
                  </a:cubicBezTo>
                  <a:cubicBezTo>
                    <a:pt x="7264" y="7707"/>
                    <a:pt x="7616" y="7931"/>
                    <a:pt x="7370" y="8261"/>
                  </a:cubicBezTo>
                  <a:cubicBezTo>
                    <a:pt x="7183" y="8513"/>
                    <a:pt x="6811" y="8858"/>
                    <a:pt x="6811" y="8858"/>
                  </a:cubicBezTo>
                  <a:cubicBezTo>
                    <a:pt x="6133" y="8858"/>
                    <a:pt x="5842" y="8976"/>
                    <a:pt x="5807" y="8982"/>
                  </a:cubicBezTo>
                  <a:cubicBezTo>
                    <a:pt x="5454" y="9049"/>
                    <a:pt x="4889" y="9001"/>
                    <a:pt x="4628" y="8895"/>
                  </a:cubicBezTo>
                  <a:cubicBezTo>
                    <a:pt x="3966" y="8628"/>
                    <a:pt x="3934" y="8067"/>
                    <a:pt x="3541" y="7536"/>
                  </a:cubicBezTo>
                  <a:lnTo>
                    <a:pt x="4340" y="7206"/>
                  </a:lnTo>
                  <a:cubicBezTo>
                    <a:pt x="4497" y="7127"/>
                    <a:pt x="4533" y="7041"/>
                    <a:pt x="4479" y="6981"/>
                  </a:cubicBezTo>
                  <a:cubicBezTo>
                    <a:pt x="4980" y="6802"/>
                    <a:pt x="5361" y="6668"/>
                    <a:pt x="5612" y="6581"/>
                  </a:cubicBezTo>
                  <a:cubicBezTo>
                    <a:pt x="5699" y="6551"/>
                    <a:pt x="5820" y="6541"/>
                    <a:pt x="5930" y="654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71" name="Group"/>
          <p:cNvGrpSpPr/>
          <p:nvPr/>
        </p:nvGrpSpPr>
        <p:grpSpPr>
          <a:xfrm>
            <a:off x="2065386" y="4830379"/>
            <a:ext cx="6541884" cy="1061514"/>
            <a:chOff x="0" y="0"/>
            <a:chExt cx="6541883" cy="1061513"/>
          </a:xfrm>
        </p:grpSpPr>
        <p:sp>
          <p:nvSpPr>
            <p:cNvPr id="169" name="Horseback Riding"/>
            <p:cNvSpPr/>
            <p:nvPr/>
          </p:nvSpPr>
          <p:spPr>
            <a:xfrm>
              <a:off x="0" y="0"/>
              <a:ext cx="895005" cy="883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378" y="0"/>
                  </a:moveTo>
                  <a:cubicBezTo>
                    <a:pt x="8007" y="0"/>
                    <a:pt x="7636" y="144"/>
                    <a:pt x="7352" y="431"/>
                  </a:cubicBezTo>
                  <a:cubicBezTo>
                    <a:pt x="6786" y="1005"/>
                    <a:pt x="6786" y="1936"/>
                    <a:pt x="7352" y="2510"/>
                  </a:cubicBezTo>
                  <a:cubicBezTo>
                    <a:pt x="7919" y="3084"/>
                    <a:pt x="8838" y="3084"/>
                    <a:pt x="9404" y="2510"/>
                  </a:cubicBezTo>
                  <a:cubicBezTo>
                    <a:pt x="9971" y="1936"/>
                    <a:pt x="9971" y="1005"/>
                    <a:pt x="9404" y="431"/>
                  </a:cubicBezTo>
                  <a:cubicBezTo>
                    <a:pt x="9121" y="144"/>
                    <a:pt x="8750" y="0"/>
                    <a:pt x="8378" y="0"/>
                  </a:cubicBezTo>
                  <a:close/>
                  <a:moveTo>
                    <a:pt x="18066" y="1982"/>
                  </a:moveTo>
                  <a:cubicBezTo>
                    <a:pt x="18052" y="1980"/>
                    <a:pt x="18032" y="1985"/>
                    <a:pt x="18007" y="2001"/>
                  </a:cubicBezTo>
                  <a:cubicBezTo>
                    <a:pt x="17942" y="2043"/>
                    <a:pt x="11897" y="8305"/>
                    <a:pt x="11897" y="8305"/>
                  </a:cubicBezTo>
                  <a:lnTo>
                    <a:pt x="9735" y="8305"/>
                  </a:lnTo>
                  <a:lnTo>
                    <a:pt x="9735" y="6735"/>
                  </a:lnTo>
                  <a:lnTo>
                    <a:pt x="11509" y="7279"/>
                  </a:lnTo>
                  <a:cubicBezTo>
                    <a:pt x="11585" y="7303"/>
                    <a:pt x="11662" y="7313"/>
                    <a:pt x="11738" y="7313"/>
                  </a:cubicBezTo>
                  <a:cubicBezTo>
                    <a:pt x="12078" y="7313"/>
                    <a:pt x="12392" y="7090"/>
                    <a:pt x="12496" y="6744"/>
                  </a:cubicBezTo>
                  <a:cubicBezTo>
                    <a:pt x="12622" y="6320"/>
                    <a:pt x="12386" y="5872"/>
                    <a:pt x="11968" y="5744"/>
                  </a:cubicBezTo>
                  <a:lnTo>
                    <a:pt x="9735" y="5060"/>
                  </a:lnTo>
                  <a:lnTo>
                    <a:pt x="9735" y="4764"/>
                  </a:lnTo>
                  <a:cubicBezTo>
                    <a:pt x="9735" y="4005"/>
                    <a:pt x="9128" y="3389"/>
                    <a:pt x="8378" y="3389"/>
                  </a:cubicBezTo>
                  <a:cubicBezTo>
                    <a:pt x="7629" y="3389"/>
                    <a:pt x="7022" y="4005"/>
                    <a:pt x="7022" y="4764"/>
                  </a:cubicBezTo>
                  <a:lnTo>
                    <a:pt x="7022" y="8305"/>
                  </a:lnTo>
                  <a:lnTo>
                    <a:pt x="2400" y="8305"/>
                  </a:lnTo>
                  <a:cubicBezTo>
                    <a:pt x="270" y="8305"/>
                    <a:pt x="0" y="10436"/>
                    <a:pt x="0" y="10436"/>
                  </a:cubicBezTo>
                  <a:lnTo>
                    <a:pt x="0" y="14158"/>
                  </a:lnTo>
                  <a:lnTo>
                    <a:pt x="1549" y="14158"/>
                  </a:lnTo>
                  <a:lnTo>
                    <a:pt x="1549" y="10436"/>
                  </a:lnTo>
                  <a:lnTo>
                    <a:pt x="2206" y="9299"/>
                  </a:lnTo>
                  <a:lnTo>
                    <a:pt x="2400" y="9299"/>
                  </a:lnTo>
                  <a:lnTo>
                    <a:pt x="2400" y="13515"/>
                  </a:lnTo>
                  <a:lnTo>
                    <a:pt x="1650" y="14849"/>
                  </a:lnTo>
                  <a:lnTo>
                    <a:pt x="1650" y="20468"/>
                  </a:lnTo>
                  <a:cubicBezTo>
                    <a:pt x="1650" y="21037"/>
                    <a:pt x="2106" y="21499"/>
                    <a:pt x="2668" y="21499"/>
                  </a:cubicBezTo>
                  <a:cubicBezTo>
                    <a:pt x="3230" y="21499"/>
                    <a:pt x="3686" y="21037"/>
                    <a:pt x="3685" y="20468"/>
                  </a:cubicBezTo>
                  <a:lnTo>
                    <a:pt x="3685" y="15395"/>
                  </a:lnTo>
                  <a:lnTo>
                    <a:pt x="4455" y="14025"/>
                  </a:lnTo>
                  <a:lnTo>
                    <a:pt x="4455" y="15718"/>
                  </a:lnTo>
                  <a:cubicBezTo>
                    <a:pt x="4453" y="15752"/>
                    <a:pt x="4453" y="15786"/>
                    <a:pt x="4455" y="15820"/>
                  </a:cubicBezTo>
                  <a:lnTo>
                    <a:pt x="4455" y="15925"/>
                  </a:lnTo>
                  <a:lnTo>
                    <a:pt x="4465" y="15923"/>
                  </a:lnTo>
                  <a:cubicBezTo>
                    <a:pt x="4477" y="16006"/>
                    <a:pt x="4496" y="16088"/>
                    <a:pt x="4529" y="16169"/>
                  </a:cubicBezTo>
                  <a:lnTo>
                    <a:pt x="6512" y="20966"/>
                  </a:lnTo>
                  <a:cubicBezTo>
                    <a:pt x="6675" y="21361"/>
                    <a:pt x="7052" y="21600"/>
                    <a:pt x="7450" y="21600"/>
                  </a:cubicBezTo>
                  <a:cubicBezTo>
                    <a:pt x="7581" y="21600"/>
                    <a:pt x="7715" y="21574"/>
                    <a:pt x="7843" y="21520"/>
                  </a:cubicBezTo>
                  <a:cubicBezTo>
                    <a:pt x="8362" y="21300"/>
                    <a:pt x="8606" y="20696"/>
                    <a:pt x="8389" y="20170"/>
                  </a:cubicBezTo>
                  <a:lnTo>
                    <a:pt x="6441" y="15456"/>
                  </a:lnTo>
                  <a:lnTo>
                    <a:pt x="7550" y="13980"/>
                  </a:lnTo>
                  <a:lnTo>
                    <a:pt x="12472" y="13980"/>
                  </a:lnTo>
                  <a:lnTo>
                    <a:pt x="12472" y="20275"/>
                  </a:lnTo>
                  <a:cubicBezTo>
                    <a:pt x="12472" y="20844"/>
                    <a:pt x="12928" y="21306"/>
                    <a:pt x="13490" y="21306"/>
                  </a:cubicBezTo>
                  <a:cubicBezTo>
                    <a:pt x="14052" y="21306"/>
                    <a:pt x="14507" y="20844"/>
                    <a:pt x="14507" y="20275"/>
                  </a:cubicBezTo>
                  <a:lnTo>
                    <a:pt x="14507" y="14020"/>
                  </a:lnTo>
                  <a:lnTo>
                    <a:pt x="16652" y="9504"/>
                  </a:lnTo>
                  <a:cubicBezTo>
                    <a:pt x="16809" y="9522"/>
                    <a:pt x="16997" y="9536"/>
                    <a:pt x="17204" y="9536"/>
                  </a:cubicBezTo>
                  <a:cubicBezTo>
                    <a:pt x="17755" y="9536"/>
                    <a:pt x="18437" y="9436"/>
                    <a:pt x="19015" y="9042"/>
                  </a:cubicBezTo>
                  <a:cubicBezTo>
                    <a:pt x="19539" y="8685"/>
                    <a:pt x="19886" y="8150"/>
                    <a:pt x="20054" y="7454"/>
                  </a:cubicBezTo>
                  <a:lnTo>
                    <a:pt x="20488" y="7513"/>
                  </a:lnTo>
                  <a:cubicBezTo>
                    <a:pt x="21562" y="7657"/>
                    <a:pt x="21600" y="6511"/>
                    <a:pt x="21600" y="6511"/>
                  </a:cubicBezTo>
                  <a:cubicBezTo>
                    <a:pt x="21600" y="5867"/>
                    <a:pt x="20798" y="5395"/>
                    <a:pt x="20798" y="5395"/>
                  </a:cubicBezTo>
                  <a:lnTo>
                    <a:pt x="18087" y="3562"/>
                  </a:lnTo>
                  <a:lnTo>
                    <a:pt x="18110" y="2050"/>
                  </a:lnTo>
                  <a:cubicBezTo>
                    <a:pt x="18110" y="2050"/>
                    <a:pt x="18109" y="1987"/>
                    <a:pt x="18066" y="1982"/>
                  </a:cubicBezTo>
                  <a:close/>
                  <a:moveTo>
                    <a:pt x="17774" y="7142"/>
                  </a:moveTo>
                  <a:lnTo>
                    <a:pt x="19376" y="7361"/>
                  </a:lnTo>
                  <a:cubicBezTo>
                    <a:pt x="19243" y="7851"/>
                    <a:pt x="18997" y="8224"/>
                    <a:pt x="18638" y="8469"/>
                  </a:cubicBezTo>
                  <a:cubicBezTo>
                    <a:pt x="18116" y="8826"/>
                    <a:pt x="17448" y="8869"/>
                    <a:pt x="16968" y="8840"/>
                  </a:cubicBezTo>
                  <a:lnTo>
                    <a:pt x="17774" y="7142"/>
                  </a:lnTo>
                  <a:close/>
                </a:path>
              </a:pathLst>
            </a:custGeom>
            <a:solidFill>
              <a:schemeClr val="accent1">
                <a:lumOff val="-13575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70" name="Worker"/>
            <p:cNvSpPr/>
            <p:nvPr/>
          </p:nvSpPr>
          <p:spPr>
            <a:xfrm flipH="1">
              <a:off x="6224265" y="92043"/>
              <a:ext cx="317619" cy="969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477" extrusionOk="0">
                  <a:moveTo>
                    <a:pt x="10482" y="4"/>
                  </a:moveTo>
                  <a:cubicBezTo>
                    <a:pt x="10034" y="12"/>
                    <a:pt x="8391" y="117"/>
                    <a:pt x="7657" y="494"/>
                  </a:cubicBezTo>
                  <a:cubicBezTo>
                    <a:pt x="6848" y="911"/>
                    <a:pt x="6805" y="1175"/>
                    <a:pt x="6965" y="1602"/>
                  </a:cubicBezTo>
                  <a:cubicBezTo>
                    <a:pt x="6986" y="1656"/>
                    <a:pt x="6943" y="1710"/>
                    <a:pt x="6847" y="1754"/>
                  </a:cubicBezTo>
                  <a:lnTo>
                    <a:pt x="6817" y="1769"/>
                  </a:lnTo>
                  <a:cubicBezTo>
                    <a:pt x="6710" y="1819"/>
                    <a:pt x="6673" y="1881"/>
                    <a:pt x="6709" y="1940"/>
                  </a:cubicBezTo>
                  <a:cubicBezTo>
                    <a:pt x="6726" y="1968"/>
                    <a:pt x="6808" y="1986"/>
                    <a:pt x="6894" y="1981"/>
                  </a:cubicBezTo>
                  <a:lnTo>
                    <a:pt x="7473" y="1944"/>
                  </a:lnTo>
                  <a:lnTo>
                    <a:pt x="7581" y="2118"/>
                  </a:lnTo>
                  <a:lnTo>
                    <a:pt x="7832" y="2103"/>
                  </a:lnTo>
                  <a:cubicBezTo>
                    <a:pt x="7743" y="2259"/>
                    <a:pt x="7638" y="2495"/>
                    <a:pt x="7698" y="2690"/>
                  </a:cubicBezTo>
                  <a:cubicBezTo>
                    <a:pt x="7809" y="3047"/>
                    <a:pt x="7636" y="3287"/>
                    <a:pt x="7370" y="3479"/>
                  </a:cubicBezTo>
                  <a:cubicBezTo>
                    <a:pt x="7088" y="3683"/>
                    <a:pt x="5823" y="3782"/>
                    <a:pt x="6212" y="4325"/>
                  </a:cubicBezTo>
                  <a:cubicBezTo>
                    <a:pt x="4592" y="4538"/>
                    <a:pt x="3452" y="5407"/>
                    <a:pt x="1941" y="6231"/>
                  </a:cubicBezTo>
                  <a:cubicBezTo>
                    <a:pt x="1754" y="6223"/>
                    <a:pt x="1529" y="6238"/>
                    <a:pt x="1362" y="6303"/>
                  </a:cubicBezTo>
                  <a:lnTo>
                    <a:pt x="721" y="6586"/>
                  </a:lnTo>
                  <a:cubicBezTo>
                    <a:pt x="618" y="6626"/>
                    <a:pt x="407" y="6753"/>
                    <a:pt x="572" y="6895"/>
                  </a:cubicBezTo>
                  <a:cubicBezTo>
                    <a:pt x="551" y="6904"/>
                    <a:pt x="357" y="7014"/>
                    <a:pt x="177" y="7118"/>
                  </a:cubicBezTo>
                  <a:cubicBezTo>
                    <a:pt x="-34" y="7241"/>
                    <a:pt x="-56" y="7388"/>
                    <a:pt x="111" y="7518"/>
                  </a:cubicBezTo>
                  <a:cubicBezTo>
                    <a:pt x="327" y="7686"/>
                    <a:pt x="668" y="7934"/>
                    <a:pt x="1090" y="8180"/>
                  </a:cubicBezTo>
                  <a:cubicBezTo>
                    <a:pt x="2003" y="8714"/>
                    <a:pt x="3229" y="9346"/>
                    <a:pt x="4105" y="9644"/>
                  </a:cubicBezTo>
                  <a:lnTo>
                    <a:pt x="4105" y="10365"/>
                  </a:lnTo>
                  <a:cubicBezTo>
                    <a:pt x="1836" y="10445"/>
                    <a:pt x="1003" y="11125"/>
                    <a:pt x="1003" y="11125"/>
                  </a:cubicBezTo>
                  <a:lnTo>
                    <a:pt x="1141" y="11154"/>
                  </a:lnTo>
                  <a:cubicBezTo>
                    <a:pt x="1141" y="11154"/>
                    <a:pt x="2132" y="10786"/>
                    <a:pt x="2638" y="10783"/>
                  </a:cubicBezTo>
                  <a:cubicBezTo>
                    <a:pt x="3291" y="10779"/>
                    <a:pt x="3382" y="11031"/>
                    <a:pt x="3382" y="11031"/>
                  </a:cubicBezTo>
                  <a:lnTo>
                    <a:pt x="3530" y="11033"/>
                  </a:lnTo>
                  <a:lnTo>
                    <a:pt x="3566" y="12038"/>
                  </a:lnTo>
                  <a:cubicBezTo>
                    <a:pt x="3470" y="12040"/>
                    <a:pt x="3395" y="12067"/>
                    <a:pt x="3397" y="12098"/>
                  </a:cubicBezTo>
                  <a:lnTo>
                    <a:pt x="3469" y="13414"/>
                  </a:lnTo>
                  <a:cubicBezTo>
                    <a:pt x="3469" y="13424"/>
                    <a:pt x="3464" y="13435"/>
                    <a:pt x="3464" y="13446"/>
                  </a:cubicBezTo>
                  <a:lnTo>
                    <a:pt x="3382" y="14216"/>
                  </a:lnTo>
                  <a:cubicBezTo>
                    <a:pt x="3375" y="14280"/>
                    <a:pt x="3535" y="14331"/>
                    <a:pt x="3730" y="14330"/>
                  </a:cubicBezTo>
                  <a:lnTo>
                    <a:pt x="4151" y="14328"/>
                  </a:lnTo>
                  <a:lnTo>
                    <a:pt x="4530" y="14326"/>
                  </a:lnTo>
                  <a:cubicBezTo>
                    <a:pt x="4724" y="14325"/>
                    <a:pt x="4881" y="14271"/>
                    <a:pt x="4868" y="14207"/>
                  </a:cubicBezTo>
                  <a:lnTo>
                    <a:pt x="4710" y="13414"/>
                  </a:lnTo>
                  <a:lnTo>
                    <a:pt x="4643" y="12103"/>
                  </a:lnTo>
                  <a:cubicBezTo>
                    <a:pt x="4700" y="12108"/>
                    <a:pt x="4756" y="12112"/>
                    <a:pt x="4817" y="12112"/>
                  </a:cubicBezTo>
                  <a:lnTo>
                    <a:pt x="5976" y="12112"/>
                  </a:lnTo>
                  <a:cubicBezTo>
                    <a:pt x="6536" y="13763"/>
                    <a:pt x="6792" y="14110"/>
                    <a:pt x="6750" y="14533"/>
                  </a:cubicBezTo>
                  <a:cubicBezTo>
                    <a:pt x="6690" y="15141"/>
                    <a:pt x="5987" y="15436"/>
                    <a:pt x="5545" y="15870"/>
                  </a:cubicBezTo>
                  <a:cubicBezTo>
                    <a:pt x="5143" y="16265"/>
                    <a:pt x="4985" y="16324"/>
                    <a:pt x="4740" y="16769"/>
                  </a:cubicBezTo>
                  <a:cubicBezTo>
                    <a:pt x="4190" y="17773"/>
                    <a:pt x="4340" y="18216"/>
                    <a:pt x="4340" y="19137"/>
                  </a:cubicBezTo>
                  <a:cubicBezTo>
                    <a:pt x="4199" y="19522"/>
                    <a:pt x="4274" y="19717"/>
                    <a:pt x="4274" y="19717"/>
                  </a:cubicBezTo>
                  <a:cubicBezTo>
                    <a:pt x="4368" y="19995"/>
                    <a:pt x="4617" y="19893"/>
                    <a:pt x="4535" y="19971"/>
                  </a:cubicBezTo>
                  <a:cubicBezTo>
                    <a:pt x="4269" y="20224"/>
                    <a:pt x="4429" y="20438"/>
                    <a:pt x="4340" y="20583"/>
                  </a:cubicBezTo>
                  <a:cubicBezTo>
                    <a:pt x="4240" y="20748"/>
                    <a:pt x="4364" y="20936"/>
                    <a:pt x="4340" y="20983"/>
                  </a:cubicBezTo>
                  <a:cubicBezTo>
                    <a:pt x="4340" y="20983"/>
                    <a:pt x="4384" y="21109"/>
                    <a:pt x="4740" y="21238"/>
                  </a:cubicBezTo>
                  <a:cubicBezTo>
                    <a:pt x="5157" y="21388"/>
                    <a:pt x="6901" y="21579"/>
                    <a:pt x="8616" y="21410"/>
                  </a:cubicBezTo>
                  <a:cubicBezTo>
                    <a:pt x="9573" y="21316"/>
                    <a:pt x="9262" y="21088"/>
                    <a:pt x="9262" y="20924"/>
                  </a:cubicBezTo>
                  <a:cubicBezTo>
                    <a:pt x="9262" y="20797"/>
                    <a:pt x="8777" y="20605"/>
                    <a:pt x="8729" y="20462"/>
                  </a:cubicBezTo>
                  <a:cubicBezTo>
                    <a:pt x="8662" y="20263"/>
                    <a:pt x="8662" y="20255"/>
                    <a:pt x="8452" y="20003"/>
                  </a:cubicBezTo>
                  <a:cubicBezTo>
                    <a:pt x="8358" y="19890"/>
                    <a:pt x="8447" y="19720"/>
                    <a:pt x="8673" y="19630"/>
                  </a:cubicBezTo>
                  <a:cubicBezTo>
                    <a:pt x="8793" y="19582"/>
                    <a:pt x="8893" y="19525"/>
                    <a:pt x="8893" y="19444"/>
                  </a:cubicBezTo>
                  <a:cubicBezTo>
                    <a:pt x="8893" y="19071"/>
                    <a:pt x="8716" y="18928"/>
                    <a:pt x="9231" y="17843"/>
                  </a:cubicBezTo>
                  <a:cubicBezTo>
                    <a:pt x="9398" y="17493"/>
                    <a:pt x="9563" y="17209"/>
                    <a:pt x="9831" y="16639"/>
                  </a:cubicBezTo>
                  <a:cubicBezTo>
                    <a:pt x="9933" y="16421"/>
                    <a:pt x="10283" y="15839"/>
                    <a:pt x="10503" y="15630"/>
                  </a:cubicBezTo>
                  <a:cubicBezTo>
                    <a:pt x="11512" y="14669"/>
                    <a:pt x="11887" y="13545"/>
                    <a:pt x="12148" y="12932"/>
                  </a:cubicBezTo>
                  <a:cubicBezTo>
                    <a:pt x="12172" y="12877"/>
                    <a:pt x="12414" y="12880"/>
                    <a:pt x="12430" y="12936"/>
                  </a:cubicBezTo>
                  <a:cubicBezTo>
                    <a:pt x="12780" y="14137"/>
                    <a:pt x="13727" y="15338"/>
                    <a:pt x="13281" y="16184"/>
                  </a:cubicBezTo>
                  <a:cubicBezTo>
                    <a:pt x="12690" y="17307"/>
                    <a:pt x="13044" y="19528"/>
                    <a:pt x="13158" y="19543"/>
                  </a:cubicBezTo>
                  <a:cubicBezTo>
                    <a:pt x="13176" y="19674"/>
                    <a:pt x="13757" y="19688"/>
                    <a:pt x="13620" y="19877"/>
                  </a:cubicBezTo>
                  <a:cubicBezTo>
                    <a:pt x="13329" y="20278"/>
                    <a:pt x="13681" y="20664"/>
                    <a:pt x="13681" y="20664"/>
                  </a:cubicBezTo>
                  <a:cubicBezTo>
                    <a:pt x="13681" y="20664"/>
                    <a:pt x="13666" y="20763"/>
                    <a:pt x="13656" y="20835"/>
                  </a:cubicBezTo>
                  <a:cubicBezTo>
                    <a:pt x="13649" y="20884"/>
                    <a:pt x="13740" y="20928"/>
                    <a:pt x="13881" y="20944"/>
                  </a:cubicBezTo>
                  <a:cubicBezTo>
                    <a:pt x="14272" y="20988"/>
                    <a:pt x="14917" y="20997"/>
                    <a:pt x="15691" y="21006"/>
                  </a:cubicBezTo>
                  <a:cubicBezTo>
                    <a:pt x="16612" y="21017"/>
                    <a:pt x="16505" y="21106"/>
                    <a:pt x="17911" y="21192"/>
                  </a:cubicBezTo>
                  <a:cubicBezTo>
                    <a:pt x="19317" y="21278"/>
                    <a:pt x="21435" y="21140"/>
                    <a:pt x="21489" y="21006"/>
                  </a:cubicBezTo>
                  <a:cubicBezTo>
                    <a:pt x="21544" y="20872"/>
                    <a:pt x="21403" y="20584"/>
                    <a:pt x="20510" y="20503"/>
                  </a:cubicBezTo>
                  <a:cubicBezTo>
                    <a:pt x="19862" y="20421"/>
                    <a:pt x="19211" y="20353"/>
                    <a:pt x="18890" y="20283"/>
                  </a:cubicBezTo>
                  <a:cubicBezTo>
                    <a:pt x="18569" y="20213"/>
                    <a:pt x="17923" y="19968"/>
                    <a:pt x="17537" y="19926"/>
                  </a:cubicBezTo>
                  <a:cubicBezTo>
                    <a:pt x="17436" y="19915"/>
                    <a:pt x="17738" y="19800"/>
                    <a:pt x="17655" y="19471"/>
                  </a:cubicBezTo>
                  <a:cubicBezTo>
                    <a:pt x="17565" y="19121"/>
                    <a:pt x="17504" y="18885"/>
                    <a:pt x="17403" y="17877"/>
                  </a:cubicBezTo>
                  <a:cubicBezTo>
                    <a:pt x="17380" y="17639"/>
                    <a:pt x="17098" y="16934"/>
                    <a:pt x="17701" y="15969"/>
                  </a:cubicBezTo>
                  <a:cubicBezTo>
                    <a:pt x="17936" y="15593"/>
                    <a:pt x="17842" y="14996"/>
                    <a:pt x="17906" y="14271"/>
                  </a:cubicBezTo>
                  <a:cubicBezTo>
                    <a:pt x="17989" y="13321"/>
                    <a:pt x="18057" y="12396"/>
                    <a:pt x="17588" y="11169"/>
                  </a:cubicBezTo>
                  <a:cubicBezTo>
                    <a:pt x="17224" y="10217"/>
                    <a:pt x="17134" y="9970"/>
                    <a:pt x="16655" y="9412"/>
                  </a:cubicBezTo>
                  <a:cubicBezTo>
                    <a:pt x="16766" y="9378"/>
                    <a:pt x="16824" y="9329"/>
                    <a:pt x="16804" y="9276"/>
                  </a:cubicBezTo>
                  <a:lnTo>
                    <a:pt x="16757" y="8801"/>
                  </a:lnTo>
                  <a:cubicBezTo>
                    <a:pt x="16757" y="8678"/>
                    <a:pt x="16332" y="8592"/>
                    <a:pt x="16076" y="8598"/>
                  </a:cubicBezTo>
                  <a:cubicBezTo>
                    <a:pt x="15789" y="8088"/>
                    <a:pt x="15665" y="7588"/>
                    <a:pt x="15860" y="7190"/>
                  </a:cubicBezTo>
                  <a:cubicBezTo>
                    <a:pt x="16004" y="6898"/>
                    <a:pt x="17124" y="6324"/>
                    <a:pt x="16563" y="5810"/>
                  </a:cubicBezTo>
                  <a:cubicBezTo>
                    <a:pt x="16060" y="5349"/>
                    <a:pt x="14538" y="4598"/>
                    <a:pt x="14086" y="4451"/>
                  </a:cubicBezTo>
                  <a:cubicBezTo>
                    <a:pt x="13990" y="4419"/>
                    <a:pt x="13854" y="4395"/>
                    <a:pt x="13702" y="4378"/>
                  </a:cubicBezTo>
                  <a:lnTo>
                    <a:pt x="13835" y="4375"/>
                  </a:lnTo>
                  <a:cubicBezTo>
                    <a:pt x="13835" y="4375"/>
                    <a:pt x="13193" y="4329"/>
                    <a:pt x="12979" y="4071"/>
                  </a:cubicBezTo>
                  <a:cubicBezTo>
                    <a:pt x="12827" y="3889"/>
                    <a:pt x="13287" y="3499"/>
                    <a:pt x="13502" y="3487"/>
                  </a:cubicBezTo>
                  <a:lnTo>
                    <a:pt x="14594" y="3481"/>
                  </a:lnTo>
                  <a:cubicBezTo>
                    <a:pt x="14898" y="3464"/>
                    <a:pt x="15186" y="3391"/>
                    <a:pt x="15230" y="3315"/>
                  </a:cubicBezTo>
                  <a:cubicBezTo>
                    <a:pt x="15299" y="3208"/>
                    <a:pt x="15225" y="3143"/>
                    <a:pt x="15281" y="3063"/>
                  </a:cubicBezTo>
                  <a:cubicBezTo>
                    <a:pt x="15452" y="2788"/>
                    <a:pt x="15312" y="2710"/>
                    <a:pt x="15353" y="2627"/>
                  </a:cubicBezTo>
                  <a:cubicBezTo>
                    <a:pt x="15820" y="2557"/>
                    <a:pt x="15884" y="2491"/>
                    <a:pt x="15794" y="2419"/>
                  </a:cubicBezTo>
                  <a:cubicBezTo>
                    <a:pt x="15727" y="2366"/>
                    <a:pt x="14872" y="2184"/>
                    <a:pt x="14866" y="2036"/>
                  </a:cubicBezTo>
                  <a:cubicBezTo>
                    <a:pt x="15026" y="1794"/>
                    <a:pt x="14994" y="1645"/>
                    <a:pt x="14871" y="1531"/>
                  </a:cubicBezTo>
                  <a:lnTo>
                    <a:pt x="15753" y="1482"/>
                  </a:lnTo>
                  <a:cubicBezTo>
                    <a:pt x="15870" y="1476"/>
                    <a:pt x="15910" y="1427"/>
                    <a:pt x="15819" y="1402"/>
                  </a:cubicBezTo>
                  <a:cubicBezTo>
                    <a:pt x="15690" y="1366"/>
                    <a:pt x="15532" y="1341"/>
                    <a:pt x="15363" y="1328"/>
                  </a:cubicBezTo>
                  <a:cubicBezTo>
                    <a:pt x="15144" y="1312"/>
                    <a:pt x="14898" y="1283"/>
                    <a:pt x="14804" y="1234"/>
                  </a:cubicBezTo>
                  <a:cubicBezTo>
                    <a:pt x="14642" y="1150"/>
                    <a:pt x="14402" y="722"/>
                    <a:pt x="13625" y="466"/>
                  </a:cubicBezTo>
                  <a:cubicBezTo>
                    <a:pt x="13071" y="283"/>
                    <a:pt x="12369" y="143"/>
                    <a:pt x="11856" y="153"/>
                  </a:cubicBezTo>
                  <a:cubicBezTo>
                    <a:pt x="11633" y="-21"/>
                    <a:pt x="10930" y="-4"/>
                    <a:pt x="10482" y="4"/>
                  </a:cubicBezTo>
                  <a:close/>
                  <a:moveTo>
                    <a:pt x="5930" y="6548"/>
                  </a:moveTo>
                  <a:cubicBezTo>
                    <a:pt x="6039" y="6555"/>
                    <a:pt x="6140" y="6580"/>
                    <a:pt x="6186" y="6618"/>
                  </a:cubicBezTo>
                  <a:cubicBezTo>
                    <a:pt x="6367" y="6769"/>
                    <a:pt x="6586" y="7007"/>
                    <a:pt x="6806" y="7234"/>
                  </a:cubicBezTo>
                  <a:cubicBezTo>
                    <a:pt x="7264" y="7707"/>
                    <a:pt x="7616" y="7931"/>
                    <a:pt x="7370" y="8261"/>
                  </a:cubicBezTo>
                  <a:cubicBezTo>
                    <a:pt x="7183" y="8513"/>
                    <a:pt x="6811" y="8858"/>
                    <a:pt x="6811" y="8858"/>
                  </a:cubicBezTo>
                  <a:cubicBezTo>
                    <a:pt x="6133" y="8858"/>
                    <a:pt x="5842" y="8976"/>
                    <a:pt x="5807" y="8982"/>
                  </a:cubicBezTo>
                  <a:cubicBezTo>
                    <a:pt x="5454" y="9049"/>
                    <a:pt x="4889" y="9001"/>
                    <a:pt x="4628" y="8895"/>
                  </a:cubicBezTo>
                  <a:cubicBezTo>
                    <a:pt x="3966" y="8628"/>
                    <a:pt x="3934" y="8067"/>
                    <a:pt x="3541" y="7536"/>
                  </a:cubicBezTo>
                  <a:lnTo>
                    <a:pt x="4340" y="7206"/>
                  </a:lnTo>
                  <a:cubicBezTo>
                    <a:pt x="4497" y="7127"/>
                    <a:pt x="4533" y="7041"/>
                    <a:pt x="4479" y="6981"/>
                  </a:cubicBezTo>
                  <a:cubicBezTo>
                    <a:pt x="4980" y="6802"/>
                    <a:pt x="5361" y="6668"/>
                    <a:pt x="5612" y="6581"/>
                  </a:cubicBezTo>
                  <a:cubicBezTo>
                    <a:pt x="5699" y="6551"/>
                    <a:pt x="5820" y="6541"/>
                    <a:pt x="5930" y="6548"/>
                  </a:cubicBezTo>
                  <a:close/>
                </a:path>
              </a:pathLst>
            </a:custGeom>
            <a:solidFill>
              <a:schemeClr val="accent1">
                <a:lumOff val="-13575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dirty="0"/>
            </a:p>
          </p:txBody>
        </p:sp>
      </p:grpSp>
      <p:grpSp>
        <p:nvGrpSpPr>
          <p:cNvPr id="174" name="Group"/>
          <p:cNvGrpSpPr/>
          <p:nvPr/>
        </p:nvGrpSpPr>
        <p:grpSpPr>
          <a:xfrm>
            <a:off x="2065386" y="6182228"/>
            <a:ext cx="7212224" cy="1063171"/>
            <a:chOff x="0" y="0"/>
            <a:chExt cx="7212223" cy="1063170"/>
          </a:xfrm>
        </p:grpSpPr>
        <p:sp>
          <p:nvSpPr>
            <p:cNvPr id="172" name="Horseback Riding"/>
            <p:cNvSpPr/>
            <p:nvPr/>
          </p:nvSpPr>
          <p:spPr>
            <a:xfrm>
              <a:off x="0" y="0"/>
              <a:ext cx="895005" cy="883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378" y="0"/>
                  </a:moveTo>
                  <a:cubicBezTo>
                    <a:pt x="8007" y="0"/>
                    <a:pt x="7636" y="144"/>
                    <a:pt x="7352" y="431"/>
                  </a:cubicBezTo>
                  <a:cubicBezTo>
                    <a:pt x="6786" y="1005"/>
                    <a:pt x="6786" y="1936"/>
                    <a:pt x="7352" y="2510"/>
                  </a:cubicBezTo>
                  <a:cubicBezTo>
                    <a:pt x="7919" y="3084"/>
                    <a:pt x="8838" y="3084"/>
                    <a:pt x="9404" y="2510"/>
                  </a:cubicBezTo>
                  <a:cubicBezTo>
                    <a:pt x="9971" y="1936"/>
                    <a:pt x="9971" y="1005"/>
                    <a:pt x="9404" y="431"/>
                  </a:cubicBezTo>
                  <a:cubicBezTo>
                    <a:pt x="9121" y="144"/>
                    <a:pt x="8750" y="0"/>
                    <a:pt x="8378" y="0"/>
                  </a:cubicBezTo>
                  <a:close/>
                  <a:moveTo>
                    <a:pt x="18066" y="1982"/>
                  </a:moveTo>
                  <a:cubicBezTo>
                    <a:pt x="18052" y="1980"/>
                    <a:pt x="18032" y="1985"/>
                    <a:pt x="18007" y="2001"/>
                  </a:cubicBezTo>
                  <a:cubicBezTo>
                    <a:pt x="17942" y="2043"/>
                    <a:pt x="11897" y="8305"/>
                    <a:pt x="11897" y="8305"/>
                  </a:cubicBezTo>
                  <a:lnTo>
                    <a:pt x="9735" y="8305"/>
                  </a:lnTo>
                  <a:lnTo>
                    <a:pt x="9735" y="6735"/>
                  </a:lnTo>
                  <a:lnTo>
                    <a:pt x="11509" y="7279"/>
                  </a:lnTo>
                  <a:cubicBezTo>
                    <a:pt x="11585" y="7303"/>
                    <a:pt x="11662" y="7313"/>
                    <a:pt x="11738" y="7313"/>
                  </a:cubicBezTo>
                  <a:cubicBezTo>
                    <a:pt x="12078" y="7313"/>
                    <a:pt x="12392" y="7090"/>
                    <a:pt x="12496" y="6744"/>
                  </a:cubicBezTo>
                  <a:cubicBezTo>
                    <a:pt x="12622" y="6320"/>
                    <a:pt x="12386" y="5872"/>
                    <a:pt x="11968" y="5744"/>
                  </a:cubicBezTo>
                  <a:lnTo>
                    <a:pt x="9735" y="5060"/>
                  </a:lnTo>
                  <a:lnTo>
                    <a:pt x="9735" y="4764"/>
                  </a:lnTo>
                  <a:cubicBezTo>
                    <a:pt x="9735" y="4005"/>
                    <a:pt x="9128" y="3389"/>
                    <a:pt x="8378" y="3389"/>
                  </a:cubicBezTo>
                  <a:cubicBezTo>
                    <a:pt x="7629" y="3389"/>
                    <a:pt x="7022" y="4005"/>
                    <a:pt x="7022" y="4764"/>
                  </a:cubicBezTo>
                  <a:lnTo>
                    <a:pt x="7022" y="8305"/>
                  </a:lnTo>
                  <a:lnTo>
                    <a:pt x="2400" y="8305"/>
                  </a:lnTo>
                  <a:cubicBezTo>
                    <a:pt x="270" y="8305"/>
                    <a:pt x="0" y="10436"/>
                    <a:pt x="0" y="10436"/>
                  </a:cubicBezTo>
                  <a:lnTo>
                    <a:pt x="0" y="14158"/>
                  </a:lnTo>
                  <a:lnTo>
                    <a:pt x="1549" y="14158"/>
                  </a:lnTo>
                  <a:lnTo>
                    <a:pt x="1549" y="10436"/>
                  </a:lnTo>
                  <a:lnTo>
                    <a:pt x="2206" y="9299"/>
                  </a:lnTo>
                  <a:lnTo>
                    <a:pt x="2400" y="9299"/>
                  </a:lnTo>
                  <a:lnTo>
                    <a:pt x="2400" y="13515"/>
                  </a:lnTo>
                  <a:lnTo>
                    <a:pt x="1650" y="14849"/>
                  </a:lnTo>
                  <a:lnTo>
                    <a:pt x="1650" y="20468"/>
                  </a:lnTo>
                  <a:cubicBezTo>
                    <a:pt x="1650" y="21037"/>
                    <a:pt x="2106" y="21499"/>
                    <a:pt x="2668" y="21499"/>
                  </a:cubicBezTo>
                  <a:cubicBezTo>
                    <a:pt x="3230" y="21499"/>
                    <a:pt x="3686" y="21037"/>
                    <a:pt x="3685" y="20468"/>
                  </a:cubicBezTo>
                  <a:lnTo>
                    <a:pt x="3685" y="15395"/>
                  </a:lnTo>
                  <a:lnTo>
                    <a:pt x="4455" y="14025"/>
                  </a:lnTo>
                  <a:lnTo>
                    <a:pt x="4455" y="15718"/>
                  </a:lnTo>
                  <a:cubicBezTo>
                    <a:pt x="4453" y="15752"/>
                    <a:pt x="4453" y="15786"/>
                    <a:pt x="4455" y="15820"/>
                  </a:cubicBezTo>
                  <a:lnTo>
                    <a:pt x="4455" y="15925"/>
                  </a:lnTo>
                  <a:lnTo>
                    <a:pt x="4465" y="15923"/>
                  </a:lnTo>
                  <a:cubicBezTo>
                    <a:pt x="4477" y="16006"/>
                    <a:pt x="4496" y="16088"/>
                    <a:pt x="4529" y="16169"/>
                  </a:cubicBezTo>
                  <a:lnTo>
                    <a:pt x="6512" y="20966"/>
                  </a:lnTo>
                  <a:cubicBezTo>
                    <a:pt x="6675" y="21361"/>
                    <a:pt x="7052" y="21600"/>
                    <a:pt x="7450" y="21600"/>
                  </a:cubicBezTo>
                  <a:cubicBezTo>
                    <a:pt x="7581" y="21600"/>
                    <a:pt x="7715" y="21574"/>
                    <a:pt x="7843" y="21520"/>
                  </a:cubicBezTo>
                  <a:cubicBezTo>
                    <a:pt x="8362" y="21300"/>
                    <a:pt x="8606" y="20696"/>
                    <a:pt x="8389" y="20170"/>
                  </a:cubicBezTo>
                  <a:lnTo>
                    <a:pt x="6441" y="15456"/>
                  </a:lnTo>
                  <a:lnTo>
                    <a:pt x="7550" y="13980"/>
                  </a:lnTo>
                  <a:lnTo>
                    <a:pt x="12472" y="13980"/>
                  </a:lnTo>
                  <a:lnTo>
                    <a:pt x="12472" y="20275"/>
                  </a:lnTo>
                  <a:cubicBezTo>
                    <a:pt x="12472" y="20844"/>
                    <a:pt x="12928" y="21306"/>
                    <a:pt x="13490" y="21306"/>
                  </a:cubicBezTo>
                  <a:cubicBezTo>
                    <a:pt x="14052" y="21306"/>
                    <a:pt x="14507" y="20844"/>
                    <a:pt x="14507" y="20275"/>
                  </a:cubicBezTo>
                  <a:lnTo>
                    <a:pt x="14507" y="14020"/>
                  </a:lnTo>
                  <a:lnTo>
                    <a:pt x="16652" y="9504"/>
                  </a:lnTo>
                  <a:cubicBezTo>
                    <a:pt x="16809" y="9522"/>
                    <a:pt x="16997" y="9536"/>
                    <a:pt x="17204" y="9536"/>
                  </a:cubicBezTo>
                  <a:cubicBezTo>
                    <a:pt x="17755" y="9536"/>
                    <a:pt x="18437" y="9436"/>
                    <a:pt x="19015" y="9042"/>
                  </a:cubicBezTo>
                  <a:cubicBezTo>
                    <a:pt x="19539" y="8685"/>
                    <a:pt x="19886" y="8150"/>
                    <a:pt x="20054" y="7454"/>
                  </a:cubicBezTo>
                  <a:lnTo>
                    <a:pt x="20488" y="7513"/>
                  </a:lnTo>
                  <a:cubicBezTo>
                    <a:pt x="21562" y="7657"/>
                    <a:pt x="21600" y="6511"/>
                    <a:pt x="21600" y="6511"/>
                  </a:cubicBezTo>
                  <a:cubicBezTo>
                    <a:pt x="21600" y="5867"/>
                    <a:pt x="20798" y="5395"/>
                    <a:pt x="20798" y="5395"/>
                  </a:cubicBezTo>
                  <a:lnTo>
                    <a:pt x="18087" y="3562"/>
                  </a:lnTo>
                  <a:lnTo>
                    <a:pt x="18110" y="2050"/>
                  </a:lnTo>
                  <a:cubicBezTo>
                    <a:pt x="18110" y="2050"/>
                    <a:pt x="18109" y="1987"/>
                    <a:pt x="18066" y="1982"/>
                  </a:cubicBezTo>
                  <a:close/>
                  <a:moveTo>
                    <a:pt x="17774" y="7142"/>
                  </a:moveTo>
                  <a:lnTo>
                    <a:pt x="19376" y="7361"/>
                  </a:lnTo>
                  <a:cubicBezTo>
                    <a:pt x="19243" y="7851"/>
                    <a:pt x="18997" y="8224"/>
                    <a:pt x="18638" y="8469"/>
                  </a:cubicBezTo>
                  <a:cubicBezTo>
                    <a:pt x="18116" y="8826"/>
                    <a:pt x="17448" y="8869"/>
                    <a:pt x="16968" y="8840"/>
                  </a:cubicBezTo>
                  <a:lnTo>
                    <a:pt x="17774" y="7142"/>
                  </a:lnTo>
                  <a:close/>
                </a:path>
              </a:pathLst>
            </a:custGeom>
            <a:solidFill>
              <a:schemeClr val="accent5">
                <a:hueOff val="-82419"/>
                <a:satOff val="-9513"/>
                <a:lumOff val="-16343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73" name="Worker"/>
            <p:cNvSpPr/>
            <p:nvPr/>
          </p:nvSpPr>
          <p:spPr>
            <a:xfrm flipH="1">
              <a:off x="6894605" y="93701"/>
              <a:ext cx="317619" cy="969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477" extrusionOk="0">
                  <a:moveTo>
                    <a:pt x="10482" y="4"/>
                  </a:moveTo>
                  <a:cubicBezTo>
                    <a:pt x="10034" y="12"/>
                    <a:pt x="8391" y="117"/>
                    <a:pt x="7657" y="494"/>
                  </a:cubicBezTo>
                  <a:cubicBezTo>
                    <a:pt x="6848" y="911"/>
                    <a:pt x="6805" y="1175"/>
                    <a:pt x="6965" y="1602"/>
                  </a:cubicBezTo>
                  <a:cubicBezTo>
                    <a:pt x="6986" y="1656"/>
                    <a:pt x="6943" y="1710"/>
                    <a:pt x="6847" y="1754"/>
                  </a:cubicBezTo>
                  <a:lnTo>
                    <a:pt x="6817" y="1769"/>
                  </a:lnTo>
                  <a:cubicBezTo>
                    <a:pt x="6710" y="1819"/>
                    <a:pt x="6673" y="1881"/>
                    <a:pt x="6709" y="1940"/>
                  </a:cubicBezTo>
                  <a:cubicBezTo>
                    <a:pt x="6726" y="1968"/>
                    <a:pt x="6808" y="1986"/>
                    <a:pt x="6894" y="1981"/>
                  </a:cubicBezTo>
                  <a:lnTo>
                    <a:pt x="7473" y="1944"/>
                  </a:lnTo>
                  <a:lnTo>
                    <a:pt x="7581" y="2118"/>
                  </a:lnTo>
                  <a:lnTo>
                    <a:pt x="7832" y="2103"/>
                  </a:lnTo>
                  <a:cubicBezTo>
                    <a:pt x="7743" y="2259"/>
                    <a:pt x="7638" y="2495"/>
                    <a:pt x="7698" y="2690"/>
                  </a:cubicBezTo>
                  <a:cubicBezTo>
                    <a:pt x="7809" y="3047"/>
                    <a:pt x="7636" y="3287"/>
                    <a:pt x="7370" y="3479"/>
                  </a:cubicBezTo>
                  <a:cubicBezTo>
                    <a:pt x="7088" y="3683"/>
                    <a:pt x="5823" y="3782"/>
                    <a:pt x="6212" y="4325"/>
                  </a:cubicBezTo>
                  <a:cubicBezTo>
                    <a:pt x="4592" y="4538"/>
                    <a:pt x="3452" y="5407"/>
                    <a:pt x="1941" y="6231"/>
                  </a:cubicBezTo>
                  <a:cubicBezTo>
                    <a:pt x="1754" y="6223"/>
                    <a:pt x="1529" y="6238"/>
                    <a:pt x="1362" y="6303"/>
                  </a:cubicBezTo>
                  <a:lnTo>
                    <a:pt x="721" y="6586"/>
                  </a:lnTo>
                  <a:cubicBezTo>
                    <a:pt x="618" y="6626"/>
                    <a:pt x="407" y="6753"/>
                    <a:pt x="572" y="6895"/>
                  </a:cubicBezTo>
                  <a:cubicBezTo>
                    <a:pt x="551" y="6904"/>
                    <a:pt x="357" y="7014"/>
                    <a:pt x="177" y="7118"/>
                  </a:cubicBezTo>
                  <a:cubicBezTo>
                    <a:pt x="-34" y="7241"/>
                    <a:pt x="-56" y="7388"/>
                    <a:pt x="111" y="7518"/>
                  </a:cubicBezTo>
                  <a:cubicBezTo>
                    <a:pt x="327" y="7686"/>
                    <a:pt x="668" y="7934"/>
                    <a:pt x="1090" y="8180"/>
                  </a:cubicBezTo>
                  <a:cubicBezTo>
                    <a:pt x="2003" y="8714"/>
                    <a:pt x="3229" y="9346"/>
                    <a:pt x="4105" y="9644"/>
                  </a:cubicBezTo>
                  <a:lnTo>
                    <a:pt x="4105" y="10365"/>
                  </a:lnTo>
                  <a:cubicBezTo>
                    <a:pt x="1836" y="10445"/>
                    <a:pt x="1003" y="11125"/>
                    <a:pt x="1003" y="11125"/>
                  </a:cubicBezTo>
                  <a:lnTo>
                    <a:pt x="1141" y="11154"/>
                  </a:lnTo>
                  <a:cubicBezTo>
                    <a:pt x="1141" y="11154"/>
                    <a:pt x="2132" y="10786"/>
                    <a:pt x="2638" y="10783"/>
                  </a:cubicBezTo>
                  <a:cubicBezTo>
                    <a:pt x="3291" y="10779"/>
                    <a:pt x="3382" y="11031"/>
                    <a:pt x="3382" y="11031"/>
                  </a:cubicBezTo>
                  <a:lnTo>
                    <a:pt x="3530" y="11033"/>
                  </a:lnTo>
                  <a:lnTo>
                    <a:pt x="3566" y="12038"/>
                  </a:lnTo>
                  <a:cubicBezTo>
                    <a:pt x="3470" y="12040"/>
                    <a:pt x="3395" y="12067"/>
                    <a:pt x="3397" y="12098"/>
                  </a:cubicBezTo>
                  <a:lnTo>
                    <a:pt x="3469" y="13414"/>
                  </a:lnTo>
                  <a:cubicBezTo>
                    <a:pt x="3469" y="13424"/>
                    <a:pt x="3464" y="13435"/>
                    <a:pt x="3464" y="13446"/>
                  </a:cubicBezTo>
                  <a:lnTo>
                    <a:pt x="3382" y="14216"/>
                  </a:lnTo>
                  <a:cubicBezTo>
                    <a:pt x="3375" y="14280"/>
                    <a:pt x="3535" y="14331"/>
                    <a:pt x="3730" y="14330"/>
                  </a:cubicBezTo>
                  <a:lnTo>
                    <a:pt x="4151" y="14328"/>
                  </a:lnTo>
                  <a:lnTo>
                    <a:pt x="4530" y="14326"/>
                  </a:lnTo>
                  <a:cubicBezTo>
                    <a:pt x="4724" y="14325"/>
                    <a:pt x="4881" y="14271"/>
                    <a:pt x="4868" y="14207"/>
                  </a:cubicBezTo>
                  <a:lnTo>
                    <a:pt x="4710" y="13414"/>
                  </a:lnTo>
                  <a:lnTo>
                    <a:pt x="4643" y="12103"/>
                  </a:lnTo>
                  <a:cubicBezTo>
                    <a:pt x="4700" y="12108"/>
                    <a:pt x="4756" y="12112"/>
                    <a:pt x="4817" y="12112"/>
                  </a:cubicBezTo>
                  <a:lnTo>
                    <a:pt x="5976" y="12112"/>
                  </a:lnTo>
                  <a:cubicBezTo>
                    <a:pt x="6536" y="13763"/>
                    <a:pt x="6792" y="14110"/>
                    <a:pt x="6750" y="14533"/>
                  </a:cubicBezTo>
                  <a:cubicBezTo>
                    <a:pt x="6690" y="15141"/>
                    <a:pt x="5987" y="15436"/>
                    <a:pt x="5545" y="15870"/>
                  </a:cubicBezTo>
                  <a:cubicBezTo>
                    <a:pt x="5143" y="16265"/>
                    <a:pt x="4985" y="16324"/>
                    <a:pt x="4740" y="16769"/>
                  </a:cubicBezTo>
                  <a:cubicBezTo>
                    <a:pt x="4190" y="17773"/>
                    <a:pt x="4340" y="18216"/>
                    <a:pt x="4340" y="19137"/>
                  </a:cubicBezTo>
                  <a:cubicBezTo>
                    <a:pt x="4199" y="19522"/>
                    <a:pt x="4274" y="19717"/>
                    <a:pt x="4274" y="19717"/>
                  </a:cubicBezTo>
                  <a:cubicBezTo>
                    <a:pt x="4368" y="19995"/>
                    <a:pt x="4617" y="19893"/>
                    <a:pt x="4535" y="19971"/>
                  </a:cubicBezTo>
                  <a:cubicBezTo>
                    <a:pt x="4269" y="20224"/>
                    <a:pt x="4429" y="20438"/>
                    <a:pt x="4340" y="20583"/>
                  </a:cubicBezTo>
                  <a:cubicBezTo>
                    <a:pt x="4240" y="20748"/>
                    <a:pt x="4364" y="20936"/>
                    <a:pt x="4340" y="20983"/>
                  </a:cubicBezTo>
                  <a:cubicBezTo>
                    <a:pt x="4340" y="20983"/>
                    <a:pt x="4384" y="21109"/>
                    <a:pt x="4740" y="21238"/>
                  </a:cubicBezTo>
                  <a:cubicBezTo>
                    <a:pt x="5157" y="21388"/>
                    <a:pt x="6901" y="21579"/>
                    <a:pt x="8616" y="21410"/>
                  </a:cubicBezTo>
                  <a:cubicBezTo>
                    <a:pt x="9573" y="21316"/>
                    <a:pt x="9262" y="21088"/>
                    <a:pt x="9262" y="20924"/>
                  </a:cubicBezTo>
                  <a:cubicBezTo>
                    <a:pt x="9262" y="20797"/>
                    <a:pt x="8777" y="20605"/>
                    <a:pt x="8729" y="20462"/>
                  </a:cubicBezTo>
                  <a:cubicBezTo>
                    <a:pt x="8662" y="20263"/>
                    <a:pt x="8662" y="20255"/>
                    <a:pt x="8452" y="20003"/>
                  </a:cubicBezTo>
                  <a:cubicBezTo>
                    <a:pt x="8358" y="19890"/>
                    <a:pt x="8447" y="19720"/>
                    <a:pt x="8673" y="19630"/>
                  </a:cubicBezTo>
                  <a:cubicBezTo>
                    <a:pt x="8793" y="19582"/>
                    <a:pt x="8893" y="19525"/>
                    <a:pt x="8893" y="19444"/>
                  </a:cubicBezTo>
                  <a:cubicBezTo>
                    <a:pt x="8893" y="19071"/>
                    <a:pt x="8716" y="18928"/>
                    <a:pt x="9231" y="17843"/>
                  </a:cubicBezTo>
                  <a:cubicBezTo>
                    <a:pt x="9398" y="17493"/>
                    <a:pt x="9563" y="17209"/>
                    <a:pt x="9831" y="16639"/>
                  </a:cubicBezTo>
                  <a:cubicBezTo>
                    <a:pt x="9933" y="16421"/>
                    <a:pt x="10283" y="15839"/>
                    <a:pt x="10503" y="15630"/>
                  </a:cubicBezTo>
                  <a:cubicBezTo>
                    <a:pt x="11512" y="14669"/>
                    <a:pt x="11887" y="13545"/>
                    <a:pt x="12148" y="12932"/>
                  </a:cubicBezTo>
                  <a:cubicBezTo>
                    <a:pt x="12172" y="12877"/>
                    <a:pt x="12414" y="12880"/>
                    <a:pt x="12430" y="12936"/>
                  </a:cubicBezTo>
                  <a:cubicBezTo>
                    <a:pt x="12780" y="14137"/>
                    <a:pt x="13727" y="15338"/>
                    <a:pt x="13281" y="16184"/>
                  </a:cubicBezTo>
                  <a:cubicBezTo>
                    <a:pt x="12690" y="17307"/>
                    <a:pt x="13044" y="19528"/>
                    <a:pt x="13158" y="19543"/>
                  </a:cubicBezTo>
                  <a:cubicBezTo>
                    <a:pt x="13176" y="19674"/>
                    <a:pt x="13757" y="19688"/>
                    <a:pt x="13620" y="19877"/>
                  </a:cubicBezTo>
                  <a:cubicBezTo>
                    <a:pt x="13329" y="20278"/>
                    <a:pt x="13681" y="20664"/>
                    <a:pt x="13681" y="20664"/>
                  </a:cubicBezTo>
                  <a:cubicBezTo>
                    <a:pt x="13681" y="20664"/>
                    <a:pt x="13666" y="20763"/>
                    <a:pt x="13656" y="20835"/>
                  </a:cubicBezTo>
                  <a:cubicBezTo>
                    <a:pt x="13649" y="20884"/>
                    <a:pt x="13740" y="20928"/>
                    <a:pt x="13881" y="20944"/>
                  </a:cubicBezTo>
                  <a:cubicBezTo>
                    <a:pt x="14272" y="20988"/>
                    <a:pt x="14917" y="20997"/>
                    <a:pt x="15691" y="21006"/>
                  </a:cubicBezTo>
                  <a:cubicBezTo>
                    <a:pt x="16612" y="21017"/>
                    <a:pt x="16505" y="21106"/>
                    <a:pt x="17911" y="21192"/>
                  </a:cubicBezTo>
                  <a:cubicBezTo>
                    <a:pt x="19317" y="21278"/>
                    <a:pt x="21435" y="21140"/>
                    <a:pt x="21489" y="21006"/>
                  </a:cubicBezTo>
                  <a:cubicBezTo>
                    <a:pt x="21544" y="20872"/>
                    <a:pt x="21403" y="20584"/>
                    <a:pt x="20510" y="20503"/>
                  </a:cubicBezTo>
                  <a:cubicBezTo>
                    <a:pt x="19862" y="20421"/>
                    <a:pt x="19211" y="20353"/>
                    <a:pt x="18890" y="20283"/>
                  </a:cubicBezTo>
                  <a:cubicBezTo>
                    <a:pt x="18569" y="20213"/>
                    <a:pt x="17923" y="19968"/>
                    <a:pt x="17537" y="19926"/>
                  </a:cubicBezTo>
                  <a:cubicBezTo>
                    <a:pt x="17436" y="19915"/>
                    <a:pt x="17738" y="19800"/>
                    <a:pt x="17655" y="19471"/>
                  </a:cubicBezTo>
                  <a:cubicBezTo>
                    <a:pt x="17565" y="19121"/>
                    <a:pt x="17504" y="18885"/>
                    <a:pt x="17403" y="17877"/>
                  </a:cubicBezTo>
                  <a:cubicBezTo>
                    <a:pt x="17380" y="17639"/>
                    <a:pt x="17098" y="16934"/>
                    <a:pt x="17701" y="15969"/>
                  </a:cubicBezTo>
                  <a:cubicBezTo>
                    <a:pt x="17936" y="15593"/>
                    <a:pt x="17842" y="14996"/>
                    <a:pt x="17906" y="14271"/>
                  </a:cubicBezTo>
                  <a:cubicBezTo>
                    <a:pt x="17989" y="13321"/>
                    <a:pt x="18057" y="12396"/>
                    <a:pt x="17588" y="11169"/>
                  </a:cubicBezTo>
                  <a:cubicBezTo>
                    <a:pt x="17224" y="10217"/>
                    <a:pt x="17134" y="9970"/>
                    <a:pt x="16655" y="9412"/>
                  </a:cubicBezTo>
                  <a:cubicBezTo>
                    <a:pt x="16766" y="9378"/>
                    <a:pt x="16824" y="9329"/>
                    <a:pt x="16804" y="9276"/>
                  </a:cubicBezTo>
                  <a:lnTo>
                    <a:pt x="16757" y="8801"/>
                  </a:lnTo>
                  <a:cubicBezTo>
                    <a:pt x="16757" y="8678"/>
                    <a:pt x="16332" y="8592"/>
                    <a:pt x="16076" y="8598"/>
                  </a:cubicBezTo>
                  <a:cubicBezTo>
                    <a:pt x="15789" y="8088"/>
                    <a:pt x="15665" y="7588"/>
                    <a:pt x="15860" y="7190"/>
                  </a:cubicBezTo>
                  <a:cubicBezTo>
                    <a:pt x="16004" y="6898"/>
                    <a:pt x="17124" y="6324"/>
                    <a:pt x="16563" y="5810"/>
                  </a:cubicBezTo>
                  <a:cubicBezTo>
                    <a:pt x="16060" y="5349"/>
                    <a:pt x="14538" y="4598"/>
                    <a:pt x="14086" y="4451"/>
                  </a:cubicBezTo>
                  <a:cubicBezTo>
                    <a:pt x="13990" y="4419"/>
                    <a:pt x="13854" y="4395"/>
                    <a:pt x="13702" y="4378"/>
                  </a:cubicBezTo>
                  <a:lnTo>
                    <a:pt x="13835" y="4375"/>
                  </a:lnTo>
                  <a:cubicBezTo>
                    <a:pt x="13835" y="4375"/>
                    <a:pt x="13193" y="4329"/>
                    <a:pt x="12979" y="4071"/>
                  </a:cubicBezTo>
                  <a:cubicBezTo>
                    <a:pt x="12827" y="3889"/>
                    <a:pt x="13287" y="3499"/>
                    <a:pt x="13502" y="3487"/>
                  </a:cubicBezTo>
                  <a:lnTo>
                    <a:pt x="14594" y="3481"/>
                  </a:lnTo>
                  <a:cubicBezTo>
                    <a:pt x="14898" y="3464"/>
                    <a:pt x="15186" y="3391"/>
                    <a:pt x="15230" y="3315"/>
                  </a:cubicBezTo>
                  <a:cubicBezTo>
                    <a:pt x="15299" y="3208"/>
                    <a:pt x="15225" y="3143"/>
                    <a:pt x="15281" y="3063"/>
                  </a:cubicBezTo>
                  <a:cubicBezTo>
                    <a:pt x="15452" y="2788"/>
                    <a:pt x="15312" y="2710"/>
                    <a:pt x="15353" y="2627"/>
                  </a:cubicBezTo>
                  <a:cubicBezTo>
                    <a:pt x="15820" y="2557"/>
                    <a:pt x="15884" y="2491"/>
                    <a:pt x="15794" y="2419"/>
                  </a:cubicBezTo>
                  <a:cubicBezTo>
                    <a:pt x="15727" y="2366"/>
                    <a:pt x="14872" y="2184"/>
                    <a:pt x="14866" y="2036"/>
                  </a:cubicBezTo>
                  <a:cubicBezTo>
                    <a:pt x="15026" y="1794"/>
                    <a:pt x="14994" y="1645"/>
                    <a:pt x="14871" y="1531"/>
                  </a:cubicBezTo>
                  <a:lnTo>
                    <a:pt x="15753" y="1482"/>
                  </a:lnTo>
                  <a:cubicBezTo>
                    <a:pt x="15870" y="1476"/>
                    <a:pt x="15910" y="1427"/>
                    <a:pt x="15819" y="1402"/>
                  </a:cubicBezTo>
                  <a:cubicBezTo>
                    <a:pt x="15690" y="1366"/>
                    <a:pt x="15532" y="1341"/>
                    <a:pt x="15363" y="1328"/>
                  </a:cubicBezTo>
                  <a:cubicBezTo>
                    <a:pt x="15144" y="1312"/>
                    <a:pt x="14898" y="1283"/>
                    <a:pt x="14804" y="1234"/>
                  </a:cubicBezTo>
                  <a:cubicBezTo>
                    <a:pt x="14642" y="1150"/>
                    <a:pt x="14402" y="722"/>
                    <a:pt x="13625" y="466"/>
                  </a:cubicBezTo>
                  <a:cubicBezTo>
                    <a:pt x="13071" y="283"/>
                    <a:pt x="12369" y="143"/>
                    <a:pt x="11856" y="153"/>
                  </a:cubicBezTo>
                  <a:cubicBezTo>
                    <a:pt x="11633" y="-21"/>
                    <a:pt x="10930" y="-4"/>
                    <a:pt x="10482" y="4"/>
                  </a:cubicBezTo>
                  <a:close/>
                  <a:moveTo>
                    <a:pt x="5930" y="6548"/>
                  </a:moveTo>
                  <a:cubicBezTo>
                    <a:pt x="6039" y="6555"/>
                    <a:pt x="6140" y="6580"/>
                    <a:pt x="6186" y="6618"/>
                  </a:cubicBezTo>
                  <a:cubicBezTo>
                    <a:pt x="6367" y="6769"/>
                    <a:pt x="6586" y="7007"/>
                    <a:pt x="6806" y="7234"/>
                  </a:cubicBezTo>
                  <a:cubicBezTo>
                    <a:pt x="7264" y="7707"/>
                    <a:pt x="7616" y="7931"/>
                    <a:pt x="7370" y="8261"/>
                  </a:cubicBezTo>
                  <a:cubicBezTo>
                    <a:pt x="7183" y="8513"/>
                    <a:pt x="6811" y="8858"/>
                    <a:pt x="6811" y="8858"/>
                  </a:cubicBezTo>
                  <a:cubicBezTo>
                    <a:pt x="6133" y="8858"/>
                    <a:pt x="5842" y="8976"/>
                    <a:pt x="5807" y="8982"/>
                  </a:cubicBezTo>
                  <a:cubicBezTo>
                    <a:pt x="5454" y="9049"/>
                    <a:pt x="4889" y="9001"/>
                    <a:pt x="4628" y="8895"/>
                  </a:cubicBezTo>
                  <a:cubicBezTo>
                    <a:pt x="3966" y="8628"/>
                    <a:pt x="3934" y="8067"/>
                    <a:pt x="3541" y="7536"/>
                  </a:cubicBezTo>
                  <a:lnTo>
                    <a:pt x="4340" y="7206"/>
                  </a:lnTo>
                  <a:cubicBezTo>
                    <a:pt x="4497" y="7127"/>
                    <a:pt x="4533" y="7041"/>
                    <a:pt x="4479" y="6981"/>
                  </a:cubicBezTo>
                  <a:cubicBezTo>
                    <a:pt x="4980" y="6802"/>
                    <a:pt x="5361" y="6668"/>
                    <a:pt x="5612" y="6581"/>
                  </a:cubicBezTo>
                  <a:cubicBezTo>
                    <a:pt x="5699" y="6551"/>
                    <a:pt x="5820" y="6541"/>
                    <a:pt x="5930" y="6548"/>
                  </a:cubicBezTo>
                  <a:close/>
                </a:path>
              </a:pathLst>
            </a:custGeom>
            <a:solidFill>
              <a:schemeClr val="accent1">
                <a:lumOff val="-13575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3B3EC28-9E79-0518-9208-1000E600C8AA}"/>
              </a:ext>
            </a:extLst>
          </p:cNvPr>
          <p:cNvGrpSpPr/>
          <p:nvPr/>
        </p:nvGrpSpPr>
        <p:grpSpPr>
          <a:xfrm>
            <a:off x="14548338" y="4741555"/>
            <a:ext cx="8948293" cy="8193063"/>
            <a:chOff x="14548338" y="4741555"/>
            <a:chExt cx="8948293" cy="8193063"/>
          </a:xfrm>
        </p:grpSpPr>
        <p:sp>
          <p:nvSpPr>
            <p:cNvPr id="14" name="Worker">
              <a:extLst>
                <a:ext uri="{FF2B5EF4-FFF2-40B4-BE49-F238E27FC236}">
                  <a16:creationId xmlns:a16="http://schemas.microsoft.com/office/drawing/2014/main" id="{DD2482B1-8A0D-6301-DD04-598AB5380F7F}"/>
                </a:ext>
              </a:extLst>
            </p:cNvPr>
            <p:cNvSpPr/>
            <p:nvPr/>
          </p:nvSpPr>
          <p:spPr>
            <a:xfrm>
              <a:off x="16895934" y="5839923"/>
              <a:ext cx="435822" cy="975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1485" extrusionOk="0">
                  <a:moveTo>
                    <a:pt x="10437" y="4"/>
                  </a:moveTo>
                  <a:cubicBezTo>
                    <a:pt x="10086" y="16"/>
                    <a:pt x="9890" y="53"/>
                    <a:pt x="9890" y="53"/>
                  </a:cubicBezTo>
                  <a:lnTo>
                    <a:pt x="9679" y="218"/>
                  </a:lnTo>
                  <a:cubicBezTo>
                    <a:pt x="9679" y="218"/>
                    <a:pt x="9475" y="209"/>
                    <a:pt x="9302" y="233"/>
                  </a:cubicBezTo>
                  <a:cubicBezTo>
                    <a:pt x="9123" y="277"/>
                    <a:pt x="8310" y="685"/>
                    <a:pt x="8077" y="979"/>
                  </a:cubicBezTo>
                  <a:cubicBezTo>
                    <a:pt x="7824" y="1007"/>
                    <a:pt x="6972" y="1066"/>
                    <a:pt x="6792" y="1100"/>
                  </a:cubicBezTo>
                  <a:cubicBezTo>
                    <a:pt x="6611" y="1134"/>
                    <a:pt x="6610" y="1188"/>
                    <a:pt x="6747" y="1207"/>
                  </a:cubicBezTo>
                  <a:cubicBezTo>
                    <a:pt x="6845" y="1222"/>
                    <a:pt x="7314" y="1289"/>
                    <a:pt x="7960" y="1382"/>
                  </a:cubicBezTo>
                  <a:lnTo>
                    <a:pt x="7768" y="1865"/>
                  </a:lnTo>
                  <a:cubicBezTo>
                    <a:pt x="7768" y="1865"/>
                    <a:pt x="7275" y="2061"/>
                    <a:pt x="7048" y="2209"/>
                  </a:cubicBezTo>
                  <a:cubicBezTo>
                    <a:pt x="6821" y="2357"/>
                    <a:pt x="7572" y="2389"/>
                    <a:pt x="7572" y="2389"/>
                  </a:cubicBezTo>
                  <a:cubicBezTo>
                    <a:pt x="7572" y="2389"/>
                    <a:pt x="7241" y="2949"/>
                    <a:pt x="7719" y="3113"/>
                  </a:cubicBezTo>
                  <a:cubicBezTo>
                    <a:pt x="7920" y="3182"/>
                    <a:pt x="8267" y="3252"/>
                    <a:pt x="8601" y="3308"/>
                  </a:cubicBezTo>
                  <a:cubicBezTo>
                    <a:pt x="8784" y="3339"/>
                    <a:pt x="8857" y="3435"/>
                    <a:pt x="8759" y="3510"/>
                  </a:cubicBezTo>
                  <a:cubicBezTo>
                    <a:pt x="8554" y="3667"/>
                    <a:pt x="8183" y="3908"/>
                    <a:pt x="7670" y="4063"/>
                  </a:cubicBezTo>
                  <a:cubicBezTo>
                    <a:pt x="6854" y="4309"/>
                    <a:pt x="6108" y="5696"/>
                    <a:pt x="6034" y="6631"/>
                  </a:cubicBezTo>
                  <a:cubicBezTo>
                    <a:pt x="5968" y="7473"/>
                    <a:pt x="5033" y="9443"/>
                    <a:pt x="5883" y="10219"/>
                  </a:cubicBezTo>
                  <a:cubicBezTo>
                    <a:pt x="5883" y="10220"/>
                    <a:pt x="5883" y="10221"/>
                    <a:pt x="5883" y="10221"/>
                  </a:cubicBezTo>
                  <a:cubicBezTo>
                    <a:pt x="5207" y="11118"/>
                    <a:pt x="5701" y="12224"/>
                    <a:pt x="4764" y="13705"/>
                  </a:cubicBezTo>
                  <a:cubicBezTo>
                    <a:pt x="3636" y="15488"/>
                    <a:pt x="3816" y="18602"/>
                    <a:pt x="3351" y="18952"/>
                  </a:cubicBezTo>
                  <a:cubicBezTo>
                    <a:pt x="3167" y="19090"/>
                    <a:pt x="3339" y="19405"/>
                    <a:pt x="3339" y="19406"/>
                  </a:cubicBezTo>
                  <a:cubicBezTo>
                    <a:pt x="3339" y="19406"/>
                    <a:pt x="2631" y="19652"/>
                    <a:pt x="1602" y="19882"/>
                  </a:cubicBezTo>
                  <a:cubicBezTo>
                    <a:pt x="1601" y="19882"/>
                    <a:pt x="1598" y="19882"/>
                    <a:pt x="1598" y="19882"/>
                  </a:cubicBezTo>
                  <a:cubicBezTo>
                    <a:pt x="73" y="19841"/>
                    <a:pt x="-63" y="20307"/>
                    <a:pt x="19" y="20574"/>
                  </a:cubicBezTo>
                  <a:cubicBezTo>
                    <a:pt x="46" y="20664"/>
                    <a:pt x="209" y="20734"/>
                    <a:pt x="411" y="20742"/>
                  </a:cubicBezTo>
                  <a:cubicBezTo>
                    <a:pt x="2676" y="20839"/>
                    <a:pt x="3841" y="20592"/>
                    <a:pt x="4278" y="20465"/>
                  </a:cubicBezTo>
                  <a:cubicBezTo>
                    <a:pt x="4366" y="20439"/>
                    <a:pt x="4482" y="20465"/>
                    <a:pt x="4485" y="20512"/>
                  </a:cubicBezTo>
                  <a:cubicBezTo>
                    <a:pt x="4488" y="20554"/>
                    <a:pt x="4556" y="20589"/>
                    <a:pt x="4651" y="20588"/>
                  </a:cubicBezTo>
                  <a:cubicBezTo>
                    <a:pt x="5744" y="20569"/>
                    <a:pt x="6439" y="20521"/>
                    <a:pt x="6852" y="20480"/>
                  </a:cubicBezTo>
                  <a:cubicBezTo>
                    <a:pt x="7148" y="20450"/>
                    <a:pt x="7357" y="20331"/>
                    <a:pt x="7353" y="20196"/>
                  </a:cubicBezTo>
                  <a:lnTo>
                    <a:pt x="7346" y="19841"/>
                  </a:lnTo>
                  <a:cubicBezTo>
                    <a:pt x="7344" y="19783"/>
                    <a:pt x="7387" y="19727"/>
                    <a:pt x="7467" y="19680"/>
                  </a:cubicBezTo>
                  <a:cubicBezTo>
                    <a:pt x="8229" y="19232"/>
                    <a:pt x="7793" y="18275"/>
                    <a:pt x="8073" y="16954"/>
                  </a:cubicBezTo>
                  <a:cubicBezTo>
                    <a:pt x="8368" y="15566"/>
                    <a:pt x="8492" y="15553"/>
                    <a:pt x="9570" y="13337"/>
                  </a:cubicBezTo>
                  <a:cubicBezTo>
                    <a:pt x="9573" y="13337"/>
                    <a:pt x="9574" y="13337"/>
                    <a:pt x="9577" y="13337"/>
                  </a:cubicBezTo>
                  <a:cubicBezTo>
                    <a:pt x="11043" y="14533"/>
                    <a:pt x="10440" y="15298"/>
                    <a:pt x="10636" y="15845"/>
                  </a:cubicBezTo>
                  <a:cubicBezTo>
                    <a:pt x="10833" y="16392"/>
                    <a:pt x="11668" y="17106"/>
                    <a:pt x="11680" y="18966"/>
                  </a:cubicBezTo>
                  <a:cubicBezTo>
                    <a:pt x="11704" y="20495"/>
                    <a:pt x="11735" y="19812"/>
                    <a:pt x="12137" y="20330"/>
                  </a:cubicBezTo>
                  <a:cubicBezTo>
                    <a:pt x="12010" y="20446"/>
                    <a:pt x="11786" y="20561"/>
                    <a:pt x="11386" y="20672"/>
                  </a:cubicBezTo>
                  <a:cubicBezTo>
                    <a:pt x="10646" y="20876"/>
                    <a:pt x="10719" y="21130"/>
                    <a:pt x="10783" y="21288"/>
                  </a:cubicBezTo>
                  <a:cubicBezTo>
                    <a:pt x="10807" y="21346"/>
                    <a:pt x="10902" y="21392"/>
                    <a:pt x="11028" y="21408"/>
                  </a:cubicBezTo>
                  <a:cubicBezTo>
                    <a:pt x="12524" y="21592"/>
                    <a:pt x="13471" y="21410"/>
                    <a:pt x="14010" y="21253"/>
                  </a:cubicBezTo>
                  <a:cubicBezTo>
                    <a:pt x="14574" y="21089"/>
                    <a:pt x="14673" y="20619"/>
                    <a:pt x="14967" y="20477"/>
                  </a:cubicBezTo>
                  <a:cubicBezTo>
                    <a:pt x="15134" y="20396"/>
                    <a:pt x="15145" y="20200"/>
                    <a:pt x="15122" y="20045"/>
                  </a:cubicBezTo>
                  <a:cubicBezTo>
                    <a:pt x="15124" y="20044"/>
                    <a:pt x="15127" y="20043"/>
                    <a:pt x="15129" y="20043"/>
                  </a:cubicBezTo>
                  <a:cubicBezTo>
                    <a:pt x="15725" y="19650"/>
                    <a:pt x="15043" y="19524"/>
                    <a:pt x="15126" y="17446"/>
                  </a:cubicBezTo>
                  <a:cubicBezTo>
                    <a:pt x="15379" y="14690"/>
                    <a:pt x="14303" y="14379"/>
                    <a:pt x="14651" y="12819"/>
                  </a:cubicBezTo>
                  <a:cubicBezTo>
                    <a:pt x="14666" y="12752"/>
                    <a:pt x="14679" y="12685"/>
                    <a:pt x="14692" y="12621"/>
                  </a:cubicBezTo>
                  <a:cubicBezTo>
                    <a:pt x="14707" y="12548"/>
                    <a:pt x="14841" y="12494"/>
                    <a:pt x="15005" y="12492"/>
                  </a:cubicBezTo>
                  <a:cubicBezTo>
                    <a:pt x="15481" y="12485"/>
                    <a:pt x="15952" y="12451"/>
                    <a:pt x="16313" y="12371"/>
                  </a:cubicBezTo>
                  <a:cubicBezTo>
                    <a:pt x="16447" y="12341"/>
                    <a:pt x="16604" y="12381"/>
                    <a:pt x="16622" y="12448"/>
                  </a:cubicBezTo>
                  <a:cubicBezTo>
                    <a:pt x="16706" y="12755"/>
                    <a:pt x="16876" y="13159"/>
                    <a:pt x="16961" y="13451"/>
                  </a:cubicBezTo>
                  <a:cubicBezTo>
                    <a:pt x="17064" y="13804"/>
                    <a:pt x="17105" y="14178"/>
                    <a:pt x="17119" y="14334"/>
                  </a:cubicBezTo>
                  <a:cubicBezTo>
                    <a:pt x="17123" y="14374"/>
                    <a:pt x="17207" y="14404"/>
                    <a:pt x="17297" y="14399"/>
                  </a:cubicBezTo>
                  <a:lnTo>
                    <a:pt x="17538" y="14386"/>
                  </a:lnTo>
                  <a:lnTo>
                    <a:pt x="18133" y="14350"/>
                  </a:lnTo>
                  <a:cubicBezTo>
                    <a:pt x="18223" y="14345"/>
                    <a:pt x="18285" y="14308"/>
                    <a:pt x="18265" y="14268"/>
                  </a:cubicBezTo>
                  <a:cubicBezTo>
                    <a:pt x="18190" y="14116"/>
                    <a:pt x="18017" y="13748"/>
                    <a:pt x="17915" y="13396"/>
                  </a:cubicBezTo>
                  <a:cubicBezTo>
                    <a:pt x="17789" y="12962"/>
                    <a:pt x="17698" y="12269"/>
                    <a:pt x="17508" y="12040"/>
                  </a:cubicBezTo>
                  <a:cubicBezTo>
                    <a:pt x="17484" y="12011"/>
                    <a:pt x="17413" y="11995"/>
                    <a:pt x="17346" y="11999"/>
                  </a:cubicBezTo>
                  <a:lnTo>
                    <a:pt x="17338" y="11999"/>
                  </a:lnTo>
                  <a:lnTo>
                    <a:pt x="17206" y="11542"/>
                  </a:lnTo>
                  <a:cubicBezTo>
                    <a:pt x="17207" y="11541"/>
                    <a:pt x="17209" y="11541"/>
                    <a:pt x="17210" y="11540"/>
                  </a:cubicBezTo>
                  <a:cubicBezTo>
                    <a:pt x="17340" y="11529"/>
                    <a:pt x="17463" y="11514"/>
                    <a:pt x="17560" y="11497"/>
                  </a:cubicBezTo>
                  <a:cubicBezTo>
                    <a:pt x="17561" y="11496"/>
                    <a:pt x="17560" y="11495"/>
                    <a:pt x="17560" y="11495"/>
                  </a:cubicBezTo>
                  <a:cubicBezTo>
                    <a:pt x="17538" y="11368"/>
                    <a:pt x="17479" y="11143"/>
                    <a:pt x="17478" y="11139"/>
                  </a:cubicBezTo>
                  <a:cubicBezTo>
                    <a:pt x="17473" y="11138"/>
                    <a:pt x="17368" y="11117"/>
                    <a:pt x="17168" y="11102"/>
                  </a:cubicBezTo>
                  <a:cubicBezTo>
                    <a:pt x="17167" y="11101"/>
                    <a:pt x="17166" y="11101"/>
                    <a:pt x="17165" y="11100"/>
                  </a:cubicBezTo>
                  <a:cubicBezTo>
                    <a:pt x="17189" y="11034"/>
                    <a:pt x="17276" y="10886"/>
                    <a:pt x="17583" y="10868"/>
                  </a:cubicBezTo>
                  <a:cubicBezTo>
                    <a:pt x="17963" y="10846"/>
                    <a:pt x="18338" y="11016"/>
                    <a:pt x="18733" y="11129"/>
                  </a:cubicBezTo>
                  <a:cubicBezTo>
                    <a:pt x="18776" y="11141"/>
                    <a:pt x="18825" y="11121"/>
                    <a:pt x="18804" y="11100"/>
                  </a:cubicBezTo>
                  <a:cubicBezTo>
                    <a:pt x="18519" y="10819"/>
                    <a:pt x="18080" y="10648"/>
                    <a:pt x="17602" y="10550"/>
                  </a:cubicBezTo>
                  <a:cubicBezTo>
                    <a:pt x="17601" y="10550"/>
                    <a:pt x="17599" y="10549"/>
                    <a:pt x="17598" y="10549"/>
                  </a:cubicBezTo>
                  <a:cubicBezTo>
                    <a:pt x="17663" y="10303"/>
                    <a:pt x="17464" y="9517"/>
                    <a:pt x="18103" y="9308"/>
                  </a:cubicBezTo>
                  <a:cubicBezTo>
                    <a:pt x="18839" y="9068"/>
                    <a:pt x="21537" y="7448"/>
                    <a:pt x="21537" y="7251"/>
                  </a:cubicBezTo>
                  <a:cubicBezTo>
                    <a:pt x="21537" y="7054"/>
                    <a:pt x="20229" y="6631"/>
                    <a:pt x="20229" y="6631"/>
                  </a:cubicBezTo>
                  <a:cubicBezTo>
                    <a:pt x="20294" y="6574"/>
                    <a:pt x="20326" y="6523"/>
                    <a:pt x="20312" y="6485"/>
                  </a:cubicBezTo>
                  <a:cubicBezTo>
                    <a:pt x="20214" y="6223"/>
                    <a:pt x="19626" y="5918"/>
                    <a:pt x="19185" y="5939"/>
                  </a:cubicBezTo>
                  <a:cubicBezTo>
                    <a:pt x="19184" y="5938"/>
                    <a:pt x="19182" y="5939"/>
                    <a:pt x="19181" y="5939"/>
                  </a:cubicBezTo>
                  <a:cubicBezTo>
                    <a:pt x="18797" y="5597"/>
                    <a:pt x="15642" y="4020"/>
                    <a:pt x="14183" y="3607"/>
                  </a:cubicBezTo>
                  <a:cubicBezTo>
                    <a:pt x="14143" y="3594"/>
                    <a:pt x="14102" y="3582"/>
                    <a:pt x="14059" y="3574"/>
                  </a:cubicBezTo>
                  <a:cubicBezTo>
                    <a:pt x="13624" y="3489"/>
                    <a:pt x="13317" y="3433"/>
                    <a:pt x="13052" y="3397"/>
                  </a:cubicBezTo>
                  <a:cubicBezTo>
                    <a:pt x="12797" y="3363"/>
                    <a:pt x="12583" y="3286"/>
                    <a:pt x="12461" y="3181"/>
                  </a:cubicBezTo>
                  <a:cubicBezTo>
                    <a:pt x="12456" y="3177"/>
                    <a:pt x="12450" y="3173"/>
                    <a:pt x="12446" y="3169"/>
                  </a:cubicBezTo>
                  <a:cubicBezTo>
                    <a:pt x="12303" y="3044"/>
                    <a:pt x="12309" y="2897"/>
                    <a:pt x="12453" y="2772"/>
                  </a:cubicBezTo>
                  <a:cubicBezTo>
                    <a:pt x="12690" y="2568"/>
                    <a:pt x="12917" y="2300"/>
                    <a:pt x="13056" y="2118"/>
                  </a:cubicBezTo>
                  <a:cubicBezTo>
                    <a:pt x="13339" y="2159"/>
                    <a:pt x="13522" y="2185"/>
                    <a:pt x="13558" y="2191"/>
                  </a:cubicBezTo>
                  <a:cubicBezTo>
                    <a:pt x="13853" y="2237"/>
                    <a:pt x="13802" y="2072"/>
                    <a:pt x="13633" y="1918"/>
                  </a:cubicBezTo>
                  <a:cubicBezTo>
                    <a:pt x="14292" y="1088"/>
                    <a:pt x="13130" y="295"/>
                    <a:pt x="11903" y="102"/>
                  </a:cubicBezTo>
                  <a:cubicBezTo>
                    <a:pt x="11289" y="5"/>
                    <a:pt x="10787" y="-8"/>
                    <a:pt x="10437" y="4"/>
                  </a:cubicBezTo>
                  <a:close/>
                  <a:moveTo>
                    <a:pt x="15977" y="6797"/>
                  </a:moveTo>
                  <a:cubicBezTo>
                    <a:pt x="16042" y="6794"/>
                    <a:pt x="16114" y="6797"/>
                    <a:pt x="16181" y="6809"/>
                  </a:cubicBezTo>
                  <a:cubicBezTo>
                    <a:pt x="16554" y="6879"/>
                    <a:pt x="16803" y="7031"/>
                    <a:pt x="16773" y="7075"/>
                  </a:cubicBezTo>
                  <a:cubicBezTo>
                    <a:pt x="16657" y="7240"/>
                    <a:pt x="17224" y="7430"/>
                    <a:pt x="17756" y="7512"/>
                  </a:cubicBezTo>
                  <a:cubicBezTo>
                    <a:pt x="17915" y="7536"/>
                    <a:pt x="18004" y="7610"/>
                    <a:pt x="17952" y="7681"/>
                  </a:cubicBezTo>
                  <a:cubicBezTo>
                    <a:pt x="17631" y="8127"/>
                    <a:pt x="17150" y="8671"/>
                    <a:pt x="17018" y="8819"/>
                  </a:cubicBezTo>
                  <a:cubicBezTo>
                    <a:pt x="16985" y="8843"/>
                    <a:pt x="16953" y="8866"/>
                    <a:pt x="16920" y="8890"/>
                  </a:cubicBezTo>
                  <a:lnTo>
                    <a:pt x="15687" y="9497"/>
                  </a:lnTo>
                  <a:cubicBezTo>
                    <a:pt x="15651" y="9514"/>
                    <a:pt x="15602" y="9525"/>
                    <a:pt x="15548" y="9527"/>
                  </a:cubicBezTo>
                  <a:cubicBezTo>
                    <a:pt x="15314" y="9533"/>
                    <a:pt x="15076" y="9544"/>
                    <a:pt x="14865" y="9554"/>
                  </a:cubicBezTo>
                  <a:cubicBezTo>
                    <a:pt x="14715" y="9561"/>
                    <a:pt x="14597" y="9497"/>
                    <a:pt x="14643" y="9433"/>
                  </a:cubicBezTo>
                  <a:cubicBezTo>
                    <a:pt x="15029" y="8890"/>
                    <a:pt x="15784" y="7709"/>
                    <a:pt x="15642" y="6982"/>
                  </a:cubicBezTo>
                  <a:cubicBezTo>
                    <a:pt x="15623" y="6885"/>
                    <a:pt x="15783" y="6809"/>
                    <a:pt x="15977" y="6797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dirty="0"/>
            </a:p>
          </p:txBody>
        </p:sp>
        <p:sp>
          <p:nvSpPr>
            <p:cNvPr id="15" name="Horseback Riding">
              <a:extLst>
                <a:ext uri="{FF2B5EF4-FFF2-40B4-BE49-F238E27FC236}">
                  <a16:creationId xmlns:a16="http://schemas.microsoft.com/office/drawing/2014/main" id="{237AD3D2-9621-EC39-2D68-E11C2D996B18}"/>
                </a:ext>
              </a:extLst>
            </p:cNvPr>
            <p:cNvSpPr/>
            <p:nvPr/>
          </p:nvSpPr>
          <p:spPr>
            <a:xfrm>
              <a:off x="14849979" y="8637093"/>
              <a:ext cx="895005" cy="883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378" y="0"/>
                  </a:moveTo>
                  <a:cubicBezTo>
                    <a:pt x="8007" y="0"/>
                    <a:pt x="7636" y="144"/>
                    <a:pt x="7352" y="431"/>
                  </a:cubicBezTo>
                  <a:cubicBezTo>
                    <a:pt x="6786" y="1005"/>
                    <a:pt x="6786" y="1936"/>
                    <a:pt x="7352" y="2510"/>
                  </a:cubicBezTo>
                  <a:cubicBezTo>
                    <a:pt x="7919" y="3084"/>
                    <a:pt x="8838" y="3084"/>
                    <a:pt x="9404" y="2510"/>
                  </a:cubicBezTo>
                  <a:cubicBezTo>
                    <a:pt x="9971" y="1936"/>
                    <a:pt x="9971" y="1005"/>
                    <a:pt x="9404" y="431"/>
                  </a:cubicBezTo>
                  <a:cubicBezTo>
                    <a:pt x="9121" y="144"/>
                    <a:pt x="8750" y="0"/>
                    <a:pt x="8378" y="0"/>
                  </a:cubicBezTo>
                  <a:close/>
                  <a:moveTo>
                    <a:pt x="18066" y="1982"/>
                  </a:moveTo>
                  <a:cubicBezTo>
                    <a:pt x="18052" y="1980"/>
                    <a:pt x="18032" y="1985"/>
                    <a:pt x="18007" y="2001"/>
                  </a:cubicBezTo>
                  <a:cubicBezTo>
                    <a:pt x="17942" y="2043"/>
                    <a:pt x="11897" y="8305"/>
                    <a:pt x="11897" y="8305"/>
                  </a:cubicBezTo>
                  <a:lnTo>
                    <a:pt x="9735" y="8305"/>
                  </a:lnTo>
                  <a:lnTo>
                    <a:pt x="9735" y="6735"/>
                  </a:lnTo>
                  <a:lnTo>
                    <a:pt x="11509" y="7279"/>
                  </a:lnTo>
                  <a:cubicBezTo>
                    <a:pt x="11585" y="7303"/>
                    <a:pt x="11662" y="7313"/>
                    <a:pt x="11738" y="7313"/>
                  </a:cubicBezTo>
                  <a:cubicBezTo>
                    <a:pt x="12078" y="7313"/>
                    <a:pt x="12392" y="7090"/>
                    <a:pt x="12496" y="6744"/>
                  </a:cubicBezTo>
                  <a:cubicBezTo>
                    <a:pt x="12622" y="6320"/>
                    <a:pt x="12386" y="5872"/>
                    <a:pt x="11968" y="5744"/>
                  </a:cubicBezTo>
                  <a:lnTo>
                    <a:pt x="9735" y="5060"/>
                  </a:lnTo>
                  <a:lnTo>
                    <a:pt x="9735" y="4764"/>
                  </a:lnTo>
                  <a:cubicBezTo>
                    <a:pt x="9735" y="4005"/>
                    <a:pt x="9128" y="3389"/>
                    <a:pt x="8378" y="3389"/>
                  </a:cubicBezTo>
                  <a:cubicBezTo>
                    <a:pt x="7629" y="3389"/>
                    <a:pt x="7022" y="4005"/>
                    <a:pt x="7022" y="4764"/>
                  </a:cubicBezTo>
                  <a:lnTo>
                    <a:pt x="7022" y="8305"/>
                  </a:lnTo>
                  <a:lnTo>
                    <a:pt x="2400" y="8305"/>
                  </a:lnTo>
                  <a:cubicBezTo>
                    <a:pt x="270" y="8305"/>
                    <a:pt x="0" y="10436"/>
                    <a:pt x="0" y="10436"/>
                  </a:cubicBezTo>
                  <a:lnTo>
                    <a:pt x="0" y="14158"/>
                  </a:lnTo>
                  <a:lnTo>
                    <a:pt x="1549" y="14158"/>
                  </a:lnTo>
                  <a:lnTo>
                    <a:pt x="1549" y="10436"/>
                  </a:lnTo>
                  <a:lnTo>
                    <a:pt x="2206" y="9299"/>
                  </a:lnTo>
                  <a:lnTo>
                    <a:pt x="2400" y="9299"/>
                  </a:lnTo>
                  <a:lnTo>
                    <a:pt x="2400" y="13515"/>
                  </a:lnTo>
                  <a:lnTo>
                    <a:pt x="1650" y="14849"/>
                  </a:lnTo>
                  <a:lnTo>
                    <a:pt x="1650" y="20468"/>
                  </a:lnTo>
                  <a:cubicBezTo>
                    <a:pt x="1650" y="21037"/>
                    <a:pt x="2106" y="21499"/>
                    <a:pt x="2668" y="21499"/>
                  </a:cubicBezTo>
                  <a:cubicBezTo>
                    <a:pt x="3230" y="21499"/>
                    <a:pt x="3686" y="21037"/>
                    <a:pt x="3685" y="20468"/>
                  </a:cubicBezTo>
                  <a:lnTo>
                    <a:pt x="3685" y="15395"/>
                  </a:lnTo>
                  <a:lnTo>
                    <a:pt x="4455" y="14025"/>
                  </a:lnTo>
                  <a:lnTo>
                    <a:pt x="4455" y="15718"/>
                  </a:lnTo>
                  <a:cubicBezTo>
                    <a:pt x="4453" y="15752"/>
                    <a:pt x="4453" y="15786"/>
                    <a:pt x="4455" y="15820"/>
                  </a:cubicBezTo>
                  <a:lnTo>
                    <a:pt x="4455" y="15925"/>
                  </a:lnTo>
                  <a:lnTo>
                    <a:pt x="4465" y="15923"/>
                  </a:lnTo>
                  <a:cubicBezTo>
                    <a:pt x="4477" y="16006"/>
                    <a:pt x="4496" y="16088"/>
                    <a:pt x="4529" y="16169"/>
                  </a:cubicBezTo>
                  <a:lnTo>
                    <a:pt x="6512" y="20966"/>
                  </a:lnTo>
                  <a:cubicBezTo>
                    <a:pt x="6675" y="21361"/>
                    <a:pt x="7052" y="21600"/>
                    <a:pt x="7450" y="21600"/>
                  </a:cubicBezTo>
                  <a:cubicBezTo>
                    <a:pt x="7581" y="21600"/>
                    <a:pt x="7715" y="21574"/>
                    <a:pt x="7843" y="21520"/>
                  </a:cubicBezTo>
                  <a:cubicBezTo>
                    <a:pt x="8362" y="21300"/>
                    <a:pt x="8606" y="20696"/>
                    <a:pt x="8389" y="20170"/>
                  </a:cubicBezTo>
                  <a:lnTo>
                    <a:pt x="6441" y="15456"/>
                  </a:lnTo>
                  <a:lnTo>
                    <a:pt x="7550" y="13980"/>
                  </a:lnTo>
                  <a:lnTo>
                    <a:pt x="12472" y="13980"/>
                  </a:lnTo>
                  <a:lnTo>
                    <a:pt x="12472" y="20275"/>
                  </a:lnTo>
                  <a:cubicBezTo>
                    <a:pt x="12472" y="20844"/>
                    <a:pt x="12928" y="21306"/>
                    <a:pt x="13490" y="21306"/>
                  </a:cubicBezTo>
                  <a:cubicBezTo>
                    <a:pt x="14052" y="21306"/>
                    <a:pt x="14507" y="20844"/>
                    <a:pt x="14507" y="20275"/>
                  </a:cubicBezTo>
                  <a:lnTo>
                    <a:pt x="14507" y="14020"/>
                  </a:lnTo>
                  <a:lnTo>
                    <a:pt x="16652" y="9504"/>
                  </a:lnTo>
                  <a:cubicBezTo>
                    <a:pt x="16809" y="9522"/>
                    <a:pt x="16997" y="9536"/>
                    <a:pt x="17204" y="9536"/>
                  </a:cubicBezTo>
                  <a:cubicBezTo>
                    <a:pt x="17755" y="9536"/>
                    <a:pt x="18437" y="9436"/>
                    <a:pt x="19015" y="9042"/>
                  </a:cubicBezTo>
                  <a:cubicBezTo>
                    <a:pt x="19539" y="8685"/>
                    <a:pt x="19886" y="8150"/>
                    <a:pt x="20054" y="7454"/>
                  </a:cubicBezTo>
                  <a:lnTo>
                    <a:pt x="20488" y="7513"/>
                  </a:lnTo>
                  <a:cubicBezTo>
                    <a:pt x="21562" y="7657"/>
                    <a:pt x="21600" y="6511"/>
                    <a:pt x="21600" y="6511"/>
                  </a:cubicBezTo>
                  <a:cubicBezTo>
                    <a:pt x="21600" y="5867"/>
                    <a:pt x="20798" y="5395"/>
                    <a:pt x="20798" y="5395"/>
                  </a:cubicBezTo>
                  <a:lnTo>
                    <a:pt x="18087" y="3562"/>
                  </a:lnTo>
                  <a:lnTo>
                    <a:pt x="18110" y="2050"/>
                  </a:lnTo>
                  <a:cubicBezTo>
                    <a:pt x="18110" y="2050"/>
                    <a:pt x="18109" y="1987"/>
                    <a:pt x="18066" y="1982"/>
                  </a:cubicBezTo>
                  <a:close/>
                  <a:moveTo>
                    <a:pt x="17774" y="7142"/>
                  </a:moveTo>
                  <a:lnTo>
                    <a:pt x="19376" y="7361"/>
                  </a:lnTo>
                  <a:cubicBezTo>
                    <a:pt x="19243" y="7851"/>
                    <a:pt x="18997" y="8224"/>
                    <a:pt x="18638" y="8469"/>
                  </a:cubicBezTo>
                  <a:cubicBezTo>
                    <a:pt x="18116" y="8826"/>
                    <a:pt x="17448" y="8869"/>
                    <a:pt x="16968" y="8840"/>
                  </a:cubicBezTo>
                  <a:lnTo>
                    <a:pt x="17774" y="7142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0" name="Worker">
              <a:extLst>
                <a:ext uri="{FF2B5EF4-FFF2-40B4-BE49-F238E27FC236}">
                  <a16:creationId xmlns:a16="http://schemas.microsoft.com/office/drawing/2014/main" id="{45B7E288-5552-1DA8-8D0F-EFF24B972383}"/>
                </a:ext>
              </a:extLst>
            </p:cNvPr>
            <p:cNvSpPr/>
            <p:nvPr/>
          </p:nvSpPr>
          <p:spPr>
            <a:xfrm flipH="1">
              <a:off x="20604147" y="4741555"/>
              <a:ext cx="317619" cy="969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477" extrusionOk="0">
                  <a:moveTo>
                    <a:pt x="10482" y="4"/>
                  </a:moveTo>
                  <a:cubicBezTo>
                    <a:pt x="10034" y="12"/>
                    <a:pt x="8391" y="117"/>
                    <a:pt x="7657" y="494"/>
                  </a:cubicBezTo>
                  <a:cubicBezTo>
                    <a:pt x="6848" y="911"/>
                    <a:pt x="6805" y="1175"/>
                    <a:pt x="6965" y="1602"/>
                  </a:cubicBezTo>
                  <a:cubicBezTo>
                    <a:pt x="6986" y="1656"/>
                    <a:pt x="6943" y="1710"/>
                    <a:pt x="6847" y="1754"/>
                  </a:cubicBezTo>
                  <a:lnTo>
                    <a:pt x="6817" y="1769"/>
                  </a:lnTo>
                  <a:cubicBezTo>
                    <a:pt x="6710" y="1819"/>
                    <a:pt x="6673" y="1881"/>
                    <a:pt x="6709" y="1940"/>
                  </a:cubicBezTo>
                  <a:cubicBezTo>
                    <a:pt x="6726" y="1968"/>
                    <a:pt x="6808" y="1986"/>
                    <a:pt x="6894" y="1981"/>
                  </a:cubicBezTo>
                  <a:lnTo>
                    <a:pt x="7473" y="1944"/>
                  </a:lnTo>
                  <a:lnTo>
                    <a:pt x="7581" y="2118"/>
                  </a:lnTo>
                  <a:lnTo>
                    <a:pt x="7832" y="2103"/>
                  </a:lnTo>
                  <a:cubicBezTo>
                    <a:pt x="7743" y="2259"/>
                    <a:pt x="7638" y="2495"/>
                    <a:pt x="7698" y="2690"/>
                  </a:cubicBezTo>
                  <a:cubicBezTo>
                    <a:pt x="7809" y="3047"/>
                    <a:pt x="7636" y="3287"/>
                    <a:pt x="7370" y="3479"/>
                  </a:cubicBezTo>
                  <a:cubicBezTo>
                    <a:pt x="7088" y="3683"/>
                    <a:pt x="5823" y="3782"/>
                    <a:pt x="6212" y="4325"/>
                  </a:cubicBezTo>
                  <a:cubicBezTo>
                    <a:pt x="4592" y="4538"/>
                    <a:pt x="3452" y="5407"/>
                    <a:pt x="1941" y="6231"/>
                  </a:cubicBezTo>
                  <a:cubicBezTo>
                    <a:pt x="1754" y="6223"/>
                    <a:pt x="1529" y="6238"/>
                    <a:pt x="1362" y="6303"/>
                  </a:cubicBezTo>
                  <a:lnTo>
                    <a:pt x="721" y="6586"/>
                  </a:lnTo>
                  <a:cubicBezTo>
                    <a:pt x="618" y="6626"/>
                    <a:pt x="407" y="6753"/>
                    <a:pt x="572" y="6895"/>
                  </a:cubicBezTo>
                  <a:cubicBezTo>
                    <a:pt x="551" y="6904"/>
                    <a:pt x="357" y="7014"/>
                    <a:pt x="177" y="7118"/>
                  </a:cubicBezTo>
                  <a:cubicBezTo>
                    <a:pt x="-34" y="7241"/>
                    <a:pt x="-56" y="7388"/>
                    <a:pt x="111" y="7518"/>
                  </a:cubicBezTo>
                  <a:cubicBezTo>
                    <a:pt x="327" y="7686"/>
                    <a:pt x="668" y="7934"/>
                    <a:pt x="1090" y="8180"/>
                  </a:cubicBezTo>
                  <a:cubicBezTo>
                    <a:pt x="2003" y="8714"/>
                    <a:pt x="3229" y="9346"/>
                    <a:pt x="4105" y="9644"/>
                  </a:cubicBezTo>
                  <a:lnTo>
                    <a:pt x="4105" y="10365"/>
                  </a:lnTo>
                  <a:cubicBezTo>
                    <a:pt x="1836" y="10445"/>
                    <a:pt x="1003" y="11125"/>
                    <a:pt x="1003" y="11125"/>
                  </a:cubicBezTo>
                  <a:lnTo>
                    <a:pt x="1141" y="11154"/>
                  </a:lnTo>
                  <a:cubicBezTo>
                    <a:pt x="1141" y="11154"/>
                    <a:pt x="2132" y="10786"/>
                    <a:pt x="2638" y="10783"/>
                  </a:cubicBezTo>
                  <a:cubicBezTo>
                    <a:pt x="3291" y="10779"/>
                    <a:pt x="3382" y="11031"/>
                    <a:pt x="3382" y="11031"/>
                  </a:cubicBezTo>
                  <a:lnTo>
                    <a:pt x="3530" y="11033"/>
                  </a:lnTo>
                  <a:lnTo>
                    <a:pt x="3566" y="12038"/>
                  </a:lnTo>
                  <a:cubicBezTo>
                    <a:pt x="3470" y="12040"/>
                    <a:pt x="3395" y="12067"/>
                    <a:pt x="3397" y="12098"/>
                  </a:cubicBezTo>
                  <a:lnTo>
                    <a:pt x="3469" y="13414"/>
                  </a:lnTo>
                  <a:cubicBezTo>
                    <a:pt x="3469" y="13424"/>
                    <a:pt x="3464" y="13435"/>
                    <a:pt x="3464" y="13446"/>
                  </a:cubicBezTo>
                  <a:lnTo>
                    <a:pt x="3382" y="14216"/>
                  </a:lnTo>
                  <a:cubicBezTo>
                    <a:pt x="3375" y="14280"/>
                    <a:pt x="3535" y="14331"/>
                    <a:pt x="3730" y="14330"/>
                  </a:cubicBezTo>
                  <a:lnTo>
                    <a:pt x="4151" y="14328"/>
                  </a:lnTo>
                  <a:lnTo>
                    <a:pt x="4530" y="14326"/>
                  </a:lnTo>
                  <a:cubicBezTo>
                    <a:pt x="4724" y="14325"/>
                    <a:pt x="4881" y="14271"/>
                    <a:pt x="4868" y="14207"/>
                  </a:cubicBezTo>
                  <a:lnTo>
                    <a:pt x="4710" y="13414"/>
                  </a:lnTo>
                  <a:lnTo>
                    <a:pt x="4643" y="12103"/>
                  </a:lnTo>
                  <a:cubicBezTo>
                    <a:pt x="4700" y="12108"/>
                    <a:pt x="4756" y="12112"/>
                    <a:pt x="4817" y="12112"/>
                  </a:cubicBezTo>
                  <a:lnTo>
                    <a:pt x="5976" y="12112"/>
                  </a:lnTo>
                  <a:cubicBezTo>
                    <a:pt x="6536" y="13763"/>
                    <a:pt x="6792" y="14110"/>
                    <a:pt x="6750" y="14533"/>
                  </a:cubicBezTo>
                  <a:cubicBezTo>
                    <a:pt x="6690" y="15141"/>
                    <a:pt x="5987" y="15436"/>
                    <a:pt x="5545" y="15870"/>
                  </a:cubicBezTo>
                  <a:cubicBezTo>
                    <a:pt x="5143" y="16265"/>
                    <a:pt x="4985" y="16324"/>
                    <a:pt x="4740" y="16769"/>
                  </a:cubicBezTo>
                  <a:cubicBezTo>
                    <a:pt x="4190" y="17773"/>
                    <a:pt x="4340" y="18216"/>
                    <a:pt x="4340" y="19137"/>
                  </a:cubicBezTo>
                  <a:cubicBezTo>
                    <a:pt x="4199" y="19522"/>
                    <a:pt x="4274" y="19717"/>
                    <a:pt x="4274" y="19717"/>
                  </a:cubicBezTo>
                  <a:cubicBezTo>
                    <a:pt x="4368" y="19995"/>
                    <a:pt x="4617" y="19893"/>
                    <a:pt x="4535" y="19971"/>
                  </a:cubicBezTo>
                  <a:cubicBezTo>
                    <a:pt x="4269" y="20224"/>
                    <a:pt x="4429" y="20438"/>
                    <a:pt x="4340" y="20583"/>
                  </a:cubicBezTo>
                  <a:cubicBezTo>
                    <a:pt x="4240" y="20748"/>
                    <a:pt x="4364" y="20936"/>
                    <a:pt x="4340" y="20983"/>
                  </a:cubicBezTo>
                  <a:cubicBezTo>
                    <a:pt x="4340" y="20983"/>
                    <a:pt x="4384" y="21109"/>
                    <a:pt x="4740" y="21238"/>
                  </a:cubicBezTo>
                  <a:cubicBezTo>
                    <a:pt x="5157" y="21388"/>
                    <a:pt x="6901" y="21579"/>
                    <a:pt x="8616" y="21410"/>
                  </a:cubicBezTo>
                  <a:cubicBezTo>
                    <a:pt x="9573" y="21316"/>
                    <a:pt x="9262" y="21088"/>
                    <a:pt x="9262" y="20924"/>
                  </a:cubicBezTo>
                  <a:cubicBezTo>
                    <a:pt x="9262" y="20797"/>
                    <a:pt x="8777" y="20605"/>
                    <a:pt x="8729" y="20462"/>
                  </a:cubicBezTo>
                  <a:cubicBezTo>
                    <a:pt x="8662" y="20263"/>
                    <a:pt x="8662" y="20255"/>
                    <a:pt x="8452" y="20003"/>
                  </a:cubicBezTo>
                  <a:cubicBezTo>
                    <a:pt x="8358" y="19890"/>
                    <a:pt x="8447" y="19720"/>
                    <a:pt x="8673" y="19630"/>
                  </a:cubicBezTo>
                  <a:cubicBezTo>
                    <a:pt x="8793" y="19582"/>
                    <a:pt x="8893" y="19525"/>
                    <a:pt x="8893" y="19444"/>
                  </a:cubicBezTo>
                  <a:cubicBezTo>
                    <a:pt x="8893" y="19071"/>
                    <a:pt x="8716" y="18928"/>
                    <a:pt x="9231" y="17843"/>
                  </a:cubicBezTo>
                  <a:cubicBezTo>
                    <a:pt x="9398" y="17493"/>
                    <a:pt x="9563" y="17209"/>
                    <a:pt x="9831" y="16639"/>
                  </a:cubicBezTo>
                  <a:cubicBezTo>
                    <a:pt x="9933" y="16421"/>
                    <a:pt x="10283" y="15839"/>
                    <a:pt x="10503" y="15630"/>
                  </a:cubicBezTo>
                  <a:cubicBezTo>
                    <a:pt x="11512" y="14669"/>
                    <a:pt x="11887" y="13545"/>
                    <a:pt x="12148" y="12932"/>
                  </a:cubicBezTo>
                  <a:cubicBezTo>
                    <a:pt x="12172" y="12877"/>
                    <a:pt x="12414" y="12880"/>
                    <a:pt x="12430" y="12936"/>
                  </a:cubicBezTo>
                  <a:cubicBezTo>
                    <a:pt x="12780" y="14137"/>
                    <a:pt x="13727" y="15338"/>
                    <a:pt x="13281" y="16184"/>
                  </a:cubicBezTo>
                  <a:cubicBezTo>
                    <a:pt x="12690" y="17307"/>
                    <a:pt x="13044" y="19528"/>
                    <a:pt x="13158" y="19543"/>
                  </a:cubicBezTo>
                  <a:cubicBezTo>
                    <a:pt x="13176" y="19674"/>
                    <a:pt x="13757" y="19688"/>
                    <a:pt x="13620" y="19877"/>
                  </a:cubicBezTo>
                  <a:cubicBezTo>
                    <a:pt x="13329" y="20278"/>
                    <a:pt x="13681" y="20664"/>
                    <a:pt x="13681" y="20664"/>
                  </a:cubicBezTo>
                  <a:cubicBezTo>
                    <a:pt x="13681" y="20664"/>
                    <a:pt x="13666" y="20763"/>
                    <a:pt x="13656" y="20835"/>
                  </a:cubicBezTo>
                  <a:cubicBezTo>
                    <a:pt x="13649" y="20884"/>
                    <a:pt x="13740" y="20928"/>
                    <a:pt x="13881" y="20944"/>
                  </a:cubicBezTo>
                  <a:cubicBezTo>
                    <a:pt x="14272" y="20988"/>
                    <a:pt x="14917" y="20997"/>
                    <a:pt x="15691" y="21006"/>
                  </a:cubicBezTo>
                  <a:cubicBezTo>
                    <a:pt x="16612" y="21017"/>
                    <a:pt x="16505" y="21106"/>
                    <a:pt x="17911" y="21192"/>
                  </a:cubicBezTo>
                  <a:cubicBezTo>
                    <a:pt x="19317" y="21278"/>
                    <a:pt x="21435" y="21140"/>
                    <a:pt x="21489" y="21006"/>
                  </a:cubicBezTo>
                  <a:cubicBezTo>
                    <a:pt x="21544" y="20872"/>
                    <a:pt x="21403" y="20584"/>
                    <a:pt x="20510" y="20503"/>
                  </a:cubicBezTo>
                  <a:cubicBezTo>
                    <a:pt x="19862" y="20421"/>
                    <a:pt x="19211" y="20353"/>
                    <a:pt x="18890" y="20283"/>
                  </a:cubicBezTo>
                  <a:cubicBezTo>
                    <a:pt x="18569" y="20213"/>
                    <a:pt x="17923" y="19968"/>
                    <a:pt x="17537" y="19926"/>
                  </a:cubicBezTo>
                  <a:cubicBezTo>
                    <a:pt x="17436" y="19915"/>
                    <a:pt x="17738" y="19800"/>
                    <a:pt x="17655" y="19471"/>
                  </a:cubicBezTo>
                  <a:cubicBezTo>
                    <a:pt x="17565" y="19121"/>
                    <a:pt x="17504" y="18885"/>
                    <a:pt x="17403" y="17877"/>
                  </a:cubicBezTo>
                  <a:cubicBezTo>
                    <a:pt x="17380" y="17639"/>
                    <a:pt x="17098" y="16934"/>
                    <a:pt x="17701" y="15969"/>
                  </a:cubicBezTo>
                  <a:cubicBezTo>
                    <a:pt x="17936" y="15593"/>
                    <a:pt x="17842" y="14996"/>
                    <a:pt x="17906" y="14271"/>
                  </a:cubicBezTo>
                  <a:cubicBezTo>
                    <a:pt x="17989" y="13321"/>
                    <a:pt x="18057" y="12396"/>
                    <a:pt x="17588" y="11169"/>
                  </a:cubicBezTo>
                  <a:cubicBezTo>
                    <a:pt x="17224" y="10217"/>
                    <a:pt x="17134" y="9970"/>
                    <a:pt x="16655" y="9412"/>
                  </a:cubicBezTo>
                  <a:cubicBezTo>
                    <a:pt x="16766" y="9378"/>
                    <a:pt x="16824" y="9329"/>
                    <a:pt x="16804" y="9276"/>
                  </a:cubicBezTo>
                  <a:lnTo>
                    <a:pt x="16757" y="8801"/>
                  </a:lnTo>
                  <a:cubicBezTo>
                    <a:pt x="16757" y="8678"/>
                    <a:pt x="16332" y="8592"/>
                    <a:pt x="16076" y="8598"/>
                  </a:cubicBezTo>
                  <a:cubicBezTo>
                    <a:pt x="15789" y="8088"/>
                    <a:pt x="15665" y="7588"/>
                    <a:pt x="15860" y="7190"/>
                  </a:cubicBezTo>
                  <a:cubicBezTo>
                    <a:pt x="16004" y="6898"/>
                    <a:pt x="17124" y="6324"/>
                    <a:pt x="16563" y="5810"/>
                  </a:cubicBezTo>
                  <a:cubicBezTo>
                    <a:pt x="16060" y="5349"/>
                    <a:pt x="14538" y="4598"/>
                    <a:pt x="14086" y="4451"/>
                  </a:cubicBezTo>
                  <a:cubicBezTo>
                    <a:pt x="13990" y="4419"/>
                    <a:pt x="13854" y="4395"/>
                    <a:pt x="13702" y="4378"/>
                  </a:cubicBezTo>
                  <a:lnTo>
                    <a:pt x="13835" y="4375"/>
                  </a:lnTo>
                  <a:cubicBezTo>
                    <a:pt x="13835" y="4375"/>
                    <a:pt x="13193" y="4329"/>
                    <a:pt x="12979" y="4071"/>
                  </a:cubicBezTo>
                  <a:cubicBezTo>
                    <a:pt x="12827" y="3889"/>
                    <a:pt x="13287" y="3499"/>
                    <a:pt x="13502" y="3487"/>
                  </a:cubicBezTo>
                  <a:lnTo>
                    <a:pt x="14594" y="3481"/>
                  </a:lnTo>
                  <a:cubicBezTo>
                    <a:pt x="14898" y="3464"/>
                    <a:pt x="15186" y="3391"/>
                    <a:pt x="15230" y="3315"/>
                  </a:cubicBezTo>
                  <a:cubicBezTo>
                    <a:pt x="15299" y="3208"/>
                    <a:pt x="15225" y="3143"/>
                    <a:pt x="15281" y="3063"/>
                  </a:cubicBezTo>
                  <a:cubicBezTo>
                    <a:pt x="15452" y="2788"/>
                    <a:pt x="15312" y="2710"/>
                    <a:pt x="15353" y="2627"/>
                  </a:cubicBezTo>
                  <a:cubicBezTo>
                    <a:pt x="15820" y="2557"/>
                    <a:pt x="15884" y="2491"/>
                    <a:pt x="15794" y="2419"/>
                  </a:cubicBezTo>
                  <a:cubicBezTo>
                    <a:pt x="15727" y="2366"/>
                    <a:pt x="14872" y="2184"/>
                    <a:pt x="14866" y="2036"/>
                  </a:cubicBezTo>
                  <a:cubicBezTo>
                    <a:pt x="15026" y="1794"/>
                    <a:pt x="14994" y="1645"/>
                    <a:pt x="14871" y="1531"/>
                  </a:cubicBezTo>
                  <a:lnTo>
                    <a:pt x="15753" y="1482"/>
                  </a:lnTo>
                  <a:cubicBezTo>
                    <a:pt x="15870" y="1476"/>
                    <a:pt x="15910" y="1427"/>
                    <a:pt x="15819" y="1402"/>
                  </a:cubicBezTo>
                  <a:cubicBezTo>
                    <a:pt x="15690" y="1366"/>
                    <a:pt x="15532" y="1341"/>
                    <a:pt x="15363" y="1328"/>
                  </a:cubicBezTo>
                  <a:cubicBezTo>
                    <a:pt x="15144" y="1312"/>
                    <a:pt x="14898" y="1283"/>
                    <a:pt x="14804" y="1234"/>
                  </a:cubicBezTo>
                  <a:cubicBezTo>
                    <a:pt x="14642" y="1150"/>
                    <a:pt x="14402" y="722"/>
                    <a:pt x="13625" y="466"/>
                  </a:cubicBezTo>
                  <a:cubicBezTo>
                    <a:pt x="13071" y="283"/>
                    <a:pt x="12369" y="143"/>
                    <a:pt x="11856" y="153"/>
                  </a:cubicBezTo>
                  <a:cubicBezTo>
                    <a:pt x="11633" y="-21"/>
                    <a:pt x="10930" y="-4"/>
                    <a:pt x="10482" y="4"/>
                  </a:cubicBezTo>
                  <a:close/>
                  <a:moveTo>
                    <a:pt x="5930" y="6548"/>
                  </a:moveTo>
                  <a:cubicBezTo>
                    <a:pt x="6039" y="6555"/>
                    <a:pt x="6140" y="6580"/>
                    <a:pt x="6186" y="6618"/>
                  </a:cubicBezTo>
                  <a:cubicBezTo>
                    <a:pt x="6367" y="6769"/>
                    <a:pt x="6586" y="7007"/>
                    <a:pt x="6806" y="7234"/>
                  </a:cubicBezTo>
                  <a:cubicBezTo>
                    <a:pt x="7264" y="7707"/>
                    <a:pt x="7616" y="7931"/>
                    <a:pt x="7370" y="8261"/>
                  </a:cubicBezTo>
                  <a:cubicBezTo>
                    <a:pt x="7183" y="8513"/>
                    <a:pt x="6811" y="8858"/>
                    <a:pt x="6811" y="8858"/>
                  </a:cubicBezTo>
                  <a:cubicBezTo>
                    <a:pt x="6133" y="8858"/>
                    <a:pt x="5842" y="8976"/>
                    <a:pt x="5807" y="8982"/>
                  </a:cubicBezTo>
                  <a:cubicBezTo>
                    <a:pt x="5454" y="9049"/>
                    <a:pt x="4889" y="9001"/>
                    <a:pt x="4628" y="8895"/>
                  </a:cubicBezTo>
                  <a:cubicBezTo>
                    <a:pt x="3966" y="8628"/>
                    <a:pt x="3934" y="8067"/>
                    <a:pt x="3541" y="7536"/>
                  </a:cubicBezTo>
                  <a:lnTo>
                    <a:pt x="4340" y="7206"/>
                  </a:lnTo>
                  <a:cubicBezTo>
                    <a:pt x="4497" y="7127"/>
                    <a:pt x="4533" y="7041"/>
                    <a:pt x="4479" y="6981"/>
                  </a:cubicBezTo>
                  <a:cubicBezTo>
                    <a:pt x="4980" y="6802"/>
                    <a:pt x="5361" y="6668"/>
                    <a:pt x="5612" y="6581"/>
                  </a:cubicBezTo>
                  <a:cubicBezTo>
                    <a:pt x="5699" y="6551"/>
                    <a:pt x="5820" y="6541"/>
                    <a:pt x="5930" y="6548"/>
                  </a:cubicBezTo>
                  <a:close/>
                </a:path>
              </a:pathLst>
            </a:custGeom>
            <a:solidFill>
              <a:schemeClr val="bg2">
                <a:lumMod val="1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dirty="0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82FEF828-9FB9-89FA-242C-A10B0F0C0B46}"/>
                </a:ext>
              </a:extLst>
            </p:cNvPr>
            <p:cNvGrpSpPr/>
            <p:nvPr/>
          </p:nvGrpSpPr>
          <p:grpSpPr>
            <a:xfrm>
              <a:off x="15861630" y="6037384"/>
              <a:ext cx="7116675" cy="5596413"/>
              <a:chOff x="16271937" y="8016270"/>
              <a:chExt cx="5028579" cy="3954376"/>
            </a:xfrm>
          </p:grpSpPr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2BF842E2-447D-6C9A-F5C2-4FE362CCAB9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108581" y="8031664"/>
                <a:ext cx="2597633" cy="733343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516CE22E-A845-1707-B610-F21665D330C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9706246" y="8035758"/>
                <a:ext cx="1594270" cy="1817443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AB08BB77-AFE1-5389-1989-140975FC6AE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225481" y="9853201"/>
                <a:ext cx="1075035" cy="2017841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53F21D6D-5089-906E-C354-4E135CB8963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645443" y="11871042"/>
                <a:ext cx="2568184" cy="87002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37947622-1F53-4821-EEB3-218D9CB1FF2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6293221" y="10659552"/>
                <a:ext cx="1352222" cy="1295979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D541DCD8-AC4D-2531-3915-C2B114E2213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271937" y="8770659"/>
                <a:ext cx="851666" cy="1888893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20FAB4F0-B4C2-1EC5-6B67-66079B4D60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123603" y="8737023"/>
                <a:ext cx="4176913" cy="1105123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7DA25E7D-E841-1B58-ADBE-A95D1DA087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217108" y="8764406"/>
                <a:ext cx="3022109" cy="3120138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33AAE664-E935-8589-6141-40F19652AD8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305075" y="9869529"/>
                <a:ext cx="4991940" cy="772352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2C961597-2F9C-B95B-57A1-20AFB2D0C7F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7666297" y="8030673"/>
                <a:ext cx="2049411" cy="3939973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F5A80952-2722-1D5F-8388-61EECE245F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735171" y="8030673"/>
                <a:ext cx="484583" cy="3853871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414BBE00-F396-70E5-37C5-61B906DB40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293221" y="10641881"/>
                <a:ext cx="3920407" cy="1247559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B4DAA70C-4BF7-BE54-7734-8C573AAE24C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305075" y="8016270"/>
                <a:ext cx="3409242" cy="2619118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277F5FBA-1D51-3296-2E46-DCD1E1E5F10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7156741" y="8764406"/>
                <a:ext cx="521332" cy="3191125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743633E8-869A-F849-4DBF-4567F08773F8}"/>
                </a:ext>
              </a:extLst>
            </p:cNvPr>
            <p:cNvCxnSpPr/>
            <p:nvPr/>
          </p:nvCxnSpPr>
          <p:spPr>
            <a:xfrm>
              <a:off x="14548338" y="9744080"/>
              <a:ext cx="1360190" cy="0"/>
            </a:xfrm>
            <a:prstGeom prst="straightConnector1">
              <a:avLst/>
            </a:prstGeom>
            <a:noFill/>
            <a:ln w="57150" cap="flat">
              <a:solidFill>
                <a:srgbClr val="000000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44D36B0F-123A-115B-0ADD-67B69045DCF6}"/>
                    </a:ext>
                  </a:extLst>
                </p:cNvPr>
                <p:cNvSpPr txBox="1"/>
                <p:nvPr/>
              </p:nvSpPr>
              <p:spPr>
                <a:xfrm>
                  <a:off x="14849979" y="9536276"/>
                  <a:ext cx="895005" cy="93358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2438338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54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5E5E5E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Neue"/>
                          </a:rPr>
                          <m:t>𝑚</m:t>
                        </m:r>
                      </m:oMath>
                    </m:oMathPara>
                  </a14:m>
                  <a:endParaRPr kumimoji="0" lang="en-US" sz="5400" b="0" i="0" u="none" strike="noStrike" cap="none" spc="0" normalizeH="0" baseline="0" dirty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ea typeface="+mn-ea"/>
                    <a:cs typeface="+mn-cs"/>
                    <a:sym typeface="Helvetica Neue"/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44D36B0F-123A-115B-0ADD-67B69045DC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49979" y="9536276"/>
                  <a:ext cx="895005" cy="933589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Worker">
              <a:extLst>
                <a:ext uri="{FF2B5EF4-FFF2-40B4-BE49-F238E27FC236}">
                  <a16:creationId xmlns:a16="http://schemas.microsoft.com/office/drawing/2014/main" id="{CC05422B-1592-F8E5-40CB-334366BEDE29}"/>
                </a:ext>
              </a:extLst>
            </p:cNvPr>
            <p:cNvSpPr/>
            <p:nvPr/>
          </p:nvSpPr>
          <p:spPr>
            <a:xfrm flipH="1">
              <a:off x="23179012" y="8106443"/>
              <a:ext cx="317619" cy="969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477" extrusionOk="0">
                  <a:moveTo>
                    <a:pt x="10482" y="4"/>
                  </a:moveTo>
                  <a:cubicBezTo>
                    <a:pt x="10034" y="12"/>
                    <a:pt x="8391" y="117"/>
                    <a:pt x="7657" y="494"/>
                  </a:cubicBezTo>
                  <a:cubicBezTo>
                    <a:pt x="6848" y="911"/>
                    <a:pt x="6805" y="1175"/>
                    <a:pt x="6965" y="1602"/>
                  </a:cubicBezTo>
                  <a:cubicBezTo>
                    <a:pt x="6986" y="1656"/>
                    <a:pt x="6943" y="1710"/>
                    <a:pt x="6847" y="1754"/>
                  </a:cubicBezTo>
                  <a:lnTo>
                    <a:pt x="6817" y="1769"/>
                  </a:lnTo>
                  <a:cubicBezTo>
                    <a:pt x="6710" y="1819"/>
                    <a:pt x="6673" y="1881"/>
                    <a:pt x="6709" y="1940"/>
                  </a:cubicBezTo>
                  <a:cubicBezTo>
                    <a:pt x="6726" y="1968"/>
                    <a:pt x="6808" y="1986"/>
                    <a:pt x="6894" y="1981"/>
                  </a:cubicBezTo>
                  <a:lnTo>
                    <a:pt x="7473" y="1944"/>
                  </a:lnTo>
                  <a:lnTo>
                    <a:pt x="7581" y="2118"/>
                  </a:lnTo>
                  <a:lnTo>
                    <a:pt x="7832" y="2103"/>
                  </a:lnTo>
                  <a:cubicBezTo>
                    <a:pt x="7743" y="2259"/>
                    <a:pt x="7638" y="2495"/>
                    <a:pt x="7698" y="2690"/>
                  </a:cubicBezTo>
                  <a:cubicBezTo>
                    <a:pt x="7809" y="3047"/>
                    <a:pt x="7636" y="3287"/>
                    <a:pt x="7370" y="3479"/>
                  </a:cubicBezTo>
                  <a:cubicBezTo>
                    <a:pt x="7088" y="3683"/>
                    <a:pt x="5823" y="3782"/>
                    <a:pt x="6212" y="4325"/>
                  </a:cubicBezTo>
                  <a:cubicBezTo>
                    <a:pt x="4592" y="4538"/>
                    <a:pt x="3452" y="5407"/>
                    <a:pt x="1941" y="6231"/>
                  </a:cubicBezTo>
                  <a:cubicBezTo>
                    <a:pt x="1754" y="6223"/>
                    <a:pt x="1529" y="6238"/>
                    <a:pt x="1362" y="6303"/>
                  </a:cubicBezTo>
                  <a:lnTo>
                    <a:pt x="721" y="6586"/>
                  </a:lnTo>
                  <a:cubicBezTo>
                    <a:pt x="618" y="6626"/>
                    <a:pt x="407" y="6753"/>
                    <a:pt x="572" y="6895"/>
                  </a:cubicBezTo>
                  <a:cubicBezTo>
                    <a:pt x="551" y="6904"/>
                    <a:pt x="357" y="7014"/>
                    <a:pt x="177" y="7118"/>
                  </a:cubicBezTo>
                  <a:cubicBezTo>
                    <a:pt x="-34" y="7241"/>
                    <a:pt x="-56" y="7388"/>
                    <a:pt x="111" y="7518"/>
                  </a:cubicBezTo>
                  <a:cubicBezTo>
                    <a:pt x="327" y="7686"/>
                    <a:pt x="668" y="7934"/>
                    <a:pt x="1090" y="8180"/>
                  </a:cubicBezTo>
                  <a:cubicBezTo>
                    <a:pt x="2003" y="8714"/>
                    <a:pt x="3229" y="9346"/>
                    <a:pt x="4105" y="9644"/>
                  </a:cubicBezTo>
                  <a:lnTo>
                    <a:pt x="4105" y="10365"/>
                  </a:lnTo>
                  <a:cubicBezTo>
                    <a:pt x="1836" y="10445"/>
                    <a:pt x="1003" y="11125"/>
                    <a:pt x="1003" y="11125"/>
                  </a:cubicBezTo>
                  <a:lnTo>
                    <a:pt x="1141" y="11154"/>
                  </a:lnTo>
                  <a:cubicBezTo>
                    <a:pt x="1141" y="11154"/>
                    <a:pt x="2132" y="10786"/>
                    <a:pt x="2638" y="10783"/>
                  </a:cubicBezTo>
                  <a:cubicBezTo>
                    <a:pt x="3291" y="10779"/>
                    <a:pt x="3382" y="11031"/>
                    <a:pt x="3382" y="11031"/>
                  </a:cubicBezTo>
                  <a:lnTo>
                    <a:pt x="3530" y="11033"/>
                  </a:lnTo>
                  <a:lnTo>
                    <a:pt x="3566" y="12038"/>
                  </a:lnTo>
                  <a:cubicBezTo>
                    <a:pt x="3470" y="12040"/>
                    <a:pt x="3395" y="12067"/>
                    <a:pt x="3397" y="12098"/>
                  </a:cubicBezTo>
                  <a:lnTo>
                    <a:pt x="3469" y="13414"/>
                  </a:lnTo>
                  <a:cubicBezTo>
                    <a:pt x="3469" y="13424"/>
                    <a:pt x="3464" y="13435"/>
                    <a:pt x="3464" y="13446"/>
                  </a:cubicBezTo>
                  <a:lnTo>
                    <a:pt x="3382" y="14216"/>
                  </a:lnTo>
                  <a:cubicBezTo>
                    <a:pt x="3375" y="14280"/>
                    <a:pt x="3535" y="14331"/>
                    <a:pt x="3730" y="14330"/>
                  </a:cubicBezTo>
                  <a:lnTo>
                    <a:pt x="4151" y="14328"/>
                  </a:lnTo>
                  <a:lnTo>
                    <a:pt x="4530" y="14326"/>
                  </a:lnTo>
                  <a:cubicBezTo>
                    <a:pt x="4724" y="14325"/>
                    <a:pt x="4881" y="14271"/>
                    <a:pt x="4868" y="14207"/>
                  </a:cubicBezTo>
                  <a:lnTo>
                    <a:pt x="4710" y="13414"/>
                  </a:lnTo>
                  <a:lnTo>
                    <a:pt x="4643" y="12103"/>
                  </a:lnTo>
                  <a:cubicBezTo>
                    <a:pt x="4700" y="12108"/>
                    <a:pt x="4756" y="12112"/>
                    <a:pt x="4817" y="12112"/>
                  </a:cubicBezTo>
                  <a:lnTo>
                    <a:pt x="5976" y="12112"/>
                  </a:lnTo>
                  <a:cubicBezTo>
                    <a:pt x="6536" y="13763"/>
                    <a:pt x="6792" y="14110"/>
                    <a:pt x="6750" y="14533"/>
                  </a:cubicBezTo>
                  <a:cubicBezTo>
                    <a:pt x="6690" y="15141"/>
                    <a:pt x="5987" y="15436"/>
                    <a:pt x="5545" y="15870"/>
                  </a:cubicBezTo>
                  <a:cubicBezTo>
                    <a:pt x="5143" y="16265"/>
                    <a:pt x="4985" y="16324"/>
                    <a:pt x="4740" y="16769"/>
                  </a:cubicBezTo>
                  <a:cubicBezTo>
                    <a:pt x="4190" y="17773"/>
                    <a:pt x="4340" y="18216"/>
                    <a:pt x="4340" y="19137"/>
                  </a:cubicBezTo>
                  <a:cubicBezTo>
                    <a:pt x="4199" y="19522"/>
                    <a:pt x="4274" y="19717"/>
                    <a:pt x="4274" y="19717"/>
                  </a:cubicBezTo>
                  <a:cubicBezTo>
                    <a:pt x="4368" y="19995"/>
                    <a:pt x="4617" y="19893"/>
                    <a:pt x="4535" y="19971"/>
                  </a:cubicBezTo>
                  <a:cubicBezTo>
                    <a:pt x="4269" y="20224"/>
                    <a:pt x="4429" y="20438"/>
                    <a:pt x="4340" y="20583"/>
                  </a:cubicBezTo>
                  <a:cubicBezTo>
                    <a:pt x="4240" y="20748"/>
                    <a:pt x="4364" y="20936"/>
                    <a:pt x="4340" y="20983"/>
                  </a:cubicBezTo>
                  <a:cubicBezTo>
                    <a:pt x="4340" y="20983"/>
                    <a:pt x="4384" y="21109"/>
                    <a:pt x="4740" y="21238"/>
                  </a:cubicBezTo>
                  <a:cubicBezTo>
                    <a:pt x="5157" y="21388"/>
                    <a:pt x="6901" y="21579"/>
                    <a:pt x="8616" y="21410"/>
                  </a:cubicBezTo>
                  <a:cubicBezTo>
                    <a:pt x="9573" y="21316"/>
                    <a:pt x="9262" y="21088"/>
                    <a:pt x="9262" y="20924"/>
                  </a:cubicBezTo>
                  <a:cubicBezTo>
                    <a:pt x="9262" y="20797"/>
                    <a:pt x="8777" y="20605"/>
                    <a:pt x="8729" y="20462"/>
                  </a:cubicBezTo>
                  <a:cubicBezTo>
                    <a:pt x="8662" y="20263"/>
                    <a:pt x="8662" y="20255"/>
                    <a:pt x="8452" y="20003"/>
                  </a:cubicBezTo>
                  <a:cubicBezTo>
                    <a:pt x="8358" y="19890"/>
                    <a:pt x="8447" y="19720"/>
                    <a:pt x="8673" y="19630"/>
                  </a:cubicBezTo>
                  <a:cubicBezTo>
                    <a:pt x="8793" y="19582"/>
                    <a:pt x="8893" y="19525"/>
                    <a:pt x="8893" y="19444"/>
                  </a:cubicBezTo>
                  <a:cubicBezTo>
                    <a:pt x="8893" y="19071"/>
                    <a:pt x="8716" y="18928"/>
                    <a:pt x="9231" y="17843"/>
                  </a:cubicBezTo>
                  <a:cubicBezTo>
                    <a:pt x="9398" y="17493"/>
                    <a:pt x="9563" y="17209"/>
                    <a:pt x="9831" y="16639"/>
                  </a:cubicBezTo>
                  <a:cubicBezTo>
                    <a:pt x="9933" y="16421"/>
                    <a:pt x="10283" y="15839"/>
                    <a:pt x="10503" y="15630"/>
                  </a:cubicBezTo>
                  <a:cubicBezTo>
                    <a:pt x="11512" y="14669"/>
                    <a:pt x="11887" y="13545"/>
                    <a:pt x="12148" y="12932"/>
                  </a:cubicBezTo>
                  <a:cubicBezTo>
                    <a:pt x="12172" y="12877"/>
                    <a:pt x="12414" y="12880"/>
                    <a:pt x="12430" y="12936"/>
                  </a:cubicBezTo>
                  <a:cubicBezTo>
                    <a:pt x="12780" y="14137"/>
                    <a:pt x="13727" y="15338"/>
                    <a:pt x="13281" y="16184"/>
                  </a:cubicBezTo>
                  <a:cubicBezTo>
                    <a:pt x="12690" y="17307"/>
                    <a:pt x="13044" y="19528"/>
                    <a:pt x="13158" y="19543"/>
                  </a:cubicBezTo>
                  <a:cubicBezTo>
                    <a:pt x="13176" y="19674"/>
                    <a:pt x="13757" y="19688"/>
                    <a:pt x="13620" y="19877"/>
                  </a:cubicBezTo>
                  <a:cubicBezTo>
                    <a:pt x="13329" y="20278"/>
                    <a:pt x="13681" y="20664"/>
                    <a:pt x="13681" y="20664"/>
                  </a:cubicBezTo>
                  <a:cubicBezTo>
                    <a:pt x="13681" y="20664"/>
                    <a:pt x="13666" y="20763"/>
                    <a:pt x="13656" y="20835"/>
                  </a:cubicBezTo>
                  <a:cubicBezTo>
                    <a:pt x="13649" y="20884"/>
                    <a:pt x="13740" y="20928"/>
                    <a:pt x="13881" y="20944"/>
                  </a:cubicBezTo>
                  <a:cubicBezTo>
                    <a:pt x="14272" y="20988"/>
                    <a:pt x="14917" y="20997"/>
                    <a:pt x="15691" y="21006"/>
                  </a:cubicBezTo>
                  <a:cubicBezTo>
                    <a:pt x="16612" y="21017"/>
                    <a:pt x="16505" y="21106"/>
                    <a:pt x="17911" y="21192"/>
                  </a:cubicBezTo>
                  <a:cubicBezTo>
                    <a:pt x="19317" y="21278"/>
                    <a:pt x="21435" y="21140"/>
                    <a:pt x="21489" y="21006"/>
                  </a:cubicBezTo>
                  <a:cubicBezTo>
                    <a:pt x="21544" y="20872"/>
                    <a:pt x="21403" y="20584"/>
                    <a:pt x="20510" y="20503"/>
                  </a:cubicBezTo>
                  <a:cubicBezTo>
                    <a:pt x="19862" y="20421"/>
                    <a:pt x="19211" y="20353"/>
                    <a:pt x="18890" y="20283"/>
                  </a:cubicBezTo>
                  <a:cubicBezTo>
                    <a:pt x="18569" y="20213"/>
                    <a:pt x="17923" y="19968"/>
                    <a:pt x="17537" y="19926"/>
                  </a:cubicBezTo>
                  <a:cubicBezTo>
                    <a:pt x="17436" y="19915"/>
                    <a:pt x="17738" y="19800"/>
                    <a:pt x="17655" y="19471"/>
                  </a:cubicBezTo>
                  <a:cubicBezTo>
                    <a:pt x="17565" y="19121"/>
                    <a:pt x="17504" y="18885"/>
                    <a:pt x="17403" y="17877"/>
                  </a:cubicBezTo>
                  <a:cubicBezTo>
                    <a:pt x="17380" y="17639"/>
                    <a:pt x="17098" y="16934"/>
                    <a:pt x="17701" y="15969"/>
                  </a:cubicBezTo>
                  <a:cubicBezTo>
                    <a:pt x="17936" y="15593"/>
                    <a:pt x="17842" y="14996"/>
                    <a:pt x="17906" y="14271"/>
                  </a:cubicBezTo>
                  <a:cubicBezTo>
                    <a:pt x="17989" y="13321"/>
                    <a:pt x="18057" y="12396"/>
                    <a:pt x="17588" y="11169"/>
                  </a:cubicBezTo>
                  <a:cubicBezTo>
                    <a:pt x="17224" y="10217"/>
                    <a:pt x="17134" y="9970"/>
                    <a:pt x="16655" y="9412"/>
                  </a:cubicBezTo>
                  <a:cubicBezTo>
                    <a:pt x="16766" y="9378"/>
                    <a:pt x="16824" y="9329"/>
                    <a:pt x="16804" y="9276"/>
                  </a:cubicBezTo>
                  <a:lnTo>
                    <a:pt x="16757" y="8801"/>
                  </a:lnTo>
                  <a:cubicBezTo>
                    <a:pt x="16757" y="8678"/>
                    <a:pt x="16332" y="8592"/>
                    <a:pt x="16076" y="8598"/>
                  </a:cubicBezTo>
                  <a:cubicBezTo>
                    <a:pt x="15789" y="8088"/>
                    <a:pt x="15665" y="7588"/>
                    <a:pt x="15860" y="7190"/>
                  </a:cubicBezTo>
                  <a:cubicBezTo>
                    <a:pt x="16004" y="6898"/>
                    <a:pt x="17124" y="6324"/>
                    <a:pt x="16563" y="5810"/>
                  </a:cubicBezTo>
                  <a:cubicBezTo>
                    <a:pt x="16060" y="5349"/>
                    <a:pt x="14538" y="4598"/>
                    <a:pt x="14086" y="4451"/>
                  </a:cubicBezTo>
                  <a:cubicBezTo>
                    <a:pt x="13990" y="4419"/>
                    <a:pt x="13854" y="4395"/>
                    <a:pt x="13702" y="4378"/>
                  </a:cubicBezTo>
                  <a:lnTo>
                    <a:pt x="13835" y="4375"/>
                  </a:lnTo>
                  <a:cubicBezTo>
                    <a:pt x="13835" y="4375"/>
                    <a:pt x="13193" y="4329"/>
                    <a:pt x="12979" y="4071"/>
                  </a:cubicBezTo>
                  <a:cubicBezTo>
                    <a:pt x="12827" y="3889"/>
                    <a:pt x="13287" y="3499"/>
                    <a:pt x="13502" y="3487"/>
                  </a:cubicBezTo>
                  <a:lnTo>
                    <a:pt x="14594" y="3481"/>
                  </a:lnTo>
                  <a:cubicBezTo>
                    <a:pt x="14898" y="3464"/>
                    <a:pt x="15186" y="3391"/>
                    <a:pt x="15230" y="3315"/>
                  </a:cubicBezTo>
                  <a:cubicBezTo>
                    <a:pt x="15299" y="3208"/>
                    <a:pt x="15225" y="3143"/>
                    <a:pt x="15281" y="3063"/>
                  </a:cubicBezTo>
                  <a:cubicBezTo>
                    <a:pt x="15452" y="2788"/>
                    <a:pt x="15312" y="2710"/>
                    <a:pt x="15353" y="2627"/>
                  </a:cubicBezTo>
                  <a:cubicBezTo>
                    <a:pt x="15820" y="2557"/>
                    <a:pt x="15884" y="2491"/>
                    <a:pt x="15794" y="2419"/>
                  </a:cubicBezTo>
                  <a:cubicBezTo>
                    <a:pt x="15727" y="2366"/>
                    <a:pt x="14872" y="2184"/>
                    <a:pt x="14866" y="2036"/>
                  </a:cubicBezTo>
                  <a:cubicBezTo>
                    <a:pt x="15026" y="1794"/>
                    <a:pt x="14994" y="1645"/>
                    <a:pt x="14871" y="1531"/>
                  </a:cubicBezTo>
                  <a:lnTo>
                    <a:pt x="15753" y="1482"/>
                  </a:lnTo>
                  <a:cubicBezTo>
                    <a:pt x="15870" y="1476"/>
                    <a:pt x="15910" y="1427"/>
                    <a:pt x="15819" y="1402"/>
                  </a:cubicBezTo>
                  <a:cubicBezTo>
                    <a:pt x="15690" y="1366"/>
                    <a:pt x="15532" y="1341"/>
                    <a:pt x="15363" y="1328"/>
                  </a:cubicBezTo>
                  <a:cubicBezTo>
                    <a:pt x="15144" y="1312"/>
                    <a:pt x="14898" y="1283"/>
                    <a:pt x="14804" y="1234"/>
                  </a:cubicBezTo>
                  <a:cubicBezTo>
                    <a:pt x="14642" y="1150"/>
                    <a:pt x="14402" y="722"/>
                    <a:pt x="13625" y="466"/>
                  </a:cubicBezTo>
                  <a:cubicBezTo>
                    <a:pt x="13071" y="283"/>
                    <a:pt x="12369" y="143"/>
                    <a:pt x="11856" y="153"/>
                  </a:cubicBezTo>
                  <a:cubicBezTo>
                    <a:pt x="11633" y="-21"/>
                    <a:pt x="10930" y="-4"/>
                    <a:pt x="10482" y="4"/>
                  </a:cubicBezTo>
                  <a:close/>
                  <a:moveTo>
                    <a:pt x="5930" y="6548"/>
                  </a:moveTo>
                  <a:cubicBezTo>
                    <a:pt x="6039" y="6555"/>
                    <a:pt x="6140" y="6580"/>
                    <a:pt x="6186" y="6618"/>
                  </a:cubicBezTo>
                  <a:cubicBezTo>
                    <a:pt x="6367" y="6769"/>
                    <a:pt x="6586" y="7007"/>
                    <a:pt x="6806" y="7234"/>
                  </a:cubicBezTo>
                  <a:cubicBezTo>
                    <a:pt x="7264" y="7707"/>
                    <a:pt x="7616" y="7931"/>
                    <a:pt x="7370" y="8261"/>
                  </a:cubicBezTo>
                  <a:cubicBezTo>
                    <a:pt x="7183" y="8513"/>
                    <a:pt x="6811" y="8858"/>
                    <a:pt x="6811" y="8858"/>
                  </a:cubicBezTo>
                  <a:cubicBezTo>
                    <a:pt x="6133" y="8858"/>
                    <a:pt x="5842" y="8976"/>
                    <a:pt x="5807" y="8982"/>
                  </a:cubicBezTo>
                  <a:cubicBezTo>
                    <a:pt x="5454" y="9049"/>
                    <a:pt x="4889" y="9001"/>
                    <a:pt x="4628" y="8895"/>
                  </a:cubicBezTo>
                  <a:cubicBezTo>
                    <a:pt x="3966" y="8628"/>
                    <a:pt x="3934" y="8067"/>
                    <a:pt x="3541" y="7536"/>
                  </a:cubicBezTo>
                  <a:lnTo>
                    <a:pt x="4340" y="7206"/>
                  </a:lnTo>
                  <a:cubicBezTo>
                    <a:pt x="4497" y="7127"/>
                    <a:pt x="4533" y="7041"/>
                    <a:pt x="4479" y="6981"/>
                  </a:cubicBezTo>
                  <a:cubicBezTo>
                    <a:pt x="4980" y="6802"/>
                    <a:pt x="5361" y="6668"/>
                    <a:pt x="5612" y="6581"/>
                  </a:cubicBezTo>
                  <a:cubicBezTo>
                    <a:pt x="5699" y="6551"/>
                    <a:pt x="5820" y="6541"/>
                    <a:pt x="5930" y="6548"/>
                  </a:cubicBezTo>
                  <a:close/>
                </a:path>
              </a:pathLst>
            </a:custGeom>
            <a:solidFill>
              <a:schemeClr val="bg2">
                <a:lumMod val="1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dirty="0"/>
            </a:p>
          </p:txBody>
        </p:sp>
        <p:sp>
          <p:nvSpPr>
            <p:cNvPr id="7" name="Worker">
              <a:extLst>
                <a:ext uri="{FF2B5EF4-FFF2-40B4-BE49-F238E27FC236}">
                  <a16:creationId xmlns:a16="http://schemas.microsoft.com/office/drawing/2014/main" id="{16671C83-8849-11E4-6A7D-C9EA6065D57D}"/>
                </a:ext>
              </a:extLst>
            </p:cNvPr>
            <p:cNvSpPr/>
            <p:nvPr/>
          </p:nvSpPr>
          <p:spPr>
            <a:xfrm flipH="1">
              <a:off x="17805478" y="11965147"/>
              <a:ext cx="317619" cy="969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477" extrusionOk="0">
                  <a:moveTo>
                    <a:pt x="10482" y="4"/>
                  </a:moveTo>
                  <a:cubicBezTo>
                    <a:pt x="10034" y="12"/>
                    <a:pt x="8391" y="117"/>
                    <a:pt x="7657" y="494"/>
                  </a:cubicBezTo>
                  <a:cubicBezTo>
                    <a:pt x="6848" y="911"/>
                    <a:pt x="6805" y="1175"/>
                    <a:pt x="6965" y="1602"/>
                  </a:cubicBezTo>
                  <a:cubicBezTo>
                    <a:pt x="6986" y="1656"/>
                    <a:pt x="6943" y="1710"/>
                    <a:pt x="6847" y="1754"/>
                  </a:cubicBezTo>
                  <a:lnTo>
                    <a:pt x="6817" y="1769"/>
                  </a:lnTo>
                  <a:cubicBezTo>
                    <a:pt x="6710" y="1819"/>
                    <a:pt x="6673" y="1881"/>
                    <a:pt x="6709" y="1940"/>
                  </a:cubicBezTo>
                  <a:cubicBezTo>
                    <a:pt x="6726" y="1968"/>
                    <a:pt x="6808" y="1986"/>
                    <a:pt x="6894" y="1981"/>
                  </a:cubicBezTo>
                  <a:lnTo>
                    <a:pt x="7473" y="1944"/>
                  </a:lnTo>
                  <a:lnTo>
                    <a:pt x="7581" y="2118"/>
                  </a:lnTo>
                  <a:lnTo>
                    <a:pt x="7832" y="2103"/>
                  </a:lnTo>
                  <a:cubicBezTo>
                    <a:pt x="7743" y="2259"/>
                    <a:pt x="7638" y="2495"/>
                    <a:pt x="7698" y="2690"/>
                  </a:cubicBezTo>
                  <a:cubicBezTo>
                    <a:pt x="7809" y="3047"/>
                    <a:pt x="7636" y="3287"/>
                    <a:pt x="7370" y="3479"/>
                  </a:cubicBezTo>
                  <a:cubicBezTo>
                    <a:pt x="7088" y="3683"/>
                    <a:pt x="5823" y="3782"/>
                    <a:pt x="6212" y="4325"/>
                  </a:cubicBezTo>
                  <a:cubicBezTo>
                    <a:pt x="4592" y="4538"/>
                    <a:pt x="3452" y="5407"/>
                    <a:pt x="1941" y="6231"/>
                  </a:cubicBezTo>
                  <a:cubicBezTo>
                    <a:pt x="1754" y="6223"/>
                    <a:pt x="1529" y="6238"/>
                    <a:pt x="1362" y="6303"/>
                  </a:cubicBezTo>
                  <a:lnTo>
                    <a:pt x="721" y="6586"/>
                  </a:lnTo>
                  <a:cubicBezTo>
                    <a:pt x="618" y="6626"/>
                    <a:pt x="407" y="6753"/>
                    <a:pt x="572" y="6895"/>
                  </a:cubicBezTo>
                  <a:cubicBezTo>
                    <a:pt x="551" y="6904"/>
                    <a:pt x="357" y="7014"/>
                    <a:pt x="177" y="7118"/>
                  </a:cubicBezTo>
                  <a:cubicBezTo>
                    <a:pt x="-34" y="7241"/>
                    <a:pt x="-56" y="7388"/>
                    <a:pt x="111" y="7518"/>
                  </a:cubicBezTo>
                  <a:cubicBezTo>
                    <a:pt x="327" y="7686"/>
                    <a:pt x="668" y="7934"/>
                    <a:pt x="1090" y="8180"/>
                  </a:cubicBezTo>
                  <a:cubicBezTo>
                    <a:pt x="2003" y="8714"/>
                    <a:pt x="3229" y="9346"/>
                    <a:pt x="4105" y="9644"/>
                  </a:cubicBezTo>
                  <a:lnTo>
                    <a:pt x="4105" y="10365"/>
                  </a:lnTo>
                  <a:cubicBezTo>
                    <a:pt x="1836" y="10445"/>
                    <a:pt x="1003" y="11125"/>
                    <a:pt x="1003" y="11125"/>
                  </a:cubicBezTo>
                  <a:lnTo>
                    <a:pt x="1141" y="11154"/>
                  </a:lnTo>
                  <a:cubicBezTo>
                    <a:pt x="1141" y="11154"/>
                    <a:pt x="2132" y="10786"/>
                    <a:pt x="2638" y="10783"/>
                  </a:cubicBezTo>
                  <a:cubicBezTo>
                    <a:pt x="3291" y="10779"/>
                    <a:pt x="3382" y="11031"/>
                    <a:pt x="3382" y="11031"/>
                  </a:cubicBezTo>
                  <a:lnTo>
                    <a:pt x="3530" y="11033"/>
                  </a:lnTo>
                  <a:lnTo>
                    <a:pt x="3566" y="12038"/>
                  </a:lnTo>
                  <a:cubicBezTo>
                    <a:pt x="3470" y="12040"/>
                    <a:pt x="3395" y="12067"/>
                    <a:pt x="3397" y="12098"/>
                  </a:cubicBezTo>
                  <a:lnTo>
                    <a:pt x="3469" y="13414"/>
                  </a:lnTo>
                  <a:cubicBezTo>
                    <a:pt x="3469" y="13424"/>
                    <a:pt x="3464" y="13435"/>
                    <a:pt x="3464" y="13446"/>
                  </a:cubicBezTo>
                  <a:lnTo>
                    <a:pt x="3382" y="14216"/>
                  </a:lnTo>
                  <a:cubicBezTo>
                    <a:pt x="3375" y="14280"/>
                    <a:pt x="3535" y="14331"/>
                    <a:pt x="3730" y="14330"/>
                  </a:cubicBezTo>
                  <a:lnTo>
                    <a:pt x="4151" y="14328"/>
                  </a:lnTo>
                  <a:lnTo>
                    <a:pt x="4530" y="14326"/>
                  </a:lnTo>
                  <a:cubicBezTo>
                    <a:pt x="4724" y="14325"/>
                    <a:pt x="4881" y="14271"/>
                    <a:pt x="4868" y="14207"/>
                  </a:cubicBezTo>
                  <a:lnTo>
                    <a:pt x="4710" y="13414"/>
                  </a:lnTo>
                  <a:lnTo>
                    <a:pt x="4643" y="12103"/>
                  </a:lnTo>
                  <a:cubicBezTo>
                    <a:pt x="4700" y="12108"/>
                    <a:pt x="4756" y="12112"/>
                    <a:pt x="4817" y="12112"/>
                  </a:cubicBezTo>
                  <a:lnTo>
                    <a:pt x="5976" y="12112"/>
                  </a:lnTo>
                  <a:cubicBezTo>
                    <a:pt x="6536" y="13763"/>
                    <a:pt x="6792" y="14110"/>
                    <a:pt x="6750" y="14533"/>
                  </a:cubicBezTo>
                  <a:cubicBezTo>
                    <a:pt x="6690" y="15141"/>
                    <a:pt x="5987" y="15436"/>
                    <a:pt x="5545" y="15870"/>
                  </a:cubicBezTo>
                  <a:cubicBezTo>
                    <a:pt x="5143" y="16265"/>
                    <a:pt x="4985" y="16324"/>
                    <a:pt x="4740" y="16769"/>
                  </a:cubicBezTo>
                  <a:cubicBezTo>
                    <a:pt x="4190" y="17773"/>
                    <a:pt x="4340" y="18216"/>
                    <a:pt x="4340" y="19137"/>
                  </a:cubicBezTo>
                  <a:cubicBezTo>
                    <a:pt x="4199" y="19522"/>
                    <a:pt x="4274" y="19717"/>
                    <a:pt x="4274" y="19717"/>
                  </a:cubicBezTo>
                  <a:cubicBezTo>
                    <a:pt x="4368" y="19995"/>
                    <a:pt x="4617" y="19893"/>
                    <a:pt x="4535" y="19971"/>
                  </a:cubicBezTo>
                  <a:cubicBezTo>
                    <a:pt x="4269" y="20224"/>
                    <a:pt x="4429" y="20438"/>
                    <a:pt x="4340" y="20583"/>
                  </a:cubicBezTo>
                  <a:cubicBezTo>
                    <a:pt x="4240" y="20748"/>
                    <a:pt x="4364" y="20936"/>
                    <a:pt x="4340" y="20983"/>
                  </a:cubicBezTo>
                  <a:cubicBezTo>
                    <a:pt x="4340" y="20983"/>
                    <a:pt x="4384" y="21109"/>
                    <a:pt x="4740" y="21238"/>
                  </a:cubicBezTo>
                  <a:cubicBezTo>
                    <a:pt x="5157" y="21388"/>
                    <a:pt x="6901" y="21579"/>
                    <a:pt x="8616" y="21410"/>
                  </a:cubicBezTo>
                  <a:cubicBezTo>
                    <a:pt x="9573" y="21316"/>
                    <a:pt x="9262" y="21088"/>
                    <a:pt x="9262" y="20924"/>
                  </a:cubicBezTo>
                  <a:cubicBezTo>
                    <a:pt x="9262" y="20797"/>
                    <a:pt x="8777" y="20605"/>
                    <a:pt x="8729" y="20462"/>
                  </a:cubicBezTo>
                  <a:cubicBezTo>
                    <a:pt x="8662" y="20263"/>
                    <a:pt x="8662" y="20255"/>
                    <a:pt x="8452" y="20003"/>
                  </a:cubicBezTo>
                  <a:cubicBezTo>
                    <a:pt x="8358" y="19890"/>
                    <a:pt x="8447" y="19720"/>
                    <a:pt x="8673" y="19630"/>
                  </a:cubicBezTo>
                  <a:cubicBezTo>
                    <a:pt x="8793" y="19582"/>
                    <a:pt x="8893" y="19525"/>
                    <a:pt x="8893" y="19444"/>
                  </a:cubicBezTo>
                  <a:cubicBezTo>
                    <a:pt x="8893" y="19071"/>
                    <a:pt x="8716" y="18928"/>
                    <a:pt x="9231" y="17843"/>
                  </a:cubicBezTo>
                  <a:cubicBezTo>
                    <a:pt x="9398" y="17493"/>
                    <a:pt x="9563" y="17209"/>
                    <a:pt x="9831" y="16639"/>
                  </a:cubicBezTo>
                  <a:cubicBezTo>
                    <a:pt x="9933" y="16421"/>
                    <a:pt x="10283" y="15839"/>
                    <a:pt x="10503" y="15630"/>
                  </a:cubicBezTo>
                  <a:cubicBezTo>
                    <a:pt x="11512" y="14669"/>
                    <a:pt x="11887" y="13545"/>
                    <a:pt x="12148" y="12932"/>
                  </a:cubicBezTo>
                  <a:cubicBezTo>
                    <a:pt x="12172" y="12877"/>
                    <a:pt x="12414" y="12880"/>
                    <a:pt x="12430" y="12936"/>
                  </a:cubicBezTo>
                  <a:cubicBezTo>
                    <a:pt x="12780" y="14137"/>
                    <a:pt x="13727" y="15338"/>
                    <a:pt x="13281" y="16184"/>
                  </a:cubicBezTo>
                  <a:cubicBezTo>
                    <a:pt x="12690" y="17307"/>
                    <a:pt x="13044" y="19528"/>
                    <a:pt x="13158" y="19543"/>
                  </a:cubicBezTo>
                  <a:cubicBezTo>
                    <a:pt x="13176" y="19674"/>
                    <a:pt x="13757" y="19688"/>
                    <a:pt x="13620" y="19877"/>
                  </a:cubicBezTo>
                  <a:cubicBezTo>
                    <a:pt x="13329" y="20278"/>
                    <a:pt x="13681" y="20664"/>
                    <a:pt x="13681" y="20664"/>
                  </a:cubicBezTo>
                  <a:cubicBezTo>
                    <a:pt x="13681" y="20664"/>
                    <a:pt x="13666" y="20763"/>
                    <a:pt x="13656" y="20835"/>
                  </a:cubicBezTo>
                  <a:cubicBezTo>
                    <a:pt x="13649" y="20884"/>
                    <a:pt x="13740" y="20928"/>
                    <a:pt x="13881" y="20944"/>
                  </a:cubicBezTo>
                  <a:cubicBezTo>
                    <a:pt x="14272" y="20988"/>
                    <a:pt x="14917" y="20997"/>
                    <a:pt x="15691" y="21006"/>
                  </a:cubicBezTo>
                  <a:cubicBezTo>
                    <a:pt x="16612" y="21017"/>
                    <a:pt x="16505" y="21106"/>
                    <a:pt x="17911" y="21192"/>
                  </a:cubicBezTo>
                  <a:cubicBezTo>
                    <a:pt x="19317" y="21278"/>
                    <a:pt x="21435" y="21140"/>
                    <a:pt x="21489" y="21006"/>
                  </a:cubicBezTo>
                  <a:cubicBezTo>
                    <a:pt x="21544" y="20872"/>
                    <a:pt x="21403" y="20584"/>
                    <a:pt x="20510" y="20503"/>
                  </a:cubicBezTo>
                  <a:cubicBezTo>
                    <a:pt x="19862" y="20421"/>
                    <a:pt x="19211" y="20353"/>
                    <a:pt x="18890" y="20283"/>
                  </a:cubicBezTo>
                  <a:cubicBezTo>
                    <a:pt x="18569" y="20213"/>
                    <a:pt x="17923" y="19968"/>
                    <a:pt x="17537" y="19926"/>
                  </a:cubicBezTo>
                  <a:cubicBezTo>
                    <a:pt x="17436" y="19915"/>
                    <a:pt x="17738" y="19800"/>
                    <a:pt x="17655" y="19471"/>
                  </a:cubicBezTo>
                  <a:cubicBezTo>
                    <a:pt x="17565" y="19121"/>
                    <a:pt x="17504" y="18885"/>
                    <a:pt x="17403" y="17877"/>
                  </a:cubicBezTo>
                  <a:cubicBezTo>
                    <a:pt x="17380" y="17639"/>
                    <a:pt x="17098" y="16934"/>
                    <a:pt x="17701" y="15969"/>
                  </a:cubicBezTo>
                  <a:cubicBezTo>
                    <a:pt x="17936" y="15593"/>
                    <a:pt x="17842" y="14996"/>
                    <a:pt x="17906" y="14271"/>
                  </a:cubicBezTo>
                  <a:cubicBezTo>
                    <a:pt x="17989" y="13321"/>
                    <a:pt x="18057" y="12396"/>
                    <a:pt x="17588" y="11169"/>
                  </a:cubicBezTo>
                  <a:cubicBezTo>
                    <a:pt x="17224" y="10217"/>
                    <a:pt x="17134" y="9970"/>
                    <a:pt x="16655" y="9412"/>
                  </a:cubicBezTo>
                  <a:cubicBezTo>
                    <a:pt x="16766" y="9378"/>
                    <a:pt x="16824" y="9329"/>
                    <a:pt x="16804" y="9276"/>
                  </a:cubicBezTo>
                  <a:lnTo>
                    <a:pt x="16757" y="8801"/>
                  </a:lnTo>
                  <a:cubicBezTo>
                    <a:pt x="16757" y="8678"/>
                    <a:pt x="16332" y="8592"/>
                    <a:pt x="16076" y="8598"/>
                  </a:cubicBezTo>
                  <a:cubicBezTo>
                    <a:pt x="15789" y="8088"/>
                    <a:pt x="15665" y="7588"/>
                    <a:pt x="15860" y="7190"/>
                  </a:cubicBezTo>
                  <a:cubicBezTo>
                    <a:pt x="16004" y="6898"/>
                    <a:pt x="17124" y="6324"/>
                    <a:pt x="16563" y="5810"/>
                  </a:cubicBezTo>
                  <a:cubicBezTo>
                    <a:pt x="16060" y="5349"/>
                    <a:pt x="14538" y="4598"/>
                    <a:pt x="14086" y="4451"/>
                  </a:cubicBezTo>
                  <a:cubicBezTo>
                    <a:pt x="13990" y="4419"/>
                    <a:pt x="13854" y="4395"/>
                    <a:pt x="13702" y="4378"/>
                  </a:cubicBezTo>
                  <a:lnTo>
                    <a:pt x="13835" y="4375"/>
                  </a:lnTo>
                  <a:cubicBezTo>
                    <a:pt x="13835" y="4375"/>
                    <a:pt x="13193" y="4329"/>
                    <a:pt x="12979" y="4071"/>
                  </a:cubicBezTo>
                  <a:cubicBezTo>
                    <a:pt x="12827" y="3889"/>
                    <a:pt x="13287" y="3499"/>
                    <a:pt x="13502" y="3487"/>
                  </a:cubicBezTo>
                  <a:lnTo>
                    <a:pt x="14594" y="3481"/>
                  </a:lnTo>
                  <a:cubicBezTo>
                    <a:pt x="14898" y="3464"/>
                    <a:pt x="15186" y="3391"/>
                    <a:pt x="15230" y="3315"/>
                  </a:cubicBezTo>
                  <a:cubicBezTo>
                    <a:pt x="15299" y="3208"/>
                    <a:pt x="15225" y="3143"/>
                    <a:pt x="15281" y="3063"/>
                  </a:cubicBezTo>
                  <a:cubicBezTo>
                    <a:pt x="15452" y="2788"/>
                    <a:pt x="15312" y="2710"/>
                    <a:pt x="15353" y="2627"/>
                  </a:cubicBezTo>
                  <a:cubicBezTo>
                    <a:pt x="15820" y="2557"/>
                    <a:pt x="15884" y="2491"/>
                    <a:pt x="15794" y="2419"/>
                  </a:cubicBezTo>
                  <a:cubicBezTo>
                    <a:pt x="15727" y="2366"/>
                    <a:pt x="14872" y="2184"/>
                    <a:pt x="14866" y="2036"/>
                  </a:cubicBezTo>
                  <a:cubicBezTo>
                    <a:pt x="15026" y="1794"/>
                    <a:pt x="14994" y="1645"/>
                    <a:pt x="14871" y="1531"/>
                  </a:cubicBezTo>
                  <a:lnTo>
                    <a:pt x="15753" y="1482"/>
                  </a:lnTo>
                  <a:cubicBezTo>
                    <a:pt x="15870" y="1476"/>
                    <a:pt x="15910" y="1427"/>
                    <a:pt x="15819" y="1402"/>
                  </a:cubicBezTo>
                  <a:cubicBezTo>
                    <a:pt x="15690" y="1366"/>
                    <a:pt x="15532" y="1341"/>
                    <a:pt x="15363" y="1328"/>
                  </a:cubicBezTo>
                  <a:cubicBezTo>
                    <a:pt x="15144" y="1312"/>
                    <a:pt x="14898" y="1283"/>
                    <a:pt x="14804" y="1234"/>
                  </a:cubicBezTo>
                  <a:cubicBezTo>
                    <a:pt x="14642" y="1150"/>
                    <a:pt x="14402" y="722"/>
                    <a:pt x="13625" y="466"/>
                  </a:cubicBezTo>
                  <a:cubicBezTo>
                    <a:pt x="13071" y="283"/>
                    <a:pt x="12369" y="143"/>
                    <a:pt x="11856" y="153"/>
                  </a:cubicBezTo>
                  <a:cubicBezTo>
                    <a:pt x="11633" y="-21"/>
                    <a:pt x="10930" y="-4"/>
                    <a:pt x="10482" y="4"/>
                  </a:cubicBezTo>
                  <a:close/>
                  <a:moveTo>
                    <a:pt x="5930" y="6548"/>
                  </a:moveTo>
                  <a:cubicBezTo>
                    <a:pt x="6039" y="6555"/>
                    <a:pt x="6140" y="6580"/>
                    <a:pt x="6186" y="6618"/>
                  </a:cubicBezTo>
                  <a:cubicBezTo>
                    <a:pt x="6367" y="6769"/>
                    <a:pt x="6586" y="7007"/>
                    <a:pt x="6806" y="7234"/>
                  </a:cubicBezTo>
                  <a:cubicBezTo>
                    <a:pt x="7264" y="7707"/>
                    <a:pt x="7616" y="7931"/>
                    <a:pt x="7370" y="8261"/>
                  </a:cubicBezTo>
                  <a:cubicBezTo>
                    <a:pt x="7183" y="8513"/>
                    <a:pt x="6811" y="8858"/>
                    <a:pt x="6811" y="8858"/>
                  </a:cubicBezTo>
                  <a:cubicBezTo>
                    <a:pt x="6133" y="8858"/>
                    <a:pt x="5842" y="8976"/>
                    <a:pt x="5807" y="8982"/>
                  </a:cubicBezTo>
                  <a:cubicBezTo>
                    <a:pt x="5454" y="9049"/>
                    <a:pt x="4889" y="9001"/>
                    <a:pt x="4628" y="8895"/>
                  </a:cubicBezTo>
                  <a:cubicBezTo>
                    <a:pt x="3966" y="8628"/>
                    <a:pt x="3934" y="8067"/>
                    <a:pt x="3541" y="7536"/>
                  </a:cubicBezTo>
                  <a:lnTo>
                    <a:pt x="4340" y="7206"/>
                  </a:lnTo>
                  <a:cubicBezTo>
                    <a:pt x="4497" y="7127"/>
                    <a:pt x="4533" y="7041"/>
                    <a:pt x="4479" y="6981"/>
                  </a:cubicBezTo>
                  <a:cubicBezTo>
                    <a:pt x="4980" y="6802"/>
                    <a:pt x="5361" y="6668"/>
                    <a:pt x="5612" y="6581"/>
                  </a:cubicBezTo>
                  <a:cubicBezTo>
                    <a:pt x="5699" y="6551"/>
                    <a:pt x="5820" y="6541"/>
                    <a:pt x="5930" y="6548"/>
                  </a:cubicBezTo>
                  <a:close/>
                </a:path>
              </a:pathLst>
            </a:custGeom>
            <a:solidFill>
              <a:schemeClr val="bg2">
                <a:lumMod val="1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dirty="0"/>
            </a:p>
          </p:txBody>
        </p:sp>
        <p:sp>
          <p:nvSpPr>
            <p:cNvPr id="16" name="Worker">
              <a:extLst>
                <a:ext uri="{FF2B5EF4-FFF2-40B4-BE49-F238E27FC236}">
                  <a16:creationId xmlns:a16="http://schemas.microsoft.com/office/drawing/2014/main" id="{FC990BB9-77CF-A629-9E18-D0408AFEB99E}"/>
                </a:ext>
              </a:extLst>
            </p:cNvPr>
            <p:cNvSpPr/>
            <p:nvPr/>
          </p:nvSpPr>
          <p:spPr>
            <a:xfrm>
              <a:off x="21433415" y="11704010"/>
              <a:ext cx="435822" cy="975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1485" extrusionOk="0">
                  <a:moveTo>
                    <a:pt x="10437" y="4"/>
                  </a:moveTo>
                  <a:cubicBezTo>
                    <a:pt x="10086" y="16"/>
                    <a:pt x="9890" y="53"/>
                    <a:pt x="9890" y="53"/>
                  </a:cubicBezTo>
                  <a:lnTo>
                    <a:pt x="9679" y="218"/>
                  </a:lnTo>
                  <a:cubicBezTo>
                    <a:pt x="9679" y="218"/>
                    <a:pt x="9475" y="209"/>
                    <a:pt x="9302" y="233"/>
                  </a:cubicBezTo>
                  <a:cubicBezTo>
                    <a:pt x="9123" y="277"/>
                    <a:pt x="8310" y="685"/>
                    <a:pt x="8077" y="979"/>
                  </a:cubicBezTo>
                  <a:cubicBezTo>
                    <a:pt x="7824" y="1007"/>
                    <a:pt x="6972" y="1066"/>
                    <a:pt x="6792" y="1100"/>
                  </a:cubicBezTo>
                  <a:cubicBezTo>
                    <a:pt x="6611" y="1134"/>
                    <a:pt x="6610" y="1188"/>
                    <a:pt x="6747" y="1207"/>
                  </a:cubicBezTo>
                  <a:cubicBezTo>
                    <a:pt x="6845" y="1222"/>
                    <a:pt x="7314" y="1289"/>
                    <a:pt x="7960" y="1382"/>
                  </a:cubicBezTo>
                  <a:lnTo>
                    <a:pt x="7768" y="1865"/>
                  </a:lnTo>
                  <a:cubicBezTo>
                    <a:pt x="7768" y="1865"/>
                    <a:pt x="7275" y="2061"/>
                    <a:pt x="7048" y="2209"/>
                  </a:cubicBezTo>
                  <a:cubicBezTo>
                    <a:pt x="6821" y="2357"/>
                    <a:pt x="7572" y="2389"/>
                    <a:pt x="7572" y="2389"/>
                  </a:cubicBezTo>
                  <a:cubicBezTo>
                    <a:pt x="7572" y="2389"/>
                    <a:pt x="7241" y="2949"/>
                    <a:pt x="7719" y="3113"/>
                  </a:cubicBezTo>
                  <a:cubicBezTo>
                    <a:pt x="7920" y="3182"/>
                    <a:pt x="8267" y="3252"/>
                    <a:pt x="8601" y="3308"/>
                  </a:cubicBezTo>
                  <a:cubicBezTo>
                    <a:pt x="8784" y="3339"/>
                    <a:pt x="8857" y="3435"/>
                    <a:pt x="8759" y="3510"/>
                  </a:cubicBezTo>
                  <a:cubicBezTo>
                    <a:pt x="8554" y="3667"/>
                    <a:pt x="8183" y="3908"/>
                    <a:pt x="7670" y="4063"/>
                  </a:cubicBezTo>
                  <a:cubicBezTo>
                    <a:pt x="6854" y="4309"/>
                    <a:pt x="6108" y="5696"/>
                    <a:pt x="6034" y="6631"/>
                  </a:cubicBezTo>
                  <a:cubicBezTo>
                    <a:pt x="5968" y="7473"/>
                    <a:pt x="5033" y="9443"/>
                    <a:pt x="5883" y="10219"/>
                  </a:cubicBezTo>
                  <a:cubicBezTo>
                    <a:pt x="5883" y="10220"/>
                    <a:pt x="5883" y="10221"/>
                    <a:pt x="5883" y="10221"/>
                  </a:cubicBezTo>
                  <a:cubicBezTo>
                    <a:pt x="5207" y="11118"/>
                    <a:pt x="5701" y="12224"/>
                    <a:pt x="4764" y="13705"/>
                  </a:cubicBezTo>
                  <a:cubicBezTo>
                    <a:pt x="3636" y="15488"/>
                    <a:pt x="3816" y="18602"/>
                    <a:pt x="3351" y="18952"/>
                  </a:cubicBezTo>
                  <a:cubicBezTo>
                    <a:pt x="3167" y="19090"/>
                    <a:pt x="3339" y="19405"/>
                    <a:pt x="3339" y="19406"/>
                  </a:cubicBezTo>
                  <a:cubicBezTo>
                    <a:pt x="3339" y="19406"/>
                    <a:pt x="2631" y="19652"/>
                    <a:pt x="1602" y="19882"/>
                  </a:cubicBezTo>
                  <a:cubicBezTo>
                    <a:pt x="1601" y="19882"/>
                    <a:pt x="1598" y="19882"/>
                    <a:pt x="1598" y="19882"/>
                  </a:cubicBezTo>
                  <a:cubicBezTo>
                    <a:pt x="73" y="19841"/>
                    <a:pt x="-63" y="20307"/>
                    <a:pt x="19" y="20574"/>
                  </a:cubicBezTo>
                  <a:cubicBezTo>
                    <a:pt x="46" y="20664"/>
                    <a:pt x="209" y="20734"/>
                    <a:pt x="411" y="20742"/>
                  </a:cubicBezTo>
                  <a:cubicBezTo>
                    <a:pt x="2676" y="20839"/>
                    <a:pt x="3841" y="20592"/>
                    <a:pt x="4278" y="20465"/>
                  </a:cubicBezTo>
                  <a:cubicBezTo>
                    <a:pt x="4366" y="20439"/>
                    <a:pt x="4482" y="20465"/>
                    <a:pt x="4485" y="20512"/>
                  </a:cubicBezTo>
                  <a:cubicBezTo>
                    <a:pt x="4488" y="20554"/>
                    <a:pt x="4556" y="20589"/>
                    <a:pt x="4651" y="20588"/>
                  </a:cubicBezTo>
                  <a:cubicBezTo>
                    <a:pt x="5744" y="20569"/>
                    <a:pt x="6439" y="20521"/>
                    <a:pt x="6852" y="20480"/>
                  </a:cubicBezTo>
                  <a:cubicBezTo>
                    <a:pt x="7148" y="20450"/>
                    <a:pt x="7357" y="20331"/>
                    <a:pt x="7353" y="20196"/>
                  </a:cubicBezTo>
                  <a:lnTo>
                    <a:pt x="7346" y="19841"/>
                  </a:lnTo>
                  <a:cubicBezTo>
                    <a:pt x="7344" y="19783"/>
                    <a:pt x="7387" y="19727"/>
                    <a:pt x="7467" y="19680"/>
                  </a:cubicBezTo>
                  <a:cubicBezTo>
                    <a:pt x="8229" y="19232"/>
                    <a:pt x="7793" y="18275"/>
                    <a:pt x="8073" y="16954"/>
                  </a:cubicBezTo>
                  <a:cubicBezTo>
                    <a:pt x="8368" y="15566"/>
                    <a:pt x="8492" y="15553"/>
                    <a:pt x="9570" y="13337"/>
                  </a:cubicBezTo>
                  <a:cubicBezTo>
                    <a:pt x="9573" y="13337"/>
                    <a:pt x="9574" y="13337"/>
                    <a:pt x="9577" y="13337"/>
                  </a:cubicBezTo>
                  <a:cubicBezTo>
                    <a:pt x="11043" y="14533"/>
                    <a:pt x="10440" y="15298"/>
                    <a:pt x="10636" y="15845"/>
                  </a:cubicBezTo>
                  <a:cubicBezTo>
                    <a:pt x="10833" y="16392"/>
                    <a:pt x="11668" y="17106"/>
                    <a:pt x="11680" y="18966"/>
                  </a:cubicBezTo>
                  <a:cubicBezTo>
                    <a:pt x="11704" y="20495"/>
                    <a:pt x="11735" y="19812"/>
                    <a:pt x="12137" y="20330"/>
                  </a:cubicBezTo>
                  <a:cubicBezTo>
                    <a:pt x="12010" y="20446"/>
                    <a:pt x="11786" y="20561"/>
                    <a:pt x="11386" y="20672"/>
                  </a:cubicBezTo>
                  <a:cubicBezTo>
                    <a:pt x="10646" y="20876"/>
                    <a:pt x="10719" y="21130"/>
                    <a:pt x="10783" y="21288"/>
                  </a:cubicBezTo>
                  <a:cubicBezTo>
                    <a:pt x="10807" y="21346"/>
                    <a:pt x="10902" y="21392"/>
                    <a:pt x="11028" y="21408"/>
                  </a:cubicBezTo>
                  <a:cubicBezTo>
                    <a:pt x="12524" y="21592"/>
                    <a:pt x="13471" y="21410"/>
                    <a:pt x="14010" y="21253"/>
                  </a:cubicBezTo>
                  <a:cubicBezTo>
                    <a:pt x="14574" y="21089"/>
                    <a:pt x="14673" y="20619"/>
                    <a:pt x="14967" y="20477"/>
                  </a:cubicBezTo>
                  <a:cubicBezTo>
                    <a:pt x="15134" y="20396"/>
                    <a:pt x="15145" y="20200"/>
                    <a:pt x="15122" y="20045"/>
                  </a:cubicBezTo>
                  <a:cubicBezTo>
                    <a:pt x="15124" y="20044"/>
                    <a:pt x="15127" y="20043"/>
                    <a:pt x="15129" y="20043"/>
                  </a:cubicBezTo>
                  <a:cubicBezTo>
                    <a:pt x="15725" y="19650"/>
                    <a:pt x="15043" y="19524"/>
                    <a:pt x="15126" y="17446"/>
                  </a:cubicBezTo>
                  <a:cubicBezTo>
                    <a:pt x="15379" y="14690"/>
                    <a:pt x="14303" y="14379"/>
                    <a:pt x="14651" y="12819"/>
                  </a:cubicBezTo>
                  <a:cubicBezTo>
                    <a:pt x="14666" y="12752"/>
                    <a:pt x="14679" y="12685"/>
                    <a:pt x="14692" y="12621"/>
                  </a:cubicBezTo>
                  <a:cubicBezTo>
                    <a:pt x="14707" y="12548"/>
                    <a:pt x="14841" y="12494"/>
                    <a:pt x="15005" y="12492"/>
                  </a:cubicBezTo>
                  <a:cubicBezTo>
                    <a:pt x="15481" y="12485"/>
                    <a:pt x="15952" y="12451"/>
                    <a:pt x="16313" y="12371"/>
                  </a:cubicBezTo>
                  <a:cubicBezTo>
                    <a:pt x="16447" y="12341"/>
                    <a:pt x="16604" y="12381"/>
                    <a:pt x="16622" y="12448"/>
                  </a:cubicBezTo>
                  <a:cubicBezTo>
                    <a:pt x="16706" y="12755"/>
                    <a:pt x="16876" y="13159"/>
                    <a:pt x="16961" y="13451"/>
                  </a:cubicBezTo>
                  <a:cubicBezTo>
                    <a:pt x="17064" y="13804"/>
                    <a:pt x="17105" y="14178"/>
                    <a:pt x="17119" y="14334"/>
                  </a:cubicBezTo>
                  <a:cubicBezTo>
                    <a:pt x="17123" y="14374"/>
                    <a:pt x="17207" y="14404"/>
                    <a:pt x="17297" y="14399"/>
                  </a:cubicBezTo>
                  <a:lnTo>
                    <a:pt x="17538" y="14386"/>
                  </a:lnTo>
                  <a:lnTo>
                    <a:pt x="18133" y="14350"/>
                  </a:lnTo>
                  <a:cubicBezTo>
                    <a:pt x="18223" y="14345"/>
                    <a:pt x="18285" y="14308"/>
                    <a:pt x="18265" y="14268"/>
                  </a:cubicBezTo>
                  <a:cubicBezTo>
                    <a:pt x="18190" y="14116"/>
                    <a:pt x="18017" y="13748"/>
                    <a:pt x="17915" y="13396"/>
                  </a:cubicBezTo>
                  <a:cubicBezTo>
                    <a:pt x="17789" y="12962"/>
                    <a:pt x="17698" y="12269"/>
                    <a:pt x="17508" y="12040"/>
                  </a:cubicBezTo>
                  <a:cubicBezTo>
                    <a:pt x="17484" y="12011"/>
                    <a:pt x="17413" y="11995"/>
                    <a:pt x="17346" y="11999"/>
                  </a:cubicBezTo>
                  <a:lnTo>
                    <a:pt x="17338" y="11999"/>
                  </a:lnTo>
                  <a:lnTo>
                    <a:pt x="17206" y="11542"/>
                  </a:lnTo>
                  <a:cubicBezTo>
                    <a:pt x="17207" y="11541"/>
                    <a:pt x="17209" y="11541"/>
                    <a:pt x="17210" y="11540"/>
                  </a:cubicBezTo>
                  <a:cubicBezTo>
                    <a:pt x="17340" y="11529"/>
                    <a:pt x="17463" y="11514"/>
                    <a:pt x="17560" y="11497"/>
                  </a:cubicBezTo>
                  <a:cubicBezTo>
                    <a:pt x="17561" y="11496"/>
                    <a:pt x="17560" y="11495"/>
                    <a:pt x="17560" y="11495"/>
                  </a:cubicBezTo>
                  <a:cubicBezTo>
                    <a:pt x="17538" y="11368"/>
                    <a:pt x="17479" y="11143"/>
                    <a:pt x="17478" y="11139"/>
                  </a:cubicBezTo>
                  <a:cubicBezTo>
                    <a:pt x="17473" y="11138"/>
                    <a:pt x="17368" y="11117"/>
                    <a:pt x="17168" y="11102"/>
                  </a:cubicBezTo>
                  <a:cubicBezTo>
                    <a:pt x="17167" y="11101"/>
                    <a:pt x="17166" y="11101"/>
                    <a:pt x="17165" y="11100"/>
                  </a:cubicBezTo>
                  <a:cubicBezTo>
                    <a:pt x="17189" y="11034"/>
                    <a:pt x="17276" y="10886"/>
                    <a:pt x="17583" y="10868"/>
                  </a:cubicBezTo>
                  <a:cubicBezTo>
                    <a:pt x="17963" y="10846"/>
                    <a:pt x="18338" y="11016"/>
                    <a:pt x="18733" y="11129"/>
                  </a:cubicBezTo>
                  <a:cubicBezTo>
                    <a:pt x="18776" y="11141"/>
                    <a:pt x="18825" y="11121"/>
                    <a:pt x="18804" y="11100"/>
                  </a:cubicBezTo>
                  <a:cubicBezTo>
                    <a:pt x="18519" y="10819"/>
                    <a:pt x="18080" y="10648"/>
                    <a:pt x="17602" y="10550"/>
                  </a:cubicBezTo>
                  <a:cubicBezTo>
                    <a:pt x="17601" y="10550"/>
                    <a:pt x="17599" y="10549"/>
                    <a:pt x="17598" y="10549"/>
                  </a:cubicBezTo>
                  <a:cubicBezTo>
                    <a:pt x="17663" y="10303"/>
                    <a:pt x="17464" y="9517"/>
                    <a:pt x="18103" y="9308"/>
                  </a:cubicBezTo>
                  <a:cubicBezTo>
                    <a:pt x="18839" y="9068"/>
                    <a:pt x="21537" y="7448"/>
                    <a:pt x="21537" y="7251"/>
                  </a:cubicBezTo>
                  <a:cubicBezTo>
                    <a:pt x="21537" y="7054"/>
                    <a:pt x="20229" y="6631"/>
                    <a:pt x="20229" y="6631"/>
                  </a:cubicBezTo>
                  <a:cubicBezTo>
                    <a:pt x="20294" y="6574"/>
                    <a:pt x="20326" y="6523"/>
                    <a:pt x="20312" y="6485"/>
                  </a:cubicBezTo>
                  <a:cubicBezTo>
                    <a:pt x="20214" y="6223"/>
                    <a:pt x="19626" y="5918"/>
                    <a:pt x="19185" y="5939"/>
                  </a:cubicBezTo>
                  <a:cubicBezTo>
                    <a:pt x="19184" y="5938"/>
                    <a:pt x="19182" y="5939"/>
                    <a:pt x="19181" y="5939"/>
                  </a:cubicBezTo>
                  <a:cubicBezTo>
                    <a:pt x="18797" y="5597"/>
                    <a:pt x="15642" y="4020"/>
                    <a:pt x="14183" y="3607"/>
                  </a:cubicBezTo>
                  <a:cubicBezTo>
                    <a:pt x="14143" y="3594"/>
                    <a:pt x="14102" y="3582"/>
                    <a:pt x="14059" y="3574"/>
                  </a:cubicBezTo>
                  <a:cubicBezTo>
                    <a:pt x="13624" y="3489"/>
                    <a:pt x="13317" y="3433"/>
                    <a:pt x="13052" y="3397"/>
                  </a:cubicBezTo>
                  <a:cubicBezTo>
                    <a:pt x="12797" y="3363"/>
                    <a:pt x="12583" y="3286"/>
                    <a:pt x="12461" y="3181"/>
                  </a:cubicBezTo>
                  <a:cubicBezTo>
                    <a:pt x="12456" y="3177"/>
                    <a:pt x="12450" y="3173"/>
                    <a:pt x="12446" y="3169"/>
                  </a:cubicBezTo>
                  <a:cubicBezTo>
                    <a:pt x="12303" y="3044"/>
                    <a:pt x="12309" y="2897"/>
                    <a:pt x="12453" y="2772"/>
                  </a:cubicBezTo>
                  <a:cubicBezTo>
                    <a:pt x="12690" y="2568"/>
                    <a:pt x="12917" y="2300"/>
                    <a:pt x="13056" y="2118"/>
                  </a:cubicBezTo>
                  <a:cubicBezTo>
                    <a:pt x="13339" y="2159"/>
                    <a:pt x="13522" y="2185"/>
                    <a:pt x="13558" y="2191"/>
                  </a:cubicBezTo>
                  <a:cubicBezTo>
                    <a:pt x="13853" y="2237"/>
                    <a:pt x="13802" y="2072"/>
                    <a:pt x="13633" y="1918"/>
                  </a:cubicBezTo>
                  <a:cubicBezTo>
                    <a:pt x="14292" y="1088"/>
                    <a:pt x="13130" y="295"/>
                    <a:pt x="11903" y="102"/>
                  </a:cubicBezTo>
                  <a:cubicBezTo>
                    <a:pt x="11289" y="5"/>
                    <a:pt x="10787" y="-8"/>
                    <a:pt x="10437" y="4"/>
                  </a:cubicBezTo>
                  <a:close/>
                  <a:moveTo>
                    <a:pt x="15977" y="6797"/>
                  </a:moveTo>
                  <a:cubicBezTo>
                    <a:pt x="16042" y="6794"/>
                    <a:pt x="16114" y="6797"/>
                    <a:pt x="16181" y="6809"/>
                  </a:cubicBezTo>
                  <a:cubicBezTo>
                    <a:pt x="16554" y="6879"/>
                    <a:pt x="16803" y="7031"/>
                    <a:pt x="16773" y="7075"/>
                  </a:cubicBezTo>
                  <a:cubicBezTo>
                    <a:pt x="16657" y="7240"/>
                    <a:pt x="17224" y="7430"/>
                    <a:pt x="17756" y="7512"/>
                  </a:cubicBezTo>
                  <a:cubicBezTo>
                    <a:pt x="17915" y="7536"/>
                    <a:pt x="18004" y="7610"/>
                    <a:pt x="17952" y="7681"/>
                  </a:cubicBezTo>
                  <a:cubicBezTo>
                    <a:pt x="17631" y="8127"/>
                    <a:pt x="17150" y="8671"/>
                    <a:pt x="17018" y="8819"/>
                  </a:cubicBezTo>
                  <a:cubicBezTo>
                    <a:pt x="16985" y="8843"/>
                    <a:pt x="16953" y="8866"/>
                    <a:pt x="16920" y="8890"/>
                  </a:cubicBezTo>
                  <a:lnTo>
                    <a:pt x="15687" y="9497"/>
                  </a:lnTo>
                  <a:cubicBezTo>
                    <a:pt x="15651" y="9514"/>
                    <a:pt x="15602" y="9525"/>
                    <a:pt x="15548" y="9527"/>
                  </a:cubicBezTo>
                  <a:cubicBezTo>
                    <a:pt x="15314" y="9533"/>
                    <a:pt x="15076" y="9544"/>
                    <a:pt x="14865" y="9554"/>
                  </a:cubicBezTo>
                  <a:cubicBezTo>
                    <a:pt x="14715" y="9561"/>
                    <a:pt x="14597" y="9497"/>
                    <a:pt x="14643" y="9433"/>
                  </a:cubicBezTo>
                  <a:cubicBezTo>
                    <a:pt x="15029" y="8890"/>
                    <a:pt x="15784" y="7709"/>
                    <a:pt x="15642" y="6982"/>
                  </a:cubicBezTo>
                  <a:cubicBezTo>
                    <a:pt x="15623" y="6885"/>
                    <a:pt x="15783" y="6809"/>
                    <a:pt x="15977" y="6797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Need strict 2/3rd honest majority[LSP82]…"/>
          <p:cNvSpPr txBox="1"/>
          <p:nvPr/>
        </p:nvSpPr>
        <p:spPr>
          <a:xfrm>
            <a:off x="1092954" y="3047417"/>
            <a:ext cx="17449333" cy="41168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508000" indent="-508000" algn="l">
              <a:lnSpc>
                <a:spcPct val="150000"/>
              </a:lnSpc>
              <a:buSzPct val="123000"/>
              <a:buChar char="•"/>
              <a:defRPr sz="4500">
                <a:solidFill>
                  <a:srgbClr val="000000"/>
                </a:solidFill>
              </a:defRPr>
            </a:pPr>
            <a:r>
              <a:rPr dirty="0"/>
              <a:t>Need strict 2/3</a:t>
            </a:r>
            <a:r>
              <a:rPr sz="5600" baseline="31999" dirty="0"/>
              <a:t>rd</a:t>
            </a:r>
            <a:r>
              <a:rPr dirty="0"/>
              <a:t> honest majority</a:t>
            </a:r>
            <a:r>
              <a:rPr baseline="31999" dirty="0"/>
              <a:t>[LSP82]</a:t>
            </a:r>
            <a:r>
              <a:rPr dirty="0"/>
              <a:t> </a:t>
            </a:r>
          </a:p>
          <a:p>
            <a:pPr marL="1117600" lvl="1" indent="-508000" algn="l">
              <a:lnSpc>
                <a:spcPct val="200000"/>
              </a:lnSpc>
              <a:buSzPct val="123000"/>
              <a:buChar char="•"/>
              <a:defRPr sz="4500">
                <a:solidFill>
                  <a:srgbClr val="000000"/>
                </a:solidFill>
              </a:defRPr>
            </a:pPr>
            <a:r>
              <a:rPr dirty="0"/>
              <a:t>Impossible with 3</a:t>
            </a:r>
            <a:r>
              <a:rPr lang="en-US" dirty="0"/>
              <a:t> parties </a:t>
            </a:r>
            <a:r>
              <a:rPr dirty="0"/>
              <a:t>when any one can be malicious</a:t>
            </a:r>
          </a:p>
          <a:p>
            <a:pPr marL="1117600" lvl="1" indent="-508000" algn="l">
              <a:lnSpc>
                <a:spcPct val="110000"/>
              </a:lnSpc>
              <a:spcBef>
                <a:spcPts val="2000"/>
              </a:spcBef>
              <a:buSzPct val="123000"/>
              <a:buChar char="•"/>
              <a:defRPr sz="4500">
                <a:solidFill>
                  <a:srgbClr val="000000"/>
                </a:solidFill>
              </a:defRPr>
            </a:pPr>
            <a:r>
              <a:rPr dirty="0">
                <a:solidFill>
                  <a:srgbClr val="0070C0"/>
                </a:solidFill>
              </a:rPr>
              <a:t>This talk</a:t>
            </a:r>
            <a:r>
              <a:rPr dirty="0"/>
              <a:t>: </a:t>
            </a:r>
            <a:r>
              <a:rPr lang="en-US" dirty="0"/>
              <a:t>get around</a:t>
            </a:r>
            <a:r>
              <a:rPr dirty="0"/>
              <a:t> </a:t>
            </a:r>
            <a:r>
              <a:rPr lang="en-US" dirty="0"/>
              <a:t>impossibility of </a:t>
            </a:r>
            <a:r>
              <a:rPr dirty="0"/>
              <a:t>3-</a:t>
            </a:r>
            <a:r>
              <a:rPr lang="en-US" dirty="0"/>
              <a:t>party Broadcast</a:t>
            </a:r>
            <a:endParaRPr baseline="31999" dirty="0"/>
          </a:p>
          <a:p>
            <a:pPr marL="609600" lvl="1" indent="0" algn="l">
              <a:lnSpc>
                <a:spcPct val="140000"/>
              </a:lnSpc>
              <a:buSzPct val="123000"/>
              <a:defRPr sz="4500">
                <a:solidFill>
                  <a:srgbClr val="000000"/>
                </a:solidFill>
              </a:defRPr>
            </a:pPr>
            <a:endParaRPr lang="en-US" baseline="31999" dirty="0"/>
          </a:p>
        </p:txBody>
      </p:sp>
      <p:sp>
        <p:nvSpPr>
          <p:cNvPr id="347" name="Byzantine Generals"/>
          <p:cNvSpPr txBox="1">
            <a:spLocks noGrp="1"/>
          </p:cNvSpPr>
          <p:nvPr>
            <p:ph type="title"/>
          </p:nvPr>
        </p:nvSpPr>
        <p:spPr>
          <a:xfrm>
            <a:off x="895446" y="450039"/>
            <a:ext cx="21971000" cy="1433163"/>
          </a:xfrm>
          <a:prstGeom prst="rect">
            <a:avLst/>
          </a:prstGeom>
        </p:spPr>
        <p:txBody>
          <a:bodyPr/>
          <a:lstStyle/>
          <a:p>
            <a:r>
              <a:rPr dirty="0"/>
              <a:t>Byzantine </a:t>
            </a:r>
            <a:r>
              <a:rPr lang="en-US" dirty="0"/>
              <a:t>Broadcast Problem</a:t>
            </a:r>
            <a:endParaRPr dirty="0"/>
          </a:p>
        </p:txBody>
      </p: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CD93A51A-2767-040D-32BE-2764D37CCD33}"/>
              </a:ext>
            </a:extLst>
          </p:cNvPr>
          <p:cNvGrpSpPr/>
          <p:nvPr/>
        </p:nvGrpSpPr>
        <p:grpSpPr>
          <a:xfrm>
            <a:off x="15242114" y="5214655"/>
            <a:ext cx="7719945" cy="7756966"/>
            <a:chOff x="14855252" y="5261548"/>
            <a:chExt cx="7719945" cy="7756966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7ACA4204-BA4B-D9AE-0B23-2FAE902EBF51}"/>
                </a:ext>
              </a:extLst>
            </p:cNvPr>
            <p:cNvGrpSpPr/>
            <p:nvPr/>
          </p:nvGrpSpPr>
          <p:grpSpPr>
            <a:xfrm>
              <a:off x="15019915" y="5261548"/>
              <a:ext cx="7555282" cy="7756966"/>
              <a:chOff x="16334501" y="5097401"/>
              <a:chExt cx="6082348" cy="6128185"/>
            </a:xfrm>
          </p:grpSpPr>
          <p:sp>
            <p:nvSpPr>
              <p:cNvPr id="27" name="Horseback Riding">
                <a:extLst>
                  <a:ext uri="{FF2B5EF4-FFF2-40B4-BE49-F238E27FC236}">
                    <a16:creationId xmlns:a16="http://schemas.microsoft.com/office/drawing/2014/main" id="{2E493D7D-132E-8357-42FA-030D965F2EBE}"/>
                  </a:ext>
                </a:extLst>
              </p:cNvPr>
              <p:cNvSpPr/>
              <p:nvPr/>
            </p:nvSpPr>
            <p:spPr>
              <a:xfrm>
                <a:off x="16334501" y="7332079"/>
                <a:ext cx="895005" cy="8832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378" y="0"/>
                    </a:moveTo>
                    <a:cubicBezTo>
                      <a:pt x="8007" y="0"/>
                      <a:pt x="7636" y="144"/>
                      <a:pt x="7352" y="431"/>
                    </a:cubicBezTo>
                    <a:cubicBezTo>
                      <a:pt x="6786" y="1005"/>
                      <a:pt x="6786" y="1936"/>
                      <a:pt x="7352" y="2510"/>
                    </a:cubicBezTo>
                    <a:cubicBezTo>
                      <a:pt x="7919" y="3084"/>
                      <a:pt x="8838" y="3084"/>
                      <a:pt x="9404" y="2510"/>
                    </a:cubicBezTo>
                    <a:cubicBezTo>
                      <a:pt x="9971" y="1936"/>
                      <a:pt x="9971" y="1005"/>
                      <a:pt x="9404" y="431"/>
                    </a:cubicBezTo>
                    <a:cubicBezTo>
                      <a:pt x="9121" y="144"/>
                      <a:pt x="8750" y="0"/>
                      <a:pt x="8378" y="0"/>
                    </a:cubicBezTo>
                    <a:close/>
                    <a:moveTo>
                      <a:pt x="18066" y="1982"/>
                    </a:moveTo>
                    <a:cubicBezTo>
                      <a:pt x="18052" y="1980"/>
                      <a:pt x="18032" y="1985"/>
                      <a:pt x="18007" y="2001"/>
                    </a:cubicBezTo>
                    <a:cubicBezTo>
                      <a:pt x="17942" y="2043"/>
                      <a:pt x="11897" y="8305"/>
                      <a:pt x="11897" y="8305"/>
                    </a:cubicBezTo>
                    <a:lnTo>
                      <a:pt x="9735" y="8305"/>
                    </a:lnTo>
                    <a:lnTo>
                      <a:pt x="9735" y="6735"/>
                    </a:lnTo>
                    <a:lnTo>
                      <a:pt x="11509" y="7279"/>
                    </a:lnTo>
                    <a:cubicBezTo>
                      <a:pt x="11585" y="7303"/>
                      <a:pt x="11662" y="7313"/>
                      <a:pt x="11738" y="7313"/>
                    </a:cubicBezTo>
                    <a:cubicBezTo>
                      <a:pt x="12078" y="7313"/>
                      <a:pt x="12392" y="7090"/>
                      <a:pt x="12496" y="6744"/>
                    </a:cubicBezTo>
                    <a:cubicBezTo>
                      <a:pt x="12622" y="6320"/>
                      <a:pt x="12386" y="5872"/>
                      <a:pt x="11968" y="5744"/>
                    </a:cubicBezTo>
                    <a:lnTo>
                      <a:pt x="9735" y="5060"/>
                    </a:lnTo>
                    <a:lnTo>
                      <a:pt x="9735" y="4764"/>
                    </a:lnTo>
                    <a:cubicBezTo>
                      <a:pt x="9735" y="4005"/>
                      <a:pt x="9128" y="3389"/>
                      <a:pt x="8378" y="3389"/>
                    </a:cubicBezTo>
                    <a:cubicBezTo>
                      <a:pt x="7629" y="3389"/>
                      <a:pt x="7022" y="4005"/>
                      <a:pt x="7022" y="4764"/>
                    </a:cubicBezTo>
                    <a:lnTo>
                      <a:pt x="7022" y="8305"/>
                    </a:lnTo>
                    <a:lnTo>
                      <a:pt x="2400" y="8305"/>
                    </a:lnTo>
                    <a:cubicBezTo>
                      <a:pt x="270" y="8305"/>
                      <a:pt x="0" y="10436"/>
                      <a:pt x="0" y="10436"/>
                    </a:cubicBezTo>
                    <a:lnTo>
                      <a:pt x="0" y="14158"/>
                    </a:lnTo>
                    <a:lnTo>
                      <a:pt x="1549" y="14158"/>
                    </a:lnTo>
                    <a:lnTo>
                      <a:pt x="1549" y="10436"/>
                    </a:lnTo>
                    <a:lnTo>
                      <a:pt x="2206" y="9299"/>
                    </a:lnTo>
                    <a:lnTo>
                      <a:pt x="2400" y="9299"/>
                    </a:lnTo>
                    <a:lnTo>
                      <a:pt x="2400" y="13515"/>
                    </a:lnTo>
                    <a:lnTo>
                      <a:pt x="1650" y="14849"/>
                    </a:lnTo>
                    <a:lnTo>
                      <a:pt x="1650" y="20468"/>
                    </a:lnTo>
                    <a:cubicBezTo>
                      <a:pt x="1650" y="21037"/>
                      <a:pt x="2106" y="21499"/>
                      <a:pt x="2668" y="21499"/>
                    </a:cubicBezTo>
                    <a:cubicBezTo>
                      <a:pt x="3230" y="21499"/>
                      <a:pt x="3686" y="21037"/>
                      <a:pt x="3685" y="20468"/>
                    </a:cubicBezTo>
                    <a:lnTo>
                      <a:pt x="3685" y="15395"/>
                    </a:lnTo>
                    <a:lnTo>
                      <a:pt x="4455" y="14025"/>
                    </a:lnTo>
                    <a:lnTo>
                      <a:pt x="4455" y="15718"/>
                    </a:lnTo>
                    <a:cubicBezTo>
                      <a:pt x="4453" y="15752"/>
                      <a:pt x="4453" y="15786"/>
                      <a:pt x="4455" y="15820"/>
                    </a:cubicBezTo>
                    <a:lnTo>
                      <a:pt x="4455" y="15925"/>
                    </a:lnTo>
                    <a:lnTo>
                      <a:pt x="4465" y="15923"/>
                    </a:lnTo>
                    <a:cubicBezTo>
                      <a:pt x="4477" y="16006"/>
                      <a:pt x="4496" y="16088"/>
                      <a:pt x="4529" y="16169"/>
                    </a:cubicBezTo>
                    <a:lnTo>
                      <a:pt x="6512" y="20966"/>
                    </a:lnTo>
                    <a:cubicBezTo>
                      <a:pt x="6675" y="21361"/>
                      <a:pt x="7052" y="21600"/>
                      <a:pt x="7450" y="21600"/>
                    </a:cubicBezTo>
                    <a:cubicBezTo>
                      <a:pt x="7581" y="21600"/>
                      <a:pt x="7715" y="21574"/>
                      <a:pt x="7843" y="21520"/>
                    </a:cubicBezTo>
                    <a:cubicBezTo>
                      <a:pt x="8362" y="21300"/>
                      <a:pt x="8606" y="20696"/>
                      <a:pt x="8389" y="20170"/>
                    </a:cubicBezTo>
                    <a:lnTo>
                      <a:pt x="6441" y="15456"/>
                    </a:lnTo>
                    <a:lnTo>
                      <a:pt x="7550" y="13980"/>
                    </a:lnTo>
                    <a:lnTo>
                      <a:pt x="12472" y="13980"/>
                    </a:lnTo>
                    <a:lnTo>
                      <a:pt x="12472" y="20275"/>
                    </a:lnTo>
                    <a:cubicBezTo>
                      <a:pt x="12472" y="20844"/>
                      <a:pt x="12928" y="21306"/>
                      <a:pt x="13490" y="21306"/>
                    </a:cubicBezTo>
                    <a:cubicBezTo>
                      <a:pt x="14052" y="21306"/>
                      <a:pt x="14507" y="20844"/>
                      <a:pt x="14507" y="20275"/>
                    </a:cubicBezTo>
                    <a:lnTo>
                      <a:pt x="14507" y="14020"/>
                    </a:lnTo>
                    <a:lnTo>
                      <a:pt x="16652" y="9504"/>
                    </a:lnTo>
                    <a:cubicBezTo>
                      <a:pt x="16809" y="9522"/>
                      <a:pt x="16997" y="9536"/>
                      <a:pt x="17204" y="9536"/>
                    </a:cubicBezTo>
                    <a:cubicBezTo>
                      <a:pt x="17755" y="9536"/>
                      <a:pt x="18437" y="9436"/>
                      <a:pt x="19015" y="9042"/>
                    </a:cubicBezTo>
                    <a:cubicBezTo>
                      <a:pt x="19539" y="8685"/>
                      <a:pt x="19886" y="8150"/>
                      <a:pt x="20054" y="7454"/>
                    </a:cubicBezTo>
                    <a:lnTo>
                      <a:pt x="20488" y="7513"/>
                    </a:lnTo>
                    <a:cubicBezTo>
                      <a:pt x="21562" y="7657"/>
                      <a:pt x="21600" y="6511"/>
                      <a:pt x="21600" y="6511"/>
                    </a:cubicBezTo>
                    <a:cubicBezTo>
                      <a:pt x="21600" y="5867"/>
                      <a:pt x="20798" y="5395"/>
                      <a:pt x="20798" y="5395"/>
                    </a:cubicBezTo>
                    <a:lnTo>
                      <a:pt x="18087" y="3562"/>
                    </a:lnTo>
                    <a:lnTo>
                      <a:pt x="18110" y="2050"/>
                    </a:lnTo>
                    <a:cubicBezTo>
                      <a:pt x="18110" y="2050"/>
                      <a:pt x="18109" y="1987"/>
                      <a:pt x="18066" y="1982"/>
                    </a:cubicBezTo>
                    <a:close/>
                    <a:moveTo>
                      <a:pt x="17774" y="7142"/>
                    </a:moveTo>
                    <a:lnTo>
                      <a:pt x="19376" y="7361"/>
                    </a:lnTo>
                    <a:cubicBezTo>
                      <a:pt x="19243" y="7851"/>
                      <a:pt x="18997" y="8224"/>
                      <a:pt x="18638" y="8469"/>
                    </a:cubicBezTo>
                    <a:cubicBezTo>
                      <a:pt x="18116" y="8826"/>
                      <a:pt x="17448" y="8869"/>
                      <a:pt x="16968" y="8840"/>
                    </a:cubicBezTo>
                    <a:lnTo>
                      <a:pt x="17774" y="7142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dirty="0"/>
              </a:p>
            </p:txBody>
          </p:sp>
          <p:sp>
            <p:nvSpPr>
              <p:cNvPr id="28" name="Worker">
                <a:extLst>
                  <a:ext uri="{FF2B5EF4-FFF2-40B4-BE49-F238E27FC236}">
                    <a16:creationId xmlns:a16="http://schemas.microsoft.com/office/drawing/2014/main" id="{D49CD945-4AFD-101F-8B48-BFCC2A500591}"/>
                  </a:ext>
                </a:extLst>
              </p:cNvPr>
              <p:cNvSpPr/>
              <p:nvPr/>
            </p:nvSpPr>
            <p:spPr>
              <a:xfrm flipH="1">
                <a:off x="21834862" y="5097401"/>
                <a:ext cx="317619" cy="9694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9" h="21477" extrusionOk="0">
                    <a:moveTo>
                      <a:pt x="10482" y="4"/>
                    </a:moveTo>
                    <a:cubicBezTo>
                      <a:pt x="10034" y="12"/>
                      <a:pt x="8391" y="117"/>
                      <a:pt x="7657" y="494"/>
                    </a:cubicBezTo>
                    <a:cubicBezTo>
                      <a:pt x="6848" y="911"/>
                      <a:pt x="6805" y="1175"/>
                      <a:pt x="6965" y="1602"/>
                    </a:cubicBezTo>
                    <a:cubicBezTo>
                      <a:pt x="6986" y="1656"/>
                      <a:pt x="6943" y="1710"/>
                      <a:pt x="6847" y="1754"/>
                    </a:cubicBezTo>
                    <a:lnTo>
                      <a:pt x="6817" y="1769"/>
                    </a:lnTo>
                    <a:cubicBezTo>
                      <a:pt x="6710" y="1819"/>
                      <a:pt x="6673" y="1881"/>
                      <a:pt x="6709" y="1940"/>
                    </a:cubicBezTo>
                    <a:cubicBezTo>
                      <a:pt x="6726" y="1968"/>
                      <a:pt x="6808" y="1986"/>
                      <a:pt x="6894" y="1981"/>
                    </a:cubicBezTo>
                    <a:lnTo>
                      <a:pt x="7473" y="1944"/>
                    </a:lnTo>
                    <a:lnTo>
                      <a:pt x="7581" y="2118"/>
                    </a:lnTo>
                    <a:lnTo>
                      <a:pt x="7832" y="2103"/>
                    </a:lnTo>
                    <a:cubicBezTo>
                      <a:pt x="7743" y="2259"/>
                      <a:pt x="7638" y="2495"/>
                      <a:pt x="7698" y="2690"/>
                    </a:cubicBezTo>
                    <a:cubicBezTo>
                      <a:pt x="7809" y="3047"/>
                      <a:pt x="7636" y="3287"/>
                      <a:pt x="7370" y="3479"/>
                    </a:cubicBezTo>
                    <a:cubicBezTo>
                      <a:pt x="7088" y="3683"/>
                      <a:pt x="5823" y="3782"/>
                      <a:pt x="6212" y="4325"/>
                    </a:cubicBezTo>
                    <a:cubicBezTo>
                      <a:pt x="4592" y="4538"/>
                      <a:pt x="3452" y="5407"/>
                      <a:pt x="1941" y="6231"/>
                    </a:cubicBezTo>
                    <a:cubicBezTo>
                      <a:pt x="1754" y="6223"/>
                      <a:pt x="1529" y="6238"/>
                      <a:pt x="1362" y="6303"/>
                    </a:cubicBezTo>
                    <a:lnTo>
                      <a:pt x="721" y="6586"/>
                    </a:lnTo>
                    <a:cubicBezTo>
                      <a:pt x="618" y="6626"/>
                      <a:pt x="407" y="6753"/>
                      <a:pt x="572" y="6895"/>
                    </a:cubicBezTo>
                    <a:cubicBezTo>
                      <a:pt x="551" y="6904"/>
                      <a:pt x="357" y="7014"/>
                      <a:pt x="177" y="7118"/>
                    </a:cubicBezTo>
                    <a:cubicBezTo>
                      <a:pt x="-34" y="7241"/>
                      <a:pt x="-56" y="7388"/>
                      <a:pt x="111" y="7518"/>
                    </a:cubicBezTo>
                    <a:cubicBezTo>
                      <a:pt x="327" y="7686"/>
                      <a:pt x="668" y="7934"/>
                      <a:pt x="1090" y="8180"/>
                    </a:cubicBezTo>
                    <a:cubicBezTo>
                      <a:pt x="2003" y="8714"/>
                      <a:pt x="3229" y="9346"/>
                      <a:pt x="4105" y="9644"/>
                    </a:cubicBezTo>
                    <a:lnTo>
                      <a:pt x="4105" y="10365"/>
                    </a:lnTo>
                    <a:cubicBezTo>
                      <a:pt x="1836" y="10445"/>
                      <a:pt x="1003" y="11125"/>
                      <a:pt x="1003" y="11125"/>
                    </a:cubicBezTo>
                    <a:lnTo>
                      <a:pt x="1141" y="11154"/>
                    </a:lnTo>
                    <a:cubicBezTo>
                      <a:pt x="1141" y="11154"/>
                      <a:pt x="2132" y="10786"/>
                      <a:pt x="2638" y="10783"/>
                    </a:cubicBezTo>
                    <a:cubicBezTo>
                      <a:pt x="3291" y="10779"/>
                      <a:pt x="3382" y="11031"/>
                      <a:pt x="3382" y="11031"/>
                    </a:cubicBezTo>
                    <a:lnTo>
                      <a:pt x="3530" y="11033"/>
                    </a:lnTo>
                    <a:lnTo>
                      <a:pt x="3566" y="12038"/>
                    </a:lnTo>
                    <a:cubicBezTo>
                      <a:pt x="3470" y="12040"/>
                      <a:pt x="3395" y="12067"/>
                      <a:pt x="3397" y="12098"/>
                    </a:cubicBezTo>
                    <a:lnTo>
                      <a:pt x="3469" y="13414"/>
                    </a:lnTo>
                    <a:cubicBezTo>
                      <a:pt x="3469" y="13424"/>
                      <a:pt x="3464" y="13435"/>
                      <a:pt x="3464" y="13446"/>
                    </a:cubicBezTo>
                    <a:lnTo>
                      <a:pt x="3382" y="14216"/>
                    </a:lnTo>
                    <a:cubicBezTo>
                      <a:pt x="3375" y="14280"/>
                      <a:pt x="3535" y="14331"/>
                      <a:pt x="3730" y="14330"/>
                    </a:cubicBezTo>
                    <a:lnTo>
                      <a:pt x="4151" y="14328"/>
                    </a:lnTo>
                    <a:lnTo>
                      <a:pt x="4530" y="14326"/>
                    </a:lnTo>
                    <a:cubicBezTo>
                      <a:pt x="4724" y="14325"/>
                      <a:pt x="4881" y="14271"/>
                      <a:pt x="4868" y="14207"/>
                    </a:cubicBezTo>
                    <a:lnTo>
                      <a:pt x="4710" y="13414"/>
                    </a:lnTo>
                    <a:lnTo>
                      <a:pt x="4643" y="12103"/>
                    </a:lnTo>
                    <a:cubicBezTo>
                      <a:pt x="4700" y="12108"/>
                      <a:pt x="4756" y="12112"/>
                      <a:pt x="4817" y="12112"/>
                    </a:cubicBezTo>
                    <a:lnTo>
                      <a:pt x="5976" y="12112"/>
                    </a:lnTo>
                    <a:cubicBezTo>
                      <a:pt x="6536" y="13763"/>
                      <a:pt x="6792" y="14110"/>
                      <a:pt x="6750" y="14533"/>
                    </a:cubicBezTo>
                    <a:cubicBezTo>
                      <a:pt x="6690" y="15141"/>
                      <a:pt x="5987" y="15436"/>
                      <a:pt x="5545" y="15870"/>
                    </a:cubicBezTo>
                    <a:cubicBezTo>
                      <a:pt x="5143" y="16265"/>
                      <a:pt x="4985" y="16324"/>
                      <a:pt x="4740" y="16769"/>
                    </a:cubicBezTo>
                    <a:cubicBezTo>
                      <a:pt x="4190" y="17773"/>
                      <a:pt x="4340" y="18216"/>
                      <a:pt x="4340" y="19137"/>
                    </a:cubicBezTo>
                    <a:cubicBezTo>
                      <a:pt x="4199" y="19522"/>
                      <a:pt x="4274" y="19717"/>
                      <a:pt x="4274" y="19717"/>
                    </a:cubicBezTo>
                    <a:cubicBezTo>
                      <a:pt x="4368" y="19995"/>
                      <a:pt x="4617" y="19893"/>
                      <a:pt x="4535" y="19971"/>
                    </a:cubicBezTo>
                    <a:cubicBezTo>
                      <a:pt x="4269" y="20224"/>
                      <a:pt x="4429" y="20438"/>
                      <a:pt x="4340" y="20583"/>
                    </a:cubicBezTo>
                    <a:cubicBezTo>
                      <a:pt x="4240" y="20748"/>
                      <a:pt x="4364" y="20936"/>
                      <a:pt x="4340" y="20983"/>
                    </a:cubicBezTo>
                    <a:cubicBezTo>
                      <a:pt x="4340" y="20983"/>
                      <a:pt x="4384" y="21109"/>
                      <a:pt x="4740" y="21238"/>
                    </a:cubicBezTo>
                    <a:cubicBezTo>
                      <a:pt x="5157" y="21388"/>
                      <a:pt x="6901" y="21579"/>
                      <a:pt x="8616" y="21410"/>
                    </a:cubicBezTo>
                    <a:cubicBezTo>
                      <a:pt x="9573" y="21316"/>
                      <a:pt x="9262" y="21088"/>
                      <a:pt x="9262" y="20924"/>
                    </a:cubicBezTo>
                    <a:cubicBezTo>
                      <a:pt x="9262" y="20797"/>
                      <a:pt x="8777" y="20605"/>
                      <a:pt x="8729" y="20462"/>
                    </a:cubicBezTo>
                    <a:cubicBezTo>
                      <a:pt x="8662" y="20263"/>
                      <a:pt x="8662" y="20255"/>
                      <a:pt x="8452" y="20003"/>
                    </a:cubicBezTo>
                    <a:cubicBezTo>
                      <a:pt x="8358" y="19890"/>
                      <a:pt x="8447" y="19720"/>
                      <a:pt x="8673" y="19630"/>
                    </a:cubicBezTo>
                    <a:cubicBezTo>
                      <a:pt x="8793" y="19582"/>
                      <a:pt x="8893" y="19525"/>
                      <a:pt x="8893" y="19444"/>
                    </a:cubicBezTo>
                    <a:cubicBezTo>
                      <a:pt x="8893" y="19071"/>
                      <a:pt x="8716" y="18928"/>
                      <a:pt x="9231" y="17843"/>
                    </a:cubicBezTo>
                    <a:cubicBezTo>
                      <a:pt x="9398" y="17493"/>
                      <a:pt x="9563" y="17209"/>
                      <a:pt x="9831" y="16639"/>
                    </a:cubicBezTo>
                    <a:cubicBezTo>
                      <a:pt x="9933" y="16421"/>
                      <a:pt x="10283" y="15839"/>
                      <a:pt x="10503" y="15630"/>
                    </a:cubicBezTo>
                    <a:cubicBezTo>
                      <a:pt x="11512" y="14669"/>
                      <a:pt x="11887" y="13545"/>
                      <a:pt x="12148" y="12932"/>
                    </a:cubicBezTo>
                    <a:cubicBezTo>
                      <a:pt x="12172" y="12877"/>
                      <a:pt x="12414" y="12880"/>
                      <a:pt x="12430" y="12936"/>
                    </a:cubicBezTo>
                    <a:cubicBezTo>
                      <a:pt x="12780" y="14137"/>
                      <a:pt x="13727" y="15338"/>
                      <a:pt x="13281" y="16184"/>
                    </a:cubicBezTo>
                    <a:cubicBezTo>
                      <a:pt x="12690" y="17307"/>
                      <a:pt x="13044" y="19528"/>
                      <a:pt x="13158" y="19543"/>
                    </a:cubicBezTo>
                    <a:cubicBezTo>
                      <a:pt x="13176" y="19674"/>
                      <a:pt x="13757" y="19688"/>
                      <a:pt x="13620" y="19877"/>
                    </a:cubicBezTo>
                    <a:cubicBezTo>
                      <a:pt x="13329" y="20278"/>
                      <a:pt x="13681" y="20664"/>
                      <a:pt x="13681" y="20664"/>
                    </a:cubicBezTo>
                    <a:cubicBezTo>
                      <a:pt x="13681" y="20664"/>
                      <a:pt x="13666" y="20763"/>
                      <a:pt x="13656" y="20835"/>
                    </a:cubicBezTo>
                    <a:cubicBezTo>
                      <a:pt x="13649" y="20884"/>
                      <a:pt x="13740" y="20928"/>
                      <a:pt x="13881" y="20944"/>
                    </a:cubicBezTo>
                    <a:cubicBezTo>
                      <a:pt x="14272" y="20988"/>
                      <a:pt x="14917" y="20997"/>
                      <a:pt x="15691" y="21006"/>
                    </a:cubicBezTo>
                    <a:cubicBezTo>
                      <a:pt x="16612" y="21017"/>
                      <a:pt x="16505" y="21106"/>
                      <a:pt x="17911" y="21192"/>
                    </a:cubicBezTo>
                    <a:cubicBezTo>
                      <a:pt x="19317" y="21278"/>
                      <a:pt x="21435" y="21140"/>
                      <a:pt x="21489" y="21006"/>
                    </a:cubicBezTo>
                    <a:cubicBezTo>
                      <a:pt x="21544" y="20872"/>
                      <a:pt x="21403" y="20584"/>
                      <a:pt x="20510" y="20503"/>
                    </a:cubicBezTo>
                    <a:cubicBezTo>
                      <a:pt x="19862" y="20421"/>
                      <a:pt x="19211" y="20353"/>
                      <a:pt x="18890" y="20283"/>
                    </a:cubicBezTo>
                    <a:cubicBezTo>
                      <a:pt x="18569" y="20213"/>
                      <a:pt x="17923" y="19968"/>
                      <a:pt x="17537" y="19926"/>
                    </a:cubicBezTo>
                    <a:cubicBezTo>
                      <a:pt x="17436" y="19915"/>
                      <a:pt x="17738" y="19800"/>
                      <a:pt x="17655" y="19471"/>
                    </a:cubicBezTo>
                    <a:cubicBezTo>
                      <a:pt x="17565" y="19121"/>
                      <a:pt x="17504" y="18885"/>
                      <a:pt x="17403" y="17877"/>
                    </a:cubicBezTo>
                    <a:cubicBezTo>
                      <a:pt x="17380" y="17639"/>
                      <a:pt x="17098" y="16934"/>
                      <a:pt x="17701" y="15969"/>
                    </a:cubicBezTo>
                    <a:cubicBezTo>
                      <a:pt x="17936" y="15593"/>
                      <a:pt x="17842" y="14996"/>
                      <a:pt x="17906" y="14271"/>
                    </a:cubicBezTo>
                    <a:cubicBezTo>
                      <a:pt x="17989" y="13321"/>
                      <a:pt x="18057" y="12396"/>
                      <a:pt x="17588" y="11169"/>
                    </a:cubicBezTo>
                    <a:cubicBezTo>
                      <a:pt x="17224" y="10217"/>
                      <a:pt x="17134" y="9970"/>
                      <a:pt x="16655" y="9412"/>
                    </a:cubicBezTo>
                    <a:cubicBezTo>
                      <a:pt x="16766" y="9378"/>
                      <a:pt x="16824" y="9329"/>
                      <a:pt x="16804" y="9276"/>
                    </a:cubicBezTo>
                    <a:lnTo>
                      <a:pt x="16757" y="8801"/>
                    </a:lnTo>
                    <a:cubicBezTo>
                      <a:pt x="16757" y="8678"/>
                      <a:pt x="16332" y="8592"/>
                      <a:pt x="16076" y="8598"/>
                    </a:cubicBezTo>
                    <a:cubicBezTo>
                      <a:pt x="15789" y="8088"/>
                      <a:pt x="15665" y="7588"/>
                      <a:pt x="15860" y="7190"/>
                    </a:cubicBezTo>
                    <a:cubicBezTo>
                      <a:pt x="16004" y="6898"/>
                      <a:pt x="17124" y="6324"/>
                      <a:pt x="16563" y="5810"/>
                    </a:cubicBezTo>
                    <a:cubicBezTo>
                      <a:pt x="16060" y="5349"/>
                      <a:pt x="14538" y="4598"/>
                      <a:pt x="14086" y="4451"/>
                    </a:cubicBezTo>
                    <a:cubicBezTo>
                      <a:pt x="13990" y="4419"/>
                      <a:pt x="13854" y="4395"/>
                      <a:pt x="13702" y="4378"/>
                    </a:cubicBezTo>
                    <a:lnTo>
                      <a:pt x="13835" y="4375"/>
                    </a:lnTo>
                    <a:cubicBezTo>
                      <a:pt x="13835" y="4375"/>
                      <a:pt x="13193" y="4329"/>
                      <a:pt x="12979" y="4071"/>
                    </a:cubicBezTo>
                    <a:cubicBezTo>
                      <a:pt x="12827" y="3889"/>
                      <a:pt x="13287" y="3499"/>
                      <a:pt x="13502" y="3487"/>
                    </a:cubicBezTo>
                    <a:lnTo>
                      <a:pt x="14594" y="3481"/>
                    </a:lnTo>
                    <a:cubicBezTo>
                      <a:pt x="14898" y="3464"/>
                      <a:pt x="15186" y="3391"/>
                      <a:pt x="15230" y="3315"/>
                    </a:cubicBezTo>
                    <a:cubicBezTo>
                      <a:pt x="15299" y="3208"/>
                      <a:pt x="15225" y="3143"/>
                      <a:pt x="15281" y="3063"/>
                    </a:cubicBezTo>
                    <a:cubicBezTo>
                      <a:pt x="15452" y="2788"/>
                      <a:pt x="15312" y="2710"/>
                      <a:pt x="15353" y="2627"/>
                    </a:cubicBezTo>
                    <a:cubicBezTo>
                      <a:pt x="15820" y="2557"/>
                      <a:pt x="15884" y="2491"/>
                      <a:pt x="15794" y="2419"/>
                    </a:cubicBezTo>
                    <a:cubicBezTo>
                      <a:pt x="15727" y="2366"/>
                      <a:pt x="14872" y="2184"/>
                      <a:pt x="14866" y="2036"/>
                    </a:cubicBezTo>
                    <a:cubicBezTo>
                      <a:pt x="15026" y="1794"/>
                      <a:pt x="14994" y="1645"/>
                      <a:pt x="14871" y="1531"/>
                    </a:cubicBezTo>
                    <a:lnTo>
                      <a:pt x="15753" y="1482"/>
                    </a:lnTo>
                    <a:cubicBezTo>
                      <a:pt x="15870" y="1476"/>
                      <a:pt x="15910" y="1427"/>
                      <a:pt x="15819" y="1402"/>
                    </a:cubicBezTo>
                    <a:cubicBezTo>
                      <a:pt x="15690" y="1366"/>
                      <a:pt x="15532" y="1341"/>
                      <a:pt x="15363" y="1328"/>
                    </a:cubicBezTo>
                    <a:cubicBezTo>
                      <a:pt x="15144" y="1312"/>
                      <a:pt x="14898" y="1283"/>
                      <a:pt x="14804" y="1234"/>
                    </a:cubicBezTo>
                    <a:cubicBezTo>
                      <a:pt x="14642" y="1150"/>
                      <a:pt x="14402" y="722"/>
                      <a:pt x="13625" y="466"/>
                    </a:cubicBezTo>
                    <a:cubicBezTo>
                      <a:pt x="13071" y="283"/>
                      <a:pt x="12369" y="143"/>
                      <a:pt x="11856" y="153"/>
                    </a:cubicBezTo>
                    <a:cubicBezTo>
                      <a:pt x="11633" y="-21"/>
                      <a:pt x="10930" y="-4"/>
                      <a:pt x="10482" y="4"/>
                    </a:cubicBezTo>
                    <a:close/>
                    <a:moveTo>
                      <a:pt x="5930" y="6548"/>
                    </a:moveTo>
                    <a:cubicBezTo>
                      <a:pt x="6039" y="6555"/>
                      <a:pt x="6140" y="6580"/>
                      <a:pt x="6186" y="6618"/>
                    </a:cubicBezTo>
                    <a:cubicBezTo>
                      <a:pt x="6367" y="6769"/>
                      <a:pt x="6586" y="7007"/>
                      <a:pt x="6806" y="7234"/>
                    </a:cubicBezTo>
                    <a:cubicBezTo>
                      <a:pt x="7264" y="7707"/>
                      <a:pt x="7616" y="7931"/>
                      <a:pt x="7370" y="8261"/>
                    </a:cubicBezTo>
                    <a:cubicBezTo>
                      <a:pt x="7183" y="8513"/>
                      <a:pt x="6811" y="8858"/>
                      <a:pt x="6811" y="8858"/>
                    </a:cubicBezTo>
                    <a:cubicBezTo>
                      <a:pt x="6133" y="8858"/>
                      <a:pt x="5842" y="8976"/>
                      <a:pt x="5807" y="8982"/>
                    </a:cubicBezTo>
                    <a:cubicBezTo>
                      <a:pt x="5454" y="9049"/>
                      <a:pt x="4889" y="9001"/>
                      <a:pt x="4628" y="8895"/>
                    </a:cubicBezTo>
                    <a:cubicBezTo>
                      <a:pt x="3966" y="8628"/>
                      <a:pt x="3934" y="8067"/>
                      <a:pt x="3541" y="7536"/>
                    </a:cubicBezTo>
                    <a:lnTo>
                      <a:pt x="4340" y="7206"/>
                    </a:lnTo>
                    <a:cubicBezTo>
                      <a:pt x="4497" y="7127"/>
                      <a:pt x="4533" y="7041"/>
                      <a:pt x="4479" y="6981"/>
                    </a:cubicBezTo>
                    <a:cubicBezTo>
                      <a:pt x="4980" y="6802"/>
                      <a:pt x="5361" y="6668"/>
                      <a:pt x="5612" y="6581"/>
                    </a:cubicBezTo>
                    <a:cubicBezTo>
                      <a:pt x="5699" y="6551"/>
                      <a:pt x="5820" y="6541"/>
                      <a:pt x="5930" y="654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31" name="Worker">
                <a:extLst>
                  <a:ext uri="{FF2B5EF4-FFF2-40B4-BE49-F238E27FC236}">
                    <a16:creationId xmlns:a16="http://schemas.microsoft.com/office/drawing/2014/main" id="{97CACF57-58DE-DE54-0DE7-B5F4A6862E40}"/>
                  </a:ext>
                </a:extLst>
              </p:cNvPr>
              <p:cNvSpPr/>
              <p:nvPr/>
            </p:nvSpPr>
            <p:spPr>
              <a:xfrm>
                <a:off x="21981028" y="10250540"/>
                <a:ext cx="435821" cy="9750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7" h="21485" extrusionOk="0">
                    <a:moveTo>
                      <a:pt x="10437" y="4"/>
                    </a:moveTo>
                    <a:cubicBezTo>
                      <a:pt x="10086" y="16"/>
                      <a:pt x="9890" y="53"/>
                      <a:pt x="9890" y="53"/>
                    </a:cubicBezTo>
                    <a:lnTo>
                      <a:pt x="9679" y="218"/>
                    </a:lnTo>
                    <a:cubicBezTo>
                      <a:pt x="9679" y="218"/>
                      <a:pt x="9475" y="209"/>
                      <a:pt x="9302" y="233"/>
                    </a:cubicBezTo>
                    <a:cubicBezTo>
                      <a:pt x="9123" y="277"/>
                      <a:pt x="8310" y="685"/>
                      <a:pt x="8077" y="979"/>
                    </a:cubicBezTo>
                    <a:cubicBezTo>
                      <a:pt x="7824" y="1007"/>
                      <a:pt x="6972" y="1066"/>
                      <a:pt x="6792" y="1100"/>
                    </a:cubicBezTo>
                    <a:cubicBezTo>
                      <a:pt x="6611" y="1134"/>
                      <a:pt x="6610" y="1188"/>
                      <a:pt x="6747" y="1207"/>
                    </a:cubicBezTo>
                    <a:cubicBezTo>
                      <a:pt x="6845" y="1222"/>
                      <a:pt x="7314" y="1289"/>
                      <a:pt x="7960" y="1382"/>
                    </a:cubicBezTo>
                    <a:lnTo>
                      <a:pt x="7768" y="1865"/>
                    </a:lnTo>
                    <a:cubicBezTo>
                      <a:pt x="7768" y="1865"/>
                      <a:pt x="7275" y="2061"/>
                      <a:pt x="7048" y="2209"/>
                    </a:cubicBezTo>
                    <a:cubicBezTo>
                      <a:pt x="6821" y="2357"/>
                      <a:pt x="7572" y="2389"/>
                      <a:pt x="7572" y="2389"/>
                    </a:cubicBezTo>
                    <a:cubicBezTo>
                      <a:pt x="7572" y="2389"/>
                      <a:pt x="7241" y="2949"/>
                      <a:pt x="7719" y="3113"/>
                    </a:cubicBezTo>
                    <a:cubicBezTo>
                      <a:pt x="7920" y="3182"/>
                      <a:pt x="8267" y="3252"/>
                      <a:pt x="8601" y="3308"/>
                    </a:cubicBezTo>
                    <a:cubicBezTo>
                      <a:pt x="8784" y="3339"/>
                      <a:pt x="8857" y="3435"/>
                      <a:pt x="8759" y="3510"/>
                    </a:cubicBezTo>
                    <a:cubicBezTo>
                      <a:pt x="8554" y="3667"/>
                      <a:pt x="8183" y="3908"/>
                      <a:pt x="7670" y="4063"/>
                    </a:cubicBezTo>
                    <a:cubicBezTo>
                      <a:pt x="6854" y="4309"/>
                      <a:pt x="6108" y="5696"/>
                      <a:pt x="6034" y="6631"/>
                    </a:cubicBezTo>
                    <a:cubicBezTo>
                      <a:pt x="5968" y="7473"/>
                      <a:pt x="5033" y="9443"/>
                      <a:pt x="5883" y="10219"/>
                    </a:cubicBezTo>
                    <a:cubicBezTo>
                      <a:pt x="5883" y="10220"/>
                      <a:pt x="5883" y="10221"/>
                      <a:pt x="5883" y="10221"/>
                    </a:cubicBezTo>
                    <a:cubicBezTo>
                      <a:pt x="5207" y="11118"/>
                      <a:pt x="5701" y="12224"/>
                      <a:pt x="4764" y="13705"/>
                    </a:cubicBezTo>
                    <a:cubicBezTo>
                      <a:pt x="3636" y="15488"/>
                      <a:pt x="3816" y="18602"/>
                      <a:pt x="3351" y="18952"/>
                    </a:cubicBezTo>
                    <a:cubicBezTo>
                      <a:pt x="3167" y="19090"/>
                      <a:pt x="3339" y="19405"/>
                      <a:pt x="3339" y="19406"/>
                    </a:cubicBezTo>
                    <a:cubicBezTo>
                      <a:pt x="3339" y="19406"/>
                      <a:pt x="2631" y="19652"/>
                      <a:pt x="1602" y="19882"/>
                    </a:cubicBezTo>
                    <a:cubicBezTo>
                      <a:pt x="1601" y="19882"/>
                      <a:pt x="1598" y="19882"/>
                      <a:pt x="1598" y="19882"/>
                    </a:cubicBezTo>
                    <a:cubicBezTo>
                      <a:pt x="73" y="19841"/>
                      <a:pt x="-63" y="20307"/>
                      <a:pt x="19" y="20574"/>
                    </a:cubicBezTo>
                    <a:cubicBezTo>
                      <a:pt x="46" y="20664"/>
                      <a:pt x="209" y="20734"/>
                      <a:pt x="411" y="20742"/>
                    </a:cubicBezTo>
                    <a:cubicBezTo>
                      <a:pt x="2676" y="20839"/>
                      <a:pt x="3841" y="20592"/>
                      <a:pt x="4278" y="20465"/>
                    </a:cubicBezTo>
                    <a:cubicBezTo>
                      <a:pt x="4366" y="20439"/>
                      <a:pt x="4482" y="20465"/>
                      <a:pt x="4485" y="20512"/>
                    </a:cubicBezTo>
                    <a:cubicBezTo>
                      <a:pt x="4488" y="20554"/>
                      <a:pt x="4556" y="20589"/>
                      <a:pt x="4651" y="20588"/>
                    </a:cubicBezTo>
                    <a:cubicBezTo>
                      <a:pt x="5744" y="20569"/>
                      <a:pt x="6439" y="20521"/>
                      <a:pt x="6852" y="20480"/>
                    </a:cubicBezTo>
                    <a:cubicBezTo>
                      <a:pt x="7148" y="20450"/>
                      <a:pt x="7357" y="20331"/>
                      <a:pt x="7353" y="20196"/>
                    </a:cubicBezTo>
                    <a:lnTo>
                      <a:pt x="7346" y="19841"/>
                    </a:lnTo>
                    <a:cubicBezTo>
                      <a:pt x="7344" y="19783"/>
                      <a:pt x="7387" y="19727"/>
                      <a:pt x="7467" y="19680"/>
                    </a:cubicBezTo>
                    <a:cubicBezTo>
                      <a:pt x="8229" y="19232"/>
                      <a:pt x="7793" y="18275"/>
                      <a:pt x="8073" y="16954"/>
                    </a:cubicBezTo>
                    <a:cubicBezTo>
                      <a:pt x="8368" y="15566"/>
                      <a:pt x="8492" y="15553"/>
                      <a:pt x="9570" y="13337"/>
                    </a:cubicBezTo>
                    <a:cubicBezTo>
                      <a:pt x="9573" y="13337"/>
                      <a:pt x="9574" y="13337"/>
                      <a:pt x="9577" y="13337"/>
                    </a:cubicBezTo>
                    <a:cubicBezTo>
                      <a:pt x="11043" y="14533"/>
                      <a:pt x="10440" y="15298"/>
                      <a:pt x="10636" y="15845"/>
                    </a:cubicBezTo>
                    <a:cubicBezTo>
                      <a:pt x="10833" y="16392"/>
                      <a:pt x="11668" y="17106"/>
                      <a:pt x="11680" y="18966"/>
                    </a:cubicBezTo>
                    <a:cubicBezTo>
                      <a:pt x="11704" y="20495"/>
                      <a:pt x="11735" y="19812"/>
                      <a:pt x="12137" y="20330"/>
                    </a:cubicBezTo>
                    <a:cubicBezTo>
                      <a:pt x="12010" y="20446"/>
                      <a:pt x="11786" y="20561"/>
                      <a:pt x="11386" y="20672"/>
                    </a:cubicBezTo>
                    <a:cubicBezTo>
                      <a:pt x="10646" y="20876"/>
                      <a:pt x="10719" y="21130"/>
                      <a:pt x="10783" y="21288"/>
                    </a:cubicBezTo>
                    <a:cubicBezTo>
                      <a:pt x="10807" y="21346"/>
                      <a:pt x="10902" y="21392"/>
                      <a:pt x="11028" y="21408"/>
                    </a:cubicBezTo>
                    <a:cubicBezTo>
                      <a:pt x="12524" y="21592"/>
                      <a:pt x="13471" y="21410"/>
                      <a:pt x="14010" y="21253"/>
                    </a:cubicBezTo>
                    <a:cubicBezTo>
                      <a:pt x="14574" y="21089"/>
                      <a:pt x="14673" y="20619"/>
                      <a:pt x="14967" y="20477"/>
                    </a:cubicBezTo>
                    <a:cubicBezTo>
                      <a:pt x="15134" y="20396"/>
                      <a:pt x="15145" y="20200"/>
                      <a:pt x="15122" y="20045"/>
                    </a:cubicBezTo>
                    <a:cubicBezTo>
                      <a:pt x="15124" y="20044"/>
                      <a:pt x="15127" y="20043"/>
                      <a:pt x="15129" y="20043"/>
                    </a:cubicBezTo>
                    <a:cubicBezTo>
                      <a:pt x="15725" y="19650"/>
                      <a:pt x="15043" y="19524"/>
                      <a:pt x="15126" y="17446"/>
                    </a:cubicBezTo>
                    <a:cubicBezTo>
                      <a:pt x="15379" y="14690"/>
                      <a:pt x="14303" y="14379"/>
                      <a:pt x="14651" y="12819"/>
                    </a:cubicBezTo>
                    <a:cubicBezTo>
                      <a:pt x="14666" y="12752"/>
                      <a:pt x="14679" y="12685"/>
                      <a:pt x="14692" y="12621"/>
                    </a:cubicBezTo>
                    <a:cubicBezTo>
                      <a:pt x="14707" y="12548"/>
                      <a:pt x="14841" y="12494"/>
                      <a:pt x="15005" y="12492"/>
                    </a:cubicBezTo>
                    <a:cubicBezTo>
                      <a:pt x="15481" y="12485"/>
                      <a:pt x="15952" y="12451"/>
                      <a:pt x="16313" y="12371"/>
                    </a:cubicBezTo>
                    <a:cubicBezTo>
                      <a:pt x="16447" y="12341"/>
                      <a:pt x="16604" y="12381"/>
                      <a:pt x="16622" y="12448"/>
                    </a:cubicBezTo>
                    <a:cubicBezTo>
                      <a:pt x="16706" y="12755"/>
                      <a:pt x="16876" y="13159"/>
                      <a:pt x="16961" y="13451"/>
                    </a:cubicBezTo>
                    <a:cubicBezTo>
                      <a:pt x="17064" y="13804"/>
                      <a:pt x="17105" y="14178"/>
                      <a:pt x="17119" y="14334"/>
                    </a:cubicBezTo>
                    <a:cubicBezTo>
                      <a:pt x="17123" y="14374"/>
                      <a:pt x="17207" y="14404"/>
                      <a:pt x="17297" y="14399"/>
                    </a:cubicBezTo>
                    <a:lnTo>
                      <a:pt x="17538" y="14386"/>
                    </a:lnTo>
                    <a:lnTo>
                      <a:pt x="18133" y="14350"/>
                    </a:lnTo>
                    <a:cubicBezTo>
                      <a:pt x="18223" y="14345"/>
                      <a:pt x="18285" y="14308"/>
                      <a:pt x="18265" y="14268"/>
                    </a:cubicBezTo>
                    <a:cubicBezTo>
                      <a:pt x="18190" y="14116"/>
                      <a:pt x="18017" y="13748"/>
                      <a:pt x="17915" y="13396"/>
                    </a:cubicBezTo>
                    <a:cubicBezTo>
                      <a:pt x="17789" y="12962"/>
                      <a:pt x="17698" y="12269"/>
                      <a:pt x="17508" y="12040"/>
                    </a:cubicBezTo>
                    <a:cubicBezTo>
                      <a:pt x="17484" y="12011"/>
                      <a:pt x="17413" y="11995"/>
                      <a:pt x="17346" y="11999"/>
                    </a:cubicBezTo>
                    <a:lnTo>
                      <a:pt x="17338" y="11999"/>
                    </a:lnTo>
                    <a:lnTo>
                      <a:pt x="17206" y="11542"/>
                    </a:lnTo>
                    <a:cubicBezTo>
                      <a:pt x="17207" y="11541"/>
                      <a:pt x="17209" y="11541"/>
                      <a:pt x="17210" y="11540"/>
                    </a:cubicBezTo>
                    <a:cubicBezTo>
                      <a:pt x="17340" y="11529"/>
                      <a:pt x="17463" y="11514"/>
                      <a:pt x="17560" y="11497"/>
                    </a:cubicBezTo>
                    <a:cubicBezTo>
                      <a:pt x="17561" y="11496"/>
                      <a:pt x="17560" y="11495"/>
                      <a:pt x="17560" y="11495"/>
                    </a:cubicBezTo>
                    <a:cubicBezTo>
                      <a:pt x="17538" y="11368"/>
                      <a:pt x="17479" y="11143"/>
                      <a:pt x="17478" y="11139"/>
                    </a:cubicBezTo>
                    <a:cubicBezTo>
                      <a:pt x="17473" y="11138"/>
                      <a:pt x="17368" y="11117"/>
                      <a:pt x="17168" y="11102"/>
                    </a:cubicBezTo>
                    <a:cubicBezTo>
                      <a:pt x="17167" y="11101"/>
                      <a:pt x="17166" y="11101"/>
                      <a:pt x="17165" y="11100"/>
                    </a:cubicBezTo>
                    <a:cubicBezTo>
                      <a:pt x="17189" y="11034"/>
                      <a:pt x="17276" y="10886"/>
                      <a:pt x="17583" y="10868"/>
                    </a:cubicBezTo>
                    <a:cubicBezTo>
                      <a:pt x="17963" y="10846"/>
                      <a:pt x="18338" y="11016"/>
                      <a:pt x="18733" y="11129"/>
                    </a:cubicBezTo>
                    <a:cubicBezTo>
                      <a:pt x="18776" y="11141"/>
                      <a:pt x="18825" y="11121"/>
                      <a:pt x="18804" y="11100"/>
                    </a:cubicBezTo>
                    <a:cubicBezTo>
                      <a:pt x="18519" y="10819"/>
                      <a:pt x="18080" y="10648"/>
                      <a:pt x="17602" y="10550"/>
                    </a:cubicBezTo>
                    <a:cubicBezTo>
                      <a:pt x="17601" y="10550"/>
                      <a:pt x="17599" y="10549"/>
                      <a:pt x="17598" y="10549"/>
                    </a:cubicBezTo>
                    <a:cubicBezTo>
                      <a:pt x="17663" y="10303"/>
                      <a:pt x="17464" y="9517"/>
                      <a:pt x="18103" y="9308"/>
                    </a:cubicBezTo>
                    <a:cubicBezTo>
                      <a:pt x="18839" y="9068"/>
                      <a:pt x="21537" y="7448"/>
                      <a:pt x="21537" y="7251"/>
                    </a:cubicBezTo>
                    <a:cubicBezTo>
                      <a:pt x="21537" y="7054"/>
                      <a:pt x="20229" y="6631"/>
                      <a:pt x="20229" y="6631"/>
                    </a:cubicBezTo>
                    <a:cubicBezTo>
                      <a:pt x="20294" y="6574"/>
                      <a:pt x="20326" y="6523"/>
                      <a:pt x="20312" y="6485"/>
                    </a:cubicBezTo>
                    <a:cubicBezTo>
                      <a:pt x="20214" y="6223"/>
                      <a:pt x="19626" y="5918"/>
                      <a:pt x="19185" y="5939"/>
                    </a:cubicBezTo>
                    <a:cubicBezTo>
                      <a:pt x="19184" y="5938"/>
                      <a:pt x="19182" y="5939"/>
                      <a:pt x="19181" y="5939"/>
                    </a:cubicBezTo>
                    <a:cubicBezTo>
                      <a:pt x="18797" y="5597"/>
                      <a:pt x="15642" y="4020"/>
                      <a:pt x="14183" y="3607"/>
                    </a:cubicBezTo>
                    <a:cubicBezTo>
                      <a:pt x="14143" y="3594"/>
                      <a:pt x="14102" y="3582"/>
                      <a:pt x="14059" y="3574"/>
                    </a:cubicBezTo>
                    <a:cubicBezTo>
                      <a:pt x="13624" y="3489"/>
                      <a:pt x="13317" y="3433"/>
                      <a:pt x="13052" y="3397"/>
                    </a:cubicBezTo>
                    <a:cubicBezTo>
                      <a:pt x="12797" y="3363"/>
                      <a:pt x="12583" y="3286"/>
                      <a:pt x="12461" y="3181"/>
                    </a:cubicBezTo>
                    <a:cubicBezTo>
                      <a:pt x="12456" y="3177"/>
                      <a:pt x="12450" y="3173"/>
                      <a:pt x="12446" y="3169"/>
                    </a:cubicBezTo>
                    <a:cubicBezTo>
                      <a:pt x="12303" y="3044"/>
                      <a:pt x="12309" y="2897"/>
                      <a:pt x="12453" y="2772"/>
                    </a:cubicBezTo>
                    <a:cubicBezTo>
                      <a:pt x="12690" y="2568"/>
                      <a:pt x="12917" y="2300"/>
                      <a:pt x="13056" y="2118"/>
                    </a:cubicBezTo>
                    <a:cubicBezTo>
                      <a:pt x="13339" y="2159"/>
                      <a:pt x="13522" y="2185"/>
                      <a:pt x="13558" y="2191"/>
                    </a:cubicBezTo>
                    <a:cubicBezTo>
                      <a:pt x="13853" y="2237"/>
                      <a:pt x="13802" y="2072"/>
                      <a:pt x="13633" y="1918"/>
                    </a:cubicBezTo>
                    <a:cubicBezTo>
                      <a:pt x="14292" y="1088"/>
                      <a:pt x="13130" y="295"/>
                      <a:pt x="11903" y="102"/>
                    </a:cubicBezTo>
                    <a:cubicBezTo>
                      <a:pt x="11289" y="5"/>
                      <a:pt x="10787" y="-8"/>
                      <a:pt x="10437" y="4"/>
                    </a:cubicBezTo>
                    <a:close/>
                    <a:moveTo>
                      <a:pt x="15977" y="6797"/>
                    </a:moveTo>
                    <a:cubicBezTo>
                      <a:pt x="16042" y="6794"/>
                      <a:pt x="16114" y="6797"/>
                      <a:pt x="16181" y="6809"/>
                    </a:cubicBezTo>
                    <a:cubicBezTo>
                      <a:pt x="16554" y="6879"/>
                      <a:pt x="16803" y="7031"/>
                      <a:pt x="16773" y="7075"/>
                    </a:cubicBezTo>
                    <a:cubicBezTo>
                      <a:pt x="16657" y="7240"/>
                      <a:pt x="17224" y="7430"/>
                      <a:pt x="17756" y="7512"/>
                    </a:cubicBezTo>
                    <a:cubicBezTo>
                      <a:pt x="17915" y="7536"/>
                      <a:pt x="18004" y="7610"/>
                      <a:pt x="17952" y="7681"/>
                    </a:cubicBezTo>
                    <a:cubicBezTo>
                      <a:pt x="17631" y="8127"/>
                      <a:pt x="17150" y="8671"/>
                      <a:pt x="17018" y="8819"/>
                    </a:cubicBezTo>
                    <a:cubicBezTo>
                      <a:pt x="16985" y="8843"/>
                      <a:pt x="16953" y="8866"/>
                      <a:pt x="16920" y="8890"/>
                    </a:cubicBezTo>
                    <a:lnTo>
                      <a:pt x="15687" y="9497"/>
                    </a:lnTo>
                    <a:cubicBezTo>
                      <a:pt x="15651" y="9514"/>
                      <a:pt x="15602" y="9525"/>
                      <a:pt x="15548" y="9527"/>
                    </a:cubicBezTo>
                    <a:cubicBezTo>
                      <a:pt x="15314" y="9533"/>
                      <a:pt x="15076" y="9544"/>
                      <a:pt x="14865" y="9554"/>
                    </a:cubicBezTo>
                    <a:cubicBezTo>
                      <a:pt x="14715" y="9561"/>
                      <a:pt x="14597" y="9497"/>
                      <a:pt x="14643" y="9433"/>
                    </a:cubicBezTo>
                    <a:cubicBezTo>
                      <a:pt x="15029" y="8890"/>
                      <a:pt x="15784" y="7709"/>
                      <a:pt x="15642" y="6982"/>
                    </a:cubicBezTo>
                    <a:cubicBezTo>
                      <a:pt x="15623" y="6885"/>
                      <a:pt x="15783" y="6809"/>
                      <a:pt x="15977" y="6797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6F84B5E1-3956-B9EF-1A73-270C2CE6C1D5}"/>
                      </a:ext>
                    </a:extLst>
                  </p:cNvPr>
                  <p:cNvSpPr txBox="1"/>
                  <p:nvPr/>
                </p:nvSpPr>
                <p:spPr>
                  <a:xfrm>
                    <a:off x="16394058" y="8061010"/>
                    <a:ext cx="724712" cy="77970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2438338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4400" b="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rgbClr val="5E5E5E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𝑚</m:t>
                          </m:r>
                        </m:oMath>
                      </m:oMathPara>
                    </a14:m>
                    <a:endParaRPr kumimoji="0" lang="en-US" sz="4400" b="0" i="0" u="none" strike="noStrike" cap="none" spc="0" normalizeH="0" baseline="0" dirty="0">
                      <a:ln>
                        <a:noFill/>
                      </a:ln>
                      <a:solidFill>
                        <a:srgbClr val="5E5E5E"/>
                      </a:solidFill>
                      <a:effectLst/>
                      <a:uFillTx/>
                      <a:ea typeface="+mn-ea"/>
                      <a:cs typeface="+mn-cs"/>
                      <a:sym typeface="Helvetica Neue"/>
                    </a:endParaRPr>
                  </a:p>
                </p:txBody>
              </p:sp>
            </mc:Choice>
            <mc:Fallback xmlns="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6F84B5E1-3956-B9EF-1A73-270C2CE6C1D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394058" y="8061010"/>
                    <a:ext cx="724712" cy="779701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55AD1D50-969D-160C-19BF-B05AD1787586}"/>
                  </a:ext>
                </a:extLst>
              </p:cNvPr>
              <p:cNvCxnSpPr/>
              <p:nvPr/>
            </p:nvCxnSpPr>
            <p:spPr>
              <a:xfrm flipV="1">
                <a:off x="17388590" y="6066871"/>
                <a:ext cx="4287187" cy="2252670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D89B6D71-868E-D44D-0AFC-EF0C475A655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1675777" y="6066871"/>
                <a:ext cx="0" cy="4516185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65CA929A-5203-A873-C192-32B8983420B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388590" y="8306451"/>
                <a:ext cx="4287187" cy="2276605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8E18361D-E535-D062-BAEA-F2A488099FA5}"/>
                </a:ext>
              </a:extLst>
            </p:cNvPr>
            <p:cNvCxnSpPr/>
            <p:nvPr/>
          </p:nvCxnSpPr>
          <p:spPr>
            <a:xfrm>
              <a:off x="14855252" y="9323516"/>
              <a:ext cx="1588958" cy="0"/>
            </a:xfrm>
            <a:prstGeom prst="straightConnector1">
              <a:avLst/>
            </a:prstGeom>
            <a:noFill/>
            <a:ln w="60325" cap="flat" cmpd="sng">
              <a:solidFill>
                <a:srgbClr val="000000"/>
              </a:solidFill>
              <a:prstDash val="solid"/>
              <a:miter lim="400000"/>
              <a:headEnd w="lg" len="lg"/>
              <a:tailEnd type="triangle" w="lg" len="lg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Need strict 2/3rd honest majority[LSP82]…"/>
          <p:cNvSpPr txBox="1"/>
          <p:nvPr/>
        </p:nvSpPr>
        <p:spPr>
          <a:xfrm>
            <a:off x="1063025" y="8680681"/>
            <a:ext cx="17449333" cy="35833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508000" indent="-508000" algn="l">
              <a:lnSpc>
                <a:spcPct val="140000"/>
              </a:lnSpc>
              <a:buSzPct val="123000"/>
              <a:buChar char="•"/>
              <a:defRPr sz="4500">
                <a:solidFill>
                  <a:srgbClr val="000000"/>
                </a:solidFill>
              </a:defRPr>
            </a:pPr>
            <a:r>
              <a:rPr lang="en-US" dirty="0"/>
              <a:t>Broadcast from Stochastic resources</a:t>
            </a:r>
          </a:p>
          <a:p>
            <a:pPr marL="1117600" lvl="1" indent="-508000" algn="l">
              <a:lnSpc>
                <a:spcPct val="140000"/>
              </a:lnSpc>
              <a:buSzPct val="123000"/>
              <a:buFontTx/>
              <a:buChar char="•"/>
              <a:defRPr sz="4500">
                <a:solidFill>
                  <a:srgbClr val="000000"/>
                </a:solidFill>
              </a:defRPr>
            </a:pPr>
            <a:r>
              <a:rPr lang="en-US" dirty="0"/>
              <a:t>Noisy multi-terminal channel</a:t>
            </a:r>
            <a:r>
              <a:rPr lang="en-US" baseline="31999" dirty="0"/>
              <a:t> [SNP22]</a:t>
            </a:r>
            <a:endParaRPr lang="en-US" dirty="0"/>
          </a:p>
          <a:p>
            <a:pPr marL="1117600" lvl="1" indent="-508000" algn="l">
              <a:lnSpc>
                <a:spcPct val="140000"/>
              </a:lnSpc>
              <a:buSzPct val="123000"/>
              <a:buChar char="•"/>
              <a:defRPr sz="4500">
                <a:solidFill>
                  <a:srgbClr val="000000"/>
                </a:solidFill>
              </a:defRPr>
            </a:pPr>
            <a:r>
              <a:rPr lang="en-US" dirty="0"/>
              <a:t>Correlated sources </a:t>
            </a:r>
            <a:r>
              <a:rPr lang="en-US" sz="4200" baseline="30000" dirty="0"/>
              <a:t>[FitziWolfWullschleger04]</a:t>
            </a:r>
            <a:r>
              <a:rPr lang="en-US" sz="4500" baseline="30000" dirty="0"/>
              <a:t>, </a:t>
            </a:r>
            <a:r>
              <a:rPr lang="en-US" baseline="30000" dirty="0">
                <a:solidFill>
                  <a:schemeClr val="accent1"/>
                </a:solidFill>
              </a:rPr>
              <a:t>this talk </a:t>
            </a:r>
            <a:endParaRPr lang="en-US" baseline="31999" dirty="0"/>
          </a:p>
          <a:p>
            <a:pPr marL="609600" lvl="1" indent="0" algn="l">
              <a:lnSpc>
                <a:spcPct val="140000"/>
              </a:lnSpc>
              <a:buSzPct val="123000"/>
              <a:defRPr sz="4500">
                <a:solidFill>
                  <a:srgbClr val="000000"/>
                </a:solidFill>
              </a:defRPr>
            </a:pPr>
            <a:endParaRPr lang="en-US" baseline="31999" dirty="0"/>
          </a:p>
        </p:txBody>
      </p:sp>
      <p:sp>
        <p:nvSpPr>
          <p:cNvPr id="347" name="Byzantine Generals"/>
          <p:cNvSpPr txBox="1">
            <a:spLocks noGrp="1"/>
          </p:cNvSpPr>
          <p:nvPr>
            <p:ph type="title"/>
          </p:nvPr>
        </p:nvSpPr>
        <p:spPr>
          <a:xfrm>
            <a:off x="895446" y="450039"/>
            <a:ext cx="21971000" cy="14331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Getting Around Impossibilities Using Setup</a:t>
            </a:r>
            <a:endParaRPr dirty="0"/>
          </a:p>
        </p:txBody>
      </p: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CD93A51A-2767-040D-32BE-2764D37CCD33}"/>
              </a:ext>
            </a:extLst>
          </p:cNvPr>
          <p:cNvGrpSpPr/>
          <p:nvPr/>
        </p:nvGrpSpPr>
        <p:grpSpPr>
          <a:xfrm>
            <a:off x="14855252" y="5261548"/>
            <a:ext cx="7719945" cy="7756966"/>
            <a:chOff x="14855252" y="5261548"/>
            <a:chExt cx="7719945" cy="7756966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7ACA4204-BA4B-D9AE-0B23-2FAE902EBF51}"/>
                </a:ext>
              </a:extLst>
            </p:cNvPr>
            <p:cNvGrpSpPr/>
            <p:nvPr/>
          </p:nvGrpSpPr>
          <p:grpSpPr>
            <a:xfrm>
              <a:off x="15019915" y="5261548"/>
              <a:ext cx="7555282" cy="7756966"/>
              <a:chOff x="16334501" y="5097401"/>
              <a:chExt cx="6082348" cy="6128185"/>
            </a:xfrm>
          </p:grpSpPr>
          <p:sp>
            <p:nvSpPr>
              <p:cNvPr id="27" name="Horseback Riding">
                <a:extLst>
                  <a:ext uri="{FF2B5EF4-FFF2-40B4-BE49-F238E27FC236}">
                    <a16:creationId xmlns:a16="http://schemas.microsoft.com/office/drawing/2014/main" id="{2E493D7D-132E-8357-42FA-030D965F2EBE}"/>
                  </a:ext>
                </a:extLst>
              </p:cNvPr>
              <p:cNvSpPr/>
              <p:nvPr/>
            </p:nvSpPr>
            <p:spPr>
              <a:xfrm>
                <a:off x="16334501" y="7332079"/>
                <a:ext cx="895005" cy="8832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378" y="0"/>
                    </a:moveTo>
                    <a:cubicBezTo>
                      <a:pt x="8007" y="0"/>
                      <a:pt x="7636" y="144"/>
                      <a:pt x="7352" y="431"/>
                    </a:cubicBezTo>
                    <a:cubicBezTo>
                      <a:pt x="6786" y="1005"/>
                      <a:pt x="6786" y="1936"/>
                      <a:pt x="7352" y="2510"/>
                    </a:cubicBezTo>
                    <a:cubicBezTo>
                      <a:pt x="7919" y="3084"/>
                      <a:pt x="8838" y="3084"/>
                      <a:pt x="9404" y="2510"/>
                    </a:cubicBezTo>
                    <a:cubicBezTo>
                      <a:pt x="9971" y="1936"/>
                      <a:pt x="9971" y="1005"/>
                      <a:pt x="9404" y="431"/>
                    </a:cubicBezTo>
                    <a:cubicBezTo>
                      <a:pt x="9121" y="144"/>
                      <a:pt x="8750" y="0"/>
                      <a:pt x="8378" y="0"/>
                    </a:cubicBezTo>
                    <a:close/>
                    <a:moveTo>
                      <a:pt x="18066" y="1982"/>
                    </a:moveTo>
                    <a:cubicBezTo>
                      <a:pt x="18052" y="1980"/>
                      <a:pt x="18032" y="1985"/>
                      <a:pt x="18007" y="2001"/>
                    </a:cubicBezTo>
                    <a:cubicBezTo>
                      <a:pt x="17942" y="2043"/>
                      <a:pt x="11897" y="8305"/>
                      <a:pt x="11897" y="8305"/>
                    </a:cubicBezTo>
                    <a:lnTo>
                      <a:pt x="9735" y="8305"/>
                    </a:lnTo>
                    <a:lnTo>
                      <a:pt x="9735" y="6735"/>
                    </a:lnTo>
                    <a:lnTo>
                      <a:pt x="11509" y="7279"/>
                    </a:lnTo>
                    <a:cubicBezTo>
                      <a:pt x="11585" y="7303"/>
                      <a:pt x="11662" y="7313"/>
                      <a:pt x="11738" y="7313"/>
                    </a:cubicBezTo>
                    <a:cubicBezTo>
                      <a:pt x="12078" y="7313"/>
                      <a:pt x="12392" y="7090"/>
                      <a:pt x="12496" y="6744"/>
                    </a:cubicBezTo>
                    <a:cubicBezTo>
                      <a:pt x="12622" y="6320"/>
                      <a:pt x="12386" y="5872"/>
                      <a:pt x="11968" y="5744"/>
                    </a:cubicBezTo>
                    <a:lnTo>
                      <a:pt x="9735" y="5060"/>
                    </a:lnTo>
                    <a:lnTo>
                      <a:pt x="9735" y="4764"/>
                    </a:lnTo>
                    <a:cubicBezTo>
                      <a:pt x="9735" y="4005"/>
                      <a:pt x="9128" y="3389"/>
                      <a:pt x="8378" y="3389"/>
                    </a:cubicBezTo>
                    <a:cubicBezTo>
                      <a:pt x="7629" y="3389"/>
                      <a:pt x="7022" y="4005"/>
                      <a:pt x="7022" y="4764"/>
                    </a:cubicBezTo>
                    <a:lnTo>
                      <a:pt x="7022" y="8305"/>
                    </a:lnTo>
                    <a:lnTo>
                      <a:pt x="2400" y="8305"/>
                    </a:lnTo>
                    <a:cubicBezTo>
                      <a:pt x="270" y="8305"/>
                      <a:pt x="0" y="10436"/>
                      <a:pt x="0" y="10436"/>
                    </a:cubicBezTo>
                    <a:lnTo>
                      <a:pt x="0" y="14158"/>
                    </a:lnTo>
                    <a:lnTo>
                      <a:pt x="1549" y="14158"/>
                    </a:lnTo>
                    <a:lnTo>
                      <a:pt x="1549" y="10436"/>
                    </a:lnTo>
                    <a:lnTo>
                      <a:pt x="2206" y="9299"/>
                    </a:lnTo>
                    <a:lnTo>
                      <a:pt x="2400" y="9299"/>
                    </a:lnTo>
                    <a:lnTo>
                      <a:pt x="2400" y="13515"/>
                    </a:lnTo>
                    <a:lnTo>
                      <a:pt x="1650" y="14849"/>
                    </a:lnTo>
                    <a:lnTo>
                      <a:pt x="1650" y="20468"/>
                    </a:lnTo>
                    <a:cubicBezTo>
                      <a:pt x="1650" y="21037"/>
                      <a:pt x="2106" y="21499"/>
                      <a:pt x="2668" y="21499"/>
                    </a:cubicBezTo>
                    <a:cubicBezTo>
                      <a:pt x="3230" y="21499"/>
                      <a:pt x="3686" y="21037"/>
                      <a:pt x="3685" y="20468"/>
                    </a:cubicBezTo>
                    <a:lnTo>
                      <a:pt x="3685" y="15395"/>
                    </a:lnTo>
                    <a:lnTo>
                      <a:pt x="4455" y="14025"/>
                    </a:lnTo>
                    <a:lnTo>
                      <a:pt x="4455" y="15718"/>
                    </a:lnTo>
                    <a:cubicBezTo>
                      <a:pt x="4453" y="15752"/>
                      <a:pt x="4453" y="15786"/>
                      <a:pt x="4455" y="15820"/>
                    </a:cubicBezTo>
                    <a:lnTo>
                      <a:pt x="4455" y="15925"/>
                    </a:lnTo>
                    <a:lnTo>
                      <a:pt x="4465" y="15923"/>
                    </a:lnTo>
                    <a:cubicBezTo>
                      <a:pt x="4477" y="16006"/>
                      <a:pt x="4496" y="16088"/>
                      <a:pt x="4529" y="16169"/>
                    </a:cubicBezTo>
                    <a:lnTo>
                      <a:pt x="6512" y="20966"/>
                    </a:lnTo>
                    <a:cubicBezTo>
                      <a:pt x="6675" y="21361"/>
                      <a:pt x="7052" y="21600"/>
                      <a:pt x="7450" y="21600"/>
                    </a:cubicBezTo>
                    <a:cubicBezTo>
                      <a:pt x="7581" y="21600"/>
                      <a:pt x="7715" y="21574"/>
                      <a:pt x="7843" y="21520"/>
                    </a:cubicBezTo>
                    <a:cubicBezTo>
                      <a:pt x="8362" y="21300"/>
                      <a:pt x="8606" y="20696"/>
                      <a:pt x="8389" y="20170"/>
                    </a:cubicBezTo>
                    <a:lnTo>
                      <a:pt x="6441" y="15456"/>
                    </a:lnTo>
                    <a:lnTo>
                      <a:pt x="7550" y="13980"/>
                    </a:lnTo>
                    <a:lnTo>
                      <a:pt x="12472" y="13980"/>
                    </a:lnTo>
                    <a:lnTo>
                      <a:pt x="12472" y="20275"/>
                    </a:lnTo>
                    <a:cubicBezTo>
                      <a:pt x="12472" y="20844"/>
                      <a:pt x="12928" y="21306"/>
                      <a:pt x="13490" y="21306"/>
                    </a:cubicBezTo>
                    <a:cubicBezTo>
                      <a:pt x="14052" y="21306"/>
                      <a:pt x="14507" y="20844"/>
                      <a:pt x="14507" y="20275"/>
                    </a:cubicBezTo>
                    <a:lnTo>
                      <a:pt x="14507" y="14020"/>
                    </a:lnTo>
                    <a:lnTo>
                      <a:pt x="16652" y="9504"/>
                    </a:lnTo>
                    <a:cubicBezTo>
                      <a:pt x="16809" y="9522"/>
                      <a:pt x="16997" y="9536"/>
                      <a:pt x="17204" y="9536"/>
                    </a:cubicBezTo>
                    <a:cubicBezTo>
                      <a:pt x="17755" y="9536"/>
                      <a:pt x="18437" y="9436"/>
                      <a:pt x="19015" y="9042"/>
                    </a:cubicBezTo>
                    <a:cubicBezTo>
                      <a:pt x="19539" y="8685"/>
                      <a:pt x="19886" y="8150"/>
                      <a:pt x="20054" y="7454"/>
                    </a:cubicBezTo>
                    <a:lnTo>
                      <a:pt x="20488" y="7513"/>
                    </a:lnTo>
                    <a:cubicBezTo>
                      <a:pt x="21562" y="7657"/>
                      <a:pt x="21600" y="6511"/>
                      <a:pt x="21600" y="6511"/>
                    </a:cubicBezTo>
                    <a:cubicBezTo>
                      <a:pt x="21600" y="5867"/>
                      <a:pt x="20798" y="5395"/>
                      <a:pt x="20798" y="5395"/>
                    </a:cubicBezTo>
                    <a:lnTo>
                      <a:pt x="18087" y="3562"/>
                    </a:lnTo>
                    <a:lnTo>
                      <a:pt x="18110" y="2050"/>
                    </a:lnTo>
                    <a:cubicBezTo>
                      <a:pt x="18110" y="2050"/>
                      <a:pt x="18109" y="1987"/>
                      <a:pt x="18066" y="1982"/>
                    </a:cubicBezTo>
                    <a:close/>
                    <a:moveTo>
                      <a:pt x="17774" y="7142"/>
                    </a:moveTo>
                    <a:lnTo>
                      <a:pt x="19376" y="7361"/>
                    </a:lnTo>
                    <a:cubicBezTo>
                      <a:pt x="19243" y="7851"/>
                      <a:pt x="18997" y="8224"/>
                      <a:pt x="18638" y="8469"/>
                    </a:cubicBezTo>
                    <a:cubicBezTo>
                      <a:pt x="18116" y="8826"/>
                      <a:pt x="17448" y="8869"/>
                      <a:pt x="16968" y="8840"/>
                    </a:cubicBezTo>
                    <a:lnTo>
                      <a:pt x="17774" y="7142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dirty="0"/>
              </a:p>
            </p:txBody>
          </p:sp>
          <p:sp>
            <p:nvSpPr>
              <p:cNvPr id="28" name="Worker">
                <a:extLst>
                  <a:ext uri="{FF2B5EF4-FFF2-40B4-BE49-F238E27FC236}">
                    <a16:creationId xmlns:a16="http://schemas.microsoft.com/office/drawing/2014/main" id="{D49CD945-4AFD-101F-8B48-BFCC2A500591}"/>
                  </a:ext>
                </a:extLst>
              </p:cNvPr>
              <p:cNvSpPr/>
              <p:nvPr/>
            </p:nvSpPr>
            <p:spPr>
              <a:xfrm flipH="1">
                <a:off x="21834862" y="5097401"/>
                <a:ext cx="317619" cy="9694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9" h="21477" extrusionOk="0">
                    <a:moveTo>
                      <a:pt x="10482" y="4"/>
                    </a:moveTo>
                    <a:cubicBezTo>
                      <a:pt x="10034" y="12"/>
                      <a:pt x="8391" y="117"/>
                      <a:pt x="7657" y="494"/>
                    </a:cubicBezTo>
                    <a:cubicBezTo>
                      <a:pt x="6848" y="911"/>
                      <a:pt x="6805" y="1175"/>
                      <a:pt x="6965" y="1602"/>
                    </a:cubicBezTo>
                    <a:cubicBezTo>
                      <a:pt x="6986" y="1656"/>
                      <a:pt x="6943" y="1710"/>
                      <a:pt x="6847" y="1754"/>
                    </a:cubicBezTo>
                    <a:lnTo>
                      <a:pt x="6817" y="1769"/>
                    </a:lnTo>
                    <a:cubicBezTo>
                      <a:pt x="6710" y="1819"/>
                      <a:pt x="6673" y="1881"/>
                      <a:pt x="6709" y="1940"/>
                    </a:cubicBezTo>
                    <a:cubicBezTo>
                      <a:pt x="6726" y="1968"/>
                      <a:pt x="6808" y="1986"/>
                      <a:pt x="6894" y="1981"/>
                    </a:cubicBezTo>
                    <a:lnTo>
                      <a:pt x="7473" y="1944"/>
                    </a:lnTo>
                    <a:lnTo>
                      <a:pt x="7581" y="2118"/>
                    </a:lnTo>
                    <a:lnTo>
                      <a:pt x="7832" y="2103"/>
                    </a:lnTo>
                    <a:cubicBezTo>
                      <a:pt x="7743" y="2259"/>
                      <a:pt x="7638" y="2495"/>
                      <a:pt x="7698" y="2690"/>
                    </a:cubicBezTo>
                    <a:cubicBezTo>
                      <a:pt x="7809" y="3047"/>
                      <a:pt x="7636" y="3287"/>
                      <a:pt x="7370" y="3479"/>
                    </a:cubicBezTo>
                    <a:cubicBezTo>
                      <a:pt x="7088" y="3683"/>
                      <a:pt x="5823" y="3782"/>
                      <a:pt x="6212" y="4325"/>
                    </a:cubicBezTo>
                    <a:cubicBezTo>
                      <a:pt x="4592" y="4538"/>
                      <a:pt x="3452" y="5407"/>
                      <a:pt x="1941" y="6231"/>
                    </a:cubicBezTo>
                    <a:cubicBezTo>
                      <a:pt x="1754" y="6223"/>
                      <a:pt x="1529" y="6238"/>
                      <a:pt x="1362" y="6303"/>
                    </a:cubicBezTo>
                    <a:lnTo>
                      <a:pt x="721" y="6586"/>
                    </a:lnTo>
                    <a:cubicBezTo>
                      <a:pt x="618" y="6626"/>
                      <a:pt x="407" y="6753"/>
                      <a:pt x="572" y="6895"/>
                    </a:cubicBezTo>
                    <a:cubicBezTo>
                      <a:pt x="551" y="6904"/>
                      <a:pt x="357" y="7014"/>
                      <a:pt x="177" y="7118"/>
                    </a:cubicBezTo>
                    <a:cubicBezTo>
                      <a:pt x="-34" y="7241"/>
                      <a:pt x="-56" y="7388"/>
                      <a:pt x="111" y="7518"/>
                    </a:cubicBezTo>
                    <a:cubicBezTo>
                      <a:pt x="327" y="7686"/>
                      <a:pt x="668" y="7934"/>
                      <a:pt x="1090" y="8180"/>
                    </a:cubicBezTo>
                    <a:cubicBezTo>
                      <a:pt x="2003" y="8714"/>
                      <a:pt x="3229" y="9346"/>
                      <a:pt x="4105" y="9644"/>
                    </a:cubicBezTo>
                    <a:lnTo>
                      <a:pt x="4105" y="10365"/>
                    </a:lnTo>
                    <a:cubicBezTo>
                      <a:pt x="1836" y="10445"/>
                      <a:pt x="1003" y="11125"/>
                      <a:pt x="1003" y="11125"/>
                    </a:cubicBezTo>
                    <a:lnTo>
                      <a:pt x="1141" y="11154"/>
                    </a:lnTo>
                    <a:cubicBezTo>
                      <a:pt x="1141" y="11154"/>
                      <a:pt x="2132" y="10786"/>
                      <a:pt x="2638" y="10783"/>
                    </a:cubicBezTo>
                    <a:cubicBezTo>
                      <a:pt x="3291" y="10779"/>
                      <a:pt x="3382" y="11031"/>
                      <a:pt x="3382" y="11031"/>
                    </a:cubicBezTo>
                    <a:lnTo>
                      <a:pt x="3530" y="11033"/>
                    </a:lnTo>
                    <a:lnTo>
                      <a:pt x="3566" y="12038"/>
                    </a:lnTo>
                    <a:cubicBezTo>
                      <a:pt x="3470" y="12040"/>
                      <a:pt x="3395" y="12067"/>
                      <a:pt x="3397" y="12098"/>
                    </a:cubicBezTo>
                    <a:lnTo>
                      <a:pt x="3469" y="13414"/>
                    </a:lnTo>
                    <a:cubicBezTo>
                      <a:pt x="3469" y="13424"/>
                      <a:pt x="3464" y="13435"/>
                      <a:pt x="3464" y="13446"/>
                    </a:cubicBezTo>
                    <a:lnTo>
                      <a:pt x="3382" y="14216"/>
                    </a:lnTo>
                    <a:cubicBezTo>
                      <a:pt x="3375" y="14280"/>
                      <a:pt x="3535" y="14331"/>
                      <a:pt x="3730" y="14330"/>
                    </a:cubicBezTo>
                    <a:lnTo>
                      <a:pt x="4151" y="14328"/>
                    </a:lnTo>
                    <a:lnTo>
                      <a:pt x="4530" y="14326"/>
                    </a:lnTo>
                    <a:cubicBezTo>
                      <a:pt x="4724" y="14325"/>
                      <a:pt x="4881" y="14271"/>
                      <a:pt x="4868" y="14207"/>
                    </a:cubicBezTo>
                    <a:lnTo>
                      <a:pt x="4710" y="13414"/>
                    </a:lnTo>
                    <a:lnTo>
                      <a:pt x="4643" y="12103"/>
                    </a:lnTo>
                    <a:cubicBezTo>
                      <a:pt x="4700" y="12108"/>
                      <a:pt x="4756" y="12112"/>
                      <a:pt x="4817" y="12112"/>
                    </a:cubicBezTo>
                    <a:lnTo>
                      <a:pt x="5976" y="12112"/>
                    </a:lnTo>
                    <a:cubicBezTo>
                      <a:pt x="6536" y="13763"/>
                      <a:pt x="6792" y="14110"/>
                      <a:pt x="6750" y="14533"/>
                    </a:cubicBezTo>
                    <a:cubicBezTo>
                      <a:pt x="6690" y="15141"/>
                      <a:pt x="5987" y="15436"/>
                      <a:pt x="5545" y="15870"/>
                    </a:cubicBezTo>
                    <a:cubicBezTo>
                      <a:pt x="5143" y="16265"/>
                      <a:pt x="4985" y="16324"/>
                      <a:pt x="4740" y="16769"/>
                    </a:cubicBezTo>
                    <a:cubicBezTo>
                      <a:pt x="4190" y="17773"/>
                      <a:pt x="4340" y="18216"/>
                      <a:pt x="4340" y="19137"/>
                    </a:cubicBezTo>
                    <a:cubicBezTo>
                      <a:pt x="4199" y="19522"/>
                      <a:pt x="4274" y="19717"/>
                      <a:pt x="4274" y="19717"/>
                    </a:cubicBezTo>
                    <a:cubicBezTo>
                      <a:pt x="4368" y="19995"/>
                      <a:pt x="4617" y="19893"/>
                      <a:pt x="4535" y="19971"/>
                    </a:cubicBezTo>
                    <a:cubicBezTo>
                      <a:pt x="4269" y="20224"/>
                      <a:pt x="4429" y="20438"/>
                      <a:pt x="4340" y="20583"/>
                    </a:cubicBezTo>
                    <a:cubicBezTo>
                      <a:pt x="4240" y="20748"/>
                      <a:pt x="4364" y="20936"/>
                      <a:pt x="4340" y="20983"/>
                    </a:cubicBezTo>
                    <a:cubicBezTo>
                      <a:pt x="4340" y="20983"/>
                      <a:pt x="4384" y="21109"/>
                      <a:pt x="4740" y="21238"/>
                    </a:cubicBezTo>
                    <a:cubicBezTo>
                      <a:pt x="5157" y="21388"/>
                      <a:pt x="6901" y="21579"/>
                      <a:pt x="8616" y="21410"/>
                    </a:cubicBezTo>
                    <a:cubicBezTo>
                      <a:pt x="9573" y="21316"/>
                      <a:pt x="9262" y="21088"/>
                      <a:pt x="9262" y="20924"/>
                    </a:cubicBezTo>
                    <a:cubicBezTo>
                      <a:pt x="9262" y="20797"/>
                      <a:pt x="8777" y="20605"/>
                      <a:pt x="8729" y="20462"/>
                    </a:cubicBezTo>
                    <a:cubicBezTo>
                      <a:pt x="8662" y="20263"/>
                      <a:pt x="8662" y="20255"/>
                      <a:pt x="8452" y="20003"/>
                    </a:cubicBezTo>
                    <a:cubicBezTo>
                      <a:pt x="8358" y="19890"/>
                      <a:pt x="8447" y="19720"/>
                      <a:pt x="8673" y="19630"/>
                    </a:cubicBezTo>
                    <a:cubicBezTo>
                      <a:pt x="8793" y="19582"/>
                      <a:pt x="8893" y="19525"/>
                      <a:pt x="8893" y="19444"/>
                    </a:cubicBezTo>
                    <a:cubicBezTo>
                      <a:pt x="8893" y="19071"/>
                      <a:pt x="8716" y="18928"/>
                      <a:pt x="9231" y="17843"/>
                    </a:cubicBezTo>
                    <a:cubicBezTo>
                      <a:pt x="9398" y="17493"/>
                      <a:pt x="9563" y="17209"/>
                      <a:pt x="9831" y="16639"/>
                    </a:cubicBezTo>
                    <a:cubicBezTo>
                      <a:pt x="9933" y="16421"/>
                      <a:pt x="10283" y="15839"/>
                      <a:pt x="10503" y="15630"/>
                    </a:cubicBezTo>
                    <a:cubicBezTo>
                      <a:pt x="11512" y="14669"/>
                      <a:pt x="11887" y="13545"/>
                      <a:pt x="12148" y="12932"/>
                    </a:cubicBezTo>
                    <a:cubicBezTo>
                      <a:pt x="12172" y="12877"/>
                      <a:pt x="12414" y="12880"/>
                      <a:pt x="12430" y="12936"/>
                    </a:cubicBezTo>
                    <a:cubicBezTo>
                      <a:pt x="12780" y="14137"/>
                      <a:pt x="13727" y="15338"/>
                      <a:pt x="13281" y="16184"/>
                    </a:cubicBezTo>
                    <a:cubicBezTo>
                      <a:pt x="12690" y="17307"/>
                      <a:pt x="13044" y="19528"/>
                      <a:pt x="13158" y="19543"/>
                    </a:cubicBezTo>
                    <a:cubicBezTo>
                      <a:pt x="13176" y="19674"/>
                      <a:pt x="13757" y="19688"/>
                      <a:pt x="13620" y="19877"/>
                    </a:cubicBezTo>
                    <a:cubicBezTo>
                      <a:pt x="13329" y="20278"/>
                      <a:pt x="13681" y="20664"/>
                      <a:pt x="13681" y="20664"/>
                    </a:cubicBezTo>
                    <a:cubicBezTo>
                      <a:pt x="13681" y="20664"/>
                      <a:pt x="13666" y="20763"/>
                      <a:pt x="13656" y="20835"/>
                    </a:cubicBezTo>
                    <a:cubicBezTo>
                      <a:pt x="13649" y="20884"/>
                      <a:pt x="13740" y="20928"/>
                      <a:pt x="13881" y="20944"/>
                    </a:cubicBezTo>
                    <a:cubicBezTo>
                      <a:pt x="14272" y="20988"/>
                      <a:pt x="14917" y="20997"/>
                      <a:pt x="15691" y="21006"/>
                    </a:cubicBezTo>
                    <a:cubicBezTo>
                      <a:pt x="16612" y="21017"/>
                      <a:pt x="16505" y="21106"/>
                      <a:pt x="17911" y="21192"/>
                    </a:cubicBezTo>
                    <a:cubicBezTo>
                      <a:pt x="19317" y="21278"/>
                      <a:pt x="21435" y="21140"/>
                      <a:pt x="21489" y="21006"/>
                    </a:cubicBezTo>
                    <a:cubicBezTo>
                      <a:pt x="21544" y="20872"/>
                      <a:pt x="21403" y="20584"/>
                      <a:pt x="20510" y="20503"/>
                    </a:cubicBezTo>
                    <a:cubicBezTo>
                      <a:pt x="19862" y="20421"/>
                      <a:pt x="19211" y="20353"/>
                      <a:pt x="18890" y="20283"/>
                    </a:cubicBezTo>
                    <a:cubicBezTo>
                      <a:pt x="18569" y="20213"/>
                      <a:pt x="17923" y="19968"/>
                      <a:pt x="17537" y="19926"/>
                    </a:cubicBezTo>
                    <a:cubicBezTo>
                      <a:pt x="17436" y="19915"/>
                      <a:pt x="17738" y="19800"/>
                      <a:pt x="17655" y="19471"/>
                    </a:cubicBezTo>
                    <a:cubicBezTo>
                      <a:pt x="17565" y="19121"/>
                      <a:pt x="17504" y="18885"/>
                      <a:pt x="17403" y="17877"/>
                    </a:cubicBezTo>
                    <a:cubicBezTo>
                      <a:pt x="17380" y="17639"/>
                      <a:pt x="17098" y="16934"/>
                      <a:pt x="17701" y="15969"/>
                    </a:cubicBezTo>
                    <a:cubicBezTo>
                      <a:pt x="17936" y="15593"/>
                      <a:pt x="17842" y="14996"/>
                      <a:pt x="17906" y="14271"/>
                    </a:cubicBezTo>
                    <a:cubicBezTo>
                      <a:pt x="17989" y="13321"/>
                      <a:pt x="18057" y="12396"/>
                      <a:pt x="17588" y="11169"/>
                    </a:cubicBezTo>
                    <a:cubicBezTo>
                      <a:pt x="17224" y="10217"/>
                      <a:pt x="17134" y="9970"/>
                      <a:pt x="16655" y="9412"/>
                    </a:cubicBezTo>
                    <a:cubicBezTo>
                      <a:pt x="16766" y="9378"/>
                      <a:pt x="16824" y="9329"/>
                      <a:pt x="16804" y="9276"/>
                    </a:cubicBezTo>
                    <a:lnTo>
                      <a:pt x="16757" y="8801"/>
                    </a:lnTo>
                    <a:cubicBezTo>
                      <a:pt x="16757" y="8678"/>
                      <a:pt x="16332" y="8592"/>
                      <a:pt x="16076" y="8598"/>
                    </a:cubicBezTo>
                    <a:cubicBezTo>
                      <a:pt x="15789" y="8088"/>
                      <a:pt x="15665" y="7588"/>
                      <a:pt x="15860" y="7190"/>
                    </a:cubicBezTo>
                    <a:cubicBezTo>
                      <a:pt x="16004" y="6898"/>
                      <a:pt x="17124" y="6324"/>
                      <a:pt x="16563" y="5810"/>
                    </a:cubicBezTo>
                    <a:cubicBezTo>
                      <a:pt x="16060" y="5349"/>
                      <a:pt x="14538" y="4598"/>
                      <a:pt x="14086" y="4451"/>
                    </a:cubicBezTo>
                    <a:cubicBezTo>
                      <a:pt x="13990" y="4419"/>
                      <a:pt x="13854" y="4395"/>
                      <a:pt x="13702" y="4378"/>
                    </a:cubicBezTo>
                    <a:lnTo>
                      <a:pt x="13835" y="4375"/>
                    </a:lnTo>
                    <a:cubicBezTo>
                      <a:pt x="13835" y="4375"/>
                      <a:pt x="13193" y="4329"/>
                      <a:pt x="12979" y="4071"/>
                    </a:cubicBezTo>
                    <a:cubicBezTo>
                      <a:pt x="12827" y="3889"/>
                      <a:pt x="13287" y="3499"/>
                      <a:pt x="13502" y="3487"/>
                    </a:cubicBezTo>
                    <a:lnTo>
                      <a:pt x="14594" y="3481"/>
                    </a:lnTo>
                    <a:cubicBezTo>
                      <a:pt x="14898" y="3464"/>
                      <a:pt x="15186" y="3391"/>
                      <a:pt x="15230" y="3315"/>
                    </a:cubicBezTo>
                    <a:cubicBezTo>
                      <a:pt x="15299" y="3208"/>
                      <a:pt x="15225" y="3143"/>
                      <a:pt x="15281" y="3063"/>
                    </a:cubicBezTo>
                    <a:cubicBezTo>
                      <a:pt x="15452" y="2788"/>
                      <a:pt x="15312" y="2710"/>
                      <a:pt x="15353" y="2627"/>
                    </a:cubicBezTo>
                    <a:cubicBezTo>
                      <a:pt x="15820" y="2557"/>
                      <a:pt x="15884" y="2491"/>
                      <a:pt x="15794" y="2419"/>
                    </a:cubicBezTo>
                    <a:cubicBezTo>
                      <a:pt x="15727" y="2366"/>
                      <a:pt x="14872" y="2184"/>
                      <a:pt x="14866" y="2036"/>
                    </a:cubicBezTo>
                    <a:cubicBezTo>
                      <a:pt x="15026" y="1794"/>
                      <a:pt x="14994" y="1645"/>
                      <a:pt x="14871" y="1531"/>
                    </a:cubicBezTo>
                    <a:lnTo>
                      <a:pt x="15753" y="1482"/>
                    </a:lnTo>
                    <a:cubicBezTo>
                      <a:pt x="15870" y="1476"/>
                      <a:pt x="15910" y="1427"/>
                      <a:pt x="15819" y="1402"/>
                    </a:cubicBezTo>
                    <a:cubicBezTo>
                      <a:pt x="15690" y="1366"/>
                      <a:pt x="15532" y="1341"/>
                      <a:pt x="15363" y="1328"/>
                    </a:cubicBezTo>
                    <a:cubicBezTo>
                      <a:pt x="15144" y="1312"/>
                      <a:pt x="14898" y="1283"/>
                      <a:pt x="14804" y="1234"/>
                    </a:cubicBezTo>
                    <a:cubicBezTo>
                      <a:pt x="14642" y="1150"/>
                      <a:pt x="14402" y="722"/>
                      <a:pt x="13625" y="466"/>
                    </a:cubicBezTo>
                    <a:cubicBezTo>
                      <a:pt x="13071" y="283"/>
                      <a:pt x="12369" y="143"/>
                      <a:pt x="11856" y="153"/>
                    </a:cubicBezTo>
                    <a:cubicBezTo>
                      <a:pt x="11633" y="-21"/>
                      <a:pt x="10930" y="-4"/>
                      <a:pt x="10482" y="4"/>
                    </a:cubicBezTo>
                    <a:close/>
                    <a:moveTo>
                      <a:pt x="5930" y="6548"/>
                    </a:moveTo>
                    <a:cubicBezTo>
                      <a:pt x="6039" y="6555"/>
                      <a:pt x="6140" y="6580"/>
                      <a:pt x="6186" y="6618"/>
                    </a:cubicBezTo>
                    <a:cubicBezTo>
                      <a:pt x="6367" y="6769"/>
                      <a:pt x="6586" y="7007"/>
                      <a:pt x="6806" y="7234"/>
                    </a:cubicBezTo>
                    <a:cubicBezTo>
                      <a:pt x="7264" y="7707"/>
                      <a:pt x="7616" y="7931"/>
                      <a:pt x="7370" y="8261"/>
                    </a:cubicBezTo>
                    <a:cubicBezTo>
                      <a:pt x="7183" y="8513"/>
                      <a:pt x="6811" y="8858"/>
                      <a:pt x="6811" y="8858"/>
                    </a:cubicBezTo>
                    <a:cubicBezTo>
                      <a:pt x="6133" y="8858"/>
                      <a:pt x="5842" y="8976"/>
                      <a:pt x="5807" y="8982"/>
                    </a:cubicBezTo>
                    <a:cubicBezTo>
                      <a:pt x="5454" y="9049"/>
                      <a:pt x="4889" y="9001"/>
                      <a:pt x="4628" y="8895"/>
                    </a:cubicBezTo>
                    <a:cubicBezTo>
                      <a:pt x="3966" y="8628"/>
                      <a:pt x="3934" y="8067"/>
                      <a:pt x="3541" y="7536"/>
                    </a:cubicBezTo>
                    <a:lnTo>
                      <a:pt x="4340" y="7206"/>
                    </a:lnTo>
                    <a:cubicBezTo>
                      <a:pt x="4497" y="7127"/>
                      <a:pt x="4533" y="7041"/>
                      <a:pt x="4479" y="6981"/>
                    </a:cubicBezTo>
                    <a:cubicBezTo>
                      <a:pt x="4980" y="6802"/>
                      <a:pt x="5361" y="6668"/>
                      <a:pt x="5612" y="6581"/>
                    </a:cubicBezTo>
                    <a:cubicBezTo>
                      <a:pt x="5699" y="6551"/>
                      <a:pt x="5820" y="6541"/>
                      <a:pt x="5930" y="654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31" name="Worker">
                <a:extLst>
                  <a:ext uri="{FF2B5EF4-FFF2-40B4-BE49-F238E27FC236}">
                    <a16:creationId xmlns:a16="http://schemas.microsoft.com/office/drawing/2014/main" id="{97CACF57-58DE-DE54-0DE7-B5F4A6862E40}"/>
                  </a:ext>
                </a:extLst>
              </p:cNvPr>
              <p:cNvSpPr/>
              <p:nvPr/>
            </p:nvSpPr>
            <p:spPr>
              <a:xfrm>
                <a:off x="21981028" y="10250540"/>
                <a:ext cx="435821" cy="9750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7" h="21485" extrusionOk="0">
                    <a:moveTo>
                      <a:pt x="10437" y="4"/>
                    </a:moveTo>
                    <a:cubicBezTo>
                      <a:pt x="10086" y="16"/>
                      <a:pt x="9890" y="53"/>
                      <a:pt x="9890" y="53"/>
                    </a:cubicBezTo>
                    <a:lnTo>
                      <a:pt x="9679" y="218"/>
                    </a:lnTo>
                    <a:cubicBezTo>
                      <a:pt x="9679" y="218"/>
                      <a:pt x="9475" y="209"/>
                      <a:pt x="9302" y="233"/>
                    </a:cubicBezTo>
                    <a:cubicBezTo>
                      <a:pt x="9123" y="277"/>
                      <a:pt x="8310" y="685"/>
                      <a:pt x="8077" y="979"/>
                    </a:cubicBezTo>
                    <a:cubicBezTo>
                      <a:pt x="7824" y="1007"/>
                      <a:pt x="6972" y="1066"/>
                      <a:pt x="6792" y="1100"/>
                    </a:cubicBezTo>
                    <a:cubicBezTo>
                      <a:pt x="6611" y="1134"/>
                      <a:pt x="6610" y="1188"/>
                      <a:pt x="6747" y="1207"/>
                    </a:cubicBezTo>
                    <a:cubicBezTo>
                      <a:pt x="6845" y="1222"/>
                      <a:pt x="7314" y="1289"/>
                      <a:pt x="7960" y="1382"/>
                    </a:cubicBezTo>
                    <a:lnTo>
                      <a:pt x="7768" y="1865"/>
                    </a:lnTo>
                    <a:cubicBezTo>
                      <a:pt x="7768" y="1865"/>
                      <a:pt x="7275" y="2061"/>
                      <a:pt x="7048" y="2209"/>
                    </a:cubicBezTo>
                    <a:cubicBezTo>
                      <a:pt x="6821" y="2357"/>
                      <a:pt x="7572" y="2389"/>
                      <a:pt x="7572" y="2389"/>
                    </a:cubicBezTo>
                    <a:cubicBezTo>
                      <a:pt x="7572" y="2389"/>
                      <a:pt x="7241" y="2949"/>
                      <a:pt x="7719" y="3113"/>
                    </a:cubicBezTo>
                    <a:cubicBezTo>
                      <a:pt x="7920" y="3182"/>
                      <a:pt x="8267" y="3252"/>
                      <a:pt x="8601" y="3308"/>
                    </a:cubicBezTo>
                    <a:cubicBezTo>
                      <a:pt x="8784" y="3339"/>
                      <a:pt x="8857" y="3435"/>
                      <a:pt x="8759" y="3510"/>
                    </a:cubicBezTo>
                    <a:cubicBezTo>
                      <a:pt x="8554" y="3667"/>
                      <a:pt x="8183" y="3908"/>
                      <a:pt x="7670" y="4063"/>
                    </a:cubicBezTo>
                    <a:cubicBezTo>
                      <a:pt x="6854" y="4309"/>
                      <a:pt x="6108" y="5696"/>
                      <a:pt x="6034" y="6631"/>
                    </a:cubicBezTo>
                    <a:cubicBezTo>
                      <a:pt x="5968" y="7473"/>
                      <a:pt x="5033" y="9443"/>
                      <a:pt x="5883" y="10219"/>
                    </a:cubicBezTo>
                    <a:cubicBezTo>
                      <a:pt x="5883" y="10220"/>
                      <a:pt x="5883" y="10221"/>
                      <a:pt x="5883" y="10221"/>
                    </a:cubicBezTo>
                    <a:cubicBezTo>
                      <a:pt x="5207" y="11118"/>
                      <a:pt x="5701" y="12224"/>
                      <a:pt x="4764" y="13705"/>
                    </a:cubicBezTo>
                    <a:cubicBezTo>
                      <a:pt x="3636" y="15488"/>
                      <a:pt x="3816" y="18602"/>
                      <a:pt x="3351" y="18952"/>
                    </a:cubicBezTo>
                    <a:cubicBezTo>
                      <a:pt x="3167" y="19090"/>
                      <a:pt x="3339" y="19405"/>
                      <a:pt x="3339" y="19406"/>
                    </a:cubicBezTo>
                    <a:cubicBezTo>
                      <a:pt x="3339" y="19406"/>
                      <a:pt x="2631" y="19652"/>
                      <a:pt x="1602" y="19882"/>
                    </a:cubicBezTo>
                    <a:cubicBezTo>
                      <a:pt x="1601" y="19882"/>
                      <a:pt x="1598" y="19882"/>
                      <a:pt x="1598" y="19882"/>
                    </a:cubicBezTo>
                    <a:cubicBezTo>
                      <a:pt x="73" y="19841"/>
                      <a:pt x="-63" y="20307"/>
                      <a:pt x="19" y="20574"/>
                    </a:cubicBezTo>
                    <a:cubicBezTo>
                      <a:pt x="46" y="20664"/>
                      <a:pt x="209" y="20734"/>
                      <a:pt x="411" y="20742"/>
                    </a:cubicBezTo>
                    <a:cubicBezTo>
                      <a:pt x="2676" y="20839"/>
                      <a:pt x="3841" y="20592"/>
                      <a:pt x="4278" y="20465"/>
                    </a:cubicBezTo>
                    <a:cubicBezTo>
                      <a:pt x="4366" y="20439"/>
                      <a:pt x="4482" y="20465"/>
                      <a:pt x="4485" y="20512"/>
                    </a:cubicBezTo>
                    <a:cubicBezTo>
                      <a:pt x="4488" y="20554"/>
                      <a:pt x="4556" y="20589"/>
                      <a:pt x="4651" y="20588"/>
                    </a:cubicBezTo>
                    <a:cubicBezTo>
                      <a:pt x="5744" y="20569"/>
                      <a:pt x="6439" y="20521"/>
                      <a:pt x="6852" y="20480"/>
                    </a:cubicBezTo>
                    <a:cubicBezTo>
                      <a:pt x="7148" y="20450"/>
                      <a:pt x="7357" y="20331"/>
                      <a:pt x="7353" y="20196"/>
                    </a:cubicBezTo>
                    <a:lnTo>
                      <a:pt x="7346" y="19841"/>
                    </a:lnTo>
                    <a:cubicBezTo>
                      <a:pt x="7344" y="19783"/>
                      <a:pt x="7387" y="19727"/>
                      <a:pt x="7467" y="19680"/>
                    </a:cubicBezTo>
                    <a:cubicBezTo>
                      <a:pt x="8229" y="19232"/>
                      <a:pt x="7793" y="18275"/>
                      <a:pt x="8073" y="16954"/>
                    </a:cubicBezTo>
                    <a:cubicBezTo>
                      <a:pt x="8368" y="15566"/>
                      <a:pt x="8492" y="15553"/>
                      <a:pt x="9570" y="13337"/>
                    </a:cubicBezTo>
                    <a:cubicBezTo>
                      <a:pt x="9573" y="13337"/>
                      <a:pt x="9574" y="13337"/>
                      <a:pt x="9577" y="13337"/>
                    </a:cubicBezTo>
                    <a:cubicBezTo>
                      <a:pt x="11043" y="14533"/>
                      <a:pt x="10440" y="15298"/>
                      <a:pt x="10636" y="15845"/>
                    </a:cubicBezTo>
                    <a:cubicBezTo>
                      <a:pt x="10833" y="16392"/>
                      <a:pt x="11668" y="17106"/>
                      <a:pt x="11680" y="18966"/>
                    </a:cubicBezTo>
                    <a:cubicBezTo>
                      <a:pt x="11704" y="20495"/>
                      <a:pt x="11735" y="19812"/>
                      <a:pt x="12137" y="20330"/>
                    </a:cubicBezTo>
                    <a:cubicBezTo>
                      <a:pt x="12010" y="20446"/>
                      <a:pt x="11786" y="20561"/>
                      <a:pt x="11386" y="20672"/>
                    </a:cubicBezTo>
                    <a:cubicBezTo>
                      <a:pt x="10646" y="20876"/>
                      <a:pt x="10719" y="21130"/>
                      <a:pt x="10783" y="21288"/>
                    </a:cubicBezTo>
                    <a:cubicBezTo>
                      <a:pt x="10807" y="21346"/>
                      <a:pt x="10902" y="21392"/>
                      <a:pt x="11028" y="21408"/>
                    </a:cubicBezTo>
                    <a:cubicBezTo>
                      <a:pt x="12524" y="21592"/>
                      <a:pt x="13471" y="21410"/>
                      <a:pt x="14010" y="21253"/>
                    </a:cubicBezTo>
                    <a:cubicBezTo>
                      <a:pt x="14574" y="21089"/>
                      <a:pt x="14673" y="20619"/>
                      <a:pt x="14967" y="20477"/>
                    </a:cubicBezTo>
                    <a:cubicBezTo>
                      <a:pt x="15134" y="20396"/>
                      <a:pt x="15145" y="20200"/>
                      <a:pt x="15122" y="20045"/>
                    </a:cubicBezTo>
                    <a:cubicBezTo>
                      <a:pt x="15124" y="20044"/>
                      <a:pt x="15127" y="20043"/>
                      <a:pt x="15129" y="20043"/>
                    </a:cubicBezTo>
                    <a:cubicBezTo>
                      <a:pt x="15725" y="19650"/>
                      <a:pt x="15043" y="19524"/>
                      <a:pt x="15126" y="17446"/>
                    </a:cubicBezTo>
                    <a:cubicBezTo>
                      <a:pt x="15379" y="14690"/>
                      <a:pt x="14303" y="14379"/>
                      <a:pt x="14651" y="12819"/>
                    </a:cubicBezTo>
                    <a:cubicBezTo>
                      <a:pt x="14666" y="12752"/>
                      <a:pt x="14679" y="12685"/>
                      <a:pt x="14692" y="12621"/>
                    </a:cubicBezTo>
                    <a:cubicBezTo>
                      <a:pt x="14707" y="12548"/>
                      <a:pt x="14841" y="12494"/>
                      <a:pt x="15005" y="12492"/>
                    </a:cubicBezTo>
                    <a:cubicBezTo>
                      <a:pt x="15481" y="12485"/>
                      <a:pt x="15952" y="12451"/>
                      <a:pt x="16313" y="12371"/>
                    </a:cubicBezTo>
                    <a:cubicBezTo>
                      <a:pt x="16447" y="12341"/>
                      <a:pt x="16604" y="12381"/>
                      <a:pt x="16622" y="12448"/>
                    </a:cubicBezTo>
                    <a:cubicBezTo>
                      <a:pt x="16706" y="12755"/>
                      <a:pt x="16876" y="13159"/>
                      <a:pt x="16961" y="13451"/>
                    </a:cubicBezTo>
                    <a:cubicBezTo>
                      <a:pt x="17064" y="13804"/>
                      <a:pt x="17105" y="14178"/>
                      <a:pt x="17119" y="14334"/>
                    </a:cubicBezTo>
                    <a:cubicBezTo>
                      <a:pt x="17123" y="14374"/>
                      <a:pt x="17207" y="14404"/>
                      <a:pt x="17297" y="14399"/>
                    </a:cubicBezTo>
                    <a:lnTo>
                      <a:pt x="17538" y="14386"/>
                    </a:lnTo>
                    <a:lnTo>
                      <a:pt x="18133" y="14350"/>
                    </a:lnTo>
                    <a:cubicBezTo>
                      <a:pt x="18223" y="14345"/>
                      <a:pt x="18285" y="14308"/>
                      <a:pt x="18265" y="14268"/>
                    </a:cubicBezTo>
                    <a:cubicBezTo>
                      <a:pt x="18190" y="14116"/>
                      <a:pt x="18017" y="13748"/>
                      <a:pt x="17915" y="13396"/>
                    </a:cubicBezTo>
                    <a:cubicBezTo>
                      <a:pt x="17789" y="12962"/>
                      <a:pt x="17698" y="12269"/>
                      <a:pt x="17508" y="12040"/>
                    </a:cubicBezTo>
                    <a:cubicBezTo>
                      <a:pt x="17484" y="12011"/>
                      <a:pt x="17413" y="11995"/>
                      <a:pt x="17346" y="11999"/>
                    </a:cubicBezTo>
                    <a:lnTo>
                      <a:pt x="17338" y="11999"/>
                    </a:lnTo>
                    <a:lnTo>
                      <a:pt x="17206" y="11542"/>
                    </a:lnTo>
                    <a:cubicBezTo>
                      <a:pt x="17207" y="11541"/>
                      <a:pt x="17209" y="11541"/>
                      <a:pt x="17210" y="11540"/>
                    </a:cubicBezTo>
                    <a:cubicBezTo>
                      <a:pt x="17340" y="11529"/>
                      <a:pt x="17463" y="11514"/>
                      <a:pt x="17560" y="11497"/>
                    </a:cubicBezTo>
                    <a:cubicBezTo>
                      <a:pt x="17561" y="11496"/>
                      <a:pt x="17560" y="11495"/>
                      <a:pt x="17560" y="11495"/>
                    </a:cubicBezTo>
                    <a:cubicBezTo>
                      <a:pt x="17538" y="11368"/>
                      <a:pt x="17479" y="11143"/>
                      <a:pt x="17478" y="11139"/>
                    </a:cubicBezTo>
                    <a:cubicBezTo>
                      <a:pt x="17473" y="11138"/>
                      <a:pt x="17368" y="11117"/>
                      <a:pt x="17168" y="11102"/>
                    </a:cubicBezTo>
                    <a:cubicBezTo>
                      <a:pt x="17167" y="11101"/>
                      <a:pt x="17166" y="11101"/>
                      <a:pt x="17165" y="11100"/>
                    </a:cubicBezTo>
                    <a:cubicBezTo>
                      <a:pt x="17189" y="11034"/>
                      <a:pt x="17276" y="10886"/>
                      <a:pt x="17583" y="10868"/>
                    </a:cubicBezTo>
                    <a:cubicBezTo>
                      <a:pt x="17963" y="10846"/>
                      <a:pt x="18338" y="11016"/>
                      <a:pt x="18733" y="11129"/>
                    </a:cubicBezTo>
                    <a:cubicBezTo>
                      <a:pt x="18776" y="11141"/>
                      <a:pt x="18825" y="11121"/>
                      <a:pt x="18804" y="11100"/>
                    </a:cubicBezTo>
                    <a:cubicBezTo>
                      <a:pt x="18519" y="10819"/>
                      <a:pt x="18080" y="10648"/>
                      <a:pt x="17602" y="10550"/>
                    </a:cubicBezTo>
                    <a:cubicBezTo>
                      <a:pt x="17601" y="10550"/>
                      <a:pt x="17599" y="10549"/>
                      <a:pt x="17598" y="10549"/>
                    </a:cubicBezTo>
                    <a:cubicBezTo>
                      <a:pt x="17663" y="10303"/>
                      <a:pt x="17464" y="9517"/>
                      <a:pt x="18103" y="9308"/>
                    </a:cubicBezTo>
                    <a:cubicBezTo>
                      <a:pt x="18839" y="9068"/>
                      <a:pt x="21537" y="7448"/>
                      <a:pt x="21537" y="7251"/>
                    </a:cubicBezTo>
                    <a:cubicBezTo>
                      <a:pt x="21537" y="7054"/>
                      <a:pt x="20229" y="6631"/>
                      <a:pt x="20229" y="6631"/>
                    </a:cubicBezTo>
                    <a:cubicBezTo>
                      <a:pt x="20294" y="6574"/>
                      <a:pt x="20326" y="6523"/>
                      <a:pt x="20312" y="6485"/>
                    </a:cubicBezTo>
                    <a:cubicBezTo>
                      <a:pt x="20214" y="6223"/>
                      <a:pt x="19626" y="5918"/>
                      <a:pt x="19185" y="5939"/>
                    </a:cubicBezTo>
                    <a:cubicBezTo>
                      <a:pt x="19184" y="5938"/>
                      <a:pt x="19182" y="5939"/>
                      <a:pt x="19181" y="5939"/>
                    </a:cubicBezTo>
                    <a:cubicBezTo>
                      <a:pt x="18797" y="5597"/>
                      <a:pt x="15642" y="4020"/>
                      <a:pt x="14183" y="3607"/>
                    </a:cubicBezTo>
                    <a:cubicBezTo>
                      <a:pt x="14143" y="3594"/>
                      <a:pt x="14102" y="3582"/>
                      <a:pt x="14059" y="3574"/>
                    </a:cubicBezTo>
                    <a:cubicBezTo>
                      <a:pt x="13624" y="3489"/>
                      <a:pt x="13317" y="3433"/>
                      <a:pt x="13052" y="3397"/>
                    </a:cubicBezTo>
                    <a:cubicBezTo>
                      <a:pt x="12797" y="3363"/>
                      <a:pt x="12583" y="3286"/>
                      <a:pt x="12461" y="3181"/>
                    </a:cubicBezTo>
                    <a:cubicBezTo>
                      <a:pt x="12456" y="3177"/>
                      <a:pt x="12450" y="3173"/>
                      <a:pt x="12446" y="3169"/>
                    </a:cubicBezTo>
                    <a:cubicBezTo>
                      <a:pt x="12303" y="3044"/>
                      <a:pt x="12309" y="2897"/>
                      <a:pt x="12453" y="2772"/>
                    </a:cubicBezTo>
                    <a:cubicBezTo>
                      <a:pt x="12690" y="2568"/>
                      <a:pt x="12917" y="2300"/>
                      <a:pt x="13056" y="2118"/>
                    </a:cubicBezTo>
                    <a:cubicBezTo>
                      <a:pt x="13339" y="2159"/>
                      <a:pt x="13522" y="2185"/>
                      <a:pt x="13558" y="2191"/>
                    </a:cubicBezTo>
                    <a:cubicBezTo>
                      <a:pt x="13853" y="2237"/>
                      <a:pt x="13802" y="2072"/>
                      <a:pt x="13633" y="1918"/>
                    </a:cubicBezTo>
                    <a:cubicBezTo>
                      <a:pt x="14292" y="1088"/>
                      <a:pt x="13130" y="295"/>
                      <a:pt x="11903" y="102"/>
                    </a:cubicBezTo>
                    <a:cubicBezTo>
                      <a:pt x="11289" y="5"/>
                      <a:pt x="10787" y="-8"/>
                      <a:pt x="10437" y="4"/>
                    </a:cubicBezTo>
                    <a:close/>
                    <a:moveTo>
                      <a:pt x="15977" y="6797"/>
                    </a:moveTo>
                    <a:cubicBezTo>
                      <a:pt x="16042" y="6794"/>
                      <a:pt x="16114" y="6797"/>
                      <a:pt x="16181" y="6809"/>
                    </a:cubicBezTo>
                    <a:cubicBezTo>
                      <a:pt x="16554" y="6879"/>
                      <a:pt x="16803" y="7031"/>
                      <a:pt x="16773" y="7075"/>
                    </a:cubicBezTo>
                    <a:cubicBezTo>
                      <a:pt x="16657" y="7240"/>
                      <a:pt x="17224" y="7430"/>
                      <a:pt x="17756" y="7512"/>
                    </a:cubicBezTo>
                    <a:cubicBezTo>
                      <a:pt x="17915" y="7536"/>
                      <a:pt x="18004" y="7610"/>
                      <a:pt x="17952" y="7681"/>
                    </a:cubicBezTo>
                    <a:cubicBezTo>
                      <a:pt x="17631" y="8127"/>
                      <a:pt x="17150" y="8671"/>
                      <a:pt x="17018" y="8819"/>
                    </a:cubicBezTo>
                    <a:cubicBezTo>
                      <a:pt x="16985" y="8843"/>
                      <a:pt x="16953" y="8866"/>
                      <a:pt x="16920" y="8890"/>
                    </a:cubicBezTo>
                    <a:lnTo>
                      <a:pt x="15687" y="9497"/>
                    </a:lnTo>
                    <a:cubicBezTo>
                      <a:pt x="15651" y="9514"/>
                      <a:pt x="15602" y="9525"/>
                      <a:pt x="15548" y="9527"/>
                    </a:cubicBezTo>
                    <a:cubicBezTo>
                      <a:pt x="15314" y="9533"/>
                      <a:pt x="15076" y="9544"/>
                      <a:pt x="14865" y="9554"/>
                    </a:cubicBezTo>
                    <a:cubicBezTo>
                      <a:pt x="14715" y="9561"/>
                      <a:pt x="14597" y="9497"/>
                      <a:pt x="14643" y="9433"/>
                    </a:cubicBezTo>
                    <a:cubicBezTo>
                      <a:pt x="15029" y="8890"/>
                      <a:pt x="15784" y="7709"/>
                      <a:pt x="15642" y="6982"/>
                    </a:cubicBezTo>
                    <a:cubicBezTo>
                      <a:pt x="15623" y="6885"/>
                      <a:pt x="15783" y="6809"/>
                      <a:pt x="15977" y="6797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6F84B5E1-3956-B9EF-1A73-270C2CE6C1D5}"/>
                      </a:ext>
                    </a:extLst>
                  </p:cNvPr>
                  <p:cNvSpPr txBox="1"/>
                  <p:nvPr/>
                </p:nvSpPr>
                <p:spPr>
                  <a:xfrm>
                    <a:off x="16394058" y="8061010"/>
                    <a:ext cx="724712" cy="77970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2438338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4400" b="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rgbClr val="5E5E5E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𝑚</m:t>
                          </m:r>
                        </m:oMath>
                      </m:oMathPara>
                    </a14:m>
                    <a:endParaRPr kumimoji="0" lang="en-US" sz="4400" b="0" i="0" u="none" strike="noStrike" cap="none" spc="0" normalizeH="0" baseline="0" dirty="0">
                      <a:ln>
                        <a:noFill/>
                      </a:ln>
                      <a:solidFill>
                        <a:srgbClr val="5E5E5E"/>
                      </a:solidFill>
                      <a:effectLst/>
                      <a:uFillTx/>
                      <a:ea typeface="+mn-ea"/>
                      <a:cs typeface="+mn-cs"/>
                      <a:sym typeface="Helvetica Neue"/>
                    </a:endParaRPr>
                  </a:p>
                </p:txBody>
              </p:sp>
            </mc:Choice>
            <mc:Fallback xmlns="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6F84B5E1-3956-B9EF-1A73-270C2CE6C1D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394058" y="8061010"/>
                    <a:ext cx="724712" cy="779701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55AD1D50-969D-160C-19BF-B05AD1787586}"/>
                  </a:ext>
                </a:extLst>
              </p:cNvPr>
              <p:cNvCxnSpPr/>
              <p:nvPr/>
            </p:nvCxnSpPr>
            <p:spPr>
              <a:xfrm flipV="1">
                <a:off x="17388590" y="6066871"/>
                <a:ext cx="4287187" cy="2252670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D89B6D71-868E-D44D-0AFC-EF0C475A655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1675777" y="6066871"/>
                <a:ext cx="0" cy="4516185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65CA929A-5203-A873-C192-32B8983420B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388590" y="8306451"/>
                <a:ext cx="4287187" cy="2276605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8E18361D-E535-D062-BAEA-F2A488099FA5}"/>
                </a:ext>
              </a:extLst>
            </p:cNvPr>
            <p:cNvCxnSpPr/>
            <p:nvPr/>
          </p:nvCxnSpPr>
          <p:spPr>
            <a:xfrm>
              <a:off x="14855252" y="9323516"/>
              <a:ext cx="1588958" cy="0"/>
            </a:xfrm>
            <a:prstGeom prst="straightConnector1">
              <a:avLst/>
            </a:prstGeom>
            <a:noFill/>
            <a:ln w="60325" cap="flat" cmpd="sng">
              <a:solidFill>
                <a:srgbClr val="000000"/>
              </a:solidFill>
              <a:prstDash val="solid"/>
              <a:miter lim="400000"/>
              <a:headEnd w="lg" len="lg"/>
              <a:tailEnd type="triangle" w="lg" len="lg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61CBA24-AC7D-2C1C-EFF7-080F7540F7A4}"/>
              </a:ext>
            </a:extLst>
          </p:cNvPr>
          <p:cNvGrpSpPr/>
          <p:nvPr/>
        </p:nvGrpSpPr>
        <p:grpSpPr>
          <a:xfrm>
            <a:off x="18028471" y="8165432"/>
            <a:ext cx="3284083" cy="2349305"/>
            <a:chOff x="18028471" y="8165432"/>
            <a:chExt cx="3284083" cy="2349305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A491A82A-5ADD-4D79-92C4-B9A37C7CA1A0}"/>
                </a:ext>
              </a:extLst>
            </p:cNvPr>
            <p:cNvGrpSpPr/>
            <p:nvPr/>
          </p:nvGrpSpPr>
          <p:grpSpPr>
            <a:xfrm>
              <a:off x="18679939" y="8165432"/>
              <a:ext cx="2069905" cy="2349305"/>
              <a:chOff x="18679940" y="8215532"/>
              <a:chExt cx="2069905" cy="2349305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4FD4C387-C959-56BC-59E5-230386176AA5}"/>
                  </a:ext>
                </a:extLst>
              </p:cNvPr>
              <p:cNvSpPr/>
              <p:nvPr/>
            </p:nvSpPr>
            <p:spPr>
              <a:xfrm>
                <a:off x="18679940" y="8215532"/>
                <a:ext cx="2069905" cy="2349305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955CC068-20B5-535A-9D43-C0CDF7F8BA3D}"/>
                  </a:ext>
                </a:extLst>
              </p:cNvPr>
              <p:cNvSpPr/>
              <p:nvPr/>
            </p:nvSpPr>
            <p:spPr>
              <a:xfrm>
                <a:off x="18735948" y="8803210"/>
                <a:ext cx="2011680" cy="1087477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rPr>
                  <a:t>Noisy</a:t>
                </a:r>
              </a:p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rPr>
                  <a:t>Channel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ED1FFE93-3211-513A-523C-B3BD10477D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028471" y="9323515"/>
              <a:ext cx="735480" cy="15505"/>
            </a:xfrm>
            <a:prstGeom prst="straightConnector1">
              <a:avLst/>
            </a:prstGeom>
            <a:noFill/>
            <a:ln w="57150" cap="flat">
              <a:solidFill>
                <a:srgbClr val="000000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98678DFD-94AC-E354-F717-71C40F0014F6}"/>
                </a:ext>
              </a:extLst>
            </p:cNvPr>
            <p:cNvCxnSpPr>
              <a:cxnSpLocks/>
            </p:cNvCxnSpPr>
            <p:nvPr/>
          </p:nvCxnSpPr>
          <p:spPr>
            <a:xfrm>
              <a:off x="20748135" y="8649177"/>
              <a:ext cx="564419" cy="0"/>
            </a:xfrm>
            <a:prstGeom prst="straightConnector1">
              <a:avLst/>
            </a:prstGeom>
            <a:noFill/>
            <a:ln w="57150" cap="flat">
              <a:solidFill>
                <a:srgbClr val="000000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7EC72CB3-020C-E59B-E9C7-D3C78BBB852D}"/>
                </a:ext>
              </a:extLst>
            </p:cNvPr>
            <p:cNvCxnSpPr>
              <a:cxnSpLocks/>
            </p:cNvCxnSpPr>
            <p:nvPr/>
          </p:nvCxnSpPr>
          <p:spPr>
            <a:xfrm>
              <a:off x="20748135" y="9994976"/>
              <a:ext cx="564419" cy="0"/>
            </a:xfrm>
            <a:prstGeom prst="straightConnector1">
              <a:avLst/>
            </a:prstGeom>
            <a:noFill/>
            <a:ln w="57150" cap="flat">
              <a:solidFill>
                <a:srgbClr val="000000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4726387B-9DA5-D5CE-7C99-C822A1F5054A}"/>
              </a:ext>
            </a:extLst>
          </p:cNvPr>
          <p:cNvGrpSpPr/>
          <p:nvPr/>
        </p:nvGrpSpPr>
        <p:grpSpPr>
          <a:xfrm>
            <a:off x="15771649" y="4886777"/>
            <a:ext cx="5693305" cy="6897537"/>
            <a:chOff x="15771649" y="4886777"/>
            <a:chExt cx="5693305" cy="6897537"/>
          </a:xfrm>
        </p:grpSpPr>
        <p:sp>
          <p:nvSpPr>
            <p:cNvPr id="26" name="Satellite">
              <a:extLst>
                <a:ext uri="{FF2B5EF4-FFF2-40B4-BE49-F238E27FC236}">
                  <a16:creationId xmlns:a16="http://schemas.microsoft.com/office/drawing/2014/main" id="{3E5F2FBC-86B0-F215-ECAD-2A67819AA899}"/>
                </a:ext>
              </a:extLst>
            </p:cNvPr>
            <p:cNvSpPr/>
            <p:nvPr/>
          </p:nvSpPr>
          <p:spPr>
            <a:xfrm flipH="1">
              <a:off x="15771649" y="4886777"/>
              <a:ext cx="1541989" cy="1433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213" y="0"/>
                  </a:moveTo>
                  <a:lnTo>
                    <a:pt x="0" y="3215"/>
                  </a:lnTo>
                  <a:lnTo>
                    <a:pt x="2191" y="5405"/>
                  </a:lnTo>
                  <a:lnTo>
                    <a:pt x="5405" y="2191"/>
                  </a:lnTo>
                  <a:lnTo>
                    <a:pt x="3213" y="0"/>
                  </a:lnTo>
                  <a:close/>
                  <a:moveTo>
                    <a:pt x="5753" y="2540"/>
                  </a:moveTo>
                  <a:lnTo>
                    <a:pt x="2538" y="5753"/>
                  </a:lnTo>
                  <a:lnTo>
                    <a:pt x="4730" y="7945"/>
                  </a:lnTo>
                  <a:lnTo>
                    <a:pt x="7943" y="4730"/>
                  </a:lnTo>
                  <a:lnTo>
                    <a:pt x="5753" y="2540"/>
                  </a:lnTo>
                  <a:close/>
                  <a:moveTo>
                    <a:pt x="8292" y="5078"/>
                  </a:moveTo>
                  <a:lnTo>
                    <a:pt x="5078" y="8292"/>
                  </a:lnTo>
                  <a:lnTo>
                    <a:pt x="7268" y="10483"/>
                  </a:lnTo>
                  <a:lnTo>
                    <a:pt x="10483" y="7270"/>
                  </a:lnTo>
                  <a:lnTo>
                    <a:pt x="8292" y="5078"/>
                  </a:lnTo>
                  <a:close/>
                  <a:moveTo>
                    <a:pt x="13296" y="5363"/>
                  </a:moveTo>
                  <a:lnTo>
                    <a:pt x="12577" y="7246"/>
                  </a:lnTo>
                  <a:lnTo>
                    <a:pt x="11995" y="6665"/>
                  </a:lnTo>
                  <a:lnTo>
                    <a:pt x="6399" y="12261"/>
                  </a:lnTo>
                  <a:lnTo>
                    <a:pt x="7175" y="13038"/>
                  </a:lnTo>
                  <a:lnTo>
                    <a:pt x="6336" y="13876"/>
                  </a:lnTo>
                  <a:cubicBezTo>
                    <a:pt x="5260" y="13140"/>
                    <a:pt x="4045" y="12914"/>
                    <a:pt x="3138" y="13275"/>
                  </a:cubicBezTo>
                  <a:lnTo>
                    <a:pt x="4846" y="14983"/>
                  </a:lnTo>
                  <a:lnTo>
                    <a:pt x="4069" y="16785"/>
                  </a:lnTo>
                  <a:lnTo>
                    <a:pt x="2926" y="17928"/>
                  </a:lnTo>
                  <a:lnTo>
                    <a:pt x="3672" y="18674"/>
                  </a:lnTo>
                  <a:lnTo>
                    <a:pt x="4815" y="17531"/>
                  </a:lnTo>
                  <a:lnTo>
                    <a:pt x="6617" y="16754"/>
                  </a:lnTo>
                  <a:lnTo>
                    <a:pt x="8325" y="18462"/>
                  </a:lnTo>
                  <a:cubicBezTo>
                    <a:pt x="8686" y="17555"/>
                    <a:pt x="8460" y="16340"/>
                    <a:pt x="7724" y="15264"/>
                  </a:cubicBezTo>
                  <a:lnTo>
                    <a:pt x="8562" y="14425"/>
                  </a:lnTo>
                  <a:lnTo>
                    <a:pt x="9339" y="15203"/>
                  </a:lnTo>
                  <a:lnTo>
                    <a:pt x="14935" y="9605"/>
                  </a:lnTo>
                  <a:lnTo>
                    <a:pt x="14354" y="9023"/>
                  </a:lnTo>
                  <a:lnTo>
                    <a:pt x="16237" y="8304"/>
                  </a:lnTo>
                  <a:lnTo>
                    <a:pt x="13296" y="5363"/>
                  </a:lnTo>
                  <a:close/>
                  <a:moveTo>
                    <a:pt x="14330" y="11117"/>
                  </a:moveTo>
                  <a:lnTo>
                    <a:pt x="11117" y="14330"/>
                  </a:lnTo>
                  <a:lnTo>
                    <a:pt x="13308" y="16522"/>
                  </a:lnTo>
                  <a:lnTo>
                    <a:pt x="16522" y="13308"/>
                  </a:lnTo>
                  <a:lnTo>
                    <a:pt x="14330" y="11117"/>
                  </a:lnTo>
                  <a:close/>
                  <a:moveTo>
                    <a:pt x="16870" y="13655"/>
                  </a:moveTo>
                  <a:lnTo>
                    <a:pt x="13655" y="16870"/>
                  </a:lnTo>
                  <a:lnTo>
                    <a:pt x="15847" y="19060"/>
                  </a:lnTo>
                  <a:lnTo>
                    <a:pt x="19060" y="15847"/>
                  </a:lnTo>
                  <a:lnTo>
                    <a:pt x="16870" y="13655"/>
                  </a:lnTo>
                  <a:close/>
                  <a:moveTo>
                    <a:pt x="5076" y="15213"/>
                  </a:moveTo>
                  <a:lnTo>
                    <a:pt x="6387" y="16524"/>
                  </a:lnTo>
                  <a:lnTo>
                    <a:pt x="4883" y="17170"/>
                  </a:lnTo>
                  <a:lnTo>
                    <a:pt x="4430" y="16717"/>
                  </a:lnTo>
                  <a:lnTo>
                    <a:pt x="5076" y="15213"/>
                  </a:lnTo>
                  <a:close/>
                  <a:moveTo>
                    <a:pt x="19409" y="16195"/>
                  </a:moveTo>
                  <a:lnTo>
                    <a:pt x="16195" y="19409"/>
                  </a:lnTo>
                  <a:lnTo>
                    <a:pt x="18385" y="21600"/>
                  </a:lnTo>
                  <a:lnTo>
                    <a:pt x="21600" y="18387"/>
                  </a:lnTo>
                  <a:lnTo>
                    <a:pt x="19409" y="16195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dirty="0"/>
            </a:p>
          </p:txBody>
        </p: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9F7979AC-EAA2-368E-447B-9B8861642B54}"/>
                </a:ext>
              </a:extLst>
            </p:cNvPr>
            <p:cNvCxnSpPr>
              <a:stCxn id="26" idx="0"/>
            </p:cNvCxnSpPr>
            <p:nvPr/>
          </p:nvCxnSpPr>
          <p:spPr>
            <a:xfrm flipH="1">
              <a:off x="15994107" y="5603359"/>
              <a:ext cx="548536" cy="2311028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ysDash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56" name="Straight Arrow Connector 255">
              <a:extLst>
                <a:ext uri="{FF2B5EF4-FFF2-40B4-BE49-F238E27FC236}">
                  <a16:creationId xmlns:a16="http://schemas.microsoft.com/office/drawing/2014/main" id="{906D6236-9228-CAA6-3241-4BDD37DFE309}"/>
                </a:ext>
              </a:extLst>
            </p:cNvPr>
            <p:cNvCxnSpPr>
              <a:cxnSpLocks/>
              <a:endCxn id="26" idx="0"/>
            </p:cNvCxnSpPr>
            <p:nvPr/>
          </p:nvCxnSpPr>
          <p:spPr>
            <a:xfrm flipH="1" flipV="1">
              <a:off x="16542643" y="5603359"/>
              <a:ext cx="4732849" cy="716582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ysDash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59" name="Straight Arrow Connector 258">
              <a:extLst>
                <a:ext uri="{FF2B5EF4-FFF2-40B4-BE49-F238E27FC236}">
                  <a16:creationId xmlns:a16="http://schemas.microsoft.com/office/drawing/2014/main" id="{7BB3BB53-F8D4-7A5E-826F-C3A85EC1F231}"/>
                </a:ext>
              </a:extLst>
            </p:cNvPr>
            <p:cNvCxnSpPr>
              <a:cxnSpLocks/>
              <a:stCxn id="26" idx="0"/>
            </p:cNvCxnSpPr>
            <p:nvPr/>
          </p:nvCxnSpPr>
          <p:spPr>
            <a:xfrm>
              <a:off x="16542643" y="5603359"/>
              <a:ext cx="4922311" cy="6180955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ysDash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2" name="Cryptography from Stochastic Resources…">
            <a:extLst>
              <a:ext uri="{FF2B5EF4-FFF2-40B4-BE49-F238E27FC236}">
                <a16:creationId xmlns:a16="http://schemas.microsoft.com/office/drawing/2014/main" id="{3ACA7268-E5A8-89B0-FFC5-8A4F00DF3F8B}"/>
              </a:ext>
            </a:extLst>
          </p:cNvPr>
          <p:cNvSpPr txBox="1"/>
          <p:nvPr/>
        </p:nvSpPr>
        <p:spPr>
          <a:xfrm>
            <a:off x="1085288" y="1937502"/>
            <a:ext cx="20379666" cy="4752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lIns="50800" tIns="50800" rIns="50800" bIns="5080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l">
              <a:lnSpc>
                <a:spcPct val="120000"/>
              </a:lnSpc>
              <a:defRPr sz="3500">
                <a:solidFill>
                  <a:srgbClr val="000000"/>
                </a:solidFill>
              </a:defRPr>
            </a:pPr>
            <a:endParaRPr dirty="0"/>
          </a:p>
          <a:p>
            <a:pPr marL="304800" indent="-304800" algn="l">
              <a:lnSpc>
                <a:spcPct val="120000"/>
              </a:lnSpc>
              <a:buSzPct val="123000"/>
              <a:buChar char="•"/>
              <a:defRPr sz="4500">
                <a:solidFill>
                  <a:srgbClr val="000000"/>
                </a:solidFill>
              </a:defRPr>
            </a:pPr>
            <a:r>
              <a:rPr b="1" dirty="0"/>
              <a:t>Cryptography from Stochastic Resources</a:t>
            </a:r>
            <a:r>
              <a:rPr lang="en-US" b="1" dirty="0"/>
              <a:t> as Setup</a:t>
            </a:r>
            <a:endParaRPr b="1" dirty="0"/>
          </a:p>
          <a:p>
            <a:pPr marL="914400" lvl="1" indent="-304800" algn="l">
              <a:lnSpc>
                <a:spcPct val="120000"/>
              </a:lnSpc>
              <a:buSzPct val="123000"/>
              <a:buChar char="•"/>
              <a:defRPr sz="3500">
                <a:solidFill>
                  <a:srgbClr val="000000"/>
                </a:solidFill>
              </a:defRPr>
            </a:pPr>
            <a:r>
              <a:rPr b="1" u="sng" dirty="0"/>
              <a:t>Secret key agreement/Privacy amplification:</a:t>
            </a:r>
            <a:r>
              <a:rPr dirty="0"/>
              <a:t> Bennett, Brassard &amp; Robert ’88, Maurer ’91, </a:t>
            </a:r>
            <a:r>
              <a:rPr dirty="0" err="1"/>
              <a:t>Ahlswede</a:t>
            </a:r>
            <a:r>
              <a:rPr dirty="0"/>
              <a:t> &amp; </a:t>
            </a:r>
            <a:r>
              <a:rPr dirty="0" err="1"/>
              <a:t>Csiszár</a:t>
            </a:r>
            <a:r>
              <a:rPr dirty="0"/>
              <a:t> ’93, </a:t>
            </a:r>
            <a:r>
              <a:rPr dirty="0" err="1"/>
              <a:t>Csiszár</a:t>
            </a:r>
            <a:r>
              <a:rPr dirty="0"/>
              <a:t> &amp; Narayan ’00,’04</a:t>
            </a:r>
          </a:p>
          <a:p>
            <a:pPr marL="914400" lvl="1" indent="-304800" algn="l">
              <a:lnSpc>
                <a:spcPct val="120000"/>
              </a:lnSpc>
              <a:buSzPct val="123000"/>
              <a:buChar char="•"/>
              <a:defRPr sz="3500">
                <a:solidFill>
                  <a:srgbClr val="000000"/>
                </a:solidFill>
              </a:defRPr>
            </a:pPr>
            <a:r>
              <a:rPr b="1" u="sng" dirty="0"/>
              <a:t>Oblivious transfer:</a:t>
            </a:r>
            <a:r>
              <a:rPr dirty="0"/>
              <a:t> </a:t>
            </a:r>
            <a:r>
              <a:rPr dirty="0" err="1"/>
              <a:t>Crépeau</a:t>
            </a:r>
            <a:r>
              <a:rPr dirty="0"/>
              <a:t> &amp; Kilian ’88, </a:t>
            </a:r>
            <a:r>
              <a:rPr dirty="0" err="1"/>
              <a:t>Crépeau</a:t>
            </a:r>
            <a:r>
              <a:rPr dirty="0"/>
              <a:t>, Morozov &amp; Wolf ’05</a:t>
            </a:r>
          </a:p>
          <a:p>
            <a:pPr marL="914400" lvl="1" indent="-304800" algn="l">
              <a:lnSpc>
                <a:spcPct val="120000"/>
              </a:lnSpc>
              <a:buSzPct val="123000"/>
              <a:buChar char="•"/>
              <a:defRPr sz="3500">
                <a:solidFill>
                  <a:srgbClr val="000000"/>
                </a:solidFill>
              </a:defRPr>
            </a:pPr>
            <a:r>
              <a:rPr lang="en-US" b="1" u="sng" dirty="0"/>
              <a:t>Bit commitment:</a:t>
            </a:r>
            <a:r>
              <a:rPr lang="en-US" dirty="0"/>
              <a:t> </a:t>
            </a:r>
            <a:r>
              <a:rPr lang="en-US" dirty="0" err="1"/>
              <a:t>Damgård</a:t>
            </a:r>
            <a:r>
              <a:rPr lang="en-US" dirty="0"/>
              <a:t>, Kilian &amp; </a:t>
            </a:r>
            <a:r>
              <a:rPr lang="en-US" dirty="0" err="1"/>
              <a:t>Salvail</a:t>
            </a:r>
            <a:r>
              <a:rPr lang="en-US" dirty="0"/>
              <a:t> ’99</a:t>
            </a:r>
          </a:p>
          <a:p>
            <a:pPr algn="l">
              <a:lnSpc>
                <a:spcPct val="120000"/>
              </a:lnSpc>
              <a:defRPr sz="3500">
                <a:solidFill>
                  <a:srgbClr val="000000"/>
                </a:solidFill>
              </a:defRPr>
            </a:pPr>
            <a:r>
              <a:rPr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4108861940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06474-1E5A-E301-D9E7-35C403CBE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3-party Broadcast Implies…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2CD297-659B-DE02-0726-BD2905BE3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05182" y="4248504"/>
            <a:ext cx="19973636" cy="8256012"/>
          </a:xfrm>
        </p:spPr>
        <p:txBody>
          <a:bodyPr/>
          <a:lstStyle/>
          <a:p>
            <a:r>
              <a:rPr lang="en-US" dirty="0"/>
              <a:t>n-party broadcast with honest majority</a:t>
            </a:r>
          </a:p>
          <a:p>
            <a:pPr lvl="1"/>
            <a:r>
              <a:rPr lang="en-US" dirty="0"/>
              <a:t>[FM00]: “if every subset of 3 parties can do broadcast, then n-party broadcast is feasible with honest majority”</a:t>
            </a:r>
          </a:p>
          <a:p>
            <a:r>
              <a:rPr lang="en-US" dirty="0"/>
              <a:t>n-party secure computation with honest majority</a:t>
            </a:r>
          </a:p>
          <a:p>
            <a:pPr lvl="1"/>
            <a:r>
              <a:rPr lang="en-US" dirty="0"/>
              <a:t>[RB89, B90]: “(honest majority) broadcast implies MPC with honest majority”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3DD6CF-F5DE-BF64-3698-A781CD585007}"/>
              </a:ext>
            </a:extLst>
          </p:cNvPr>
          <p:cNvSpPr txBox="1"/>
          <p:nvPr/>
        </p:nvSpPr>
        <p:spPr>
          <a:xfrm>
            <a:off x="1659988" y="11898707"/>
            <a:ext cx="21200012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400" dirty="0"/>
              <a:t>Our result implies a sufficient condition for MPC with honest majority</a:t>
            </a:r>
            <a:endParaRPr kumimoji="0" lang="en-US" sz="54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7988325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Horseback Riding"/>
          <p:cNvSpPr/>
          <p:nvPr/>
        </p:nvSpPr>
        <p:spPr>
          <a:xfrm flipH="1">
            <a:off x="1351763" y="3015456"/>
            <a:ext cx="895005" cy="8832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378" y="0"/>
                </a:moveTo>
                <a:cubicBezTo>
                  <a:pt x="8007" y="0"/>
                  <a:pt x="7636" y="144"/>
                  <a:pt x="7352" y="431"/>
                </a:cubicBezTo>
                <a:cubicBezTo>
                  <a:pt x="6786" y="1005"/>
                  <a:pt x="6786" y="1936"/>
                  <a:pt x="7352" y="2510"/>
                </a:cubicBezTo>
                <a:cubicBezTo>
                  <a:pt x="7919" y="3084"/>
                  <a:pt x="8838" y="3084"/>
                  <a:pt x="9404" y="2510"/>
                </a:cubicBezTo>
                <a:cubicBezTo>
                  <a:pt x="9971" y="1936"/>
                  <a:pt x="9971" y="1005"/>
                  <a:pt x="9404" y="431"/>
                </a:cubicBezTo>
                <a:cubicBezTo>
                  <a:pt x="9121" y="144"/>
                  <a:pt x="8750" y="0"/>
                  <a:pt x="8378" y="0"/>
                </a:cubicBezTo>
                <a:close/>
                <a:moveTo>
                  <a:pt x="18066" y="1982"/>
                </a:moveTo>
                <a:cubicBezTo>
                  <a:pt x="18052" y="1980"/>
                  <a:pt x="18032" y="1985"/>
                  <a:pt x="18007" y="2001"/>
                </a:cubicBezTo>
                <a:cubicBezTo>
                  <a:pt x="17942" y="2043"/>
                  <a:pt x="11897" y="8305"/>
                  <a:pt x="11897" y="8305"/>
                </a:cubicBezTo>
                <a:lnTo>
                  <a:pt x="9735" y="8305"/>
                </a:lnTo>
                <a:lnTo>
                  <a:pt x="9735" y="6735"/>
                </a:lnTo>
                <a:lnTo>
                  <a:pt x="11509" y="7279"/>
                </a:lnTo>
                <a:cubicBezTo>
                  <a:pt x="11585" y="7303"/>
                  <a:pt x="11662" y="7313"/>
                  <a:pt x="11738" y="7313"/>
                </a:cubicBezTo>
                <a:cubicBezTo>
                  <a:pt x="12078" y="7313"/>
                  <a:pt x="12392" y="7090"/>
                  <a:pt x="12496" y="6744"/>
                </a:cubicBezTo>
                <a:cubicBezTo>
                  <a:pt x="12622" y="6320"/>
                  <a:pt x="12386" y="5872"/>
                  <a:pt x="11968" y="5744"/>
                </a:cubicBezTo>
                <a:lnTo>
                  <a:pt x="9735" y="5060"/>
                </a:lnTo>
                <a:lnTo>
                  <a:pt x="9735" y="4764"/>
                </a:lnTo>
                <a:cubicBezTo>
                  <a:pt x="9735" y="4005"/>
                  <a:pt x="9128" y="3389"/>
                  <a:pt x="8378" y="3389"/>
                </a:cubicBezTo>
                <a:cubicBezTo>
                  <a:pt x="7629" y="3389"/>
                  <a:pt x="7022" y="4005"/>
                  <a:pt x="7022" y="4764"/>
                </a:cubicBezTo>
                <a:lnTo>
                  <a:pt x="7022" y="8305"/>
                </a:lnTo>
                <a:lnTo>
                  <a:pt x="2400" y="8305"/>
                </a:lnTo>
                <a:cubicBezTo>
                  <a:pt x="270" y="8305"/>
                  <a:pt x="0" y="10436"/>
                  <a:pt x="0" y="10436"/>
                </a:cubicBezTo>
                <a:lnTo>
                  <a:pt x="0" y="14158"/>
                </a:lnTo>
                <a:lnTo>
                  <a:pt x="1549" y="14158"/>
                </a:lnTo>
                <a:lnTo>
                  <a:pt x="1549" y="10436"/>
                </a:lnTo>
                <a:lnTo>
                  <a:pt x="2206" y="9299"/>
                </a:lnTo>
                <a:lnTo>
                  <a:pt x="2400" y="9299"/>
                </a:lnTo>
                <a:lnTo>
                  <a:pt x="2400" y="13515"/>
                </a:lnTo>
                <a:lnTo>
                  <a:pt x="1650" y="14849"/>
                </a:lnTo>
                <a:lnTo>
                  <a:pt x="1650" y="20468"/>
                </a:lnTo>
                <a:cubicBezTo>
                  <a:pt x="1650" y="21037"/>
                  <a:pt x="2106" y="21499"/>
                  <a:pt x="2668" y="21499"/>
                </a:cubicBezTo>
                <a:cubicBezTo>
                  <a:pt x="3230" y="21499"/>
                  <a:pt x="3686" y="21037"/>
                  <a:pt x="3685" y="20468"/>
                </a:cubicBezTo>
                <a:lnTo>
                  <a:pt x="3685" y="15395"/>
                </a:lnTo>
                <a:lnTo>
                  <a:pt x="4455" y="14025"/>
                </a:lnTo>
                <a:lnTo>
                  <a:pt x="4455" y="15718"/>
                </a:lnTo>
                <a:cubicBezTo>
                  <a:pt x="4453" y="15752"/>
                  <a:pt x="4453" y="15786"/>
                  <a:pt x="4455" y="15820"/>
                </a:cubicBezTo>
                <a:lnTo>
                  <a:pt x="4455" y="15925"/>
                </a:lnTo>
                <a:lnTo>
                  <a:pt x="4465" y="15923"/>
                </a:lnTo>
                <a:cubicBezTo>
                  <a:pt x="4477" y="16006"/>
                  <a:pt x="4496" y="16088"/>
                  <a:pt x="4529" y="16169"/>
                </a:cubicBezTo>
                <a:lnTo>
                  <a:pt x="6512" y="20966"/>
                </a:lnTo>
                <a:cubicBezTo>
                  <a:pt x="6675" y="21361"/>
                  <a:pt x="7052" y="21600"/>
                  <a:pt x="7450" y="21600"/>
                </a:cubicBezTo>
                <a:cubicBezTo>
                  <a:pt x="7581" y="21600"/>
                  <a:pt x="7715" y="21574"/>
                  <a:pt x="7843" y="21520"/>
                </a:cubicBezTo>
                <a:cubicBezTo>
                  <a:pt x="8362" y="21300"/>
                  <a:pt x="8606" y="20696"/>
                  <a:pt x="8389" y="20170"/>
                </a:cubicBezTo>
                <a:lnTo>
                  <a:pt x="6441" y="15456"/>
                </a:lnTo>
                <a:lnTo>
                  <a:pt x="7550" y="13980"/>
                </a:lnTo>
                <a:lnTo>
                  <a:pt x="12472" y="13980"/>
                </a:lnTo>
                <a:lnTo>
                  <a:pt x="12472" y="20275"/>
                </a:lnTo>
                <a:cubicBezTo>
                  <a:pt x="12472" y="20844"/>
                  <a:pt x="12928" y="21306"/>
                  <a:pt x="13490" y="21306"/>
                </a:cubicBezTo>
                <a:cubicBezTo>
                  <a:pt x="14052" y="21306"/>
                  <a:pt x="14507" y="20844"/>
                  <a:pt x="14507" y="20275"/>
                </a:cubicBezTo>
                <a:lnTo>
                  <a:pt x="14507" y="14020"/>
                </a:lnTo>
                <a:lnTo>
                  <a:pt x="16652" y="9504"/>
                </a:lnTo>
                <a:cubicBezTo>
                  <a:pt x="16809" y="9522"/>
                  <a:pt x="16997" y="9536"/>
                  <a:pt x="17204" y="9536"/>
                </a:cubicBezTo>
                <a:cubicBezTo>
                  <a:pt x="17755" y="9536"/>
                  <a:pt x="18437" y="9436"/>
                  <a:pt x="19015" y="9042"/>
                </a:cubicBezTo>
                <a:cubicBezTo>
                  <a:pt x="19539" y="8685"/>
                  <a:pt x="19886" y="8150"/>
                  <a:pt x="20054" y="7454"/>
                </a:cubicBezTo>
                <a:lnTo>
                  <a:pt x="20488" y="7513"/>
                </a:lnTo>
                <a:cubicBezTo>
                  <a:pt x="21562" y="7657"/>
                  <a:pt x="21600" y="6511"/>
                  <a:pt x="21600" y="6511"/>
                </a:cubicBezTo>
                <a:cubicBezTo>
                  <a:pt x="21600" y="5867"/>
                  <a:pt x="20798" y="5395"/>
                  <a:pt x="20798" y="5395"/>
                </a:cubicBezTo>
                <a:lnTo>
                  <a:pt x="18087" y="3562"/>
                </a:lnTo>
                <a:lnTo>
                  <a:pt x="18110" y="2050"/>
                </a:lnTo>
                <a:cubicBezTo>
                  <a:pt x="18110" y="2050"/>
                  <a:pt x="18109" y="1987"/>
                  <a:pt x="18066" y="1982"/>
                </a:cubicBezTo>
                <a:close/>
                <a:moveTo>
                  <a:pt x="17774" y="7142"/>
                </a:moveTo>
                <a:lnTo>
                  <a:pt x="19376" y="7361"/>
                </a:lnTo>
                <a:cubicBezTo>
                  <a:pt x="19243" y="7851"/>
                  <a:pt x="18997" y="8224"/>
                  <a:pt x="18638" y="8469"/>
                </a:cubicBezTo>
                <a:cubicBezTo>
                  <a:pt x="18116" y="8826"/>
                  <a:pt x="17448" y="8869"/>
                  <a:pt x="16968" y="8840"/>
                </a:cubicBezTo>
                <a:lnTo>
                  <a:pt x="17774" y="7142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97" name="Worker"/>
          <p:cNvSpPr/>
          <p:nvPr/>
        </p:nvSpPr>
        <p:spPr>
          <a:xfrm flipH="1">
            <a:off x="1640456" y="7954696"/>
            <a:ext cx="317619" cy="9694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9" h="21477" extrusionOk="0">
                <a:moveTo>
                  <a:pt x="10482" y="4"/>
                </a:moveTo>
                <a:cubicBezTo>
                  <a:pt x="10034" y="12"/>
                  <a:pt x="8391" y="117"/>
                  <a:pt x="7657" y="494"/>
                </a:cubicBezTo>
                <a:cubicBezTo>
                  <a:pt x="6848" y="911"/>
                  <a:pt x="6805" y="1175"/>
                  <a:pt x="6965" y="1602"/>
                </a:cubicBezTo>
                <a:cubicBezTo>
                  <a:pt x="6986" y="1656"/>
                  <a:pt x="6943" y="1710"/>
                  <a:pt x="6847" y="1754"/>
                </a:cubicBezTo>
                <a:lnTo>
                  <a:pt x="6817" y="1769"/>
                </a:lnTo>
                <a:cubicBezTo>
                  <a:pt x="6710" y="1819"/>
                  <a:pt x="6673" y="1881"/>
                  <a:pt x="6709" y="1940"/>
                </a:cubicBezTo>
                <a:cubicBezTo>
                  <a:pt x="6726" y="1968"/>
                  <a:pt x="6808" y="1986"/>
                  <a:pt x="6894" y="1981"/>
                </a:cubicBezTo>
                <a:lnTo>
                  <a:pt x="7473" y="1944"/>
                </a:lnTo>
                <a:lnTo>
                  <a:pt x="7581" y="2118"/>
                </a:lnTo>
                <a:lnTo>
                  <a:pt x="7832" y="2103"/>
                </a:lnTo>
                <a:cubicBezTo>
                  <a:pt x="7743" y="2259"/>
                  <a:pt x="7638" y="2495"/>
                  <a:pt x="7698" y="2690"/>
                </a:cubicBezTo>
                <a:cubicBezTo>
                  <a:pt x="7809" y="3047"/>
                  <a:pt x="7636" y="3287"/>
                  <a:pt x="7370" y="3479"/>
                </a:cubicBezTo>
                <a:cubicBezTo>
                  <a:pt x="7088" y="3683"/>
                  <a:pt x="5823" y="3782"/>
                  <a:pt x="6212" y="4325"/>
                </a:cubicBezTo>
                <a:cubicBezTo>
                  <a:pt x="4592" y="4538"/>
                  <a:pt x="3452" y="5407"/>
                  <a:pt x="1941" y="6231"/>
                </a:cubicBezTo>
                <a:cubicBezTo>
                  <a:pt x="1754" y="6223"/>
                  <a:pt x="1529" y="6238"/>
                  <a:pt x="1362" y="6303"/>
                </a:cubicBezTo>
                <a:lnTo>
                  <a:pt x="721" y="6586"/>
                </a:lnTo>
                <a:cubicBezTo>
                  <a:pt x="618" y="6626"/>
                  <a:pt x="407" y="6753"/>
                  <a:pt x="572" y="6895"/>
                </a:cubicBezTo>
                <a:cubicBezTo>
                  <a:pt x="551" y="6904"/>
                  <a:pt x="357" y="7014"/>
                  <a:pt x="177" y="7118"/>
                </a:cubicBezTo>
                <a:cubicBezTo>
                  <a:pt x="-34" y="7241"/>
                  <a:pt x="-56" y="7388"/>
                  <a:pt x="111" y="7518"/>
                </a:cubicBezTo>
                <a:cubicBezTo>
                  <a:pt x="327" y="7686"/>
                  <a:pt x="668" y="7934"/>
                  <a:pt x="1090" y="8180"/>
                </a:cubicBezTo>
                <a:cubicBezTo>
                  <a:pt x="2003" y="8714"/>
                  <a:pt x="3229" y="9346"/>
                  <a:pt x="4105" y="9644"/>
                </a:cubicBezTo>
                <a:lnTo>
                  <a:pt x="4105" y="10365"/>
                </a:lnTo>
                <a:cubicBezTo>
                  <a:pt x="1836" y="10445"/>
                  <a:pt x="1003" y="11125"/>
                  <a:pt x="1003" y="11125"/>
                </a:cubicBezTo>
                <a:lnTo>
                  <a:pt x="1141" y="11154"/>
                </a:lnTo>
                <a:cubicBezTo>
                  <a:pt x="1141" y="11154"/>
                  <a:pt x="2132" y="10786"/>
                  <a:pt x="2638" y="10783"/>
                </a:cubicBezTo>
                <a:cubicBezTo>
                  <a:pt x="3291" y="10779"/>
                  <a:pt x="3382" y="11031"/>
                  <a:pt x="3382" y="11031"/>
                </a:cubicBezTo>
                <a:lnTo>
                  <a:pt x="3530" y="11033"/>
                </a:lnTo>
                <a:lnTo>
                  <a:pt x="3566" y="12038"/>
                </a:lnTo>
                <a:cubicBezTo>
                  <a:pt x="3470" y="12040"/>
                  <a:pt x="3395" y="12067"/>
                  <a:pt x="3397" y="12098"/>
                </a:cubicBezTo>
                <a:lnTo>
                  <a:pt x="3469" y="13414"/>
                </a:lnTo>
                <a:cubicBezTo>
                  <a:pt x="3469" y="13424"/>
                  <a:pt x="3464" y="13435"/>
                  <a:pt x="3464" y="13446"/>
                </a:cubicBezTo>
                <a:lnTo>
                  <a:pt x="3382" y="14216"/>
                </a:lnTo>
                <a:cubicBezTo>
                  <a:pt x="3375" y="14280"/>
                  <a:pt x="3535" y="14331"/>
                  <a:pt x="3730" y="14330"/>
                </a:cubicBezTo>
                <a:lnTo>
                  <a:pt x="4151" y="14328"/>
                </a:lnTo>
                <a:lnTo>
                  <a:pt x="4530" y="14326"/>
                </a:lnTo>
                <a:cubicBezTo>
                  <a:pt x="4724" y="14325"/>
                  <a:pt x="4881" y="14271"/>
                  <a:pt x="4868" y="14207"/>
                </a:cubicBezTo>
                <a:lnTo>
                  <a:pt x="4710" y="13414"/>
                </a:lnTo>
                <a:lnTo>
                  <a:pt x="4643" y="12103"/>
                </a:lnTo>
                <a:cubicBezTo>
                  <a:pt x="4700" y="12108"/>
                  <a:pt x="4756" y="12112"/>
                  <a:pt x="4817" y="12112"/>
                </a:cubicBezTo>
                <a:lnTo>
                  <a:pt x="5976" y="12112"/>
                </a:lnTo>
                <a:cubicBezTo>
                  <a:pt x="6536" y="13763"/>
                  <a:pt x="6792" y="14110"/>
                  <a:pt x="6750" y="14533"/>
                </a:cubicBezTo>
                <a:cubicBezTo>
                  <a:pt x="6690" y="15141"/>
                  <a:pt x="5987" y="15436"/>
                  <a:pt x="5545" y="15870"/>
                </a:cubicBezTo>
                <a:cubicBezTo>
                  <a:pt x="5143" y="16265"/>
                  <a:pt x="4985" y="16324"/>
                  <a:pt x="4740" y="16769"/>
                </a:cubicBezTo>
                <a:cubicBezTo>
                  <a:pt x="4190" y="17773"/>
                  <a:pt x="4340" y="18216"/>
                  <a:pt x="4340" y="19137"/>
                </a:cubicBezTo>
                <a:cubicBezTo>
                  <a:pt x="4199" y="19522"/>
                  <a:pt x="4274" y="19717"/>
                  <a:pt x="4274" y="19717"/>
                </a:cubicBezTo>
                <a:cubicBezTo>
                  <a:pt x="4368" y="19995"/>
                  <a:pt x="4617" y="19893"/>
                  <a:pt x="4535" y="19971"/>
                </a:cubicBezTo>
                <a:cubicBezTo>
                  <a:pt x="4269" y="20224"/>
                  <a:pt x="4429" y="20438"/>
                  <a:pt x="4340" y="20583"/>
                </a:cubicBezTo>
                <a:cubicBezTo>
                  <a:pt x="4240" y="20748"/>
                  <a:pt x="4364" y="20936"/>
                  <a:pt x="4340" y="20983"/>
                </a:cubicBezTo>
                <a:cubicBezTo>
                  <a:pt x="4340" y="20983"/>
                  <a:pt x="4384" y="21109"/>
                  <a:pt x="4740" y="21238"/>
                </a:cubicBezTo>
                <a:cubicBezTo>
                  <a:pt x="5157" y="21388"/>
                  <a:pt x="6901" y="21579"/>
                  <a:pt x="8616" y="21410"/>
                </a:cubicBezTo>
                <a:cubicBezTo>
                  <a:pt x="9573" y="21316"/>
                  <a:pt x="9262" y="21088"/>
                  <a:pt x="9262" y="20924"/>
                </a:cubicBezTo>
                <a:cubicBezTo>
                  <a:pt x="9262" y="20797"/>
                  <a:pt x="8777" y="20605"/>
                  <a:pt x="8729" y="20462"/>
                </a:cubicBezTo>
                <a:cubicBezTo>
                  <a:pt x="8662" y="20263"/>
                  <a:pt x="8662" y="20255"/>
                  <a:pt x="8452" y="20003"/>
                </a:cubicBezTo>
                <a:cubicBezTo>
                  <a:pt x="8358" y="19890"/>
                  <a:pt x="8447" y="19720"/>
                  <a:pt x="8673" y="19630"/>
                </a:cubicBezTo>
                <a:cubicBezTo>
                  <a:pt x="8793" y="19582"/>
                  <a:pt x="8893" y="19525"/>
                  <a:pt x="8893" y="19444"/>
                </a:cubicBezTo>
                <a:cubicBezTo>
                  <a:pt x="8893" y="19071"/>
                  <a:pt x="8716" y="18928"/>
                  <a:pt x="9231" y="17843"/>
                </a:cubicBezTo>
                <a:cubicBezTo>
                  <a:pt x="9398" y="17493"/>
                  <a:pt x="9563" y="17209"/>
                  <a:pt x="9831" y="16639"/>
                </a:cubicBezTo>
                <a:cubicBezTo>
                  <a:pt x="9933" y="16421"/>
                  <a:pt x="10283" y="15839"/>
                  <a:pt x="10503" y="15630"/>
                </a:cubicBezTo>
                <a:cubicBezTo>
                  <a:pt x="11512" y="14669"/>
                  <a:pt x="11887" y="13545"/>
                  <a:pt x="12148" y="12932"/>
                </a:cubicBezTo>
                <a:cubicBezTo>
                  <a:pt x="12172" y="12877"/>
                  <a:pt x="12414" y="12880"/>
                  <a:pt x="12430" y="12936"/>
                </a:cubicBezTo>
                <a:cubicBezTo>
                  <a:pt x="12780" y="14137"/>
                  <a:pt x="13727" y="15338"/>
                  <a:pt x="13281" y="16184"/>
                </a:cubicBezTo>
                <a:cubicBezTo>
                  <a:pt x="12690" y="17307"/>
                  <a:pt x="13044" y="19528"/>
                  <a:pt x="13158" y="19543"/>
                </a:cubicBezTo>
                <a:cubicBezTo>
                  <a:pt x="13176" y="19674"/>
                  <a:pt x="13757" y="19688"/>
                  <a:pt x="13620" y="19877"/>
                </a:cubicBezTo>
                <a:cubicBezTo>
                  <a:pt x="13329" y="20278"/>
                  <a:pt x="13681" y="20664"/>
                  <a:pt x="13681" y="20664"/>
                </a:cubicBezTo>
                <a:cubicBezTo>
                  <a:pt x="13681" y="20664"/>
                  <a:pt x="13666" y="20763"/>
                  <a:pt x="13656" y="20835"/>
                </a:cubicBezTo>
                <a:cubicBezTo>
                  <a:pt x="13649" y="20884"/>
                  <a:pt x="13740" y="20928"/>
                  <a:pt x="13881" y="20944"/>
                </a:cubicBezTo>
                <a:cubicBezTo>
                  <a:pt x="14272" y="20988"/>
                  <a:pt x="14917" y="20997"/>
                  <a:pt x="15691" y="21006"/>
                </a:cubicBezTo>
                <a:cubicBezTo>
                  <a:pt x="16612" y="21017"/>
                  <a:pt x="16505" y="21106"/>
                  <a:pt x="17911" y="21192"/>
                </a:cubicBezTo>
                <a:cubicBezTo>
                  <a:pt x="19317" y="21278"/>
                  <a:pt x="21435" y="21140"/>
                  <a:pt x="21489" y="21006"/>
                </a:cubicBezTo>
                <a:cubicBezTo>
                  <a:pt x="21544" y="20872"/>
                  <a:pt x="21403" y="20584"/>
                  <a:pt x="20510" y="20503"/>
                </a:cubicBezTo>
                <a:cubicBezTo>
                  <a:pt x="19862" y="20421"/>
                  <a:pt x="19211" y="20353"/>
                  <a:pt x="18890" y="20283"/>
                </a:cubicBezTo>
                <a:cubicBezTo>
                  <a:pt x="18569" y="20213"/>
                  <a:pt x="17923" y="19968"/>
                  <a:pt x="17537" y="19926"/>
                </a:cubicBezTo>
                <a:cubicBezTo>
                  <a:pt x="17436" y="19915"/>
                  <a:pt x="17738" y="19800"/>
                  <a:pt x="17655" y="19471"/>
                </a:cubicBezTo>
                <a:cubicBezTo>
                  <a:pt x="17565" y="19121"/>
                  <a:pt x="17504" y="18885"/>
                  <a:pt x="17403" y="17877"/>
                </a:cubicBezTo>
                <a:cubicBezTo>
                  <a:pt x="17380" y="17639"/>
                  <a:pt x="17098" y="16934"/>
                  <a:pt x="17701" y="15969"/>
                </a:cubicBezTo>
                <a:cubicBezTo>
                  <a:pt x="17936" y="15593"/>
                  <a:pt x="17842" y="14996"/>
                  <a:pt x="17906" y="14271"/>
                </a:cubicBezTo>
                <a:cubicBezTo>
                  <a:pt x="17989" y="13321"/>
                  <a:pt x="18057" y="12396"/>
                  <a:pt x="17588" y="11169"/>
                </a:cubicBezTo>
                <a:cubicBezTo>
                  <a:pt x="17224" y="10217"/>
                  <a:pt x="17134" y="9970"/>
                  <a:pt x="16655" y="9412"/>
                </a:cubicBezTo>
                <a:cubicBezTo>
                  <a:pt x="16766" y="9378"/>
                  <a:pt x="16824" y="9329"/>
                  <a:pt x="16804" y="9276"/>
                </a:cubicBezTo>
                <a:lnTo>
                  <a:pt x="16757" y="8801"/>
                </a:lnTo>
                <a:cubicBezTo>
                  <a:pt x="16757" y="8678"/>
                  <a:pt x="16332" y="8592"/>
                  <a:pt x="16076" y="8598"/>
                </a:cubicBezTo>
                <a:cubicBezTo>
                  <a:pt x="15789" y="8088"/>
                  <a:pt x="15665" y="7588"/>
                  <a:pt x="15860" y="7190"/>
                </a:cubicBezTo>
                <a:cubicBezTo>
                  <a:pt x="16004" y="6898"/>
                  <a:pt x="17124" y="6324"/>
                  <a:pt x="16563" y="5810"/>
                </a:cubicBezTo>
                <a:cubicBezTo>
                  <a:pt x="16060" y="5349"/>
                  <a:pt x="14538" y="4598"/>
                  <a:pt x="14086" y="4451"/>
                </a:cubicBezTo>
                <a:cubicBezTo>
                  <a:pt x="13990" y="4419"/>
                  <a:pt x="13854" y="4395"/>
                  <a:pt x="13702" y="4378"/>
                </a:cubicBezTo>
                <a:lnTo>
                  <a:pt x="13835" y="4375"/>
                </a:lnTo>
                <a:cubicBezTo>
                  <a:pt x="13835" y="4375"/>
                  <a:pt x="13193" y="4329"/>
                  <a:pt x="12979" y="4071"/>
                </a:cubicBezTo>
                <a:cubicBezTo>
                  <a:pt x="12827" y="3889"/>
                  <a:pt x="13287" y="3499"/>
                  <a:pt x="13502" y="3487"/>
                </a:cubicBezTo>
                <a:lnTo>
                  <a:pt x="14594" y="3481"/>
                </a:lnTo>
                <a:cubicBezTo>
                  <a:pt x="14898" y="3464"/>
                  <a:pt x="15186" y="3391"/>
                  <a:pt x="15230" y="3315"/>
                </a:cubicBezTo>
                <a:cubicBezTo>
                  <a:pt x="15299" y="3208"/>
                  <a:pt x="15225" y="3143"/>
                  <a:pt x="15281" y="3063"/>
                </a:cubicBezTo>
                <a:cubicBezTo>
                  <a:pt x="15452" y="2788"/>
                  <a:pt x="15312" y="2710"/>
                  <a:pt x="15353" y="2627"/>
                </a:cubicBezTo>
                <a:cubicBezTo>
                  <a:pt x="15820" y="2557"/>
                  <a:pt x="15884" y="2491"/>
                  <a:pt x="15794" y="2419"/>
                </a:cubicBezTo>
                <a:cubicBezTo>
                  <a:pt x="15727" y="2366"/>
                  <a:pt x="14872" y="2184"/>
                  <a:pt x="14866" y="2036"/>
                </a:cubicBezTo>
                <a:cubicBezTo>
                  <a:pt x="15026" y="1794"/>
                  <a:pt x="14994" y="1645"/>
                  <a:pt x="14871" y="1531"/>
                </a:cubicBezTo>
                <a:lnTo>
                  <a:pt x="15753" y="1482"/>
                </a:lnTo>
                <a:cubicBezTo>
                  <a:pt x="15870" y="1476"/>
                  <a:pt x="15910" y="1427"/>
                  <a:pt x="15819" y="1402"/>
                </a:cubicBezTo>
                <a:cubicBezTo>
                  <a:pt x="15690" y="1366"/>
                  <a:pt x="15532" y="1341"/>
                  <a:pt x="15363" y="1328"/>
                </a:cubicBezTo>
                <a:cubicBezTo>
                  <a:pt x="15144" y="1312"/>
                  <a:pt x="14898" y="1283"/>
                  <a:pt x="14804" y="1234"/>
                </a:cubicBezTo>
                <a:cubicBezTo>
                  <a:pt x="14642" y="1150"/>
                  <a:pt x="14402" y="722"/>
                  <a:pt x="13625" y="466"/>
                </a:cubicBezTo>
                <a:cubicBezTo>
                  <a:pt x="13071" y="283"/>
                  <a:pt x="12369" y="143"/>
                  <a:pt x="11856" y="153"/>
                </a:cubicBezTo>
                <a:cubicBezTo>
                  <a:pt x="11633" y="-21"/>
                  <a:pt x="10930" y="-4"/>
                  <a:pt x="10482" y="4"/>
                </a:cubicBezTo>
                <a:close/>
                <a:moveTo>
                  <a:pt x="5930" y="6548"/>
                </a:moveTo>
                <a:cubicBezTo>
                  <a:pt x="6039" y="6555"/>
                  <a:pt x="6140" y="6580"/>
                  <a:pt x="6186" y="6618"/>
                </a:cubicBezTo>
                <a:cubicBezTo>
                  <a:pt x="6367" y="6769"/>
                  <a:pt x="6586" y="7007"/>
                  <a:pt x="6806" y="7234"/>
                </a:cubicBezTo>
                <a:cubicBezTo>
                  <a:pt x="7264" y="7707"/>
                  <a:pt x="7616" y="7931"/>
                  <a:pt x="7370" y="8261"/>
                </a:cubicBezTo>
                <a:cubicBezTo>
                  <a:pt x="7183" y="8513"/>
                  <a:pt x="6811" y="8858"/>
                  <a:pt x="6811" y="8858"/>
                </a:cubicBezTo>
                <a:cubicBezTo>
                  <a:pt x="6133" y="8858"/>
                  <a:pt x="5842" y="8976"/>
                  <a:pt x="5807" y="8982"/>
                </a:cubicBezTo>
                <a:cubicBezTo>
                  <a:pt x="5454" y="9049"/>
                  <a:pt x="4889" y="9001"/>
                  <a:pt x="4628" y="8895"/>
                </a:cubicBezTo>
                <a:cubicBezTo>
                  <a:pt x="3966" y="8628"/>
                  <a:pt x="3934" y="8067"/>
                  <a:pt x="3541" y="7536"/>
                </a:cubicBezTo>
                <a:lnTo>
                  <a:pt x="4340" y="7206"/>
                </a:lnTo>
                <a:cubicBezTo>
                  <a:pt x="4497" y="7127"/>
                  <a:pt x="4533" y="7041"/>
                  <a:pt x="4479" y="6981"/>
                </a:cubicBezTo>
                <a:cubicBezTo>
                  <a:pt x="4980" y="6802"/>
                  <a:pt x="5361" y="6668"/>
                  <a:pt x="5612" y="6581"/>
                </a:cubicBezTo>
                <a:cubicBezTo>
                  <a:pt x="5699" y="6551"/>
                  <a:pt x="5820" y="6541"/>
                  <a:pt x="5930" y="6548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98" name="Worker"/>
          <p:cNvSpPr/>
          <p:nvPr/>
        </p:nvSpPr>
        <p:spPr>
          <a:xfrm>
            <a:off x="1581355" y="5439182"/>
            <a:ext cx="435822" cy="9750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7" h="21485" extrusionOk="0">
                <a:moveTo>
                  <a:pt x="10437" y="4"/>
                </a:moveTo>
                <a:cubicBezTo>
                  <a:pt x="10086" y="16"/>
                  <a:pt x="9890" y="53"/>
                  <a:pt x="9890" y="53"/>
                </a:cubicBezTo>
                <a:lnTo>
                  <a:pt x="9679" y="218"/>
                </a:lnTo>
                <a:cubicBezTo>
                  <a:pt x="9679" y="218"/>
                  <a:pt x="9475" y="209"/>
                  <a:pt x="9302" y="233"/>
                </a:cubicBezTo>
                <a:cubicBezTo>
                  <a:pt x="9123" y="277"/>
                  <a:pt x="8310" y="685"/>
                  <a:pt x="8077" y="979"/>
                </a:cubicBezTo>
                <a:cubicBezTo>
                  <a:pt x="7824" y="1007"/>
                  <a:pt x="6972" y="1066"/>
                  <a:pt x="6792" y="1100"/>
                </a:cubicBezTo>
                <a:cubicBezTo>
                  <a:pt x="6611" y="1134"/>
                  <a:pt x="6610" y="1188"/>
                  <a:pt x="6747" y="1207"/>
                </a:cubicBezTo>
                <a:cubicBezTo>
                  <a:pt x="6845" y="1222"/>
                  <a:pt x="7314" y="1289"/>
                  <a:pt x="7960" y="1382"/>
                </a:cubicBezTo>
                <a:lnTo>
                  <a:pt x="7768" y="1865"/>
                </a:lnTo>
                <a:cubicBezTo>
                  <a:pt x="7768" y="1865"/>
                  <a:pt x="7275" y="2061"/>
                  <a:pt x="7048" y="2209"/>
                </a:cubicBezTo>
                <a:cubicBezTo>
                  <a:pt x="6821" y="2357"/>
                  <a:pt x="7572" y="2389"/>
                  <a:pt x="7572" y="2389"/>
                </a:cubicBezTo>
                <a:cubicBezTo>
                  <a:pt x="7572" y="2389"/>
                  <a:pt x="7241" y="2949"/>
                  <a:pt x="7719" y="3113"/>
                </a:cubicBezTo>
                <a:cubicBezTo>
                  <a:pt x="7920" y="3182"/>
                  <a:pt x="8267" y="3252"/>
                  <a:pt x="8601" y="3308"/>
                </a:cubicBezTo>
                <a:cubicBezTo>
                  <a:pt x="8784" y="3339"/>
                  <a:pt x="8857" y="3435"/>
                  <a:pt x="8759" y="3510"/>
                </a:cubicBezTo>
                <a:cubicBezTo>
                  <a:pt x="8554" y="3667"/>
                  <a:pt x="8183" y="3908"/>
                  <a:pt x="7670" y="4063"/>
                </a:cubicBezTo>
                <a:cubicBezTo>
                  <a:pt x="6854" y="4309"/>
                  <a:pt x="6108" y="5696"/>
                  <a:pt x="6034" y="6631"/>
                </a:cubicBezTo>
                <a:cubicBezTo>
                  <a:pt x="5968" y="7473"/>
                  <a:pt x="5033" y="9443"/>
                  <a:pt x="5883" y="10219"/>
                </a:cubicBezTo>
                <a:cubicBezTo>
                  <a:pt x="5883" y="10220"/>
                  <a:pt x="5883" y="10221"/>
                  <a:pt x="5883" y="10221"/>
                </a:cubicBezTo>
                <a:cubicBezTo>
                  <a:pt x="5207" y="11118"/>
                  <a:pt x="5701" y="12224"/>
                  <a:pt x="4764" y="13705"/>
                </a:cubicBezTo>
                <a:cubicBezTo>
                  <a:pt x="3636" y="15488"/>
                  <a:pt x="3816" y="18602"/>
                  <a:pt x="3351" y="18952"/>
                </a:cubicBezTo>
                <a:cubicBezTo>
                  <a:pt x="3167" y="19090"/>
                  <a:pt x="3339" y="19405"/>
                  <a:pt x="3339" y="19406"/>
                </a:cubicBezTo>
                <a:cubicBezTo>
                  <a:pt x="3339" y="19406"/>
                  <a:pt x="2631" y="19652"/>
                  <a:pt x="1602" y="19882"/>
                </a:cubicBezTo>
                <a:cubicBezTo>
                  <a:pt x="1601" y="19882"/>
                  <a:pt x="1598" y="19882"/>
                  <a:pt x="1598" y="19882"/>
                </a:cubicBezTo>
                <a:cubicBezTo>
                  <a:pt x="73" y="19841"/>
                  <a:pt x="-63" y="20307"/>
                  <a:pt x="19" y="20574"/>
                </a:cubicBezTo>
                <a:cubicBezTo>
                  <a:pt x="46" y="20664"/>
                  <a:pt x="209" y="20734"/>
                  <a:pt x="411" y="20742"/>
                </a:cubicBezTo>
                <a:cubicBezTo>
                  <a:pt x="2676" y="20839"/>
                  <a:pt x="3841" y="20592"/>
                  <a:pt x="4278" y="20465"/>
                </a:cubicBezTo>
                <a:cubicBezTo>
                  <a:pt x="4366" y="20439"/>
                  <a:pt x="4482" y="20465"/>
                  <a:pt x="4485" y="20512"/>
                </a:cubicBezTo>
                <a:cubicBezTo>
                  <a:pt x="4488" y="20554"/>
                  <a:pt x="4556" y="20589"/>
                  <a:pt x="4651" y="20588"/>
                </a:cubicBezTo>
                <a:cubicBezTo>
                  <a:pt x="5744" y="20569"/>
                  <a:pt x="6439" y="20521"/>
                  <a:pt x="6852" y="20480"/>
                </a:cubicBezTo>
                <a:cubicBezTo>
                  <a:pt x="7148" y="20450"/>
                  <a:pt x="7357" y="20331"/>
                  <a:pt x="7353" y="20196"/>
                </a:cubicBezTo>
                <a:lnTo>
                  <a:pt x="7346" y="19841"/>
                </a:lnTo>
                <a:cubicBezTo>
                  <a:pt x="7344" y="19783"/>
                  <a:pt x="7387" y="19727"/>
                  <a:pt x="7467" y="19680"/>
                </a:cubicBezTo>
                <a:cubicBezTo>
                  <a:pt x="8229" y="19232"/>
                  <a:pt x="7793" y="18275"/>
                  <a:pt x="8073" y="16954"/>
                </a:cubicBezTo>
                <a:cubicBezTo>
                  <a:pt x="8368" y="15566"/>
                  <a:pt x="8492" y="15553"/>
                  <a:pt x="9570" y="13337"/>
                </a:cubicBezTo>
                <a:cubicBezTo>
                  <a:pt x="9573" y="13337"/>
                  <a:pt x="9574" y="13337"/>
                  <a:pt x="9577" y="13337"/>
                </a:cubicBezTo>
                <a:cubicBezTo>
                  <a:pt x="11043" y="14533"/>
                  <a:pt x="10440" y="15298"/>
                  <a:pt x="10636" y="15845"/>
                </a:cubicBezTo>
                <a:cubicBezTo>
                  <a:pt x="10833" y="16392"/>
                  <a:pt x="11668" y="17106"/>
                  <a:pt x="11680" y="18966"/>
                </a:cubicBezTo>
                <a:cubicBezTo>
                  <a:pt x="11704" y="20495"/>
                  <a:pt x="11735" y="19812"/>
                  <a:pt x="12137" y="20330"/>
                </a:cubicBezTo>
                <a:cubicBezTo>
                  <a:pt x="12010" y="20446"/>
                  <a:pt x="11786" y="20561"/>
                  <a:pt x="11386" y="20672"/>
                </a:cubicBezTo>
                <a:cubicBezTo>
                  <a:pt x="10646" y="20876"/>
                  <a:pt x="10719" y="21130"/>
                  <a:pt x="10783" y="21288"/>
                </a:cubicBezTo>
                <a:cubicBezTo>
                  <a:pt x="10807" y="21346"/>
                  <a:pt x="10902" y="21392"/>
                  <a:pt x="11028" y="21408"/>
                </a:cubicBezTo>
                <a:cubicBezTo>
                  <a:pt x="12524" y="21592"/>
                  <a:pt x="13471" y="21410"/>
                  <a:pt x="14010" y="21253"/>
                </a:cubicBezTo>
                <a:cubicBezTo>
                  <a:pt x="14574" y="21089"/>
                  <a:pt x="14673" y="20619"/>
                  <a:pt x="14967" y="20477"/>
                </a:cubicBezTo>
                <a:cubicBezTo>
                  <a:pt x="15134" y="20396"/>
                  <a:pt x="15145" y="20200"/>
                  <a:pt x="15122" y="20045"/>
                </a:cubicBezTo>
                <a:cubicBezTo>
                  <a:pt x="15124" y="20044"/>
                  <a:pt x="15127" y="20043"/>
                  <a:pt x="15129" y="20043"/>
                </a:cubicBezTo>
                <a:cubicBezTo>
                  <a:pt x="15725" y="19650"/>
                  <a:pt x="15043" y="19524"/>
                  <a:pt x="15126" y="17446"/>
                </a:cubicBezTo>
                <a:cubicBezTo>
                  <a:pt x="15379" y="14690"/>
                  <a:pt x="14303" y="14379"/>
                  <a:pt x="14651" y="12819"/>
                </a:cubicBezTo>
                <a:cubicBezTo>
                  <a:pt x="14666" y="12752"/>
                  <a:pt x="14679" y="12685"/>
                  <a:pt x="14692" y="12621"/>
                </a:cubicBezTo>
                <a:cubicBezTo>
                  <a:pt x="14707" y="12548"/>
                  <a:pt x="14841" y="12494"/>
                  <a:pt x="15005" y="12492"/>
                </a:cubicBezTo>
                <a:cubicBezTo>
                  <a:pt x="15481" y="12485"/>
                  <a:pt x="15952" y="12451"/>
                  <a:pt x="16313" y="12371"/>
                </a:cubicBezTo>
                <a:cubicBezTo>
                  <a:pt x="16447" y="12341"/>
                  <a:pt x="16604" y="12381"/>
                  <a:pt x="16622" y="12448"/>
                </a:cubicBezTo>
                <a:cubicBezTo>
                  <a:pt x="16706" y="12755"/>
                  <a:pt x="16876" y="13159"/>
                  <a:pt x="16961" y="13451"/>
                </a:cubicBezTo>
                <a:cubicBezTo>
                  <a:pt x="17064" y="13804"/>
                  <a:pt x="17105" y="14178"/>
                  <a:pt x="17119" y="14334"/>
                </a:cubicBezTo>
                <a:cubicBezTo>
                  <a:pt x="17123" y="14374"/>
                  <a:pt x="17207" y="14404"/>
                  <a:pt x="17297" y="14399"/>
                </a:cubicBezTo>
                <a:lnTo>
                  <a:pt x="17538" y="14386"/>
                </a:lnTo>
                <a:lnTo>
                  <a:pt x="18133" y="14350"/>
                </a:lnTo>
                <a:cubicBezTo>
                  <a:pt x="18223" y="14345"/>
                  <a:pt x="18285" y="14308"/>
                  <a:pt x="18265" y="14268"/>
                </a:cubicBezTo>
                <a:cubicBezTo>
                  <a:pt x="18190" y="14116"/>
                  <a:pt x="18017" y="13748"/>
                  <a:pt x="17915" y="13396"/>
                </a:cubicBezTo>
                <a:cubicBezTo>
                  <a:pt x="17789" y="12962"/>
                  <a:pt x="17698" y="12269"/>
                  <a:pt x="17508" y="12040"/>
                </a:cubicBezTo>
                <a:cubicBezTo>
                  <a:pt x="17484" y="12011"/>
                  <a:pt x="17413" y="11995"/>
                  <a:pt x="17346" y="11999"/>
                </a:cubicBezTo>
                <a:lnTo>
                  <a:pt x="17338" y="11999"/>
                </a:lnTo>
                <a:lnTo>
                  <a:pt x="17206" y="11542"/>
                </a:lnTo>
                <a:cubicBezTo>
                  <a:pt x="17207" y="11541"/>
                  <a:pt x="17209" y="11541"/>
                  <a:pt x="17210" y="11540"/>
                </a:cubicBezTo>
                <a:cubicBezTo>
                  <a:pt x="17340" y="11529"/>
                  <a:pt x="17463" y="11514"/>
                  <a:pt x="17560" y="11497"/>
                </a:cubicBezTo>
                <a:cubicBezTo>
                  <a:pt x="17561" y="11496"/>
                  <a:pt x="17560" y="11495"/>
                  <a:pt x="17560" y="11495"/>
                </a:cubicBezTo>
                <a:cubicBezTo>
                  <a:pt x="17538" y="11368"/>
                  <a:pt x="17479" y="11143"/>
                  <a:pt x="17478" y="11139"/>
                </a:cubicBezTo>
                <a:cubicBezTo>
                  <a:pt x="17473" y="11138"/>
                  <a:pt x="17368" y="11117"/>
                  <a:pt x="17168" y="11102"/>
                </a:cubicBezTo>
                <a:cubicBezTo>
                  <a:pt x="17167" y="11101"/>
                  <a:pt x="17166" y="11101"/>
                  <a:pt x="17165" y="11100"/>
                </a:cubicBezTo>
                <a:cubicBezTo>
                  <a:pt x="17189" y="11034"/>
                  <a:pt x="17276" y="10886"/>
                  <a:pt x="17583" y="10868"/>
                </a:cubicBezTo>
                <a:cubicBezTo>
                  <a:pt x="17963" y="10846"/>
                  <a:pt x="18338" y="11016"/>
                  <a:pt x="18733" y="11129"/>
                </a:cubicBezTo>
                <a:cubicBezTo>
                  <a:pt x="18776" y="11141"/>
                  <a:pt x="18825" y="11121"/>
                  <a:pt x="18804" y="11100"/>
                </a:cubicBezTo>
                <a:cubicBezTo>
                  <a:pt x="18519" y="10819"/>
                  <a:pt x="18080" y="10648"/>
                  <a:pt x="17602" y="10550"/>
                </a:cubicBezTo>
                <a:cubicBezTo>
                  <a:pt x="17601" y="10550"/>
                  <a:pt x="17599" y="10549"/>
                  <a:pt x="17598" y="10549"/>
                </a:cubicBezTo>
                <a:cubicBezTo>
                  <a:pt x="17663" y="10303"/>
                  <a:pt x="17464" y="9517"/>
                  <a:pt x="18103" y="9308"/>
                </a:cubicBezTo>
                <a:cubicBezTo>
                  <a:pt x="18839" y="9068"/>
                  <a:pt x="21537" y="7448"/>
                  <a:pt x="21537" y="7251"/>
                </a:cubicBezTo>
                <a:cubicBezTo>
                  <a:pt x="21537" y="7054"/>
                  <a:pt x="20229" y="6631"/>
                  <a:pt x="20229" y="6631"/>
                </a:cubicBezTo>
                <a:cubicBezTo>
                  <a:pt x="20294" y="6574"/>
                  <a:pt x="20326" y="6523"/>
                  <a:pt x="20312" y="6485"/>
                </a:cubicBezTo>
                <a:cubicBezTo>
                  <a:pt x="20214" y="6223"/>
                  <a:pt x="19626" y="5918"/>
                  <a:pt x="19185" y="5939"/>
                </a:cubicBezTo>
                <a:cubicBezTo>
                  <a:pt x="19184" y="5938"/>
                  <a:pt x="19182" y="5939"/>
                  <a:pt x="19181" y="5939"/>
                </a:cubicBezTo>
                <a:cubicBezTo>
                  <a:pt x="18797" y="5597"/>
                  <a:pt x="15642" y="4020"/>
                  <a:pt x="14183" y="3607"/>
                </a:cubicBezTo>
                <a:cubicBezTo>
                  <a:pt x="14143" y="3594"/>
                  <a:pt x="14102" y="3582"/>
                  <a:pt x="14059" y="3574"/>
                </a:cubicBezTo>
                <a:cubicBezTo>
                  <a:pt x="13624" y="3489"/>
                  <a:pt x="13317" y="3433"/>
                  <a:pt x="13052" y="3397"/>
                </a:cubicBezTo>
                <a:cubicBezTo>
                  <a:pt x="12797" y="3363"/>
                  <a:pt x="12583" y="3286"/>
                  <a:pt x="12461" y="3181"/>
                </a:cubicBezTo>
                <a:cubicBezTo>
                  <a:pt x="12456" y="3177"/>
                  <a:pt x="12450" y="3173"/>
                  <a:pt x="12446" y="3169"/>
                </a:cubicBezTo>
                <a:cubicBezTo>
                  <a:pt x="12303" y="3044"/>
                  <a:pt x="12309" y="2897"/>
                  <a:pt x="12453" y="2772"/>
                </a:cubicBezTo>
                <a:cubicBezTo>
                  <a:pt x="12690" y="2568"/>
                  <a:pt x="12917" y="2300"/>
                  <a:pt x="13056" y="2118"/>
                </a:cubicBezTo>
                <a:cubicBezTo>
                  <a:pt x="13339" y="2159"/>
                  <a:pt x="13522" y="2185"/>
                  <a:pt x="13558" y="2191"/>
                </a:cubicBezTo>
                <a:cubicBezTo>
                  <a:pt x="13853" y="2237"/>
                  <a:pt x="13802" y="2072"/>
                  <a:pt x="13633" y="1918"/>
                </a:cubicBezTo>
                <a:cubicBezTo>
                  <a:pt x="14292" y="1088"/>
                  <a:pt x="13130" y="295"/>
                  <a:pt x="11903" y="102"/>
                </a:cubicBezTo>
                <a:cubicBezTo>
                  <a:pt x="11289" y="5"/>
                  <a:pt x="10787" y="-8"/>
                  <a:pt x="10437" y="4"/>
                </a:cubicBezTo>
                <a:close/>
                <a:moveTo>
                  <a:pt x="15977" y="6797"/>
                </a:moveTo>
                <a:cubicBezTo>
                  <a:pt x="16042" y="6794"/>
                  <a:pt x="16114" y="6797"/>
                  <a:pt x="16181" y="6809"/>
                </a:cubicBezTo>
                <a:cubicBezTo>
                  <a:pt x="16554" y="6879"/>
                  <a:pt x="16803" y="7031"/>
                  <a:pt x="16773" y="7075"/>
                </a:cubicBezTo>
                <a:cubicBezTo>
                  <a:pt x="16657" y="7240"/>
                  <a:pt x="17224" y="7430"/>
                  <a:pt x="17756" y="7512"/>
                </a:cubicBezTo>
                <a:cubicBezTo>
                  <a:pt x="17915" y="7536"/>
                  <a:pt x="18004" y="7610"/>
                  <a:pt x="17952" y="7681"/>
                </a:cubicBezTo>
                <a:cubicBezTo>
                  <a:pt x="17631" y="8127"/>
                  <a:pt x="17150" y="8671"/>
                  <a:pt x="17018" y="8819"/>
                </a:cubicBezTo>
                <a:cubicBezTo>
                  <a:pt x="16985" y="8843"/>
                  <a:pt x="16953" y="8866"/>
                  <a:pt x="16920" y="8890"/>
                </a:cubicBezTo>
                <a:lnTo>
                  <a:pt x="15687" y="9497"/>
                </a:lnTo>
                <a:cubicBezTo>
                  <a:pt x="15651" y="9514"/>
                  <a:pt x="15602" y="9525"/>
                  <a:pt x="15548" y="9527"/>
                </a:cubicBezTo>
                <a:cubicBezTo>
                  <a:pt x="15314" y="9533"/>
                  <a:pt x="15076" y="9544"/>
                  <a:pt x="14865" y="9554"/>
                </a:cubicBezTo>
                <a:cubicBezTo>
                  <a:pt x="14715" y="9561"/>
                  <a:pt x="14597" y="9497"/>
                  <a:pt x="14643" y="9433"/>
                </a:cubicBezTo>
                <a:cubicBezTo>
                  <a:pt x="15029" y="8890"/>
                  <a:pt x="15784" y="7709"/>
                  <a:pt x="15642" y="6982"/>
                </a:cubicBezTo>
                <a:cubicBezTo>
                  <a:pt x="15623" y="6885"/>
                  <a:pt x="15783" y="6809"/>
                  <a:pt x="15977" y="6797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99" name="Byzantine Generals : Source Model"/>
          <p:cNvSpPr txBox="1">
            <a:spLocks noGrp="1"/>
          </p:cNvSpPr>
          <p:nvPr>
            <p:ph type="title"/>
          </p:nvPr>
        </p:nvSpPr>
        <p:spPr>
          <a:xfrm>
            <a:off x="1206500" y="317500"/>
            <a:ext cx="21971000" cy="1433163"/>
          </a:xfrm>
          <a:prstGeom prst="rect">
            <a:avLst/>
          </a:prstGeom>
        </p:spPr>
        <p:txBody>
          <a:bodyPr/>
          <a:lstStyle>
            <a:lvl1pPr>
              <a:defRPr sz="7000" spc="-140"/>
            </a:lvl1pPr>
          </a:lstStyle>
          <a:p>
            <a:r>
              <a:rPr dirty="0"/>
              <a:t>Byzantine </a:t>
            </a:r>
            <a:r>
              <a:rPr lang="en-US" dirty="0"/>
              <a:t>Broadcast</a:t>
            </a:r>
            <a:r>
              <a:rPr dirty="0"/>
              <a:t> </a:t>
            </a:r>
            <a:r>
              <a:rPr lang="en-US" dirty="0"/>
              <a:t>using</a:t>
            </a:r>
            <a:r>
              <a:rPr dirty="0"/>
              <a:t> </a:t>
            </a:r>
            <a:r>
              <a:rPr lang="en-US" dirty="0"/>
              <a:t>Correlated Sources</a:t>
            </a:r>
            <a:endParaRPr dirty="0"/>
          </a:p>
        </p:txBody>
      </p:sp>
      <p:sp>
        <p:nvSpPr>
          <p:cNvPr id="400" name="Line"/>
          <p:cNvSpPr/>
          <p:nvPr/>
        </p:nvSpPr>
        <p:spPr>
          <a:xfrm flipH="1">
            <a:off x="1799265" y="4043010"/>
            <a:ext cx="1" cy="1251876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18" name="Connection Line"/>
          <p:cNvSpPr/>
          <p:nvPr/>
        </p:nvSpPr>
        <p:spPr>
          <a:xfrm>
            <a:off x="606885" y="3532486"/>
            <a:ext cx="860623" cy="47872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10" h="21600" extrusionOk="0">
                <a:moveTo>
                  <a:pt x="16210" y="21600"/>
                </a:moveTo>
                <a:cubicBezTo>
                  <a:pt x="-4863" y="14811"/>
                  <a:pt x="-5390" y="7611"/>
                  <a:pt x="14628" y="0"/>
                </a:cubicBezTo>
              </a:path>
            </a:pathLst>
          </a:custGeom>
          <a:ln w="38100">
            <a:solidFill>
              <a:srgbClr val="000000"/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402" name="A"/>
          <p:cNvSpPr txBox="1"/>
          <p:nvPr/>
        </p:nvSpPr>
        <p:spPr>
          <a:xfrm>
            <a:off x="2506058" y="3164529"/>
            <a:ext cx="385370" cy="5851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A</a:t>
            </a:r>
          </a:p>
        </p:txBody>
      </p:sp>
      <p:sp>
        <p:nvSpPr>
          <p:cNvPr id="403" name="B"/>
          <p:cNvSpPr txBox="1"/>
          <p:nvPr/>
        </p:nvSpPr>
        <p:spPr>
          <a:xfrm>
            <a:off x="2498539" y="5634149"/>
            <a:ext cx="400407" cy="585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B</a:t>
            </a:r>
          </a:p>
        </p:txBody>
      </p:sp>
      <p:sp>
        <p:nvSpPr>
          <p:cNvPr id="404" name="C"/>
          <p:cNvSpPr txBox="1"/>
          <p:nvPr/>
        </p:nvSpPr>
        <p:spPr>
          <a:xfrm>
            <a:off x="2494882" y="8146875"/>
            <a:ext cx="407722" cy="585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C</a:t>
            </a:r>
          </a:p>
        </p:txBody>
      </p:sp>
      <p:grpSp>
        <p:nvGrpSpPr>
          <p:cNvPr id="407" name="Group"/>
          <p:cNvGrpSpPr/>
          <p:nvPr/>
        </p:nvGrpSpPr>
        <p:grpSpPr>
          <a:xfrm>
            <a:off x="3150717" y="3139584"/>
            <a:ext cx="7837766" cy="636621"/>
            <a:chOff x="0" y="38100"/>
            <a:chExt cx="7837765" cy="6366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5" name="Equation"/>
                <p:cNvSpPr txBox="1"/>
                <p:nvPr/>
              </p:nvSpPr>
              <p:spPr>
                <a:xfrm>
                  <a:off x="0" y="208927"/>
                  <a:ext cx="444124" cy="29496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>
                      <a:solidFill>
                        <a:srgbClr val="000000"/>
                      </a:solidFill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sz="3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sz="3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sz="3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sz="3400"/>
                </a:p>
              </p:txBody>
            </p:sp>
          </mc:Choice>
          <mc:Fallback xmlns="">
            <p:sp>
              <p:nvSpPr>
                <p:cNvPr id="405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208927"/>
                  <a:ext cx="444124" cy="294968"/>
                </a:xfrm>
                <a:prstGeom prst="rect">
                  <a:avLst/>
                </a:prstGeom>
                <a:blipFill>
                  <a:blip r:embed="rId2"/>
                  <a:stretch>
                    <a:fillRect l="-1370" r="-13699" b="-4583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406" name="Table 1-1"/>
                <p:cNvGraphicFramePr/>
                <p:nvPr/>
              </p:nvGraphicFramePr>
              <p:xfrm>
                <a:off x="773546" y="38100"/>
                <a:ext cx="7064219" cy="636619"/>
              </p:xfrm>
              <a:graphic>
                <a:graphicData uri="http://schemas.openxmlformats.org/drawingml/2006/table">
                  <a:tbl>
                    <a:tblPr>
                      <a:tableStyleId>{4C3C2611-4C71-4FC5-86AE-919BDF0F9419}</a:tableStyleId>
                    </a:tblPr>
                    <a:tblGrid>
                      <a:gridCol w="588685">
                        <a:extLst>
                          <a:ext uri="{9D8B030D-6E8A-4147-A177-3AD203B41FA5}">
                            <a16:colId xmlns:a16="http://schemas.microsoft.com/office/drawing/2014/main" val="20000"/>
                          </a:ext>
                        </a:extLst>
                      </a:gridCol>
                      <a:gridCol w="588685">
                        <a:extLst>
                          <a:ext uri="{9D8B030D-6E8A-4147-A177-3AD203B41FA5}">
                            <a16:colId xmlns:a16="http://schemas.microsoft.com/office/drawing/2014/main" val="20001"/>
                          </a:ext>
                        </a:extLst>
                      </a:gridCol>
                      <a:gridCol w="588685">
                        <a:extLst>
                          <a:ext uri="{9D8B030D-6E8A-4147-A177-3AD203B41FA5}">
                            <a16:colId xmlns:a16="http://schemas.microsoft.com/office/drawing/2014/main" val="20002"/>
                          </a:ext>
                        </a:extLst>
                      </a:gridCol>
                      <a:gridCol w="588685">
                        <a:extLst>
                          <a:ext uri="{9D8B030D-6E8A-4147-A177-3AD203B41FA5}">
                            <a16:colId xmlns:a16="http://schemas.microsoft.com/office/drawing/2014/main" val="20003"/>
                          </a:ext>
                        </a:extLst>
                      </a:gridCol>
                      <a:gridCol w="588685">
                        <a:extLst>
                          <a:ext uri="{9D8B030D-6E8A-4147-A177-3AD203B41FA5}">
                            <a16:colId xmlns:a16="http://schemas.microsoft.com/office/drawing/2014/main" val="20004"/>
                          </a:ext>
                        </a:extLst>
                      </a:gridCol>
                      <a:gridCol w="588685">
                        <a:extLst>
                          <a:ext uri="{9D8B030D-6E8A-4147-A177-3AD203B41FA5}">
                            <a16:colId xmlns:a16="http://schemas.microsoft.com/office/drawing/2014/main" val="20005"/>
                          </a:ext>
                        </a:extLst>
                      </a:gridCol>
                      <a:gridCol w="588685">
                        <a:extLst>
                          <a:ext uri="{9D8B030D-6E8A-4147-A177-3AD203B41FA5}">
                            <a16:colId xmlns:a16="http://schemas.microsoft.com/office/drawing/2014/main" val="20006"/>
                          </a:ext>
                        </a:extLst>
                      </a:gridCol>
                      <a:gridCol w="588685">
                        <a:extLst>
                          <a:ext uri="{9D8B030D-6E8A-4147-A177-3AD203B41FA5}">
                            <a16:colId xmlns:a16="http://schemas.microsoft.com/office/drawing/2014/main" val="20007"/>
                          </a:ext>
                        </a:extLst>
                      </a:gridCol>
                      <a:gridCol w="588685">
                        <a:extLst>
                          <a:ext uri="{9D8B030D-6E8A-4147-A177-3AD203B41FA5}">
                            <a16:colId xmlns:a16="http://schemas.microsoft.com/office/drawing/2014/main" val="20008"/>
                          </a:ext>
                        </a:extLst>
                      </a:gridCol>
                      <a:gridCol w="588685">
                        <a:extLst>
                          <a:ext uri="{9D8B030D-6E8A-4147-A177-3AD203B41FA5}">
                            <a16:colId xmlns:a16="http://schemas.microsoft.com/office/drawing/2014/main" val="20009"/>
                          </a:ext>
                        </a:extLst>
                      </a:gridCol>
                      <a:gridCol w="588685">
                        <a:extLst>
                          <a:ext uri="{9D8B030D-6E8A-4147-A177-3AD203B41FA5}">
                            <a16:colId xmlns:a16="http://schemas.microsoft.com/office/drawing/2014/main" val="20010"/>
                          </a:ext>
                        </a:extLst>
                      </a:gridCol>
                      <a:gridCol w="588685">
                        <a:extLst>
                          <a:ext uri="{9D8B030D-6E8A-4147-A177-3AD203B41FA5}">
                            <a16:colId xmlns:a16="http://schemas.microsoft.com/office/drawing/2014/main" val="20011"/>
                          </a:ext>
                        </a:extLst>
                      </a:gridCol>
                    </a:tblGrid>
                    <a:tr h="636621"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sz="2500"/>
                              <a:t>X1</a:t>
                            </a:r>
                          </a:p>
                        </a:txBody>
                        <a:tcPr marL="50800" marR="50800" marT="50800" marB="50800" anchor="ctr" horzOverflow="overflow">
                          <a:lnL w="38100">
                            <a:solidFill>
                              <a:srgbClr val="000000"/>
                            </a:solidFill>
                            <a:miter lim="400000"/>
                          </a:lnL>
                          <a:lnR w="38100">
                            <a:solidFill>
                              <a:srgbClr val="000000"/>
                            </a:solidFill>
                            <a:miter lim="400000"/>
                          </a:lnR>
                          <a:lnT w="38100">
                            <a:solidFill>
                              <a:srgbClr val="000000"/>
                            </a:solidFill>
                            <a:miter lim="400000"/>
                          </a:lnT>
                          <a:lnB w="38100">
                            <a:solidFill>
                              <a:srgbClr val="000000"/>
                            </a:solidFill>
                            <a:miter lim="400000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sz="2500"/>
                              <a:t>X2</a:t>
                            </a:r>
                          </a:p>
                        </a:txBody>
                        <a:tcPr marL="50800" marR="50800" marT="50800" marB="50800" anchor="ctr" horzOverflow="overflow">
                          <a:lnL w="38100">
                            <a:solidFill>
                              <a:srgbClr val="000000"/>
                            </a:solidFill>
                            <a:miter lim="400000"/>
                          </a:lnL>
                          <a:lnR w="38100">
                            <a:solidFill>
                              <a:srgbClr val="000000"/>
                            </a:solidFill>
                            <a:miter lim="400000"/>
                          </a:lnR>
                          <a:lnT w="38100">
                            <a:solidFill>
                              <a:srgbClr val="000000"/>
                            </a:solidFill>
                            <a:miter lim="400000"/>
                          </a:lnT>
                          <a:lnB w="38100">
                            <a:solidFill>
                              <a:srgbClr val="000000"/>
                            </a:solidFill>
                            <a:miter lim="400000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sz="2500"/>
                              <a:t>X3</a:t>
                            </a:r>
                          </a:p>
                        </a:txBody>
                        <a:tcPr marL="50800" marR="50800" marT="50800" marB="50800" anchor="ctr" horzOverflow="overflow">
                          <a:lnL w="38100">
                            <a:solidFill>
                              <a:srgbClr val="000000"/>
                            </a:solidFill>
                            <a:miter lim="400000"/>
                          </a:lnL>
                          <a:lnR w="38100">
                            <a:solidFill>
                              <a:srgbClr val="000000"/>
                            </a:solidFill>
                            <a:miter lim="400000"/>
                          </a:lnR>
                          <a:lnT w="38100">
                            <a:solidFill>
                              <a:srgbClr val="000000"/>
                            </a:solidFill>
                            <a:miter lim="400000"/>
                          </a:lnT>
                          <a:lnB w="38100">
                            <a:solidFill>
                              <a:srgbClr val="000000"/>
                            </a:solidFill>
                            <a:miter lim="400000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sz="2500"/>
                              <a:t>.</a:t>
                            </a:r>
                          </a:p>
                        </a:txBody>
                        <a:tcPr marL="50800" marR="50800" marT="50800" marB="50800" anchor="ctr" horzOverflow="overflow">
                          <a:lnL w="38100">
                            <a:solidFill>
                              <a:srgbClr val="000000"/>
                            </a:solidFill>
                            <a:miter lim="400000"/>
                          </a:lnL>
                          <a:lnR w="38100">
                            <a:solidFill>
                              <a:srgbClr val="000000"/>
                            </a:solidFill>
                            <a:miter lim="400000"/>
                          </a:lnR>
                          <a:lnT w="38100">
                            <a:solidFill>
                              <a:srgbClr val="000000"/>
                            </a:solidFill>
                            <a:miter lim="400000"/>
                          </a:lnT>
                          <a:lnB w="38100">
                            <a:solidFill>
                              <a:srgbClr val="000000"/>
                            </a:solidFill>
                            <a:miter lim="400000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sz="2500"/>
                              <a:t>.</a:t>
                            </a:r>
                          </a:p>
                        </a:txBody>
                        <a:tcPr marL="50800" marR="50800" marT="50800" marB="50800" anchor="ctr" horzOverflow="overflow">
                          <a:lnL w="38100">
                            <a:solidFill>
                              <a:srgbClr val="000000"/>
                            </a:solidFill>
                            <a:miter lim="400000"/>
                          </a:lnL>
                          <a:lnR w="38100">
                            <a:solidFill>
                              <a:srgbClr val="000000"/>
                            </a:solidFill>
                            <a:miter lim="400000"/>
                          </a:lnR>
                          <a:lnT w="38100">
                            <a:solidFill>
                              <a:srgbClr val="000000"/>
                            </a:solidFill>
                            <a:miter lim="400000"/>
                          </a:lnT>
                          <a:lnB w="38100">
                            <a:solidFill>
                              <a:srgbClr val="000000"/>
                            </a:solidFill>
                            <a:miter lim="400000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sz="2500"/>
                              <a:t>.</a:t>
                            </a:r>
                          </a:p>
                        </a:txBody>
                        <a:tcPr marL="50800" marR="50800" marT="50800" marB="50800" anchor="ctr" horzOverflow="overflow">
                          <a:lnL w="38100">
                            <a:solidFill>
                              <a:srgbClr val="000000"/>
                            </a:solidFill>
                            <a:miter lim="400000"/>
                          </a:lnL>
                          <a:lnR w="38100">
                            <a:solidFill>
                              <a:srgbClr val="000000"/>
                            </a:solidFill>
                            <a:miter lim="400000"/>
                          </a:lnR>
                          <a:lnT w="38100">
                            <a:solidFill>
                              <a:srgbClr val="000000"/>
                            </a:solidFill>
                            <a:miter lim="400000"/>
                          </a:lnT>
                          <a:lnB w="38100">
                            <a:solidFill>
                              <a:srgbClr val="000000"/>
                            </a:solidFill>
                            <a:miter lim="400000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sz="2500"/>
                              <a:t>.</a:t>
                            </a:r>
                          </a:p>
                        </a:txBody>
                        <a:tcPr marL="50800" marR="50800" marT="50800" marB="50800" anchor="ctr" horzOverflow="overflow">
                          <a:lnL w="38100">
                            <a:solidFill>
                              <a:srgbClr val="000000"/>
                            </a:solidFill>
                            <a:miter lim="400000"/>
                          </a:lnL>
                          <a:lnR w="38100">
                            <a:solidFill>
                              <a:srgbClr val="000000"/>
                            </a:solidFill>
                            <a:miter lim="400000"/>
                          </a:lnR>
                          <a:lnT w="38100">
                            <a:solidFill>
                              <a:srgbClr val="000000"/>
                            </a:solidFill>
                            <a:miter lim="400000"/>
                          </a:lnT>
                          <a:lnB w="38100">
                            <a:solidFill>
                              <a:srgbClr val="000000"/>
                            </a:solidFill>
                            <a:miter lim="400000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sz="2500"/>
                              <a:t>.</a:t>
                            </a:r>
                          </a:p>
                        </a:txBody>
                        <a:tcPr marL="50800" marR="50800" marT="50800" marB="50800" anchor="ctr" horzOverflow="overflow">
                          <a:lnL w="38100">
                            <a:solidFill>
                              <a:srgbClr val="000000"/>
                            </a:solidFill>
                            <a:miter lim="400000"/>
                          </a:lnL>
                          <a:lnR w="38100">
                            <a:solidFill>
                              <a:srgbClr val="000000"/>
                            </a:solidFill>
                            <a:miter lim="400000"/>
                          </a:lnR>
                          <a:lnT w="38100">
                            <a:solidFill>
                              <a:srgbClr val="000000"/>
                            </a:solidFill>
                            <a:miter lim="400000"/>
                          </a:lnT>
                          <a:lnB w="38100">
                            <a:solidFill>
                              <a:srgbClr val="000000"/>
                            </a:solidFill>
                            <a:miter lim="400000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sz="2500"/>
                              <a:t>.</a:t>
                            </a:r>
                          </a:p>
                        </a:txBody>
                        <a:tcPr marL="50800" marR="50800" marT="50800" marB="50800" anchor="ctr" horzOverflow="overflow">
                          <a:lnL w="38100">
                            <a:solidFill>
                              <a:srgbClr val="000000"/>
                            </a:solidFill>
                            <a:miter lim="400000"/>
                          </a:lnL>
                          <a:lnR w="38100">
                            <a:solidFill>
                              <a:srgbClr val="000000"/>
                            </a:solidFill>
                            <a:miter lim="400000"/>
                          </a:lnR>
                          <a:lnT w="38100">
                            <a:solidFill>
                              <a:srgbClr val="000000"/>
                            </a:solidFill>
                            <a:miter lim="400000"/>
                          </a:lnT>
                          <a:lnB w="38100">
                            <a:solidFill>
                              <a:srgbClr val="000000"/>
                            </a:solidFill>
                            <a:miter lim="400000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sz="2500"/>
                              <a:t>.</a:t>
                            </a:r>
                          </a:p>
                        </a:txBody>
                        <a:tcPr marL="50800" marR="50800" marT="50800" marB="50800" anchor="ctr" horzOverflow="overflow">
                          <a:lnL w="38100">
                            <a:solidFill>
                              <a:srgbClr val="000000"/>
                            </a:solidFill>
                            <a:miter lim="400000"/>
                          </a:lnL>
                          <a:lnR w="38100">
                            <a:solidFill>
                              <a:srgbClr val="000000"/>
                            </a:solidFill>
                            <a:miter lim="400000"/>
                          </a:lnR>
                          <a:lnT w="38100">
                            <a:solidFill>
                              <a:srgbClr val="000000"/>
                            </a:solidFill>
                            <a:miter lim="400000"/>
                          </a:lnT>
                          <a:lnB w="38100">
                            <a:solidFill>
                              <a:srgbClr val="000000"/>
                            </a:solidFill>
                            <a:miter lim="400000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sz="2500"/>
                              <a:t>.</a:t>
                            </a:r>
                          </a:p>
                        </a:txBody>
                        <a:tcPr marL="50800" marR="50800" marT="50800" marB="50800" anchor="ctr" horzOverflow="overflow">
                          <a:lnL w="38100">
                            <a:solidFill>
                              <a:srgbClr val="000000"/>
                            </a:solidFill>
                            <a:miter lim="400000"/>
                          </a:lnL>
                          <a:lnR w="38100">
                            <a:solidFill>
                              <a:srgbClr val="000000"/>
                            </a:solidFill>
                            <a:miter lim="400000"/>
                          </a:lnR>
                          <a:lnT w="38100">
                            <a:solidFill>
                              <a:srgbClr val="000000"/>
                            </a:solidFill>
                            <a:miter lim="400000"/>
                          </a:lnT>
                          <a:lnB w="38100">
                            <a:solidFill>
                              <a:srgbClr val="000000"/>
                            </a:solidFill>
                            <a:miter lim="400000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sz="2500"/>
                              <a:t>Xn</a:t>
                            </a:r>
                          </a:p>
                        </a:txBody>
                        <a:tcPr marL="50800" marR="50800" marT="50800" marB="50800" anchor="ctr" horzOverflow="overflow">
                          <a:lnL w="38100">
                            <a:solidFill>
                              <a:srgbClr val="000000"/>
                            </a:solidFill>
                            <a:miter lim="400000"/>
                          </a:lnL>
                          <a:lnR w="38100">
                            <a:solidFill>
                              <a:srgbClr val="000000"/>
                            </a:solidFill>
                            <a:miter lim="400000"/>
                          </a:lnR>
                          <a:lnT w="38100">
                            <a:solidFill>
                              <a:srgbClr val="000000"/>
                            </a:solidFill>
                            <a:miter lim="400000"/>
                          </a:lnT>
                          <a:lnB w="38100">
                            <a:solidFill>
                              <a:srgbClr val="000000"/>
                            </a:solidFill>
                            <a:miter lim="400000"/>
                          </a:lnB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0"/>
                        </a:ext>
                      </a:extLst>
                    </a:tr>
                  </a:tbl>
                </a:graphicData>
              </a:graphic>
            </p:graphicFrame>
          </mc:Choice>
          <mc:Fallback xmlns="">
            <p:graphicFrame>
              <p:nvGraphicFramePr>
                <p:cNvPr id="406" name="Table 1-1"/>
                <p:cNvGraphicFramePr/>
                <p:nvPr/>
              </p:nvGraphicFramePr>
              <p:xfrm>
                <a:off x="773546" y="38100"/>
                <a:ext cx="7064219" cy="636619"/>
              </p:xfrm>
              <a:graphic>
                <a:graphicData uri="http://schemas.openxmlformats.org/drawingml/2006/table">
                  <a:tbl>
                    <a:tblPr>
                      <a:tableStyleId>{4C3C2611-4C71-4FC5-86AE-919BDF0F9419}</a:tableStyleId>
                    </a:tblPr>
                    <a:tblGrid>
                      <a:gridCol w="588685">
                        <a:extLst>
                          <a:ext uri="{9D8B030D-6E8A-4147-A177-3AD203B41FA5}">
                            <a16:colId xmlns:a16="http://schemas.microsoft.com/office/drawing/2014/main" val="20000"/>
                          </a:ext>
                        </a:extLst>
                      </a:gridCol>
                      <a:gridCol w="588685">
                        <a:extLst>
                          <a:ext uri="{9D8B030D-6E8A-4147-A177-3AD203B41FA5}">
                            <a16:colId xmlns:a16="http://schemas.microsoft.com/office/drawing/2014/main" val="20001"/>
                          </a:ext>
                        </a:extLst>
                      </a:gridCol>
                      <a:gridCol w="588685">
                        <a:extLst>
                          <a:ext uri="{9D8B030D-6E8A-4147-A177-3AD203B41FA5}">
                            <a16:colId xmlns:a16="http://schemas.microsoft.com/office/drawing/2014/main" val="20002"/>
                          </a:ext>
                        </a:extLst>
                      </a:gridCol>
                      <a:gridCol w="588685">
                        <a:extLst>
                          <a:ext uri="{9D8B030D-6E8A-4147-A177-3AD203B41FA5}">
                            <a16:colId xmlns:a16="http://schemas.microsoft.com/office/drawing/2014/main" val="20003"/>
                          </a:ext>
                        </a:extLst>
                      </a:gridCol>
                      <a:gridCol w="588685">
                        <a:extLst>
                          <a:ext uri="{9D8B030D-6E8A-4147-A177-3AD203B41FA5}">
                            <a16:colId xmlns:a16="http://schemas.microsoft.com/office/drawing/2014/main" val="20004"/>
                          </a:ext>
                        </a:extLst>
                      </a:gridCol>
                      <a:gridCol w="588685">
                        <a:extLst>
                          <a:ext uri="{9D8B030D-6E8A-4147-A177-3AD203B41FA5}">
                            <a16:colId xmlns:a16="http://schemas.microsoft.com/office/drawing/2014/main" val="20005"/>
                          </a:ext>
                        </a:extLst>
                      </a:gridCol>
                      <a:gridCol w="588685">
                        <a:extLst>
                          <a:ext uri="{9D8B030D-6E8A-4147-A177-3AD203B41FA5}">
                            <a16:colId xmlns:a16="http://schemas.microsoft.com/office/drawing/2014/main" val="20006"/>
                          </a:ext>
                        </a:extLst>
                      </a:gridCol>
                      <a:gridCol w="588685">
                        <a:extLst>
                          <a:ext uri="{9D8B030D-6E8A-4147-A177-3AD203B41FA5}">
                            <a16:colId xmlns:a16="http://schemas.microsoft.com/office/drawing/2014/main" val="20007"/>
                          </a:ext>
                        </a:extLst>
                      </a:gridCol>
                      <a:gridCol w="588685">
                        <a:extLst>
                          <a:ext uri="{9D8B030D-6E8A-4147-A177-3AD203B41FA5}">
                            <a16:colId xmlns:a16="http://schemas.microsoft.com/office/drawing/2014/main" val="20008"/>
                          </a:ext>
                        </a:extLst>
                      </a:gridCol>
                      <a:gridCol w="588685">
                        <a:extLst>
                          <a:ext uri="{9D8B030D-6E8A-4147-A177-3AD203B41FA5}">
                            <a16:colId xmlns:a16="http://schemas.microsoft.com/office/drawing/2014/main" val="20009"/>
                          </a:ext>
                        </a:extLst>
                      </a:gridCol>
                      <a:gridCol w="588685">
                        <a:extLst>
                          <a:ext uri="{9D8B030D-6E8A-4147-A177-3AD203B41FA5}">
                            <a16:colId xmlns:a16="http://schemas.microsoft.com/office/drawing/2014/main" val="20010"/>
                          </a:ext>
                        </a:extLst>
                      </a:gridCol>
                      <a:gridCol w="588685">
                        <a:extLst>
                          <a:ext uri="{9D8B030D-6E8A-4147-A177-3AD203B41FA5}">
                            <a16:colId xmlns:a16="http://schemas.microsoft.com/office/drawing/2014/main" val="20011"/>
                          </a:ext>
                        </a:extLst>
                      </a:gridCol>
                    </a:tblGrid>
                    <a:tr h="636621"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sz="2500"/>
                              <a:t>X1</a:t>
                            </a:r>
                          </a:p>
                        </a:txBody>
                        <a:tcPr marL="50800" marR="50800" marT="50800" marB="50800" anchor="ctr" horzOverflow="overflow">
                          <a:lnL w="38100">
                            <a:solidFill>
                              <a:srgbClr val="000000"/>
                            </a:solidFill>
                            <a:miter lim="400000"/>
                          </a:lnL>
                          <a:lnR w="38100">
                            <a:solidFill>
                              <a:srgbClr val="000000"/>
                            </a:solidFill>
                            <a:miter lim="400000"/>
                          </a:lnR>
                          <a:lnT w="38100">
                            <a:solidFill>
                              <a:srgbClr val="000000"/>
                            </a:solidFill>
                            <a:miter lim="400000"/>
                          </a:lnT>
                          <a:lnB w="38100">
                            <a:solidFill>
                              <a:srgbClr val="000000"/>
                            </a:solidFill>
                            <a:miter lim="400000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sz="2500"/>
                              <a:t>X2</a:t>
                            </a:r>
                          </a:p>
                        </a:txBody>
                        <a:tcPr marL="50800" marR="50800" marT="50800" marB="50800" anchor="ctr" horzOverflow="overflow">
                          <a:lnL w="38100">
                            <a:solidFill>
                              <a:srgbClr val="000000"/>
                            </a:solidFill>
                            <a:miter lim="400000"/>
                          </a:lnL>
                          <a:lnR w="38100">
                            <a:solidFill>
                              <a:srgbClr val="000000"/>
                            </a:solidFill>
                            <a:miter lim="400000"/>
                          </a:lnR>
                          <a:lnT w="38100">
                            <a:solidFill>
                              <a:srgbClr val="000000"/>
                            </a:solidFill>
                            <a:miter lim="400000"/>
                          </a:lnT>
                          <a:lnB w="38100">
                            <a:solidFill>
                              <a:srgbClr val="000000"/>
                            </a:solidFill>
                            <a:miter lim="400000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sz="2500"/>
                              <a:t>X3</a:t>
                            </a:r>
                          </a:p>
                        </a:txBody>
                        <a:tcPr marL="50800" marR="50800" marT="50800" marB="50800" anchor="ctr" horzOverflow="overflow">
                          <a:lnL w="38100">
                            <a:solidFill>
                              <a:srgbClr val="000000"/>
                            </a:solidFill>
                            <a:miter lim="400000"/>
                          </a:lnL>
                          <a:lnR w="38100">
                            <a:solidFill>
                              <a:srgbClr val="000000"/>
                            </a:solidFill>
                            <a:miter lim="400000"/>
                          </a:lnR>
                          <a:lnT w="38100">
                            <a:solidFill>
                              <a:srgbClr val="000000"/>
                            </a:solidFill>
                            <a:miter lim="400000"/>
                          </a:lnT>
                          <a:lnB w="38100">
                            <a:solidFill>
                              <a:srgbClr val="000000"/>
                            </a:solidFill>
                            <a:miter lim="400000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sz="2500"/>
                              <a:t>.</a:t>
                            </a:r>
                          </a:p>
                        </a:txBody>
                        <a:tcPr marL="50800" marR="50800" marT="50800" marB="50800" anchor="ctr" horzOverflow="overflow">
                          <a:lnL w="38100">
                            <a:solidFill>
                              <a:srgbClr val="000000"/>
                            </a:solidFill>
                            <a:miter lim="400000"/>
                          </a:lnL>
                          <a:lnR w="38100">
                            <a:solidFill>
                              <a:srgbClr val="000000"/>
                            </a:solidFill>
                            <a:miter lim="400000"/>
                          </a:lnR>
                          <a:lnT w="38100">
                            <a:solidFill>
                              <a:srgbClr val="000000"/>
                            </a:solidFill>
                            <a:miter lim="400000"/>
                          </a:lnT>
                          <a:lnB w="38100">
                            <a:solidFill>
                              <a:srgbClr val="000000"/>
                            </a:solidFill>
                            <a:miter lim="400000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sz="2500"/>
                              <a:t>.</a:t>
                            </a:r>
                          </a:p>
                        </a:txBody>
                        <a:tcPr marL="50800" marR="50800" marT="50800" marB="50800" anchor="ctr" horzOverflow="overflow">
                          <a:lnL w="38100">
                            <a:solidFill>
                              <a:srgbClr val="000000"/>
                            </a:solidFill>
                            <a:miter lim="400000"/>
                          </a:lnL>
                          <a:lnR w="38100">
                            <a:solidFill>
                              <a:srgbClr val="000000"/>
                            </a:solidFill>
                            <a:miter lim="400000"/>
                          </a:lnR>
                          <a:lnT w="38100">
                            <a:solidFill>
                              <a:srgbClr val="000000"/>
                            </a:solidFill>
                            <a:miter lim="400000"/>
                          </a:lnT>
                          <a:lnB w="38100">
                            <a:solidFill>
                              <a:srgbClr val="000000"/>
                            </a:solidFill>
                            <a:miter lim="400000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sz="2500"/>
                              <a:t>.</a:t>
                            </a:r>
                          </a:p>
                        </a:txBody>
                        <a:tcPr marL="50800" marR="50800" marT="50800" marB="50800" anchor="ctr" horzOverflow="overflow">
                          <a:lnL w="38100">
                            <a:solidFill>
                              <a:srgbClr val="000000"/>
                            </a:solidFill>
                            <a:miter lim="400000"/>
                          </a:lnL>
                          <a:lnR w="38100">
                            <a:solidFill>
                              <a:srgbClr val="000000"/>
                            </a:solidFill>
                            <a:miter lim="400000"/>
                          </a:lnR>
                          <a:lnT w="38100">
                            <a:solidFill>
                              <a:srgbClr val="000000"/>
                            </a:solidFill>
                            <a:miter lim="400000"/>
                          </a:lnT>
                          <a:lnB w="38100">
                            <a:solidFill>
                              <a:srgbClr val="000000"/>
                            </a:solidFill>
                            <a:miter lim="400000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sz="2500"/>
                              <a:t>.</a:t>
                            </a:r>
                          </a:p>
                        </a:txBody>
                        <a:tcPr marL="50800" marR="50800" marT="50800" marB="50800" anchor="ctr" horzOverflow="overflow">
                          <a:lnL w="38100">
                            <a:solidFill>
                              <a:srgbClr val="000000"/>
                            </a:solidFill>
                            <a:miter lim="400000"/>
                          </a:lnL>
                          <a:lnR w="38100">
                            <a:solidFill>
                              <a:srgbClr val="000000"/>
                            </a:solidFill>
                            <a:miter lim="400000"/>
                          </a:lnR>
                          <a:lnT w="38100">
                            <a:solidFill>
                              <a:srgbClr val="000000"/>
                            </a:solidFill>
                            <a:miter lim="400000"/>
                          </a:lnT>
                          <a:lnB w="38100">
                            <a:solidFill>
                              <a:srgbClr val="000000"/>
                            </a:solidFill>
                            <a:miter lim="400000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sz="2500"/>
                              <a:t>.</a:t>
                            </a:r>
                          </a:p>
                        </a:txBody>
                        <a:tcPr marL="50800" marR="50800" marT="50800" marB="50800" anchor="ctr" horzOverflow="overflow">
                          <a:lnL w="38100">
                            <a:solidFill>
                              <a:srgbClr val="000000"/>
                            </a:solidFill>
                            <a:miter lim="400000"/>
                          </a:lnL>
                          <a:lnR w="38100">
                            <a:solidFill>
                              <a:srgbClr val="000000"/>
                            </a:solidFill>
                            <a:miter lim="400000"/>
                          </a:lnR>
                          <a:lnT w="38100">
                            <a:solidFill>
                              <a:srgbClr val="000000"/>
                            </a:solidFill>
                            <a:miter lim="400000"/>
                          </a:lnT>
                          <a:lnB w="38100">
                            <a:solidFill>
                              <a:srgbClr val="000000"/>
                            </a:solidFill>
                            <a:miter lim="400000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sz="2500"/>
                              <a:t>.</a:t>
                            </a:r>
                          </a:p>
                        </a:txBody>
                        <a:tcPr marL="50800" marR="50800" marT="50800" marB="50800" anchor="ctr" horzOverflow="overflow">
                          <a:lnL w="38100">
                            <a:solidFill>
                              <a:srgbClr val="000000"/>
                            </a:solidFill>
                            <a:miter lim="400000"/>
                          </a:lnL>
                          <a:lnR w="38100">
                            <a:solidFill>
                              <a:srgbClr val="000000"/>
                            </a:solidFill>
                            <a:miter lim="400000"/>
                          </a:lnR>
                          <a:lnT w="38100">
                            <a:solidFill>
                              <a:srgbClr val="000000"/>
                            </a:solidFill>
                            <a:miter lim="400000"/>
                          </a:lnT>
                          <a:lnB w="38100">
                            <a:solidFill>
                              <a:srgbClr val="000000"/>
                            </a:solidFill>
                            <a:miter lim="400000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sz="2500"/>
                              <a:t>.</a:t>
                            </a:r>
                          </a:p>
                        </a:txBody>
                        <a:tcPr marL="50800" marR="50800" marT="50800" marB="50800" anchor="ctr" horzOverflow="overflow">
                          <a:lnL w="38100">
                            <a:solidFill>
                              <a:srgbClr val="000000"/>
                            </a:solidFill>
                            <a:miter lim="400000"/>
                          </a:lnL>
                          <a:lnR w="38100">
                            <a:solidFill>
                              <a:srgbClr val="000000"/>
                            </a:solidFill>
                            <a:miter lim="400000"/>
                          </a:lnR>
                          <a:lnT w="38100">
                            <a:solidFill>
                              <a:srgbClr val="000000"/>
                            </a:solidFill>
                            <a:miter lim="400000"/>
                          </a:lnT>
                          <a:lnB w="38100">
                            <a:solidFill>
                              <a:srgbClr val="000000"/>
                            </a:solidFill>
                            <a:miter lim="400000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sz="2500"/>
                              <a:t>.</a:t>
                            </a:r>
                          </a:p>
                        </a:txBody>
                        <a:tcPr marL="50800" marR="50800" marT="50800" marB="50800" anchor="ctr" horzOverflow="overflow">
                          <a:lnL w="38100">
                            <a:solidFill>
                              <a:srgbClr val="000000"/>
                            </a:solidFill>
                            <a:miter lim="400000"/>
                          </a:lnL>
                          <a:lnR w="38100">
                            <a:solidFill>
                              <a:srgbClr val="000000"/>
                            </a:solidFill>
                            <a:miter lim="400000"/>
                          </a:lnR>
                          <a:lnT w="38100">
                            <a:solidFill>
                              <a:srgbClr val="000000"/>
                            </a:solidFill>
                            <a:miter lim="400000"/>
                          </a:lnT>
                          <a:lnB w="38100">
                            <a:solidFill>
                              <a:srgbClr val="000000"/>
                            </a:solidFill>
                            <a:miter lim="400000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sz="2500"/>
                              <a:t>Xn</a:t>
                            </a:r>
                          </a:p>
                        </a:txBody>
                        <a:tcPr marL="50800" marR="50800" marT="50800" marB="50800" anchor="ctr" horzOverflow="overflow">
                          <a:lnL w="38100">
                            <a:solidFill>
                              <a:srgbClr val="000000"/>
                            </a:solidFill>
                            <a:miter lim="400000"/>
                          </a:lnL>
                          <a:lnR w="38100">
                            <a:solidFill>
                              <a:srgbClr val="000000"/>
                            </a:solidFill>
                            <a:miter lim="400000"/>
                          </a:lnR>
                          <a:lnT w="38100">
                            <a:solidFill>
                              <a:srgbClr val="000000"/>
                            </a:solidFill>
                            <a:miter lim="400000"/>
                          </a:lnT>
                          <a:lnB w="38100">
                            <a:solidFill>
                              <a:srgbClr val="000000"/>
                            </a:solidFill>
                            <a:miter lim="400000"/>
                          </a:lnB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0"/>
                        </a:ext>
                      </a:extLst>
                    </a:tr>
                  </a:tbl>
                </a:graphicData>
              </a:graphic>
            </p:graphicFrame>
          </mc:Fallback>
        </mc:AlternateContent>
      </p:grpSp>
      <p:sp>
        <p:nvSpPr>
          <p:cNvPr id="408" name="Line"/>
          <p:cNvSpPr/>
          <p:nvPr/>
        </p:nvSpPr>
        <p:spPr>
          <a:xfrm flipH="1">
            <a:off x="1799265" y="6558524"/>
            <a:ext cx="1" cy="1251876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grpSp>
        <p:nvGrpSpPr>
          <p:cNvPr id="411" name="Group"/>
          <p:cNvGrpSpPr/>
          <p:nvPr/>
        </p:nvGrpSpPr>
        <p:grpSpPr>
          <a:xfrm>
            <a:off x="3150717" y="5609205"/>
            <a:ext cx="7837766" cy="636621"/>
            <a:chOff x="0" y="38100"/>
            <a:chExt cx="7837765" cy="6366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9" name="Equation"/>
                <p:cNvSpPr txBox="1"/>
                <p:nvPr/>
              </p:nvSpPr>
              <p:spPr>
                <a:xfrm>
                  <a:off x="0" y="208927"/>
                  <a:ext cx="383258" cy="29496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>
                      <a:solidFill>
                        <a:srgbClr val="000000"/>
                      </a:solidFill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sz="3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sz="3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sz="3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sz="3400"/>
                </a:p>
              </p:txBody>
            </p:sp>
          </mc:Choice>
          <mc:Fallback xmlns="">
            <p:sp>
              <p:nvSpPr>
                <p:cNvPr id="409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208927"/>
                  <a:ext cx="383258" cy="294968"/>
                </a:xfrm>
                <a:prstGeom prst="rect">
                  <a:avLst/>
                </a:prstGeom>
                <a:blipFill>
                  <a:blip r:embed="rId3"/>
                  <a:stretch>
                    <a:fillRect r="-25397" b="-42857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410" name="Table 1-1-1"/>
                <p:cNvGraphicFramePr/>
                <p:nvPr/>
              </p:nvGraphicFramePr>
              <p:xfrm>
                <a:off x="773546" y="38100"/>
                <a:ext cx="7064219" cy="636620"/>
              </p:xfrm>
              <a:graphic>
                <a:graphicData uri="http://schemas.openxmlformats.org/drawingml/2006/table">
                  <a:tbl>
                    <a:tblPr>
                      <a:tableStyleId>{4C3C2611-4C71-4FC5-86AE-919BDF0F9419}</a:tableStyleId>
                    </a:tblPr>
                    <a:tblGrid>
                      <a:gridCol w="588685">
                        <a:extLst>
                          <a:ext uri="{9D8B030D-6E8A-4147-A177-3AD203B41FA5}">
                            <a16:colId xmlns:a16="http://schemas.microsoft.com/office/drawing/2014/main" val="20000"/>
                          </a:ext>
                        </a:extLst>
                      </a:gridCol>
                      <a:gridCol w="588685">
                        <a:extLst>
                          <a:ext uri="{9D8B030D-6E8A-4147-A177-3AD203B41FA5}">
                            <a16:colId xmlns:a16="http://schemas.microsoft.com/office/drawing/2014/main" val="20001"/>
                          </a:ext>
                        </a:extLst>
                      </a:gridCol>
                      <a:gridCol w="588685">
                        <a:extLst>
                          <a:ext uri="{9D8B030D-6E8A-4147-A177-3AD203B41FA5}">
                            <a16:colId xmlns:a16="http://schemas.microsoft.com/office/drawing/2014/main" val="20002"/>
                          </a:ext>
                        </a:extLst>
                      </a:gridCol>
                      <a:gridCol w="588685">
                        <a:extLst>
                          <a:ext uri="{9D8B030D-6E8A-4147-A177-3AD203B41FA5}">
                            <a16:colId xmlns:a16="http://schemas.microsoft.com/office/drawing/2014/main" val="20003"/>
                          </a:ext>
                        </a:extLst>
                      </a:gridCol>
                      <a:gridCol w="588685">
                        <a:extLst>
                          <a:ext uri="{9D8B030D-6E8A-4147-A177-3AD203B41FA5}">
                            <a16:colId xmlns:a16="http://schemas.microsoft.com/office/drawing/2014/main" val="20004"/>
                          </a:ext>
                        </a:extLst>
                      </a:gridCol>
                      <a:gridCol w="588685">
                        <a:extLst>
                          <a:ext uri="{9D8B030D-6E8A-4147-A177-3AD203B41FA5}">
                            <a16:colId xmlns:a16="http://schemas.microsoft.com/office/drawing/2014/main" val="20005"/>
                          </a:ext>
                        </a:extLst>
                      </a:gridCol>
                      <a:gridCol w="588685">
                        <a:extLst>
                          <a:ext uri="{9D8B030D-6E8A-4147-A177-3AD203B41FA5}">
                            <a16:colId xmlns:a16="http://schemas.microsoft.com/office/drawing/2014/main" val="20006"/>
                          </a:ext>
                        </a:extLst>
                      </a:gridCol>
                      <a:gridCol w="588685">
                        <a:extLst>
                          <a:ext uri="{9D8B030D-6E8A-4147-A177-3AD203B41FA5}">
                            <a16:colId xmlns:a16="http://schemas.microsoft.com/office/drawing/2014/main" val="20007"/>
                          </a:ext>
                        </a:extLst>
                      </a:gridCol>
                      <a:gridCol w="588685">
                        <a:extLst>
                          <a:ext uri="{9D8B030D-6E8A-4147-A177-3AD203B41FA5}">
                            <a16:colId xmlns:a16="http://schemas.microsoft.com/office/drawing/2014/main" val="20008"/>
                          </a:ext>
                        </a:extLst>
                      </a:gridCol>
                      <a:gridCol w="588685">
                        <a:extLst>
                          <a:ext uri="{9D8B030D-6E8A-4147-A177-3AD203B41FA5}">
                            <a16:colId xmlns:a16="http://schemas.microsoft.com/office/drawing/2014/main" val="20009"/>
                          </a:ext>
                        </a:extLst>
                      </a:gridCol>
                      <a:gridCol w="588685">
                        <a:extLst>
                          <a:ext uri="{9D8B030D-6E8A-4147-A177-3AD203B41FA5}">
                            <a16:colId xmlns:a16="http://schemas.microsoft.com/office/drawing/2014/main" val="20010"/>
                          </a:ext>
                        </a:extLst>
                      </a:gridCol>
                      <a:gridCol w="588685">
                        <a:extLst>
                          <a:ext uri="{9D8B030D-6E8A-4147-A177-3AD203B41FA5}">
                            <a16:colId xmlns:a16="http://schemas.microsoft.com/office/drawing/2014/main" val="20011"/>
                          </a:ext>
                        </a:extLst>
                      </a:gridCol>
                    </a:tblGrid>
                    <a:tr h="636621"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sz="2500"/>
                              <a:t>Y1</a:t>
                            </a:r>
                          </a:p>
                        </a:txBody>
                        <a:tcPr marL="50800" marR="50800" marT="50800" marB="50800" anchor="ctr" horzOverflow="overflow">
                          <a:lnL w="38100">
                            <a:solidFill>
                              <a:srgbClr val="000000"/>
                            </a:solidFill>
                            <a:miter lim="400000"/>
                          </a:lnL>
                          <a:lnR w="38100">
                            <a:solidFill>
                              <a:srgbClr val="000000"/>
                            </a:solidFill>
                            <a:miter lim="400000"/>
                          </a:lnR>
                          <a:lnT w="38100">
                            <a:solidFill>
                              <a:srgbClr val="000000"/>
                            </a:solidFill>
                            <a:miter lim="400000"/>
                          </a:lnT>
                          <a:lnB w="38100">
                            <a:solidFill>
                              <a:srgbClr val="000000"/>
                            </a:solidFill>
                            <a:miter lim="400000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sz="2500"/>
                              <a:t>Y2</a:t>
                            </a:r>
                          </a:p>
                        </a:txBody>
                        <a:tcPr marL="50800" marR="50800" marT="50800" marB="50800" anchor="ctr" horzOverflow="overflow">
                          <a:lnL w="38100">
                            <a:solidFill>
                              <a:srgbClr val="000000"/>
                            </a:solidFill>
                            <a:miter lim="400000"/>
                          </a:lnL>
                          <a:lnR w="38100">
                            <a:solidFill>
                              <a:srgbClr val="000000"/>
                            </a:solidFill>
                            <a:miter lim="400000"/>
                          </a:lnR>
                          <a:lnT w="38100">
                            <a:solidFill>
                              <a:srgbClr val="000000"/>
                            </a:solidFill>
                            <a:miter lim="400000"/>
                          </a:lnT>
                          <a:lnB w="38100">
                            <a:solidFill>
                              <a:srgbClr val="000000"/>
                            </a:solidFill>
                            <a:miter lim="400000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sz="2500"/>
                              <a:t>Y3</a:t>
                            </a:r>
                          </a:p>
                        </a:txBody>
                        <a:tcPr marL="50800" marR="50800" marT="50800" marB="50800" anchor="ctr" horzOverflow="overflow">
                          <a:lnL w="38100">
                            <a:solidFill>
                              <a:srgbClr val="000000"/>
                            </a:solidFill>
                            <a:miter lim="400000"/>
                          </a:lnL>
                          <a:lnR w="38100">
                            <a:solidFill>
                              <a:srgbClr val="000000"/>
                            </a:solidFill>
                            <a:miter lim="400000"/>
                          </a:lnR>
                          <a:lnT w="38100">
                            <a:solidFill>
                              <a:srgbClr val="000000"/>
                            </a:solidFill>
                            <a:miter lim="400000"/>
                          </a:lnT>
                          <a:lnB w="38100">
                            <a:solidFill>
                              <a:srgbClr val="000000"/>
                            </a:solidFill>
                            <a:miter lim="400000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sz="2500"/>
                              <a:t>.</a:t>
                            </a:r>
                          </a:p>
                        </a:txBody>
                        <a:tcPr marL="50800" marR="50800" marT="50800" marB="50800" anchor="ctr" horzOverflow="overflow">
                          <a:lnL w="38100">
                            <a:solidFill>
                              <a:srgbClr val="000000"/>
                            </a:solidFill>
                            <a:miter lim="400000"/>
                          </a:lnL>
                          <a:lnR w="38100">
                            <a:solidFill>
                              <a:srgbClr val="000000"/>
                            </a:solidFill>
                            <a:miter lim="400000"/>
                          </a:lnR>
                          <a:lnT w="38100">
                            <a:solidFill>
                              <a:srgbClr val="000000"/>
                            </a:solidFill>
                            <a:miter lim="400000"/>
                          </a:lnT>
                          <a:lnB w="38100">
                            <a:solidFill>
                              <a:srgbClr val="000000"/>
                            </a:solidFill>
                            <a:miter lim="400000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sz="2500"/>
                              <a:t>.</a:t>
                            </a:r>
                          </a:p>
                        </a:txBody>
                        <a:tcPr marL="50800" marR="50800" marT="50800" marB="50800" anchor="ctr" horzOverflow="overflow">
                          <a:lnL w="38100">
                            <a:solidFill>
                              <a:srgbClr val="000000"/>
                            </a:solidFill>
                            <a:miter lim="400000"/>
                          </a:lnL>
                          <a:lnR w="38100">
                            <a:solidFill>
                              <a:srgbClr val="000000"/>
                            </a:solidFill>
                            <a:miter lim="400000"/>
                          </a:lnR>
                          <a:lnT w="38100">
                            <a:solidFill>
                              <a:srgbClr val="000000"/>
                            </a:solidFill>
                            <a:miter lim="400000"/>
                          </a:lnT>
                          <a:lnB w="38100">
                            <a:solidFill>
                              <a:srgbClr val="000000"/>
                            </a:solidFill>
                            <a:miter lim="400000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sz="2500"/>
                              <a:t>.</a:t>
                            </a:r>
                          </a:p>
                        </a:txBody>
                        <a:tcPr marL="50800" marR="50800" marT="50800" marB="50800" anchor="ctr" horzOverflow="overflow">
                          <a:lnL w="38100">
                            <a:solidFill>
                              <a:srgbClr val="000000"/>
                            </a:solidFill>
                            <a:miter lim="400000"/>
                          </a:lnL>
                          <a:lnR w="38100">
                            <a:solidFill>
                              <a:srgbClr val="000000"/>
                            </a:solidFill>
                            <a:miter lim="400000"/>
                          </a:lnR>
                          <a:lnT w="38100">
                            <a:solidFill>
                              <a:srgbClr val="000000"/>
                            </a:solidFill>
                            <a:miter lim="400000"/>
                          </a:lnT>
                          <a:lnB w="38100">
                            <a:solidFill>
                              <a:srgbClr val="000000"/>
                            </a:solidFill>
                            <a:miter lim="400000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sz="2500"/>
                              <a:t>.</a:t>
                            </a:r>
                          </a:p>
                        </a:txBody>
                        <a:tcPr marL="50800" marR="50800" marT="50800" marB="50800" anchor="ctr" horzOverflow="overflow">
                          <a:lnL w="38100">
                            <a:solidFill>
                              <a:srgbClr val="000000"/>
                            </a:solidFill>
                            <a:miter lim="400000"/>
                          </a:lnL>
                          <a:lnR w="38100">
                            <a:solidFill>
                              <a:srgbClr val="000000"/>
                            </a:solidFill>
                            <a:miter lim="400000"/>
                          </a:lnR>
                          <a:lnT w="38100">
                            <a:solidFill>
                              <a:srgbClr val="000000"/>
                            </a:solidFill>
                            <a:miter lim="400000"/>
                          </a:lnT>
                          <a:lnB w="38100">
                            <a:solidFill>
                              <a:srgbClr val="000000"/>
                            </a:solidFill>
                            <a:miter lim="400000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sz="2500"/>
                              <a:t>.</a:t>
                            </a:r>
                          </a:p>
                        </a:txBody>
                        <a:tcPr marL="50800" marR="50800" marT="50800" marB="50800" anchor="ctr" horzOverflow="overflow">
                          <a:lnL w="38100">
                            <a:solidFill>
                              <a:srgbClr val="000000"/>
                            </a:solidFill>
                            <a:miter lim="400000"/>
                          </a:lnL>
                          <a:lnR w="38100">
                            <a:solidFill>
                              <a:srgbClr val="000000"/>
                            </a:solidFill>
                            <a:miter lim="400000"/>
                          </a:lnR>
                          <a:lnT w="38100">
                            <a:solidFill>
                              <a:srgbClr val="000000"/>
                            </a:solidFill>
                            <a:miter lim="400000"/>
                          </a:lnT>
                          <a:lnB w="38100">
                            <a:solidFill>
                              <a:srgbClr val="000000"/>
                            </a:solidFill>
                            <a:miter lim="400000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sz="2500"/>
                              <a:t>.</a:t>
                            </a:r>
                          </a:p>
                        </a:txBody>
                        <a:tcPr marL="50800" marR="50800" marT="50800" marB="50800" anchor="ctr" horzOverflow="overflow">
                          <a:lnL w="38100">
                            <a:solidFill>
                              <a:srgbClr val="000000"/>
                            </a:solidFill>
                            <a:miter lim="400000"/>
                          </a:lnL>
                          <a:lnR w="38100">
                            <a:solidFill>
                              <a:srgbClr val="000000"/>
                            </a:solidFill>
                            <a:miter lim="400000"/>
                          </a:lnR>
                          <a:lnT w="38100">
                            <a:solidFill>
                              <a:srgbClr val="000000"/>
                            </a:solidFill>
                            <a:miter lim="400000"/>
                          </a:lnT>
                          <a:lnB w="38100">
                            <a:solidFill>
                              <a:srgbClr val="000000"/>
                            </a:solidFill>
                            <a:miter lim="400000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sz="2500"/>
                              <a:t>.</a:t>
                            </a:r>
                          </a:p>
                        </a:txBody>
                        <a:tcPr marL="50800" marR="50800" marT="50800" marB="50800" anchor="ctr" horzOverflow="overflow">
                          <a:lnL w="38100">
                            <a:solidFill>
                              <a:srgbClr val="000000"/>
                            </a:solidFill>
                            <a:miter lim="400000"/>
                          </a:lnL>
                          <a:lnR w="38100">
                            <a:solidFill>
                              <a:srgbClr val="000000"/>
                            </a:solidFill>
                            <a:miter lim="400000"/>
                          </a:lnR>
                          <a:lnT w="38100">
                            <a:solidFill>
                              <a:srgbClr val="000000"/>
                            </a:solidFill>
                            <a:miter lim="400000"/>
                          </a:lnT>
                          <a:lnB w="38100">
                            <a:solidFill>
                              <a:srgbClr val="000000"/>
                            </a:solidFill>
                            <a:miter lim="400000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sz="2500"/>
                              <a:t>.</a:t>
                            </a:r>
                          </a:p>
                        </a:txBody>
                        <a:tcPr marL="50800" marR="50800" marT="50800" marB="50800" anchor="ctr" horzOverflow="overflow">
                          <a:lnL w="38100">
                            <a:solidFill>
                              <a:srgbClr val="000000"/>
                            </a:solidFill>
                            <a:miter lim="400000"/>
                          </a:lnL>
                          <a:lnR w="38100">
                            <a:solidFill>
                              <a:srgbClr val="000000"/>
                            </a:solidFill>
                            <a:miter lim="400000"/>
                          </a:lnR>
                          <a:lnT w="38100">
                            <a:solidFill>
                              <a:srgbClr val="000000"/>
                            </a:solidFill>
                            <a:miter lim="400000"/>
                          </a:lnT>
                          <a:lnB w="38100">
                            <a:solidFill>
                              <a:srgbClr val="000000"/>
                            </a:solidFill>
                            <a:miter lim="400000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sz="2500"/>
                              <a:t>Yn</a:t>
                            </a:r>
                          </a:p>
                        </a:txBody>
                        <a:tcPr marL="50800" marR="50800" marT="50800" marB="50800" anchor="ctr" horzOverflow="overflow">
                          <a:lnL w="38100">
                            <a:solidFill>
                              <a:srgbClr val="000000"/>
                            </a:solidFill>
                            <a:miter lim="400000"/>
                          </a:lnL>
                          <a:lnR w="38100">
                            <a:solidFill>
                              <a:srgbClr val="000000"/>
                            </a:solidFill>
                            <a:miter lim="400000"/>
                          </a:lnR>
                          <a:lnT w="38100">
                            <a:solidFill>
                              <a:srgbClr val="000000"/>
                            </a:solidFill>
                            <a:miter lim="400000"/>
                          </a:lnT>
                          <a:lnB w="38100">
                            <a:solidFill>
                              <a:srgbClr val="000000"/>
                            </a:solidFill>
                            <a:miter lim="400000"/>
                          </a:lnB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0"/>
                        </a:ext>
                      </a:extLst>
                    </a:tr>
                  </a:tbl>
                </a:graphicData>
              </a:graphic>
            </p:graphicFrame>
          </mc:Choice>
          <mc:Fallback xmlns="">
            <p:graphicFrame>
              <p:nvGraphicFramePr>
                <p:cNvPr id="410" name="Table 1-1-1"/>
                <p:cNvGraphicFramePr/>
                <p:nvPr/>
              </p:nvGraphicFramePr>
              <p:xfrm>
                <a:off x="773546" y="38100"/>
                <a:ext cx="7064219" cy="636620"/>
              </p:xfrm>
              <a:graphic>
                <a:graphicData uri="http://schemas.openxmlformats.org/drawingml/2006/table">
                  <a:tbl>
                    <a:tblPr>
                      <a:tableStyleId>{4C3C2611-4C71-4FC5-86AE-919BDF0F9419}</a:tableStyleId>
                    </a:tblPr>
                    <a:tblGrid>
                      <a:gridCol w="588685">
                        <a:extLst>
                          <a:ext uri="{9D8B030D-6E8A-4147-A177-3AD203B41FA5}">
                            <a16:colId xmlns:a16="http://schemas.microsoft.com/office/drawing/2014/main" val="20000"/>
                          </a:ext>
                        </a:extLst>
                      </a:gridCol>
                      <a:gridCol w="588685">
                        <a:extLst>
                          <a:ext uri="{9D8B030D-6E8A-4147-A177-3AD203B41FA5}">
                            <a16:colId xmlns:a16="http://schemas.microsoft.com/office/drawing/2014/main" val="20001"/>
                          </a:ext>
                        </a:extLst>
                      </a:gridCol>
                      <a:gridCol w="588685">
                        <a:extLst>
                          <a:ext uri="{9D8B030D-6E8A-4147-A177-3AD203B41FA5}">
                            <a16:colId xmlns:a16="http://schemas.microsoft.com/office/drawing/2014/main" val="20002"/>
                          </a:ext>
                        </a:extLst>
                      </a:gridCol>
                      <a:gridCol w="588685">
                        <a:extLst>
                          <a:ext uri="{9D8B030D-6E8A-4147-A177-3AD203B41FA5}">
                            <a16:colId xmlns:a16="http://schemas.microsoft.com/office/drawing/2014/main" val="20003"/>
                          </a:ext>
                        </a:extLst>
                      </a:gridCol>
                      <a:gridCol w="588685">
                        <a:extLst>
                          <a:ext uri="{9D8B030D-6E8A-4147-A177-3AD203B41FA5}">
                            <a16:colId xmlns:a16="http://schemas.microsoft.com/office/drawing/2014/main" val="20004"/>
                          </a:ext>
                        </a:extLst>
                      </a:gridCol>
                      <a:gridCol w="588685">
                        <a:extLst>
                          <a:ext uri="{9D8B030D-6E8A-4147-A177-3AD203B41FA5}">
                            <a16:colId xmlns:a16="http://schemas.microsoft.com/office/drawing/2014/main" val="20005"/>
                          </a:ext>
                        </a:extLst>
                      </a:gridCol>
                      <a:gridCol w="588685">
                        <a:extLst>
                          <a:ext uri="{9D8B030D-6E8A-4147-A177-3AD203B41FA5}">
                            <a16:colId xmlns:a16="http://schemas.microsoft.com/office/drawing/2014/main" val="20006"/>
                          </a:ext>
                        </a:extLst>
                      </a:gridCol>
                      <a:gridCol w="588685">
                        <a:extLst>
                          <a:ext uri="{9D8B030D-6E8A-4147-A177-3AD203B41FA5}">
                            <a16:colId xmlns:a16="http://schemas.microsoft.com/office/drawing/2014/main" val="20007"/>
                          </a:ext>
                        </a:extLst>
                      </a:gridCol>
                      <a:gridCol w="588685">
                        <a:extLst>
                          <a:ext uri="{9D8B030D-6E8A-4147-A177-3AD203B41FA5}">
                            <a16:colId xmlns:a16="http://schemas.microsoft.com/office/drawing/2014/main" val="20008"/>
                          </a:ext>
                        </a:extLst>
                      </a:gridCol>
                      <a:gridCol w="588685">
                        <a:extLst>
                          <a:ext uri="{9D8B030D-6E8A-4147-A177-3AD203B41FA5}">
                            <a16:colId xmlns:a16="http://schemas.microsoft.com/office/drawing/2014/main" val="20009"/>
                          </a:ext>
                        </a:extLst>
                      </a:gridCol>
                      <a:gridCol w="588685">
                        <a:extLst>
                          <a:ext uri="{9D8B030D-6E8A-4147-A177-3AD203B41FA5}">
                            <a16:colId xmlns:a16="http://schemas.microsoft.com/office/drawing/2014/main" val="20010"/>
                          </a:ext>
                        </a:extLst>
                      </a:gridCol>
                      <a:gridCol w="588685">
                        <a:extLst>
                          <a:ext uri="{9D8B030D-6E8A-4147-A177-3AD203B41FA5}">
                            <a16:colId xmlns:a16="http://schemas.microsoft.com/office/drawing/2014/main" val="20011"/>
                          </a:ext>
                        </a:extLst>
                      </a:gridCol>
                    </a:tblGrid>
                    <a:tr h="636621"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sz="2500"/>
                              <a:t>Y1</a:t>
                            </a:r>
                          </a:p>
                        </a:txBody>
                        <a:tcPr marL="50800" marR="50800" marT="50800" marB="50800" anchor="ctr" horzOverflow="overflow">
                          <a:lnL w="38100">
                            <a:solidFill>
                              <a:srgbClr val="000000"/>
                            </a:solidFill>
                            <a:miter lim="400000"/>
                          </a:lnL>
                          <a:lnR w="38100">
                            <a:solidFill>
                              <a:srgbClr val="000000"/>
                            </a:solidFill>
                            <a:miter lim="400000"/>
                          </a:lnR>
                          <a:lnT w="38100">
                            <a:solidFill>
                              <a:srgbClr val="000000"/>
                            </a:solidFill>
                            <a:miter lim="400000"/>
                          </a:lnT>
                          <a:lnB w="38100">
                            <a:solidFill>
                              <a:srgbClr val="000000"/>
                            </a:solidFill>
                            <a:miter lim="400000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sz="2500"/>
                              <a:t>Y2</a:t>
                            </a:r>
                          </a:p>
                        </a:txBody>
                        <a:tcPr marL="50800" marR="50800" marT="50800" marB="50800" anchor="ctr" horzOverflow="overflow">
                          <a:lnL w="38100">
                            <a:solidFill>
                              <a:srgbClr val="000000"/>
                            </a:solidFill>
                            <a:miter lim="400000"/>
                          </a:lnL>
                          <a:lnR w="38100">
                            <a:solidFill>
                              <a:srgbClr val="000000"/>
                            </a:solidFill>
                            <a:miter lim="400000"/>
                          </a:lnR>
                          <a:lnT w="38100">
                            <a:solidFill>
                              <a:srgbClr val="000000"/>
                            </a:solidFill>
                            <a:miter lim="400000"/>
                          </a:lnT>
                          <a:lnB w="38100">
                            <a:solidFill>
                              <a:srgbClr val="000000"/>
                            </a:solidFill>
                            <a:miter lim="400000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sz="2500"/>
                              <a:t>Y3</a:t>
                            </a:r>
                          </a:p>
                        </a:txBody>
                        <a:tcPr marL="50800" marR="50800" marT="50800" marB="50800" anchor="ctr" horzOverflow="overflow">
                          <a:lnL w="38100">
                            <a:solidFill>
                              <a:srgbClr val="000000"/>
                            </a:solidFill>
                            <a:miter lim="400000"/>
                          </a:lnL>
                          <a:lnR w="38100">
                            <a:solidFill>
                              <a:srgbClr val="000000"/>
                            </a:solidFill>
                            <a:miter lim="400000"/>
                          </a:lnR>
                          <a:lnT w="38100">
                            <a:solidFill>
                              <a:srgbClr val="000000"/>
                            </a:solidFill>
                            <a:miter lim="400000"/>
                          </a:lnT>
                          <a:lnB w="38100">
                            <a:solidFill>
                              <a:srgbClr val="000000"/>
                            </a:solidFill>
                            <a:miter lim="400000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sz="2500"/>
                              <a:t>.</a:t>
                            </a:r>
                          </a:p>
                        </a:txBody>
                        <a:tcPr marL="50800" marR="50800" marT="50800" marB="50800" anchor="ctr" horzOverflow="overflow">
                          <a:lnL w="38100">
                            <a:solidFill>
                              <a:srgbClr val="000000"/>
                            </a:solidFill>
                            <a:miter lim="400000"/>
                          </a:lnL>
                          <a:lnR w="38100">
                            <a:solidFill>
                              <a:srgbClr val="000000"/>
                            </a:solidFill>
                            <a:miter lim="400000"/>
                          </a:lnR>
                          <a:lnT w="38100">
                            <a:solidFill>
                              <a:srgbClr val="000000"/>
                            </a:solidFill>
                            <a:miter lim="400000"/>
                          </a:lnT>
                          <a:lnB w="38100">
                            <a:solidFill>
                              <a:srgbClr val="000000"/>
                            </a:solidFill>
                            <a:miter lim="400000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sz="2500"/>
                              <a:t>.</a:t>
                            </a:r>
                          </a:p>
                        </a:txBody>
                        <a:tcPr marL="50800" marR="50800" marT="50800" marB="50800" anchor="ctr" horzOverflow="overflow">
                          <a:lnL w="38100">
                            <a:solidFill>
                              <a:srgbClr val="000000"/>
                            </a:solidFill>
                            <a:miter lim="400000"/>
                          </a:lnL>
                          <a:lnR w="38100">
                            <a:solidFill>
                              <a:srgbClr val="000000"/>
                            </a:solidFill>
                            <a:miter lim="400000"/>
                          </a:lnR>
                          <a:lnT w="38100">
                            <a:solidFill>
                              <a:srgbClr val="000000"/>
                            </a:solidFill>
                            <a:miter lim="400000"/>
                          </a:lnT>
                          <a:lnB w="38100">
                            <a:solidFill>
                              <a:srgbClr val="000000"/>
                            </a:solidFill>
                            <a:miter lim="400000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sz="2500"/>
                              <a:t>.</a:t>
                            </a:r>
                          </a:p>
                        </a:txBody>
                        <a:tcPr marL="50800" marR="50800" marT="50800" marB="50800" anchor="ctr" horzOverflow="overflow">
                          <a:lnL w="38100">
                            <a:solidFill>
                              <a:srgbClr val="000000"/>
                            </a:solidFill>
                            <a:miter lim="400000"/>
                          </a:lnL>
                          <a:lnR w="38100">
                            <a:solidFill>
                              <a:srgbClr val="000000"/>
                            </a:solidFill>
                            <a:miter lim="400000"/>
                          </a:lnR>
                          <a:lnT w="38100">
                            <a:solidFill>
                              <a:srgbClr val="000000"/>
                            </a:solidFill>
                            <a:miter lim="400000"/>
                          </a:lnT>
                          <a:lnB w="38100">
                            <a:solidFill>
                              <a:srgbClr val="000000"/>
                            </a:solidFill>
                            <a:miter lim="400000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sz="2500"/>
                              <a:t>.</a:t>
                            </a:r>
                          </a:p>
                        </a:txBody>
                        <a:tcPr marL="50800" marR="50800" marT="50800" marB="50800" anchor="ctr" horzOverflow="overflow">
                          <a:lnL w="38100">
                            <a:solidFill>
                              <a:srgbClr val="000000"/>
                            </a:solidFill>
                            <a:miter lim="400000"/>
                          </a:lnL>
                          <a:lnR w="38100">
                            <a:solidFill>
                              <a:srgbClr val="000000"/>
                            </a:solidFill>
                            <a:miter lim="400000"/>
                          </a:lnR>
                          <a:lnT w="38100">
                            <a:solidFill>
                              <a:srgbClr val="000000"/>
                            </a:solidFill>
                            <a:miter lim="400000"/>
                          </a:lnT>
                          <a:lnB w="38100">
                            <a:solidFill>
                              <a:srgbClr val="000000"/>
                            </a:solidFill>
                            <a:miter lim="400000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sz="2500"/>
                              <a:t>.</a:t>
                            </a:r>
                          </a:p>
                        </a:txBody>
                        <a:tcPr marL="50800" marR="50800" marT="50800" marB="50800" anchor="ctr" horzOverflow="overflow">
                          <a:lnL w="38100">
                            <a:solidFill>
                              <a:srgbClr val="000000"/>
                            </a:solidFill>
                            <a:miter lim="400000"/>
                          </a:lnL>
                          <a:lnR w="38100">
                            <a:solidFill>
                              <a:srgbClr val="000000"/>
                            </a:solidFill>
                            <a:miter lim="400000"/>
                          </a:lnR>
                          <a:lnT w="38100">
                            <a:solidFill>
                              <a:srgbClr val="000000"/>
                            </a:solidFill>
                            <a:miter lim="400000"/>
                          </a:lnT>
                          <a:lnB w="38100">
                            <a:solidFill>
                              <a:srgbClr val="000000"/>
                            </a:solidFill>
                            <a:miter lim="400000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sz="2500"/>
                              <a:t>.</a:t>
                            </a:r>
                          </a:p>
                        </a:txBody>
                        <a:tcPr marL="50800" marR="50800" marT="50800" marB="50800" anchor="ctr" horzOverflow="overflow">
                          <a:lnL w="38100">
                            <a:solidFill>
                              <a:srgbClr val="000000"/>
                            </a:solidFill>
                            <a:miter lim="400000"/>
                          </a:lnL>
                          <a:lnR w="38100">
                            <a:solidFill>
                              <a:srgbClr val="000000"/>
                            </a:solidFill>
                            <a:miter lim="400000"/>
                          </a:lnR>
                          <a:lnT w="38100">
                            <a:solidFill>
                              <a:srgbClr val="000000"/>
                            </a:solidFill>
                            <a:miter lim="400000"/>
                          </a:lnT>
                          <a:lnB w="38100">
                            <a:solidFill>
                              <a:srgbClr val="000000"/>
                            </a:solidFill>
                            <a:miter lim="400000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sz="2500"/>
                              <a:t>.</a:t>
                            </a:r>
                          </a:p>
                        </a:txBody>
                        <a:tcPr marL="50800" marR="50800" marT="50800" marB="50800" anchor="ctr" horzOverflow="overflow">
                          <a:lnL w="38100">
                            <a:solidFill>
                              <a:srgbClr val="000000"/>
                            </a:solidFill>
                            <a:miter lim="400000"/>
                          </a:lnL>
                          <a:lnR w="38100">
                            <a:solidFill>
                              <a:srgbClr val="000000"/>
                            </a:solidFill>
                            <a:miter lim="400000"/>
                          </a:lnR>
                          <a:lnT w="38100">
                            <a:solidFill>
                              <a:srgbClr val="000000"/>
                            </a:solidFill>
                            <a:miter lim="400000"/>
                          </a:lnT>
                          <a:lnB w="38100">
                            <a:solidFill>
                              <a:srgbClr val="000000"/>
                            </a:solidFill>
                            <a:miter lim="400000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sz="2500"/>
                              <a:t>.</a:t>
                            </a:r>
                          </a:p>
                        </a:txBody>
                        <a:tcPr marL="50800" marR="50800" marT="50800" marB="50800" anchor="ctr" horzOverflow="overflow">
                          <a:lnL w="38100">
                            <a:solidFill>
                              <a:srgbClr val="000000"/>
                            </a:solidFill>
                            <a:miter lim="400000"/>
                          </a:lnL>
                          <a:lnR w="38100">
                            <a:solidFill>
                              <a:srgbClr val="000000"/>
                            </a:solidFill>
                            <a:miter lim="400000"/>
                          </a:lnR>
                          <a:lnT w="38100">
                            <a:solidFill>
                              <a:srgbClr val="000000"/>
                            </a:solidFill>
                            <a:miter lim="400000"/>
                          </a:lnT>
                          <a:lnB w="38100">
                            <a:solidFill>
                              <a:srgbClr val="000000"/>
                            </a:solidFill>
                            <a:miter lim="400000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sz="2500"/>
                              <a:t>Yn</a:t>
                            </a:r>
                          </a:p>
                        </a:txBody>
                        <a:tcPr marL="50800" marR="50800" marT="50800" marB="50800" anchor="ctr" horzOverflow="overflow">
                          <a:lnL w="38100">
                            <a:solidFill>
                              <a:srgbClr val="000000"/>
                            </a:solidFill>
                            <a:miter lim="400000"/>
                          </a:lnL>
                          <a:lnR w="38100">
                            <a:solidFill>
                              <a:srgbClr val="000000"/>
                            </a:solidFill>
                            <a:miter lim="400000"/>
                          </a:lnR>
                          <a:lnT w="38100">
                            <a:solidFill>
                              <a:srgbClr val="000000"/>
                            </a:solidFill>
                            <a:miter lim="400000"/>
                          </a:lnT>
                          <a:lnB w="38100">
                            <a:solidFill>
                              <a:srgbClr val="000000"/>
                            </a:solidFill>
                            <a:miter lim="400000"/>
                          </a:lnB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0"/>
                        </a:ext>
                      </a:extLst>
                    </a:tr>
                  </a:tbl>
                </a:graphicData>
              </a:graphic>
            </p:graphicFrame>
          </mc:Fallback>
        </mc:AlternateContent>
      </p:grpSp>
      <p:grpSp>
        <p:nvGrpSpPr>
          <p:cNvPr id="414" name="Group"/>
          <p:cNvGrpSpPr/>
          <p:nvPr/>
        </p:nvGrpSpPr>
        <p:grpSpPr>
          <a:xfrm>
            <a:off x="3150717" y="8121931"/>
            <a:ext cx="7837766" cy="636621"/>
            <a:chOff x="0" y="38100"/>
            <a:chExt cx="7837765" cy="6366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2" name="Equation"/>
                <p:cNvSpPr txBox="1"/>
                <p:nvPr/>
              </p:nvSpPr>
              <p:spPr>
                <a:xfrm>
                  <a:off x="0" y="208927"/>
                  <a:ext cx="410444" cy="29496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>
                      <a:solidFill>
                        <a:srgbClr val="000000"/>
                      </a:solidFill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sz="3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sz="3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p>
                            <m:r>
                              <a:rPr sz="3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sz="3400"/>
                </a:p>
              </p:txBody>
            </p:sp>
          </mc:Choice>
          <mc:Fallback xmlns="">
            <p:sp>
              <p:nvSpPr>
                <p:cNvPr id="412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208927"/>
                  <a:ext cx="410444" cy="294968"/>
                </a:xfrm>
                <a:prstGeom prst="rect">
                  <a:avLst/>
                </a:prstGeom>
                <a:blipFill>
                  <a:blip r:embed="rId4"/>
                  <a:stretch>
                    <a:fillRect r="-16418" b="-42857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413" name="Table 1-1-2"/>
                <p:cNvGraphicFramePr/>
                <p:nvPr/>
              </p:nvGraphicFramePr>
              <p:xfrm>
                <a:off x="773546" y="38100"/>
                <a:ext cx="7064219" cy="636620"/>
              </p:xfrm>
              <a:graphic>
                <a:graphicData uri="http://schemas.openxmlformats.org/drawingml/2006/table">
                  <a:tbl>
                    <a:tblPr>
                      <a:tableStyleId>{4C3C2611-4C71-4FC5-86AE-919BDF0F9419}</a:tableStyleId>
                    </a:tblPr>
                    <a:tblGrid>
                      <a:gridCol w="588685">
                        <a:extLst>
                          <a:ext uri="{9D8B030D-6E8A-4147-A177-3AD203B41FA5}">
                            <a16:colId xmlns:a16="http://schemas.microsoft.com/office/drawing/2014/main" val="20000"/>
                          </a:ext>
                        </a:extLst>
                      </a:gridCol>
                      <a:gridCol w="588685">
                        <a:extLst>
                          <a:ext uri="{9D8B030D-6E8A-4147-A177-3AD203B41FA5}">
                            <a16:colId xmlns:a16="http://schemas.microsoft.com/office/drawing/2014/main" val="20001"/>
                          </a:ext>
                        </a:extLst>
                      </a:gridCol>
                      <a:gridCol w="588685">
                        <a:extLst>
                          <a:ext uri="{9D8B030D-6E8A-4147-A177-3AD203B41FA5}">
                            <a16:colId xmlns:a16="http://schemas.microsoft.com/office/drawing/2014/main" val="20002"/>
                          </a:ext>
                        </a:extLst>
                      </a:gridCol>
                      <a:gridCol w="588685">
                        <a:extLst>
                          <a:ext uri="{9D8B030D-6E8A-4147-A177-3AD203B41FA5}">
                            <a16:colId xmlns:a16="http://schemas.microsoft.com/office/drawing/2014/main" val="20003"/>
                          </a:ext>
                        </a:extLst>
                      </a:gridCol>
                      <a:gridCol w="588685">
                        <a:extLst>
                          <a:ext uri="{9D8B030D-6E8A-4147-A177-3AD203B41FA5}">
                            <a16:colId xmlns:a16="http://schemas.microsoft.com/office/drawing/2014/main" val="20004"/>
                          </a:ext>
                        </a:extLst>
                      </a:gridCol>
                      <a:gridCol w="588685">
                        <a:extLst>
                          <a:ext uri="{9D8B030D-6E8A-4147-A177-3AD203B41FA5}">
                            <a16:colId xmlns:a16="http://schemas.microsoft.com/office/drawing/2014/main" val="20005"/>
                          </a:ext>
                        </a:extLst>
                      </a:gridCol>
                      <a:gridCol w="588685">
                        <a:extLst>
                          <a:ext uri="{9D8B030D-6E8A-4147-A177-3AD203B41FA5}">
                            <a16:colId xmlns:a16="http://schemas.microsoft.com/office/drawing/2014/main" val="20006"/>
                          </a:ext>
                        </a:extLst>
                      </a:gridCol>
                      <a:gridCol w="588685">
                        <a:extLst>
                          <a:ext uri="{9D8B030D-6E8A-4147-A177-3AD203B41FA5}">
                            <a16:colId xmlns:a16="http://schemas.microsoft.com/office/drawing/2014/main" val="20007"/>
                          </a:ext>
                        </a:extLst>
                      </a:gridCol>
                      <a:gridCol w="588685">
                        <a:extLst>
                          <a:ext uri="{9D8B030D-6E8A-4147-A177-3AD203B41FA5}">
                            <a16:colId xmlns:a16="http://schemas.microsoft.com/office/drawing/2014/main" val="20008"/>
                          </a:ext>
                        </a:extLst>
                      </a:gridCol>
                      <a:gridCol w="588685">
                        <a:extLst>
                          <a:ext uri="{9D8B030D-6E8A-4147-A177-3AD203B41FA5}">
                            <a16:colId xmlns:a16="http://schemas.microsoft.com/office/drawing/2014/main" val="20009"/>
                          </a:ext>
                        </a:extLst>
                      </a:gridCol>
                      <a:gridCol w="588685">
                        <a:extLst>
                          <a:ext uri="{9D8B030D-6E8A-4147-A177-3AD203B41FA5}">
                            <a16:colId xmlns:a16="http://schemas.microsoft.com/office/drawing/2014/main" val="20010"/>
                          </a:ext>
                        </a:extLst>
                      </a:gridCol>
                      <a:gridCol w="588685">
                        <a:extLst>
                          <a:ext uri="{9D8B030D-6E8A-4147-A177-3AD203B41FA5}">
                            <a16:colId xmlns:a16="http://schemas.microsoft.com/office/drawing/2014/main" val="20011"/>
                          </a:ext>
                        </a:extLst>
                      </a:gridCol>
                    </a:tblGrid>
                    <a:tr h="636621"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sz="2500"/>
                              <a:t>Z1</a:t>
                            </a:r>
                          </a:p>
                        </a:txBody>
                        <a:tcPr marL="50800" marR="50800" marT="50800" marB="50800" anchor="ctr" horzOverflow="overflow">
                          <a:lnL w="38100">
                            <a:solidFill>
                              <a:srgbClr val="000000"/>
                            </a:solidFill>
                            <a:miter lim="400000"/>
                          </a:lnL>
                          <a:lnR w="38100">
                            <a:solidFill>
                              <a:srgbClr val="000000"/>
                            </a:solidFill>
                            <a:miter lim="400000"/>
                          </a:lnR>
                          <a:lnT w="38100">
                            <a:solidFill>
                              <a:srgbClr val="000000"/>
                            </a:solidFill>
                            <a:miter lim="400000"/>
                          </a:lnT>
                          <a:lnB w="38100">
                            <a:solidFill>
                              <a:srgbClr val="000000"/>
                            </a:solidFill>
                            <a:miter lim="400000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sz="2500"/>
                              <a:t>Z2</a:t>
                            </a:r>
                          </a:p>
                        </a:txBody>
                        <a:tcPr marL="50800" marR="50800" marT="50800" marB="50800" anchor="ctr" horzOverflow="overflow">
                          <a:lnL w="38100">
                            <a:solidFill>
                              <a:srgbClr val="000000"/>
                            </a:solidFill>
                            <a:miter lim="400000"/>
                          </a:lnL>
                          <a:lnR w="38100">
                            <a:solidFill>
                              <a:srgbClr val="000000"/>
                            </a:solidFill>
                            <a:miter lim="400000"/>
                          </a:lnR>
                          <a:lnT w="38100">
                            <a:solidFill>
                              <a:srgbClr val="000000"/>
                            </a:solidFill>
                            <a:miter lim="400000"/>
                          </a:lnT>
                          <a:lnB w="38100">
                            <a:solidFill>
                              <a:srgbClr val="000000"/>
                            </a:solidFill>
                            <a:miter lim="400000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sz="2500"/>
                              <a:t>Z3</a:t>
                            </a:r>
                          </a:p>
                        </a:txBody>
                        <a:tcPr marL="50800" marR="50800" marT="50800" marB="50800" anchor="ctr" horzOverflow="overflow">
                          <a:lnL w="38100">
                            <a:solidFill>
                              <a:srgbClr val="000000"/>
                            </a:solidFill>
                            <a:miter lim="400000"/>
                          </a:lnL>
                          <a:lnR w="38100">
                            <a:solidFill>
                              <a:srgbClr val="000000"/>
                            </a:solidFill>
                            <a:miter lim="400000"/>
                          </a:lnR>
                          <a:lnT w="38100">
                            <a:solidFill>
                              <a:srgbClr val="000000"/>
                            </a:solidFill>
                            <a:miter lim="400000"/>
                          </a:lnT>
                          <a:lnB w="38100">
                            <a:solidFill>
                              <a:srgbClr val="000000"/>
                            </a:solidFill>
                            <a:miter lim="400000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sz="2500"/>
                              <a:t>.</a:t>
                            </a:r>
                          </a:p>
                        </a:txBody>
                        <a:tcPr marL="50800" marR="50800" marT="50800" marB="50800" anchor="ctr" horzOverflow="overflow">
                          <a:lnL w="38100">
                            <a:solidFill>
                              <a:srgbClr val="000000"/>
                            </a:solidFill>
                            <a:miter lim="400000"/>
                          </a:lnL>
                          <a:lnR w="38100">
                            <a:solidFill>
                              <a:srgbClr val="000000"/>
                            </a:solidFill>
                            <a:miter lim="400000"/>
                          </a:lnR>
                          <a:lnT w="38100">
                            <a:solidFill>
                              <a:srgbClr val="000000"/>
                            </a:solidFill>
                            <a:miter lim="400000"/>
                          </a:lnT>
                          <a:lnB w="38100">
                            <a:solidFill>
                              <a:srgbClr val="000000"/>
                            </a:solidFill>
                            <a:miter lim="400000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sz="2500"/>
                              <a:t>.</a:t>
                            </a:r>
                          </a:p>
                        </a:txBody>
                        <a:tcPr marL="50800" marR="50800" marT="50800" marB="50800" anchor="ctr" horzOverflow="overflow">
                          <a:lnL w="38100">
                            <a:solidFill>
                              <a:srgbClr val="000000"/>
                            </a:solidFill>
                            <a:miter lim="400000"/>
                          </a:lnL>
                          <a:lnR w="38100">
                            <a:solidFill>
                              <a:srgbClr val="000000"/>
                            </a:solidFill>
                            <a:miter lim="400000"/>
                          </a:lnR>
                          <a:lnT w="38100">
                            <a:solidFill>
                              <a:srgbClr val="000000"/>
                            </a:solidFill>
                            <a:miter lim="400000"/>
                          </a:lnT>
                          <a:lnB w="38100">
                            <a:solidFill>
                              <a:srgbClr val="000000"/>
                            </a:solidFill>
                            <a:miter lim="400000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sz="2500"/>
                              <a:t>.</a:t>
                            </a:r>
                          </a:p>
                        </a:txBody>
                        <a:tcPr marL="50800" marR="50800" marT="50800" marB="50800" anchor="ctr" horzOverflow="overflow">
                          <a:lnL w="38100">
                            <a:solidFill>
                              <a:srgbClr val="000000"/>
                            </a:solidFill>
                            <a:miter lim="400000"/>
                          </a:lnL>
                          <a:lnR w="38100">
                            <a:solidFill>
                              <a:srgbClr val="000000"/>
                            </a:solidFill>
                            <a:miter lim="400000"/>
                          </a:lnR>
                          <a:lnT w="38100">
                            <a:solidFill>
                              <a:srgbClr val="000000"/>
                            </a:solidFill>
                            <a:miter lim="400000"/>
                          </a:lnT>
                          <a:lnB w="38100">
                            <a:solidFill>
                              <a:srgbClr val="000000"/>
                            </a:solidFill>
                            <a:miter lim="400000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sz="2500"/>
                              <a:t>.</a:t>
                            </a:r>
                          </a:p>
                        </a:txBody>
                        <a:tcPr marL="50800" marR="50800" marT="50800" marB="50800" anchor="ctr" horzOverflow="overflow">
                          <a:lnL w="38100">
                            <a:solidFill>
                              <a:srgbClr val="000000"/>
                            </a:solidFill>
                            <a:miter lim="400000"/>
                          </a:lnL>
                          <a:lnR w="38100">
                            <a:solidFill>
                              <a:srgbClr val="000000"/>
                            </a:solidFill>
                            <a:miter lim="400000"/>
                          </a:lnR>
                          <a:lnT w="38100">
                            <a:solidFill>
                              <a:srgbClr val="000000"/>
                            </a:solidFill>
                            <a:miter lim="400000"/>
                          </a:lnT>
                          <a:lnB w="38100">
                            <a:solidFill>
                              <a:srgbClr val="000000"/>
                            </a:solidFill>
                            <a:miter lim="400000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sz="2500"/>
                              <a:t>.</a:t>
                            </a:r>
                          </a:p>
                        </a:txBody>
                        <a:tcPr marL="50800" marR="50800" marT="50800" marB="50800" anchor="ctr" horzOverflow="overflow">
                          <a:lnL w="38100">
                            <a:solidFill>
                              <a:srgbClr val="000000"/>
                            </a:solidFill>
                            <a:miter lim="400000"/>
                          </a:lnL>
                          <a:lnR w="38100">
                            <a:solidFill>
                              <a:srgbClr val="000000"/>
                            </a:solidFill>
                            <a:miter lim="400000"/>
                          </a:lnR>
                          <a:lnT w="38100">
                            <a:solidFill>
                              <a:srgbClr val="000000"/>
                            </a:solidFill>
                            <a:miter lim="400000"/>
                          </a:lnT>
                          <a:lnB w="38100">
                            <a:solidFill>
                              <a:srgbClr val="000000"/>
                            </a:solidFill>
                            <a:miter lim="400000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sz="2500"/>
                              <a:t>.</a:t>
                            </a:r>
                          </a:p>
                        </a:txBody>
                        <a:tcPr marL="50800" marR="50800" marT="50800" marB="50800" anchor="ctr" horzOverflow="overflow">
                          <a:lnL w="38100">
                            <a:solidFill>
                              <a:srgbClr val="000000"/>
                            </a:solidFill>
                            <a:miter lim="400000"/>
                          </a:lnL>
                          <a:lnR w="38100">
                            <a:solidFill>
                              <a:srgbClr val="000000"/>
                            </a:solidFill>
                            <a:miter lim="400000"/>
                          </a:lnR>
                          <a:lnT w="38100">
                            <a:solidFill>
                              <a:srgbClr val="000000"/>
                            </a:solidFill>
                            <a:miter lim="400000"/>
                          </a:lnT>
                          <a:lnB w="38100">
                            <a:solidFill>
                              <a:srgbClr val="000000"/>
                            </a:solidFill>
                            <a:miter lim="400000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sz="2500"/>
                              <a:t>.</a:t>
                            </a:r>
                          </a:p>
                        </a:txBody>
                        <a:tcPr marL="50800" marR="50800" marT="50800" marB="50800" anchor="ctr" horzOverflow="overflow">
                          <a:lnL w="38100">
                            <a:solidFill>
                              <a:srgbClr val="000000"/>
                            </a:solidFill>
                            <a:miter lim="400000"/>
                          </a:lnL>
                          <a:lnR w="38100">
                            <a:solidFill>
                              <a:srgbClr val="000000"/>
                            </a:solidFill>
                            <a:miter lim="400000"/>
                          </a:lnR>
                          <a:lnT w="38100">
                            <a:solidFill>
                              <a:srgbClr val="000000"/>
                            </a:solidFill>
                            <a:miter lim="400000"/>
                          </a:lnT>
                          <a:lnB w="38100">
                            <a:solidFill>
                              <a:srgbClr val="000000"/>
                            </a:solidFill>
                            <a:miter lim="400000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sz="2500"/>
                              <a:t>.</a:t>
                            </a:r>
                          </a:p>
                        </a:txBody>
                        <a:tcPr marL="50800" marR="50800" marT="50800" marB="50800" anchor="ctr" horzOverflow="overflow">
                          <a:lnL w="38100">
                            <a:solidFill>
                              <a:srgbClr val="000000"/>
                            </a:solidFill>
                            <a:miter lim="400000"/>
                          </a:lnL>
                          <a:lnR w="38100">
                            <a:solidFill>
                              <a:srgbClr val="000000"/>
                            </a:solidFill>
                            <a:miter lim="400000"/>
                          </a:lnR>
                          <a:lnT w="38100">
                            <a:solidFill>
                              <a:srgbClr val="000000"/>
                            </a:solidFill>
                            <a:miter lim="400000"/>
                          </a:lnT>
                          <a:lnB w="38100">
                            <a:solidFill>
                              <a:srgbClr val="000000"/>
                            </a:solidFill>
                            <a:miter lim="400000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sz="2500"/>
                              <a:t>Zn</a:t>
                            </a:r>
                          </a:p>
                        </a:txBody>
                        <a:tcPr marL="50800" marR="50800" marT="50800" marB="50800" anchor="ctr" horzOverflow="overflow">
                          <a:lnL w="38100">
                            <a:solidFill>
                              <a:srgbClr val="000000"/>
                            </a:solidFill>
                            <a:miter lim="400000"/>
                          </a:lnL>
                          <a:lnR w="38100">
                            <a:solidFill>
                              <a:srgbClr val="000000"/>
                            </a:solidFill>
                            <a:miter lim="400000"/>
                          </a:lnR>
                          <a:lnT w="38100">
                            <a:solidFill>
                              <a:srgbClr val="000000"/>
                            </a:solidFill>
                            <a:miter lim="400000"/>
                          </a:lnT>
                          <a:lnB w="38100">
                            <a:solidFill>
                              <a:srgbClr val="000000"/>
                            </a:solidFill>
                            <a:miter lim="400000"/>
                          </a:lnB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0"/>
                        </a:ext>
                      </a:extLst>
                    </a:tr>
                  </a:tbl>
                </a:graphicData>
              </a:graphic>
            </p:graphicFrame>
          </mc:Choice>
          <mc:Fallback xmlns="">
            <p:graphicFrame>
              <p:nvGraphicFramePr>
                <p:cNvPr id="413" name="Table 1-1-2"/>
                <p:cNvGraphicFramePr/>
                <p:nvPr/>
              </p:nvGraphicFramePr>
              <p:xfrm>
                <a:off x="773546" y="38100"/>
                <a:ext cx="7064219" cy="636620"/>
              </p:xfrm>
              <a:graphic>
                <a:graphicData uri="http://schemas.openxmlformats.org/drawingml/2006/table">
                  <a:tbl>
                    <a:tblPr>
                      <a:tableStyleId>{4C3C2611-4C71-4FC5-86AE-919BDF0F9419}</a:tableStyleId>
                    </a:tblPr>
                    <a:tblGrid>
                      <a:gridCol w="588685">
                        <a:extLst>
                          <a:ext uri="{9D8B030D-6E8A-4147-A177-3AD203B41FA5}">
                            <a16:colId xmlns:a16="http://schemas.microsoft.com/office/drawing/2014/main" val="20000"/>
                          </a:ext>
                        </a:extLst>
                      </a:gridCol>
                      <a:gridCol w="588685">
                        <a:extLst>
                          <a:ext uri="{9D8B030D-6E8A-4147-A177-3AD203B41FA5}">
                            <a16:colId xmlns:a16="http://schemas.microsoft.com/office/drawing/2014/main" val="20001"/>
                          </a:ext>
                        </a:extLst>
                      </a:gridCol>
                      <a:gridCol w="588685">
                        <a:extLst>
                          <a:ext uri="{9D8B030D-6E8A-4147-A177-3AD203B41FA5}">
                            <a16:colId xmlns:a16="http://schemas.microsoft.com/office/drawing/2014/main" val="20002"/>
                          </a:ext>
                        </a:extLst>
                      </a:gridCol>
                      <a:gridCol w="588685">
                        <a:extLst>
                          <a:ext uri="{9D8B030D-6E8A-4147-A177-3AD203B41FA5}">
                            <a16:colId xmlns:a16="http://schemas.microsoft.com/office/drawing/2014/main" val="20003"/>
                          </a:ext>
                        </a:extLst>
                      </a:gridCol>
                      <a:gridCol w="588685">
                        <a:extLst>
                          <a:ext uri="{9D8B030D-6E8A-4147-A177-3AD203B41FA5}">
                            <a16:colId xmlns:a16="http://schemas.microsoft.com/office/drawing/2014/main" val="20004"/>
                          </a:ext>
                        </a:extLst>
                      </a:gridCol>
                      <a:gridCol w="588685">
                        <a:extLst>
                          <a:ext uri="{9D8B030D-6E8A-4147-A177-3AD203B41FA5}">
                            <a16:colId xmlns:a16="http://schemas.microsoft.com/office/drawing/2014/main" val="20005"/>
                          </a:ext>
                        </a:extLst>
                      </a:gridCol>
                      <a:gridCol w="588685">
                        <a:extLst>
                          <a:ext uri="{9D8B030D-6E8A-4147-A177-3AD203B41FA5}">
                            <a16:colId xmlns:a16="http://schemas.microsoft.com/office/drawing/2014/main" val="20006"/>
                          </a:ext>
                        </a:extLst>
                      </a:gridCol>
                      <a:gridCol w="588685">
                        <a:extLst>
                          <a:ext uri="{9D8B030D-6E8A-4147-A177-3AD203B41FA5}">
                            <a16:colId xmlns:a16="http://schemas.microsoft.com/office/drawing/2014/main" val="20007"/>
                          </a:ext>
                        </a:extLst>
                      </a:gridCol>
                      <a:gridCol w="588685">
                        <a:extLst>
                          <a:ext uri="{9D8B030D-6E8A-4147-A177-3AD203B41FA5}">
                            <a16:colId xmlns:a16="http://schemas.microsoft.com/office/drawing/2014/main" val="20008"/>
                          </a:ext>
                        </a:extLst>
                      </a:gridCol>
                      <a:gridCol w="588685">
                        <a:extLst>
                          <a:ext uri="{9D8B030D-6E8A-4147-A177-3AD203B41FA5}">
                            <a16:colId xmlns:a16="http://schemas.microsoft.com/office/drawing/2014/main" val="20009"/>
                          </a:ext>
                        </a:extLst>
                      </a:gridCol>
                      <a:gridCol w="588685">
                        <a:extLst>
                          <a:ext uri="{9D8B030D-6E8A-4147-A177-3AD203B41FA5}">
                            <a16:colId xmlns:a16="http://schemas.microsoft.com/office/drawing/2014/main" val="20010"/>
                          </a:ext>
                        </a:extLst>
                      </a:gridCol>
                      <a:gridCol w="588685">
                        <a:extLst>
                          <a:ext uri="{9D8B030D-6E8A-4147-A177-3AD203B41FA5}">
                            <a16:colId xmlns:a16="http://schemas.microsoft.com/office/drawing/2014/main" val="20011"/>
                          </a:ext>
                        </a:extLst>
                      </a:gridCol>
                    </a:tblGrid>
                    <a:tr h="636621"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sz="2500"/>
                              <a:t>Z1</a:t>
                            </a:r>
                          </a:p>
                        </a:txBody>
                        <a:tcPr marL="50800" marR="50800" marT="50800" marB="50800" anchor="ctr" horzOverflow="overflow">
                          <a:lnL w="38100">
                            <a:solidFill>
                              <a:srgbClr val="000000"/>
                            </a:solidFill>
                            <a:miter lim="400000"/>
                          </a:lnL>
                          <a:lnR w="38100">
                            <a:solidFill>
                              <a:srgbClr val="000000"/>
                            </a:solidFill>
                            <a:miter lim="400000"/>
                          </a:lnR>
                          <a:lnT w="38100">
                            <a:solidFill>
                              <a:srgbClr val="000000"/>
                            </a:solidFill>
                            <a:miter lim="400000"/>
                          </a:lnT>
                          <a:lnB w="38100">
                            <a:solidFill>
                              <a:srgbClr val="000000"/>
                            </a:solidFill>
                            <a:miter lim="400000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sz="2500"/>
                              <a:t>Z2</a:t>
                            </a:r>
                          </a:p>
                        </a:txBody>
                        <a:tcPr marL="50800" marR="50800" marT="50800" marB="50800" anchor="ctr" horzOverflow="overflow">
                          <a:lnL w="38100">
                            <a:solidFill>
                              <a:srgbClr val="000000"/>
                            </a:solidFill>
                            <a:miter lim="400000"/>
                          </a:lnL>
                          <a:lnR w="38100">
                            <a:solidFill>
                              <a:srgbClr val="000000"/>
                            </a:solidFill>
                            <a:miter lim="400000"/>
                          </a:lnR>
                          <a:lnT w="38100">
                            <a:solidFill>
                              <a:srgbClr val="000000"/>
                            </a:solidFill>
                            <a:miter lim="400000"/>
                          </a:lnT>
                          <a:lnB w="38100">
                            <a:solidFill>
                              <a:srgbClr val="000000"/>
                            </a:solidFill>
                            <a:miter lim="400000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sz="2500"/>
                              <a:t>Z3</a:t>
                            </a:r>
                          </a:p>
                        </a:txBody>
                        <a:tcPr marL="50800" marR="50800" marT="50800" marB="50800" anchor="ctr" horzOverflow="overflow">
                          <a:lnL w="38100">
                            <a:solidFill>
                              <a:srgbClr val="000000"/>
                            </a:solidFill>
                            <a:miter lim="400000"/>
                          </a:lnL>
                          <a:lnR w="38100">
                            <a:solidFill>
                              <a:srgbClr val="000000"/>
                            </a:solidFill>
                            <a:miter lim="400000"/>
                          </a:lnR>
                          <a:lnT w="38100">
                            <a:solidFill>
                              <a:srgbClr val="000000"/>
                            </a:solidFill>
                            <a:miter lim="400000"/>
                          </a:lnT>
                          <a:lnB w="38100">
                            <a:solidFill>
                              <a:srgbClr val="000000"/>
                            </a:solidFill>
                            <a:miter lim="400000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sz="2500"/>
                              <a:t>.</a:t>
                            </a:r>
                          </a:p>
                        </a:txBody>
                        <a:tcPr marL="50800" marR="50800" marT="50800" marB="50800" anchor="ctr" horzOverflow="overflow">
                          <a:lnL w="38100">
                            <a:solidFill>
                              <a:srgbClr val="000000"/>
                            </a:solidFill>
                            <a:miter lim="400000"/>
                          </a:lnL>
                          <a:lnR w="38100">
                            <a:solidFill>
                              <a:srgbClr val="000000"/>
                            </a:solidFill>
                            <a:miter lim="400000"/>
                          </a:lnR>
                          <a:lnT w="38100">
                            <a:solidFill>
                              <a:srgbClr val="000000"/>
                            </a:solidFill>
                            <a:miter lim="400000"/>
                          </a:lnT>
                          <a:lnB w="38100">
                            <a:solidFill>
                              <a:srgbClr val="000000"/>
                            </a:solidFill>
                            <a:miter lim="400000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sz="2500"/>
                              <a:t>.</a:t>
                            </a:r>
                          </a:p>
                        </a:txBody>
                        <a:tcPr marL="50800" marR="50800" marT="50800" marB="50800" anchor="ctr" horzOverflow="overflow">
                          <a:lnL w="38100">
                            <a:solidFill>
                              <a:srgbClr val="000000"/>
                            </a:solidFill>
                            <a:miter lim="400000"/>
                          </a:lnL>
                          <a:lnR w="38100">
                            <a:solidFill>
                              <a:srgbClr val="000000"/>
                            </a:solidFill>
                            <a:miter lim="400000"/>
                          </a:lnR>
                          <a:lnT w="38100">
                            <a:solidFill>
                              <a:srgbClr val="000000"/>
                            </a:solidFill>
                            <a:miter lim="400000"/>
                          </a:lnT>
                          <a:lnB w="38100">
                            <a:solidFill>
                              <a:srgbClr val="000000"/>
                            </a:solidFill>
                            <a:miter lim="400000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sz="2500"/>
                              <a:t>.</a:t>
                            </a:r>
                          </a:p>
                        </a:txBody>
                        <a:tcPr marL="50800" marR="50800" marT="50800" marB="50800" anchor="ctr" horzOverflow="overflow">
                          <a:lnL w="38100">
                            <a:solidFill>
                              <a:srgbClr val="000000"/>
                            </a:solidFill>
                            <a:miter lim="400000"/>
                          </a:lnL>
                          <a:lnR w="38100">
                            <a:solidFill>
                              <a:srgbClr val="000000"/>
                            </a:solidFill>
                            <a:miter lim="400000"/>
                          </a:lnR>
                          <a:lnT w="38100">
                            <a:solidFill>
                              <a:srgbClr val="000000"/>
                            </a:solidFill>
                            <a:miter lim="400000"/>
                          </a:lnT>
                          <a:lnB w="38100">
                            <a:solidFill>
                              <a:srgbClr val="000000"/>
                            </a:solidFill>
                            <a:miter lim="400000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sz="2500"/>
                              <a:t>.</a:t>
                            </a:r>
                          </a:p>
                        </a:txBody>
                        <a:tcPr marL="50800" marR="50800" marT="50800" marB="50800" anchor="ctr" horzOverflow="overflow">
                          <a:lnL w="38100">
                            <a:solidFill>
                              <a:srgbClr val="000000"/>
                            </a:solidFill>
                            <a:miter lim="400000"/>
                          </a:lnL>
                          <a:lnR w="38100">
                            <a:solidFill>
                              <a:srgbClr val="000000"/>
                            </a:solidFill>
                            <a:miter lim="400000"/>
                          </a:lnR>
                          <a:lnT w="38100">
                            <a:solidFill>
                              <a:srgbClr val="000000"/>
                            </a:solidFill>
                            <a:miter lim="400000"/>
                          </a:lnT>
                          <a:lnB w="38100">
                            <a:solidFill>
                              <a:srgbClr val="000000"/>
                            </a:solidFill>
                            <a:miter lim="400000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sz="2500"/>
                              <a:t>.</a:t>
                            </a:r>
                          </a:p>
                        </a:txBody>
                        <a:tcPr marL="50800" marR="50800" marT="50800" marB="50800" anchor="ctr" horzOverflow="overflow">
                          <a:lnL w="38100">
                            <a:solidFill>
                              <a:srgbClr val="000000"/>
                            </a:solidFill>
                            <a:miter lim="400000"/>
                          </a:lnL>
                          <a:lnR w="38100">
                            <a:solidFill>
                              <a:srgbClr val="000000"/>
                            </a:solidFill>
                            <a:miter lim="400000"/>
                          </a:lnR>
                          <a:lnT w="38100">
                            <a:solidFill>
                              <a:srgbClr val="000000"/>
                            </a:solidFill>
                            <a:miter lim="400000"/>
                          </a:lnT>
                          <a:lnB w="38100">
                            <a:solidFill>
                              <a:srgbClr val="000000"/>
                            </a:solidFill>
                            <a:miter lim="400000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sz="2500"/>
                              <a:t>.</a:t>
                            </a:r>
                          </a:p>
                        </a:txBody>
                        <a:tcPr marL="50800" marR="50800" marT="50800" marB="50800" anchor="ctr" horzOverflow="overflow">
                          <a:lnL w="38100">
                            <a:solidFill>
                              <a:srgbClr val="000000"/>
                            </a:solidFill>
                            <a:miter lim="400000"/>
                          </a:lnL>
                          <a:lnR w="38100">
                            <a:solidFill>
                              <a:srgbClr val="000000"/>
                            </a:solidFill>
                            <a:miter lim="400000"/>
                          </a:lnR>
                          <a:lnT w="38100">
                            <a:solidFill>
                              <a:srgbClr val="000000"/>
                            </a:solidFill>
                            <a:miter lim="400000"/>
                          </a:lnT>
                          <a:lnB w="38100">
                            <a:solidFill>
                              <a:srgbClr val="000000"/>
                            </a:solidFill>
                            <a:miter lim="400000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sz="2500"/>
                              <a:t>.</a:t>
                            </a:r>
                          </a:p>
                        </a:txBody>
                        <a:tcPr marL="50800" marR="50800" marT="50800" marB="50800" anchor="ctr" horzOverflow="overflow">
                          <a:lnL w="38100">
                            <a:solidFill>
                              <a:srgbClr val="000000"/>
                            </a:solidFill>
                            <a:miter lim="400000"/>
                          </a:lnL>
                          <a:lnR w="38100">
                            <a:solidFill>
                              <a:srgbClr val="000000"/>
                            </a:solidFill>
                            <a:miter lim="400000"/>
                          </a:lnR>
                          <a:lnT w="38100">
                            <a:solidFill>
                              <a:srgbClr val="000000"/>
                            </a:solidFill>
                            <a:miter lim="400000"/>
                          </a:lnT>
                          <a:lnB w="38100">
                            <a:solidFill>
                              <a:srgbClr val="000000"/>
                            </a:solidFill>
                            <a:miter lim="400000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sz="2500"/>
                              <a:t>.</a:t>
                            </a:r>
                          </a:p>
                        </a:txBody>
                        <a:tcPr marL="50800" marR="50800" marT="50800" marB="50800" anchor="ctr" horzOverflow="overflow">
                          <a:lnL w="38100">
                            <a:solidFill>
                              <a:srgbClr val="000000"/>
                            </a:solidFill>
                            <a:miter lim="400000"/>
                          </a:lnL>
                          <a:lnR w="38100">
                            <a:solidFill>
                              <a:srgbClr val="000000"/>
                            </a:solidFill>
                            <a:miter lim="400000"/>
                          </a:lnR>
                          <a:lnT w="38100">
                            <a:solidFill>
                              <a:srgbClr val="000000"/>
                            </a:solidFill>
                            <a:miter lim="400000"/>
                          </a:lnT>
                          <a:lnB w="38100">
                            <a:solidFill>
                              <a:srgbClr val="000000"/>
                            </a:solidFill>
                            <a:miter lim="400000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sz="2500"/>
                              <a:t>Zn</a:t>
                            </a:r>
                          </a:p>
                        </a:txBody>
                        <a:tcPr marL="50800" marR="50800" marT="50800" marB="50800" anchor="ctr" horzOverflow="overflow">
                          <a:lnL w="38100">
                            <a:solidFill>
                              <a:srgbClr val="000000"/>
                            </a:solidFill>
                            <a:miter lim="400000"/>
                          </a:lnL>
                          <a:lnR w="38100">
                            <a:solidFill>
                              <a:srgbClr val="000000"/>
                            </a:solidFill>
                            <a:miter lim="400000"/>
                          </a:lnR>
                          <a:lnT w="38100">
                            <a:solidFill>
                              <a:srgbClr val="000000"/>
                            </a:solidFill>
                            <a:miter lim="400000"/>
                          </a:lnT>
                          <a:lnB w="38100">
                            <a:solidFill>
                              <a:srgbClr val="000000"/>
                            </a:solidFill>
                            <a:miter lim="400000"/>
                          </a:lnB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0"/>
                        </a:ext>
                      </a:extLst>
                    </a:tr>
                  </a:tbl>
                </a:graphicData>
              </a:graphic>
            </p:graphicFrame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6" name="i.i.d."/>
              <p:cNvSpPr txBox="1"/>
              <p:nvPr/>
            </p:nvSpPr>
            <p:spPr>
              <a:xfrm>
                <a:off x="3924264" y="10457006"/>
                <a:ext cx="4529529" cy="70237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/>
              <a:p>
                <a:pPr defTabSz="825500">
                  <a:defRPr sz="3200">
                    <a:solidFill>
                      <a:srgbClr val="000000"/>
                    </a:solidFill>
                  </a:defRPr>
                </a:pPr>
                <a14:m>
                  <m:oMath xmlns:m="http://schemas.openxmlformats.org/officeDocument/2006/math">
                    <m:r>
                      <a:rPr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)∼</m:t>
                    </m:r>
                    <m:sSub>
                      <m:sSubPr>
                        <m:ctrlPr>
                          <a:rPr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𝑋𝑌𝑍</m:t>
                        </m:r>
                      </m:sub>
                    </m:sSub>
                  </m:oMath>
                </a14:m>
                <a:r>
                  <a:t>   i.i.d.</a:t>
                </a:r>
              </a:p>
            </p:txBody>
          </p:sp>
        </mc:Choice>
        <mc:Fallback xmlns="">
          <p:sp>
            <p:nvSpPr>
              <p:cNvPr id="416" name="i.i.d.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264" y="10457006"/>
                <a:ext cx="4529529" cy="702377"/>
              </a:xfrm>
              <a:prstGeom prst="rect">
                <a:avLst/>
              </a:prstGeom>
              <a:blipFill>
                <a:blip r:embed="rId5"/>
                <a:stretch>
                  <a:fillRect l="-942" r="-7268" b="-22414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7" name="large"/>
              <p:cNvSpPr txBox="1"/>
              <p:nvPr/>
            </p:nvSpPr>
            <p:spPr>
              <a:xfrm>
                <a:off x="3924263" y="11569212"/>
                <a:ext cx="1582613" cy="673506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/>
              <a:p>
                <a:pPr defTabSz="825500">
                  <a:defRPr sz="3200">
                    <a:solidFill>
                      <a:srgbClr val="000000"/>
                    </a:solidFill>
                  </a:defRPr>
                </a:pPr>
                <a14:m>
                  <m:oMath xmlns:m="http://schemas.openxmlformats.org/officeDocument/2006/math">
                    <m:r>
                      <a:rPr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dirty="0"/>
                  <a:t>   large</a:t>
                </a:r>
              </a:p>
            </p:txBody>
          </p:sp>
        </mc:Choice>
        <mc:Fallback xmlns="">
          <p:sp>
            <p:nvSpPr>
              <p:cNvPr id="417" name="large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263" y="11569212"/>
                <a:ext cx="1582613" cy="673506"/>
              </a:xfrm>
              <a:prstGeom prst="rect">
                <a:avLst/>
              </a:prstGeom>
              <a:blipFill>
                <a:blip r:embed="rId6"/>
                <a:stretch>
                  <a:fillRect t="-909" r="-14286" b="-27273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heorem…">
                <a:extLst>
                  <a:ext uri="{FF2B5EF4-FFF2-40B4-BE49-F238E27FC236}">
                    <a16:creationId xmlns:a16="http://schemas.microsoft.com/office/drawing/2014/main" id="{51ED9956-76FE-194E-F6F5-BACBF7EC36CB}"/>
                  </a:ext>
                </a:extLst>
              </p:cNvPr>
              <p:cNvSpPr txBox="1"/>
              <p:nvPr/>
            </p:nvSpPr>
            <p:spPr>
              <a:xfrm>
                <a:off x="12496442" y="5800332"/>
                <a:ext cx="11004586" cy="1289264"/>
              </a:xfrm>
              <a:prstGeom prst="rect">
                <a:avLst/>
              </a:prstGeom>
              <a:solidFill>
                <a:srgbClr val="D5D5D5"/>
              </a:solidFill>
              <a:ln w="12700">
                <a:miter lim="400000"/>
              </a:ln>
              <a:effectLst>
                <a:outerShdw blurRad="190500" dist="8455" dir="5400000" rotWithShape="0">
                  <a:srgbClr val="000000"/>
                </a:outerShdw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>
                <a:spAutoFit/>
              </a:bodyPr>
              <a:lstStyle/>
              <a:p>
                <a:pPr>
                  <a:defRPr sz="3200">
                    <a:solidFill>
                      <a:srgbClr val="424242"/>
                    </a:solidFill>
                  </a:defRPr>
                </a:pPr>
                <a:r>
                  <a:rPr lang="en-US" b="1" u="sng" dirty="0"/>
                  <a:t>Problem</a:t>
                </a:r>
                <a:endParaRPr b="1" u="sng" dirty="0"/>
              </a:p>
              <a:p>
                <a:pPr>
                  <a:spcBef>
                    <a:spcPts val="900"/>
                  </a:spcBef>
                  <a:defRPr sz="3200">
                    <a:solidFill>
                      <a:srgbClr val="424242"/>
                    </a:solidFill>
                  </a:defRPr>
                </a:pPr>
                <a:r>
                  <a:rPr lang="en-US" dirty="0"/>
                  <a:t>Which</a:t>
                </a:r>
                <a:r>
                  <a:rPr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sz="3850" i="1">
                            <a:solidFill>
                              <a:srgbClr val="42424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3850" i="1">
                            <a:solidFill>
                              <a:srgbClr val="424242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sz="3850" i="1">
                            <a:solidFill>
                              <a:srgbClr val="424242"/>
                            </a:solidFill>
                            <a:latin typeface="Cambria Math" panose="02040503050406030204" pitchFamily="18" charset="0"/>
                          </a:rPr>
                          <m:t>𝑋𝑌𝑍</m:t>
                        </m:r>
                      </m:sub>
                    </m:sSub>
                  </m:oMath>
                </a14:m>
                <a:r>
                  <a:rPr dirty="0"/>
                  <a:t> </a:t>
                </a:r>
                <a:r>
                  <a:rPr lang="en-US" dirty="0"/>
                  <a:t>allows 3-party broadcast</a:t>
                </a:r>
                <a:endParaRPr dirty="0"/>
              </a:p>
            </p:txBody>
          </p:sp>
        </mc:Choice>
        <mc:Fallback>
          <p:sp>
            <p:nvSpPr>
              <p:cNvPr id="5" name="Theorem…">
                <a:extLst>
                  <a:ext uri="{FF2B5EF4-FFF2-40B4-BE49-F238E27FC236}">
                    <a16:creationId xmlns:a16="http://schemas.microsoft.com/office/drawing/2014/main" id="{51ED9956-76FE-194E-F6F5-BACBF7EC36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6442" y="5800332"/>
                <a:ext cx="11004586" cy="12892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2700">
                <a:miter lim="400000"/>
              </a:ln>
              <a:effectLst>
                <a:outerShdw blurRad="190500" dist="8455" dir="5400000" rotWithShape="0">
                  <a:srgbClr val="000000"/>
                </a:outerShdw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Byzantine Generals : Source Model"/>
          <p:cNvSpPr txBox="1">
            <a:spLocks noGrp="1"/>
          </p:cNvSpPr>
          <p:nvPr>
            <p:ph type="title"/>
          </p:nvPr>
        </p:nvSpPr>
        <p:spPr>
          <a:xfrm>
            <a:off x="1206500" y="317500"/>
            <a:ext cx="21971000" cy="1433163"/>
          </a:xfrm>
          <a:prstGeom prst="rect">
            <a:avLst/>
          </a:prstGeom>
        </p:spPr>
        <p:txBody>
          <a:bodyPr/>
          <a:lstStyle>
            <a:lvl1pPr>
              <a:defRPr sz="7000" spc="-140"/>
            </a:lvl1pPr>
          </a:lstStyle>
          <a:p>
            <a:r>
              <a:rPr lang="en-US" dirty="0"/>
              <a:t>Byzantine Broadcast using Correlated Sources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heorem [Fitzi, Wolf, Wullschleger ’04]…">
                <a:extLst>
                  <a:ext uri="{FF2B5EF4-FFF2-40B4-BE49-F238E27FC236}">
                    <a16:creationId xmlns:a16="http://schemas.microsoft.com/office/drawing/2014/main" id="{2D3F883C-3C6F-6E0A-4762-682FFBF866FA}"/>
                  </a:ext>
                </a:extLst>
              </p:cNvPr>
              <p:cNvSpPr txBox="1"/>
              <p:nvPr/>
            </p:nvSpPr>
            <p:spPr>
              <a:xfrm>
                <a:off x="7892174" y="3148827"/>
                <a:ext cx="16111816" cy="2470850"/>
              </a:xfrm>
              <a:prstGeom prst="rect">
                <a:avLst/>
              </a:prstGeom>
              <a:solidFill>
                <a:srgbClr val="D5D5D5"/>
              </a:solidFill>
              <a:ln w="12700">
                <a:miter lim="400000"/>
              </a:ln>
              <a:effectLst>
                <a:outerShdw blurRad="190500" dist="8455" dir="5400000" rotWithShape="0">
                  <a:srgbClr val="000000"/>
                </a:outerShdw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>
                <a:spAutoFit/>
              </a:bodyPr>
              <a:lstStyle/>
              <a:p>
                <a:pPr algn="l">
                  <a:defRPr sz="3200">
                    <a:solidFill>
                      <a:srgbClr val="424242"/>
                    </a:solidFill>
                  </a:defRPr>
                </a:pPr>
                <a:r>
                  <a:rPr lang="en-US" b="1" u="sng" dirty="0"/>
                  <a:t>Theorem</a:t>
                </a:r>
                <a:r>
                  <a:rPr lang="en-US" dirty="0"/>
                  <a:t> [FWW04]</a:t>
                </a:r>
              </a:p>
              <a:p>
                <a:pPr algn="l">
                  <a:spcBef>
                    <a:spcPts val="900"/>
                  </a:spcBef>
                  <a:defRPr sz="3200">
                    <a:solidFill>
                      <a:srgbClr val="424242"/>
                    </a:solidFill>
                  </a:defRPr>
                </a:pPr>
                <a:r>
                  <a:rPr lang="en-US" dirty="0"/>
                  <a:t>3-party broadcast is feasible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3850" i="1">
                            <a:solidFill>
                              <a:srgbClr val="42424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3850" i="1">
                            <a:solidFill>
                              <a:srgbClr val="424242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ar-AE" sz="3850" i="1">
                            <a:solidFill>
                              <a:srgbClr val="424242"/>
                            </a:solidFill>
                            <a:latin typeface="Cambria Math" panose="02040503050406030204" pitchFamily="18" charset="0"/>
                          </a:rPr>
                          <m:t>𝑋𝑌𝑍</m:t>
                        </m:r>
                      </m:sub>
                    </m:sSub>
                  </m:oMath>
                </a14:m>
                <a:r>
                  <a:rPr lang="ar-AE" dirty="0"/>
                  <a:t> </a:t>
                </a:r>
                <a:r>
                  <a:rPr lang="en-US" dirty="0"/>
                  <a:t>if 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and only if </a:t>
                </a:r>
                <a:r>
                  <a:rPr lang="en-US" dirty="0"/>
                  <a:t>one of the following </a:t>
                </a:r>
                <a:r>
                  <a:rPr lang="en-US" dirty="0">
                    <a:solidFill>
                      <a:srgbClr val="FF0000"/>
                    </a:solidFill>
                  </a:rPr>
                  <a:t>does not </a:t>
                </a:r>
                <a:r>
                  <a:rPr lang="en-US" dirty="0"/>
                  <a:t>hold:</a:t>
                </a:r>
              </a:p>
              <a:p>
                <a:pPr>
                  <a:defRPr>
                    <a:solidFill>
                      <a:srgbClr val="424242"/>
                    </a:solidFill>
                  </a:defRPr>
                </a:pPr>
                <a:r>
                  <a:rPr lang="en-US" sz="3600" dirty="0">
                    <a:solidFill>
                      <a:srgbClr val="424242"/>
                    </a:solidFill>
                  </a:rPr>
                  <a:t>A-B-C Simulatability: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850" i="1">
                            <a:solidFill>
                              <a:srgbClr val="42424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850" i="1">
                            <a:solidFill>
                              <a:srgbClr val="424242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850" i="1">
                            <a:solidFill>
                              <a:srgbClr val="424242"/>
                            </a:solidFill>
                            <a:latin typeface="Cambria Math" panose="02040503050406030204" pitchFamily="18" charset="0"/>
                          </a:rPr>
                          <m:t>↘</m:t>
                        </m:r>
                        <m:r>
                          <a:rPr lang="en-US" sz="3850" i="1">
                            <a:solidFill>
                              <a:srgbClr val="424242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3850" i="1" smtClean="0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⫫</m:t>
                    </m:r>
                    <m:r>
                      <a:rPr lang="en-US" sz="3850" b="0" i="1" smtClean="0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3850" b="0" i="1" smtClean="0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3850" b="0" i="1" smtClean="0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sz="3200" dirty="0"/>
              </a:p>
              <a:p>
                <a:pPr>
                  <a:defRPr>
                    <a:solidFill>
                      <a:srgbClr val="424242"/>
                    </a:solidFill>
                  </a:defRPr>
                </a:pPr>
                <a:r>
                  <a:rPr lang="en-US" sz="3600" dirty="0">
                    <a:solidFill>
                      <a:srgbClr val="424242"/>
                    </a:solidFill>
                  </a:rPr>
                  <a:t>A-C-B Simulatability:</a:t>
                </a:r>
                <a14:m>
                  <m:oMath xmlns:m="http://schemas.openxmlformats.org/officeDocument/2006/math">
                    <m:r>
                      <a:rPr lang="en-US" sz="3850" b="0" i="0" smtClean="0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3850" i="1">
                            <a:solidFill>
                              <a:srgbClr val="42424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850" i="1">
                            <a:solidFill>
                              <a:srgbClr val="424242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850" i="1">
                            <a:solidFill>
                              <a:srgbClr val="424242"/>
                            </a:solidFill>
                            <a:latin typeface="Cambria Math" panose="02040503050406030204" pitchFamily="18" charset="0"/>
                          </a:rPr>
                          <m:t>↘</m:t>
                        </m:r>
                        <m:r>
                          <a:rPr lang="en-US" sz="3850" i="1">
                            <a:solidFill>
                              <a:srgbClr val="424242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sz="3850" i="1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⫫</m:t>
                    </m:r>
                    <m:r>
                      <a:rPr lang="en-US" sz="3850" b="0" i="1" smtClean="0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3850" b="0" i="1" smtClean="0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3850" b="0" i="1" smtClean="0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sz="3200" dirty="0"/>
              </a:p>
            </p:txBody>
          </p:sp>
        </mc:Choice>
        <mc:Fallback>
          <p:sp>
            <p:nvSpPr>
              <p:cNvPr id="2" name="Theorem [Fitzi, Wolf, Wullschleger ’04]…">
                <a:extLst>
                  <a:ext uri="{FF2B5EF4-FFF2-40B4-BE49-F238E27FC236}">
                    <a16:creationId xmlns:a16="http://schemas.microsoft.com/office/drawing/2014/main" id="{2D3F883C-3C6F-6E0A-4762-682FFBF866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2174" y="3148827"/>
                <a:ext cx="16111816" cy="24708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miter lim="400000"/>
              </a:ln>
              <a:effectLst>
                <a:outerShdw blurRad="190500" dist="8455" dir="5400000" rotWithShape="0">
                  <a:srgbClr val="000000"/>
                </a:outerShdw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heorem [Fitzi, Wolf, Wullschleger ’04]…">
                <a:extLst>
                  <a:ext uri="{FF2B5EF4-FFF2-40B4-BE49-F238E27FC236}">
                    <a16:creationId xmlns:a16="http://schemas.microsoft.com/office/drawing/2014/main" id="{E4B666DE-1D23-F8CD-1DBA-FAFD37F19107}"/>
                  </a:ext>
                </a:extLst>
              </p:cNvPr>
              <p:cNvSpPr txBox="1"/>
              <p:nvPr/>
            </p:nvSpPr>
            <p:spPr>
              <a:xfrm>
                <a:off x="7892167" y="9081123"/>
                <a:ext cx="16111816" cy="2460545"/>
              </a:xfrm>
              <a:prstGeom prst="rect">
                <a:avLst/>
              </a:prstGeom>
              <a:solidFill>
                <a:srgbClr val="D5D5D5"/>
              </a:solidFill>
              <a:ln w="12700">
                <a:miter lim="400000"/>
              </a:ln>
              <a:effectLst>
                <a:outerShdw blurRad="190500" dist="8455" dir="5400000" rotWithShape="0">
                  <a:srgbClr val="000000"/>
                </a:outerShdw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>
                <a:spAutoFit/>
              </a:bodyPr>
              <a:lstStyle/>
              <a:p>
                <a:pPr algn="l">
                  <a:defRPr sz="3200">
                    <a:solidFill>
                      <a:srgbClr val="424242"/>
                    </a:solidFill>
                  </a:defRPr>
                </a:pPr>
                <a:r>
                  <a:rPr lang="en-US" b="1" u="sng" dirty="0"/>
                  <a:t>Theorem</a:t>
                </a:r>
                <a:r>
                  <a:rPr lang="en-US" dirty="0"/>
                  <a:t> [this work]</a:t>
                </a:r>
              </a:p>
              <a:p>
                <a:pPr algn="l">
                  <a:spcBef>
                    <a:spcPts val="900"/>
                  </a:spcBef>
                  <a:defRPr sz="3200">
                    <a:solidFill>
                      <a:srgbClr val="424242"/>
                    </a:solidFill>
                  </a:defRPr>
                </a:pPr>
                <a:r>
                  <a:rPr lang="en-US" dirty="0"/>
                  <a:t>3-party broadcast is feasible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3850" i="1">
                            <a:solidFill>
                              <a:srgbClr val="42424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3850" i="1">
                            <a:solidFill>
                              <a:srgbClr val="424242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ar-AE" sz="3850" i="1">
                            <a:solidFill>
                              <a:srgbClr val="424242"/>
                            </a:solidFill>
                            <a:latin typeface="Cambria Math" panose="02040503050406030204" pitchFamily="18" charset="0"/>
                          </a:rPr>
                          <m:t>𝑋𝑌𝑍</m:t>
                        </m:r>
                      </m:sub>
                    </m:sSub>
                  </m:oMath>
                </a14:m>
                <a:r>
                  <a:rPr lang="ar-AE" dirty="0"/>
                  <a:t> </a:t>
                </a:r>
                <a:r>
                  <a:rPr lang="en-US" dirty="0"/>
                  <a:t>if and only if one of the following </a:t>
                </a:r>
                <a:r>
                  <a:rPr lang="en-US" dirty="0">
                    <a:solidFill>
                      <a:srgbClr val="FF0000"/>
                    </a:solidFill>
                  </a:rPr>
                  <a:t>does not </a:t>
                </a:r>
                <a:r>
                  <a:rPr lang="en-US" dirty="0"/>
                  <a:t>hold:</a:t>
                </a:r>
              </a:p>
              <a:p>
                <a:pPr>
                  <a:defRPr>
                    <a:solidFill>
                      <a:srgbClr val="424242"/>
                    </a:solidFill>
                  </a:defRPr>
                </a:pPr>
                <a:r>
                  <a:rPr lang="en-US" sz="3600" dirty="0">
                    <a:solidFill>
                      <a:srgbClr val="424242"/>
                    </a:solidFill>
                  </a:rPr>
                  <a:t>A-B-C Simulatability with interaction: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i="1">
                            <a:solidFill>
                              <a:srgbClr val="42424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solidFill>
                              <a:srgbClr val="424242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600" i="1">
                            <a:solidFill>
                              <a:srgbClr val="424242"/>
                            </a:solidFill>
                            <a:latin typeface="Cambria Math" panose="02040503050406030204" pitchFamily="18" charset="0"/>
                          </a:rPr>
                          <m:t>↘</m:t>
                        </m:r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42424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rgbClr val="424242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424242"/>
                                </a:solidFill>
                                <a:latin typeface="Cambria Math" panose="02040503050406030204" pitchFamily="18" charset="0"/>
                              </a:rPr>
                              <m:t>∞</m:t>
                            </m:r>
                          </m:sub>
                        </m:sSub>
                      </m:e>
                    </m:d>
                    <m:r>
                      <a:rPr lang="en-US" sz="3600" i="1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⫫</m:t>
                    </m:r>
                    <m:r>
                      <a:rPr lang="en-US" sz="3600" b="0" i="1" smtClean="0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3600" b="0" i="1" smtClean="0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42424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solidFill>
                              <a:srgbClr val="424242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600" i="1">
                            <a:solidFill>
                              <a:srgbClr val="424242"/>
                            </a:solidFill>
                            <a:latin typeface="Cambria Math" panose="02040503050406030204" pitchFamily="18" charset="0"/>
                          </a:rPr>
                          <m:t>↘</m:t>
                        </m:r>
                        <m:sSub>
                          <m:sSubPr>
                            <m:ctrlPr>
                              <a:rPr lang="en-US" sz="3600" i="1">
                                <a:solidFill>
                                  <a:srgbClr val="42424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rgbClr val="424242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rgbClr val="424242"/>
                                </a:solidFill>
                                <a:latin typeface="Cambria Math" panose="02040503050406030204" pitchFamily="18" charset="0"/>
                              </a:rPr>
                              <m:t>∞</m:t>
                            </m:r>
                          </m:sub>
                        </m:sSub>
                      </m:e>
                    </m:d>
                    <m:r>
                      <a:rPr lang="en-US" sz="3600" b="0" i="1" smtClean="0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3600" b="0" i="1" smtClean="0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sz="3600" dirty="0"/>
              </a:p>
              <a:p>
                <a:pPr>
                  <a:defRPr>
                    <a:solidFill>
                      <a:srgbClr val="424242"/>
                    </a:solidFill>
                  </a:defRPr>
                </a:pPr>
                <a:r>
                  <a:rPr lang="en-US" sz="3600" dirty="0">
                    <a:solidFill>
                      <a:srgbClr val="424242"/>
                    </a:solidFill>
                  </a:rPr>
                  <a:t>A-C-B Simulatability with interaction :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3600" i="1">
                            <a:solidFill>
                              <a:srgbClr val="42424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solidFill>
                              <a:srgbClr val="424242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600" i="1">
                            <a:solidFill>
                              <a:srgbClr val="424242"/>
                            </a:solidFill>
                            <a:latin typeface="Cambria Math" panose="02040503050406030204" pitchFamily="18" charset="0"/>
                          </a:rPr>
                          <m:t>↘</m:t>
                        </m:r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42424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rgbClr val="424242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424242"/>
                                </a:solidFill>
                                <a:latin typeface="Cambria Math" panose="02040503050406030204" pitchFamily="18" charset="0"/>
                              </a:rPr>
                              <m:t>∞</m:t>
                            </m:r>
                          </m:sub>
                        </m:sSub>
                      </m:e>
                    </m:d>
                    <m:r>
                      <a:rPr lang="en-US" sz="3600" i="1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⫫</m:t>
                    </m:r>
                    <m:r>
                      <a:rPr lang="en-US" sz="3600" i="1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3600" b="0" i="1" smtClean="0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3600" i="1">
                            <a:solidFill>
                              <a:srgbClr val="42424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solidFill>
                              <a:srgbClr val="424242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600" i="1">
                            <a:solidFill>
                              <a:srgbClr val="424242"/>
                            </a:solidFill>
                            <a:latin typeface="Cambria Math" panose="02040503050406030204" pitchFamily="18" charset="0"/>
                          </a:rPr>
                          <m:t>↘</m:t>
                        </m:r>
                        <m:sSub>
                          <m:sSubPr>
                            <m:ctrlPr>
                              <a:rPr lang="en-US" sz="3600" i="1">
                                <a:solidFill>
                                  <a:srgbClr val="42424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rgbClr val="424242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rgbClr val="424242"/>
                                </a:solidFill>
                                <a:latin typeface="Cambria Math" panose="02040503050406030204" pitchFamily="18" charset="0"/>
                              </a:rPr>
                              <m:t>∞</m:t>
                            </m:r>
                          </m:sub>
                        </m:sSub>
                      </m:e>
                    </m:d>
                    <m:r>
                      <a:rPr lang="en-US" sz="3600" b="0" i="1" smtClean="0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3600" b="0" i="1" smtClean="0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sz="3600" dirty="0"/>
              </a:p>
            </p:txBody>
          </p:sp>
        </mc:Choice>
        <mc:Fallback>
          <p:sp>
            <p:nvSpPr>
              <p:cNvPr id="3" name="Theorem [Fitzi, Wolf, Wullschleger ’04]…">
                <a:extLst>
                  <a:ext uri="{FF2B5EF4-FFF2-40B4-BE49-F238E27FC236}">
                    <a16:creationId xmlns:a16="http://schemas.microsoft.com/office/drawing/2014/main" id="{E4B666DE-1D23-F8CD-1DBA-FAFD37F191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2167" y="9081123"/>
                <a:ext cx="16111816" cy="24605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miter lim="400000"/>
              </a:ln>
              <a:effectLst>
                <a:outerShdw blurRad="190500" dist="8455" dir="5400000" rotWithShape="0">
                  <a:srgbClr val="000000"/>
                </a:outerShdw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Line">
            <a:extLst>
              <a:ext uri="{FF2B5EF4-FFF2-40B4-BE49-F238E27FC236}">
                <a16:creationId xmlns:a16="http://schemas.microsoft.com/office/drawing/2014/main" id="{2078C25D-51CA-DA94-7846-61A6CB6A2596}"/>
              </a:ext>
            </a:extLst>
          </p:cNvPr>
          <p:cNvSpPr/>
          <p:nvPr/>
        </p:nvSpPr>
        <p:spPr>
          <a:xfrm>
            <a:off x="15608410" y="4171088"/>
            <a:ext cx="1908313" cy="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endParaRPr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0511D15-1BFA-7BBF-F182-A09AE84C505D}"/>
              </a:ext>
            </a:extLst>
          </p:cNvPr>
          <p:cNvGrpSpPr/>
          <p:nvPr/>
        </p:nvGrpSpPr>
        <p:grpSpPr>
          <a:xfrm>
            <a:off x="662447" y="5062575"/>
            <a:ext cx="6210784" cy="4591439"/>
            <a:chOff x="1351763" y="5639350"/>
            <a:chExt cx="6210784" cy="4591439"/>
          </a:xfrm>
        </p:grpSpPr>
        <p:sp>
          <p:nvSpPr>
            <p:cNvPr id="9" name="Horseback Riding">
              <a:extLst>
                <a:ext uri="{FF2B5EF4-FFF2-40B4-BE49-F238E27FC236}">
                  <a16:creationId xmlns:a16="http://schemas.microsoft.com/office/drawing/2014/main" id="{ACE3408B-76C7-5E6E-39CF-4D49CA62F498}"/>
                </a:ext>
              </a:extLst>
            </p:cNvPr>
            <p:cNvSpPr/>
            <p:nvPr/>
          </p:nvSpPr>
          <p:spPr>
            <a:xfrm>
              <a:off x="1351763" y="5682456"/>
              <a:ext cx="895006" cy="883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378" y="0"/>
                  </a:moveTo>
                  <a:cubicBezTo>
                    <a:pt x="8007" y="0"/>
                    <a:pt x="7636" y="144"/>
                    <a:pt x="7352" y="431"/>
                  </a:cubicBezTo>
                  <a:cubicBezTo>
                    <a:pt x="6786" y="1005"/>
                    <a:pt x="6786" y="1936"/>
                    <a:pt x="7352" y="2510"/>
                  </a:cubicBezTo>
                  <a:cubicBezTo>
                    <a:pt x="7919" y="3084"/>
                    <a:pt x="8838" y="3084"/>
                    <a:pt x="9404" y="2510"/>
                  </a:cubicBezTo>
                  <a:cubicBezTo>
                    <a:pt x="9971" y="1936"/>
                    <a:pt x="9971" y="1005"/>
                    <a:pt x="9404" y="431"/>
                  </a:cubicBezTo>
                  <a:cubicBezTo>
                    <a:pt x="9121" y="144"/>
                    <a:pt x="8750" y="0"/>
                    <a:pt x="8378" y="0"/>
                  </a:cubicBezTo>
                  <a:close/>
                  <a:moveTo>
                    <a:pt x="18066" y="1982"/>
                  </a:moveTo>
                  <a:cubicBezTo>
                    <a:pt x="18052" y="1980"/>
                    <a:pt x="18032" y="1985"/>
                    <a:pt x="18007" y="2001"/>
                  </a:cubicBezTo>
                  <a:cubicBezTo>
                    <a:pt x="17942" y="2043"/>
                    <a:pt x="11897" y="8305"/>
                    <a:pt x="11897" y="8305"/>
                  </a:cubicBezTo>
                  <a:lnTo>
                    <a:pt x="9735" y="8305"/>
                  </a:lnTo>
                  <a:lnTo>
                    <a:pt x="9735" y="6735"/>
                  </a:lnTo>
                  <a:lnTo>
                    <a:pt x="11509" y="7279"/>
                  </a:lnTo>
                  <a:cubicBezTo>
                    <a:pt x="11585" y="7303"/>
                    <a:pt x="11662" y="7313"/>
                    <a:pt x="11738" y="7313"/>
                  </a:cubicBezTo>
                  <a:cubicBezTo>
                    <a:pt x="12078" y="7313"/>
                    <a:pt x="12392" y="7090"/>
                    <a:pt x="12496" y="6744"/>
                  </a:cubicBezTo>
                  <a:cubicBezTo>
                    <a:pt x="12622" y="6320"/>
                    <a:pt x="12386" y="5872"/>
                    <a:pt x="11968" y="5744"/>
                  </a:cubicBezTo>
                  <a:lnTo>
                    <a:pt x="9735" y="5060"/>
                  </a:lnTo>
                  <a:lnTo>
                    <a:pt x="9735" y="4764"/>
                  </a:lnTo>
                  <a:cubicBezTo>
                    <a:pt x="9735" y="4005"/>
                    <a:pt x="9128" y="3389"/>
                    <a:pt x="8378" y="3389"/>
                  </a:cubicBezTo>
                  <a:cubicBezTo>
                    <a:pt x="7629" y="3389"/>
                    <a:pt x="7022" y="4005"/>
                    <a:pt x="7022" y="4764"/>
                  </a:cubicBezTo>
                  <a:lnTo>
                    <a:pt x="7022" y="8305"/>
                  </a:lnTo>
                  <a:lnTo>
                    <a:pt x="2400" y="8305"/>
                  </a:lnTo>
                  <a:cubicBezTo>
                    <a:pt x="270" y="8305"/>
                    <a:pt x="0" y="10436"/>
                    <a:pt x="0" y="10436"/>
                  </a:cubicBezTo>
                  <a:lnTo>
                    <a:pt x="0" y="14158"/>
                  </a:lnTo>
                  <a:lnTo>
                    <a:pt x="1549" y="14158"/>
                  </a:lnTo>
                  <a:lnTo>
                    <a:pt x="1549" y="10436"/>
                  </a:lnTo>
                  <a:lnTo>
                    <a:pt x="2206" y="9299"/>
                  </a:lnTo>
                  <a:lnTo>
                    <a:pt x="2400" y="9299"/>
                  </a:lnTo>
                  <a:lnTo>
                    <a:pt x="2400" y="13515"/>
                  </a:lnTo>
                  <a:lnTo>
                    <a:pt x="1650" y="14849"/>
                  </a:lnTo>
                  <a:lnTo>
                    <a:pt x="1650" y="20468"/>
                  </a:lnTo>
                  <a:cubicBezTo>
                    <a:pt x="1650" y="21037"/>
                    <a:pt x="2106" y="21499"/>
                    <a:pt x="2668" y="21499"/>
                  </a:cubicBezTo>
                  <a:cubicBezTo>
                    <a:pt x="3230" y="21499"/>
                    <a:pt x="3686" y="21037"/>
                    <a:pt x="3685" y="20468"/>
                  </a:cubicBezTo>
                  <a:lnTo>
                    <a:pt x="3685" y="15395"/>
                  </a:lnTo>
                  <a:lnTo>
                    <a:pt x="4455" y="14025"/>
                  </a:lnTo>
                  <a:lnTo>
                    <a:pt x="4455" y="15718"/>
                  </a:lnTo>
                  <a:cubicBezTo>
                    <a:pt x="4453" y="15752"/>
                    <a:pt x="4453" y="15786"/>
                    <a:pt x="4455" y="15820"/>
                  </a:cubicBezTo>
                  <a:lnTo>
                    <a:pt x="4455" y="15925"/>
                  </a:lnTo>
                  <a:lnTo>
                    <a:pt x="4465" y="15923"/>
                  </a:lnTo>
                  <a:cubicBezTo>
                    <a:pt x="4477" y="16006"/>
                    <a:pt x="4496" y="16088"/>
                    <a:pt x="4529" y="16169"/>
                  </a:cubicBezTo>
                  <a:lnTo>
                    <a:pt x="6512" y="20966"/>
                  </a:lnTo>
                  <a:cubicBezTo>
                    <a:pt x="6675" y="21361"/>
                    <a:pt x="7052" y="21600"/>
                    <a:pt x="7450" y="21600"/>
                  </a:cubicBezTo>
                  <a:cubicBezTo>
                    <a:pt x="7581" y="21600"/>
                    <a:pt x="7715" y="21574"/>
                    <a:pt x="7843" y="21520"/>
                  </a:cubicBezTo>
                  <a:cubicBezTo>
                    <a:pt x="8362" y="21300"/>
                    <a:pt x="8606" y="20696"/>
                    <a:pt x="8389" y="20170"/>
                  </a:cubicBezTo>
                  <a:lnTo>
                    <a:pt x="6441" y="15456"/>
                  </a:lnTo>
                  <a:lnTo>
                    <a:pt x="7550" y="13980"/>
                  </a:lnTo>
                  <a:lnTo>
                    <a:pt x="12472" y="13980"/>
                  </a:lnTo>
                  <a:lnTo>
                    <a:pt x="12472" y="20275"/>
                  </a:lnTo>
                  <a:cubicBezTo>
                    <a:pt x="12472" y="20844"/>
                    <a:pt x="12928" y="21306"/>
                    <a:pt x="13490" y="21306"/>
                  </a:cubicBezTo>
                  <a:cubicBezTo>
                    <a:pt x="14052" y="21306"/>
                    <a:pt x="14507" y="20844"/>
                    <a:pt x="14507" y="20275"/>
                  </a:cubicBezTo>
                  <a:lnTo>
                    <a:pt x="14507" y="14020"/>
                  </a:lnTo>
                  <a:lnTo>
                    <a:pt x="16652" y="9504"/>
                  </a:lnTo>
                  <a:cubicBezTo>
                    <a:pt x="16809" y="9522"/>
                    <a:pt x="16997" y="9536"/>
                    <a:pt x="17204" y="9536"/>
                  </a:cubicBezTo>
                  <a:cubicBezTo>
                    <a:pt x="17755" y="9536"/>
                    <a:pt x="18437" y="9436"/>
                    <a:pt x="19015" y="9042"/>
                  </a:cubicBezTo>
                  <a:cubicBezTo>
                    <a:pt x="19539" y="8685"/>
                    <a:pt x="19886" y="8150"/>
                    <a:pt x="20054" y="7454"/>
                  </a:cubicBezTo>
                  <a:lnTo>
                    <a:pt x="20488" y="7513"/>
                  </a:lnTo>
                  <a:cubicBezTo>
                    <a:pt x="21562" y="7657"/>
                    <a:pt x="21600" y="6511"/>
                    <a:pt x="21600" y="6511"/>
                  </a:cubicBezTo>
                  <a:cubicBezTo>
                    <a:pt x="21600" y="5867"/>
                    <a:pt x="20798" y="5395"/>
                    <a:pt x="20798" y="5395"/>
                  </a:cubicBezTo>
                  <a:lnTo>
                    <a:pt x="18087" y="3562"/>
                  </a:lnTo>
                  <a:lnTo>
                    <a:pt x="18110" y="2050"/>
                  </a:lnTo>
                  <a:cubicBezTo>
                    <a:pt x="18110" y="2050"/>
                    <a:pt x="18109" y="1987"/>
                    <a:pt x="18066" y="1982"/>
                  </a:cubicBezTo>
                  <a:close/>
                  <a:moveTo>
                    <a:pt x="17774" y="7142"/>
                  </a:moveTo>
                  <a:lnTo>
                    <a:pt x="19376" y="7361"/>
                  </a:lnTo>
                  <a:cubicBezTo>
                    <a:pt x="19243" y="7851"/>
                    <a:pt x="18997" y="8224"/>
                    <a:pt x="18638" y="8469"/>
                  </a:cubicBezTo>
                  <a:cubicBezTo>
                    <a:pt x="18116" y="8826"/>
                    <a:pt x="17448" y="8869"/>
                    <a:pt x="16968" y="8840"/>
                  </a:cubicBezTo>
                  <a:lnTo>
                    <a:pt x="17774" y="7142"/>
                  </a:lnTo>
                  <a:close/>
                </a:path>
              </a:pathLst>
            </a:custGeom>
            <a:solidFill>
              <a:srgbClr val="000000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" name="Worker">
              <a:extLst>
                <a:ext uri="{FF2B5EF4-FFF2-40B4-BE49-F238E27FC236}">
                  <a16:creationId xmlns:a16="http://schemas.microsoft.com/office/drawing/2014/main" id="{D676DE86-D10A-B752-D505-21B38D605DA1}"/>
                </a:ext>
              </a:extLst>
            </p:cNvPr>
            <p:cNvSpPr/>
            <p:nvPr/>
          </p:nvSpPr>
          <p:spPr>
            <a:xfrm flipH="1">
              <a:off x="7198515" y="5639350"/>
              <a:ext cx="317619" cy="969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477" extrusionOk="0">
                  <a:moveTo>
                    <a:pt x="10482" y="4"/>
                  </a:moveTo>
                  <a:cubicBezTo>
                    <a:pt x="10034" y="12"/>
                    <a:pt x="8391" y="117"/>
                    <a:pt x="7657" y="494"/>
                  </a:cubicBezTo>
                  <a:cubicBezTo>
                    <a:pt x="6848" y="911"/>
                    <a:pt x="6805" y="1175"/>
                    <a:pt x="6965" y="1602"/>
                  </a:cubicBezTo>
                  <a:cubicBezTo>
                    <a:pt x="6986" y="1656"/>
                    <a:pt x="6943" y="1710"/>
                    <a:pt x="6847" y="1754"/>
                  </a:cubicBezTo>
                  <a:lnTo>
                    <a:pt x="6817" y="1769"/>
                  </a:lnTo>
                  <a:cubicBezTo>
                    <a:pt x="6710" y="1819"/>
                    <a:pt x="6673" y="1881"/>
                    <a:pt x="6709" y="1940"/>
                  </a:cubicBezTo>
                  <a:cubicBezTo>
                    <a:pt x="6726" y="1968"/>
                    <a:pt x="6808" y="1986"/>
                    <a:pt x="6894" y="1981"/>
                  </a:cubicBezTo>
                  <a:lnTo>
                    <a:pt x="7473" y="1944"/>
                  </a:lnTo>
                  <a:lnTo>
                    <a:pt x="7581" y="2118"/>
                  </a:lnTo>
                  <a:lnTo>
                    <a:pt x="7832" y="2103"/>
                  </a:lnTo>
                  <a:cubicBezTo>
                    <a:pt x="7743" y="2259"/>
                    <a:pt x="7638" y="2495"/>
                    <a:pt x="7698" y="2690"/>
                  </a:cubicBezTo>
                  <a:cubicBezTo>
                    <a:pt x="7809" y="3047"/>
                    <a:pt x="7636" y="3287"/>
                    <a:pt x="7370" y="3479"/>
                  </a:cubicBezTo>
                  <a:cubicBezTo>
                    <a:pt x="7088" y="3683"/>
                    <a:pt x="5823" y="3782"/>
                    <a:pt x="6212" y="4325"/>
                  </a:cubicBezTo>
                  <a:cubicBezTo>
                    <a:pt x="4592" y="4538"/>
                    <a:pt x="3452" y="5407"/>
                    <a:pt x="1941" y="6231"/>
                  </a:cubicBezTo>
                  <a:cubicBezTo>
                    <a:pt x="1754" y="6223"/>
                    <a:pt x="1529" y="6238"/>
                    <a:pt x="1362" y="6303"/>
                  </a:cubicBezTo>
                  <a:lnTo>
                    <a:pt x="721" y="6586"/>
                  </a:lnTo>
                  <a:cubicBezTo>
                    <a:pt x="618" y="6626"/>
                    <a:pt x="407" y="6753"/>
                    <a:pt x="572" y="6895"/>
                  </a:cubicBezTo>
                  <a:cubicBezTo>
                    <a:pt x="551" y="6904"/>
                    <a:pt x="357" y="7014"/>
                    <a:pt x="177" y="7118"/>
                  </a:cubicBezTo>
                  <a:cubicBezTo>
                    <a:pt x="-34" y="7241"/>
                    <a:pt x="-56" y="7388"/>
                    <a:pt x="111" y="7518"/>
                  </a:cubicBezTo>
                  <a:cubicBezTo>
                    <a:pt x="327" y="7686"/>
                    <a:pt x="668" y="7934"/>
                    <a:pt x="1090" y="8180"/>
                  </a:cubicBezTo>
                  <a:cubicBezTo>
                    <a:pt x="2003" y="8714"/>
                    <a:pt x="3229" y="9346"/>
                    <a:pt x="4105" y="9644"/>
                  </a:cubicBezTo>
                  <a:lnTo>
                    <a:pt x="4105" y="10365"/>
                  </a:lnTo>
                  <a:cubicBezTo>
                    <a:pt x="1836" y="10445"/>
                    <a:pt x="1003" y="11125"/>
                    <a:pt x="1003" y="11125"/>
                  </a:cubicBezTo>
                  <a:lnTo>
                    <a:pt x="1141" y="11154"/>
                  </a:lnTo>
                  <a:cubicBezTo>
                    <a:pt x="1141" y="11154"/>
                    <a:pt x="2132" y="10786"/>
                    <a:pt x="2638" y="10783"/>
                  </a:cubicBezTo>
                  <a:cubicBezTo>
                    <a:pt x="3291" y="10779"/>
                    <a:pt x="3382" y="11031"/>
                    <a:pt x="3382" y="11031"/>
                  </a:cubicBezTo>
                  <a:lnTo>
                    <a:pt x="3530" y="11033"/>
                  </a:lnTo>
                  <a:lnTo>
                    <a:pt x="3566" y="12038"/>
                  </a:lnTo>
                  <a:cubicBezTo>
                    <a:pt x="3470" y="12040"/>
                    <a:pt x="3395" y="12067"/>
                    <a:pt x="3397" y="12098"/>
                  </a:cubicBezTo>
                  <a:lnTo>
                    <a:pt x="3469" y="13414"/>
                  </a:lnTo>
                  <a:cubicBezTo>
                    <a:pt x="3469" y="13424"/>
                    <a:pt x="3464" y="13435"/>
                    <a:pt x="3464" y="13446"/>
                  </a:cubicBezTo>
                  <a:lnTo>
                    <a:pt x="3382" y="14216"/>
                  </a:lnTo>
                  <a:cubicBezTo>
                    <a:pt x="3375" y="14280"/>
                    <a:pt x="3535" y="14331"/>
                    <a:pt x="3730" y="14330"/>
                  </a:cubicBezTo>
                  <a:lnTo>
                    <a:pt x="4151" y="14328"/>
                  </a:lnTo>
                  <a:lnTo>
                    <a:pt x="4530" y="14326"/>
                  </a:lnTo>
                  <a:cubicBezTo>
                    <a:pt x="4724" y="14325"/>
                    <a:pt x="4881" y="14271"/>
                    <a:pt x="4868" y="14207"/>
                  </a:cubicBezTo>
                  <a:lnTo>
                    <a:pt x="4710" y="13414"/>
                  </a:lnTo>
                  <a:lnTo>
                    <a:pt x="4643" y="12103"/>
                  </a:lnTo>
                  <a:cubicBezTo>
                    <a:pt x="4700" y="12108"/>
                    <a:pt x="4756" y="12112"/>
                    <a:pt x="4817" y="12112"/>
                  </a:cubicBezTo>
                  <a:lnTo>
                    <a:pt x="5976" y="12112"/>
                  </a:lnTo>
                  <a:cubicBezTo>
                    <a:pt x="6536" y="13763"/>
                    <a:pt x="6792" y="14110"/>
                    <a:pt x="6750" y="14533"/>
                  </a:cubicBezTo>
                  <a:cubicBezTo>
                    <a:pt x="6690" y="15141"/>
                    <a:pt x="5987" y="15436"/>
                    <a:pt x="5545" y="15870"/>
                  </a:cubicBezTo>
                  <a:cubicBezTo>
                    <a:pt x="5143" y="16265"/>
                    <a:pt x="4985" y="16324"/>
                    <a:pt x="4740" y="16769"/>
                  </a:cubicBezTo>
                  <a:cubicBezTo>
                    <a:pt x="4190" y="17773"/>
                    <a:pt x="4340" y="18216"/>
                    <a:pt x="4340" y="19137"/>
                  </a:cubicBezTo>
                  <a:cubicBezTo>
                    <a:pt x="4199" y="19522"/>
                    <a:pt x="4274" y="19717"/>
                    <a:pt x="4274" y="19717"/>
                  </a:cubicBezTo>
                  <a:cubicBezTo>
                    <a:pt x="4368" y="19995"/>
                    <a:pt x="4617" y="19893"/>
                    <a:pt x="4535" y="19971"/>
                  </a:cubicBezTo>
                  <a:cubicBezTo>
                    <a:pt x="4269" y="20224"/>
                    <a:pt x="4429" y="20438"/>
                    <a:pt x="4340" y="20583"/>
                  </a:cubicBezTo>
                  <a:cubicBezTo>
                    <a:pt x="4240" y="20748"/>
                    <a:pt x="4364" y="20936"/>
                    <a:pt x="4340" y="20983"/>
                  </a:cubicBezTo>
                  <a:cubicBezTo>
                    <a:pt x="4340" y="20983"/>
                    <a:pt x="4384" y="21109"/>
                    <a:pt x="4740" y="21238"/>
                  </a:cubicBezTo>
                  <a:cubicBezTo>
                    <a:pt x="5157" y="21388"/>
                    <a:pt x="6901" y="21579"/>
                    <a:pt x="8616" y="21410"/>
                  </a:cubicBezTo>
                  <a:cubicBezTo>
                    <a:pt x="9573" y="21316"/>
                    <a:pt x="9262" y="21088"/>
                    <a:pt x="9262" y="20924"/>
                  </a:cubicBezTo>
                  <a:cubicBezTo>
                    <a:pt x="9262" y="20797"/>
                    <a:pt x="8777" y="20605"/>
                    <a:pt x="8729" y="20462"/>
                  </a:cubicBezTo>
                  <a:cubicBezTo>
                    <a:pt x="8662" y="20263"/>
                    <a:pt x="8662" y="20255"/>
                    <a:pt x="8452" y="20003"/>
                  </a:cubicBezTo>
                  <a:cubicBezTo>
                    <a:pt x="8358" y="19890"/>
                    <a:pt x="8447" y="19720"/>
                    <a:pt x="8673" y="19630"/>
                  </a:cubicBezTo>
                  <a:cubicBezTo>
                    <a:pt x="8793" y="19582"/>
                    <a:pt x="8893" y="19525"/>
                    <a:pt x="8893" y="19444"/>
                  </a:cubicBezTo>
                  <a:cubicBezTo>
                    <a:pt x="8893" y="19071"/>
                    <a:pt x="8716" y="18928"/>
                    <a:pt x="9231" y="17843"/>
                  </a:cubicBezTo>
                  <a:cubicBezTo>
                    <a:pt x="9398" y="17493"/>
                    <a:pt x="9563" y="17209"/>
                    <a:pt x="9831" y="16639"/>
                  </a:cubicBezTo>
                  <a:cubicBezTo>
                    <a:pt x="9933" y="16421"/>
                    <a:pt x="10283" y="15839"/>
                    <a:pt x="10503" y="15630"/>
                  </a:cubicBezTo>
                  <a:cubicBezTo>
                    <a:pt x="11512" y="14669"/>
                    <a:pt x="11887" y="13545"/>
                    <a:pt x="12148" y="12932"/>
                  </a:cubicBezTo>
                  <a:cubicBezTo>
                    <a:pt x="12172" y="12877"/>
                    <a:pt x="12414" y="12880"/>
                    <a:pt x="12430" y="12936"/>
                  </a:cubicBezTo>
                  <a:cubicBezTo>
                    <a:pt x="12780" y="14137"/>
                    <a:pt x="13727" y="15338"/>
                    <a:pt x="13281" y="16184"/>
                  </a:cubicBezTo>
                  <a:cubicBezTo>
                    <a:pt x="12690" y="17307"/>
                    <a:pt x="13044" y="19528"/>
                    <a:pt x="13158" y="19543"/>
                  </a:cubicBezTo>
                  <a:cubicBezTo>
                    <a:pt x="13176" y="19674"/>
                    <a:pt x="13757" y="19688"/>
                    <a:pt x="13620" y="19877"/>
                  </a:cubicBezTo>
                  <a:cubicBezTo>
                    <a:pt x="13329" y="20278"/>
                    <a:pt x="13681" y="20664"/>
                    <a:pt x="13681" y="20664"/>
                  </a:cubicBezTo>
                  <a:cubicBezTo>
                    <a:pt x="13681" y="20664"/>
                    <a:pt x="13666" y="20763"/>
                    <a:pt x="13656" y="20835"/>
                  </a:cubicBezTo>
                  <a:cubicBezTo>
                    <a:pt x="13649" y="20884"/>
                    <a:pt x="13740" y="20928"/>
                    <a:pt x="13881" y="20944"/>
                  </a:cubicBezTo>
                  <a:cubicBezTo>
                    <a:pt x="14272" y="20988"/>
                    <a:pt x="14917" y="20997"/>
                    <a:pt x="15691" y="21006"/>
                  </a:cubicBezTo>
                  <a:cubicBezTo>
                    <a:pt x="16612" y="21017"/>
                    <a:pt x="16505" y="21106"/>
                    <a:pt x="17911" y="21192"/>
                  </a:cubicBezTo>
                  <a:cubicBezTo>
                    <a:pt x="19317" y="21278"/>
                    <a:pt x="21435" y="21140"/>
                    <a:pt x="21489" y="21006"/>
                  </a:cubicBezTo>
                  <a:cubicBezTo>
                    <a:pt x="21544" y="20872"/>
                    <a:pt x="21403" y="20584"/>
                    <a:pt x="20510" y="20503"/>
                  </a:cubicBezTo>
                  <a:cubicBezTo>
                    <a:pt x="19862" y="20421"/>
                    <a:pt x="19211" y="20353"/>
                    <a:pt x="18890" y="20283"/>
                  </a:cubicBezTo>
                  <a:cubicBezTo>
                    <a:pt x="18569" y="20213"/>
                    <a:pt x="17923" y="19968"/>
                    <a:pt x="17537" y="19926"/>
                  </a:cubicBezTo>
                  <a:cubicBezTo>
                    <a:pt x="17436" y="19915"/>
                    <a:pt x="17738" y="19800"/>
                    <a:pt x="17655" y="19471"/>
                  </a:cubicBezTo>
                  <a:cubicBezTo>
                    <a:pt x="17565" y="19121"/>
                    <a:pt x="17504" y="18885"/>
                    <a:pt x="17403" y="17877"/>
                  </a:cubicBezTo>
                  <a:cubicBezTo>
                    <a:pt x="17380" y="17639"/>
                    <a:pt x="17098" y="16934"/>
                    <a:pt x="17701" y="15969"/>
                  </a:cubicBezTo>
                  <a:cubicBezTo>
                    <a:pt x="17936" y="15593"/>
                    <a:pt x="17842" y="14996"/>
                    <a:pt x="17906" y="14271"/>
                  </a:cubicBezTo>
                  <a:cubicBezTo>
                    <a:pt x="17989" y="13321"/>
                    <a:pt x="18057" y="12396"/>
                    <a:pt x="17588" y="11169"/>
                  </a:cubicBezTo>
                  <a:cubicBezTo>
                    <a:pt x="17224" y="10217"/>
                    <a:pt x="17134" y="9970"/>
                    <a:pt x="16655" y="9412"/>
                  </a:cubicBezTo>
                  <a:cubicBezTo>
                    <a:pt x="16766" y="9378"/>
                    <a:pt x="16824" y="9329"/>
                    <a:pt x="16804" y="9276"/>
                  </a:cubicBezTo>
                  <a:lnTo>
                    <a:pt x="16757" y="8801"/>
                  </a:lnTo>
                  <a:cubicBezTo>
                    <a:pt x="16757" y="8678"/>
                    <a:pt x="16332" y="8592"/>
                    <a:pt x="16076" y="8598"/>
                  </a:cubicBezTo>
                  <a:cubicBezTo>
                    <a:pt x="15789" y="8088"/>
                    <a:pt x="15665" y="7588"/>
                    <a:pt x="15860" y="7190"/>
                  </a:cubicBezTo>
                  <a:cubicBezTo>
                    <a:pt x="16004" y="6898"/>
                    <a:pt x="17124" y="6324"/>
                    <a:pt x="16563" y="5810"/>
                  </a:cubicBezTo>
                  <a:cubicBezTo>
                    <a:pt x="16060" y="5349"/>
                    <a:pt x="14538" y="4598"/>
                    <a:pt x="14086" y="4451"/>
                  </a:cubicBezTo>
                  <a:cubicBezTo>
                    <a:pt x="13990" y="4419"/>
                    <a:pt x="13854" y="4395"/>
                    <a:pt x="13702" y="4378"/>
                  </a:cubicBezTo>
                  <a:lnTo>
                    <a:pt x="13835" y="4375"/>
                  </a:lnTo>
                  <a:cubicBezTo>
                    <a:pt x="13835" y="4375"/>
                    <a:pt x="13193" y="4329"/>
                    <a:pt x="12979" y="4071"/>
                  </a:cubicBezTo>
                  <a:cubicBezTo>
                    <a:pt x="12827" y="3889"/>
                    <a:pt x="13287" y="3499"/>
                    <a:pt x="13502" y="3487"/>
                  </a:cubicBezTo>
                  <a:lnTo>
                    <a:pt x="14594" y="3481"/>
                  </a:lnTo>
                  <a:cubicBezTo>
                    <a:pt x="14898" y="3464"/>
                    <a:pt x="15186" y="3391"/>
                    <a:pt x="15230" y="3315"/>
                  </a:cubicBezTo>
                  <a:cubicBezTo>
                    <a:pt x="15299" y="3208"/>
                    <a:pt x="15225" y="3143"/>
                    <a:pt x="15281" y="3063"/>
                  </a:cubicBezTo>
                  <a:cubicBezTo>
                    <a:pt x="15452" y="2788"/>
                    <a:pt x="15312" y="2710"/>
                    <a:pt x="15353" y="2627"/>
                  </a:cubicBezTo>
                  <a:cubicBezTo>
                    <a:pt x="15820" y="2557"/>
                    <a:pt x="15884" y="2491"/>
                    <a:pt x="15794" y="2419"/>
                  </a:cubicBezTo>
                  <a:cubicBezTo>
                    <a:pt x="15727" y="2366"/>
                    <a:pt x="14872" y="2184"/>
                    <a:pt x="14866" y="2036"/>
                  </a:cubicBezTo>
                  <a:cubicBezTo>
                    <a:pt x="15026" y="1794"/>
                    <a:pt x="14994" y="1645"/>
                    <a:pt x="14871" y="1531"/>
                  </a:cubicBezTo>
                  <a:lnTo>
                    <a:pt x="15753" y="1482"/>
                  </a:lnTo>
                  <a:cubicBezTo>
                    <a:pt x="15870" y="1476"/>
                    <a:pt x="15910" y="1427"/>
                    <a:pt x="15819" y="1402"/>
                  </a:cubicBezTo>
                  <a:cubicBezTo>
                    <a:pt x="15690" y="1366"/>
                    <a:pt x="15532" y="1341"/>
                    <a:pt x="15363" y="1328"/>
                  </a:cubicBezTo>
                  <a:cubicBezTo>
                    <a:pt x="15144" y="1312"/>
                    <a:pt x="14898" y="1283"/>
                    <a:pt x="14804" y="1234"/>
                  </a:cubicBezTo>
                  <a:cubicBezTo>
                    <a:pt x="14642" y="1150"/>
                    <a:pt x="14402" y="722"/>
                    <a:pt x="13625" y="466"/>
                  </a:cubicBezTo>
                  <a:cubicBezTo>
                    <a:pt x="13071" y="283"/>
                    <a:pt x="12369" y="143"/>
                    <a:pt x="11856" y="153"/>
                  </a:cubicBezTo>
                  <a:cubicBezTo>
                    <a:pt x="11633" y="-21"/>
                    <a:pt x="10930" y="-4"/>
                    <a:pt x="10482" y="4"/>
                  </a:cubicBezTo>
                  <a:close/>
                  <a:moveTo>
                    <a:pt x="5930" y="6548"/>
                  </a:moveTo>
                  <a:cubicBezTo>
                    <a:pt x="6039" y="6555"/>
                    <a:pt x="6140" y="6580"/>
                    <a:pt x="6186" y="6618"/>
                  </a:cubicBezTo>
                  <a:cubicBezTo>
                    <a:pt x="6367" y="6769"/>
                    <a:pt x="6586" y="7007"/>
                    <a:pt x="6806" y="7234"/>
                  </a:cubicBezTo>
                  <a:cubicBezTo>
                    <a:pt x="7264" y="7707"/>
                    <a:pt x="7616" y="7931"/>
                    <a:pt x="7370" y="8261"/>
                  </a:cubicBezTo>
                  <a:cubicBezTo>
                    <a:pt x="7183" y="8513"/>
                    <a:pt x="6811" y="8858"/>
                    <a:pt x="6811" y="8858"/>
                  </a:cubicBezTo>
                  <a:cubicBezTo>
                    <a:pt x="6133" y="8858"/>
                    <a:pt x="5842" y="8976"/>
                    <a:pt x="5807" y="8982"/>
                  </a:cubicBezTo>
                  <a:cubicBezTo>
                    <a:pt x="5454" y="9049"/>
                    <a:pt x="4889" y="9001"/>
                    <a:pt x="4628" y="8895"/>
                  </a:cubicBezTo>
                  <a:cubicBezTo>
                    <a:pt x="3966" y="8628"/>
                    <a:pt x="3934" y="8067"/>
                    <a:pt x="3541" y="7536"/>
                  </a:cubicBezTo>
                  <a:lnTo>
                    <a:pt x="4340" y="7206"/>
                  </a:lnTo>
                  <a:cubicBezTo>
                    <a:pt x="4497" y="7127"/>
                    <a:pt x="4533" y="7041"/>
                    <a:pt x="4479" y="6981"/>
                  </a:cubicBezTo>
                  <a:cubicBezTo>
                    <a:pt x="4980" y="6802"/>
                    <a:pt x="5361" y="6668"/>
                    <a:pt x="5612" y="6581"/>
                  </a:cubicBezTo>
                  <a:cubicBezTo>
                    <a:pt x="5699" y="6551"/>
                    <a:pt x="5820" y="6541"/>
                    <a:pt x="5930" y="6548"/>
                  </a:cubicBezTo>
                  <a:close/>
                </a:path>
              </a:pathLst>
            </a:custGeom>
            <a:solidFill>
              <a:srgbClr val="000000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1" name="Worker">
              <a:extLst>
                <a:ext uri="{FF2B5EF4-FFF2-40B4-BE49-F238E27FC236}">
                  <a16:creationId xmlns:a16="http://schemas.microsoft.com/office/drawing/2014/main" id="{D3320BC0-7929-4915-94E2-583D1EEF50F5}"/>
                </a:ext>
              </a:extLst>
            </p:cNvPr>
            <p:cNvSpPr/>
            <p:nvPr/>
          </p:nvSpPr>
          <p:spPr>
            <a:xfrm>
              <a:off x="4446801" y="9255744"/>
              <a:ext cx="435822" cy="975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1485" extrusionOk="0">
                  <a:moveTo>
                    <a:pt x="10437" y="4"/>
                  </a:moveTo>
                  <a:cubicBezTo>
                    <a:pt x="10086" y="16"/>
                    <a:pt x="9890" y="53"/>
                    <a:pt x="9890" y="53"/>
                  </a:cubicBezTo>
                  <a:lnTo>
                    <a:pt x="9679" y="218"/>
                  </a:lnTo>
                  <a:cubicBezTo>
                    <a:pt x="9679" y="218"/>
                    <a:pt x="9475" y="209"/>
                    <a:pt x="9302" y="233"/>
                  </a:cubicBezTo>
                  <a:cubicBezTo>
                    <a:pt x="9123" y="277"/>
                    <a:pt x="8310" y="685"/>
                    <a:pt x="8077" y="979"/>
                  </a:cubicBezTo>
                  <a:cubicBezTo>
                    <a:pt x="7824" y="1007"/>
                    <a:pt x="6972" y="1066"/>
                    <a:pt x="6792" y="1100"/>
                  </a:cubicBezTo>
                  <a:cubicBezTo>
                    <a:pt x="6611" y="1134"/>
                    <a:pt x="6610" y="1188"/>
                    <a:pt x="6747" y="1207"/>
                  </a:cubicBezTo>
                  <a:cubicBezTo>
                    <a:pt x="6845" y="1222"/>
                    <a:pt x="7314" y="1289"/>
                    <a:pt x="7960" y="1382"/>
                  </a:cubicBezTo>
                  <a:lnTo>
                    <a:pt x="7768" y="1865"/>
                  </a:lnTo>
                  <a:cubicBezTo>
                    <a:pt x="7768" y="1865"/>
                    <a:pt x="7275" y="2061"/>
                    <a:pt x="7048" y="2209"/>
                  </a:cubicBezTo>
                  <a:cubicBezTo>
                    <a:pt x="6821" y="2357"/>
                    <a:pt x="7572" y="2389"/>
                    <a:pt x="7572" y="2389"/>
                  </a:cubicBezTo>
                  <a:cubicBezTo>
                    <a:pt x="7572" y="2389"/>
                    <a:pt x="7241" y="2949"/>
                    <a:pt x="7719" y="3113"/>
                  </a:cubicBezTo>
                  <a:cubicBezTo>
                    <a:pt x="7920" y="3182"/>
                    <a:pt x="8267" y="3252"/>
                    <a:pt x="8601" y="3308"/>
                  </a:cubicBezTo>
                  <a:cubicBezTo>
                    <a:pt x="8784" y="3339"/>
                    <a:pt x="8857" y="3435"/>
                    <a:pt x="8759" y="3510"/>
                  </a:cubicBezTo>
                  <a:cubicBezTo>
                    <a:pt x="8554" y="3667"/>
                    <a:pt x="8183" y="3908"/>
                    <a:pt x="7670" y="4063"/>
                  </a:cubicBezTo>
                  <a:cubicBezTo>
                    <a:pt x="6854" y="4309"/>
                    <a:pt x="6108" y="5696"/>
                    <a:pt x="6034" y="6631"/>
                  </a:cubicBezTo>
                  <a:cubicBezTo>
                    <a:pt x="5968" y="7473"/>
                    <a:pt x="5033" y="9443"/>
                    <a:pt x="5883" y="10219"/>
                  </a:cubicBezTo>
                  <a:cubicBezTo>
                    <a:pt x="5883" y="10220"/>
                    <a:pt x="5883" y="10221"/>
                    <a:pt x="5883" y="10221"/>
                  </a:cubicBezTo>
                  <a:cubicBezTo>
                    <a:pt x="5207" y="11118"/>
                    <a:pt x="5701" y="12224"/>
                    <a:pt x="4764" y="13705"/>
                  </a:cubicBezTo>
                  <a:cubicBezTo>
                    <a:pt x="3636" y="15488"/>
                    <a:pt x="3816" y="18602"/>
                    <a:pt x="3351" y="18952"/>
                  </a:cubicBezTo>
                  <a:cubicBezTo>
                    <a:pt x="3167" y="19090"/>
                    <a:pt x="3339" y="19405"/>
                    <a:pt x="3339" y="19406"/>
                  </a:cubicBezTo>
                  <a:cubicBezTo>
                    <a:pt x="3339" y="19406"/>
                    <a:pt x="2631" y="19652"/>
                    <a:pt x="1602" y="19882"/>
                  </a:cubicBezTo>
                  <a:cubicBezTo>
                    <a:pt x="1601" y="19882"/>
                    <a:pt x="1598" y="19882"/>
                    <a:pt x="1598" y="19882"/>
                  </a:cubicBezTo>
                  <a:cubicBezTo>
                    <a:pt x="73" y="19841"/>
                    <a:pt x="-63" y="20307"/>
                    <a:pt x="19" y="20574"/>
                  </a:cubicBezTo>
                  <a:cubicBezTo>
                    <a:pt x="46" y="20664"/>
                    <a:pt x="209" y="20734"/>
                    <a:pt x="411" y="20742"/>
                  </a:cubicBezTo>
                  <a:cubicBezTo>
                    <a:pt x="2676" y="20839"/>
                    <a:pt x="3841" y="20592"/>
                    <a:pt x="4278" y="20465"/>
                  </a:cubicBezTo>
                  <a:cubicBezTo>
                    <a:pt x="4366" y="20439"/>
                    <a:pt x="4482" y="20465"/>
                    <a:pt x="4485" y="20512"/>
                  </a:cubicBezTo>
                  <a:cubicBezTo>
                    <a:pt x="4488" y="20554"/>
                    <a:pt x="4556" y="20589"/>
                    <a:pt x="4651" y="20588"/>
                  </a:cubicBezTo>
                  <a:cubicBezTo>
                    <a:pt x="5744" y="20569"/>
                    <a:pt x="6439" y="20521"/>
                    <a:pt x="6852" y="20480"/>
                  </a:cubicBezTo>
                  <a:cubicBezTo>
                    <a:pt x="7148" y="20450"/>
                    <a:pt x="7357" y="20331"/>
                    <a:pt x="7353" y="20196"/>
                  </a:cubicBezTo>
                  <a:lnTo>
                    <a:pt x="7346" y="19841"/>
                  </a:lnTo>
                  <a:cubicBezTo>
                    <a:pt x="7344" y="19783"/>
                    <a:pt x="7387" y="19727"/>
                    <a:pt x="7467" y="19680"/>
                  </a:cubicBezTo>
                  <a:cubicBezTo>
                    <a:pt x="8229" y="19232"/>
                    <a:pt x="7793" y="18275"/>
                    <a:pt x="8073" y="16954"/>
                  </a:cubicBezTo>
                  <a:cubicBezTo>
                    <a:pt x="8368" y="15566"/>
                    <a:pt x="8492" y="15553"/>
                    <a:pt x="9570" y="13337"/>
                  </a:cubicBezTo>
                  <a:cubicBezTo>
                    <a:pt x="9573" y="13337"/>
                    <a:pt x="9574" y="13337"/>
                    <a:pt x="9577" y="13337"/>
                  </a:cubicBezTo>
                  <a:cubicBezTo>
                    <a:pt x="11043" y="14533"/>
                    <a:pt x="10440" y="15298"/>
                    <a:pt x="10636" y="15845"/>
                  </a:cubicBezTo>
                  <a:cubicBezTo>
                    <a:pt x="10833" y="16392"/>
                    <a:pt x="11668" y="17106"/>
                    <a:pt x="11680" y="18966"/>
                  </a:cubicBezTo>
                  <a:cubicBezTo>
                    <a:pt x="11704" y="20495"/>
                    <a:pt x="11735" y="19812"/>
                    <a:pt x="12137" y="20330"/>
                  </a:cubicBezTo>
                  <a:cubicBezTo>
                    <a:pt x="12010" y="20446"/>
                    <a:pt x="11786" y="20561"/>
                    <a:pt x="11386" y="20672"/>
                  </a:cubicBezTo>
                  <a:cubicBezTo>
                    <a:pt x="10646" y="20876"/>
                    <a:pt x="10719" y="21130"/>
                    <a:pt x="10783" y="21288"/>
                  </a:cubicBezTo>
                  <a:cubicBezTo>
                    <a:pt x="10807" y="21346"/>
                    <a:pt x="10902" y="21392"/>
                    <a:pt x="11028" y="21408"/>
                  </a:cubicBezTo>
                  <a:cubicBezTo>
                    <a:pt x="12524" y="21592"/>
                    <a:pt x="13471" y="21410"/>
                    <a:pt x="14010" y="21253"/>
                  </a:cubicBezTo>
                  <a:cubicBezTo>
                    <a:pt x="14574" y="21089"/>
                    <a:pt x="14673" y="20619"/>
                    <a:pt x="14967" y="20477"/>
                  </a:cubicBezTo>
                  <a:cubicBezTo>
                    <a:pt x="15134" y="20396"/>
                    <a:pt x="15145" y="20200"/>
                    <a:pt x="15122" y="20045"/>
                  </a:cubicBezTo>
                  <a:cubicBezTo>
                    <a:pt x="15124" y="20044"/>
                    <a:pt x="15127" y="20043"/>
                    <a:pt x="15129" y="20043"/>
                  </a:cubicBezTo>
                  <a:cubicBezTo>
                    <a:pt x="15725" y="19650"/>
                    <a:pt x="15043" y="19524"/>
                    <a:pt x="15126" y="17446"/>
                  </a:cubicBezTo>
                  <a:cubicBezTo>
                    <a:pt x="15379" y="14690"/>
                    <a:pt x="14303" y="14379"/>
                    <a:pt x="14651" y="12819"/>
                  </a:cubicBezTo>
                  <a:cubicBezTo>
                    <a:pt x="14666" y="12752"/>
                    <a:pt x="14679" y="12685"/>
                    <a:pt x="14692" y="12621"/>
                  </a:cubicBezTo>
                  <a:cubicBezTo>
                    <a:pt x="14707" y="12548"/>
                    <a:pt x="14841" y="12494"/>
                    <a:pt x="15005" y="12492"/>
                  </a:cubicBezTo>
                  <a:cubicBezTo>
                    <a:pt x="15481" y="12485"/>
                    <a:pt x="15952" y="12451"/>
                    <a:pt x="16313" y="12371"/>
                  </a:cubicBezTo>
                  <a:cubicBezTo>
                    <a:pt x="16447" y="12341"/>
                    <a:pt x="16604" y="12381"/>
                    <a:pt x="16622" y="12448"/>
                  </a:cubicBezTo>
                  <a:cubicBezTo>
                    <a:pt x="16706" y="12755"/>
                    <a:pt x="16876" y="13159"/>
                    <a:pt x="16961" y="13451"/>
                  </a:cubicBezTo>
                  <a:cubicBezTo>
                    <a:pt x="17064" y="13804"/>
                    <a:pt x="17105" y="14178"/>
                    <a:pt x="17119" y="14334"/>
                  </a:cubicBezTo>
                  <a:cubicBezTo>
                    <a:pt x="17123" y="14374"/>
                    <a:pt x="17207" y="14404"/>
                    <a:pt x="17297" y="14399"/>
                  </a:cubicBezTo>
                  <a:lnTo>
                    <a:pt x="17538" y="14386"/>
                  </a:lnTo>
                  <a:lnTo>
                    <a:pt x="18133" y="14350"/>
                  </a:lnTo>
                  <a:cubicBezTo>
                    <a:pt x="18223" y="14345"/>
                    <a:pt x="18285" y="14308"/>
                    <a:pt x="18265" y="14268"/>
                  </a:cubicBezTo>
                  <a:cubicBezTo>
                    <a:pt x="18190" y="14116"/>
                    <a:pt x="18017" y="13748"/>
                    <a:pt x="17915" y="13396"/>
                  </a:cubicBezTo>
                  <a:cubicBezTo>
                    <a:pt x="17789" y="12962"/>
                    <a:pt x="17698" y="12269"/>
                    <a:pt x="17508" y="12040"/>
                  </a:cubicBezTo>
                  <a:cubicBezTo>
                    <a:pt x="17484" y="12011"/>
                    <a:pt x="17413" y="11995"/>
                    <a:pt x="17346" y="11999"/>
                  </a:cubicBezTo>
                  <a:lnTo>
                    <a:pt x="17338" y="11999"/>
                  </a:lnTo>
                  <a:lnTo>
                    <a:pt x="17206" y="11542"/>
                  </a:lnTo>
                  <a:cubicBezTo>
                    <a:pt x="17207" y="11541"/>
                    <a:pt x="17209" y="11541"/>
                    <a:pt x="17210" y="11540"/>
                  </a:cubicBezTo>
                  <a:cubicBezTo>
                    <a:pt x="17340" y="11529"/>
                    <a:pt x="17463" y="11514"/>
                    <a:pt x="17560" y="11497"/>
                  </a:cubicBezTo>
                  <a:cubicBezTo>
                    <a:pt x="17561" y="11496"/>
                    <a:pt x="17560" y="11495"/>
                    <a:pt x="17560" y="11495"/>
                  </a:cubicBezTo>
                  <a:cubicBezTo>
                    <a:pt x="17538" y="11368"/>
                    <a:pt x="17479" y="11143"/>
                    <a:pt x="17478" y="11139"/>
                  </a:cubicBezTo>
                  <a:cubicBezTo>
                    <a:pt x="17473" y="11138"/>
                    <a:pt x="17368" y="11117"/>
                    <a:pt x="17168" y="11102"/>
                  </a:cubicBezTo>
                  <a:cubicBezTo>
                    <a:pt x="17167" y="11101"/>
                    <a:pt x="17166" y="11101"/>
                    <a:pt x="17165" y="11100"/>
                  </a:cubicBezTo>
                  <a:cubicBezTo>
                    <a:pt x="17189" y="11034"/>
                    <a:pt x="17276" y="10886"/>
                    <a:pt x="17583" y="10868"/>
                  </a:cubicBezTo>
                  <a:cubicBezTo>
                    <a:pt x="17963" y="10846"/>
                    <a:pt x="18338" y="11016"/>
                    <a:pt x="18733" y="11129"/>
                  </a:cubicBezTo>
                  <a:cubicBezTo>
                    <a:pt x="18776" y="11141"/>
                    <a:pt x="18825" y="11121"/>
                    <a:pt x="18804" y="11100"/>
                  </a:cubicBezTo>
                  <a:cubicBezTo>
                    <a:pt x="18519" y="10819"/>
                    <a:pt x="18080" y="10648"/>
                    <a:pt x="17602" y="10550"/>
                  </a:cubicBezTo>
                  <a:cubicBezTo>
                    <a:pt x="17601" y="10550"/>
                    <a:pt x="17599" y="10549"/>
                    <a:pt x="17598" y="10549"/>
                  </a:cubicBezTo>
                  <a:cubicBezTo>
                    <a:pt x="17663" y="10303"/>
                    <a:pt x="17464" y="9517"/>
                    <a:pt x="18103" y="9308"/>
                  </a:cubicBezTo>
                  <a:cubicBezTo>
                    <a:pt x="18839" y="9068"/>
                    <a:pt x="21537" y="7448"/>
                    <a:pt x="21537" y="7251"/>
                  </a:cubicBezTo>
                  <a:cubicBezTo>
                    <a:pt x="21537" y="7054"/>
                    <a:pt x="20229" y="6631"/>
                    <a:pt x="20229" y="6631"/>
                  </a:cubicBezTo>
                  <a:cubicBezTo>
                    <a:pt x="20294" y="6574"/>
                    <a:pt x="20326" y="6523"/>
                    <a:pt x="20312" y="6485"/>
                  </a:cubicBezTo>
                  <a:cubicBezTo>
                    <a:pt x="20214" y="6223"/>
                    <a:pt x="19626" y="5918"/>
                    <a:pt x="19185" y="5939"/>
                  </a:cubicBezTo>
                  <a:cubicBezTo>
                    <a:pt x="19184" y="5938"/>
                    <a:pt x="19182" y="5939"/>
                    <a:pt x="19181" y="5939"/>
                  </a:cubicBezTo>
                  <a:cubicBezTo>
                    <a:pt x="18797" y="5597"/>
                    <a:pt x="15642" y="4020"/>
                    <a:pt x="14183" y="3607"/>
                  </a:cubicBezTo>
                  <a:cubicBezTo>
                    <a:pt x="14143" y="3594"/>
                    <a:pt x="14102" y="3582"/>
                    <a:pt x="14059" y="3574"/>
                  </a:cubicBezTo>
                  <a:cubicBezTo>
                    <a:pt x="13624" y="3489"/>
                    <a:pt x="13317" y="3433"/>
                    <a:pt x="13052" y="3397"/>
                  </a:cubicBezTo>
                  <a:cubicBezTo>
                    <a:pt x="12797" y="3363"/>
                    <a:pt x="12583" y="3286"/>
                    <a:pt x="12461" y="3181"/>
                  </a:cubicBezTo>
                  <a:cubicBezTo>
                    <a:pt x="12456" y="3177"/>
                    <a:pt x="12450" y="3173"/>
                    <a:pt x="12446" y="3169"/>
                  </a:cubicBezTo>
                  <a:cubicBezTo>
                    <a:pt x="12303" y="3044"/>
                    <a:pt x="12309" y="2897"/>
                    <a:pt x="12453" y="2772"/>
                  </a:cubicBezTo>
                  <a:cubicBezTo>
                    <a:pt x="12690" y="2568"/>
                    <a:pt x="12917" y="2300"/>
                    <a:pt x="13056" y="2118"/>
                  </a:cubicBezTo>
                  <a:cubicBezTo>
                    <a:pt x="13339" y="2159"/>
                    <a:pt x="13522" y="2185"/>
                    <a:pt x="13558" y="2191"/>
                  </a:cubicBezTo>
                  <a:cubicBezTo>
                    <a:pt x="13853" y="2237"/>
                    <a:pt x="13802" y="2072"/>
                    <a:pt x="13633" y="1918"/>
                  </a:cubicBezTo>
                  <a:cubicBezTo>
                    <a:pt x="14292" y="1088"/>
                    <a:pt x="13130" y="295"/>
                    <a:pt x="11903" y="102"/>
                  </a:cubicBezTo>
                  <a:cubicBezTo>
                    <a:pt x="11289" y="5"/>
                    <a:pt x="10787" y="-8"/>
                    <a:pt x="10437" y="4"/>
                  </a:cubicBezTo>
                  <a:close/>
                  <a:moveTo>
                    <a:pt x="15977" y="6797"/>
                  </a:moveTo>
                  <a:cubicBezTo>
                    <a:pt x="16042" y="6794"/>
                    <a:pt x="16114" y="6797"/>
                    <a:pt x="16181" y="6809"/>
                  </a:cubicBezTo>
                  <a:cubicBezTo>
                    <a:pt x="16554" y="6879"/>
                    <a:pt x="16803" y="7031"/>
                    <a:pt x="16773" y="7075"/>
                  </a:cubicBezTo>
                  <a:cubicBezTo>
                    <a:pt x="16657" y="7240"/>
                    <a:pt x="17224" y="7430"/>
                    <a:pt x="17756" y="7512"/>
                  </a:cubicBezTo>
                  <a:cubicBezTo>
                    <a:pt x="17915" y="7536"/>
                    <a:pt x="18004" y="7610"/>
                    <a:pt x="17952" y="7681"/>
                  </a:cubicBezTo>
                  <a:cubicBezTo>
                    <a:pt x="17631" y="8127"/>
                    <a:pt x="17150" y="8671"/>
                    <a:pt x="17018" y="8819"/>
                  </a:cubicBezTo>
                  <a:cubicBezTo>
                    <a:pt x="16985" y="8843"/>
                    <a:pt x="16953" y="8866"/>
                    <a:pt x="16920" y="8890"/>
                  </a:cubicBezTo>
                  <a:lnTo>
                    <a:pt x="15687" y="9497"/>
                  </a:lnTo>
                  <a:cubicBezTo>
                    <a:pt x="15651" y="9514"/>
                    <a:pt x="15602" y="9525"/>
                    <a:pt x="15548" y="9527"/>
                  </a:cubicBezTo>
                  <a:cubicBezTo>
                    <a:pt x="15314" y="9533"/>
                    <a:pt x="15076" y="9544"/>
                    <a:pt x="14865" y="9554"/>
                  </a:cubicBezTo>
                  <a:cubicBezTo>
                    <a:pt x="14715" y="9561"/>
                    <a:pt x="14597" y="9497"/>
                    <a:pt x="14643" y="9433"/>
                  </a:cubicBezTo>
                  <a:cubicBezTo>
                    <a:pt x="15029" y="8890"/>
                    <a:pt x="15784" y="7709"/>
                    <a:pt x="15642" y="6982"/>
                  </a:cubicBezTo>
                  <a:cubicBezTo>
                    <a:pt x="15623" y="6885"/>
                    <a:pt x="15783" y="6809"/>
                    <a:pt x="15977" y="6797"/>
                  </a:cubicBezTo>
                  <a:close/>
                </a:path>
              </a:pathLst>
            </a:custGeom>
            <a:solidFill>
              <a:srgbClr val="000000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cxnSp>
          <p:nvCxnSpPr>
            <p:cNvPr id="12" name="Connection Line">
              <a:extLst>
                <a:ext uri="{FF2B5EF4-FFF2-40B4-BE49-F238E27FC236}">
                  <a16:creationId xmlns:a16="http://schemas.microsoft.com/office/drawing/2014/main" id="{118D44CB-43D8-AAAC-E876-7BF3D0C04E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4865" y="6124085"/>
              <a:ext cx="4199695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miter lim="400000"/>
            </a:ln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Equation">
                  <a:extLst>
                    <a:ext uri="{FF2B5EF4-FFF2-40B4-BE49-F238E27FC236}">
                      <a16:creationId xmlns:a16="http://schemas.microsoft.com/office/drawing/2014/main" id="{67B2F5C8-0CB7-F937-0651-FDE746D21AB6}"/>
                    </a:ext>
                  </a:extLst>
                </p:cNvPr>
                <p:cNvSpPr txBox="1"/>
                <p:nvPr/>
              </p:nvSpPr>
              <p:spPr>
                <a:xfrm>
                  <a:off x="1577204" y="6811472"/>
                  <a:ext cx="444124" cy="523220"/>
                </a:xfrm>
                <a:prstGeom prst="rect">
                  <a:avLst/>
                </a:prstGeom>
                <a:ln w="12700">
                  <a:miter lim="400000"/>
                </a:ln>
              </p:spPr>
              <p:txBody>
                <a:bodyPr wrap="square" lIns="0" tIns="0" rIns="0" bIns="0">
                  <a:spAutoFit/>
                </a:bodyPr>
                <a:lstStyle/>
                <a:p>
                  <a:pPr algn="l" defTabSz="914400" latinLnBrk="1">
                    <a:defRPr sz="1800">
                      <a:solidFill>
                        <a:srgbClr val="000000"/>
                      </a:solidFill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sz="3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sz="3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sz="3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sz="3400" dirty="0"/>
                </a:p>
              </p:txBody>
            </p:sp>
          </mc:Choice>
          <mc:Fallback xmlns="">
            <p:sp>
              <p:nvSpPr>
                <p:cNvPr id="679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7204" y="6811472"/>
                  <a:ext cx="444124" cy="523220"/>
                </a:xfrm>
                <a:prstGeom prst="rect">
                  <a:avLst/>
                </a:prstGeom>
                <a:blipFill>
                  <a:blip r:embed="rId4"/>
                  <a:stretch>
                    <a:fillRect l="-1370" r="-13699"/>
                  </a:stretch>
                </a:blipFill>
                <a:ln w="12700">
                  <a:miter lim="400000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Equation">
                  <a:extLst>
                    <a:ext uri="{FF2B5EF4-FFF2-40B4-BE49-F238E27FC236}">
                      <a16:creationId xmlns:a16="http://schemas.microsoft.com/office/drawing/2014/main" id="{D15EF322-482A-A037-E5EA-2655814BC68C}"/>
                    </a:ext>
                  </a:extLst>
                </p:cNvPr>
                <p:cNvSpPr txBox="1"/>
                <p:nvPr/>
              </p:nvSpPr>
              <p:spPr>
                <a:xfrm>
                  <a:off x="4492758" y="8440294"/>
                  <a:ext cx="463019" cy="523220"/>
                </a:xfrm>
                <a:prstGeom prst="rect">
                  <a:avLst/>
                </a:prstGeom>
                <a:ln w="12700">
                  <a:miter lim="400000"/>
                </a:ln>
              </p:spPr>
              <p:txBody>
                <a:bodyPr wrap="square" lIns="0" tIns="0" rIns="0" bIns="0">
                  <a:spAutoFit/>
                </a:bodyPr>
                <a:lstStyle/>
                <a:p>
                  <a:pPr algn="l" defTabSz="914400" latinLnBrk="1">
                    <a:defRPr sz="1800">
                      <a:solidFill>
                        <a:srgbClr val="000000"/>
                      </a:solidFill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sz="3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sz="3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sz="3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sz="3400" dirty="0"/>
                </a:p>
              </p:txBody>
            </p:sp>
          </mc:Choice>
          <mc:Fallback xmlns="">
            <p:sp>
              <p:nvSpPr>
                <p:cNvPr id="680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2758" y="8440294"/>
                  <a:ext cx="463019" cy="523220"/>
                </a:xfrm>
                <a:prstGeom prst="rect">
                  <a:avLst/>
                </a:prstGeom>
                <a:blipFill>
                  <a:blip r:embed="rId5"/>
                  <a:stretch>
                    <a:fillRect r="-3947"/>
                  </a:stretch>
                </a:blipFill>
                <a:ln w="12700">
                  <a:miter lim="400000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Equation">
                  <a:extLst>
                    <a:ext uri="{FF2B5EF4-FFF2-40B4-BE49-F238E27FC236}">
                      <a16:creationId xmlns:a16="http://schemas.microsoft.com/office/drawing/2014/main" id="{7F7566C8-DA87-E2B2-82FD-E29AAF7523F8}"/>
                    </a:ext>
                  </a:extLst>
                </p:cNvPr>
                <p:cNvSpPr txBox="1"/>
                <p:nvPr/>
              </p:nvSpPr>
              <p:spPr>
                <a:xfrm>
                  <a:off x="7152102" y="6811472"/>
                  <a:ext cx="410445" cy="294968"/>
                </a:xfrm>
                <a:prstGeom prst="rect">
                  <a:avLst/>
                </a:prstGeom>
                <a:ln w="12700">
                  <a:miter lim="400000"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>
                      <a:solidFill>
                        <a:srgbClr val="000000"/>
                      </a:solidFill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sz="3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sz="3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p>
                            <m:r>
                              <a:rPr sz="3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sz="3400" dirty="0"/>
                </a:p>
              </p:txBody>
            </p:sp>
          </mc:Choice>
          <mc:Fallback xmlns="">
            <p:sp>
              <p:nvSpPr>
                <p:cNvPr id="681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52102" y="6811472"/>
                  <a:ext cx="410445" cy="294968"/>
                </a:xfrm>
                <a:prstGeom prst="rect">
                  <a:avLst/>
                </a:prstGeom>
                <a:blipFill>
                  <a:blip r:embed="rId6"/>
                  <a:stretch>
                    <a:fillRect r="-16176" b="-42857"/>
                  </a:stretch>
                </a:blipFill>
                <a:ln w="12700">
                  <a:miter lim="400000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Connection Line">
              <a:extLst>
                <a:ext uri="{FF2B5EF4-FFF2-40B4-BE49-F238E27FC236}">
                  <a16:creationId xmlns:a16="http://schemas.microsoft.com/office/drawing/2014/main" id="{80548418-4B5D-05F0-61A4-A4C192809A2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17399" y="6608820"/>
              <a:ext cx="2110798" cy="2646924"/>
            </a:xfrm>
            <a:prstGeom prst="straightConnector1">
              <a:avLst/>
            </a:prstGeom>
            <a:ln w="38100">
              <a:solidFill>
                <a:srgbClr val="000000"/>
              </a:solidFill>
              <a:miter lim="400000"/>
            </a:ln>
          </p:spPr>
        </p:cxnSp>
        <p:cxnSp>
          <p:nvCxnSpPr>
            <p:cNvPr id="17" name="Connection Line">
              <a:extLst>
                <a:ext uri="{FF2B5EF4-FFF2-40B4-BE49-F238E27FC236}">
                  <a16:creationId xmlns:a16="http://schemas.microsoft.com/office/drawing/2014/main" id="{0BC58F8A-EA90-6354-F876-1224E42C72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94031" y="6565714"/>
              <a:ext cx="1955409" cy="2690030"/>
            </a:xfrm>
            <a:prstGeom prst="straightConnector1">
              <a:avLst/>
            </a:prstGeom>
            <a:ln w="38100">
              <a:solidFill>
                <a:srgbClr val="000000"/>
              </a:solidFill>
              <a:miter lim="400000"/>
            </a:ln>
          </p:spPr>
        </p:cxnSp>
      </p:grpSp>
    </p:spTree>
    <p:extLst>
      <p:ext uri="{BB962C8B-B14F-4D97-AF65-F5344CB8AC3E}">
        <p14:creationId xmlns:p14="http://schemas.microsoft.com/office/powerpoint/2010/main" val="7781747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EDFC5D0-3509-5B95-0CC2-53290A8C45CF}"/>
              </a:ext>
            </a:extLst>
          </p:cNvPr>
          <p:cNvSpPr txBox="1"/>
          <p:nvPr/>
        </p:nvSpPr>
        <p:spPr>
          <a:xfrm>
            <a:off x="9678929" y="5144710"/>
            <a:ext cx="11103385" cy="34265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Broadcast protocol from Pseudo-Signatures</a:t>
            </a: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spc="-119" baseline="31999" dirty="0"/>
              <a:t>[FWW04]</a:t>
            </a:r>
            <a:r>
              <a:rPr lang="en-US" sz="9600" dirty="0"/>
              <a:t> 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B65048A-9C22-868E-0132-B6C5955E0271}"/>
              </a:ext>
            </a:extLst>
          </p:cNvPr>
          <p:cNvGrpSpPr/>
          <p:nvPr/>
        </p:nvGrpSpPr>
        <p:grpSpPr>
          <a:xfrm>
            <a:off x="662447" y="4795290"/>
            <a:ext cx="6210784" cy="4591439"/>
            <a:chOff x="1351763" y="5639350"/>
            <a:chExt cx="6210784" cy="4591439"/>
          </a:xfrm>
        </p:grpSpPr>
        <p:sp>
          <p:nvSpPr>
            <p:cNvPr id="7" name="Horseback Riding">
              <a:extLst>
                <a:ext uri="{FF2B5EF4-FFF2-40B4-BE49-F238E27FC236}">
                  <a16:creationId xmlns:a16="http://schemas.microsoft.com/office/drawing/2014/main" id="{88D6F1F9-EC3D-C56B-20F5-B5B530B204BE}"/>
                </a:ext>
              </a:extLst>
            </p:cNvPr>
            <p:cNvSpPr/>
            <p:nvPr/>
          </p:nvSpPr>
          <p:spPr>
            <a:xfrm>
              <a:off x="1351763" y="5682456"/>
              <a:ext cx="895006" cy="883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378" y="0"/>
                  </a:moveTo>
                  <a:cubicBezTo>
                    <a:pt x="8007" y="0"/>
                    <a:pt x="7636" y="144"/>
                    <a:pt x="7352" y="431"/>
                  </a:cubicBezTo>
                  <a:cubicBezTo>
                    <a:pt x="6786" y="1005"/>
                    <a:pt x="6786" y="1936"/>
                    <a:pt x="7352" y="2510"/>
                  </a:cubicBezTo>
                  <a:cubicBezTo>
                    <a:pt x="7919" y="3084"/>
                    <a:pt x="8838" y="3084"/>
                    <a:pt x="9404" y="2510"/>
                  </a:cubicBezTo>
                  <a:cubicBezTo>
                    <a:pt x="9971" y="1936"/>
                    <a:pt x="9971" y="1005"/>
                    <a:pt x="9404" y="431"/>
                  </a:cubicBezTo>
                  <a:cubicBezTo>
                    <a:pt x="9121" y="144"/>
                    <a:pt x="8750" y="0"/>
                    <a:pt x="8378" y="0"/>
                  </a:cubicBezTo>
                  <a:close/>
                  <a:moveTo>
                    <a:pt x="18066" y="1982"/>
                  </a:moveTo>
                  <a:cubicBezTo>
                    <a:pt x="18052" y="1980"/>
                    <a:pt x="18032" y="1985"/>
                    <a:pt x="18007" y="2001"/>
                  </a:cubicBezTo>
                  <a:cubicBezTo>
                    <a:pt x="17942" y="2043"/>
                    <a:pt x="11897" y="8305"/>
                    <a:pt x="11897" y="8305"/>
                  </a:cubicBezTo>
                  <a:lnTo>
                    <a:pt x="9735" y="8305"/>
                  </a:lnTo>
                  <a:lnTo>
                    <a:pt x="9735" y="6735"/>
                  </a:lnTo>
                  <a:lnTo>
                    <a:pt x="11509" y="7279"/>
                  </a:lnTo>
                  <a:cubicBezTo>
                    <a:pt x="11585" y="7303"/>
                    <a:pt x="11662" y="7313"/>
                    <a:pt x="11738" y="7313"/>
                  </a:cubicBezTo>
                  <a:cubicBezTo>
                    <a:pt x="12078" y="7313"/>
                    <a:pt x="12392" y="7090"/>
                    <a:pt x="12496" y="6744"/>
                  </a:cubicBezTo>
                  <a:cubicBezTo>
                    <a:pt x="12622" y="6320"/>
                    <a:pt x="12386" y="5872"/>
                    <a:pt x="11968" y="5744"/>
                  </a:cubicBezTo>
                  <a:lnTo>
                    <a:pt x="9735" y="5060"/>
                  </a:lnTo>
                  <a:lnTo>
                    <a:pt x="9735" y="4764"/>
                  </a:lnTo>
                  <a:cubicBezTo>
                    <a:pt x="9735" y="4005"/>
                    <a:pt x="9128" y="3389"/>
                    <a:pt x="8378" y="3389"/>
                  </a:cubicBezTo>
                  <a:cubicBezTo>
                    <a:pt x="7629" y="3389"/>
                    <a:pt x="7022" y="4005"/>
                    <a:pt x="7022" y="4764"/>
                  </a:cubicBezTo>
                  <a:lnTo>
                    <a:pt x="7022" y="8305"/>
                  </a:lnTo>
                  <a:lnTo>
                    <a:pt x="2400" y="8305"/>
                  </a:lnTo>
                  <a:cubicBezTo>
                    <a:pt x="270" y="8305"/>
                    <a:pt x="0" y="10436"/>
                    <a:pt x="0" y="10436"/>
                  </a:cubicBezTo>
                  <a:lnTo>
                    <a:pt x="0" y="14158"/>
                  </a:lnTo>
                  <a:lnTo>
                    <a:pt x="1549" y="14158"/>
                  </a:lnTo>
                  <a:lnTo>
                    <a:pt x="1549" y="10436"/>
                  </a:lnTo>
                  <a:lnTo>
                    <a:pt x="2206" y="9299"/>
                  </a:lnTo>
                  <a:lnTo>
                    <a:pt x="2400" y="9299"/>
                  </a:lnTo>
                  <a:lnTo>
                    <a:pt x="2400" y="13515"/>
                  </a:lnTo>
                  <a:lnTo>
                    <a:pt x="1650" y="14849"/>
                  </a:lnTo>
                  <a:lnTo>
                    <a:pt x="1650" y="20468"/>
                  </a:lnTo>
                  <a:cubicBezTo>
                    <a:pt x="1650" y="21037"/>
                    <a:pt x="2106" y="21499"/>
                    <a:pt x="2668" y="21499"/>
                  </a:cubicBezTo>
                  <a:cubicBezTo>
                    <a:pt x="3230" y="21499"/>
                    <a:pt x="3686" y="21037"/>
                    <a:pt x="3685" y="20468"/>
                  </a:cubicBezTo>
                  <a:lnTo>
                    <a:pt x="3685" y="15395"/>
                  </a:lnTo>
                  <a:lnTo>
                    <a:pt x="4455" y="14025"/>
                  </a:lnTo>
                  <a:lnTo>
                    <a:pt x="4455" y="15718"/>
                  </a:lnTo>
                  <a:cubicBezTo>
                    <a:pt x="4453" y="15752"/>
                    <a:pt x="4453" y="15786"/>
                    <a:pt x="4455" y="15820"/>
                  </a:cubicBezTo>
                  <a:lnTo>
                    <a:pt x="4455" y="15925"/>
                  </a:lnTo>
                  <a:lnTo>
                    <a:pt x="4465" y="15923"/>
                  </a:lnTo>
                  <a:cubicBezTo>
                    <a:pt x="4477" y="16006"/>
                    <a:pt x="4496" y="16088"/>
                    <a:pt x="4529" y="16169"/>
                  </a:cubicBezTo>
                  <a:lnTo>
                    <a:pt x="6512" y="20966"/>
                  </a:lnTo>
                  <a:cubicBezTo>
                    <a:pt x="6675" y="21361"/>
                    <a:pt x="7052" y="21600"/>
                    <a:pt x="7450" y="21600"/>
                  </a:cubicBezTo>
                  <a:cubicBezTo>
                    <a:pt x="7581" y="21600"/>
                    <a:pt x="7715" y="21574"/>
                    <a:pt x="7843" y="21520"/>
                  </a:cubicBezTo>
                  <a:cubicBezTo>
                    <a:pt x="8362" y="21300"/>
                    <a:pt x="8606" y="20696"/>
                    <a:pt x="8389" y="20170"/>
                  </a:cubicBezTo>
                  <a:lnTo>
                    <a:pt x="6441" y="15456"/>
                  </a:lnTo>
                  <a:lnTo>
                    <a:pt x="7550" y="13980"/>
                  </a:lnTo>
                  <a:lnTo>
                    <a:pt x="12472" y="13980"/>
                  </a:lnTo>
                  <a:lnTo>
                    <a:pt x="12472" y="20275"/>
                  </a:lnTo>
                  <a:cubicBezTo>
                    <a:pt x="12472" y="20844"/>
                    <a:pt x="12928" y="21306"/>
                    <a:pt x="13490" y="21306"/>
                  </a:cubicBezTo>
                  <a:cubicBezTo>
                    <a:pt x="14052" y="21306"/>
                    <a:pt x="14507" y="20844"/>
                    <a:pt x="14507" y="20275"/>
                  </a:cubicBezTo>
                  <a:lnTo>
                    <a:pt x="14507" y="14020"/>
                  </a:lnTo>
                  <a:lnTo>
                    <a:pt x="16652" y="9504"/>
                  </a:lnTo>
                  <a:cubicBezTo>
                    <a:pt x="16809" y="9522"/>
                    <a:pt x="16997" y="9536"/>
                    <a:pt x="17204" y="9536"/>
                  </a:cubicBezTo>
                  <a:cubicBezTo>
                    <a:pt x="17755" y="9536"/>
                    <a:pt x="18437" y="9436"/>
                    <a:pt x="19015" y="9042"/>
                  </a:cubicBezTo>
                  <a:cubicBezTo>
                    <a:pt x="19539" y="8685"/>
                    <a:pt x="19886" y="8150"/>
                    <a:pt x="20054" y="7454"/>
                  </a:cubicBezTo>
                  <a:lnTo>
                    <a:pt x="20488" y="7513"/>
                  </a:lnTo>
                  <a:cubicBezTo>
                    <a:pt x="21562" y="7657"/>
                    <a:pt x="21600" y="6511"/>
                    <a:pt x="21600" y="6511"/>
                  </a:cubicBezTo>
                  <a:cubicBezTo>
                    <a:pt x="21600" y="5867"/>
                    <a:pt x="20798" y="5395"/>
                    <a:pt x="20798" y="5395"/>
                  </a:cubicBezTo>
                  <a:lnTo>
                    <a:pt x="18087" y="3562"/>
                  </a:lnTo>
                  <a:lnTo>
                    <a:pt x="18110" y="2050"/>
                  </a:lnTo>
                  <a:cubicBezTo>
                    <a:pt x="18110" y="2050"/>
                    <a:pt x="18109" y="1987"/>
                    <a:pt x="18066" y="1982"/>
                  </a:cubicBezTo>
                  <a:close/>
                  <a:moveTo>
                    <a:pt x="17774" y="7142"/>
                  </a:moveTo>
                  <a:lnTo>
                    <a:pt x="19376" y="7361"/>
                  </a:lnTo>
                  <a:cubicBezTo>
                    <a:pt x="19243" y="7851"/>
                    <a:pt x="18997" y="8224"/>
                    <a:pt x="18638" y="8469"/>
                  </a:cubicBezTo>
                  <a:cubicBezTo>
                    <a:pt x="18116" y="8826"/>
                    <a:pt x="17448" y="8869"/>
                    <a:pt x="16968" y="8840"/>
                  </a:cubicBezTo>
                  <a:lnTo>
                    <a:pt x="17774" y="7142"/>
                  </a:lnTo>
                  <a:close/>
                </a:path>
              </a:pathLst>
            </a:custGeom>
            <a:solidFill>
              <a:srgbClr val="000000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8" name="Worker">
              <a:extLst>
                <a:ext uri="{FF2B5EF4-FFF2-40B4-BE49-F238E27FC236}">
                  <a16:creationId xmlns:a16="http://schemas.microsoft.com/office/drawing/2014/main" id="{B990274D-064C-D61D-3B3A-5CA806E83B11}"/>
                </a:ext>
              </a:extLst>
            </p:cNvPr>
            <p:cNvSpPr/>
            <p:nvPr/>
          </p:nvSpPr>
          <p:spPr>
            <a:xfrm flipH="1">
              <a:off x="7198515" y="5639350"/>
              <a:ext cx="317619" cy="969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477" extrusionOk="0">
                  <a:moveTo>
                    <a:pt x="10482" y="4"/>
                  </a:moveTo>
                  <a:cubicBezTo>
                    <a:pt x="10034" y="12"/>
                    <a:pt x="8391" y="117"/>
                    <a:pt x="7657" y="494"/>
                  </a:cubicBezTo>
                  <a:cubicBezTo>
                    <a:pt x="6848" y="911"/>
                    <a:pt x="6805" y="1175"/>
                    <a:pt x="6965" y="1602"/>
                  </a:cubicBezTo>
                  <a:cubicBezTo>
                    <a:pt x="6986" y="1656"/>
                    <a:pt x="6943" y="1710"/>
                    <a:pt x="6847" y="1754"/>
                  </a:cubicBezTo>
                  <a:lnTo>
                    <a:pt x="6817" y="1769"/>
                  </a:lnTo>
                  <a:cubicBezTo>
                    <a:pt x="6710" y="1819"/>
                    <a:pt x="6673" y="1881"/>
                    <a:pt x="6709" y="1940"/>
                  </a:cubicBezTo>
                  <a:cubicBezTo>
                    <a:pt x="6726" y="1968"/>
                    <a:pt x="6808" y="1986"/>
                    <a:pt x="6894" y="1981"/>
                  </a:cubicBezTo>
                  <a:lnTo>
                    <a:pt x="7473" y="1944"/>
                  </a:lnTo>
                  <a:lnTo>
                    <a:pt x="7581" y="2118"/>
                  </a:lnTo>
                  <a:lnTo>
                    <a:pt x="7832" y="2103"/>
                  </a:lnTo>
                  <a:cubicBezTo>
                    <a:pt x="7743" y="2259"/>
                    <a:pt x="7638" y="2495"/>
                    <a:pt x="7698" y="2690"/>
                  </a:cubicBezTo>
                  <a:cubicBezTo>
                    <a:pt x="7809" y="3047"/>
                    <a:pt x="7636" y="3287"/>
                    <a:pt x="7370" y="3479"/>
                  </a:cubicBezTo>
                  <a:cubicBezTo>
                    <a:pt x="7088" y="3683"/>
                    <a:pt x="5823" y="3782"/>
                    <a:pt x="6212" y="4325"/>
                  </a:cubicBezTo>
                  <a:cubicBezTo>
                    <a:pt x="4592" y="4538"/>
                    <a:pt x="3452" y="5407"/>
                    <a:pt x="1941" y="6231"/>
                  </a:cubicBezTo>
                  <a:cubicBezTo>
                    <a:pt x="1754" y="6223"/>
                    <a:pt x="1529" y="6238"/>
                    <a:pt x="1362" y="6303"/>
                  </a:cubicBezTo>
                  <a:lnTo>
                    <a:pt x="721" y="6586"/>
                  </a:lnTo>
                  <a:cubicBezTo>
                    <a:pt x="618" y="6626"/>
                    <a:pt x="407" y="6753"/>
                    <a:pt x="572" y="6895"/>
                  </a:cubicBezTo>
                  <a:cubicBezTo>
                    <a:pt x="551" y="6904"/>
                    <a:pt x="357" y="7014"/>
                    <a:pt x="177" y="7118"/>
                  </a:cubicBezTo>
                  <a:cubicBezTo>
                    <a:pt x="-34" y="7241"/>
                    <a:pt x="-56" y="7388"/>
                    <a:pt x="111" y="7518"/>
                  </a:cubicBezTo>
                  <a:cubicBezTo>
                    <a:pt x="327" y="7686"/>
                    <a:pt x="668" y="7934"/>
                    <a:pt x="1090" y="8180"/>
                  </a:cubicBezTo>
                  <a:cubicBezTo>
                    <a:pt x="2003" y="8714"/>
                    <a:pt x="3229" y="9346"/>
                    <a:pt x="4105" y="9644"/>
                  </a:cubicBezTo>
                  <a:lnTo>
                    <a:pt x="4105" y="10365"/>
                  </a:lnTo>
                  <a:cubicBezTo>
                    <a:pt x="1836" y="10445"/>
                    <a:pt x="1003" y="11125"/>
                    <a:pt x="1003" y="11125"/>
                  </a:cubicBezTo>
                  <a:lnTo>
                    <a:pt x="1141" y="11154"/>
                  </a:lnTo>
                  <a:cubicBezTo>
                    <a:pt x="1141" y="11154"/>
                    <a:pt x="2132" y="10786"/>
                    <a:pt x="2638" y="10783"/>
                  </a:cubicBezTo>
                  <a:cubicBezTo>
                    <a:pt x="3291" y="10779"/>
                    <a:pt x="3382" y="11031"/>
                    <a:pt x="3382" y="11031"/>
                  </a:cubicBezTo>
                  <a:lnTo>
                    <a:pt x="3530" y="11033"/>
                  </a:lnTo>
                  <a:lnTo>
                    <a:pt x="3566" y="12038"/>
                  </a:lnTo>
                  <a:cubicBezTo>
                    <a:pt x="3470" y="12040"/>
                    <a:pt x="3395" y="12067"/>
                    <a:pt x="3397" y="12098"/>
                  </a:cubicBezTo>
                  <a:lnTo>
                    <a:pt x="3469" y="13414"/>
                  </a:lnTo>
                  <a:cubicBezTo>
                    <a:pt x="3469" y="13424"/>
                    <a:pt x="3464" y="13435"/>
                    <a:pt x="3464" y="13446"/>
                  </a:cubicBezTo>
                  <a:lnTo>
                    <a:pt x="3382" y="14216"/>
                  </a:lnTo>
                  <a:cubicBezTo>
                    <a:pt x="3375" y="14280"/>
                    <a:pt x="3535" y="14331"/>
                    <a:pt x="3730" y="14330"/>
                  </a:cubicBezTo>
                  <a:lnTo>
                    <a:pt x="4151" y="14328"/>
                  </a:lnTo>
                  <a:lnTo>
                    <a:pt x="4530" y="14326"/>
                  </a:lnTo>
                  <a:cubicBezTo>
                    <a:pt x="4724" y="14325"/>
                    <a:pt x="4881" y="14271"/>
                    <a:pt x="4868" y="14207"/>
                  </a:cubicBezTo>
                  <a:lnTo>
                    <a:pt x="4710" y="13414"/>
                  </a:lnTo>
                  <a:lnTo>
                    <a:pt x="4643" y="12103"/>
                  </a:lnTo>
                  <a:cubicBezTo>
                    <a:pt x="4700" y="12108"/>
                    <a:pt x="4756" y="12112"/>
                    <a:pt x="4817" y="12112"/>
                  </a:cubicBezTo>
                  <a:lnTo>
                    <a:pt x="5976" y="12112"/>
                  </a:lnTo>
                  <a:cubicBezTo>
                    <a:pt x="6536" y="13763"/>
                    <a:pt x="6792" y="14110"/>
                    <a:pt x="6750" y="14533"/>
                  </a:cubicBezTo>
                  <a:cubicBezTo>
                    <a:pt x="6690" y="15141"/>
                    <a:pt x="5987" y="15436"/>
                    <a:pt x="5545" y="15870"/>
                  </a:cubicBezTo>
                  <a:cubicBezTo>
                    <a:pt x="5143" y="16265"/>
                    <a:pt x="4985" y="16324"/>
                    <a:pt x="4740" y="16769"/>
                  </a:cubicBezTo>
                  <a:cubicBezTo>
                    <a:pt x="4190" y="17773"/>
                    <a:pt x="4340" y="18216"/>
                    <a:pt x="4340" y="19137"/>
                  </a:cubicBezTo>
                  <a:cubicBezTo>
                    <a:pt x="4199" y="19522"/>
                    <a:pt x="4274" y="19717"/>
                    <a:pt x="4274" y="19717"/>
                  </a:cubicBezTo>
                  <a:cubicBezTo>
                    <a:pt x="4368" y="19995"/>
                    <a:pt x="4617" y="19893"/>
                    <a:pt x="4535" y="19971"/>
                  </a:cubicBezTo>
                  <a:cubicBezTo>
                    <a:pt x="4269" y="20224"/>
                    <a:pt x="4429" y="20438"/>
                    <a:pt x="4340" y="20583"/>
                  </a:cubicBezTo>
                  <a:cubicBezTo>
                    <a:pt x="4240" y="20748"/>
                    <a:pt x="4364" y="20936"/>
                    <a:pt x="4340" y="20983"/>
                  </a:cubicBezTo>
                  <a:cubicBezTo>
                    <a:pt x="4340" y="20983"/>
                    <a:pt x="4384" y="21109"/>
                    <a:pt x="4740" y="21238"/>
                  </a:cubicBezTo>
                  <a:cubicBezTo>
                    <a:pt x="5157" y="21388"/>
                    <a:pt x="6901" y="21579"/>
                    <a:pt x="8616" y="21410"/>
                  </a:cubicBezTo>
                  <a:cubicBezTo>
                    <a:pt x="9573" y="21316"/>
                    <a:pt x="9262" y="21088"/>
                    <a:pt x="9262" y="20924"/>
                  </a:cubicBezTo>
                  <a:cubicBezTo>
                    <a:pt x="9262" y="20797"/>
                    <a:pt x="8777" y="20605"/>
                    <a:pt x="8729" y="20462"/>
                  </a:cubicBezTo>
                  <a:cubicBezTo>
                    <a:pt x="8662" y="20263"/>
                    <a:pt x="8662" y="20255"/>
                    <a:pt x="8452" y="20003"/>
                  </a:cubicBezTo>
                  <a:cubicBezTo>
                    <a:pt x="8358" y="19890"/>
                    <a:pt x="8447" y="19720"/>
                    <a:pt x="8673" y="19630"/>
                  </a:cubicBezTo>
                  <a:cubicBezTo>
                    <a:pt x="8793" y="19582"/>
                    <a:pt x="8893" y="19525"/>
                    <a:pt x="8893" y="19444"/>
                  </a:cubicBezTo>
                  <a:cubicBezTo>
                    <a:pt x="8893" y="19071"/>
                    <a:pt x="8716" y="18928"/>
                    <a:pt x="9231" y="17843"/>
                  </a:cubicBezTo>
                  <a:cubicBezTo>
                    <a:pt x="9398" y="17493"/>
                    <a:pt x="9563" y="17209"/>
                    <a:pt x="9831" y="16639"/>
                  </a:cubicBezTo>
                  <a:cubicBezTo>
                    <a:pt x="9933" y="16421"/>
                    <a:pt x="10283" y="15839"/>
                    <a:pt x="10503" y="15630"/>
                  </a:cubicBezTo>
                  <a:cubicBezTo>
                    <a:pt x="11512" y="14669"/>
                    <a:pt x="11887" y="13545"/>
                    <a:pt x="12148" y="12932"/>
                  </a:cubicBezTo>
                  <a:cubicBezTo>
                    <a:pt x="12172" y="12877"/>
                    <a:pt x="12414" y="12880"/>
                    <a:pt x="12430" y="12936"/>
                  </a:cubicBezTo>
                  <a:cubicBezTo>
                    <a:pt x="12780" y="14137"/>
                    <a:pt x="13727" y="15338"/>
                    <a:pt x="13281" y="16184"/>
                  </a:cubicBezTo>
                  <a:cubicBezTo>
                    <a:pt x="12690" y="17307"/>
                    <a:pt x="13044" y="19528"/>
                    <a:pt x="13158" y="19543"/>
                  </a:cubicBezTo>
                  <a:cubicBezTo>
                    <a:pt x="13176" y="19674"/>
                    <a:pt x="13757" y="19688"/>
                    <a:pt x="13620" y="19877"/>
                  </a:cubicBezTo>
                  <a:cubicBezTo>
                    <a:pt x="13329" y="20278"/>
                    <a:pt x="13681" y="20664"/>
                    <a:pt x="13681" y="20664"/>
                  </a:cubicBezTo>
                  <a:cubicBezTo>
                    <a:pt x="13681" y="20664"/>
                    <a:pt x="13666" y="20763"/>
                    <a:pt x="13656" y="20835"/>
                  </a:cubicBezTo>
                  <a:cubicBezTo>
                    <a:pt x="13649" y="20884"/>
                    <a:pt x="13740" y="20928"/>
                    <a:pt x="13881" y="20944"/>
                  </a:cubicBezTo>
                  <a:cubicBezTo>
                    <a:pt x="14272" y="20988"/>
                    <a:pt x="14917" y="20997"/>
                    <a:pt x="15691" y="21006"/>
                  </a:cubicBezTo>
                  <a:cubicBezTo>
                    <a:pt x="16612" y="21017"/>
                    <a:pt x="16505" y="21106"/>
                    <a:pt x="17911" y="21192"/>
                  </a:cubicBezTo>
                  <a:cubicBezTo>
                    <a:pt x="19317" y="21278"/>
                    <a:pt x="21435" y="21140"/>
                    <a:pt x="21489" y="21006"/>
                  </a:cubicBezTo>
                  <a:cubicBezTo>
                    <a:pt x="21544" y="20872"/>
                    <a:pt x="21403" y="20584"/>
                    <a:pt x="20510" y="20503"/>
                  </a:cubicBezTo>
                  <a:cubicBezTo>
                    <a:pt x="19862" y="20421"/>
                    <a:pt x="19211" y="20353"/>
                    <a:pt x="18890" y="20283"/>
                  </a:cubicBezTo>
                  <a:cubicBezTo>
                    <a:pt x="18569" y="20213"/>
                    <a:pt x="17923" y="19968"/>
                    <a:pt x="17537" y="19926"/>
                  </a:cubicBezTo>
                  <a:cubicBezTo>
                    <a:pt x="17436" y="19915"/>
                    <a:pt x="17738" y="19800"/>
                    <a:pt x="17655" y="19471"/>
                  </a:cubicBezTo>
                  <a:cubicBezTo>
                    <a:pt x="17565" y="19121"/>
                    <a:pt x="17504" y="18885"/>
                    <a:pt x="17403" y="17877"/>
                  </a:cubicBezTo>
                  <a:cubicBezTo>
                    <a:pt x="17380" y="17639"/>
                    <a:pt x="17098" y="16934"/>
                    <a:pt x="17701" y="15969"/>
                  </a:cubicBezTo>
                  <a:cubicBezTo>
                    <a:pt x="17936" y="15593"/>
                    <a:pt x="17842" y="14996"/>
                    <a:pt x="17906" y="14271"/>
                  </a:cubicBezTo>
                  <a:cubicBezTo>
                    <a:pt x="17989" y="13321"/>
                    <a:pt x="18057" y="12396"/>
                    <a:pt x="17588" y="11169"/>
                  </a:cubicBezTo>
                  <a:cubicBezTo>
                    <a:pt x="17224" y="10217"/>
                    <a:pt x="17134" y="9970"/>
                    <a:pt x="16655" y="9412"/>
                  </a:cubicBezTo>
                  <a:cubicBezTo>
                    <a:pt x="16766" y="9378"/>
                    <a:pt x="16824" y="9329"/>
                    <a:pt x="16804" y="9276"/>
                  </a:cubicBezTo>
                  <a:lnTo>
                    <a:pt x="16757" y="8801"/>
                  </a:lnTo>
                  <a:cubicBezTo>
                    <a:pt x="16757" y="8678"/>
                    <a:pt x="16332" y="8592"/>
                    <a:pt x="16076" y="8598"/>
                  </a:cubicBezTo>
                  <a:cubicBezTo>
                    <a:pt x="15789" y="8088"/>
                    <a:pt x="15665" y="7588"/>
                    <a:pt x="15860" y="7190"/>
                  </a:cubicBezTo>
                  <a:cubicBezTo>
                    <a:pt x="16004" y="6898"/>
                    <a:pt x="17124" y="6324"/>
                    <a:pt x="16563" y="5810"/>
                  </a:cubicBezTo>
                  <a:cubicBezTo>
                    <a:pt x="16060" y="5349"/>
                    <a:pt x="14538" y="4598"/>
                    <a:pt x="14086" y="4451"/>
                  </a:cubicBezTo>
                  <a:cubicBezTo>
                    <a:pt x="13990" y="4419"/>
                    <a:pt x="13854" y="4395"/>
                    <a:pt x="13702" y="4378"/>
                  </a:cubicBezTo>
                  <a:lnTo>
                    <a:pt x="13835" y="4375"/>
                  </a:lnTo>
                  <a:cubicBezTo>
                    <a:pt x="13835" y="4375"/>
                    <a:pt x="13193" y="4329"/>
                    <a:pt x="12979" y="4071"/>
                  </a:cubicBezTo>
                  <a:cubicBezTo>
                    <a:pt x="12827" y="3889"/>
                    <a:pt x="13287" y="3499"/>
                    <a:pt x="13502" y="3487"/>
                  </a:cubicBezTo>
                  <a:lnTo>
                    <a:pt x="14594" y="3481"/>
                  </a:lnTo>
                  <a:cubicBezTo>
                    <a:pt x="14898" y="3464"/>
                    <a:pt x="15186" y="3391"/>
                    <a:pt x="15230" y="3315"/>
                  </a:cubicBezTo>
                  <a:cubicBezTo>
                    <a:pt x="15299" y="3208"/>
                    <a:pt x="15225" y="3143"/>
                    <a:pt x="15281" y="3063"/>
                  </a:cubicBezTo>
                  <a:cubicBezTo>
                    <a:pt x="15452" y="2788"/>
                    <a:pt x="15312" y="2710"/>
                    <a:pt x="15353" y="2627"/>
                  </a:cubicBezTo>
                  <a:cubicBezTo>
                    <a:pt x="15820" y="2557"/>
                    <a:pt x="15884" y="2491"/>
                    <a:pt x="15794" y="2419"/>
                  </a:cubicBezTo>
                  <a:cubicBezTo>
                    <a:pt x="15727" y="2366"/>
                    <a:pt x="14872" y="2184"/>
                    <a:pt x="14866" y="2036"/>
                  </a:cubicBezTo>
                  <a:cubicBezTo>
                    <a:pt x="15026" y="1794"/>
                    <a:pt x="14994" y="1645"/>
                    <a:pt x="14871" y="1531"/>
                  </a:cubicBezTo>
                  <a:lnTo>
                    <a:pt x="15753" y="1482"/>
                  </a:lnTo>
                  <a:cubicBezTo>
                    <a:pt x="15870" y="1476"/>
                    <a:pt x="15910" y="1427"/>
                    <a:pt x="15819" y="1402"/>
                  </a:cubicBezTo>
                  <a:cubicBezTo>
                    <a:pt x="15690" y="1366"/>
                    <a:pt x="15532" y="1341"/>
                    <a:pt x="15363" y="1328"/>
                  </a:cubicBezTo>
                  <a:cubicBezTo>
                    <a:pt x="15144" y="1312"/>
                    <a:pt x="14898" y="1283"/>
                    <a:pt x="14804" y="1234"/>
                  </a:cubicBezTo>
                  <a:cubicBezTo>
                    <a:pt x="14642" y="1150"/>
                    <a:pt x="14402" y="722"/>
                    <a:pt x="13625" y="466"/>
                  </a:cubicBezTo>
                  <a:cubicBezTo>
                    <a:pt x="13071" y="283"/>
                    <a:pt x="12369" y="143"/>
                    <a:pt x="11856" y="153"/>
                  </a:cubicBezTo>
                  <a:cubicBezTo>
                    <a:pt x="11633" y="-21"/>
                    <a:pt x="10930" y="-4"/>
                    <a:pt x="10482" y="4"/>
                  </a:cubicBezTo>
                  <a:close/>
                  <a:moveTo>
                    <a:pt x="5930" y="6548"/>
                  </a:moveTo>
                  <a:cubicBezTo>
                    <a:pt x="6039" y="6555"/>
                    <a:pt x="6140" y="6580"/>
                    <a:pt x="6186" y="6618"/>
                  </a:cubicBezTo>
                  <a:cubicBezTo>
                    <a:pt x="6367" y="6769"/>
                    <a:pt x="6586" y="7007"/>
                    <a:pt x="6806" y="7234"/>
                  </a:cubicBezTo>
                  <a:cubicBezTo>
                    <a:pt x="7264" y="7707"/>
                    <a:pt x="7616" y="7931"/>
                    <a:pt x="7370" y="8261"/>
                  </a:cubicBezTo>
                  <a:cubicBezTo>
                    <a:pt x="7183" y="8513"/>
                    <a:pt x="6811" y="8858"/>
                    <a:pt x="6811" y="8858"/>
                  </a:cubicBezTo>
                  <a:cubicBezTo>
                    <a:pt x="6133" y="8858"/>
                    <a:pt x="5842" y="8976"/>
                    <a:pt x="5807" y="8982"/>
                  </a:cubicBezTo>
                  <a:cubicBezTo>
                    <a:pt x="5454" y="9049"/>
                    <a:pt x="4889" y="9001"/>
                    <a:pt x="4628" y="8895"/>
                  </a:cubicBezTo>
                  <a:cubicBezTo>
                    <a:pt x="3966" y="8628"/>
                    <a:pt x="3934" y="8067"/>
                    <a:pt x="3541" y="7536"/>
                  </a:cubicBezTo>
                  <a:lnTo>
                    <a:pt x="4340" y="7206"/>
                  </a:lnTo>
                  <a:cubicBezTo>
                    <a:pt x="4497" y="7127"/>
                    <a:pt x="4533" y="7041"/>
                    <a:pt x="4479" y="6981"/>
                  </a:cubicBezTo>
                  <a:cubicBezTo>
                    <a:pt x="4980" y="6802"/>
                    <a:pt x="5361" y="6668"/>
                    <a:pt x="5612" y="6581"/>
                  </a:cubicBezTo>
                  <a:cubicBezTo>
                    <a:pt x="5699" y="6551"/>
                    <a:pt x="5820" y="6541"/>
                    <a:pt x="5930" y="6548"/>
                  </a:cubicBezTo>
                  <a:close/>
                </a:path>
              </a:pathLst>
            </a:custGeom>
            <a:solidFill>
              <a:srgbClr val="000000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9" name="Worker">
              <a:extLst>
                <a:ext uri="{FF2B5EF4-FFF2-40B4-BE49-F238E27FC236}">
                  <a16:creationId xmlns:a16="http://schemas.microsoft.com/office/drawing/2014/main" id="{16CECC6F-8D03-7652-F20D-8324F0464B9D}"/>
                </a:ext>
              </a:extLst>
            </p:cNvPr>
            <p:cNvSpPr/>
            <p:nvPr/>
          </p:nvSpPr>
          <p:spPr>
            <a:xfrm>
              <a:off x="4446801" y="9255744"/>
              <a:ext cx="435822" cy="975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1485" extrusionOk="0">
                  <a:moveTo>
                    <a:pt x="10437" y="4"/>
                  </a:moveTo>
                  <a:cubicBezTo>
                    <a:pt x="10086" y="16"/>
                    <a:pt x="9890" y="53"/>
                    <a:pt x="9890" y="53"/>
                  </a:cubicBezTo>
                  <a:lnTo>
                    <a:pt x="9679" y="218"/>
                  </a:lnTo>
                  <a:cubicBezTo>
                    <a:pt x="9679" y="218"/>
                    <a:pt x="9475" y="209"/>
                    <a:pt x="9302" y="233"/>
                  </a:cubicBezTo>
                  <a:cubicBezTo>
                    <a:pt x="9123" y="277"/>
                    <a:pt x="8310" y="685"/>
                    <a:pt x="8077" y="979"/>
                  </a:cubicBezTo>
                  <a:cubicBezTo>
                    <a:pt x="7824" y="1007"/>
                    <a:pt x="6972" y="1066"/>
                    <a:pt x="6792" y="1100"/>
                  </a:cubicBezTo>
                  <a:cubicBezTo>
                    <a:pt x="6611" y="1134"/>
                    <a:pt x="6610" y="1188"/>
                    <a:pt x="6747" y="1207"/>
                  </a:cubicBezTo>
                  <a:cubicBezTo>
                    <a:pt x="6845" y="1222"/>
                    <a:pt x="7314" y="1289"/>
                    <a:pt x="7960" y="1382"/>
                  </a:cubicBezTo>
                  <a:lnTo>
                    <a:pt x="7768" y="1865"/>
                  </a:lnTo>
                  <a:cubicBezTo>
                    <a:pt x="7768" y="1865"/>
                    <a:pt x="7275" y="2061"/>
                    <a:pt x="7048" y="2209"/>
                  </a:cubicBezTo>
                  <a:cubicBezTo>
                    <a:pt x="6821" y="2357"/>
                    <a:pt x="7572" y="2389"/>
                    <a:pt x="7572" y="2389"/>
                  </a:cubicBezTo>
                  <a:cubicBezTo>
                    <a:pt x="7572" y="2389"/>
                    <a:pt x="7241" y="2949"/>
                    <a:pt x="7719" y="3113"/>
                  </a:cubicBezTo>
                  <a:cubicBezTo>
                    <a:pt x="7920" y="3182"/>
                    <a:pt x="8267" y="3252"/>
                    <a:pt x="8601" y="3308"/>
                  </a:cubicBezTo>
                  <a:cubicBezTo>
                    <a:pt x="8784" y="3339"/>
                    <a:pt x="8857" y="3435"/>
                    <a:pt x="8759" y="3510"/>
                  </a:cubicBezTo>
                  <a:cubicBezTo>
                    <a:pt x="8554" y="3667"/>
                    <a:pt x="8183" y="3908"/>
                    <a:pt x="7670" y="4063"/>
                  </a:cubicBezTo>
                  <a:cubicBezTo>
                    <a:pt x="6854" y="4309"/>
                    <a:pt x="6108" y="5696"/>
                    <a:pt x="6034" y="6631"/>
                  </a:cubicBezTo>
                  <a:cubicBezTo>
                    <a:pt x="5968" y="7473"/>
                    <a:pt x="5033" y="9443"/>
                    <a:pt x="5883" y="10219"/>
                  </a:cubicBezTo>
                  <a:cubicBezTo>
                    <a:pt x="5883" y="10220"/>
                    <a:pt x="5883" y="10221"/>
                    <a:pt x="5883" y="10221"/>
                  </a:cubicBezTo>
                  <a:cubicBezTo>
                    <a:pt x="5207" y="11118"/>
                    <a:pt x="5701" y="12224"/>
                    <a:pt x="4764" y="13705"/>
                  </a:cubicBezTo>
                  <a:cubicBezTo>
                    <a:pt x="3636" y="15488"/>
                    <a:pt x="3816" y="18602"/>
                    <a:pt x="3351" y="18952"/>
                  </a:cubicBezTo>
                  <a:cubicBezTo>
                    <a:pt x="3167" y="19090"/>
                    <a:pt x="3339" y="19405"/>
                    <a:pt x="3339" y="19406"/>
                  </a:cubicBezTo>
                  <a:cubicBezTo>
                    <a:pt x="3339" y="19406"/>
                    <a:pt x="2631" y="19652"/>
                    <a:pt x="1602" y="19882"/>
                  </a:cubicBezTo>
                  <a:cubicBezTo>
                    <a:pt x="1601" y="19882"/>
                    <a:pt x="1598" y="19882"/>
                    <a:pt x="1598" y="19882"/>
                  </a:cubicBezTo>
                  <a:cubicBezTo>
                    <a:pt x="73" y="19841"/>
                    <a:pt x="-63" y="20307"/>
                    <a:pt x="19" y="20574"/>
                  </a:cubicBezTo>
                  <a:cubicBezTo>
                    <a:pt x="46" y="20664"/>
                    <a:pt x="209" y="20734"/>
                    <a:pt x="411" y="20742"/>
                  </a:cubicBezTo>
                  <a:cubicBezTo>
                    <a:pt x="2676" y="20839"/>
                    <a:pt x="3841" y="20592"/>
                    <a:pt x="4278" y="20465"/>
                  </a:cubicBezTo>
                  <a:cubicBezTo>
                    <a:pt x="4366" y="20439"/>
                    <a:pt x="4482" y="20465"/>
                    <a:pt x="4485" y="20512"/>
                  </a:cubicBezTo>
                  <a:cubicBezTo>
                    <a:pt x="4488" y="20554"/>
                    <a:pt x="4556" y="20589"/>
                    <a:pt x="4651" y="20588"/>
                  </a:cubicBezTo>
                  <a:cubicBezTo>
                    <a:pt x="5744" y="20569"/>
                    <a:pt x="6439" y="20521"/>
                    <a:pt x="6852" y="20480"/>
                  </a:cubicBezTo>
                  <a:cubicBezTo>
                    <a:pt x="7148" y="20450"/>
                    <a:pt x="7357" y="20331"/>
                    <a:pt x="7353" y="20196"/>
                  </a:cubicBezTo>
                  <a:lnTo>
                    <a:pt x="7346" y="19841"/>
                  </a:lnTo>
                  <a:cubicBezTo>
                    <a:pt x="7344" y="19783"/>
                    <a:pt x="7387" y="19727"/>
                    <a:pt x="7467" y="19680"/>
                  </a:cubicBezTo>
                  <a:cubicBezTo>
                    <a:pt x="8229" y="19232"/>
                    <a:pt x="7793" y="18275"/>
                    <a:pt x="8073" y="16954"/>
                  </a:cubicBezTo>
                  <a:cubicBezTo>
                    <a:pt x="8368" y="15566"/>
                    <a:pt x="8492" y="15553"/>
                    <a:pt x="9570" y="13337"/>
                  </a:cubicBezTo>
                  <a:cubicBezTo>
                    <a:pt x="9573" y="13337"/>
                    <a:pt x="9574" y="13337"/>
                    <a:pt x="9577" y="13337"/>
                  </a:cubicBezTo>
                  <a:cubicBezTo>
                    <a:pt x="11043" y="14533"/>
                    <a:pt x="10440" y="15298"/>
                    <a:pt x="10636" y="15845"/>
                  </a:cubicBezTo>
                  <a:cubicBezTo>
                    <a:pt x="10833" y="16392"/>
                    <a:pt x="11668" y="17106"/>
                    <a:pt x="11680" y="18966"/>
                  </a:cubicBezTo>
                  <a:cubicBezTo>
                    <a:pt x="11704" y="20495"/>
                    <a:pt x="11735" y="19812"/>
                    <a:pt x="12137" y="20330"/>
                  </a:cubicBezTo>
                  <a:cubicBezTo>
                    <a:pt x="12010" y="20446"/>
                    <a:pt x="11786" y="20561"/>
                    <a:pt x="11386" y="20672"/>
                  </a:cubicBezTo>
                  <a:cubicBezTo>
                    <a:pt x="10646" y="20876"/>
                    <a:pt x="10719" y="21130"/>
                    <a:pt x="10783" y="21288"/>
                  </a:cubicBezTo>
                  <a:cubicBezTo>
                    <a:pt x="10807" y="21346"/>
                    <a:pt x="10902" y="21392"/>
                    <a:pt x="11028" y="21408"/>
                  </a:cubicBezTo>
                  <a:cubicBezTo>
                    <a:pt x="12524" y="21592"/>
                    <a:pt x="13471" y="21410"/>
                    <a:pt x="14010" y="21253"/>
                  </a:cubicBezTo>
                  <a:cubicBezTo>
                    <a:pt x="14574" y="21089"/>
                    <a:pt x="14673" y="20619"/>
                    <a:pt x="14967" y="20477"/>
                  </a:cubicBezTo>
                  <a:cubicBezTo>
                    <a:pt x="15134" y="20396"/>
                    <a:pt x="15145" y="20200"/>
                    <a:pt x="15122" y="20045"/>
                  </a:cubicBezTo>
                  <a:cubicBezTo>
                    <a:pt x="15124" y="20044"/>
                    <a:pt x="15127" y="20043"/>
                    <a:pt x="15129" y="20043"/>
                  </a:cubicBezTo>
                  <a:cubicBezTo>
                    <a:pt x="15725" y="19650"/>
                    <a:pt x="15043" y="19524"/>
                    <a:pt x="15126" y="17446"/>
                  </a:cubicBezTo>
                  <a:cubicBezTo>
                    <a:pt x="15379" y="14690"/>
                    <a:pt x="14303" y="14379"/>
                    <a:pt x="14651" y="12819"/>
                  </a:cubicBezTo>
                  <a:cubicBezTo>
                    <a:pt x="14666" y="12752"/>
                    <a:pt x="14679" y="12685"/>
                    <a:pt x="14692" y="12621"/>
                  </a:cubicBezTo>
                  <a:cubicBezTo>
                    <a:pt x="14707" y="12548"/>
                    <a:pt x="14841" y="12494"/>
                    <a:pt x="15005" y="12492"/>
                  </a:cubicBezTo>
                  <a:cubicBezTo>
                    <a:pt x="15481" y="12485"/>
                    <a:pt x="15952" y="12451"/>
                    <a:pt x="16313" y="12371"/>
                  </a:cubicBezTo>
                  <a:cubicBezTo>
                    <a:pt x="16447" y="12341"/>
                    <a:pt x="16604" y="12381"/>
                    <a:pt x="16622" y="12448"/>
                  </a:cubicBezTo>
                  <a:cubicBezTo>
                    <a:pt x="16706" y="12755"/>
                    <a:pt x="16876" y="13159"/>
                    <a:pt x="16961" y="13451"/>
                  </a:cubicBezTo>
                  <a:cubicBezTo>
                    <a:pt x="17064" y="13804"/>
                    <a:pt x="17105" y="14178"/>
                    <a:pt x="17119" y="14334"/>
                  </a:cubicBezTo>
                  <a:cubicBezTo>
                    <a:pt x="17123" y="14374"/>
                    <a:pt x="17207" y="14404"/>
                    <a:pt x="17297" y="14399"/>
                  </a:cubicBezTo>
                  <a:lnTo>
                    <a:pt x="17538" y="14386"/>
                  </a:lnTo>
                  <a:lnTo>
                    <a:pt x="18133" y="14350"/>
                  </a:lnTo>
                  <a:cubicBezTo>
                    <a:pt x="18223" y="14345"/>
                    <a:pt x="18285" y="14308"/>
                    <a:pt x="18265" y="14268"/>
                  </a:cubicBezTo>
                  <a:cubicBezTo>
                    <a:pt x="18190" y="14116"/>
                    <a:pt x="18017" y="13748"/>
                    <a:pt x="17915" y="13396"/>
                  </a:cubicBezTo>
                  <a:cubicBezTo>
                    <a:pt x="17789" y="12962"/>
                    <a:pt x="17698" y="12269"/>
                    <a:pt x="17508" y="12040"/>
                  </a:cubicBezTo>
                  <a:cubicBezTo>
                    <a:pt x="17484" y="12011"/>
                    <a:pt x="17413" y="11995"/>
                    <a:pt x="17346" y="11999"/>
                  </a:cubicBezTo>
                  <a:lnTo>
                    <a:pt x="17338" y="11999"/>
                  </a:lnTo>
                  <a:lnTo>
                    <a:pt x="17206" y="11542"/>
                  </a:lnTo>
                  <a:cubicBezTo>
                    <a:pt x="17207" y="11541"/>
                    <a:pt x="17209" y="11541"/>
                    <a:pt x="17210" y="11540"/>
                  </a:cubicBezTo>
                  <a:cubicBezTo>
                    <a:pt x="17340" y="11529"/>
                    <a:pt x="17463" y="11514"/>
                    <a:pt x="17560" y="11497"/>
                  </a:cubicBezTo>
                  <a:cubicBezTo>
                    <a:pt x="17561" y="11496"/>
                    <a:pt x="17560" y="11495"/>
                    <a:pt x="17560" y="11495"/>
                  </a:cubicBezTo>
                  <a:cubicBezTo>
                    <a:pt x="17538" y="11368"/>
                    <a:pt x="17479" y="11143"/>
                    <a:pt x="17478" y="11139"/>
                  </a:cubicBezTo>
                  <a:cubicBezTo>
                    <a:pt x="17473" y="11138"/>
                    <a:pt x="17368" y="11117"/>
                    <a:pt x="17168" y="11102"/>
                  </a:cubicBezTo>
                  <a:cubicBezTo>
                    <a:pt x="17167" y="11101"/>
                    <a:pt x="17166" y="11101"/>
                    <a:pt x="17165" y="11100"/>
                  </a:cubicBezTo>
                  <a:cubicBezTo>
                    <a:pt x="17189" y="11034"/>
                    <a:pt x="17276" y="10886"/>
                    <a:pt x="17583" y="10868"/>
                  </a:cubicBezTo>
                  <a:cubicBezTo>
                    <a:pt x="17963" y="10846"/>
                    <a:pt x="18338" y="11016"/>
                    <a:pt x="18733" y="11129"/>
                  </a:cubicBezTo>
                  <a:cubicBezTo>
                    <a:pt x="18776" y="11141"/>
                    <a:pt x="18825" y="11121"/>
                    <a:pt x="18804" y="11100"/>
                  </a:cubicBezTo>
                  <a:cubicBezTo>
                    <a:pt x="18519" y="10819"/>
                    <a:pt x="18080" y="10648"/>
                    <a:pt x="17602" y="10550"/>
                  </a:cubicBezTo>
                  <a:cubicBezTo>
                    <a:pt x="17601" y="10550"/>
                    <a:pt x="17599" y="10549"/>
                    <a:pt x="17598" y="10549"/>
                  </a:cubicBezTo>
                  <a:cubicBezTo>
                    <a:pt x="17663" y="10303"/>
                    <a:pt x="17464" y="9517"/>
                    <a:pt x="18103" y="9308"/>
                  </a:cubicBezTo>
                  <a:cubicBezTo>
                    <a:pt x="18839" y="9068"/>
                    <a:pt x="21537" y="7448"/>
                    <a:pt x="21537" y="7251"/>
                  </a:cubicBezTo>
                  <a:cubicBezTo>
                    <a:pt x="21537" y="7054"/>
                    <a:pt x="20229" y="6631"/>
                    <a:pt x="20229" y="6631"/>
                  </a:cubicBezTo>
                  <a:cubicBezTo>
                    <a:pt x="20294" y="6574"/>
                    <a:pt x="20326" y="6523"/>
                    <a:pt x="20312" y="6485"/>
                  </a:cubicBezTo>
                  <a:cubicBezTo>
                    <a:pt x="20214" y="6223"/>
                    <a:pt x="19626" y="5918"/>
                    <a:pt x="19185" y="5939"/>
                  </a:cubicBezTo>
                  <a:cubicBezTo>
                    <a:pt x="19184" y="5938"/>
                    <a:pt x="19182" y="5939"/>
                    <a:pt x="19181" y="5939"/>
                  </a:cubicBezTo>
                  <a:cubicBezTo>
                    <a:pt x="18797" y="5597"/>
                    <a:pt x="15642" y="4020"/>
                    <a:pt x="14183" y="3607"/>
                  </a:cubicBezTo>
                  <a:cubicBezTo>
                    <a:pt x="14143" y="3594"/>
                    <a:pt x="14102" y="3582"/>
                    <a:pt x="14059" y="3574"/>
                  </a:cubicBezTo>
                  <a:cubicBezTo>
                    <a:pt x="13624" y="3489"/>
                    <a:pt x="13317" y="3433"/>
                    <a:pt x="13052" y="3397"/>
                  </a:cubicBezTo>
                  <a:cubicBezTo>
                    <a:pt x="12797" y="3363"/>
                    <a:pt x="12583" y="3286"/>
                    <a:pt x="12461" y="3181"/>
                  </a:cubicBezTo>
                  <a:cubicBezTo>
                    <a:pt x="12456" y="3177"/>
                    <a:pt x="12450" y="3173"/>
                    <a:pt x="12446" y="3169"/>
                  </a:cubicBezTo>
                  <a:cubicBezTo>
                    <a:pt x="12303" y="3044"/>
                    <a:pt x="12309" y="2897"/>
                    <a:pt x="12453" y="2772"/>
                  </a:cubicBezTo>
                  <a:cubicBezTo>
                    <a:pt x="12690" y="2568"/>
                    <a:pt x="12917" y="2300"/>
                    <a:pt x="13056" y="2118"/>
                  </a:cubicBezTo>
                  <a:cubicBezTo>
                    <a:pt x="13339" y="2159"/>
                    <a:pt x="13522" y="2185"/>
                    <a:pt x="13558" y="2191"/>
                  </a:cubicBezTo>
                  <a:cubicBezTo>
                    <a:pt x="13853" y="2237"/>
                    <a:pt x="13802" y="2072"/>
                    <a:pt x="13633" y="1918"/>
                  </a:cubicBezTo>
                  <a:cubicBezTo>
                    <a:pt x="14292" y="1088"/>
                    <a:pt x="13130" y="295"/>
                    <a:pt x="11903" y="102"/>
                  </a:cubicBezTo>
                  <a:cubicBezTo>
                    <a:pt x="11289" y="5"/>
                    <a:pt x="10787" y="-8"/>
                    <a:pt x="10437" y="4"/>
                  </a:cubicBezTo>
                  <a:close/>
                  <a:moveTo>
                    <a:pt x="15977" y="6797"/>
                  </a:moveTo>
                  <a:cubicBezTo>
                    <a:pt x="16042" y="6794"/>
                    <a:pt x="16114" y="6797"/>
                    <a:pt x="16181" y="6809"/>
                  </a:cubicBezTo>
                  <a:cubicBezTo>
                    <a:pt x="16554" y="6879"/>
                    <a:pt x="16803" y="7031"/>
                    <a:pt x="16773" y="7075"/>
                  </a:cubicBezTo>
                  <a:cubicBezTo>
                    <a:pt x="16657" y="7240"/>
                    <a:pt x="17224" y="7430"/>
                    <a:pt x="17756" y="7512"/>
                  </a:cubicBezTo>
                  <a:cubicBezTo>
                    <a:pt x="17915" y="7536"/>
                    <a:pt x="18004" y="7610"/>
                    <a:pt x="17952" y="7681"/>
                  </a:cubicBezTo>
                  <a:cubicBezTo>
                    <a:pt x="17631" y="8127"/>
                    <a:pt x="17150" y="8671"/>
                    <a:pt x="17018" y="8819"/>
                  </a:cubicBezTo>
                  <a:cubicBezTo>
                    <a:pt x="16985" y="8843"/>
                    <a:pt x="16953" y="8866"/>
                    <a:pt x="16920" y="8890"/>
                  </a:cubicBezTo>
                  <a:lnTo>
                    <a:pt x="15687" y="9497"/>
                  </a:lnTo>
                  <a:cubicBezTo>
                    <a:pt x="15651" y="9514"/>
                    <a:pt x="15602" y="9525"/>
                    <a:pt x="15548" y="9527"/>
                  </a:cubicBezTo>
                  <a:cubicBezTo>
                    <a:pt x="15314" y="9533"/>
                    <a:pt x="15076" y="9544"/>
                    <a:pt x="14865" y="9554"/>
                  </a:cubicBezTo>
                  <a:cubicBezTo>
                    <a:pt x="14715" y="9561"/>
                    <a:pt x="14597" y="9497"/>
                    <a:pt x="14643" y="9433"/>
                  </a:cubicBezTo>
                  <a:cubicBezTo>
                    <a:pt x="15029" y="8890"/>
                    <a:pt x="15784" y="7709"/>
                    <a:pt x="15642" y="6982"/>
                  </a:cubicBezTo>
                  <a:cubicBezTo>
                    <a:pt x="15623" y="6885"/>
                    <a:pt x="15783" y="6809"/>
                    <a:pt x="15977" y="6797"/>
                  </a:cubicBezTo>
                  <a:close/>
                </a:path>
              </a:pathLst>
            </a:custGeom>
            <a:solidFill>
              <a:srgbClr val="000000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cxnSp>
          <p:nvCxnSpPr>
            <p:cNvPr id="10" name="Connection Line">
              <a:extLst>
                <a:ext uri="{FF2B5EF4-FFF2-40B4-BE49-F238E27FC236}">
                  <a16:creationId xmlns:a16="http://schemas.microsoft.com/office/drawing/2014/main" id="{B045AB2B-E0A7-1ABD-34A7-EFDD4F8FD1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4865" y="6124085"/>
              <a:ext cx="4199695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miter lim="400000"/>
            </a:ln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Equation">
                  <a:extLst>
                    <a:ext uri="{FF2B5EF4-FFF2-40B4-BE49-F238E27FC236}">
                      <a16:creationId xmlns:a16="http://schemas.microsoft.com/office/drawing/2014/main" id="{3304BA01-348F-FF87-9F75-DA78EE2B4AED}"/>
                    </a:ext>
                  </a:extLst>
                </p:cNvPr>
                <p:cNvSpPr txBox="1"/>
                <p:nvPr/>
              </p:nvSpPr>
              <p:spPr>
                <a:xfrm>
                  <a:off x="1577204" y="6811472"/>
                  <a:ext cx="444124" cy="523220"/>
                </a:xfrm>
                <a:prstGeom prst="rect">
                  <a:avLst/>
                </a:prstGeom>
                <a:ln w="12700">
                  <a:miter lim="400000"/>
                </a:ln>
              </p:spPr>
              <p:txBody>
                <a:bodyPr wrap="square" lIns="0" tIns="0" rIns="0" bIns="0">
                  <a:spAutoFit/>
                </a:bodyPr>
                <a:lstStyle/>
                <a:p>
                  <a:pPr algn="l" defTabSz="914400" latinLnBrk="1">
                    <a:defRPr sz="1800">
                      <a:solidFill>
                        <a:srgbClr val="000000"/>
                      </a:solidFill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sz="3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sz="3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sz="3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sz="3400" dirty="0"/>
                </a:p>
              </p:txBody>
            </p:sp>
          </mc:Choice>
          <mc:Fallback xmlns="">
            <p:sp>
              <p:nvSpPr>
                <p:cNvPr id="679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7204" y="6811472"/>
                  <a:ext cx="444124" cy="523220"/>
                </a:xfrm>
                <a:prstGeom prst="rect">
                  <a:avLst/>
                </a:prstGeom>
                <a:blipFill>
                  <a:blip r:embed="rId2"/>
                  <a:stretch>
                    <a:fillRect l="-1370" r="-13699"/>
                  </a:stretch>
                </a:blipFill>
                <a:ln w="12700">
                  <a:miter lim="400000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Equation">
                  <a:extLst>
                    <a:ext uri="{FF2B5EF4-FFF2-40B4-BE49-F238E27FC236}">
                      <a16:creationId xmlns:a16="http://schemas.microsoft.com/office/drawing/2014/main" id="{D1AFC9D2-D8C0-9A2A-5CC6-11A39C8653F7}"/>
                    </a:ext>
                  </a:extLst>
                </p:cNvPr>
                <p:cNvSpPr txBox="1"/>
                <p:nvPr/>
              </p:nvSpPr>
              <p:spPr>
                <a:xfrm>
                  <a:off x="4492758" y="8440294"/>
                  <a:ext cx="463019" cy="523220"/>
                </a:xfrm>
                <a:prstGeom prst="rect">
                  <a:avLst/>
                </a:prstGeom>
                <a:ln w="12700">
                  <a:miter lim="400000"/>
                </a:ln>
              </p:spPr>
              <p:txBody>
                <a:bodyPr wrap="square" lIns="0" tIns="0" rIns="0" bIns="0">
                  <a:spAutoFit/>
                </a:bodyPr>
                <a:lstStyle/>
                <a:p>
                  <a:pPr algn="l" defTabSz="914400" latinLnBrk="1">
                    <a:defRPr sz="1800">
                      <a:solidFill>
                        <a:srgbClr val="000000"/>
                      </a:solidFill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sz="3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sz="3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sz="3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sz="3400" dirty="0"/>
                </a:p>
              </p:txBody>
            </p:sp>
          </mc:Choice>
          <mc:Fallback xmlns="">
            <p:sp>
              <p:nvSpPr>
                <p:cNvPr id="680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2758" y="8440294"/>
                  <a:ext cx="463019" cy="523220"/>
                </a:xfrm>
                <a:prstGeom prst="rect">
                  <a:avLst/>
                </a:prstGeom>
                <a:blipFill>
                  <a:blip r:embed="rId3"/>
                  <a:stretch>
                    <a:fillRect r="-3947"/>
                  </a:stretch>
                </a:blipFill>
                <a:ln w="12700">
                  <a:miter lim="400000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Equation">
                  <a:extLst>
                    <a:ext uri="{FF2B5EF4-FFF2-40B4-BE49-F238E27FC236}">
                      <a16:creationId xmlns:a16="http://schemas.microsoft.com/office/drawing/2014/main" id="{4EE0A1F6-AF0F-5855-70CF-81A59C90E243}"/>
                    </a:ext>
                  </a:extLst>
                </p:cNvPr>
                <p:cNvSpPr txBox="1"/>
                <p:nvPr/>
              </p:nvSpPr>
              <p:spPr>
                <a:xfrm>
                  <a:off x="7152102" y="6811472"/>
                  <a:ext cx="410445" cy="294968"/>
                </a:xfrm>
                <a:prstGeom prst="rect">
                  <a:avLst/>
                </a:prstGeom>
                <a:ln w="12700">
                  <a:miter lim="400000"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>
                      <a:solidFill>
                        <a:srgbClr val="000000"/>
                      </a:solidFill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sz="3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sz="3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p>
                            <m:r>
                              <a:rPr sz="3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sz="3400" dirty="0"/>
                </a:p>
              </p:txBody>
            </p:sp>
          </mc:Choice>
          <mc:Fallback xmlns="">
            <p:sp>
              <p:nvSpPr>
                <p:cNvPr id="681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52102" y="6811472"/>
                  <a:ext cx="410445" cy="294968"/>
                </a:xfrm>
                <a:prstGeom prst="rect">
                  <a:avLst/>
                </a:prstGeom>
                <a:blipFill>
                  <a:blip r:embed="rId4"/>
                  <a:stretch>
                    <a:fillRect r="-16176" b="-42857"/>
                  </a:stretch>
                </a:blipFill>
                <a:ln w="12700">
                  <a:miter lim="400000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Connection Line">
              <a:extLst>
                <a:ext uri="{FF2B5EF4-FFF2-40B4-BE49-F238E27FC236}">
                  <a16:creationId xmlns:a16="http://schemas.microsoft.com/office/drawing/2014/main" id="{F8EB8803-A0C7-ED59-98CC-519C4EBFDDA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17399" y="6608820"/>
              <a:ext cx="2110798" cy="2646924"/>
            </a:xfrm>
            <a:prstGeom prst="straightConnector1">
              <a:avLst/>
            </a:prstGeom>
            <a:ln w="38100">
              <a:solidFill>
                <a:srgbClr val="000000"/>
              </a:solidFill>
              <a:miter lim="400000"/>
            </a:ln>
          </p:spPr>
        </p:cxnSp>
        <p:cxnSp>
          <p:nvCxnSpPr>
            <p:cNvPr id="15" name="Connection Line">
              <a:extLst>
                <a:ext uri="{FF2B5EF4-FFF2-40B4-BE49-F238E27FC236}">
                  <a16:creationId xmlns:a16="http://schemas.microsoft.com/office/drawing/2014/main" id="{20A011BD-EBE2-FA64-40B2-3C1FAFF7B3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94031" y="6565714"/>
              <a:ext cx="1955409" cy="2690030"/>
            </a:xfrm>
            <a:prstGeom prst="straightConnector1">
              <a:avLst/>
            </a:prstGeom>
            <a:ln w="38100">
              <a:solidFill>
                <a:srgbClr val="000000"/>
              </a:solidFill>
              <a:miter lim="400000"/>
            </a:ln>
          </p:spPr>
        </p:cxnSp>
      </p:grpSp>
    </p:spTree>
    <p:extLst>
      <p:ext uri="{BB962C8B-B14F-4D97-AF65-F5344CB8AC3E}">
        <p14:creationId xmlns:p14="http://schemas.microsoft.com/office/powerpoint/2010/main" val="8115862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13207</TotalTime>
  <Words>1422</Words>
  <Application>Microsoft Office PowerPoint</Application>
  <PresentationFormat>Custom</PresentationFormat>
  <Paragraphs>318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Cambria Math</vt:lpstr>
      <vt:lpstr>Helvetica Neue</vt:lpstr>
      <vt:lpstr>Helvetica Neue Medium</vt:lpstr>
      <vt:lpstr>21_BasicWhite</vt:lpstr>
      <vt:lpstr>Complete Characterization of Broadcast and Pseudo-Signatures from Correlation</vt:lpstr>
      <vt:lpstr>PowerPoint Presentation</vt:lpstr>
      <vt:lpstr>Byzantine Broadcast Problem [LSP82, Dol82]</vt:lpstr>
      <vt:lpstr>Byzantine Broadcast Problem</vt:lpstr>
      <vt:lpstr>Getting Around Impossibilities Using Setup</vt:lpstr>
      <vt:lpstr>3-party Broadcast Implies…</vt:lpstr>
      <vt:lpstr>Byzantine Broadcast using Correlated Sources</vt:lpstr>
      <vt:lpstr>Byzantine Broadcast using Correlated Sources</vt:lpstr>
      <vt:lpstr>PowerPoint Presentation</vt:lpstr>
      <vt:lpstr>Pseudo-Signature (A→B→C)[PW96] </vt:lpstr>
      <vt:lpstr>Pseudo-Signature (A→B→C)[PW96] </vt:lpstr>
      <vt:lpstr>Pseudo-Signature (A→B→C)</vt:lpstr>
      <vt:lpstr>Non-Simulatability: A sufficient condition for Pseudo-Signature (A→B→C)</vt:lpstr>
      <vt:lpstr>Non-Simulatability: A sufficient condition for Pseudo-Signature (A→B→C)</vt:lpstr>
      <vt:lpstr>C’s source can be upgraded</vt:lpstr>
      <vt:lpstr>C’s source can be upgraded more…</vt:lpstr>
      <vt:lpstr>Upgrading B’s source</vt:lpstr>
      <vt:lpstr>Upgrading B’s part</vt:lpstr>
      <vt:lpstr>Byzantine Broadcast using Correlation</vt:lpstr>
      <vt:lpstr>Byzantine Broadcast using Correlation</vt:lpstr>
      <vt:lpstr>3-party Broadcast: Impossibility[FLM86] </vt:lpstr>
      <vt:lpstr>3-party Broadcast : Impossibility[FLM86] </vt:lpstr>
      <vt:lpstr>3-party Broadcast : Impossibility[FLM86] </vt:lpstr>
      <vt:lpstr>3-party Broadcast : Impossibility[FLM86] </vt:lpstr>
      <vt:lpstr>3-party Broadcast : Generalizing FLM to Correlations Model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Source Models for the Byzantine Generals Problem</dc:title>
  <dc:creator>varun narayanan</dc:creator>
  <cp:lastModifiedBy>Varun Narayanan</cp:lastModifiedBy>
  <cp:revision>11</cp:revision>
  <dcterms:modified xsi:type="dcterms:W3CDTF">2023-04-27T07:32:17Z</dcterms:modified>
</cp:coreProperties>
</file>