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448" r:id="rId3"/>
    <p:sldId id="257" r:id="rId4"/>
    <p:sldId id="382" r:id="rId5"/>
    <p:sldId id="450" r:id="rId6"/>
    <p:sldId id="391" r:id="rId7"/>
    <p:sldId id="392" r:id="rId8"/>
    <p:sldId id="394" r:id="rId9"/>
    <p:sldId id="264" r:id="rId10"/>
    <p:sldId id="396" r:id="rId11"/>
    <p:sldId id="399" r:id="rId12"/>
    <p:sldId id="447" r:id="rId13"/>
    <p:sldId id="445" r:id="rId14"/>
    <p:sldId id="406" r:id="rId15"/>
    <p:sldId id="402" r:id="rId16"/>
    <p:sldId id="428" r:id="rId17"/>
    <p:sldId id="405" r:id="rId18"/>
    <p:sldId id="449" r:id="rId19"/>
    <p:sldId id="326"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vin Liu" initials="KL" lastIdx="1" clrIdx="0">
    <p:extLst>
      <p:ext uri="{19B8F6BF-5375-455C-9EA6-DF929625EA0E}">
        <p15:presenceInfo xmlns:p15="http://schemas.microsoft.com/office/powerpoint/2012/main" userId="Kevin Liu"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DEEF"/>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744"/>
    <p:restoredTop sz="68760" autoAdjust="0"/>
  </p:normalViewPr>
  <p:slideViewPr>
    <p:cSldViewPr snapToGrid="0">
      <p:cViewPr varScale="1">
        <p:scale>
          <a:sx n="58" d="100"/>
          <a:sy n="58" d="100"/>
        </p:scale>
        <p:origin x="1195"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0DBCCB-FBD1-4C98-8813-950C9C9D6836}" type="datetimeFigureOut">
              <a:rPr lang="en-US" smtClean="0"/>
              <a:t>4/20/2023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B97EA8-5017-4321-8525-781D3D36F4E0}" type="slidenum">
              <a:rPr lang="en-US" smtClean="0"/>
              <a:t>‹#›</a:t>
            </a:fld>
            <a:endParaRPr lang="en-US"/>
          </a:p>
        </p:txBody>
      </p:sp>
    </p:spTree>
    <p:extLst>
      <p:ext uri="{BB962C8B-B14F-4D97-AF65-F5344CB8AC3E}">
        <p14:creationId xmlns:p14="http://schemas.microsoft.com/office/powerpoint/2010/main" val="38267067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FB97EA8-5017-4321-8525-781D3D36F4E0}" type="slidenum">
              <a:rPr lang="en-US" smtClean="0"/>
              <a:t>1</a:t>
            </a:fld>
            <a:endParaRPr lang="en-US"/>
          </a:p>
        </p:txBody>
      </p:sp>
    </p:spTree>
    <p:extLst>
      <p:ext uri="{BB962C8B-B14F-4D97-AF65-F5344CB8AC3E}">
        <p14:creationId xmlns:p14="http://schemas.microsoft.com/office/powerpoint/2010/main" val="41974214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A_1 has only classical oracle access, because unbounded, so same!</a:t>
            </a:r>
          </a:p>
          <a:p>
            <a:endParaRPr lang="en-US" dirty="0"/>
          </a:p>
        </p:txBody>
      </p:sp>
      <p:sp>
        <p:nvSpPr>
          <p:cNvPr id="4" name="Slide Number Placeholder 3"/>
          <p:cNvSpPr>
            <a:spLocks noGrp="1"/>
          </p:cNvSpPr>
          <p:nvPr>
            <p:ph type="sldNum" sz="quarter" idx="5"/>
          </p:nvPr>
        </p:nvSpPr>
        <p:spPr/>
        <p:txBody>
          <a:bodyPr/>
          <a:lstStyle/>
          <a:p>
            <a:fld id="{1FB97EA8-5017-4321-8525-781D3D36F4E0}" type="slidenum">
              <a:rPr lang="en-US" smtClean="0"/>
              <a:t>10</a:t>
            </a:fld>
            <a:endParaRPr lang="en-US"/>
          </a:p>
        </p:txBody>
      </p:sp>
    </p:spTree>
    <p:extLst>
      <p:ext uri="{BB962C8B-B14F-4D97-AF65-F5344CB8AC3E}">
        <p14:creationId xmlns:p14="http://schemas.microsoft.com/office/powerpoint/2010/main" val="5075515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looing at some lower bounds, let us think of algorithms. </a:t>
            </a:r>
          </a:p>
          <a:p>
            <a:endParaRPr lang="en-US" dirty="0"/>
          </a:p>
          <a:p>
            <a:r>
              <a:rPr lang="en-US" dirty="0"/>
              <a:t>The first thing you may want to do is to try to quantize rainbow table and speed Grover's search. </a:t>
            </a:r>
          </a:p>
          <a:p>
            <a:endParaRPr lang="en-US" dirty="0"/>
          </a:p>
          <a:p>
            <a:r>
              <a:rPr lang="en-US" dirty="0"/>
              <a:t>The best we are aware of, for a long time. </a:t>
            </a:r>
          </a:p>
          <a:p>
            <a:endParaRPr lang="en-US" dirty="0"/>
          </a:p>
        </p:txBody>
      </p:sp>
      <p:sp>
        <p:nvSpPr>
          <p:cNvPr id="4" name="Slide Number Placeholder 3"/>
          <p:cNvSpPr>
            <a:spLocks noGrp="1"/>
          </p:cNvSpPr>
          <p:nvPr>
            <p:ph type="sldNum" sz="quarter" idx="5"/>
          </p:nvPr>
        </p:nvSpPr>
        <p:spPr/>
        <p:txBody>
          <a:bodyPr/>
          <a:lstStyle/>
          <a:p>
            <a:fld id="{1FB97EA8-5017-4321-8525-781D3D36F4E0}" type="slidenum">
              <a:rPr lang="en-US" smtClean="0"/>
              <a:t>11</a:t>
            </a:fld>
            <a:endParaRPr lang="en-US"/>
          </a:p>
        </p:txBody>
      </p:sp>
    </p:spTree>
    <p:extLst>
      <p:ext uri="{BB962C8B-B14F-4D97-AF65-F5344CB8AC3E}">
        <p14:creationId xmlns:p14="http://schemas.microsoft.com/office/powerpoint/2010/main" val="19182714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salting: extra piece of data feed into a hash function, prevent from preprocessing attack in practice. </a:t>
            </a:r>
          </a:p>
          <a:p>
            <a:endParaRPr lang="en-US" dirty="0"/>
          </a:p>
          <a:p>
            <a:endParaRPr lang="en-US" dirty="0"/>
          </a:p>
        </p:txBody>
      </p:sp>
      <p:sp>
        <p:nvSpPr>
          <p:cNvPr id="4" name="Slide Number Placeholder 3"/>
          <p:cNvSpPr>
            <a:spLocks noGrp="1"/>
          </p:cNvSpPr>
          <p:nvPr>
            <p:ph type="sldNum" sz="quarter" idx="5"/>
          </p:nvPr>
        </p:nvSpPr>
        <p:spPr/>
        <p:txBody>
          <a:bodyPr/>
          <a:lstStyle/>
          <a:p>
            <a:fld id="{1FB97EA8-5017-4321-8525-781D3D36F4E0}" type="slidenum">
              <a:rPr lang="en-US" smtClean="0"/>
              <a:t>12</a:t>
            </a:fld>
            <a:endParaRPr lang="en-US"/>
          </a:p>
        </p:txBody>
      </p:sp>
    </p:spTree>
    <p:extLst>
      <p:ext uri="{BB962C8B-B14F-4D97-AF65-F5344CB8AC3E}">
        <p14:creationId xmlns:p14="http://schemas.microsoft.com/office/powerpoint/2010/main" val="39235784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FB97EA8-5017-4321-8525-781D3D36F4E0}" type="slidenum">
              <a:rPr lang="en-US" smtClean="0"/>
              <a:t>13</a:t>
            </a:fld>
            <a:endParaRPr lang="en-US"/>
          </a:p>
        </p:txBody>
      </p:sp>
    </p:spTree>
    <p:extLst>
      <p:ext uri="{BB962C8B-B14F-4D97-AF65-F5344CB8AC3E}">
        <p14:creationId xmlns:p14="http://schemas.microsoft.com/office/powerpoint/2010/main" val="34464622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FB97EA8-5017-4321-8525-781D3D36F4E0}" type="slidenum">
              <a:rPr lang="en-US" smtClean="0"/>
              <a:t>14</a:t>
            </a:fld>
            <a:endParaRPr lang="en-US"/>
          </a:p>
        </p:txBody>
      </p:sp>
    </p:spTree>
    <p:extLst>
      <p:ext uri="{BB962C8B-B14F-4D97-AF65-F5344CB8AC3E}">
        <p14:creationId xmlns:p14="http://schemas.microsoft.com/office/powerpoint/2010/main" val="14833672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OWF: there is no such a quantum rainbow table. The best you can do is basically using classical advice to do rainbow table, or run Grover’s search algorithm. Even quantum advice does not help this task. </a:t>
            </a:r>
          </a:p>
          <a:p>
            <a:endParaRPr lang="en-US" dirty="0"/>
          </a:p>
          <a:p>
            <a:r>
              <a:rPr lang="en-US" dirty="0"/>
              <a:t>Salting: Let me explain more about the last result. </a:t>
            </a:r>
          </a:p>
        </p:txBody>
      </p:sp>
      <p:sp>
        <p:nvSpPr>
          <p:cNvPr id="4" name="Slide Number Placeholder 3"/>
          <p:cNvSpPr>
            <a:spLocks noGrp="1"/>
          </p:cNvSpPr>
          <p:nvPr>
            <p:ph type="sldNum" sz="quarter" idx="5"/>
          </p:nvPr>
        </p:nvSpPr>
        <p:spPr/>
        <p:txBody>
          <a:bodyPr/>
          <a:lstStyle/>
          <a:p>
            <a:fld id="{1FB97EA8-5017-4321-8525-781D3D36F4E0}" type="slidenum">
              <a:rPr lang="en-US" smtClean="0"/>
              <a:t>15</a:t>
            </a:fld>
            <a:endParaRPr lang="en-US"/>
          </a:p>
        </p:txBody>
      </p:sp>
    </p:spTree>
    <p:extLst>
      <p:ext uri="{BB962C8B-B14F-4D97-AF65-F5344CB8AC3E}">
        <p14:creationId xmlns:p14="http://schemas.microsoft.com/office/powerpoint/2010/main" val="28640588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FB97EA8-5017-4321-8525-781D3D36F4E0}" type="slidenum">
              <a:rPr lang="en-US" smtClean="0"/>
              <a:t>16</a:t>
            </a:fld>
            <a:endParaRPr lang="en-US"/>
          </a:p>
        </p:txBody>
      </p:sp>
    </p:spTree>
    <p:extLst>
      <p:ext uri="{BB962C8B-B14F-4D97-AF65-F5344CB8AC3E}">
        <p14:creationId xmlns:p14="http://schemas.microsoft.com/office/powerpoint/2010/main" val="8029634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r>
              <a:rPr lang="en-US" dirty="0"/>
              <a:t>Contrived game: .. Although we do not achieve a separation in the general case, we believe it is helpful for understanding quantum advice and may help to achieve a general separation in the future. </a:t>
            </a:r>
          </a:p>
        </p:txBody>
      </p:sp>
      <p:sp>
        <p:nvSpPr>
          <p:cNvPr id="4" name="Slide Number Placeholder 3"/>
          <p:cNvSpPr>
            <a:spLocks noGrp="1"/>
          </p:cNvSpPr>
          <p:nvPr>
            <p:ph type="sldNum" sz="quarter" idx="5"/>
          </p:nvPr>
        </p:nvSpPr>
        <p:spPr/>
        <p:txBody>
          <a:bodyPr/>
          <a:lstStyle/>
          <a:p>
            <a:fld id="{1FB97EA8-5017-4321-8525-781D3D36F4E0}" type="slidenum">
              <a:rPr lang="en-US" smtClean="0"/>
              <a:t>17</a:t>
            </a:fld>
            <a:endParaRPr lang="en-US"/>
          </a:p>
        </p:txBody>
      </p:sp>
    </p:spTree>
    <p:extLst>
      <p:ext uri="{BB962C8B-B14F-4D97-AF65-F5344CB8AC3E}">
        <p14:creationId xmlns:p14="http://schemas.microsoft.com/office/powerpoint/2010/main" val="10900268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FB97EA8-5017-4321-8525-781D3D36F4E0}" type="slidenum">
              <a:rPr lang="en-US" smtClean="0"/>
              <a:t>19</a:t>
            </a:fld>
            <a:endParaRPr lang="en-US"/>
          </a:p>
        </p:txBody>
      </p:sp>
    </p:spTree>
    <p:extLst>
      <p:ext uri="{BB962C8B-B14F-4D97-AF65-F5344CB8AC3E}">
        <p14:creationId xmlns:p14="http://schemas.microsoft.com/office/powerpoint/2010/main" val="18214020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 me talk about two main takeaways from the talk. </a:t>
            </a:r>
          </a:p>
          <a:p>
            <a:endParaRPr lang="en-US" dirty="0"/>
          </a:p>
        </p:txBody>
      </p:sp>
      <p:sp>
        <p:nvSpPr>
          <p:cNvPr id="4" name="Slide Number Placeholder 3"/>
          <p:cNvSpPr>
            <a:spLocks noGrp="1"/>
          </p:cNvSpPr>
          <p:nvPr>
            <p:ph type="sldNum" sz="quarter" idx="5"/>
          </p:nvPr>
        </p:nvSpPr>
        <p:spPr/>
        <p:txBody>
          <a:bodyPr/>
          <a:lstStyle/>
          <a:p>
            <a:fld id="{1FB97EA8-5017-4321-8525-781D3D36F4E0}" type="slidenum">
              <a:rPr lang="en-US" smtClean="0"/>
              <a:t>2</a:t>
            </a:fld>
            <a:endParaRPr lang="en-US"/>
          </a:p>
        </p:txBody>
      </p:sp>
    </p:spTree>
    <p:extLst>
      <p:ext uri="{BB962C8B-B14F-4D97-AF65-F5344CB8AC3E}">
        <p14:creationId xmlns:p14="http://schemas.microsoft.com/office/powerpoint/2010/main" val="22939176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talk, we will study the security of hash function, which has applications to daily Internet use, blockchains and many others.</a:t>
            </a:r>
          </a:p>
          <a:p>
            <a:endParaRPr lang="en-US" dirty="0"/>
          </a:p>
          <a:p>
            <a:r>
              <a:rPr lang="en-US" dirty="0"/>
              <a:t>A hash function is a function H that takes an arbitrary length input and outputs a digest.  </a:t>
            </a:r>
          </a:p>
          <a:p>
            <a:endParaRPr lang="en-US" dirty="0"/>
          </a:p>
          <a:p>
            <a:r>
              <a:rPr lang="en-US" dirty="0"/>
              <a:t>Publicly known, everyone can get the code and evaluate on its own device. </a:t>
            </a:r>
          </a:p>
          <a:p>
            <a:endParaRPr lang="en-US" dirty="0"/>
          </a:p>
          <a:p>
            <a:r>
              <a:rPr lang="en-US" dirty="0"/>
              <a:t>A good hash function needs to satisfy ... </a:t>
            </a:r>
          </a:p>
          <a:p>
            <a:r>
              <a:rPr lang="en-US" dirty="0"/>
              <a:t>like proof of work.</a:t>
            </a:r>
          </a:p>
          <a:p>
            <a:endParaRPr lang="en-US" dirty="0"/>
          </a:p>
          <a:p>
            <a:r>
              <a:rPr lang="en-US" dirty="0"/>
              <a:t>A good choice is SHA2 or SHA3, which perform really great in practice. However, they are hard to work with. In other words, it is difficult to analyze the concrete security of SHA2 and SHA3. </a:t>
            </a:r>
          </a:p>
          <a:p>
            <a:endParaRPr lang="en-US" dirty="0"/>
          </a:p>
          <a:p>
            <a:r>
              <a:rPr lang="en-US" dirty="0"/>
              <a:t>A solution was proposed by </a:t>
            </a:r>
            <a:r>
              <a:rPr lang="en-US" dirty="0" err="1"/>
              <a:t>Bellare</a:t>
            </a:r>
            <a:r>
              <a:rPr lang="en-US" dirty="0"/>
              <a:t> and </a:t>
            </a:r>
            <a:r>
              <a:rPr lang="en-US" dirty="0" err="1"/>
              <a:t>Rogaway</a:t>
            </a:r>
            <a:r>
              <a:rPr lang="en-US" dirty="0"/>
              <a:t>, which is the random oracle methodology. It says that, for natural applications of hash functions, the hash function can be modeled as a random function and an adversary only has oracle access to this function. This captures all the generic attacks and indeed, for SHA2 and SHA3, best attacks are often generic.</a:t>
            </a:r>
          </a:p>
          <a:p>
            <a:endParaRPr lang="en-US" dirty="0"/>
          </a:p>
          <a:p>
            <a:r>
              <a:rPr lang="en-US" dirty="0"/>
              <a:t>ROM gives a clean and beautiful way to analyze hash functions.</a:t>
            </a:r>
          </a:p>
        </p:txBody>
      </p:sp>
      <p:sp>
        <p:nvSpPr>
          <p:cNvPr id="4" name="Slide Number Placeholder 3"/>
          <p:cNvSpPr>
            <a:spLocks noGrp="1"/>
          </p:cNvSpPr>
          <p:nvPr>
            <p:ph type="sldNum" sz="quarter" idx="5"/>
          </p:nvPr>
        </p:nvSpPr>
        <p:spPr/>
        <p:txBody>
          <a:bodyPr/>
          <a:lstStyle/>
          <a:p>
            <a:fld id="{1B729045-1518-4E3E-8027-723AC8277EC8}" type="slidenum">
              <a:rPr lang="en-US" smtClean="0"/>
              <a:t>3</a:t>
            </a:fld>
            <a:endParaRPr lang="en-US"/>
          </a:p>
        </p:txBody>
      </p:sp>
    </p:spTree>
    <p:extLst>
      <p:ext uri="{BB962C8B-B14F-4D97-AF65-F5344CB8AC3E}">
        <p14:creationId xmlns:p14="http://schemas.microsoft.com/office/powerpoint/2010/main" val="8933231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Facing with the difficulties, </a:t>
            </a:r>
          </a:p>
          <a:p>
            <a:endParaRPr lang="en-US" dirty="0"/>
          </a:p>
          <a:p>
            <a:r>
              <a:rPr lang="en-US" dirty="0"/>
              <a:t>Clean and beautiful model </a:t>
            </a:r>
          </a:p>
          <a:p>
            <a:endParaRPr lang="en-US" dirty="0"/>
          </a:p>
          <a:p>
            <a:r>
              <a:rPr lang="en-US" dirty="0"/>
              <a:t>Security in practice with the best possible hash function is the same as security in the ROM </a:t>
            </a:r>
          </a:p>
          <a:p>
            <a:endParaRPr lang="en-US" dirty="0"/>
          </a:p>
          <a:p>
            <a:r>
              <a:rPr lang="en-US" dirty="0"/>
              <a:t>Only generic attacks </a:t>
            </a:r>
          </a:p>
          <a:p>
            <a:endParaRPr lang="en-US" dirty="0"/>
          </a:p>
          <a:p>
            <a:endParaRPr lang="en-US" dirty="0"/>
          </a:p>
          <a:p>
            <a:r>
              <a:rPr lang="en-US" dirty="0"/>
              <a:t>Here T is the running time or number of queries.</a:t>
            </a:r>
          </a:p>
        </p:txBody>
      </p:sp>
      <p:sp>
        <p:nvSpPr>
          <p:cNvPr id="4" name="Slide Number Placeholder 3"/>
          <p:cNvSpPr>
            <a:spLocks noGrp="1"/>
          </p:cNvSpPr>
          <p:nvPr>
            <p:ph type="sldNum" sz="quarter" idx="5"/>
          </p:nvPr>
        </p:nvSpPr>
        <p:spPr/>
        <p:txBody>
          <a:bodyPr/>
          <a:lstStyle/>
          <a:p>
            <a:fld id="{1FB97EA8-5017-4321-8525-781D3D36F4E0}" type="slidenum">
              <a:rPr lang="en-US" smtClean="0"/>
              <a:t>4</a:t>
            </a:fld>
            <a:endParaRPr lang="en-US"/>
          </a:p>
        </p:txBody>
      </p:sp>
    </p:spTree>
    <p:extLst>
      <p:ext uri="{BB962C8B-B14F-4D97-AF65-F5344CB8AC3E}">
        <p14:creationId xmlns:p14="http://schemas.microsoft.com/office/powerpoint/2010/main" val="19686317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Cracks in the beautiful model. </a:t>
            </a:r>
          </a:p>
          <a:p>
            <a:endParaRPr lang="en-US" dirty="0"/>
          </a:p>
          <a:p>
            <a:r>
              <a:rPr lang="en-US" dirty="0"/>
              <a:t>Rainbow table: a data structure of size S (viewed as a piece of advice) </a:t>
            </a:r>
          </a:p>
          <a:p>
            <a:endParaRPr lang="en-US" dirty="0"/>
          </a:p>
          <a:p>
            <a:r>
              <a:rPr lang="en-US" dirty="0"/>
              <a:t>It is a very beautiful attack but I wont have time to talk about it today. </a:t>
            </a:r>
          </a:p>
          <a:p>
            <a:r>
              <a:rPr lang="en-US" dirty="0"/>
              <a:t>If you do not know how it works, I highly recommend you to learn it. </a:t>
            </a:r>
          </a:p>
          <a:p>
            <a:endParaRPr lang="en-US" dirty="0"/>
          </a:p>
          <a:p>
            <a:r>
              <a:rPr lang="en-US" dirty="0"/>
              <a:t>Use two symbols to denote it in the rest of the talk.</a:t>
            </a:r>
          </a:p>
        </p:txBody>
      </p:sp>
      <p:sp>
        <p:nvSpPr>
          <p:cNvPr id="4" name="Slide Number Placeholder 3"/>
          <p:cNvSpPr>
            <a:spLocks noGrp="1"/>
          </p:cNvSpPr>
          <p:nvPr>
            <p:ph type="sldNum" sz="quarter" idx="5"/>
          </p:nvPr>
        </p:nvSpPr>
        <p:spPr/>
        <p:txBody>
          <a:bodyPr/>
          <a:lstStyle/>
          <a:p>
            <a:fld id="{1FB97EA8-5017-4321-8525-781D3D36F4E0}" type="slidenum">
              <a:rPr lang="en-US" smtClean="0"/>
              <a:t>5</a:t>
            </a:fld>
            <a:endParaRPr lang="en-US"/>
          </a:p>
        </p:txBody>
      </p:sp>
    </p:spTree>
    <p:extLst>
      <p:ext uri="{BB962C8B-B14F-4D97-AF65-F5344CB8AC3E}">
        <p14:creationId xmlns:p14="http://schemas.microsoft.com/office/powerpoint/2010/main" val="3824799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we have seen the simplicity of ROM, we would really like to save ROM from non-unform attacks. </a:t>
            </a:r>
          </a:p>
          <a:p>
            <a:r>
              <a:rPr lang="en-US" dirty="0"/>
              <a:t>But is that really possible? </a:t>
            </a:r>
          </a:p>
        </p:txBody>
      </p:sp>
      <p:sp>
        <p:nvSpPr>
          <p:cNvPr id="4" name="Slide Number Placeholder 3"/>
          <p:cNvSpPr>
            <a:spLocks noGrp="1"/>
          </p:cNvSpPr>
          <p:nvPr>
            <p:ph type="sldNum" sz="quarter" idx="5"/>
          </p:nvPr>
        </p:nvSpPr>
        <p:spPr/>
        <p:txBody>
          <a:bodyPr/>
          <a:lstStyle/>
          <a:p>
            <a:fld id="{1FB97EA8-5017-4321-8525-781D3D36F4E0}" type="slidenum">
              <a:rPr lang="en-US" smtClean="0"/>
              <a:t>6</a:t>
            </a:fld>
            <a:endParaRPr lang="en-US"/>
          </a:p>
        </p:txBody>
      </p:sp>
    </p:spTree>
    <p:extLst>
      <p:ext uri="{BB962C8B-B14F-4D97-AF65-F5344CB8AC3E}">
        <p14:creationId xmlns:p14="http://schemas.microsoft.com/office/powerpoint/2010/main" val="8879259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 is too large, trivial.</a:t>
            </a:r>
          </a:p>
          <a:p>
            <a:r>
              <a:rPr lang="en-US" dirty="0"/>
              <a:t>Similarly, for T. </a:t>
            </a:r>
          </a:p>
          <a:p>
            <a:r>
              <a:rPr lang="en-US" dirty="0"/>
              <a:t>So we care about a tradeoffs for S and T.</a:t>
            </a:r>
          </a:p>
          <a:p>
            <a:endParaRPr lang="en-US" dirty="0"/>
          </a:p>
        </p:txBody>
      </p:sp>
      <p:sp>
        <p:nvSpPr>
          <p:cNvPr id="4" name="Slide Number Placeholder 3"/>
          <p:cNvSpPr>
            <a:spLocks noGrp="1"/>
          </p:cNvSpPr>
          <p:nvPr>
            <p:ph type="sldNum" sz="quarter" idx="5"/>
          </p:nvPr>
        </p:nvSpPr>
        <p:spPr/>
        <p:txBody>
          <a:bodyPr/>
          <a:lstStyle/>
          <a:p>
            <a:fld id="{1FB97EA8-5017-4321-8525-781D3D36F4E0}" type="slidenum">
              <a:rPr lang="en-US" smtClean="0"/>
              <a:t>7</a:t>
            </a:fld>
            <a:endParaRPr lang="en-US"/>
          </a:p>
        </p:txBody>
      </p:sp>
    </p:spTree>
    <p:extLst>
      <p:ext uri="{BB962C8B-B14F-4D97-AF65-F5344CB8AC3E}">
        <p14:creationId xmlns:p14="http://schemas.microsoft.com/office/powerpoint/2010/main" val="10857865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Filling the gap implies solving some other open problems for circuit lower bounds and communication complexity. </a:t>
            </a:r>
          </a:p>
          <a:p>
            <a:endParaRPr lang="en-US" dirty="0"/>
          </a:p>
          <a:p>
            <a:r>
              <a:rPr lang="en-US" dirty="0"/>
              <a:t>Everything we know, using the examples of OWF, CRHF, salting. </a:t>
            </a:r>
          </a:p>
        </p:txBody>
      </p:sp>
      <p:sp>
        <p:nvSpPr>
          <p:cNvPr id="4" name="Slide Number Placeholder 3"/>
          <p:cNvSpPr>
            <a:spLocks noGrp="1"/>
          </p:cNvSpPr>
          <p:nvPr>
            <p:ph type="sldNum" sz="quarter" idx="5"/>
          </p:nvPr>
        </p:nvSpPr>
        <p:spPr/>
        <p:txBody>
          <a:bodyPr/>
          <a:lstStyle/>
          <a:p>
            <a:fld id="{1FB97EA8-5017-4321-8525-781D3D36F4E0}" type="slidenum">
              <a:rPr lang="en-US" smtClean="0"/>
              <a:t>8</a:t>
            </a:fld>
            <a:endParaRPr lang="en-US"/>
          </a:p>
        </p:txBody>
      </p:sp>
    </p:spTree>
    <p:extLst>
      <p:ext uri="{BB962C8B-B14F-4D97-AF65-F5344CB8AC3E}">
        <p14:creationId xmlns:p14="http://schemas.microsoft.com/office/powerpoint/2010/main" val="26611510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Switch to quantum world. </a:t>
            </a:r>
          </a:p>
          <a:p>
            <a:endParaRPr lang="en-US" dirty="0"/>
          </a:p>
          <a:p>
            <a:endParaRPr lang="en-US" dirty="0"/>
          </a:p>
        </p:txBody>
      </p:sp>
      <p:sp>
        <p:nvSpPr>
          <p:cNvPr id="4" name="Slide Number Placeholder 3"/>
          <p:cNvSpPr>
            <a:spLocks noGrp="1"/>
          </p:cNvSpPr>
          <p:nvPr>
            <p:ph type="sldNum" sz="quarter" idx="5"/>
          </p:nvPr>
        </p:nvSpPr>
        <p:spPr/>
        <p:txBody>
          <a:bodyPr/>
          <a:lstStyle/>
          <a:p>
            <a:fld id="{1B729045-1518-4E3E-8027-723AC8277EC8}" type="slidenum">
              <a:rPr lang="en-US" smtClean="0"/>
              <a:t>9</a:t>
            </a:fld>
            <a:endParaRPr lang="en-US"/>
          </a:p>
        </p:txBody>
      </p:sp>
    </p:spTree>
    <p:extLst>
      <p:ext uri="{BB962C8B-B14F-4D97-AF65-F5344CB8AC3E}">
        <p14:creationId xmlns:p14="http://schemas.microsoft.com/office/powerpoint/2010/main" val="25806682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16134-522D-4A4C-BA3C-D9E2DA8C6AF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3CA6300-424F-4DB9-840A-3A143D6B9EE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EFC4B91-6F3A-4417-9619-18E68A923EB6}"/>
              </a:ext>
            </a:extLst>
          </p:cNvPr>
          <p:cNvSpPr>
            <a:spLocks noGrp="1"/>
          </p:cNvSpPr>
          <p:nvPr>
            <p:ph type="dt" sz="half" idx="10"/>
          </p:nvPr>
        </p:nvSpPr>
        <p:spPr/>
        <p:txBody>
          <a:bodyPr/>
          <a:lstStyle/>
          <a:p>
            <a:fld id="{B10CF36A-BE0B-4C12-84B6-8E4DAE611BB9}" type="datetimeFigureOut">
              <a:rPr lang="en-US" smtClean="0"/>
              <a:t>4/20/2023</a:t>
            </a:fld>
            <a:endParaRPr lang="en-US"/>
          </a:p>
        </p:txBody>
      </p:sp>
      <p:sp>
        <p:nvSpPr>
          <p:cNvPr id="5" name="Footer Placeholder 4">
            <a:extLst>
              <a:ext uri="{FF2B5EF4-FFF2-40B4-BE49-F238E27FC236}">
                <a16:creationId xmlns:a16="http://schemas.microsoft.com/office/drawing/2014/main" id="{62C18E0A-30AA-40F7-A5EF-BC0148DEB8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957595-09A4-4418-96DD-D378F044F25D}"/>
              </a:ext>
            </a:extLst>
          </p:cNvPr>
          <p:cNvSpPr>
            <a:spLocks noGrp="1"/>
          </p:cNvSpPr>
          <p:nvPr>
            <p:ph type="sldNum" sz="quarter" idx="12"/>
          </p:nvPr>
        </p:nvSpPr>
        <p:spPr/>
        <p:txBody>
          <a:bodyPr/>
          <a:lstStyle/>
          <a:p>
            <a:fld id="{38DB5224-444F-4A17-B882-17A12D6A637D}" type="slidenum">
              <a:rPr lang="en-US" smtClean="0"/>
              <a:t>‹#›</a:t>
            </a:fld>
            <a:endParaRPr lang="en-US"/>
          </a:p>
        </p:txBody>
      </p:sp>
    </p:spTree>
    <p:extLst>
      <p:ext uri="{BB962C8B-B14F-4D97-AF65-F5344CB8AC3E}">
        <p14:creationId xmlns:p14="http://schemas.microsoft.com/office/powerpoint/2010/main" val="41050086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48B6E-2D0F-4CDC-8577-E649D824539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66627BA-FA91-413C-A42A-817D551A2F9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916805-CF58-42DB-80D8-C5386432CAB3}"/>
              </a:ext>
            </a:extLst>
          </p:cNvPr>
          <p:cNvSpPr>
            <a:spLocks noGrp="1"/>
          </p:cNvSpPr>
          <p:nvPr>
            <p:ph type="dt" sz="half" idx="10"/>
          </p:nvPr>
        </p:nvSpPr>
        <p:spPr/>
        <p:txBody>
          <a:bodyPr/>
          <a:lstStyle/>
          <a:p>
            <a:fld id="{B10CF36A-BE0B-4C12-84B6-8E4DAE611BB9}" type="datetimeFigureOut">
              <a:rPr lang="en-US" smtClean="0"/>
              <a:t>4/20/2023</a:t>
            </a:fld>
            <a:endParaRPr lang="en-US"/>
          </a:p>
        </p:txBody>
      </p:sp>
      <p:sp>
        <p:nvSpPr>
          <p:cNvPr id="5" name="Footer Placeholder 4">
            <a:extLst>
              <a:ext uri="{FF2B5EF4-FFF2-40B4-BE49-F238E27FC236}">
                <a16:creationId xmlns:a16="http://schemas.microsoft.com/office/drawing/2014/main" id="{9CDD0AEE-2D9C-4CD5-9452-E0E83EAC80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60EA5B-7606-4641-95D9-503C285CABFF}"/>
              </a:ext>
            </a:extLst>
          </p:cNvPr>
          <p:cNvSpPr>
            <a:spLocks noGrp="1"/>
          </p:cNvSpPr>
          <p:nvPr>
            <p:ph type="sldNum" sz="quarter" idx="12"/>
          </p:nvPr>
        </p:nvSpPr>
        <p:spPr/>
        <p:txBody>
          <a:bodyPr/>
          <a:lstStyle/>
          <a:p>
            <a:fld id="{38DB5224-444F-4A17-B882-17A12D6A637D}" type="slidenum">
              <a:rPr lang="en-US" smtClean="0"/>
              <a:t>‹#›</a:t>
            </a:fld>
            <a:endParaRPr lang="en-US"/>
          </a:p>
        </p:txBody>
      </p:sp>
    </p:spTree>
    <p:extLst>
      <p:ext uri="{BB962C8B-B14F-4D97-AF65-F5344CB8AC3E}">
        <p14:creationId xmlns:p14="http://schemas.microsoft.com/office/powerpoint/2010/main" val="2755829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FB3978C-7259-45BF-A212-5F78A7275D9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DE0166F-BD9F-4B2E-B771-FFC5969CD72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DCD441-262F-47AF-8310-A16F17FC1626}"/>
              </a:ext>
            </a:extLst>
          </p:cNvPr>
          <p:cNvSpPr>
            <a:spLocks noGrp="1"/>
          </p:cNvSpPr>
          <p:nvPr>
            <p:ph type="dt" sz="half" idx="10"/>
          </p:nvPr>
        </p:nvSpPr>
        <p:spPr/>
        <p:txBody>
          <a:bodyPr/>
          <a:lstStyle/>
          <a:p>
            <a:fld id="{B10CF36A-BE0B-4C12-84B6-8E4DAE611BB9}" type="datetimeFigureOut">
              <a:rPr lang="en-US" smtClean="0"/>
              <a:t>4/20/2023</a:t>
            </a:fld>
            <a:endParaRPr lang="en-US"/>
          </a:p>
        </p:txBody>
      </p:sp>
      <p:sp>
        <p:nvSpPr>
          <p:cNvPr id="5" name="Footer Placeholder 4">
            <a:extLst>
              <a:ext uri="{FF2B5EF4-FFF2-40B4-BE49-F238E27FC236}">
                <a16:creationId xmlns:a16="http://schemas.microsoft.com/office/drawing/2014/main" id="{B27371BF-A74B-4D37-B99D-3BAD74891A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CECA48-41E2-4099-B335-96623AFC727A}"/>
              </a:ext>
            </a:extLst>
          </p:cNvPr>
          <p:cNvSpPr>
            <a:spLocks noGrp="1"/>
          </p:cNvSpPr>
          <p:nvPr>
            <p:ph type="sldNum" sz="quarter" idx="12"/>
          </p:nvPr>
        </p:nvSpPr>
        <p:spPr/>
        <p:txBody>
          <a:bodyPr/>
          <a:lstStyle/>
          <a:p>
            <a:fld id="{38DB5224-444F-4A17-B882-17A12D6A637D}" type="slidenum">
              <a:rPr lang="en-US" smtClean="0"/>
              <a:t>‹#›</a:t>
            </a:fld>
            <a:endParaRPr lang="en-US"/>
          </a:p>
        </p:txBody>
      </p:sp>
    </p:spTree>
    <p:extLst>
      <p:ext uri="{BB962C8B-B14F-4D97-AF65-F5344CB8AC3E}">
        <p14:creationId xmlns:p14="http://schemas.microsoft.com/office/powerpoint/2010/main" val="457940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10C5F-5131-4D95-A161-2F1E48C549B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690EDB-E999-4D95-A1A5-194887BE5F3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E8F42C-E659-4F6D-91AB-D906EAB18428}"/>
              </a:ext>
            </a:extLst>
          </p:cNvPr>
          <p:cNvSpPr>
            <a:spLocks noGrp="1"/>
          </p:cNvSpPr>
          <p:nvPr>
            <p:ph type="dt" sz="half" idx="10"/>
          </p:nvPr>
        </p:nvSpPr>
        <p:spPr/>
        <p:txBody>
          <a:bodyPr/>
          <a:lstStyle/>
          <a:p>
            <a:fld id="{B10CF36A-BE0B-4C12-84B6-8E4DAE611BB9}" type="datetimeFigureOut">
              <a:rPr lang="en-US" smtClean="0"/>
              <a:t>4/20/2023</a:t>
            </a:fld>
            <a:endParaRPr lang="en-US"/>
          </a:p>
        </p:txBody>
      </p:sp>
      <p:sp>
        <p:nvSpPr>
          <p:cNvPr id="5" name="Footer Placeholder 4">
            <a:extLst>
              <a:ext uri="{FF2B5EF4-FFF2-40B4-BE49-F238E27FC236}">
                <a16:creationId xmlns:a16="http://schemas.microsoft.com/office/drawing/2014/main" id="{83871935-7015-4248-BCC7-DADEE045D8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EC626D-7CBF-4F23-84CB-B702F85B41FE}"/>
              </a:ext>
            </a:extLst>
          </p:cNvPr>
          <p:cNvSpPr>
            <a:spLocks noGrp="1"/>
          </p:cNvSpPr>
          <p:nvPr>
            <p:ph type="sldNum" sz="quarter" idx="12"/>
          </p:nvPr>
        </p:nvSpPr>
        <p:spPr/>
        <p:txBody>
          <a:bodyPr/>
          <a:lstStyle/>
          <a:p>
            <a:fld id="{38DB5224-444F-4A17-B882-17A12D6A637D}" type="slidenum">
              <a:rPr lang="en-US" smtClean="0"/>
              <a:t>‹#›</a:t>
            </a:fld>
            <a:endParaRPr lang="en-US"/>
          </a:p>
        </p:txBody>
      </p:sp>
    </p:spTree>
    <p:extLst>
      <p:ext uri="{BB962C8B-B14F-4D97-AF65-F5344CB8AC3E}">
        <p14:creationId xmlns:p14="http://schemas.microsoft.com/office/powerpoint/2010/main" val="7631915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3035A-6204-47F1-89A6-4FA64017EA8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7F7AFB6-8F4A-4B80-8A5C-763EF663684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8CCCF21-4728-449C-BDD6-4322AA79C72B}"/>
              </a:ext>
            </a:extLst>
          </p:cNvPr>
          <p:cNvSpPr>
            <a:spLocks noGrp="1"/>
          </p:cNvSpPr>
          <p:nvPr>
            <p:ph type="dt" sz="half" idx="10"/>
          </p:nvPr>
        </p:nvSpPr>
        <p:spPr/>
        <p:txBody>
          <a:bodyPr/>
          <a:lstStyle/>
          <a:p>
            <a:fld id="{B10CF36A-BE0B-4C12-84B6-8E4DAE611BB9}" type="datetimeFigureOut">
              <a:rPr lang="en-US" smtClean="0"/>
              <a:t>4/20/2023</a:t>
            </a:fld>
            <a:endParaRPr lang="en-US"/>
          </a:p>
        </p:txBody>
      </p:sp>
      <p:sp>
        <p:nvSpPr>
          <p:cNvPr id="5" name="Footer Placeholder 4">
            <a:extLst>
              <a:ext uri="{FF2B5EF4-FFF2-40B4-BE49-F238E27FC236}">
                <a16:creationId xmlns:a16="http://schemas.microsoft.com/office/drawing/2014/main" id="{E2BB13DF-D3AA-4C31-827F-0ABE065C24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6B7789-9E33-4EF7-9E90-9DA1018732C9}"/>
              </a:ext>
            </a:extLst>
          </p:cNvPr>
          <p:cNvSpPr>
            <a:spLocks noGrp="1"/>
          </p:cNvSpPr>
          <p:nvPr>
            <p:ph type="sldNum" sz="quarter" idx="12"/>
          </p:nvPr>
        </p:nvSpPr>
        <p:spPr/>
        <p:txBody>
          <a:bodyPr/>
          <a:lstStyle/>
          <a:p>
            <a:fld id="{38DB5224-444F-4A17-B882-17A12D6A637D}" type="slidenum">
              <a:rPr lang="en-US" smtClean="0"/>
              <a:t>‹#›</a:t>
            </a:fld>
            <a:endParaRPr lang="en-US"/>
          </a:p>
        </p:txBody>
      </p:sp>
    </p:spTree>
    <p:extLst>
      <p:ext uri="{BB962C8B-B14F-4D97-AF65-F5344CB8AC3E}">
        <p14:creationId xmlns:p14="http://schemas.microsoft.com/office/powerpoint/2010/main" val="22352479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4E8E0-C996-47BF-BA25-A4DF6DB1F1D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C01D937-F25C-40F9-BC2D-E3C03EB0B9E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358C8BE-E59A-414D-ABFC-47B9E541384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55FD23-3129-47A7-A5DC-4AAF246E47E1}"/>
              </a:ext>
            </a:extLst>
          </p:cNvPr>
          <p:cNvSpPr>
            <a:spLocks noGrp="1"/>
          </p:cNvSpPr>
          <p:nvPr>
            <p:ph type="dt" sz="half" idx="10"/>
          </p:nvPr>
        </p:nvSpPr>
        <p:spPr/>
        <p:txBody>
          <a:bodyPr/>
          <a:lstStyle/>
          <a:p>
            <a:fld id="{B10CF36A-BE0B-4C12-84B6-8E4DAE611BB9}" type="datetimeFigureOut">
              <a:rPr lang="en-US" smtClean="0"/>
              <a:t>4/20/2023</a:t>
            </a:fld>
            <a:endParaRPr lang="en-US"/>
          </a:p>
        </p:txBody>
      </p:sp>
      <p:sp>
        <p:nvSpPr>
          <p:cNvPr id="6" name="Footer Placeholder 5">
            <a:extLst>
              <a:ext uri="{FF2B5EF4-FFF2-40B4-BE49-F238E27FC236}">
                <a16:creationId xmlns:a16="http://schemas.microsoft.com/office/drawing/2014/main" id="{03591D8E-89F2-46E9-BF37-0085EC90D12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938EBD3-BD92-4ED0-84BC-677A4897E267}"/>
              </a:ext>
            </a:extLst>
          </p:cNvPr>
          <p:cNvSpPr>
            <a:spLocks noGrp="1"/>
          </p:cNvSpPr>
          <p:nvPr>
            <p:ph type="sldNum" sz="quarter" idx="12"/>
          </p:nvPr>
        </p:nvSpPr>
        <p:spPr/>
        <p:txBody>
          <a:bodyPr/>
          <a:lstStyle/>
          <a:p>
            <a:fld id="{38DB5224-444F-4A17-B882-17A12D6A637D}" type="slidenum">
              <a:rPr lang="en-US" smtClean="0"/>
              <a:t>‹#›</a:t>
            </a:fld>
            <a:endParaRPr lang="en-US"/>
          </a:p>
        </p:txBody>
      </p:sp>
    </p:spTree>
    <p:extLst>
      <p:ext uri="{BB962C8B-B14F-4D97-AF65-F5344CB8AC3E}">
        <p14:creationId xmlns:p14="http://schemas.microsoft.com/office/powerpoint/2010/main" val="5680020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CC974-5F2A-45AE-B9DF-8DF368C26D7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6EC1B01-EB9B-46D4-AB9D-39A12CE478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F4A19EB-530B-472B-8740-19F93308CBE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F5B3377-0D79-42D0-9C2D-3313EB78BF8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54462D8-226D-4846-B904-0357E178B03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BC3090E-A215-4B24-A0D2-5A1D98A1D41F}"/>
              </a:ext>
            </a:extLst>
          </p:cNvPr>
          <p:cNvSpPr>
            <a:spLocks noGrp="1"/>
          </p:cNvSpPr>
          <p:nvPr>
            <p:ph type="dt" sz="half" idx="10"/>
          </p:nvPr>
        </p:nvSpPr>
        <p:spPr/>
        <p:txBody>
          <a:bodyPr/>
          <a:lstStyle/>
          <a:p>
            <a:fld id="{B10CF36A-BE0B-4C12-84B6-8E4DAE611BB9}" type="datetimeFigureOut">
              <a:rPr lang="en-US" smtClean="0"/>
              <a:t>4/20/2023</a:t>
            </a:fld>
            <a:endParaRPr lang="en-US"/>
          </a:p>
        </p:txBody>
      </p:sp>
      <p:sp>
        <p:nvSpPr>
          <p:cNvPr id="8" name="Footer Placeholder 7">
            <a:extLst>
              <a:ext uri="{FF2B5EF4-FFF2-40B4-BE49-F238E27FC236}">
                <a16:creationId xmlns:a16="http://schemas.microsoft.com/office/drawing/2014/main" id="{2118C851-C07D-4250-839E-EAE1DDE76F8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ED694A1-2957-4EBC-BE03-598F1FC2E77D}"/>
              </a:ext>
            </a:extLst>
          </p:cNvPr>
          <p:cNvSpPr>
            <a:spLocks noGrp="1"/>
          </p:cNvSpPr>
          <p:nvPr>
            <p:ph type="sldNum" sz="quarter" idx="12"/>
          </p:nvPr>
        </p:nvSpPr>
        <p:spPr/>
        <p:txBody>
          <a:bodyPr/>
          <a:lstStyle/>
          <a:p>
            <a:fld id="{38DB5224-444F-4A17-B882-17A12D6A637D}" type="slidenum">
              <a:rPr lang="en-US" smtClean="0"/>
              <a:t>‹#›</a:t>
            </a:fld>
            <a:endParaRPr lang="en-US"/>
          </a:p>
        </p:txBody>
      </p:sp>
    </p:spTree>
    <p:extLst>
      <p:ext uri="{BB962C8B-B14F-4D97-AF65-F5344CB8AC3E}">
        <p14:creationId xmlns:p14="http://schemas.microsoft.com/office/powerpoint/2010/main" val="10132036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DBAC-5D2B-400C-A48C-64ABCFAA30A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B82314F-EE96-46F5-9E4D-C093FBE6D465}"/>
              </a:ext>
            </a:extLst>
          </p:cNvPr>
          <p:cNvSpPr>
            <a:spLocks noGrp="1"/>
          </p:cNvSpPr>
          <p:nvPr>
            <p:ph type="dt" sz="half" idx="10"/>
          </p:nvPr>
        </p:nvSpPr>
        <p:spPr/>
        <p:txBody>
          <a:bodyPr/>
          <a:lstStyle/>
          <a:p>
            <a:fld id="{B10CF36A-BE0B-4C12-84B6-8E4DAE611BB9}" type="datetimeFigureOut">
              <a:rPr lang="en-US" smtClean="0"/>
              <a:t>4/20/2023</a:t>
            </a:fld>
            <a:endParaRPr lang="en-US"/>
          </a:p>
        </p:txBody>
      </p:sp>
      <p:sp>
        <p:nvSpPr>
          <p:cNvPr id="4" name="Footer Placeholder 3">
            <a:extLst>
              <a:ext uri="{FF2B5EF4-FFF2-40B4-BE49-F238E27FC236}">
                <a16:creationId xmlns:a16="http://schemas.microsoft.com/office/drawing/2014/main" id="{D403E409-9F15-422E-8E65-9EBDB3F8586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13F9498-0194-4657-9BA0-DA1A772D79C3}"/>
              </a:ext>
            </a:extLst>
          </p:cNvPr>
          <p:cNvSpPr>
            <a:spLocks noGrp="1"/>
          </p:cNvSpPr>
          <p:nvPr>
            <p:ph type="sldNum" sz="quarter" idx="12"/>
          </p:nvPr>
        </p:nvSpPr>
        <p:spPr/>
        <p:txBody>
          <a:bodyPr/>
          <a:lstStyle/>
          <a:p>
            <a:fld id="{38DB5224-444F-4A17-B882-17A12D6A637D}" type="slidenum">
              <a:rPr lang="en-US" smtClean="0"/>
              <a:t>‹#›</a:t>
            </a:fld>
            <a:endParaRPr lang="en-US"/>
          </a:p>
        </p:txBody>
      </p:sp>
    </p:spTree>
    <p:extLst>
      <p:ext uri="{BB962C8B-B14F-4D97-AF65-F5344CB8AC3E}">
        <p14:creationId xmlns:p14="http://schemas.microsoft.com/office/powerpoint/2010/main" val="41580952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468FF75-B33C-473A-AB4C-03FF42CDC70D}"/>
              </a:ext>
            </a:extLst>
          </p:cNvPr>
          <p:cNvSpPr>
            <a:spLocks noGrp="1"/>
          </p:cNvSpPr>
          <p:nvPr>
            <p:ph type="dt" sz="half" idx="10"/>
          </p:nvPr>
        </p:nvSpPr>
        <p:spPr/>
        <p:txBody>
          <a:bodyPr/>
          <a:lstStyle/>
          <a:p>
            <a:fld id="{B10CF36A-BE0B-4C12-84B6-8E4DAE611BB9}" type="datetimeFigureOut">
              <a:rPr lang="en-US" smtClean="0"/>
              <a:t>4/20/2023</a:t>
            </a:fld>
            <a:endParaRPr lang="en-US"/>
          </a:p>
        </p:txBody>
      </p:sp>
      <p:sp>
        <p:nvSpPr>
          <p:cNvPr id="3" name="Footer Placeholder 2">
            <a:extLst>
              <a:ext uri="{FF2B5EF4-FFF2-40B4-BE49-F238E27FC236}">
                <a16:creationId xmlns:a16="http://schemas.microsoft.com/office/drawing/2014/main" id="{F360BEA0-5585-45FA-B8BE-6C4EEBC876D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8E4CB5B-AD4E-499B-BAB0-FD74002C09FD}"/>
              </a:ext>
            </a:extLst>
          </p:cNvPr>
          <p:cNvSpPr>
            <a:spLocks noGrp="1"/>
          </p:cNvSpPr>
          <p:nvPr>
            <p:ph type="sldNum" sz="quarter" idx="12"/>
          </p:nvPr>
        </p:nvSpPr>
        <p:spPr/>
        <p:txBody>
          <a:bodyPr/>
          <a:lstStyle/>
          <a:p>
            <a:fld id="{38DB5224-444F-4A17-B882-17A12D6A637D}" type="slidenum">
              <a:rPr lang="en-US" smtClean="0"/>
              <a:t>‹#›</a:t>
            </a:fld>
            <a:endParaRPr lang="en-US"/>
          </a:p>
        </p:txBody>
      </p:sp>
    </p:spTree>
    <p:extLst>
      <p:ext uri="{BB962C8B-B14F-4D97-AF65-F5344CB8AC3E}">
        <p14:creationId xmlns:p14="http://schemas.microsoft.com/office/powerpoint/2010/main" val="42486095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F7D3A0-ECBE-46A8-B918-6FC9610ADF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24F50CF-C3C8-449F-831D-3E169C8E193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7B8DB5A-BA70-4CAD-86DE-A887133780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D7C3669-4563-4A20-AFF8-F77F090E7F92}"/>
              </a:ext>
            </a:extLst>
          </p:cNvPr>
          <p:cNvSpPr>
            <a:spLocks noGrp="1"/>
          </p:cNvSpPr>
          <p:nvPr>
            <p:ph type="dt" sz="half" idx="10"/>
          </p:nvPr>
        </p:nvSpPr>
        <p:spPr/>
        <p:txBody>
          <a:bodyPr/>
          <a:lstStyle/>
          <a:p>
            <a:fld id="{B10CF36A-BE0B-4C12-84B6-8E4DAE611BB9}" type="datetimeFigureOut">
              <a:rPr lang="en-US" smtClean="0"/>
              <a:t>4/20/2023</a:t>
            </a:fld>
            <a:endParaRPr lang="en-US"/>
          </a:p>
        </p:txBody>
      </p:sp>
      <p:sp>
        <p:nvSpPr>
          <p:cNvPr id="6" name="Footer Placeholder 5">
            <a:extLst>
              <a:ext uri="{FF2B5EF4-FFF2-40B4-BE49-F238E27FC236}">
                <a16:creationId xmlns:a16="http://schemas.microsoft.com/office/drawing/2014/main" id="{A4FA4034-47C2-40F7-ADCB-409A4749E78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C77428-5B4C-43E3-AE56-144F5DC9CF3D}"/>
              </a:ext>
            </a:extLst>
          </p:cNvPr>
          <p:cNvSpPr>
            <a:spLocks noGrp="1"/>
          </p:cNvSpPr>
          <p:nvPr>
            <p:ph type="sldNum" sz="quarter" idx="12"/>
          </p:nvPr>
        </p:nvSpPr>
        <p:spPr/>
        <p:txBody>
          <a:bodyPr/>
          <a:lstStyle/>
          <a:p>
            <a:fld id="{38DB5224-444F-4A17-B882-17A12D6A637D}" type="slidenum">
              <a:rPr lang="en-US" smtClean="0"/>
              <a:t>‹#›</a:t>
            </a:fld>
            <a:endParaRPr lang="en-US"/>
          </a:p>
        </p:txBody>
      </p:sp>
    </p:spTree>
    <p:extLst>
      <p:ext uri="{BB962C8B-B14F-4D97-AF65-F5344CB8AC3E}">
        <p14:creationId xmlns:p14="http://schemas.microsoft.com/office/powerpoint/2010/main" val="36804590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A6647B-C3AF-444A-A1F3-3ED0D09C407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E914785-15EB-40A1-A26E-37760144650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F40F79A-9C9F-46AF-B535-F757A9E97B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096DE9-98F8-4FAC-B3A6-0973F0442DF2}"/>
              </a:ext>
            </a:extLst>
          </p:cNvPr>
          <p:cNvSpPr>
            <a:spLocks noGrp="1"/>
          </p:cNvSpPr>
          <p:nvPr>
            <p:ph type="dt" sz="half" idx="10"/>
          </p:nvPr>
        </p:nvSpPr>
        <p:spPr/>
        <p:txBody>
          <a:bodyPr/>
          <a:lstStyle/>
          <a:p>
            <a:fld id="{B10CF36A-BE0B-4C12-84B6-8E4DAE611BB9}" type="datetimeFigureOut">
              <a:rPr lang="en-US" smtClean="0"/>
              <a:t>4/20/2023</a:t>
            </a:fld>
            <a:endParaRPr lang="en-US"/>
          </a:p>
        </p:txBody>
      </p:sp>
      <p:sp>
        <p:nvSpPr>
          <p:cNvPr id="6" name="Footer Placeholder 5">
            <a:extLst>
              <a:ext uri="{FF2B5EF4-FFF2-40B4-BE49-F238E27FC236}">
                <a16:creationId xmlns:a16="http://schemas.microsoft.com/office/drawing/2014/main" id="{5FB3F201-A5ED-4CA7-B8EC-E4E2F2A4B68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C2CDF3D-8705-48AD-9AFC-2129D62A2510}"/>
              </a:ext>
            </a:extLst>
          </p:cNvPr>
          <p:cNvSpPr>
            <a:spLocks noGrp="1"/>
          </p:cNvSpPr>
          <p:nvPr>
            <p:ph type="sldNum" sz="quarter" idx="12"/>
          </p:nvPr>
        </p:nvSpPr>
        <p:spPr/>
        <p:txBody>
          <a:bodyPr/>
          <a:lstStyle/>
          <a:p>
            <a:fld id="{38DB5224-444F-4A17-B882-17A12D6A637D}" type="slidenum">
              <a:rPr lang="en-US" smtClean="0"/>
              <a:t>‹#›</a:t>
            </a:fld>
            <a:endParaRPr lang="en-US"/>
          </a:p>
        </p:txBody>
      </p:sp>
    </p:spTree>
    <p:extLst>
      <p:ext uri="{BB962C8B-B14F-4D97-AF65-F5344CB8AC3E}">
        <p14:creationId xmlns:p14="http://schemas.microsoft.com/office/powerpoint/2010/main" val="37717821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AFEFD62-8850-4651-A8B3-57B9867DC8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98D8139-368C-49C3-A664-7C4D41EB74E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8A5037-2FBB-4473-B1E0-6BA982F9991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0CF36A-BE0B-4C12-84B6-8E4DAE611BB9}" type="datetimeFigureOut">
              <a:rPr lang="en-US" smtClean="0"/>
              <a:t>4/20/2023</a:t>
            </a:fld>
            <a:endParaRPr lang="en-US"/>
          </a:p>
        </p:txBody>
      </p:sp>
      <p:sp>
        <p:nvSpPr>
          <p:cNvPr id="5" name="Footer Placeholder 4">
            <a:extLst>
              <a:ext uri="{FF2B5EF4-FFF2-40B4-BE49-F238E27FC236}">
                <a16:creationId xmlns:a16="http://schemas.microsoft.com/office/drawing/2014/main" id="{FDBA5CA9-5C80-43C2-BEB3-0091D5CFF5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08D74CF-C63E-4F1B-9EB6-C5072D62C53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DB5224-444F-4A17-B882-17A12D6A637D}" type="slidenum">
              <a:rPr lang="en-US" smtClean="0"/>
              <a:t>‹#›</a:t>
            </a:fld>
            <a:endParaRPr lang="en-US"/>
          </a:p>
        </p:txBody>
      </p:sp>
    </p:spTree>
    <p:extLst>
      <p:ext uri="{BB962C8B-B14F-4D97-AF65-F5344CB8AC3E}">
        <p14:creationId xmlns:p14="http://schemas.microsoft.com/office/powerpoint/2010/main" val="29623153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42.png"/><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0.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50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NULL"/><Relationship Id="rId13" Type="http://schemas.openxmlformats.org/officeDocument/2006/relationships/image" Target="NULL"/><Relationship Id="rId3" Type="http://schemas.openxmlformats.org/officeDocument/2006/relationships/image" Target="../media/image21.png"/><Relationship Id="rId12" Type="http://schemas.openxmlformats.org/officeDocument/2006/relationships/image" Target="NULL"/><Relationship Id="rId2" Type="http://schemas.openxmlformats.org/officeDocument/2006/relationships/notesSlide" Target="../notesSlides/notesSlide16.xml"/><Relationship Id="rId1" Type="http://schemas.openxmlformats.org/officeDocument/2006/relationships/slideLayout" Target="../slideLayouts/slideLayout2.xml"/><Relationship Id="rId11" Type="http://schemas.openxmlformats.org/officeDocument/2006/relationships/image" Target="NULL"/><Relationship Id="rId5" Type="http://schemas.openxmlformats.org/officeDocument/2006/relationships/image" Target="../media/image23.png"/><Relationship Id="rId10" Type="http://schemas.openxmlformats.org/officeDocument/2006/relationships/image" Target="NULL"/><Relationship Id="rId4" Type="http://schemas.openxmlformats.org/officeDocument/2006/relationships/image" Target="../media/image22.png"/><Relationship Id="rId9" Type="http://schemas.openxmlformats.org/officeDocument/2006/relationships/image" Target="NULL"/><Relationship Id="rId1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10.pn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1.png"/><Relationship Id="rId5" Type="http://schemas.openxmlformats.org/officeDocument/2006/relationships/image" Target="../media/image6.png"/><Relationship Id="rId10" Type="http://schemas.openxmlformats.org/officeDocument/2006/relationships/image" Target="../media/image3.png"/><Relationship Id="rId4" Type="http://schemas.openxmlformats.org/officeDocument/2006/relationships/image" Target="../media/image5.png"/><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2.png"/><Relationship Id="rId7"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0.png"/></Relationships>
</file>

<file path=ppt/slides/_rels/slide6.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1.jpeg"/><Relationship Id="rId7"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8.png"/><Relationship Id="rId7"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13.png"/><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61F9E-0CF2-4EB3-A5A3-CF4ADDE4A1E1}"/>
              </a:ext>
            </a:extLst>
          </p:cNvPr>
          <p:cNvSpPr>
            <a:spLocks noGrp="1"/>
          </p:cNvSpPr>
          <p:nvPr>
            <p:ph type="ctrTitle"/>
          </p:nvPr>
        </p:nvSpPr>
        <p:spPr>
          <a:xfrm>
            <a:off x="1627517" y="1940943"/>
            <a:ext cx="9144000" cy="1573370"/>
          </a:xfrm>
        </p:spPr>
        <p:txBody>
          <a:bodyPr>
            <a:normAutofit/>
          </a:bodyPr>
          <a:lstStyle/>
          <a:p>
            <a:r>
              <a:rPr lang="en-US" sz="4800" b="1" dirty="0"/>
              <a:t>Non-uniformity, quantum advice,</a:t>
            </a:r>
            <a:br>
              <a:rPr lang="en-US" sz="4800" b="1" dirty="0"/>
            </a:br>
            <a:r>
              <a:rPr lang="en-US" sz="4800" b="1" dirty="0"/>
              <a:t>and quantum random oracle</a:t>
            </a:r>
          </a:p>
        </p:txBody>
      </p:sp>
      <p:sp>
        <p:nvSpPr>
          <p:cNvPr id="3" name="Subtitle 2">
            <a:extLst>
              <a:ext uri="{FF2B5EF4-FFF2-40B4-BE49-F238E27FC236}">
                <a16:creationId xmlns:a16="http://schemas.microsoft.com/office/drawing/2014/main" id="{19A76ADE-815C-495B-9295-681FE38273E9}"/>
              </a:ext>
            </a:extLst>
          </p:cNvPr>
          <p:cNvSpPr>
            <a:spLocks noGrp="1"/>
          </p:cNvSpPr>
          <p:nvPr>
            <p:ph type="subTitle" idx="1"/>
          </p:nvPr>
        </p:nvSpPr>
        <p:spPr>
          <a:xfrm>
            <a:off x="1703997" y="3680306"/>
            <a:ext cx="9742098" cy="1447171"/>
          </a:xfrm>
        </p:spPr>
        <p:txBody>
          <a:bodyPr>
            <a:normAutofit/>
          </a:bodyPr>
          <a:lstStyle/>
          <a:p>
            <a:pPr algn="r"/>
            <a:r>
              <a:rPr lang="en-US" b="1" dirty="0"/>
              <a:t>Qipeng Liu</a:t>
            </a:r>
          </a:p>
          <a:p>
            <a:pPr algn="r"/>
            <a:r>
              <a:rPr lang="en-US" dirty="0"/>
              <a:t>Simons Institute for the Theory of Computing</a:t>
            </a:r>
          </a:p>
          <a:p>
            <a:pPr algn="r"/>
            <a:r>
              <a:rPr lang="en-US" dirty="0"/>
              <a:t>https://eprint.iacr.org/2022/1384</a:t>
            </a:r>
          </a:p>
          <a:p>
            <a:pPr algn="r"/>
            <a:endParaRPr lang="en-US" dirty="0"/>
          </a:p>
        </p:txBody>
      </p:sp>
      <p:pic>
        <p:nvPicPr>
          <p:cNvPr id="11" name="Picture 10" descr="Text&#10;&#10;Description automatically generated">
            <a:extLst>
              <a:ext uri="{FF2B5EF4-FFF2-40B4-BE49-F238E27FC236}">
                <a16:creationId xmlns:a16="http://schemas.microsoft.com/office/drawing/2014/main" id="{CFA3729F-5592-42B0-8F6A-DEC37B5204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14315" y="5127477"/>
            <a:ext cx="2831780" cy="852692"/>
          </a:xfrm>
          <a:prstGeom prst="rect">
            <a:avLst/>
          </a:prstGeom>
        </p:spPr>
      </p:pic>
      <p:sp>
        <p:nvSpPr>
          <p:cNvPr id="4" name="Subtitle 2">
            <a:extLst>
              <a:ext uri="{FF2B5EF4-FFF2-40B4-BE49-F238E27FC236}">
                <a16:creationId xmlns:a16="http://schemas.microsoft.com/office/drawing/2014/main" id="{F95DDA6C-88BB-5592-A0EF-7349DBFE32FC}"/>
              </a:ext>
            </a:extLst>
          </p:cNvPr>
          <p:cNvSpPr txBox="1">
            <a:spLocks/>
          </p:cNvSpPr>
          <p:nvPr/>
        </p:nvSpPr>
        <p:spPr>
          <a:xfrm>
            <a:off x="2894614" y="3494719"/>
            <a:ext cx="6609806" cy="45079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dirty="0" err="1"/>
              <a:t>Eurocrypt</a:t>
            </a:r>
            <a:r>
              <a:rPr lang="en-US" b="1" dirty="0"/>
              <a:t> 2023</a:t>
            </a:r>
            <a:endParaRPr lang="en-US" dirty="0"/>
          </a:p>
        </p:txBody>
      </p:sp>
      <p:sp>
        <p:nvSpPr>
          <p:cNvPr id="5" name="Subtitle 2">
            <a:extLst>
              <a:ext uri="{FF2B5EF4-FFF2-40B4-BE49-F238E27FC236}">
                <a16:creationId xmlns:a16="http://schemas.microsoft.com/office/drawing/2014/main" id="{714F725E-A640-7200-D9A8-41377E83F2DA}"/>
              </a:ext>
            </a:extLst>
          </p:cNvPr>
          <p:cNvSpPr txBox="1">
            <a:spLocks/>
          </p:cNvSpPr>
          <p:nvPr/>
        </p:nvSpPr>
        <p:spPr>
          <a:xfrm>
            <a:off x="169818" y="4650377"/>
            <a:ext cx="6609806" cy="204562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US" sz="1600" dirty="0"/>
          </a:p>
        </p:txBody>
      </p:sp>
      <p:sp>
        <p:nvSpPr>
          <p:cNvPr id="6" name="テキスト ボックス 5">
            <a:extLst>
              <a:ext uri="{FF2B5EF4-FFF2-40B4-BE49-F238E27FC236}">
                <a16:creationId xmlns:a16="http://schemas.microsoft.com/office/drawing/2014/main" id="{A567715F-05FE-4397-9EA2-BA1EA932F91C}"/>
              </a:ext>
            </a:extLst>
          </p:cNvPr>
          <p:cNvSpPr txBox="1"/>
          <p:nvPr/>
        </p:nvSpPr>
        <p:spPr>
          <a:xfrm>
            <a:off x="3894417" y="5473134"/>
            <a:ext cx="4239655" cy="400110"/>
          </a:xfrm>
          <a:prstGeom prst="rect">
            <a:avLst/>
          </a:prstGeom>
          <a:noFill/>
        </p:spPr>
        <p:txBody>
          <a:bodyPr wrap="square" rtlCol="0">
            <a:spAutoFit/>
          </a:bodyPr>
          <a:lstStyle/>
          <a:p>
            <a:r>
              <a:rPr kumimoji="1" lang="en-US" altLang="ja-JP" sz="2000" dirty="0"/>
              <a:t>presented by </a:t>
            </a:r>
            <a:r>
              <a:rPr kumimoji="1" lang="en-US" altLang="ja-JP" sz="2000" b="1" dirty="0"/>
              <a:t>Takashi Yamakawa</a:t>
            </a:r>
            <a:endParaRPr kumimoji="1" lang="ja-JP" altLang="en-US" sz="2000" b="1" dirty="0"/>
          </a:p>
        </p:txBody>
      </p:sp>
    </p:spTree>
    <p:extLst>
      <p:ext uri="{BB962C8B-B14F-4D97-AF65-F5344CB8AC3E}">
        <p14:creationId xmlns:p14="http://schemas.microsoft.com/office/powerpoint/2010/main" val="39653250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84174-F5C8-94D3-3728-2F91B155FC36}"/>
              </a:ext>
            </a:extLst>
          </p:cNvPr>
          <p:cNvSpPr>
            <a:spLocks noGrp="1"/>
          </p:cNvSpPr>
          <p:nvPr>
            <p:ph type="title"/>
          </p:nvPr>
        </p:nvSpPr>
        <p:spPr>
          <a:xfrm>
            <a:off x="838199" y="365125"/>
            <a:ext cx="11353801" cy="1325563"/>
          </a:xfrm>
        </p:spPr>
        <p:txBody>
          <a:bodyPr/>
          <a:lstStyle/>
          <a:p>
            <a:r>
              <a:rPr lang="en-US" dirty="0"/>
              <a:t>Non-Uniform Quantum Attacks  </a:t>
            </a:r>
            <a:r>
              <a:rPr lang="en-US" sz="2800" b="1" dirty="0"/>
              <a:t>NABT15, CG</a:t>
            </a:r>
            <a:r>
              <a:rPr lang="en-US" sz="2800" b="1" dirty="0">
                <a:solidFill>
                  <a:srgbClr val="FF0000"/>
                </a:solidFill>
              </a:rPr>
              <a:t>L</a:t>
            </a:r>
            <a:r>
              <a:rPr lang="en-US" sz="2800" b="1" dirty="0"/>
              <a:t>Q20, GL</a:t>
            </a:r>
            <a:r>
              <a:rPr lang="en-US" sz="2800" b="1" dirty="0">
                <a:solidFill>
                  <a:srgbClr val="FF0000"/>
                </a:solidFill>
              </a:rPr>
              <a:t>L</a:t>
            </a:r>
            <a:r>
              <a:rPr lang="en-US" sz="2800" b="1" dirty="0"/>
              <a:t>Z20…</a:t>
            </a:r>
            <a:endParaRPr lang="en-US" b="1" dirty="0"/>
          </a:p>
        </p:txBody>
      </p:sp>
      <mc:AlternateContent xmlns:mc="http://schemas.openxmlformats.org/markup-compatibility/2006" xmlns:a14="http://schemas.microsoft.com/office/drawing/2010/main">
        <mc:Choice Requires="a14">
          <p:sp>
            <p:nvSpPr>
              <p:cNvPr id="13" name="Content Placeholder 12">
                <a:extLst>
                  <a:ext uri="{FF2B5EF4-FFF2-40B4-BE49-F238E27FC236}">
                    <a16:creationId xmlns:a16="http://schemas.microsoft.com/office/drawing/2014/main" id="{376E5AFA-F1A6-8BEF-E344-DC91B1DE5D95}"/>
                  </a:ext>
                </a:extLst>
              </p:cNvPr>
              <p:cNvSpPr>
                <a:spLocks noGrp="1"/>
              </p:cNvSpPr>
              <p:nvPr>
                <p:ph idx="1"/>
              </p:nvPr>
            </p:nvSpPr>
            <p:spPr>
              <a:xfrm>
                <a:off x="838200" y="1825624"/>
                <a:ext cx="10515600" cy="5032376"/>
              </a:xfrm>
            </p:spPr>
            <p:txBody>
              <a:bodyPr/>
              <a:lstStyle/>
              <a:p>
                <a14:m>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𝑁</m:t>
                        </m:r>
                      </m:e>
                    </m:d>
                    <m:r>
                      <a:rPr lang="en-US" b="0" i="1" smtClean="0">
                        <a:latin typeface="Cambria Math" panose="02040503050406030204" pitchFamily="18" charset="0"/>
                      </a:rPr>
                      <m:t>→[</m:t>
                    </m:r>
                    <m:r>
                      <a:rPr lang="en-US" b="0" i="1" smtClean="0">
                        <a:latin typeface="Cambria Math" panose="02040503050406030204" pitchFamily="18" charset="0"/>
                      </a:rPr>
                      <m:t>𝑁</m:t>
                    </m:r>
                    <m:r>
                      <a:rPr lang="en-US" b="0" i="1" smtClean="0">
                        <a:latin typeface="Cambria Math" panose="02040503050406030204" pitchFamily="18" charset="0"/>
                      </a:rPr>
                      <m:t>]</m:t>
                    </m:r>
                  </m:oMath>
                </a14:m>
                <a:endParaRPr lang="en-US" dirty="0"/>
              </a:p>
              <a:p>
                <a:endParaRPr lang="en-US" dirty="0"/>
              </a:p>
              <a:p>
                <a:r>
                  <a:rPr lang="en-US" dirty="0"/>
                  <a:t>(Two-stage) non-uniform attackers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2</m:t>
                        </m:r>
                      </m:sub>
                    </m:sSub>
                  </m:oMath>
                </a14:m>
                <a:endParaRPr lang="en-US" dirty="0"/>
              </a:p>
              <a:p>
                <a:pPr lvl="1"/>
                <a14:m>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𝐴</m:t>
                        </m:r>
                      </m:e>
                      <m:sub>
                        <m:r>
                          <a:rPr lang="en-US" b="0" i="1" smtClean="0">
                            <a:latin typeface="Cambria Math" panose="02040503050406030204" pitchFamily="18" charset="0"/>
                          </a:rPr>
                          <m:t>1</m:t>
                        </m:r>
                      </m:sub>
                      <m:sup>
                        <m:r>
                          <a:rPr lang="en-US" b="0" i="1" smtClean="0">
                            <a:latin typeface="Cambria Math" panose="02040503050406030204" pitchFamily="18" charset="0"/>
                          </a:rPr>
                          <m:t>𝑓</m:t>
                        </m:r>
                      </m:sup>
                    </m:sSubSup>
                  </m:oMath>
                </a14:m>
                <a:r>
                  <a:rPr lang="en-US" dirty="0"/>
                  <a:t> is </a:t>
                </a:r>
                <a:r>
                  <a:rPr lang="en-US" b="1" dirty="0"/>
                  <a:t>unbounded</a:t>
                </a:r>
                <a:endParaRPr lang="en-US" dirty="0"/>
              </a:p>
              <a:p>
                <a:pPr lvl="1"/>
                <a:r>
                  <a:rPr lang="en-US" dirty="0"/>
                  <a:t>produces </a:t>
                </a:r>
                <a:r>
                  <a:rPr lang="en-US" b="1" dirty="0"/>
                  <a:t>bounded (oracle-dependent)</a:t>
                </a:r>
                <a:r>
                  <a:rPr lang="en-US" dirty="0"/>
                  <a:t> advice </a:t>
                </a:r>
                <a14:m>
                  <m:oMath xmlns:m="http://schemas.openxmlformats.org/officeDocument/2006/math">
                    <m:r>
                      <a:rPr lang="en-US" b="0" i="1" smtClean="0">
                        <a:latin typeface="Cambria Math" panose="02040503050406030204" pitchFamily="18" charset="0"/>
                      </a:rPr>
                      <m:t>𝜎</m:t>
                    </m:r>
                  </m:oMath>
                </a14:m>
                <a:endParaRPr lang="en-US" dirty="0"/>
              </a:p>
              <a:p>
                <a:pPr lvl="1"/>
                <a:r>
                  <a:rPr lang="en-US" dirty="0"/>
                  <a:t>Classical or quantum advice </a:t>
                </a:r>
              </a:p>
              <a:p>
                <a:pPr lvl="1"/>
                <a:endParaRPr lang="en-US" dirty="0"/>
              </a:p>
              <a:p>
                <a:pPr lvl="1"/>
                <a14:m>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𝐴</m:t>
                        </m:r>
                      </m:e>
                      <m:sub>
                        <m:r>
                          <a:rPr lang="en-US" b="0" i="1" smtClean="0">
                            <a:latin typeface="Cambria Math" panose="02040503050406030204" pitchFamily="18" charset="0"/>
                          </a:rPr>
                          <m:t>2</m:t>
                        </m:r>
                      </m:sub>
                      <m:sup>
                        <m:r>
                          <a:rPr lang="en-US" b="0" i="1" smtClean="0">
                            <a:latin typeface="Cambria Math" panose="02040503050406030204" pitchFamily="18" charset="0"/>
                          </a:rPr>
                          <m:t>|</m:t>
                        </m:r>
                        <m:r>
                          <a:rPr lang="en-US" b="0" i="1" smtClean="0">
                            <a:latin typeface="Cambria Math" panose="02040503050406030204" pitchFamily="18" charset="0"/>
                          </a:rPr>
                          <m:t>𝑓</m:t>
                        </m:r>
                        <m:r>
                          <a:rPr lang="en-US" b="0" i="1" smtClean="0">
                            <a:latin typeface="Cambria Math" panose="02040503050406030204" pitchFamily="18" charset="0"/>
                          </a:rPr>
                          <m:t>⟩</m:t>
                        </m:r>
                      </m:sup>
                    </m:sSubSup>
                    <m:r>
                      <a:rPr lang="en-US" b="0" i="1" smtClean="0">
                        <a:latin typeface="Cambria Math" panose="02040503050406030204" pitchFamily="18" charset="0"/>
                      </a:rPr>
                      <m:t>(</m:t>
                    </m:r>
                    <m:r>
                      <a:rPr lang="en-US" b="0" i="1" smtClean="0">
                        <a:latin typeface="Cambria Math" panose="02040503050406030204" pitchFamily="18" charset="0"/>
                      </a:rPr>
                      <m:t>𝜎</m:t>
                    </m:r>
                    <m:r>
                      <a:rPr lang="en-US" b="0" i="1" smtClean="0">
                        <a:latin typeface="Cambria Math" panose="02040503050406030204" pitchFamily="18" charset="0"/>
                      </a:rPr>
                      <m:t>,⋅)</m:t>
                    </m:r>
                  </m:oMath>
                </a14:m>
                <a:r>
                  <a:rPr lang="en-US" dirty="0"/>
                  <a:t> is </a:t>
                </a:r>
                <a:r>
                  <a:rPr lang="en-US" b="1" dirty="0"/>
                  <a:t>bounded</a:t>
                </a:r>
                <a:r>
                  <a:rPr lang="en-US" dirty="0"/>
                  <a:t> (</a:t>
                </a:r>
                <a14:m>
                  <m:oMath xmlns:m="http://schemas.openxmlformats.org/officeDocument/2006/math">
                    <m:r>
                      <a:rPr lang="en-US" i="1" dirty="0" smtClean="0">
                        <a:latin typeface="Cambria Math" panose="02040503050406030204" pitchFamily="18" charset="0"/>
                      </a:rPr>
                      <m:t>𝑇</m:t>
                    </m:r>
                  </m:oMath>
                </a14:m>
                <a:r>
                  <a:rPr lang="en-US" dirty="0"/>
                  <a:t> queries)</a:t>
                </a:r>
              </a:p>
              <a:p>
                <a:pPr lvl="2"/>
                <a:endParaRPr lang="en-US" dirty="0"/>
              </a:p>
              <a:p>
                <a:pPr lvl="2"/>
                <a:endParaRPr lang="en-US" dirty="0"/>
              </a:p>
            </p:txBody>
          </p:sp>
        </mc:Choice>
        <mc:Fallback xmlns="">
          <p:sp>
            <p:nvSpPr>
              <p:cNvPr id="13" name="Content Placeholder 12">
                <a:extLst>
                  <a:ext uri="{FF2B5EF4-FFF2-40B4-BE49-F238E27FC236}">
                    <a16:creationId xmlns:a16="http://schemas.microsoft.com/office/drawing/2014/main" id="{376E5AFA-F1A6-8BEF-E344-DC91B1DE5D95}"/>
                  </a:ext>
                </a:extLst>
              </p:cNvPr>
              <p:cNvSpPr>
                <a:spLocks noGrp="1" noRot="1" noChangeAspect="1" noMove="1" noResize="1" noEditPoints="1" noAdjustHandles="1" noChangeArrowheads="1" noChangeShapeType="1" noTextEdit="1"/>
              </p:cNvSpPr>
              <p:nvPr>
                <p:ph idx="1"/>
              </p:nvPr>
            </p:nvSpPr>
            <p:spPr>
              <a:xfrm>
                <a:off x="838200" y="1825624"/>
                <a:ext cx="10515600" cy="5032376"/>
              </a:xfrm>
              <a:blipFill>
                <a:blip r:embed="rId3"/>
                <a:stretch>
                  <a:fillRect l="-1086" t="-15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F376C316-894C-29C5-49CF-B7F8367F5831}"/>
                  </a:ext>
                </a:extLst>
              </p:cNvPr>
              <p:cNvSpPr/>
              <p:nvPr/>
            </p:nvSpPr>
            <p:spPr>
              <a:xfrm>
                <a:off x="8563311" y="3796627"/>
                <a:ext cx="1105789" cy="793479"/>
              </a:xfrm>
              <a:prstGeom prst="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3200" b="0" i="1" smtClean="0">
                              <a:solidFill>
                                <a:sysClr val="windowText" lastClr="000000"/>
                              </a:solidFill>
                              <a:latin typeface="Cambria Math" panose="02040503050406030204" pitchFamily="18" charset="0"/>
                            </a:rPr>
                          </m:ctrlPr>
                        </m:sSubSupPr>
                        <m:e>
                          <m:r>
                            <a:rPr lang="en-US" sz="3200" b="0" i="1" smtClean="0">
                              <a:solidFill>
                                <a:sysClr val="windowText" lastClr="000000"/>
                              </a:solidFill>
                              <a:latin typeface="Cambria Math" panose="02040503050406030204" pitchFamily="18" charset="0"/>
                            </a:rPr>
                            <m:t>𝐴</m:t>
                          </m:r>
                        </m:e>
                        <m:sub>
                          <m:r>
                            <a:rPr lang="en-US" sz="3200" b="0" i="1" smtClean="0">
                              <a:solidFill>
                                <a:sysClr val="windowText" lastClr="000000"/>
                              </a:solidFill>
                              <a:latin typeface="Cambria Math" panose="02040503050406030204" pitchFamily="18" charset="0"/>
                            </a:rPr>
                            <m:t>1</m:t>
                          </m:r>
                        </m:sub>
                        <m:sup>
                          <m:r>
                            <a:rPr lang="en-US" sz="3200" b="0" i="1" smtClean="0">
                              <a:solidFill>
                                <a:sysClr val="windowText" lastClr="000000"/>
                              </a:solidFill>
                              <a:latin typeface="Cambria Math" panose="02040503050406030204" pitchFamily="18" charset="0"/>
                            </a:rPr>
                            <m:t>𝑓</m:t>
                          </m:r>
                        </m:sup>
                      </m:sSubSup>
                    </m:oMath>
                  </m:oMathPara>
                </a14:m>
                <a:endParaRPr lang="en-US" sz="3200" dirty="0">
                  <a:solidFill>
                    <a:sysClr val="windowText" lastClr="000000"/>
                  </a:solidFill>
                </a:endParaRPr>
              </a:p>
            </p:txBody>
          </p:sp>
        </mc:Choice>
        <mc:Fallback xmlns="">
          <p:sp>
            <p:nvSpPr>
              <p:cNvPr id="12" name="Rectangle 11">
                <a:extLst>
                  <a:ext uri="{FF2B5EF4-FFF2-40B4-BE49-F238E27FC236}">
                    <a16:creationId xmlns:a16="http://schemas.microsoft.com/office/drawing/2014/main" id="{F376C316-894C-29C5-49CF-B7F8367F5831}"/>
                  </a:ext>
                </a:extLst>
              </p:cNvPr>
              <p:cNvSpPr>
                <a:spLocks noRot="1" noChangeAspect="1" noMove="1" noResize="1" noEditPoints="1" noAdjustHandles="1" noChangeArrowheads="1" noChangeShapeType="1" noTextEdit="1"/>
              </p:cNvSpPr>
              <p:nvPr/>
            </p:nvSpPr>
            <p:spPr>
              <a:xfrm>
                <a:off x="8563311" y="3796627"/>
                <a:ext cx="1105789" cy="793479"/>
              </a:xfrm>
              <a:prstGeom prst="rect">
                <a:avLst/>
              </a:prstGeom>
              <a:blipFill>
                <a:blip r:embed="rId4"/>
                <a:stretch>
                  <a:fillRect/>
                </a:stretch>
              </a:blipFill>
              <a:ln>
                <a:solidFill>
                  <a:schemeClr val="accent6">
                    <a:lumMod val="20000"/>
                    <a:lumOff val="80000"/>
                  </a:schemeClr>
                </a:solidFill>
              </a:ln>
            </p:spPr>
            <p:txBody>
              <a:bodyPr/>
              <a:lstStyle/>
              <a:p>
                <a:r>
                  <a:rPr lang="en-US">
                    <a:noFill/>
                  </a:rPr>
                  <a:t> </a:t>
                </a:r>
              </a:p>
            </p:txBody>
          </p:sp>
        </mc:Fallback>
      </mc:AlternateContent>
      <p:cxnSp>
        <p:nvCxnSpPr>
          <p:cNvPr id="16" name="Straight Arrow Connector 15">
            <a:extLst>
              <a:ext uri="{FF2B5EF4-FFF2-40B4-BE49-F238E27FC236}">
                <a16:creationId xmlns:a16="http://schemas.microsoft.com/office/drawing/2014/main" id="{3E788988-0F22-5A95-12DB-6C4FD3C8AB42}"/>
              </a:ext>
            </a:extLst>
          </p:cNvPr>
          <p:cNvCxnSpPr>
            <a:cxnSpLocks/>
          </p:cNvCxnSpPr>
          <p:nvPr/>
        </p:nvCxnSpPr>
        <p:spPr>
          <a:xfrm>
            <a:off x="9018168" y="4674733"/>
            <a:ext cx="0" cy="843688"/>
          </a:xfrm>
          <a:prstGeom prst="straightConnector1">
            <a:avLst/>
          </a:prstGeom>
          <a:ln w="38100">
            <a:solidFill>
              <a:schemeClr val="tx1"/>
            </a:solidFill>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1" name="Rectangle 20">
                <a:extLst>
                  <a:ext uri="{FF2B5EF4-FFF2-40B4-BE49-F238E27FC236}">
                    <a16:creationId xmlns:a16="http://schemas.microsoft.com/office/drawing/2014/main" id="{2C7C56DD-C40B-1E18-0743-10CEDD359A53}"/>
                  </a:ext>
                </a:extLst>
              </p:cNvPr>
              <p:cNvSpPr/>
              <p:nvPr/>
            </p:nvSpPr>
            <p:spPr>
              <a:xfrm>
                <a:off x="8563311" y="5518421"/>
                <a:ext cx="1105789" cy="793479"/>
              </a:xfrm>
              <a:prstGeom prst="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3200" b="0" i="1" smtClean="0">
                              <a:solidFill>
                                <a:sysClr val="windowText" lastClr="000000"/>
                              </a:solidFill>
                              <a:latin typeface="Cambria Math" panose="02040503050406030204" pitchFamily="18" charset="0"/>
                            </a:rPr>
                          </m:ctrlPr>
                        </m:sSubSupPr>
                        <m:e>
                          <m:r>
                            <a:rPr lang="en-US" sz="3200" b="0" i="1" smtClean="0">
                              <a:solidFill>
                                <a:sysClr val="windowText" lastClr="000000"/>
                              </a:solidFill>
                              <a:latin typeface="Cambria Math" panose="02040503050406030204" pitchFamily="18" charset="0"/>
                            </a:rPr>
                            <m:t>𝐴</m:t>
                          </m:r>
                        </m:e>
                        <m:sub>
                          <m:r>
                            <a:rPr lang="en-US" sz="3200" b="0" i="1" smtClean="0">
                              <a:solidFill>
                                <a:sysClr val="windowText" lastClr="000000"/>
                              </a:solidFill>
                              <a:latin typeface="Cambria Math" panose="02040503050406030204" pitchFamily="18" charset="0"/>
                            </a:rPr>
                            <m:t>2</m:t>
                          </m:r>
                        </m:sub>
                        <m:sup>
                          <m:r>
                            <a:rPr lang="en-US" sz="3200" b="0" i="1" smtClean="0">
                              <a:solidFill>
                                <a:sysClr val="windowText" lastClr="000000"/>
                              </a:solidFill>
                              <a:latin typeface="Cambria Math" panose="02040503050406030204" pitchFamily="18" charset="0"/>
                            </a:rPr>
                            <m:t>|</m:t>
                          </m:r>
                          <m:r>
                            <a:rPr lang="en-US" sz="3200" b="0" i="1" smtClean="0">
                              <a:solidFill>
                                <a:sysClr val="windowText" lastClr="000000"/>
                              </a:solidFill>
                              <a:latin typeface="Cambria Math" panose="02040503050406030204" pitchFamily="18" charset="0"/>
                            </a:rPr>
                            <m:t>𝑓</m:t>
                          </m:r>
                          <m:r>
                            <a:rPr lang="en-US" sz="3200" b="0" i="1" smtClean="0">
                              <a:solidFill>
                                <a:sysClr val="windowText" lastClr="000000"/>
                              </a:solidFill>
                              <a:latin typeface="Cambria Math" panose="02040503050406030204" pitchFamily="18" charset="0"/>
                            </a:rPr>
                            <m:t>⟩</m:t>
                          </m:r>
                        </m:sup>
                      </m:sSubSup>
                    </m:oMath>
                  </m:oMathPara>
                </a14:m>
                <a:endParaRPr lang="en-US" sz="3200" dirty="0">
                  <a:solidFill>
                    <a:sysClr val="windowText" lastClr="000000"/>
                  </a:solidFill>
                </a:endParaRPr>
              </a:p>
            </p:txBody>
          </p:sp>
        </mc:Choice>
        <mc:Fallback xmlns="">
          <p:sp>
            <p:nvSpPr>
              <p:cNvPr id="21" name="Rectangle 20">
                <a:extLst>
                  <a:ext uri="{FF2B5EF4-FFF2-40B4-BE49-F238E27FC236}">
                    <a16:creationId xmlns:a16="http://schemas.microsoft.com/office/drawing/2014/main" id="{2C7C56DD-C40B-1E18-0743-10CEDD359A53}"/>
                  </a:ext>
                </a:extLst>
              </p:cNvPr>
              <p:cNvSpPr>
                <a:spLocks noRot="1" noChangeAspect="1" noMove="1" noResize="1" noEditPoints="1" noAdjustHandles="1" noChangeArrowheads="1" noChangeShapeType="1" noTextEdit="1"/>
              </p:cNvSpPr>
              <p:nvPr/>
            </p:nvSpPr>
            <p:spPr>
              <a:xfrm>
                <a:off x="8563311" y="5518421"/>
                <a:ext cx="1105789" cy="793479"/>
              </a:xfrm>
              <a:prstGeom prst="rect">
                <a:avLst/>
              </a:prstGeom>
              <a:blipFill>
                <a:blip r:embed="rId5"/>
                <a:stretch>
                  <a:fillRect/>
                </a:stretch>
              </a:blipFill>
              <a:ln>
                <a:solidFill>
                  <a:schemeClr val="bg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Rectangle 21">
                <a:extLst>
                  <a:ext uri="{FF2B5EF4-FFF2-40B4-BE49-F238E27FC236}">
                    <a16:creationId xmlns:a16="http://schemas.microsoft.com/office/drawing/2014/main" id="{18EF5E81-54A2-0C95-9CF5-18B3801F445B}"/>
                  </a:ext>
                </a:extLst>
              </p:cNvPr>
              <p:cNvSpPr/>
              <p:nvPr/>
            </p:nvSpPr>
            <p:spPr>
              <a:xfrm>
                <a:off x="9018168" y="4725043"/>
                <a:ext cx="695568" cy="5444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3200" b="0" i="1" smtClean="0">
                          <a:solidFill>
                            <a:sysClr val="windowText" lastClr="000000"/>
                          </a:solidFill>
                          <a:latin typeface="Cambria Math" panose="02040503050406030204" pitchFamily="18" charset="0"/>
                        </a:rPr>
                        <m:t>𝜎</m:t>
                      </m:r>
                    </m:oMath>
                  </m:oMathPara>
                </a14:m>
                <a:endParaRPr lang="en-US" sz="3200" dirty="0">
                  <a:solidFill>
                    <a:sysClr val="windowText" lastClr="000000"/>
                  </a:solidFill>
                </a:endParaRPr>
              </a:p>
            </p:txBody>
          </p:sp>
        </mc:Choice>
        <mc:Fallback xmlns="">
          <p:sp>
            <p:nvSpPr>
              <p:cNvPr id="22" name="Rectangle 21">
                <a:extLst>
                  <a:ext uri="{FF2B5EF4-FFF2-40B4-BE49-F238E27FC236}">
                    <a16:creationId xmlns:a16="http://schemas.microsoft.com/office/drawing/2014/main" id="{18EF5E81-54A2-0C95-9CF5-18B3801F445B}"/>
                  </a:ext>
                </a:extLst>
              </p:cNvPr>
              <p:cNvSpPr>
                <a:spLocks noRot="1" noChangeAspect="1" noMove="1" noResize="1" noEditPoints="1" noAdjustHandles="1" noChangeArrowheads="1" noChangeShapeType="1" noTextEdit="1"/>
              </p:cNvSpPr>
              <p:nvPr/>
            </p:nvSpPr>
            <p:spPr>
              <a:xfrm>
                <a:off x="9018168" y="4725043"/>
                <a:ext cx="695568" cy="544412"/>
              </a:xfrm>
              <a:prstGeom prst="rect">
                <a:avLst/>
              </a:prstGeom>
              <a:blipFill>
                <a:blip r:embed="rId6"/>
                <a:stretch>
                  <a:fillRect/>
                </a:stretch>
              </a:blipFill>
              <a:ln>
                <a:noFill/>
              </a:ln>
            </p:spPr>
            <p:txBody>
              <a:bodyPr/>
              <a:lstStyle/>
              <a:p>
                <a:r>
                  <a:rPr lang="en-US">
                    <a:noFill/>
                  </a:rPr>
                  <a:t> </a:t>
                </a:r>
              </a:p>
            </p:txBody>
          </p:sp>
        </mc:Fallback>
      </mc:AlternateContent>
      <p:cxnSp>
        <p:nvCxnSpPr>
          <p:cNvPr id="4" name="Straight Arrow Connector 3">
            <a:extLst>
              <a:ext uri="{FF2B5EF4-FFF2-40B4-BE49-F238E27FC236}">
                <a16:creationId xmlns:a16="http://schemas.microsoft.com/office/drawing/2014/main" id="{EBA32283-913E-763E-4413-770FC75E0ABE}"/>
              </a:ext>
            </a:extLst>
          </p:cNvPr>
          <p:cNvCxnSpPr>
            <a:cxnSpLocks/>
          </p:cNvCxnSpPr>
          <p:nvPr/>
        </p:nvCxnSpPr>
        <p:spPr>
          <a:xfrm>
            <a:off x="9473026" y="5151422"/>
            <a:ext cx="842646" cy="615635"/>
          </a:xfrm>
          <a:prstGeom prst="straightConnector1">
            <a:avLst/>
          </a:prstGeom>
          <a:ln w="381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a:extLst>
              <a:ext uri="{FF2B5EF4-FFF2-40B4-BE49-F238E27FC236}">
                <a16:creationId xmlns:a16="http://schemas.microsoft.com/office/drawing/2014/main" id="{3A139160-00C4-D48E-0471-F604CCDD7B1F}"/>
              </a:ext>
            </a:extLst>
          </p:cNvPr>
          <p:cNvCxnSpPr>
            <a:cxnSpLocks/>
          </p:cNvCxnSpPr>
          <p:nvPr/>
        </p:nvCxnSpPr>
        <p:spPr>
          <a:xfrm>
            <a:off x="9473026" y="5151422"/>
            <a:ext cx="1464074" cy="384017"/>
          </a:xfrm>
          <a:prstGeom prst="straightConnector1">
            <a:avLst/>
          </a:prstGeom>
          <a:ln w="3810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C5363834-4284-59F5-CA8F-FFC1BB69A38C}"/>
              </a:ext>
            </a:extLst>
          </p:cNvPr>
          <p:cNvSpPr txBox="1"/>
          <p:nvPr/>
        </p:nvSpPr>
        <p:spPr>
          <a:xfrm>
            <a:off x="9878693" y="5884302"/>
            <a:ext cx="873957" cy="369332"/>
          </a:xfrm>
          <a:prstGeom prst="rect">
            <a:avLst/>
          </a:prstGeom>
          <a:noFill/>
        </p:spPr>
        <p:txBody>
          <a:bodyPr wrap="none" rtlCol="0">
            <a:spAutoFit/>
          </a:bodyPr>
          <a:lstStyle/>
          <a:p>
            <a:r>
              <a:rPr lang="en-US" b="1" dirty="0">
                <a:latin typeface="Courier New" panose="02070309020205020404" pitchFamily="49" charset="0"/>
                <a:cs typeface="Courier New" panose="02070309020205020404" pitchFamily="49" charset="0"/>
              </a:rPr>
              <a:t>01001</a:t>
            </a:r>
          </a:p>
        </p:txBody>
      </p:sp>
      <p:pic>
        <p:nvPicPr>
          <p:cNvPr id="11" name="Picture 10" descr="Icon&#10;&#10;Description automatically generated">
            <a:extLst>
              <a:ext uri="{FF2B5EF4-FFF2-40B4-BE49-F238E27FC236}">
                <a16:creationId xmlns:a16="http://schemas.microsoft.com/office/drawing/2014/main" id="{634A09B2-61CC-4CCA-D476-0653AD656A5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963567" y="5459239"/>
            <a:ext cx="713519" cy="713519"/>
          </a:xfrm>
          <a:prstGeom prst="rect">
            <a:avLst/>
          </a:prstGeom>
        </p:spPr>
      </p:pic>
    </p:spTree>
    <p:extLst>
      <p:ext uri="{BB962C8B-B14F-4D97-AF65-F5344CB8AC3E}">
        <p14:creationId xmlns:p14="http://schemas.microsoft.com/office/powerpoint/2010/main" val="1110747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84174-F5C8-94D3-3728-2F91B155FC36}"/>
              </a:ext>
            </a:extLst>
          </p:cNvPr>
          <p:cNvSpPr>
            <a:spLocks noGrp="1"/>
          </p:cNvSpPr>
          <p:nvPr>
            <p:ph type="title"/>
          </p:nvPr>
        </p:nvSpPr>
        <p:spPr>
          <a:xfrm>
            <a:off x="838199" y="365125"/>
            <a:ext cx="10515601" cy="1325563"/>
          </a:xfrm>
        </p:spPr>
        <p:txBody>
          <a:bodyPr/>
          <a:lstStyle/>
          <a:p>
            <a:r>
              <a:rPr lang="en-US" dirty="0"/>
              <a:t>Non-Uniform Security  </a:t>
            </a:r>
            <a:r>
              <a:rPr lang="en-US" sz="2800" b="1" dirty="0"/>
              <a:t>Upper bound (algorithms)</a:t>
            </a:r>
            <a:endParaRPr lang="en-US" b="1" dirty="0"/>
          </a:p>
        </p:txBody>
      </p:sp>
      <mc:AlternateContent xmlns:mc="http://schemas.openxmlformats.org/markup-compatibility/2006" xmlns:a14="http://schemas.microsoft.com/office/drawing/2010/main">
        <mc:Choice Requires="a14">
          <p:sp>
            <p:nvSpPr>
              <p:cNvPr id="7" name="Content Placeholder 12">
                <a:extLst>
                  <a:ext uri="{FF2B5EF4-FFF2-40B4-BE49-F238E27FC236}">
                    <a16:creationId xmlns:a16="http://schemas.microsoft.com/office/drawing/2014/main" id="{8C52B411-88C4-96E4-E998-739F11C6237E}"/>
                  </a:ext>
                </a:extLst>
              </p:cNvPr>
              <p:cNvSpPr txBox="1">
                <a:spLocks/>
              </p:cNvSpPr>
              <p:nvPr/>
            </p:nvSpPr>
            <p:spPr>
              <a:xfrm>
                <a:off x="838200" y="1825624"/>
                <a:ext cx="10515600" cy="503237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OWFs:</a:t>
                </a:r>
              </a:p>
              <a:p>
                <a:pPr lvl="1"/>
                <a:r>
                  <a:rPr lang="en-US" dirty="0"/>
                  <a:t>With </a:t>
                </a:r>
                <a:r>
                  <a:rPr lang="en-US" b="1" dirty="0"/>
                  <a:t>S bits</a:t>
                </a:r>
                <a:r>
                  <a:rPr lang="en-US" dirty="0"/>
                  <a:t> of advice </a:t>
                </a:r>
                <a14:m>
                  <m:oMath xmlns:m="http://schemas.openxmlformats.org/officeDocument/2006/math">
                    <m:r>
                      <a:rPr lang="en-US" b="1" i="1" smtClean="0">
                        <a:latin typeface="Cambria Math" panose="02040503050406030204" pitchFamily="18" charset="0"/>
                      </a:rPr>
                      <m:t>𝝈</m:t>
                    </m:r>
                  </m:oMath>
                </a14:m>
                <a:r>
                  <a:rPr lang="en-US" dirty="0"/>
                  <a:t>, being the </a:t>
                </a:r>
                <a:r>
                  <a:rPr lang="en-US" b="1" dirty="0"/>
                  <a:t>rainbow table</a:t>
                </a:r>
                <a:r>
                  <a:rPr lang="en-US" dirty="0"/>
                  <a:t>, </a:t>
                </a:r>
              </a:p>
              <a:p>
                <a:pPr lvl="1"/>
                <a:r>
                  <a:rPr lang="en-US" dirty="0"/>
                  <a:t>Run the rainbow table algorithm with </a:t>
                </a:r>
                <a14:m>
                  <m:oMath xmlns:m="http://schemas.openxmlformats.org/officeDocument/2006/math">
                    <m:r>
                      <a:rPr lang="en-US" b="0" i="1" smtClean="0">
                        <a:latin typeface="Cambria Math" panose="02040503050406030204" pitchFamily="18" charset="0"/>
                      </a:rPr>
                      <m:t>𝜎</m:t>
                    </m:r>
                  </m:oMath>
                </a14:m>
                <a:endParaRPr lang="en-US" dirty="0"/>
              </a:p>
              <a:p>
                <a:pPr lvl="1"/>
                <a:r>
                  <a:rPr lang="en-US" dirty="0"/>
                  <a:t>Or, run the </a:t>
                </a:r>
                <a:r>
                  <a:rPr lang="en-US" b="1" dirty="0"/>
                  <a:t>Grover’s</a:t>
                </a:r>
                <a:r>
                  <a:rPr lang="en-US" dirty="0"/>
                  <a:t> search </a:t>
                </a:r>
                <a:r>
                  <a:rPr lang="en-US" b="1" dirty="0"/>
                  <a:t>without</a:t>
                </a:r>
                <a:r>
                  <a:rPr lang="en-US" dirty="0"/>
                  <a:t> advice</a:t>
                </a:r>
              </a:p>
              <a:p>
                <a:pPr lvl="1"/>
                <a:endParaRPr lang="en-US" dirty="0"/>
              </a:p>
              <a:p>
                <a:pPr lvl="1"/>
                <a:r>
                  <a:rPr lang="en-US" dirty="0"/>
                  <a:t>Advantage is    </a:t>
                </a:r>
                <a14:m>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𝑆𝑇</m:t>
                        </m:r>
                      </m:num>
                      <m:den>
                        <m:r>
                          <a:rPr lang="en-US" b="0" i="1" smtClean="0">
                            <a:latin typeface="Cambria Math" panose="02040503050406030204" pitchFamily="18" charset="0"/>
                          </a:rPr>
                          <m:t>𝑁</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r>
                              <a:rPr lang="en-US" b="0" i="1" smtClean="0">
                                <a:latin typeface="Cambria Math" panose="02040503050406030204" pitchFamily="18" charset="0"/>
                              </a:rPr>
                              <m:t>𝑆</m:t>
                            </m:r>
                          </m:e>
                          <m:sup>
                            <m:r>
                              <a:rPr lang="en-US" b="0" i="1" smtClean="0">
                                <a:latin typeface="Cambria Math" panose="02040503050406030204" pitchFamily="18" charset="0"/>
                              </a:rPr>
                              <m:t>2</m:t>
                            </m:r>
                          </m:sup>
                        </m:sSup>
                        <m:r>
                          <a:rPr lang="en-US" b="0" i="1" smtClean="0">
                            <a:latin typeface="Cambria Math" panose="02040503050406030204" pitchFamily="18" charset="0"/>
                          </a:rPr>
                          <m:t>𝑇</m:t>
                        </m:r>
                      </m:num>
                      <m:den>
                        <m:sSup>
                          <m:sSupPr>
                            <m:ctrlPr>
                              <a:rPr lang="en-US" b="0" i="1" smtClean="0">
                                <a:latin typeface="Cambria Math" panose="02040503050406030204" pitchFamily="18" charset="0"/>
                              </a:rPr>
                            </m:ctrlPr>
                          </m:sSupPr>
                          <m:e>
                            <m:r>
                              <a:rPr lang="en-US" b="0" i="1" smtClean="0">
                                <a:latin typeface="Cambria Math" panose="02040503050406030204" pitchFamily="18" charset="0"/>
                              </a:rPr>
                              <m:t>𝑁</m:t>
                            </m:r>
                          </m:e>
                          <m:sup>
                            <m:r>
                              <a:rPr lang="en-US" b="0" i="1" smtClean="0">
                                <a:latin typeface="Cambria Math" panose="02040503050406030204" pitchFamily="18" charset="0"/>
                              </a:rPr>
                              <m:t>2</m:t>
                            </m:r>
                          </m:sup>
                        </m:sSup>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r>
                              <a:rPr lang="en-US" b="0" i="1" smtClean="0">
                                <a:latin typeface="Cambria Math" panose="02040503050406030204" pitchFamily="18" charset="0"/>
                              </a:rPr>
                              <m:t>𝑇</m:t>
                            </m:r>
                          </m:e>
                          <m:sup>
                            <m:r>
                              <a:rPr lang="en-US" b="0" i="1" smtClean="0">
                                <a:latin typeface="Cambria Math" panose="02040503050406030204" pitchFamily="18" charset="0"/>
                              </a:rPr>
                              <m:t>2</m:t>
                            </m:r>
                          </m:sup>
                        </m:sSup>
                      </m:num>
                      <m:den>
                        <m:r>
                          <a:rPr lang="en-US" b="0" i="1" smtClean="0">
                            <a:latin typeface="Cambria Math" panose="02040503050406030204" pitchFamily="18" charset="0"/>
                          </a:rPr>
                          <m:t>𝑁</m:t>
                        </m:r>
                      </m:den>
                    </m:f>
                  </m:oMath>
                </a14:m>
                <a:endParaRPr lang="en-US" dirty="0"/>
              </a:p>
              <a:p>
                <a:pPr lvl="1"/>
                <a:endParaRPr lang="en-US" dirty="0"/>
              </a:p>
              <a:p>
                <a:pPr lvl="1"/>
                <a:endParaRPr lang="en-US" dirty="0"/>
              </a:p>
            </p:txBody>
          </p:sp>
        </mc:Choice>
        <mc:Fallback xmlns="">
          <p:sp>
            <p:nvSpPr>
              <p:cNvPr id="7" name="Content Placeholder 12">
                <a:extLst>
                  <a:ext uri="{FF2B5EF4-FFF2-40B4-BE49-F238E27FC236}">
                    <a16:creationId xmlns:a16="http://schemas.microsoft.com/office/drawing/2014/main" id="{8C52B411-88C4-96E4-E998-739F11C6237E}"/>
                  </a:ext>
                </a:extLst>
              </p:cNvPr>
              <p:cNvSpPr txBox="1">
                <a:spLocks noRot="1" noChangeAspect="1" noMove="1" noResize="1" noEditPoints="1" noAdjustHandles="1" noChangeArrowheads="1" noChangeShapeType="1" noTextEdit="1"/>
              </p:cNvSpPr>
              <p:nvPr/>
            </p:nvSpPr>
            <p:spPr>
              <a:xfrm>
                <a:off x="838200" y="1825624"/>
                <a:ext cx="10515600" cy="5032376"/>
              </a:xfrm>
              <a:prstGeom prst="rect">
                <a:avLst/>
              </a:prstGeom>
              <a:blipFill>
                <a:blip r:embed="rId3"/>
                <a:stretch>
                  <a:fillRect l="-1086" t="-2015"/>
                </a:stretch>
              </a:blipFill>
            </p:spPr>
            <p:txBody>
              <a:bodyPr/>
              <a:lstStyle/>
              <a:p>
                <a:r>
                  <a:rPr lang="en-US">
                    <a:noFill/>
                  </a:rPr>
                  <a:t> </a:t>
                </a:r>
              </a:p>
            </p:txBody>
          </p:sp>
        </mc:Fallback>
      </mc:AlternateContent>
      <p:sp>
        <p:nvSpPr>
          <p:cNvPr id="5" name="Rectangle 4">
            <a:extLst>
              <a:ext uri="{FF2B5EF4-FFF2-40B4-BE49-F238E27FC236}">
                <a16:creationId xmlns:a16="http://schemas.microsoft.com/office/drawing/2014/main" id="{3A007D78-C6F4-1DE5-1E39-DE5DCA990607}"/>
              </a:ext>
            </a:extLst>
          </p:cNvPr>
          <p:cNvSpPr/>
          <p:nvPr/>
        </p:nvSpPr>
        <p:spPr>
          <a:xfrm>
            <a:off x="6095999" y="3851809"/>
            <a:ext cx="4145819" cy="1691236"/>
          </a:xfrm>
          <a:prstGeom prst="rect">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ysClr val="windowText" lastClr="000000"/>
                </a:solidFill>
              </a:rPr>
              <a:t>Does advice help quantum algorithms?</a:t>
            </a:r>
          </a:p>
        </p:txBody>
      </p:sp>
      <p:sp>
        <p:nvSpPr>
          <p:cNvPr id="8" name="Right Brace 7">
            <a:extLst>
              <a:ext uri="{FF2B5EF4-FFF2-40B4-BE49-F238E27FC236}">
                <a16:creationId xmlns:a16="http://schemas.microsoft.com/office/drawing/2014/main" id="{B96B678E-F8D4-67EB-69BB-E68D866650CC}"/>
              </a:ext>
            </a:extLst>
          </p:cNvPr>
          <p:cNvSpPr/>
          <p:nvPr/>
        </p:nvSpPr>
        <p:spPr>
          <a:xfrm rot="5400000">
            <a:off x="3723504" y="4219632"/>
            <a:ext cx="337751" cy="955590"/>
          </a:xfrm>
          <a:prstGeom prst="rightBrace">
            <a:avLst>
              <a:gd name="adj1" fmla="val 8333"/>
              <a:gd name="adj2" fmla="val 48276"/>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Right Brace 8">
            <a:extLst>
              <a:ext uri="{FF2B5EF4-FFF2-40B4-BE49-F238E27FC236}">
                <a16:creationId xmlns:a16="http://schemas.microsoft.com/office/drawing/2014/main" id="{0FF49D38-1C6F-63FC-7155-6289D3E4FB22}"/>
              </a:ext>
            </a:extLst>
          </p:cNvPr>
          <p:cNvSpPr/>
          <p:nvPr/>
        </p:nvSpPr>
        <p:spPr>
          <a:xfrm rot="5400000">
            <a:off x="4812956" y="4446173"/>
            <a:ext cx="337751" cy="502510"/>
          </a:xfrm>
          <a:prstGeom prst="rightBrace">
            <a:avLst>
              <a:gd name="adj1" fmla="val 8333"/>
              <a:gd name="adj2" fmla="val 48276"/>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a:extLst>
              <a:ext uri="{FF2B5EF4-FFF2-40B4-BE49-F238E27FC236}">
                <a16:creationId xmlns:a16="http://schemas.microsoft.com/office/drawing/2014/main" id="{17DEA068-23D1-1F3E-456D-457C45F99B93}"/>
              </a:ext>
            </a:extLst>
          </p:cNvPr>
          <p:cNvSpPr txBox="1"/>
          <p:nvPr/>
        </p:nvSpPr>
        <p:spPr>
          <a:xfrm>
            <a:off x="2929316" y="5001239"/>
            <a:ext cx="1602223" cy="369332"/>
          </a:xfrm>
          <a:prstGeom prst="rect">
            <a:avLst/>
          </a:prstGeom>
          <a:noFill/>
        </p:spPr>
        <p:txBody>
          <a:bodyPr wrap="square">
            <a:spAutoFit/>
          </a:bodyPr>
          <a:lstStyle/>
          <a:p>
            <a:r>
              <a:rPr lang="en-US" dirty="0"/>
              <a:t>Rainbow table</a:t>
            </a:r>
            <a:r>
              <a:rPr lang="en-US" sz="1200" dirty="0"/>
              <a:t> </a:t>
            </a:r>
          </a:p>
        </p:txBody>
      </p:sp>
      <p:sp>
        <p:nvSpPr>
          <p:cNvPr id="11" name="TextBox 10">
            <a:extLst>
              <a:ext uri="{FF2B5EF4-FFF2-40B4-BE49-F238E27FC236}">
                <a16:creationId xmlns:a16="http://schemas.microsoft.com/office/drawing/2014/main" id="{E20D4633-82DD-0517-68F8-B8C7A2ED082F}"/>
              </a:ext>
            </a:extLst>
          </p:cNvPr>
          <p:cNvSpPr txBox="1"/>
          <p:nvPr/>
        </p:nvSpPr>
        <p:spPr>
          <a:xfrm>
            <a:off x="4632976" y="5001239"/>
            <a:ext cx="1194349" cy="369332"/>
          </a:xfrm>
          <a:prstGeom prst="rect">
            <a:avLst/>
          </a:prstGeom>
          <a:noFill/>
        </p:spPr>
        <p:txBody>
          <a:bodyPr wrap="square">
            <a:spAutoFit/>
          </a:bodyPr>
          <a:lstStyle/>
          <a:p>
            <a:r>
              <a:rPr lang="en-US" dirty="0"/>
              <a:t>Grover’s</a:t>
            </a:r>
            <a:endParaRPr lang="en-US" sz="1200" dirty="0"/>
          </a:p>
        </p:txBody>
      </p:sp>
    </p:spTree>
    <p:extLst>
      <p:ext uri="{BB962C8B-B14F-4D97-AF65-F5344CB8AC3E}">
        <p14:creationId xmlns:p14="http://schemas.microsoft.com/office/powerpoint/2010/main" val="3979567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P spid="10"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84174-F5C8-94D3-3728-2F91B155FC36}"/>
              </a:ext>
            </a:extLst>
          </p:cNvPr>
          <p:cNvSpPr>
            <a:spLocks noGrp="1"/>
          </p:cNvSpPr>
          <p:nvPr>
            <p:ph type="title"/>
          </p:nvPr>
        </p:nvSpPr>
        <p:spPr>
          <a:xfrm>
            <a:off x="838199" y="365125"/>
            <a:ext cx="10515601" cy="1325563"/>
          </a:xfrm>
        </p:spPr>
        <p:txBody>
          <a:bodyPr/>
          <a:lstStyle/>
          <a:p>
            <a:r>
              <a:rPr lang="en-US" dirty="0"/>
              <a:t>Non-Uniform Security  </a:t>
            </a:r>
            <a:r>
              <a:rPr lang="en-US" sz="2800" b="1" dirty="0"/>
              <a:t>NABT15, CG</a:t>
            </a:r>
            <a:r>
              <a:rPr lang="en-US" sz="2800" b="1" dirty="0">
                <a:solidFill>
                  <a:srgbClr val="FF0000"/>
                </a:solidFill>
              </a:rPr>
              <a:t>L</a:t>
            </a:r>
            <a:r>
              <a:rPr lang="en-US" sz="2800" b="1" dirty="0"/>
              <a:t>Q20, GL</a:t>
            </a:r>
            <a:r>
              <a:rPr lang="en-US" sz="2800" b="1" dirty="0">
                <a:solidFill>
                  <a:srgbClr val="FF0000"/>
                </a:solidFill>
              </a:rPr>
              <a:t>L</a:t>
            </a:r>
            <a:r>
              <a:rPr lang="en-US" sz="2800" b="1" dirty="0"/>
              <a:t>Z20…</a:t>
            </a:r>
            <a:endParaRPr lang="en-US" b="1" dirty="0"/>
          </a:p>
        </p:txBody>
      </p:sp>
      <mc:AlternateContent xmlns:mc="http://schemas.openxmlformats.org/markup-compatibility/2006" xmlns:a14="http://schemas.microsoft.com/office/drawing/2010/main">
        <mc:Choice Requires="a14">
          <p:graphicFrame>
            <p:nvGraphicFramePr>
              <p:cNvPr id="6" name="Table 6">
                <a:extLst>
                  <a:ext uri="{FF2B5EF4-FFF2-40B4-BE49-F238E27FC236}">
                    <a16:creationId xmlns:a16="http://schemas.microsoft.com/office/drawing/2014/main" id="{5CA0E1FC-99F7-D870-16A5-5D4A53BC73BA}"/>
                  </a:ext>
                </a:extLst>
              </p:cNvPr>
              <p:cNvGraphicFramePr>
                <a:graphicFrameLocks noGrp="1"/>
              </p:cNvGraphicFramePr>
              <p:nvPr>
                <p:ph idx="1"/>
              </p:nvPr>
            </p:nvGraphicFramePr>
            <p:xfrm>
              <a:off x="1364180" y="1791862"/>
              <a:ext cx="6331344" cy="3115501"/>
            </p:xfrm>
            <a:graphic>
              <a:graphicData uri="http://schemas.openxmlformats.org/drawingml/2006/table">
                <a:tbl>
                  <a:tblPr firstRow="1" bandRow="1">
                    <a:tableStyleId>{93296810-A885-4BE3-A3E7-6D5BEEA58F35}</a:tableStyleId>
                  </a:tblPr>
                  <a:tblGrid>
                    <a:gridCol w="1324333">
                      <a:extLst>
                        <a:ext uri="{9D8B030D-6E8A-4147-A177-3AD203B41FA5}">
                          <a16:colId xmlns:a16="http://schemas.microsoft.com/office/drawing/2014/main" val="3791896343"/>
                        </a:ext>
                      </a:extLst>
                    </a:gridCol>
                    <a:gridCol w="2401376">
                      <a:extLst>
                        <a:ext uri="{9D8B030D-6E8A-4147-A177-3AD203B41FA5}">
                          <a16:colId xmlns:a16="http://schemas.microsoft.com/office/drawing/2014/main" val="2097409453"/>
                        </a:ext>
                      </a:extLst>
                    </a:gridCol>
                    <a:gridCol w="2605635">
                      <a:extLst>
                        <a:ext uri="{9D8B030D-6E8A-4147-A177-3AD203B41FA5}">
                          <a16:colId xmlns:a16="http://schemas.microsoft.com/office/drawing/2014/main" val="2181451489"/>
                        </a:ext>
                      </a:extLst>
                    </a:gridCol>
                  </a:tblGrid>
                  <a:tr h="474368">
                    <a:tc>
                      <a:txBody>
                        <a:bodyPr/>
                        <a:lstStyle/>
                        <a:p>
                          <a:pPr algn="ctr"/>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t>CG</a:t>
                          </a:r>
                          <a:r>
                            <a:rPr lang="en-US" sz="1800" b="1" dirty="0">
                              <a:solidFill>
                                <a:srgbClr val="FF0000"/>
                              </a:solidFill>
                            </a:rPr>
                            <a:t>L</a:t>
                          </a:r>
                          <a:r>
                            <a:rPr lang="en-US" sz="1800" b="1" dirty="0"/>
                            <a:t>Q20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t>classical advice</a:t>
                          </a:r>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t>CG</a:t>
                          </a:r>
                          <a:r>
                            <a:rPr lang="en-US" sz="1800" b="1" dirty="0">
                              <a:solidFill>
                                <a:srgbClr val="FF0000"/>
                              </a:solidFill>
                            </a:rPr>
                            <a:t>L</a:t>
                          </a:r>
                          <a:r>
                            <a:rPr lang="en-US" sz="1800" b="1" dirty="0"/>
                            <a:t>Q20</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t>quantum advice</a:t>
                          </a:r>
                          <a:endParaRPr lang="en-US" dirty="0"/>
                        </a:p>
                      </a:txBody>
                      <a:tcPr/>
                    </a:tc>
                    <a:extLst>
                      <a:ext uri="{0D108BD9-81ED-4DB2-BD59-A6C34878D82A}">
                        <a16:rowId xmlns:a16="http://schemas.microsoft.com/office/drawing/2014/main" val="3071646299"/>
                      </a:ext>
                    </a:extLst>
                  </a:tr>
                  <a:tr h="751028">
                    <a:tc>
                      <a:txBody>
                        <a:bodyPr/>
                        <a:lstStyle/>
                        <a:p>
                          <a:pPr algn="ctr"/>
                          <a:r>
                            <a:rPr lang="en-US" dirty="0"/>
                            <a:t>OWFs</a:t>
                          </a:r>
                        </a:p>
                      </a:txBody>
                      <a:tcPr/>
                    </a:tc>
                    <a:tc>
                      <a:txBody>
                        <a:bodyPr/>
                        <a:lstStyle/>
                        <a:p>
                          <a:pPr algn="ct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r>
                                      <a:rPr lang="en-US" b="0" smtClean="0">
                                        <a:latin typeface="Cambria Math" panose="02040503050406030204" pitchFamily="18" charset="0"/>
                                      </a:rPr>
                                      <m:t>𝑆𝑇</m:t>
                                    </m:r>
                                    <m:r>
                                      <a:rPr lang="en-US" b="0" smtClean="0">
                                        <a:latin typeface="Cambria Math" panose="02040503050406030204" pitchFamily="18" charset="0"/>
                                      </a:rPr>
                                      <m:t>+</m:t>
                                    </m:r>
                                    <m:sSup>
                                      <m:sSupPr>
                                        <m:ctrlPr>
                                          <a:rPr lang="en-US" b="0" i="1" smtClean="0">
                                            <a:latin typeface="Cambria Math" panose="02040503050406030204" pitchFamily="18" charset="0"/>
                                          </a:rPr>
                                        </m:ctrlPr>
                                      </m:sSupPr>
                                      <m:e>
                                        <m:r>
                                          <a:rPr lang="en-US" b="0" smtClean="0">
                                            <a:latin typeface="Cambria Math" panose="02040503050406030204" pitchFamily="18" charset="0"/>
                                          </a:rPr>
                                          <m:t>𝑇</m:t>
                                        </m:r>
                                      </m:e>
                                      <m:sup>
                                        <m:r>
                                          <a:rPr lang="en-US" b="0" smtClean="0">
                                            <a:latin typeface="Cambria Math" panose="02040503050406030204" pitchFamily="18" charset="0"/>
                                          </a:rPr>
                                          <m:t>2</m:t>
                                        </m:r>
                                      </m:sup>
                                    </m:sSup>
                                  </m:num>
                                  <m:den>
                                    <m:r>
                                      <a:rPr lang="en-US" b="0" smtClean="0">
                                        <a:latin typeface="Cambria Math" panose="02040503050406030204" pitchFamily="18" charset="0"/>
                                      </a:rPr>
                                      <m:t>𝑁</m:t>
                                    </m:r>
                                  </m:den>
                                </m:f>
                              </m:oMath>
                            </m:oMathPara>
                          </a14:m>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r>
                                  <a:rPr lang="en-US" b="0" smtClean="0">
                                    <a:latin typeface="Cambria Math" panose="02040503050406030204" pitchFamily="18" charset="0"/>
                                  </a:rPr>
                                  <m:t>      </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smtClean="0">
                                                <a:latin typeface="Cambria Math" panose="02040503050406030204" pitchFamily="18" charset="0"/>
                                              </a:rPr>
                                              <m:t>𝑆𝑇</m:t>
                                            </m:r>
                                            <m:r>
                                              <a:rPr lang="en-US" b="0" smtClean="0">
                                                <a:latin typeface="Cambria Math" panose="02040503050406030204" pitchFamily="18" charset="0"/>
                                              </a:rPr>
                                              <m:t>+</m:t>
                                            </m:r>
                                            <m:sSup>
                                              <m:sSupPr>
                                                <m:ctrlPr>
                                                  <a:rPr lang="en-US" b="0" i="1" smtClean="0">
                                                    <a:latin typeface="Cambria Math" panose="02040503050406030204" pitchFamily="18" charset="0"/>
                                                  </a:rPr>
                                                </m:ctrlPr>
                                              </m:sSupPr>
                                              <m:e>
                                                <m:r>
                                                  <a:rPr lang="en-US" b="0" smtClean="0">
                                                    <a:latin typeface="Cambria Math" panose="02040503050406030204" pitchFamily="18" charset="0"/>
                                                  </a:rPr>
                                                  <m:t>𝑇</m:t>
                                                </m:r>
                                              </m:e>
                                              <m:sup>
                                                <m:r>
                                                  <a:rPr lang="en-US" b="0" smtClean="0">
                                                    <a:latin typeface="Cambria Math" panose="02040503050406030204" pitchFamily="18" charset="0"/>
                                                  </a:rPr>
                                                  <m:t>2</m:t>
                                                </m:r>
                                              </m:sup>
                                            </m:sSup>
                                          </m:num>
                                          <m:den>
                                            <m:r>
                                              <a:rPr lang="en-US" b="0" smtClean="0">
                                                <a:latin typeface="Cambria Math" panose="02040503050406030204" pitchFamily="18" charset="0"/>
                                              </a:rPr>
                                              <m:t>𝑁</m:t>
                                            </m:r>
                                          </m:den>
                                        </m:f>
                                      </m:e>
                                    </m:d>
                                  </m:e>
                                  <m:sup>
                                    <m:r>
                                      <a:rPr lang="en-US" b="0" smtClean="0">
                                        <a:latin typeface="Cambria Math" panose="02040503050406030204" pitchFamily="18" charset="0"/>
                                      </a:rPr>
                                      <m:t>1/3</m:t>
                                    </m:r>
                                  </m:sup>
                                </m:sSup>
                              </m:oMath>
                            </m:oMathPara>
                          </a14:m>
                          <a:endParaRPr lang="en-US" dirty="0"/>
                        </a:p>
                      </a:txBody>
                      <a:tcPr/>
                    </a:tc>
                    <a:extLst>
                      <a:ext uri="{0D108BD9-81ED-4DB2-BD59-A6C34878D82A}">
                        <a16:rowId xmlns:a16="http://schemas.microsoft.com/office/drawing/2014/main" val="577027596"/>
                      </a:ext>
                    </a:extLst>
                  </a:tr>
                  <a:tr h="751028">
                    <a:tc>
                      <a:txBody>
                        <a:bodyPr/>
                        <a:lstStyle/>
                        <a:p>
                          <a:pPr algn="ctr"/>
                          <a:r>
                            <a:rPr lang="en-US" dirty="0"/>
                            <a:t>PRGs</a:t>
                          </a:r>
                        </a:p>
                      </a:txBody>
                      <a:tcPr/>
                    </a:tc>
                    <a:tc>
                      <a:txBody>
                        <a:bodyPr/>
                        <a:lstStyle/>
                        <a:p>
                          <a:pPr algn="ctr"/>
                          <a14:m>
                            <m:oMathPara xmlns:m="http://schemas.openxmlformats.org/officeDocument/2006/math">
                              <m:oMathParaPr>
                                <m:jc m:val="centerGroup"/>
                              </m:oMathParaPr>
                              <m:oMath xmlns:m="http://schemas.openxmlformats.org/officeDocument/2006/math">
                                <m:f>
                                  <m:fPr>
                                    <m:ctrlPr>
                                      <a:rPr lang="en-US" i="1" dirty="0" smtClean="0">
                                        <a:latin typeface="Cambria Math" panose="02040503050406030204" pitchFamily="18" charset="0"/>
                                      </a:rPr>
                                    </m:ctrlPr>
                                  </m:fPr>
                                  <m:num>
                                    <m:r>
                                      <a:rPr lang="en-US" dirty="0" smtClean="0">
                                        <a:latin typeface="Cambria Math" panose="02040503050406030204" pitchFamily="18" charset="0"/>
                                      </a:rPr>
                                      <m:t>1</m:t>
                                    </m:r>
                                  </m:num>
                                  <m:den>
                                    <m:r>
                                      <a:rPr lang="en-US" dirty="0" smtClean="0">
                                        <a:latin typeface="Cambria Math" panose="02040503050406030204" pitchFamily="18" charset="0"/>
                                      </a:rPr>
                                      <m:t>2</m:t>
                                    </m:r>
                                  </m:den>
                                </m:f>
                                <m:r>
                                  <a:rPr lang="en-US" b="0" dirty="0" smtClean="0">
                                    <a:latin typeface="Cambria Math" panose="02040503050406030204" pitchFamily="18" charset="0"/>
                                  </a:rPr>
                                  <m:t>+</m:t>
                                </m:r>
                                <m:sSup>
                                  <m:sSupPr>
                                    <m:ctrlPr>
                                      <a:rPr lang="en-US" b="0" i="1" dirty="0" smtClean="0">
                                        <a:latin typeface="Cambria Math" panose="02040503050406030204" pitchFamily="18" charset="0"/>
                                      </a:rPr>
                                    </m:ctrlPr>
                                  </m:sSupPr>
                                  <m:e>
                                    <m:d>
                                      <m:dPr>
                                        <m:ctrlPr>
                                          <a:rPr lang="en-US" b="0" i="1" dirty="0" smtClean="0">
                                            <a:latin typeface="Cambria Math" panose="02040503050406030204" pitchFamily="18" charset="0"/>
                                          </a:rPr>
                                        </m:ctrlPr>
                                      </m:dPr>
                                      <m:e>
                                        <m:f>
                                          <m:fPr>
                                            <m:ctrlPr>
                                              <a:rPr lang="en-US" b="0" i="1" dirty="0" smtClean="0">
                                                <a:latin typeface="Cambria Math" panose="02040503050406030204" pitchFamily="18" charset="0"/>
                                              </a:rPr>
                                            </m:ctrlPr>
                                          </m:fPr>
                                          <m:num>
                                            <m:r>
                                              <a:rPr lang="en-US" b="0" dirty="0" smtClean="0">
                                                <a:latin typeface="Cambria Math" panose="02040503050406030204" pitchFamily="18" charset="0"/>
                                              </a:rPr>
                                              <m:t>𝑆𝑇</m:t>
                                            </m:r>
                                          </m:num>
                                          <m:den>
                                            <m:r>
                                              <a:rPr lang="en-US" b="0" dirty="0" smtClean="0">
                                                <a:latin typeface="Cambria Math" panose="02040503050406030204" pitchFamily="18" charset="0"/>
                                              </a:rPr>
                                              <m:t>𝑁</m:t>
                                            </m:r>
                                          </m:den>
                                        </m:f>
                                        <m:r>
                                          <a:rPr lang="en-US" b="0" dirty="0" smtClean="0">
                                            <a:latin typeface="Cambria Math" panose="02040503050406030204" pitchFamily="18" charset="0"/>
                                          </a:rPr>
                                          <m:t>+</m:t>
                                        </m:r>
                                        <m:f>
                                          <m:fPr>
                                            <m:ctrlPr>
                                              <a:rPr lang="en-US" b="0" i="1" dirty="0" smtClean="0">
                                                <a:latin typeface="Cambria Math" panose="02040503050406030204" pitchFamily="18" charset="0"/>
                                              </a:rPr>
                                            </m:ctrlPr>
                                          </m:fPr>
                                          <m:num>
                                            <m:sSup>
                                              <m:sSupPr>
                                                <m:ctrlPr>
                                                  <a:rPr lang="en-US" b="0" i="1" dirty="0" smtClean="0">
                                                    <a:latin typeface="Cambria Math" panose="02040503050406030204" pitchFamily="18" charset="0"/>
                                                  </a:rPr>
                                                </m:ctrlPr>
                                              </m:sSupPr>
                                              <m:e>
                                                <m:r>
                                                  <a:rPr lang="en-US" b="0" dirty="0" smtClean="0">
                                                    <a:latin typeface="Cambria Math" panose="02040503050406030204" pitchFamily="18" charset="0"/>
                                                  </a:rPr>
                                                  <m:t>𝑇</m:t>
                                                </m:r>
                                              </m:e>
                                              <m:sup>
                                                <m:r>
                                                  <a:rPr lang="en-US" b="0" dirty="0" smtClean="0">
                                                    <a:latin typeface="Cambria Math" panose="02040503050406030204" pitchFamily="18" charset="0"/>
                                                  </a:rPr>
                                                  <m:t>2</m:t>
                                                </m:r>
                                              </m:sup>
                                            </m:sSup>
                                          </m:num>
                                          <m:den>
                                            <m:r>
                                              <a:rPr lang="en-US" b="0" dirty="0" smtClean="0">
                                                <a:latin typeface="Cambria Math" panose="02040503050406030204" pitchFamily="18" charset="0"/>
                                              </a:rPr>
                                              <m:t>𝑁</m:t>
                                            </m:r>
                                          </m:den>
                                        </m:f>
                                      </m:e>
                                    </m:d>
                                  </m:e>
                                  <m:sup>
                                    <m:r>
                                      <a:rPr lang="en-US" b="0" dirty="0" smtClean="0">
                                        <a:latin typeface="Cambria Math" panose="02040503050406030204" pitchFamily="18" charset="0"/>
                                      </a:rPr>
                                      <m:t>1/3</m:t>
                                    </m:r>
                                  </m:sup>
                                </m:sSup>
                                <m:r>
                                  <a:rPr lang="en-US" dirty="0" smtClean="0">
                                    <a:latin typeface="Cambria Math" panose="02040503050406030204" pitchFamily="18" charset="0"/>
                                  </a:rPr>
                                  <m:t> </m:t>
                                </m:r>
                              </m:oMath>
                            </m:oMathPara>
                          </a14:m>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f>
                                  <m:fPr>
                                    <m:ctrlPr>
                                      <a:rPr lang="en-US" i="1" dirty="0" smtClean="0">
                                        <a:latin typeface="Cambria Math" panose="02040503050406030204" pitchFamily="18" charset="0"/>
                                      </a:rPr>
                                    </m:ctrlPr>
                                  </m:fPr>
                                  <m:num>
                                    <m:r>
                                      <a:rPr lang="en-US" dirty="0" smtClean="0">
                                        <a:latin typeface="Cambria Math" panose="02040503050406030204" pitchFamily="18" charset="0"/>
                                      </a:rPr>
                                      <m:t>1</m:t>
                                    </m:r>
                                  </m:num>
                                  <m:den>
                                    <m:r>
                                      <a:rPr lang="en-US" dirty="0" smtClean="0">
                                        <a:latin typeface="Cambria Math" panose="02040503050406030204" pitchFamily="18" charset="0"/>
                                      </a:rPr>
                                      <m:t>2</m:t>
                                    </m:r>
                                  </m:den>
                                </m:f>
                                <m:r>
                                  <a:rPr lang="en-US" b="0" dirty="0" smtClean="0">
                                    <a:latin typeface="Cambria Math" panose="02040503050406030204" pitchFamily="18" charset="0"/>
                                  </a:rPr>
                                  <m:t>+</m:t>
                                </m:r>
                                <m:sSup>
                                  <m:sSupPr>
                                    <m:ctrlPr>
                                      <a:rPr lang="en-US" b="0" i="1" dirty="0" smtClean="0">
                                        <a:latin typeface="Cambria Math" panose="02040503050406030204" pitchFamily="18" charset="0"/>
                                      </a:rPr>
                                    </m:ctrlPr>
                                  </m:sSupPr>
                                  <m:e>
                                    <m:d>
                                      <m:dPr>
                                        <m:ctrlPr>
                                          <a:rPr lang="en-US" b="0" i="1" dirty="0" smtClean="0">
                                            <a:latin typeface="Cambria Math" panose="02040503050406030204" pitchFamily="18" charset="0"/>
                                          </a:rPr>
                                        </m:ctrlPr>
                                      </m:dPr>
                                      <m:e>
                                        <m:f>
                                          <m:fPr>
                                            <m:ctrlPr>
                                              <a:rPr lang="en-US" b="0" i="1" dirty="0" smtClean="0">
                                                <a:latin typeface="Cambria Math" panose="02040503050406030204" pitchFamily="18" charset="0"/>
                                              </a:rPr>
                                            </m:ctrlPr>
                                          </m:fPr>
                                          <m:num>
                                            <m:sSup>
                                              <m:sSupPr>
                                                <m:ctrlPr>
                                                  <a:rPr lang="en-US" b="0" i="1" dirty="0" smtClean="0">
                                                    <a:latin typeface="Cambria Math" panose="02040503050406030204" pitchFamily="18" charset="0"/>
                                                  </a:rPr>
                                                </m:ctrlPr>
                                              </m:sSupPr>
                                              <m:e>
                                                <m:r>
                                                  <a:rPr lang="en-US" b="0" dirty="0" smtClean="0">
                                                    <a:latin typeface="Cambria Math" panose="02040503050406030204" pitchFamily="18" charset="0"/>
                                                  </a:rPr>
                                                  <m:t>𝑆</m:t>
                                                </m:r>
                                              </m:e>
                                              <m:sup>
                                                <m:r>
                                                  <a:rPr lang="en-US" b="0" dirty="0" smtClean="0">
                                                    <a:latin typeface="Cambria Math" panose="02040503050406030204" pitchFamily="18" charset="0"/>
                                                  </a:rPr>
                                                  <m:t>5</m:t>
                                                </m:r>
                                              </m:sup>
                                            </m:sSup>
                                            <m:r>
                                              <a:rPr lang="en-US" b="0" dirty="0" smtClean="0">
                                                <a:latin typeface="Cambria Math" panose="02040503050406030204" pitchFamily="18" charset="0"/>
                                              </a:rPr>
                                              <m:t>𝑇</m:t>
                                            </m:r>
                                          </m:num>
                                          <m:den>
                                            <m:r>
                                              <a:rPr lang="en-US" b="0" dirty="0" smtClean="0">
                                                <a:latin typeface="Cambria Math" panose="02040503050406030204" pitchFamily="18" charset="0"/>
                                              </a:rPr>
                                              <m:t>𝑁</m:t>
                                            </m:r>
                                          </m:den>
                                        </m:f>
                                        <m:r>
                                          <a:rPr lang="en-US" b="0" dirty="0" smtClean="0">
                                            <a:latin typeface="Cambria Math" panose="02040503050406030204" pitchFamily="18" charset="0"/>
                                          </a:rPr>
                                          <m:t>+</m:t>
                                        </m:r>
                                        <m:f>
                                          <m:fPr>
                                            <m:ctrlPr>
                                              <a:rPr lang="en-US" b="0" i="1" dirty="0" smtClean="0">
                                                <a:latin typeface="Cambria Math" panose="02040503050406030204" pitchFamily="18" charset="0"/>
                                              </a:rPr>
                                            </m:ctrlPr>
                                          </m:fPr>
                                          <m:num>
                                            <m:sSup>
                                              <m:sSupPr>
                                                <m:ctrlPr>
                                                  <a:rPr lang="en-US" b="0" i="1" dirty="0" smtClean="0">
                                                    <a:latin typeface="Cambria Math" panose="02040503050406030204" pitchFamily="18" charset="0"/>
                                                  </a:rPr>
                                                </m:ctrlPr>
                                              </m:sSupPr>
                                              <m:e>
                                                <m:sSup>
                                                  <m:sSupPr>
                                                    <m:ctrlPr>
                                                      <a:rPr lang="en-US" b="0" i="1" dirty="0" smtClean="0">
                                                        <a:latin typeface="Cambria Math" panose="02040503050406030204" pitchFamily="18" charset="0"/>
                                                      </a:rPr>
                                                    </m:ctrlPr>
                                                  </m:sSupPr>
                                                  <m:e>
                                                    <m:r>
                                                      <a:rPr lang="en-US" b="0" dirty="0" smtClean="0">
                                                        <a:latin typeface="Cambria Math" panose="02040503050406030204" pitchFamily="18" charset="0"/>
                                                      </a:rPr>
                                                      <m:t>𝑆</m:t>
                                                    </m:r>
                                                  </m:e>
                                                  <m:sup>
                                                    <m:r>
                                                      <a:rPr lang="en-US" b="0" dirty="0" smtClean="0">
                                                        <a:latin typeface="Cambria Math" panose="02040503050406030204" pitchFamily="18" charset="0"/>
                                                      </a:rPr>
                                                      <m:t>4</m:t>
                                                    </m:r>
                                                  </m:sup>
                                                </m:sSup>
                                                <m:r>
                                                  <a:rPr lang="en-US" b="0" dirty="0" smtClean="0">
                                                    <a:latin typeface="Cambria Math" panose="02040503050406030204" pitchFamily="18" charset="0"/>
                                                  </a:rPr>
                                                  <m:t>𝑇</m:t>
                                                </m:r>
                                              </m:e>
                                              <m:sup>
                                                <m:r>
                                                  <a:rPr lang="en-US" b="0" dirty="0" smtClean="0">
                                                    <a:latin typeface="Cambria Math" panose="02040503050406030204" pitchFamily="18" charset="0"/>
                                                  </a:rPr>
                                                  <m:t>2</m:t>
                                                </m:r>
                                              </m:sup>
                                            </m:sSup>
                                          </m:num>
                                          <m:den>
                                            <m:r>
                                              <a:rPr lang="en-US" b="0" dirty="0" smtClean="0">
                                                <a:latin typeface="Cambria Math" panose="02040503050406030204" pitchFamily="18" charset="0"/>
                                              </a:rPr>
                                              <m:t>𝑁</m:t>
                                            </m:r>
                                          </m:den>
                                        </m:f>
                                      </m:e>
                                    </m:d>
                                  </m:e>
                                  <m:sup>
                                    <m:r>
                                      <a:rPr lang="en-US" b="0" dirty="0" smtClean="0">
                                        <a:latin typeface="Cambria Math" panose="02040503050406030204" pitchFamily="18" charset="0"/>
                                      </a:rPr>
                                      <m:t>1/19</m:t>
                                    </m:r>
                                  </m:sup>
                                </m:sSup>
                                <m:r>
                                  <a:rPr lang="en-US" dirty="0" smtClean="0">
                                    <a:latin typeface="Cambria Math" panose="02040503050406030204" pitchFamily="18" charset="0"/>
                                  </a:rPr>
                                  <m:t> </m:t>
                                </m:r>
                              </m:oMath>
                            </m:oMathPara>
                          </a14:m>
                          <a:endParaRPr lang="en-US" dirty="0"/>
                        </a:p>
                      </a:txBody>
                      <a:tcPr/>
                    </a:tc>
                    <a:extLst>
                      <a:ext uri="{0D108BD9-81ED-4DB2-BD59-A6C34878D82A}">
                        <a16:rowId xmlns:a16="http://schemas.microsoft.com/office/drawing/2014/main" val="3858172912"/>
                      </a:ext>
                    </a:extLst>
                  </a:tr>
                  <a:tr h="751028">
                    <a:tc>
                      <a:txBody>
                        <a:bodyPr/>
                        <a:lstStyle/>
                        <a:p>
                          <a:pPr algn="ctr"/>
                          <a:r>
                            <a:rPr lang="en-US" dirty="0"/>
                            <a:t>Salting</a:t>
                          </a:r>
                        </a:p>
                      </a:txBody>
                      <a:tcPr/>
                    </a:tc>
                    <a:tc>
                      <a:txBody>
                        <a:bodyPr/>
                        <a:lstStyle/>
                        <a:p>
                          <a:pPr algn="ctr"/>
                          <a:r>
                            <a:rPr lang="en-US" dirty="0"/>
                            <a:t>defeats preprocessing</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``somewhat’’ defeats preprocessing</a:t>
                          </a:r>
                        </a:p>
                        <a:p>
                          <a:pPr algn="ctr"/>
                          <a:endParaRPr lang="en-US" dirty="0"/>
                        </a:p>
                      </a:txBody>
                      <a:tcPr/>
                    </a:tc>
                    <a:extLst>
                      <a:ext uri="{0D108BD9-81ED-4DB2-BD59-A6C34878D82A}">
                        <a16:rowId xmlns:a16="http://schemas.microsoft.com/office/drawing/2014/main" val="926422155"/>
                      </a:ext>
                    </a:extLst>
                  </a:tr>
                </a:tbl>
              </a:graphicData>
            </a:graphic>
          </p:graphicFrame>
        </mc:Choice>
        <mc:Fallback xmlns="">
          <p:graphicFrame>
            <p:nvGraphicFramePr>
              <p:cNvPr id="6" name="Table 6">
                <a:extLst>
                  <a:ext uri="{FF2B5EF4-FFF2-40B4-BE49-F238E27FC236}">
                    <a16:creationId xmlns:a16="http://schemas.microsoft.com/office/drawing/2014/main" id="{5CA0E1FC-99F7-D870-16A5-5D4A53BC73BA}"/>
                  </a:ext>
                </a:extLst>
              </p:cNvPr>
              <p:cNvGraphicFramePr>
                <a:graphicFrameLocks noGrp="1"/>
              </p:cNvGraphicFramePr>
              <p:nvPr>
                <p:ph idx="1"/>
                <p:extLst>
                  <p:ext uri="{D42A27DB-BD31-4B8C-83A1-F6EECF244321}">
                    <p14:modId xmlns:p14="http://schemas.microsoft.com/office/powerpoint/2010/main" val="1129727990"/>
                  </p:ext>
                </p:extLst>
              </p:nvPr>
            </p:nvGraphicFramePr>
            <p:xfrm>
              <a:off x="1364180" y="1791862"/>
              <a:ext cx="6331344" cy="3129662"/>
            </p:xfrm>
            <a:graphic>
              <a:graphicData uri="http://schemas.openxmlformats.org/drawingml/2006/table">
                <a:tbl>
                  <a:tblPr firstRow="1" bandRow="1">
                    <a:tableStyleId>{93296810-A885-4BE3-A3E7-6D5BEEA58F35}</a:tableStyleId>
                  </a:tblPr>
                  <a:tblGrid>
                    <a:gridCol w="1324333">
                      <a:extLst>
                        <a:ext uri="{9D8B030D-6E8A-4147-A177-3AD203B41FA5}">
                          <a16:colId xmlns:a16="http://schemas.microsoft.com/office/drawing/2014/main" val="3791896343"/>
                        </a:ext>
                      </a:extLst>
                    </a:gridCol>
                    <a:gridCol w="2401376">
                      <a:extLst>
                        <a:ext uri="{9D8B030D-6E8A-4147-A177-3AD203B41FA5}">
                          <a16:colId xmlns:a16="http://schemas.microsoft.com/office/drawing/2014/main" val="2097409453"/>
                        </a:ext>
                      </a:extLst>
                    </a:gridCol>
                    <a:gridCol w="2605635">
                      <a:extLst>
                        <a:ext uri="{9D8B030D-6E8A-4147-A177-3AD203B41FA5}">
                          <a16:colId xmlns:a16="http://schemas.microsoft.com/office/drawing/2014/main" val="2181451489"/>
                        </a:ext>
                      </a:extLst>
                    </a:gridCol>
                  </a:tblGrid>
                  <a:tr h="640080">
                    <a:tc>
                      <a:txBody>
                        <a:bodyPr/>
                        <a:lstStyle/>
                        <a:p>
                          <a:pPr algn="ctr"/>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t>CG</a:t>
                          </a:r>
                          <a:r>
                            <a:rPr lang="en-US" sz="1800" b="1" dirty="0">
                              <a:solidFill>
                                <a:srgbClr val="FF0000"/>
                              </a:solidFill>
                            </a:rPr>
                            <a:t>L</a:t>
                          </a:r>
                          <a:r>
                            <a:rPr lang="en-US" sz="1800" b="1" dirty="0"/>
                            <a:t>Q20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t>classical advice</a:t>
                          </a:r>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t>CG</a:t>
                          </a:r>
                          <a:r>
                            <a:rPr lang="en-US" sz="1800" b="1" dirty="0">
                              <a:solidFill>
                                <a:srgbClr val="FF0000"/>
                              </a:solidFill>
                            </a:rPr>
                            <a:t>L</a:t>
                          </a:r>
                          <a:r>
                            <a:rPr lang="en-US" sz="1800" b="1" dirty="0"/>
                            <a:t>Q20</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t>quantum advice</a:t>
                          </a:r>
                          <a:endParaRPr lang="en-US" dirty="0"/>
                        </a:p>
                      </a:txBody>
                      <a:tcPr/>
                    </a:tc>
                    <a:extLst>
                      <a:ext uri="{0D108BD9-81ED-4DB2-BD59-A6C34878D82A}">
                        <a16:rowId xmlns:a16="http://schemas.microsoft.com/office/drawing/2014/main" val="3071646299"/>
                      </a:ext>
                    </a:extLst>
                  </a:tr>
                  <a:tr h="785559">
                    <a:tc>
                      <a:txBody>
                        <a:bodyPr/>
                        <a:lstStyle/>
                        <a:p>
                          <a:pPr algn="ctr"/>
                          <a:r>
                            <a:rPr lang="en-US" dirty="0"/>
                            <a:t>OWFs</a:t>
                          </a:r>
                        </a:p>
                      </a:txBody>
                      <a:tcPr/>
                    </a:tc>
                    <a:tc>
                      <a:txBody>
                        <a:bodyPr/>
                        <a:lstStyle/>
                        <a:p>
                          <a:endParaRPr lang="en-US"/>
                        </a:p>
                      </a:txBody>
                      <a:tcPr>
                        <a:blipFill>
                          <a:blip r:embed="rId3"/>
                          <a:stretch>
                            <a:fillRect l="-55584" t="-84615" r="-109645" b="-216923"/>
                          </a:stretch>
                        </a:blipFill>
                      </a:tcPr>
                    </a:tc>
                    <a:tc>
                      <a:txBody>
                        <a:bodyPr/>
                        <a:lstStyle/>
                        <a:p>
                          <a:endParaRPr lang="en-US"/>
                        </a:p>
                      </a:txBody>
                      <a:tcPr>
                        <a:blipFill>
                          <a:blip r:embed="rId3"/>
                          <a:stretch>
                            <a:fillRect l="-143224" t="-84615" r="-935" b="-216923"/>
                          </a:stretch>
                        </a:blipFill>
                      </a:tcPr>
                    </a:tc>
                    <a:extLst>
                      <a:ext uri="{0D108BD9-81ED-4DB2-BD59-A6C34878D82A}">
                        <a16:rowId xmlns:a16="http://schemas.microsoft.com/office/drawing/2014/main" val="577027596"/>
                      </a:ext>
                    </a:extLst>
                  </a:tr>
                  <a:tr h="789623">
                    <a:tc>
                      <a:txBody>
                        <a:bodyPr/>
                        <a:lstStyle/>
                        <a:p>
                          <a:pPr algn="ctr"/>
                          <a:r>
                            <a:rPr lang="en-US" dirty="0"/>
                            <a:t>PRGs</a:t>
                          </a:r>
                        </a:p>
                      </a:txBody>
                      <a:tcPr/>
                    </a:tc>
                    <a:tc>
                      <a:txBody>
                        <a:bodyPr/>
                        <a:lstStyle/>
                        <a:p>
                          <a:endParaRPr lang="en-US"/>
                        </a:p>
                      </a:txBody>
                      <a:tcPr>
                        <a:blipFill>
                          <a:blip r:embed="rId3"/>
                          <a:stretch>
                            <a:fillRect l="-55584" t="-184615" r="-109645" b="-116923"/>
                          </a:stretch>
                        </a:blipFill>
                      </a:tcPr>
                    </a:tc>
                    <a:tc>
                      <a:txBody>
                        <a:bodyPr/>
                        <a:lstStyle/>
                        <a:p>
                          <a:endParaRPr lang="en-US"/>
                        </a:p>
                      </a:txBody>
                      <a:tcPr>
                        <a:blipFill>
                          <a:blip r:embed="rId3"/>
                          <a:stretch>
                            <a:fillRect l="-143224" t="-184615" r="-935" b="-116923"/>
                          </a:stretch>
                        </a:blipFill>
                      </a:tcPr>
                    </a:tc>
                    <a:extLst>
                      <a:ext uri="{0D108BD9-81ED-4DB2-BD59-A6C34878D82A}">
                        <a16:rowId xmlns:a16="http://schemas.microsoft.com/office/drawing/2014/main" val="3858172912"/>
                      </a:ext>
                    </a:extLst>
                  </a:tr>
                  <a:tr h="914400">
                    <a:tc>
                      <a:txBody>
                        <a:bodyPr/>
                        <a:lstStyle/>
                        <a:p>
                          <a:pPr algn="ctr"/>
                          <a:r>
                            <a:rPr lang="en-US" dirty="0"/>
                            <a:t>Salting</a:t>
                          </a:r>
                        </a:p>
                      </a:txBody>
                      <a:tcPr/>
                    </a:tc>
                    <a:tc>
                      <a:txBody>
                        <a:bodyPr/>
                        <a:lstStyle/>
                        <a:p>
                          <a:pPr algn="ctr"/>
                          <a:r>
                            <a:rPr lang="en-US" dirty="0"/>
                            <a:t>defeats preprocessing</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``somewhat’’ defeats preprocessing</a:t>
                          </a:r>
                        </a:p>
                        <a:p>
                          <a:pPr algn="ctr"/>
                          <a:endParaRPr lang="en-US" dirty="0"/>
                        </a:p>
                      </a:txBody>
                      <a:tcPr/>
                    </a:tc>
                    <a:extLst>
                      <a:ext uri="{0D108BD9-81ED-4DB2-BD59-A6C34878D82A}">
                        <a16:rowId xmlns:a16="http://schemas.microsoft.com/office/drawing/2014/main" val="926422155"/>
                      </a:ext>
                    </a:extLst>
                  </a:tr>
                </a:tbl>
              </a:graphicData>
            </a:graphic>
          </p:graphicFrame>
        </mc:Fallback>
      </mc:AlternateContent>
    </p:spTree>
    <p:extLst>
      <p:ext uri="{BB962C8B-B14F-4D97-AF65-F5344CB8AC3E}">
        <p14:creationId xmlns:p14="http://schemas.microsoft.com/office/powerpoint/2010/main" val="4258551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FEEE5F-3EF0-4439-B0A6-2A92D1DDB58D}"/>
              </a:ext>
            </a:extLst>
          </p:cNvPr>
          <p:cNvSpPr>
            <a:spLocks noGrp="1"/>
          </p:cNvSpPr>
          <p:nvPr>
            <p:ph type="ctrTitle"/>
          </p:nvPr>
        </p:nvSpPr>
        <p:spPr>
          <a:xfrm>
            <a:off x="1524000" y="1122362"/>
            <a:ext cx="9144000" cy="4275547"/>
          </a:xfrm>
        </p:spPr>
        <p:txBody>
          <a:bodyPr/>
          <a:lstStyle/>
          <a:p>
            <a:r>
              <a:rPr lang="en-US" dirty="0"/>
              <a:t>Does</a:t>
            </a:r>
            <a:r>
              <a:rPr lang="en-US" b="1" dirty="0"/>
              <a:t> quantum </a:t>
            </a:r>
            <a:r>
              <a:rPr lang="en-US" dirty="0"/>
              <a:t>advice really help?</a:t>
            </a:r>
            <a:br>
              <a:rPr lang="en-US" dirty="0"/>
            </a:br>
            <a:br>
              <a:rPr lang="en-US" b="1" dirty="0"/>
            </a:br>
            <a:endParaRPr lang="en-US" b="1" dirty="0"/>
          </a:p>
        </p:txBody>
      </p:sp>
      <p:pic>
        <p:nvPicPr>
          <p:cNvPr id="1026" name="Picture 2">
            <a:extLst>
              <a:ext uri="{FF2B5EF4-FFF2-40B4-BE49-F238E27FC236}">
                <a16:creationId xmlns:a16="http://schemas.microsoft.com/office/drawing/2014/main" id="{519471A2-71F7-578B-90F9-54BF43352E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59251" y="3141405"/>
            <a:ext cx="2978355" cy="297835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2D8F1055-34D3-6493-AACF-6C37779415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83660" y="4993272"/>
            <a:ext cx="657241" cy="65724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a:extLst>
              <a:ext uri="{FF2B5EF4-FFF2-40B4-BE49-F238E27FC236}">
                <a16:creationId xmlns:a16="http://schemas.microsoft.com/office/drawing/2014/main" id="{BA452063-E51F-23E3-1E3A-FB31B4A5B21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48633" y="4994871"/>
            <a:ext cx="740767" cy="74076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Icon&#10;&#10;Description automatically generated">
            <a:extLst>
              <a:ext uri="{FF2B5EF4-FFF2-40B4-BE49-F238E27FC236}">
                <a16:creationId xmlns:a16="http://schemas.microsoft.com/office/drawing/2014/main" id="{2C47E165-E2FA-3080-05D5-E9DFC14541C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00535" y="5041149"/>
            <a:ext cx="713519" cy="713519"/>
          </a:xfrm>
          <a:prstGeom prst="rect">
            <a:avLst/>
          </a:prstGeom>
        </p:spPr>
      </p:pic>
    </p:spTree>
    <p:extLst>
      <p:ext uri="{BB962C8B-B14F-4D97-AF65-F5344CB8AC3E}">
        <p14:creationId xmlns:p14="http://schemas.microsoft.com/office/powerpoint/2010/main" val="41695527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FEEE5F-3EF0-4439-B0A6-2A92D1DDB58D}"/>
              </a:ext>
            </a:extLst>
          </p:cNvPr>
          <p:cNvSpPr>
            <a:spLocks noGrp="1"/>
          </p:cNvSpPr>
          <p:nvPr>
            <p:ph type="ctrTitle"/>
          </p:nvPr>
        </p:nvSpPr>
        <p:spPr/>
        <p:txBody>
          <a:bodyPr/>
          <a:lstStyle/>
          <a:p>
            <a:r>
              <a:rPr lang="en-US" b="1" dirty="0"/>
              <a:t>Our Results</a:t>
            </a:r>
          </a:p>
        </p:txBody>
      </p:sp>
    </p:spTree>
    <p:extLst>
      <p:ext uri="{BB962C8B-B14F-4D97-AF65-F5344CB8AC3E}">
        <p14:creationId xmlns:p14="http://schemas.microsoft.com/office/powerpoint/2010/main" val="2369599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84174-F5C8-94D3-3728-2F91B155FC36}"/>
              </a:ext>
            </a:extLst>
          </p:cNvPr>
          <p:cNvSpPr>
            <a:spLocks noGrp="1"/>
          </p:cNvSpPr>
          <p:nvPr>
            <p:ph type="title"/>
          </p:nvPr>
        </p:nvSpPr>
        <p:spPr>
          <a:xfrm>
            <a:off x="838199" y="365125"/>
            <a:ext cx="10515601" cy="1325563"/>
          </a:xfrm>
        </p:spPr>
        <p:txBody>
          <a:bodyPr/>
          <a:lstStyle/>
          <a:p>
            <a:r>
              <a:rPr lang="en-US" dirty="0"/>
              <a:t>Non-Uniform Security</a:t>
            </a:r>
            <a:endParaRPr lang="en-US" b="1" dirty="0"/>
          </a:p>
        </p:txBody>
      </p:sp>
      <mc:AlternateContent xmlns:mc="http://schemas.openxmlformats.org/markup-compatibility/2006" xmlns:a14="http://schemas.microsoft.com/office/drawing/2010/main">
        <mc:Choice Requires="a14">
          <p:graphicFrame>
            <p:nvGraphicFramePr>
              <p:cNvPr id="6" name="Table 6">
                <a:extLst>
                  <a:ext uri="{FF2B5EF4-FFF2-40B4-BE49-F238E27FC236}">
                    <a16:creationId xmlns:a16="http://schemas.microsoft.com/office/drawing/2014/main" id="{5CA0E1FC-99F7-D870-16A5-5D4A53BC73BA}"/>
                  </a:ext>
                </a:extLst>
              </p:cNvPr>
              <p:cNvGraphicFramePr>
                <a:graphicFrameLocks noGrp="1"/>
              </p:cNvGraphicFramePr>
              <p:nvPr>
                <p:ph idx="1"/>
                <p:extLst>
                  <p:ext uri="{D42A27DB-BD31-4B8C-83A1-F6EECF244321}">
                    <p14:modId xmlns:p14="http://schemas.microsoft.com/office/powerpoint/2010/main" val="2427498916"/>
                  </p:ext>
                </p:extLst>
              </p:nvPr>
            </p:nvGraphicFramePr>
            <p:xfrm>
              <a:off x="1364180" y="1791862"/>
              <a:ext cx="8961256" cy="3115501"/>
            </p:xfrm>
            <a:graphic>
              <a:graphicData uri="http://schemas.openxmlformats.org/drawingml/2006/table">
                <a:tbl>
                  <a:tblPr firstRow="1" bandRow="1">
                    <a:tableStyleId>{93296810-A885-4BE3-A3E7-6D5BEEA58F35}</a:tableStyleId>
                  </a:tblPr>
                  <a:tblGrid>
                    <a:gridCol w="1324333">
                      <a:extLst>
                        <a:ext uri="{9D8B030D-6E8A-4147-A177-3AD203B41FA5}">
                          <a16:colId xmlns:a16="http://schemas.microsoft.com/office/drawing/2014/main" val="3791896343"/>
                        </a:ext>
                      </a:extLst>
                    </a:gridCol>
                    <a:gridCol w="2401376">
                      <a:extLst>
                        <a:ext uri="{9D8B030D-6E8A-4147-A177-3AD203B41FA5}">
                          <a16:colId xmlns:a16="http://schemas.microsoft.com/office/drawing/2014/main" val="2097409453"/>
                        </a:ext>
                      </a:extLst>
                    </a:gridCol>
                    <a:gridCol w="2605635">
                      <a:extLst>
                        <a:ext uri="{9D8B030D-6E8A-4147-A177-3AD203B41FA5}">
                          <a16:colId xmlns:a16="http://schemas.microsoft.com/office/drawing/2014/main" val="2181451489"/>
                        </a:ext>
                      </a:extLst>
                    </a:gridCol>
                    <a:gridCol w="2629912">
                      <a:extLst>
                        <a:ext uri="{9D8B030D-6E8A-4147-A177-3AD203B41FA5}">
                          <a16:colId xmlns:a16="http://schemas.microsoft.com/office/drawing/2014/main" val="1920626229"/>
                        </a:ext>
                      </a:extLst>
                    </a:gridCol>
                  </a:tblGrid>
                  <a:tr h="474368">
                    <a:tc>
                      <a:txBody>
                        <a:bodyPr/>
                        <a:lstStyle/>
                        <a:p>
                          <a:pPr algn="ctr"/>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t>CG</a:t>
                          </a:r>
                          <a:r>
                            <a:rPr lang="en-US" sz="1800" b="1" dirty="0">
                              <a:solidFill>
                                <a:srgbClr val="FF0000"/>
                              </a:solidFill>
                            </a:rPr>
                            <a:t>L</a:t>
                          </a:r>
                          <a:r>
                            <a:rPr lang="en-US" sz="1800" b="1" dirty="0"/>
                            <a:t>Q20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t>classical advice</a:t>
                          </a:r>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t>CG</a:t>
                          </a:r>
                          <a:r>
                            <a:rPr lang="en-US" sz="1800" b="1" dirty="0">
                              <a:solidFill>
                                <a:srgbClr val="FF0000"/>
                              </a:solidFill>
                            </a:rPr>
                            <a:t>L</a:t>
                          </a:r>
                          <a:r>
                            <a:rPr lang="en-US" sz="1800" b="1" dirty="0"/>
                            <a:t>Q20</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t>quantum advice</a:t>
                          </a:r>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rgbClr val="FF0000"/>
                              </a:solidFill>
                            </a:rPr>
                            <a:t>This Work</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quantum advice</a:t>
                          </a:r>
                        </a:p>
                      </a:txBody>
                      <a:tcPr/>
                    </a:tc>
                    <a:extLst>
                      <a:ext uri="{0D108BD9-81ED-4DB2-BD59-A6C34878D82A}">
                        <a16:rowId xmlns:a16="http://schemas.microsoft.com/office/drawing/2014/main" val="3071646299"/>
                      </a:ext>
                    </a:extLst>
                  </a:tr>
                  <a:tr h="751028">
                    <a:tc>
                      <a:txBody>
                        <a:bodyPr/>
                        <a:lstStyle/>
                        <a:p>
                          <a:pPr algn="ctr"/>
                          <a:r>
                            <a:rPr lang="en-US" dirty="0"/>
                            <a:t>OWFs</a:t>
                          </a:r>
                        </a:p>
                      </a:txBody>
                      <a:tcPr/>
                    </a:tc>
                    <a:tc>
                      <a:txBody>
                        <a:bodyPr/>
                        <a:lstStyle/>
                        <a:p>
                          <a:pPr algn="ct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r>
                                      <a:rPr lang="en-US" b="0" smtClean="0">
                                        <a:latin typeface="Cambria Math" panose="02040503050406030204" pitchFamily="18" charset="0"/>
                                      </a:rPr>
                                      <m:t>𝑆𝑇</m:t>
                                    </m:r>
                                    <m:r>
                                      <a:rPr lang="en-US" b="0" smtClean="0">
                                        <a:latin typeface="Cambria Math" panose="02040503050406030204" pitchFamily="18" charset="0"/>
                                      </a:rPr>
                                      <m:t>+</m:t>
                                    </m:r>
                                    <m:sSup>
                                      <m:sSupPr>
                                        <m:ctrlPr>
                                          <a:rPr lang="en-US" b="0" i="1" smtClean="0">
                                            <a:latin typeface="Cambria Math" panose="02040503050406030204" pitchFamily="18" charset="0"/>
                                          </a:rPr>
                                        </m:ctrlPr>
                                      </m:sSupPr>
                                      <m:e>
                                        <m:r>
                                          <a:rPr lang="en-US" b="0" smtClean="0">
                                            <a:latin typeface="Cambria Math" panose="02040503050406030204" pitchFamily="18" charset="0"/>
                                          </a:rPr>
                                          <m:t>𝑇</m:t>
                                        </m:r>
                                      </m:e>
                                      <m:sup>
                                        <m:r>
                                          <a:rPr lang="en-US" b="0" smtClean="0">
                                            <a:latin typeface="Cambria Math" panose="02040503050406030204" pitchFamily="18" charset="0"/>
                                          </a:rPr>
                                          <m:t>2</m:t>
                                        </m:r>
                                      </m:sup>
                                    </m:sSup>
                                  </m:num>
                                  <m:den>
                                    <m:r>
                                      <a:rPr lang="en-US" b="0" smtClean="0">
                                        <a:latin typeface="Cambria Math" panose="02040503050406030204" pitchFamily="18" charset="0"/>
                                      </a:rPr>
                                      <m:t>𝑁</m:t>
                                    </m:r>
                                  </m:den>
                                </m:f>
                              </m:oMath>
                            </m:oMathPara>
                          </a14:m>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r>
                                  <a:rPr lang="en-US" b="0" smtClean="0">
                                    <a:latin typeface="Cambria Math" panose="02040503050406030204" pitchFamily="18" charset="0"/>
                                  </a:rPr>
                                  <m:t>      </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smtClean="0">
                                                <a:latin typeface="Cambria Math" panose="02040503050406030204" pitchFamily="18" charset="0"/>
                                              </a:rPr>
                                              <m:t>𝑆𝑇</m:t>
                                            </m:r>
                                            <m:r>
                                              <a:rPr lang="en-US" b="0" smtClean="0">
                                                <a:latin typeface="Cambria Math" panose="02040503050406030204" pitchFamily="18" charset="0"/>
                                              </a:rPr>
                                              <m:t>+</m:t>
                                            </m:r>
                                            <m:sSup>
                                              <m:sSupPr>
                                                <m:ctrlPr>
                                                  <a:rPr lang="en-US" b="0" i="1" smtClean="0">
                                                    <a:latin typeface="Cambria Math" panose="02040503050406030204" pitchFamily="18" charset="0"/>
                                                  </a:rPr>
                                                </m:ctrlPr>
                                              </m:sSupPr>
                                              <m:e>
                                                <m:r>
                                                  <a:rPr lang="en-US" b="0" smtClean="0">
                                                    <a:latin typeface="Cambria Math" panose="02040503050406030204" pitchFamily="18" charset="0"/>
                                                  </a:rPr>
                                                  <m:t>𝑇</m:t>
                                                </m:r>
                                              </m:e>
                                              <m:sup>
                                                <m:r>
                                                  <a:rPr lang="en-US" b="0" smtClean="0">
                                                    <a:latin typeface="Cambria Math" panose="02040503050406030204" pitchFamily="18" charset="0"/>
                                                  </a:rPr>
                                                  <m:t>2</m:t>
                                                </m:r>
                                              </m:sup>
                                            </m:sSup>
                                          </m:num>
                                          <m:den>
                                            <m:r>
                                              <a:rPr lang="en-US" b="0" smtClean="0">
                                                <a:latin typeface="Cambria Math" panose="02040503050406030204" pitchFamily="18" charset="0"/>
                                              </a:rPr>
                                              <m:t>𝑁</m:t>
                                            </m:r>
                                          </m:den>
                                        </m:f>
                                      </m:e>
                                    </m:d>
                                  </m:e>
                                  <m:sup>
                                    <m:r>
                                      <a:rPr lang="en-US" b="0" smtClean="0">
                                        <a:latin typeface="Cambria Math" panose="02040503050406030204" pitchFamily="18" charset="0"/>
                                      </a:rPr>
                                      <m:t>1/3</m:t>
                                    </m:r>
                                  </m:sup>
                                </m:sSup>
                              </m:oMath>
                            </m:oMathPara>
                          </a14:m>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r>
                                      <a:rPr lang="en-US" b="0" smtClean="0">
                                        <a:latin typeface="Cambria Math" panose="02040503050406030204" pitchFamily="18" charset="0"/>
                                      </a:rPr>
                                      <m:t>𝑆𝑇</m:t>
                                    </m:r>
                                    <m:r>
                                      <a:rPr lang="en-US" b="0" smtClean="0">
                                        <a:latin typeface="Cambria Math" panose="02040503050406030204" pitchFamily="18" charset="0"/>
                                      </a:rPr>
                                      <m:t>+</m:t>
                                    </m:r>
                                    <m:sSup>
                                      <m:sSupPr>
                                        <m:ctrlPr>
                                          <a:rPr lang="en-US" b="0" i="1" smtClean="0">
                                            <a:latin typeface="Cambria Math" panose="02040503050406030204" pitchFamily="18" charset="0"/>
                                          </a:rPr>
                                        </m:ctrlPr>
                                      </m:sSupPr>
                                      <m:e>
                                        <m:r>
                                          <a:rPr lang="en-US" b="0" smtClean="0">
                                            <a:latin typeface="Cambria Math" panose="02040503050406030204" pitchFamily="18" charset="0"/>
                                          </a:rPr>
                                          <m:t>𝑇</m:t>
                                        </m:r>
                                      </m:e>
                                      <m:sup>
                                        <m:r>
                                          <a:rPr lang="en-US" b="0" smtClean="0">
                                            <a:latin typeface="Cambria Math" panose="02040503050406030204" pitchFamily="18" charset="0"/>
                                          </a:rPr>
                                          <m:t>2</m:t>
                                        </m:r>
                                      </m:sup>
                                    </m:sSup>
                                  </m:num>
                                  <m:den>
                                    <m:r>
                                      <a:rPr lang="en-US" b="0" smtClean="0">
                                        <a:latin typeface="Cambria Math" panose="02040503050406030204" pitchFamily="18" charset="0"/>
                                      </a:rPr>
                                      <m:t>𝑁</m:t>
                                    </m:r>
                                  </m:den>
                                </m:f>
                              </m:oMath>
                            </m:oMathPara>
                          </a14:m>
                          <a:endParaRPr lang="en-US" dirty="0"/>
                        </a:p>
                      </a:txBody>
                      <a:tcPr/>
                    </a:tc>
                    <a:extLst>
                      <a:ext uri="{0D108BD9-81ED-4DB2-BD59-A6C34878D82A}">
                        <a16:rowId xmlns:a16="http://schemas.microsoft.com/office/drawing/2014/main" val="577027596"/>
                      </a:ext>
                    </a:extLst>
                  </a:tr>
                  <a:tr h="751028">
                    <a:tc>
                      <a:txBody>
                        <a:bodyPr/>
                        <a:lstStyle/>
                        <a:p>
                          <a:pPr algn="ctr"/>
                          <a:r>
                            <a:rPr lang="en-US" dirty="0"/>
                            <a:t>PRGs</a:t>
                          </a:r>
                        </a:p>
                      </a:txBody>
                      <a:tcPr/>
                    </a:tc>
                    <a:tc>
                      <a:txBody>
                        <a:bodyPr/>
                        <a:lstStyle/>
                        <a:p>
                          <a:pPr algn="ctr"/>
                          <a14:m>
                            <m:oMathPara xmlns:m="http://schemas.openxmlformats.org/officeDocument/2006/math">
                              <m:oMathParaPr>
                                <m:jc m:val="centerGroup"/>
                              </m:oMathParaPr>
                              <m:oMath xmlns:m="http://schemas.openxmlformats.org/officeDocument/2006/math">
                                <m:f>
                                  <m:fPr>
                                    <m:ctrlPr>
                                      <a:rPr lang="en-US" i="1" dirty="0" smtClean="0">
                                        <a:latin typeface="Cambria Math" panose="02040503050406030204" pitchFamily="18" charset="0"/>
                                      </a:rPr>
                                    </m:ctrlPr>
                                  </m:fPr>
                                  <m:num>
                                    <m:r>
                                      <a:rPr lang="en-US" dirty="0" smtClean="0">
                                        <a:latin typeface="Cambria Math" panose="02040503050406030204" pitchFamily="18" charset="0"/>
                                      </a:rPr>
                                      <m:t>1</m:t>
                                    </m:r>
                                  </m:num>
                                  <m:den>
                                    <m:r>
                                      <a:rPr lang="en-US" dirty="0" smtClean="0">
                                        <a:latin typeface="Cambria Math" panose="02040503050406030204" pitchFamily="18" charset="0"/>
                                      </a:rPr>
                                      <m:t>2</m:t>
                                    </m:r>
                                  </m:den>
                                </m:f>
                                <m:r>
                                  <a:rPr lang="en-US" b="0" dirty="0" smtClean="0">
                                    <a:latin typeface="Cambria Math" panose="02040503050406030204" pitchFamily="18" charset="0"/>
                                  </a:rPr>
                                  <m:t>+</m:t>
                                </m:r>
                                <m:sSup>
                                  <m:sSupPr>
                                    <m:ctrlPr>
                                      <a:rPr lang="en-US" b="0" i="1" dirty="0" smtClean="0">
                                        <a:latin typeface="Cambria Math" panose="02040503050406030204" pitchFamily="18" charset="0"/>
                                      </a:rPr>
                                    </m:ctrlPr>
                                  </m:sSupPr>
                                  <m:e>
                                    <m:d>
                                      <m:dPr>
                                        <m:ctrlPr>
                                          <a:rPr lang="en-US" b="0" i="1" dirty="0" smtClean="0">
                                            <a:latin typeface="Cambria Math" panose="02040503050406030204" pitchFamily="18" charset="0"/>
                                          </a:rPr>
                                        </m:ctrlPr>
                                      </m:dPr>
                                      <m:e>
                                        <m:f>
                                          <m:fPr>
                                            <m:ctrlPr>
                                              <a:rPr lang="en-US" b="0" i="1" dirty="0" smtClean="0">
                                                <a:latin typeface="Cambria Math" panose="02040503050406030204" pitchFamily="18" charset="0"/>
                                              </a:rPr>
                                            </m:ctrlPr>
                                          </m:fPr>
                                          <m:num>
                                            <m:r>
                                              <a:rPr lang="en-US" b="0" dirty="0" smtClean="0">
                                                <a:latin typeface="Cambria Math" panose="02040503050406030204" pitchFamily="18" charset="0"/>
                                              </a:rPr>
                                              <m:t>𝑆𝑇</m:t>
                                            </m:r>
                                          </m:num>
                                          <m:den>
                                            <m:r>
                                              <a:rPr lang="en-US" b="0" dirty="0" smtClean="0">
                                                <a:latin typeface="Cambria Math" panose="02040503050406030204" pitchFamily="18" charset="0"/>
                                              </a:rPr>
                                              <m:t>𝑁</m:t>
                                            </m:r>
                                          </m:den>
                                        </m:f>
                                        <m:r>
                                          <a:rPr lang="en-US" b="0" dirty="0" smtClean="0">
                                            <a:latin typeface="Cambria Math" panose="02040503050406030204" pitchFamily="18" charset="0"/>
                                          </a:rPr>
                                          <m:t>+</m:t>
                                        </m:r>
                                        <m:f>
                                          <m:fPr>
                                            <m:ctrlPr>
                                              <a:rPr lang="en-US" b="0" i="1" dirty="0" smtClean="0">
                                                <a:latin typeface="Cambria Math" panose="02040503050406030204" pitchFamily="18" charset="0"/>
                                              </a:rPr>
                                            </m:ctrlPr>
                                          </m:fPr>
                                          <m:num>
                                            <m:sSup>
                                              <m:sSupPr>
                                                <m:ctrlPr>
                                                  <a:rPr lang="en-US" b="0" i="1" dirty="0" smtClean="0">
                                                    <a:latin typeface="Cambria Math" panose="02040503050406030204" pitchFamily="18" charset="0"/>
                                                  </a:rPr>
                                                </m:ctrlPr>
                                              </m:sSupPr>
                                              <m:e>
                                                <m:r>
                                                  <a:rPr lang="en-US" b="0" dirty="0" smtClean="0">
                                                    <a:latin typeface="Cambria Math" panose="02040503050406030204" pitchFamily="18" charset="0"/>
                                                  </a:rPr>
                                                  <m:t>𝑇</m:t>
                                                </m:r>
                                              </m:e>
                                              <m:sup>
                                                <m:r>
                                                  <a:rPr lang="en-US" b="0" dirty="0" smtClean="0">
                                                    <a:latin typeface="Cambria Math" panose="02040503050406030204" pitchFamily="18" charset="0"/>
                                                  </a:rPr>
                                                  <m:t>2</m:t>
                                                </m:r>
                                              </m:sup>
                                            </m:sSup>
                                          </m:num>
                                          <m:den>
                                            <m:r>
                                              <a:rPr lang="en-US" b="0" dirty="0" smtClean="0">
                                                <a:latin typeface="Cambria Math" panose="02040503050406030204" pitchFamily="18" charset="0"/>
                                              </a:rPr>
                                              <m:t>𝑁</m:t>
                                            </m:r>
                                          </m:den>
                                        </m:f>
                                      </m:e>
                                    </m:d>
                                  </m:e>
                                  <m:sup>
                                    <m:r>
                                      <a:rPr lang="en-US" b="0" dirty="0" smtClean="0">
                                        <a:latin typeface="Cambria Math" panose="02040503050406030204" pitchFamily="18" charset="0"/>
                                      </a:rPr>
                                      <m:t>1/3</m:t>
                                    </m:r>
                                  </m:sup>
                                </m:sSup>
                                <m:r>
                                  <a:rPr lang="en-US" dirty="0" smtClean="0">
                                    <a:latin typeface="Cambria Math" panose="02040503050406030204" pitchFamily="18" charset="0"/>
                                  </a:rPr>
                                  <m:t> </m:t>
                                </m:r>
                              </m:oMath>
                            </m:oMathPara>
                          </a14:m>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f>
                                  <m:fPr>
                                    <m:ctrlPr>
                                      <a:rPr lang="en-US" i="1" dirty="0" smtClean="0">
                                        <a:latin typeface="Cambria Math" panose="02040503050406030204" pitchFamily="18" charset="0"/>
                                      </a:rPr>
                                    </m:ctrlPr>
                                  </m:fPr>
                                  <m:num>
                                    <m:r>
                                      <a:rPr lang="en-US" dirty="0" smtClean="0">
                                        <a:latin typeface="Cambria Math" panose="02040503050406030204" pitchFamily="18" charset="0"/>
                                      </a:rPr>
                                      <m:t>1</m:t>
                                    </m:r>
                                  </m:num>
                                  <m:den>
                                    <m:r>
                                      <a:rPr lang="en-US" dirty="0" smtClean="0">
                                        <a:latin typeface="Cambria Math" panose="02040503050406030204" pitchFamily="18" charset="0"/>
                                      </a:rPr>
                                      <m:t>2</m:t>
                                    </m:r>
                                  </m:den>
                                </m:f>
                                <m:r>
                                  <a:rPr lang="en-US" b="0" dirty="0" smtClean="0">
                                    <a:latin typeface="Cambria Math" panose="02040503050406030204" pitchFamily="18" charset="0"/>
                                  </a:rPr>
                                  <m:t>+</m:t>
                                </m:r>
                                <m:sSup>
                                  <m:sSupPr>
                                    <m:ctrlPr>
                                      <a:rPr lang="en-US" b="0" i="1" dirty="0" smtClean="0">
                                        <a:latin typeface="Cambria Math" panose="02040503050406030204" pitchFamily="18" charset="0"/>
                                      </a:rPr>
                                    </m:ctrlPr>
                                  </m:sSupPr>
                                  <m:e>
                                    <m:d>
                                      <m:dPr>
                                        <m:ctrlPr>
                                          <a:rPr lang="en-US" b="0" i="1" dirty="0" smtClean="0">
                                            <a:latin typeface="Cambria Math" panose="02040503050406030204" pitchFamily="18" charset="0"/>
                                          </a:rPr>
                                        </m:ctrlPr>
                                      </m:dPr>
                                      <m:e>
                                        <m:f>
                                          <m:fPr>
                                            <m:ctrlPr>
                                              <a:rPr lang="en-US" b="0" i="1" dirty="0" smtClean="0">
                                                <a:latin typeface="Cambria Math" panose="02040503050406030204" pitchFamily="18" charset="0"/>
                                              </a:rPr>
                                            </m:ctrlPr>
                                          </m:fPr>
                                          <m:num>
                                            <m:sSup>
                                              <m:sSupPr>
                                                <m:ctrlPr>
                                                  <a:rPr lang="en-US" b="0" i="1" dirty="0" smtClean="0">
                                                    <a:latin typeface="Cambria Math" panose="02040503050406030204" pitchFamily="18" charset="0"/>
                                                  </a:rPr>
                                                </m:ctrlPr>
                                              </m:sSupPr>
                                              <m:e>
                                                <m:r>
                                                  <a:rPr lang="en-US" b="0" dirty="0" smtClean="0">
                                                    <a:latin typeface="Cambria Math" panose="02040503050406030204" pitchFamily="18" charset="0"/>
                                                  </a:rPr>
                                                  <m:t>𝑆</m:t>
                                                </m:r>
                                              </m:e>
                                              <m:sup>
                                                <m:r>
                                                  <a:rPr lang="en-US" b="0" dirty="0" smtClean="0">
                                                    <a:latin typeface="Cambria Math" panose="02040503050406030204" pitchFamily="18" charset="0"/>
                                                  </a:rPr>
                                                  <m:t>5</m:t>
                                                </m:r>
                                              </m:sup>
                                            </m:sSup>
                                            <m:r>
                                              <a:rPr lang="en-US" b="0" dirty="0" smtClean="0">
                                                <a:latin typeface="Cambria Math" panose="02040503050406030204" pitchFamily="18" charset="0"/>
                                              </a:rPr>
                                              <m:t>𝑇</m:t>
                                            </m:r>
                                          </m:num>
                                          <m:den>
                                            <m:r>
                                              <a:rPr lang="en-US" b="0" dirty="0" smtClean="0">
                                                <a:latin typeface="Cambria Math" panose="02040503050406030204" pitchFamily="18" charset="0"/>
                                              </a:rPr>
                                              <m:t>𝑁</m:t>
                                            </m:r>
                                          </m:den>
                                        </m:f>
                                        <m:r>
                                          <a:rPr lang="en-US" b="0" dirty="0" smtClean="0">
                                            <a:latin typeface="Cambria Math" panose="02040503050406030204" pitchFamily="18" charset="0"/>
                                          </a:rPr>
                                          <m:t>+</m:t>
                                        </m:r>
                                        <m:f>
                                          <m:fPr>
                                            <m:ctrlPr>
                                              <a:rPr lang="en-US" b="0" i="1" dirty="0" smtClean="0">
                                                <a:latin typeface="Cambria Math" panose="02040503050406030204" pitchFamily="18" charset="0"/>
                                              </a:rPr>
                                            </m:ctrlPr>
                                          </m:fPr>
                                          <m:num>
                                            <m:sSup>
                                              <m:sSupPr>
                                                <m:ctrlPr>
                                                  <a:rPr lang="en-US" b="0" i="1" dirty="0" smtClean="0">
                                                    <a:latin typeface="Cambria Math" panose="02040503050406030204" pitchFamily="18" charset="0"/>
                                                  </a:rPr>
                                                </m:ctrlPr>
                                              </m:sSupPr>
                                              <m:e>
                                                <m:sSup>
                                                  <m:sSupPr>
                                                    <m:ctrlPr>
                                                      <a:rPr lang="en-US" b="0" i="1" dirty="0" smtClean="0">
                                                        <a:latin typeface="Cambria Math" panose="02040503050406030204" pitchFamily="18" charset="0"/>
                                                      </a:rPr>
                                                    </m:ctrlPr>
                                                  </m:sSupPr>
                                                  <m:e>
                                                    <m:r>
                                                      <a:rPr lang="en-US" b="0" dirty="0" smtClean="0">
                                                        <a:latin typeface="Cambria Math" panose="02040503050406030204" pitchFamily="18" charset="0"/>
                                                      </a:rPr>
                                                      <m:t>𝑆</m:t>
                                                    </m:r>
                                                  </m:e>
                                                  <m:sup>
                                                    <m:r>
                                                      <a:rPr lang="en-US" b="0" dirty="0" smtClean="0">
                                                        <a:latin typeface="Cambria Math" panose="02040503050406030204" pitchFamily="18" charset="0"/>
                                                      </a:rPr>
                                                      <m:t>4</m:t>
                                                    </m:r>
                                                  </m:sup>
                                                </m:sSup>
                                                <m:r>
                                                  <a:rPr lang="en-US" b="0" dirty="0" smtClean="0">
                                                    <a:latin typeface="Cambria Math" panose="02040503050406030204" pitchFamily="18" charset="0"/>
                                                  </a:rPr>
                                                  <m:t>𝑇</m:t>
                                                </m:r>
                                              </m:e>
                                              <m:sup>
                                                <m:r>
                                                  <a:rPr lang="en-US" b="0" dirty="0" smtClean="0">
                                                    <a:latin typeface="Cambria Math" panose="02040503050406030204" pitchFamily="18" charset="0"/>
                                                  </a:rPr>
                                                  <m:t>2</m:t>
                                                </m:r>
                                              </m:sup>
                                            </m:sSup>
                                          </m:num>
                                          <m:den>
                                            <m:r>
                                              <a:rPr lang="en-US" b="0" dirty="0" smtClean="0">
                                                <a:latin typeface="Cambria Math" panose="02040503050406030204" pitchFamily="18" charset="0"/>
                                              </a:rPr>
                                              <m:t>𝑁</m:t>
                                            </m:r>
                                          </m:den>
                                        </m:f>
                                      </m:e>
                                    </m:d>
                                  </m:e>
                                  <m:sup>
                                    <m:r>
                                      <a:rPr lang="en-US" b="0" dirty="0" smtClean="0">
                                        <a:latin typeface="Cambria Math" panose="02040503050406030204" pitchFamily="18" charset="0"/>
                                      </a:rPr>
                                      <m:t>1/19</m:t>
                                    </m:r>
                                  </m:sup>
                                </m:sSup>
                                <m:r>
                                  <a:rPr lang="en-US" dirty="0" smtClean="0">
                                    <a:latin typeface="Cambria Math" panose="02040503050406030204" pitchFamily="18" charset="0"/>
                                  </a:rPr>
                                  <m:t> </m:t>
                                </m:r>
                              </m:oMath>
                            </m:oMathPara>
                          </a14:m>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f>
                                  <m:fPr>
                                    <m:ctrlPr>
                                      <a:rPr lang="en-US" i="1" dirty="0" smtClean="0">
                                        <a:latin typeface="Cambria Math" panose="02040503050406030204" pitchFamily="18" charset="0"/>
                                      </a:rPr>
                                    </m:ctrlPr>
                                  </m:fPr>
                                  <m:num>
                                    <m:r>
                                      <a:rPr lang="en-US" dirty="0" smtClean="0">
                                        <a:latin typeface="Cambria Math" panose="02040503050406030204" pitchFamily="18" charset="0"/>
                                      </a:rPr>
                                      <m:t>1</m:t>
                                    </m:r>
                                  </m:num>
                                  <m:den>
                                    <m:r>
                                      <a:rPr lang="en-US" dirty="0" smtClean="0">
                                        <a:latin typeface="Cambria Math" panose="02040503050406030204" pitchFamily="18" charset="0"/>
                                      </a:rPr>
                                      <m:t>2</m:t>
                                    </m:r>
                                  </m:den>
                                </m:f>
                                <m:r>
                                  <a:rPr lang="en-US" b="0" dirty="0" smtClean="0">
                                    <a:latin typeface="Cambria Math" panose="02040503050406030204" pitchFamily="18" charset="0"/>
                                  </a:rPr>
                                  <m:t>+</m:t>
                                </m:r>
                                <m:sSup>
                                  <m:sSupPr>
                                    <m:ctrlPr>
                                      <a:rPr lang="en-US" b="0" i="1" dirty="0" smtClean="0">
                                        <a:latin typeface="Cambria Math" panose="02040503050406030204" pitchFamily="18" charset="0"/>
                                      </a:rPr>
                                    </m:ctrlPr>
                                  </m:sSupPr>
                                  <m:e>
                                    <m:d>
                                      <m:dPr>
                                        <m:ctrlPr>
                                          <a:rPr lang="en-US" b="0" i="1" dirty="0" smtClean="0">
                                            <a:latin typeface="Cambria Math" panose="02040503050406030204" pitchFamily="18" charset="0"/>
                                          </a:rPr>
                                        </m:ctrlPr>
                                      </m:dPr>
                                      <m:e>
                                        <m:f>
                                          <m:fPr>
                                            <m:ctrlPr>
                                              <a:rPr lang="en-US" b="0" i="1" dirty="0" smtClean="0">
                                                <a:latin typeface="Cambria Math" panose="02040503050406030204" pitchFamily="18" charset="0"/>
                                              </a:rPr>
                                            </m:ctrlPr>
                                          </m:fPr>
                                          <m:num>
                                            <m:r>
                                              <a:rPr lang="en-US" b="0" dirty="0" smtClean="0">
                                                <a:latin typeface="Cambria Math" panose="02040503050406030204" pitchFamily="18" charset="0"/>
                                              </a:rPr>
                                              <m:t>𝑆𝑇</m:t>
                                            </m:r>
                                          </m:num>
                                          <m:den>
                                            <m:r>
                                              <a:rPr lang="en-US" b="0" dirty="0" smtClean="0">
                                                <a:latin typeface="Cambria Math" panose="02040503050406030204" pitchFamily="18" charset="0"/>
                                              </a:rPr>
                                              <m:t>𝑁</m:t>
                                            </m:r>
                                          </m:den>
                                        </m:f>
                                        <m:r>
                                          <a:rPr lang="en-US" b="0" dirty="0" smtClean="0">
                                            <a:latin typeface="Cambria Math" panose="02040503050406030204" pitchFamily="18" charset="0"/>
                                          </a:rPr>
                                          <m:t>+</m:t>
                                        </m:r>
                                        <m:f>
                                          <m:fPr>
                                            <m:ctrlPr>
                                              <a:rPr lang="en-US" b="0" i="1" dirty="0" smtClean="0">
                                                <a:latin typeface="Cambria Math" panose="02040503050406030204" pitchFamily="18" charset="0"/>
                                              </a:rPr>
                                            </m:ctrlPr>
                                          </m:fPr>
                                          <m:num>
                                            <m:sSup>
                                              <m:sSupPr>
                                                <m:ctrlPr>
                                                  <a:rPr lang="en-US" b="0" i="1" dirty="0" smtClean="0">
                                                    <a:latin typeface="Cambria Math" panose="02040503050406030204" pitchFamily="18" charset="0"/>
                                                  </a:rPr>
                                                </m:ctrlPr>
                                              </m:sSupPr>
                                              <m:e>
                                                <m:r>
                                                  <a:rPr lang="en-US" b="0" dirty="0" smtClean="0">
                                                    <a:latin typeface="Cambria Math" panose="02040503050406030204" pitchFamily="18" charset="0"/>
                                                  </a:rPr>
                                                  <m:t>𝑇</m:t>
                                                </m:r>
                                              </m:e>
                                              <m:sup>
                                                <m:r>
                                                  <a:rPr lang="en-US" b="0" dirty="0" smtClean="0">
                                                    <a:latin typeface="Cambria Math" panose="02040503050406030204" pitchFamily="18" charset="0"/>
                                                  </a:rPr>
                                                  <m:t>2</m:t>
                                                </m:r>
                                              </m:sup>
                                            </m:sSup>
                                          </m:num>
                                          <m:den>
                                            <m:r>
                                              <a:rPr lang="en-US" b="0" dirty="0" smtClean="0">
                                                <a:latin typeface="Cambria Math" panose="02040503050406030204" pitchFamily="18" charset="0"/>
                                              </a:rPr>
                                              <m:t>𝑁</m:t>
                                            </m:r>
                                          </m:den>
                                        </m:f>
                                      </m:e>
                                    </m:d>
                                  </m:e>
                                  <m:sup>
                                    <m:r>
                                      <a:rPr lang="en-US" b="0" dirty="0" smtClean="0">
                                        <a:latin typeface="Cambria Math" panose="02040503050406030204" pitchFamily="18" charset="0"/>
                                      </a:rPr>
                                      <m:t>1/3</m:t>
                                    </m:r>
                                  </m:sup>
                                </m:sSup>
                              </m:oMath>
                            </m:oMathPara>
                          </a14:m>
                          <a:endParaRPr lang="en-US" dirty="0"/>
                        </a:p>
                      </a:txBody>
                      <a:tcPr/>
                    </a:tc>
                    <a:extLst>
                      <a:ext uri="{0D108BD9-81ED-4DB2-BD59-A6C34878D82A}">
                        <a16:rowId xmlns:a16="http://schemas.microsoft.com/office/drawing/2014/main" val="3858172912"/>
                      </a:ext>
                    </a:extLst>
                  </a:tr>
                  <a:tr h="751028">
                    <a:tc>
                      <a:txBody>
                        <a:bodyPr/>
                        <a:lstStyle/>
                        <a:p>
                          <a:pPr algn="ctr"/>
                          <a:r>
                            <a:rPr lang="en-US" dirty="0"/>
                            <a:t>Salting</a:t>
                          </a:r>
                        </a:p>
                      </a:txBody>
                      <a:tcPr/>
                    </a:tc>
                    <a:tc>
                      <a:txBody>
                        <a:bodyPr/>
                        <a:lstStyle/>
                        <a:p>
                          <a:pPr algn="ctr"/>
                          <a:r>
                            <a:rPr lang="en-US" dirty="0"/>
                            <a:t>defeats preprocessing</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``somewhat’’ defeats preprocessing</a:t>
                          </a:r>
                        </a:p>
                        <a:p>
                          <a:pPr algn="ctr"/>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defeats preprocessing</a:t>
                          </a:r>
                        </a:p>
                      </a:txBody>
                      <a:tcPr/>
                    </a:tc>
                    <a:extLst>
                      <a:ext uri="{0D108BD9-81ED-4DB2-BD59-A6C34878D82A}">
                        <a16:rowId xmlns:a16="http://schemas.microsoft.com/office/drawing/2014/main" val="926422155"/>
                      </a:ext>
                    </a:extLst>
                  </a:tr>
                </a:tbl>
              </a:graphicData>
            </a:graphic>
          </p:graphicFrame>
        </mc:Choice>
        <mc:Fallback xmlns="">
          <p:graphicFrame>
            <p:nvGraphicFramePr>
              <p:cNvPr id="6" name="Table 6">
                <a:extLst>
                  <a:ext uri="{FF2B5EF4-FFF2-40B4-BE49-F238E27FC236}">
                    <a16:creationId xmlns:a16="http://schemas.microsoft.com/office/drawing/2014/main" id="{5CA0E1FC-99F7-D870-16A5-5D4A53BC73BA}"/>
                  </a:ext>
                </a:extLst>
              </p:cNvPr>
              <p:cNvGraphicFramePr>
                <a:graphicFrameLocks noGrp="1"/>
              </p:cNvGraphicFramePr>
              <p:nvPr>
                <p:ph idx="1"/>
                <p:extLst>
                  <p:ext uri="{D42A27DB-BD31-4B8C-83A1-F6EECF244321}">
                    <p14:modId xmlns:p14="http://schemas.microsoft.com/office/powerpoint/2010/main" val="2427498916"/>
                  </p:ext>
                </p:extLst>
              </p:nvPr>
            </p:nvGraphicFramePr>
            <p:xfrm>
              <a:off x="1364180" y="1791862"/>
              <a:ext cx="8961256" cy="3115501"/>
            </p:xfrm>
            <a:graphic>
              <a:graphicData uri="http://schemas.openxmlformats.org/drawingml/2006/table">
                <a:tbl>
                  <a:tblPr firstRow="1" bandRow="1">
                    <a:tableStyleId>{93296810-A885-4BE3-A3E7-6D5BEEA58F35}</a:tableStyleId>
                  </a:tblPr>
                  <a:tblGrid>
                    <a:gridCol w="1324333">
                      <a:extLst>
                        <a:ext uri="{9D8B030D-6E8A-4147-A177-3AD203B41FA5}">
                          <a16:colId xmlns:a16="http://schemas.microsoft.com/office/drawing/2014/main" val="3791896343"/>
                        </a:ext>
                      </a:extLst>
                    </a:gridCol>
                    <a:gridCol w="2401376">
                      <a:extLst>
                        <a:ext uri="{9D8B030D-6E8A-4147-A177-3AD203B41FA5}">
                          <a16:colId xmlns:a16="http://schemas.microsoft.com/office/drawing/2014/main" val="2097409453"/>
                        </a:ext>
                      </a:extLst>
                    </a:gridCol>
                    <a:gridCol w="2605635">
                      <a:extLst>
                        <a:ext uri="{9D8B030D-6E8A-4147-A177-3AD203B41FA5}">
                          <a16:colId xmlns:a16="http://schemas.microsoft.com/office/drawing/2014/main" val="2181451489"/>
                        </a:ext>
                      </a:extLst>
                    </a:gridCol>
                    <a:gridCol w="2629912">
                      <a:extLst>
                        <a:ext uri="{9D8B030D-6E8A-4147-A177-3AD203B41FA5}">
                          <a16:colId xmlns:a16="http://schemas.microsoft.com/office/drawing/2014/main" val="1920626229"/>
                        </a:ext>
                      </a:extLst>
                    </a:gridCol>
                  </a:tblGrid>
                  <a:tr h="640080">
                    <a:tc>
                      <a:txBody>
                        <a:bodyPr/>
                        <a:lstStyle/>
                        <a:p>
                          <a:pPr algn="ctr"/>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t>CG</a:t>
                          </a:r>
                          <a:r>
                            <a:rPr lang="en-US" sz="1800" b="1" dirty="0">
                              <a:solidFill>
                                <a:srgbClr val="FF0000"/>
                              </a:solidFill>
                            </a:rPr>
                            <a:t>L</a:t>
                          </a:r>
                          <a:r>
                            <a:rPr lang="en-US" sz="1800" b="1" dirty="0"/>
                            <a:t>Q20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t>classical advice</a:t>
                          </a:r>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t>CG</a:t>
                          </a:r>
                          <a:r>
                            <a:rPr lang="en-US" sz="1800" b="1" dirty="0">
                              <a:solidFill>
                                <a:srgbClr val="FF0000"/>
                              </a:solidFill>
                            </a:rPr>
                            <a:t>L</a:t>
                          </a:r>
                          <a:r>
                            <a:rPr lang="en-US" sz="1800" b="1" dirty="0"/>
                            <a:t>Q20</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t>quantum advice</a:t>
                          </a:r>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rgbClr val="FF0000"/>
                              </a:solidFill>
                            </a:rPr>
                            <a:t>This Work</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quantum advice</a:t>
                          </a:r>
                        </a:p>
                      </a:txBody>
                      <a:tcPr/>
                    </a:tc>
                    <a:extLst>
                      <a:ext uri="{0D108BD9-81ED-4DB2-BD59-A6C34878D82A}">
                        <a16:rowId xmlns:a16="http://schemas.microsoft.com/office/drawing/2014/main" val="3071646299"/>
                      </a:ext>
                    </a:extLst>
                  </a:tr>
                  <a:tr h="778574">
                    <a:tc>
                      <a:txBody>
                        <a:bodyPr/>
                        <a:lstStyle/>
                        <a:p>
                          <a:pPr algn="ctr"/>
                          <a:r>
                            <a:rPr lang="en-US" dirty="0"/>
                            <a:t>OWFs</a:t>
                          </a:r>
                        </a:p>
                      </a:txBody>
                      <a:tcPr/>
                    </a:tc>
                    <a:tc>
                      <a:txBody>
                        <a:bodyPr/>
                        <a:lstStyle/>
                        <a:p>
                          <a:endParaRPr lang="en-US"/>
                        </a:p>
                      </a:txBody>
                      <a:tcPr>
                        <a:blipFill>
                          <a:blip r:embed="rId3"/>
                          <a:stretch>
                            <a:fillRect l="-55190" t="-85271" r="-218481" b="-217829"/>
                          </a:stretch>
                        </a:blipFill>
                      </a:tcPr>
                    </a:tc>
                    <a:tc>
                      <a:txBody>
                        <a:bodyPr/>
                        <a:lstStyle/>
                        <a:p>
                          <a:endParaRPr lang="en-US"/>
                        </a:p>
                      </a:txBody>
                      <a:tcPr>
                        <a:blipFill>
                          <a:blip r:embed="rId3"/>
                          <a:stretch>
                            <a:fillRect l="-143560" t="-85271" r="-102108" b="-217829"/>
                          </a:stretch>
                        </a:blipFill>
                      </a:tcPr>
                    </a:tc>
                    <a:tc>
                      <a:txBody>
                        <a:bodyPr/>
                        <a:lstStyle/>
                        <a:p>
                          <a:endParaRPr lang="en-US"/>
                        </a:p>
                      </a:txBody>
                      <a:tcPr>
                        <a:blipFill>
                          <a:blip r:embed="rId3"/>
                          <a:stretch>
                            <a:fillRect l="-240741" t="-85271" r="-926" b="-217829"/>
                          </a:stretch>
                        </a:blipFill>
                      </a:tcPr>
                    </a:tc>
                    <a:extLst>
                      <a:ext uri="{0D108BD9-81ED-4DB2-BD59-A6C34878D82A}">
                        <a16:rowId xmlns:a16="http://schemas.microsoft.com/office/drawing/2014/main" val="577027596"/>
                      </a:ext>
                    </a:extLst>
                  </a:tr>
                  <a:tr h="782447">
                    <a:tc>
                      <a:txBody>
                        <a:bodyPr/>
                        <a:lstStyle/>
                        <a:p>
                          <a:pPr algn="ctr"/>
                          <a:r>
                            <a:rPr lang="en-US" dirty="0"/>
                            <a:t>PRGs</a:t>
                          </a:r>
                        </a:p>
                      </a:txBody>
                      <a:tcPr/>
                    </a:tc>
                    <a:tc>
                      <a:txBody>
                        <a:bodyPr/>
                        <a:lstStyle/>
                        <a:p>
                          <a:endParaRPr lang="en-US"/>
                        </a:p>
                      </a:txBody>
                      <a:tcPr>
                        <a:blipFill>
                          <a:blip r:embed="rId3"/>
                          <a:stretch>
                            <a:fillRect l="-55190" t="-186719" r="-218481" b="-119531"/>
                          </a:stretch>
                        </a:blipFill>
                      </a:tcPr>
                    </a:tc>
                    <a:tc>
                      <a:txBody>
                        <a:bodyPr/>
                        <a:lstStyle/>
                        <a:p>
                          <a:endParaRPr lang="en-US"/>
                        </a:p>
                      </a:txBody>
                      <a:tcPr>
                        <a:blipFill>
                          <a:blip r:embed="rId3"/>
                          <a:stretch>
                            <a:fillRect l="-143560" t="-186719" r="-102108" b="-119531"/>
                          </a:stretch>
                        </a:blipFill>
                      </a:tcPr>
                    </a:tc>
                    <a:tc>
                      <a:txBody>
                        <a:bodyPr/>
                        <a:lstStyle/>
                        <a:p>
                          <a:endParaRPr lang="en-US"/>
                        </a:p>
                      </a:txBody>
                      <a:tcPr>
                        <a:blipFill>
                          <a:blip r:embed="rId3"/>
                          <a:stretch>
                            <a:fillRect l="-240741" t="-186719" r="-926" b="-119531"/>
                          </a:stretch>
                        </a:blipFill>
                      </a:tcPr>
                    </a:tc>
                    <a:extLst>
                      <a:ext uri="{0D108BD9-81ED-4DB2-BD59-A6C34878D82A}">
                        <a16:rowId xmlns:a16="http://schemas.microsoft.com/office/drawing/2014/main" val="3858172912"/>
                      </a:ext>
                    </a:extLst>
                  </a:tr>
                  <a:tr h="914400">
                    <a:tc>
                      <a:txBody>
                        <a:bodyPr/>
                        <a:lstStyle/>
                        <a:p>
                          <a:pPr algn="ctr"/>
                          <a:r>
                            <a:rPr lang="en-US" dirty="0"/>
                            <a:t>Salting</a:t>
                          </a:r>
                        </a:p>
                      </a:txBody>
                      <a:tcPr/>
                    </a:tc>
                    <a:tc>
                      <a:txBody>
                        <a:bodyPr/>
                        <a:lstStyle/>
                        <a:p>
                          <a:pPr algn="ctr"/>
                          <a:r>
                            <a:rPr lang="en-US" dirty="0"/>
                            <a:t>defeats preprocessing</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``somewhat’’ defeats preprocessing</a:t>
                          </a:r>
                        </a:p>
                        <a:p>
                          <a:pPr algn="ctr"/>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defeats preprocessing</a:t>
                          </a:r>
                        </a:p>
                      </a:txBody>
                      <a:tcPr/>
                    </a:tc>
                    <a:extLst>
                      <a:ext uri="{0D108BD9-81ED-4DB2-BD59-A6C34878D82A}">
                        <a16:rowId xmlns:a16="http://schemas.microsoft.com/office/drawing/2014/main" val="926422155"/>
                      </a:ext>
                    </a:extLst>
                  </a:tr>
                </a:tbl>
              </a:graphicData>
            </a:graphic>
          </p:graphicFrame>
        </mc:Fallback>
      </mc:AlternateContent>
    </p:spTree>
    <p:extLst>
      <p:ext uri="{BB962C8B-B14F-4D97-AF65-F5344CB8AC3E}">
        <p14:creationId xmlns:p14="http://schemas.microsoft.com/office/powerpoint/2010/main" val="22357588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17698FA3-2CE0-CD6D-8885-9289FAA6FFEB}"/>
              </a:ext>
            </a:extLst>
          </p:cNvPr>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a:off x="5639092" y="1314139"/>
            <a:ext cx="1035953" cy="918805"/>
          </a:xfrm>
          <a:prstGeom prst="rect">
            <a:avLst/>
          </a:prstGeom>
        </p:spPr>
      </p:pic>
      <p:sp>
        <p:nvSpPr>
          <p:cNvPr id="2" name="Title 1">
            <a:extLst>
              <a:ext uri="{FF2B5EF4-FFF2-40B4-BE49-F238E27FC236}">
                <a16:creationId xmlns:a16="http://schemas.microsoft.com/office/drawing/2014/main" id="{84E6BA78-964C-0DC7-A1EB-64871B412338}"/>
              </a:ext>
            </a:extLst>
          </p:cNvPr>
          <p:cNvSpPr>
            <a:spLocks noGrp="1"/>
          </p:cNvSpPr>
          <p:nvPr>
            <p:ph type="title"/>
          </p:nvPr>
        </p:nvSpPr>
        <p:spPr/>
        <p:txBody>
          <a:bodyPr/>
          <a:lstStyle/>
          <a:p>
            <a:r>
              <a:rPr lang="en-US" dirty="0"/>
              <a:t>Main Ideas</a:t>
            </a:r>
          </a:p>
        </p:txBody>
      </p:sp>
      <p:pic>
        <p:nvPicPr>
          <p:cNvPr id="9" name="Picture 8" descr="Shape&#10;&#10;Description automatically generated with low confidence">
            <a:extLst>
              <a:ext uri="{FF2B5EF4-FFF2-40B4-BE49-F238E27FC236}">
                <a16:creationId xmlns:a16="http://schemas.microsoft.com/office/drawing/2014/main" id="{F0D4288C-DD7C-BB80-59E4-AA2BC77278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85311" y="1371920"/>
            <a:ext cx="743517" cy="743517"/>
          </a:xfrm>
          <a:prstGeom prst="rect">
            <a:avLst/>
          </a:prstGeom>
        </p:spPr>
      </p:pic>
      <p:pic>
        <p:nvPicPr>
          <p:cNvPr id="1026" name="Picture 2">
            <a:extLst>
              <a:ext uri="{FF2B5EF4-FFF2-40B4-BE49-F238E27FC236}">
                <a16:creationId xmlns:a16="http://schemas.microsoft.com/office/drawing/2014/main" id="{F48B21F8-1F7F-7183-179D-DF5F491EEE8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61818" y="1305013"/>
            <a:ext cx="927931" cy="927931"/>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222AAA22-B3AB-17EA-D224-C8BBC42A0700}"/>
                  </a:ext>
                </a:extLst>
              </p:cNvPr>
              <p:cNvSpPr txBox="1"/>
              <p:nvPr/>
            </p:nvSpPr>
            <p:spPr>
              <a:xfrm>
                <a:off x="6528828" y="858638"/>
                <a:ext cx="770234" cy="513282"/>
              </a:xfrm>
              <a:prstGeom prst="rect">
                <a:avLst/>
              </a:prstGeom>
              <a:noFill/>
            </p:spPr>
            <p:txBody>
              <a:bodyPr wrap="square">
                <a:spAutoFit/>
              </a:bodyPr>
              <a:lstStyle/>
              <a:p>
                <a14:m>
                  <m:oMath xmlns:m="http://schemas.openxmlformats.org/officeDocument/2006/math">
                    <m:r>
                      <a:rPr lang="en-US" sz="2800" b="1" i="1" smtClean="0">
                        <a:latin typeface="Cambria Math" panose="02040503050406030204" pitchFamily="18" charset="0"/>
                      </a:rPr>
                      <m:t>𝒇</m:t>
                    </m:r>
                  </m:oMath>
                </a14:m>
                <a:r>
                  <a:rPr lang="en-US" dirty="0"/>
                  <a:t> </a:t>
                </a:r>
              </a:p>
            </p:txBody>
          </p:sp>
        </mc:Choice>
        <mc:Fallback xmlns="">
          <p:sp>
            <p:nvSpPr>
              <p:cNvPr id="12" name="TextBox 11">
                <a:extLst>
                  <a:ext uri="{FF2B5EF4-FFF2-40B4-BE49-F238E27FC236}">
                    <a16:creationId xmlns:a16="http://schemas.microsoft.com/office/drawing/2014/main" id="{222AAA22-B3AB-17EA-D224-C8BBC42A0700}"/>
                  </a:ext>
                </a:extLst>
              </p:cNvPr>
              <p:cNvSpPr txBox="1">
                <a:spLocks noRot="1" noChangeAspect="1" noMove="1" noResize="1" noEditPoints="1" noAdjustHandles="1" noChangeArrowheads="1" noChangeShapeType="1" noTextEdit="1"/>
              </p:cNvSpPr>
              <p:nvPr/>
            </p:nvSpPr>
            <p:spPr>
              <a:xfrm>
                <a:off x="6528828" y="858638"/>
                <a:ext cx="770234" cy="513282"/>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731C76CF-94ED-F6E5-7FE8-52E42AAF456F}"/>
                  </a:ext>
                </a:extLst>
              </p:cNvPr>
              <p:cNvSpPr txBox="1"/>
              <p:nvPr/>
            </p:nvSpPr>
            <p:spPr>
              <a:xfrm>
                <a:off x="10571545" y="825984"/>
                <a:ext cx="770234" cy="513282"/>
              </a:xfrm>
              <a:prstGeom prst="rect">
                <a:avLst/>
              </a:prstGeom>
              <a:noFill/>
            </p:spPr>
            <p:txBody>
              <a:bodyPr wrap="square">
                <a:spAutoFit/>
              </a:bodyPr>
              <a:lstStyle/>
              <a:p>
                <a14:m>
                  <m:oMath xmlns:m="http://schemas.openxmlformats.org/officeDocument/2006/math">
                    <m:r>
                      <a:rPr lang="en-US" sz="2800" b="1" i="1" smtClean="0">
                        <a:latin typeface="Cambria Math" panose="02040503050406030204" pitchFamily="18" charset="0"/>
                      </a:rPr>
                      <m:t>𝒇</m:t>
                    </m:r>
                  </m:oMath>
                </a14:m>
                <a:r>
                  <a:rPr lang="en-US" dirty="0"/>
                  <a:t> </a:t>
                </a:r>
              </a:p>
            </p:txBody>
          </p:sp>
        </mc:Choice>
        <mc:Fallback xmlns="">
          <p:sp>
            <p:nvSpPr>
              <p:cNvPr id="13" name="TextBox 12">
                <a:extLst>
                  <a:ext uri="{FF2B5EF4-FFF2-40B4-BE49-F238E27FC236}">
                    <a16:creationId xmlns:a16="http://schemas.microsoft.com/office/drawing/2014/main" id="{731C76CF-94ED-F6E5-7FE8-52E42AAF456F}"/>
                  </a:ext>
                </a:extLst>
              </p:cNvPr>
              <p:cNvSpPr txBox="1">
                <a:spLocks noRot="1" noChangeAspect="1" noMove="1" noResize="1" noEditPoints="1" noAdjustHandles="1" noChangeArrowheads="1" noChangeShapeType="1" noTextEdit="1"/>
              </p:cNvSpPr>
              <p:nvPr/>
            </p:nvSpPr>
            <p:spPr>
              <a:xfrm>
                <a:off x="10571545" y="825984"/>
                <a:ext cx="770234" cy="513282"/>
              </a:xfrm>
              <a:prstGeom prst="rect">
                <a:avLst/>
              </a:prstGeom>
              <a:blipFill>
                <a:blip r:embed="rId9"/>
                <a:stretch>
                  <a:fillRect/>
                </a:stretch>
              </a:blipFill>
            </p:spPr>
            <p:txBody>
              <a:bodyPr/>
              <a:lstStyle/>
              <a:p>
                <a:r>
                  <a:rPr lang="en-US">
                    <a:noFill/>
                  </a:rPr>
                  <a:t> </a:t>
                </a:r>
              </a:p>
            </p:txBody>
          </p:sp>
        </mc:Fallback>
      </mc:AlternateContent>
      <p:cxnSp>
        <p:nvCxnSpPr>
          <p:cNvPr id="14" name="Straight Arrow Connector 13">
            <a:extLst>
              <a:ext uri="{FF2B5EF4-FFF2-40B4-BE49-F238E27FC236}">
                <a16:creationId xmlns:a16="http://schemas.microsoft.com/office/drawing/2014/main" id="{2F70992E-4335-7271-ACCA-B77D19EFAE67}"/>
              </a:ext>
            </a:extLst>
          </p:cNvPr>
          <p:cNvCxnSpPr>
            <a:cxnSpLocks/>
          </p:cNvCxnSpPr>
          <p:nvPr/>
        </p:nvCxnSpPr>
        <p:spPr>
          <a:xfrm flipH="1">
            <a:off x="7299062" y="1629527"/>
            <a:ext cx="1586564" cy="0"/>
          </a:xfrm>
          <a:prstGeom prst="straightConnector1">
            <a:avLst/>
          </a:prstGeom>
          <a:ln w="57150">
            <a:solidFill>
              <a:schemeClr val="tx1"/>
            </a:solidFill>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8CD37C52-D23B-A99A-E68E-F0A207135426}"/>
                  </a:ext>
                </a:extLst>
              </p:cNvPr>
              <p:cNvSpPr txBox="1"/>
              <p:nvPr/>
            </p:nvSpPr>
            <p:spPr>
              <a:xfrm>
                <a:off x="7596996" y="2142809"/>
                <a:ext cx="1142870"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800" b="1" i="1" smtClean="0">
                              <a:latin typeface="Cambria Math" panose="02040503050406030204" pitchFamily="18" charset="0"/>
                            </a:rPr>
                          </m:ctrlPr>
                        </m:sSubPr>
                        <m:e>
                          <m:r>
                            <a:rPr lang="en-US" sz="2800" b="1" i="1" smtClean="0">
                              <a:latin typeface="Cambria Math" panose="02040503050406030204" pitchFamily="18" charset="0"/>
                            </a:rPr>
                            <m:t>𝒙</m:t>
                          </m:r>
                          <m:r>
                            <a:rPr lang="en-US" sz="2800" b="1" i="1" smtClean="0">
                              <a:latin typeface="Cambria Math" panose="02040503050406030204" pitchFamily="18" charset="0"/>
                            </a:rPr>
                            <m:t>′</m:t>
                          </m:r>
                        </m:e>
                        <m:sub>
                          <m:r>
                            <a:rPr lang="en-US" sz="2800" b="1" i="1" smtClean="0">
                              <a:latin typeface="Cambria Math" panose="02040503050406030204" pitchFamily="18" charset="0"/>
                            </a:rPr>
                            <m:t>𝒊</m:t>
                          </m:r>
                        </m:sub>
                      </m:sSub>
                    </m:oMath>
                  </m:oMathPara>
                </a14:m>
                <a:endParaRPr lang="en-US" dirty="0"/>
              </a:p>
            </p:txBody>
          </p:sp>
        </mc:Choice>
        <mc:Fallback xmlns="">
          <p:sp>
            <p:nvSpPr>
              <p:cNvPr id="21" name="TextBox 20">
                <a:extLst>
                  <a:ext uri="{FF2B5EF4-FFF2-40B4-BE49-F238E27FC236}">
                    <a16:creationId xmlns:a16="http://schemas.microsoft.com/office/drawing/2014/main" id="{8CD37C52-D23B-A99A-E68E-F0A207135426}"/>
                  </a:ext>
                </a:extLst>
              </p:cNvPr>
              <p:cNvSpPr txBox="1">
                <a:spLocks noRot="1" noChangeAspect="1" noMove="1" noResize="1" noEditPoints="1" noAdjustHandles="1" noChangeArrowheads="1" noChangeShapeType="1" noTextEdit="1"/>
              </p:cNvSpPr>
              <p:nvPr/>
            </p:nvSpPr>
            <p:spPr>
              <a:xfrm>
                <a:off x="7596996" y="2142809"/>
                <a:ext cx="1142870" cy="523220"/>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73A30435-3A44-2831-5933-8FADCC3B83B2}"/>
                  </a:ext>
                </a:extLst>
              </p:cNvPr>
              <p:cNvSpPr txBox="1"/>
              <p:nvPr/>
            </p:nvSpPr>
            <p:spPr>
              <a:xfrm>
                <a:off x="7715773" y="1020137"/>
                <a:ext cx="1142870" cy="513282"/>
              </a:xfrm>
              <a:prstGeom prst="rect">
                <a:avLst/>
              </a:prstGeom>
              <a:noFill/>
            </p:spPr>
            <p:txBody>
              <a:bodyPr wrap="square">
                <a:spAutoFit/>
              </a:bodyPr>
              <a:lstStyle/>
              <a:p>
                <a14:m>
                  <m:oMath xmlns:m="http://schemas.openxmlformats.org/officeDocument/2006/math">
                    <m:r>
                      <a:rPr lang="en-US" sz="2800" b="1" i="1" smtClean="0">
                        <a:latin typeface="Cambria Math" panose="02040503050406030204" pitchFamily="18" charset="0"/>
                      </a:rPr>
                      <m:t>𝒇</m:t>
                    </m:r>
                    <m:r>
                      <a:rPr lang="en-US" sz="2800" b="1" i="1" smtClean="0">
                        <a:latin typeface="Cambria Math" panose="02040503050406030204" pitchFamily="18" charset="0"/>
                      </a:rPr>
                      <m:t>(</m:t>
                    </m:r>
                    <m:sSub>
                      <m:sSubPr>
                        <m:ctrlPr>
                          <a:rPr lang="en-US" sz="2800" b="1" i="1" smtClean="0">
                            <a:latin typeface="Cambria Math" panose="02040503050406030204" pitchFamily="18" charset="0"/>
                          </a:rPr>
                        </m:ctrlPr>
                      </m:sSubPr>
                      <m:e>
                        <m:r>
                          <a:rPr lang="en-US" sz="2800" b="1" i="1" smtClean="0">
                            <a:latin typeface="Cambria Math" panose="02040503050406030204" pitchFamily="18" charset="0"/>
                          </a:rPr>
                          <m:t>𝒙</m:t>
                        </m:r>
                      </m:e>
                      <m:sub>
                        <m:r>
                          <a:rPr lang="en-US" sz="2800" b="1" i="1" smtClean="0">
                            <a:latin typeface="Cambria Math" panose="02040503050406030204" pitchFamily="18" charset="0"/>
                          </a:rPr>
                          <m:t>𝒊</m:t>
                        </m:r>
                      </m:sub>
                    </m:sSub>
                    <m:r>
                      <a:rPr lang="en-US" sz="2800" b="1" i="1" smtClean="0">
                        <a:latin typeface="Cambria Math" panose="02040503050406030204" pitchFamily="18" charset="0"/>
                      </a:rPr>
                      <m:t>)</m:t>
                    </m:r>
                  </m:oMath>
                </a14:m>
                <a:r>
                  <a:rPr lang="en-US" dirty="0"/>
                  <a:t> </a:t>
                </a:r>
              </a:p>
            </p:txBody>
          </p:sp>
        </mc:Choice>
        <mc:Fallback xmlns="">
          <p:sp>
            <p:nvSpPr>
              <p:cNvPr id="22" name="TextBox 21">
                <a:extLst>
                  <a:ext uri="{FF2B5EF4-FFF2-40B4-BE49-F238E27FC236}">
                    <a16:creationId xmlns:a16="http://schemas.microsoft.com/office/drawing/2014/main" id="{73A30435-3A44-2831-5933-8FADCC3B83B2}"/>
                  </a:ext>
                </a:extLst>
              </p:cNvPr>
              <p:cNvSpPr txBox="1">
                <a:spLocks noRot="1" noChangeAspect="1" noMove="1" noResize="1" noEditPoints="1" noAdjustHandles="1" noChangeArrowheads="1" noChangeShapeType="1" noTextEdit="1"/>
              </p:cNvSpPr>
              <p:nvPr/>
            </p:nvSpPr>
            <p:spPr>
              <a:xfrm>
                <a:off x="7715773" y="1020137"/>
                <a:ext cx="1142870" cy="513282"/>
              </a:xfrm>
              <a:prstGeom prst="rect">
                <a:avLst/>
              </a:prstGeom>
              <a:blipFill>
                <a:blip r:embed="rId11"/>
                <a:stretch>
                  <a:fillRect/>
                </a:stretch>
              </a:blipFill>
            </p:spPr>
            <p:txBody>
              <a:bodyPr/>
              <a:lstStyle/>
              <a:p>
                <a:r>
                  <a:rPr lang="en-US">
                    <a:noFill/>
                  </a:rPr>
                  <a:t> </a:t>
                </a:r>
              </a:p>
            </p:txBody>
          </p:sp>
        </mc:Fallback>
      </mc:AlternateContent>
      <p:cxnSp>
        <p:nvCxnSpPr>
          <p:cNvPr id="23" name="Straight Arrow Connector 22">
            <a:extLst>
              <a:ext uri="{FF2B5EF4-FFF2-40B4-BE49-F238E27FC236}">
                <a16:creationId xmlns:a16="http://schemas.microsoft.com/office/drawing/2014/main" id="{BA46998C-5566-0EDD-2778-C787CA24C2A3}"/>
              </a:ext>
            </a:extLst>
          </p:cNvPr>
          <p:cNvCxnSpPr>
            <a:cxnSpLocks/>
          </p:cNvCxnSpPr>
          <p:nvPr/>
        </p:nvCxnSpPr>
        <p:spPr>
          <a:xfrm>
            <a:off x="7299062" y="2031305"/>
            <a:ext cx="1586564" cy="0"/>
          </a:xfrm>
          <a:prstGeom prst="straightConnector1">
            <a:avLst/>
          </a:prstGeom>
          <a:ln w="57150">
            <a:solidFill>
              <a:schemeClr val="tx1"/>
            </a:solidFill>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6" name="Rectangle 25">
                <a:extLst>
                  <a:ext uri="{FF2B5EF4-FFF2-40B4-BE49-F238E27FC236}">
                    <a16:creationId xmlns:a16="http://schemas.microsoft.com/office/drawing/2014/main" id="{CA13E7B1-FCD9-9630-DC40-992A14ED74DE}"/>
                  </a:ext>
                </a:extLst>
              </p:cNvPr>
              <p:cNvSpPr/>
              <p:nvPr/>
            </p:nvSpPr>
            <p:spPr>
              <a:xfrm>
                <a:off x="5627071" y="3038553"/>
                <a:ext cx="5714708" cy="2189917"/>
              </a:xfrm>
              <a:prstGeom prst="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ysClr val="windowText" lastClr="000000"/>
                    </a:solidFill>
                  </a:rPr>
                  <a:t>Non-uniform          for the multi-instance game:</a:t>
                </a:r>
              </a:p>
              <a:p>
                <a:r>
                  <a:rPr lang="en-US" sz="2000" dirty="0">
                    <a:solidFill>
                      <a:sysClr val="windowText" lastClr="000000"/>
                    </a:solidFill>
                  </a:rPr>
                  <a:t>Given non-uniform (</a:t>
                </a:r>
                <a:r>
                  <a:rPr lang="en-US" sz="2000" b="1" dirty="0">
                    <a:solidFill>
                      <a:sysClr val="windowText" lastClr="000000"/>
                    </a:solidFill>
                  </a:rPr>
                  <a:t>classical</a:t>
                </a:r>
                <a:r>
                  <a:rPr lang="en-US" sz="2000" dirty="0">
                    <a:solidFill>
                      <a:sysClr val="windowText" lastClr="000000"/>
                    </a:solidFill>
                  </a:rPr>
                  <a:t> advice </a:t>
                </a:r>
                <a14:m>
                  <m:oMath xmlns:m="http://schemas.openxmlformats.org/officeDocument/2006/math">
                    <m:r>
                      <a:rPr lang="en-US" sz="2000" b="0" i="1" smtClean="0">
                        <a:solidFill>
                          <a:sysClr val="windowText" lastClr="000000"/>
                        </a:solidFill>
                        <a:latin typeface="Cambria Math" panose="02040503050406030204" pitchFamily="18" charset="0"/>
                      </a:rPr>
                      <m:t>𝜎</m:t>
                    </m:r>
                  </m:oMath>
                </a14:m>
                <a:r>
                  <a:rPr lang="en-US" sz="2000" dirty="0">
                    <a:solidFill>
                      <a:sysClr val="windowText" lastClr="000000"/>
                    </a:solidFill>
                  </a:rPr>
                  <a:t>) </a:t>
                </a:r>
                <a14:m>
                  <m:oMath xmlns:m="http://schemas.openxmlformats.org/officeDocument/2006/math">
                    <m:r>
                      <a:rPr lang="en-US" sz="2000" b="0" i="1" smtClean="0">
                        <a:solidFill>
                          <a:sysClr val="windowText" lastClr="000000"/>
                        </a:solidFill>
                        <a:latin typeface="Cambria Math" panose="02040503050406030204" pitchFamily="18" charset="0"/>
                      </a:rPr>
                      <m:t>𝐴</m:t>
                    </m:r>
                  </m:oMath>
                </a14:m>
                <a:r>
                  <a:rPr lang="en-US" sz="2000" dirty="0">
                    <a:solidFill>
                      <a:sysClr val="windowText" lastClr="000000"/>
                    </a:solidFill>
                  </a:rPr>
                  <a:t> </a:t>
                </a:r>
                <a:r>
                  <a:rPr lang="en-US" sz="2000" dirty="0" err="1">
                    <a:solidFill>
                      <a:sysClr val="windowText" lastClr="000000"/>
                    </a:solidFill>
                  </a:rPr>
                  <a:t>w.p.</a:t>
                </a:r>
                <a:r>
                  <a:rPr lang="en-US" sz="2000" dirty="0">
                    <a:solidFill>
                      <a:sysClr val="windowText" lastClr="000000"/>
                    </a:solidFill>
                  </a:rPr>
                  <a:t> </a:t>
                </a:r>
                <a14:m>
                  <m:oMath xmlns:m="http://schemas.openxmlformats.org/officeDocument/2006/math">
                    <m:r>
                      <a:rPr lang="en-US" sz="2000" b="0" i="1" smtClean="0">
                        <a:solidFill>
                          <a:sysClr val="windowText" lastClr="000000"/>
                        </a:solidFill>
                        <a:latin typeface="Cambria Math" panose="02040503050406030204" pitchFamily="18" charset="0"/>
                      </a:rPr>
                      <m:t>𝛿</m:t>
                    </m:r>
                  </m:oMath>
                </a14:m>
                <a:r>
                  <a:rPr lang="en-US" sz="2000" dirty="0">
                    <a:solidFill>
                      <a:sysClr val="windowText" lastClr="000000"/>
                    </a:solidFill>
                  </a:rPr>
                  <a:t>, </a:t>
                </a:r>
              </a:p>
              <a:p>
                <a:r>
                  <a:rPr lang="en-US" sz="2000" dirty="0">
                    <a:solidFill>
                      <a:sysClr val="windowText" lastClr="000000"/>
                    </a:solidFill>
                  </a:rPr>
                  <a:t>	For each </a:t>
                </a:r>
                <a14:m>
                  <m:oMath xmlns:m="http://schemas.openxmlformats.org/officeDocument/2006/math">
                    <m:r>
                      <a:rPr lang="en-US" sz="2000" i="1">
                        <a:solidFill>
                          <a:sysClr val="windowText" lastClr="000000"/>
                        </a:solidFill>
                        <a:latin typeface="Cambria Math" panose="02040503050406030204" pitchFamily="18" charset="0"/>
                      </a:rPr>
                      <m:t>𝑖</m:t>
                    </m:r>
                    <m:r>
                      <a:rPr lang="en-US" sz="2000" i="1">
                        <a:solidFill>
                          <a:sysClr val="windowText" lastClr="000000"/>
                        </a:solidFill>
                        <a:latin typeface="Cambria Math" panose="02040503050406030204" pitchFamily="18" charset="0"/>
                      </a:rPr>
                      <m:t>∈[</m:t>
                    </m:r>
                    <m:r>
                      <a:rPr lang="en-US" sz="2000" i="1">
                        <a:solidFill>
                          <a:sysClr val="windowText" lastClr="000000"/>
                        </a:solidFill>
                        <a:latin typeface="Cambria Math" panose="02040503050406030204" pitchFamily="18" charset="0"/>
                      </a:rPr>
                      <m:t>𝑔</m:t>
                    </m:r>
                    <m:r>
                      <a:rPr lang="en-US" sz="2000" i="1">
                        <a:solidFill>
                          <a:sysClr val="windowText" lastClr="000000"/>
                        </a:solidFill>
                        <a:latin typeface="Cambria Math" panose="02040503050406030204" pitchFamily="18" charset="0"/>
                      </a:rPr>
                      <m:t>]</m:t>
                    </m:r>
                  </m:oMath>
                </a14:m>
                <a:r>
                  <a:rPr lang="en-US" sz="2000" dirty="0">
                    <a:solidFill>
                      <a:sysClr val="windowText" lastClr="000000"/>
                    </a:solidFill>
                  </a:rPr>
                  <a:t>:</a:t>
                </a:r>
              </a:p>
              <a:p>
                <a:r>
                  <a:rPr lang="en-US" sz="2000" dirty="0">
                    <a:solidFill>
                      <a:sysClr val="windowText" lastClr="000000"/>
                    </a:solidFill>
                  </a:rPr>
                  <a:t>		Run </a:t>
                </a:r>
                <a14:m>
                  <m:oMath xmlns:m="http://schemas.openxmlformats.org/officeDocument/2006/math">
                    <m:sSup>
                      <m:sSupPr>
                        <m:ctrlPr>
                          <a:rPr lang="en-US" sz="2000" b="0" i="1" smtClean="0">
                            <a:solidFill>
                              <a:sysClr val="windowText" lastClr="000000"/>
                            </a:solidFill>
                            <a:latin typeface="Cambria Math" panose="02040503050406030204" pitchFamily="18" charset="0"/>
                          </a:rPr>
                        </m:ctrlPr>
                      </m:sSupPr>
                      <m:e>
                        <m:r>
                          <a:rPr lang="en-US" sz="2000" i="1">
                            <a:solidFill>
                              <a:sysClr val="windowText" lastClr="000000"/>
                            </a:solidFill>
                            <a:latin typeface="Cambria Math" panose="02040503050406030204" pitchFamily="18" charset="0"/>
                          </a:rPr>
                          <m:t>𝐴</m:t>
                        </m:r>
                      </m:e>
                      <m:sup>
                        <m:r>
                          <a:rPr lang="en-US" sz="2000" b="0" i="1" smtClean="0">
                            <a:solidFill>
                              <a:sysClr val="windowText" lastClr="000000"/>
                            </a:solidFill>
                            <a:latin typeface="Cambria Math" panose="02040503050406030204" pitchFamily="18" charset="0"/>
                          </a:rPr>
                          <m:t>𝑓</m:t>
                        </m:r>
                      </m:sup>
                    </m:sSup>
                    <m:d>
                      <m:dPr>
                        <m:ctrlPr>
                          <a:rPr lang="en-US" sz="2000" b="0" i="1" smtClean="0">
                            <a:solidFill>
                              <a:sysClr val="windowText" lastClr="000000"/>
                            </a:solidFill>
                            <a:latin typeface="Cambria Math" panose="02040503050406030204" pitchFamily="18" charset="0"/>
                          </a:rPr>
                        </m:ctrlPr>
                      </m:dPr>
                      <m:e>
                        <m:r>
                          <a:rPr lang="en-US" sz="2000" i="1">
                            <a:solidFill>
                              <a:sysClr val="windowText" lastClr="000000"/>
                            </a:solidFill>
                            <a:latin typeface="Cambria Math" panose="02040503050406030204" pitchFamily="18" charset="0"/>
                          </a:rPr>
                          <m:t>𝜎</m:t>
                        </m:r>
                        <m:r>
                          <a:rPr lang="en-US" sz="2000" b="0" i="1" smtClean="0">
                            <a:solidFill>
                              <a:sysClr val="windowText" lastClr="000000"/>
                            </a:solidFill>
                            <a:latin typeface="Cambria Math" panose="02040503050406030204" pitchFamily="18" charset="0"/>
                          </a:rPr>
                          <m:t>,</m:t>
                        </m:r>
                        <m:r>
                          <a:rPr lang="en-US" sz="2000" b="0" i="1" smtClean="0">
                            <a:solidFill>
                              <a:sysClr val="windowText" lastClr="000000"/>
                            </a:solidFill>
                            <a:latin typeface="Cambria Math" panose="02040503050406030204" pitchFamily="18" charset="0"/>
                          </a:rPr>
                          <m:t>𝑓</m:t>
                        </m:r>
                        <m:d>
                          <m:dPr>
                            <m:ctrlPr>
                              <a:rPr lang="en-US" sz="2000" b="0" i="1" smtClean="0">
                                <a:solidFill>
                                  <a:sysClr val="windowText" lastClr="000000"/>
                                </a:solidFill>
                                <a:latin typeface="Cambria Math" panose="02040503050406030204" pitchFamily="18" charset="0"/>
                              </a:rPr>
                            </m:ctrlPr>
                          </m:dPr>
                          <m:e>
                            <m:sSub>
                              <m:sSubPr>
                                <m:ctrlPr>
                                  <a:rPr lang="en-US" sz="2000" b="0" i="1" smtClean="0">
                                    <a:solidFill>
                                      <a:sysClr val="windowText" lastClr="000000"/>
                                    </a:solidFill>
                                    <a:latin typeface="Cambria Math" panose="02040503050406030204" pitchFamily="18" charset="0"/>
                                  </a:rPr>
                                </m:ctrlPr>
                              </m:sSubPr>
                              <m:e>
                                <m:r>
                                  <a:rPr lang="en-US" sz="2000" b="0" i="1" smtClean="0">
                                    <a:solidFill>
                                      <a:sysClr val="windowText" lastClr="000000"/>
                                    </a:solidFill>
                                    <a:latin typeface="Cambria Math" panose="02040503050406030204" pitchFamily="18" charset="0"/>
                                  </a:rPr>
                                  <m:t>𝑥</m:t>
                                </m:r>
                              </m:e>
                              <m:sub>
                                <m:r>
                                  <a:rPr lang="en-US" sz="2000" b="0" i="1" smtClean="0">
                                    <a:solidFill>
                                      <a:sysClr val="windowText" lastClr="000000"/>
                                    </a:solidFill>
                                    <a:latin typeface="Cambria Math" panose="02040503050406030204" pitchFamily="18" charset="0"/>
                                  </a:rPr>
                                  <m:t>𝑖</m:t>
                                </m:r>
                              </m:sub>
                            </m:sSub>
                          </m:e>
                        </m:d>
                      </m:e>
                    </m:d>
                  </m:oMath>
                </a14:m>
                <a:endParaRPr lang="en-US" sz="2000" b="0" dirty="0">
                  <a:solidFill>
                    <a:sysClr val="windowText" lastClr="000000"/>
                  </a:solidFill>
                </a:endParaRPr>
              </a:p>
              <a:p>
                <a:endParaRPr lang="en-US" sz="2000" dirty="0">
                  <a:solidFill>
                    <a:sysClr val="windowText" lastClr="000000"/>
                  </a:solidFill>
                </a:endParaRPr>
              </a:p>
              <a:p>
                <a:r>
                  <a:rPr lang="en-US" sz="2000" dirty="0">
                    <a:solidFill>
                      <a:sysClr val="windowText" lastClr="000000"/>
                    </a:solidFill>
                  </a:rPr>
                  <a:t>        achieves a probability </a:t>
                </a:r>
                <a14:m>
                  <m:oMath xmlns:m="http://schemas.openxmlformats.org/officeDocument/2006/math">
                    <m:r>
                      <a:rPr lang="en-US" sz="2000" b="0" i="1" smtClean="0">
                        <a:solidFill>
                          <a:sysClr val="windowText" lastClr="000000"/>
                        </a:solidFill>
                        <a:latin typeface="Cambria Math" panose="02040503050406030204" pitchFamily="18" charset="0"/>
                      </a:rPr>
                      <m:t>≈</m:t>
                    </m:r>
                    <m:sSup>
                      <m:sSupPr>
                        <m:ctrlPr>
                          <a:rPr lang="en-US" sz="2000" b="0" i="1" smtClean="0">
                            <a:solidFill>
                              <a:sysClr val="windowText" lastClr="000000"/>
                            </a:solidFill>
                            <a:latin typeface="Cambria Math" panose="02040503050406030204" pitchFamily="18" charset="0"/>
                          </a:rPr>
                        </m:ctrlPr>
                      </m:sSupPr>
                      <m:e>
                        <m:r>
                          <a:rPr lang="en-US" sz="2000" b="0" i="1" smtClean="0">
                            <a:solidFill>
                              <a:sysClr val="windowText" lastClr="000000"/>
                            </a:solidFill>
                            <a:latin typeface="Cambria Math" panose="02040503050406030204" pitchFamily="18" charset="0"/>
                          </a:rPr>
                          <m:t>𝛿</m:t>
                        </m:r>
                      </m:e>
                      <m:sup>
                        <m:r>
                          <a:rPr lang="en-US" sz="2000" b="0" i="1" smtClean="0">
                            <a:solidFill>
                              <a:sysClr val="windowText" lastClr="000000"/>
                            </a:solidFill>
                            <a:latin typeface="Cambria Math" panose="02040503050406030204" pitchFamily="18" charset="0"/>
                          </a:rPr>
                          <m:t>𝑔</m:t>
                        </m:r>
                      </m:sup>
                    </m:sSup>
                  </m:oMath>
                </a14:m>
                <a:endParaRPr lang="en-US" sz="2000" dirty="0">
                  <a:solidFill>
                    <a:sysClr val="windowText" lastClr="000000"/>
                  </a:solidFill>
                </a:endParaRPr>
              </a:p>
            </p:txBody>
          </p:sp>
        </mc:Choice>
        <mc:Fallback xmlns="">
          <p:sp>
            <p:nvSpPr>
              <p:cNvPr id="26" name="Rectangle 25">
                <a:extLst>
                  <a:ext uri="{FF2B5EF4-FFF2-40B4-BE49-F238E27FC236}">
                    <a16:creationId xmlns:a16="http://schemas.microsoft.com/office/drawing/2014/main" id="{CA13E7B1-FCD9-9630-DC40-992A14ED74DE}"/>
                  </a:ext>
                </a:extLst>
              </p:cNvPr>
              <p:cNvSpPr>
                <a:spLocks noRot="1" noChangeAspect="1" noMove="1" noResize="1" noEditPoints="1" noAdjustHandles="1" noChangeArrowheads="1" noChangeShapeType="1" noTextEdit="1"/>
              </p:cNvSpPr>
              <p:nvPr/>
            </p:nvSpPr>
            <p:spPr>
              <a:xfrm>
                <a:off x="5627071" y="3038553"/>
                <a:ext cx="5714708" cy="2189917"/>
              </a:xfrm>
              <a:prstGeom prst="rect">
                <a:avLst/>
              </a:prstGeom>
              <a:blipFill>
                <a:blip r:embed="rId12"/>
                <a:stretch>
                  <a:fillRect l="-957"/>
                </a:stretch>
              </a:blipFill>
              <a:ln>
                <a:solidFill>
                  <a:schemeClr val="bg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Rectangle 26">
                <a:extLst>
                  <a:ext uri="{FF2B5EF4-FFF2-40B4-BE49-F238E27FC236}">
                    <a16:creationId xmlns:a16="http://schemas.microsoft.com/office/drawing/2014/main" id="{EFE6C086-0F48-BF1F-4DD7-D0A298F9B21E}"/>
                  </a:ext>
                </a:extLst>
              </p:cNvPr>
              <p:cNvSpPr/>
              <p:nvPr/>
            </p:nvSpPr>
            <p:spPr>
              <a:xfrm>
                <a:off x="6746865" y="5148622"/>
                <a:ext cx="5277067" cy="1087095"/>
              </a:xfrm>
              <a:prstGeom prst="rect">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0" dirty="0">
                    <a:solidFill>
                      <a:sysClr val="windowText" lastClr="000000"/>
                    </a:solidFill>
                  </a:rPr>
                  <a:t>Does not work when </a:t>
                </a:r>
                <a14:m>
                  <m:oMath xmlns:m="http://schemas.openxmlformats.org/officeDocument/2006/math">
                    <m:r>
                      <a:rPr lang="en-US" sz="2400" b="0" i="1" dirty="0" smtClean="0">
                        <a:solidFill>
                          <a:sysClr val="windowText" lastClr="000000"/>
                        </a:solidFill>
                        <a:latin typeface="Cambria Math" panose="02040503050406030204" pitchFamily="18" charset="0"/>
                      </a:rPr>
                      <m:t>𝜎</m:t>
                    </m:r>
                  </m:oMath>
                </a14:m>
                <a:r>
                  <a:rPr lang="en-US" sz="2400" dirty="0">
                    <a:solidFill>
                      <a:sysClr val="windowText" lastClr="000000"/>
                    </a:solidFill>
                  </a:rPr>
                  <a:t> is quantum!</a:t>
                </a:r>
              </a:p>
              <a:p>
                <a:pPr algn="ctr"/>
                <a:r>
                  <a:rPr lang="en-US" sz="2400" dirty="0">
                    <a:solidFill>
                      <a:sysClr val="windowText" lastClr="000000"/>
                    </a:solidFill>
                  </a:rPr>
                  <a:t>Outputting </a:t>
                </a:r>
                <a14:m>
                  <m:oMath xmlns:m="http://schemas.openxmlformats.org/officeDocument/2006/math">
                    <m:sSubSup>
                      <m:sSubSupPr>
                        <m:ctrlPr>
                          <a:rPr lang="en-US" sz="2400" b="0" i="1" smtClean="0">
                            <a:solidFill>
                              <a:sysClr val="windowText" lastClr="000000"/>
                            </a:solidFill>
                            <a:latin typeface="Cambria Math" panose="02040503050406030204" pitchFamily="18" charset="0"/>
                          </a:rPr>
                        </m:ctrlPr>
                      </m:sSubSupPr>
                      <m:e>
                        <m:r>
                          <a:rPr lang="en-US" sz="2400" b="0" i="1" smtClean="0">
                            <a:solidFill>
                              <a:sysClr val="windowText" lastClr="000000"/>
                            </a:solidFill>
                            <a:latin typeface="Cambria Math" panose="02040503050406030204" pitchFamily="18" charset="0"/>
                          </a:rPr>
                          <m:t>𝑥</m:t>
                        </m:r>
                      </m:e>
                      <m:sub>
                        <m:r>
                          <a:rPr lang="en-US" sz="2400" b="0" i="1" smtClean="0">
                            <a:solidFill>
                              <a:sysClr val="windowText" lastClr="000000"/>
                            </a:solidFill>
                            <a:latin typeface="Cambria Math" panose="02040503050406030204" pitchFamily="18" charset="0"/>
                          </a:rPr>
                          <m:t>𝑖</m:t>
                        </m:r>
                      </m:sub>
                      <m:sup>
                        <m:r>
                          <a:rPr lang="en-US" sz="2400" b="0" i="1" smtClean="0">
                            <a:solidFill>
                              <a:sysClr val="windowText" lastClr="000000"/>
                            </a:solidFill>
                            <a:latin typeface="Cambria Math" panose="02040503050406030204" pitchFamily="18" charset="0"/>
                          </a:rPr>
                          <m:t>′</m:t>
                        </m:r>
                      </m:sup>
                    </m:sSubSup>
                  </m:oMath>
                </a14:m>
                <a:r>
                  <a:rPr lang="en-US" sz="2400" dirty="0">
                    <a:solidFill>
                      <a:sysClr val="windowText" lastClr="000000"/>
                    </a:solidFill>
                  </a:rPr>
                  <a:t> may destroy </a:t>
                </a:r>
                <a14:m>
                  <m:oMath xmlns:m="http://schemas.openxmlformats.org/officeDocument/2006/math">
                    <m:r>
                      <a:rPr lang="en-US" sz="2400" i="1" dirty="0">
                        <a:solidFill>
                          <a:sysClr val="windowText" lastClr="000000"/>
                        </a:solidFill>
                        <a:latin typeface="Cambria Math" panose="02040503050406030204" pitchFamily="18" charset="0"/>
                      </a:rPr>
                      <m:t>𝜎</m:t>
                    </m:r>
                  </m:oMath>
                </a14:m>
                <a:r>
                  <a:rPr lang="en-US" sz="2400" dirty="0">
                    <a:solidFill>
                      <a:sysClr val="windowText" lastClr="000000"/>
                    </a:solidFill>
                  </a:rPr>
                  <a:t>.</a:t>
                </a:r>
              </a:p>
            </p:txBody>
          </p:sp>
        </mc:Choice>
        <mc:Fallback xmlns="">
          <p:sp>
            <p:nvSpPr>
              <p:cNvPr id="27" name="Rectangle 26">
                <a:extLst>
                  <a:ext uri="{FF2B5EF4-FFF2-40B4-BE49-F238E27FC236}">
                    <a16:creationId xmlns:a16="http://schemas.microsoft.com/office/drawing/2014/main" id="{EFE6C086-0F48-BF1F-4DD7-D0A298F9B21E}"/>
                  </a:ext>
                </a:extLst>
              </p:cNvPr>
              <p:cNvSpPr>
                <a:spLocks noRot="1" noChangeAspect="1" noMove="1" noResize="1" noEditPoints="1" noAdjustHandles="1" noChangeArrowheads="1" noChangeShapeType="1" noTextEdit="1"/>
              </p:cNvSpPr>
              <p:nvPr/>
            </p:nvSpPr>
            <p:spPr>
              <a:xfrm>
                <a:off x="6746865" y="5148622"/>
                <a:ext cx="5277067" cy="1087095"/>
              </a:xfrm>
              <a:prstGeom prst="rect">
                <a:avLst/>
              </a:prstGeom>
              <a:blipFill>
                <a:blip r:embed="rId13"/>
                <a:stretch>
                  <a:fillRect/>
                </a:stretch>
              </a:blipFill>
              <a:ln>
                <a:solidFill>
                  <a:schemeClr val="bg1"/>
                </a:solidFill>
              </a:ln>
            </p:spPr>
            <p:txBody>
              <a:bodyPr/>
              <a:lstStyle/>
              <a:p>
                <a:r>
                  <a:rPr lang="en-US">
                    <a:noFill/>
                  </a:rPr>
                  <a:t> </a:t>
                </a:r>
              </a:p>
            </p:txBody>
          </p:sp>
        </mc:Fallback>
      </mc:AlternateContent>
      <p:pic>
        <p:nvPicPr>
          <p:cNvPr id="29" name="Picture 28" descr="Shape&#10;&#10;Description automatically generated with low confidence">
            <a:extLst>
              <a:ext uri="{FF2B5EF4-FFF2-40B4-BE49-F238E27FC236}">
                <a16:creationId xmlns:a16="http://schemas.microsoft.com/office/drawing/2014/main" id="{C07F4D01-01FF-538A-6C80-326BB97A33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06549" y="3123679"/>
            <a:ext cx="390447" cy="390447"/>
          </a:xfrm>
          <a:prstGeom prst="rect">
            <a:avLst/>
          </a:prstGeom>
        </p:spPr>
      </p:pic>
      <p:pic>
        <p:nvPicPr>
          <p:cNvPr id="31" name="Picture 30" descr="Shape&#10;&#10;Description automatically generated with low confidence">
            <a:extLst>
              <a:ext uri="{FF2B5EF4-FFF2-40B4-BE49-F238E27FC236}">
                <a16:creationId xmlns:a16="http://schemas.microsoft.com/office/drawing/2014/main" id="{7AFF396A-7215-DA55-B994-DEC3D68775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05553" y="4743129"/>
            <a:ext cx="390447" cy="390447"/>
          </a:xfrm>
          <a:prstGeom prst="rect">
            <a:avLst/>
          </a:prstGeom>
        </p:spPr>
      </p:pic>
      <p:cxnSp>
        <p:nvCxnSpPr>
          <p:cNvPr id="8" name="Straight Arrow Connector 7">
            <a:extLst>
              <a:ext uri="{FF2B5EF4-FFF2-40B4-BE49-F238E27FC236}">
                <a16:creationId xmlns:a16="http://schemas.microsoft.com/office/drawing/2014/main" id="{81357911-BE91-E478-1C59-B597B412F43B}"/>
              </a:ext>
            </a:extLst>
          </p:cNvPr>
          <p:cNvCxnSpPr>
            <a:cxnSpLocks/>
          </p:cNvCxnSpPr>
          <p:nvPr/>
        </p:nvCxnSpPr>
        <p:spPr>
          <a:xfrm flipH="1">
            <a:off x="3167270" y="2517913"/>
            <a:ext cx="2538283" cy="1385344"/>
          </a:xfrm>
          <a:prstGeom prst="straightConnector1">
            <a:avLst/>
          </a:prstGeom>
          <a:ln w="57150">
            <a:solidFill>
              <a:schemeClr val="accent6"/>
            </a:solidFill>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id="{2306A21E-89FE-3272-36CD-54255B0C3B38}"/>
                  </a:ext>
                </a:extLst>
              </p:cNvPr>
              <p:cNvSpPr/>
              <p:nvPr/>
            </p:nvSpPr>
            <p:spPr>
              <a:xfrm>
                <a:off x="103645" y="4098588"/>
                <a:ext cx="5341491" cy="2394288"/>
              </a:xfrm>
              <a:prstGeom prst="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ysClr val="windowText" lastClr="000000"/>
                    </a:solidFill>
                  </a:rPr>
                  <a:t>Alternating measurement game</a:t>
                </a:r>
                <a:r>
                  <a:rPr lang="en-US" sz="2000" dirty="0">
                    <a:solidFill>
                      <a:sysClr val="windowText" lastClr="000000"/>
                    </a:solidFill>
                  </a:rPr>
                  <a:t>:</a:t>
                </a:r>
              </a:p>
              <a:p>
                <a:r>
                  <a:rPr lang="en-US" sz="2000" dirty="0">
                    <a:solidFill>
                      <a:sysClr val="windowText" lastClr="000000"/>
                    </a:solidFill>
                  </a:rPr>
                  <a:t>Challenger has </a:t>
                </a:r>
                <a14:m>
                  <m:oMath xmlns:m="http://schemas.openxmlformats.org/officeDocument/2006/math">
                    <m:r>
                      <a:rPr lang="en-US" sz="2000" b="0" i="1" smtClean="0">
                        <a:solidFill>
                          <a:sysClr val="windowText" lastClr="000000"/>
                        </a:solidFill>
                        <a:latin typeface="Cambria Math" panose="02040503050406030204" pitchFamily="18" charset="0"/>
                      </a:rPr>
                      <m:t>𝜎</m:t>
                    </m:r>
                  </m:oMath>
                </a14:m>
                <a:r>
                  <a:rPr lang="en-US" sz="2000" dirty="0">
                    <a:solidFill>
                      <a:sysClr val="windowText" lastClr="000000"/>
                    </a:solidFill>
                  </a:rPr>
                  <a:t> (a quantum state) over system </a:t>
                </a:r>
                <a14:m>
                  <m:oMath xmlns:m="http://schemas.openxmlformats.org/officeDocument/2006/math">
                    <m:r>
                      <a:rPr lang="en-US" sz="2000" b="1" i="1" dirty="0" smtClean="0">
                        <a:solidFill>
                          <a:sysClr val="windowText" lastClr="000000"/>
                        </a:solidFill>
                        <a:latin typeface="Cambria Math" panose="02040503050406030204" pitchFamily="18" charset="0"/>
                      </a:rPr>
                      <m:t>𝑨</m:t>
                    </m:r>
                  </m:oMath>
                </a14:m>
                <a:endParaRPr lang="en-US" sz="2000" b="1" dirty="0">
                  <a:solidFill>
                    <a:sysClr val="windowText" lastClr="000000"/>
                  </a:solidFill>
                </a:endParaRPr>
              </a:p>
              <a:p>
                <a:pPr marL="342900" indent="-342900">
                  <a:buFont typeface="Arial" panose="020B0604020202020204" pitchFamily="34" charset="0"/>
                  <a:buChar char="•"/>
                </a:pPr>
                <a:r>
                  <a:rPr lang="en-US" sz="2000" dirty="0">
                    <a:solidFill>
                      <a:sysClr val="windowText" lastClr="000000"/>
                    </a:solidFill>
                  </a:rPr>
                  <a:t>Appends </a:t>
                </a:r>
                <a14:m>
                  <m:oMath xmlns:m="http://schemas.openxmlformats.org/officeDocument/2006/math">
                    <m:sSub>
                      <m:sSubPr>
                        <m:ctrlPr>
                          <a:rPr lang="en-US" sz="2000" i="1" smtClean="0">
                            <a:solidFill>
                              <a:sysClr val="windowText" lastClr="000000"/>
                            </a:solidFill>
                            <a:latin typeface="Cambria Math" panose="02040503050406030204" pitchFamily="18" charset="0"/>
                          </a:rPr>
                        </m:ctrlPr>
                      </m:sSubPr>
                      <m:e>
                        <m:d>
                          <m:dPr>
                            <m:begChr m:val="|"/>
                            <m:endChr m:val="⟩"/>
                            <m:ctrlPr>
                              <a:rPr lang="en-US" sz="2000" i="1">
                                <a:solidFill>
                                  <a:sysClr val="windowText" lastClr="000000"/>
                                </a:solidFill>
                                <a:latin typeface="Cambria Math" panose="02040503050406030204" pitchFamily="18" charset="0"/>
                              </a:rPr>
                            </m:ctrlPr>
                          </m:dPr>
                          <m:e>
                            <m:r>
                              <a:rPr lang="en-US" sz="2000" i="1">
                                <a:solidFill>
                                  <a:sysClr val="windowText" lastClr="000000"/>
                                </a:solidFill>
                                <a:latin typeface="Cambria Math" panose="02040503050406030204" pitchFamily="18" charset="0"/>
                              </a:rPr>
                              <m:t>+</m:t>
                            </m:r>
                          </m:e>
                        </m:d>
                      </m:e>
                      <m:sub>
                        <m:r>
                          <a:rPr lang="en-US" sz="2000" b="1" i="1" smtClean="0">
                            <a:solidFill>
                              <a:sysClr val="windowText" lastClr="000000"/>
                            </a:solidFill>
                            <a:latin typeface="Cambria Math" panose="02040503050406030204" pitchFamily="18" charset="0"/>
                          </a:rPr>
                          <m:t>𝑿</m:t>
                        </m:r>
                      </m:sub>
                    </m:sSub>
                    <m:r>
                      <a:rPr lang="en-US" sz="2000" b="0" i="1" smtClean="0">
                        <a:solidFill>
                          <a:sysClr val="windowText" lastClr="000000"/>
                        </a:solidFill>
                        <a:latin typeface="Cambria Math" panose="02040503050406030204" pitchFamily="18" charset="0"/>
                      </a:rPr>
                      <m:t>≔</m:t>
                    </m:r>
                    <m:nary>
                      <m:naryPr>
                        <m:chr m:val="∑"/>
                        <m:ctrlPr>
                          <a:rPr lang="en-US" sz="2000" i="1" smtClean="0">
                            <a:solidFill>
                              <a:sysClr val="windowText" lastClr="000000"/>
                            </a:solidFill>
                            <a:latin typeface="Cambria Math" panose="02040503050406030204" pitchFamily="18" charset="0"/>
                          </a:rPr>
                        </m:ctrlPr>
                      </m:naryPr>
                      <m:sub>
                        <m:r>
                          <a:rPr lang="en-US" sz="2000" b="0" i="1" smtClean="0">
                            <a:solidFill>
                              <a:sysClr val="windowText" lastClr="000000"/>
                            </a:solidFill>
                            <a:latin typeface="Cambria Math" panose="02040503050406030204" pitchFamily="18" charset="0"/>
                          </a:rPr>
                          <m:t>𝑥</m:t>
                        </m:r>
                      </m:sub>
                      <m:sup/>
                      <m:e>
                        <m:r>
                          <a:rPr lang="en-US" sz="2000" b="0" i="1" smtClean="0">
                            <a:solidFill>
                              <a:sysClr val="windowText" lastClr="000000"/>
                            </a:solidFill>
                            <a:latin typeface="Cambria Math" panose="02040503050406030204" pitchFamily="18" charset="0"/>
                          </a:rPr>
                          <m:t>|</m:t>
                        </m:r>
                        <m:r>
                          <a:rPr lang="en-US" sz="2000" b="0" i="1" smtClean="0">
                            <a:solidFill>
                              <a:sysClr val="windowText" lastClr="000000"/>
                            </a:solidFill>
                            <a:latin typeface="Cambria Math" panose="02040503050406030204" pitchFamily="18" charset="0"/>
                          </a:rPr>
                          <m:t>𝑥</m:t>
                        </m:r>
                        <m:r>
                          <a:rPr lang="en-US" sz="2000" b="0" i="1" smtClean="0">
                            <a:solidFill>
                              <a:sysClr val="windowText" lastClr="000000"/>
                            </a:solidFill>
                            <a:latin typeface="Cambria Math" panose="02040503050406030204" pitchFamily="18" charset="0"/>
                          </a:rPr>
                          <m:t>⟩</m:t>
                        </m:r>
                      </m:e>
                    </m:nary>
                  </m:oMath>
                </a14:m>
                <a:r>
                  <a:rPr lang="en-US" sz="2000" dirty="0">
                    <a:solidFill>
                      <a:sysClr val="windowText" lastClr="000000"/>
                    </a:solidFill>
                  </a:rPr>
                  <a:t> to </a:t>
                </a:r>
                <a14:m>
                  <m:oMath xmlns:m="http://schemas.openxmlformats.org/officeDocument/2006/math">
                    <m:r>
                      <a:rPr lang="en-US" sz="2000" i="1">
                        <a:solidFill>
                          <a:sysClr val="windowText" lastClr="000000"/>
                        </a:solidFill>
                        <a:latin typeface="Cambria Math" panose="02040503050406030204" pitchFamily="18" charset="0"/>
                      </a:rPr>
                      <m:t>𝜎</m:t>
                    </m:r>
                  </m:oMath>
                </a14:m>
                <a:endParaRPr lang="en-US" sz="2000" dirty="0">
                  <a:solidFill>
                    <a:sysClr val="windowText" lastClr="000000"/>
                  </a:solidFill>
                </a:endParaRPr>
              </a:p>
              <a:p>
                <a:pPr marL="342900" indent="-342900">
                  <a:buFont typeface="Arial" panose="020B0604020202020204" pitchFamily="34" charset="0"/>
                  <a:buChar char="•"/>
                </a:pPr>
                <a:r>
                  <a:rPr lang="en-US" sz="2000" dirty="0">
                    <a:solidFill>
                      <a:sysClr val="windowText" lastClr="000000"/>
                    </a:solidFill>
                  </a:rPr>
                  <a:t>For each </a:t>
                </a:r>
                <a14:m>
                  <m:oMath xmlns:m="http://schemas.openxmlformats.org/officeDocument/2006/math">
                    <m:r>
                      <a:rPr lang="en-US" sz="2000" b="0" i="1" smtClean="0">
                        <a:solidFill>
                          <a:sysClr val="windowText" lastClr="000000"/>
                        </a:solidFill>
                        <a:latin typeface="Cambria Math" panose="02040503050406030204" pitchFamily="18" charset="0"/>
                      </a:rPr>
                      <m:t>𝑖</m:t>
                    </m:r>
                    <m:r>
                      <a:rPr lang="en-US" sz="2000" b="0" i="1" smtClean="0">
                        <a:solidFill>
                          <a:sysClr val="windowText" lastClr="000000"/>
                        </a:solidFill>
                        <a:latin typeface="Cambria Math" panose="02040503050406030204" pitchFamily="18" charset="0"/>
                      </a:rPr>
                      <m:t>∈[</m:t>
                    </m:r>
                    <m:r>
                      <a:rPr lang="en-US" sz="2000" b="0" i="1" smtClean="0">
                        <a:solidFill>
                          <a:sysClr val="windowText" lastClr="000000"/>
                        </a:solidFill>
                        <a:latin typeface="Cambria Math" panose="02040503050406030204" pitchFamily="18" charset="0"/>
                      </a:rPr>
                      <m:t>𝑔</m:t>
                    </m:r>
                    <m:r>
                      <a:rPr lang="en-US" sz="2000" b="0" i="1" smtClean="0">
                        <a:solidFill>
                          <a:sysClr val="windowText" lastClr="000000"/>
                        </a:solidFill>
                        <a:latin typeface="Cambria Math" panose="02040503050406030204" pitchFamily="18" charset="0"/>
                      </a:rPr>
                      <m:t>]</m:t>
                    </m:r>
                  </m:oMath>
                </a14:m>
                <a:r>
                  <a:rPr lang="en-US" sz="2000" dirty="0">
                    <a:solidFill>
                      <a:sysClr val="windowText" lastClr="000000"/>
                    </a:solidFill>
                  </a:rPr>
                  <a:t>:</a:t>
                </a:r>
              </a:p>
              <a:p>
                <a:pPr marL="800100" lvl="1" indent="-342900">
                  <a:buFont typeface="Arial" panose="020B0604020202020204" pitchFamily="34" charset="0"/>
                  <a:buChar char="•"/>
                </a:pPr>
                <a:r>
                  <a:rPr lang="en-US" sz="2000" dirty="0">
                    <a:solidFill>
                      <a:sysClr val="windowText" lastClr="000000"/>
                    </a:solidFill>
                  </a:rPr>
                  <a:t>If </a:t>
                </a:r>
                <a14:m>
                  <m:oMath xmlns:m="http://schemas.openxmlformats.org/officeDocument/2006/math">
                    <m:r>
                      <a:rPr lang="en-US" sz="2000" b="0" i="1" smtClean="0">
                        <a:solidFill>
                          <a:sysClr val="windowText" lastClr="000000"/>
                        </a:solidFill>
                        <a:latin typeface="Cambria Math" panose="02040503050406030204" pitchFamily="18" charset="0"/>
                      </a:rPr>
                      <m:t>𝑖</m:t>
                    </m:r>
                  </m:oMath>
                </a14:m>
                <a:r>
                  <a:rPr lang="en-US" sz="2000" dirty="0">
                    <a:solidFill>
                      <a:sysClr val="windowText" lastClr="000000"/>
                    </a:solidFill>
                  </a:rPr>
                  <a:t> is odd,  measures </a:t>
                </a:r>
                <a14:m>
                  <m:oMath xmlns:m="http://schemas.openxmlformats.org/officeDocument/2006/math">
                    <m:r>
                      <a:rPr lang="en-US" sz="2000" b="1" i="1" dirty="0" smtClean="0">
                        <a:solidFill>
                          <a:sysClr val="windowText" lastClr="000000"/>
                        </a:solidFill>
                        <a:latin typeface="Cambria Math" panose="02040503050406030204" pitchFamily="18" charset="0"/>
                      </a:rPr>
                      <m:t>𝑿𝑨</m:t>
                    </m:r>
                  </m:oMath>
                </a14:m>
                <a:r>
                  <a:rPr lang="en-US" sz="2000" dirty="0">
                    <a:solidFill>
                      <a:sysClr val="windowText" lastClr="000000"/>
                    </a:solidFill>
                  </a:rPr>
                  <a:t> on </a:t>
                </a:r>
                <a14:m>
                  <m:oMath xmlns:m="http://schemas.openxmlformats.org/officeDocument/2006/math">
                    <m:r>
                      <a:rPr lang="en-US" sz="2000" b="0" i="1" smtClean="0">
                        <a:solidFill>
                          <a:sysClr val="windowText" lastClr="000000"/>
                        </a:solidFill>
                        <a:latin typeface="Cambria Math" panose="02040503050406030204" pitchFamily="18" charset="0"/>
                      </a:rPr>
                      <m:t>(</m:t>
                    </m:r>
                    <m:sSub>
                      <m:sSubPr>
                        <m:ctrlPr>
                          <a:rPr lang="en-US" sz="2000" b="0" i="1" smtClean="0">
                            <a:solidFill>
                              <a:sysClr val="windowText" lastClr="000000"/>
                            </a:solidFill>
                            <a:latin typeface="Cambria Math" panose="02040503050406030204" pitchFamily="18" charset="0"/>
                          </a:rPr>
                        </m:ctrlPr>
                      </m:sSubPr>
                      <m:e>
                        <m:r>
                          <m:rPr>
                            <m:sty m:val="p"/>
                          </m:rPr>
                          <a:rPr lang="en-US" sz="2000" b="0" i="0" smtClean="0">
                            <a:solidFill>
                              <a:sysClr val="windowText" lastClr="000000"/>
                            </a:solidFill>
                            <a:latin typeface="Cambria Math" panose="02040503050406030204" pitchFamily="18" charset="0"/>
                          </a:rPr>
                          <m:t>Π</m:t>
                        </m:r>
                      </m:e>
                      <m:sub>
                        <m:r>
                          <a:rPr lang="en-US" sz="2000" b="0" i="1" smtClean="0">
                            <a:solidFill>
                              <a:sysClr val="windowText" lastClr="000000"/>
                            </a:solidFill>
                            <a:latin typeface="Cambria Math" panose="02040503050406030204" pitchFamily="18" charset="0"/>
                          </a:rPr>
                          <m:t>0</m:t>
                        </m:r>
                      </m:sub>
                    </m:sSub>
                    <m:r>
                      <a:rPr lang="en-US" sz="2000" b="0" i="1" smtClean="0">
                        <a:solidFill>
                          <a:sysClr val="windowText" lastClr="000000"/>
                        </a:solidFill>
                        <a:latin typeface="Cambria Math" panose="02040503050406030204" pitchFamily="18" charset="0"/>
                      </a:rPr>
                      <m:t>,</m:t>
                    </m:r>
                    <m:sSub>
                      <m:sSubPr>
                        <m:ctrlPr>
                          <a:rPr lang="en-US" sz="2000" b="0" i="1" smtClean="0">
                            <a:solidFill>
                              <a:sysClr val="windowText" lastClr="000000"/>
                            </a:solidFill>
                            <a:latin typeface="Cambria Math" panose="02040503050406030204" pitchFamily="18" charset="0"/>
                          </a:rPr>
                        </m:ctrlPr>
                      </m:sSubPr>
                      <m:e>
                        <m:r>
                          <m:rPr>
                            <m:sty m:val="p"/>
                          </m:rPr>
                          <a:rPr lang="en-US" sz="2000" b="0" i="0" smtClean="0">
                            <a:solidFill>
                              <a:sysClr val="windowText" lastClr="000000"/>
                            </a:solidFill>
                            <a:latin typeface="Cambria Math" panose="02040503050406030204" pitchFamily="18" charset="0"/>
                          </a:rPr>
                          <m:t>Π</m:t>
                        </m:r>
                      </m:e>
                      <m:sub>
                        <m:r>
                          <a:rPr lang="en-US" sz="2000" b="0" i="1" smtClean="0">
                            <a:solidFill>
                              <a:sysClr val="windowText" lastClr="000000"/>
                            </a:solidFill>
                            <a:latin typeface="Cambria Math" panose="02040503050406030204" pitchFamily="18" charset="0"/>
                          </a:rPr>
                          <m:t>1</m:t>
                        </m:r>
                      </m:sub>
                    </m:sSub>
                    <m:r>
                      <a:rPr lang="en-US" sz="2000" b="0" i="1" smtClean="0">
                        <a:solidFill>
                          <a:sysClr val="windowText" lastClr="000000"/>
                        </a:solidFill>
                        <a:latin typeface="Cambria Math" panose="02040503050406030204" pitchFamily="18" charset="0"/>
                      </a:rPr>
                      <m:t>)</m:t>
                    </m:r>
                  </m:oMath>
                </a14:m>
                <a:endParaRPr lang="en-US" sz="2000" dirty="0">
                  <a:solidFill>
                    <a:sysClr val="windowText" lastClr="000000"/>
                  </a:solidFill>
                </a:endParaRPr>
              </a:p>
              <a:p>
                <a:pPr marL="800100" lvl="1" indent="-342900">
                  <a:buFont typeface="Arial" panose="020B0604020202020204" pitchFamily="34" charset="0"/>
                  <a:buChar char="•"/>
                </a:pPr>
                <a:r>
                  <a:rPr lang="en-US" sz="2000" dirty="0">
                    <a:solidFill>
                      <a:sysClr val="windowText" lastClr="000000"/>
                    </a:solidFill>
                  </a:rPr>
                  <a:t>If </a:t>
                </a:r>
                <a14:m>
                  <m:oMath xmlns:m="http://schemas.openxmlformats.org/officeDocument/2006/math">
                    <m:r>
                      <a:rPr lang="en-US" sz="2000" b="0" i="1" dirty="0" smtClean="0">
                        <a:solidFill>
                          <a:sysClr val="windowText" lastClr="000000"/>
                        </a:solidFill>
                        <a:latin typeface="Cambria Math" panose="02040503050406030204" pitchFamily="18" charset="0"/>
                      </a:rPr>
                      <m:t>𝑖</m:t>
                    </m:r>
                  </m:oMath>
                </a14:m>
                <a:r>
                  <a:rPr lang="en-US" sz="2000" dirty="0">
                    <a:solidFill>
                      <a:sysClr val="windowText" lastClr="000000"/>
                    </a:solidFill>
                  </a:rPr>
                  <a:t> is even, measures </a:t>
                </a:r>
                <a14:m>
                  <m:oMath xmlns:m="http://schemas.openxmlformats.org/officeDocument/2006/math">
                    <m:r>
                      <a:rPr lang="en-US" sz="2000" b="1" i="1" dirty="0">
                        <a:solidFill>
                          <a:sysClr val="windowText" lastClr="000000"/>
                        </a:solidFill>
                        <a:latin typeface="Cambria Math" panose="02040503050406030204" pitchFamily="18" charset="0"/>
                      </a:rPr>
                      <m:t>𝑿𝑨</m:t>
                    </m:r>
                  </m:oMath>
                </a14:m>
                <a:r>
                  <a:rPr lang="en-US" sz="2000" dirty="0">
                    <a:solidFill>
                      <a:sysClr val="windowText" lastClr="000000"/>
                    </a:solidFill>
                  </a:rPr>
                  <a:t> on </a:t>
                </a:r>
                <a14:m>
                  <m:oMath xmlns:m="http://schemas.openxmlformats.org/officeDocument/2006/math">
                    <m:r>
                      <a:rPr lang="en-US" sz="2000" i="1">
                        <a:solidFill>
                          <a:sysClr val="windowText" lastClr="000000"/>
                        </a:solidFill>
                        <a:latin typeface="Cambria Math" panose="02040503050406030204" pitchFamily="18" charset="0"/>
                      </a:rPr>
                      <m:t>(</m:t>
                    </m:r>
                    <m:sSub>
                      <m:sSubPr>
                        <m:ctrlPr>
                          <a:rPr lang="en-US" sz="2000" i="1">
                            <a:solidFill>
                              <a:sysClr val="windowText" lastClr="000000"/>
                            </a:solidFill>
                            <a:latin typeface="Cambria Math" panose="02040503050406030204" pitchFamily="18" charset="0"/>
                          </a:rPr>
                        </m:ctrlPr>
                      </m:sSubPr>
                      <m:e>
                        <m:r>
                          <m:rPr>
                            <m:sty m:val="p"/>
                          </m:rPr>
                          <a:rPr lang="en-US" sz="2000" b="0" i="0" smtClean="0">
                            <a:solidFill>
                              <a:sysClr val="windowText" lastClr="000000"/>
                            </a:solidFill>
                            <a:latin typeface="Cambria Math" panose="02040503050406030204" pitchFamily="18" charset="0"/>
                          </a:rPr>
                          <m:t>IsU</m:t>
                        </m:r>
                      </m:e>
                      <m:sub>
                        <m:r>
                          <a:rPr lang="en-US" sz="2000" i="1">
                            <a:solidFill>
                              <a:sysClr val="windowText" lastClr="000000"/>
                            </a:solidFill>
                            <a:latin typeface="Cambria Math" panose="02040503050406030204" pitchFamily="18" charset="0"/>
                          </a:rPr>
                          <m:t>0</m:t>
                        </m:r>
                      </m:sub>
                    </m:sSub>
                    <m:r>
                      <a:rPr lang="en-US" sz="2000" i="1">
                        <a:solidFill>
                          <a:sysClr val="windowText" lastClr="000000"/>
                        </a:solidFill>
                        <a:latin typeface="Cambria Math" panose="02040503050406030204" pitchFamily="18" charset="0"/>
                      </a:rPr>
                      <m:t>,</m:t>
                    </m:r>
                    <m:sSub>
                      <m:sSubPr>
                        <m:ctrlPr>
                          <a:rPr lang="en-US" sz="2000" i="1">
                            <a:solidFill>
                              <a:sysClr val="windowText" lastClr="000000"/>
                            </a:solidFill>
                            <a:latin typeface="Cambria Math" panose="02040503050406030204" pitchFamily="18" charset="0"/>
                          </a:rPr>
                        </m:ctrlPr>
                      </m:sSubPr>
                      <m:e>
                        <m:r>
                          <m:rPr>
                            <m:sty m:val="p"/>
                          </m:rPr>
                          <a:rPr lang="en-US" sz="2000" b="0" i="0" smtClean="0">
                            <a:solidFill>
                              <a:sysClr val="windowText" lastClr="000000"/>
                            </a:solidFill>
                            <a:latin typeface="Cambria Math" panose="02040503050406030204" pitchFamily="18" charset="0"/>
                          </a:rPr>
                          <m:t>IsU</m:t>
                        </m:r>
                      </m:e>
                      <m:sub>
                        <m:r>
                          <a:rPr lang="en-US" sz="2000" i="1">
                            <a:solidFill>
                              <a:sysClr val="windowText" lastClr="000000"/>
                            </a:solidFill>
                            <a:latin typeface="Cambria Math" panose="02040503050406030204" pitchFamily="18" charset="0"/>
                          </a:rPr>
                          <m:t>1</m:t>
                        </m:r>
                      </m:sub>
                    </m:sSub>
                    <m:r>
                      <a:rPr lang="en-US" sz="2000" i="1">
                        <a:solidFill>
                          <a:sysClr val="windowText" lastClr="000000"/>
                        </a:solidFill>
                        <a:latin typeface="Cambria Math" panose="02040503050406030204" pitchFamily="18" charset="0"/>
                      </a:rPr>
                      <m:t>)</m:t>
                    </m:r>
                  </m:oMath>
                </a14:m>
                <a:endParaRPr lang="en-US" sz="2000" dirty="0">
                  <a:solidFill>
                    <a:sysClr val="windowText" lastClr="000000"/>
                  </a:solidFill>
                </a:endParaRPr>
              </a:p>
              <a:p>
                <a:pPr marL="342900" indent="-342900">
                  <a:buFont typeface="Arial" panose="020B0604020202020204" pitchFamily="34" charset="0"/>
                  <a:buChar char="•"/>
                </a:pPr>
                <a:r>
                  <a:rPr lang="en-US" sz="2000" dirty="0">
                    <a:solidFill>
                      <a:sysClr val="windowText" lastClr="000000"/>
                    </a:solidFill>
                  </a:rPr>
                  <a:t>Adversary wins </a:t>
                </a:r>
                <a:r>
                  <a:rPr lang="en-US" sz="2000" dirty="0" err="1">
                    <a:solidFill>
                      <a:sysClr val="windowText" lastClr="000000"/>
                    </a:solidFill>
                  </a:rPr>
                  <a:t>iff</a:t>
                </a:r>
                <a:r>
                  <a:rPr lang="en-US" sz="2000" dirty="0">
                    <a:solidFill>
                      <a:sysClr val="windowText" lastClr="000000"/>
                    </a:solidFill>
                  </a:rPr>
                  <a:t> </a:t>
                </a:r>
                <a14:m>
                  <m:oMath xmlns:m="http://schemas.openxmlformats.org/officeDocument/2006/math">
                    <m:sSub>
                      <m:sSubPr>
                        <m:ctrlPr>
                          <a:rPr lang="en-US" sz="2000" b="0" i="1" smtClean="0">
                            <a:solidFill>
                              <a:sysClr val="windowText" lastClr="000000"/>
                            </a:solidFill>
                            <a:latin typeface="Cambria Math" panose="02040503050406030204" pitchFamily="18" charset="0"/>
                          </a:rPr>
                        </m:ctrlPr>
                      </m:sSubPr>
                      <m:e>
                        <m:r>
                          <a:rPr lang="en-US" sz="2000" b="0" i="1" smtClean="0">
                            <a:solidFill>
                              <a:sysClr val="windowText" lastClr="000000"/>
                            </a:solidFill>
                            <a:latin typeface="Cambria Math" panose="02040503050406030204" pitchFamily="18" charset="0"/>
                          </a:rPr>
                          <m:t>𝑏</m:t>
                        </m:r>
                      </m:e>
                      <m:sub>
                        <m:r>
                          <a:rPr lang="en-US" sz="2000" b="0" i="1" smtClean="0">
                            <a:solidFill>
                              <a:sysClr val="windowText" lastClr="000000"/>
                            </a:solidFill>
                            <a:latin typeface="Cambria Math" panose="02040503050406030204" pitchFamily="18" charset="0"/>
                          </a:rPr>
                          <m:t>1</m:t>
                        </m:r>
                      </m:sub>
                    </m:sSub>
                    <m:r>
                      <a:rPr lang="en-US" sz="2000" b="0" i="1" smtClean="0">
                        <a:solidFill>
                          <a:sysClr val="windowText" lastClr="000000"/>
                        </a:solidFill>
                        <a:latin typeface="Cambria Math" panose="02040503050406030204" pitchFamily="18" charset="0"/>
                      </a:rPr>
                      <m:t>=⋯</m:t>
                    </m:r>
                    <m:sSub>
                      <m:sSubPr>
                        <m:ctrlPr>
                          <a:rPr lang="en-US" sz="2000" b="0" i="1" smtClean="0">
                            <a:solidFill>
                              <a:sysClr val="windowText" lastClr="000000"/>
                            </a:solidFill>
                            <a:latin typeface="Cambria Math" panose="02040503050406030204" pitchFamily="18" charset="0"/>
                          </a:rPr>
                        </m:ctrlPr>
                      </m:sSubPr>
                      <m:e>
                        <m:r>
                          <a:rPr lang="en-US" sz="2000" b="0" i="1" smtClean="0">
                            <a:solidFill>
                              <a:sysClr val="windowText" lastClr="000000"/>
                            </a:solidFill>
                            <a:latin typeface="Cambria Math" panose="02040503050406030204" pitchFamily="18" charset="0"/>
                          </a:rPr>
                          <m:t>𝑏</m:t>
                        </m:r>
                      </m:e>
                      <m:sub>
                        <m:r>
                          <a:rPr lang="en-US" sz="2000" b="0" i="1" smtClean="0">
                            <a:solidFill>
                              <a:sysClr val="windowText" lastClr="000000"/>
                            </a:solidFill>
                            <a:latin typeface="Cambria Math" panose="02040503050406030204" pitchFamily="18" charset="0"/>
                          </a:rPr>
                          <m:t>𝑔</m:t>
                        </m:r>
                        <m:r>
                          <a:rPr lang="en-US" sz="2000" b="0" i="1" smtClean="0">
                            <a:solidFill>
                              <a:sysClr val="windowText" lastClr="000000"/>
                            </a:solidFill>
                            <a:latin typeface="Cambria Math" panose="02040503050406030204" pitchFamily="18" charset="0"/>
                          </a:rPr>
                          <m:t>−1</m:t>
                        </m:r>
                      </m:sub>
                    </m:sSub>
                    <m:r>
                      <a:rPr lang="en-US" sz="2000" b="0" i="1" smtClean="0">
                        <a:solidFill>
                          <a:sysClr val="windowText" lastClr="000000"/>
                        </a:solidFill>
                        <a:latin typeface="Cambria Math" panose="02040503050406030204" pitchFamily="18" charset="0"/>
                      </a:rPr>
                      <m:t>=</m:t>
                    </m:r>
                    <m:sSub>
                      <m:sSubPr>
                        <m:ctrlPr>
                          <a:rPr lang="en-US" sz="2000" b="0" i="1" smtClean="0">
                            <a:solidFill>
                              <a:sysClr val="windowText" lastClr="000000"/>
                            </a:solidFill>
                            <a:latin typeface="Cambria Math" panose="02040503050406030204" pitchFamily="18" charset="0"/>
                          </a:rPr>
                        </m:ctrlPr>
                      </m:sSubPr>
                      <m:e>
                        <m:r>
                          <a:rPr lang="en-US" sz="2000" b="0" i="1" smtClean="0">
                            <a:solidFill>
                              <a:sysClr val="windowText" lastClr="000000"/>
                            </a:solidFill>
                            <a:latin typeface="Cambria Math" panose="02040503050406030204" pitchFamily="18" charset="0"/>
                          </a:rPr>
                          <m:t>𝑏</m:t>
                        </m:r>
                      </m:e>
                      <m:sub>
                        <m:r>
                          <a:rPr lang="en-US" sz="2000" b="0" i="1" smtClean="0">
                            <a:solidFill>
                              <a:sysClr val="windowText" lastClr="000000"/>
                            </a:solidFill>
                            <a:latin typeface="Cambria Math" panose="02040503050406030204" pitchFamily="18" charset="0"/>
                          </a:rPr>
                          <m:t>𝑔</m:t>
                        </m:r>
                      </m:sub>
                    </m:sSub>
                    <m:r>
                      <a:rPr lang="en-US" sz="2000" b="0" i="1" smtClean="0">
                        <a:solidFill>
                          <a:sysClr val="windowText" lastClr="000000"/>
                        </a:solidFill>
                        <a:latin typeface="Cambria Math" panose="02040503050406030204" pitchFamily="18" charset="0"/>
                      </a:rPr>
                      <m:t>=0</m:t>
                    </m:r>
                  </m:oMath>
                </a14:m>
                <a:endParaRPr lang="en-US" sz="2000" dirty="0">
                  <a:solidFill>
                    <a:sysClr val="windowText" lastClr="000000"/>
                  </a:solidFill>
                </a:endParaRPr>
              </a:p>
            </p:txBody>
          </p:sp>
        </mc:Choice>
        <mc:Fallback xmlns="">
          <p:sp>
            <p:nvSpPr>
              <p:cNvPr id="16" name="Rectangle 15">
                <a:extLst>
                  <a:ext uri="{FF2B5EF4-FFF2-40B4-BE49-F238E27FC236}">
                    <a16:creationId xmlns:a16="http://schemas.microsoft.com/office/drawing/2014/main" id="{2306A21E-89FE-3272-36CD-54255B0C3B38}"/>
                  </a:ext>
                </a:extLst>
              </p:cNvPr>
              <p:cNvSpPr>
                <a:spLocks noRot="1" noChangeAspect="1" noMove="1" noResize="1" noEditPoints="1" noAdjustHandles="1" noChangeArrowheads="1" noChangeShapeType="1" noTextEdit="1"/>
              </p:cNvSpPr>
              <p:nvPr/>
            </p:nvSpPr>
            <p:spPr>
              <a:xfrm>
                <a:off x="103645" y="4098588"/>
                <a:ext cx="5341491" cy="2394288"/>
              </a:xfrm>
              <a:prstGeom prst="rect">
                <a:avLst/>
              </a:prstGeom>
              <a:blipFill>
                <a:blip r:embed="rId14"/>
                <a:stretch>
                  <a:fillRect l="-946" b="-1053"/>
                </a:stretch>
              </a:blipFill>
              <a:ln>
                <a:solidFill>
                  <a:schemeClr val="bg1"/>
                </a:solidFill>
              </a:ln>
            </p:spPr>
            <p:txBody>
              <a:bodyPr/>
              <a:lstStyle/>
              <a:p>
                <a:r>
                  <a:rPr lang="en-US">
                    <a:noFill/>
                  </a:rPr>
                  <a:t> </a:t>
                </a:r>
              </a:p>
            </p:txBody>
          </p:sp>
        </mc:Fallback>
      </mc:AlternateContent>
      <p:sp>
        <p:nvSpPr>
          <p:cNvPr id="19" name="Rectangle 18">
            <a:extLst>
              <a:ext uri="{FF2B5EF4-FFF2-40B4-BE49-F238E27FC236}">
                <a16:creationId xmlns:a16="http://schemas.microsoft.com/office/drawing/2014/main" id="{A54F4BED-0C5C-CA90-DFF4-CB01F01A896C}"/>
              </a:ext>
            </a:extLst>
          </p:cNvPr>
          <p:cNvSpPr/>
          <p:nvPr/>
        </p:nvSpPr>
        <p:spPr>
          <a:xfrm>
            <a:off x="1815061" y="2478156"/>
            <a:ext cx="2673174" cy="723569"/>
          </a:xfrm>
          <a:prstGeom prst="rect">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0" dirty="0">
                <a:solidFill>
                  <a:sysClr val="windowText" lastClr="000000"/>
                </a:solidFill>
              </a:rPr>
              <a:t>Inspired by [MW05]</a:t>
            </a:r>
            <a:endParaRPr lang="en-US" sz="2400" dirty="0">
              <a:solidFill>
                <a:sysClr val="windowText" lastClr="000000"/>
              </a:solidFill>
            </a:endParaRPr>
          </a:p>
        </p:txBody>
      </p:sp>
    </p:spTree>
    <p:extLst>
      <p:ext uri="{BB962C8B-B14F-4D97-AF65-F5344CB8AC3E}">
        <p14:creationId xmlns:p14="http://schemas.microsoft.com/office/powerpoint/2010/main" val="2229198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16" grpId="0" animBg="1"/>
      <p:bldP spid="1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84174-F5C8-94D3-3728-2F91B155FC36}"/>
              </a:ext>
            </a:extLst>
          </p:cNvPr>
          <p:cNvSpPr>
            <a:spLocks noGrp="1"/>
          </p:cNvSpPr>
          <p:nvPr>
            <p:ph type="title"/>
          </p:nvPr>
        </p:nvSpPr>
        <p:spPr/>
        <p:txBody>
          <a:bodyPr/>
          <a:lstStyle/>
          <a:p>
            <a:r>
              <a:rPr lang="en-US" b="1" dirty="0"/>
              <a:t>Takeaways</a:t>
            </a:r>
            <a:r>
              <a:rPr lang="en-US" dirty="0"/>
              <a:t> (informal)</a:t>
            </a:r>
          </a:p>
        </p:txBody>
      </p:sp>
      <p:sp>
        <p:nvSpPr>
          <p:cNvPr id="3" name="Content Placeholder 2">
            <a:extLst>
              <a:ext uri="{FF2B5EF4-FFF2-40B4-BE49-F238E27FC236}">
                <a16:creationId xmlns:a16="http://schemas.microsoft.com/office/drawing/2014/main" id="{CCA52116-3ABE-BAE6-D49D-26448F289966}"/>
              </a:ext>
            </a:extLst>
          </p:cNvPr>
          <p:cNvSpPr>
            <a:spLocks noGrp="1"/>
          </p:cNvSpPr>
          <p:nvPr>
            <p:ph idx="1"/>
          </p:nvPr>
        </p:nvSpPr>
        <p:spPr>
          <a:xfrm>
            <a:off x="838200" y="1825625"/>
            <a:ext cx="11049000" cy="4270375"/>
          </a:xfrm>
        </p:spPr>
        <p:txBody>
          <a:bodyPr/>
          <a:lstStyle/>
          <a:p>
            <a:r>
              <a:rPr lang="en-US" dirty="0"/>
              <a:t>For </a:t>
            </a:r>
            <a:r>
              <a:rPr lang="en-US" b="1" dirty="0"/>
              <a:t>many natural </a:t>
            </a:r>
            <a:r>
              <a:rPr lang="en-US" dirty="0"/>
              <a:t>security games based on hash functions, </a:t>
            </a:r>
          </a:p>
          <a:p>
            <a:pPr lvl="1"/>
            <a:r>
              <a:rPr lang="en-US" dirty="0"/>
              <a:t>BQP/poly and BQP/</a:t>
            </a:r>
            <a:r>
              <a:rPr lang="en-US" dirty="0" err="1"/>
              <a:t>qpoly</a:t>
            </a:r>
            <a:r>
              <a:rPr lang="en-US" dirty="0"/>
              <a:t> adversaries achieve the same power (generically)</a:t>
            </a:r>
          </a:p>
          <a:p>
            <a:pPr lvl="1"/>
            <a:endParaRPr lang="en-US" dirty="0"/>
          </a:p>
          <a:p>
            <a:pPr lvl="1"/>
            <a:endParaRPr lang="en-US" dirty="0"/>
          </a:p>
          <a:p>
            <a:r>
              <a:rPr lang="en-US" dirty="0"/>
              <a:t>Salting defeats any preprocessing attacks</a:t>
            </a:r>
          </a:p>
          <a:p>
            <a:endParaRPr lang="en-US" dirty="0"/>
          </a:p>
        </p:txBody>
      </p:sp>
      <p:sp>
        <p:nvSpPr>
          <p:cNvPr id="4" name="Oval 3">
            <a:extLst>
              <a:ext uri="{FF2B5EF4-FFF2-40B4-BE49-F238E27FC236}">
                <a16:creationId xmlns:a16="http://schemas.microsoft.com/office/drawing/2014/main" id="{3639625E-D119-1FEA-F433-83D4D3A1829C}"/>
              </a:ext>
            </a:extLst>
          </p:cNvPr>
          <p:cNvSpPr/>
          <p:nvPr/>
        </p:nvSpPr>
        <p:spPr>
          <a:xfrm>
            <a:off x="1474964" y="1619324"/>
            <a:ext cx="2382662" cy="885751"/>
          </a:xfrm>
          <a:prstGeom prst="ellipse">
            <a:avLst/>
          </a:prstGeom>
          <a:noFill/>
          <a:ln w="57150"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dirty="0"/>
          </a:p>
        </p:txBody>
      </p:sp>
      <p:cxnSp>
        <p:nvCxnSpPr>
          <p:cNvPr id="5" name="Straight Arrow Connector 4">
            <a:extLst>
              <a:ext uri="{FF2B5EF4-FFF2-40B4-BE49-F238E27FC236}">
                <a16:creationId xmlns:a16="http://schemas.microsoft.com/office/drawing/2014/main" id="{C1131BA4-43EA-DD42-3912-6A70DF92D240}"/>
              </a:ext>
            </a:extLst>
          </p:cNvPr>
          <p:cNvCxnSpPr>
            <a:cxnSpLocks/>
          </p:cNvCxnSpPr>
          <p:nvPr/>
        </p:nvCxnSpPr>
        <p:spPr>
          <a:xfrm>
            <a:off x="3061081" y="2505075"/>
            <a:ext cx="1006094" cy="2800350"/>
          </a:xfrm>
          <a:prstGeom prst="straightConnector1">
            <a:avLst/>
          </a:prstGeom>
          <a:ln w="57150">
            <a:solidFill>
              <a:schemeClr val="accent6"/>
            </a:solidFill>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627BE2FE-D8D8-9528-6D3D-80B75978D8B4}"/>
                  </a:ext>
                </a:extLst>
              </p:cNvPr>
              <p:cNvSpPr/>
              <p:nvPr/>
            </p:nvSpPr>
            <p:spPr>
              <a:xfrm>
                <a:off x="304800" y="5364161"/>
                <a:ext cx="11811000" cy="12417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ysClr val="windowText" lastClr="000000"/>
                    </a:solidFill>
                  </a:rPr>
                  <a:t>For a certain contrived game and </a:t>
                </a:r>
                <a14:m>
                  <m:oMath xmlns:m="http://schemas.openxmlformats.org/officeDocument/2006/math">
                    <m:r>
                      <a:rPr lang="en-US" sz="2800" b="0" i="1" smtClean="0">
                        <a:solidFill>
                          <a:sysClr val="windowText" lastClr="000000"/>
                        </a:solidFill>
                        <a:latin typeface="Cambria Math" panose="02040503050406030204" pitchFamily="18" charset="0"/>
                      </a:rPr>
                      <m:t>𝑇</m:t>
                    </m:r>
                    <m:r>
                      <a:rPr lang="en-US" sz="2800" b="0" i="1" smtClean="0">
                        <a:solidFill>
                          <a:sysClr val="windowText" lastClr="000000"/>
                        </a:solidFill>
                        <a:latin typeface="Cambria Math" panose="02040503050406030204" pitchFamily="18" charset="0"/>
                      </a:rPr>
                      <m:t>=0</m:t>
                    </m:r>
                  </m:oMath>
                </a14:m>
                <a:r>
                  <a:rPr lang="en-US" sz="2800" dirty="0">
                    <a:solidFill>
                      <a:sysClr val="windowText" lastClr="000000"/>
                    </a:solidFill>
                  </a:rPr>
                  <a:t>, quantum advice is exponentially better.</a:t>
                </a:r>
              </a:p>
              <a:p>
                <a:r>
                  <a:rPr lang="en-US" sz="2800" dirty="0">
                    <a:solidFill>
                      <a:sysClr val="windowText" lastClr="000000"/>
                    </a:solidFill>
                  </a:rPr>
                  <a:t>Based on a recent work by [</a:t>
                </a:r>
                <a:r>
                  <a:rPr lang="en-US" sz="2800" dirty="0" err="1">
                    <a:solidFill>
                      <a:sysClr val="windowText" lastClr="000000"/>
                    </a:solidFill>
                  </a:rPr>
                  <a:t>Yamakawa</a:t>
                </a:r>
                <a:r>
                  <a:rPr lang="en-US" sz="2800" dirty="0">
                    <a:solidFill>
                      <a:sysClr val="windowText" lastClr="000000"/>
                    </a:solidFill>
                  </a:rPr>
                  <a:t>, Zhandry22] </a:t>
                </a:r>
              </a:p>
            </p:txBody>
          </p:sp>
        </mc:Choice>
        <mc:Fallback xmlns="">
          <p:sp>
            <p:nvSpPr>
              <p:cNvPr id="7" name="Rectangle 6">
                <a:extLst>
                  <a:ext uri="{FF2B5EF4-FFF2-40B4-BE49-F238E27FC236}">
                    <a16:creationId xmlns:a16="http://schemas.microsoft.com/office/drawing/2014/main" id="{627BE2FE-D8D8-9528-6D3D-80B75978D8B4}"/>
                  </a:ext>
                </a:extLst>
              </p:cNvPr>
              <p:cNvSpPr>
                <a:spLocks noRot="1" noChangeAspect="1" noMove="1" noResize="1" noEditPoints="1" noAdjustHandles="1" noChangeArrowheads="1" noChangeShapeType="1" noTextEdit="1"/>
              </p:cNvSpPr>
              <p:nvPr/>
            </p:nvSpPr>
            <p:spPr>
              <a:xfrm>
                <a:off x="304800" y="5364161"/>
                <a:ext cx="11811000" cy="1241737"/>
              </a:xfrm>
              <a:prstGeom prst="rect">
                <a:avLst/>
              </a:prstGeom>
              <a:blipFill>
                <a:blip r:embed="rId3"/>
                <a:stretch>
                  <a:fillRect l="-979" r="-515" b="-1456"/>
                </a:stretch>
              </a:blipFill>
              <a:ln>
                <a:solidFill>
                  <a:schemeClr val="bg1"/>
                </a:solidFill>
              </a:ln>
            </p:spPr>
            <p:txBody>
              <a:bodyPr/>
              <a:lstStyle/>
              <a:p>
                <a:r>
                  <a:rPr lang="en-US">
                    <a:noFill/>
                  </a:rPr>
                  <a:t> </a:t>
                </a:r>
              </a:p>
            </p:txBody>
          </p:sp>
        </mc:Fallback>
      </mc:AlternateContent>
      <p:pic>
        <p:nvPicPr>
          <p:cNvPr id="6" name="Picture 2" descr="Retrain Your Taste Buds Away from Salt">
            <a:extLst>
              <a:ext uri="{FF2B5EF4-FFF2-40B4-BE49-F238E27FC236}">
                <a16:creationId xmlns:a16="http://schemas.microsoft.com/office/drawing/2014/main" id="{A123C0BD-20FC-C508-F264-F4EA3DAB21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46259" y="3318292"/>
            <a:ext cx="2985664" cy="1989269"/>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C2C06200-B2A4-AF35-9A48-707BD46342AD}"/>
              </a:ext>
            </a:extLst>
          </p:cNvPr>
          <p:cNvSpPr/>
          <p:nvPr/>
        </p:nvSpPr>
        <p:spPr>
          <a:xfrm rot="650091">
            <a:off x="8901403" y="3875921"/>
            <a:ext cx="1070908" cy="4263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ysClr val="windowText" lastClr="000000"/>
                </a:solidFill>
              </a:rPr>
              <a:t>more</a:t>
            </a:r>
          </a:p>
        </p:txBody>
      </p:sp>
    </p:spTree>
    <p:extLst>
      <p:ext uri="{BB962C8B-B14F-4D97-AF65-F5344CB8AC3E}">
        <p14:creationId xmlns:p14="http://schemas.microsoft.com/office/powerpoint/2010/main" val="3231441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54F1BAB-2390-41A4-BB02-FC9EBE289272}"/>
              </a:ext>
            </a:extLst>
          </p:cNvPr>
          <p:cNvSpPr>
            <a:spLocks noGrp="1"/>
          </p:cNvSpPr>
          <p:nvPr>
            <p:ph type="title"/>
          </p:nvPr>
        </p:nvSpPr>
        <p:spPr/>
        <p:txBody>
          <a:bodyPr/>
          <a:lstStyle/>
          <a:p>
            <a:r>
              <a:rPr kumimoji="1" lang="en-US" altLang="ja-JP" b="1" dirty="0"/>
              <a:t>Subsequent Work</a:t>
            </a:r>
            <a:endParaRPr kumimoji="1" lang="ja-JP" altLang="en-US" b="1" dirty="0"/>
          </a:p>
        </p:txBody>
      </p:sp>
      <p:sp>
        <p:nvSpPr>
          <p:cNvPr id="3" name="コンテンツ プレースホルダー 2">
            <a:extLst>
              <a:ext uri="{FF2B5EF4-FFF2-40B4-BE49-F238E27FC236}">
                <a16:creationId xmlns:a16="http://schemas.microsoft.com/office/drawing/2014/main" id="{D963FA9D-8106-4DE9-A257-EAF5A564DF5A}"/>
              </a:ext>
            </a:extLst>
          </p:cNvPr>
          <p:cNvSpPr>
            <a:spLocks noGrp="1"/>
          </p:cNvSpPr>
          <p:nvPr>
            <p:ph idx="1"/>
          </p:nvPr>
        </p:nvSpPr>
        <p:spPr/>
        <p:txBody>
          <a:bodyPr>
            <a:normAutofit lnSpcReduction="10000"/>
          </a:bodyPr>
          <a:lstStyle/>
          <a:p>
            <a:r>
              <a:rPr kumimoji="1" lang="en-US" altLang="ja-JP" dirty="0"/>
              <a:t>Does quantum advice have more power than classical advice?</a:t>
            </a:r>
          </a:p>
          <a:p>
            <a:pPr marL="0" indent="0">
              <a:buNone/>
            </a:pPr>
            <a:endParaRPr kumimoji="1" lang="en-US" altLang="ja-JP" dirty="0"/>
          </a:p>
          <a:p>
            <a:pPr marL="0" indent="0">
              <a:buNone/>
            </a:pPr>
            <a:endParaRPr kumimoji="1" lang="en-US" altLang="ja-JP" dirty="0"/>
          </a:p>
          <a:p>
            <a:pPr marL="0" indent="0">
              <a:buNone/>
            </a:pPr>
            <a:r>
              <a:rPr kumimoji="1" lang="en-US" altLang="ja-JP" dirty="0"/>
              <a:t>[Aaronson, Kuperberg07]: Separation relative to </a:t>
            </a:r>
            <a:r>
              <a:rPr kumimoji="1" lang="en-US" altLang="ja-JP" b="1" dirty="0"/>
              <a:t>quantum</a:t>
            </a:r>
            <a:r>
              <a:rPr kumimoji="1" lang="en-US" altLang="ja-JP" dirty="0"/>
              <a:t> oracles</a:t>
            </a:r>
          </a:p>
          <a:p>
            <a:pPr marL="0" indent="0">
              <a:buNone/>
            </a:pPr>
            <a:r>
              <a:rPr kumimoji="1" lang="en-US" altLang="ja-JP" dirty="0"/>
              <a:t>Open: Separation relative to (quantumly-accessible) </a:t>
            </a:r>
            <a:r>
              <a:rPr kumimoji="1" lang="en-US" altLang="ja-JP" b="1" dirty="0"/>
              <a:t>classical</a:t>
            </a:r>
            <a:r>
              <a:rPr kumimoji="1" lang="en-US" altLang="ja-JP" dirty="0"/>
              <a:t> oracles?</a:t>
            </a:r>
          </a:p>
          <a:p>
            <a:pPr marL="0" indent="0">
              <a:buNone/>
            </a:pPr>
            <a:r>
              <a:rPr kumimoji="1" lang="en-US" altLang="ja-JP" dirty="0"/>
              <a:t>[Li, </a:t>
            </a:r>
            <a:r>
              <a:rPr kumimoji="1" lang="en-US" altLang="ja-JP" dirty="0">
                <a:solidFill>
                  <a:srgbClr val="FF0000"/>
                </a:solidFill>
              </a:rPr>
              <a:t>Liu</a:t>
            </a:r>
            <a:r>
              <a:rPr kumimoji="1" lang="en-US" altLang="ja-JP" dirty="0"/>
              <a:t>, </a:t>
            </a:r>
            <a:r>
              <a:rPr kumimoji="1" lang="en-US" altLang="ja-JP" dirty="0" err="1"/>
              <a:t>Pelecanos</a:t>
            </a:r>
            <a:r>
              <a:rPr kumimoji="1" lang="en-US" altLang="ja-JP" dirty="0"/>
              <a:t>, Yamakawa23]: </a:t>
            </a:r>
            <a:br>
              <a:rPr kumimoji="1" lang="en-US" altLang="ja-JP" dirty="0"/>
            </a:br>
            <a:r>
              <a:rPr kumimoji="1" lang="en-US" altLang="ja-JP" dirty="0"/>
              <a:t>Separation relative to </a:t>
            </a:r>
            <a:r>
              <a:rPr kumimoji="1" lang="en-US" altLang="ja-JP" b="1" dirty="0"/>
              <a:t>classically-accessible</a:t>
            </a:r>
            <a:r>
              <a:rPr kumimoji="1" lang="en-US" altLang="ja-JP" dirty="0"/>
              <a:t> </a:t>
            </a:r>
            <a:r>
              <a:rPr kumimoji="1" lang="en-US" altLang="ja-JP" b="1" dirty="0"/>
              <a:t>classical</a:t>
            </a:r>
            <a:r>
              <a:rPr kumimoji="1" lang="en-US" altLang="ja-JP" dirty="0"/>
              <a:t> oracles</a:t>
            </a:r>
          </a:p>
          <a:p>
            <a:pPr marL="0" indent="0">
              <a:buNone/>
            </a:pPr>
            <a:r>
              <a:rPr kumimoji="1" lang="en-US" altLang="ja-JP" dirty="0"/>
              <a:t>Also separate QMA and QCMA</a:t>
            </a:r>
          </a:p>
          <a:p>
            <a:pPr marL="0" indent="0">
              <a:buNone/>
            </a:pPr>
            <a:r>
              <a:rPr kumimoji="1" lang="en-US" altLang="ja-JP" dirty="0"/>
              <a:t>Based on the contrived separation in the case of T=0 in this work.</a:t>
            </a:r>
          </a:p>
          <a:p>
            <a:pPr marL="0" indent="0">
              <a:buNone/>
            </a:pPr>
            <a:endParaRPr kumimoji="1" lang="en-US" altLang="ja-JP" dirty="0"/>
          </a:p>
          <a:p>
            <a:pPr marL="0" indent="0">
              <a:buNone/>
            </a:pPr>
            <a:endParaRPr kumimoji="1" lang="en-US" altLang="ja-JP" dirty="0"/>
          </a:p>
        </p:txBody>
      </p:sp>
      <p:sp>
        <p:nvSpPr>
          <p:cNvPr id="4" name="テキスト ボックス 3">
            <a:extLst>
              <a:ext uri="{FF2B5EF4-FFF2-40B4-BE49-F238E27FC236}">
                <a16:creationId xmlns:a16="http://schemas.microsoft.com/office/drawing/2014/main" id="{0576A069-F712-4C9B-9675-1221ED468B68}"/>
              </a:ext>
            </a:extLst>
          </p:cNvPr>
          <p:cNvSpPr txBox="1"/>
          <p:nvPr/>
        </p:nvSpPr>
        <p:spPr>
          <a:xfrm>
            <a:off x="3480180" y="2374711"/>
            <a:ext cx="6496334" cy="646331"/>
          </a:xfrm>
          <a:prstGeom prst="rect">
            <a:avLst/>
          </a:prstGeom>
          <a:noFill/>
        </p:spPr>
        <p:txBody>
          <a:bodyPr wrap="square" rtlCol="0">
            <a:spAutoFit/>
          </a:bodyPr>
          <a:lstStyle/>
          <a:p>
            <a:r>
              <a:rPr kumimoji="1" lang="en-US" altLang="ja-JP" sz="3600" dirty="0"/>
              <a:t>BQP/poly</a:t>
            </a:r>
            <a:r>
              <a:rPr kumimoji="1" lang="ja-JP" altLang="en-US" sz="3600" dirty="0"/>
              <a:t>≠</a:t>
            </a:r>
            <a:r>
              <a:rPr kumimoji="1" lang="en-US" altLang="ja-JP" sz="3600" dirty="0"/>
              <a:t>BQP/</a:t>
            </a:r>
            <a:r>
              <a:rPr kumimoji="1" lang="en-US" altLang="ja-JP" sz="3600" dirty="0" err="1"/>
              <a:t>qpoly</a:t>
            </a:r>
            <a:r>
              <a:rPr kumimoji="1" lang="en-US" altLang="ja-JP" sz="3600" dirty="0"/>
              <a:t>?</a:t>
            </a:r>
            <a:endParaRPr kumimoji="1" lang="ja-JP" altLang="en-US" sz="3600" dirty="0"/>
          </a:p>
        </p:txBody>
      </p:sp>
    </p:spTree>
    <p:extLst>
      <p:ext uri="{BB962C8B-B14F-4D97-AF65-F5344CB8AC3E}">
        <p14:creationId xmlns:p14="http://schemas.microsoft.com/office/powerpoint/2010/main" val="1408728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FEEE5F-3EF0-4439-B0A6-2A92D1DDB58D}"/>
              </a:ext>
            </a:extLst>
          </p:cNvPr>
          <p:cNvSpPr>
            <a:spLocks noGrp="1"/>
          </p:cNvSpPr>
          <p:nvPr>
            <p:ph type="ctrTitle"/>
          </p:nvPr>
        </p:nvSpPr>
        <p:spPr/>
        <p:txBody>
          <a:bodyPr/>
          <a:lstStyle/>
          <a:p>
            <a:r>
              <a:rPr lang="en-US" b="1" dirty="0"/>
              <a:t>Thank you!</a:t>
            </a:r>
          </a:p>
        </p:txBody>
      </p:sp>
      <p:sp>
        <p:nvSpPr>
          <p:cNvPr id="3" name="Subtitle 2">
            <a:extLst>
              <a:ext uri="{FF2B5EF4-FFF2-40B4-BE49-F238E27FC236}">
                <a16:creationId xmlns:a16="http://schemas.microsoft.com/office/drawing/2014/main" id="{D021488F-5599-4678-BCAD-F52FECE61DFA}"/>
              </a:ext>
            </a:extLst>
          </p:cNvPr>
          <p:cNvSpPr>
            <a:spLocks noGrp="1"/>
          </p:cNvSpPr>
          <p:nvPr>
            <p:ph type="subTitle" idx="1"/>
          </p:nvPr>
        </p:nvSpPr>
        <p:spPr>
          <a:xfrm>
            <a:off x="1264508" y="3740493"/>
            <a:ext cx="9662984" cy="603422"/>
          </a:xfrm>
        </p:spPr>
        <p:txBody>
          <a:bodyPr/>
          <a:lstStyle/>
          <a:p>
            <a:r>
              <a:rPr lang="en-US" dirty="0"/>
              <a:t>https://</a:t>
            </a:r>
            <a:r>
              <a:rPr lang="en-US" dirty="0" err="1"/>
              <a:t>eprint.iacr.org</a:t>
            </a:r>
            <a:r>
              <a:rPr lang="en-US" dirty="0"/>
              <a:t>/2022/1384</a:t>
            </a:r>
          </a:p>
          <a:p>
            <a:endParaRPr lang="en-US" dirty="0"/>
          </a:p>
        </p:txBody>
      </p:sp>
    </p:spTree>
    <p:extLst>
      <p:ext uri="{BB962C8B-B14F-4D97-AF65-F5344CB8AC3E}">
        <p14:creationId xmlns:p14="http://schemas.microsoft.com/office/powerpoint/2010/main" val="17908228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FEEE5F-3EF0-4439-B0A6-2A92D1DDB58D}"/>
              </a:ext>
            </a:extLst>
          </p:cNvPr>
          <p:cNvSpPr>
            <a:spLocks noGrp="1"/>
          </p:cNvSpPr>
          <p:nvPr>
            <p:ph type="ctrTitle"/>
          </p:nvPr>
        </p:nvSpPr>
        <p:spPr>
          <a:xfrm>
            <a:off x="1303563" y="1967592"/>
            <a:ext cx="9848851" cy="2922815"/>
          </a:xfrm>
        </p:spPr>
        <p:txBody>
          <a:bodyPr>
            <a:normAutofit fontScale="90000"/>
          </a:bodyPr>
          <a:lstStyle/>
          <a:p>
            <a:r>
              <a:rPr lang="en-US" sz="3600" b="1" dirty="0"/>
              <a:t>(Informal) Grover’s search can not be sped up, </a:t>
            </a:r>
            <a:br>
              <a:rPr lang="en-US" sz="3600" b="1" dirty="0"/>
            </a:br>
            <a:r>
              <a:rPr lang="en-US" sz="3600" b="1" dirty="0"/>
              <a:t>even with quantum advice</a:t>
            </a:r>
            <a:br>
              <a:rPr lang="en-US" sz="3600" b="1" dirty="0"/>
            </a:br>
            <a:br>
              <a:rPr lang="en-US" sz="3600" b="1" dirty="0"/>
            </a:br>
            <a:br>
              <a:rPr lang="en-US" sz="3600" b="1" dirty="0"/>
            </a:br>
            <a:r>
              <a:rPr lang="en-US" sz="3600" b="1" dirty="0"/>
              <a:t>(Informal) Salting defeats non-uniform attacks,</a:t>
            </a:r>
            <a:br>
              <a:rPr lang="en-US" sz="3600" b="1" dirty="0"/>
            </a:br>
            <a:r>
              <a:rPr lang="en-US" sz="3600" b="1" dirty="0"/>
              <a:t>even with quantum advice</a:t>
            </a:r>
          </a:p>
        </p:txBody>
      </p:sp>
    </p:spTree>
    <p:extLst>
      <p:ext uri="{BB962C8B-B14F-4D97-AF65-F5344CB8AC3E}">
        <p14:creationId xmlns:p14="http://schemas.microsoft.com/office/powerpoint/2010/main" val="20245400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CD752-CD26-4632-9E33-94718DD0441F}"/>
              </a:ext>
            </a:extLst>
          </p:cNvPr>
          <p:cNvSpPr>
            <a:spLocks noGrp="1"/>
          </p:cNvSpPr>
          <p:nvPr>
            <p:ph type="title"/>
          </p:nvPr>
        </p:nvSpPr>
        <p:spPr/>
        <p:txBody>
          <a:bodyPr/>
          <a:lstStyle/>
          <a:p>
            <a:r>
              <a:rPr lang="en-US" dirty="0"/>
              <a:t>Cryptographic Hash</a:t>
            </a:r>
          </a:p>
        </p:txBody>
      </p:sp>
      <mc:AlternateContent xmlns:mc="http://schemas.openxmlformats.org/markup-compatibility/2006">
        <mc:Choice xmlns:a14="http://schemas.microsoft.com/office/drawing/2010/main" Requires="a14">
          <p:sp>
            <p:nvSpPr>
              <p:cNvPr id="8" name="Content Placeholder 7">
                <a:extLst>
                  <a:ext uri="{FF2B5EF4-FFF2-40B4-BE49-F238E27FC236}">
                    <a16:creationId xmlns:a16="http://schemas.microsoft.com/office/drawing/2014/main" id="{8632B036-33DE-4DF5-9B08-E1BA988240B2}"/>
                  </a:ext>
                </a:extLst>
              </p:cNvPr>
              <p:cNvSpPr>
                <a:spLocks noGrp="1"/>
              </p:cNvSpPr>
              <p:nvPr>
                <p:ph idx="1"/>
              </p:nvPr>
            </p:nvSpPr>
            <p:spPr/>
            <p:txBody>
              <a:bodyPr>
                <a:normAutofit/>
              </a:bodyPr>
              <a:lstStyle/>
              <a:p>
                <a:r>
                  <a:rPr lang="en-US" dirty="0"/>
                  <a:t>A function </a:t>
                </a:r>
                <a14:m>
                  <m:oMath xmlns:m="http://schemas.openxmlformats.org/officeDocument/2006/math">
                    <m:r>
                      <a:rPr lang="en-US" b="1" i="1" dirty="0" smtClean="0">
                        <a:latin typeface="Cambria Math" panose="02040503050406030204" pitchFamily="18" charset="0"/>
                      </a:rPr>
                      <m:t>𝑯</m:t>
                    </m:r>
                  </m:oMath>
                </a14:m>
                <a:r>
                  <a:rPr lang="en-US" dirty="0"/>
                  <a:t> that outputs a </a:t>
                </a:r>
                <a:r>
                  <a:rPr lang="en-US" b="1" i="1" dirty="0"/>
                  <a:t>digest </a:t>
                </a:r>
                <a:r>
                  <a:rPr lang="en-US" dirty="0"/>
                  <a:t>(of </a:t>
                </a:r>
                <a14:m>
                  <m:oMath xmlns:m="http://schemas.openxmlformats.org/officeDocument/2006/math">
                    <m:r>
                      <a:rPr lang="en-US" i="1" dirty="0" smtClean="0">
                        <a:latin typeface="Cambria Math" panose="02040503050406030204" pitchFamily="18" charset="0"/>
                      </a:rPr>
                      <m:t>𝑛</m:t>
                    </m:r>
                  </m:oMath>
                </a14:m>
                <a:r>
                  <a:rPr lang="en-US" dirty="0"/>
                  <a:t> bits, </a:t>
                </a:r>
                <a14:m>
                  <m:oMath xmlns:m="http://schemas.openxmlformats.org/officeDocument/2006/math">
                    <m:r>
                      <a:rPr lang="en-US" b="0" i="1" smtClean="0">
                        <a:latin typeface="Cambria Math" panose="02040503050406030204" pitchFamily="18" charset="0"/>
                      </a:rPr>
                      <m:t>𝑁</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𝑛</m:t>
                        </m:r>
                      </m:sup>
                    </m:sSup>
                  </m:oMath>
                </a14:m>
                <a:r>
                  <a:rPr lang="en-US" dirty="0"/>
                  <a:t>)</a:t>
                </a:r>
                <a:endParaRPr lang="en-US" b="1" i="1" dirty="0"/>
              </a:p>
              <a:p>
                <a:r>
                  <a:rPr lang="en-US" b="1" dirty="0"/>
                  <a:t>Public</a:t>
                </a:r>
                <a:r>
                  <a:rPr lang="en-US" dirty="0"/>
                  <a:t>, known to everyone</a:t>
                </a:r>
              </a:p>
              <a:p>
                <a:r>
                  <a:rPr lang="en-US" dirty="0"/>
                  <a:t>Satisfy </a:t>
                </a:r>
                <a:r>
                  <a:rPr lang="en-US" b="1" i="1" dirty="0"/>
                  <a:t>desired</a:t>
                </a:r>
                <a:r>
                  <a:rPr lang="en-US" dirty="0"/>
                  <a:t> properties for different crypto applications </a:t>
                </a:r>
              </a:p>
              <a:p>
                <a:pPr lvl="1"/>
                <a:r>
                  <a:rPr lang="en-US" dirty="0"/>
                  <a:t>Collision Resistance </a:t>
                </a:r>
              </a:p>
              <a:p>
                <a:pPr lvl="1"/>
                <a:r>
                  <a:rPr lang="en-US" dirty="0"/>
                  <a:t>One-</a:t>
                </a:r>
                <a:r>
                  <a:rPr lang="en-US" dirty="0" err="1"/>
                  <a:t>wayness</a:t>
                </a:r>
                <a:r>
                  <a:rPr lang="en-US" dirty="0"/>
                  <a:t>/Proof of work</a:t>
                </a:r>
              </a:p>
              <a:p>
                <a:pPr lvl="1"/>
                <a:r>
                  <a:rPr lang="en-US" dirty="0"/>
                  <a:t>Other ideal properties</a:t>
                </a:r>
              </a:p>
              <a:p>
                <a:pPr lvl="1"/>
                <a:endParaRPr lang="en-US" dirty="0"/>
              </a:p>
              <a:p>
                <a:pPr marL="457200" lvl="1" indent="0">
                  <a:buNone/>
                </a:pPr>
                <a:endParaRPr lang="en-US" dirty="0"/>
              </a:p>
            </p:txBody>
          </p:sp>
        </mc:Choice>
        <mc:Fallback>
          <p:sp>
            <p:nvSpPr>
              <p:cNvPr id="8" name="Content Placeholder 7">
                <a:extLst>
                  <a:ext uri="{FF2B5EF4-FFF2-40B4-BE49-F238E27FC236}">
                    <a16:creationId xmlns:a16="http://schemas.microsoft.com/office/drawing/2014/main" id="{8632B036-33DE-4DF5-9B08-E1BA988240B2}"/>
                  </a:ext>
                </a:extLst>
              </p:cNvPr>
              <p:cNvSpPr>
                <a:spLocks noGrp="1" noRot="1" noChangeAspect="1" noMove="1" noResize="1" noEditPoints="1" noAdjustHandles="1" noChangeArrowheads="1" noChangeShapeType="1" noTextEdit="1"/>
              </p:cNvSpPr>
              <p:nvPr>
                <p:ph idx="1"/>
              </p:nvPr>
            </p:nvSpPr>
            <p:spPr>
              <a:blipFill>
                <a:blip r:embed="rId3"/>
                <a:stretch>
                  <a:fillRect l="-1043" t="-2241"/>
                </a:stretch>
              </a:blipFill>
            </p:spPr>
            <p:txBody>
              <a:bodyPr/>
              <a:lstStyle/>
              <a:p>
                <a:r>
                  <a:rPr lang="ja-JP" altLang="en-US">
                    <a:noFill/>
                  </a:rPr>
                  <a:t> </a:t>
                </a:r>
              </a:p>
            </p:txBody>
          </p:sp>
        </mc:Fallback>
      </mc:AlternateContent>
      <p:grpSp>
        <p:nvGrpSpPr>
          <p:cNvPr id="5" name="Group 4">
            <a:extLst>
              <a:ext uri="{FF2B5EF4-FFF2-40B4-BE49-F238E27FC236}">
                <a16:creationId xmlns:a16="http://schemas.microsoft.com/office/drawing/2014/main" id="{2AFFC055-771B-4B46-AC97-A2A7DA85AECE}"/>
              </a:ext>
            </a:extLst>
          </p:cNvPr>
          <p:cNvGrpSpPr/>
          <p:nvPr/>
        </p:nvGrpSpPr>
        <p:grpSpPr>
          <a:xfrm>
            <a:off x="9019777" y="3429000"/>
            <a:ext cx="2613850" cy="2927614"/>
            <a:chOff x="7383718" y="3534014"/>
            <a:chExt cx="2613850" cy="2927614"/>
          </a:xfrm>
        </p:grpSpPr>
        <p:sp>
          <p:nvSpPr>
            <p:cNvPr id="9" name="Trapezoid 8">
              <a:extLst>
                <a:ext uri="{FF2B5EF4-FFF2-40B4-BE49-F238E27FC236}">
                  <a16:creationId xmlns:a16="http://schemas.microsoft.com/office/drawing/2014/main" id="{A50BA38A-B229-4683-B20E-DE3C50B4966E}"/>
                </a:ext>
              </a:extLst>
            </p:cNvPr>
            <p:cNvSpPr/>
            <p:nvPr/>
          </p:nvSpPr>
          <p:spPr>
            <a:xfrm rot="10800000">
              <a:off x="7599510" y="4317784"/>
              <a:ext cx="2182266" cy="1360073"/>
            </a:xfrm>
            <a:prstGeom prst="trapezoid">
              <a:avLst>
                <a:gd name="adj" fmla="val 35734"/>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0" name="Arrow: Down 9">
              <a:extLst>
                <a:ext uri="{FF2B5EF4-FFF2-40B4-BE49-F238E27FC236}">
                  <a16:creationId xmlns:a16="http://schemas.microsoft.com/office/drawing/2014/main" id="{3D19345C-8B63-4C83-9D24-08AA53C7428B}"/>
                </a:ext>
              </a:extLst>
            </p:cNvPr>
            <p:cNvSpPr/>
            <p:nvPr/>
          </p:nvSpPr>
          <p:spPr>
            <a:xfrm>
              <a:off x="8529277" y="5770066"/>
              <a:ext cx="330414" cy="253573"/>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E658B843-2536-4CA7-B038-5ED7500B9CCF}"/>
                    </a:ext>
                  </a:extLst>
                </p:cNvPr>
                <p:cNvSpPr txBox="1"/>
                <p:nvPr/>
              </p:nvSpPr>
              <p:spPr>
                <a:xfrm>
                  <a:off x="8203668" y="4548436"/>
                  <a:ext cx="973950" cy="76944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4400" b="0" i="1" dirty="0" smtClean="0">
                            <a:latin typeface="Cambria Math" panose="02040503050406030204" pitchFamily="18" charset="0"/>
                          </a:rPr>
                          <m:t>𝐻</m:t>
                        </m:r>
                      </m:oMath>
                    </m:oMathPara>
                  </a14:m>
                  <a:endParaRPr lang="en-US" sz="4400" dirty="0"/>
                </a:p>
              </p:txBody>
            </p:sp>
          </mc:Choice>
          <mc:Fallback xmlns="">
            <p:sp>
              <p:nvSpPr>
                <p:cNvPr id="12" name="TextBox 11">
                  <a:extLst>
                    <a:ext uri="{FF2B5EF4-FFF2-40B4-BE49-F238E27FC236}">
                      <a16:creationId xmlns:a16="http://schemas.microsoft.com/office/drawing/2014/main" id="{E658B843-2536-4CA7-B038-5ED7500B9CCF}"/>
                    </a:ext>
                  </a:extLst>
                </p:cNvPr>
                <p:cNvSpPr txBox="1">
                  <a:spLocks noRot="1" noChangeAspect="1" noMove="1" noResize="1" noEditPoints="1" noAdjustHandles="1" noChangeArrowheads="1" noChangeShapeType="1" noTextEdit="1"/>
                </p:cNvSpPr>
                <p:nvPr/>
              </p:nvSpPr>
              <p:spPr>
                <a:xfrm>
                  <a:off x="8203668" y="4548436"/>
                  <a:ext cx="973950" cy="769441"/>
                </a:xfrm>
                <a:prstGeom prst="rect">
                  <a:avLst/>
                </a:prstGeom>
                <a:blipFill>
                  <a:blip r:embed="rId4"/>
                  <a:stretch>
                    <a:fillRect/>
                  </a:stretch>
                </a:blipFill>
              </p:spPr>
              <p:txBody>
                <a:bodyPr/>
                <a:lstStyle/>
                <a:p>
                  <a:r>
                    <a:rPr lang="en-US">
                      <a:noFill/>
                    </a:rPr>
                    <a:t> </a:t>
                  </a:r>
                </a:p>
              </p:txBody>
            </p:sp>
          </mc:Fallback>
        </mc:AlternateContent>
        <p:sp>
          <p:nvSpPr>
            <p:cNvPr id="13" name="Rectangle: Rounded Corners 12">
              <a:extLst>
                <a:ext uri="{FF2B5EF4-FFF2-40B4-BE49-F238E27FC236}">
                  <a16:creationId xmlns:a16="http://schemas.microsoft.com/office/drawing/2014/main" id="{748834F9-B310-45EF-9148-F8C20C66FE54}"/>
                </a:ext>
              </a:extLst>
            </p:cNvPr>
            <p:cNvSpPr/>
            <p:nvPr/>
          </p:nvSpPr>
          <p:spPr>
            <a:xfrm>
              <a:off x="8137393" y="6115847"/>
              <a:ext cx="1106500" cy="345781"/>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digest</a:t>
              </a:r>
            </a:p>
          </p:txBody>
        </p:sp>
        <p:sp>
          <p:nvSpPr>
            <p:cNvPr id="15" name="Arrow: Down 14">
              <a:extLst>
                <a:ext uri="{FF2B5EF4-FFF2-40B4-BE49-F238E27FC236}">
                  <a16:creationId xmlns:a16="http://schemas.microsoft.com/office/drawing/2014/main" id="{D9DC9ABC-0741-4080-90E7-C730DC436F48}"/>
                </a:ext>
              </a:extLst>
            </p:cNvPr>
            <p:cNvSpPr/>
            <p:nvPr/>
          </p:nvSpPr>
          <p:spPr>
            <a:xfrm>
              <a:off x="8525436" y="3972003"/>
              <a:ext cx="330414" cy="253573"/>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7D9E16E3-5DDE-4DC4-A8DA-FA72B22AD46A}"/>
                </a:ext>
              </a:extLst>
            </p:cNvPr>
            <p:cNvSpPr/>
            <p:nvPr/>
          </p:nvSpPr>
          <p:spPr>
            <a:xfrm>
              <a:off x="7383718" y="3534014"/>
              <a:ext cx="2613850" cy="345781"/>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message</a:t>
              </a:r>
            </a:p>
          </p:txBody>
        </p:sp>
      </p:grpSp>
    </p:spTree>
    <p:extLst>
      <p:ext uri="{BB962C8B-B14F-4D97-AF65-F5344CB8AC3E}">
        <p14:creationId xmlns:p14="http://schemas.microsoft.com/office/powerpoint/2010/main" val="23971920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B0349-D012-FBD1-C2ED-7AC21E203677}"/>
              </a:ext>
            </a:extLst>
          </p:cNvPr>
          <p:cNvSpPr>
            <a:spLocks noGrp="1"/>
          </p:cNvSpPr>
          <p:nvPr>
            <p:ph type="title"/>
          </p:nvPr>
        </p:nvSpPr>
        <p:spPr/>
        <p:txBody>
          <a:bodyPr/>
          <a:lstStyle/>
          <a:p>
            <a:r>
              <a:rPr lang="en-US" dirty="0"/>
              <a:t>Random Oracle Methodology</a:t>
            </a:r>
            <a:br>
              <a:rPr lang="en-US" dirty="0"/>
            </a:br>
            <a:r>
              <a:rPr lang="en-US" dirty="0"/>
              <a:t>							</a:t>
            </a:r>
            <a:r>
              <a:rPr lang="en-US" sz="3600" dirty="0" err="1"/>
              <a:t>Bellare-Rogaway</a:t>
            </a:r>
            <a:r>
              <a:rPr lang="en-US" sz="3600" dirty="0"/>
              <a:t> 93</a:t>
            </a:r>
            <a:endParaRPr lang="en-US" dirty="0"/>
          </a:p>
        </p:txBody>
      </p:sp>
      <mc:AlternateContent xmlns:mc="http://schemas.openxmlformats.org/markup-compatibility/2006" xmlns:a14="http://schemas.microsoft.com/office/drawing/2010/main">
        <mc:Choice Requires="a14">
          <p:sp>
            <p:nvSpPr>
              <p:cNvPr id="10" name="Content Placeholder 2">
                <a:extLst>
                  <a:ext uri="{FF2B5EF4-FFF2-40B4-BE49-F238E27FC236}">
                    <a16:creationId xmlns:a16="http://schemas.microsoft.com/office/drawing/2014/main" id="{CE563CDF-A30A-003F-E5ED-F128995D9E7E}"/>
                  </a:ext>
                </a:extLst>
              </p:cNvPr>
              <p:cNvSpPr>
                <a:spLocks noGrp="1"/>
              </p:cNvSpPr>
              <p:nvPr>
                <p:ph idx="1"/>
              </p:nvPr>
            </p:nvSpPr>
            <p:spPr>
              <a:xfrm>
                <a:off x="838200" y="1988092"/>
                <a:ext cx="9077325" cy="4688933"/>
              </a:xfrm>
            </p:spPr>
            <p:txBody>
              <a:bodyPr/>
              <a:lstStyle/>
              <a:p>
                <a:pPr marL="0" indent="0">
                  <a:buNone/>
                </a:pPr>
                <a14:m>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𝑁</m:t>
                        </m:r>
                      </m:e>
                    </m:d>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𝑁</m:t>
                        </m:r>
                      </m:e>
                    </m:d>
                  </m:oMath>
                </a14:m>
                <a:r>
                  <a:rPr lang="en-US" dirty="0"/>
                  <a:t> is a uniformly random function</a:t>
                </a:r>
              </a:p>
              <a:p>
                <a:pPr marL="0" indent="0">
                  <a:buNone/>
                </a:pPr>
                <a:r>
                  <a:rPr lang="en-US" b="1" dirty="0"/>
                  <a:t>Random oracle methodology (heuristics): </a:t>
                </a:r>
              </a:p>
              <a:p>
                <a:pPr marL="0" indent="0">
                  <a:buNone/>
                </a:pPr>
                <a:r>
                  <a:rPr lang="en-US" dirty="0"/>
                  <a:t>	For most of ``natural’’ applications of hash functions</a:t>
                </a:r>
              </a:p>
              <a:p>
                <a:pPr marL="0" indent="0">
                  <a:buNone/>
                </a:pPr>
                <a:endParaRPr lang="en-US" dirty="0"/>
              </a:p>
              <a:p>
                <a:pPr marL="0" indent="0">
                  <a:buNone/>
                </a:pPr>
                <a:endParaRPr lang="en-US" dirty="0"/>
              </a:p>
              <a:p>
                <a:pPr marL="0" indent="0">
                  <a:buNone/>
                </a:pPr>
                <a:endParaRPr lang="en-US" dirty="0"/>
              </a:p>
              <a:p>
                <a:pPr marL="0" indent="0">
                  <a:buNone/>
                </a:pPr>
                <a:r>
                  <a:rPr lang="en-US" dirty="0"/>
                  <a:t>	for the </a:t>
                </a:r>
                <a:r>
                  <a:rPr lang="en-US" b="1" dirty="0"/>
                  <a:t>best possible </a:t>
                </a:r>
                <a:r>
                  <a:rPr lang="en-US" dirty="0"/>
                  <a:t>instantiation of </a:t>
                </a:r>
                <a14:m>
                  <m:oMath xmlns:m="http://schemas.openxmlformats.org/officeDocument/2006/math">
                    <m:r>
                      <a:rPr lang="en-US" i="1" dirty="0" smtClean="0">
                        <a:latin typeface="Cambria Math" panose="02040503050406030204" pitchFamily="18" charset="0"/>
                      </a:rPr>
                      <m:t>𝑓</m:t>
                    </m:r>
                  </m:oMath>
                </a14:m>
                <a:endParaRPr lang="en-US" dirty="0"/>
              </a:p>
              <a:p>
                <a:pPr marL="0" indent="0">
                  <a:buNone/>
                </a:pPr>
                <a:endParaRPr lang="en-US" dirty="0"/>
              </a:p>
              <a:p>
                <a:r>
                  <a:rPr lang="en-US" b="1" dirty="0"/>
                  <a:t>``Plus’’</a:t>
                </a:r>
                <a:r>
                  <a:rPr lang="en-US" dirty="0"/>
                  <a:t> for ROM: simple proofs, precise bounds</a:t>
                </a:r>
              </a:p>
            </p:txBody>
          </p:sp>
        </mc:Choice>
        <mc:Fallback xmlns="">
          <p:sp>
            <p:nvSpPr>
              <p:cNvPr id="10" name="Content Placeholder 2">
                <a:extLst>
                  <a:ext uri="{FF2B5EF4-FFF2-40B4-BE49-F238E27FC236}">
                    <a16:creationId xmlns:a16="http://schemas.microsoft.com/office/drawing/2014/main" id="{CE563CDF-A30A-003F-E5ED-F128995D9E7E}"/>
                  </a:ext>
                </a:extLst>
              </p:cNvPr>
              <p:cNvSpPr>
                <a:spLocks noGrp="1" noRot="1" noChangeAspect="1" noMove="1" noResize="1" noEditPoints="1" noAdjustHandles="1" noChangeArrowheads="1" noChangeShapeType="1" noTextEdit="1"/>
              </p:cNvSpPr>
              <p:nvPr>
                <p:ph idx="1"/>
              </p:nvPr>
            </p:nvSpPr>
            <p:spPr>
              <a:xfrm>
                <a:off x="838200" y="1988092"/>
                <a:ext cx="9077325" cy="4688933"/>
              </a:xfrm>
              <a:blipFill>
                <a:blip r:embed="rId3"/>
                <a:stretch>
                  <a:fillRect l="-1410" t="-2081" b="-1040"/>
                </a:stretch>
              </a:blipFill>
            </p:spPr>
            <p:txBody>
              <a:bodyPr/>
              <a:lstStyle/>
              <a:p>
                <a:r>
                  <a:rPr lang="en-US">
                    <a:noFill/>
                  </a:rPr>
                  <a:t> </a:t>
                </a:r>
              </a:p>
            </p:txBody>
          </p:sp>
        </mc:Fallback>
      </mc:AlternateContent>
      <p:grpSp>
        <p:nvGrpSpPr>
          <p:cNvPr id="17" name="Group 16">
            <a:extLst>
              <a:ext uri="{FF2B5EF4-FFF2-40B4-BE49-F238E27FC236}">
                <a16:creationId xmlns:a16="http://schemas.microsoft.com/office/drawing/2014/main" id="{67073DBD-1340-8089-86F2-ED9D7E8B0573}"/>
              </a:ext>
            </a:extLst>
          </p:cNvPr>
          <p:cNvGrpSpPr/>
          <p:nvPr/>
        </p:nvGrpSpPr>
        <p:grpSpPr>
          <a:xfrm>
            <a:off x="2752724" y="3442721"/>
            <a:ext cx="5562601" cy="1385156"/>
            <a:chOff x="2752724" y="3442721"/>
            <a:chExt cx="5562601" cy="1385156"/>
          </a:xfrm>
        </p:grpSpPr>
        <p:sp>
          <p:nvSpPr>
            <p:cNvPr id="12" name="Rectangle 11">
              <a:extLst>
                <a:ext uri="{FF2B5EF4-FFF2-40B4-BE49-F238E27FC236}">
                  <a16:creationId xmlns:a16="http://schemas.microsoft.com/office/drawing/2014/main" id="{459FC823-AE87-B93F-99D8-0068C8C6B1C3}"/>
                </a:ext>
              </a:extLst>
            </p:cNvPr>
            <p:cNvSpPr/>
            <p:nvPr/>
          </p:nvSpPr>
          <p:spPr>
            <a:xfrm>
              <a:off x="2752724" y="3502314"/>
              <a:ext cx="5562601" cy="1325563"/>
            </a:xfrm>
            <a:prstGeom prst="rect">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ysClr val="windowText" lastClr="000000"/>
                  </a:solidFill>
                </a:rPr>
                <a:t> </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4070C8F8-979C-DAC2-A3AB-41BF210DB7B9}"/>
                    </a:ext>
                  </a:extLst>
                </p:cNvPr>
                <p:cNvSpPr txBox="1"/>
                <p:nvPr/>
              </p:nvSpPr>
              <p:spPr>
                <a:xfrm>
                  <a:off x="3219402" y="3727245"/>
                  <a:ext cx="838763"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600" b="1" i="1" dirty="0" smtClean="0">
                            <a:latin typeface="Cambria Math" panose="02040503050406030204" pitchFamily="18" charset="0"/>
                          </a:rPr>
                          <m:t>𝑨</m:t>
                        </m:r>
                      </m:oMath>
                    </m:oMathPara>
                  </a14:m>
                  <a:endParaRPr lang="en-US" b="1" dirty="0"/>
                </a:p>
              </p:txBody>
            </p:sp>
          </mc:Choice>
          <mc:Fallback xmlns="">
            <p:sp>
              <p:nvSpPr>
                <p:cNvPr id="4" name="TextBox 3">
                  <a:extLst>
                    <a:ext uri="{FF2B5EF4-FFF2-40B4-BE49-F238E27FC236}">
                      <a16:creationId xmlns:a16="http://schemas.microsoft.com/office/drawing/2014/main" id="{4070C8F8-979C-DAC2-A3AB-41BF210DB7B9}"/>
                    </a:ext>
                  </a:extLst>
                </p:cNvPr>
                <p:cNvSpPr txBox="1">
                  <a:spLocks noRot="1" noChangeAspect="1" noMove="1" noResize="1" noEditPoints="1" noAdjustHandles="1" noChangeArrowheads="1" noChangeShapeType="1" noTextEdit="1"/>
                </p:cNvSpPr>
                <p:nvPr/>
              </p:nvSpPr>
              <p:spPr>
                <a:xfrm>
                  <a:off x="3219402" y="3727245"/>
                  <a:ext cx="838763" cy="646331"/>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A05A3199-4FE8-70FA-73B1-A8A232759475}"/>
                    </a:ext>
                  </a:extLst>
                </p:cNvPr>
                <p:cNvSpPr/>
                <p:nvPr/>
              </p:nvSpPr>
              <p:spPr>
                <a:xfrm>
                  <a:off x="3516558" y="3703433"/>
                  <a:ext cx="1261026" cy="6205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3200" b="0" i="1" dirty="0" smtClean="0">
                            <a:solidFill>
                              <a:sysClr val="windowText" lastClr="000000"/>
                            </a:solidFill>
                            <a:latin typeface="Cambria Math" panose="02040503050406030204" pitchFamily="18" charset="0"/>
                          </a:rPr>
                          <m:t>(</m:t>
                        </m:r>
                        <m:r>
                          <a:rPr lang="en-US" sz="3200" i="1" dirty="0" smtClean="0">
                            <a:solidFill>
                              <a:sysClr val="windowText" lastClr="000000"/>
                            </a:solidFill>
                            <a:latin typeface="Cambria Math" panose="02040503050406030204" pitchFamily="18" charset="0"/>
                          </a:rPr>
                          <m:t>𝐻</m:t>
                        </m:r>
                        <m:r>
                          <a:rPr lang="en-US" sz="3200" b="0" i="1" dirty="0" smtClean="0">
                            <a:solidFill>
                              <a:sysClr val="windowText" lastClr="000000"/>
                            </a:solidFill>
                            <a:latin typeface="Cambria Math" panose="02040503050406030204" pitchFamily="18" charset="0"/>
                          </a:rPr>
                          <m:t>)</m:t>
                        </m:r>
                      </m:oMath>
                    </m:oMathPara>
                  </a14:m>
                  <a:endParaRPr lang="en-US" sz="3200" dirty="0">
                    <a:solidFill>
                      <a:sysClr val="windowText" lastClr="000000"/>
                    </a:solidFill>
                  </a:endParaRPr>
                </a:p>
              </p:txBody>
            </p:sp>
          </mc:Choice>
          <mc:Fallback xmlns="">
            <p:sp>
              <p:nvSpPr>
                <p:cNvPr id="6" name="Rectangle 5">
                  <a:extLst>
                    <a:ext uri="{FF2B5EF4-FFF2-40B4-BE49-F238E27FC236}">
                      <a16:creationId xmlns:a16="http://schemas.microsoft.com/office/drawing/2014/main" id="{A05A3199-4FE8-70FA-73B1-A8A232759475}"/>
                    </a:ext>
                  </a:extLst>
                </p:cNvPr>
                <p:cNvSpPr>
                  <a:spLocks noRot="1" noChangeAspect="1" noMove="1" noResize="1" noEditPoints="1" noAdjustHandles="1" noChangeArrowheads="1" noChangeShapeType="1" noTextEdit="1"/>
                </p:cNvSpPr>
                <p:nvPr/>
              </p:nvSpPr>
              <p:spPr>
                <a:xfrm>
                  <a:off x="3516558" y="3703433"/>
                  <a:ext cx="1261026" cy="620569"/>
                </a:xfrm>
                <a:prstGeom prst="rect">
                  <a:avLst/>
                </a:prstGeom>
                <a:blipFill>
                  <a:blip r:embed="rId5"/>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7F252428-F621-97F6-02DB-D12A4E8A246F}"/>
                    </a:ext>
                  </a:extLst>
                </p:cNvPr>
                <p:cNvSpPr txBox="1"/>
                <p:nvPr/>
              </p:nvSpPr>
              <p:spPr>
                <a:xfrm>
                  <a:off x="5200602" y="3727244"/>
                  <a:ext cx="628698"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600" b="1" i="1" dirty="0" smtClean="0">
                            <a:latin typeface="Cambria Math" panose="02040503050406030204" pitchFamily="18" charset="0"/>
                          </a:rPr>
                          <m:t>≈</m:t>
                        </m:r>
                      </m:oMath>
                    </m:oMathPara>
                  </a14:m>
                  <a:endParaRPr lang="en-US" b="1" dirty="0"/>
                </a:p>
              </p:txBody>
            </p:sp>
          </mc:Choice>
          <mc:Fallback xmlns="">
            <p:sp>
              <p:nvSpPr>
                <p:cNvPr id="7" name="TextBox 6">
                  <a:extLst>
                    <a:ext uri="{FF2B5EF4-FFF2-40B4-BE49-F238E27FC236}">
                      <a16:creationId xmlns:a16="http://schemas.microsoft.com/office/drawing/2014/main" id="{7F252428-F621-97F6-02DB-D12A4E8A246F}"/>
                    </a:ext>
                  </a:extLst>
                </p:cNvPr>
                <p:cNvSpPr txBox="1">
                  <a:spLocks noRot="1" noChangeAspect="1" noMove="1" noResize="1" noEditPoints="1" noAdjustHandles="1" noChangeArrowheads="1" noChangeShapeType="1" noTextEdit="1"/>
                </p:cNvSpPr>
                <p:nvPr/>
              </p:nvSpPr>
              <p:spPr>
                <a:xfrm>
                  <a:off x="5200602" y="3727244"/>
                  <a:ext cx="628698" cy="646331"/>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91A5B454-573C-D06E-F82D-D9EFBA6908FE}"/>
                    </a:ext>
                  </a:extLst>
                </p:cNvPr>
                <p:cNvSpPr txBox="1"/>
                <p:nvPr/>
              </p:nvSpPr>
              <p:spPr>
                <a:xfrm>
                  <a:off x="6037723" y="3740125"/>
                  <a:ext cx="838763"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600" b="1" i="1" dirty="0" smtClean="0">
                            <a:latin typeface="Cambria Math" panose="02040503050406030204" pitchFamily="18" charset="0"/>
                          </a:rPr>
                          <m:t>𝑩</m:t>
                        </m:r>
                      </m:oMath>
                    </m:oMathPara>
                  </a14:m>
                  <a:endParaRPr lang="en-US" b="1" dirty="0"/>
                </a:p>
              </p:txBody>
            </p:sp>
          </mc:Choice>
          <mc:Fallback xmlns="">
            <p:sp>
              <p:nvSpPr>
                <p:cNvPr id="8" name="TextBox 7">
                  <a:extLst>
                    <a:ext uri="{FF2B5EF4-FFF2-40B4-BE49-F238E27FC236}">
                      <a16:creationId xmlns:a16="http://schemas.microsoft.com/office/drawing/2014/main" id="{91A5B454-573C-D06E-F82D-D9EFBA6908FE}"/>
                    </a:ext>
                  </a:extLst>
                </p:cNvPr>
                <p:cNvSpPr txBox="1">
                  <a:spLocks noRot="1" noChangeAspect="1" noMove="1" noResize="1" noEditPoints="1" noAdjustHandles="1" noChangeArrowheads="1" noChangeShapeType="1" noTextEdit="1"/>
                </p:cNvSpPr>
                <p:nvPr/>
              </p:nvSpPr>
              <p:spPr>
                <a:xfrm>
                  <a:off x="6037723" y="3740125"/>
                  <a:ext cx="838763" cy="646331"/>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A43B96DE-3A54-0AB6-687E-7D695D7CC78B}"/>
                    </a:ext>
                  </a:extLst>
                </p:cNvPr>
                <p:cNvSpPr/>
                <p:nvPr/>
              </p:nvSpPr>
              <p:spPr>
                <a:xfrm>
                  <a:off x="6245973" y="3442721"/>
                  <a:ext cx="1261026" cy="6205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3200" i="1" dirty="0" smtClean="0">
                            <a:solidFill>
                              <a:sysClr val="windowText" lastClr="000000"/>
                            </a:solidFill>
                            <a:latin typeface="Cambria Math" panose="02040503050406030204" pitchFamily="18" charset="0"/>
                          </a:rPr>
                          <m:t>𝑓</m:t>
                        </m:r>
                      </m:oMath>
                    </m:oMathPara>
                  </a14:m>
                  <a:endParaRPr lang="en-US" sz="3200" dirty="0">
                    <a:solidFill>
                      <a:sysClr val="windowText" lastClr="000000"/>
                    </a:solidFill>
                  </a:endParaRPr>
                </a:p>
              </p:txBody>
            </p:sp>
          </mc:Choice>
          <mc:Fallback xmlns="">
            <p:sp>
              <p:nvSpPr>
                <p:cNvPr id="9" name="Rectangle 8">
                  <a:extLst>
                    <a:ext uri="{FF2B5EF4-FFF2-40B4-BE49-F238E27FC236}">
                      <a16:creationId xmlns:a16="http://schemas.microsoft.com/office/drawing/2014/main" id="{A43B96DE-3A54-0AB6-687E-7D695D7CC78B}"/>
                    </a:ext>
                  </a:extLst>
                </p:cNvPr>
                <p:cNvSpPr>
                  <a:spLocks noRot="1" noChangeAspect="1" noMove="1" noResize="1" noEditPoints="1" noAdjustHandles="1" noChangeArrowheads="1" noChangeShapeType="1" noTextEdit="1"/>
                </p:cNvSpPr>
                <p:nvPr/>
              </p:nvSpPr>
              <p:spPr>
                <a:xfrm>
                  <a:off x="6245973" y="3442721"/>
                  <a:ext cx="1261026" cy="620569"/>
                </a:xfrm>
                <a:prstGeom prst="rect">
                  <a:avLst/>
                </a:prstGeom>
                <a:blipFill>
                  <a:blip r:embed="rId8"/>
                  <a:stretch>
                    <a:fillRect/>
                  </a:stretch>
                </a:blipFill>
                <a:ln>
                  <a:noFill/>
                </a:ln>
              </p:spPr>
              <p:txBody>
                <a:bodyPr/>
                <a:lstStyle/>
                <a:p>
                  <a:r>
                    <a:rPr lang="en-US">
                      <a:noFill/>
                    </a:rPr>
                    <a:t> </a:t>
                  </a:r>
                </a:p>
              </p:txBody>
            </p:sp>
          </mc:Fallback>
        </mc:AlternateContent>
        <p:sp>
          <p:nvSpPr>
            <p:cNvPr id="14" name="Rectangle 13">
              <a:extLst>
                <a:ext uri="{FF2B5EF4-FFF2-40B4-BE49-F238E27FC236}">
                  <a16:creationId xmlns:a16="http://schemas.microsoft.com/office/drawing/2014/main" id="{7457377E-8D09-A27E-004F-251B2C6788D6}"/>
                </a:ext>
              </a:extLst>
            </p:cNvPr>
            <p:cNvSpPr/>
            <p:nvPr/>
          </p:nvSpPr>
          <p:spPr>
            <a:xfrm>
              <a:off x="5693785" y="4324002"/>
              <a:ext cx="2488142" cy="344344"/>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ysClr val="windowText" lastClr="000000"/>
                  </a:solidFill>
                </a:rPr>
                <a:t>security in the ROM</a:t>
              </a:r>
            </a:p>
          </p:txBody>
        </p:sp>
        <p:sp>
          <p:nvSpPr>
            <p:cNvPr id="16" name="Rectangle 15">
              <a:extLst>
                <a:ext uri="{FF2B5EF4-FFF2-40B4-BE49-F238E27FC236}">
                  <a16:creationId xmlns:a16="http://schemas.microsoft.com/office/drawing/2014/main" id="{011979EA-2E05-BC0F-646A-1D0E098C50F3}"/>
                </a:ext>
              </a:extLst>
            </p:cNvPr>
            <p:cNvSpPr/>
            <p:nvPr/>
          </p:nvSpPr>
          <p:spPr>
            <a:xfrm>
              <a:off x="2868613" y="4326636"/>
              <a:ext cx="2307167" cy="344344"/>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ysClr val="windowText" lastClr="000000"/>
                  </a:solidFill>
                </a:rPr>
                <a:t>security in practice</a:t>
              </a:r>
            </a:p>
          </p:txBody>
        </p:sp>
      </p:grpSp>
      <mc:AlternateContent xmlns:mc="http://schemas.openxmlformats.org/markup-compatibility/2006" xmlns:a14="http://schemas.microsoft.com/office/drawing/2010/main">
        <mc:Choice Requires="a14">
          <p:sp>
            <p:nvSpPr>
              <p:cNvPr id="18" name="Content Placeholder 2">
                <a:extLst>
                  <a:ext uri="{FF2B5EF4-FFF2-40B4-BE49-F238E27FC236}">
                    <a16:creationId xmlns:a16="http://schemas.microsoft.com/office/drawing/2014/main" id="{2882AF13-86E2-BA60-00EF-FB37D9E31A63}"/>
                  </a:ext>
                </a:extLst>
              </p:cNvPr>
              <p:cNvSpPr txBox="1">
                <a:spLocks/>
              </p:cNvSpPr>
              <p:nvPr/>
            </p:nvSpPr>
            <p:spPr>
              <a:xfrm>
                <a:off x="9193742" y="3740125"/>
                <a:ext cx="2806670" cy="2725782"/>
              </a:xfrm>
              <a:prstGeom prst="rect">
                <a:avLst/>
              </a:prstGeom>
              <a:solidFill>
                <a:schemeClr val="accent6">
                  <a:lumMod val="20000"/>
                  <a:lumOff val="80000"/>
                </a:schemeClr>
              </a:solidFill>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OWFs: </a:t>
                </a:r>
                <a14:m>
                  <m:oMath xmlns:m="http://schemas.openxmlformats.org/officeDocument/2006/math">
                    <m:f>
                      <m:fPr>
                        <m:ctrlPr>
                          <a:rPr lang="en-US" i="1" dirty="0" smtClean="0">
                            <a:latin typeface="Cambria Math" panose="02040503050406030204" pitchFamily="18" charset="0"/>
                          </a:rPr>
                        </m:ctrlPr>
                      </m:fPr>
                      <m:num>
                        <m:r>
                          <a:rPr lang="en-US" i="1" dirty="0" smtClean="0">
                            <a:latin typeface="Cambria Math" panose="02040503050406030204" pitchFamily="18" charset="0"/>
                          </a:rPr>
                          <m:t>𝑇</m:t>
                        </m:r>
                      </m:num>
                      <m:den>
                        <m:r>
                          <a:rPr lang="en-US" b="0" i="1" dirty="0" smtClean="0">
                            <a:latin typeface="Cambria Math" panose="02040503050406030204" pitchFamily="18" charset="0"/>
                          </a:rPr>
                          <m:t>𝑁</m:t>
                        </m:r>
                      </m:den>
                    </m:f>
                  </m:oMath>
                </a14:m>
                <a:endParaRPr lang="en-US" b="0" dirty="0"/>
              </a:p>
              <a:p>
                <a:pPr marL="0" indent="0">
                  <a:buNone/>
                </a:pPr>
                <a:endParaRPr lang="en-US" dirty="0"/>
              </a:p>
              <a:p>
                <a:pPr marL="0" indent="0">
                  <a:buNone/>
                </a:pPr>
                <a:r>
                  <a:rPr lang="en-US" dirty="0"/>
                  <a:t>PRGs: </a:t>
                </a:r>
                <a14:m>
                  <m:oMath xmlns:m="http://schemas.openxmlformats.org/officeDocument/2006/math">
                    <m:f>
                      <m:fPr>
                        <m:ctrlPr>
                          <a:rPr lang="en-US" b="0" i="1" dirty="0" smtClean="0">
                            <a:latin typeface="Cambria Math" panose="02040503050406030204" pitchFamily="18" charset="0"/>
                          </a:rPr>
                        </m:ctrlPr>
                      </m:fPr>
                      <m:num>
                        <m:r>
                          <a:rPr lang="en-US" b="0" i="0" dirty="0" smtClean="0">
                            <a:latin typeface="Cambria Math" panose="02040503050406030204" pitchFamily="18" charset="0"/>
                          </a:rPr>
                          <m:t>1</m:t>
                        </m:r>
                      </m:num>
                      <m:den>
                        <m:r>
                          <a:rPr lang="en-US" b="0" i="0" dirty="0" smtClean="0">
                            <a:latin typeface="Cambria Math" panose="02040503050406030204" pitchFamily="18" charset="0"/>
                          </a:rPr>
                          <m:t>2</m:t>
                        </m:r>
                      </m:den>
                    </m:f>
                    <m:r>
                      <a:rPr lang="en-US" b="0" i="0" dirty="0" smtClean="0">
                        <a:latin typeface="Cambria Math" panose="02040503050406030204" pitchFamily="18" charset="0"/>
                      </a:rPr>
                      <m:t>+</m:t>
                    </m:r>
                    <m:f>
                      <m:fPr>
                        <m:ctrlPr>
                          <a:rPr lang="en-US" b="0" i="1" dirty="0" smtClean="0">
                            <a:latin typeface="Cambria Math" panose="02040503050406030204" pitchFamily="18" charset="0"/>
                          </a:rPr>
                        </m:ctrlPr>
                      </m:fPr>
                      <m:num>
                        <m:r>
                          <a:rPr lang="en-US" i="1" dirty="0" smtClean="0">
                            <a:latin typeface="Cambria Math" panose="02040503050406030204" pitchFamily="18" charset="0"/>
                          </a:rPr>
                          <m:t>𝑇</m:t>
                        </m:r>
                      </m:num>
                      <m:den>
                        <m:r>
                          <a:rPr lang="en-US" b="0" i="1" dirty="0" smtClean="0">
                            <a:latin typeface="Cambria Math" panose="02040503050406030204" pitchFamily="18" charset="0"/>
                          </a:rPr>
                          <m:t>𝑁</m:t>
                        </m:r>
                      </m:den>
                    </m:f>
                  </m:oMath>
                </a14:m>
                <a:r>
                  <a:rPr lang="en-US" dirty="0"/>
                  <a:t> </a:t>
                </a:r>
              </a:p>
              <a:p>
                <a:pPr marL="0" indent="0">
                  <a:buNone/>
                </a:pPr>
                <a:endParaRPr lang="en-US" dirty="0"/>
              </a:p>
              <a:p>
                <a:pPr marL="0" indent="0">
                  <a:buNone/>
                </a:pPr>
                <a:r>
                  <a:rPr lang="en-US" dirty="0"/>
                  <a:t>CRHFs: </a:t>
                </a:r>
                <a14:m>
                  <m:oMath xmlns:m="http://schemas.openxmlformats.org/officeDocument/2006/math">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r>
                              <a:rPr lang="en-US" b="0" i="1" smtClean="0">
                                <a:latin typeface="Cambria Math" panose="02040503050406030204" pitchFamily="18" charset="0"/>
                              </a:rPr>
                              <m:t>𝑇</m:t>
                            </m:r>
                          </m:e>
                          <m:sup>
                            <m:r>
                              <a:rPr lang="en-US" b="0" i="1" smtClean="0">
                                <a:latin typeface="Cambria Math" panose="02040503050406030204" pitchFamily="18" charset="0"/>
                              </a:rPr>
                              <m:t>2</m:t>
                            </m:r>
                          </m:sup>
                        </m:sSup>
                      </m:num>
                      <m:den>
                        <m:r>
                          <a:rPr lang="en-US" b="0" i="1" smtClean="0">
                            <a:latin typeface="Cambria Math" panose="02040503050406030204" pitchFamily="18" charset="0"/>
                          </a:rPr>
                          <m:t>𝑁</m:t>
                        </m:r>
                      </m:den>
                    </m:f>
                  </m:oMath>
                </a14:m>
                <a:endParaRPr lang="en-US" dirty="0"/>
              </a:p>
              <a:p>
                <a:endParaRPr lang="en-US" dirty="0"/>
              </a:p>
              <a:p>
                <a:endParaRPr lang="en-US" dirty="0"/>
              </a:p>
            </p:txBody>
          </p:sp>
        </mc:Choice>
        <mc:Fallback xmlns="">
          <p:sp>
            <p:nvSpPr>
              <p:cNvPr id="18" name="Content Placeholder 2">
                <a:extLst>
                  <a:ext uri="{FF2B5EF4-FFF2-40B4-BE49-F238E27FC236}">
                    <a16:creationId xmlns:a16="http://schemas.microsoft.com/office/drawing/2014/main" id="{2882AF13-86E2-BA60-00EF-FB37D9E31A63}"/>
                  </a:ext>
                </a:extLst>
              </p:cNvPr>
              <p:cNvSpPr txBox="1">
                <a:spLocks noRot="1" noChangeAspect="1" noMove="1" noResize="1" noEditPoints="1" noAdjustHandles="1" noChangeArrowheads="1" noChangeShapeType="1" noTextEdit="1"/>
              </p:cNvSpPr>
              <p:nvPr/>
            </p:nvSpPr>
            <p:spPr>
              <a:xfrm>
                <a:off x="9193742" y="3740125"/>
                <a:ext cx="2806670" cy="2725782"/>
              </a:xfrm>
              <a:prstGeom prst="rect">
                <a:avLst/>
              </a:prstGeom>
              <a:blipFill>
                <a:blip r:embed="rId9"/>
                <a:stretch>
                  <a:fillRect l="-3905" t="-2013" b="-224"/>
                </a:stretch>
              </a:blipFill>
            </p:spPr>
            <p:txBody>
              <a:bodyPr/>
              <a:lstStyle/>
              <a:p>
                <a:r>
                  <a:rPr lang="en-US">
                    <a:noFill/>
                  </a:rPr>
                  <a:t> </a:t>
                </a:r>
              </a:p>
            </p:txBody>
          </p:sp>
        </mc:Fallback>
      </mc:AlternateContent>
      <p:pic>
        <p:nvPicPr>
          <p:cNvPr id="2050" name="Picture 2">
            <a:extLst>
              <a:ext uri="{FF2B5EF4-FFF2-40B4-BE49-F238E27FC236}">
                <a16:creationId xmlns:a16="http://schemas.microsoft.com/office/drawing/2014/main" id="{A0EA3EB7-795F-77EA-AD07-863A33F3A76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178746" y="5735595"/>
            <a:ext cx="1013254" cy="10132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0031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8" end="8"/>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84174-F5C8-94D3-3728-2F91B155FC36}"/>
              </a:ext>
            </a:extLst>
          </p:cNvPr>
          <p:cNvSpPr>
            <a:spLocks noGrp="1"/>
          </p:cNvSpPr>
          <p:nvPr>
            <p:ph type="title"/>
          </p:nvPr>
        </p:nvSpPr>
        <p:spPr/>
        <p:txBody>
          <a:bodyPr/>
          <a:lstStyle/>
          <a:p>
            <a:r>
              <a:rPr lang="en-US" dirty="0"/>
              <a:t>Cracks in the ROM    </a:t>
            </a:r>
            <a:r>
              <a:rPr lang="en-US" sz="2800" b="1" dirty="0"/>
              <a:t>Unruh07, DGK17, CDGS17…</a:t>
            </a:r>
            <a:endParaRPr lang="en-US" b="1" dirty="0"/>
          </a:p>
        </p:txBody>
      </p:sp>
      <p:sp>
        <p:nvSpPr>
          <p:cNvPr id="3" name="Content Placeholder 2">
            <a:extLst>
              <a:ext uri="{FF2B5EF4-FFF2-40B4-BE49-F238E27FC236}">
                <a16:creationId xmlns:a16="http://schemas.microsoft.com/office/drawing/2014/main" id="{CCA52116-3ABE-BAE6-D49D-26448F289966}"/>
              </a:ext>
            </a:extLst>
          </p:cNvPr>
          <p:cNvSpPr>
            <a:spLocks noGrp="1"/>
          </p:cNvSpPr>
          <p:nvPr>
            <p:ph idx="1"/>
          </p:nvPr>
        </p:nvSpPr>
        <p:spPr>
          <a:xfrm>
            <a:off x="838200" y="1800911"/>
            <a:ext cx="10515600" cy="777532"/>
          </a:xfrm>
        </p:spPr>
        <p:txBody>
          <a:bodyPr/>
          <a:lstStyle/>
          <a:p>
            <a:pPr marL="0" indent="0">
              <a:buNone/>
            </a:pPr>
            <a:r>
              <a:rPr lang="en-US" b="1" dirty="0"/>
              <a:t>Mismatch</a:t>
            </a:r>
            <a:r>
              <a:rPr lang="en-US" dirty="0"/>
              <a:t> between ROM and practical attacks (with preprocessing)</a:t>
            </a:r>
          </a:p>
        </p:txBody>
      </p:sp>
      <p:sp>
        <p:nvSpPr>
          <p:cNvPr id="4" name="Rectangle 3">
            <a:extLst>
              <a:ext uri="{FF2B5EF4-FFF2-40B4-BE49-F238E27FC236}">
                <a16:creationId xmlns:a16="http://schemas.microsoft.com/office/drawing/2014/main" id="{699EF18B-4406-CE3E-23A1-9E3A1C6C3FA4}"/>
              </a:ext>
            </a:extLst>
          </p:cNvPr>
          <p:cNvSpPr/>
          <p:nvPr/>
        </p:nvSpPr>
        <p:spPr>
          <a:xfrm>
            <a:off x="2924632" y="2382278"/>
            <a:ext cx="1696795" cy="7775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ysClr val="windowText" lastClr="000000"/>
                </a:solidFill>
              </a:rPr>
              <a:t>ROM</a:t>
            </a:r>
          </a:p>
        </p:txBody>
      </p:sp>
      <p:sp>
        <p:nvSpPr>
          <p:cNvPr id="5" name="Rectangle 4">
            <a:extLst>
              <a:ext uri="{FF2B5EF4-FFF2-40B4-BE49-F238E27FC236}">
                <a16:creationId xmlns:a16="http://schemas.microsoft.com/office/drawing/2014/main" id="{5522F36B-3D06-88F0-7406-F7EB5C0A27C3}"/>
              </a:ext>
            </a:extLst>
          </p:cNvPr>
          <p:cNvSpPr/>
          <p:nvPr/>
        </p:nvSpPr>
        <p:spPr>
          <a:xfrm>
            <a:off x="6096000" y="2382278"/>
            <a:ext cx="3216676" cy="7775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ysClr val="windowText" lastClr="000000"/>
                </a:solidFill>
              </a:rPr>
              <a:t>Practical Attacks</a:t>
            </a:r>
          </a:p>
        </p:txBody>
      </p:sp>
      <p:sp>
        <p:nvSpPr>
          <p:cNvPr id="6" name="Rectangle 5">
            <a:extLst>
              <a:ext uri="{FF2B5EF4-FFF2-40B4-BE49-F238E27FC236}">
                <a16:creationId xmlns:a16="http://schemas.microsoft.com/office/drawing/2014/main" id="{3C6EB8B5-E9CD-96FD-9B60-539776ECE79F}"/>
              </a:ext>
            </a:extLst>
          </p:cNvPr>
          <p:cNvSpPr/>
          <p:nvPr/>
        </p:nvSpPr>
        <p:spPr>
          <a:xfrm>
            <a:off x="449162" y="4847815"/>
            <a:ext cx="1696795" cy="7775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ysClr val="windowText" lastClr="000000"/>
                </a:solidFill>
              </a:rPr>
              <a:t>OWF</a:t>
            </a:r>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E1AF54BD-A9C3-5E2D-10FF-F764AD00C1D3}"/>
                  </a:ext>
                </a:extLst>
              </p:cNvPr>
              <p:cNvSpPr/>
              <p:nvPr/>
            </p:nvSpPr>
            <p:spPr>
              <a:xfrm>
                <a:off x="2935029" y="3352411"/>
                <a:ext cx="1696795" cy="7775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f>
                      <m:fPr>
                        <m:ctrlPr>
                          <a:rPr lang="en-US" sz="3200" b="0" i="1" dirty="0" smtClean="0">
                            <a:solidFill>
                              <a:sysClr val="windowText" lastClr="000000"/>
                            </a:solidFill>
                            <a:latin typeface="Cambria Math" panose="02040503050406030204" pitchFamily="18" charset="0"/>
                          </a:rPr>
                        </m:ctrlPr>
                      </m:fPr>
                      <m:num>
                        <m:sSup>
                          <m:sSupPr>
                            <m:ctrlPr>
                              <a:rPr lang="en-US" sz="3200" b="0" i="1" dirty="0" smtClean="0">
                                <a:solidFill>
                                  <a:sysClr val="windowText" lastClr="000000"/>
                                </a:solidFill>
                                <a:latin typeface="Cambria Math" panose="02040503050406030204" pitchFamily="18" charset="0"/>
                              </a:rPr>
                            </m:ctrlPr>
                          </m:sSupPr>
                          <m:e>
                            <m:r>
                              <a:rPr lang="en-US" sz="3200" b="0" i="1" dirty="0" smtClean="0">
                                <a:solidFill>
                                  <a:sysClr val="windowText" lastClr="000000"/>
                                </a:solidFill>
                                <a:latin typeface="Cambria Math" panose="02040503050406030204" pitchFamily="18" charset="0"/>
                              </a:rPr>
                              <m:t>𝑇</m:t>
                            </m:r>
                          </m:e>
                          <m:sup>
                            <m:r>
                              <a:rPr lang="en-US" sz="3200" b="0" i="1" dirty="0" smtClean="0">
                                <a:solidFill>
                                  <a:sysClr val="windowText" lastClr="000000"/>
                                </a:solidFill>
                                <a:latin typeface="Cambria Math" panose="02040503050406030204" pitchFamily="18" charset="0"/>
                              </a:rPr>
                              <m:t>2</m:t>
                            </m:r>
                          </m:sup>
                        </m:sSup>
                      </m:num>
                      <m:den>
                        <m:r>
                          <a:rPr lang="en-US" sz="3200" b="0" i="1" dirty="0" smtClean="0">
                            <a:solidFill>
                              <a:sysClr val="windowText" lastClr="000000"/>
                            </a:solidFill>
                            <a:latin typeface="Cambria Math" panose="02040503050406030204" pitchFamily="18" charset="0"/>
                          </a:rPr>
                          <m:t>𝑁</m:t>
                        </m:r>
                      </m:den>
                    </m:f>
                  </m:oMath>
                </a14:m>
                <a:r>
                  <a:rPr lang="en-US" sz="3200" dirty="0">
                    <a:solidFill>
                      <a:sysClr val="windowText" lastClr="000000"/>
                    </a:solidFill>
                  </a:rPr>
                  <a:t> </a:t>
                </a:r>
              </a:p>
            </p:txBody>
          </p:sp>
        </mc:Choice>
        <mc:Fallback xmlns="">
          <p:sp>
            <p:nvSpPr>
              <p:cNvPr id="7" name="Rectangle 6">
                <a:extLst>
                  <a:ext uri="{FF2B5EF4-FFF2-40B4-BE49-F238E27FC236}">
                    <a16:creationId xmlns:a16="http://schemas.microsoft.com/office/drawing/2014/main" id="{E1AF54BD-A9C3-5E2D-10FF-F764AD00C1D3}"/>
                  </a:ext>
                </a:extLst>
              </p:cNvPr>
              <p:cNvSpPr>
                <a:spLocks noRot="1" noChangeAspect="1" noMove="1" noResize="1" noEditPoints="1" noAdjustHandles="1" noChangeArrowheads="1" noChangeShapeType="1" noTextEdit="1"/>
              </p:cNvSpPr>
              <p:nvPr/>
            </p:nvSpPr>
            <p:spPr>
              <a:xfrm>
                <a:off x="2935029" y="3352411"/>
                <a:ext cx="1696795" cy="777532"/>
              </a:xfrm>
              <a:prstGeom prst="rect">
                <a:avLst/>
              </a:prstGeom>
              <a:blipFill>
                <a:blip r:embed="rId3"/>
                <a:stretch>
                  <a:fillRect b="-11111"/>
                </a:stretch>
              </a:blipFill>
              <a:ln>
                <a:solidFill>
                  <a:schemeClr val="bg1"/>
                </a:solidFill>
              </a:ln>
            </p:spPr>
            <p:txBody>
              <a:bodyPr/>
              <a:lstStyle/>
              <a:p>
                <a:r>
                  <a:rPr lang="en-US">
                    <a:noFill/>
                  </a:rPr>
                  <a:t> </a:t>
                </a:r>
              </a:p>
            </p:txBody>
          </p:sp>
        </mc:Fallback>
      </mc:AlternateContent>
      <p:sp>
        <p:nvSpPr>
          <p:cNvPr id="8" name="Rectangle 7">
            <a:extLst>
              <a:ext uri="{FF2B5EF4-FFF2-40B4-BE49-F238E27FC236}">
                <a16:creationId xmlns:a16="http://schemas.microsoft.com/office/drawing/2014/main" id="{20A18403-8CBC-9463-EA68-D5E45DF8130F}"/>
              </a:ext>
            </a:extLst>
          </p:cNvPr>
          <p:cNvSpPr/>
          <p:nvPr/>
        </p:nvSpPr>
        <p:spPr>
          <a:xfrm>
            <a:off x="449162" y="3429000"/>
            <a:ext cx="1696795" cy="7775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ysClr val="windowText" lastClr="000000"/>
                </a:solidFill>
              </a:rPr>
              <a:t>CRHF</a:t>
            </a:r>
          </a:p>
        </p:txBody>
      </p:sp>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E3295496-1CD7-1F12-C5B7-F5904CE5CAEC}"/>
                  </a:ext>
                </a:extLst>
              </p:cNvPr>
              <p:cNvSpPr/>
              <p:nvPr/>
            </p:nvSpPr>
            <p:spPr>
              <a:xfrm>
                <a:off x="2232653" y="4847815"/>
                <a:ext cx="3080751" cy="7775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f>
                      <m:fPr>
                        <m:ctrlPr>
                          <a:rPr lang="en-US" sz="3200" b="0" i="1" dirty="0" smtClean="0">
                            <a:solidFill>
                              <a:sysClr val="windowText" lastClr="000000"/>
                            </a:solidFill>
                            <a:latin typeface="Cambria Math" panose="02040503050406030204" pitchFamily="18" charset="0"/>
                          </a:rPr>
                        </m:ctrlPr>
                      </m:fPr>
                      <m:num>
                        <m:r>
                          <a:rPr lang="en-US" sz="3200" b="0" i="1" dirty="0" smtClean="0">
                            <a:solidFill>
                              <a:sysClr val="windowText" lastClr="000000"/>
                            </a:solidFill>
                            <a:latin typeface="Cambria Math" panose="02040503050406030204" pitchFamily="18" charset="0"/>
                          </a:rPr>
                          <m:t>𝑇</m:t>
                        </m:r>
                      </m:num>
                      <m:den>
                        <m:r>
                          <a:rPr lang="en-US" sz="3200" b="0" i="1" dirty="0" smtClean="0">
                            <a:solidFill>
                              <a:sysClr val="windowText" lastClr="000000"/>
                            </a:solidFill>
                            <a:latin typeface="Cambria Math" panose="02040503050406030204" pitchFamily="18" charset="0"/>
                          </a:rPr>
                          <m:t>𝑁</m:t>
                        </m:r>
                      </m:den>
                    </m:f>
                  </m:oMath>
                </a14:m>
                <a:r>
                  <a:rPr lang="en-US" sz="3200" dirty="0">
                    <a:solidFill>
                      <a:sysClr val="windowText" lastClr="000000"/>
                    </a:solidFill>
                  </a:rPr>
                  <a:t> </a:t>
                </a:r>
              </a:p>
            </p:txBody>
          </p:sp>
        </mc:Choice>
        <mc:Fallback xmlns="">
          <p:sp>
            <p:nvSpPr>
              <p:cNvPr id="9" name="Rectangle 8">
                <a:extLst>
                  <a:ext uri="{FF2B5EF4-FFF2-40B4-BE49-F238E27FC236}">
                    <a16:creationId xmlns:a16="http://schemas.microsoft.com/office/drawing/2014/main" id="{E3295496-1CD7-1F12-C5B7-F5904CE5CAEC}"/>
                  </a:ext>
                </a:extLst>
              </p:cNvPr>
              <p:cNvSpPr>
                <a:spLocks noRot="1" noChangeAspect="1" noMove="1" noResize="1" noEditPoints="1" noAdjustHandles="1" noChangeArrowheads="1" noChangeShapeType="1" noTextEdit="1"/>
              </p:cNvSpPr>
              <p:nvPr/>
            </p:nvSpPr>
            <p:spPr>
              <a:xfrm>
                <a:off x="2232653" y="4847815"/>
                <a:ext cx="3080751" cy="777532"/>
              </a:xfrm>
              <a:prstGeom prst="rect">
                <a:avLst/>
              </a:prstGeom>
              <a:blipFill>
                <a:blip r:embed="rId4"/>
                <a:stretch>
                  <a:fillRect/>
                </a:stretch>
              </a:blipFill>
              <a:ln>
                <a:solidFill>
                  <a:schemeClr val="bg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D84ACCDA-85BE-0FDC-EC18-BA6D586F7300}"/>
                  </a:ext>
                </a:extLst>
              </p:cNvPr>
              <p:cNvSpPr/>
              <p:nvPr/>
            </p:nvSpPr>
            <p:spPr>
              <a:xfrm>
                <a:off x="6804455" y="3484779"/>
                <a:ext cx="5519350" cy="7775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lang="en-US" sz="3200" b="0" i="1" dirty="0" smtClean="0">
                        <a:solidFill>
                          <a:sysClr val="windowText" lastClr="000000"/>
                        </a:solidFill>
                        <a:latin typeface="Cambria Math" panose="02040503050406030204" pitchFamily="18" charset="0"/>
                      </a:rPr>
                      <m:t>1</m:t>
                    </m:r>
                  </m:oMath>
                </a14:m>
                <a:r>
                  <a:rPr lang="en-US" sz="3200" dirty="0">
                    <a:solidFill>
                      <a:sysClr val="windowText" lastClr="000000"/>
                    </a:solidFill>
                  </a:rPr>
                  <a:t>         (by hardcode a collision)</a:t>
                </a:r>
              </a:p>
            </p:txBody>
          </p:sp>
        </mc:Choice>
        <mc:Fallback xmlns="">
          <p:sp>
            <p:nvSpPr>
              <p:cNvPr id="10" name="Rectangle 9">
                <a:extLst>
                  <a:ext uri="{FF2B5EF4-FFF2-40B4-BE49-F238E27FC236}">
                    <a16:creationId xmlns:a16="http://schemas.microsoft.com/office/drawing/2014/main" id="{D84ACCDA-85BE-0FDC-EC18-BA6D586F7300}"/>
                  </a:ext>
                </a:extLst>
              </p:cNvPr>
              <p:cNvSpPr>
                <a:spLocks noRot="1" noChangeAspect="1" noMove="1" noResize="1" noEditPoints="1" noAdjustHandles="1" noChangeArrowheads="1" noChangeShapeType="1" noTextEdit="1"/>
              </p:cNvSpPr>
              <p:nvPr/>
            </p:nvSpPr>
            <p:spPr>
              <a:xfrm>
                <a:off x="6804455" y="3484779"/>
                <a:ext cx="5519350" cy="777532"/>
              </a:xfrm>
              <a:prstGeom prst="rect">
                <a:avLst/>
              </a:prstGeom>
              <a:blipFill>
                <a:blip r:embed="rId5"/>
                <a:stretch>
                  <a:fillRect r="-110" b="-13178"/>
                </a:stretch>
              </a:blipFill>
              <a:ln>
                <a:solidFill>
                  <a:schemeClr val="bg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AB1BBDD9-2904-4E68-8478-1581EFA47D01}"/>
                  </a:ext>
                </a:extLst>
              </p:cNvPr>
              <p:cNvSpPr/>
              <p:nvPr/>
            </p:nvSpPr>
            <p:spPr>
              <a:xfrm>
                <a:off x="5939482" y="4502020"/>
                <a:ext cx="5519350" cy="14691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f>
                      <m:fPr>
                        <m:ctrlPr>
                          <a:rPr lang="en-US" sz="3200" b="0" i="1" dirty="0" smtClean="0">
                            <a:solidFill>
                              <a:sysClr val="windowText" lastClr="000000"/>
                            </a:solidFill>
                            <a:latin typeface="Cambria Math" panose="02040503050406030204" pitchFamily="18" charset="0"/>
                          </a:rPr>
                        </m:ctrlPr>
                      </m:fPr>
                      <m:num>
                        <m:r>
                          <a:rPr lang="en-US" sz="3200" b="0" i="1" dirty="0" smtClean="0">
                            <a:solidFill>
                              <a:sysClr val="windowText" lastClr="000000"/>
                            </a:solidFill>
                            <a:latin typeface="Cambria Math" panose="02040503050406030204" pitchFamily="18" charset="0"/>
                          </a:rPr>
                          <m:t>𝑆𝑇</m:t>
                        </m:r>
                      </m:num>
                      <m:den>
                        <m:r>
                          <a:rPr lang="en-US" sz="3200" b="0" i="1" dirty="0" smtClean="0">
                            <a:solidFill>
                              <a:sysClr val="windowText" lastClr="000000"/>
                            </a:solidFill>
                            <a:latin typeface="Cambria Math" panose="02040503050406030204" pitchFamily="18" charset="0"/>
                          </a:rPr>
                          <m:t>𝑁</m:t>
                        </m:r>
                      </m:den>
                    </m:f>
                    <m:r>
                      <a:rPr lang="en-US" sz="3200" b="0" i="1" dirty="0" smtClean="0">
                        <a:solidFill>
                          <a:sysClr val="windowText" lastClr="000000"/>
                        </a:solidFill>
                        <a:latin typeface="Cambria Math" panose="02040503050406030204" pitchFamily="18" charset="0"/>
                      </a:rPr>
                      <m:t>+</m:t>
                    </m:r>
                    <m:sSup>
                      <m:sSupPr>
                        <m:ctrlPr>
                          <a:rPr lang="en-US" sz="3200" b="0" i="1" dirty="0" smtClean="0">
                            <a:solidFill>
                              <a:sysClr val="windowText" lastClr="000000"/>
                            </a:solidFill>
                            <a:latin typeface="Cambria Math" panose="02040503050406030204" pitchFamily="18" charset="0"/>
                          </a:rPr>
                        </m:ctrlPr>
                      </m:sSupPr>
                      <m:e>
                        <m:d>
                          <m:dPr>
                            <m:ctrlPr>
                              <a:rPr lang="en-US" sz="3200" b="0" i="1" dirty="0" smtClean="0">
                                <a:solidFill>
                                  <a:sysClr val="windowText" lastClr="000000"/>
                                </a:solidFill>
                                <a:latin typeface="Cambria Math" panose="02040503050406030204" pitchFamily="18" charset="0"/>
                              </a:rPr>
                            </m:ctrlPr>
                          </m:dPr>
                          <m:e>
                            <m:f>
                              <m:fPr>
                                <m:ctrlPr>
                                  <a:rPr lang="en-US" sz="3200" b="0" i="1" dirty="0" smtClean="0">
                                    <a:solidFill>
                                      <a:sysClr val="windowText" lastClr="000000"/>
                                    </a:solidFill>
                                    <a:latin typeface="Cambria Math" panose="02040503050406030204" pitchFamily="18" charset="0"/>
                                  </a:rPr>
                                </m:ctrlPr>
                              </m:fPr>
                              <m:num>
                                <m:sSup>
                                  <m:sSupPr>
                                    <m:ctrlPr>
                                      <a:rPr lang="en-US" sz="3200" b="0" i="1" dirty="0" smtClean="0">
                                        <a:solidFill>
                                          <a:sysClr val="windowText" lastClr="000000"/>
                                        </a:solidFill>
                                        <a:latin typeface="Cambria Math" panose="02040503050406030204" pitchFamily="18" charset="0"/>
                                      </a:rPr>
                                    </m:ctrlPr>
                                  </m:sSupPr>
                                  <m:e>
                                    <m:r>
                                      <a:rPr lang="en-US" sz="3200" b="0" i="1" dirty="0" smtClean="0">
                                        <a:solidFill>
                                          <a:sysClr val="windowText" lastClr="000000"/>
                                        </a:solidFill>
                                        <a:latin typeface="Cambria Math" panose="02040503050406030204" pitchFamily="18" charset="0"/>
                                      </a:rPr>
                                      <m:t>𝑆</m:t>
                                    </m:r>
                                  </m:e>
                                  <m:sup>
                                    <m:r>
                                      <a:rPr lang="en-US" sz="3200" b="0" i="1" dirty="0" smtClean="0">
                                        <a:solidFill>
                                          <a:sysClr val="windowText" lastClr="000000"/>
                                        </a:solidFill>
                                        <a:latin typeface="Cambria Math" panose="02040503050406030204" pitchFamily="18" charset="0"/>
                                      </a:rPr>
                                      <m:t>2</m:t>
                                    </m:r>
                                  </m:sup>
                                </m:sSup>
                                <m:r>
                                  <a:rPr lang="en-US" sz="3200" b="0" i="1" dirty="0" smtClean="0">
                                    <a:solidFill>
                                      <a:sysClr val="windowText" lastClr="000000"/>
                                    </a:solidFill>
                                    <a:latin typeface="Cambria Math" panose="02040503050406030204" pitchFamily="18" charset="0"/>
                                  </a:rPr>
                                  <m:t>𝑇</m:t>
                                </m:r>
                              </m:num>
                              <m:den>
                                <m:sSup>
                                  <m:sSupPr>
                                    <m:ctrlPr>
                                      <a:rPr lang="en-US" sz="3200" b="0" i="1" dirty="0" smtClean="0">
                                        <a:solidFill>
                                          <a:sysClr val="windowText" lastClr="000000"/>
                                        </a:solidFill>
                                        <a:latin typeface="Cambria Math" panose="02040503050406030204" pitchFamily="18" charset="0"/>
                                      </a:rPr>
                                    </m:ctrlPr>
                                  </m:sSupPr>
                                  <m:e>
                                    <m:r>
                                      <a:rPr lang="en-US" sz="3200" b="0" i="1" dirty="0" smtClean="0">
                                        <a:solidFill>
                                          <a:sysClr val="windowText" lastClr="000000"/>
                                        </a:solidFill>
                                        <a:latin typeface="Cambria Math" panose="02040503050406030204" pitchFamily="18" charset="0"/>
                                      </a:rPr>
                                      <m:t>𝑁</m:t>
                                    </m:r>
                                  </m:e>
                                  <m:sup>
                                    <m:r>
                                      <a:rPr lang="en-US" sz="3200" b="0" i="1" dirty="0" smtClean="0">
                                        <a:solidFill>
                                          <a:sysClr val="windowText" lastClr="000000"/>
                                        </a:solidFill>
                                        <a:latin typeface="Cambria Math" panose="02040503050406030204" pitchFamily="18" charset="0"/>
                                      </a:rPr>
                                      <m:t>2</m:t>
                                    </m:r>
                                  </m:sup>
                                </m:sSup>
                              </m:den>
                            </m:f>
                          </m:e>
                        </m:d>
                      </m:e>
                      <m:sup>
                        <m:r>
                          <a:rPr lang="en-US" sz="3200" b="0" i="1" dirty="0" smtClean="0">
                            <a:solidFill>
                              <a:sysClr val="windowText" lastClr="000000"/>
                            </a:solidFill>
                            <a:latin typeface="Cambria Math" panose="02040503050406030204" pitchFamily="18" charset="0"/>
                          </a:rPr>
                          <m:t>1/3</m:t>
                        </m:r>
                      </m:sup>
                    </m:sSup>
                  </m:oMath>
                </a14:m>
                <a:r>
                  <a:rPr lang="en-US" sz="3200" dirty="0">
                    <a:solidFill>
                      <a:sysClr val="windowText" lastClr="000000"/>
                    </a:solidFill>
                  </a:rPr>
                  <a:t>    (rainbow table)</a:t>
                </a:r>
              </a:p>
            </p:txBody>
          </p:sp>
        </mc:Choice>
        <mc:Fallback xmlns="">
          <p:sp>
            <p:nvSpPr>
              <p:cNvPr id="11" name="Rectangle 10">
                <a:extLst>
                  <a:ext uri="{FF2B5EF4-FFF2-40B4-BE49-F238E27FC236}">
                    <a16:creationId xmlns:a16="http://schemas.microsoft.com/office/drawing/2014/main" id="{AB1BBDD9-2904-4E68-8478-1581EFA47D01}"/>
                  </a:ext>
                </a:extLst>
              </p:cNvPr>
              <p:cNvSpPr>
                <a:spLocks noRot="1" noChangeAspect="1" noMove="1" noResize="1" noEditPoints="1" noAdjustHandles="1" noChangeArrowheads="1" noChangeShapeType="1" noTextEdit="1"/>
              </p:cNvSpPr>
              <p:nvPr/>
            </p:nvSpPr>
            <p:spPr>
              <a:xfrm>
                <a:off x="5939482" y="4502020"/>
                <a:ext cx="5519350" cy="1469122"/>
              </a:xfrm>
              <a:prstGeom prst="rect">
                <a:avLst/>
              </a:prstGeom>
              <a:blipFill>
                <a:blip r:embed="rId6"/>
                <a:stretch>
                  <a:fillRect r="-1147"/>
                </a:stretch>
              </a:blipFill>
              <a:ln>
                <a:solidFill>
                  <a:schemeClr val="bg1"/>
                </a:solidFill>
              </a:ln>
            </p:spPr>
            <p:txBody>
              <a:bodyPr/>
              <a:lstStyle/>
              <a:p>
                <a:r>
                  <a:rPr lang="en-US">
                    <a:noFill/>
                  </a:rPr>
                  <a:t> </a:t>
                </a:r>
              </a:p>
            </p:txBody>
          </p:sp>
        </mc:Fallback>
      </mc:AlternateContent>
      <p:sp>
        <p:nvSpPr>
          <p:cNvPr id="12" name="Rectangle 11">
            <a:extLst>
              <a:ext uri="{FF2B5EF4-FFF2-40B4-BE49-F238E27FC236}">
                <a16:creationId xmlns:a16="http://schemas.microsoft.com/office/drawing/2014/main" id="{A63623D6-15FD-ECCE-3EEB-EB4128F4C854}"/>
              </a:ext>
            </a:extLst>
          </p:cNvPr>
          <p:cNvSpPr/>
          <p:nvPr/>
        </p:nvSpPr>
        <p:spPr>
          <a:xfrm>
            <a:off x="8191893" y="5542751"/>
            <a:ext cx="3550945" cy="6431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rPr>
              <a:t>[Hellman 80, </a:t>
            </a:r>
            <a:r>
              <a:rPr lang="en-US" sz="2400" dirty="0" err="1">
                <a:solidFill>
                  <a:sysClr val="windowText" lastClr="000000"/>
                </a:solidFill>
              </a:rPr>
              <a:t>Oechslin</a:t>
            </a:r>
            <a:r>
              <a:rPr lang="en-US" sz="2400" dirty="0">
                <a:solidFill>
                  <a:sysClr val="windowText" lastClr="000000"/>
                </a:solidFill>
              </a:rPr>
              <a:t> 03]</a:t>
            </a:r>
          </a:p>
        </p:txBody>
      </p:sp>
      <p:pic>
        <p:nvPicPr>
          <p:cNvPr id="4098" name="Picture 2">
            <a:extLst>
              <a:ext uri="{FF2B5EF4-FFF2-40B4-BE49-F238E27FC236}">
                <a16:creationId xmlns:a16="http://schemas.microsoft.com/office/drawing/2014/main" id="{783C9FC7-5F64-0C84-AFDF-451FEEA20C4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99157" y="4474704"/>
            <a:ext cx="657241" cy="65724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a:extLst>
              <a:ext uri="{FF2B5EF4-FFF2-40B4-BE49-F238E27FC236}">
                <a16:creationId xmlns:a16="http://schemas.microsoft.com/office/drawing/2014/main" id="{93CE12AD-F5BD-153B-D41D-047CD8F499A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564130" y="4476303"/>
            <a:ext cx="740767" cy="7407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0365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nodeType="afterEffect">
                                  <p:stCondLst>
                                    <p:cond delay="0"/>
                                  </p:stCondLst>
                                  <p:childTnLst>
                                    <p:set>
                                      <p:cBhvr>
                                        <p:cTn id="15" dur="1" fill="hold">
                                          <p:stCondLst>
                                            <p:cond delay="0"/>
                                          </p:stCondLst>
                                        </p:cTn>
                                        <p:tgtEl>
                                          <p:spTgt spid="4098"/>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nodeType="afterEffect">
                                  <p:stCondLst>
                                    <p:cond delay="0"/>
                                  </p:stCondLst>
                                  <p:childTnLst>
                                    <p:set>
                                      <p:cBhvr>
                                        <p:cTn id="18" dur="1" fill="hold">
                                          <p:stCondLst>
                                            <p:cond delay="0"/>
                                          </p:stCondLst>
                                        </p:cTn>
                                        <p:tgtEl>
                                          <p:spTgt spid="41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84174-F5C8-94D3-3728-2F91B155FC36}"/>
              </a:ext>
            </a:extLst>
          </p:cNvPr>
          <p:cNvSpPr>
            <a:spLocks noGrp="1"/>
          </p:cNvSpPr>
          <p:nvPr>
            <p:ph type="title"/>
          </p:nvPr>
        </p:nvSpPr>
        <p:spPr/>
        <p:txBody>
          <a:bodyPr/>
          <a:lstStyle/>
          <a:p>
            <a:r>
              <a:rPr lang="en-US" dirty="0"/>
              <a:t>Fixing Cracks              </a:t>
            </a:r>
            <a:r>
              <a:rPr lang="en-US" sz="2800" b="1" dirty="0"/>
              <a:t>Unruh07, DGK17, CDGS17…</a:t>
            </a:r>
            <a:endParaRPr lang="en-US" b="1" dirty="0"/>
          </a:p>
        </p:txBody>
      </p:sp>
      <p:sp>
        <p:nvSpPr>
          <p:cNvPr id="13" name="Content Placeholder 12">
            <a:extLst>
              <a:ext uri="{FF2B5EF4-FFF2-40B4-BE49-F238E27FC236}">
                <a16:creationId xmlns:a16="http://schemas.microsoft.com/office/drawing/2014/main" id="{376E5AFA-F1A6-8BEF-E344-DC91B1DE5D95}"/>
              </a:ext>
            </a:extLst>
          </p:cNvPr>
          <p:cNvSpPr>
            <a:spLocks noGrp="1"/>
          </p:cNvSpPr>
          <p:nvPr>
            <p:ph idx="1"/>
          </p:nvPr>
        </p:nvSpPr>
        <p:spPr>
          <a:xfrm>
            <a:off x="838200" y="1816572"/>
            <a:ext cx="10515600" cy="4351338"/>
          </a:xfrm>
        </p:spPr>
        <p:txBody>
          <a:bodyPr/>
          <a:lstStyle/>
          <a:p>
            <a:endParaRPr lang="en-US" dirty="0"/>
          </a:p>
          <a:p>
            <a:endParaRPr lang="en-US" dirty="0"/>
          </a:p>
        </p:txBody>
      </p:sp>
      <p:sp>
        <p:nvSpPr>
          <p:cNvPr id="4" name="Rectangle 3">
            <a:extLst>
              <a:ext uri="{FF2B5EF4-FFF2-40B4-BE49-F238E27FC236}">
                <a16:creationId xmlns:a16="http://schemas.microsoft.com/office/drawing/2014/main" id="{53BD02F6-22D8-E90E-9080-9382475AE80E}"/>
              </a:ext>
            </a:extLst>
          </p:cNvPr>
          <p:cNvSpPr/>
          <p:nvPr/>
        </p:nvSpPr>
        <p:spPr>
          <a:xfrm>
            <a:off x="1718891" y="1525935"/>
            <a:ext cx="8294241" cy="10511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i="1" dirty="0">
                <a:solidFill>
                  <a:sysClr val="windowText" lastClr="000000"/>
                </a:solidFill>
              </a:rPr>
              <a:t>Can we save the beautiful ROM from non-uniform attacks?</a:t>
            </a:r>
          </a:p>
        </p:txBody>
      </p:sp>
      <p:pic>
        <p:nvPicPr>
          <p:cNvPr id="5122" name="Picture 2" descr="Dominique Unruh">
            <a:extLst>
              <a:ext uri="{FF2B5EF4-FFF2-40B4-BE49-F238E27FC236}">
                <a16:creationId xmlns:a16="http://schemas.microsoft.com/office/drawing/2014/main" id="{827D8EB6-D28B-1431-7CB6-A03BF9CDDA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123" y="4470940"/>
            <a:ext cx="1332743" cy="15961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a:extLst>
              <a:ext uri="{FF2B5EF4-FFF2-40B4-BE49-F238E27FC236}">
                <a16:creationId xmlns:a16="http://schemas.microsoft.com/office/drawing/2014/main" id="{E3D19638-F7B2-094F-9368-073597001D7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68806" y="4361613"/>
            <a:ext cx="1332743" cy="203831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5344788A-154E-92E3-934F-194F46BB490D}"/>
              </a:ext>
            </a:extLst>
          </p:cNvPr>
          <p:cNvPicPr>
            <a:picLocks noChangeAspect="1"/>
          </p:cNvPicPr>
          <p:nvPr/>
        </p:nvPicPr>
        <p:blipFill>
          <a:blip r:embed="rId5"/>
          <a:stretch>
            <a:fillRect/>
          </a:stretch>
        </p:blipFill>
        <p:spPr>
          <a:xfrm>
            <a:off x="3611401" y="4470940"/>
            <a:ext cx="1404427" cy="1666393"/>
          </a:xfrm>
          <a:prstGeom prst="rect">
            <a:avLst/>
          </a:prstGeom>
        </p:spPr>
      </p:pic>
      <p:pic>
        <p:nvPicPr>
          <p:cNvPr id="5126" name="Picture 6" descr="Jonathan Katz | UMD Department of Computer Science">
            <a:extLst>
              <a:ext uri="{FF2B5EF4-FFF2-40B4-BE49-F238E27FC236}">
                <a16:creationId xmlns:a16="http://schemas.microsoft.com/office/drawing/2014/main" id="{53BA553B-4D8A-13CB-BB22-ECC1D52FF8C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25680" y="4470940"/>
            <a:ext cx="1764970" cy="1764970"/>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Institute for Interdisciplinary Information Sciences (IIIS)">
            <a:extLst>
              <a:ext uri="{FF2B5EF4-FFF2-40B4-BE49-F238E27FC236}">
                <a16:creationId xmlns:a16="http://schemas.microsoft.com/office/drawing/2014/main" id="{E5F979D1-68E8-1137-062C-E9CBEB9244C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448800" y="4400925"/>
            <a:ext cx="142875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Sandro Coretti-Drayton – Research Fellow – Input Output (IOHK) | LinkedIn">
            <a:extLst>
              <a:ext uri="{FF2B5EF4-FFF2-40B4-BE49-F238E27FC236}">
                <a16:creationId xmlns:a16="http://schemas.microsoft.com/office/drawing/2014/main" id="{A3194B5D-85A9-3C36-C9E1-C8BFD1AF12E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17225" y="4400925"/>
            <a:ext cx="1905000" cy="1905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006E2C75-66DC-1C5B-D64A-67557952CB8A}"/>
              </a:ext>
            </a:extLst>
          </p:cNvPr>
          <p:cNvSpPr/>
          <p:nvPr/>
        </p:nvSpPr>
        <p:spPr>
          <a:xfrm>
            <a:off x="11191484" y="5831753"/>
            <a:ext cx="944336" cy="4125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i="1" dirty="0">
                <a:solidFill>
                  <a:sysClr val="windowText" lastClr="000000"/>
                </a:solidFill>
              </a:rPr>
              <a:t>…</a:t>
            </a:r>
          </a:p>
        </p:txBody>
      </p:sp>
      <p:sp>
        <p:nvSpPr>
          <p:cNvPr id="9" name="Rectangle 8">
            <a:extLst>
              <a:ext uri="{FF2B5EF4-FFF2-40B4-BE49-F238E27FC236}">
                <a16:creationId xmlns:a16="http://schemas.microsoft.com/office/drawing/2014/main" id="{0428378C-0155-3C2E-61DB-C4868A42565D}"/>
              </a:ext>
            </a:extLst>
          </p:cNvPr>
          <p:cNvSpPr/>
          <p:nvPr/>
        </p:nvSpPr>
        <p:spPr>
          <a:xfrm>
            <a:off x="361817" y="6176918"/>
            <a:ext cx="1035228" cy="4125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ysClr val="windowText" lastClr="000000"/>
                </a:solidFill>
              </a:rPr>
              <a:t>Unruh</a:t>
            </a:r>
          </a:p>
        </p:txBody>
      </p:sp>
      <p:sp>
        <p:nvSpPr>
          <p:cNvPr id="10" name="Rectangle 9">
            <a:extLst>
              <a:ext uri="{FF2B5EF4-FFF2-40B4-BE49-F238E27FC236}">
                <a16:creationId xmlns:a16="http://schemas.microsoft.com/office/drawing/2014/main" id="{A5A4823E-76AD-9D18-9C64-C31704FADB55}"/>
              </a:ext>
            </a:extLst>
          </p:cNvPr>
          <p:cNvSpPr/>
          <p:nvPr/>
        </p:nvSpPr>
        <p:spPr>
          <a:xfrm>
            <a:off x="2117563" y="6432151"/>
            <a:ext cx="1035228" cy="4125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solidFill>
                  <a:sysClr val="windowText" lastClr="000000"/>
                </a:solidFill>
              </a:rPr>
              <a:t>Dodis</a:t>
            </a:r>
            <a:endParaRPr lang="en-US" sz="2000" dirty="0">
              <a:solidFill>
                <a:sysClr val="windowText" lastClr="000000"/>
              </a:solidFill>
            </a:endParaRPr>
          </a:p>
        </p:txBody>
      </p:sp>
      <p:sp>
        <p:nvSpPr>
          <p:cNvPr id="11" name="Rectangle 10">
            <a:extLst>
              <a:ext uri="{FF2B5EF4-FFF2-40B4-BE49-F238E27FC236}">
                <a16:creationId xmlns:a16="http://schemas.microsoft.com/office/drawing/2014/main" id="{1501EC0F-3583-18D5-94CA-8440DB1D6A37}"/>
              </a:ext>
            </a:extLst>
          </p:cNvPr>
          <p:cNvSpPr/>
          <p:nvPr/>
        </p:nvSpPr>
        <p:spPr>
          <a:xfrm>
            <a:off x="3814202" y="6197007"/>
            <a:ext cx="1035228" cy="4125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ysClr val="windowText" lastClr="000000"/>
                </a:solidFill>
              </a:rPr>
              <a:t>Guo</a:t>
            </a:r>
          </a:p>
        </p:txBody>
      </p:sp>
      <p:sp>
        <p:nvSpPr>
          <p:cNvPr id="12" name="Rectangle 11">
            <a:extLst>
              <a:ext uri="{FF2B5EF4-FFF2-40B4-BE49-F238E27FC236}">
                <a16:creationId xmlns:a16="http://schemas.microsoft.com/office/drawing/2014/main" id="{E6B1215B-8B50-4E51-9BAE-033D83900D16}"/>
              </a:ext>
            </a:extLst>
          </p:cNvPr>
          <p:cNvSpPr/>
          <p:nvPr/>
        </p:nvSpPr>
        <p:spPr>
          <a:xfrm>
            <a:off x="5717038" y="6293794"/>
            <a:ext cx="1035228" cy="4125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ysClr val="windowText" lastClr="000000"/>
                </a:solidFill>
              </a:rPr>
              <a:t>Katz</a:t>
            </a:r>
          </a:p>
        </p:txBody>
      </p:sp>
      <p:sp>
        <p:nvSpPr>
          <p:cNvPr id="16" name="Rectangle 15">
            <a:extLst>
              <a:ext uri="{FF2B5EF4-FFF2-40B4-BE49-F238E27FC236}">
                <a16:creationId xmlns:a16="http://schemas.microsoft.com/office/drawing/2014/main" id="{EFD418F6-7393-9B7F-3D27-FF321DCE7444}"/>
              </a:ext>
            </a:extLst>
          </p:cNvPr>
          <p:cNvSpPr/>
          <p:nvPr/>
        </p:nvSpPr>
        <p:spPr>
          <a:xfrm>
            <a:off x="7752111" y="6349327"/>
            <a:ext cx="1035228" cy="4125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solidFill>
                  <a:sysClr val="windowText" lastClr="000000"/>
                </a:solidFill>
              </a:rPr>
              <a:t>Coretti</a:t>
            </a:r>
            <a:endParaRPr lang="en-US" sz="2000" dirty="0">
              <a:solidFill>
                <a:sysClr val="windowText" lastClr="000000"/>
              </a:solidFill>
            </a:endParaRPr>
          </a:p>
        </p:txBody>
      </p:sp>
      <p:sp>
        <p:nvSpPr>
          <p:cNvPr id="18" name="Rectangle 17">
            <a:extLst>
              <a:ext uri="{FF2B5EF4-FFF2-40B4-BE49-F238E27FC236}">
                <a16:creationId xmlns:a16="http://schemas.microsoft.com/office/drawing/2014/main" id="{5EFE6EC1-FBDF-0C8B-E730-53FD85BA347C}"/>
              </a:ext>
            </a:extLst>
          </p:cNvPr>
          <p:cNvSpPr/>
          <p:nvPr/>
        </p:nvSpPr>
        <p:spPr>
          <a:xfrm>
            <a:off x="9448750" y="6350867"/>
            <a:ext cx="1544239" cy="4125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ysClr val="windowText" lastClr="000000"/>
                </a:solidFill>
              </a:rPr>
              <a:t>Steinberger</a:t>
            </a:r>
          </a:p>
        </p:txBody>
      </p:sp>
      <p:sp>
        <p:nvSpPr>
          <p:cNvPr id="20" name="Isosceles Triangle 19">
            <a:extLst>
              <a:ext uri="{FF2B5EF4-FFF2-40B4-BE49-F238E27FC236}">
                <a16:creationId xmlns:a16="http://schemas.microsoft.com/office/drawing/2014/main" id="{2ABA2CA3-40C8-02C8-D3E9-32379A3EF450}"/>
              </a:ext>
            </a:extLst>
          </p:cNvPr>
          <p:cNvSpPr/>
          <p:nvPr/>
        </p:nvSpPr>
        <p:spPr>
          <a:xfrm rot="14795509">
            <a:off x="2038561" y="2631164"/>
            <a:ext cx="264764" cy="2668500"/>
          </a:xfrm>
          <a:prstGeom prst="triangle">
            <a:avLst>
              <a:gd name="adj" fmla="val 100000"/>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a:extLst>
              <a:ext uri="{FF2B5EF4-FFF2-40B4-BE49-F238E27FC236}">
                <a16:creationId xmlns:a16="http://schemas.microsoft.com/office/drawing/2014/main" id="{C37D337E-A623-24C7-8E59-8BC6A9DE2646}"/>
              </a:ext>
            </a:extLst>
          </p:cNvPr>
          <p:cNvSpPr/>
          <p:nvPr/>
        </p:nvSpPr>
        <p:spPr>
          <a:xfrm rot="13779661">
            <a:off x="3180290" y="3134226"/>
            <a:ext cx="386141" cy="1608988"/>
          </a:xfrm>
          <a:prstGeom prst="triangle">
            <a:avLst>
              <a:gd name="adj" fmla="val 100000"/>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Isosceles Triangle 21">
            <a:extLst>
              <a:ext uri="{FF2B5EF4-FFF2-40B4-BE49-F238E27FC236}">
                <a16:creationId xmlns:a16="http://schemas.microsoft.com/office/drawing/2014/main" id="{C46B0086-9539-54D9-9839-F54ADEEC32C3}"/>
              </a:ext>
            </a:extLst>
          </p:cNvPr>
          <p:cNvSpPr/>
          <p:nvPr/>
        </p:nvSpPr>
        <p:spPr>
          <a:xfrm rot="12632470">
            <a:off x="4624604" y="2997599"/>
            <a:ext cx="386141" cy="1608988"/>
          </a:xfrm>
          <a:prstGeom prst="triangle">
            <a:avLst>
              <a:gd name="adj" fmla="val 100000"/>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Isosceles Triangle 22">
            <a:extLst>
              <a:ext uri="{FF2B5EF4-FFF2-40B4-BE49-F238E27FC236}">
                <a16:creationId xmlns:a16="http://schemas.microsoft.com/office/drawing/2014/main" id="{1852216B-06A5-912D-0B95-2ABD10303F7D}"/>
              </a:ext>
            </a:extLst>
          </p:cNvPr>
          <p:cNvSpPr/>
          <p:nvPr/>
        </p:nvSpPr>
        <p:spPr>
          <a:xfrm rot="8723035">
            <a:off x="5815797" y="2819422"/>
            <a:ext cx="409267" cy="1616873"/>
          </a:xfrm>
          <a:prstGeom prst="triangle">
            <a:avLst>
              <a:gd name="adj" fmla="val 100000"/>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Isosceles Triangle 23">
            <a:extLst>
              <a:ext uri="{FF2B5EF4-FFF2-40B4-BE49-F238E27FC236}">
                <a16:creationId xmlns:a16="http://schemas.microsoft.com/office/drawing/2014/main" id="{153B8628-751F-7288-FF7A-34689D9F7801}"/>
              </a:ext>
            </a:extLst>
          </p:cNvPr>
          <p:cNvSpPr/>
          <p:nvPr/>
        </p:nvSpPr>
        <p:spPr>
          <a:xfrm rot="7615709">
            <a:off x="7308129" y="2621392"/>
            <a:ext cx="409267" cy="2027744"/>
          </a:xfrm>
          <a:prstGeom prst="triangle">
            <a:avLst>
              <a:gd name="adj" fmla="val 100000"/>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a:extLst>
              <a:ext uri="{FF2B5EF4-FFF2-40B4-BE49-F238E27FC236}">
                <a16:creationId xmlns:a16="http://schemas.microsoft.com/office/drawing/2014/main" id="{FF261E84-D8DA-3013-02C9-D74C02D09D71}"/>
              </a:ext>
            </a:extLst>
          </p:cNvPr>
          <p:cNvSpPr/>
          <p:nvPr/>
        </p:nvSpPr>
        <p:spPr>
          <a:xfrm rot="6586170">
            <a:off x="8767944" y="2460209"/>
            <a:ext cx="350455" cy="2589479"/>
          </a:xfrm>
          <a:prstGeom prst="triangle">
            <a:avLst>
              <a:gd name="adj" fmla="val 100000"/>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285E87F0-8827-CA81-2A73-37BD51F3F318}"/>
              </a:ext>
            </a:extLst>
          </p:cNvPr>
          <p:cNvSpPr/>
          <p:nvPr/>
        </p:nvSpPr>
        <p:spPr>
          <a:xfrm>
            <a:off x="2978591" y="2605530"/>
            <a:ext cx="5169528" cy="1416656"/>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YES!</a:t>
            </a:r>
            <a:endParaRPr lang="en-US" b="1" dirty="0">
              <a:solidFill>
                <a:schemeClr val="tx1"/>
              </a:solidFill>
            </a:endParaRPr>
          </a:p>
        </p:txBody>
      </p:sp>
    </p:spTree>
    <p:extLst>
      <p:ext uri="{BB962C8B-B14F-4D97-AF65-F5344CB8AC3E}">
        <p14:creationId xmlns:p14="http://schemas.microsoft.com/office/powerpoint/2010/main" val="3045141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12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13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12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12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12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6" grpId="0" animBg="1"/>
      <p:bldP spid="18" grpId="0" animBg="1"/>
      <p:bldP spid="20" grpId="0" animBg="1"/>
      <p:bldP spid="21" grpId="0" animBg="1"/>
      <p:bldP spid="22" grpId="0" animBg="1"/>
      <p:bldP spid="23" grpId="0" animBg="1"/>
      <p:bldP spid="24" grpId="0" animBg="1"/>
      <p:bldP spid="25" grpId="0" animBg="1"/>
      <p:bldP spid="1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84174-F5C8-94D3-3728-2F91B155FC36}"/>
              </a:ext>
            </a:extLst>
          </p:cNvPr>
          <p:cNvSpPr>
            <a:spLocks noGrp="1"/>
          </p:cNvSpPr>
          <p:nvPr>
            <p:ph type="title"/>
          </p:nvPr>
        </p:nvSpPr>
        <p:spPr/>
        <p:txBody>
          <a:bodyPr/>
          <a:lstStyle/>
          <a:p>
            <a:r>
              <a:rPr lang="en-US" dirty="0"/>
              <a:t>Fixing Cracks              </a:t>
            </a:r>
            <a:r>
              <a:rPr lang="en-US" sz="2800" b="1" dirty="0"/>
              <a:t>Unruh07, DGK17, CDGS17…</a:t>
            </a:r>
            <a:endParaRPr lang="en-US" b="1" dirty="0"/>
          </a:p>
        </p:txBody>
      </p:sp>
      <mc:AlternateContent xmlns:mc="http://schemas.openxmlformats.org/markup-compatibility/2006" xmlns:a14="http://schemas.microsoft.com/office/drawing/2010/main">
        <mc:Choice Requires="a14">
          <p:sp>
            <p:nvSpPr>
              <p:cNvPr id="13" name="Content Placeholder 12">
                <a:extLst>
                  <a:ext uri="{FF2B5EF4-FFF2-40B4-BE49-F238E27FC236}">
                    <a16:creationId xmlns:a16="http://schemas.microsoft.com/office/drawing/2014/main" id="{376E5AFA-F1A6-8BEF-E344-DC91B1DE5D95}"/>
                  </a:ext>
                </a:extLst>
              </p:cNvPr>
              <p:cNvSpPr>
                <a:spLocks noGrp="1"/>
              </p:cNvSpPr>
              <p:nvPr>
                <p:ph idx="1"/>
              </p:nvPr>
            </p:nvSpPr>
            <p:spPr>
              <a:xfrm>
                <a:off x="838200" y="1825624"/>
                <a:ext cx="10515600" cy="5032376"/>
              </a:xfrm>
            </p:spPr>
            <p:txBody>
              <a:bodyPr/>
              <a:lstStyle/>
              <a:p>
                <a:r>
                  <a:rPr lang="en-US" dirty="0"/>
                  <a:t>ROM: </a:t>
                </a:r>
                <a14:m>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𝑁</m:t>
                        </m:r>
                      </m:e>
                    </m:d>
                    <m:r>
                      <a:rPr lang="en-US" b="0" i="1" smtClean="0">
                        <a:latin typeface="Cambria Math" panose="02040503050406030204" pitchFamily="18" charset="0"/>
                      </a:rPr>
                      <m:t>→[</m:t>
                    </m:r>
                    <m:r>
                      <a:rPr lang="en-US" b="0" i="1" smtClean="0">
                        <a:latin typeface="Cambria Math" panose="02040503050406030204" pitchFamily="18" charset="0"/>
                      </a:rPr>
                      <m:t>𝑁</m:t>
                    </m:r>
                    <m:r>
                      <a:rPr lang="en-US" b="0" i="1" smtClean="0">
                        <a:latin typeface="Cambria Math" panose="02040503050406030204" pitchFamily="18" charset="0"/>
                      </a:rPr>
                      <m:t>]</m:t>
                    </m:r>
                  </m:oMath>
                </a14:m>
                <a:endParaRPr lang="en-US" dirty="0"/>
              </a:p>
              <a:p>
                <a:endParaRPr lang="en-US" dirty="0"/>
              </a:p>
              <a:p>
                <a:r>
                  <a:rPr lang="en-US" dirty="0"/>
                  <a:t>(Two-stage) non-uniform attackers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2</m:t>
                        </m:r>
                      </m:sub>
                    </m:sSub>
                  </m:oMath>
                </a14:m>
                <a:endParaRPr lang="en-US" dirty="0"/>
              </a:p>
              <a:p>
                <a:pPr lvl="1"/>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1</m:t>
                        </m:r>
                      </m:sub>
                    </m:sSub>
                  </m:oMath>
                </a14:m>
                <a:r>
                  <a:rPr lang="en-US" dirty="0"/>
                  <a:t> is </a:t>
                </a:r>
                <a:r>
                  <a:rPr lang="en-US" b="1" dirty="0"/>
                  <a:t>unbounded</a:t>
                </a:r>
                <a:endParaRPr lang="en-US" dirty="0"/>
              </a:p>
              <a:p>
                <a:pPr lvl="1"/>
                <a:r>
                  <a:rPr lang="en-US" dirty="0"/>
                  <a:t>produces </a:t>
                </a:r>
                <a:r>
                  <a:rPr lang="en-US" b="1" dirty="0"/>
                  <a:t>bounded (oracle-dependent)</a:t>
                </a:r>
                <a:r>
                  <a:rPr lang="en-US" dirty="0"/>
                  <a:t> advice </a:t>
                </a:r>
                <a14:m>
                  <m:oMath xmlns:m="http://schemas.openxmlformats.org/officeDocument/2006/math">
                    <m:r>
                      <a:rPr lang="en-US" b="0" i="1" smtClean="0">
                        <a:latin typeface="Cambria Math" panose="02040503050406030204" pitchFamily="18" charset="0"/>
                      </a:rPr>
                      <m:t>𝜎</m:t>
                    </m:r>
                  </m:oMath>
                </a14:m>
                <a:endParaRPr lang="en-US" dirty="0"/>
              </a:p>
              <a:p>
                <a:pPr lvl="1"/>
                <a:endParaRPr lang="en-US" dirty="0"/>
              </a:p>
              <a:p>
                <a:pPr lvl="1"/>
                <a14:m>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𝐴</m:t>
                        </m:r>
                      </m:e>
                      <m:sub>
                        <m:r>
                          <a:rPr lang="en-US" b="0" i="1" smtClean="0">
                            <a:latin typeface="Cambria Math" panose="02040503050406030204" pitchFamily="18" charset="0"/>
                          </a:rPr>
                          <m:t>2</m:t>
                        </m:r>
                      </m:sub>
                      <m:sup>
                        <m:r>
                          <a:rPr lang="en-US" b="0" i="1" smtClean="0">
                            <a:latin typeface="Cambria Math" panose="02040503050406030204" pitchFamily="18" charset="0"/>
                          </a:rPr>
                          <m:t>𝑓</m:t>
                        </m:r>
                      </m:sup>
                    </m:sSubSup>
                    <m:r>
                      <a:rPr lang="en-US" b="0" i="1" smtClean="0">
                        <a:latin typeface="Cambria Math" panose="02040503050406030204" pitchFamily="18" charset="0"/>
                      </a:rPr>
                      <m:t>(</m:t>
                    </m:r>
                    <m:r>
                      <a:rPr lang="en-US" b="0" i="1" smtClean="0">
                        <a:latin typeface="Cambria Math" panose="02040503050406030204" pitchFamily="18" charset="0"/>
                      </a:rPr>
                      <m:t>𝜎</m:t>
                    </m:r>
                    <m:r>
                      <a:rPr lang="en-US" b="0" i="1" smtClean="0">
                        <a:latin typeface="Cambria Math" panose="02040503050406030204" pitchFamily="18" charset="0"/>
                      </a:rPr>
                      <m:t>,⋅)</m:t>
                    </m:r>
                  </m:oMath>
                </a14:m>
                <a:r>
                  <a:rPr lang="en-US" dirty="0"/>
                  <a:t> is </a:t>
                </a:r>
                <a:r>
                  <a:rPr lang="en-US" b="1" dirty="0"/>
                  <a:t>bounded</a:t>
                </a:r>
                <a:endParaRPr lang="en-US" dirty="0"/>
              </a:p>
              <a:p>
                <a:r>
                  <a:rPr lang="en-US" dirty="0"/>
                  <a:t>Parameters </a:t>
                </a:r>
                <a14:m>
                  <m:oMath xmlns:m="http://schemas.openxmlformats.org/officeDocument/2006/math">
                    <m:r>
                      <a:rPr lang="en-US" i="1" dirty="0" smtClean="0">
                        <a:latin typeface="Cambria Math" panose="02040503050406030204" pitchFamily="18" charset="0"/>
                      </a:rPr>
                      <m:t>𝑆</m:t>
                    </m:r>
                    <m:r>
                      <a:rPr lang="en-US" i="1" dirty="0" smtClean="0">
                        <a:latin typeface="Cambria Math" panose="02040503050406030204" pitchFamily="18" charset="0"/>
                      </a:rPr>
                      <m:t>, </m:t>
                    </m:r>
                    <m:r>
                      <a:rPr lang="en-US" i="1" dirty="0" smtClean="0">
                        <a:latin typeface="Cambria Math" panose="02040503050406030204" pitchFamily="18" charset="0"/>
                      </a:rPr>
                      <m:t>𝑇</m:t>
                    </m:r>
                  </m:oMath>
                </a14:m>
                <a:endParaRPr lang="en-US" dirty="0"/>
              </a:p>
              <a:p>
                <a:r>
                  <a:rPr lang="en-US" dirty="0"/>
                  <a:t>Cracks fixed! </a:t>
                </a:r>
              </a:p>
              <a:p>
                <a:pPr lvl="1"/>
                <a:r>
                  <a:rPr lang="en-US" dirty="0"/>
                  <a:t>Security bounds in the ROM, against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𝑆</m:t>
                    </m:r>
                    <m:r>
                      <a:rPr lang="en-US" b="0" i="1" smtClean="0">
                        <a:latin typeface="Cambria Math" panose="02040503050406030204" pitchFamily="18" charset="0"/>
                      </a:rPr>
                      <m:t>, </m:t>
                    </m:r>
                    <m:r>
                      <a:rPr lang="en-US" b="0" i="1" smtClean="0">
                        <a:latin typeface="Cambria Math" panose="02040503050406030204" pitchFamily="18" charset="0"/>
                      </a:rPr>
                      <m:t>𝑇</m:t>
                    </m:r>
                    <m:r>
                      <a:rPr lang="en-US" b="0" i="1" smtClean="0">
                        <a:latin typeface="Cambria Math" panose="02040503050406030204" pitchFamily="18" charset="0"/>
                      </a:rPr>
                      <m:t>)</m:t>
                    </m:r>
                  </m:oMath>
                </a14:m>
                <a:r>
                  <a:rPr lang="en-US" dirty="0"/>
                  <a:t> attackers</a:t>
                </a:r>
              </a:p>
            </p:txBody>
          </p:sp>
        </mc:Choice>
        <mc:Fallback xmlns="">
          <p:sp>
            <p:nvSpPr>
              <p:cNvPr id="13" name="Content Placeholder 12">
                <a:extLst>
                  <a:ext uri="{FF2B5EF4-FFF2-40B4-BE49-F238E27FC236}">
                    <a16:creationId xmlns:a16="http://schemas.microsoft.com/office/drawing/2014/main" id="{376E5AFA-F1A6-8BEF-E344-DC91B1DE5D95}"/>
                  </a:ext>
                </a:extLst>
              </p:cNvPr>
              <p:cNvSpPr>
                <a:spLocks noGrp="1" noRot="1" noChangeAspect="1" noMove="1" noResize="1" noEditPoints="1" noAdjustHandles="1" noChangeArrowheads="1" noChangeShapeType="1" noTextEdit="1"/>
              </p:cNvSpPr>
              <p:nvPr>
                <p:ph idx="1"/>
              </p:nvPr>
            </p:nvSpPr>
            <p:spPr>
              <a:xfrm>
                <a:off x="838200" y="1825624"/>
                <a:ext cx="10515600" cy="5032376"/>
              </a:xfrm>
              <a:blipFill>
                <a:blip r:embed="rId3"/>
                <a:stretch>
                  <a:fillRect l="-1086" t="-20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F376C316-894C-29C5-49CF-B7F8367F5831}"/>
                  </a:ext>
                </a:extLst>
              </p:cNvPr>
              <p:cNvSpPr/>
              <p:nvPr/>
            </p:nvSpPr>
            <p:spPr>
              <a:xfrm>
                <a:off x="8563311" y="3796627"/>
                <a:ext cx="1105789" cy="793479"/>
              </a:xfrm>
              <a:prstGeom prst="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3200" b="0" i="1" smtClean="0">
                              <a:solidFill>
                                <a:sysClr val="windowText" lastClr="000000"/>
                              </a:solidFill>
                              <a:latin typeface="Cambria Math" panose="02040503050406030204" pitchFamily="18" charset="0"/>
                            </a:rPr>
                          </m:ctrlPr>
                        </m:sSubSupPr>
                        <m:e>
                          <m:r>
                            <a:rPr lang="en-US" sz="3200" b="0" i="1" smtClean="0">
                              <a:solidFill>
                                <a:sysClr val="windowText" lastClr="000000"/>
                              </a:solidFill>
                              <a:latin typeface="Cambria Math" panose="02040503050406030204" pitchFamily="18" charset="0"/>
                            </a:rPr>
                            <m:t>𝐴</m:t>
                          </m:r>
                        </m:e>
                        <m:sub>
                          <m:r>
                            <a:rPr lang="en-US" sz="3200" b="0" i="1" smtClean="0">
                              <a:solidFill>
                                <a:sysClr val="windowText" lastClr="000000"/>
                              </a:solidFill>
                              <a:latin typeface="Cambria Math" panose="02040503050406030204" pitchFamily="18" charset="0"/>
                            </a:rPr>
                            <m:t>1</m:t>
                          </m:r>
                        </m:sub>
                        <m:sup>
                          <m:r>
                            <a:rPr lang="en-US" sz="3200" b="0" i="1" smtClean="0">
                              <a:solidFill>
                                <a:sysClr val="windowText" lastClr="000000"/>
                              </a:solidFill>
                              <a:latin typeface="Cambria Math" panose="02040503050406030204" pitchFamily="18" charset="0"/>
                            </a:rPr>
                            <m:t>𝑓</m:t>
                          </m:r>
                        </m:sup>
                      </m:sSubSup>
                    </m:oMath>
                  </m:oMathPara>
                </a14:m>
                <a:endParaRPr lang="en-US" sz="3200" dirty="0">
                  <a:solidFill>
                    <a:sysClr val="windowText" lastClr="000000"/>
                  </a:solidFill>
                </a:endParaRPr>
              </a:p>
            </p:txBody>
          </p:sp>
        </mc:Choice>
        <mc:Fallback xmlns="">
          <p:sp>
            <p:nvSpPr>
              <p:cNvPr id="12" name="Rectangle 11">
                <a:extLst>
                  <a:ext uri="{FF2B5EF4-FFF2-40B4-BE49-F238E27FC236}">
                    <a16:creationId xmlns:a16="http://schemas.microsoft.com/office/drawing/2014/main" id="{F376C316-894C-29C5-49CF-B7F8367F5831}"/>
                  </a:ext>
                </a:extLst>
              </p:cNvPr>
              <p:cNvSpPr>
                <a:spLocks noRot="1" noChangeAspect="1" noMove="1" noResize="1" noEditPoints="1" noAdjustHandles="1" noChangeArrowheads="1" noChangeShapeType="1" noTextEdit="1"/>
              </p:cNvSpPr>
              <p:nvPr/>
            </p:nvSpPr>
            <p:spPr>
              <a:xfrm>
                <a:off x="8563311" y="3796627"/>
                <a:ext cx="1105789" cy="793479"/>
              </a:xfrm>
              <a:prstGeom prst="rect">
                <a:avLst/>
              </a:prstGeom>
              <a:blipFill>
                <a:blip r:embed="rId4"/>
                <a:stretch>
                  <a:fillRect/>
                </a:stretch>
              </a:blipFill>
              <a:ln>
                <a:solidFill>
                  <a:schemeClr val="accent6">
                    <a:lumMod val="20000"/>
                    <a:lumOff val="80000"/>
                  </a:schemeClr>
                </a:solidFill>
              </a:ln>
            </p:spPr>
            <p:txBody>
              <a:bodyPr/>
              <a:lstStyle/>
              <a:p>
                <a:r>
                  <a:rPr lang="en-US">
                    <a:noFill/>
                  </a:rPr>
                  <a:t> </a:t>
                </a:r>
              </a:p>
            </p:txBody>
          </p:sp>
        </mc:Fallback>
      </mc:AlternateContent>
      <p:cxnSp>
        <p:nvCxnSpPr>
          <p:cNvPr id="16" name="Straight Arrow Connector 15">
            <a:extLst>
              <a:ext uri="{FF2B5EF4-FFF2-40B4-BE49-F238E27FC236}">
                <a16:creationId xmlns:a16="http://schemas.microsoft.com/office/drawing/2014/main" id="{3E788988-0F22-5A95-12DB-6C4FD3C8AB42}"/>
              </a:ext>
            </a:extLst>
          </p:cNvPr>
          <p:cNvCxnSpPr>
            <a:cxnSpLocks/>
          </p:cNvCxnSpPr>
          <p:nvPr/>
        </p:nvCxnSpPr>
        <p:spPr>
          <a:xfrm>
            <a:off x="9018168" y="4674733"/>
            <a:ext cx="0" cy="843688"/>
          </a:xfrm>
          <a:prstGeom prst="straightConnector1">
            <a:avLst/>
          </a:prstGeom>
          <a:ln w="38100">
            <a:solidFill>
              <a:schemeClr val="tx1"/>
            </a:solidFill>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1" name="Rectangle 20">
                <a:extLst>
                  <a:ext uri="{FF2B5EF4-FFF2-40B4-BE49-F238E27FC236}">
                    <a16:creationId xmlns:a16="http://schemas.microsoft.com/office/drawing/2014/main" id="{2C7C56DD-C40B-1E18-0743-10CEDD359A53}"/>
                  </a:ext>
                </a:extLst>
              </p:cNvPr>
              <p:cNvSpPr/>
              <p:nvPr/>
            </p:nvSpPr>
            <p:spPr>
              <a:xfrm>
                <a:off x="8563311" y="5518421"/>
                <a:ext cx="1105789" cy="793479"/>
              </a:xfrm>
              <a:prstGeom prst="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3200" b="0" i="1" smtClean="0">
                              <a:solidFill>
                                <a:sysClr val="windowText" lastClr="000000"/>
                              </a:solidFill>
                              <a:latin typeface="Cambria Math" panose="02040503050406030204" pitchFamily="18" charset="0"/>
                            </a:rPr>
                          </m:ctrlPr>
                        </m:sSubSupPr>
                        <m:e>
                          <m:r>
                            <a:rPr lang="en-US" sz="3200" b="0" i="1" smtClean="0">
                              <a:solidFill>
                                <a:sysClr val="windowText" lastClr="000000"/>
                              </a:solidFill>
                              <a:latin typeface="Cambria Math" panose="02040503050406030204" pitchFamily="18" charset="0"/>
                            </a:rPr>
                            <m:t>𝐴</m:t>
                          </m:r>
                        </m:e>
                        <m:sub>
                          <m:r>
                            <a:rPr lang="en-US" sz="3200" b="0" i="1" smtClean="0">
                              <a:solidFill>
                                <a:sysClr val="windowText" lastClr="000000"/>
                              </a:solidFill>
                              <a:latin typeface="Cambria Math" panose="02040503050406030204" pitchFamily="18" charset="0"/>
                            </a:rPr>
                            <m:t>2</m:t>
                          </m:r>
                        </m:sub>
                        <m:sup>
                          <m:r>
                            <a:rPr lang="en-US" sz="3200" b="0" i="1" smtClean="0">
                              <a:solidFill>
                                <a:sysClr val="windowText" lastClr="000000"/>
                              </a:solidFill>
                              <a:latin typeface="Cambria Math" panose="02040503050406030204" pitchFamily="18" charset="0"/>
                            </a:rPr>
                            <m:t>𝑓</m:t>
                          </m:r>
                        </m:sup>
                      </m:sSubSup>
                    </m:oMath>
                  </m:oMathPara>
                </a14:m>
                <a:endParaRPr lang="en-US" sz="3200" dirty="0">
                  <a:solidFill>
                    <a:sysClr val="windowText" lastClr="000000"/>
                  </a:solidFill>
                </a:endParaRPr>
              </a:p>
            </p:txBody>
          </p:sp>
        </mc:Choice>
        <mc:Fallback xmlns="">
          <p:sp>
            <p:nvSpPr>
              <p:cNvPr id="21" name="Rectangle 20">
                <a:extLst>
                  <a:ext uri="{FF2B5EF4-FFF2-40B4-BE49-F238E27FC236}">
                    <a16:creationId xmlns:a16="http://schemas.microsoft.com/office/drawing/2014/main" id="{2C7C56DD-C40B-1E18-0743-10CEDD359A53}"/>
                  </a:ext>
                </a:extLst>
              </p:cNvPr>
              <p:cNvSpPr>
                <a:spLocks noRot="1" noChangeAspect="1" noMove="1" noResize="1" noEditPoints="1" noAdjustHandles="1" noChangeArrowheads="1" noChangeShapeType="1" noTextEdit="1"/>
              </p:cNvSpPr>
              <p:nvPr/>
            </p:nvSpPr>
            <p:spPr>
              <a:xfrm>
                <a:off x="8563311" y="5518421"/>
                <a:ext cx="1105789" cy="793479"/>
              </a:xfrm>
              <a:prstGeom prst="rect">
                <a:avLst/>
              </a:prstGeom>
              <a:blipFill>
                <a:blip r:embed="rId5"/>
                <a:stretch>
                  <a:fillRect/>
                </a:stretch>
              </a:blipFill>
              <a:ln>
                <a:solidFill>
                  <a:schemeClr val="bg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Rectangle 21">
                <a:extLst>
                  <a:ext uri="{FF2B5EF4-FFF2-40B4-BE49-F238E27FC236}">
                    <a16:creationId xmlns:a16="http://schemas.microsoft.com/office/drawing/2014/main" id="{18EF5E81-54A2-0C95-9CF5-18B3801F445B}"/>
                  </a:ext>
                </a:extLst>
              </p:cNvPr>
              <p:cNvSpPr/>
              <p:nvPr/>
            </p:nvSpPr>
            <p:spPr>
              <a:xfrm>
                <a:off x="9018168" y="4725043"/>
                <a:ext cx="695568" cy="5444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3200" b="0" i="1" smtClean="0">
                          <a:solidFill>
                            <a:sysClr val="windowText" lastClr="000000"/>
                          </a:solidFill>
                          <a:latin typeface="Cambria Math" panose="02040503050406030204" pitchFamily="18" charset="0"/>
                        </a:rPr>
                        <m:t>𝜎</m:t>
                      </m:r>
                    </m:oMath>
                  </m:oMathPara>
                </a14:m>
                <a:endParaRPr lang="en-US" sz="3200" dirty="0">
                  <a:solidFill>
                    <a:sysClr val="windowText" lastClr="000000"/>
                  </a:solidFill>
                </a:endParaRPr>
              </a:p>
            </p:txBody>
          </p:sp>
        </mc:Choice>
        <mc:Fallback xmlns="">
          <p:sp>
            <p:nvSpPr>
              <p:cNvPr id="22" name="Rectangle 21">
                <a:extLst>
                  <a:ext uri="{FF2B5EF4-FFF2-40B4-BE49-F238E27FC236}">
                    <a16:creationId xmlns:a16="http://schemas.microsoft.com/office/drawing/2014/main" id="{18EF5E81-54A2-0C95-9CF5-18B3801F445B}"/>
                  </a:ext>
                </a:extLst>
              </p:cNvPr>
              <p:cNvSpPr>
                <a:spLocks noRot="1" noChangeAspect="1" noMove="1" noResize="1" noEditPoints="1" noAdjustHandles="1" noChangeArrowheads="1" noChangeShapeType="1" noTextEdit="1"/>
              </p:cNvSpPr>
              <p:nvPr/>
            </p:nvSpPr>
            <p:spPr>
              <a:xfrm>
                <a:off x="9018168" y="4725043"/>
                <a:ext cx="695568" cy="544412"/>
              </a:xfrm>
              <a:prstGeom prst="rect">
                <a:avLst/>
              </a:prstGeom>
              <a:blipFill>
                <a:blip r:embed="rId6"/>
                <a:stretch>
                  <a:fillRect/>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2069244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1" grpId="0" animBg="1"/>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B2B4EC87-13EA-4ABB-94DC-2C5BC2ACA9B6}"/>
              </a:ext>
            </a:extLst>
          </p:cNvPr>
          <p:cNvSpPr/>
          <p:nvPr/>
        </p:nvSpPr>
        <p:spPr>
          <a:xfrm>
            <a:off x="1937442" y="1973655"/>
            <a:ext cx="3842829" cy="4137434"/>
          </a:xfrm>
          <a:prstGeom prst="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ysClr val="windowText" lastClr="000000"/>
              </a:solidFill>
            </a:endParaRPr>
          </a:p>
        </p:txBody>
      </p:sp>
      <p:sp>
        <p:nvSpPr>
          <p:cNvPr id="2" name="Title 1">
            <a:extLst>
              <a:ext uri="{FF2B5EF4-FFF2-40B4-BE49-F238E27FC236}">
                <a16:creationId xmlns:a16="http://schemas.microsoft.com/office/drawing/2014/main" id="{85E84174-F5C8-94D3-3728-2F91B155FC36}"/>
              </a:ext>
            </a:extLst>
          </p:cNvPr>
          <p:cNvSpPr>
            <a:spLocks noGrp="1"/>
          </p:cNvSpPr>
          <p:nvPr>
            <p:ph type="title"/>
          </p:nvPr>
        </p:nvSpPr>
        <p:spPr/>
        <p:txBody>
          <a:bodyPr/>
          <a:lstStyle/>
          <a:p>
            <a:r>
              <a:rPr lang="en-US" dirty="0"/>
              <a:t>Fixing Cracks              </a:t>
            </a:r>
            <a:r>
              <a:rPr lang="en-US" sz="2800" b="1" dirty="0"/>
              <a:t>Unruh07, DGK17, CDGS17…</a:t>
            </a:r>
            <a:endParaRPr lang="en-US" b="1" dirty="0"/>
          </a:p>
        </p:txBody>
      </p:sp>
      <p:sp>
        <p:nvSpPr>
          <p:cNvPr id="4" name="Rectangle 3">
            <a:extLst>
              <a:ext uri="{FF2B5EF4-FFF2-40B4-BE49-F238E27FC236}">
                <a16:creationId xmlns:a16="http://schemas.microsoft.com/office/drawing/2014/main" id="{4148BEF0-C917-7444-97C1-D5337FAC10AA}"/>
              </a:ext>
            </a:extLst>
          </p:cNvPr>
          <p:cNvSpPr/>
          <p:nvPr/>
        </p:nvSpPr>
        <p:spPr>
          <a:xfrm>
            <a:off x="1921242" y="2177216"/>
            <a:ext cx="3859029" cy="12210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ysClr val="windowText" lastClr="000000"/>
                </a:solidFill>
              </a:rPr>
              <a:t>Non-uniform security</a:t>
            </a:r>
          </a:p>
          <a:p>
            <a:pPr algn="ctr"/>
            <a:r>
              <a:rPr lang="en-US" sz="3200" dirty="0">
                <a:solidFill>
                  <a:sysClr val="windowText" lastClr="000000"/>
                </a:solidFill>
              </a:rPr>
              <a:t>in the ROM</a:t>
            </a:r>
          </a:p>
        </p:txBody>
      </p:sp>
      <p:sp>
        <p:nvSpPr>
          <p:cNvPr id="5" name="Rectangle 4">
            <a:extLst>
              <a:ext uri="{FF2B5EF4-FFF2-40B4-BE49-F238E27FC236}">
                <a16:creationId xmlns:a16="http://schemas.microsoft.com/office/drawing/2014/main" id="{42F858F2-FEE9-3492-867A-7EFAF6D6A184}"/>
              </a:ext>
            </a:extLst>
          </p:cNvPr>
          <p:cNvSpPr/>
          <p:nvPr/>
        </p:nvSpPr>
        <p:spPr>
          <a:xfrm>
            <a:off x="6060311" y="2212285"/>
            <a:ext cx="3216676" cy="7775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ysClr val="windowText" lastClr="000000"/>
                </a:solidFill>
              </a:rPr>
              <a:t>Practical Attacks</a:t>
            </a:r>
          </a:p>
        </p:txBody>
      </p:sp>
      <p:sp>
        <p:nvSpPr>
          <p:cNvPr id="6" name="Rectangle 5">
            <a:extLst>
              <a:ext uri="{FF2B5EF4-FFF2-40B4-BE49-F238E27FC236}">
                <a16:creationId xmlns:a16="http://schemas.microsoft.com/office/drawing/2014/main" id="{D97CDB17-0D73-3E34-F374-5427C97EA9A4}"/>
              </a:ext>
            </a:extLst>
          </p:cNvPr>
          <p:cNvSpPr/>
          <p:nvPr/>
        </p:nvSpPr>
        <p:spPr>
          <a:xfrm>
            <a:off x="449162" y="4847815"/>
            <a:ext cx="1696795" cy="7775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ysClr val="windowText" lastClr="000000"/>
                </a:solidFill>
              </a:rPr>
              <a:t>OWF</a:t>
            </a:r>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F9B77371-1A5C-1483-54CD-75D5A5F933CF}"/>
                  </a:ext>
                </a:extLst>
              </p:cNvPr>
              <p:cNvSpPr/>
              <p:nvPr/>
            </p:nvSpPr>
            <p:spPr>
              <a:xfrm>
                <a:off x="2935029" y="3352411"/>
                <a:ext cx="1696795" cy="7775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lang="en-US" sz="3200" b="0" i="1" dirty="0" smtClean="0">
                        <a:solidFill>
                          <a:sysClr val="windowText" lastClr="000000"/>
                        </a:solidFill>
                        <a:latin typeface="Cambria Math" panose="02040503050406030204" pitchFamily="18" charset="0"/>
                      </a:rPr>
                      <m:t>1</m:t>
                    </m:r>
                  </m:oMath>
                </a14:m>
                <a:r>
                  <a:rPr lang="en-US" sz="3200" dirty="0">
                    <a:solidFill>
                      <a:sysClr val="windowText" lastClr="000000"/>
                    </a:solidFill>
                  </a:rPr>
                  <a:t> </a:t>
                </a:r>
              </a:p>
            </p:txBody>
          </p:sp>
        </mc:Choice>
        <mc:Fallback xmlns="">
          <p:sp>
            <p:nvSpPr>
              <p:cNvPr id="7" name="Rectangle 6">
                <a:extLst>
                  <a:ext uri="{FF2B5EF4-FFF2-40B4-BE49-F238E27FC236}">
                    <a16:creationId xmlns:a16="http://schemas.microsoft.com/office/drawing/2014/main" id="{F9B77371-1A5C-1483-54CD-75D5A5F933CF}"/>
                  </a:ext>
                </a:extLst>
              </p:cNvPr>
              <p:cNvSpPr>
                <a:spLocks noRot="1" noChangeAspect="1" noMove="1" noResize="1" noEditPoints="1" noAdjustHandles="1" noChangeArrowheads="1" noChangeShapeType="1" noTextEdit="1"/>
              </p:cNvSpPr>
              <p:nvPr/>
            </p:nvSpPr>
            <p:spPr>
              <a:xfrm>
                <a:off x="2935029" y="3352411"/>
                <a:ext cx="1696795" cy="777532"/>
              </a:xfrm>
              <a:prstGeom prst="rect">
                <a:avLst/>
              </a:prstGeom>
              <a:blipFill>
                <a:blip r:embed="rId3"/>
                <a:stretch>
                  <a:fillRect/>
                </a:stretch>
              </a:blipFill>
              <a:ln>
                <a:noFill/>
              </a:ln>
            </p:spPr>
            <p:txBody>
              <a:bodyPr/>
              <a:lstStyle/>
              <a:p>
                <a:r>
                  <a:rPr lang="en-US">
                    <a:noFill/>
                  </a:rPr>
                  <a:t> </a:t>
                </a:r>
              </a:p>
            </p:txBody>
          </p:sp>
        </mc:Fallback>
      </mc:AlternateContent>
      <p:sp>
        <p:nvSpPr>
          <p:cNvPr id="8" name="Rectangle 7">
            <a:extLst>
              <a:ext uri="{FF2B5EF4-FFF2-40B4-BE49-F238E27FC236}">
                <a16:creationId xmlns:a16="http://schemas.microsoft.com/office/drawing/2014/main" id="{005534F6-F98F-BABA-CAAA-2725B7ACFCCA}"/>
              </a:ext>
            </a:extLst>
          </p:cNvPr>
          <p:cNvSpPr/>
          <p:nvPr/>
        </p:nvSpPr>
        <p:spPr>
          <a:xfrm>
            <a:off x="449162" y="3429000"/>
            <a:ext cx="1696795" cy="7775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ysClr val="windowText" lastClr="000000"/>
                </a:solidFill>
              </a:rPr>
              <a:t>CRHF</a:t>
            </a:r>
          </a:p>
        </p:txBody>
      </p:sp>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B3CF8025-12A6-6DBF-5BD5-B1A150025AF6}"/>
                  </a:ext>
                </a:extLst>
              </p:cNvPr>
              <p:cNvSpPr/>
              <p:nvPr/>
            </p:nvSpPr>
            <p:spPr>
              <a:xfrm>
                <a:off x="2232653" y="4847815"/>
                <a:ext cx="3080751" cy="7775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f>
                      <m:fPr>
                        <m:ctrlPr>
                          <a:rPr lang="en-US" sz="3200" b="0" i="1" dirty="0" smtClean="0">
                            <a:solidFill>
                              <a:sysClr val="windowText" lastClr="000000"/>
                            </a:solidFill>
                            <a:latin typeface="Cambria Math" panose="02040503050406030204" pitchFamily="18" charset="0"/>
                          </a:rPr>
                        </m:ctrlPr>
                      </m:fPr>
                      <m:num>
                        <m:r>
                          <a:rPr lang="en-US" sz="3200" b="0" i="1" dirty="0" smtClean="0">
                            <a:solidFill>
                              <a:sysClr val="windowText" lastClr="000000"/>
                            </a:solidFill>
                            <a:latin typeface="Cambria Math" panose="02040503050406030204" pitchFamily="18" charset="0"/>
                          </a:rPr>
                          <m:t>𝑆𝑇</m:t>
                        </m:r>
                      </m:num>
                      <m:den>
                        <m:r>
                          <a:rPr lang="en-US" sz="3200" b="0" i="1" dirty="0" smtClean="0">
                            <a:solidFill>
                              <a:sysClr val="windowText" lastClr="000000"/>
                            </a:solidFill>
                            <a:latin typeface="Cambria Math" panose="02040503050406030204" pitchFamily="18" charset="0"/>
                          </a:rPr>
                          <m:t>𝑁</m:t>
                        </m:r>
                      </m:den>
                    </m:f>
                  </m:oMath>
                </a14:m>
                <a:r>
                  <a:rPr lang="en-US" sz="3200" dirty="0">
                    <a:solidFill>
                      <a:sysClr val="windowText" lastClr="000000"/>
                    </a:solidFill>
                  </a:rPr>
                  <a:t> </a:t>
                </a:r>
              </a:p>
            </p:txBody>
          </p:sp>
        </mc:Choice>
        <mc:Fallback xmlns="">
          <p:sp>
            <p:nvSpPr>
              <p:cNvPr id="9" name="Rectangle 8">
                <a:extLst>
                  <a:ext uri="{FF2B5EF4-FFF2-40B4-BE49-F238E27FC236}">
                    <a16:creationId xmlns:a16="http://schemas.microsoft.com/office/drawing/2014/main" id="{B3CF8025-12A6-6DBF-5BD5-B1A150025AF6}"/>
                  </a:ext>
                </a:extLst>
              </p:cNvPr>
              <p:cNvSpPr>
                <a:spLocks noRot="1" noChangeAspect="1" noMove="1" noResize="1" noEditPoints="1" noAdjustHandles="1" noChangeArrowheads="1" noChangeShapeType="1" noTextEdit="1"/>
              </p:cNvSpPr>
              <p:nvPr/>
            </p:nvSpPr>
            <p:spPr>
              <a:xfrm>
                <a:off x="2232653" y="4847815"/>
                <a:ext cx="3080751" cy="777532"/>
              </a:xfrm>
              <a:prstGeom prst="rect">
                <a:avLst/>
              </a:prstGeom>
              <a:blipFill>
                <a:blip r:embed="rId4"/>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E0C10A90-BEE8-5BA7-FC3B-F9B7A447A028}"/>
                  </a:ext>
                </a:extLst>
              </p:cNvPr>
              <p:cNvSpPr/>
              <p:nvPr/>
            </p:nvSpPr>
            <p:spPr>
              <a:xfrm>
                <a:off x="6804455" y="3484779"/>
                <a:ext cx="5519350" cy="7775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lang="en-US" sz="3200" b="0" i="1" dirty="0" smtClean="0">
                        <a:solidFill>
                          <a:sysClr val="windowText" lastClr="000000"/>
                        </a:solidFill>
                        <a:latin typeface="Cambria Math" panose="02040503050406030204" pitchFamily="18" charset="0"/>
                      </a:rPr>
                      <m:t>1</m:t>
                    </m:r>
                  </m:oMath>
                </a14:m>
                <a:r>
                  <a:rPr lang="en-US" sz="3200" dirty="0">
                    <a:solidFill>
                      <a:sysClr val="windowText" lastClr="000000"/>
                    </a:solidFill>
                  </a:rPr>
                  <a:t>         (by hardcode a collision)</a:t>
                </a:r>
              </a:p>
            </p:txBody>
          </p:sp>
        </mc:Choice>
        <mc:Fallback xmlns="">
          <p:sp>
            <p:nvSpPr>
              <p:cNvPr id="10" name="Rectangle 9">
                <a:extLst>
                  <a:ext uri="{FF2B5EF4-FFF2-40B4-BE49-F238E27FC236}">
                    <a16:creationId xmlns:a16="http://schemas.microsoft.com/office/drawing/2014/main" id="{E0C10A90-BEE8-5BA7-FC3B-F9B7A447A028}"/>
                  </a:ext>
                </a:extLst>
              </p:cNvPr>
              <p:cNvSpPr>
                <a:spLocks noRot="1" noChangeAspect="1" noMove="1" noResize="1" noEditPoints="1" noAdjustHandles="1" noChangeArrowheads="1" noChangeShapeType="1" noTextEdit="1"/>
              </p:cNvSpPr>
              <p:nvPr/>
            </p:nvSpPr>
            <p:spPr>
              <a:xfrm>
                <a:off x="6804455" y="3484779"/>
                <a:ext cx="5519350" cy="777532"/>
              </a:xfrm>
              <a:prstGeom prst="rect">
                <a:avLst/>
              </a:prstGeom>
              <a:blipFill>
                <a:blip r:embed="rId5"/>
                <a:stretch>
                  <a:fillRect r="-110" b="-13178"/>
                </a:stretch>
              </a:blipFill>
              <a:ln>
                <a:solidFill>
                  <a:schemeClr val="bg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0C84D656-E8C3-CA82-FB04-8E6BC5446935}"/>
                  </a:ext>
                </a:extLst>
              </p:cNvPr>
              <p:cNvSpPr/>
              <p:nvPr/>
            </p:nvSpPr>
            <p:spPr>
              <a:xfrm>
                <a:off x="5939482" y="4502020"/>
                <a:ext cx="5519350" cy="14691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f>
                      <m:fPr>
                        <m:ctrlPr>
                          <a:rPr lang="en-US" sz="3200" b="0" i="1" dirty="0" smtClean="0">
                            <a:solidFill>
                              <a:sysClr val="windowText" lastClr="000000"/>
                            </a:solidFill>
                            <a:latin typeface="Cambria Math" panose="02040503050406030204" pitchFamily="18" charset="0"/>
                          </a:rPr>
                        </m:ctrlPr>
                      </m:fPr>
                      <m:num>
                        <m:r>
                          <a:rPr lang="en-US" sz="3200" b="0" i="1" dirty="0" smtClean="0">
                            <a:solidFill>
                              <a:sysClr val="windowText" lastClr="000000"/>
                            </a:solidFill>
                            <a:latin typeface="Cambria Math" panose="02040503050406030204" pitchFamily="18" charset="0"/>
                          </a:rPr>
                          <m:t>𝑆𝑇</m:t>
                        </m:r>
                      </m:num>
                      <m:den>
                        <m:r>
                          <a:rPr lang="en-US" sz="3200" b="0" i="1" dirty="0" smtClean="0">
                            <a:solidFill>
                              <a:sysClr val="windowText" lastClr="000000"/>
                            </a:solidFill>
                            <a:latin typeface="Cambria Math" panose="02040503050406030204" pitchFamily="18" charset="0"/>
                          </a:rPr>
                          <m:t>𝑁</m:t>
                        </m:r>
                      </m:den>
                    </m:f>
                    <m:r>
                      <a:rPr lang="en-US" sz="3200" b="0" i="1" dirty="0" smtClean="0">
                        <a:solidFill>
                          <a:sysClr val="windowText" lastClr="000000"/>
                        </a:solidFill>
                        <a:latin typeface="Cambria Math" panose="02040503050406030204" pitchFamily="18" charset="0"/>
                      </a:rPr>
                      <m:t>+</m:t>
                    </m:r>
                    <m:sSup>
                      <m:sSupPr>
                        <m:ctrlPr>
                          <a:rPr lang="en-US" sz="3200" i="1" dirty="0">
                            <a:solidFill>
                              <a:sysClr val="windowText" lastClr="000000"/>
                            </a:solidFill>
                            <a:latin typeface="Cambria Math" panose="02040503050406030204" pitchFamily="18" charset="0"/>
                          </a:rPr>
                        </m:ctrlPr>
                      </m:sSupPr>
                      <m:e>
                        <m:d>
                          <m:dPr>
                            <m:ctrlPr>
                              <a:rPr lang="en-US" sz="3200" i="1" dirty="0">
                                <a:solidFill>
                                  <a:sysClr val="windowText" lastClr="000000"/>
                                </a:solidFill>
                                <a:latin typeface="Cambria Math" panose="02040503050406030204" pitchFamily="18" charset="0"/>
                              </a:rPr>
                            </m:ctrlPr>
                          </m:dPr>
                          <m:e>
                            <m:f>
                              <m:fPr>
                                <m:ctrlPr>
                                  <a:rPr lang="en-US" sz="3200" i="1" dirty="0">
                                    <a:solidFill>
                                      <a:sysClr val="windowText" lastClr="000000"/>
                                    </a:solidFill>
                                    <a:latin typeface="Cambria Math" panose="02040503050406030204" pitchFamily="18" charset="0"/>
                                  </a:rPr>
                                </m:ctrlPr>
                              </m:fPr>
                              <m:num>
                                <m:sSup>
                                  <m:sSupPr>
                                    <m:ctrlPr>
                                      <a:rPr lang="en-US" sz="3200" i="1" dirty="0">
                                        <a:solidFill>
                                          <a:sysClr val="windowText" lastClr="000000"/>
                                        </a:solidFill>
                                        <a:latin typeface="Cambria Math" panose="02040503050406030204" pitchFamily="18" charset="0"/>
                                      </a:rPr>
                                    </m:ctrlPr>
                                  </m:sSupPr>
                                  <m:e>
                                    <m:r>
                                      <a:rPr lang="en-US" sz="3200" i="1" dirty="0">
                                        <a:solidFill>
                                          <a:sysClr val="windowText" lastClr="000000"/>
                                        </a:solidFill>
                                        <a:latin typeface="Cambria Math" panose="02040503050406030204" pitchFamily="18" charset="0"/>
                                      </a:rPr>
                                      <m:t>𝑆</m:t>
                                    </m:r>
                                  </m:e>
                                  <m:sup>
                                    <m:r>
                                      <a:rPr lang="en-US" sz="3200" i="1" dirty="0">
                                        <a:solidFill>
                                          <a:sysClr val="windowText" lastClr="000000"/>
                                        </a:solidFill>
                                        <a:latin typeface="Cambria Math" panose="02040503050406030204" pitchFamily="18" charset="0"/>
                                      </a:rPr>
                                      <m:t>2</m:t>
                                    </m:r>
                                  </m:sup>
                                </m:sSup>
                                <m:r>
                                  <a:rPr lang="en-US" sz="3200" i="1" dirty="0">
                                    <a:solidFill>
                                      <a:sysClr val="windowText" lastClr="000000"/>
                                    </a:solidFill>
                                    <a:latin typeface="Cambria Math" panose="02040503050406030204" pitchFamily="18" charset="0"/>
                                  </a:rPr>
                                  <m:t>𝑇</m:t>
                                </m:r>
                              </m:num>
                              <m:den>
                                <m:sSup>
                                  <m:sSupPr>
                                    <m:ctrlPr>
                                      <a:rPr lang="en-US" sz="3200" i="1" dirty="0">
                                        <a:solidFill>
                                          <a:sysClr val="windowText" lastClr="000000"/>
                                        </a:solidFill>
                                        <a:latin typeface="Cambria Math" panose="02040503050406030204" pitchFamily="18" charset="0"/>
                                      </a:rPr>
                                    </m:ctrlPr>
                                  </m:sSupPr>
                                  <m:e>
                                    <m:r>
                                      <a:rPr lang="en-US" sz="3200" i="1" dirty="0">
                                        <a:solidFill>
                                          <a:sysClr val="windowText" lastClr="000000"/>
                                        </a:solidFill>
                                        <a:latin typeface="Cambria Math" panose="02040503050406030204" pitchFamily="18" charset="0"/>
                                      </a:rPr>
                                      <m:t>𝑁</m:t>
                                    </m:r>
                                  </m:e>
                                  <m:sup>
                                    <m:r>
                                      <a:rPr lang="en-US" sz="3200" i="1" dirty="0">
                                        <a:solidFill>
                                          <a:sysClr val="windowText" lastClr="000000"/>
                                        </a:solidFill>
                                        <a:latin typeface="Cambria Math" panose="02040503050406030204" pitchFamily="18" charset="0"/>
                                      </a:rPr>
                                      <m:t>2</m:t>
                                    </m:r>
                                  </m:sup>
                                </m:sSup>
                              </m:den>
                            </m:f>
                          </m:e>
                        </m:d>
                      </m:e>
                      <m:sup>
                        <m:r>
                          <a:rPr lang="en-US" sz="3200" i="1" dirty="0">
                            <a:solidFill>
                              <a:sysClr val="windowText" lastClr="000000"/>
                            </a:solidFill>
                            <a:latin typeface="Cambria Math" panose="02040503050406030204" pitchFamily="18" charset="0"/>
                          </a:rPr>
                          <m:t>1/3</m:t>
                        </m:r>
                      </m:sup>
                    </m:sSup>
                  </m:oMath>
                </a14:m>
                <a:r>
                  <a:rPr lang="en-US" sz="3200" dirty="0">
                    <a:solidFill>
                      <a:sysClr val="windowText" lastClr="000000"/>
                    </a:solidFill>
                  </a:rPr>
                  <a:t>(rainbow table)</a:t>
                </a:r>
              </a:p>
            </p:txBody>
          </p:sp>
        </mc:Choice>
        <mc:Fallback xmlns="">
          <p:sp>
            <p:nvSpPr>
              <p:cNvPr id="11" name="Rectangle 10">
                <a:extLst>
                  <a:ext uri="{FF2B5EF4-FFF2-40B4-BE49-F238E27FC236}">
                    <a16:creationId xmlns:a16="http://schemas.microsoft.com/office/drawing/2014/main" id="{0C84D656-E8C3-CA82-FB04-8E6BC5446935}"/>
                  </a:ext>
                </a:extLst>
              </p:cNvPr>
              <p:cNvSpPr>
                <a:spLocks noRot="1" noChangeAspect="1" noMove="1" noResize="1" noEditPoints="1" noAdjustHandles="1" noChangeArrowheads="1" noChangeShapeType="1" noTextEdit="1"/>
              </p:cNvSpPr>
              <p:nvPr/>
            </p:nvSpPr>
            <p:spPr>
              <a:xfrm>
                <a:off x="5939482" y="4502020"/>
                <a:ext cx="5519350" cy="1469122"/>
              </a:xfrm>
              <a:prstGeom prst="rect">
                <a:avLst/>
              </a:prstGeom>
              <a:blipFill>
                <a:blip r:embed="rId6"/>
                <a:stretch>
                  <a:fillRect/>
                </a:stretch>
              </a:blipFill>
              <a:ln>
                <a:noFill/>
              </a:ln>
            </p:spPr>
            <p:txBody>
              <a:bodyPr/>
              <a:lstStyle/>
              <a:p>
                <a:r>
                  <a:rPr lang="en-US">
                    <a:noFill/>
                  </a:rPr>
                  <a:t> </a:t>
                </a:r>
              </a:p>
            </p:txBody>
          </p:sp>
        </mc:Fallback>
      </mc:AlternateContent>
      <p:sp>
        <p:nvSpPr>
          <p:cNvPr id="14" name="Rectangle 13">
            <a:extLst>
              <a:ext uri="{FF2B5EF4-FFF2-40B4-BE49-F238E27FC236}">
                <a16:creationId xmlns:a16="http://schemas.microsoft.com/office/drawing/2014/main" id="{A80CDC1A-74B8-757E-A868-F3E5C6ADAB0E}"/>
              </a:ext>
            </a:extLst>
          </p:cNvPr>
          <p:cNvSpPr/>
          <p:nvPr/>
        </p:nvSpPr>
        <p:spPr>
          <a:xfrm>
            <a:off x="8191893" y="5542751"/>
            <a:ext cx="3550945" cy="6431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rPr>
              <a:t>[Hellman 80, </a:t>
            </a:r>
            <a:r>
              <a:rPr lang="en-US" sz="2400" dirty="0" err="1">
                <a:solidFill>
                  <a:sysClr val="windowText" lastClr="000000"/>
                </a:solidFill>
              </a:rPr>
              <a:t>Oechslin</a:t>
            </a:r>
            <a:r>
              <a:rPr lang="en-US" sz="2400" dirty="0">
                <a:solidFill>
                  <a:sysClr val="windowText" lastClr="000000"/>
                </a:solidFill>
              </a:rPr>
              <a:t> 03]</a:t>
            </a:r>
          </a:p>
        </p:txBody>
      </p:sp>
      <p:pic>
        <p:nvPicPr>
          <p:cNvPr id="15" name="Picture 2">
            <a:extLst>
              <a:ext uri="{FF2B5EF4-FFF2-40B4-BE49-F238E27FC236}">
                <a16:creationId xmlns:a16="http://schemas.microsoft.com/office/drawing/2014/main" id="{99351AFE-3660-978B-91DA-498DEF9938F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99157" y="4474704"/>
            <a:ext cx="657241" cy="65724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a:extLst>
              <a:ext uri="{FF2B5EF4-FFF2-40B4-BE49-F238E27FC236}">
                <a16:creationId xmlns:a16="http://schemas.microsoft.com/office/drawing/2014/main" id="{8A4A16A6-755A-A180-189B-77C6A725662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564130" y="4476303"/>
            <a:ext cx="740767" cy="740767"/>
          </a:xfrm>
          <a:prstGeom prst="rect">
            <a:avLst/>
          </a:prstGeom>
          <a:noFill/>
          <a:extLst>
            <a:ext uri="{909E8E84-426E-40DD-AFC4-6F175D3DCCD1}">
              <a14:hiddenFill xmlns:a14="http://schemas.microsoft.com/office/drawing/2010/main">
                <a:solidFill>
                  <a:srgbClr val="FFFFFF"/>
                </a:solidFill>
              </a14:hiddenFill>
            </a:ext>
          </a:extLst>
        </p:spPr>
      </p:pic>
      <p:sp>
        <p:nvSpPr>
          <p:cNvPr id="3" name="Oval 2">
            <a:extLst>
              <a:ext uri="{FF2B5EF4-FFF2-40B4-BE49-F238E27FC236}">
                <a16:creationId xmlns:a16="http://schemas.microsoft.com/office/drawing/2014/main" id="{3CF0EB5D-A6CA-C943-D7D4-99435F6C99EC}"/>
              </a:ext>
            </a:extLst>
          </p:cNvPr>
          <p:cNvSpPr/>
          <p:nvPr/>
        </p:nvSpPr>
        <p:spPr>
          <a:xfrm>
            <a:off x="7050887" y="4587993"/>
            <a:ext cx="1648269" cy="1228332"/>
          </a:xfrm>
          <a:prstGeom prst="ellipse">
            <a:avLst/>
          </a:prstGeom>
          <a:noFill/>
          <a:ln w="57150"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dirty="0"/>
          </a:p>
        </p:txBody>
      </p:sp>
      <p:cxnSp>
        <p:nvCxnSpPr>
          <p:cNvPr id="12" name="Straight Arrow Connector 11">
            <a:extLst>
              <a:ext uri="{FF2B5EF4-FFF2-40B4-BE49-F238E27FC236}">
                <a16:creationId xmlns:a16="http://schemas.microsoft.com/office/drawing/2014/main" id="{FFB60A64-4736-374F-1443-4DE9BB7E1C32}"/>
              </a:ext>
            </a:extLst>
          </p:cNvPr>
          <p:cNvCxnSpPr>
            <a:cxnSpLocks/>
          </p:cNvCxnSpPr>
          <p:nvPr/>
        </p:nvCxnSpPr>
        <p:spPr>
          <a:xfrm flipH="1">
            <a:off x="6766882" y="5774514"/>
            <a:ext cx="708593" cy="503556"/>
          </a:xfrm>
          <a:prstGeom prst="straightConnector1">
            <a:avLst/>
          </a:prstGeom>
          <a:ln w="57150">
            <a:solidFill>
              <a:schemeClr val="accent6"/>
            </a:solidFill>
            <a:tailEnd type="triangle"/>
          </a:ln>
        </p:spPr>
        <p:style>
          <a:lnRef idx="1">
            <a:schemeClr val="dk1"/>
          </a:lnRef>
          <a:fillRef idx="0">
            <a:schemeClr val="dk1"/>
          </a:fillRef>
          <a:effectRef idx="0">
            <a:schemeClr val="dk1"/>
          </a:effectRef>
          <a:fontRef idx="minor">
            <a:schemeClr val="tx1"/>
          </a:fontRef>
        </p:style>
      </p:cxnSp>
      <p:sp>
        <p:nvSpPr>
          <p:cNvPr id="16" name="Rectangle 15">
            <a:extLst>
              <a:ext uri="{FF2B5EF4-FFF2-40B4-BE49-F238E27FC236}">
                <a16:creationId xmlns:a16="http://schemas.microsoft.com/office/drawing/2014/main" id="{C01836B0-4F09-65F5-C247-10C4B8F2671E}"/>
              </a:ext>
            </a:extLst>
          </p:cNvPr>
          <p:cNvSpPr/>
          <p:nvPr/>
        </p:nvSpPr>
        <p:spPr>
          <a:xfrm>
            <a:off x="2425231" y="6250928"/>
            <a:ext cx="7625077" cy="6126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rPr>
              <a:t>Barriers for filling the gap, [Corrigan-Gibbs, Kogan 18]</a:t>
            </a:r>
          </a:p>
        </p:txBody>
      </p:sp>
      <p:sp>
        <p:nvSpPr>
          <p:cNvPr id="18" name="Oval 17">
            <a:extLst>
              <a:ext uri="{FF2B5EF4-FFF2-40B4-BE49-F238E27FC236}">
                <a16:creationId xmlns:a16="http://schemas.microsoft.com/office/drawing/2014/main" id="{2606EB61-41C9-5078-4E35-30937466115C}"/>
              </a:ext>
            </a:extLst>
          </p:cNvPr>
          <p:cNvSpPr/>
          <p:nvPr/>
        </p:nvSpPr>
        <p:spPr>
          <a:xfrm>
            <a:off x="655487" y="3236476"/>
            <a:ext cx="1302544" cy="1059051"/>
          </a:xfrm>
          <a:prstGeom prst="ellipse">
            <a:avLst/>
          </a:prstGeom>
          <a:noFill/>
          <a:ln w="57150"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dirty="0"/>
          </a:p>
        </p:txBody>
      </p:sp>
      <p:cxnSp>
        <p:nvCxnSpPr>
          <p:cNvPr id="19" name="Straight Arrow Connector 18">
            <a:extLst>
              <a:ext uri="{FF2B5EF4-FFF2-40B4-BE49-F238E27FC236}">
                <a16:creationId xmlns:a16="http://schemas.microsoft.com/office/drawing/2014/main" id="{51380ECE-A5AE-5F5E-A7DE-36AEE075948D}"/>
              </a:ext>
            </a:extLst>
          </p:cNvPr>
          <p:cNvCxnSpPr>
            <a:cxnSpLocks/>
          </p:cNvCxnSpPr>
          <p:nvPr/>
        </p:nvCxnSpPr>
        <p:spPr>
          <a:xfrm flipH="1" flipV="1">
            <a:off x="1189529" y="2422414"/>
            <a:ext cx="117230" cy="798671"/>
          </a:xfrm>
          <a:prstGeom prst="straightConnector1">
            <a:avLst/>
          </a:prstGeom>
          <a:ln w="57150">
            <a:solidFill>
              <a:schemeClr val="accent6"/>
            </a:solidFill>
            <a:tailEnd type="triangle"/>
          </a:ln>
        </p:spPr>
        <p:style>
          <a:lnRef idx="1">
            <a:schemeClr val="dk1"/>
          </a:lnRef>
          <a:fillRef idx="0">
            <a:schemeClr val="dk1"/>
          </a:fillRef>
          <a:effectRef idx="0">
            <a:schemeClr val="dk1"/>
          </a:effectRef>
          <a:fontRef idx="minor">
            <a:schemeClr val="tx1"/>
          </a:fontRef>
        </p:style>
      </p:cxnSp>
      <p:sp>
        <p:nvSpPr>
          <p:cNvPr id="22" name="Rectangle 21">
            <a:extLst>
              <a:ext uri="{FF2B5EF4-FFF2-40B4-BE49-F238E27FC236}">
                <a16:creationId xmlns:a16="http://schemas.microsoft.com/office/drawing/2014/main" id="{1152611C-962B-C426-D9D8-948A7D242869}"/>
              </a:ext>
            </a:extLst>
          </p:cNvPr>
          <p:cNvSpPr/>
          <p:nvPr/>
        </p:nvSpPr>
        <p:spPr>
          <a:xfrm>
            <a:off x="74740" y="1750235"/>
            <a:ext cx="2536536" cy="612632"/>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rPr>
              <a:t>Salting is needed</a:t>
            </a:r>
          </a:p>
        </p:txBody>
      </p:sp>
      <p:sp>
        <p:nvSpPr>
          <p:cNvPr id="24" name="Rectangle 23">
            <a:extLst>
              <a:ext uri="{FF2B5EF4-FFF2-40B4-BE49-F238E27FC236}">
                <a16:creationId xmlns:a16="http://schemas.microsoft.com/office/drawing/2014/main" id="{5161A342-9DE4-76C7-C5B7-12D807B83E34}"/>
              </a:ext>
            </a:extLst>
          </p:cNvPr>
          <p:cNvSpPr/>
          <p:nvPr/>
        </p:nvSpPr>
        <p:spPr>
          <a:xfrm>
            <a:off x="2657736" y="1511964"/>
            <a:ext cx="8228884" cy="612632"/>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rPr>
              <a:t>CDGS17: salting ``generically’’ defeats preprocessing attacks</a:t>
            </a:r>
          </a:p>
        </p:txBody>
      </p:sp>
    </p:spTree>
    <p:extLst>
      <p:ext uri="{BB962C8B-B14F-4D97-AF65-F5344CB8AC3E}">
        <p14:creationId xmlns:p14="http://schemas.microsoft.com/office/powerpoint/2010/main" val="153612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6" grpId="0"/>
      <p:bldP spid="18" grpId="0" animBg="1"/>
      <p:bldP spid="22" grpId="0" animBg="1"/>
      <p:bldP spid="2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F01F1368-E8A5-4AAC-9FC1-FA930692664D}"/>
              </a:ext>
            </a:extLst>
          </p:cNvPr>
          <p:cNvCxnSpPr/>
          <p:nvPr/>
        </p:nvCxnSpPr>
        <p:spPr>
          <a:xfrm flipH="1">
            <a:off x="3980329" y="-48025"/>
            <a:ext cx="2866145" cy="695405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Arrow: Right 7">
            <a:extLst>
              <a:ext uri="{FF2B5EF4-FFF2-40B4-BE49-F238E27FC236}">
                <a16:creationId xmlns:a16="http://schemas.microsoft.com/office/drawing/2014/main" id="{CC649BAB-81F7-483A-9625-D9E4A5B158B5}"/>
              </a:ext>
            </a:extLst>
          </p:cNvPr>
          <p:cNvSpPr/>
          <p:nvPr/>
        </p:nvSpPr>
        <p:spPr>
          <a:xfrm>
            <a:off x="4210850" y="2891117"/>
            <a:ext cx="2758568" cy="1075765"/>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197CB119-723A-4AC4-A986-C1BF95DEBC5B}"/>
              </a:ext>
            </a:extLst>
          </p:cNvPr>
          <p:cNvSpPr txBox="1"/>
          <p:nvPr/>
        </p:nvSpPr>
        <p:spPr>
          <a:xfrm>
            <a:off x="2067005" y="1267866"/>
            <a:ext cx="678391" cy="338554"/>
          </a:xfrm>
          <a:prstGeom prst="rect">
            <a:avLst/>
          </a:prstGeom>
          <a:noFill/>
        </p:spPr>
        <p:txBody>
          <a:bodyPr wrap="none" rtlCol="0">
            <a:spAutoFit/>
          </a:bodyPr>
          <a:lstStyle/>
          <a:p>
            <a:r>
              <a:rPr lang="en-US" sz="1600" b="1" dirty="0">
                <a:latin typeface="Courier New" panose="02070309020205020404" pitchFamily="49" charset="0"/>
                <a:cs typeface="Courier New" panose="02070309020205020404" pitchFamily="49" charset="0"/>
              </a:rPr>
              <a:t>0100</a:t>
            </a:r>
          </a:p>
        </p:txBody>
      </p:sp>
      <p:sp>
        <p:nvSpPr>
          <p:cNvPr id="10" name="TextBox 9">
            <a:extLst>
              <a:ext uri="{FF2B5EF4-FFF2-40B4-BE49-F238E27FC236}">
                <a16:creationId xmlns:a16="http://schemas.microsoft.com/office/drawing/2014/main" id="{83ECF73C-575C-4593-A714-3F640D5B170A}"/>
              </a:ext>
            </a:extLst>
          </p:cNvPr>
          <p:cNvSpPr txBox="1"/>
          <p:nvPr/>
        </p:nvSpPr>
        <p:spPr>
          <a:xfrm>
            <a:off x="2586688" y="2426875"/>
            <a:ext cx="1258678" cy="523220"/>
          </a:xfrm>
          <a:prstGeom prst="rect">
            <a:avLst/>
          </a:prstGeom>
          <a:noFill/>
        </p:spPr>
        <p:txBody>
          <a:bodyPr wrap="none" rtlCol="0">
            <a:spAutoFit/>
          </a:bodyPr>
          <a:lstStyle/>
          <a:p>
            <a:r>
              <a:rPr lang="en-US" sz="2800" b="1" dirty="0">
                <a:latin typeface="Courier New" panose="02070309020205020404" pitchFamily="49" charset="0"/>
                <a:cs typeface="Courier New" panose="02070309020205020404" pitchFamily="49" charset="0"/>
              </a:rPr>
              <a:t>01101</a:t>
            </a:r>
            <a:endParaRPr lang="en-US" sz="2000" b="1" dirty="0">
              <a:latin typeface="Courier New" panose="02070309020205020404" pitchFamily="49" charset="0"/>
              <a:cs typeface="Courier New" panose="02070309020205020404" pitchFamily="49" charset="0"/>
            </a:endParaRPr>
          </a:p>
        </p:txBody>
      </p:sp>
      <p:sp>
        <p:nvSpPr>
          <p:cNvPr id="11" name="TextBox 10">
            <a:extLst>
              <a:ext uri="{FF2B5EF4-FFF2-40B4-BE49-F238E27FC236}">
                <a16:creationId xmlns:a16="http://schemas.microsoft.com/office/drawing/2014/main" id="{CD12B3C4-3274-4D8E-BF75-9180049AF23B}"/>
              </a:ext>
            </a:extLst>
          </p:cNvPr>
          <p:cNvSpPr txBox="1"/>
          <p:nvPr/>
        </p:nvSpPr>
        <p:spPr>
          <a:xfrm>
            <a:off x="820911" y="2311677"/>
            <a:ext cx="873957" cy="369332"/>
          </a:xfrm>
          <a:prstGeom prst="rect">
            <a:avLst/>
          </a:prstGeom>
          <a:noFill/>
        </p:spPr>
        <p:txBody>
          <a:bodyPr wrap="none" rtlCol="0">
            <a:spAutoFit/>
          </a:bodyPr>
          <a:lstStyle/>
          <a:p>
            <a:r>
              <a:rPr lang="en-US" b="1" dirty="0">
                <a:latin typeface="Courier New" panose="02070309020205020404" pitchFamily="49" charset="0"/>
                <a:cs typeface="Courier New" panose="02070309020205020404" pitchFamily="49" charset="0"/>
              </a:rPr>
              <a:t>01000</a:t>
            </a:r>
          </a:p>
        </p:txBody>
      </p:sp>
      <p:sp>
        <p:nvSpPr>
          <p:cNvPr id="12" name="TextBox 11">
            <a:extLst>
              <a:ext uri="{FF2B5EF4-FFF2-40B4-BE49-F238E27FC236}">
                <a16:creationId xmlns:a16="http://schemas.microsoft.com/office/drawing/2014/main" id="{59A2827E-F967-4443-814D-8609E1A1BADB}"/>
              </a:ext>
            </a:extLst>
          </p:cNvPr>
          <p:cNvSpPr txBox="1"/>
          <p:nvPr/>
        </p:nvSpPr>
        <p:spPr>
          <a:xfrm>
            <a:off x="3773871" y="1773732"/>
            <a:ext cx="873957" cy="369332"/>
          </a:xfrm>
          <a:prstGeom prst="rect">
            <a:avLst/>
          </a:prstGeom>
          <a:noFill/>
        </p:spPr>
        <p:txBody>
          <a:bodyPr wrap="none" rtlCol="0">
            <a:spAutoFit/>
          </a:bodyPr>
          <a:lstStyle/>
          <a:p>
            <a:r>
              <a:rPr lang="en-US" b="1" dirty="0">
                <a:latin typeface="Courier New" panose="02070309020205020404" pitchFamily="49" charset="0"/>
                <a:cs typeface="Courier New" panose="02070309020205020404" pitchFamily="49" charset="0"/>
              </a:rPr>
              <a:t>01001</a:t>
            </a:r>
          </a:p>
        </p:txBody>
      </p:sp>
      <p:sp>
        <p:nvSpPr>
          <p:cNvPr id="13" name="TextBox 12">
            <a:extLst>
              <a:ext uri="{FF2B5EF4-FFF2-40B4-BE49-F238E27FC236}">
                <a16:creationId xmlns:a16="http://schemas.microsoft.com/office/drawing/2014/main" id="{FC99ADE3-7ABB-4725-A556-AF956C0EC3B5}"/>
              </a:ext>
            </a:extLst>
          </p:cNvPr>
          <p:cNvSpPr txBox="1"/>
          <p:nvPr/>
        </p:nvSpPr>
        <p:spPr>
          <a:xfrm>
            <a:off x="2297196" y="4680341"/>
            <a:ext cx="1011815" cy="369332"/>
          </a:xfrm>
          <a:prstGeom prst="rect">
            <a:avLst/>
          </a:prstGeom>
          <a:noFill/>
        </p:spPr>
        <p:txBody>
          <a:bodyPr wrap="none" rtlCol="0">
            <a:spAutoFit/>
          </a:bodyPr>
          <a:lstStyle/>
          <a:p>
            <a:r>
              <a:rPr lang="en-US" b="1" dirty="0">
                <a:latin typeface="Courier New" panose="02070309020205020404" pitchFamily="49" charset="0"/>
                <a:cs typeface="Courier New" panose="02070309020205020404" pitchFamily="49" charset="0"/>
              </a:rPr>
              <a:t>010011</a:t>
            </a:r>
          </a:p>
        </p:txBody>
      </p:sp>
      <p:sp>
        <p:nvSpPr>
          <p:cNvPr id="14" name="TextBox 13">
            <a:extLst>
              <a:ext uri="{FF2B5EF4-FFF2-40B4-BE49-F238E27FC236}">
                <a16:creationId xmlns:a16="http://schemas.microsoft.com/office/drawing/2014/main" id="{F3FDAA0D-6F25-46DD-9ED4-3F9299EFE237}"/>
              </a:ext>
            </a:extLst>
          </p:cNvPr>
          <p:cNvSpPr txBox="1"/>
          <p:nvPr/>
        </p:nvSpPr>
        <p:spPr>
          <a:xfrm>
            <a:off x="1036064" y="3428999"/>
            <a:ext cx="873957" cy="369332"/>
          </a:xfrm>
          <a:prstGeom prst="rect">
            <a:avLst/>
          </a:prstGeom>
          <a:noFill/>
        </p:spPr>
        <p:txBody>
          <a:bodyPr wrap="none" rtlCol="0">
            <a:spAutoFit/>
          </a:bodyPr>
          <a:lstStyle/>
          <a:p>
            <a:r>
              <a:rPr lang="en-US" b="1" dirty="0">
                <a:latin typeface="Courier New" panose="02070309020205020404" pitchFamily="49" charset="0"/>
                <a:cs typeface="Courier New" panose="02070309020205020404" pitchFamily="49" charset="0"/>
              </a:rPr>
              <a:t>11111</a:t>
            </a:r>
          </a:p>
        </p:txBody>
      </p:sp>
      <p:sp>
        <p:nvSpPr>
          <p:cNvPr id="15" name="TextBox 14">
            <a:extLst>
              <a:ext uri="{FF2B5EF4-FFF2-40B4-BE49-F238E27FC236}">
                <a16:creationId xmlns:a16="http://schemas.microsoft.com/office/drawing/2014/main" id="{94CDE5C9-BE30-4BD9-BC53-EE1D640665E1}"/>
              </a:ext>
            </a:extLst>
          </p:cNvPr>
          <p:cNvSpPr txBox="1"/>
          <p:nvPr/>
        </p:nvSpPr>
        <p:spPr>
          <a:xfrm>
            <a:off x="820910" y="5423648"/>
            <a:ext cx="873957" cy="369332"/>
          </a:xfrm>
          <a:prstGeom prst="rect">
            <a:avLst/>
          </a:prstGeom>
          <a:noFill/>
        </p:spPr>
        <p:txBody>
          <a:bodyPr wrap="none" rtlCol="0">
            <a:spAutoFit/>
          </a:bodyPr>
          <a:lstStyle/>
          <a:p>
            <a:r>
              <a:rPr lang="en-US" b="1" dirty="0">
                <a:latin typeface="Courier New" panose="02070309020205020404" pitchFamily="49" charset="0"/>
                <a:cs typeface="Courier New" panose="02070309020205020404" pitchFamily="49" charset="0"/>
              </a:rPr>
              <a:t>11101</a:t>
            </a:r>
          </a:p>
        </p:txBody>
      </p:sp>
      <p:sp>
        <p:nvSpPr>
          <p:cNvPr id="16" name="TextBox 15">
            <a:extLst>
              <a:ext uri="{FF2B5EF4-FFF2-40B4-BE49-F238E27FC236}">
                <a16:creationId xmlns:a16="http://schemas.microsoft.com/office/drawing/2014/main" id="{11C2D991-9BE9-4A1E-BF7E-9A72182E89D6}"/>
              </a:ext>
            </a:extLst>
          </p:cNvPr>
          <p:cNvSpPr txBox="1"/>
          <p:nvPr/>
        </p:nvSpPr>
        <p:spPr>
          <a:xfrm>
            <a:off x="248477" y="1496733"/>
            <a:ext cx="1106393" cy="461665"/>
          </a:xfrm>
          <a:prstGeom prst="rect">
            <a:avLst/>
          </a:prstGeom>
          <a:noFill/>
        </p:spPr>
        <p:txBody>
          <a:bodyPr wrap="none" rtlCol="0">
            <a:spAutoFit/>
          </a:bodyPr>
          <a:lstStyle/>
          <a:p>
            <a:r>
              <a:rPr lang="en-US" sz="2400" b="1" dirty="0">
                <a:latin typeface="Courier New" panose="02070309020205020404" pitchFamily="49" charset="0"/>
                <a:cs typeface="Courier New" panose="02070309020205020404" pitchFamily="49" charset="0"/>
              </a:rPr>
              <a:t>01101</a:t>
            </a:r>
            <a:endParaRPr lang="en-US" b="1" dirty="0">
              <a:latin typeface="Courier New" panose="02070309020205020404" pitchFamily="49" charset="0"/>
              <a:cs typeface="Courier New" panose="02070309020205020404" pitchFamily="49" charset="0"/>
            </a:endParaRPr>
          </a:p>
        </p:txBody>
      </p:sp>
      <p:sp>
        <p:nvSpPr>
          <p:cNvPr id="17" name="TextBox 16">
            <a:extLst>
              <a:ext uri="{FF2B5EF4-FFF2-40B4-BE49-F238E27FC236}">
                <a16:creationId xmlns:a16="http://schemas.microsoft.com/office/drawing/2014/main" id="{C7889F8B-6B8B-467D-81A3-BD407AD12D8D}"/>
              </a:ext>
            </a:extLst>
          </p:cNvPr>
          <p:cNvSpPr txBox="1"/>
          <p:nvPr/>
        </p:nvSpPr>
        <p:spPr>
          <a:xfrm>
            <a:off x="1914762" y="3826046"/>
            <a:ext cx="2177358" cy="646331"/>
          </a:xfrm>
          <a:prstGeom prst="rect">
            <a:avLst/>
          </a:prstGeom>
          <a:noFill/>
        </p:spPr>
        <p:txBody>
          <a:bodyPr wrap="square" rtlCol="0">
            <a:spAutoFit/>
          </a:bodyPr>
          <a:lstStyle/>
          <a:p>
            <a:r>
              <a:rPr lang="en-US" sz="3600" b="1" dirty="0">
                <a:latin typeface="Courier New" panose="02070309020205020404" pitchFamily="49" charset="0"/>
                <a:cs typeface="Courier New" panose="02070309020205020404" pitchFamily="49" charset="0"/>
              </a:rPr>
              <a:t>11101</a:t>
            </a:r>
            <a:endParaRPr lang="en-US" sz="2400" b="1" dirty="0">
              <a:latin typeface="Courier New" panose="02070309020205020404" pitchFamily="49" charset="0"/>
              <a:cs typeface="Courier New" panose="02070309020205020404" pitchFamily="49" charset="0"/>
            </a:endParaRPr>
          </a:p>
        </p:txBody>
      </p:sp>
      <p:sp>
        <p:nvSpPr>
          <p:cNvPr id="18" name="TextBox 17">
            <a:extLst>
              <a:ext uri="{FF2B5EF4-FFF2-40B4-BE49-F238E27FC236}">
                <a16:creationId xmlns:a16="http://schemas.microsoft.com/office/drawing/2014/main" id="{7B01353E-11A2-43EE-90C1-A843AEC3896A}"/>
              </a:ext>
            </a:extLst>
          </p:cNvPr>
          <p:cNvSpPr txBox="1"/>
          <p:nvPr/>
        </p:nvSpPr>
        <p:spPr>
          <a:xfrm>
            <a:off x="4094631" y="632021"/>
            <a:ext cx="1258678" cy="523220"/>
          </a:xfrm>
          <a:prstGeom prst="rect">
            <a:avLst/>
          </a:prstGeom>
          <a:noFill/>
        </p:spPr>
        <p:txBody>
          <a:bodyPr wrap="none" rtlCol="0">
            <a:spAutoFit/>
          </a:bodyPr>
          <a:lstStyle/>
          <a:p>
            <a:r>
              <a:rPr lang="en-US" sz="2800" b="1" dirty="0">
                <a:latin typeface="Courier New" panose="02070309020205020404" pitchFamily="49" charset="0"/>
                <a:cs typeface="Courier New" panose="02070309020205020404" pitchFamily="49" charset="0"/>
              </a:rPr>
              <a:t>01101</a:t>
            </a:r>
            <a:endParaRPr lang="en-US" b="1" dirty="0">
              <a:latin typeface="Courier New" panose="02070309020205020404" pitchFamily="49" charset="0"/>
              <a:cs typeface="Courier New" panose="02070309020205020404" pitchFamily="49" charset="0"/>
            </a:endParaRPr>
          </a:p>
        </p:txBody>
      </p:sp>
      <p:sp>
        <p:nvSpPr>
          <p:cNvPr id="19" name="TextBox 18">
            <a:extLst>
              <a:ext uri="{FF2B5EF4-FFF2-40B4-BE49-F238E27FC236}">
                <a16:creationId xmlns:a16="http://schemas.microsoft.com/office/drawing/2014/main" id="{3DB6BB12-9340-4E6E-B4CF-CE5B4D6E6FA2}"/>
              </a:ext>
            </a:extLst>
          </p:cNvPr>
          <p:cNvSpPr txBox="1"/>
          <p:nvPr/>
        </p:nvSpPr>
        <p:spPr>
          <a:xfrm>
            <a:off x="1141670" y="476407"/>
            <a:ext cx="1106393" cy="461665"/>
          </a:xfrm>
          <a:prstGeom prst="rect">
            <a:avLst/>
          </a:prstGeom>
          <a:noFill/>
        </p:spPr>
        <p:txBody>
          <a:bodyPr wrap="none" rtlCol="0">
            <a:spAutoFit/>
          </a:bodyPr>
          <a:lstStyle/>
          <a:p>
            <a:r>
              <a:rPr lang="en-US" sz="2400" b="1" dirty="0">
                <a:latin typeface="Courier New" panose="02070309020205020404" pitchFamily="49" charset="0"/>
                <a:cs typeface="Courier New" panose="02070309020205020404" pitchFamily="49" charset="0"/>
              </a:rPr>
              <a:t>01101</a:t>
            </a:r>
            <a:endParaRPr lang="en-US" b="1" dirty="0">
              <a:latin typeface="Courier New" panose="02070309020205020404" pitchFamily="49" charset="0"/>
              <a:cs typeface="Courier New" panose="02070309020205020404" pitchFamily="49" charset="0"/>
            </a:endParaRPr>
          </a:p>
        </p:txBody>
      </p:sp>
      <p:sp>
        <p:nvSpPr>
          <p:cNvPr id="23" name="TextBox 22">
            <a:extLst>
              <a:ext uri="{FF2B5EF4-FFF2-40B4-BE49-F238E27FC236}">
                <a16:creationId xmlns:a16="http://schemas.microsoft.com/office/drawing/2014/main" id="{3ADB26FD-A7A9-490C-B87D-8684ECA3568E}"/>
              </a:ext>
            </a:extLst>
          </p:cNvPr>
          <p:cNvSpPr txBox="1"/>
          <p:nvPr/>
        </p:nvSpPr>
        <p:spPr>
          <a:xfrm>
            <a:off x="2658782" y="5771430"/>
            <a:ext cx="1106393" cy="461665"/>
          </a:xfrm>
          <a:prstGeom prst="rect">
            <a:avLst/>
          </a:prstGeom>
          <a:noFill/>
        </p:spPr>
        <p:txBody>
          <a:bodyPr wrap="none" rtlCol="0">
            <a:spAutoFit/>
          </a:bodyPr>
          <a:lstStyle/>
          <a:p>
            <a:r>
              <a:rPr lang="en-US" sz="2400" b="1" dirty="0">
                <a:latin typeface="Courier New" panose="02070309020205020404" pitchFamily="49" charset="0"/>
                <a:cs typeface="Courier New" panose="02070309020205020404" pitchFamily="49" charset="0"/>
              </a:rPr>
              <a:t>01111</a:t>
            </a:r>
            <a:endParaRPr lang="en-US" b="1" dirty="0">
              <a:latin typeface="Courier New" panose="02070309020205020404" pitchFamily="49" charset="0"/>
              <a:cs typeface="Courier New" panose="02070309020205020404" pitchFamily="49" charset="0"/>
            </a:endParaRPr>
          </a:p>
        </p:txBody>
      </p:sp>
      <p:pic>
        <p:nvPicPr>
          <p:cNvPr id="27" name="Picture 26" descr="Icon&#10;&#10;Description automatically generated">
            <a:extLst>
              <a:ext uri="{FF2B5EF4-FFF2-40B4-BE49-F238E27FC236}">
                <a16:creationId xmlns:a16="http://schemas.microsoft.com/office/drawing/2014/main" id="{CC849626-A20B-4DB8-A6FF-1164428C41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42304" y="2143064"/>
            <a:ext cx="1343083" cy="1343083"/>
          </a:xfrm>
          <a:prstGeom prst="rect">
            <a:avLst/>
          </a:prstGeom>
        </p:spPr>
      </p:pic>
      <p:pic>
        <p:nvPicPr>
          <p:cNvPr id="28" name="Picture 27" descr="Icon&#10;&#10;Description automatically generated">
            <a:extLst>
              <a:ext uri="{FF2B5EF4-FFF2-40B4-BE49-F238E27FC236}">
                <a16:creationId xmlns:a16="http://schemas.microsoft.com/office/drawing/2014/main" id="{3ECB3D7D-23DF-40AD-B286-0D91408976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45126" y="5049673"/>
            <a:ext cx="1218142" cy="1218142"/>
          </a:xfrm>
          <a:prstGeom prst="rect">
            <a:avLst/>
          </a:prstGeom>
        </p:spPr>
      </p:pic>
      <p:pic>
        <p:nvPicPr>
          <p:cNvPr id="30" name="Picture 29" descr="Icon&#10;&#10;Description automatically generated">
            <a:extLst>
              <a:ext uri="{FF2B5EF4-FFF2-40B4-BE49-F238E27FC236}">
                <a16:creationId xmlns:a16="http://schemas.microsoft.com/office/drawing/2014/main" id="{BCB09E5D-A181-4130-B723-45AF3785ED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27074" y="5168295"/>
            <a:ext cx="713519" cy="713519"/>
          </a:xfrm>
          <a:prstGeom prst="rect">
            <a:avLst/>
          </a:prstGeom>
        </p:spPr>
      </p:pic>
      <p:pic>
        <p:nvPicPr>
          <p:cNvPr id="31" name="Picture 30" descr="Icon&#10;&#10;Description automatically generated">
            <a:extLst>
              <a:ext uri="{FF2B5EF4-FFF2-40B4-BE49-F238E27FC236}">
                <a16:creationId xmlns:a16="http://schemas.microsoft.com/office/drawing/2014/main" id="{BCDCE917-ACCA-4DD6-9405-2F610AAA46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99176" y="3072239"/>
            <a:ext cx="713519" cy="713519"/>
          </a:xfrm>
          <a:prstGeom prst="rect">
            <a:avLst/>
          </a:prstGeom>
        </p:spPr>
      </p:pic>
      <p:pic>
        <p:nvPicPr>
          <p:cNvPr id="32" name="Picture 31" descr="Icon&#10;&#10;Description automatically generated">
            <a:extLst>
              <a:ext uri="{FF2B5EF4-FFF2-40B4-BE49-F238E27FC236}">
                <a16:creationId xmlns:a16="http://schemas.microsoft.com/office/drawing/2014/main" id="{8CF10C41-8C24-452E-9C38-6BDF089EDB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71749" y="911106"/>
            <a:ext cx="713519" cy="713519"/>
          </a:xfrm>
          <a:prstGeom prst="rect">
            <a:avLst/>
          </a:prstGeom>
        </p:spPr>
      </p:pic>
    </p:spTree>
    <p:extLst>
      <p:ext uri="{BB962C8B-B14F-4D97-AF65-F5344CB8AC3E}">
        <p14:creationId xmlns:p14="http://schemas.microsoft.com/office/powerpoint/2010/main" val="5394100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10330</TotalTime>
  <Words>1466</Words>
  <Application>Microsoft Office PowerPoint</Application>
  <PresentationFormat>ワイド画面</PresentationFormat>
  <Paragraphs>274</Paragraphs>
  <Slides>19</Slides>
  <Notes>18</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19</vt:i4>
      </vt:variant>
    </vt:vector>
  </HeadingPairs>
  <TitlesOfParts>
    <vt:vector size="25" baseType="lpstr">
      <vt:lpstr>Arial</vt:lpstr>
      <vt:lpstr>Calibri</vt:lpstr>
      <vt:lpstr>Calibri Light</vt:lpstr>
      <vt:lpstr>Cambria Math</vt:lpstr>
      <vt:lpstr>Courier New</vt:lpstr>
      <vt:lpstr>Office Theme</vt:lpstr>
      <vt:lpstr>Non-uniformity, quantum advice, and quantum random oracle</vt:lpstr>
      <vt:lpstr>(Informal) Grover’s search can not be sped up,  even with quantum advice   (Informal) Salting defeats non-uniform attacks, even with quantum advice</vt:lpstr>
      <vt:lpstr>Cryptographic Hash</vt:lpstr>
      <vt:lpstr>Random Oracle Methodology        Bellare-Rogaway 93</vt:lpstr>
      <vt:lpstr>Cracks in the ROM    Unruh07, DGK17, CDGS17…</vt:lpstr>
      <vt:lpstr>Fixing Cracks              Unruh07, DGK17, CDGS17…</vt:lpstr>
      <vt:lpstr>Fixing Cracks              Unruh07, DGK17, CDGS17…</vt:lpstr>
      <vt:lpstr>Fixing Cracks              Unruh07, DGK17, CDGS17…</vt:lpstr>
      <vt:lpstr>PowerPoint プレゼンテーション</vt:lpstr>
      <vt:lpstr>Non-Uniform Quantum Attacks  NABT15, CGLQ20, GLLZ20…</vt:lpstr>
      <vt:lpstr>Non-Uniform Security  Upper bound (algorithms)</vt:lpstr>
      <vt:lpstr>Non-Uniform Security  NABT15, CGLQ20, GLLZ20…</vt:lpstr>
      <vt:lpstr>Does quantum advice really help?  </vt:lpstr>
      <vt:lpstr>Our Results</vt:lpstr>
      <vt:lpstr>Non-Uniform Security</vt:lpstr>
      <vt:lpstr>Main Ideas</vt:lpstr>
      <vt:lpstr>Takeaways (informal)</vt:lpstr>
      <vt:lpstr>Subsequent Work</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Hidden Cosets and Applications to Unclonable Cryptography</dc:title>
  <dc:creator>Kevin Liu</dc:creator>
  <cp:lastModifiedBy>Takashi Yamakawa（山川高志）</cp:lastModifiedBy>
  <cp:revision>1229</cp:revision>
  <dcterms:created xsi:type="dcterms:W3CDTF">2021-08-06T18:40:13Z</dcterms:created>
  <dcterms:modified xsi:type="dcterms:W3CDTF">2023-04-21T08:46:26Z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bb4fa5d-3ac5-4415-967c-34900a0e1c6f_Enabled">
    <vt:lpwstr>true</vt:lpwstr>
  </property>
  <property fmtid="{D5CDD505-2E9C-101B-9397-08002B2CF9AE}" pid="3" name="MSIP_Label_dbb4fa5d-3ac5-4415-967c-34900a0e1c6f_SetDate">
    <vt:lpwstr>2023-04-20T06:16:47Z</vt:lpwstr>
  </property>
  <property fmtid="{D5CDD505-2E9C-101B-9397-08002B2CF9AE}" pid="4" name="MSIP_Label_dbb4fa5d-3ac5-4415-967c-34900a0e1c6f_Method">
    <vt:lpwstr>Privileged</vt:lpwstr>
  </property>
  <property fmtid="{D5CDD505-2E9C-101B-9397-08002B2CF9AE}" pid="5" name="MSIP_Label_dbb4fa5d-3ac5-4415-967c-34900a0e1c6f_Name">
    <vt:lpwstr>dbb4fa5d-3ac5-4415-967c-34900a0e1c6f</vt:lpwstr>
  </property>
  <property fmtid="{D5CDD505-2E9C-101B-9397-08002B2CF9AE}" pid="6" name="MSIP_Label_dbb4fa5d-3ac5-4415-967c-34900a0e1c6f_SiteId">
    <vt:lpwstr>a629ef32-67ba-47a6-8eb3-ec43935644fc</vt:lpwstr>
  </property>
  <property fmtid="{D5CDD505-2E9C-101B-9397-08002B2CF9AE}" pid="7" name="MSIP_Label_dbb4fa5d-3ac5-4415-967c-34900a0e1c6f_ActionId">
    <vt:lpwstr>0f7c3ba7-83fc-427e-a1ec-921f22794568</vt:lpwstr>
  </property>
  <property fmtid="{D5CDD505-2E9C-101B-9397-08002B2CF9AE}" pid="8" name="MSIP_Label_dbb4fa5d-3ac5-4415-967c-34900a0e1c6f_ContentBits">
    <vt:lpwstr>0</vt:lpwstr>
  </property>
</Properties>
</file>