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2" r:id="rId3"/>
    <p:sldId id="257" r:id="rId4"/>
    <p:sldId id="258" r:id="rId5"/>
    <p:sldId id="259" r:id="rId6"/>
    <p:sldId id="270" r:id="rId7"/>
    <p:sldId id="260" r:id="rId8"/>
    <p:sldId id="262" r:id="rId9"/>
    <p:sldId id="263" r:id="rId10"/>
    <p:sldId id="271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Cambria Math" panose="02040503050406030204" pitchFamily="18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599"/>
  </p:normalViewPr>
  <p:slideViewPr>
    <p:cSldViewPr snapToGrid="0" snapToObjects="1">
      <p:cViewPr varScale="1">
        <p:scale>
          <a:sx n="90" d="100"/>
          <a:sy n="90" d="100"/>
        </p:scale>
        <p:origin x="23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D9BFC-3698-5D4A-A6EE-CB91C1FFAA98}" type="datetimeFigureOut">
              <a:rPr lang="en-US" smtClean="0"/>
              <a:t>4/20/23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11A17-815B-4948-B989-C1AF6DCAB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21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D11A17-815B-4948-B989-C1AF6DCABB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92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C2BCA-40E3-2949-8B44-C21AF8A5E9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BA2A10-40DE-6244-9CF0-65F9AEDE6F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B7A79-E961-6948-ACB5-40302C47B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CEB9-403F-1648-B1EF-AB1E013F0D9C}" type="datetimeFigureOut">
              <a:rPr lang="en-US" smtClean="0"/>
              <a:t>4/18/23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066DD-B057-2B47-8DAF-FEBD34BFA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07750-15E2-6B4D-AA77-222676B3C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32BB-9A2E-7441-AC22-689BD943C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23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03609-70C5-6F43-A5D4-C37C5E922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BF6C2E-60D5-C04B-AB5A-E5048A464E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3DB2E-20AE-334B-9D76-6B2593A1D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CEB9-403F-1648-B1EF-AB1E013F0D9C}" type="datetimeFigureOut">
              <a:rPr lang="en-US" smtClean="0"/>
              <a:t>4/18/23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8D172-24ED-B243-9B70-7C3947C0C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42DFD-581C-1D4E-BC42-DF35FF456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32BB-9A2E-7441-AC22-689BD943C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30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B534E1-2ECA-FD43-B88A-399B385970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789FA7-E119-8C42-9227-27F18F2BA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A2012-1205-F342-9015-A3152FEBA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CEB9-403F-1648-B1EF-AB1E013F0D9C}" type="datetimeFigureOut">
              <a:rPr lang="en-US" smtClean="0"/>
              <a:t>4/18/23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B3E4E-368C-4747-852D-F44E89984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9CABD-DE51-7849-AF36-4FECADE7A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32BB-9A2E-7441-AC22-689BD943C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72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F4408-6471-334B-92D2-7DC2D6BB7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DE685-9BD7-7046-898E-1FACA55E3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30560-08B3-5440-8B70-4B25EEBE6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CEB9-403F-1648-B1EF-AB1E013F0D9C}" type="datetimeFigureOut">
              <a:rPr lang="en-US" smtClean="0"/>
              <a:t>4/18/23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5CBF6-3FBD-7746-8068-95D7298D7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A0F23-39D1-644D-B80F-218FF487D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32BB-9A2E-7441-AC22-689BD943C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7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7857A-05F3-FC4A-9189-7A5A73D9E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4539F-2D58-5F43-8947-27CC8C062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27332-93C7-504A-9A58-DB619D690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CEB9-403F-1648-B1EF-AB1E013F0D9C}" type="datetimeFigureOut">
              <a:rPr lang="en-US" smtClean="0"/>
              <a:t>4/18/23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CAC76-F7DD-B148-8B8F-EEFF61724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B9B01-BD46-4442-8EDB-B3166E54A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32BB-9A2E-7441-AC22-689BD943C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82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33A0A-612E-644B-BE59-A3812F02B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422BB-8AC9-1149-8DCE-86C6C5027A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592D40-B8E9-C845-9A1C-83845CC708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04CF1D-9542-6B48-97CD-694963DBF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CEB9-403F-1648-B1EF-AB1E013F0D9C}" type="datetimeFigureOut">
              <a:rPr lang="en-US" smtClean="0"/>
              <a:t>4/18/23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57078A-2444-CC46-A9A3-2EB37977A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4D49A5-841C-BD41-9B9E-AB76485DD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32BB-9A2E-7441-AC22-689BD943C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77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F409D-2587-EE4A-BB18-FD902DF7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54261-80A1-1744-BAAE-C745E76E8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66DBE6-B851-4147-BDA9-E5DF774A0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F98DC0-124A-FC45-AE50-1CFBDA8E38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550BD4-774C-DD4B-88F2-8CF4EA7618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1D8D82-4542-CC4C-BBCB-2B8503C6B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CEB9-403F-1648-B1EF-AB1E013F0D9C}" type="datetimeFigureOut">
              <a:rPr lang="en-US" smtClean="0"/>
              <a:t>4/18/23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D5D1E0-F6AC-F94E-B556-1C24C029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DEFC93-CB9B-0A41-952A-DE7649B9B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32BB-9A2E-7441-AC22-689BD943C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670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1AC73-4BC6-3E41-82B1-CA5817189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3CDBD0-A33B-DD4E-9598-2842C4614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CEB9-403F-1648-B1EF-AB1E013F0D9C}" type="datetimeFigureOut">
              <a:rPr lang="en-US" smtClean="0"/>
              <a:t>4/18/23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2C58A3-3F2D-5C44-AB39-AF1FB2964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6B0CB0-46A6-724C-B149-0B28C22F9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32BB-9A2E-7441-AC22-689BD943C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50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568583-3C32-C04D-9E01-9FA7F8E3E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CEB9-403F-1648-B1EF-AB1E013F0D9C}" type="datetimeFigureOut">
              <a:rPr lang="en-US" smtClean="0"/>
              <a:t>4/18/23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539BD3-37C6-AB44-8424-CDD49B201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54832F-4238-EA40-BAC6-7553907BC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32BB-9A2E-7441-AC22-689BD943C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903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3A668-D6D5-674C-917F-A10B10854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C6150-1F52-554F-846F-D17EED746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2B3115-D264-3E4F-9854-8615A46C6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64A71B-6CA7-814E-8A49-0A9DCC458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CEB9-403F-1648-B1EF-AB1E013F0D9C}" type="datetimeFigureOut">
              <a:rPr lang="en-US" smtClean="0"/>
              <a:t>4/18/23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786BA8-67D1-A847-AA68-326811FF7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759FD7-A4B6-4B4B-9E0C-7751F2BEB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32BB-9A2E-7441-AC22-689BD943C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13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0A237-522C-FA45-8CCF-085FFF826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7172C8-B23D-A04C-A551-CC636BD133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8FA04E-3B17-A64C-9861-46F9D8375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A1284D-9640-914B-8878-B6AA0C23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CEB9-403F-1648-B1EF-AB1E013F0D9C}" type="datetimeFigureOut">
              <a:rPr lang="en-US" smtClean="0"/>
              <a:t>4/18/23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BBBE28-9534-224E-851D-F3DEE500B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C77755-B390-1245-AD60-FDFF87301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32BB-9A2E-7441-AC22-689BD943C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35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A4D7AE-05B7-004D-8676-D9CA05C70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118468-7D83-1E41-9197-99FA5E21E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50CC-6B1C-7F49-8294-93D921A105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DCEB9-403F-1648-B1EF-AB1E013F0D9C}" type="datetimeFigureOut">
              <a:rPr lang="en-US" smtClean="0"/>
              <a:t>4/18/23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AE942-E222-1343-AB16-418556D22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BF5D0-2264-8E4D-968D-20A274BAC1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532BB-9A2E-7441-AC22-689BD943C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55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07F7D-CBBE-9346-A304-222164C04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03301"/>
            <a:ext cx="9144000" cy="1829552"/>
          </a:xfrm>
        </p:spPr>
        <p:txBody>
          <a:bodyPr/>
          <a:lstStyle/>
          <a:p>
            <a:r>
              <a:rPr lang="en-US" dirty="0"/>
              <a:t>A New Framework for Quantum Oblivious Transfer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22CFD7-9AAC-384A-89F0-0E0D6FA784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6000" y="3602038"/>
            <a:ext cx="3378200" cy="2125662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Amit Agarwal</a:t>
            </a:r>
          </a:p>
          <a:p>
            <a:pPr algn="l"/>
            <a:r>
              <a:rPr lang="en-US" sz="2800" dirty="0"/>
              <a:t>James </a:t>
            </a:r>
            <a:r>
              <a:rPr lang="en-US" sz="2800" dirty="0" err="1"/>
              <a:t>Bartusek</a:t>
            </a:r>
            <a:endParaRPr lang="en-US" sz="2800" dirty="0"/>
          </a:p>
          <a:p>
            <a:pPr algn="l"/>
            <a:r>
              <a:rPr lang="en-US" sz="2800" dirty="0" err="1"/>
              <a:t>Dakshita</a:t>
            </a:r>
            <a:r>
              <a:rPr lang="en-US" sz="2800" dirty="0"/>
              <a:t> Khurana</a:t>
            </a:r>
          </a:p>
          <a:p>
            <a:pPr algn="l"/>
            <a:r>
              <a:rPr lang="en-US" sz="2800" dirty="0"/>
              <a:t>Nishant Kumar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89305CB-4DC1-B943-AF47-58C548EB6D27}"/>
              </a:ext>
            </a:extLst>
          </p:cNvPr>
          <p:cNvSpPr txBox="1">
            <a:spLocks/>
          </p:cNvSpPr>
          <p:nvPr/>
        </p:nvSpPr>
        <p:spPr>
          <a:xfrm>
            <a:off x="5295900" y="3602038"/>
            <a:ext cx="3378200" cy="2125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dirty="0"/>
              <a:t>UIUC</a:t>
            </a:r>
          </a:p>
          <a:p>
            <a:pPr algn="r"/>
            <a:r>
              <a:rPr lang="en-US" sz="2800" dirty="0"/>
              <a:t>UC Berkeley</a:t>
            </a:r>
          </a:p>
          <a:p>
            <a:pPr algn="r"/>
            <a:r>
              <a:rPr lang="en-US" sz="2800" dirty="0"/>
              <a:t>UIUC</a:t>
            </a:r>
          </a:p>
          <a:p>
            <a:pPr algn="r"/>
            <a:r>
              <a:rPr lang="en-US" sz="2800" dirty="0"/>
              <a:t>UIUC</a:t>
            </a:r>
          </a:p>
        </p:txBody>
      </p:sp>
    </p:spTree>
    <p:extLst>
      <p:ext uri="{BB962C8B-B14F-4D97-AF65-F5344CB8AC3E}">
        <p14:creationId xmlns:p14="http://schemas.microsoft.com/office/powerpoint/2010/main" val="2738371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81E02-949B-424E-A1FF-693CC515D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1DAE0-732C-C240-BAE0-E7A32A7A8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dirty="0"/>
              <a:t>Starting point: [Wie68] proposal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Our protocol</a:t>
            </a:r>
          </a:p>
          <a:p>
            <a:pPr lvl="1"/>
            <a:r>
              <a:rPr lang="en-US" dirty="0"/>
              <a:t>First message:</a:t>
            </a:r>
          </a:p>
          <a:p>
            <a:pPr lvl="1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84D33D92-D203-4D44-85E5-78730ED2924F}"/>
                  </a:ext>
                </a:extLst>
              </p:cNvPr>
              <p:cNvSpPr/>
              <p:nvPr/>
            </p:nvSpPr>
            <p:spPr>
              <a:xfrm>
                <a:off x="2757488" y="2771775"/>
                <a:ext cx="1743075" cy="657225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84D33D92-D203-4D44-85E5-78730ED292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488" y="2771775"/>
                <a:ext cx="1743075" cy="65722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EA1CF4B0-4D15-9342-BE4D-5B5CF6D8AC07}"/>
                  </a:ext>
                </a:extLst>
              </p:cNvPr>
              <p:cNvSpPr/>
              <p:nvPr/>
            </p:nvSpPr>
            <p:spPr>
              <a:xfrm>
                <a:off x="6753225" y="2771775"/>
                <a:ext cx="1743075" cy="657225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EA1CF4B0-4D15-9342-BE4D-5B5CF6D8AC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225" y="2771775"/>
                <a:ext cx="1743075" cy="65722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042EFE6-09B7-8A4B-AB79-11F2DB69FACA}"/>
              </a:ext>
            </a:extLst>
          </p:cNvPr>
          <p:cNvCxnSpPr>
            <a:cxnSpLocks/>
          </p:cNvCxnSpPr>
          <p:nvPr/>
        </p:nvCxnSpPr>
        <p:spPr>
          <a:xfrm>
            <a:off x="4945862" y="3132140"/>
            <a:ext cx="130016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A62C95-5CA8-8F4D-9BC6-8EF564F295F5}"/>
                  </a:ext>
                </a:extLst>
              </p:cNvPr>
              <p:cNvSpPr txBox="1"/>
              <p:nvPr/>
            </p:nvSpPr>
            <p:spPr>
              <a:xfrm>
                <a:off x="5165934" y="2372175"/>
                <a:ext cx="92191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A62C95-5CA8-8F4D-9BC6-8EF564F295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934" y="2372175"/>
                <a:ext cx="921919" cy="707886"/>
              </a:xfrm>
              <a:prstGeom prst="rect">
                <a:avLst/>
              </a:prstGeom>
              <a:blipFill>
                <a:blip r:embed="rId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1D15A36-76A5-074C-AA45-18D35255F001}"/>
              </a:ext>
            </a:extLst>
          </p:cNvPr>
          <p:cNvSpPr txBox="1"/>
          <p:nvPr/>
        </p:nvSpPr>
        <p:spPr>
          <a:xfrm>
            <a:off x="8894850" y="2624308"/>
            <a:ext cx="2813013" cy="1015663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Need to guarantee that Receiver measures both states in the </a:t>
            </a:r>
            <a:r>
              <a:rPr lang="en-US" sz="2000" i="1" dirty="0"/>
              <a:t>same basis</a:t>
            </a:r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FEC810B0-5CE9-3A4E-ADC0-4786A904258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490118" y="4130357"/>
              <a:ext cx="5896770" cy="7922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82795">
                      <a:extLst>
                        <a:ext uri="{9D8B030D-6E8A-4147-A177-3AD203B41FA5}">
                          <a16:colId xmlns:a16="http://schemas.microsoft.com/office/drawing/2014/main" val="3195666398"/>
                        </a:ext>
                      </a:extLst>
                    </a:gridCol>
                    <a:gridCol w="982795">
                      <a:extLst>
                        <a:ext uri="{9D8B030D-6E8A-4147-A177-3AD203B41FA5}">
                          <a16:colId xmlns:a16="http://schemas.microsoft.com/office/drawing/2014/main" val="2722644064"/>
                        </a:ext>
                      </a:extLst>
                    </a:gridCol>
                    <a:gridCol w="982795">
                      <a:extLst>
                        <a:ext uri="{9D8B030D-6E8A-4147-A177-3AD203B41FA5}">
                          <a16:colId xmlns:a16="http://schemas.microsoft.com/office/drawing/2014/main" val="386248763"/>
                        </a:ext>
                      </a:extLst>
                    </a:gridCol>
                    <a:gridCol w="982795">
                      <a:extLst>
                        <a:ext uri="{9D8B030D-6E8A-4147-A177-3AD203B41FA5}">
                          <a16:colId xmlns:a16="http://schemas.microsoft.com/office/drawing/2014/main" val="2117512963"/>
                        </a:ext>
                      </a:extLst>
                    </a:gridCol>
                    <a:gridCol w="982795">
                      <a:extLst>
                        <a:ext uri="{9D8B030D-6E8A-4147-A177-3AD203B41FA5}">
                          <a16:colId xmlns:a16="http://schemas.microsoft.com/office/drawing/2014/main" val="3858242297"/>
                        </a:ext>
                      </a:extLst>
                    </a:gridCol>
                    <a:gridCol w="982795">
                      <a:extLst>
                        <a:ext uri="{9D8B030D-6E8A-4147-A177-3AD203B41FA5}">
                          <a16:colId xmlns:a16="http://schemas.microsoft.com/office/drawing/2014/main" val="16564239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⟩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⟩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⟩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⟩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⟩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⟩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26163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⟩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⟩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⟩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⟩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⟩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⟩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365117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FEC810B0-5CE9-3A4E-ADC0-4786A904258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490118" y="4130357"/>
              <a:ext cx="5896770" cy="7922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82795">
                      <a:extLst>
                        <a:ext uri="{9D8B030D-6E8A-4147-A177-3AD203B41FA5}">
                          <a16:colId xmlns:a16="http://schemas.microsoft.com/office/drawing/2014/main" val="3195666398"/>
                        </a:ext>
                      </a:extLst>
                    </a:gridCol>
                    <a:gridCol w="982795">
                      <a:extLst>
                        <a:ext uri="{9D8B030D-6E8A-4147-A177-3AD203B41FA5}">
                          <a16:colId xmlns:a16="http://schemas.microsoft.com/office/drawing/2014/main" val="2722644064"/>
                        </a:ext>
                      </a:extLst>
                    </a:gridCol>
                    <a:gridCol w="982795">
                      <a:extLst>
                        <a:ext uri="{9D8B030D-6E8A-4147-A177-3AD203B41FA5}">
                          <a16:colId xmlns:a16="http://schemas.microsoft.com/office/drawing/2014/main" val="386248763"/>
                        </a:ext>
                      </a:extLst>
                    </a:gridCol>
                    <a:gridCol w="982795">
                      <a:extLst>
                        <a:ext uri="{9D8B030D-6E8A-4147-A177-3AD203B41FA5}">
                          <a16:colId xmlns:a16="http://schemas.microsoft.com/office/drawing/2014/main" val="2117512963"/>
                        </a:ext>
                      </a:extLst>
                    </a:gridCol>
                    <a:gridCol w="982795">
                      <a:extLst>
                        <a:ext uri="{9D8B030D-6E8A-4147-A177-3AD203B41FA5}">
                          <a16:colId xmlns:a16="http://schemas.microsoft.com/office/drawing/2014/main" val="3858242297"/>
                        </a:ext>
                      </a:extLst>
                    </a:gridCol>
                    <a:gridCol w="982795">
                      <a:extLst>
                        <a:ext uri="{9D8B030D-6E8A-4147-A177-3AD203B41FA5}">
                          <a16:colId xmlns:a16="http://schemas.microsoft.com/office/drawing/2014/main" val="1656423963"/>
                        </a:ext>
                      </a:extLst>
                    </a:gridCol>
                  </a:tblGrid>
                  <a:tr h="3961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t="-3125" r="-497436" b="-10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1299" t="-3125" r="-403896" b="-10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98718" t="-3125" r="-298718" b="-10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98718" t="-3125" r="-198718" b="-10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3896" t="-3125" r="-101299" b="-10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97436" t="-3125" b="-106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2616385"/>
                      </a:ext>
                    </a:extLst>
                  </a:tr>
                  <a:tr h="3961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t="-106452" r="-497436" b="-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1299" t="-106452" r="-403896" b="-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98718" t="-106452" r="-298718" b="-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98718" t="-106452" r="-198718" b="-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3896" t="-106452" r="-101299" b="-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97436" t="-106452" b="-96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365117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9990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81E02-949B-424E-A1FF-693CC515D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A1DAE0-732C-C240-BAE0-E7A32A7A8D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Starting point: [Wie68] proposal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Our protocol</a:t>
                </a:r>
              </a:p>
              <a:p>
                <a:pPr lvl="1"/>
                <a:r>
                  <a:rPr lang="en-US" dirty="0"/>
                  <a:t>First message: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Second message: Receiver proves they measured each pair of states in the same basis using a “non-interactive measurement-check subprotocol”</a:t>
                </a:r>
              </a:p>
              <a:p>
                <a:pPr lvl="1"/>
                <a:r>
                  <a:rPr lang="en-US" dirty="0"/>
                  <a:t>Third message: Sender uses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in non-trap columns to mask their messages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A1DAE0-732C-C240-BAE0-E7A32A7A8D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2"/>
                <a:stretch>
                  <a:fillRect l="-965"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84D33D92-D203-4D44-85E5-78730ED2924F}"/>
                  </a:ext>
                </a:extLst>
              </p:cNvPr>
              <p:cNvSpPr/>
              <p:nvPr/>
            </p:nvSpPr>
            <p:spPr>
              <a:xfrm>
                <a:off x="2757488" y="2771775"/>
                <a:ext cx="1743075" cy="657225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84D33D92-D203-4D44-85E5-78730ED292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488" y="2771775"/>
                <a:ext cx="1743075" cy="65722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EA1CF4B0-4D15-9342-BE4D-5B5CF6D8AC07}"/>
                  </a:ext>
                </a:extLst>
              </p:cNvPr>
              <p:cNvSpPr/>
              <p:nvPr/>
            </p:nvSpPr>
            <p:spPr>
              <a:xfrm>
                <a:off x="6753225" y="2771775"/>
                <a:ext cx="1743075" cy="657225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EA1CF4B0-4D15-9342-BE4D-5B5CF6D8AC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225" y="2771775"/>
                <a:ext cx="1743075" cy="657225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042EFE6-09B7-8A4B-AB79-11F2DB69FACA}"/>
              </a:ext>
            </a:extLst>
          </p:cNvPr>
          <p:cNvCxnSpPr>
            <a:cxnSpLocks/>
          </p:cNvCxnSpPr>
          <p:nvPr/>
        </p:nvCxnSpPr>
        <p:spPr>
          <a:xfrm>
            <a:off x="4945862" y="3132140"/>
            <a:ext cx="130016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A62C95-5CA8-8F4D-9BC6-8EF564F295F5}"/>
                  </a:ext>
                </a:extLst>
              </p:cNvPr>
              <p:cNvSpPr txBox="1"/>
              <p:nvPr/>
            </p:nvSpPr>
            <p:spPr>
              <a:xfrm>
                <a:off x="5165934" y="2372175"/>
                <a:ext cx="92191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A62C95-5CA8-8F4D-9BC6-8EF564F295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934" y="2372175"/>
                <a:ext cx="921919" cy="707886"/>
              </a:xfrm>
              <a:prstGeom prst="rect">
                <a:avLst/>
              </a:prstGeom>
              <a:blipFill>
                <a:blip r:embed="rId5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1D15A36-76A5-074C-AA45-18D35255F001}"/>
              </a:ext>
            </a:extLst>
          </p:cNvPr>
          <p:cNvSpPr txBox="1"/>
          <p:nvPr/>
        </p:nvSpPr>
        <p:spPr>
          <a:xfrm>
            <a:off x="8894850" y="2624308"/>
            <a:ext cx="2813013" cy="1015663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Need to guarantee that Receiver measures both states in the </a:t>
            </a:r>
            <a:r>
              <a:rPr lang="en-US" sz="2000" i="1" dirty="0"/>
              <a:t>same basis</a:t>
            </a:r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FEC810B0-5CE9-3A4E-ADC0-4786A904258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58825427"/>
                  </p:ext>
                </p:extLst>
              </p:nvPr>
            </p:nvGraphicFramePr>
            <p:xfrm>
              <a:off x="3490118" y="4130357"/>
              <a:ext cx="5896770" cy="7922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82795">
                      <a:extLst>
                        <a:ext uri="{9D8B030D-6E8A-4147-A177-3AD203B41FA5}">
                          <a16:colId xmlns:a16="http://schemas.microsoft.com/office/drawing/2014/main" val="3195666398"/>
                        </a:ext>
                      </a:extLst>
                    </a:gridCol>
                    <a:gridCol w="982795">
                      <a:extLst>
                        <a:ext uri="{9D8B030D-6E8A-4147-A177-3AD203B41FA5}">
                          <a16:colId xmlns:a16="http://schemas.microsoft.com/office/drawing/2014/main" val="2722644064"/>
                        </a:ext>
                      </a:extLst>
                    </a:gridCol>
                    <a:gridCol w="982795">
                      <a:extLst>
                        <a:ext uri="{9D8B030D-6E8A-4147-A177-3AD203B41FA5}">
                          <a16:colId xmlns:a16="http://schemas.microsoft.com/office/drawing/2014/main" val="386248763"/>
                        </a:ext>
                      </a:extLst>
                    </a:gridCol>
                    <a:gridCol w="982795">
                      <a:extLst>
                        <a:ext uri="{9D8B030D-6E8A-4147-A177-3AD203B41FA5}">
                          <a16:colId xmlns:a16="http://schemas.microsoft.com/office/drawing/2014/main" val="2117512963"/>
                        </a:ext>
                      </a:extLst>
                    </a:gridCol>
                    <a:gridCol w="982795">
                      <a:extLst>
                        <a:ext uri="{9D8B030D-6E8A-4147-A177-3AD203B41FA5}">
                          <a16:colId xmlns:a16="http://schemas.microsoft.com/office/drawing/2014/main" val="3858242297"/>
                        </a:ext>
                      </a:extLst>
                    </a:gridCol>
                    <a:gridCol w="982795">
                      <a:extLst>
                        <a:ext uri="{9D8B030D-6E8A-4147-A177-3AD203B41FA5}">
                          <a16:colId xmlns:a16="http://schemas.microsoft.com/office/drawing/2014/main" val="16564239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⟩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⟩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⟩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⟩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⟩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⟩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26163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⟩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⟩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⟩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⟩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⟩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⟩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365117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FEC810B0-5CE9-3A4E-ADC0-4786A904258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58825427"/>
                  </p:ext>
                </p:extLst>
              </p:nvPr>
            </p:nvGraphicFramePr>
            <p:xfrm>
              <a:off x="3490118" y="4130357"/>
              <a:ext cx="5896770" cy="7922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82795">
                      <a:extLst>
                        <a:ext uri="{9D8B030D-6E8A-4147-A177-3AD203B41FA5}">
                          <a16:colId xmlns:a16="http://schemas.microsoft.com/office/drawing/2014/main" val="3195666398"/>
                        </a:ext>
                      </a:extLst>
                    </a:gridCol>
                    <a:gridCol w="982795">
                      <a:extLst>
                        <a:ext uri="{9D8B030D-6E8A-4147-A177-3AD203B41FA5}">
                          <a16:colId xmlns:a16="http://schemas.microsoft.com/office/drawing/2014/main" val="2722644064"/>
                        </a:ext>
                      </a:extLst>
                    </a:gridCol>
                    <a:gridCol w="982795">
                      <a:extLst>
                        <a:ext uri="{9D8B030D-6E8A-4147-A177-3AD203B41FA5}">
                          <a16:colId xmlns:a16="http://schemas.microsoft.com/office/drawing/2014/main" val="386248763"/>
                        </a:ext>
                      </a:extLst>
                    </a:gridCol>
                    <a:gridCol w="982795">
                      <a:extLst>
                        <a:ext uri="{9D8B030D-6E8A-4147-A177-3AD203B41FA5}">
                          <a16:colId xmlns:a16="http://schemas.microsoft.com/office/drawing/2014/main" val="2117512963"/>
                        </a:ext>
                      </a:extLst>
                    </a:gridCol>
                    <a:gridCol w="982795">
                      <a:extLst>
                        <a:ext uri="{9D8B030D-6E8A-4147-A177-3AD203B41FA5}">
                          <a16:colId xmlns:a16="http://schemas.microsoft.com/office/drawing/2014/main" val="3858242297"/>
                        </a:ext>
                      </a:extLst>
                    </a:gridCol>
                    <a:gridCol w="982795">
                      <a:extLst>
                        <a:ext uri="{9D8B030D-6E8A-4147-A177-3AD203B41FA5}">
                          <a16:colId xmlns:a16="http://schemas.microsoft.com/office/drawing/2014/main" val="1656423963"/>
                        </a:ext>
                      </a:extLst>
                    </a:gridCol>
                  </a:tblGrid>
                  <a:tr h="3961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t="-3125" r="-497436" b="-10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1299" t="-3125" r="-403896" b="-10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98718" t="-3125" r="-298718" b="-10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98718" t="-3125" r="-198718" b="-10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403896" t="-3125" r="-101299" b="-10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497436" t="-3125" b="-106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2616385"/>
                      </a:ext>
                    </a:extLst>
                  </a:tr>
                  <a:tr h="3961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t="-106452" r="-497436" b="-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1299" t="-106452" r="-403896" b="-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98718" t="-106452" r="-298718" b="-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98718" t="-106452" r="-198718" b="-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403896" t="-106452" r="-101299" b="-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497436" t="-106452" b="-96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36511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DE12A5A0-994F-6A4C-90C1-6FA7CB05DC5C}"/>
              </a:ext>
            </a:extLst>
          </p:cNvPr>
          <p:cNvSpPr/>
          <p:nvPr/>
        </p:nvSpPr>
        <p:spPr>
          <a:xfrm>
            <a:off x="5443538" y="4130357"/>
            <a:ext cx="971550" cy="792226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90E2C3-BC10-434D-BF4B-32C7DC9CBD76}"/>
              </a:ext>
            </a:extLst>
          </p:cNvPr>
          <p:cNvSpPr/>
          <p:nvPr/>
        </p:nvSpPr>
        <p:spPr>
          <a:xfrm>
            <a:off x="7415213" y="4130357"/>
            <a:ext cx="971550" cy="792226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590284-7FC8-6D44-99F4-8B7FBBC77560}"/>
              </a:ext>
            </a:extLst>
          </p:cNvPr>
          <p:cNvSpPr txBox="1"/>
          <p:nvPr/>
        </p:nvSpPr>
        <p:spPr>
          <a:xfrm>
            <a:off x="6076949" y="3626088"/>
            <a:ext cx="1639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Trap positions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52E4FB-867E-8F4A-AEBC-BFD34ED33060}"/>
              </a:ext>
            </a:extLst>
          </p:cNvPr>
          <p:cNvSpPr txBox="1"/>
          <p:nvPr/>
        </p:nvSpPr>
        <p:spPr>
          <a:xfrm>
            <a:off x="5946465" y="322754"/>
            <a:ext cx="5896770" cy="132343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The “fixed basis” framework: our first message consists of states in </a:t>
            </a:r>
            <a:r>
              <a:rPr lang="en-US" sz="2000" i="1" dirty="0"/>
              <a:t>fixed</a:t>
            </a:r>
            <a:r>
              <a:rPr lang="en-US" sz="2000" dirty="0"/>
              <a:t> bases (except for trap positions), while [CK88] and follow-ups begin with a message consisting of states encoded in </a:t>
            </a:r>
            <a:r>
              <a:rPr lang="en-US" sz="2000" i="1" dirty="0"/>
              <a:t>random</a:t>
            </a:r>
            <a:r>
              <a:rPr lang="en-US" sz="2000" dirty="0"/>
              <a:t> bases</a:t>
            </a:r>
          </a:p>
        </p:txBody>
      </p:sp>
    </p:spTree>
    <p:extLst>
      <p:ext uri="{BB962C8B-B14F-4D97-AF65-F5344CB8AC3E}">
        <p14:creationId xmlns:p14="http://schemas.microsoft.com/office/powerpoint/2010/main" val="45751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576F2-9229-8E4B-87F2-1481ACE0F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844FCA-ACC3-534D-A574-90A3D6AA92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05"/>
                <a:ext cx="10515600" cy="524669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Our protocol</a:t>
                </a:r>
              </a:p>
              <a:p>
                <a:pPr lvl="1"/>
                <a:r>
                  <a:rPr lang="en-US" dirty="0"/>
                  <a:t>First message: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Second message: Receiver proves they measured each pair of states in the same basis using a “non-interactive measurement-check subprotocol”</a:t>
                </a:r>
              </a:p>
              <a:p>
                <a:pPr lvl="1"/>
                <a:r>
                  <a:rPr lang="en-US" dirty="0"/>
                  <a:t>Third message: Sender uses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in non-trap columns to mask their messages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Non-interactive measurement-check subprotocol</a:t>
                </a:r>
              </a:p>
              <a:p>
                <a:pPr lvl="1"/>
                <a:r>
                  <a:rPr lang="en-US" dirty="0"/>
                  <a:t>Formalize non-interactive ideal commitments in the QROM, following [</a:t>
                </a:r>
                <a:r>
                  <a:rPr lang="en-US" dirty="0" err="1"/>
                  <a:t>Zhandry</a:t>
                </a:r>
                <a:r>
                  <a:rPr lang="en-US" dirty="0"/>
                  <a:t> 19], [Don-Fehr-</a:t>
                </a:r>
                <a:r>
                  <a:rPr lang="en-US" dirty="0" err="1"/>
                  <a:t>Majenz</a:t>
                </a:r>
                <a:r>
                  <a:rPr lang="en-US" dirty="0"/>
                  <a:t>-Schaffner 21]</a:t>
                </a:r>
              </a:p>
              <a:p>
                <a:pPr lvl="1"/>
                <a:r>
                  <a:rPr lang="en-US" dirty="0"/>
                  <a:t>Combine post-quantum security of Fiat-Shamir [Don-Fehr-</a:t>
                </a:r>
                <a:r>
                  <a:rPr lang="en-US" dirty="0" err="1"/>
                  <a:t>Majenz</a:t>
                </a:r>
                <a:r>
                  <a:rPr lang="en-US" dirty="0"/>
                  <a:t>-Schaffner 19], [Don-Fehr-</a:t>
                </a:r>
                <a:r>
                  <a:rPr lang="en-US" dirty="0" err="1"/>
                  <a:t>Majenz</a:t>
                </a:r>
                <a:r>
                  <a:rPr lang="en-US" dirty="0"/>
                  <a:t> 20] with [BF10] proof technique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844FCA-ACC3-534D-A574-90A3D6AA92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05"/>
                <a:ext cx="10515600" cy="5246692"/>
              </a:xfrm>
              <a:blipFill>
                <a:blip r:embed="rId3"/>
                <a:stretch>
                  <a:fillRect l="-965" t="-1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A9F0095-6E06-0E45-A03C-A8744D9FC0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51347103"/>
                  </p:ext>
                </p:extLst>
              </p:nvPr>
            </p:nvGraphicFramePr>
            <p:xfrm>
              <a:off x="3490118" y="1801479"/>
              <a:ext cx="5896770" cy="7922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82795">
                      <a:extLst>
                        <a:ext uri="{9D8B030D-6E8A-4147-A177-3AD203B41FA5}">
                          <a16:colId xmlns:a16="http://schemas.microsoft.com/office/drawing/2014/main" val="3195666398"/>
                        </a:ext>
                      </a:extLst>
                    </a:gridCol>
                    <a:gridCol w="982795">
                      <a:extLst>
                        <a:ext uri="{9D8B030D-6E8A-4147-A177-3AD203B41FA5}">
                          <a16:colId xmlns:a16="http://schemas.microsoft.com/office/drawing/2014/main" val="2722644064"/>
                        </a:ext>
                      </a:extLst>
                    </a:gridCol>
                    <a:gridCol w="982795">
                      <a:extLst>
                        <a:ext uri="{9D8B030D-6E8A-4147-A177-3AD203B41FA5}">
                          <a16:colId xmlns:a16="http://schemas.microsoft.com/office/drawing/2014/main" val="386248763"/>
                        </a:ext>
                      </a:extLst>
                    </a:gridCol>
                    <a:gridCol w="982795">
                      <a:extLst>
                        <a:ext uri="{9D8B030D-6E8A-4147-A177-3AD203B41FA5}">
                          <a16:colId xmlns:a16="http://schemas.microsoft.com/office/drawing/2014/main" val="2117512963"/>
                        </a:ext>
                      </a:extLst>
                    </a:gridCol>
                    <a:gridCol w="982795">
                      <a:extLst>
                        <a:ext uri="{9D8B030D-6E8A-4147-A177-3AD203B41FA5}">
                          <a16:colId xmlns:a16="http://schemas.microsoft.com/office/drawing/2014/main" val="3858242297"/>
                        </a:ext>
                      </a:extLst>
                    </a:gridCol>
                    <a:gridCol w="982795">
                      <a:extLst>
                        <a:ext uri="{9D8B030D-6E8A-4147-A177-3AD203B41FA5}">
                          <a16:colId xmlns:a16="http://schemas.microsoft.com/office/drawing/2014/main" val="16564239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⟩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⟩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⟩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⟩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⟩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⟩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26163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⟩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⟩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⟩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⟩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⟩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⟩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365117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A9F0095-6E06-0E45-A03C-A8744D9FC0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51347103"/>
                  </p:ext>
                </p:extLst>
              </p:nvPr>
            </p:nvGraphicFramePr>
            <p:xfrm>
              <a:off x="3490118" y="1801479"/>
              <a:ext cx="5896770" cy="7922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82795">
                      <a:extLst>
                        <a:ext uri="{9D8B030D-6E8A-4147-A177-3AD203B41FA5}">
                          <a16:colId xmlns:a16="http://schemas.microsoft.com/office/drawing/2014/main" val="3195666398"/>
                        </a:ext>
                      </a:extLst>
                    </a:gridCol>
                    <a:gridCol w="982795">
                      <a:extLst>
                        <a:ext uri="{9D8B030D-6E8A-4147-A177-3AD203B41FA5}">
                          <a16:colId xmlns:a16="http://schemas.microsoft.com/office/drawing/2014/main" val="2722644064"/>
                        </a:ext>
                      </a:extLst>
                    </a:gridCol>
                    <a:gridCol w="982795">
                      <a:extLst>
                        <a:ext uri="{9D8B030D-6E8A-4147-A177-3AD203B41FA5}">
                          <a16:colId xmlns:a16="http://schemas.microsoft.com/office/drawing/2014/main" val="386248763"/>
                        </a:ext>
                      </a:extLst>
                    </a:gridCol>
                    <a:gridCol w="982795">
                      <a:extLst>
                        <a:ext uri="{9D8B030D-6E8A-4147-A177-3AD203B41FA5}">
                          <a16:colId xmlns:a16="http://schemas.microsoft.com/office/drawing/2014/main" val="2117512963"/>
                        </a:ext>
                      </a:extLst>
                    </a:gridCol>
                    <a:gridCol w="982795">
                      <a:extLst>
                        <a:ext uri="{9D8B030D-6E8A-4147-A177-3AD203B41FA5}">
                          <a16:colId xmlns:a16="http://schemas.microsoft.com/office/drawing/2014/main" val="3858242297"/>
                        </a:ext>
                      </a:extLst>
                    </a:gridCol>
                    <a:gridCol w="982795">
                      <a:extLst>
                        <a:ext uri="{9D8B030D-6E8A-4147-A177-3AD203B41FA5}">
                          <a16:colId xmlns:a16="http://schemas.microsoft.com/office/drawing/2014/main" val="1656423963"/>
                        </a:ext>
                      </a:extLst>
                    </a:gridCol>
                  </a:tblGrid>
                  <a:tr h="3961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r="-497436" b="-10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299" r="-403896" b="-10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98718" r="-298718" b="-10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98718" r="-198718" b="-10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3896" r="-101299" b="-10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97436" b="-1093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2616385"/>
                      </a:ext>
                    </a:extLst>
                  </a:tr>
                  <a:tr h="3961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100000" r="-497436" b="-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299" t="-100000" r="-403896" b="-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98718" t="-100000" r="-298718" b="-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98718" t="-100000" r="-198718" b="-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3896" t="-100000" r="-101299" b="-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97436" t="-100000" b="-93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36511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CD7549BE-B795-B848-907B-67C5DA5FDB0F}"/>
              </a:ext>
            </a:extLst>
          </p:cNvPr>
          <p:cNvSpPr/>
          <p:nvPr/>
        </p:nvSpPr>
        <p:spPr>
          <a:xfrm>
            <a:off x="5443538" y="1801479"/>
            <a:ext cx="971550" cy="792226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83F49A-BB3B-E44B-BD43-39EC4D17D6C0}"/>
              </a:ext>
            </a:extLst>
          </p:cNvPr>
          <p:cNvSpPr/>
          <p:nvPr/>
        </p:nvSpPr>
        <p:spPr>
          <a:xfrm>
            <a:off x="7415213" y="1801479"/>
            <a:ext cx="971550" cy="792226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F150F7-46FE-DA45-A0D7-A020EFBA5C32}"/>
              </a:ext>
            </a:extLst>
          </p:cNvPr>
          <p:cNvSpPr txBox="1"/>
          <p:nvPr/>
        </p:nvSpPr>
        <p:spPr>
          <a:xfrm>
            <a:off x="6076949" y="1297210"/>
            <a:ext cx="1639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Trap positions</a:t>
            </a:r>
          </a:p>
        </p:txBody>
      </p:sp>
    </p:spTree>
    <p:extLst>
      <p:ext uri="{BB962C8B-B14F-4D97-AF65-F5344CB8AC3E}">
        <p14:creationId xmlns:p14="http://schemas.microsoft.com/office/powerpoint/2010/main" val="328621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00E6D-D9FB-6647-9740-7F6056B1A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6802B-4E9F-9948-B7D3-C61B16183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206"/>
            <a:ext cx="10515600" cy="22177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Compile to one-message protocol in shared EPR pairs model</a:t>
            </a:r>
          </a:p>
          <a:p>
            <a:pPr lvl="1"/>
            <a:r>
              <a:rPr lang="en-US" dirty="0"/>
              <a:t>Replace first quantum message with shared EPR pairs</a:t>
            </a:r>
          </a:p>
          <a:p>
            <a:pPr lvl="1"/>
            <a:r>
              <a:rPr lang="en-US" dirty="0"/>
              <a:t>Remove third message and apply non-interactive OT reversal [</a:t>
            </a:r>
            <a:r>
              <a:rPr lang="en-US" dirty="0" err="1"/>
              <a:t>Ishai</a:t>
            </a:r>
            <a:r>
              <a:rPr lang="en-US" dirty="0"/>
              <a:t>-Kilian-Nissim-</a:t>
            </a:r>
            <a:r>
              <a:rPr lang="en-US" dirty="0" err="1"/>
              <a:t>Petrank</a:t>
            </a:r>
            <a:r>
              <a:rPr lang="en-US" dirty="0"/>
              <a:t> 03]</a:t>
            </a:r>
          </a:p>
          <a:p>
            <a:endParaRPr lang="en-US" dirty="0"/>
          </a:p>
          <a:p>
            <a:r>
              <a:rPr lang="en-US" dirty="0"/>
              <a:t>Crucial technical tool: the (unseeded) XOR randomness extractor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9BDA524-B7B8-554D-B808-FD7CF5802F68}"/>
              </a:ext>
            </a:extLst>
          </p:cNvPr>
          <p:cNvSpPr/>
          <p:nvPr/>
        </p:nvSpPr>
        <p:spPr>
          <a:xfrm>
            <a:off x="2771775" y="4178300"/>
            <a:ext cx="1671637" cy="850900"/>
          </a:xfrm>
          <a:prstGeom prst="round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174C92E-2FF3-564C-B99B-FF1681D011BF}"/>
              </a:ext>
            </a:extLst>
          </p:cNvPr>
          <p:cNvSpPr/>
          <p:nvPr/>
        </p:nvSpPr>
        <p:spPr>
          <a:xfrm>
            <a:off x="4543415" y="4178300"/>
            <a:ext cx="1671637" cy="850900"/>
          </a:xfrm>
          <a:prstGeom prst="roundRect">
            <a:avLst/>
          </a:pr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60D30D-EE75-AA4D-ACCC-02B85FC6E90F}"/>
                  </a:ext>
                </a:extLst>
              </p:cNvPr>
              <p:cNvSpPr txBox="1"/>
              <p:nvPr/>
            </p:nvSpPr>
            <p:spPr>
              <a:xfrm>
                <a:off x="3307062" y="4342140"/>
                <a:ext cx="6010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𝒜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60D30D-EE75-AA4D-ACCC-02B85FC6E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7062" y="4342140"/>
                <a:ext cx="601062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0859AF-2E61-C743-B43E-C4CFB8DD0D11}"/>
                  </a:ext>
                </a:extLst>
              </p:cNvPr>
              <p:cNvSpPr txBox="1"/>
              <p:nvPr/>
            </p:nvSpPr>
            <p:spPr>
              <a:xfrm>
                <a:off x="5107291" y="4342140"/>
                <a:ext cx="5209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ℬ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0859AF-2E61-C743-B43E-C4CFB8DD0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291" y="4342140"/>
                <a:ext cx="52097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6E09743-BEDF-A440-8707-458012213684}"/>
              </a:ext>
            </a:extLst>
          </p:cNvPr>
          <p:cNvSpPr txBox="1"/>
          <p:nvPr/>
        </p:nvSpPr>
        <p:spPr>
          <a:xfrm>
            <a:off x="6600826" y="4245471"/>
            <a:ext cx="4086226" cy="769441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Supported on standard basis states with low Hamming weight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FBE040A-2CBE-234D-A83C-183303EB978C}"/>
              </a:ext>
            </a:extLst>
          </p:cNvPr>
          <p:cNvCxnSpPr>
            <a:cxnSpLocks/>
          </p:cNvCxnSpPr>
          <p:nvPr/>
        </p:nvCxnSpPr>
        <p:spPr>
          <a:xfrm>
            <a:off x="5367779" y="5172073"/>
            <a:ext cx="0" cy="52649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2A38F88-1B4B-6E48-8DF4-0B04A2A9915B}"/>
              </a:ext>
            </a:extLst>
          </p:cNvPr>
          <p:cNvSpPr txBox="1"/>
          <p:nvPr/>
        </p:nvSpPr>
        <p:spPr>
          <a:xfrm>
            <a:off x="5379233" y="5166492"/>
            <a:ext cx="4086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Measure in Hadamard basis and XOR the resulting bits together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3C3D49-91A5-7440-8239-48971030DE33}"/>
              </a:ext>
            </a:extLst>
          </p:cNvPr>
          <p:cNvSpPr txBox="1"/>
          <p:nvPr/>
        </p:nvSpPr>
        <p:spPr>
          <a:xfrm>
            <a:off x="5194494" y="5684275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495BF18-0FE8-4A41-97D7-04D6D846B33A}"/>
                  </a:ext>
                </a:extLst>
              </p:cNvPr>
              <p:cNvSpPr txBox="1"/>
              <p:nvPr/>
            </p:nvSpPr>
            <p:spPr>
              <a:xfrm>
                <a:off x="299748" y="5292546"/>
                <a:ext cx="3486438" cy="1200329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Claim: b is uniformly random even conditioned on system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495BF18-0FE8-4A41-97D7-04D6D846B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748" y="5292546"/>
                <a:ext cx="3486438" cy="1200329"/>
              </a:xfrm>
              <a:prstGeom prst="rect">
                <a:avLst/>
              </a:prstGeom>
              <a:blipFill>
                <a:blip r:embed="rId4"/>
                <a:stretch>
                  <a:fillRect l="-722" t="-3093" r="-2527" b="-9278"/>
                </a:stretch>
              </a:blipFill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5831A1B0-C66F-1D40-B402-CC58F62073DB}"/>
              </a:ext>
            </a:extLst>
          </p:cNvPr>
          <p:cNvSpPr txBox="1"/>
          <p:nvPr/>
        </p:nvSpPr>
        <p:spPr>
          <a:xfrm>
            <a:off x="2889299" y="3683139"/>
            <a:ext cx="3278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/>
              <a:t>Two-register quantum system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C50304-BA82-914A-A67C-6143BE4626EC}"/>
              </a:ext>
            </a:extLst>
          </p:cNvPr>
          <p:cNvSpPr txBox="1"/>
          <p:nvPr/>
        </p:nvSpPr>
        <p:spPr>
          <a:xfrm>
            <a:off x="7272925" y="5988749"/>
            <a:ext cx="4763232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Used in a follow-up work [B-Khurana 22] in the context of certified deletion</a:t>
            </a:r>
          </a:p>
        </p:txBody>
      </p:sp>
    </p:spTree>
    <p:extLst>
      <p:ext uri="{BB962C8B-B14F-4D97-AF65-F5344CB8AC3E}">
        <p14:creationId xmlns:p14="http://schemas.microsoft.com/office/powerpoint/2010/main" val="299663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 animBg="1"/>
      <p:bldP spid="11" grpId="0"/>
      <p:bldP spid="12" grpId="0"/>
      <p:bldP spid="14" grpId="0" animBg="1"/>
      <p:bldP spid="15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73404-24B0-6245-B47A-0E5021F0A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Follow-up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38993-0ED9-7D43-8941-EC8E830EC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8517"/>
            <a:ext cx="10515600" cy="4667250"/>
          </a:xfrm>
        </p:spPr>
        <p:txBody>
          <a:bodyPr>
            <a:normAutofit/>
          </a:bodyPr>
          <a:lstStyle/>
          <a:p>
            <a:r>
              <a:rPr lang="en-US" dirty="0"/>
              <a:t>[</a:t>
            </a:r>
            <a:r>
              <a:rPr lang="en-US" dirty="0" err="1"/>
              <a:t>Colisson</a:t>
            </a:r>
            <a:r>
              <a:rPr lang="en-US" dirty="0"/>
              <a:t>-Muguruza-</a:t>
            </a:r>
            <a:r>
              <a:rPr lang="en-US" dirty="0" err="1"/>
              <a:t>Speelman</a:t>
            </a:r>
            <a:r>
              <a:rPr lang="en-US" dirty="0"/>
              <a:t> 23]</a:t>
            </a:r>
          </a:p>
          <a:p>
            <a:pPr lvl="1"/>
            <a:r>
              <a:rPr lang="en-US" dirty="0"/>
              <a:t>Two-round OT without public-key cryptography</a:t>
            </a:r>
          </a:p>
          <a:p>
            <a:pPr lvl="1"/>
            <a:r>
              <a:rPr lang="en-US" dirty="0"/>
              <a:t>Instantiation in the QROM assuming an appropriate hash function assumption</a:t>
            </a:r>
          </a:p>
          <a:p>
            <a:pPr lvl="1"/>
            <a:endParaRPr lang="en-US" dirty="0"/>
          </a:p>
          <a:p>
            <a:r>
              <a:rPr lang="en-US" dirty="0"/>
              <a:t>[B-Khurana-Srinivasan 23]</a:t>
            </a:r>
          </a:p>
          <a:p>
            <a:pPr lvl="1"/>
            <a:r>
              <a:rPr lang="en-US" dirty="0"/>
              <a:t>One-message random-receiver-choice </a:t>
            </a:r>
            <a:r>
              <a:rPr lang="en-US" i="1" dirty="0"/>
              <a:t>string</a:t>
            </a:r>
            <a:r>
              <a:rPr lang="en-US" dirty="0"/>
              <a:t> OT in the shared EPR pairs model</a:t>
            </a:r>
          </a:p>
          <a:p>
            <a:pPr lvl="1"/>
            <a:r>
              <a:rPr lang="en-US" dirty="0"/>
              <a:t>Implies one-message secure computation of any unidirectional (classical or quantum) computation in the shared EPR pairs model </a:t>
            </a:r>
          </a:p>
          <a:p>
            <a:pPr lvl="1"/>
            <a:r>
              <a:rPr lang="en-US" dirty="0"/>
              <a:t>Two-round MPC without public-key cryptography in the shared EPR pairs model</a:t>
            </a:r>
          </a:p>
        </p:txBody>
      </p:sp>
    </p:spTree>
    <p:extLst>
      <p:ext uri="{BB962C8B-B14F-4D97-AF65-F5344CB8AC3E}">
        <p14:creationId xmlns:p14="http://schemas.microsoft.com/office/powerpoint/2010/main" val="327652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370A6-41E7-E745-AD96-86A00E5E1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Still open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59311-6073-7F47-8ADF-207745EAB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Two-message OT unconditionally secure in the QROM?</a:t>
            </a:r>
          </a:p>
          <a:p>
            <a:endParaRPr lang="en-US" dirty="0"/>
          </a:p>
          <a:p>
            <a:r>
              <a:rPr lang="en-US" dirty="0"/>
              <a:t>Two-round MPC without public-key cryptography in the CRS model (i.e. without shared EPR pairs)?</a:t>
            </a:r>
          </a:p>
        </p:txBody>
      </p:sp>
    </p:spTree>
    <p:extLst>
      <p:ext uri="{BB962C8B-B14F-4D97-AF65-F5344CB8AC3E}">
        <p14:creationId xmlns:p14="http://schemas.microsoft.com/office/powerpoint/2010/main" val="10625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2B76BFE-C8F8-6C40-BDB7-4A3B8C21D16A}"/>
              </a:ext>
            </a:extLst>
          </p:cNvPr>
          <p:cNvSpPr txBox="1"/>
          <p:nvPr/>
        </p:nvSpPr>
        <p:spPr>
          <a:xfrm>
            <a:off x="3989786" y="2944238"/>
            <a:ext cx="396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Thanks for listening!</a:t>
            </a:r>
          </a:p>
        </p:txBody>
      </p:sp>
    </p:spTree>
    <p:extLst>
      <p:ext uri="{BB962C8B-B14F-4D97-AF65-F5344CB8AC3E}">
        <p14:creationId xmlns:p14="http://schemas.microsoft.com/office/powerpoint/2010/main" val="2468070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2FE980-7A8A-4B41-8032-0C1C15A35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818" y="871537"/>
            <a:ext cx="3779837" cy="37798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4F4403-1A47-0B4E-9984-F0975257FF74}"/>
              </a:ext>
            </a:extLst>
          </p:cNvPr>
          <p:cNvSpPr txBox="1"/>
          <p:nvPr/>
        </p:nvSpPr>
        <p:spPr>
          <a:xfrm>
            <a:off x="2465338" y="5320368"/>
            <a:ext cx="8235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 memory of Nishant Kumar </a:t>
            </a:r>
            <a:r>
              <a:rPr lang="en-US" sz="2000" dirty="0"/>
              <a:t>(December 2, 1994 – April 10, 2022)</a:t>
            </a:r>
          </a:p>
        </p:txBody>
      </p:sp>
    </p:spTree>
    <p:extLst>
      <p:ext uri="{BB962C8B-B14F-4D97-AF65-F5344CB8AC3E}">
        <p14:creationId xmlns:p14="http://schemas.microsoft.com/office/powerpoint/2010/main" val="332715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75EF1-ED81-1F45-8B40-1E4C1BEB1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Wiesner’s Proposal (1968)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6A648D-AA1C-2B4F-9ACE-B4ACE0814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37" y="1954204"/>
            <a:ext cx="9534525" cy="21831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D37FB8-457C-B646-B681-E3859832D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411" y="4650917"/>
            <a:ext cx="8083552" cy="122598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8562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ECFAD-6899-6D4F-A74A-A853403B9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Wiesner’s Proposal (1968)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BBD11D-303D-6E42-A4B9-EB89CA6B3C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8669" y="1897063"/>
                <a:ext cx="10634662" cy="4351338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/>
                  <a:t>Introduced the notion of “conjugate coding”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Basic idea: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Given messages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 sender transmits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 to the receiver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Receiver measures in the standard basis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learn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and nothing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Receiver measures in the Hadamard basis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learn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nothing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sz="2400" dirty="0"/>
              </a:p>
              <a:p>
                <a:r>
                  <a:rPr lang="en-US" sz="2400" dirty="0"/>
                  <a:t>Insecure against a malicious receiver that may measure different qubits in different bases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BBD11D-303D-6E42-A4B9-EB89CA6B3C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8669" y="1897063"/>
                <a:ext cx="10634662" cy="4351338"/>
              </a:xfrm>
              <a:blipFill>
                <a:blip r:embed="rId2"/>
                <a:stretch>
                  <a:fillRect l="-715" t="-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17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AE0FF-9B6A-D743-BE83-43EEC8738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Follow-ups to [Wie68]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0216A-FFCA-F04D-8DF7-05A4743C0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[</a:t>
            </a:r>
            <a:r>
              <a:rPr lang="en-US" dirty="0" err="1"/>
              <a:t>Crépeau</a:t>
            </a:r>
            <a:r>
              <a:rPr lang="en-US" dirty="0"/>
              <a:t>-Kilian 88]: Introduced a template that makes use of </a:t>
            </a:r>
            <a:r>
              <a:rPr lang="en-US" b="1" dirty="0"/>
              <a:t>interaction</a:t>
            </a:r>
            <a:r>
              <a:rPr lang="en-US" dirty="0"/>
              <a:t> and</a:t>
            </a:r>
            <a:r>
              <a:rPr lang="en-US" b="1" dirty="0"/>
              <a:t> commitments</a:t>
            </a:r>
            <a:r>
              <a:rPr lang="en-US" dirty="0"/>
              <a:t> to obtain plausibly secure OT</a:t>
            </a:r>
          </a:p>
          <a:p>
            <a:endParaRPr lang="en-US" dirty="0"/>
          </a:p>
          <a:p>
            <a:r>
              <a:rPr lang="en-US" dirty="0"/>
              <a:t>[</a:t>
            </a:r>
            <a:r>
              <a:rPr lang="en-US" dirty="0" err="1"/>
              <a:t>Damgård</a:t>
            </a:r>
            <a:r>
              <a:rPr lang="en-US" dirty="0"/>
              <a:t>-Fehr-</a:t>
            </a:r>
            <a:r>
              <a:rPr lang="en-US" dirty="0" err="1"/>
              <a:t>Lunemann</a:t>
            </a:r>
            <a:r>
              <a:rPr lang="en-US" dirty="0"/>
              <a:t>-</a:t>
            </a:r>
            <a:r>
              <a:rPr lang="en-US" dirty="0" err="1"/>
              <a:t>Salvail</a:t>
            </a:r>
            <a:r>
              <a:rPr lang="en-US" dirty="0"/>
              <a:t>-Schaffner 09, </a:t>
            </a:r>
            <a:r>
              <a:rPr lang="en-US" dirty="0" err="1"/>
              <a:t>Bouman</a:t>
            </a:r>
            <a:r>
              <a:rPr lang="en-US" dirty="0"/>
              <a:t>-Fehr 10]: Established security of the CK88 template when instantiated with an “ideal” commitment (equivocal and extractable)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[</a:t>
            </a:r>
            <a:r>
              <a:rPr lang="en-US" dirty="0" err="1"/>
              <a:t>Grilo</a:t>
            </a:r>
            <a:r>
              <a:rPr lang="en-US" dirty="0"/>
              <a:t>-Lin-Song-</a:t>
            </a:r>
            <a:r>
              <a:rPr lang="en-US" dirty="0" err="1"/>
              <a:t>Vaikuntanathan</a:t>
            </a:r>
            <a:r>
              <a:rPr lang="en-US" dirty="0"/>
              <a:t> 21]: Constructed (post-quantum) ideal commitments from one-way functions</a:t>
            </a:r>
          </a:p>
          <a:p>
            <a:endParaRPr lang="en-US" dirty="0"/>
          </a:p>
          <a:p>
            <a:r>
              <a:rPr lang="en-US" dirty="0"/>
              <a:t>[B-</a:t>
            </a:r>
            <a:r>
              <a:rPr lang="en-US" dirty="0" err="1"/>
              <a:t>Coladangelo</a:t>
            </a:r>
            <a:r>
              <a:rPr lang="en-US" dirty="0"/>
              <a:t>-Khurana-Ma 21]: Constructed (post-quantum) ideal commitments from the black-box use of “standard” commitments</a:t>
            </a:r>
          </a:p>
        </p:txBody>
      </p:sp>
    </p:spTree>
    <p:extLst>
      <p:ext uri="{BB962C8B-B14F-4D97-AF65-F5344CB8AC3E}">
        <p14:creationId xmlns:p14="http://schemas.microsoft.com/office/powerpoint/2010/main" val="411935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AE0FF-9B6A-D743-BE83-43EEC8738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Follow-ups to [Wie68]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0216A-FFCA-F04D-8DF7-05A4743C0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[</a:t>
            </a:r>
            <a:r>
              <a:rPr lang="en-US" sz="2400" dirty="0" err="1"/>
              <a:t>Crépeau</a:t>
            </a:r>
            <a:r>
              <a:rPr lang="en-US" sz="2400" dirty="0"/>
              <a:t>-Kilian 88]: Introduced a template that makes use of </a:t>
            </a:r>
            <a:r>
              <a:rPr lang="en-US" sz="2400" b="1" dirty="0"/>
              <a:t>interaction</a:t>
            </a:r>
            <a:r>
              <a:rPr lang="en-US" sz="2400" dirty="0"/>
              <a:t> and</a:t>
            </a:r>
            <a:r>
              <a:rPr lang="en-US" sz="2400" b="1" dirty="0"/>
              <a:t> commitments</a:t>
            </a:r>
            <a:r>
              <a:rPr lang="en-US" sz="2400" dirty="0"/>
              <a:t> to obtain plausibly secure OT</a:t>
            </a:r>
          </a:p>
          <a:p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2026F0A-91EB-204F-9B79-2359297F4117}"/>
              </a:ext>
            </a:extLst>
          </p:cNvPr>
          <p:cNvSpPr/>
          <p:nvPr/>
        </p:nvSpPr>
        <p:spPr>
          <a:xfrm>
            <a:off x="1088855" y="2182978"/>
            <a:ext cx="1868653" cy="372979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4F5E462-E855-494B-9CFD-309914DD3892}"/>
              </a:ext>
            </a:extLst>
          </p:cNvPr>
          <p:cNvCxnSpPr>
            <a:cxnSpLocks/>
          </p:cNvCxnSpPr>
          <p:nvPr/>
        </p:nvCxnSpPr>
        <p:spPr>
          <a:xfrm flipV="1">
            <a:off x="2085971" y="2786063"/>
            <a:ext cx="0" cy="81138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72A080D-DD5C-7849-80E5-389DB6022406}"/>
              </a:ext>
            </a:extLst>
          </p:cNvPr>
          <p:cNvSpPr/>
          <p:nvPr/>
        </p:nvSpPr>
        <p:spPr>
          <a:xfrm>
            <a:off x="442913" y="3784684"/>
            <a:ext cx="6200768" cy="830997"/>
          </a:xfrm>
          <a:prstGeom prst="roundRect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9A0F3D-6B9E-E544-B25A-10FE78698A73}"/>
              </a:ext>
            </a:extLst>
          </p:cNvPr>
          <p:cNvSpPr txBox="1"/>
          <p:nvPr/>
        </p:nvSpPr>
        <p:spPr>
          <a:xfrm>
            <a:off x="421480" y="3776064"/>
            <a:ext cx="6222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Crypto is necessary: [Lo-Chau 97, </a:t>
            </a:r>
            <a:r>
              <a:rPr lang="en-US" sz="2400" dirty="0" err="1"/>
              <a:t>Mayers</a:t>
            </a:r>
            <a:r>
              <a:rPr lang="en-US" sz="2400" dirty="0"/>
              <a:t> 97]</a:t>
            </a:r>
          </a:p>
          <a:p>
            <a:r>
              <a:rPr lang="en-US" sz="2400" dirty="0"/>
              <a:t>Standard commitments are sufficient: [BCKM21]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C6C35ED-1AA9-804C-B796-45D150905EA0}"/>
              </a:ext>
            </a:extLst>
          </p:cNvPr>
          <p:cNvSpPr/>
          <p:nvPr/>
        </p:nvSpPr>
        <p:spPr>
          <a:xfrm>
            <a:off x="8701088" y="1854201"/>
            <a:ext cx="1485897" cy="328778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AA5EEDF-6431-B14A-9452-EEFBC66EAD2B}"/>
              </a:ext>
            </a:extLst>
          </p:cNvPr>
          <p:cNvCxnSpPr>
            <a:cxnSpLocks/>
          </p:cNvCxnSpPr>
          <p:nvPr/>
        </p:nvCxnSpPr>
        <p:spPr>
          <a:xfrm flipV="1">
            <a:off x="9482132" y="2463466"/>
            <a:ext cx="0" cy="81138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64ABF54-C106-C443-BA2E-CD254DB1235D}"/>
              </a:ext>
            </a:extLst>
          </p:cNvPr>
          <p:cNvSpPr txBox="1"/>
          <p:nvPr/>
        </p:nvSpPr>
        <p:spPr>
          <a:xfrm>
            <a:off x="8363617" y="3597443"/>
            <a:ext cx="23002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Is it necessary?</a:t>
            </a:r>
          </a:p>
          <a:p>
            <a:r>
              <a:rPr lang="en-US" sz="2400" dirty="0"/>
              <a:t>If so, how much?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675CE27-2244-5B49-BCD3-C1DE277D0E66}"/>
              </a:ext>
            </a:extLst>
          </p:cNvPr>
          <p:cNvSpPr/>
          <p:nvPr/>
        </p:nvSpPr>
        <p:spPr>
          <a:xfrm>
            <a:off x="8363617" y="3568867"/>
            <a:ext cx="2300246" cy="859573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6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 animBg="1"/>
      <p:bldP spid="10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F143D-8FFC-674D-B6AE-1A8BF011D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Interaction in Quantum 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6D79F-157D-7C4C-92F5-FE91A5E42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[Wie68]: Proposed a non-interactive protocol, but insecure</a:t>
            </a:r>
          </a:p>
          <a:p>
            <a:endParaRPr lang="en-US" dirty="0"/>
          </a:p>
          <a:p>
            <a:r>
              <a:rPr lang="en-US" dirty="0"/>
              <a:t>[CK88] Template: 7 messages assuming the ideal commitment is non-interactive</a:t>
            </a:r>
          </a:p>
          <a:p>
            <a:endParaRPr lang="en-US" dirty="0"/>
          </a:p>
          <a:p>
            <a:r>
              <a:rPr lang="en-US" dirty="0"/>
              <a:t>[GLSV21 / BCKM21]: Polynomial-round protocols in the plain model</a:t>
            </a:r>
          </a:p>
          <a:p>
            <a:endParaRPr lang="en-US" dirty="0"/>
          </a:p>
          <a:p>
            <a:r>
              <a:rPr lang="en-US" dirty="0"/>
              <a:t>[GLSV21]: Constant-round protocol from OWF in the CRS model</a:t>
            </a:r>
          </a:p>
        </p:txBody>
      </p:sp>
    </p:spTree>
    <p:extLst>
      <p:ext uri="{BB962C8B-B14F-4D97-AF65-F5344CB8AC3E}">
        <p14:creationId xmlns:p14="http://schemas.microsoft.com/office/powerpoint/2010/main" val="29663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7D4C5-5A17-2946-B59B-E8F3300F6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work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EA68FA-A985-5E42-8F7E-AB924299E10A}"/>
              </a:ext>
            </a:extLst>
          </p:cNvPr>
          <p:cNvSpPr/>
          <p:nvPr/>
        </p:nvSpPr>
        <p:spPr>
          <a:xfrm>
            <a:off x="1543048" y="4021277"/>
            <a:ext cx="93940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Quantum Oblivious Transfer: an OT protocol that makes use of quantum communication but no public-key cryptography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Without quantum communication, it is believed that public-key cryptography is necessary for OT [</a:t>
            </a:r>
            <a:r>
              <a:rPr lang="en-US" sz="2400" dirty="0" err="1"/>
              <a:t>Impagliazzo-Rudich</a:t>
            </a:r>
            <a:r>
              <a:rPr lang="en-US" sz="2400" dirty="0"/>
              <a:t> 90]</a:t>
            </a:r>
          </a:p>
          <a:p>
            <a:endParaRPr lang="en-US" sz="24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EE609AD-627F-5A40-B0EE-740035EDFEFB}"/>
              </a:ext>
            </a:extLst>
          </p:cNvPr>
          <p:cNvSpPr/>
          <p:nvPr/>
        </p:nvSpPr>
        <p:spPr>
          <a:xfrm>
            <a:off x="1271588" y="1800225"/>
            <a:ext cx="9301162" cy="15144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How much interaction is really required for Quantum Oblivious Transfer?</a:t>
            </a:r>
          </a:p>
        </p:txBody>
      </p:sp>
    </p:spTree>
    <p:extLst>
      <p:ext uri="{BB962C8B-B14F-4D97-AF65-F5344CB8AC3E}">
        <p14:creationId xmlns:p14="http://schemas.microsoft.com/office/powerpoint/2010/main" val="180355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0FAE2-0629-D745-8BA3-EAB8E6E8C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BD1F3-11D9-1C48-8864-D647E349A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8457"/>
            <a:ext cx="1099185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We design protocols that are unconditionally simulation-secure in the Quantum Random Oracle Model</a:t>
            </a:r>
          </a:p>
          <a:p>
            <a:endParaRPr lang="en-US" sz="2400" dirty="0"/>
          </a:p>
          <a:p>
            <a:r>
              <a:rPr lang="en-US" sz="2400" dirty="0"/>
              <a:t>Result I: Three-message chosen-input string OT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Result II: One-message random-receiver-choice bit OT in the shared EPR pairs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A8E773B6-B6F4-E84F-B7EA-F93AD8F02D35}"/>
                  </a:ext>
                </a:extLst>
              </p:cNvPr>
              <p:cNvSpPr/>
              <p:nvPr/>
            </p:nvSpPr>
            <p:spPr>
              <a:xfrm>
                <a:off x="2214563" y="3586157"/>
                <a:ext cx="1743075" cy="657225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A8E773B6-B6F4-E84F-B7EA-F93AD8F02D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563" y="3586157"/>
                <a:ext cx="1743075" cy="65722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3DF41FA5-3E89-2E4E-8887-3A164B11ADCB}"/>
                  </a:ext>
                </a:extLst>
              </p:cNvPr>
              <p:cNvSpPr/>
              <p:nvPr/>
            </p:nvSpPr>
            <p:spPr>
              <a:xfrm>
                <a:off x="6210300" y="3586157"/>
                <a:ext cx="1743075" cy="657225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3DF41FA5-3E89-2E4E-8887-3A164B11AD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300" y="3586157"/>
                <a:ext cx="1743075" cy="65722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7FFFE99-D180-D24E-A9AC-4B27FEA7BE93}"/>
              </a:ext>
            </a:extLst>
          </p:cNvPr>
          <p:cNvCxnSpPr/>
          <p:nvPr/>
        </p:nvCxnSpPr>
        <p:spPr>
          <a:xfrm>
            <a:off x="4343400" y="3743321"/>
            <a:ext cx="130016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6B2B733-102C-1E4E-84A9-4C26B606EFDC}"/>
              </a:ext>
            </a:extLst>
          </p:cNvPr>
          <p:cNvCxnSpPr/>
          <p:nvPr/>
        </p:nvCxnSpPr>
        <p:spPr>
          <a:xfrm>
            <a:off x="4343400" y="4186230"/>
            <a:ext cx="130016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E839A4B-1A88-6346-B903-BAB3FE85E6F0}"/>
              </a:ext>
            </a:extLst>
          </p:cNvPr>
          <p:cNvCxnSpPr>
            <a:cxnSpLocks/>
          </p:cNvCxnSpPr>
          <p:nvPr/>
        </p:nvCxnSpPr>
        <p:spPr>
          <a:xfrm flipH="1">
            <a:off x="4343400" y="3971920"/>
            <a:ext cx="130016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0982BF5-3DBA-3A40-839F-D2A4808A2AA7}"/>
              </a:ext>
            </a:extLst>
          </p:cNvPr>
          <p:cNvCxnSpPr>
            <a:cxnSpLocks/>
          </p:cNvCxnSpPr>
          <p:nvPr/>
        </p:nvCxnSpPr>
        <p:spPr>
          <a:xfrm>
            <a:off x="8110538" y="4082255"/>
            <a:ext cx="4191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EE90F3B-49FF-E245-9C20-9B11D2DE00B8}"/>
                  </a:ext>
                </a:extLst>
              </p:cNvPr>
              <p:cNvSpPr txBox="1"/>
              <p:nvPr/>
            </p:nvSpPr>
            <p:spPr>
              <a:xfrm>
                <a:off x="8615362" y="3851422"/>
                <a:ext cx="6651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EE90F3B-49FF-E245-9C20-9B11D2DE00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5362" y="3851422"/>
                <a:ext cx="66511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8194A79-ABA0-554D-B1C5-D09B941EB52B}"/>
                  </a:ext>
                </a:extLst>
              </p:cNvPr>
              <p:cNvSpPr/>
              <p:nvPr/>
            </p:nvSpPr>
            <p:spPr>
              <a:xfrm>
                <a:off x="2214563" y="5503857"/>
                <a:ext cx="1743075" cy="657225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8194A79-ABA0-554D-B1C5-D09B941EB5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563" y="5503857"/>
                <a:ext cx="1743075" cy="65722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6C191170-F6BD-C242-9107-820E22609E8E}"/>
                  </a:ext>
                </a:extLst>
              </p:cNvPr>
              <p:cNvSpPr/>
              <p:nvPr/>
            </p:nvSpPr>
            <p:spPr>
              <a:xfrm>
                <a:off x="6210300" y="5503857"/>
                <a:ext cx="1743075" cy="657225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6C191170-F6BD-C242-9107-820E22609E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300" y="5503857"/>
                <a:ext cx="1743075" cy="65722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44E9EB3-88F9-614A-8526-5CABE7DCC065}"/>
              </a:ext>
            </a:extLst>
          </p:cNvPr>
          <p:cNvCxnSpPr/>
          <p:nvPr/>
        </p:nvCxnSpPr>
        <p:spPr>
          <a:xfrm>
            <a:off x="3957638" y="5546721"/>
            <a:ext cx="2252662" cy="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BEB610D-E0D8-134E-B28A-74B31885D6AE}"/>
              </a:ext>
            </a:extLst>
          </p:cNvPr>
          <p:cNvSpPr txBox="1"/>
          <p:nvPr/>
        </p:nvSpPr>
        <p:spPr>
          <a:xfrm>
            <a:off x="4500748" y="5115834"/>
            <a:ext cx="12285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EPR Pairs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B35CBBD-1266-7346-AF95-C23AB4A08A8F}"/>
              </a:ext>
            </a:extLst>
          </p:cNvPr>
          <p:cNvCxnSpPr>
            <a:cxnSpLocks/>
          </p:cNvCxnSpPr>
          <p:nvPr/>
        </p:nvCxnSpPr>
        <p:spPr>
          <a:xfrm flipV="1">
            <a:off x="3100392" y="6019796"/>
            <a:ext cx="0" cy="25014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7B009B0-EE2C-3C49-B841-16925DB877CB}"/>
              </a:ext>
            </a:extLst>
          </p:cNvPr>
          <p:cNvSpPr txBox="1"/>
          <p:nvPr/>
        </p:nvSpPr>
        <p:spPr>
          <a:xfrm>
            <a:off x="2828240" y="6269945"/>
            <a:ext cx="6014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bits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6EBF9D0-3491-0D46-8113-E3AA0B555252}"/>
              </a:ext>
            </a:extLst>
          </p:cNvPr>
          <p:cNvCxnSpPr>
            <a:cxnSpLocks/>
          </p:cNvCxnSpPr>
          <p:nvPr/>
        </p:nvCxnSpPr>
        <p:spPr>
          <a:xfrm>
            <a:off x="4431512" y="5946772"/>
            <a:ext cx="130016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4F6E59D-A806-BF49-9032-AAF9A731108B}"/>
              </a:ext>
            </a:extLst>
          </p:cNvPr>
          <p:cNvCxnSpPr>
            <a:cxnSpLocks/>
          </p:cNvCxnSpPr>
          <p:nvPr/>
        </p:nvCxnSpPr>
        <p:spPr>
          <a:xfrm>
            <a:off x="8170951" y="5930250"/>
            <a:ext cx="4191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27ACFEA-3303-8648-B122-7496B6BE4EC0}"/>
                  </a:ext>
                </a:extLst>
              </p:cNvPr>
              <p:cNvSpPr txBox="1"/>
              <p:nvPr/>
            </p:nvSpPr>
            <p:spPr>
              <a:xfrm>
                <a:off x="8675775" y="5699417"/>
                <a:ext cx="23655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0,1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27ACFEA-3303-8648-B122-7496B6BE4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5775" y="5699417"/>
                <a:ext cx="2365584" cy="461665"/>
              </a:xfrm>
              <a:prstGeom prst="rect">
                <a:avLst/>
              </a:prstGeom>
              <a:blipFill>
                <a:blip r:embed="rId7"/>
                <a:stretch>
                  <a:fillRect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417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4" grpId="0"/>
      <p:bldP spid="15" grpId="0" animBg="1"/>
      <p:bldP spid="16" grpId="0" animBg="1"/>
      <p:bldP spid="23" grpId="0"/>
      <p:bldP spid="26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6270</TotalTime>
  <Words>999</Words>
  <Application>Microsoft Macintosh PowerPoint</Application>
  <PresentationFormat>Widescreen</PresentationFormat>
  <Paragraphs>168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 Light</vt:lpstr>
      <vt:lpstr>Calibri</vt:lpstr>
      <vt:lpstr>Cambria Math</vt:lpstr>
      <vt:lpstr>Office Theme</vt:lpstr>
      <vt:lpstr>A New Framework for Quantum Oblivious Transfer</vt:lpstr>
      <vt:lpstr>PowerPoint Presentation</vt:lpstr>
      <vt:lpstr>Background: Wiesner’s Proposal (1968)</vt:lpstr>
      <vt:lpstr>Background: Wiesner’s Proposal (1968)</vt:lpstr>
      <vt:lpstr>Background: Follow-ups to [Wie68]</vt:lpstr>
      <vt:lpstr>Background: Follow-ups to [Wie68]</vt:lpstr>
      <vt:lpstr>Background: Interaction in Quantum OT</vt:lpstr>
      <vt:lpstr>This work</vt:lpstr>
      <vt:lpstr>Results</vt:lpstr>
      <vt:lpstr>Techniques</vt:lpstr>
      <vt:lpstr>Techniques</vt:lpstr>
      <vt:lpstr>Techniques</vt:lpstr>
      <vt:lpstr>Techniques</vt:lpstr>
      <vt:lpstr>Follow-up work</vt:lpstr>
      <vt:lpstr>Still open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New Framework for Quantum Oblivious Transfer</dc:title>
  <dc:creator>James Bartusek</dc:creator>
  <cp:lastModifiedBy>James Bartusek</cp:lastModifiedBy>
  <cp:revision>86</cp:revision>
  <dcterms:created xsi:type="dcterms:W3CDTF">2023-04-18T23:45:22Z</dcterms:created>
  <dcterms:modified xsi:type="dcterms:W3CDTF">2023-04-23T08:15:52Z</dcterms:modified>
</cp:coreProperties>
</file>