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99" r:id="rId3"/>
    <p:sldId id="330" r:id="rId4"/>
    <p:sldId id="325" r:id="rId5"/>
    <p:sldId id="326" r:id="rId6"/>
    <p:sldId id="347" r:id="rId7"/>
    <p:sldId id="331" r:id="rId8"/>
    <p:sldId id="327" r:id="rId9"/>
    <p:sldId id="328" r:id="rId10"/>
    <p:sldId id="332" r:id="rId11"/>
    <p:sldId id="333" r:id="rId12"/>
    <p:sldId id="339" r:id="rId13"/>
    <p:sldId id="341" r:id="rId14"/>
    <p:sldId id="340" r:id="rId15"/>
    <p:sldId id="342" r:id="rId16"/>
    <p:sldId id="343" r:id="rId17"/>
    <p:sldId id="338" r:id="rId18"/>
    <p:sldId id="344" r:id="rId19"/>
    <p:sldId id="345" r:id="rId20"/>
    <p:sldId id="346" r:id="rId21"/>
    <p:sldId id="350" r:id="rId22"/>
    <p:sldId id="351" r:id="rId23"/>
    <p:sldId id="317" r:id="rId24"/>
    <p:sldId id="334" r:id="rId25"/>
  </p:sldIdLst>
  <p:sldSz cx="32512000" cy="203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709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2709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2709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2709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2709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2709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2709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2709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2709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0FF"/>
    <a:srgbClr val="FFF7A7"/>
    <a:srgbClr val="DD0028"/>
    <a:srgbClr val="D3FFF1"/>
    <a:srgbClr val="FFCCED"/>
    <a:srgbClr val="E1FFBA"/>
    <a:srgbClr val="B1E5FD"/>
    <a:srgbClr val="A3FDFB"/>
    <a:srgbClr val="97E4FD"/>
    <a:srgbClr val="CE9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/>
    <p:restoredTop sz="67394"/>
  </p:normalViewPr>
  <p:slideViewPr>
    <p:cSldViewPr snapToGrid="0" snapToObjects="1">
      <p:cViewPr varScale="1">
        <p:scale>
          <a:sx n="23" d="100"/>
          <a:sy n="23" d="100"/>
        </p:scale>
        <p:origin x="26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709333" latinLnBrk="0">
      <a:defRPr sz="3400">
        <a:latin typeface="+mn-lt"/>
        <a:ea typeface="+mn-ea"/>
        <a:cs typeface="+mn-cs"/>
        <a:sym typeface="Calibri"/>
      </a:defRPr>
    </a:lvl1pPr>
    <a:lvl2pPr indent="228600" defTabSz="2709333" latinLnBrk="0">
      <a:defRPr sz="3400">
        <a:latin typeface="+mn-lt"/>
        <a:ea typeface="+mn-ea"/>
        <a:cs typeface="+mn-cs"/>
        <a:sym typeface="Calibri"/>
      </a:defRPr>
    </a:lvl2pPr>
    <a:lvl3pPr indent="457200" defTabSz="2709333" latinLnBrk="0">
      <a:defRPr sz="3400">
        <a:latin typeface="+mn-lt"/>
        <a:ea typeface="+mn-ea"/>
        <a:cs typeface="+mn-cs"/>
        <a:sym typeface="Calibri"/>
      </a:defRPr>
    </a:lvl3pPr>
    <a:lvl4pPr indent="685800" defTabSz="2709333" latinLnBrk="0">
      <a:defRPr sz="3400">
        <a:latin typeface="+mn-lt"/>
        <a:ea typeface="+mn-ea"/>
        <a:cs typeface="+mn-cs"/>
        <a:sym typeface="Calibri"/>
      </a:defRPr>
    </a:lvl4pPr>
    <a:lvl5pPr indent="914400" defTabSz="2709333" latinLnBrk="0">
      <a:defRPr sz="3400">
        <a:latin typeface="+mn-lt"/>
        <a:ea typeface="+mn-ea"/>
        <a:cs typeface="+mn-cs"/>
        <a:sym typeface="Calibri"/>
      </a:defRPr>
    </a:lvl5pPr>
    <a:lvl6pPr indent="1143000" defTabSz="2709333" latinLnBrk="0">
      <a:defRPr sz="3400">
        <a:latin typeface="+mn-lt"/>
        <a:ea typeface="+mn-ea"/>
        <a:cs typeface="+mn-cs"/>
        <a:sym typeface="Calibri"/>
      </a:defRPr>
    </a:lvl6pPr>
    <a:lvl7pPr indent="1371600" defTabSz="2709333" latinLnBrk="0">
      <a:defRPr sz="3400">
        <a:latin typeface="+mn-lt"/>
        <a:ea typeface="+mn-ea"/>
        <a:cs typeface="+mn-cs"/>
        <a:sym typeface="Calibri"/>
      </a:defRPr>
    </a:lvl7pPr>
    <a:lvl8pPr indent="1600200" defTabSz="2709333" latinLnBrk="0">
      <a:defRPr sz="3400">
        <a:latin typeface="+mn-lt"/>
        <a:ea typeface="+mn-ea"/>
        <a:cs typeface="+mn-cs"/>
        <a:sym typeface="Calibri"/>
      </a:defRPr>
    </a:lvl8pPr>
    <a:lvl9pPr indent="1828800" defTabSz="2709333" latinLnBrk="0">
      <a:defRPr sz="3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going to talk about our work on BBS signatures</a:t>
            </a:r>
          </a:p>
        </p:txBody>
      </p:sp>
    </p:spTree>
    <p:extLst>
      <p:ext uri="{BB962C8B-B14F-4D97-AF65-F5344CB8AC3E}">
        <p14:creationId xmlns:p14="http://schemas.microsoft.com/office/powerpoint/2010/main" val="1258345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First, let's recall the strong unforgeability game. The challenger begins by generating all the required generators and a secret key x, and sends all the generators and the corresponding public key to the adversary. The adversary has access to a signing oracle, which generates a signature for any given message. Each signing query is indexed by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, with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is bounded by q. The adversary's objective is to output a message-signature pair that is valid and distinct from all those generated by the signing oracle.</a:t>
            </a:r>
          </a:p>
          <a:p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Now, we turn our attention to the task of constructing B that breaks q-SDH.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7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observe that if A wins, then there are three possible cases:</a:t>
            </a:r>
          </a:p>
          <a:p>
            <a:endParaRPr lang="en-US" dirty="0"/>
          </a:p>
          <a:p>
            <a:r>
              <a:rPr lang="en-US" dirty="0"/>
              <a:t>The first case is when e* differs from all the e values generated by the oracle.</a:t>
            </a:r>
          </a:p>
          <a:p>
            <a:endParaRPr lang="en-US" dirty="0"/>
          </a:p>
          <a:p>
            <a:r>
              <a:rPr lang="en-US" dirty="0"/>
              <a:t>The second case is when e* is equal to one of </a:t>
            </a:r>
            <a:r>
              <a:rPr lang="en-US" dirty="0" err="1"/>
              <a:t>e_i</a:t>
            </a:r>
            <a:r>
              <a:rPr lang="en-US" dirty="0"/>
              <a:t>, but A* is not equal to </a:t>
            </a:r>
            <a:r>
              <a:rPr lang="en-US" dirty="0" err="1"/>
              <a:t>A_i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Finally, if the above two cases do not occur, then there must exists an index </a:t>
            </a:r>
            <a:r>
              <a:rPr lang="en-US" dirty="0" err="1"/>
              <a:t>i</a:t>
            </a:r>
            <a:r>
              <a:rPr lang="en-US" dirty="0"/>
              <a:t> such that (A*,e*) = (</a:t>
            </a:r>
            <a:r>
              <a:rPr lang="en-US" dirty="0" err="1"/>
              <a:t>A_i</a:t>
            </a:r>
            <a:r>
              <a:rPr lang="en-US" dirty="0"/>
              <a:t>, </a:t>
            </a:r>
            <a:r>
              <a:rPr lang="en-US" dirty="0" err="1"/>
              <a:t>e_i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Case 1 and case 3 can be handled using prior techniques  , while case 2 poses the greatest challenge, and we have developed a new technique to address it. In the following discussion, I will delve into each of these cases in detail.</a:t>
            </a:r>
          </a:p>
          <a:p>
            <a:endParaRPr lang="en-US" dirty="0"/>
          </a:p>
          <a:p>
            <a:r>
              <a:rPr lang="en-US" dirty="0"/>
              <a:t>First, for case (3), it is easy to see it never occurs since it implies g_1h_1^m_i = g_1 h_1^m*, which implies </a:t>
            </a:r>
            <a:r>
              <a:rPr lang="en-US" dirty="0" err="1"/>
              <a:t>m_i</a:t>
            </a:r>
            <a:r>
              <a:rPr lang="en-US" dirty="0"/>
              <a:t> is equal to m*. This contradicts with the winning condition of A.</a:t>
            </a:r>
          </a:p>
          <a:p>
            <a:endParaRPr lang="en-US" dirty="0"/>
          </a:p>
          <a:p>
            <a:r>
              <a:rPr lang="en-US" dirty="0"/>
              <a:t>We also note that case (3) can occur when m is a vector in </a:t>
            </a:r>
            <a:r>
              <a:rPr lang="en-US" dirty="0" err="1"/>
              <a:t>Z_p</a:t>
            </a:r>
            <a:r>
              <a:rPr lang="en-US" dirty="0"/>
              <a:t>, but then it breaks the binding property of Pedersen commitment.</a:t>
            </a:r>
          </a:p>
        </p:txBody>
      </p:sp>
    </p:spTree>
    <p:extLst>
      <p:ext uri="{BB962C8B-B14F-4D97-AF65-F5344CB8AC3E}">
        <p14:creationId xmlns:p14="http://schemas.microsoft.com/office/powerpoint/2010/main" val="1427376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case (1), we construct B as follows.</a:t>
            </a:r>
          </a:p>
          <a:p>
            <a:endParaRPr lang="en-US" dirty="0"/>
          </a:p>
          <a:p>
            <a:r>
              <a:rPr lang="en-US" dirty="0"/>
              <a:t>B begins by sampling all the e values that are used in answering signing queries. </a:t>
            </a:r>
            <a:r>
              <a:rPr lang="en-US" dirty="0" err="1"/>
              <a:t>W.l.o.g</a:t>
            </a:r>
            <a:r>
              <a:rPr lang="en-US" dirty="0"/>
              <a:t>. we assume all e values are distinct. We also denote a polynomial p as the product of (X + </a:t>
            </a:r>
            <a:r>
              <a:rPr lang="en-US" dirty="0" err="1"/>
              <a:t>e_i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Then, B runs A with the generators g1-bar and h1, which are generated as follows, where theta and alpha are randomization factors.</a:t>
            </a:r>
          </a:p>
          <a:p>
            <a:endParaRPr lang="en-US" dirty="0"/>
          </a:p>
          <a:p>
            <a:r>
              <a:rPr lang="en-US" dirty="0"/>
              <a:t>Note that since the degree of p is q, g_1-bar can be computed from B’s input.</a:t>
            </a:r>
          </a:p>
          <a:p>
            <a:endParaRPr lang="en-US" dirty="0"/>
          </a:p>
          <a:p>
            <a:r>
              <a:rPr lang="en-US" dirty="0"/>
              <a:t>Then, to simulate the </a:t>
            </a:r>
            <a:r>
              <a:rPr lang="en-US" dirty="0" err="1"/>
              <a:t>i-th</a:t>
            </a:r>
            <a:r>
              <a:rPr lang="en-US" dirty="0"/>
              <a:t> signing oracle, B needs to computes </a:t>
            </a:r>
            <a:r>
              <a:rPr lang="en-US" dirty="0" err="1"/>
              <a:t>A_i</a:t>
            </a:r>
            <a:r>
              <a:rPr lang="en-US" dirty="0"/>
              <a:t> which is defined as follows. It is easy to see B can efficiently compute </a:t>
            </a:r>
            <a:r>
              <a:rPr lang="en-US" dirty="0" err="1"/>
              <a:t>A_i</a:t>
            </a:r>
            <a:r>
              <a:rPr lang="en-US" dirty="0"/>
              <a:t> since p is divisible by (X + </a:t>
            </a:r>
            <a:r>
              <a:rPr lang="en-US" dirty="0" err="1"/>
              <a:t>e_i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Finally, if A wins, we have the following equation holds. Since case (1) occurs, we know p is not divisible by (</a:t>
            </a:r>
            <a:r>
              <a:rPr lang="en-US" dirty="0" err="1"/>
              <a:t>X+e</a:t>
            </a:r>
            <a:r>
              <a:rPr lang="en-US" dirty="0"/>
              <a:t>*) since e* differs from all the e values generated by B. Then, using a classical technique due to </a:t>
            </a:r>
            <a:r>
              <a:rPr lang="en-US" dirty="0" err="1"/>
              <a:t>Boneh</a:t>
            </a:r>
            <a:r>
              <a:rPr lang="en-US" dirty="0"/>
              <a:t> and </a:t>
            </a:r>
            <a:r>
              <a:rPr lang="en-US" dirty="0" err="1"/>
              <a:t>Boyen</a:t>
            </a:r>
            <a:r>
              <a:rPr lang="en-US" dirty="0"/>
              <a:t>, B can compute g_1 to the power of 1/(</a:t>
            </a:r>
            <a:r>
              <a:rPr lang="en-US" dirty="0" err="1"/>
              <a:t>x+e</a:t>
            </a:r>
            <a:r>
              <a:rPr lang="en-US" dirty="0"/>
              <a:t>*) and thus win the q-SDH game.</a:t>
            </a:r>
          </a:p>
          <a:p>
            <a:endParaRPr lang="en-US" dirty="0"/>
          </a:p>
          <a:p>
            <a:r>
              <a:rPr lang="en-US" dirty="0"/>
              <a:t>However, this method does not work for case (2) since e* = </a:t>
            </a:r>
            <a:r>
              <a:rPr lang="en-US" dirty="0" err="1"/>
              <a:t>ei</a:t>
            </a:r>
            <a:r>
              <a:rPr lang="en-US" dirty="0"/>
              <a:t> for some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891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discussing our solution, let’s first review on how prior works address the issue for BBS+?</a:t>
            </a:r>
          </a:p>
          <a:p>
            <a:endParaRPr lang="en-US" dirty="0"/>
          </a:p>
          <a:p>
            <a:r>
              <a:rPr lang="en-US" dirty="0"/>
              <a:t>The idea is to guess the index </a:t>
            </a:r>
            <a:r>
              <a:rPr lang="en-US" dirty="0" err="1"/>
              <a:t>i</a:t>
            </a:r>
            <a:r>
              <a:rPr lang="en-US" dirty="0"/>
              <a:t>* such that </a:t>
            </a:r>
            <a:r>
              <a:rPr lang="en-US" dirty="0" err="1"/>
              <a:t>e_i</a:t>
            </a:r>
            <a:r>
              <a:rPr lang="en-US" dirty="0"/>
              <a:t>* collides with e* and then simulate the </a:t>
            </a:r>
            <a:r>
              <a:rPr lang="en-US" dirty="0" err="1"/>
              <a:t>i</a:t>
            </a:r>
            <a:r>
              <a:rPr lang="en-US" dirty="0"/>
              <a:t>*-</a:t>
            </a:r>
            <a:r>
              <a:rPr lang="en-US" dirty="0" err="1"/>
              <a:t>th</a:t>
            </a:r>
            <a:r>
              <a:rPr lang="en-US" dirty="0"/>
              <a:t> query differently.</a:t>
            </a:r>
          </a:p>
          <a:p>
            <a:endParaRPr lang="en-US" dirty="0"/>
          </a:p>
          <a:p>
            <a:r>
              <a:rPr lang="en-US" dirty="0"/>
              <a:t>Since the reduction is a bit complicated, I will not delve into the computational details here, but only highlight a few key points. </a:t>
            </a:r>
          </a:p>
          <a:p>
            <a:endParaRPr lang="en-US" dirty="0"/>
          </a:p>
          <a:p>
            <a:r>
              <a:rPr lang="en-US" dirty="0"/>
              <a:t>Here we define a new polynomial p’, which is exactly equal to p divided by (</a:t>
            </a:r>
            <a:r>
              <a:rPr lang="en-US" dirty="0" err="1"/>
              <a:t>X+e</a:t>
            </a:r>
            <a:r>
              <a:rPr lang="en-US" dirty="0"/>
              <a:t>_{</a:t>
            </a:r>
            <a:r>
              <a:rPr lang="en-US" dirty="0" err="1"/>
              <a:t>i</a:t>
            </a:r>
            <a:r>
              <a:rPr lang="en-US" dirty="0"/>
              <a:t>*}).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Next, B generates g_1-bar using p', as in case 1. This enables B to simulate the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i-th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signing query for all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not equal to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*, similar way to case 1.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Now, let's consider how to handle the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*-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th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query.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49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start, let’s try to represent A_{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*} in base g_1. Given how the generators are computed, we have Ai* is equal to the following. It then becomes apparent that if the highlighted part is zero, then the (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x+e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_{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*}) terms cancel each other, which means B can compute A_{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*} efficiently.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Based on this observation, B sets s_{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*} to alpha minus beta times m_{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}. It's worth noting that s_{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*} has the correct distribution due to the randomness of alpha.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15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left to see how B extracts a valid output.</a:t>
            </a:r>
          </a:p>
        </p:txBody>
      </p:sp>
    </p:spTree>
    <p:extLst>
      <p:ext uri="{BB962C8B-B14F-4D97-AF65-F5344CB8AC3E}">
        <p14:creationId xmlns:p14="http://schemas.microsoft.com/office/powerpoint/2010/main" val="975280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case (2) occurs and B makes a correct guess, i.e. e* = </a:t>
            </a:r>
            <a:r>
              <a:rPr lang="en-US" dirty="0" err="1"/>
              <a:t>e_i</a:t>
            </a:r>
            <a:r>
              <a:rPr lang="en-US" dirty="0"/>
              <a:t>*.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We can represent A* in base g_1 and we want to show that the highlighted part is not zero. </a:t>
            </a:r>
            <a:r>
              <a:rPr lang="en-US" dirty="0"/>
              <a:t>This is because we have e* = </a:t>
            </a:r>
            <a:r>
              <a:rPr lang="en-US" dirty="0" err="1"/>
              <a:t>e_i</a:t>
            </a:r>
            <a:r>
              <a:rPr lang="en-US" dirty="0"/>
              <a:t>* but A* is not equal to </a:t>
            </a:r>
            <a:r>
              <a:rPr lang="en-US" dirty="0" err="1"/>
              <a:t>A_i</a:t>
            </a:r>
            <a:r>
              <a:rPr lang="en-US" dirty="0"/>
              <a:t>* which implies the following inequality, which implies beta m* +s*  is not equal to beta mi* +</a:t>
            </a:r>
            <a:r>
              <a:rPr lang="en-US" dirty="0" err="1"/>
              <a:t>si</a:t>
            </a:r>
            <a:r>
              <a:rPr lang="en-US" dirty="0"/>
              <a:t>*.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Since alpha – beta m_{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*} + s_{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*} = 0, the highlighted part cannot be zero.</a:t>
            </a:r>
          </a:p>
          <a:p>
            <a:endParaRPr lang="en-US" dirty="0"/>
          </a:p>
          <a:p>
            <a:r>
              <a:rPr lang="en-US" dirty="0"/>
              <a:t>Therefore, the polynomial in the blue box is not divisible by (</a:t>
            </a:r>
            <a:r>
              <a:rPr lang="en-US" dirty="0" err="1"/>
              <a:t>X+e</a:t>
            </a:r>
            <a:r>
              <a:rPr lang="en-US" dirty="0"/>
              <a:t>*). Thus, B can win the game using the technique mentioned in case 1.</a:t>
            </a:r>
          </a:p>
        </p:txBody>
      </p:sp>
    </p:spTree>
    <p:extLst>
      <p:ext uri="{BB962C8B-B14F-4D97-AF65-F5344CB8AC3E}">
        <p14:creationId xmlns:p14="http://schemas.microsoft.com/office/powerpoint/2010/main" val="1804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now ready to explain our idea to get rid of the </a:t>
            </a:r>
            <a:r>
              <a:rPr lang="en-US" dirty="0" err="1"/>
              <a:t>si</a:t>
            </a:r>
            <a:r>
              <a:rPr lang="en-US" dirty="0"/>
              <a:t>.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In the previous proof, the role of s_{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*} is critical because it ensures that the highlighted part is equals zero no matter which mi* is chosen by the adversary.</a:t>
            </a:r>
          </a:p>
          <a:p>
            <a:endParaRPr lang="en-US" dirty="0"/>
          </a:p>
          <a:p>
            <a:r>
              <a:rPr lang="en-US" dirty="0"/>
              <a:t>Our idea is to let </a:t>
            </a:r>
            <a:r>
              <a:rPr lang="en-US" dirty="0" err="1"/>
              <a:t>ei</a:t>
            </a:r>
            <a:r>
              <a:rPr lang="en-US" dirty="0"/>
              <a:t>*  play the role of </a:t>
            </a:r>
            <a:r>
              <a:rPr lang="en-US" dirty="0" err="1"/>
              <a:t>si</a:t>
            </a:r>
            <a:r>
              <a:rPr lang="en-US" dirty="0"/>
              <a:t>*. Note that </a:t>
            </a:r>
            <a:r>
              <a:rPr lang="en-US" dirty="0" err="1"/>
              <a:t>ei</a:t>
            </a:r>
            <a:r>
              <a:rPr lang="en-US" dirty="0"/>
              <a:t>* does not need to be determined at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2411796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precisely, in our reduction, B does not sample </a:t>
            </a:r>
            <a:r>
              <a:rPr lang="en-US" dirty="0" err="1"/>
              <a:t>e_i</a:t>
            </a:r>
            <a:r>
              <a:rPr lang="en-US" dirty="0"/>
              <a:t>* at the beginning but sample a randomization factor epsilon instead. Then, B sets g1 bar to be g1 raised to the power of theta p’ times (x+\epsilon) and set h1 to be g1 raised to the power of alpha p’.</a:t>
            </a:r>
          </a:p>
          <a:p>
            <a:endParaRPr lang="en-US" dirty="0"/>
          </a:p>
          <a:p>
            <a:r>
              <a:rPr lang="en-US" dirty="0"/>
              <a:t>Similarly to prior discussion, it is easy to see B can simulate all the queries except the </a:t>
            </a:r>
            <a:r>
              <a:rPr lang="en-US" dirty="0" err="1"/>
              <a:t>i</a:t>
            </a:r>
            <a:r>
              <a:rPr lang="en-US" dirty="0"/>
              <a:t>*-</a:t>
            </a:r>
            <a:r>
              <a:rPr lang="en-US" dirty="0" err="1"/>
              <a:t>th</a:t>
            </a:r>
            <a:r>
              <a:rPr lang="en-US" dirty="0"/>
              <a:t> one.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The remaining questions are: first, how to simulate the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i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*-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th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query, and second, how to extract a valid output for q-SDH.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answer the first question, let’s represent </a:t>
            </a:r>
            <a:r>
              <a:rPr lang="en-US" dirty="0" err="1"/>
              <a:t>A_i</a:t>
            </a:r>
            <a:r>
              <a:rPr lang="en-US" dirty="0"/>
              <a:t>* in base g1. Then, it is clear that if B sets </a:t>
            </a:r>
            <a:r>
              <a:rPr lang="en-US" dirty="0" err="1"/>
              <a:t>e_i</a:t>
            </a:r>
            <a:r>
              <a:rPr lang="en-US" dirty="0"/>
              <a:t>* to </a:t>
            </a:r>
            <a:r>
              <a:rPr lang="en-US" dirty="0" err="1"/>
              <a:t>epilson</a:t>
            </a:r>
            <a:r>
              <a:rPr lang="en-US" dirty="0"/>
              <a:t> + alpha/theta * mi*, then the last two terms cancel out, and thus </a:t>
            </a:r>
            <a:r>
              <a:rPr lang="en-US" dirty="0" err="1"/>
              <a:t>A_i</a:t>
            </a:r>
            <a:r>
              <a:rPr lang="en-US" dirty="0"/>
              <a:t>* can be computed efficiently. Also, </a:t>
            </a:r>
            <a:r>
              <a:rPr lang="en-US" dirty="0" err="1"/>
              <a:t>ei</a:t>
            </a:r>
            <a:r>
              <a:rPr lang="en-US" dirty="0"/>
              <a:t>* is uniformly random due to the randomness of epsilon.</a:t>
            </a:r>
          </a:p>
        </p:txBody>
      </p:sp>
    </p:spTree>
    <p:extLst>
      <p:ext uri="{BB962C8B-B14F-4D97-AF65-F5344CB8AC3E}">
        <p14:creationId xmlns:p14="http://schemas.microsoft.com/office/powerpoint/2010/main" val="406537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709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can also extend the message to be a vector in </a:t>
            </a:r>
            <a:r>
              <a:rPr lang="en-US" dirty="0" err="1"/>
              <a:t>Z_p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pPr marL="0" marR="0" lvl="0" indent="0" defTabSz="2709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0" marR="0" lvl="0" indent="0" defTabSz="2709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Also, BBS can be instantiated from type-3 pairings </a:t>
            </a:r>
            <a:r>
              <a:rPr lang="en-US" sz="1800" dirty="0">
                <a:effectLst/>
                <a:latin typeface="CMR10"/>
              </a:rPr>
              <a:t>which allow for the most efficient implementations, such as BLS12 curves.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36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second question, suppose that case 2 occurs and e* = </a:t>
            </a:r>
            <a:r>
              <a:rPr lang="en-US" dirty="0" err="1"/>
              <a:t>ei</a:t>
            </a:r>
            <a:r>
              <a:rPr lang="en-US" dirty="0"/>
              <a:t>*.</a:t>
            </a:r>
          </a:p>
          <a:p>
            <a:endParaRPr lang="en-US" dirty="0"/>
          </a:p>
          <a:p>
            <a:r>
              <a:rPr lang="en-US" dirty="0"/>
              <a:t>Let’s represent A* in base g_1, and we want to show the highlighted part is not equal to e*.</a:t>
            </a:r>
          </a:p>
          <a:p>
            <a:endParaRPr lang="en-US" dirty="0"/>
          </a:p>
          <a:p>
            <a:r>
              <a:rPr lang="en-US" dirty="0"/>
              <a:t>Since e* = </a:t>
            </a:r>
            <a:r>
              <a:rPr lang="en-US" dirty="0" err="1"/>
              <a:t>e_i</a:t>
            </a:r>
            <a:r>
              <a:rPr lang="en-US" dirty="0"/>
              <a:t>* and A* \</a:t>
            </a:r>
            <a:r>
              <a:rPr lang="en-US" dirty="0" err="1"/>
              <a:t>neq</a:t>
            </a:r>
            <a:r>
              <a:rPr lang="en-US" dirty="0"/>
              <a:t> </a:t>
            </a:r>
            <a:r>
              <a:rPr lang="en-US" dirty="0" err="1"/>
              <a:t>A_i</a:t>
            </a:r>
            <a:r>
              <a:rPr lang="en-US" dirty="0"/>
              <a:t>, it follows that m* is not equal to mi*.</a:t>
            </a:r>
          </a:p>
          <a:p>
            <a:endParaRPr lang="en-US" dirty="0"/>
          </a:p>
          <a:p>
            <a:r>
              <a:rPr lang="en-US" dirty="0"/>
              <a:t>Then, since </a:t>
            </a:r>
            <a:r>
              <a:rPr lang="en-US" dirty="0" err="1"/>
              <a:t>ei</a:t>
            </a:r>
            <a:r>
              <a:rPr lang="en-US" dirty="0"/>
              <a:t>* = \</a:t>
            </a:r>
            <a:r>
              <a:rPr lang="en-US" dirty="0" err="1"/>
              <a:t>espilon</a:t>
            </a:r>
            <a:r>
              <a:rPr lang="en-US" dirty="0"/>
              <a:t> + alpha/theta * mi*, we have the highlighted part cannot be </a:t>
            </a:r>
            <a:r>
              <a:rPr lang="en-US" dirty="0" err="1"/>
              <a:t>ei</a:t>
            </a:r>
            <a:r>
              <a:rPr lang="en-US" dirty="0"/>
              <a:t>*.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Therefore, the polynomial in the blue box is not divisible by (X + e*), and B can win the game.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68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I want to briefly mention our analysis of blind issuance of BBS.</a:t>
            </a:r>
          </a:p>
          <a:p>
            <a:endParaRPr lang="en-US" dirty="0"/>
          </a:p>
          <a:p>
            <a:r>
              <a:rPr lang="en-US" dirty="0"/>
              <a:t>The protocol works as follows. T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he user first sends a Pedersen commitment of the message to the issuer and receives the corresponding BBS signature in return.</a:t>
            </a:r>
            <a:endParaRPr lang="en-US" dirty="0"/>
          </a:p>
          <a:p>
            <a:endParaRPr lang="en-US" dirty="0"/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Our security objective here is to achieve one-more unforgeability, which guarantees that the adversary cannot produce more valid signatures than the number of signing requests. </a:t>
            </a:r>
            <a:r>
              <a:rPr lang="en-US" dirty="0"/>
              <a:t>In this work, we show the presented scheme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chieves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one-more unforgeability </a:t>
            </a:r>
            <a:r>
              <a:rPr lang="en-US" dirty="0"/>
              <a:t>in the algebraic group model.</a:t>
            </a:r>
          </a:p>
        </p:txBody>
      </p:sp>
    </p:spTree>
    <p:extLst>
      <p:ext uri="{BB962C8B-B14F-4D97-AF65-F5344CB8AC3E}">
        <p14:creationId xmlns:p14="http://schemas.microsoft.com/office/powerpoint/2010/main" val="3611380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the main takeaway is that BBS is as provably secure as BBS+, but more efficient.</a:t>
            </a:r>
          </a:p>
          <a:p>
            <a:endParaRPr lang="en-US" dirty="0"/>
          </a:p>
          <a:p>
            <a:r>
              <a:rPr lang="en-US" dirty="0"/>
              <a:t>As for open question, it is interesting to see whether we can do efficiency improvements using our results in applications of BBS+, for example, for threshold signing.</a:t>
            </a:r>
          </a:p>
        </p:txBody>
      </p:sp>
    </p:spTree>
    <p:extLst>
      <p:ext uri="{BB962C8B-B14F-4D97-AF65-F5344CB8AC3E}">
        <p14:creationId xmlns:p14="http://schemas.microsoft.com/office/powerpoint/2010/main" val="202564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One significant application of BBS is in the construction of anonymous credential schemes. In such schemes, the user seek to obtain a  credential for some attributes m from a trusted authority, referred to as the issuer, such that the credential can later be shown to others in an anonymous way.</a:t>
            </a:r>
          </a:p>
          <a:p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BBS can be used a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crendital</a:t>
            </a: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endParaRPr lang="en-US" dirty="0"/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Later, when the user want to show the credential for the attributes but without revealing the credential, the user sends the attributes to the verifier together with a zero-knowledge proof of knowledge of the credential. The user can even reveal only certain parts of the attributes using zero-knowledge proof.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One related use case for BBS is the construction of Direct Anonymous Attestation schemes.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8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The history of BBS signatures is a bit complicated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BBS signatures were implicitly proposed by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ystem-ui"/>
              </a:rPr>
              <a:t>Boneh</a:t>
            </a:r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,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ystem-ui"/>
              </a:rPr>
              <a:t>Boyen</a:t>
            </a:r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, and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ystem-ui"/>
              </a:rPr>
              <a:t>Shacham</a:t>
            </a:r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 as part of their group signature scheme, and made explicit by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ystem-ui"/>
              </a:rPr>
              <a:t>Camenisch</a:t>
            </a:r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 and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system-ui"/>
              </a:rPr>
              <a:t>Lysyanskaya</a:t>
            </a:r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 in 2004, but without a security proof.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In 2006, a variant called BBS+ was proposed together with a security proof in the type-2 pairing setting.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The difference between BBS+ and BBS lies in an additional value s sampled during signing, which contributes to an extra term when computing A and is added to the signature.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system-ui"/>
            </a:endParaRPr>
          </a:p>
          <a:p>
            <a:pPr marL="0" marR="0" lvl="0" indent="0" defTabSz="2709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529"/>
                </a:solidFill>
                <a:effectLst/>
                <a:latin typeface="system-ui"/>
              </a:rPr>
              <a:t>In 2010, </a:t>
            </a:r>
            <a:r>
              <a:rPr lang="en-US" sz="1800" dirty="0">
                <a:effectLst/>
                <a:latin typeface="CMR9"/>
              </a:rPr>
              <a:t>a DAA scheme based on BBS was proposed</a:t>
            </a:r>
            <a:r>
              <a:rPr lang="en-US" sz="1050" b="0" i="0" dirty="0">
                <a:solidFill>
                  <a:srgbClr val="D1D5DB"/>
                </a:solidFill>
                <a:effectLst/>
                <a:latin typeface="Söhne"/>
              </a:rPr>
              <a:t>, but its security proof turned out to be incorrect.</a:t>
            </a:r>
            <a:r>
              <a:rPr lang="en-US" sz="1800" b="0" i="0" dirty="0">
                <a:solidFill>
                  <a:srgbClr val="D1D5DB"/>
                </a:solidFill>
                <a:effectLst/>
                <a:latin typeface="CMR9"/>
              </a:rPr>
              <a:t> </a:t>
            </a:r>
            <a:r>
              <a:rPr lang="en-US" sz="1800" dirty="0">
                <a:effectLst/>
                <a:latin typeface="CMR9"/>
              </a:rPr>
              <a:t>If the proof were correct, it would imply security of BBS.</a:t>
            </a:r>
          </a:p>
          <a:p>
            <a:pPr marL="0" marR="0" lvl="0" indent="0" defTabSz="2709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MR9"/>
            </a:endParaRPr>
          </a:p>
          <a:p>
            <a:pPr marL="0" marR="0" lvl="0" indent="0" defTabSz="2709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dirty="0">
                <a:solidFill>
                  <a:srgbClr val="D1D5DB"/>
                </a:solidFill>
                <a:effectLst/>
                <a:latin typeface="Söhne"/>
              </a:rPr>
              <a:t>In 2016, a DAA scheme based on BBS+ was proposed, accompanied by a new security proof for BBS+ in the setting of type-3 pairings.</a:t>
            </a:r>
          </a:p>
          <a:p>
            <a:pPr marL="0" marR="0" lvl="0" indent="0" defTabSz="2709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MR9"/>
            </a:endParaRPr>
          </a:p>
          <a:p>
            <a:pPr marL="0" marR="0" lvl="0" indent="0" defTabSz="2709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dirty="0">
                <a:solidFill>
                  <a:srgbClr val="D1D5DB"/>
                </a:solidFill>
                <a:effectLst/>
                <a:latin typeface="Söhne"/>
              </a:rPr>
              <a:t>Also, quite recently, there are on-going standardization efforts for BBS+ by W3C and RFC.</a:t>
            </a:r>
          </a:p>
          <a:p>
            <a:pPr marL="0" marR="0" lvl="0" indent="0" defTabSz="2709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0" marR="0" lvl="0" indent="0" defTabSz="2709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dirty="0">
                <a:solidFill>
                  <a:srgbClr val="D1D5DB"/>
                </a:solidFill>
                <a:effectLst/>
                <a:latin typeface="Söhne"/>
              </a:rPr>
              <a:t>After seeing this history, a natural question to ask is whether BBS signatures are provably secure.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5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0" dirty="0">
                <a:solidFill>
                  <a:srgbClr val="D1D5DB"/>
                </a:solidFill>
                <a:effectLst/>
                <a:latin typeface="Söhne"/>
              </a:rPr>
              <a:t>Our work provides an affirmative answer to this question</a:t>
            </a:r>
            <a:r>
              <a:rPr lang="en-US" sz="3600" b="0" i="0" dirty="0">
                <a:solidFill>
                  <a:srgbClr val="D1D5DB"/>
                </a:solidFill>
                <a:effectLst/>
                <a:latin typeface="Söhne"/>
              </a:rPr>
              <a:t>. </a:t>
            </a:r>
            <a:r>
              <a:rPr lang="en-US" sz="2000" b="0" i="0" dirty="0">
                <a:solidFill>
                  <a:srgbClr val="D1D5DB"/>
                </a:solidFill>
                <a:effectLst/>
                <a:latin typeface="Söhne"/>
              </a:rPr>
              <a:t>more precisely, we show that BBS is as secure as BBS+. Our security proof works for type-3 pairings and provides the same level of security as the prior proof. of BBS+. so </a:t>
            </a:r>
            <a:r>
              <a:rPr lang="en-US" sz="3600" b="0" i="0" dirty="0">
                <a:solidFill>
                  <a:srgbClr val="D1D5DB"/>
                </a:solidFill>
                <a:effectLst/>
                <a:latin typeface="Söhne"/>
              </a:rPr>
              <a:t>BBS is just more efficient.</a:t>
            </a:r>
          </a:p>
          <a:p>
            <a:endParaRPr lang="en-US" sz="3600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-US" sz="2000" b="0" i="0" dirty="0">
                <a:solidFill>
                  <a:srgbClr val="D1D5DB"/>
                </a:solidFill>
                <a:effectLst/>
                <a:latin typeface="Söhne"/>
              </a:rPr>
              <a:t>In addition, our</a:t>
            </a:r>
            <a:r>
              <a:rPr lang="en-US" sz="3600" b="0" i="0" dirty="0">
                <a:solidFill>
                  <a:srgbClr val="D1D5DB"/>
                </a:solidFill>
                <a:effectLst/>
                <a:latin typeface="Söhne"/>
              </a:rPr>
              <a:t> work also gives potential fix to the prior incorrect proof, which implies a secure DAA scheme from BBS.</a:t>
            </a:r>
          </a:p>
          <a:p>
            <a:endParaRPr lang="en-US" sz="3600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-US" sz="3600" b="0" i="0" dirty="0">
                <a:solidFill>
                  <a:srgbClr val="D1D5DB"/>
                </a:solidFill>
                <a:effectLst/>
                <a:latin typeface="Söhne"/>
              </a:rPr>
              <a:t>Furthermore, we accompany our standard model proof with a tight AGM proof, </a:t>
            </a:r>
            <a:r>
              <a:rPr lang="en-US" sz="2000" b="0" i="0" dirty="0">
                <a:solidFill>
                  <a:srgbClr val="D1D5DB"/>
                </a:solidFill>
                <a:effectLst/>
                <a:latin typeface="Söhne"/>
              </a:rPr>
              <a:t>enabling more efficient parameter settings for practical uses of BBS. </a:t>
            </a:r>
          </a:p>
          <a:p>
            <a:endParaRPr lang="en-US" sz="3600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We also introduce a more efficient proof of knowledge protocol for BBS.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Lastly, we analyze the blind issuance of BBS signatures.</a:t>
            </a:r>
          </a:p>
          <a:p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I would also like to highlight that there is an ongoing effort to adapt the RFC draft for BBS and our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PoK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protocol.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2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dive into the technical parts, let me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give an overview of the improvements we have made to the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PoK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protocol.</a:t>
            </a:r>
          </a:p>
          <a:p>
            <a:endParaRPr lang="en-US" dirty="0"/>
          </a:p>
          <a:p>
            <a:r>
              <a:rPr lang="en-US" dirty="0"/>
              <a:t>Here is the most efficient </a:t>
            </a:r>
            <a:r>
              <a:rPr lang="en-US" dirty="0" err="1"/>
              <a:t>PoK</a:t>
            </a:r>
            <a:r>
              <a:rPr lang="en-US" dirty="0"/>
              <a:t> of BBS+ prior to our work, which was adopted by the RFC draft.</a:t>
            </a:r>
          </a:p>
          <a:p>
            <a:endParaRPr lang="en-US" dirty="0"/>
          </a:p>
          <a:p>
            <a:r>
              <a:rPr lang="en-US" dirty="0"/>
              <a:t>And here is ours.</a:t>
            </a:r>
          </a:p>
          <a:p>
            <a:endParaRPr lang="en-US" dirty="0"/>
          </a:p>
          <a:p>
            <a:r>
              <a:rPr lang="en-US" dirty="0"/>
              <a:t>Concretely, it saves 1 group element and 2 scalars in the size of proof. If implemented using BLS12-381,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the total reduction in size is 900 bits.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26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rest of the talk, I will focus on how to prove BBS secure.</a:t>
            </a:r>
          </a:p>
        </p:txBody>
      </p:sp>
    </p:spTree>
    <p:extLst>
      <p:ext uri="{BB962C8B-B14F-4D97-AF65-F5344CB8AC3E}">
        <p14:creationId xmlns:p14="http://schemas.microsoft.com/office/powerpoint/2010/main" val="282735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prior theorem for the security of BBS+, which shows BBS+ is strong unforgeable by reducing it to the q strong </a:t>
            </a:r>
            <a:r>
              <a:rPr lang="en-US" b="0" i="0" dirty="0">
                <a:solidFill>
                  <a:srgbClr val="E8EAED"/>
                </a:solidFill>
                <a:effectLst/>
                <a:latin typeface="Google Sans"/>
              </a:rPr>
              <a:t>Diffie–Hellman </a:t>
            </a:r>
            <a:r>
              <a:rPr lang="en-US" dirty="0"/>
              <a:t>assumption, where q denotes the number of singing queries.</a:t>
            </a:r>
          </a:p>
          <a:p>
            <a:endParaRPr lang="en-US" dirty="0"/>
          </a:p>
          <a:p>
            <a:r>
              <a:rPr lang="en-US" dirty="0"/>
              <a:t>The assumption is defined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by the following game, in which a generator g1, g2 and a challenge are initially sampled.</a:t>
            </a:r>
            <a:r>
              <a:rPr lang="en-US" dirty="0"/>
              <a:t> Then,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the adversary is then given g1, g1 to x, g1 to x squared, and so on up to g1 to the power of x to q, along with g2 and g2 to x. The adversary's objective is to output c and Z such that Z is equal to g1 to the power of 1/(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x+c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3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we prove the exactly same theorem but for BBS.</a:t>
            </a:r>
          </a:p>
          <a:p>
            <a:endParaRPr lang="en-US" dirty="0"/>
          </a:p>
          <a:p>
            <a:r>
              <a:rPr lang="en-US" dirty="0"/>
              <a:t>Also, we prove a tight bound in the algebraic group model. However, I will focus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on the proof in the standard model in this talk.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8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235199" y="5884333"/>
            <a:ext cx="13817601" cy="1160356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2239431" y="2235199"/>
            <a:ext cx="10485972" cy="4267201"/>
          </a:xfrm>
          <a:prstGeom prst="rect">
            <a:avLst/>
          </a:prstGeom>
        </p:spPr>
        <p:txBody>
          <a:bodyPr anchor="b"/>
          <a:lstStyle>
            <a:lvl1pPr>
              <a:defRPr sz="9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821832" y="3649133"/>
            <a:ext cx="16459204" cy="12996334"/>
          </a:xfrm>
          <a:prstGeom prst="rect">
            <a:avLst/>
          </a:prstGeom>
        </p:spPr>
        <p:txBody>
          <a:bodyPr/>
          <a:lstStyle>
            <a:lvl1pPr marL="671512" indent="-671512">
              <a:defRPr sz="9400"/>
            </a:lvl1pPr>
            <a:lvl2pPr marL="1224642" indent="-767442">
              <a:defRPr sz="9400"/>
            </a:lvl2pPr>
            <a:lvl3pPr marL="1809750" indent="-895350">
              <a:defRPr sz="9400"/>
            </a:lvl3pPr>
            <a:lvl4pPr marL="2446020" indent="-1074420">
              <a:defRPr sz="9400"/>
            </a:lvl4pPr>
            <a:lvl5pPr marL="2903220" indent="-1074420">
              <a:defRPr sz="9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39431" y="6502400"/>
            <a:ext cx="10485969" cy="10164235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239431" y="2235199"/>
            <a:ext cx="10485972" cy="4267201"/>
          </a:xfrm>
          <a:prstGeom prst="rect">
            <a:avLst/>
          </a:prstGeom>
        </p:spPr>
        <p:txBody>
          <a:bodyPr anchor="b"/>
          <a:lstStyle>
            <a:lvl1pPr>
              <a:defRPr sz="9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3821832" y="3649133"/>
            <a:ext cx="16459204" cy="12996334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39431" y="6502400"/>
            <a:ext cx="10485972" cy="1016423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600"/>
            </a:lvl1pPr>
            <a:lvl2pPr marL="0" indent="0">
              <a:buSzTx/>
              <a:buFontTx/>
              <a:buNone/>
              <a:defRPr sz="4600"/>
            </a:lvl2pPr>
            <a:lvl3pPr marL="0" indent="0">
              <a:buSzTx/>
              <a:buFontTx/>
              <a:buNone/>
              <a:defRPr sz="4600"/>
            </a:lvl3pPr>
            <a:lvl4pPr marL="0" indent="0">
              <a:buSzTx/>
              <a:buFontTx/>
              <a:buNone/>
              <a:defRPr sz="4600"/>
            </a:lvl4pPr>
            <a:lvl5pPr marL="0" indent="0">
              <a:buSzTx/>
              <a:buFont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063999" y="4008965"/>
            <a:ext cx="24384001" cy="6366937"/>
          </a:xfrm>
          <a:prstGeom prst="rect">
            <a:avLst/>
          </a:prstGeom>
        </p:spPr>
        <p:txBody>
          <a:bodyPr anchor="b"/>
          <a:lstStyle>
            <a:lvl1pPr algn="ctr">
              <a:defRPr sz="176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3999" y="10621432"/>
            <a:ext cx="24384001" cy="441536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7000"/>
            </a:lvl1pPr>
            <a:lvl2pPr marL="0" indent="0" algn="ctr">
              <a:buSzTx/>
              <a:buFontTx/>
              <a:buNone/>
              <a:defRPr sz="7000"/>
            </a:lvl2pPr>
            <a:lvl3pPr marL="0" indent="0" algn="ctr">
              <a:buSzTx/>
              <a:buFontTx/>
              <a:buNone/>
              <a:defRPr sz="7000"/>
            </a:lvl3pPr>
            <a:lvl4pPr marL="0" indent="0" algn="ctr">
              <a:buSzTx/>
              <a:buFontTx/>
              <a:buNone/>
              <a:defRPr sz="7000"/>
            </a:lvl4pPr>
            <a:lvl5pPr marL="0" indent="0" algn="ctr">
              <a:buSzTx/>
              <a:buFontTx/>
              <a:buNone/>
              <a:defRPr sz="7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68265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523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35199" y="1989666"/>
            <a:ext cx="28041601" cy="35348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35199" y="5884333"/>
            <a:ext cx="28041601" cy="116035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7" tIns="121917" rIns="121917" bIns="121917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582561" y="18105782"/>
            <a:ext cx="694240" cy="694636"/>
          </a:xfrm>
          <a:prstGeom prst="rect">
            <a:avLst/>
          </a:prstGeom>
          <a:ln w="25400">
            <a:miter lim="400000"/>
          </a:ln>
        </p:spPr>
        <p:txBody>
          <a:bodyPr wrap="none" lIns="121917" tIns="121917" rIns="121917" bIns="121917" anchor="ctr">
            <a:spAutoFit/>
          </a:bodyPr>
          <a:lstStyle>
            <a:lvl1pPr algn="r">
              <a:defRPr sz="3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8" r:id="rId4"/>
    <p:sldLayoutId id="2147483659" r:id="rId5"/>
  </p:sldLayoutIdLst>
  <p:transition spd="med"/>
  <p:txStyles>
    <p:titleStyle>
      <a:lvl1pPr marL="0" marR="0" indent="0" algn="l" defTabSz="27093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27093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27093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27093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27093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27093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27093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27093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27093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669471" marR="0" indent="-669471" algn="l" defTabSz="2709333" rtl="0" latinLnBrk="0">
        <a:lnSpc>
          <a:spcPct val="90000"/>
        </a:lnSpc>
        <a:spcBef>
          <a:spcPts val="2900"/>
        </a:spcBef>
        <a:spcAft>
          <a:spcPts val="0"/>
        </a:spcAft>
        <a:buClrTx/>
        <a:buSzPct val="100000"/>
        <a:buFont typeface="Arial"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238250" marR="0" indent="-781050" algn="l" defTabSz="2709333" rtl="0" latinLnBrk="0">
        <a:lnSpc>
          <a:spcPct val="90000"/>
        </a:lnSpc>
        <a:spcBef>
          <a:spcPts val="2900"/>
        </a:spcBef>
        <a:spcAft>
          <a:spcPts val="0"/>
        </a:spcAft>
        <a:buClrTx/>
        <a:buSzPct val="100000"/>
        <a:buFont typeface="Arial"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851657" marR="0" indent="-937257" algn="l" defTabSz="2709333" rtl="0" latinLnBrk="0">
        <a:lnSpc>
          <a:spcPct val="90000"/>
        </a:lnSpc>
        <a:spcBef>
          <a:spcPts val="2900"/>
        </a:spcBef>
        <a:spcAft>
          <a:spcPts val="0"/>
        </a:spcAft>
        <a:buClrTx/>
        <a:buSzPct val="100000"/>
        <a:buFont typeface="Arial"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413000" marR="0" indent="-1041400" algn="l" defTabSz="2709333" rtl="0" latinLnBrk="0">
        <a:lnSpc>
          <a:spcPct val="90000"/>
        </a:lnSpc>
        <a:spcBef>
          <a:spcPts val="2900"/>
        </a:spcBef>
        <a:spcAft>
          <a:spcPts val="0"/>
        </a:spcAft>
        <a:buClrTx/>
        <a:buSzPct val="100000"/>
        <a:buFont typeface="Arial"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870200" marR="0" indent="-1041400" algn="l" defTabSz="2709333" rtl="0" latinLnBrk="0">
        <a:lnSpc>
          <a:spcPct val="90000"/>
        </a:lnSpc>
        <a:spcBef>
          <a:spcPts val="2900"/>
        </a:spcBef>
        <a:spcAft>
          <a:spcPts val="0"/>
        </a:spcAft>
        <a:buClrTx/>
        <a:buSzPct val="100000"/>
        <a:buFont typeface="Arial"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327400" marR="0" indent="-1041400" algn="l" defTabSz="2709333" rtl="0" latinLnBrk="0">
        <a:lnSpc>
          <a:spcPct val="90000"/>
        </a:lnSpc>
        <a:spcBef>
          <a:spcPts val="2900"/>
        </a:spcBef>
        <a:spcAft>
          <a:spcPts val="0"/>
        </a:spcAft>
        <a:buClrTx/>
        <a:buSzPct val="100000"/>
        <a:buFont typeface="Arial"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784600" marR="0" indent="-1041400" algn="l" defTabSz="2709333" rtl="0" latinLnBrk="0">
        <a:lnSpc>
          <a:spcPct val="90000"/>
        </a:lnSpc>
        <a:spcBef>
          <a:spcPts val="2900"/>
        </a:spcBef>
        <a:spcAft>
          <a:spcPts val="0"/>
        </a:spcAft>
        <a:buClrTx/>
        <a:buSzPct val="100000"/>
        <a:buFont typeface="Arial"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241800" marR="0" indent="-1041400" algn="l" defTabSz="2709333" rtl="0" latinLnBrk="0">
        <a:lnSpc>
          <a:spcPct val="90000"/>
        </a:lnSpc>
        <a:spcBef>
          <a:spcPts val="2900"/>
        </a:spcBef>
        <a:spcAft>
          <a:spcPts val="0"/>
        </a:spcAft>
        <a:buClrTx/>
        <a:buSzPct val="100000"/>
        <a:buFont typeface="Arial"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699000" marR="0" indent="-1041400" algn="l" defTabSz="2709333" rtl="0" latinLnBrk="0">
        <a:lnSpc>
          <a:spcPct val="90000"/>
        </a:lnSpc>
        <a:spcBef>
          <a:spcPts val="2900"/>
        </a:spcBef>
        <a:spcAft>
          <a:spcPts val="0"/>
        </a:spcAft>
        <a:buClrTx/>
        <a:buSzPct val="100000"/>
        <a:buFont typeface="Arial"/>
        <a:buChar char="•"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2709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2709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2709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2709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2709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2709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2709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2709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2709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01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561.png"/><Relationship Id="rId4" Type="http://schemas.openxmlformats.org/officeDocument/2006/relationships/image" Target="../media/image56.png"/><Relationship Id="rId9" Type="http://schemas.openxmlformats.org/officeDocument/2006/relationships/image" Target="../media/image5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0.png"/><Relationship Id="rId21" Type="http://schemas.openxmlformats.org/officeDocument/2006/relationships/image" Target="../media/image74.png"/><Relationship Id="rId7" Type="http://schemas.openxmlformats.org/officeDocument/2006/relationships/image" Target="../media/image60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0.png"/><Relationship Id="rId11" Type="http://schemas.openxmlformats.org/officeDocument/2006/relationships/image" Target="../media/image64.png"/><Relationship Id="rId24" Type="http://schemas.openxmlformats.org/officeDocument/2006/relationships/image" Target="../media/image24.png"/><Relationship Id="rId5" Type="http://schemas.openxmlformats.org/officeDocument/2006/relationships/image" Target="../media/image580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0.png"/><Relationship Id="rId9" Type="http://schemas.openxmlformats.org/officeDocument/2006/relationships/image" Target="../media/image620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84.png"/><Relationship Id="rId3" Type="http://schemas.openxmlformats.org/officeDocument/2006/relationships/image" Target="../media/image77.png"/><Relationship Id="rId21" Type="http://schemas.openxmlformats.org/officeDocument/2006/relationships/image" Target="../media/image87.png"/><Relationship Id="rId7" Type="http://schemas.openxmlformats.org/officeDocument/2006/relationships/image" Target="../media/image610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20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5" Type="http://schemas.openxmlformats.org/officeDocument/2006/relationships/image" Target="../media/image82.png"/><Relationship Id="rId10" Type="http://schemas.openxmlformats.org/officeDocument/2006/relationships/image" Target="../media/image81.png"/><Relationship Id="rId19" Type="http://schemas.openxmlformats.org/officeDocument/2006/relationships/image" Target="../media/image88.png"/><Relationship Id="rId4" Type="http://schemas.openxmlformats.org/officeDocument/2006/relationships/image" Target="../media/image580.png"/><Relationship Id="rId9" Type="http://schemas.openxmlformats.org/officeDocument/2006/relationships/image" Target="../media/image800.png"/><Relationship Id="rId14" Type="http://schemas.openxmlformats.org/officeDocument/2006/relationships/image" Target="../media/image86.png"/><Relationship Id="rId22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0.png"/><Relationship Id="rId7" Type="http://schemas.openxmlformats.org/officeDocument/2006/relationships/image" Target="../media/image9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610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870.png"/><Relationship Id="rId15" Type="http://schemas.openxmlformats.org/officeDocument/2006/relationships/image" Target="../media/image82.png"/><Relationship Id="rId10" Type="http://schemas.openxmlformats.org/officeDocument/2006/relationships/image" Target="../media/image104.png"/><Relationship Id="rId4" Type="http://schemas.openxmlformats.org/officeDocument/2006/relationships/image" Target="../media/image580.png"/><Relationship Id="rId9" Type="http://schemas.openxmlformats.org/officeDocument/2006/relationships/image" Target="../media/image103.png"/><Relationship Id="rId1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13" Type="http://schemas.openxmlformats.org/officeDocument/2006/relationships/image" Target="../media/image113.png"/><Relationship Id="rId3" Type="http://schemas.openxmlformats.org/officeDocument/2006/relationships/image" Target="../media/image920.png"/><Relationship Id="rId7" Type="http://schemas.openxmlformats.org/officeDocument/2006/relationships/image" Target="../media/image100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110.png"/><Relationship Id="rId5" Type="http://schemas.openxmlformats.org/officeDocument/2006/relationships/image" Target="../media/image109.png"/><Relationship Id="rId10" Type="http://schemas.openxmlformats.org/officeDocument/2006/relationships/image" Target="../media/image111.png"/><Relationship Id="rId4" Type="http://schemas.openxmlformats.org/officeDocument/2006/relationships/image" Target="../media/image99.png"/><Relationship Id="rId9" Type="http://schemas.openxmlformats.org/officeDocument/2006/relationships/image" Target="../media/image9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2.png"/><Relationship Id="rId3" Type="http://schemas.openxmlformats.org/officeDocument/2006/relationships/image" Target="../media/image77.png"/><Relationship Id="rId7" Type="http://schemas.openxmlformats.org/officeDocument/2006/relationships/image" Target="../media/image1170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0.png"/><Relationship Id="rId11" Type="http://schemas.openxmlformats.org/officeDocument/2006/relationships/image" Target="../media/image120.png"/><Relationship Id="rId5" Type="http://schemas.openxmlformats.org/officeDocument/2006/relationships/image" Target="../media/image1160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580.png"/><Relationship Id="rId9" Type="http://schemas.openxmlformats.org/officeDocument/2006/relationships/image" Target="../media/image1180.png"/><Relationship Id="rId14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900.png"/><Relationship Id="rId7" Type="http://schemas.openxmlformats.org/officeDocument/2006/relationships/image" Target="../media/image128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132.png"/><Relationship Id="rId5" Type="http://schemas.openxmlformats.org/officeDocument/2006/relationships/image" Target="../media/image127.png"/><Relationship Id="rId10" Type="http://schemas.openxmlformats.org/officeDocument/2006/relationships/image" Target="../media/image131.png"/><Relationship Id="rId4" Type="http://schemas.openxmlformats.org/officeDocument/2006/relationships/image" Target="../media/image91.png"/><Relationship Id="rId9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4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3.png"/><Relationship Id="rId9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9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20.png"/><Relationship Id="rId9" Type="http://schemas.openxmlformats.org/officeDocument/2006/relationships/image" Target="../media/image1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3/275.pdf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0.png"/><Relationship Id="rId5" Type="http://schemas.openxmlformats.org/officeDocument/2006/relationships/image" Target="../media/image1070.png"/><Relationship Id="rId4" Type="http://schemas.openxmlformats.org/officeDocument/2006/relationships/image" Target="../media/image52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70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10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2647982" y="2277572"/>
            <a:ext cx="27216036" cy="6366937"/>
          </a:xfrm>
          <a:prstGeom prst="rect">
            <a:avLst/>
          </a:prstGeom>
        </p:spPr>
        <p:txBody>
          <a:bodyPr>
            <a:normAutofit/>
          </a:bodyPr>
          <a:lstStyle>
            <a:lvl1pPr defTabSz="2302933">
              <a:defRPr sz="14960"/>
            </a:lvl1pPr>
          </a:lstStyle>
          <a:p>
            <a:r>
              <a:rPr lang="en-US" dirty="0"/>
              <a:t>Revisiting BBS Signatures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4063999" y="10931069"/>
            <a:ext cx="24384001" cy="3192394"/>
          </a:xfrm>
          <a:prstGeom prst="rect">
            <a:avLst/>
          </a:prstGeom>
        </p:spPr>
        <p:txBody>
          <a:bodyPr/>
          <a:lstStyle/>
          <a:p>
            <a:pPr defTabSz="2682237">
              <a:spcBef>
                <a:spcPts val="2600"/>
              </a:spcBef>
              <a:defRPr sz="8000"/>
            </a:pPr>
            <a:r>
              <a:rPr dirty="0"/>
              <a:t>Stefano </a:t>
            </a:r>
            <a:r>
              <a:rPr dirty="0" err="1"/>
              <a:t>Tessaro</a:t>
            </a:r>
            <a:r>
              <a:rPr dirty="0"/>
              <a:t>, </a:t>
            </a:r>
            <a:r>
              <a:rPr b="1" dirty="0" err="1"/>
              <a:t>Chenzhi</a:t>
            </a:r>
            <a:r>
              <a:rPr b="1" dirty="0"/>
              <a:t> Zhu</a:t>
            </a:r>
          </a:p>
          <a:p>
            <a:pPr defTabSz="2682237">
              <a:spcBef>
                <a:spcPts val="2600"/>
              </a:spcBef>
              <a:defRPr sz="8000"/>
            </a:pPr>
            <a:r>
              <a:rPr dirty="0"/>
              <a:t>University of Washington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9801413" y="18105782"/>
            <a:ext cx="475388" cy="6946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8731BBB-EA18-E525-5D7F-D07AD8BE6436}"/>
              </a:ext>
            </a:extLst>
          </p:cNvPr>
          <p:cNvSpPr/>
          <p:nvPr/>
        </p:nvSpPr>
        <p:spPr>
          <a:xfrm>
            <a:off x="22843747" y="7697785"/>
            <a:ext cx="3075598" cy="1769922"/>
          </a:xfrm>
          <a:prstGeom prst="roundRect">
            <a:avLst>
              <a:gd name="adj" fmla="val 1193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F91593-1FA6-4220-587A-B92F4339C6B6}"/>
              </a:ext>
            </a:extLst>
          </p:cNvPr>
          <p:cNvSpPr/>
          <p:nvPr/>
        </p:nvSpPr>
        <p:spPr>
          <a:xfrm>
            <a:off x="1383514" y="1193442"/>
            <a:ext cx="20461981" cy="2401568"/>
          </a:xfrm>
          <a:prstGeom prst="roundRect">
            <a:avLst>
              <a:gd name="adj" fmla="val 6112"/>
            </a:avLst>
          </a:prstGeom>
          <a:solidFill>
            <a:srgbClr val="B1E5F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FEC063-6B38-53BB-17CD-2B1F12C97277}"/>
                  </a:ext>
                </a:extLst>
              </p:cNvPr>
              <p:cNvSpPr txBox="1"/>
              <p:nvPr/>
            </p:nvSpPr>
            <p:spPr>
              <a:xfrm>
                <a:off x="10333178" y="7346610"/>
                <a:ext cx="9203732" cy="11079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For the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600" dirty="0">
                    <a:solidFill>
                      <a:schemeClr val="tx1"/>
                    </a:solidFill>
                  </a:rPr>
                  <a:t>-</a:t>
                </a:r>
                <a:r>
                  <a:rPr lang="en-US" sz="66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6600" dirty="0">
                    <a:solidFill>
                      <a:schemeClr val="tx1"/>
                    </a:solidFill>
                  </a:rPr>
                  <a:t> signing query,</a:t>
                </a:r>
                <a:endParaRPr lang="en-US" sz="6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FEC063-6B38-53BB-17CD-2B1F12C97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178" y="7346610"/>
                <a:ext cx="9203732" cy="1107996"/>
              </a:xfrm>
              <a:prstGeom prst="rect">
                <a:avLst/>
              </a:prstGeom>
              <a:blipFill>
                <a:blip r:embed="rId3"/>
                <a:stretch>
                  <a:fillRect l="-4545" t="-18182" r="-2617" b="-3977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97E8B0-FE30-B6DF-F753-42AD9DE1D4DE}"/>
              </a:ext>
            </a:extLst>
          </p:cNvPr>
          <p:cNvCxnSpPr>
            <a:cxnSpLocks/>
          </p:cNvCxnSpPr>
          <p:nvPr/>
        </p:nvCxnSpPr>
        <p:spPr>
          <a:xfrm flipH="1">
            <a:off x="9963154" y="6168863"/>
            <a:ext cx="6567166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7FBEAC-74EA-147C-ACDC-3792A3D514BC}"/>
                  </a:ext>
                </a:extLst>
              </p:cNvPr>
              <p:cNvSpPr txBox="1"/>
              <p:nvPr/>
            </p:nvSpPr>
            <p:spPr>
              <a:xfrm>
                <a:off x="10224075" y="4670070"/>
                <a:ext cx="5694219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7FBEAC-74EA-147C-ACDC-3792A3D51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075" y="4670070"/>
                <a:ext cx="5694219" cy="1261878"/>
              </a:xfrm>
              <a:prstGeom prst="rect">
                <a:avLst/>
              </a:prstGeom>
              <a:blipFill>
                <a:blip r:embed="rId4"/>
                <a:stretch>
                  <a:fillRect b="-891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9FED31-0F7A-66C7-374C-79172ED0AFD7}"/>
              </a:ext>
            </a:extLst>
          </p:cNvPr>
          <p:cNvCxnSpPr>
            <a:cxnSpLocks/>
          </p:cNvCxnSpPr>
          <p:nvPr/>
        </p:nvCxnSpPr>
        <p:spPr>
          <a:xfrm flipH="1">
            <a:off x="9970158" y="12374186"/>
            <a:ext cx="4613571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345A2F-A2C9-02B7-E293-72FAC96073F9}"/>
              </a:ext>
            </a:extLst>
          </p:cNvPr>
          <p:cNvCxnSpPr>
            <a:cxnSpLocks/>
          </p:cNvCxnSpPr>
          <p:nvPr/>
        </p:nvCxnSpPr>
        <p:spPr>
          <a:xfrm flipH="1">
            <a:off x="10002486" y="10570664"/>
            <a:ext cx="4581243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C0311E-5DF5-DAE0-8A9C-40A38DAD1B68}"/>
              </a:ext>
            </a:extLst>
          </p:cNvPr>
          <p:cNvSpPr/>
          <p:nvPr/>
        </p:nvSpPr>
        <p:spPr>
          <a:xfrm>
            <a:off x="14583729" y="9768255"/>
            <a:ext cx="3771261" cy="3200859"/>
          </a:xfrm>
          <a:prstGeom prst="roundRect">
            <a:avLst/>
          </a:prstGeom>
          <a:solidFill>
            <a:srgbClr val="FFFFFF"/>
          </a:solidFill>
          <a:ln w="1270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37E5D7-7587-4D75-67AF-9A82363B4F4F}"/>
                  </a:ext>
                </a:extLst>
              </p:cNvPr>
              <p:cNvSpPr txBox="1"/>
              <p:nvPr/>
            </p:nvSpPr>
            <p:spPr>
              <a:xfrm>
                <a:off x="11584014" y="9132196"/>
                <a:ext cx="1329327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37E5D7-7587-4D75-67AF-9A82363B4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014" y="9132196"/>
                <a:ext cx="1329327" cy="1261878"/>
              </a:xfrm>
              <a:prstGeom prst="rect">
                <a:avLst/>
              </a:prstGeom>
              <a:blipFill>
                <a:blip r:embed="rId5"/>
                <a:stretch>
                  <a:fillRect l="-1905" b="-3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3A7F59-F2EC-9DE6-2277-8315D70966EE}"/>
                  </a:ext>
                </a:extLst>
              </p:cNvPr>
              <p:cNvSpPr txBox="1"/>
              <p:nvPr/>
            </p:nvSpPr>
            <p:spPr>
              <a:xfrm>
                <a:off x="1657835" y="14802976"/>
                <a:ext cx="4493211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𝑚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,(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𝑒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3A7F59-F2EC-9DE6-2277-8315D7096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835" y="14802976"/>
                <a:ext cx="4493211" cy="1261878"/>
              </a:xfrm>
              <a:prstGeom prst="rect">
                <a:avLst/>
              </a:prstGeom>
              <a:blipFill>
                <a:blip r:embed="rId6"/>
                <a:stretch>
                  <a:fillRect r="-3380" b="-19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0D52E18-7D24-F491-2DDD-54227637C512}"/>
              </a:ext>
            </a:extLst>
          </p:cNvPr>
          <p:cNvSpPr txBox="1"/>
          <p:nvPr/>
        </p:nvSpPr>
        <p:spPr>
          <a:xfrm>
            <a:off x="15355276" y="10520593"/>
            <a:ext cx="2417343" cy="17235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9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Sign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3C10FC-848A-31E5-ADC5-22D90EF633E1}"/>
              </a:ext>
            </a:extLst>
          </p:cNvPr>
          <p:cNvCxnSpPr>
            <a:cxnSpLocks/>
          </p:cNvCxnSpPr>
          <p:nvPr/>
        </p:nvCxnSpPr>
        <p:spPr>
          <a:xfrm flipH="1">
            <a:off x="3904441" y="12791996"/>
            <a:ext cx="1307983" cy="1728369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6953128-8617-D2AB-4EE3-9AC1D1CCD696}"/>
              </a:ext>
            </a:extLst>
          </p:cNvPr>
          <p:cNvSpPr/>
          <p:nvPr/>
        </p:nvSpPr>
        <p:spPr>
          <a:xfrm>
            <a:off x="5212424" y="4655548"/>
            <a:ext cx="4701202" cy="8542288"/>
          </a:xfrm>
          <a:prstGeom prst="roundRect">
            <a:avLst>
              <a:gd name="adj" fmla="val 6973"/>
            </a:avLst>
          </a:prstGeom>
          <a:solidFill>
            <a:srgbClr val="FFFFFF"/>
          </a:solidFill>
          <a:ln w="127000" cap="flat">
            <a:solidFill>
              <a:srgbClr val="DD002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DB1DB5-147D-EB1C-13E1-DDEA311D6D3D}"/>
                  </a:ext>
                </a:extLst>
              </p:cNvPr>
              <p:cNvSpPr txBox="1"/>
              <p:nvPr/>
            </p:nvSpPr>
            <p:spPr>
              <a:xfrm>
                <a:off x="6527214" y="6911820"/>
                <a:ext cx="2085819" cy="209287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D0028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𝒜</m:t>
                      </m:r>
                    </m:oMath>
                  </m:oMathPara>
                </a14:m>
                <a:endParaRPr kumimoji="0" lang="en-US" sz="12000" i="0" u="none" strike="noStrike" cap="none" spc="0" normalizeH="0" baseline="0" dirty="0">
                  <a:ln>
                    <a:noFill/>
                  </a:ln>
                  <a:solidFill>
                    <a:srgbClr val="DD0028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DB1DB5-147D-EB1C-13E1-DDEA311D6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214" y="6911820"/>
                <a:ext cx="2085819" cy="2092875"/>
              </a:xfrm>
              <a:prstGeom prst="rect">
                <a:avLst/>
              </a:prstGeom>
              <a:blipFill>
                <a:blip r:embed="rId7"/>
                <a:stretch>
                  <a:fillRect l="-9091" r="-5455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2B5FD1-FBEA-5843-75CA-BF752AF0E56F}"/>
                  </a:ext>
                </a:extLst>
              </p:cNvPr>
              <p:cNvSpPr txBox="1"/>
              <p:nvPr/>
            </p:nvSpPr>
            <p:spPr>
              <a:xfrm>
                <a:off x="17142348" y="4804158"/>
                <a:ext cx="10360587" cy="178253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Sup>
                        <m:sSub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2B5FD1-FBEA-5843-75CA-BF752AF0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2348" y="4804158"/>
                <a:ext cx="10360587" cy="1782533"/>
              </a:xfrm>
              <a:prstGeom prst="rect">
                <a:avLst/>
              </a:prstGeom>
              <a:blipFill>
                <a:blip r:embed="rId8"/>
                <a:stretch>
                  <a:fillRect l="-245" b="-4042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28ED43-B12E-D596-E6A1-1581EEA5A820}"/>
                  </a:ext>
                </a:extLst>
              </p:cNvPr>
              <p:cNvSpPr txBox="1"/>
              <p:nvPr/>
            </p:nvSpPr>
            <p:spPr>
              <a:xfrm>
                <a:off x="19536910" y="9193280"/>
                <a:ext cx="3038070" cy="178253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28ED43-B12E-D596-E6A1-1581EEA5A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6910" y="9193280"/>
                <a:ext cx="3038070" cy="1782533"/>
              </a:xfrm>
              <a:prstGeom prst="rect">
                <a:avLst/>
              </a:prstGeom>
              <a:blipFill>
                <a:blip r:embed="rId9"/>
                <a:stretch>
                  <a:fillRect b="-3943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604D8D-1141-B6FE-F6B9-AB37C3B4F856}"/>
                  </a:ext>
                </a:extLst>
              </p:cNvPr>
              <p:cNvSpPr txBox="1"/>
              <p:nvPr/>
            </p:nvSpPr>
            <p:spPr>
              <a:xfrm>
                <a:off x="19422089" y="11310942"/>
                <a:ext cx="7931717" cy="16473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 marL="0" marR="0" indent="0" algn="l" defTabSz="270933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𝐴</m:t>
                        </m:r>
                      </m:e>
                      <m:sub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𝑖</m:t>
                        </m:r>
                      </m:sub>
                    </m:sSub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←</m:t>
                    </m:r>
                    <m:sSup>
                      <m:sSup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</m:e>
                        </m:d>
                      </m:e>
                      <m:sup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1/(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𝑥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6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604D8D-1141-B6FE-F6B9-AB37C3B4F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089" y="11310942"/>
                <a:ext cx="7931717" cy="1647304"/>
              </a:xfrm>
              <a:prstGeom prst="rect">
                <a:avLst/>
              </a:prstGeom>
              <a:blipFill>
                <a:blip r:embed="rId10"/>
                <a:stretch>
                  <a:fillRect l="-2080" b="-305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7DE540A7-F338-405E-5174-CA57D02704F4}"/>
              </a:ext>
            </a:extLst>
          </p:cNvPr>
          <p:cNvSpPr txBox="1"/>
          <p:nvPr/>
        </p:nvSpPr>
        <p:spPr>
          <a:xfrm>
            <a:off x="1838677" y="1509745"/>
            <a:ext cx="21112651" cy="178510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1000" dirty="0">
                <a:solidFill>
                  <a:schemeClr val="tx1"/>
                </a:solidFill>
              </a:rPr>
              <a:t>S</a:t>
            </a:r>
            <a:r>
              <a:rPr kumimoji="0" lang="en-US" sz="11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trong unforgeability</a:t>
            </a:r>
            <a:r>
              <a:rPr kumimoji="0" lang="en-US" sz="110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game of BBS</a:t>
            </a:r>
            <a:endParaRPr lang="en-US" sz="1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DC0EEEA-535E-1B90-39C5-7DA0E7841F8A}"/>
                  </a:ext>
                </a:extLst>
              </p:cNvPr>
              <p:cNvSpPr txBox="1"/>
              <p:nvPr/>
            </p:nvSpPr>
            <p:spPr>
              <a:xfrm>
                <a:off x="10964868" y="11125431"/>
                <a:ext cx="2872420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DC0EEEA-535E-1B90-39C5-7DA0E7841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868" y="11125431"/>
                <a:ext cx="2872420" cy="1261878"/>
              </a:xfrm>
              <a:prstGeom prst="rect">
                <a:avLst/>
              </a:prstGeom>
              <a:blipFill>
                <a:blip r:embed="rId11"/>
                <a:stretch>
                  <a:fillRect b="-3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F9AE829-BD6D-4E93-36C8-2779A647BA9B}"/>
                  </a:ext>
                </a:extLst>
              </p:cNvPr>
              <p:cNvSpPr txBox="1"/>
              <p:nvPr/>
            </p:nvSpPr>
            <p:spPr>
              <a:xfrm>
                <a:off x="8694217" y="14446591"/>
                <a:ext cx="20461982" cy="340676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8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𝒜</m:t>
                    </m:r>
                  </m:oMath>
                </a14:m>
                <a:r>
                  <a:rPr kumimoji="0" lang="en-US" sz="8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8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8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8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en-US" sz="8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8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8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1/(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8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8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8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8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8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8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8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8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8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8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8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8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8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8000" b="0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US" sz="8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8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8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8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8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8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8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8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8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for all</a:t>
                </a:r>
                <a:r>
                  <a:rPr kumimoji="0" lang="en-US" sz="8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8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8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8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0" lang="en-US" sz="8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F9AE829-BD6D-4E93-36C8-2779A647B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217" y="14446591"/>
                <a:ext cx="20461982" cy="3406760"/>
              </a:xfrm>
              <a:prstGeom prst="rect">
                <a:avLst/>
              </a:prstGeom>
              <a:blipFill>
                <a:blip r:embed="rId12"/>
                <a:stretch>
                  <a:fillRect l="-1117" b="-1189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846180-95EF-CD88-2717-DB9B11B7A817}"/>
              </a:ext>
            </a:extLst>
          </p:cNvPr>
          <p:cNvSpPr/>
          <p:nvPr/>
        </p:nvSpPr>
        <p:spPr>
          <a:xfrm>
            <a:off x="12576879" y="10852293"/>
            <a:ext cx="15809782" cy="3508665"/>
          </a:xfrm>
          <a:prstGeom prst="roundRect">
            <a:avLst>
              <a:gd name="adj" fmla="val 21005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6DB7C6-4985-E50D-2B01-C137597BD96E}"/>
                  </a:ext>
                </a:extLst>
              </p:cNvPr>
              <p:cNvSpPr txBox="1"/>
              <p:nvPr/>
            </p:nvSpPr>
            <p:spPr>
              <a:xfrm>
                <a:off x="12913341" y="11004797"/>
                <a:ext cx="14978909" cy="32008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9600" dirty="0"/>
                  <a:t>How to construct B </a:t>
                </a:r>
                <a:r>
                  <a:rPr lang="en-US" sz="9600" dirty="0">
                    <a:solidFill>
                      <a:schemeClr val="tx1"/>
                    </a:solidFill>
                  </a:rPr>
                  <a:t>breaking</a:t>
                </a:r>
                <a:r>
                  <a:rPr kumimoji="0" lang="en-US" sz="9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9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𝑞</m:t>
                    </m:r>
                  </m:oMath>
                </a14:m>
                <a:r>
                  <a:rPr kumimoji="0" lang="en-US" sz="9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-SDH given </a:t>
                </a:r>
                <a14:m>
                  <m:oMath xmlns:m="http://schemas.openxmlformats.org/officeDocument/2006/math">
                    <m:r>
                      <a:rPr lang="en-US" sz="96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0" lang="en-US" sz="9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6DB7C6-4985-E50D-2B01-C137597BD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341" y="11004797"/>
                <a:ext cx="14978909" cy="3200870"/>
              </a:xfrm>
              <a:prstGeom prst="rect">
                <a:avLst/>
              </a:prstGeom>
              <a:blipFill>
                <a:blip r:embed="rId13"/>
                <a:stretch>
                  <a:fillRect l="-4064" t="-7510" r="-1524" b="-1778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F8F7E0-2B43-06AC-143D-B2A990F6210A}"/>
                  </a:ext>
                </a:extLst>
              </p:cNvPr>
              <p:cNvSpPr txBox="1"/>
              <p:nvPr/>
            </p:nvSpPr>
            <p:spPr>
              <a:xfrm>
                <a:off x="22881275" y="8010812"/>
                <a:ext cx="3038070" cy="11079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𝑖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∈[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𝑞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]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F8F7E0-2B43-06AC-143D-B2A990F6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275" y="8010812"/>
                <a:ext cx="3038070" cy="1107996"/>
              </a:xfrm>
              <a:prstGeom prst="rect">
                <a:avLst/>
              </a:prstGeom>
              <a:blipFill>
                <a:blip r:embed="rId14"/>
                <a:stretch>
                  <a:fillRect r="-1667" b="-2696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47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  <p:bldP spid="15" grpId="0" animBg="1"/>
      <p:bldP spid="16" grpId="0"/>
      <p:bldP spid="19" grpId="0"/>
      <p:bldP spid="20" grpId="0"/>
      <p:bldP spid="23" grpId="0" animBg="1"/>
      <p:bldP spid="24" grpId="0"/>
      <p:bldP spid="30" grpId="0"/>
      <p:bldP spid="36" grpId="0"/>
      <p:bldP spid="37" grpId="0"/>
      <p:bldP spid="39" grpId="0"/>
      <p:bldP spid="40" grpId="0"/>
      <p:bldP spid="4" grpId="0" animBg="1"/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46E2D39-30CB-5B77-B700-0A93027781DE}"/>
              </a:ext>
            </a:extLst>
          </p:cNvPr>
          <p:cNvSpPr/>
          <p:nvPr/>
        </p:nvSpPr>
        <p:spPr>
          <a:xfrm>
            <a:off x="18173052" y="7640996"/>
            <a:ext cx="11790625" cy="2667643"/>
          </a:xfrm>
          <a:prstGeom prst="roundRect">
            <a:avLst>
              <a:gd name="adj" fmla="val 6617"/>
            </a:avLst>
          </a:prstGeom>
          <a:solidFill>
            <a:srgbClr val="E1FFBA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90CBA8E-FDB4-F494-71F7-A66BB56D1808}"/>
              </a:ext>
            </a:extLst>
          </p:cNvPr>
          <p:cNvSpPr/>
          <p:nvPr/>
        </p:nvSpPr>
        <p:spPr>
          <a:xfrm>
            <a:off x="18201227" y="4277821"/>
            <a:ext cx="13682296" cy="2774186"/>
          </a:xfrm>
          <a:prstGeom prst="roundRect">
            <a:avLst>
              <a:gd name="adj" fmla="val 6617"/>
            </a:avLst>
          </a:prstGeom>
          <a:solidFill>
            <a:srgbClr val="B1E5F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841C94F-F451-1F7E-A764-27EBDE84B853}"/>
              </a:ext>
            </a:extLst>
          </p:cNvPr>
          <p:cNvSpPr/>
          <p:nvPr/>
        </p:nvSpPr>
        <p:spPr>
          <a:xfrm>
            <a:off x="2548322" y="15697422"/>
            <a:ext cx="14950324" cy="2261923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D23DD0A-7980-1D91-57F8-F8678E2A3F05}"/>
              </a:ext>
            </a:extLst>
          </p:cNvPr>
          <p:cNvSpPr/>
          <p:nvPr/>
        </p:nvSpPr>
        <p:spPr>
          <a:xfrm>
            <a:off x="1465811" y="3267201"/>
            <a:ext cx="15938270" cy="7159732"/>
          </a:xfrm>
          <a:prstGeom prst="roundRect">
            <a:avLst>
              <a:gd name="adj" fmla="val 6112"/>
            </a:avLst>
          </a:prstGeom>
          <a:solidFill>
            <a:srgbClr val="B1E5F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E540A7-F338-405E-5174-CA57D02704F4}"/>
                  </a:ext>
                </a:extLst>
              </p:cNvPr>
              <p:cNvSpPr txBox="1"/>
              <p:nvPr/>
            </p:nvSpPr>
            <p:spPr>
              <a:xfrm>
                <a:off x="1968616" y="3491616"/>
                <a:ext cx="14932660" cy="614373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66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Observation. </a:t>
                </a:r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If</a:t>
                </a:r>
                <a:r>
                  <a:rPr kumimoji="0" lang="en-US" sz="66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wins, there</a:t>
                </a:r>
                <a:r>
                  <a:rPr kumimoji="0" lang="en-US" sz="660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are 3 cases: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6600" b="1" dirty="0">
                    <a:solidFill>
                      <a:schemeClr val="tx1"/>
                    </a:solidFill>
                  </a:rPr>
                  <a:t>(1)</a:t>
                </a:r>
                <a:r>
                  <a:rPr lang="en-US" sz="6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lit/>
                      </m:rPr>
                      <a:rPr lang="en-US" sz="6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m:rPr>
                        <m:lit/>
                      </m:rPr>
                      <a:rPr lang="en-US" sz="6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6600" dirty="0"/>
              </a:p>
              <a:p>
                <a:pPr>
                  <a:lnSpc>
                    <a:spcPct val="150000"/>
                  </a:lnSpc>
                </a:pPr>
                <a:r>
                  <a:rPr lang="en-US" sz="6600" b="1" dirty="0"/>
                  <a:t>(2)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66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6600" dirty="0"/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6600" dirty="0"/>
              </a:p>
              <a:p>
                <a:pPr>
                  <a:lnSpc>
                    <a:spcPct val="150000"/>
                  </a:lnSpc>
                </a:pPr>
                <a:r>
                  <a:rPr lang="en-US" sz="6600" b="1" dirty="0"/>
                  <a:t>(3)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66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6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E540A7-F338-405E-5174-CA57D027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616" y="3491616"/>
                <a:ext cx="14932660" cy="6143733"/>
              </a:xfrm>
              <a:prstGeom prst="rect">
                <a:avLst/>
              </a:prstGeom>
              <a:blipFill>
                <a:blip r:embed="rId3"/>
                <a:stretch>
                  <a:fillRect l="-2804" b="-661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85A93C-8344-420C-40B6-960E6CB40EB3}"/>
                  </a:ext>
                </a:extLst>
              </p:cNvPr>
              <p:cNvSpPr txBox="1"/>
              <p:nvPr/>
            </p:nvSpPr>
            <p:spPr>
              <a:xfrm>
                <a:off x="3028266" y="15894869"/>
                <a:ext cx="14470379" cy="206447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tx1"/>
                    </a:solidFill>
                  </a:rPr>
                  <a:t>In general,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6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6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6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6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6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sz="6000" dirty="0">
                    <a:solidFill>
                      <a:schemeClr val="tx1"/>
                    </a:solidFill>
                  </a:rPr>
                  <a:t> is a vector: break binding property of Pedersen commitment</a:t>
                </a:r>
                <a:endParaRPr lang="en-US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85A93C-8344-420C-40B6-960E6CB40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266" y="15894869"/>
                <a:ext cx="14470379" cy="2064476"/>
              </a:xfrm>
              <a:prstGeom prst="rect">
                <a:avLst/>
              </a:prstGeom>
              <a:blipFill>
                <a:blip r:embed="rId4"/>
                <a:stretch>
                  <a:fillRect l="-2542" t="-6098" r="-175" b="-1890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591F31-8C87-E4E7-F1BA-0ACFD3E61A9E}"/>
                  </a:ext>
                </a:extLst>
              </p:cNvPr>
              <p:cNvSpPr txBox="1"/>
              <p:nvPr/>
            </p:nvSpPr>
            <p:spPr>
              <a:xfrm>
                <a:off x="2292812" y="12945856"/>
                <a:ext cx="16441304" cy="155311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1/(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1/(</m:t>
                        </m:r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591F31-8C87-E4E7-F1BA-0ACFD3E61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12" y="12945856"/>
                <a:ext cx="16441304" cy="1553117"/>
              </a:xfrm>
              <a:prstGeom prst="rect">
                <a:avLst/>
              </a:prstGeom>
              <a:blipFill>
                <a:blip r:embed="rId5"/>
                <a:stretch>
                  <a:fillRect b="-894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EC7A7F-0AD4-3DA7-0D60-6906181010F7}"/>
                  </a:ext>
                </a:extLst>
              </p:cNvPr>
              <p:cNvSpPr txBox="1"/>
              <p:nvPr/>
            </p:nvSpPr>
            <p:spPr>
              <a:xfrm>
                <a:off x="18774756" y="16370766"/>
                <a:ext cx="11077162" cy="11079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6600" dirty="0"/>
                  <a:t>Contradiction: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6600" dirty="0"/>
                  <a:t> does not win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EC7A7F-0AD4-3DA7-0D60-690618101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4756" y="16370766"/>
                <a:ext cx="11077162" cy="1107996"/>
              </a:xfrm>
              <a:prstGeom prst="rect">
                <a:avLst/>
              </a:prstGeom>
              <a:blipFill>
                <a:blip r:embed="rId6"/>
                <a:stretch>
                  <a:fillRect l="-3780" t="-17978" b="-3932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2C6D09-FD6B-6027-5541-0216E7BFE354}"/>
                  </a:ext>
                </a:extLst>
              </p:cNvPr>
              <p:cNvSpPr txBox="1"/>
              <p:nvPr/>
            </p:nvSpPr>
            <p:spPr>
              <a:xfrm rot="19496244">
                <a:off x="18770817" y="12553494"/>
                <a:ext cx="2072640" cy="11079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6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2C6D09-FD6B-6027-5541-0216E7BFE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96244">
                <a:off x="18770817" y="12553494"/>
                <a:ext cx="2072640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81431B-B44C-092A-E3A4-3C90E7095C51}"/>
                  </a:ext>
                </a:extLst>
              </p:cNvPr>
              <p:cNvSpPr txBox="1"/>
              <p:nvPr/>
            </p:nvSpPr>
            <p:spPr>
              <a:xfrm>
                <a:off x="21885234" y="14934183"/>
                <a:ext cx="4366260" cy="11079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6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81431B-B44C-092A-E3A4-3C90E7095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5234" y="14934183"/>
                <a:ext cx="4366260" cy="1107996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B91DF6E-1F7C-91B7-B09B-5453FCB77AFE}"/>
              </a:ext>
            </a:extLst>
          </p:cNvPr>
          <p:cNvSpPr txBox="1"/>
          <p:nvPr/>
        </p:nvSpPr>
        <p:spPr>
          <a:xfrm>
            <a:off x="2079452" y="11275097"/>
            <a:ext cx="16807064" cy="110799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6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For case</a:t>
            </a: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(3)</a:t>
            </a:r>
            <a:r>
              <a:rPr kumimoji="0" lang="en-US" sz="6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, it is easy to see it never occurs</a:t>
            </a:r>
            <a:endParaRPr lang="en-US" sz="6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D57074-1FEC-969A-32D0-C3690C21C729}"/>
              </a:ext>
            </a:extLst>
          </p:cNvPr>
          <p:cNvSpPr txBox="1"/>
          <p:nvPr/>
        </p:nvSpPr>
        <p:spPr>
          <a:xfrm>
            <a:off x="18457422" y="4520805"/>
            <a:ext cx="13379391" cy="212365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(1) </a:t>
            </a:r>
            <a:r>
              <a:rPr kumimoji="0" lang="en-US" sz="6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and</a:t>
            </a: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(3) </a:t>
            </a:r>
            <a:r>
              <a:rPr kumimoji="0" lang="en-US" sz="6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are easy </a:t>
            </a:r>
            <a:r>
              <a:rPr lang="en-US" sz="6600" dirty="0">
                <a:solidFill>
                  <a:schemeClr val="tx1"/>
                </a:solidFill>
              </a:rPr>
              <a:t>using similar ideas for BBS+ [</a:t>
            </a:r>
            <a:r>
              <a:rPr lang="en-US" sz="6600" dirty="0">
                <a:solidFill>
                  <a:schemeClr val="accent1"/>
                </a:solidFill>
              </a:rPr>
              <a:t>ASM06</a:t>
            </a:r>
            <a:r>
              <a:rPr lang="en-US" sz="6600" dirty="0">
                <a:solidFill>
                  <a:schemeClr val="tx1"/>
                </a:solidFill>
              </a:rPr>
              <a:t>, </a:t>
            </a:r>
            <a:r>
              <a:rPr lang="en-US" sz="6600" dirty="0">
                <a:solidFill>
                  <a:schemeClr val="accent1"/>
                </a:solidFill>
              </a:rPr>
              <a:t>CDL16</a:t>
            </a:r>
            <a:r>
              <a:rPr lang="en-US" sz="6600" dirty="0">
                <a:solidFill>
                  <a:schemeClr val="tx1"/>
                </a:solidFill>
              </a:rPr>
              <a:t>]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02DF7E-23E1-3C59-485C-6653B80E274A}"/>
                  </a:ext>
                </a:extLst>
              </p:cNvPr>
              <p:cNvSpPr txBox="1"/>
              <p:nvPr/>
            </p:nvSpPr>
            <p:spPr>
              <a:xfrm>
                <a:off x="18379440" y="7752493"/>
                <a:ext cx="10058400" cy="212670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kumimoji="0" lang="en-US" sz="66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(2)</a:t>
                </a:r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</a:t>
                </a:r>
                <a:r>
                  <a:rPr lang="en-US" sz="6600" dirty="0">
                    <a:solidFill>
                      <a:schemeClr val="tx1"/>
                    </a:solidFill>
                  </a:rPr>
                  <a:t>Most </a:t>
                </a:r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challenging</a:t>
                </a:r>
                <a:endParaRPr lang="en-US" sz="6600" dirty="0">
                  <a:solidFill>
                    <a:schemeClr val="tx1"/>
                  </a:solidFill>
                </a:endParaRPr>
              </a:p>
              <a:p>
                <a:r>
                  <a:rPr kumimoji="0" lang="en-US" sz="660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6600" b="0" i="1" u="none" strike="noStrike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⟹</m:t>
                    </m:r>
                  </m:oMath>
                </a14:m>
                <a:r>
                  <a:rPr kumimoji="0" lang="en-US" sz="660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</a:t>
                </a:r>
                <a:r>
                  <a:rPr kumimoji="0" lang="en-US" sz="6600" b="1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New technique!</a:t>
                </a:r>
                <a:endParaRPr kumimoji="0" lang="en-US" sz="66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02DF7E-23E1-3C59-485C-6653B80E2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9440" y="7752493"/>
                <a:ext cx="10058400" cy="2126708"/>
              </a:xfrm>
              <a:prstGeom prst="rect">
                <a:avLst/>
              </a:prstGeom>
              <a:blipFill>
                <a:blip r:embed="rId9"/>
                <a:stretch>
                  <a:fillRect l="-4161" t="-9467" b="-1952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2BB34E-D343-2C61-F93D-752DA6926147}"/>
              </a:ext>
            </a:extLst>
          </p:cNvPr>
          <p:cNvCxnSpPr>
            <a:cxnSpLocks/>
          </p:cNvCxnSpPr>
          <p:nvPr/>
        </p:nvCxnSpPr>
        <p:spPr>
          <a:xfrm flipV="1">
            <a:off x="15813508" y="5367253"/>
            <a:ext cx="2383052" cy="348426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round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8D8AC85-0D6D-ECE6-F184-D17E12F40EED}"/>
              </a:ext>
            </a:extLst>
          </p:cNvPr>
          <p:cNvCxnSpPr>
            <a:cxnSpLocks/>
          </p:cNvCxnSpPr>
          <p:nvPr/>
        </p:nvCxnSpPr>
        <p:spPr>
          <a:xfrm flipV="1">
            <a:off x="16436340" y="6178060"/>
            <a:ext cx="1760220" cy="2966495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round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4BB2335-9D9A-7071-7770-E4EE5C85F1BE}"/>
              </a:ext>
            </a:extLst>
          </p:cNvPr>
          <p:cNvCxnSpPr>
            <a:cxnSpLocks/>
          </p:cNvCxnSpPr>
          <p:nvPr/>
        </p:nvCxnSpPr>
        <p:spPr>
          <a:xfrm>
            <a:off x="16577599" y="7615870"/>
            <a:ext cx="1571947" cy="645990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round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AA6255F-468A-D9E7-FD2F-D9B5E2E5802B}"/>
              </a:ext>
            </a:extLst>
          </p:cNvPr>
          <p:cNvSpPr/>
          <p:nvPr/>
        </p:nvSpPr>
        <p:spPr>
          <a:xfrm>
            <a:off x="606830" y="637725"/>
            <a:ext cx="23915715" cy="2149620"/>
          </a:xfrm>
          <a:prstGeom prst="roundRect">
            <a:avLst>
              <a:gd name="adj" fmla="val 21005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E27D62-45C9-A310-2F1A-2F7AED221B46}"/>
                  </a:ext>
                </a:extLst>
              </p:cNvPr>
              <p:cNvSpPr txBox="1"/>
              <p:nvPr/>
            </p:nvSpPr>
            <p:spPr>
              <a:xfrm>
                <a:off x="943293" y="790228"/>
                <a:ext cx="23038926" cy="172354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9600" dirty="0"/>
                  <a:t>How to construct B </a:t>
                </a:r>
                <a:r>
                  <a:rPr lang="en-US" sz="9600" dirty="0">
                    <a:solidFill>
                      <a:schemeClr val="tx1"/>
                    </a:solidFill>
                  </a:rPr>
                  <a:t>breaking</a:t>
                </a:r>
                <a:r>
                  <a:rPr kumimoji="0" lang="en-US" sz="9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9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𝑞</m:t>
                    </m:r>
                  </m:oMath>
                </a14:m>
                <a:r>
                  <a:rPr kumimoji="0" lang="en-US" sz="9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-SDH given </a:t>
                </a:r>
                <a14:m>
                  <m:oMath xmlns:m="http://schemas.openxmlformats.org/officeDocument/2006/math">
                    <m:r>
                      <a:rPr lang="en-US" sz="96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0" lang="en-US" sz="9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E27D62-45C9-A310-2F1A-2F7AED221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93" y="790228"/>
                <a:ext cx="23038926" cy="1723543"/>
              </a:xfrm>
              <a:prstGeom prst="rect">
                <a:avLst/>
              </a:prstGeom>
              <a:blipFill>
                <a:blip r:embed="rId10"/>
                <a:stretch>
                  <a:fillRect l="-2700" t="-14706" r="-937" b="-3455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CE3A2-CC92-576E-6F97-9A36E7512961}"/>
                  </a:ext>
                </a:extLst>
              </p:cNvPr>
              <p:cNvSpPr txBox="1"/>
              <p:nvPr/>
            </p:nvSpPr>
            <p:spPr>
              <a:xfrm>
                <a:off x="20973646" y="11706889"/>
                <a:ext cx="6017145" cy="126534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r>
                        <a:rPr lang="en-US" sz="6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CE3A2-CC92-576E-6F97-9A36E7512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3646" y="11706889"/>
                <a:ext cx="6017145" cy="1265346"/>
              </a:xfrm>
              <a:prstGeom prst="rect">
                <a:avLst/>
              </a:prstGeom>
              <a:blipFill>
                <a:blip r:embed="rId11"/>
                <a:stretch>
                  <a:fillRect l="-211" b="-1089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2640D3-3A46-C8D0-7D95-451F5C247A60}"/>
                  </a:ext>
                </a:extLst>
              </p:cNvPr>
              <p:cNvSpPr txBox="1"/>
              <p:nvPr/>
            </p:nvSpPr>
            <p:spPr>
              <a:xfrm rot="5400000">
                <a:off x="22926318" y="13544712"/>
                <a:ext cx="2072640" cy="11079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6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2640D3-3A46-C8D0-7D95-451F5C247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2926318" y="13544712"/>
                <a:ext cx="2072640" cy="11079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69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28" grpId="0" animBg="1"/>
      <p:bldP spid="5" grpId="0" uiExpand="1" animBg="1"/>
      <p:bldP spid="38" grpId="0" uiExpand="1" build="p"/>
      <p:bldP spid="7" grpId="0"/>
      <p:bldP spid="9" grpId="0"/>
      <p:bldP spid="22" grpId="0"/>
      <p:bldP spid="25" grpId="0"/>
      <p:bldP spid="26" grpId="0"/>
      <p:bldP spid="27" grpId="0"/>
      <p:bldP spid="32" grpId="0"/>
      <p:bldP spid="3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B91DF6E-1F7C-91B7-B09B-5453FCB77AFE}"/>
                  </a:ext>
                </a:extLst>
              </p:cNvPr>
              <p:cNvSpPr txBox="1"/>
              <p:nvPr/>
            </p:nvSpPr>
            <p:spPr>
              <a:xfrm>
                <a:off x="1437755" y="1243742"/>
                <a:ext cx="28195577" cy="144655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kumimoji="0" lang="en-US" sz="88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For case</a:t>
                </a:r>
                <a:r>
                  <a:rPr kumimoji="0" lang="en-US" sz="88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(1)</a:t>
                </a:r>
                <a:r>
                  <a:rPr kumimoji="0" lang="en-US" sz="88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,</a:t>
                </a:r>
                <a:r>
                  <a:rPr kumimoji="0" lang="en-US" sz="88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</a:t>
                </a:r>
                <a:r>
                  <a:rPr kumimoji="0" lang="en-US" sz="88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we construct </a:t>
                </a:r>
                <a14:m>
                  <m:oMath xmlns:m="http://schemas.openxmlformats.org/officeDocument/2006/math">
                    <m:r>
                      <a:rPr kumimoji="0" lang="en-US" sz="8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ℬ</m:t>
                    </m:r>
                  </m:oMath>
                </a14:m>
                <a:r>
                  <a:rPr kumimoji="0" lang="en-US" sz="88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for </a:t>
                </a:r>
                <a14:m>
                  <m:oMath xmlns:m="http://schemas.openxmlformats.org/officeDocument/2006/math">
                    <m:r>
                      <a:rPr kumimoji="0" lang="en-US" sz="8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𝑞</m:t>
                    </m:r>
                  </m:oMath>
                </a14:m>
                <a:r>
                  <a:rPr kumimoji="0" lang="en-US" sz="88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-SDH as follows</a:t>
                </a:r>
                <a:endParaRPr lang="en-US" sz="8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B91DF6E-1F7C-91B7-B09B-5453FCB77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55" y="1243742"/>
                <a:ext cx="28195577" cy="1446550"/>
              </a:xfrm>
              <a:prstGeom prst="rect">
                <a:avLst/>
              </a:prstGeom>
              <a:blipFill>
                <a:blip r:embed="rId3"/>
                <a:stretch>
                  <a:fillRect l="-2071" t="-19130" b="-4260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0DAA08-9026-A78C-E168-141F18B0B2C2}"/>
              </a:ext>
            </a:extLst>
          </p:cNvPr>
          <p:cNvSpPr/>
          <p:nvPr/>
        </p:nvSpPr>
        <p:spPr>
          <a:xfrm>
            <a:off x="4716998" y="8243888"/>
            <a:ext cx="2813244" cy="5562647"/>
          </a:xfrm>
          <a:prstGeom prst="roundRect">
            <a:avLst>
              <a:gd name="adj" fmla="val 6973"/>
            </a:avLst>
          </a:prstGeom>
          <a:solidFill>
            <a:srgbClr val="FFFFFF"/>
          </a:solidFill>
          <a:ln w="127000" cap="flat">
            <a:solidFill>
              <a:srgbClr val="DD002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52A8F-2053-ED0D-55B0-D609DA4380AA}"/>
                  </a:ext>
                </a:extLst>
              </p:cNvPr>
              <p:cNvSpPr txBox="1"/>
              <p:nvPr/>
            </p:nvSpPr>
            <p:spPr>
              <a:xfrm>
                <a:off x="5257850" y="9469946"/>
                <a:ext cx="1731540" cy="209287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D0028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𝒜</m:t>
                      </m:r>
                    </m:oMath>
                  </m:oMathPara>
                </a14:m>
                <a:endParaRPr kumimoji="0" lang="en-US" sz="12000" i="0" u="none" strike="noStrike" cap="none" spc="0" normalizeH="0" baseline="0" dirty="0">
                  <a:ln>
                    <a:noFill/>
                  </a:ln>
                  <a:solidFill>
                    <a:srgbClr val="DD0028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52A8F-2053-ED0D-55B0-D609DA438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50" y="9469946"/>
                <a:ext cx="1731540" cy="2092875"/>
              </a:xfrm>
              <a:prstGeom prst="rect">
                <a:avLst/>
              </a:prstGeom>
              <a:blipFill>
                <a:blip r:embed="rId4"/>
                <a:stretch>
                  <a:fillRect l="-21168" r="-1751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12D1AE-A2B5-8466-8879-1E3206A16616}"/>
              </a:ext>
            </a:extLst>
          </p:cNvPr>
          <p:cNvSpPr/>
          <p:nvPr/>
        </p:nvSpPr>
        <p:spPr>
          <a:xfrm>
            <a:off x="2934239" y="4823538"/>
            <a:ext cx="24023627" cy="13599929"/>
          </a:xfrm>
          <a:prstGeom prst="roundRect">
            <a:avLst>
              <a:gd name="adj" fmla="val 3934"/>
            </a:avLst>
          </a:prstGeom>
          <a:noFill/>
          <a:ln w="1270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4BDD0-01F1-E967-A11F-B4D5C510B901}"/>
                  </a:ext>
                </a:extLst>
              </p:cNvPr>
              <p:cNvSpPr txBox="1"/>
              <p:nvPr/>
            </p:nvSpPr>
            <p:spPr>
              <a:xfrm>
                <a:off x="3378717" y="5178746"/>
                <a:ext cx="1459596" cy="19389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ℬ</m:t>
                      </m:r>
                    </m:oMath>
                  </m:oMathPara>
                </a14:m>
                <a:endParaRPr lang="en-US" sz="1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4BDD0-01F1-E967-A11F-B4D5C510B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717" y="5178746"/>
                <a:ext cx="1459596" cy="1938992"/>
              </a:xfrm>
              <a:prstGeom prst="rect">
                <a:avLst/>
              </a:prstGeom>
              <a:blipFill>
                <a:blip r:embed="rId5"/>
                <a:stretch>
                  <a:fillRect l="-21368" r="-18803" b="-326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8942D7-3E8D-9DA7-895B-941D132F813E}"/>
                  </a:ext>
                </a:extLst>
              </p:cNvPr>
              <p:cNvSpPr txBox="1"/>
              <p:nvPr/>
            </p:nvSpPr>
            <p:spPr>
              <a:xfrm>
                <a:off x="16910349" y="2866033"/>
                <a:ext cx="8144211" cy="137626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8942D7-3E8D-9DA7-895B-941D132F8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349" y="2866033"/>
                <a:ext cx="8144211" cy="1376268"/>
              </a:xfrm>
              <a:prstGeom prst="rect">
                <a:avLst/>
              </a:prstGeom>
              <a:blipFill>
                <a:blip r:embed="rId6"/>
                <a:stretch>
                  <a:fillRect b="-818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9FA743-D0DC-1407-712F-378B926C532B}"/>
                  </a:ext>
                </a:extLst>
              </p:cNvPr>
              <p:cNvSpPr txBox="1"/>
              <p:nvPr/>
            </p:nvSpPr>
            <p:spPr>
              <a:xfrm>
                <a:off x="17504759" y="5505198"/>
                <a:ext cx="8224594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𝑝</m:t>
                      </m:r>
                      <m:d>
                        <m:d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0" lang="en-US" sz="6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sym typeface="Calibri"/>
                            </a:rPr>
                            <m:t>X</m:t>
                          </m:r>
                        </m:e>
                      </m:d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≔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∏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(</m:t>
                      </m:r>
                      <m:r>
                        <m:rPr>
                          <m:nor/>
                        </m:rPr>
                        <a:rPr lang="en-US" sz="6600"/>
                        <m:t>X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9FA743-D0DC-1407-712F-378B926C5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759" y="5505198"/>
                <a:ext cx="8224594" cy="1261878"/>
              </a:xfrm>
              <a:prstGeom prst="rect">
                <a:avLst/>
              </a:prstGeom>
              <a:blipFill>
                <a:blip r:embed="rId7"/>
                <a:stretch>
                  <a:fillRect b="-19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1DBFE3-A129-73F8-0F69-6E3CA87835BB}"/>
                  </a:ext>
                </a:extLst>
              </p:cNvPr>
              <p:cNvSpPr txBox="1"/>
              <p:nvPr/>
            </p:nvSpPr>
            <p:spPr>
              <a:xfrm>
                <a:off x="11873471" y="5080978"/>
                <a:ext cx="6395794" cy="178253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,…,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𝑞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1DBFE3-A129-73F8-0F69-6E3CA8783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471" y="5080978"/>
                <a:ext cx="6395794" cy="1782533"/>
              </a:xfrm>
              <a:prstGeom prst="rect">
                <a:avLst/>
              </a:prstGeom>
              <a:blipFill>
                <a:blip r:embed="rId8"/>
                <a:stretch>
                  <a:fillRect b="-4014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5D0C01-DB38-CDB4-AE79-93E01242EC07}"/>
                  </a:ext>
                </a:extLst>
              </p:cNvPr>
              <p:cNvSpPr txBox="1"/>
              <p:nvPr/>
            </p:nvSpPr>
            <p:spPr>
              <a:xfrm>
                <a:off x="14631406" y="8463522"/>
                <a:ext cx="8224594" cy="151701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accPr>
                          <m:e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1</m:t>
                        </m:r>
                      </m:sub>
                    </m:sSub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←</m:t>
                    </m:r>
                    <m:sSubSup>
                      <m:sSubSup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SupPr>
                      <m:e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𝑔</m:t>
                        </m:r>
                      </m:e>
                      <m:sub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1</m:t>
                        </m:r>
                      </m:sub>
                      <m:sup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𝜃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⋅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𝑝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(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𝑥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)</m:t>
                        </m:r>
                      </m:sup>
                    </m:sSubSup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, </m:t>
                    </m:r>
                    <m:sSub>
                      <m:sSub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h</m:t>
                        </m:r>
                      </m:e>
                      <m:sub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1</m:t>
                        </m:r>
                      </m:sub>
                    </m:sSub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←</m:t>
                    </m:r>
                    <m:sSubSup>
                      <m:sSubSup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accPr>
                          <m:e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1</m:t>
                        </m:r>
                      </m:sub>
                      <m:sup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𝛼</m:t>
                        </m:r>
                      </m:sup>
                    </m:sSubSup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,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5D0C01-DB38-CDB4-AE79-93E01242E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1406" y="8463522"/>
                <a:ext cx="8224594" cy="1517012"/>
              </a:xfrm>
              <a:prstGeom prst="rect">
                <a:avLst/>
              </a:prstGeom>
              <a:blipFill>
                <a:blip r:embed="rId9"/>
                <a:stretch>
                  <a:fillRect l="-2006" r="-4321" b="-2166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3B770A-B5A5-FC7B-C8BF-BBEE89BFA845}"/>
              </a:ext>
            </a:extLst>
          </p:cNvPr>
          <p:cNvCxnSpPr>
            <a:cxnSpLocks/>
          </p:cNvCxnSpPr>
          <p:nvPr/>
        </p:nvCxnSpPr>
        <p:spPr>
          <a:xfrm flipH="1">
            <a:off x="7580105" y="12823585"/>
            <a:ext cx="4613571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8DC2-3321-CF21-D1DF-F9F99F3736F2}"/>
              </a:ext>
            </a:extLst>
          </p:cNvPr>
          <p:cNvCxnSpPr>
            <a:cxnSpLocks/>
          </p:cNvCxnSpPr>
          <p:nvPr/>
        </p:nvCxnSpPr>
        <p:spPr>
          <a:xfrm flipH="1">
            <a:off x="7662299" y="11264333"/>
            <a:ext cx="4581243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C40880B-816C-2A1A-711E-5EB8337BADD0}"/>
              </a:ext>
            </a:extLst>
          </p:cNvPr>
          <p:cNvSpPr/>
          <p:nvPr/>
        </p:nvSpPr>
        <p:spPr>
          <a:xfrm>
            <a:off x="12282626" y="10736634"/>
            <a:ext cx="2813244" cy="2528364"/>
          </a:xfrm>
          <a:prstGeom prst="roundRect">
            <a:avLst/>
          </a:prstGeom>
          <a:solidFill>
            <a:srgbClr val="FFFFFF"/>
          </a:solidFill>
          <a:ln w="1270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38E4FF-84C0-357F-4609-ACF91CE4DF63}"/>
                  </a:ext>
                </a:extLst>
              </p:cNvPr>
              <p:cNvSpPr txBox="1"/>
              <p:nvPr/>
            </p:nvSpPr>
            <p:spPr>
              <a:xfrm>
                <a:off x="9222228" y="9803398"/>
                <a:ext cx="1329327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38E4FF-84C0-357F-4609-ACF91CE4D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228" y="9803398"/>
                <a:ext cx="1329327" cy="1261878"/>
              </a:xfrm>
              <a:prstGeom prst="rect">
                <a:avLst/>
              </a:prstGeom>
              <a:blipFill>
                <a:blip r:embed="rId10"/>
                <a:stretch>
                  <a:fillRect l="-2857" b="-297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A40D325-517F-BFAA-E15E-539B5C3D8CB5}"/>
              </a:ext>
            </a:extLst>
          </p:cNvPr>
          <p:cNvSpPr txBox="1"/>
          <p:nvPr/>
        </p:nvSpPr>
        <p:spPr>
          <a:xfrm>
            <a:off x="12753476" y="11299130"/>
            <a:ext cx="2381478" cy="14773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8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9F2E77-019D-DAD6-95DD-396D5CD89BC7}"/>
                  </a:ext>
                </a:extLst>
              </p:cNvPr>
              <p:cNvSpPr txBox="1"/>
              <p:nvPr/>
            </p:nvSpPr>
            <p:spPr>
              <a:xfrm>
                <a:off x="15535543" y="10145871"/>
                <a:ext cx="7931716" cy="16473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 marL="0" marR="0" indent="0" algn="l" defTabSz="270933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←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1/(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𝑥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9F2E77-019D-DAD6-95DD-396D5CD89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5543" y="10145871"/>
                <a:ext cx="7931716" cy="1647304"/>
              </a:xfrm>
              <a:prstGeom prst="rect">
                <a:avLst/>
              </a:prstGeom>
              <a:blipFill>
                <a:blip r:embed="rId11"/>
                <a:stretch>
                  <a:fillRect l="-479" b="-381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2D592E-0997-5CFC-FC35-FF9BC85AD2F5}"/>
                  </a:ext>
                </a:extLst>
              </p:cNvPr>
              <p:cNvSpPr txBox="1"/>
              <p:nvPr/>
            </p:nvSpPr>
            <p:spPr>
              <a:xfrm>
                <a:off x="8500546" y="11384315"/>
                <a:ext cx="2872420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2D592E-0997-5CFC-FC35-FF9BC85AD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46" y="11384315"/>
                <a:ext cx="2872420" cy="1261878"/>
              </a:xfrm>
              <a:prstGeom prst="rect">
                <a:avLst/>
              </a:prstGeom>
              <a:blipFill>
                <a:blip r:embed="rId12"/>
                <a:stretch>
                  <a:fillRect b="-198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039CF2-5F14-047B-93E3-82369D083DFF}"/>
                  </a:ext>
                </a:extLst>
              </p:cNvPr>
              <p:cNvSpPr txBox="1"/>
              <p:nvPr/>
            </p:nvSpPr>
            <p:spPr>
              <a:xfrm>
                <a:off x="16910349" y="11914862"/>
                <a:ext cx="6299200" cy="13891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=</m:t>
                      </m:r>
                      <m:sSubSup>
                        <m:sSub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d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𝜃</m:t>
                              </m:r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+</m:t>
                              </m:r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𝑝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(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𝑥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)/(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𝑥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039CF2-5F14-047B-93E3-82369D083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349" y="11914862"/>
                <a:ext cx="6299200" cy="1389163"/>
              </a:xfrm>
              <a:prstGeom prst="rect">
                <a:avLst/>
              </a:prstGeom>
              <a:blipFill>
                <a:blip r:embed="rId13"/>
                <a:stretch>
                  <a:fillRect l="-1408" r="-23541" b="-1090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8AAE67-F696-A864-AB6B-418FD3FFAAF6}"/>
                  </a:ext>
                </a:extLst>
              </p:cNvPr>
              <p:cNvSpPr txBox="1"/>
              <p:nvPr/>
            </p:nvSpPr>
            <p:spPr>
              <a:xfrm>
                <a:off x="7433268" y="14246517"/>
                <a:ext cx="4493211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𝑚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,(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𝑒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8AAE67-F696-A864-AB6B-418FD3FF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268" y="14246517"/>
                <a:ext cx="4493211" cy="1261878"/>
              </a:xfrm>
              <a:prstGeom prst="rect">
                <a:avLst/>
              </a:prstGeom>
              <a:blipFill>
                <a:blip r:embed="rId14"/>
                <a:stretch>
                  <a:fillRect r="-3672" b="-1782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BC5780-DFD6-6772-2F01-A0A2D62F0708}"/>
              </a:ext>
            </a:extLst>
          </p:cNvPr>
          <p:cNvCxnSpPr>
            <a:cxnSpLocks/>
          </p:cNvCxnSpPr>
          <p:nvPr/>
        </p:nvCxnSpPr>
        <p:spPr>
          <a:xfrm>
            <a:off x="5970546" y="13806535"/>
            <a:ext cx="1462722" cy="1041939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D2D18146-6AE5-B901-9BD7-4C855C37F9D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800994" y="3655477"/>
            <a:ext cx="1210956" cy="1102156"/>
          </a:xfrm>
          <a:prstGeom prst="bentConnector3">
            <a:avLst>
              <a:gd name="adj1" fmla="val 103137"/>
            </a:avLst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C41B97C-C177-93CD-0D9B-E64F072538E0}"/>
                  </a:ext>
                </a:extLst>
              </p:cNvPr>
              <p:cNvSpPr txBox="1"/>
              <p:nvPr/>
            </p:nvSpPr>
            <p:spPr>
              <a:xfrm>
                <a:off x="4401206" y="16168479"/>
                <a:ext cx="9642044" cy="154362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=</m:t>
                      </m:r>
                      <m:sSubSup>
                        <m:sSub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d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𝜃</m:t>
                              </m:r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+</m:t>
                              </m:r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𝑝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(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𝑥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)/(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𝑥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∗</m:t>
                              </m:r>
                            </m:sup>
                          </m:s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C41B97C-C177-93CD-0D9B-E64F0725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06" y="16168479"/>
                <a:ext cx="9642044" cy="1543622"/>
              </a:xfrm>
              <a:prstGeom prst="rect">
                <a:avLst/>
              </a:prstGeom>
              <a:blipFill>
                <a:blip r:embed="rId15"/>
                <a:stretch>
                  <a:fillRect b="-487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CA8ADE9-8FE8-01A0-1230-E69928AEAF59}"/>
                  </a:ext>
                </a:extLst>
              </p:cNvPr>
              <p:cNvSpPr txBox="1"/>
              <p:nvPr/>
            </p:nvSpPr>
            <p:spPr>
              <a:xfrm>
                <a:off x="14764674" y="16526852"/>
                <a:ext cx="2072640" cy="11079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CA8ADE9-8FE8-01A0-1230-E69928AEA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4674" y="16526852"/>
                <a:ext cx="2072640" cy="110799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72F864-0064-2C4D-783E-FE2B6554B533}"/>
                  </a:ext>
                </a:extLst>
              </p:cNvPr>
              <p:cNvSpPr txBox="1"/>
              <p:nvPr/>
            </p:nvSpPr>
            <p:spPr>
              <a:xfrm>
                <a:off x="17382433" y="15813761"/>
                <a:ext cx="8902434" cy="19659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</m:ctrlPr>
                          </m:sSupPr>
                          <m:e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, </m:t>
                        </m:r>
                        <m:sSubSup>
                          <m:sSubSupPr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</m:ctrlPr>
                          </m:sSubSupPr>
                          <m:e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1</m:t>
                            </m:r>
                          </m:sub>
                          <m:sup>
                            <m:f>
                              <m:fPr>
                                <m:ctrlP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fPr>
                              <m:num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𝑥</m:t>
                                </m:r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  <m:t>∗</m:t>
                                    </m:r>
                                  </m:sup>
                                </m:sSup>
                              </m:den>
                            </m:f>
                          </m:sup>
                        </m:sSubSup>
                      </m:e>
                    </m:d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72F864-0064-2C4D-783E-FE2B6554B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433" y="15813761"/>
                <a:ext cx="8902434" cy="1965981"/>
              </a:xfrm>
              <a:prstGeom prst="rect">
                <a:avLst/>
              </a:prstGeom>
              <a:blipFill>
                <a:blip r:embed="rId17"/>
                <a:stretch>
                  <a:fillRect l="-4274" b="-1410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718E5A3C-EBC1-B11C-8774-B5283382C12C}"/>
              </a:ext>
            </a:extLst>
          </p:cNvPr>
          <p:cNvSpPr/>
          <p:nvPr/>
        </p:nvSpPr>
        <p:spPr>
          <a:xfrm>
            <a:off x="12850325" y="14305414"/>
            <a:ext cx="16783007" cy="1337084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FB20B1D-0BD6-A6B0-087F-CE37B47F06C7}"/>
                  </a:ext>
                </a:extLst>
              </p:cNvPr>
              <p:cNvSpPr txBox="1"/>
              <p:nvPr/>
            </p:nvSpPr>
            <p:spPr>
              <a:xfrm>
                <a:off x="13101204" y="14555596"/>
                <a:ext cx="16783007" cy="10869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6000"/>
                          <m:t>X</m:t>
                        </m:r>
                      </m:e>
                    </m:d>
                  </m:oMath>
                </a14:m>
                <a:r>
                  <a:rPr lang="en-US" sz="6000" dirty="0"/>
                  <a:t> not divisible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6000"/>
                          <m:t>X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6000" dirty="0"/>
                  <a:t>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lit/>
                      </m:rPr>
                      <a:rPr lang="en-US" sz="60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m:rPr>
                        <m:lit/>
                      </m:rPr>
                      <a:rPr lang="en-US" sz="6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6000" dirty="0"/>
                  <a:t>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FB20B1D-0BD6-A6B0-087F-CE37B47F0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1204" y="14555596"/>
                <a:ext cx="16783007" cy="1086901"/>
              </a:xfrm>
              <a:prstGeom prst="rect">
                <a:avLst/>
              </a:prstGeom>
              <a:blipFill>
                <a:blip r:embed="rId18"/>
                <a:stretch>
                  <a:fillRect l="-1059" t="-16279" b="-3255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3C399868-707A-E582-CB13-6B3FD4334E5C}"/>
              </a:ext>
            </a:extLst>
          </p:cNvPr>
          <p:cNvSpPr/>
          <p:nvPr/>
        </p:nvSpPr>
        <p:spPr>
          <a:xfrm>
            <a:off x="23485655" y="9205651"/>
            <a:ext cx="8224595" cy="2389728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16548EA-1E2A-9AC6-2714-AFC70F9F47BC}"/>
                  </a:ext>
                </a:extLst>
              </p:cNvPr>
              <p:cNvSpPr txBox="1"/>
              <p:nvPr/>
            </p:nvSpPr>
            <p:spPr>
              <a:xfrm>
                <a:off x="23736533" y="9455835"/>
                <a:ext cx="7931717" cy="19389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6000" dirty="0"/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6000"/>
                          <m:t>X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6000" dirty="0"/>
                  <a:t> divides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6000"/>
                          <m:t>X</m:t>
                        </m:r>
                      </m:e>
                    </m:d>
                  </m:oMath>
                </a14:m>
                <a:r>
                  <a:rPr lang="en-US" sz="6000" dirty="0"/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6000" dirty="0"/>
                  <a:t>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16548EA-1E2A-9AC6-2714-AFC70F9F4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6533" y="9455835"/>
                <a:ext cx="7931717" cy="1938992"/>
              </a:xfrm>
              <a:prstGeom prst="rect">
                <a:avLst/>
              </a:prstGeom>
              <a:blipFill>
                <a:blip r:embed="rId19"/>
                <a:stretch>
                  <a:fillRect l="-4800" t="-9091" b="-2013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FC6447-2B03-6EA7-B703-F1F97CC7DF5E}"/>
                  </a:ext>
                </a:extLst>
              </p:cNvPr>
              <p:cNvSpPr txBox="1"/>
              <p:nvPr/>
            </p:nvSpPr>
            <p:spPr>
              <a:xfrm>
                <a:off x="14543530" y="6849191"/>
                <a:ext cx="4136744" cy="162865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𝛼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FC6447-2B03-6EA7-B703-F1F97CC7D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530" y="6849191"/>
                <a:ext cx="4136744" cy="1628651"/>
              </a:xfrm>
              <a:prstGeom prst="rect">
                <a:avLst/>
              </a:prstGeom>
              <a:blipFill>
                <a:blip r:embed="rId20"/>
                <a:stretch>
                  <a:fillRect b="-4883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5D53BAE-B694-0949-6279-94CBEC7F9685}"/>
              </a:ext>
            </a:extLst>
          </p:cNvPr>
          <p:cNvCxnSpPr>
            <a:cxnSpLocks/>
          </p:cNvCxnSpPr>
          <p:nvPr/>
        </p:nvCxnSpPr>
        <p:spPr>
          <a:xfrm flipH="1">
            <a:off x="7615057" y="9538215"/>
            <a:ext cx="6567166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C070DAC-5534-66BA-0DDB-3DF4FA2ACFC9}"/>
                  </a:ext>
                </a:extLst>
              </p:cNvPr>
              <p:cNvSpPr txBox="1"/>
              <p:nvPr/>
            </p:nvSpPr>
            <p:spPr>
              <a:xfrm>
                <a:off x="7875978" y="8039422"/>
                <a:ext cx="5694219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C070DAC-5534-66BA-0DDB-3DF4FA2AC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978" y="8039422"/>
                <a:ext cx="5694219" cy="1261878"/>
              </a:xfrm>
              <a:prstGeom prst="rect">
                <a:avLst/>
              </a:prstGeom>
              <a:blipFill>
                <a:blip r:embed="rId21"/>
                <a:stretch>
                  <a:fillRect b="-9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E118DB7-EE5E-7C50-CC97-8A3EFBB0439A}"/>
              </a:ext>
            </a:extLst>
          </p:cNvPr>
          <p:cNvSpPr/>
          <p:nvPr/>
        </p:nvSpPr>
        <p:spPr>
          <a:xfrm>
            <a:off x="11986647" y="9829251"/>
            <a:ext cx="15729348" cy="3440540"/>
          </a:xfrm>
          <a:prstGeom prst="roundRect">
            <a:avLst>
              <a:gd name="adj" fmla="val 6617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143A04B-28D0-3C82-5BAD-B0EAEF9C9DFA}"/>
                  </a:ext>
                </a:extLst>
              </p:cNvPr>
              <p:cNvSpPr txBox="1"/>
              <p:nvPr/>
            </p:nvSpPr>
            <p:spPr>
              <a:xfrm>
                <a:off x="12320757" y="10150224"/>
                <a:ext cx="15729349" cy="280076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8800" dirty="0"/>
                  <a:t>This method does not work for case </a:t>
                </a:r>
                <a:r>
                  <a:rPr lang="en-US" sz="8800" b="1" dirty="0"/>
                  <a:t>(2)</a:t>
                </a:r>
                <a:r>
                  <a:rPr lang="en-US" sz="8800" dirty="0"/>
                  <a:t>,</a:t>
                </a:r>
                <a:r>
                  <a:rPr lang="en-US" sz="8800" b="1" dirty="0"/>
                  <a:t> </a:t>
                </a:r>
                <a:r>
                  <a:rPr lang="en-US" sz="880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800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88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8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8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8800" dirty="0"/>
                  <a:t> for some </a:t>
                </a:r>
                <a14:m>
                  <m:oMath xmlns:m="http://schemas.openxmlformats.org/officeDocument/2006/math">
                    <m:r>
                      <a:rPr lang="en-US" sz="8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8800" dirty="0"/>
                  <a:t> 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143A04B-28D0-3C82-5BAD-B0EAEF9C9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757" y="10150224"/>
                <a:ext cx="15729349" cy="2800767"/>
              </a:xfrm>
              <a:prstGeom prst="rect">
                <a:avLst/>
              </a:prstGeom>
              <a:blipFill>
                <a:blip r:embed="rId22"/>
                <a:stretch>
                  <a:fillRect l="-3713" t="-10360" b="-2117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3ECEAE53-DCEC-3F7E-2DCA-846CDFB6AEC2}"/>
              </a:ext>
            </a:extLst>
          </p:cNvPr>
          <p:cNvSpPr/>
          <p:nvPr/>
        </p:nvSpPr>
        <p:spPr>
          <a:xfrm>
            <a:off x="6285068" y="3054829"/>
            <a:ext cx="6922933" cy="2389728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53C4F9F-CFA7-3067-0553-F40FA18A88AD}"/>
                  </a:ext>
                </a:extLst>
              </p:cNvPr>
              <p:cNvSpPr txBox="1"/>
              <p:nvPr/>
            </p:nvSpPr>
            <p:spPr>
              <a:xfrm>
                <a:off x="6535947" y="3305013"/>
                <a:ext cx="6672054" cy="201023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6000" dirty="0"/>
                  <a:t>Assume </a:t>
                </a:r>
                <a:r>
                  <a:rPr lang="en-US" sz="6000" dirty="0" err="1"/>
                  <a:t>w.l.o.g</a:t>
                </a:r>
                <a:r>
                  <a:rPr lang="en-US" sz="6000" dirty="0"/>
                  <a:t>.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6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6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1</m:t>
                        </m:r>
                      </m:sub>
                    </m:sSub>
                    <m:r>
                      <a:rPr kumimoji="0" lang="en-US" sz="6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,…,</m:t>
                    </m:r>
                    <m:sSub>
                      <m:sSubPr>
                        <m:ctrlPr>
                          <a:rPr kumimoji="0" lang="en-US" sz="6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6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6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6000" dirty="0"/>
                  <a:t> are distinct 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53C4F9F-CFA7-3067-0553-F40FA18A8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947" y="3305013"/>
                <a:ext cx="6672054" cy="2010230"/>
              </a:xfrm>
              <a:prstGeom prst="rect">
                <a:avLst/>
              </a:prstGeom>
              <a:blipFill>
                <a:blip r:embed="rId23"/>
                <a:stretch>
                  <a:fillRect l="-5503" t="-9434" r="-5693" b="-1635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CB89752-1CD1-B920-5729-8C410B415DAA}"/>
              </a:ext>
            </a:extLst>
          </p:cNvPr>
          <p:cNvCxnSpPr>
            <a:cxnSpLocks/>
          </p:cNvCxnSpPr>
          <p:nvPr/>
        </p:nvCxnSpPr>
        <p:spPr>
          <a:xfrm>
            <a:off x="10898640" y="5489456"/>
            <a:ext cx="1383986" cy="742625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round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7163ABF-34E7-54D5-3F8B-0CA20567AF7E}"/>
              </a:ext>
            </a:extLst>
          </p:cNvPr>
          <p:cNvSpPr txBox="1"/>
          <p:nvPr/>
        </p:nvSpPr>
        <p:spPr>
          <a:xfrm>
            <a:off x="14805855" y="15845238"/>
            <a:ext cx="2490438" cy="92333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5400" dirty="0"/>
              <a:t>[</a:t>
            </a:r>
            <a:r>
              <a:rPr lang="en-US" sz="5400" dirty="0">
                <a:solidFill>
                  <a:schemeClr val="accent1"/>
                </a:solidFill>
              </a:rPr>
              <a:t>BB04</a:t>
            </a:r>
            <a:r>
              <a:rPr lang="en-US" sz="5400" dirty="0"/>
              <a:t>]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94FB4D5-8C0B-335C-DA01-57A102655579}"/>
              </a:ext>
            </a:extLst>
          </p:cNvPr>
          <p:cNvSpPr/>
          <p:nvPr/>
        </p:nvSpPr>
        <p:spPr>
          <a:xfrm>
            <a:off x="18925223" y="6960684"/>
            <a:ext cx="12258673" cy="1553113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240CF3-E33F-B063-BCC1-9C73ECC05A68}"/>
                  </a:ext>
                </a:extLst>
              </p:cNvPr>
              <p:cNvSpPr txBox="1"/>
              <p:nvPr/>
            </p:nvSpPr>
            <p:spPr>
              <a:xfrm>
                <a:off x="19176101" y="7210868"/>
                <a:ext cx="12007795" cy="10156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6000" dirty="0"/>
                  <a:t>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/>
                  <a:t>,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chemeClr val="tx1"/>
                            </a:solidFill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6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240CF3-E33F-B063-BCC1-9C73ECC05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6101" y="7210868"/>
                <a:ext cx="12007795" cy="1015663"/>
              </a:xfrm>
              <a:prstGeom prst="rect">
                <a:avLst/>
              </a:prstGeom>
              <a:blipFill>
                <a:blip r:embed="rId24"/>
                <a:stretch>
                  <a:fillRect l="-1374" t="-18519" b="-3950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749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  <p:bldP spid="16" grpId="0"/>
      <p:bldP spid="21" grpId="0" animBg="1"/>
      <p:bldP spid="23" grpId="0"/>
      <p:bldP spid="24" grpId="0"/>
      <p:bldP spid="30" grpId="0"/>
      <p:bldP spid="31" grpId="0"/>
      <p:bldP spid="36" grpId="0"/>
      <p:bldP spid="37" grpId="0"/>
      <p:bldP spid="72" grpId="0"/>
      <p:bldP spid="73" grpId="0"/>
      <p:bldP spid="74" grpId="0"/>
      <p:bldP spid="75" grpId="0" animBg="1"/>
      <p:bldP spid="76" grpId="0"/>
      <p:bldP spid="77" grpId="0" animBg="1"/>
      <p:bldP spid="78" grpId="0"/>
      <p:bldP spid="80" grpId="0"/>
      <p:bldP spid="82" grpId="0"/>
      <p:bldP spid="83" grpId="0" animBg="1"/>
      <p:bldP spid="84" grpId="0"/>
      <p:bldP spid="87" grpId="0" animBg="1"/>
      <p:bldP spid="88" grpId="0"/>
      <p:bldP spid="3" grpId="0"/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6A9B494-D0FC-53B4-9F0E-415B30202D8C}"/>
              </a:ext>
            </a:extLst>
          </p:cNvPr>
          <p:cNvSpPr/>
          <p:nvPr/>
        </p:nvSpPr>
        <p:spPr>
          <a:xfrm>
            <a:off x="20726215" y="12140405"/>
            <a:ext cx="7178208" cy="1111441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B01763-8801-7607-1724-5F9DFD06A687}"/>
              </a:ext>
            </a:extLst>
          </p:cNvPr>
          <p:cNvSpPr/>
          <p:nvPr/>
        </p:nvSpPr>
        <p:spPr>
          <a:xfrm>
            <a:off x="8246396" y="10564987"/>
            <a:ext cx="9516416" cy="1124850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91DF6E-1F7C-91B7-B09B-5453FCB77AFE}"/>
              </a:ext>
            </a:extLst>
          </p:cNvPr>
          <p:cNvSpPr txBox="1"/>
          <p:nvPr/>
        </p:nvSpPr>
        <p:spPr>
          <a:xfrm>
            <a:off x="1437756" y="1243742"/>
            <a:ext cx="27619844" cy="144655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8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For case</a:t>
            </a:r>
            <a:r>
              <a:rPr kumimoji="0" lang="en-US" sz="8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(2)</a:t>
            </a:r>
            <a:r>
              <a:rPr kumimoji="0" lang="en-US" sz="8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, how </a:t>
            </a:r>
            <a:r>
              <a:rPr lang="en-US" sz="8800" dirty="0">
                <a:solidFill>
                  <a:schemeClr val="tx1"/>
                </a:solidFill>
              </a:rPr>
              <a:t>[</a:t>
            </a:r>
            <a:r>
              <a:rPr lang="en-US" sz="8800" dirty="0">
                <a:solidFill>
                  <a:schemeClr val="accent1"/>
                </a:solidFill>
              </a:rPr>
              <a:t>ASM06</a:t>
            </a:r>
            <a:r>
              <a:rPr lang="en-US" sz="8800" dirty="0">
                <a:solidFill>
                  <a:schemeClr val="tx1"/>
                </a:solidFill>
              </a:rPr>
              <a:t>, </a:t>
            </a:r>
            <a:r>
              <a:rPr lang="en-US" sz="8800" dirty="0">
                <a:solidFill>
                  <a:schemeClr val="accent1"/>
                </a:solidFill>
              </a:rPr>
              <a:t>CDL16</a:t>
            </a:r>
            <a:r>
              <a:rPr lang="en-US" sz="8800" dirty="0">
                <a:solidFill>
                  <a:schemeClr val="tx1"/>
                </a:solidFill>
              </a:rPr>
              <a:t>]</a:t>
            </a:r>
            <a:r>
              <a:rPr kumimoji="0" lang="en-US" sz="8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handle it for BBS+?  </a:t>
            </a:r>
            <a:r>
              <a:rPr kumimoji="0" lang="en-US" sz="8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</a:t>
            </a:r>
            <a:endParaRPr lang="en-US" sz="8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0DAA08-9026-A78C-E168-141F18B0B2C2}"/>
              </a:ext>
            </a:extLst>
          </p:cNvPr>
          <p:cNvSpPr/>
          <p:nvPr/>
        </p:nvSpPr>
        <p:spPr>
          <a:xfrm>
            <a:off x="4748451" y="9510496"/>
            <a:ext cx="2813244" cy="5562647"/>
          </a:xfrm>
          <a:prstGeom prst="roundRect">
            <a:avLst>
              <a:gd name="adj" fmla="val 6973"/>
            </a:avLst>
          </a:prstGeom>
          <a:solidFill>
            <a:srgbClr val="FFFFFF"/>
          </a:solidFill>
          <a:ln w="127000" cap="flat">
            <a:solidFill>
              <a:srgbClr val="DD002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52A8F-2053-ED0D-55B0-D609DA4380AA}"/>
                  </a:ext>
                </a:extLst>
              </p:cNvPr>
              <p:cNvSpPr txBox="1"/>
              <p:nvPr/>
            </p:nvSpPr>
            <p:spPr>
              <a:xfrm>
                <a:off x="5289303" y="10736554"/>
                <a:ext cx="1731540" cy="209287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D0028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𝒜</m:t>
                      </m:r>
                    </m:oMath>
                  </m:oMathPara>
                </a14:m>
                <a:endParaRPr kumimoji="0" lang="en-US" sz="12000" i="0" u="none" strike="noStrike" cap="none" spc="0" normalizeH="0" baseline="0" dirty="0">
                  <a:ln>
                    <a:noFill/>
                  </a:ln>
                  <a:solidFill>
                    <a:srgbClr val="DD0028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52A8F-2053-ED0D-55B0-D609DA438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303" y="10736554"/>
                <a:ext cx="1731540" cy="2092875"/>
              </a:xfrm>
              <a:prstGeom prst="rect">
                <a:avLst/>
              </a:prstGeom>
              <a:blipFill>
                <a:blip r:embed="rId3"/>
                <a:stretch>
                  <a:fillRect l="-21168" r="-1751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12D1AE-A2B5-8466-8879-1E3206A16616}"/>
              </a:ext>
            </a:extLst>
          </p:cNvPr>
          <p:cNvSpPr/>
          <p:nvPr/>
        </p:nvSpPr>
        <p:spPr>
          <a:xfrm>
            <a:off x="2934239" y="4823538"/>
            <a:ext cx="27619844" cy="13599929"/>
          </a:xfrm>
          <a:prstGeom prst="roundRect">
            <a:avLst>
              <a:gd name="adj" fmla="val 3934"/>
            </a:avLst>
          </a:prstGeom>
          <a:noFill/>
          <a:ln w="1270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4BDD0-01F1-E967-A11F-B4D5C510B901}"/>
                  </a:ext>
                </a:extLst>
              </p:cNvPr>
              <p:cNvSpPr txBox="1"/>
              <p:nvPr/>
            </p:nvSpPr>
            <p:spPr>
              <a:xfrm>
                <a:off x="3378717" y="5178746"/>
                <a:ext cx="1459596" cy="19389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ℬ</m:t>
                      </m:r>
                    </m:oMath>
                  </m:oMathPara>
                </a14:m>
                <a:endParaRPr lang="en-US" sz="1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4BDD0-01F1-E967-A11F-B4D5C510B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717" y="5178746"/>
                <a:ext cx="1459596" cy="1938992"/>
              </a:xfrm>
              <a:prstGeom prst="rect">
                <a:avLst/>
              </a:prstGeom>
              <a:blipFill>
                <a:blip r:embed="rId4"/>
                <a:stretch>
                  <a:fillRect l="-21368" r="-18803" b="-326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8942D7-3E8D-9DA7-895B-941D132F813E}"/>
                  </a:ext>
                </a:extLst>
              </p:cNvPr>
              <p:cNvSpPr txBox="1"/>
              <p:nvPr/>
            </p:nvSpPr>
            <p:spPr>
              <a:xfrm>
                <a:off x="17071653" y="2958212"/>
                <a:ext cx="8440107" cy="137626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8942D7-3E8D-9DA7-895B-941D132F8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1653" y="2958212"/>
                <a:ext cx="8440107" cy="1376268"/>
              </a:xfrm>
              <a:prstGeom prst="rect">
                <a:avLst/>
              </a:prstGeom>
              <a:blipFill>
                <a:blip r:embed="rId5"/>
                <a:stretch>
                  <a:fillRect b="-818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9FA743-D0DC-1407-712F-378B926C532B}"/>
                  </a:ext>
                </a:extLst>
              </p:cNvPr>
              <p:cNvSpPr txBox="1"/>
              <p:nvPr/>
            </p:nvSpPr>
            <p:spPr>
              <a:xfrm>
                <a:off x="17504759" y="5505198"/>
                <a:ext cx="8877374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F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𝑝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F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′</m:t>
                      </m:r>
                      <m:d>
                        <m:d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0" lang="en-US" sz="6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sym typeface="Calibri"/>
                            </a:rPr>
                            <m:t>X</m:t>
                          </m:r>
                        </m:e>
                      </m:d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F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≔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∏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𝑖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≠</m:t>
                          </m:r>
                          <m:sSup>
                            <m:sSup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DF00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DF00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DF00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F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(</m:t>
                      </m:r>
                      <m:r>
                        <m:rPr>
                          <m:nor/>
                        </m:rPr>
                        <a:rPr lang="en-US" sz="6600">
                          <a:solidFill>
                            <a:srgbClr val="DF00FF"/>
                          </a:solidFill>
                        </a:rPr>
                        <m:t>X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F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F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DF00FF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9FA743-D0DC-1407-712F-378B926C5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759" y="5505198"/>
                <a:ext cx="8877374" cy="1261878"/>
              </a:xfrm>
              <a:prstGeom prst="rect">
                <a:avLst/>
              </a:prstGeom>
              <a:blipFill>
                <a:blip r:embed="rId6"/>
                <a:stretch>
                  <a:fillRect b="-19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1DBFE3-A129-73F8-0F69-6E3CA87835BB}"/>
                  </a:ext>
                </a:extLst>
              </p:cNvPr>
              <p:cNvSpPr txBox="1"/>
              <p:nvPr/>
            </p:nvSpPr>
            <p:spPr>
              <a:xfrm>
                <a:off x="11873471" y="5080978"/>
                <a:ext cx="6395794" cy="178253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,…,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𝑞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1DBFE3-A129-73F8-0F69-6E3CA8783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471" y="5080978"/>
                <a:ext cx="6395794" cy="1782533"/>
              </a:xfrm>
              <a:prstGeom prst="rect">
                <a:avLst/>
              </a:prstGeom>
              <a:blipFill>
                <a:blip r:embed="rId7"/>
                <a:stretch>
                  <a:fillRect b="-4014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5D0C01-DB38-CDB4-AE79-93E01242EC07}"/>
                  </a:ext>
                </a:extLst>
              </p:cNvPr>
              <p:cNvSpPr txBox="1"/>
              <p:nvPr/>
            </p:nvSpPr>
            <p:spPr>
              <a:xfrm>
                <a:off x="14936769" y="8325309"/>
                <a:ext cx="16016539" cy="20314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←</m:t>
                      </m:r>
                      <m:sSubSup>
                        <m:sSub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𝜃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⋅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𝑝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′(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𝑥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)</m:t>
                          </m:r>
                        </m:sup>
                      </m:sSub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←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fPr>
                            <m:num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𝑥</m:t>
                                  </m:r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0" lang="en-US" sz="6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6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6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−1</m:t>
                              </m:r>
                            </m:num>
                            <m:den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←</m:t>
                      </m:r>
                      <m:sSubSup>
                        <m:sSub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0</m:t>
                          </m:r>
                        </m:sub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𝛽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5D0C01-DB38-CDB4-AE79-93E01242E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769" y="8325309"/>
                <a:ext cx="16016539" cy="2031447"/>
              </a:xfrm>
              <a:prstGeom prst="rect">
                <a:avLst/>
              </a:prstGeom>
              <a:blipFill>
                <a:blip r:embed="rId8"/>
                <a:stretch>
                  <a:fillRect b="-310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3B770A-B5A5-FC7B-C8BF-BBEE89BFA845}"/>
              </a:ext>
            </a:extLst>
          </p:cNvPr>
          <p:cNvCxnSpPr>
            <a:cxnSpLocks/>
          </p:cNvCxnSpPr>
          <p:nvPr/>
        </p:nvCxnSpPr>
        <p:spPr>
          <a:xfrm flipH="1">
            <a:off x="7659545" y="14227356"/>
            <a:ext cx="4613571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8DC2-3321-CF21-D1DF-F9F99F3736F2}"/>
              </a:ext>
            </a:extLst>
          </p:cNvPr>
          <p:cNvCxnSpPr>
            <a:cxnSpLocks/>
          </p:cNvCxnSpPr>
          <p:nvPr/>
        </p:nvCxnSpPr>
        <p:spPr>
          <a:xfrm flipH="1">
            <a:off x="7697695" y="12907983"/>
            <a:ext cx="4581243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C40880B-816C-2A1A-711E-5EB8337BADD0}"/>
              </a:ext>
            </a:extLst>
          </p:cNvPr>
          <p:cNvSpPr/>
          <p:nvPr/>
        </p:nvSpPr>
        <p:spPr>
          <a:xfrm>
            <a:off x="12403630" y="12140405"/>
            <a:ext cx="2813244" cy="2528364"/>
          </a:xfrm>
          <a:prstGeom prst="roundRect">
            <a:avLst/>
          </a:prstGeom>
          <a:solidFill>
            <a:srgbClr val="FFFFFF"/>
          </a:solidFill>
          <a:ln w="1270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38E4FF-84C0-357F-4609-ACF91CE4DF63}"/>
                  </a:ext>
                </a:extLst>
              </p:cNvPr>
              <p:cNvSpPr txBox="1"/>
              <p:nvPr/>
            </p:nvSpPr>
            <p:spPr>
              <a:xfrm>
                <a:off x="9382316" y="11447048"/>
                <a:ext cx="1329327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38E4FF-84C0-357F-4609-ACF91CE4D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316" y="11447048"/>
                <a:ext cx="1329327" cy="1261878"/>
              </a:xfrm>
              <a:prstGeom prst="rect">
                <a:avLst/>
              </a:prstGeom>
              <a:blipFill>
                <a:blip r:embed="rId9"/>
                <a:stretch>
                  <a:fillRect l="-1887" b="-3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A40D325-517F-BFAA-E15E-539B5C3D8CB5}"/>
              </a:ext>
            </a:extLst>
          </p:cNvPr>
          <p:cNvSpPr txBox="1"/>
          <p:nvPr/>
        </p:nvSpPr>
        <p:spPr>
          <a:xfrm>
            <a:off x="12874480" y="12702901"/>
            <a:ext cx="2381478" cy="14773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8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2D592E-0997-5CFC-FC35-FF9BC85AD2F5}"/>
                  </a:ext>
                </a:extLst>
              </p:cNvPr>
              <p:cNvSpPr txBox="1"/>
              <p:nvPr/>
            </p:nvSpPr>
            <p:spPr>
              <a:xfrm>
                <a:off x="8676799" y="12973889"/>
                <a:ext cx="2872420" cy="13063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𝑖</m:t>
                              </m:r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,</m:t>
                              </m:r>
                            </m:sub>
                          </m:s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2D592E-0997-5CFC-FC35-FF9BC85AD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799" y="12973889"/>
                <a:ext cx="2872420" cy="1306377"/>
              </a:xfrm>
              <a:prstGeom prst="rect">
                <a:avLst/>
              </a:prstGeom>
              <a:blipFill>
                <a:blip r:embed="rId10"/>
                <a:stretch>
                  <a:fillRect l="-4405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D2D18146-6AE5-B901-9BD7-4C855C37F9D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800994" y="3655477"/>
            <a:ext cx="1210956" cy="1102156"/>
          </a:xfrm>
          <a:prstGeom prst="bentConnector3">
            <a:avLst>
              <a:gd name="adj1" fmla="val 103137"/>
            </a:avLst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FC6447-2B03-6EA7-B703-F1F97CC7DF5E}"/>
                  </a:ext>
                </a:extLst>
              </p:cNvPr>
              <p:cNvSpPr txBox="1"/>
              <p:nvPr/>
            </p:nvSpPr>
            <p:spPr>
              <a:xfrm>
                <a:off x="15515595" y="7072799"/>
                <a:ext cx="5694218" cy="162865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𝛽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FC6447-2B03-6EA7-B703-F1F97CC7D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5595" y="7072799"/>
                <a:ext cx="5694218" cy="1628651"/>
              </a:xfrm>
              <a:prstGeom prst="rect">
                <a:avLst/>
              </a:prstGeom>
              <a:blipFill>
                <a:blip r:embed="rId13"/>
                <a:stretch>
                  <a:fillRect b="-4883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85A11-D103-0711-E94C-86680D078656}"/>
                  </a:ext>
                </a:extLst>
              </p:cNvPr>
              <p:cNvSpPr txBox="1"/>
              <p:nvPr/>
            </p:nvSpPr>
            <p:spPr>
              <a:xfrm>
                <a:off x="8014065" y="5317781"/>
                <a:ext cx="3697576" cy="152817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85A11-D103-0711-E94C-86680D078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065" y="5317781"/>
                <a:ext cx="3697576" cy="1528175"/>
              </a:xfrm>
              <a:prstGeom prst="rect">
                <a:avLst/>
              </a:prstGeom>
              <a:blipFill>
                <a:blip r:embed="rId14"/>
                <a:stretch>
                  <a:fillRect b="-5573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4CB258-3296-6977-536C-FECB1CFA7B5C}"/>
              </a:ext>
            </a:extLst>
          </p:cNvPr>
          <p:cNvCxnSpPr>
            <a:cxnSpLocks/>
          </p:cNvCxnSpPr>
          <p:nvPr/>
        </p:nvCxnSpPr>
        <p:spPr>
          <a:xfrm flipH="1">
            <a:off x="7602634" y="9864611"/>
            <a:ext cx="7645044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59BDC0-BD42-0CF2-D506-A51580F60B78}"/>
                  </a:ext>
                </a:extLst>
              </p:cNvPr>
              <p:cNvSpPr txBox="1"/>
              <p:nvPr/>
            </p:nvSpPr>
            <p:spPr>
              <a:xfrm>
                <a:off x="7863555" y="8365818"/>
                <a:ext cx="7645044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59BDC0-BD42-0CF2-D506-A51580F60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555" y="8365818"/>
                <a:ext cx="7645044" cy="1261878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22C825-DF86-DD95-98E9-428B233D2D8F}"/>
                  </a:ext>
                </a:extLst>
              </p:cNvPr>
              <p:cNvSpPr txBox="1"/>
              <p:nvPr/>
            </p:nvSpPr>
            <p:spPr>
              <a:xfrm>
                <a:off x="20868739" y="12082301"/>
                <a:ext cx="7035683" cy="116954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6000"/>
                          <m:t>X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60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divides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6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pPr>
                      <m:e>
                        <m:r>
                          <a:rPr kumimoji="0" lang="en-US" sz="6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𝑝</m:t>
                        </m:r>
                      </m:e>
                      <m:sup>
                        <m:r>
                          <a:rPr kumimoji="0" lang="en-US" sz="6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0" lang="en-US" sz="6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6000"/>
                          <m:t>X</m:t>
                        </m:r>
                      </m:e>
                    </m:d>
                  </m:oMath>
                </a14:m>
                <a:endParaRPr kumimoji="0" lang="en-US" sz="6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22C825-DF86-DD95-98E9-428B233D2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739" y="12082301"/>
                <a:ext cx="7035683" cy="1169545"/>
              </a:xfrm>
              <a:prstGeom prst="rect">
                <a:avLst/>
              </a:prstGeom>
              <a:blipFill>
                <a:blip r:embed="rId16"/>
                <a:stretch>
                  <a:fillRect t="-9677" b="-2795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1F19D9-05BE-D701-F080-19DD02859755}"/>
                  </a:ext>
                </a:extLst>
              </p:cNvPr>
              <p:cNvSpPr txBox="1"/>
              <p:nvPr/>
            </p:nvSpPr>
            <p:spPr>
              <a:xfrm>
                <a:off x="15433924" y="13644500"/>
                <a:ext cx="9249770" cy="16473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 marL="0" marR="0" indent="0" algn="l" defTabSz="270933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←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1/(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𝑥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1F19D9-05BE-D701-F080-19DD02859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924" y="13644500"/>
                <a:ext cx="9249770" cy="1647304"/>
              </a:xfrm>
              <a:prstGeom prst="rect">
                <a:avLst/>
              </a:prstGeom>
              <a:blipFill>
                <a:blip r:embed="rId17"/>
                <a:stretch>
                  <a:fillRect b="-384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E394E8-D503-5B9C-0DCC-033ED250662A}"/>
                  </a:ext>
                </a:extLst>
              </p:cNvPr>
              <p:cNvSpPr txBox="1"/>
              <p:nvPr/>
            </p:nvSpPr>
            <p:spPr>
              <a:xfrm>
                <a:off x="15930396" y="11844544"/>
                <a:ext cx="2872319" cy="178253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𝑠</m:t>
                        </m:r>
                      </m:e>
                      <m:sub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6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6600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E394E8-D503-5B9C-0DCC-033ED2506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396" y="11844544"/>
                <a:ext cx="2872319" cy="1782533"/>
              </a:xfrm>
              <a:prstGeom prst="rect">
                <a:avLst/>
              </a:prstGeom>
              <a:blipFill>
                <a:blip r:embed="rId18"/>
                <a:stretch>
                  <a:fillRect l="-3084" r="-881" b="-4042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CAA22F-856A-07DE-88FA-6A87C780E96B}"/>
                  </a:ext>
                </a:extLst>
              </p:cNvPr>
              <p:cNvSpPr txBox="1"/>
              <p:nvPr/>
            </p:nvSpPr>
            <p:spPr>
              <a:xfrm>
                <a:off x="8513042" y="10609629"/>
                <a:ext cx="9249770" cy="116954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6000" b="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60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6000" dirty="0"/>
                  <a:t>similar to</a:t>
                </a:r>
                <a:r>
                  <a:rPr lang="en-US" sz="6000" b="0" dirty="0"/>
                  <a:t> case </a:t>
                </a:r>
                <a:r>
                  <a:rPr lang="en-US" sz="6000" b="1" dirty="0"/>
                  <a:t>(1)</a:t>
                </a:r>
                <a:endParaRPr kumimoji="0" lang="en-US" sz="6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CAA22F-856A-07DE-88FA-6A87C780E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042" y="10609629"/>
                <a:ext cx="9249770" cy="1169545"/>
              </a:xfrm>
              <a:prstGeom prst="rect">
                <a:avLst/>
              </a:prstGeom>
              <a:blipFill>
                <a:blip r:embed="rId19"/>
                <a:stretch>
                  <a:fillRect l="-3704" t="-9677" r="-1646" b="-2795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19D50EC-B06D-8248-FFCD-21EB9E487A04}"/>
              </a:ext>
            </a:extLst>
          </p:cNvPr>
          <p:cNvSpPr/>
          <p:nvPr/>
        </p:nvSpPr>
        <p:spPr>
          <a:xfrm>
            <a:off x="5289303" y="15922236"/>
            <a:ext cx="13262534" cy="1789871"/>
          </a:xfrm>
          <a:prstGeom prst="roundRect">
            <a:avLst>
              <a:gd name="adj" fmla="val 20550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FBA2DE-DD11-78C6-BAAF-C59ED24A4355}"/>
                  </a:ext>
                </a:extLst>
              </p:cNvPr>
              <p:cNvSpPr txBox="1"/>
              <p:nvPr/>
            </p:nvSpPr>
            <p:spPr>
              <a:xfrm>
                <a:off x="5540181" y="16172420"/>
                <a:ext cx="13262534" cy="144655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8800" dirty="0"/>
                  <a:t>How about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8800" dirty="0"/>
                  <a:t>-</a:t>
                </a:r>
                <a:r>
                  <a:rPr lang="en-US" sz="8800" dirty="0" err="1"/>
                  <a:t>th</a:t>
                </a:r>
                <a:r>
                  <a:rPr lang="en-US" sz="8800" dirty="0"/>
                  <a:t> query?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FBA2DE-DD11-78C6-BAAF-C59ED24A4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181" y="16172420"/>
                <a:ext cx="13262534" cy="1446550"/>
              </a:xfrm>
              <a:prstGeom prst="rect">
                <a:avLst/>
              </a:prstGeom>
              <a:blipFill>
                <a:blip r:embed="rId20"/>
                <a:stretch>
                  <a:fillRect l="-4402" t="-19130" r="-670" b="-4260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90C1BD9-B701-325E-92EB-18CBF439B565}"/>
              </a:ext>
            </a:extLst>
          </p:cNvPr>
          <p:cNvSpPr/>
          <p:nvPr/>
        </p:nvSpPr>
        <p:spPr>
          <a:xfrm>
            <a:off x="25571463" y="3918220"/>
            <a:ext cx="5772137" cy="1162758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AC068F-D3FB-1819-3DD6-81CD839D1232}"/>
                  </a:ext>
                </a:extLst>
              </p:cNvPr>
              <p:cNvSpPr txBox="1"/>
              <p:nvPr/>
            </p:nvSpPr>
            <p:spPr>
              <a:xfrm>
                <a:off x="24947854" y="3903334"/>
                <a:ext cx="7035683" cy="116954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6000">
                              <a:solidFill>
                                <a:schemeClr val="tx1"/>
                              </a:solidFill>
                            </a:rPr>
                            <m:t>X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m:rPr>
                          <m:nor/>
                        </m:rPr>
                        <a:rPr lang="en-US" sz="6000">
                          <a:solidFill>
                            <a:schemeClr val="tx1"/>
                          </a:solidFill>
                        </a:rPr>
                        <m:t>X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p>
                            <m:sSupPr>
                              <m:ctrlPr>
                                <a:rPr lang="en-US" sz="6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6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60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AC068F-D3FB-1819-3DD6-81CD839D1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7854" y="3903334"/>
                <a:ext cx="7035683" cy="1169545"/>
              </a:xfrm>
              <a:prstGeom prst="rect">
                <a:avLst/>
              </a:prstGeom>
              <a:blipFill>
                <a:blip r:embed="rId21"/>
                <a:stretch>
                  <a:fillRect b="-15054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1081CA-978D-3A31-EA91-057E86222767}"/>
                  </a:ext>
                </a:extLst>
              </p:cNvPr>
              <p:cNvSpPr txBox="1"/>
              <p:nvPr/>
            </p:nvSpPr>
            <p:spPr>
              <a:xfrm rot="20195964">
                <a:off x="25464936" y="4943564"/>
                <a:ext cx="1764772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=</m:t>
                      </m:r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1081CA-978D-3A31-EA91-057E8622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95964">
                <a:off x="25464936" y="4943564"/>
                <a:ext cx="1764772" cy="126187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35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4" grpId="0" animBg="1"/>
      <p:bldP spid="6" grpId="0"/>
      <p:bldP spid="8" grpId="0" animBg="1"/>
      <p:bldP spid="10" grpId="0"/>
      <p:bldP spid="12" grpId="0"/>
      <p:bldP spid="14" grpId="0"/>
      <p:bldP spid="15" grpId="0"/>
      <p:bldP spid="16" grpId="0"/>
      <p:bldP spid="21" grpId="0" animBg="1"/>
      <p:bldP spid="23" grpId="0"/>
      <p:bldP spid="24" grpId="0"/>
      <p:bldP spid="31" grpId="0"/>
      <p:bldP spid="80" grpId="0"/>
      <p:bldP spid="5" grpId="0"/>
      <p:bldP spid="9" grpId="0"/>
      <p:bldP spid="22" grpId="1"/>
      <p:bldP spid="2" grpId="0"/>
      <p:bldP spid="11" grpId="0"/>
      <p:bldP spid="13" grpId="0"/>
      <p:bldP spid="29" grpId="0" animBg="1"/>
      <p:bldP spid="34" grpId="0"/>
      <p:bldP spid="17" grpId="0" animBg="1"/>
      <p:bldP spid="17" grpId="1" animBg="1"/>
      <p:bldP spid="3" grpId="0"/>
      <p:bldP spid="3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FAEE8D3-3AE8-F06A-0990-BBC6E1CEFE03}"/>
              </a:ext>
            </a:extLst>
          </p:cNvPr>
          <p:cNvSpPr/>
          <p:nvPr/>
        </p:nvSpPr>
        <p:spPr>
          <a:xfrm>
            <a:off x="18700395" y="10142939"/>
            <a:ext cx="4831540" cy="1354210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730C2-4344-5AC4-60E9-D5F7AAD31CB9}"/>
              </a:ext>
            </a:extLst>
          </p:cNvPr>
          <p:cNvSpPr txBox="1"/>
          <p:nvPr/>
        </p:nvSpPr>
        <p:spPr>
          <a:xfrm>
            <a:off x="19096528" y="10208167"/>
            <a:ext cx="4417271" cy="13542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lang="en-US" sz="7200" dirty="0"/>
              <a:t>c</a:t>
            </a:r>
            <a:r>
              <a:rPr kumimoji="0" lang="en-US" sz="7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ancel</a:t>
            </a:r>
            <a:r>
              <a:rPr kumimoji="0" lang="en-US" sz="72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out</a:t>
            </a:r>
            <a:endParaRPr kumimoji="0" lang="en-US" sz="7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1944D7A-CAD7-34E1-9693-3F1EF5110B33}"/>
              </a:ext>
            </a:extLst>
          </p:cNvPr>
          <p:cNvSpPr/>
          <p:nvPr/>
        </p:nvSpPr>
        <p:spPr>
          <a:xfrm>
            <a:off x="14578097" y="2995666"/>
            <a:ext cx="16280193" cy="2401235"/>
          </a:xfrm>
          <a:prstGeom prst="roundRect">
            <a:avLst>
              <a:gd name="adj" fmla="val 26883"/>
            </a:avLst>
          </a:prstGeom>
          <a:solidFill>
            <a:srgbClr val="B1E5F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E80958-B319-FB0A-D0A2-D442EEDD4290}"/>
              </a:ext>
            </a:extLst>
          </p:cNvPr>
          <p:cNvSpPr/>
          <p:nvPr/>
        </p:nvSpPr>
        <p:spPr>
          <a:xfrm>
            <a:off x="843427" y="875055"/>
            <a:ext cx="13187883" cy="1955860"/>
          </a:xfrm>
          <a:prstGeom prst="roundRect">
            <a:avLst>
              <a:gd name="adj" fmla="val 16290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3D597F-D569-CD22-9DB9-474952FD96CF}"/>
                  </a:ext>
                </a:extLst>
              </p:cNvPr>
              <p:cNvSpPr txBox="1"/>
              <p:nvPr/>
            </p:nvSpPr>
            <p:spPr>
              <a:xfrm>
                <a:off x="999712" y="1100586"/>
                <a:ext cx="12937005" cy="144655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8800" dirty="0"/>
                  <a:t>How about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8800" dirty="0"/>
                  <a:t>-</a:t>
                </a:r>
                <a:r>
                  <a:rPr lang="en-US" sz="8800" dirty="0" err="1"/>
                  <a:t>th</a:t>
                </a:r>
                <a:r>
                  <a:rPr lang="en-US" sz="8800" dirty="0"/>
                  <a:t> query?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3D597F-D569-CD22-9DB9-474952FD9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12" y="1100586"/>
                <a:ext cx="12937005" cy="1446550"/>
              </a:xfrm>
              <a:prstGeom prst="rect">
                <a:avLst/>
              </a:prstGeom>
              <a:blipFill>
                <a:blip r:embed="rId3"/>
                <a:stretch>
                  <a:fillRect l="-4510" t="-19130" r="-3137" b="-4260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740525-B9D2-6491-719E-464DBED21E30}"/>
              </a:ext>
            </a:extLst>
          </p:cNvPr>
          <p:cNvCxnSpPr>
            <a:cxnSpLocks/>
          </p:cNvCxnSpPr>
          <p:nvPr/>
        </p:nvCxnSpPr>
        <p:spPr>
          <a:xfrm flipH="1">
            <a:off x="5651591" y="7194257"/>
            <a:ext cx="4613571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E8E43A-4DCE-CDA7-399E-AD18F070AEDA}"/>
              </a:ext>
            </a:extLst>
          </p:cNvPr>
          <p:cNvCxnSpPr>
            <a:cxnSpLocks/>
          </p:cNvCxnSpPr>
          <p:nvPr/>
        </p:nvCxnSpPr>
        <p:spPr>
          <a:xfrm flipH="1">
            <a:off x="5772869" y="5874884"/>
            <a:ext cx="4581243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56246D5-3024-2C5A-ACD8-2A936DCB6811}"/>
              </a:ext>
            </a:extLst>
          </p:cNvPr>
          <p:cNvSpPr/>
          <p:nvPr/>
        </p:nvSpPr>
        <p:spPr>
          <a:xfrm>
            <a:off x="10354112" y="5107306"/>
            <a:ext cx="2813244" cy="2528364"/>
          </a:xfrm>
          <a:prstGeom prst="roundRect">
            <a:avLst/>
          </a:prstGeom>
          <a:solidFill>
            <a:srgbClr val="FFFFFF"/>
          </a:solidFill>
          <a:ln w="1270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E14312-BE34-5DD0-2DAC-51345E5121C7}"/>
                  </a:ext>
                </a:extLst>
              </p:cNvPr>
              <p:cNvSpPr txBox="1"/>
              <p:nvPr/>
            </p:nvSpPr>
            <p:spPr>
              <a:xfrm>
                <a:off x="7332798" y="4413949"/>
                <a:ext cx="1329327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E14312-BE34-5DD0-2DAC-51345E512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798" y="4413949"/>
                <a:ext cx="1329327" cy="1261878"/>
              </a:xfrm>
              <a:prstGeom prst="rect">
                <a:avLst/>
              </a:prstGeom>
              <a:blipFill>
                <a:blip r:embed="rId4"/>
                <a:stretch>
                  <a:fillRect l="-6604" r="-7547" b="-3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37F7F86-B1CC-2A97-DE59-FEB83A887434}"/>
              </a:ext>
            </a:extLst>
          </p:cNvPr>
          <p:cNvSpPr txBox="1"/>
          <p:nvPr/>
        </p:nvSpPr>
        <p:spPr>
          <a:xfrm>
            <a:off x="10824962" y="5669802"/>
            <a:ext cx="2381478" cy="14773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8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3F91F2-0B4A-6F6B-BC0F-396D35DD0BD6}"/>
                  </a:ext>
                </a:extLst>
              </p:cNvPr>
              <p:cNvSpPr txBox="1"/>
              <p:nvPr/>
            </p:nvSpPr>
            <p:spPr>
              <a:xfrm>
                <a:off x="6280907" y="5940790"/>
                <a:ext cx="2872420" cy="13063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,</m:t>
                              </m:r>
                            </m:sub>
                          </m:s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𝑒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3F91F2-0B4A-6F6B-BC0F-396D35DD0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907" y="5940790"/>
                <a:ext cx="2872420" cy="1306377"/>
              </a:xfrm>
              <a:prstGeom prst="rect">
                <a:avLst/>
              </a:prstGeom>
              <a:blipFill>
                <a:blip r:embed="rId5"/>
                <a:stretch>
                  <a:fillRect l="-5727" r="-25551" b="-97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D2C6AC5-3C96-9F9E-90A8-D51F314AF311}"/>
              </a:ext>
            </a:extLst>
          </p:cNvPr>
          <p:cNvSpPr/>
          <p:nvPr/>
        </p:nvSpPr>
        <p:spPr>
          <a:xfrm>
            <a:off x="2724200" y="5044244"/>
            <a:ext cx="2916612" cy="2806975"/>
          </a:xfrm>
          <a:prstGeom prst="roundRect">
            <a:avLst>
              <a:gd name="adj" fmla="val 6973"/>
            </a:avLst>
          </a:prstGeom>
          <a:solidFill>
            <a:srgbClr val="FFFFFF"/>
          </a:solidFill>
          <a:ln w="127000" cap="flat">
            <a:solidFill>
              <a:srgbClr val="DD002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B7BDC4-5445-1898-7F3B-FC496944177A}"/>
                  </a:ext>
                </a:extLst>
              </p:cNvPr>
              <p:cNvSpPr txBox="1"/>
              <p:nvPr/>
            </p:nvSpPr>
            <p:spPr>
              <a:xfrm>
                <a:off x="3265052" y="5323918"/>
                <a:ext cx="1731540" cy="209287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D0028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𝒜</m:t>
                      </m:r>
                    </m:oMath>
                  </m:oMathPara>
                </a14:m>
                <a:endParaRPr kumimoji="0" lang="en-US" sz="12000" i="0" u="none" strike="noStrike" cap="none" spc="0" normalizeH="0" baseline="0" dirty="0">
                  <a:ln>
                    <a:noFill/>
                  </a:ln>
                  <a:solidFill>
                    <a:srgbClr val="DD0028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B7BDC4-5445-1898-7F3B-FC4969441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52" y="5323918"/>
                <a:ext cx="1731540" cy="2092875"/>
              </a:xfrm>
              <a:prstGeom prst="rect">
                <a:avLst/>
              </a:prstGeom>
              <a:blipFill>
                <a:blip r:embed="rId6"/>
                <a:stretch>
                  <a:fillRect l="-21168" r="-1751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E52EA9-43BE-F27B-B9CB-760239FCDCF8}"/>
                  </a:ext>
                </a:extLst>
              </p:cNvPr>
              <p:cNvSpPr txBox="1"/>
              <p:nvPr/>
            </p:nvSpPr>
            <p:spPr>
              <a:xfrm>
                <a:off x="4008299" y="8441037"/>
                <a:ext cx="14538782" cy="241386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 marL="0" marR="0" indent="0" algn="l" defTabSz="270933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kumimoji="0" lang="en-US" sz="9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←</m:t>
                      </m:r>
                      <m:sSup>
                        <m:sSupPr>
                          <m:ctrlP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Calibri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kumimoji="0" lang="en-US" sz="9600" b="0" i="1" u="none" strike="noStrike" cap="none" spc="0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Calibri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9600" b="0" i="1" u="none" strike="noStrike" cap="none" spc="0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Calibri"/>
                                                </a:rPr>
                                                <m:t>𝑖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9600" b="0" i="1" u="none" strike="noStrike" cap="none" spc="0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Calibri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sup>
                                  </m:sSubSup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Calibri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Calibri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1/(</m:t>
                          </m:r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𝑥</m:t>
                          </m:r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𝑒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US" sz="9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E52EA9-43BE-F27B-B9CB-760239FCD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299" y="8441037"/>
                <a:ext cx="14538782" cy="2413860"/>
              </a:xfrm>
              <a:prstGeom prst="rect">
                <a:avLst/>
              </a:prstGeom>
              <a:blipFill>
                <a:blip r:embed="rId7"/>
                <a:stretch>
                  <a:fillRect l="-611" r="-175" b="-628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6C73F3-5F86-B2F0-725E-40E94F217855}"/>
                  </a:ext>
                </a:extLst>
              </p:cNvPr>
              <p:cNvSpPr txBox="1"/>
              <p:nvPr/>
            </p:nvSpPr>
            <p:spPr>
              <a:xfrm>
                <a:off x="4572586" y="11895839"/>
                <a:ext cx="16505402" cy="28076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  <m:sup>
                          <m:f>
                            <m:f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fPr>
                            <m:num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𝜃</m:t>
                              </m:r>
                            </m:num>
                            <m:den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𝛼</m:t>
                              </m:r>
                            </m:den>
                          </m:f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⋅</m:t>
                          </m:r>
                          <m:sSup>
                            <m:sSup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dPr>
                            <m:e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dPr>
                            <m:e>
                              <m:r>
                                <a:rPr lang="en-US" sz="9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9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6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en-US" sz="9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9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9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sz="96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9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9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9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9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sz="96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𝑥</m:t>
                                  </m:r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+</m:t>
                              </m:r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DF00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𝛼</m:t>
                              </m:r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DF00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DF00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DF00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DF00FF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DF00FF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DF00FF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DF00FF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DF00FF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DF00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DF00FF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DF00FF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DF00FF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DF00FF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DF00FF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/(</m:t>
                          </m:r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𝑥</m:t>
                          </m:r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𝑒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6C73F3-5F86-B2F0-725E-40E94F217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586" y="11895839"/>
                <a:ext cx="16505402" cy="2807692"/>
              </a:xfrm>
              <a:prstGeom prst="rect">
                <a:avLst/>
              </a:prstGeom>
              <a:blipFill>
                <a:blip r:embed="rId8"/>
                <a:stretch>
                  <a:fillRect l="-2077" r="-44846" b="-720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F164A3-2760-A935-1D55-01A554379BE9}"/>
                  </a:ext>
                </a:extLst>
              </p:cNvPr>
              <p:cNvSpPr txBox="1"/>
              <p:nvPr/>
            </p:nvSpPr>
            <p:spPr>
              <a:xfrm rot="5400000">
                <a:off x="10671143" y="10734535"/>
                <a:ext cx="935598" cy="156966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F164A3-2760-A935-1D55-01A554379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671143" y="10734535"/>
                <a:ext cx="935598" cy="1569660"/>
              </a:xfrm>
              <a:prstGeom prst="rect">
                <a:avLst/>
              </a:prstGeom>
              <a:blipFill>
                <a:blip r:embed="rId9"/>
                <a:stretch>
                  <a:fillRect t="-17568" b="-35135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887AF2-6D33-699B-67AD-5C9AB8DADFA6}"/>
                  </a:ext>
                </a:extLst>
              </p:cNvPr>
              <p:cNvSpPr txBox="1"/>
              <p:nvPr/>
            </p:nvSpPr>
            <p:spPr>
              <a:xfrm>
                <a:off x="14903444" y="3031169"/>
                <a:ext cx="16016539" cy="20314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←</m:t>
                      </m:r>
                      <m:sSubSup>
                        <m:sSub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𝜃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⋅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𝑝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′(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𝑥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)</m:t>
                          </m:r>
                        </m:sup>
                      </m:sSub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←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fPr>
                            <m:num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𝑥</m:t>
                                  </m:r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0" lang="en-US" sz="6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6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6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−1</m:t>
                              </m:r>
                            </m:num>
                            <m:den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←</m:t>
                      </m:r>
                      <m:sSubSup>
                        <m:sSub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0</m:t>
                          </m:r>
                        </m:sub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𝛽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887AF2-6D33-699B-67AD-5C9AB8DAD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444" y="3031169"/>
                <a:ext cx="16016539" cy="2031447"/>
              </a:xfrm>
              <a:prstGeom prst="rect">
                <a:avLst/>
              </a:prstGeom>
              <a:blipFill>
                <a:blip r:embed="rId10"/>
                <a:stretch>
                  <a:fillRect b="-372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093E58B-2348-7816-08FE-394020F62879}"/>
              </a:ext>
            </a:extLst>
          </p:cNvPr>
          <p:cNvSpPr/>
          <p:nvPr/>
        </p:nvSpPr>
        <p:spPr>
          <a:xfrm>
            <a:off x="12846618" y="14368047"/>
            <a:ext cx="15858244" cy="1376426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1C48F1-974F-91D9-5C72-30A5BECE4B38}"/>
                  </a:ext>
                </a:extLst>
              </p:cNvPr>
              <p:cNvSpPr txBox="1"/>
              <p:nvPr/>
            </p:nvSpPr>
            <p:spPr>
              <a:xfrm>
                <a:off x="13083938" y="14382184"/>
                <a:ext cx="15262462" cy="135421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sz="7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7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7200" b="0" dirty="0">
                    <a:solidFill>
                      <a:schemeClr val="tx1"/>
                    </a:solidFill>
                  </a:rPr>
                  <a:t> computable </a:t>
                </a:r>
                <a:r>
                  <a:rPr lang="en-US" sz="7200" dirty="0"/>
                  <a:t>if </a:t>
                </a:r>
                <a14:m>
                  <m:oMath xmlns:m="http://schemas.openxmlformats.org/officeDocument/2006/math">
                    <m:r>
                      <a:rPr lang="en-US" sz="7200" b="0" i="1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7200" i="1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72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72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sz="72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2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7200" i="1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200" i="1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7200" i="1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72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72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2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7200" i="1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200" i="1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7200" i="1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7200" b="0" i="0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7200" dirty="0"/>
                  <a:t> </a:t>
                </a:r>
                <a:endParaRPr kumimoji="0" lang="en-US" sz="72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1C48F1-974F-91D9-5C72-30A5BECE4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3938" y="14382184"/>
                <a:ext cx="15262462" cy="1354211"/>
              </a:xfrm>
              <a:prstGeom prst="rect">
                <a:avLst/>
              </a:prstGeom>
              <a:blipFill>
                <a:blip r:embed="rId11"/>
                <a:stretch>
                  <a:fillRect l="-1248" t="-10280" r="-749" b="-3177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E2CC30-19BF-B1D1-B049-542DC0BA9093}"/>
                  </a:ext>
                </a:extLst>
              </p:cNvPr>
              <p:cNvSpPr txBox="1"/>
              <p:nvPr/>
            </p:nvSpPr>
            <p:spPr>
              <a:xfrm>
                <a:off x="1899959" y="16264765"/>
                <a:ext cx="13426727" cy="16004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8800" b="0" dirty="0">
                    <a:solidFill>
                      <a:schemeClr val="tx1"/>
                    </a:solidFill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8800" b="0" dirty="0">
                    <a:solidFill>
                      <a:schemeClr val="tx1"/>
                    </a:solidFill>
                  </a:rPr>
                  <a:t>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8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sz="88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8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88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8800" b="0" i="1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8800" b="0" i="1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8800" i="1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8800" i="1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88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88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8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88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kumimoji="0" lang="en-US" sz="8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E2CC30-19BF-B1D1-B049-542DC0BA9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959" y="16264765"/>
                <a:ext cx="13426727" cy="1600432"/>
              </a:xfrm>
              <a:prstGeom prst="rect">
                <a:avLst/>
              </a:prstGeom>
              <a:blipFill>
                <a:blip r:embed="rId12"/>
                <a:stretch>
                  <a:fillRect l="-4064" t="-12598" b="-3385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>
            <a:extLst>
              <a:ext uri="{FF2B5EF4-FFF2-40B4-BE49-F238E27FC236}">
                <a16:creationId xmlns:a16="http://schemas.microsoft.com/office/drawing/2014/main" id="{48D3E079-E7B2-69F1-6777-5EF04F0EB11D}"/>
              </a:ext>
            </a:extLst>
          </p:cNvPr>
          <p:cNvSpPr/>
          <p:nvPr/>
        </p:nvSpPr>
        <p:spPr>
          <a:xfrm>
            <a:off x="16256028" y="11047517"/>
            <a:ext cx="2600751" cy="1624300"/>
          </a:xfrm>
          <a:custGeom>
            <a:avLst/>
            <a:gdLst>
              <a:gd name="connsiteX0" fmla="*/ 2895600 w 3022693"/>
              <a:gd name="connsiteY0" fmla="*/ 0 h 1473200"/>
              <a:gd name="connsiteX1" fmla="*/ 2895600 w 3022693"/>
              <a:gd name="connsiteY1" fmla="*/ 50800 h 1473200"/>
              <a:gd name="connsiteX2" fmla="*/ 1574800 w 3022693"/>
              <a:gd name="connsiteY2" fmla="*/ 304800 h 1473200"/>
              <a:gd name="connsiteX3" fmla="*/ 355600 w 3022693"/>
              <a:gd name="connsiteY3" fmla="*/ 914400 h 1473200"/>
              <a:gd name="connsiteX4" fmla="*/ 0 w 3022693"/>
              <a:gd name="connsiteY4" fmla="*/ 14732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93" h="1473200">
                <a:moveTo>
                  <a:pt x="2895600" y="0"/>
                </a:moveTo>
                <a:cubicBezTo>
                  <a:pt x="3005666" y="0"/>
                  <a:pt x="3115733" y="0"/>
                  <a:pt x="2895600" y="50800"/>
                </a:cubicBezTo>
                <a:cubicBezTo>
                  <a:pt x="2675467" y="101600"/>
                  <a:pt x="1998133" y="160867"/>
                  <a:pt x="1574800" y="304800"/>
                </a:cubicBezTo>
                <a:cubicBezTo>
                  <a:pt x="1151467" y="448733"/>
                  <a:pt x="618067" y="719667"/>
                  <a:pt x="355600" y="914400"/>
                </a:cubicBezTo>
                <a:cubicBezTo>
                  <a:pt x="93133" y="1109133"/>
                  <a:pt x="46566" y="1291166"/>
                  <a:pt x="0" y="1473200"/>
                </a:cubicBezTo>
              </a:path>
            </a:pathLst>
          </a:custGeom>
          <a:noFill/>
          <a:ln w="127000" cap="flat">
            <a:solidFill>
              <a:schemeClr val="accent1"/>
            </a:solidFill>
            <a:prstDash val="solid"/>
            <a:round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CA9FC622-012A-3A61-7F13-6CD71B76F328}"/>
              </a:ext>
            </a:extLst>
          </p:cNvPr>
          <p:cNvSpPr/>
          <p:nvPr/>
        </p:nvSpPr>
        <p:spPr>
          <a:xfrm flipH="1">
            <a:off x="23522168" y="11155610"/>
            <a:ext cx="2717893" cy="1473200"/>
          </a:xfrm>
          <a:custGeom>
            <a:avLst/>
            <a:gdLst>
              <a:gd name="connsiteX0" fmla="*/ 2895600 w 3022693"/>
              <a:gd name="connsiteY0" fmla="*/ 0 h 1473200"/>
              <a:gd name="connsiteX1" fmla="*/ 2895600 w 3022693"/>
              <a:gd name="connsiteY1" fmla="*/ 50800 h 1473200"/>
              <a:gd name="connsiteX2" fmla="*/ 1574800 w 3022693"/>
              <a:gd name="connsiteY2" fmla="*/ 304800 h 1473200"/>
              <a:gd name="connsiteX3" fmla="*/ 355600 w 3022693"/>
              <a:gd name="connsiteY3" fmla="*/ 914400 h 1473200"/>
              <a:gd name="connsiteX4" fmla="*/ 0 w 3022693"/>
              <a:gd name="connsiteY4" fmla="*/ 14732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93" h="1473200">
                <a:moveTo>
                  <a:pt x="2895600" y="0"/>
                </a:moveTo>
                <a:cubicBezTo>
                  <a:pt x="3005666" y="0"/>
                  <a:pt x="3115733" y="0"/>
                  <a:pt x="2895600" y="50800"/>
                </a:cubicBezTo>
                <a:cubicBezTo>
                  <a:pt x="2675467" y="101600"/>
                  <a:pt x="1998133" y="160867"/>
                  <a:pt x="1574800" y="304800"/>
                </a:cubicBezTo>
                <a:cubicBezTo>
                  <a:pt x="1151467" y="448733"/>
                  <a:pt x="618067" y="719667"/>
                  <a:pt x="355600" y="914400"/>
                </a:cubicBezTo>
                <a:cubicBezTo>
                  <a:pt x="93133" y="1109133"/>
                  <a:pt x="46566" y="1291166"/>
                  <a:pt x="0" y="1473200"/>
                </a:cubicBezTo>
              </a:path>
            </a:pathLst>
          </a:custGeom>
          <a:noFill/>
          <a:ln w="127000" cap="flat">
            <a:solidFill>
              <a:schemeClr val="accent1"/>
            </a:solidFill>
            <a:prstDash val="solid"/>
            <a:round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7608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  <p:bldP spid="18" grpId="0" animBg="1"/>
      <p:bldP spid="14" grpId="0"/>
      <p:bldP spid="15" grpId="0"/>
      <p:bldP spid="16" grpId="0"/>
      <p:bldP spid="17" grpId="0"/>
      <p:bldP spid="19" grpId="0" animBg="1"/>
      <p:bldP spid="20" grpId="0"/>
      <p:bldP spid="21" grpId="0"/>
      <p:bldP spid="29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0B91DF6E-1F7C-91B7-B09B-5453FCB77AFE}"/>
              </a:ext>
            </a:extLst>
          </p:cNvPr>
          <p:cNvSpPr txBox="1"/>
          <p:nvPr/>
        </p:nvSpPr>
        <p:spPr>
          <a:xfrm>
            <a:off x="1437756" y="1243742"/>
            <a:ext cx="27619844" cy="144655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8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For case</a:t>
            </a:r>
            <a:r>
              <a:rPr kumimoji="0" lang="en-US" sz="8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(2)</a:t>
            </a:r>
            <a:r>
              <a:rPr kumimoji="0" lang="en-US" sz="8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, how </a:t>
            </a:r>
            <a:r>
              <a:rPr lang="en-US" sz="8800" dirty="0">
                <a:solidFill>
                  <a:schemeClr val="tx1"/>
                </a:solidFill>
              </a:rPr>
              <a:t>[</a:t>
            </a:r>
            <a:r>
              <a:rPr lang="en-US" sz="8800" dirty="0">
                <a:solidFill>
                  <a:schemeClr val="accent1"/>
                </a:solidFill>
              </a:rPr>
              <a:t>ASM06</a:t>
            </a:r>
            <a:r>
              <a:rPr lang="en-US" sz="8800" dirty="0">
                <a:solidFill>
                  <a:schemeClr val="tx1"/>
                </a:solidFill>
              </a:rPr>
              <a:t>, </a:t>
            </a:r>
            <a:r>
              <a:rPr lang="en-US" sz="8800" dirty="0">
                <a:solidFill>
                  <a:schemeClr val="accent1"/>
                </a:solidFill>
              </a:rPr>
              <a:t>CDL16</a:t>
            </a:r>
            <a:r>
              <a:rPr lang="en-US" sz="8800" dirty="0">
                <a:solidFill>
                  <a:schemeClr val="tx1"/>
                </a:solidFill>
              </a:rPr>
              <a:t>]</a:t>
            </a:r>
            <a:r>
              <a:rPr kumimoji="0" lang="en-US" sz="8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handle it for BBS+?  </a:t>
            </a:r>
            <a:r>
              <a:rPr kumimoji="0" lang="en-US" sz="8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</a:t>
            </a:r>
            <a:endParaRPr lang="en-US" sz="8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0DAA08-9026-A78C-E168-141F18B0B2C2}"/>
              </a:ext>
            </a:extLst>
          </p:cNvPr>
          <p:cNvSpPr/>
          <p:nvPr/>
        </p:nvSpPr>
        <p:spPr>
          <a:xfrm>
            <a:off x="4748451" y="9510496"/>
            <a:ext cx="2813244" cy="5562647"/>
          </a:xfrm>
          <a:prstGeom prst="roundRect">
            <a:avLst>
              <a:gd name="adj" fmla="val 6973"/>
            </a:avLst>
          </a:prstGeom>
          <a:solidFill>
            <a:srgbClr val="FFFFFF"/>
          </a:solidFill>
          <a:ln w="127000" cap="flat">
            <a:solidFill>
              <a:srgbClr val="DD002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52A8F-2053-ED0D-55B0-D609DA4380AA}"/>
                  </a:ext>
                </a:extLst>
              </p:cNvPr>
              <p:cNvSpPr txBox="1"/>
              <p:nvPr/>
            </p:nvSpPr>
            <p:spPr>
              <a:xfrm>
                <a:off x="5289303" y="10736554"/>
                <a:ext cx="1731540" cy="209287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D0028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𝒜</m:t>
                      </m:r>
                    </m:oMath>
                  </m:oMathPara>
                </a14:m>
                <a:endParaRPr kumimoji="0" lang="en-US" sz="12000" i="0" u="none" strike="noStrike" cap="none" spc="0" normalizeH="0" baseline="0" dirty="0">
                  <a:ln>
                    <a:noFill/>
                  </a:ln>
                  <a:solidFill>
                    <a:srgbClr val="DD0028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52A8F-2053-ED0D-55B0-D609DA438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303" y="10736554"/>
                <a:ext cx="1731540" cy="2092875"/>
              </a:xfrm>
              <a:prstGeom prst="rect">
                <a:avLst/>
              </a:prstGeom>
              <a:blipFill>
                <a:blip r:embed="rId3"/>
                <a:stretch>
                  <a:fillRect l="-21168" r="-1751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12D1AE-A2B5-8466-8879-1E3206A16616}"/>
              </a:ext>
            </a:extLst>
          </p:cNvPr>
          <p:cNvSpPr/>
          <p:nvPr/>
        </p:nvSpPr>
        <p:spPr>
          <a:xfrm>
            <a:off x="2934239" y="4823538"/>
            <a:ext cx="27619844" cy="13599929"/>
          </a:xfrm>
          <a:prstGeom prst="roundRect">
            <a:avLst>
              <a:gd name="adj" fmla="val 3934"/>
            </a:avLst>
          </a:prstGeom>
          <a:noFill/>
          <a:ln w="1270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4BDD0-01F1-E967-A11F-B4D5C510B901}"/>
                  </a:ext>
                </a:extLst>
              </p:cNvPr>
              <p:cNvSpPr txBox="1"/>
              <p:nvPr/>
            </p:nvSpPr>
            <p:spPr>
              <a:xfrm>
                <a:off x="3378717" y="5178746"/>
                <a:ext cx="1459596" cy="19389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ℬ</m:t>
                      </m:r>
                    </m:oMath>
                  </m:oMathPara>
                </a14:m>
                <a:endParaRPr lang="en-US" sz="1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4BDD0-01F1-E967-A11F-B4D5C510B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717" y="5178746"/>
                <a:ext cx="1459596" cy="1938992"/>
              </a:xfrm>
              <a:prstGeom prst="rect">
                <a:avLst/>
              </a:prstGeom>
              <a:blipFill>
                <a:blip r:embed="rId4"/>
                <a:stretch>
                  <a:fillRect l="-21368" r="-18803" b="-326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8942D7-3E8D-9DA7-895B-941D132F813E}"/>
                  </a:ext>
                </a:extLst>
              </p:cNvPr>
              <p:cNvSpPr txBox="1"/>
              <p:nvPr/>
            </p:nvSpPr>
            <p:spPr>
              <a:xfrm>
                <a:off x="16910349" y="2866033"/>
                <a:ext cx="8281371" cy="137626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8942D7-3E8D-9DA7-895B-941D132F8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349" y="2866033"/>
                <a:ext cx="8281371" cy="1376268"/>
              </a:xfrm>
              <a:prstGeom prst="rect">
                <a:avLst/>
              </a:prstGeom>
              <a:blipFill>
                <a:blip r:embed="rId5"/>
                <a:stretch>
                  <a:fillRect b="-818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9FA743-D0DC-1407-712F-378B926C532B}"/>
                  </a:ext>
                </a:extLst>
              </p:cNvPr>
              <p:cNvSpPr txBox="1"/>
              <p:nvPr/>
            </p:nvSpPr>
            <p:spPr>
              <a:xfrm>
                <a:off x="17504759" y="5505198"/>
                <a:ext cx="8877374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𝑝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′</m:t>
                      </m:r>
                      <m:d>
                        <m:d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0" lang="en-US" sz="6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sym typeface="Calibri"/>
                            </a:rPr>
                            <m:t>X</m:t>
                          </m:r>
                        </m:e>
                      </m:d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≔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∏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𝑖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≠</m:t>
                          </m:r>
                          <m:sSup>
                            <m:sSup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(</m:t>
                      </m:r>
                      <m:r>
                        <m:rPr>
                          <m:nor/>
                        </m:rPr>
                        <a:rPr lang="en-US" sz="6600">
                          <a:solidFill>
                            <a:schemeClr val="tx1"/>
                          </a:solidFill>
                        </a:rPr>
                        <m:t>X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9FA743-D0DC-1407-712F-378B926C5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759" y="5505198"/>
                <a:ext cx="8877374" cy="1261878"/>
              </a:xfrm>
              <a:prstGeom prst="rect">
                <a:avLst/>
              </a:prstGeom>
              <a:blipFill>
                <a:blip r:embed="rId6"/>
                <a:stretch>
                  <a:fillRect b="-19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1DBFE3-A129-73F8-0F69-6E3CA87835BB}"/>
                  </a:ext>
                </a:extLst>
              </p:cNvPr>
              <p:cNvSpPr txBox="1"/>
              <p:nvPr/>
            </p:nvSpPr>
            <p:spPr>
              <a:xfrm>
                <a:off x="11873471" y="5080978"/>
                <a:ext cx="6395794" cy="178253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,…,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𝑞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1DBFE3-A129-73F8-0F69-6E3CA8783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471" y="5080978"/>
                <a:ext cx="6395794" cy="1782533"/>
              </a:xfrm>
              <a:prstGeom prst="rect">
                <a:avLst/>
              </a:prstGeom>
              <a:blipFill>
                <a:blip r:embed="rId7"/>
                <a:stretch>
                  <a:fillRect b="-4014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5D0C01-DB38-CDB4-AE79-93E01242EC07}"/>
                  </a:ext>
                </a:extLst>
              </p:cNvPr>
              <p:cNvSpPr txBox="1"/>
              <p:nvPr/>
            </p:nvSpPr>
            <p:spPr>
              <a:xfrm>
                <a:off x="14936769" y="8325309"/>
                <a:ext cx="16016539" cy="20314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←</m:t>
                      </m:r>
                      <m:sSubSup>
                        <m:sSub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𝜃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⋅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𝑝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′(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𝑥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)</m:t>
                          </m:r>
                        </m:sup>
                      </m:sSub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←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fPr>
                            <m:num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𝑥</m:t>
                                  </m:r>
                                  <m:r>
                                    <a:rPr kumimoji="0" lang="en-US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6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0" lang="en-US" sz="6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6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6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sym typeface="Calibri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−1</m:t>
                              </m:r>
                            </m:num>
                            <m:den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←</m:t>
                      </m:r>
                      <m:sSubSup>
                        <m:sSub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0</m:t>
                          </m:r>
                        </m:sub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𝛽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5D0C01-DB38-CDB4-AE79-93E01242E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769" y="8325309"/>
                <a:ext cx="16016539" cy="2031447"/>
              </a:xfrm>
              <a:prstGeom prst="rect">
                <a:avLst/>
              </a:prstGeom>
              <a:blipFill>
                <a:blip r:embed="rId8"/>
                <a:stretch>
                  <a:fillRect b="-310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3B770A-B5A5-FC7B-C8BF-BBEE89BFA845}"/>
              </a:ext>
            </a:extLst>
          </p:cNvPr>
          <p:cNvCxnSpPr>
            <a:cxnSpLocks/>
          </p:cNvCxnSpPr>
          <p:nvPr/>
        </p:nvCxnSpPr>
        <p:spPr>
          <a:xfrm flipH="1">
            <a:off x="7566705" y="13417114"/>
            <a:ext cx="4613571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8DC2-3321-CF21-D1DF-F9F99F3736F2}"/>
              </a:ext>
            </a:extLst>
          </p:cNvPr>
          <p:cNvCxnSpPr>
            <a:cxnSpLocks/>
          </p:cNvCxnSpPr>
          <p:nvPr/>
        </p:nvCxnSpPr>
        <p:spPr>
          <a:xfrm flipH="1">
            <a:off x="7687983" y="12097741"/>
            <a:ext cx="4581243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C40880B-816C-2A1A-711E-5EB8337BADD0}"/>
              </a:ext>
            </a:extLst>
          </p:cNvPr>
          <p:cNvSpPr/>
          <p:nvPr/>
        </p:nvSpPr>
        <p:spPr>
          <a:xfrm>
            <a:off x="12269226" y="11330163"/>
            <a:ext cx="2813244" cy="2528364"/>
          </a:xfrm>
          <a:prstGeom prst="roundRect">
            <a:avLst/>
          </a:prstGeom>
          <a:solidFill>
            <a:srgbClr val="FFFFFF"/>
          </a:solidFill>
          <a:ln w="1270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38E4FF-84C0-357F-4609-ACF91CE4DF63}"/>
                  </a:ext>
                </a:extLst>
              </p:cNvPr>
              <p:cNvSpPr txBox="1"/>
              <p:nvPr/>
            </p:nvSpPr>
            <p:spPr>
              <a:xfrm>
                <a:off x="9247912" y="10636806"/>
                <a:ext cx="1329327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38E4FF-84C0-357F-4609-ACF91CE4D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912" y="10636806"/>
                <a:ext cx="1329327" cy="1261878"/>
              </a:xfrm>
              <a:prstGeom prst="rect">
                <a:avLst/>
              </a:prstGeom>
              <a:blipFill>
                <a:blip r:embed="rId9"/>
                <a:stretch>
                  <a:fillRect l="-2857" b="-3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A40D325-517F-BFAA-E15E-539B5C3D8CB5}"/>
              </a:ext>
            </a:extLst>
          </p:cNvPr>
          <p:cNvSpPr txBox="1"/>
          <p:nvPr/>
        </p:nvSpPr>
        <p:spPr>
          <a:xfrm>
            <a:off x="12740076" y="11892659"/>
            <a:ext cx="2381478" cy="14773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8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2D592E-0997-5CFC-FC35-FF9BC85AD2F5}"/>
                  </a:ext>
                </a:extLst>
              </p:cNvPr>
              <p:cNvSpPr txBox="1"/>
              <p:nvPr/>
            </p:nvSpPr>
            <p:spPr>
              <a:xfrm>
                <a:off x="8542395" y="12163647"/>
                <a:ext cx="2872420" cy="13063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𝑖</m:t>
                              </m:r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,</m:t>
                              </m:r>
                            </m:sub>
                          </m:s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2D592E-0997-5CFC-FC35-FF9BC85AD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395" y="12163647"/>
                <a:ext cx="2872420" cy="1306377"/>
              </a:xfrm>
              <a:prstGeom prst="rect">
                <a:avLst/>
              </a:prstGeom>
              <a:blipFill>
                <a:blip r:embed="rId10"/>
                <a:stretch>
                  <a:fillRect l="-4386" b="-96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D2D18146-6AE5-B901-9BD7-4C855C37F9D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800994" y="3655477"/>
            <a:ext cx="1210956" cy="1102156"/>
          </a:xfrm>
          <a:prstGeom prst="bentConnector3">
            <a:avLst>
              <a:gd name="adj1" fmla="val 103137"/>
            </a:avLst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FC6447-2B03-6EA7-B703-F1F97CC7DF5E}"/>
                  </a:ext>
                </a:extLst>
              </p:cNvPr>
              <p:cNvSpPr txBox="1"/>
              <p:nvPr/>
            </p:nvSpPr>
            <p:spPr>
              <a:xfrm>
                <a:off x="15515595" y="7072799"/>
                <a:ext cx="5694218" cy="162865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𝛽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FC6447-2B03-6EA7-B703-F1F97CC7D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5595" y="7072799"/>
                <a:ext cx="5694218" cy="1628651"/>
              </a:xfrm>
              <a:prstGeom prst="rect">
                <a:avLst/>
              </a:prstGeom>
              <a:blipFill>
                <a:blip r:embed="rId13"/>
                <a:stretch>
                  <a:fillRect b="-4883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85A11-D103-0711-E94C-86680D078656}"/>
                  </a:ext>
                </a:extLst>
              </p:cNvPr>
              <p:cNvSpPr txBox="1"/>
              <p:nvPr/>
            </p:nvSpPr>
            <p:spPr>
              <a:xfrm>
                <a:off x="8014065" y="5317781"/>
                <a:ext cx="3697576" cy="152817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85A11-D103-0711-E94C-86680D078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065" y="5317781"/>
                <a:ext cx="3697576" cy="1528175"/>
              </a:xfrm>
              <a:prstGeom prst="rect">
                <a:avLst/>
              </a:prstGeom>
              <a:blipFill>
                <a:blip r:embed="rId14"/>
                <a:stretch>
                  <a:fillRect b="-5573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4CB258-3296-6977-536C-FECB1CFA7B5C}"/>
              </a:ext>
            </a:extLst>
          </p:cNvPr>
          <p:cNvCxnSpPr>
            <a:cxnSpLocks/>
          </p:cNvCxnSpPr>
          <p:nvPr/>
        </p:nvCxnSpPr>
        <p:spPr>
          <a:xfrm flipH="1">
            <a:off x="7602634" y="9864611"/>
            <a:ext cx="7645044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59BDC0-BD42-0CF2-D506-A51580F60B78}"/>
                  </a:ext>
                </a:extLst>
              </p:cNvPr>
              <p:cNvSpPr txBox="1"/>
              <p:nvPr/>
            </p:nvSpPr>
            <p:spPr>
              <a:xfrm>
                <a:off x="7863555" y="8365818"/>
                <a:ext cx="7645044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59BDC0-BD42-0CF2-D506-A51580F60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555" y="8365818"/>
                <a:ext cx="7645044" cy="1261878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CF3154C-0227-5034-FFE9-FFB0E1313E0C}"/>
                  </a:ext>
                </a:extLst>
              </p:cNvPr>
              <p:cNvSpPr txBox="1"/>
              <p:nvPr/>
            </p:nvSpPr>
            <p:spPr>
              <a:xfrm>
                <a:off x="7192866" y="15372568"/>
                <a:ext cx="4493211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𝑚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,(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𝑠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𝑒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CF3154C-0227-5034-FFE9-FFB0E1313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866" y="15372568"/>
                <a:ext cx="4493211" cy="1261878"/>
              </a:xfrm>
              <a:prstGeom prst="rect">
                <a:avLst/>
              </a:prstGeom>
              <a:blipFill>
                <a:blip r:embed="rId16"/>
                <a:stretch>
                  <a:fillRect l="-1972" r="-24507" b="-19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401A728-E4BA-DD3A-C9F0-94071DF98CE3}"/>
              </a:ext>
            </a:extLst>
          </p:cNvPr>
          <p:cNvCxnSpPr>
            <a:cxnSpLocks/>
          </p:cNvCxnSpPr>
          <p:nvPr/>
        </p:nvCxnSpPr>
        <p:spPr>
          <a:xfrm>
            <a:off x="5686482" y="15065193"/>
            <a:ext cx="1462722" cy="1041939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278ED5A-A6E8-F5F5-735A-93FCD792E2CC}"/>
              </a:ext>
            </a:extLst>
          </p:cNvPr>
          <p:cNvSpPr/>
          <p:nvPr/>
        </p:nvSpPr>
        <p:spPr>
          <a:xfrm>
            <a:off x="15656047" y="12487880"/>
            <a:ext cx="10726085" cy="3008581"/>
          </a:xfrm>
          <a:prstGeom prst="roundRect">
            <a:avLst>
              <a:gd name="adj" fmla="val 6617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584981-7FF1-E74F-FFE5-F42CAF9805EE}"/>
                  </a:ext>
                </a:extLst>
              </p:cNvPr>
              <p:cNvSpPr txBox="1"/>
              <p:nvPr/>
            </p:nvSpPr>
            <p:spPr>
              <a:xfrm>
                <a:off x="15906925" y="12738064"/>
                <a:ext cx="10475207" cy="255454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8000" dirty="0"/>
                  <a:t>How does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ℬ</m:t>
                    </m:r>
                  </m:oMath>
                </a14:m>
                <a:r>
                  <a:rPr lang="en-US" sz="8000" dirty="0"/>
                  <a:t> extract a valid output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8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sz="8000" dirty="0"/>
                  <a:t>-SDH?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584981-7FF1-E74F-FFE5-F42CAF980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925" y="12738064"/>
                <a:ext cx="10475207" cy="2554545"/>
              </a:xfrm>
              <a:prstGeom prst="rect">
                <a:avLst/>
              </a:prstGeom>
              <a:blipFill>
                <a:blip r:embed="rId17"/>
                <a:stretch>
                  <a:fillRect l="-4964" t="-10396" b="-2128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740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2FCA166-CEB6-7D51-5415-44CE8301812B}"/>
              </a:ext>
            </a:extLst>
          </p:cNvPr>
          <p:cNvSpPr/>
          <p:nvPr/>
        </p:nvSpPr>
        <p:spPr>
          <a:xfrm>
            <a:off x="13681287" y="5424115"/>
            <a:ext cx="16244532" cy="1492720"/>
          </a:xfrm>
          <a:prstGeom prst="roundRect">
            <a:avLst>
              <a:gd name="adj" fmla="val 6617"/>
            </a:avLst>
          </a:prstGeom>
          <a:solidFill>
            <a:srgbClr val="B1E5F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AEC564D-CEDA-7B7B-2D27-BD1F8F47D8BF}"/>
              </a:ext>
            </a:extLst>
          </p:cNvPr>
          <p:cNvSpPr/>
          <p:nvPr/>
        </p:nvSpPr>
        <p:spPr>
          <a:xfrm>
            <a:off x="867476" y="702733"/>
            <a:ext cx="21890923" cy="2040468"/>
          </a:xfrm>
          <a:prstGeom prst="roundRect">
            <a:avLst>
              <a:gd name="adj" fmla="val 6617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068B6A-3807-D1AF-43FA-174D5A6A3FBE}"/>
                  </a:ext>
                </a:extLst>
              </p:cNvPr>
              <p:cNvSpPr txBox="1"/>
              <p:nvPr/>
            </p:nvSpPr>
            <p:spPr>
              <a:xfrm>
                <a:off x="1118354" y="952915"/>
                <a:ext cx="21640045" cy="144655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8800" dirty="0"/>
                  <a:t>How does </a:t>
                </a:r>
                <a14:m>
                  <m:oMath xmlns:m="http://schemas.openxmlformats.org/officeDocument/2006/math">
                    <m:r>
                      <a:rPr kumimoji="0" lang="en-US" sz="8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ℬ</m:t>
                    </m:r>
                  </m:oMath>
                </a14:m>
                <a:r>
                  <a:rPr lang="en-US" sz="8800" dirty="0"/>
                  <a:t> extract a valid output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8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sz="8800" dirty="0"/>
                  <a:t>-SDH?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068B6A-3807-D1AF-43FA-174D5A6A3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54" y="952915"/>
                <a:ext cx="21640045" cy="1446550"/>
              </a:xfrm>
              <a:prstGeom prst="rect">
                <a:avLst/>
              </a:prstGeom>
              <a:blipFill>
                <a:blip r:embed="rId3"/>
                <a:stretch>
                  <a:fillRect l="-2639" t="-18966" b="-4224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F91CD-FC73-B263-DC03-AAD86D9EAD93}"/>
                  </a:ext>
                </a:extLst>
              </p:cNvPr>
              <p:cNvSpPr txBox="1"/>
              <p:nvPr/>
            </p:nvSpPr>
            <p:spPr>
              <a:xfrm>
                <a:off x="1240731" y="5328156"/>
                <a:ext cx="30030538" cy="230876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𝐴</m:t>
                          </m:r>
                        </m:e>
                        <m:sup>
                          <m:r>
                            <a:rPr kumimoji="0" lang="en-US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=</m:t>
                      </m:r>
                      <m:sSup>
                        <m:sSup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7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7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72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7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7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en-US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72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7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7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72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7200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p>
                                  </m:sSubSup>
                                  <m:r>
                                    <a:rPr lang="en-US" sz="7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7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72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72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1/(</m:t>
                          </m:r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0" lang="en-US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=</m:t>
                      </m:r>
                      <m:sSubSup>
                        <m:sSubSup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>
                            <m:fPr>
                              <m:ctrlPr>
                                <a:rPr lang="en-US" sz="7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7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7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7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7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7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7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7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7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7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7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72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72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7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7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72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sz="7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7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7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72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72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7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7200" i="1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7200" i="1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72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72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sz="7200" b="0" i="1" smtClean="0">
                                          <a:solidFill>
                                            <a:srgbClr val="D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7200" b="0" i="1" smtClean="0">
                                          <a:solidFill>
                                            <a:srgbClr val="D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7200" b="0" i="1" smtClean="0">
                                          <a:solidFill>
                                            <a:srgbClr val="D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72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7200" b="0" i="1" smtClean="0">
                                          <a:solidFill>
                                            <a:srgbClr val="D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7200" b="0" i="1" smtClean="0">
                                          <a:solidFill>
                                            <a:srgbClr val="D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7200" b="0" i="1" smtClean="0">
                                          <a:solidFill>
                                            <a:srgbClr val="DF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/(</m:t>
                          </m:r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7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F91CD-FC73-B263-DC03-AAD86D9EA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31" y="5328156"/>
                <a:ext cx="30030538" cy="2308768"/>
              </a:xfrm>
              <a:prstGeom prst="rect">
                <a:avLst/>
              </a:prstGeom>
              <a:blipFill>
                <a:blip r:embed="rId4"/>
                <a:stretch>
                  <a:fillRect b="-54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034A6A-B903-9325-EDBF-9B5A6878E6EE}"/>
                  </a:ext>
                </a:extLst>
              </p:cNvPr>
              <p:cNvSpPr txBox="1"/>
              <p:nvPr/>
            </p:nvSpPr>
            <p:spPr>
              <a:xfrm>
                <a:off x="1529383" y="3860545"/>
                <a:ext cx="17039751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6600" dirty="0"/>
                  <a:t>Suppose case </a:t>
                </a:r>
                <a:r>
                  <a:rPr lang="en-US" sz="6600" b="1" dirty="0"/>
                  <a:t>(2)</a:t>
                </a:r>
                <a:r>
                  <a:rPr lang="en-US" sz="6600" dirty="0"/>
                  <a:t> occurs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66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034A6A-B903-9325-EDBF-9B5A6878E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383" y="3860545"/>
                <a:ext cx="17039751" cy="1261878"/>
              </a:xfrm>
              <a:prstGeom prst="rect">
                <a:avLst/>
              </a:prstGeom>
              <a:blipFill>
                <a:blip r:embed="rId5"/>
                <a:stretch>
                  <a:fillRect l="-2234" t="-9901" b="-2871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A29B3E-CA2D-EC1A-44B0-5C90D73AB010}"/>
                  </a:ext>
                </a:extLst>
              </p:cNvPr>
              <p:cNvSpPr txBox="1"/>
              <p:nvPr/>
            </p:nvSpPr>
            <p:spPr>
              <a:xfrm>
                <a:off x="16566914" y="11784588"/>
                <a:ext cx="8602865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6600" i="1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DF00FF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A29B3E-CA2D-EC1A-44B0-5C90D73AB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914" y="11784588"/>
                <a:ext cx="8602865" cy="1261878"/>
              </a:xfrm>
              <a:prstGeom prst="rect">
                <a:avLst/>
              </a:prstGeom>
              <a:blipFill>
                <a:blip r:embed="rId6"/>
                <a:stretch>
                  <a:fillRect l="-1770" b="-1584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9E2E15-ABBB-AF92-B782-3E0469EA5BCF}"/>
                  </a:ext>
                </a:extLst>
              </p:cNvPr>
              <p:cNvSpPr txBox="1"/>
              <p:nvPr/>
            </p:nvSpPr>
            <p:spPr>
              <a:xfrm>
                <a:off x="1878869" y="8414402"/>
                <a:ext cx="20947266" cy="14907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kumimoji="0" lang="en-US" sz="6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6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sSupPr>
                      <m:e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𝐴</m:t>
                        </m:r>
                      </m:e>
                      <m:sup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∗</m:t>
                        </m:r>
                      </m:sup>
                    </m:sSup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≠</m:t>
                    </m:r>
                    <m:sSub>
                      <m:sSub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</m:ctrlPr>
                          </m:sSupPr>
                          <m:e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𝑖</m:t>
                            </m:r>
                          </m:e>
                          <m:sup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, we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p>
                        </m:sSub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bSup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sup>
                    </m:sSubSup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9E2E15-ABBB-AF92-B782-3E0469EA5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69" y="8414402"/>
                <a:ext cx="20947266" cy="1490787"/>
              </a:xfrm>
              <a:prstGeom prst="rect">
                <a:avLst/>
              </a:prstGeom>
              <a:blipFill>
                <a:blip r:embed="rId7"/>
                <a:stretch>
                  <a:fillRect l="-1817" b="-2033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4E1C34-45E7-5E17-8C48-FA90ED9FFDB1}"/>
                  </a:ext>
                </a:extLst>
              </p:cNvPr>
              <p:cNvSpPr txBox="1"/>
              <p:nvPr/>
            </p:nvSpPr>
            <p:spPr>
              <a:xfrm rot="5400000">
                <a:off x="19801179" y="10205016"/>
                <a:ext cx="1897265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4E1C34-45E7-5E17-8C48-FA90ED9FF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9801179" y="10205016"/>
                <a:ext cx="1897265" cy="12618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D500C7A-7B7E-41D5-5165-586B8B97BD7E}"/>
                  </a:ext>
                </a:extLst>
              </p:cNvPr>
              <p:cNvSpPr/>
              <p:nvPr/>
            </p:nvSpPr>
            <p:spPr>
              <a:xfrm>
                <a:off x="21592505" y="9887322"/>
                <a:ext cx="3458740" cy="1455150"/>
              </a:xfrm>
              <a:prstGeom prst="roundRect">
                <a:avLst>
                  <a:gd name="adj" fmla="val 6617"/>
                </a:avLst>
              </a:prstGeom>
              <a:solidFill>
                <a:srgbClr val="FFF7A7"/>
              </a:solidFill>
              <a:ln w="635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ctr">
                <a:spAutoFit/>
              </a:bodyPr>
              <a:lstStyle/>
              <a:p>
                <a:pPr marL="0" marR="0" indent="0" algn="l" defTabSz="270933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=</m:t>
                      </m:r>
                      <m:sSubSup>
                        <m:sSubSupPr>
                          <m:ctrlPr>
                            <a:rPr kumimoji="0" lang="en-U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0</m:t>
                          </m:r>
                        </m:sub>
                        <m:sup>
                          <m:r>
                            <a:rPr kumimoji="0" lang="en-U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𝛽</m:t>
                          </m:r>
                        </m:sup>
                      </m:sSubSup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D500C7A-7B7E-41D5-5165-586B8B97B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2505" y="9887322"/>
                <a:ext cx="3458740" cy="1455150"/>
              </a:xfrm>
              <a:prstGeom prst="roundRect">
                <a:avLst>
                  <a:gd name="adj" fmla="val 6617"/>
                </a:avLst>
              </a:prstGeom>
              <a:blipFill>
                <a:blip r:embed="rId9"/>
                <a:stretch>
                  <a:fillRect b="-1724"/>
                </a:stretch>
              </a:blipFill>
              <a:ln w="63500" cap="flat">
                <a:noFill/>
                <a:prstDash val="solid"/>
                <a:rou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E764F0-BAE5-9904-691D-5F8648DB0100}"/>
                  </a:ext>
                </a:extLst>
              </p:cNvPr>
              <p:cNvSpPr txBox="1"/>
              <p:nvPr/>
            </p:nvSpPr>
            <p:spPr>
              <a:xfrm>
                <a:off x="1878868" y="13488582"/>
                <a:ext cx="28390925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kumimoji="0" lang="en-US" sz="6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6600" i="1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66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66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6600" b="0" i="1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E764F0-BAE5-9904-691D-5F8648DB0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68" y="13488582"/>
                <a:ext cx="28390925" cy="1261878"/>
              </a:xfrm>
              <a:prstGeom prst="rect">
                <a:avLst/>
              </a:prstGeom>
              <a:blipFill>
                <a:blip r:embed="rId10"/>
                <a:stretch>
                  <a:fillRect l="-1341" t="-11000" b="-29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8ADDC7-D726-3E5E-6BC6-AF1E610F32E4}"/>
                  </a:ext>
                </a:extLst>
              </p:cNvPr>
              <p:cNvSpPr txBox="1"/>
              <p:nvPr/>
            </p:nvSpPr>
            <p:spPr>
              <a:xfrm>
                <a:off x="1878868" y="15840386"/>
                <a:ext cx="13656411" cy="19659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Thus,</a:t>
                </a:r>
                <a:r>
                  <a:rPr kumimoji="0" lang="en-US" sz="660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6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can</m:t>
                    </m:r>
                    <m:r>
                      <a:rPr lang="en-US" sz="6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</m:ctrlPr>
                          </m:sSupPr>
                          <m:e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, </m:t>
                        </m:r>
                        <m:sSubSup>
                          <m:sSubSupPr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</m:ctrlPr>
                          </m:sSubSupPr>
                          <m:e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1</m:t>
                            </m:r>
                          </m:sub>
                          <m:sup>
                            <m:f>
                              <m:fPr>
                                <m:ctrlP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fPr>
                              <m:num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𝑥</m:t>
                                </m:r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  <m:t>∗</m:t>
                                    </m:r>
                                  </m:sup>
                                </m:sSup>
                              </m:den>
                            </m:f>
                          </m:sup>
                        </m:sSubSup>
                      </m:e>
                    </m:d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8ADDC7-D726-3E5E-6BC6-AF1E610F3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68" y="15840386"/>
                <a:ext cx="13656411" cy="1965981"/>
              </a:xfrm>
              <a:prstGeom prst="rect">
                <a:avLst/>
              </a:prstGeom>
              <a:blipFill>
                <a:blip r:embed="rId11"/>
                <a:stretch>
                  <a:fillRect l="-2786" b="-1410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679A53B-2476-5BE5-63EC-126129A98B97}"/>
              </a:ext>
            </a:extLst>
          </p:cNvPr>
          <p:cNvSpPr/>
          <p:nvPr/>
        </p:nvSpPr>
        <p:spPr>
          <a:xfrm>
            <a:off x="18167503" y="13513412"/>
            <a:ext cx="751117" cy="1261878"/>
          </a:xfrm>
          <a:prstGeom prst="roundRect">
            <a:avLst>
              <a:gd name="adj" fmla="val 6617"/>
            </a:avLst>
          </a:prstGeom>
          <a:solidFill>
            <a:srgbClr val="B1E5F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F7757A6-2271-A80D-CC35-E6A5D1C0E79F}"/>
              </a:ext>
            </a:extLst>
          </p:cNvPr>
          <p:cNvSpPr/>
          <p:nvPr/>
        </p:nvSpPr>
        <p:spPr>
          <a:xfrm>
            <a:off x="18855559" y="6999962"/>
            <a:ext cx="10689498" cy="6716037"/>
          </a:xfrm>
          <a:custGeom>
            <a:avLst/>
            <a:gdLst>
              <a:gd name="connsiteX0" fmla="*/ 4950372 w 10689498"/>
              <a:gd name="connsiteY0" fmla="*/ 0 h 7062952"/>
              <a:gd name="connsiteX1" fmla="*/ 8229600 w 10689498"/>
              <a:gd name="connsiteY1" fmla="*/ 662152 h 7062952"/>
              <a:gd name="connsiteX2" fmla="*/ 10689020 w 10689498"/>
              <a:gd name="connsiteY2" fmla="*/ 3153104 h 7062952"/>
              <a:gd name="connsiteX3" fmla="*/ 8040413 w 10689498"/>
              <a:gd name="connsiteY3" fmla="*/ 6085490 h 7062952"/>
              <a:gd name="connsiteX4" fmla="*/ 0 w 10689498"/>
              <a:gd name="connsiteY4" fmla="*/ 7062952 h 706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9498" h="7062952">
                <a:moveTo>
                  <a:pt x="4950372" y="0"/>
                </a:moveTo>
                <a:cubicBezTo>
                  <a:pt x="6111765" y="68317"/>
                  <a:pt x="7273159" y="136635"/>
                  <a:pt x="8229600" y="662152"/>
                </a:cubicBezTo>
                <a:cubicBezTo>
                  <a:pt x="9186041" y="1187669"/>
                  <a:pt x="10720551" y="2249214"/>
                  <a:pt x="10689020" y="3153104"/>
                </a:cubicBezTo>
                <a:cubicBezTo>
                  <a:pt x="10657489" y="4056994"/>
                  <a:pt x="9821916" y="5433849"/>
                  <a:pt x="8040413" y="6085490"/>
                </a:cubicBezTo>
                <a:cubicBezTo>
                  <a:pt x="6258910" y="6737131"/>
                  <a:pt x="3129455" y="6900041"/>
                  <a:pt x="0" y="7062952"/>
                </a:cubicBezTo>
              </a:path>
            </a:pathLst>
          </a:custGeom>
          <a:noFill/>
          <a:ln w="101600" cap="flat">
            <a:solidFill>
              <a:schemeClr val="accent1"/>
            </a:solidFill>
            <a:prstDash val="solid"/>
            <a:round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553338E-EA6B-8F13-21F2-ADBD365AC66E}"/>
              </a:ext>
            </a:extLst>
          </p:cNvPr>
          <p:cNvSpPr/>
          <p:nvPr/>
        </p:nvSpPr>
        <p:spPr>
          <a:xfrm>
            <a:off x="3863855" y="11770451"/>
            <a:ext cx="8840185" cy="1261878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4C4605-C68F-7DAD-FE72-677D672CEB7B}"/>
                  </a:ext>
                </a:extLst>
              </p:cNvPr>
              <p:cNvSpPr txBox="1"/>
              <p:nvPr/>
            </p:nvSpPr>
            <p:spPr>
              <a:xfrm>
                <a:off x="4101175" y="11784588"/>
                <a:ext cx="8602865" cy="135421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7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7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7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7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sz="7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7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7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7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7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7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7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7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7200" dirty="0">
                    <a:solidFill>
                      <a:schemeClr val="tx1"/>
                    </a:solidFill>
                  </a:rPr>
                  <a:t> </a:t>
                </a:r>
                <a:endParaRPr kumimoji="0" lang="en-US" sz="72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4C4605-C68F-7DAD-FE72-677D672CE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175" y="11784588"/>
                <a:ext cx="8602865" cy="1354211"/>
              </a:xfrm>
              <a:prstGeom prst="rect">
                <a:avLst/>
              </a:prstGeom>
              <a:blipFill>
                <a:blip r:embed="rId12"/>
                <a:stretch>
                  <a:fillRect l="-1327" r="-147" b="-1759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3BB112-913B-4A0A-1B22-6913B8A1A99F}"/>
                  </a:ext>
                </a:extLst>
              </p:cNvPr>
              <p:cNvSpPr txBox="1"/>
              <p:nvPr/>
            </p:nvSpPr>
            <p:spPr>
              <a:xfrm>
                <a:off x="12851822" y="13604478"/>
                <a:ext cx="16272164" cy="11079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, which implies </a:t>
                </a:r>
                <a:r>
                  <a:rPr kumimoji="0" lang="en-US" sz="660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     </a:t>
                </a:r>
                <a:r>
                  <a:rPr lang="en-US" sz="6600" dirty="0"/>
                  <a:t>is not divisible by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6600" smtClean="0">
                        <a:solidFill>
                          <a:schemeClr val="tx1"/>
                        </a:solidFill>
                      </a:rPr>
                      <m:t>X</m:t>
                    </m:r>
                    <m:r>
                      <a:rPr lang="en-US" sz="6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3BB112-913B-4A0A-1B22-6913B8A1A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822" y="13604478"/>
                <a:ext cx="16272164" cy="1107996"/>
              </a:xfrm>
              <a:prstGeom prst="rect">
                <a:avLst/>
              </a:prstGeom>
              <a:blipFill>
                <a:blip r:embed="rId13"/>
                <a:stretch>
                  <a:fillRect l="-2494" t="-18182" b="-3977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125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 animBg="1"/>
      <p:bldP spid="12" grpId="0"/>
      <p:bldP spid="15" grpId="0"/>
      <p:bldP spid="11" grpId="0" animBg="1"/>
      <p:bldP spid="16" grpId="0" animBg="1"/>
      <p:bldP spid="13" grpId="0" animBg="1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D2343FD-05F1-616B-FBD5-25F23CA7159D}"/>
              </a:ext>
            </a:extLst>
          </p:cNvPr>
          <p:cNvSpPr/>
          <p:nvPr/>
        </p:nvSpPr>
        <p:spPr>
          <a:xfrm>
            <a:off x="3678118" y="11244238"/>
            <a:ext cx="23912908" cy="4508895"/>
          </a:xfrm>
          <a:prstGeom prst="roundRect">
            <a:avLst>
              <a:gd name="adj" fmla="val 6617"/>
            </a:avLst>
          </a:prstGeom>
          <a:solidFill>
            <a:srgbClr val="E1FFBA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AEC564D-CEDA-7B7B-2D27-BD1F8F47D8BF}"/>
              </a:ext>
            </a:extLst>
          </p:cNvPr>
          <p:cNvSpPr/>
          <p:nvPr/>
        </p:nvSpPr>
        <p:spPr>
          <a:xfrm>
            <a:off x="867476" y="702732"/>
            <a:ext cx="12931651" cy="2231869"/>
          </a:xfrm>
          <a:prstGeom prst="roundRect">
            <a:avLst>
              <a:gd name="adj" fmla="val 6617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068B6A-3807-D1AF-43FA-174D5A6A3FBE}"/>
                  </a:ext>
                </a:extLst>
              </p:cNvPr>
              <p:cNvSpPr txBox="1"/>
              <p:nvPr/>
            </p:nvSpPr>
            <p:spPr>
              <a:xfrm>
                <a:off x="1118354" y="952915"/>
                <a:ext cx="12680773" cy="1785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11000" dirty="0"/>
                  <a:t>How to get rid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1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11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𝑠</m:t>
                        </m:r>
                      </m:e>
                      <m:sub>
                        <m:r>
                          <a:rPr kumimoji="0" lang="en-US" sz="11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1000" dirty="0"/>
                  <a:t>?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068B6A-3807-D1AF-43FA-174D5A6A3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54" y="952915"/>
                <a:ext cx="12680773" cy="1785104"/>
              </a:xfrm>
              <a:prstGeom prst="rect">
                <a:avLst/>
              </a:prstGeom>
              <a:blipFill>
                <a:blip r:embed="rId3"/>
                <a:stretch>
                  <a:fillRect l="-5900" t="-20423" r="-1500" b="-4295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6F3511-3A0C-D440-765F-A345187DD109}"/>
                  </a:ext>
                </a:extLst>
              </p:cNvPr>
              <p:cNvSpPr txBox="1"/>
              <p:nvPr/>
            </p:nvSpPr>
            <p:spPr>
              <a:xfrm>
                <a:off x="2183669" y="4566867"/>
                <a:ext cx="23588864" cy="147732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kumimoji="0" lang="en-US" sz="80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In </a:t>
                </a:r>
                <a:r>
                  <a:rPr lang="en-US" sz="8000" dirty="0">
                    <a:solidFill>
                      <a:schemeClr val="tx1"/>
                    </a:solidFill>
                  </a:rPr>
                  <a:t>the previous proof, t</a:t>
                </a:r>
                <a:r>
                  <a:rPr kumimoji="0" lang="en-US" sz="80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he role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8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8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kumimoji="0" lang="en-US" sz="8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pPr>
                          <m:e>
                            <m:r>
                              <a:rPr kumimoji="0" lang="en-US" sz="8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  <m:t>𝑖</m:t>
                            </m:r>
                          </m:e>
                          <m:sup>
                            <m:r>
                              <a:rPr kumimoji="0" lang="en-US" sz="8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80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is critical: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6F3511-3A0C-D440-765F-A345187DD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69" y="4566867"/>
                <a:ext cx="23588864" cy="1477321"/>
              </a:xfrm>
              <a:prstGeom prst="rect">
                <a:avLst/>
              </a:prstGeom>
              <a:blipFill>
                <a:blip r:embed="rId4"/>
                <a:stretch>
                  <a:fillRect l="-2044" t="-11864" b="-3135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9983CF-AE29-894C-433B-600440084B20}"/>
                  </a:ext>
                </a:extLst>
              </p:cNvPr>
              <p:cNvSpPr txBox="1"/>
              <p:nvPr/>
            </p:nvSpPr>
            <p:spPr>
              <a:xfrm>
                <a:off x="8141326" y="7083495"/>
                <a:ext cx="14492618" cy="280076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8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8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kumimoji="0" lang="en-US" sz="8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pPr>
                          <m:e>
                            <m:r>
                              <a:rPr kumimoji="0" lang="en-US" sz="8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  <m:t>𝑖</m:t>
                            </m:r>
                          </m:e>
                          <m:sup>
                            <m:r>
                              <a:rPr kumimoji="0" lang="en-US" sz="8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8000" dirty="0"/>
                  <a:t> ensures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8000" i="1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80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0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sz="80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8000" i="1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0" i="1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8000" i="1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80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80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8000" b="0" i="1" smtClean="0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0" b="0" i="1" smtClean="0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8000" b="0" i="1" smtClean="0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8000" b="0" i="0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8000" dirty="0"/>
                  <a:t> for </a:t>
                </a:r>
                <a:r>
                  <a:rPr lang="en-US" sz="8000" b="1" dirty="0"/>
                  <a:t>any</a:t>
                </a:r>
                <a:r>
                  <a:rPr lang="en-US" sz="8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8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8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8000" dirty="0"/>
                  <a:t> chosen by </a:t>
                </a:r>
                <a14:m>
                  <m:oMath xmlns:m="http://schemas.openxmlformats.org/officeDocument/2006/math">
                    <m:r>
                      <a:rPr lang="en-US" sz="9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9600" dirty="0">
                  <a:solidFill>
                    <a:srgbClr val="DD0028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9983CF-AE29-894C-433B-600440084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326" y="7083495"/>
                <a:ext cx="14492618" cy="2800767"/>
              </a:xfrm>
              <a:prstGeom prst="rect">
                <a:avLst/>
              </a:prstGeom>
              <a:blipFill>
                <a:blip r:embed="rId5"/>
                <a:stretch>
                  <a:fillRect l="-3590" t="-9009" b="-1711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FA2E40-24AB-D62C-313B-546F26AA809A}"/>
                  </a:ext>
                </a:extLst>
              </p:cNvPr>
              <p:cNvSpPr txBox="1"/>
              <p:nvPr/>
            </p:nvSpPr>
            <p:spPr>
              <a:xfrm>
                <a:off x="6140271" y="11775142"/>
                <a:ext cx="18494728" cy="172354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9600" i="0" dirty="0"/>
                  <a:t>Our idea: </a:t>
                </a:r>
                <a:r>
                  <a:rPr lang="en-US" sz="9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p>
                          <m:sSupPr>
                            <m:ctrlPr>
                              <a:rPr lang="en-US" sz="9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9600" dirty="0"/>
                  <a:t> play the role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sz="9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9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!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FA2E40-24AB-D62C-313B-546F26AA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271" y="11775142"/>
                <a:ext cx="18494728" cy="1723543"/>
              </a:xfrm>
              <a:prstGeom prst="rect">
                <a:avLst/>
              </a:prstGeom>
              <a:blipFill>
                <a:blip r:embed="rId6"/>
                <a:stretch>
                  <a:fillRect l="-3294" t="-14706" r="-1441" b="-3455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3407B8-5445-BB57-6E7F-5D798F5D5890}"/>
                  </a:ext>
                </a:extLst>
              </p:cNvPr>
              <p:cNvSpPr txBox="1"/>
              <p:nvPr/>
            </p:nvSpPr>
            <p:spPr>
              <a:xfrm>
                <a:off x="4630026" y="13964189"/>
                <a:ext cx="22579054" cy="132343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p>
                          <m:sSupPr>
                            <m:ctrlPr>
                              <a:rPr lang="en-US" sz="8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8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8000" i="0" dirty="0"/>
                  <a:t> does not need to be determined at the beginning</a:t>
                </a:r>
                <a:endParaRPr lang="en-US" sz="8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3407B8-5445-BB57-6E7F-5D798F5D5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026" y="13964189"/>
                <a:ext cx="22579054" cy="1323439"/>
              </a:xfrm>
              <a:prstGeom prst="rect">
                <a:avLst/>
              </a:prstGeom>
              <a:blipFill>
                <a:blip r:embed="rId7"/>
                <a:stretch>
                  <a:fillRect l="-731" t="-19048" b="-41905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403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3" grpId="0"/>
      <p:bldP spid="16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0B91DF6E-1F7C-91B7-B09B-5453FCB77AFE}"/>
              </a:ext>
            </a:extLst>
          </p:cNvPr>
          <p:cNvSpPr txBox="1"/>
          <p:nvPr/>
        </p:nvSpPr>
        <p:spPr>
          <a:xfrm>
            <a:off x="1437756" y="1243742"/>
            <a:ext cx="10248321" cy="144655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8800" dirty="0">
                <a:solidFill>
                  <a:schemeClr val="tx1"/>
                </a:solidFill>
              </a:rPr>
              <a:t>Our proof for </a:t>
            </a:r>
            <a:r>
              <a:rPr kumimoji="0" lang="en-US" sz="8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case</a:t>
            </a:r>
            <a:r>
              <a:rPr kumimoji="0" lang="en-US" sz="8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(2)</a:t>
            </a:r>
            <a:endParaRPr lang="en-US" sz="8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0DAA08-9026-A78C-E168-141F18B0B2C2}"/>
              </a:ext>
            </a:extLst>
          </p:cNvPr>
          <p:cNvSpPr/>
          <p:nvPr/>
        </p:nvSpPr>
        <p:spPr>
          <a:xfrm>
            <a:off x="4748451" y="9510496"/>
            <a:ext cx="2813244" cy="5562647"/>
          </a:xfrm>
          <a:prstGeom prst="roundRect">
            <a:avLst>
              <a:gd name="adj" fmla="val 6973"/>
            </a:avLst>
          </a:prstGeom>
          <a:solidFill>
            <a:srgbClr val="FFFFFF"/>
          </a:solidFill>
          <a:ln w="127000" cap="flat">
            <a:solidFill>
              <a:srgbClr val="DD002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52A8F-2053-ED0D-55B0-D609DA4380AA}"/>
                  </a:ext>
                </a:extLst>
              </p:cNvPr>
              <p:cNvSpPr txBox="1"/>
              <p:nvPr/>
            </p:nvSpPr>
            <p:spPr>
              <a:xfrm>
                <a:off x="5289303" y="10736554"/>
                <a:ext cx="1731540" cy="209287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D0028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𝒜</m:t>
                      </m:r>
                    </m:oMath>
                  </m:oMathPara>
                </a14:m>
                <a:endParaRPr kumimoji="0" lang="en-US" sz="12000" i="0" u="none" strike="noStrike" cap="none" spc="0" normalizeH="0" baseline="0" dirty="0">
                  <a:ln>
                    <a:noFill/>
                  </a:ln>
                  <a:solidFill>
                    <a:srgbClr val="DD0028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52A8F-2053-ED0D-55B0-D609DA438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303" y="10736554"/>
                <a:ext cx="1731540" cy="2092875"/>
              </a:xfrm>
              <a:prstGeom prst="rect">
                <a:avLst/>
              </a:prstGeom>
              <a:blipFill>
                <a:blip r:embed="rId3"/>
                <a:stretch>
                  <a:fillRect l="-21168" r="-1751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12D1AE-A2B5-8466-8879-1E3206A16616}"/>
              </a:ext>
            </a:extLst>
          </p:cNvPr>
          <p:cNvSpPr/>
          <p:nvPr/>
        </p:nvSpPr>
        <p:spPr>
          <a:xfrm>
            <a:off x="2934239" y="4823538"/>
            <a:ext cx="27619844" cy="13599929"/>
          </a:xfrm>
          <a:prstGeom prst="roundRect">
            <a:avLst>
              <a:gd name="adj" fmla="val 3934"/>
            </a:avLst>
          </a:prstGeom>
          <a:noFill/>
          <a:ln w="1270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4BDD0-01F1-E967-A11F-B4D5C510B901}"/>
                  </a:ext>
                </a:extLst>
              </p:cNvPr>
              <p:cNvSpPr txBox="1"/>
              <p:nvPr/>
            </p:nvSpPr>
            <p:spPr>
              <a:xfrm>
                <a:off x="3378717" y="5178746"/>
                <a:ext cx="1459596" cy="19389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ℬ</m:t>
                      </m:r>
                    </m:oMath>
                  </m:oMathPara>
                </a14:m>
                <a:endParaRPr lang="en-US" sz="1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4BDD0-01F1-E967-A11F-B4D5C510B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717" y="5178746"/>
                <a:ext cx="1459596" cy="1938992"/>
              </a:xfrm>
              <a:prstGeom prst="rect">
                <a:avLst/>
              </a:prstGeom>
              <a:blipFill>
                <a:blip r:embed="rId4"/>
                <a:stretch>
                  <a:fillRect l="-21368" r="-18803" b="-326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8942D7-3E8D-9DA7-895B-941D132F813E}"/>
                  </a:ext>
                </a:extLst>
              </p:cNvPr>
              <p:cNvSpPr txBox="1"/>
              <p:nvPr/>
            </p:nvSpPr>
            <p:spPr>
              <a:xfrm>
                <a:off x="16910349" y="2866033"/>
                <a:ext cx="7915611" cy="137626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8942D7-3E8D-9DA7-895B-941D132F8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349" y="2866033"/>
                <a:ext cx="7915611" cy="1376268"/>
              </a:xfrm>
              <a:prstGeom prst="rect">
                <a:avLst/>
              </a:prstGeom>
              <a:blipFill>
                <a:blip r:embed="rId5"/>
                <a:stretch>
                  <a:fillRect b="-818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9FA743-D0DC-1407-712F-378B926C532B}"/>
                  </a:ext>
                </a:extLst>
              </p:cNvPr>
              <p:cNvSpPr txBox="1"/>
              <p:nvPr/>
            </p:nvSpPr>
            <p:spPr>
              <a:xfrm>
                <a:off x="20255909" y="5878808"/>
                <a:ext cx="8877374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𝑝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′</m:t>
                      </m:r>
                      <m:d>
                        <m:d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0" lang="en-US" sz="6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sym typeface="Calibri"/>
                            </a:rPr>
                            <m:t>X</m:t>
                          </m:r>
                        </m:e>
                      </m:d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≔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∏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𝑖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≠</m:t>
                          </m:r>
                          <m:sSup>
                            <m:sSup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(</m:t>
                      </m:r>
                      <m:r>
                        <m:rPr>
                          <m:nor/>
                        </m:rPr>
                        <a:rPr lang="en-US" sz="6600">
                          <a:solidFill>
                            <a:schemeClr val="tx1"/>
                          </a:solidFill>
                        </a:rPr>
                        <m:t>X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9FA743-D0DC-1407-712F-378B926C5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5909" y="5878808"/>
                <a:ext cx="8877374" cy="1261878"/>
              </a:xfrm>
              <a:prstGeom prst="rect">
                <a:avLst/>
              </a:prstGeom>
              <a:blipFill>
                <a:blip r:embed="rId6"/>
                <a:stretch>
                  <a:fillRect b="-1881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1DBFE3-A129-73F8-0F69-6E3CA87835BB}"/>
                  </a:ext>
                </a:extLst>
              </p:cNvPr>
              <p:cNvSpPr txBox="1"/>
              <p:nvPr/>
            </p:nvSpPr>
            <p:spPr>
              <a:xfrm>
                <a:off x="9439471" y="5374028"/>
                <a:ext cx="10695584" cy="18052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,…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∗</m:t>
                              </m:r>
                            </m:sup>
                          </m:s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−1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F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𝜖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∗</m:t>
                              </m:r>
                            </m:sup>
                          </m:s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+1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𝑞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1DBFE3-A129-73F8-0F69-6E3CA8783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471" y="5374028"/>
                <a:ext cx="10695584" cy="1805296"/>
              </a:xfrm>
              <a:prstGeom prst="rect">
                <a:avLst/>
              </a:prstGeom>
              <a:blipFill>
                <a:blip r:embed="rId7"/>
                <a:stretch>
                  <a:fillRect b="-3846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5D0C01-DB38-CDB4-AE79-93E01242EC07}"/>
                  </a:ext>
                </a:extLst>
              </p:cNvPr>
              <p:cNvSpPr txBox="1"/>
              <p:nvPr/>
            </p:nvSpPr>
            <p:spPr>
              <a:xfrm>
                <a:off x="16163251" y="8574732"/>
                <a:ext cx="12894349" cy="161107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←</m:t>
                      </m:r>
                      <m:sSubSup>
                        <m:sSub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𝜃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⋅</m:t>
                          </m:r>
                          <m:sSup>
                            <m:sSup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d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⋅(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𝑥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+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DF00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𝜖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)</m:t>
                          </m:r>
                        </m:sup>
                      </m:sSub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←</m:t>
                      </m:r>
                      <m:sSubSup>
                        <m:sSub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𝛼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⋅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𝑝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′(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𝑥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5D0C01-DB38-CDB4-AE79-93E01242E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3251" y="8574732"/>
                <a:ext cx="12894349" cy="1611076"/>
              </a:xfrm>
              <a:prstGeom prst="rect">
                <a:avLst/>
              </a:prstGeom>
              <a:blipFill>
                <a:blip r:embed="rId8"/>
                <a:stretch>
                  <a:fillRect b="-390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3B770A-B5A5-FC7B-C8BF-BBEE89BFA845}"/>
              </a:ext>
            </a:extLst>
          </p:cNvPr>
          <p:cNvCxnSpPr>
            <a:cxnSpLocks/>
          </p:cNvCxnSpPr>
          <p:nvPr/>
        </p:nvCxnSpPr>
        <p:spPr>
          <a:xfrm flipH="1">
            <a:off x="7500430" y="14479832"/>
            <a:ext cx="4613571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8DC2-3321-CF21-D1DF-F9F99F3736F2}"/>
              </a:ext>
            </a:extLst>
          </p:cNvPr>
          <p:cNvCxnSpPr>
            <a:cxnSpLocks/>
          </p:cNvCxnSpPr>
          <p:nvPr/>
        </p:nvCxnSpPr>
        <p:spPr>
          <a:xfrm flipH="1">
            <a:off x="7621708" y="13160459"/>
            <a:ext cx="4581243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C40880B-816C-2A1A-711E-5EB8337BADD0}"/>
              </a:ext>
            </a:extLst>
          </p:cNvPr>
          <p:cNvSpPr/>
          <p:nvPr/>
        </p:nvSpPr>
        <p:spPr>
          <a:xfrm>
            <a:off x="12202951" y="12392881"/>
            <a:ext cx="2813244" cy="2528364"/>
          </a:xfrm>
          <a:prstGeom prst="roundRect">
            <a:avLst/>
          </a:prstGeom>
          <a:solidFill>
            <a:srgbClr val="FFFFFF"/>
          </a:solidFill>
          <a:ln w="1270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38E4FF-84C0-357F-4609-ACF91CE4DF63}"/>
                  </a:ext>
                </a:extLst>
              </p:cNvPr>
              <p:cNvSpPr txBox="1"/>
              <p:nvPr/>
            </p:nvSpPr>
            <p:spPr>
              <a:xfrm>
                <a:off x="9181637" y="11699524"/>
                <a:ext cx="1329327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38E4FF-84C0-357F-4609-ACF91CE4D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37" y="11699524"/>
                <a:ext cx="1329327" cy="1261878"/>
              </a:xfrm>
              <a:prstGeom prst="rect">
                <a:avLst/>
              </a:prstGeom>
              <a:blipFill>
                <a:blip r:embed="rId9"/>
                <a:stretch>
                  <a:fillRect l="-1887" b="-3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A40D325-517F-BFAA-E15E-539B5C3D8CB5}"/>
              </a:ext>
            </a:extLst>
          </p:cNvPr>
          <p:cNvSpPr txBox="1"/>
          <p:nvPr/>
        </p:nvSpPr>
        <p:spPr>
          <a:xfrm>
            <a:off x="12673801" y="12955377"/>
            <a:ext cx="2381478" cy="14773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8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2D592E-0997-5CFC-FC35-FF9BC85AD2F5}"/>
                  </a:ext>
                </a:extLst>
              </p:cNvPr>
              <p:cNvSpPr txBox="1"/>
              <p:nvPr/>
            </p:nvSpPr>
            <p:spPr>
              <a:xfrm>
                <a:off x="8476120" y="13226365"/>
                <a:ext cx="2872420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𝑒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2D592E-0997-5CFC-FC35-FF9BC85AD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20" y="13226365"/>
                <a:ext cx="2872420" cy="1261878"/>
              </a:xfrm>
              <a:prstGeom prst="rect">
                <a:avLst/>
              </a:prstGeom>
              <a:blipFill>
                <a:blip r:embed="rId10"/>
                <a:stretch>
                  <a:fillRect b="-3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D2D18146-6AE5-B901-9BD7-4C855C37F9D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800994" y="3655477"/>
            <a:ext cx="1210956" cy="1102156"/>
          </a:xfrm>
          <a:prstGeom prst="bentConnector3">
            <a:avLst>
              <a:gd name="adj1" fmla="val 103137"/>
            </a:avLst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FC6447-2B03-6EA7-B703-F1F97CC7DF5E}"/>
                  </a:ext>
                </a:extLst>
              </p:cNvPr>
              <p:cNvSpPr txBox="1"/>
              <p:nvPr/>
            </p:nvSpPr>
            <p:spPr>
              <a:xfrm>
                <a:off x="15515595" y="7072799"/>
                <a:ext cx="5694218" cy="162865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𝛼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FC6447-2B03-6EA7-B703-F1F97CC7D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5595" y="7072799"/>
                <a:ext cx="5694218" cy="1628651"/>
              </a:xfrm>
              <a:prstGeom prst="rect">
                <a:avLst/>
              </a:prstGeom>
              <a:blipFill>
                <a:blip r:embed="rId11"/>
                <a:stretch>
                  <a:fillRect b="-4883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85A11-D103-0711-E94C-86680D078656}"/>
                  </a:ext>
                </a:extLst>
              </p:cNvPr>
              <p:cNvSpPr txBox="1"/>
              <p:nvPr/>
            </p:nvSpPr>
            <p:spPr>
              <a:xfrm>
                <a:off x="5839195" y="5613135"/>
                <a:ext cx="3697576" cy="152817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85A11-D103-0711-E94C-86680D078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195" y="5613135"/>
                <a:ext cx="3697576" cy="1528175"/>
              </a:xfrm>
              <a:prstGeom prst="rect">
                <a:avLst/>
              </a:prstGeom>
              <a:blipFill>
                <a:blip r:embed="rId12"/>
                <a:stretch>
                  <a:fillRect t="-826" b="-5619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4CB258-3296-6977-536C-FECB1CFA7B5C}"/>
              </a:ext>
            </a:extLst>
          </p:cNvPr>
          <p:cNvCxnSpPr>
            <a:cxnSpLocks/>
          </p:cNvCxnSpPr>
          <p:nvPr/>
        </p:nvCxnSpPr>
        <p:spPr>
          <a:xfrm flipH="1">
            <a:off x="7602634" y="9864611"/>
            <a:ext cx="7645044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59BDC0-BD42-0CF2-D506-A51580F60B78}"/>
                  </a:ext>
                </a:extLst>
              </p:cNvPr>
              <p:cNvSpPr txBox="1"/>
              <p:nvPr/>
            </p:nvSpPr>
            <p:spPr>
              <a:xfrm>
                <a:off x="7614897" y="8406175"/>
                <a:ext cx="7645044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59BDC0-BD42-0CF2-D506-A51580F60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897" y="8406175"/>
                <a:ext cx="7645044" cy="1261878"/>
              </a:xfrm>
              <a:prstGeom prst="rect">
                <a:avLst/>
              </a:prstGeom>
              <a:blipFill>
                <a:blip r:embed="rId13"/>
                <a:stretch>
                  <a:fillRect b="-891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CF3154C-0227-5034-FFE9-FFB0E1313E0C}"/>
                  </a:ext>
                </a:extLst>
              </p:cNvPr>
              <p:cNvSpPr txBox="1"/>
              <p:nvPr/>
            </p:nvSpPr>
            <p:spPr>
              <a:xfrm>
                <a:off x="7192866" y="15372568"/>
                <a:ext cx="4613571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𝑚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,(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</m:t>
                      </m:r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𝑒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CF3154C-0227-5034-FFE9-FFB0E1313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866" y="15372568"/>
                <a:ext cx="4613571" cy="1261878"/>
              </a:xfrm>
              <a:prstGeom prst="rect">
                <a:avLst/>
              </a:prstGeom>
              <a:blipFill>
                <a:blip r:embed="rId14"/>
                <a:stretch>
                  <a:fillRect r="-1923" b="-19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401A728-E4BA-DD3A-C9F0-94071DF98CE3}"/>
              </a:ext>
            </a:extLst>
          </p:cNvPr>
          <p:cNvCxnSpPr>
            <a:cxnSpLocks/>
          </p:cNvCxnSpPr>
          <p:nvPr/>
        </p:nvCxnSpPr>
        <p:spPr>
          <a:xfrm>
            <a:off x="5686482" y="15065193"/>
            <a:ext cx="1462722" cy="1041939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7C86E24-D412-B89C-6CB0-64783C48A322}"/>
              </a:ext>
            </a:extLst>
          </p:cNvPr>
          <p:cNvSpPr/>
          <p:nvPr/>
        </p:nvSpPr>
        <p:spPr>
          <a:xfrm>
            <a:off x="8914991" y="10482164"/>
            <a:ext cx="9516416" cy="1124850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B9F76-B5AE-A8B6-A82F-72A6134DA54A}"/>
                  </a:ext>
                </a:extLst>
              </p:cNvPr>
              <p:cNvSpPr txBox="1"/>
              <p:nvPr/>
            </p:nvSpPr>
            <p:spPr>
              <a:xfrm>
                <a:off x="9181637" y="10526806"/>
                <a:ext cx="9249770" cy="116954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6000" b="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60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6000" dirty="0"/>
                  <a:t>similar to</a:t>
                </a:r>
                <a:r>
                  <a:rPr lang="en-US" sz="6000" b="0" dirty="0"/>
                  <a:t> case </a:t>
                </a:r>
                <a:r>
                  <a:rPr lang="en-US" sz="6000" b="1" dirty="0"/>
                  <a:t>(1)</a:t>
                </a:r>
                <a:endParaRPr kumimoji="0" lang="en-US" sz="6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B9F76-B5AE-A8B6-A82F-72A6134DA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37" y="10526806"/>
                <a:ext cx="9249770" cy="1169545"/>
              </a:xfrm>
              <a:prstGeom prst="rect">
                <a:avLst/>
              </a:prstGeom>
              <a:blipFill>
                <a:blip r:embed="rId15"/>
                <a:stretch>
                  <a:fillRect l="-3562" t="-8511" r="-1644" b="-2659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89029C1-FF7A-380D-EC80-178672DB9351}"/>
              </a:ext>
            </a:extLst>
          </p:cNvPr>
          <p:cNvSpPr/>
          <p:nvPr/>
        </p:nvSpPr>
        <p:spPr>
          <a:xfrm>
            <a:off x="15800994" y="15103486"/>
            <a:ext cx="11355148" cy="3008581"/>
          </a:xfrm>
          <a:prstGeom prst="roundRect">
            <a:avLst>
              <a:gd name="adj" fmla="val 6617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81BD4C-4AF0-EB20-9E5B-6361ABD96499}"/>
                  </a:ext>
                </a:extLst>
              </p:cNvPr>
              <p:cNvSpPr txBox="1"/>
              <p:nvPr/>
            </p:nvSpPr>
            <p:spPr>
              <a:xfrm>
                <a:off x="16051873" y="15353670"/>
                <a:ext cx="10726084" cy="255454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8000" dirty="0"/>
                  <a:t>How to extract a valid output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8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sz="8000" dirty="0"/>
                  <a:t>-SDH?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81BD4C-4AF0-EB20-9E5B-6361ABD96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873" y="15353670"/>
                <a:ext cx="10726084" cy="2554545"/>
              </a:xfrm>
              <a:prstGeom prst="rect">
                <a:avLst/>
              </a:prstGeom>
              <a:blipFill>
                <a:blip r:embed="rId16"/>
                <a:stretch>
                  <a:fillRect l="-4728" t="-10396" b="-2079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2AAFF86-0FB9-01DB-C764-319C025AFB75}"/>
              </a:ext>
            </a:extLst>
          </p:cNvPr>
          <p:cNvSpPr/>
          <p:nvPr/>
        </p:nvSpPr>
        <p:spPr>
          <a:xfrm>
            <a:off x="15800994" y="11891053"/>
            <a:ext cx="11230233" cy="3008581"/>
          </a:xfrm>
          <a:prstGeom prst="roundRect">
            <a:avLst>
              <a:gd name="adj" fmla="val 6617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AC1719-BDE6-8B8B-5D8E-B076BAC9CCF4}"/>
                  </a:ext>
                </a:extLst>
              </p:cNvPr>
              <p:cNvSpPr txBox="1"/>
              <p:nvPr/>
            </p:nvSpPr>
            <p:spPr>
              <a:xfrm>
                <a:off x="15968744" y="12099673"/>
                <a:ext cx="10979355" cy="255454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8000" dirty="0"/>
                  <a:t>How to simulate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8000" dirty="0"/>
                  <a:t>-</a:t>
                </a:r>
                <a:r>
                  <a:rPr lang="en-US" sz="8000" dirty="0" err="1"/>
                  <a:t>th</a:t>
                </a:r>
                <a:r>
                  <a:rPr lang="en-US" sz="8000" dirty="0"/>
                  <a:t> query 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AC1719-BDE6-8B8B-5D8E-B076BAC9C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8744" y="12099673"/>
                <a:ext cx="10979355" cy="2554545"/>
              </a:xfrm>
              <a:prstGeom prst="rect">
                <a:avLst/>
              </a:prstGeom>
              <a:blipFill>
                <a:blip r:embed="rId17"/>
                <a:stretch>
                  <a:fillRect l="-4734" t="-9901" r="-2656" b="-2128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480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  <p:bldP spid="16" grpId="0"/>
      <p:bldP spid="21" grpId="0" animBg="1"/>
      <p:bldP spid="23" grpId="0"/>
      <p:bldP spid="24" grpId="0"/>
      <p:bldP spid="31" grpId="0"/>
      <p:bldP spid="80" grpId="0"/>
      <p:bldP spid="5" grpId="0"/>
      <p:bldP spid="9" grpId="0"/>
      <p:bldP spid="35" grpId="0"/>
      <p:bldP spid="17" grpId="0" animBg="1"/>
      <p:bldP spid="18" grpId="0"/>
      <p:bldP spid="32" grpId="0" animBg="1"/>
      <p:bldP spid="33" grpId="0"/>
      <p:bldP spid="34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1944D7A-CAD7-34E1-9693-3F1EF5110B33}"/>
              </a:ext>
            </a:extLst>
          </p:cNvPr>
          <p:cNvSpPr/>
          <p:nvPr/>
        </p:nvSpPr>
        <p:spPr>
          <a:xfrm>
            <a:off x="14316297" y="3786560"/>
            <a:ext cx="16859965" cy="2641492"/>
          </a:xfrm>
          <a:prstGeom prst="roundRect">
            <a:avLst>
              <a:gd name="adj" fmla="val 6112"/>
            </a:avLst>
          </a:prstGeom>
          <a:solidFill>
            <a:srgbClr val="B1E5F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E80958-B319-FB0A-D0A2-D442EEDD4290}"/>
              </a:ext>
            </a:extLst>
          </p:cNvPr>
          <p:cNvSpPr/>
          <p:nvPr/>
        </p:nvSpPr>
        <p:spPr>
          <a:xfrm>
            <a:off x="843427" y="875055"/>
            <a:ext cx="13187883" cy="1955860"/>
          </a:xfrm>
          <a:prstGeom prst="roundRect">
            <a:avLst>
              <a:gd name="adj" fmla="val 16290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3D597F-D569-CD22-9DB9-474952FD96CF}"/>
                  </a:ext>
                </a:extLst>
              </p:cNvPr>
              <p:cNvSpPr txBox="1"/>
              <p:nvPr/>
            </p:nvSpPr>
            <p:spPr>
              <a:xfrm>
                <a:off x="999712" y="1100586"/>
                <a:ext cx="12937005" cy="144655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8800" dirty="0"/>
                  <a:t>How about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8800" dirty="0"/>
                  <a:t>-</a:t>
                </a:r>
                <a:r>
                  <a:rPr lang="en-US" sz="8800" dirty="0" err="1"/>
                  <a:t>th</a:t>
                </a:r>
                <a:r>
                  <a:rPr lang="en-US" sz="8800" dirty="0"/>
                  <a:t> query?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3D597F-D569-CD22-9DB9-474952FD9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12" y="1100586"/>
                <a:ext cx="12937005" cy="1446550"/>
              </a:xfrm>
              <a:prstGeom prst="rect">
                <a:avLst/>
              </a:prstGeom>
              <a:blipFill>
                <a:blip r:embed="rId3"/>
                <a:stretch>
                  <a:fillRect l="-4510" t="-19130" r="-3137" b="-4260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740525-B9D2-6491-719E-464DBED21E30}"/>
              </a:ext>
            </a:extLst>
          </p:cNvPr>
          <p:cNvCxnSpPr>
            <a:cxnSpLocks/>
          </p:cNvCxnSpPr>
          <p:nvPr/>
        </p:nvCxnSpPr>
        <p:spPr>
          <a:xfrm flipH="1">
            <a:off x="5651591" y="7194257"/>
            <a:ext cx="4613571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E8E43A-4DCE-CDA7-399E-AD18F070AEDA}"/>
              </a:ext>
            </a:extLst>
          </p:cNvPr>
          <p:cNvCxnSpPr>
            <a:cxnSpLocks/>
          </p:cNvCxnSpPr>
          <p:nvPr/>
        </p:nvCxnSpPr>
        <p:spPr>
          <a:xfrm flipH="1">
            <a:off x="5772869" y="5874884"/>
            <a:ext cx="4581243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56246D5-3024-2C5A-ACD8-2A936DCB6811}"/>
              </a:ext>
            </a:extLst>
          </p:cNvPr>
          <p:cNvSpPr/>
          <p:nvPr/>
        </p:nvSpPr>
        <p:spPr>
          <a:xfrm>
            <a:off x="10354112" y="5107306"/>
            <a:ext cx="2813244" cy="2528364"/>
          </a:xfrm>
          <a:prstGeom prst="roundRect">
            <a:avLst/>
          </a:prstGeom>
          <a:solidFill>
            <a:srgbClr val="FFFFFF"/>
          </a:solidFill>
          <a:ln w="1270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E14312-BE34-5DD0-2DAC-51345E5121C7}"/>
                  </a:ext>
                </a:extLst>
              </p:cNvPr>
              <p:cNvSpPr txBox="1"/>
              <p:nvPr/>
            </p:nvSpPr>
            <p:spPr>
              <a:xfrm>
                <a:off x="7332798" y="4413949"/>
                <a:ext cx="1329327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E14312-BE34-5DD0-2DAC-51345E512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798" y="4413949"/>
                <a:ext cx="1329327" cy="1261878"/>
              </a:xfrm>
              <a:prstGeom prst="rect">
                <a:avLst/>
              </a:prstGeom>
              <a:blipFill>
                <a:blip r:embed="rId4"/>
                <a:stretch>
                  <a:fillRect l="-6604" r="-7547" b="-3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37F7F86-B1CC-2A97-DE59-FEB83A887434}"/>
              </a:ext>
            </a:extLst>
          </p:cNvPr>
          <p:cNvSpPr txBox="1"/>
          <p:nvPr/>
        </p:nvSpPr>
        <p:spPr>
          <a:xfrm>
            <a:off x="10824962" y="5669802"/>
            <a:ext cx="2381478" cy="14773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8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3F91F2-0B4A-6F6B-BC0F-396D35DD0BD6}"/>
                  </a:ext>
                </a:extLst>
              </p:cNvPr>
              <p:cNvSpPr txBox="1"/>
              <p:nvPr/>
            </p:nvSpPr>
            <p:spPr>
              <a:xfrm>
                <a:off x="6522166" y="5903031"/>
                <a:ext cx="2872420" cy="13063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𝑒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3F91F2-0B4A-6F6B-BC0F-396D35DD0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166" y="5903031"/>
                <a:ext cx="2872420" cy="1306377"/>
              </a:xfrm>
              <a:prstGeom prst="rect">
                <a:avLst/>
              </a:prstGeom>
              <a:blipFill>
                <a:blip r:embed="rId5"/>
                <a:stretch>
                  <a:fillRect l="-88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D2C6AC5-3C96-9F9E-90A8-D51F314AF311}"/>
              </a:ext>
            </a:extLst>
          </p:cNvPr>
          <p:cNvSpPr/>
          <p:nvPr/>
        </p:nvSpPr>
        <p:spPr>
          <a:xfrm>
            <a:off x="2724200" y="5044244"/>
            <a:ext cx="2916612" cy="2806975"/>
          </a:xfrm>
          <a:prstGeom prst="roundRect">
            <a:avLst>
              <a:gd name="adj" fmla="val 6973"/>
            </a:avLst>
          </a:prstGeom>
          <a:solidFill>
            <a:srgbClr val="FFFFFF"/>
          </a:solidFill>
          <a:ln w="127000" cap="flat">
            <a:solidFill>
              <a:srgbClr val="DD002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6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B7BDC4-5445-1898-7F3B-FC496944177A}"/>
                  </a:ext>
                </a:extLst>
              </p:cNvPr>
              <p:cNvSpPr txBox="1"/>
              <p:nvPr/>
            </p:nvSpPr>
            <p:spPr>
              <a:xfrm>
                <a:off x="3265052" y="5323918"/>
                <a:ext cx="1731540" cy="209287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D0028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𝒜</m:t>
                      </m:r>
                    </m:oMath>
                  </m:oMathPara>
                </a14:m>
                <a:endParaRPr kumimoji="0" lang="en-US" sz="12000" i="0" u="none" strike="noStrike" cap="none" spc="0" normalizeH="0" baseline="0" dirty="0">
                  <a:ln>
                    <a:noFill/>
                  </a:ln>
                  <a:solidFill>
                    <a:srgbClr val="DD0028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B7BDC4-5445-1898-7F3B-FC4969441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52" y="5323918"/>
                <a:ext cx="1731540" cy="2092875"/>
              </a:xfrm>
              <a:prstGeom prst="rect">
                <a:avLst/>
              </a:prstGeom>
              <a:blipFill>
                <a:blip r:embed="rId6"/>
                <a:stretch>
                  <a:fillRect l="-21168" r="-1751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887AF2-6D33-699B-67AD-5C9AB8DADFA6}"/>
                  </a:ext>
                </a:extLst>
              </p:cNvPr>
              <p:cNvSpPr txBox="1"/>
              <p:nvPr/>
            </p:nvSpPr>
            <p:spPr>
              <a:xfrm>
                <a:off x="14489243" y="4010299"/>
                <a:ext cx="16859966" cy="219463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8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8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8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8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8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8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8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8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8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8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8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8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887AF2-6D33-699B-67AD-5C9AB8DAD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243" y="4010299"/>
                <a:ext cx="16859966" cy="2194634"/>
              </a:xfrm>
              <a:prstGeom prst="rect">
                <a:avLst/>
              </a:prstGeom>
              <a:blipFill>
                <a:blip r:embed="rId7"/>
                <a:stretch>
                  <a:fillRect b="-517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E2CC30-19BF-B1D1-B049-542DC0BA9093}"/>
                  </a:ext>
                </a:extLst>
              </p:cNvPr>
              <p:cNvSpPr txBox="1"/>
              <p:nvPr/>
            </p:nvSpPr>
            <p:spPr>
              <a:xfrm>
                <a:off x="2724200" y="15709608"/>
                <a:ext cx="13595671" cy="189352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8000" b="0" dirty="0">
                    <a:solidFill>
                      <a:schemeClr val="tx1"/>
                    </a:solidFill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8000" b="0" dirty="0">
                    <a:solidFill>
                      <a:schemeClr val="tx1"/>
                    </a:solidFill>
                  </a:rPr>
                  <a:t>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p>
                          <m:sSupPr>
                            <m:ctrlPr>
                              <a:rPr lang="en-US" sz="80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0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80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800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8000" b="0" i="1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8000" i="1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80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80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sSub>
                      <m:sSubPr>
                        <m:ctrlPr>
                          <a:rPr lang="en-US" sz="80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80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80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E2CC30-19BF-B1D1-B049-542DC0BA9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200" y="15709608"/>
                <a:ext cx="13595671" cy="1893526"/>
              </a:xfrm>
              <a:prstGeom prst="rect">
                <a:avLst/>
              </a:prstGeom>
              <a:blipFill>
                <a:blip r:embed="rId8"/>
                <a:stretch>
                  <a:fillRect l="-3641" t="-662" b="-1125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B062C44-D16B-EB62-88AC-76E30E0C2CE2}"/>
              </a:ext>
            </a:extLst>
          </p:cNvPr>
          <p:cNvSpPr/>
          <p:nvPr/>
        </p:nvSpPr>
        <p:spPr>
          <a:xfrm>
            <a:off x="17136744" y="15541906"/>
            <a:ext cx="12651055" cy="1354211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060114-4108-C230-E3D9-23BE4ACDCF64}"/>
                  </a:ext>
                </a:extLst>
              </p:cNvPr>
              <p:cNvSpPr txBox="1"/>
              <p:nvPr/>
            </p:nvSpPr>
            <p:spPr>
              <a:xfrm>
                <a:off x="17374063" y="15556044"/>
                <a:ext cx="12967392" cy="135421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𝑒</m:t>
                        </m:r>
                      </m:e>
                      <m:sub>
                        <m:sSup>
                          <m:sSupPr>
                            <m:ctrlPr>
                              <a:rPr kumimoji="0" lang="en-US" sz="7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sSupPr>
                          <m:e>
                            <m:r>
                              <a:rPr kumimoji="0" lang="en-US" sz="7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  <m:t>𝑖</m:t>
                            </m:r>
                          </m:e>
                          <m:sup>
                            <m:r>
                              <a:rPr kumimoji="0" lang="en-US" sz="7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72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uniformly</a:t>
                </a:r>
                <a:r>
                  <a:rPr kumimoji="0" lang="en-US" sz="720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random due to </a:t>
                </a:r>
                <a14:m>
                  <m:oMath xmlns:m="http://schemas.openxmlformats.org/officeDocument/2006/math">
                    <m:r>
                      <a:rPr kumimoji="0" lang="en-US" sz="7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𝜖</m:t>
                    </m:r>
                  </m:oMath>
                </a14:m>
                <a:r>
                  <a:rPr kumimoji="0" lang="en-US" sz="720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</a:t>
                </a:r>
                <a:endParaRPr kumimoji="0" lang="en-US" sz="72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060114-4108-C230-E3D9-23BE4ACDC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4063" y="15556044"/>
                <a:ext cx="12967392" cy="1354211"/>
              </a:xfrm>
              <a:prstGeom prst="rect">
                <a:avLst/>
              </a:prstGeom>
              <a:blipFill>
                <a:blip r:embed="rId9"/>
                <a:stretch>
                  <a:fillRect l="-881" t="-10185" b="-3055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253E8D-7C0F-049A-B11E-A40FC0CC5892}"/>
                  </a:ext>
                </a:extLst>
              </p:cNvPr>
              <p:cNvSpPr txBox="1"/>
              <p:nvPr/>
            </p:nvSpPr>
            <p:spPr>
              <a:xfrm>
                <a:off x="4733373" y="8606489"/>
                <a:ext cx="12618128" cy="240315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 marL="0" marR="0" indent="0" algn="l" defTabSz="270933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𝑖</m:t>
                              </m:r>
                            </m:e>
                            <m:sup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kumimoji="0" lang="en-US" sz="9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←</m:t>
                      </m:r>
                      <m:sSup>
                        <m:sSupPr>
                          <m:ctrlP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Calibri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Calibri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9600" b="0" i="1" u="none" strike="noStrike" cap="none" spc="0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Calibri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1/(</m:t>
                          </m:r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𝑥</m:t>
                          </m:r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Calibri"/>
                                </a:rPr>
                                <m:t>𝑒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Calibri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US" sz="9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253E8D-7C0F-049A-B11E-A40FC0CC5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373" y="8606489"/>
                <a:ext cx="12618128" cy="2403152"/>
              </a:xfrm>
              <a:prstGeom prst="rect">
                <a:avLst/>
              </a:prstGeom>
              <a:blipFill>
                <a:blip r:embed="rId10"/>
                <a:stretch>
                  <a:fillRect l="-704" r="-201" b="-631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3206F4-4FB8-E0F4-0CB7-56D2A1304F17}"/>
                  </a:ext>
                </a:extLst>
              </p:cNvPr>
              <p:cNvSpPr txBox="1"/>
              <p:nvPr/>
            </p:nvSpPr>
            <p:spPr>
              <a:xfrm>
                <a:off x="7168646" y="12450845"/>
                <a:ext cx="16505402" cy="267624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𝜃</m:t>
                              </m:r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⋅</m:t>
                              </m:r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dPr>
                            <m:e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dPr>
                            <m:e>
                              <m:r>
                                <a:rPr lang="en-US" sz="9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9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9600" b="0" i="1" smtClean="0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DF00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DF00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DF00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DF00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𝜃</m:t>
                                  </m:r>
                                </m:den>
                              </m:f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DF00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DF00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DF00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𝑚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DF00FF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DF00FF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kumimoji="0" lang="en-US" sz="96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DF00FF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libri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/(</m:t>
                          </m:r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𝑥</m:t>
                          </m:r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9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𝑒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kumimoji="0" lang="en-US" sz="9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kumimoji="0" lang="en-US" sz="9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9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3206F4-4FB8-E0F4-0CB7-56D2A1304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646" y="12450845"/>
                <a:ext cx="16505402" cy="2676245"/>
              </a:xfrm>
              <a:prstGeom prst="rect">
                <a:avLst/>
              </a:prstGeom>
              <a:blipFill>
                <a:blip r:embed="rId11"/>
                <a:stretch>
                  <a:fillRect b="-710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6C45C0-9424-01EB-D572-105F242E7A2E}"/>
                  </a:ext>
                </a:extLst>
              </p:cNvPr>
              <p:cNvSpPr txBox="1"/>
              <p:nvPr/>
            </p:nvSpPr>
            <p:spPr>
              <a:xfrm rot="5400000">
                <a:off x="9886312" y="10916349"/>
                <a:ext cx="935598" cy="156966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6C45C0-9424-01EB-D572-105F242E7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886312" y="10916349"/>
                <a:ext cx="935598" cy="1569660"/>
              </a:xfrm>
              <a:prstGeom prst="rect">
                <a:avLst/>
              </a:prstGeom>
              <a:blipFill>
                <a:blip r:embed="rId12"/>
                <a:stretch>
                  <a:fillRect t="-17333" b="-3333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E94B393-F9CD-B166-EA86-AC1E4DDDFAC0}"/>
              </a:ext>
            </a:extLst>
          </p:cNvPr>
          <p:cNvSpPr/>
          <p:nvPr/>
        </p:nvSpPr>
        <p:spPr>
          <a:xfrm>
            <a:off x="15825546" y="10355022"/>
            <a:ext cx="4282114" cy="1376426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29F126F-A9D5-7216-DC4C-F9EE13DF4DF6}"/>
              </a:ext>
            </a:extLst>
          </p:cNvPr>
          <p:cNvSpPr/>
          <p:nvPr/>
        </p:nvSpPr>
        <p:spPr>
          <a:xfrm>
            <a:off x="15447648" y="11195635"/>
            <a:ext cx="262462" cy="1548236"/>
          </a:xfrm>
          <a:custGeom>
            <a:avLst/>
            <a:gdLst>
              <a:gd name="connsiteX0" fmla="*/ 2895600 w 3022693"/>
              <a:gd name="connsiteY0" fmla="*/ 0 h 1473200"/>
              <a:gd name="connsiteX1" fmla="*/ 2895600 w 3022693"/>
              <a:gd name="connsiteY1" fmla="*/ 50800 h 1473200"/>
              <a:gd name="connsiteX2" fmla="*/ 1574800 w 3022693"/>
              <a:gd name="connsiteY2" fmla="*/ 304800 h 1473200"/>
              <a:gd name="connsiteX3" fmla="*/ 355600 w 3022693"/>
              <a:gd name="connsiteY3" fmla="*/ 914400 h 1473200"/>
              <a:gd name="connsiteX4" fmla="*/ 0 w 3022693"/>
              <a:gd name="connsiteY4" fmla="*/ 14732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93" h="1473200">
                <a:moveTo>
                  <a:pt x="2895600" y="0"/>
                </a:moveTo>
                <a:cubicBezTo>
                  <a:pt x="3005666" y="0"/>
                  <a:pt x="3115733" y="0"/>
                  <a:pt x="2895600" y="50800"/>
                </a:cubicBezTo>
                <a:cubicBezTo>
                  <a:pt x="2675467" y="101600"/>
                  <a:pt x="1998133" y="160867"/>
                  <a:pt x="1574800" y="304800"/>
                </a:cubicBezTo>
                <a:cubicBezTo>
                  <a:pt x="1151467" y="448733"/>
                  <a:pt x="618067" y="719667"/>
                  <a:pt x="355600" y="914400"/>
                </a:cubicBezTo>
                <a:cubicBezTo>
                  <a:pt x="93133" y="1109133"/>
                  <a:pt x="46566" y="1291166"/>
                  <a:pt x="0" y="1473200"/>
                </a:cubicBezTo>
              </a:path>
            </a:pathLst>
          </a:custGeom>
          <a:noFill/>
          <a:ln w="127000" cap="flat">
            <a:solidFill>
              <a:schemeClr val="accent1"/>
            </a:solidFill>
            <a:prstDash val="solid"/>
            <a:round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531868B-BF07-00D2-B852-04E8A5F5CDF5}"/>
              </a:ext>
            </a:extLst>
          </p:cNvPr>
          <p:cNvSpPr/>
          <p:nvPr/>
        </p:nvSpPr>
        <p:spPr>
          <a:xfrm flipH="1">
            <a:off x="20172296" y="11199033"/>
            <a:ext cx="304800" cy="1544838"/>
          </a:xfrm>
          <a:custGeom>
            <a:avLst/>
            <a:gdLst>
              <a:gd name="connsiteX0" fmla="*/ 2895600 w 3022693"/>
              <a:gd name="connsiteY0" fmla="*/ 0 h 1473200"/>
              <a:gd name="connsiteX1" fmla="*/ 2895600 w 3022693"/>
              <a:gd name="connsiteY1" fmla="*/ 50800 h 1473200"/>
              <a:gd name="connsiteX2" fmla="*/ 1574800 w 3022693"/>
              <a:gd name="connsiteY2" fmla="*/ 304800 h 1473200"/>
              <a:gd name="connsiteX3" fmla="*/ 355600 w 3022693"/>
              <a:gd name="connsiteY3" fmla="*/ 914400 h 1473200"/>
              <a:gd name="connsiteX4" fmla="*/ 0 w 3022693"/>
              <a:gd name="connsiteY4" fmla="*/ 14732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93" h="1473200">
                <a:moveTo>
                  <a:pt x="2895600" y="0"/>
                </a:moveTo>
                <a:cubicBezTo>
                  <a:pt x="3005666" y="0"/>
                  <a:pt x="3115733" y="0"/>
                  <a:pt x="2895600" y="50800"/>
                </a:cubicBezTo>
                <a:cubicBezTo>
                  <a:pt x="2675467" y="101600"/>
                  <a:pt x="1998133" y="160867"/>
                  <a:pt x="1574800" y="304800"/>
                </a:cubicBezTo>
                <a:cubicBezTo>
                  <a:pt x="1151467" y="448733"/>
                  <a:pt x="618067" y="719667"/>
                  <a:pt x="355600" y="914400"/>
                </a:cubicBezTo>
                <a:cubicBezTo>
                  <a:pt x="93133" y="1109133"/>
                  <a:pt x="46566" y="1291166"/>
                  <a:pt x="0" y="1473200"/>
                </a:cubicBezTo>
              </a:path>
            </a:pathLst>
          </a:custGeom>
          <a:noFill/>
          <a:ln w="127000" cap="flat">
            <a:solidFill>
              <a:schemeClr val="accent1"/>
            </a:solidFill>
            <a:prstDash val="solid"/>
            <a:round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343A7F-52FD-F77D-F32D-B042B5D40401}"/>
              </a:ext>
            </a:extLst>
          </p:cNvPr>
          <p:cNvSpPr txBox="1"/>
          <p:nvPr/>
        </p:nvSpPr>
        <p:spPr>
          <a:xfrm>
            <a:off x="15903564" y="10384306"/>
            <a:ext cx="4550077" cy="13542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lang="en-US" sz="7200" dirty="0"/>
              <a:t>c</a:t>
            </a:r>
            <a:r>
              <a:rPr kumimoji="0" lang="en-US" sz="7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ancel</a:t>
            </a:r>
            <a:r>
              <a:rPr kumimoji="0" lang="en-US" sz="72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out</a:t>
            </a:r>
            <a:endParaRPr kumimoji="0" lang="en-US" sz="7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719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  <p:bldP spid="21" grpId="0"/>
      <p:bldP spid="22" grpId="0" animBg="1"/>
      <p:bldP spid="23" grpId="0"/>
      <p:bldP spid="2" grpId="1"/>
      <p:bldP spid="3" grpId="0"/>
      <p:bldP spid="24" grpId="0"/>
      <p:bldP spid="14" grpId="0" animBg="1"/>
      <p:bldP spid="16" grpId="0" animBg="1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A265979-E35D-B0D8-B19D-F9298688A286}"/>
              </a:ext>
            </a:extLst>
          </p:cNvPr>
          <p:cNvSpPr/>
          <p:nvPr/>
        </p:nvSpPr>
        <p:spPr>
          <a:xfrm>
            <a:off x="4246855" y="16715511"/>
            <a:ext cx="16618369" cy="2388680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2ADDEC8-BA6F-9C31-478F-7ECAE417B417}"/>
              </a:ext>
            </a:extLst>
          </p:cNvPr>
          <p:cNvSpPr/>
          <p:nvPr/>
        </p:nvSpPr>
        <p:spPr>
          <a:xfrm>
            <a:off x="2805892" y="13297743"/>
            <a:ext cx="24958615" cy="2959848"/>
          </a:xfrm>
          <a:prstGeom prst="roundRect">
            <a:avLst>
              <a:gd name="adj" fmla="val 6617"/>
            </a:avLst>
          </a:prstGeom>
          <a:noFill/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B14C813-BD0E-699E-26D2-77D92BBE18D4}"/>
              </a:ext>
            </a:extLst>
          </p:cNvPr>
          <p:cNvSpPr/>
          <p:nvPr/>
        </p:nvSpPr>
        <p:spPr>
          <a:xfrm>
            <a:off x="2805893" y="9838257"/>
            <a:ext cx="24958615" cy="2959848"/>
          </a:xfrm>
          <a:prstGeom prst="roundRect">
            <a:avLst>
              <a:gd name="adj" fmla="val 6617"/>
            </a:avLst>
          </a:prstGeom>
          <a:noFill/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1D34484-0F24-A6ED-82AB-603E642B9BF8}"/>
              </a:ext>
            </a:extLst>
          </p:cNvPr>
          <p:cNvSpPr/>
          <p:nvPr/>
        </p:nvSpPr>
        <p:spPr>
          <a:xfrm>
            <a:off x="2805893" y="7794880"/>
            <a:ext cx="24958615" cy="1585456"/>
          </a:xfrm>
          <a:prstGeom prst="roundRect">
            <a:avLst>
              <a:gd name="adj" fmla="val 6617"/>
            </a:avLst>
          </a:prstGeom>
          <a:noFill/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D0566B7-53C4-B6D9-0EE3-24554A3DEC80}"/>
              </a:ext>
            </a:extLst>
          </p:cNvPr>
          <p:cNvSpPr/>
          <p:nvPr/>
        </p:nvSpPr>
        <p:spPr>
          <a:xfrm>
            <a:off x="2805894" y="5667230"/>
            <a:ext cx="24958615" cy="1687943"/>
          </a:xfrm>
          <a:prstGeom prst="roundRect">
            <a:avLst>
              <a:gd name="adj" fmla="val 6617"/>
            </a:avLst>
          </a:prstGeom>
          <a:noFill/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9FBC4-E4A9-1F0D-109E-45AB9415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BBS Signatures [</a:t>
            </a:r>
            <a:r>
              <a:rPr lang="en-US" dirty="0">
                <a:solidFill>
                  <a:schemeClr val="accent1"/>
                </a:solidFill>
              </a:rPr>
              <a:t>BBS04</a:t>
            </a:r>
            <a:r>
              <a:rPr lang="en-US" dirty="0"/>
              <a:t>,</a:t>
            </a:r>
            <a:r>
              <a:rPr lang="en-US" dirty="0">
                <a:solidFill>
                  <a:schemeClr val="accent1"/>
                </a:solidFill>
              </a:rPr>
              <a:t>CL04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1A8B78-2A94-BC42-F012-DFA16EAAAF5B}"/>
                  </a:ext>
                </a:extLst>
              </p:cNvPr>
              <p:cNvSpPr txBox="1"/>
              <p:nvPr/>
            </p:nvSpPr>
            <p:spPr>
              <a:xfrm>
                <a:off x="6663742" y="5970063"/>
                <a:ext cx="6385332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𝑝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𝔾</m:t>
                              </m:r>
                            </m:e>
                            <m:sub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𝔾</m:t>
                              </m:r>
                            </m:e>
                            <m:sub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𝔾</m:t>
                              </m:r>
                            </m:e>
                            <m:sub>
                              <m:r>
                                <a:rPr kumimoji="0" lang="en-US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𝑇</m:t>
                              </m:r>
                            </m:sub>
                          </m:s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kumimoji="0" lang="en-US" sz="6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sym typeface="Calibri"/>
                            </a:rPr>
                            <m:t>e</m:t>
                          </m:r>
                        </m:e>
                      </m:d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1A8B78-2A94-BC42-F012-DFA16EAAA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742" y="5970063"/>
                <a:ext cx="6385332" cy="1261878"/>
              </a:xfrm>
              <a:prstGeom prst="rect">
                <a:avLst/>
              </a:prstGeom>
              <a:blipFill>
                <a:blip r:embed="rId3"/>
                <a:stretch>
                  <a:fillRect b="-891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98FE29-455B-22DC-A869-A7F971895011}"/>
                  </a:ext>
                </a:extLst>
              </p:cNvPr>
              <p:cNvSpPr txBox="1"/>
              <p:nvPr/>
            </p:nvSpPr>
            <p:spPr>
              <a:xfrm>
                <a:off x="8436362" y="11113850"/>
                <a:ext cx="10118470" cy="16594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 marL="0" marR="0" indent="0" algn="l" defTabSz="270933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𝐴</m:t>
                    </m:r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←</m:t>
                    </m:r>
                    <m:sSup>
                      <m:sSup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DF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DF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∏</m:t>
                                </m:r>
                              </m:e>
                              <m:sub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DF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DF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DF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DF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DF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DF00FF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DF00FF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DF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𝑚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DF00FF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DF00FF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1/(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𝑥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+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𝑒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6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98FE29-455B-22DC-A869-A7F971895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362" y="11113850"/>
                <a:ext cx="10118470" cy="1659487"/>
              </a:xfrm>
              <a:prstGeom prst="rect">
                <a:avLst/>
              </a:prstGeom>
              <a:blipFill>
                <a:blip r:embed="rId4"/>
                <a:stretch>
                  <a:fillRect l="-1629" b="-9924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01A02E-63AC-B7DC-6021-1B15C9813E10}"/>
                  </a:ext>
                </a:extLst>
              </p:cNvPr>
              <p:cNvSpPr txBox="1"/>
              <p:nvPr/>
            </p:nvSpPr>
            <p:spPr>
              <a:xfrm>
                <a:off x="12330579" y="7920087"/>
                <a:ext cx="6939073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 marL="0" marR="0" indent="0" algn="l" defTabSz="270933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𝑠𝑘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, 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𝑝𝑘</m:t>
                          </m:r>
                        </m:e>
                      </m:d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←(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𝑥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 </m:t>
                      </m:r>
                      <m:sSubSup>
                        <m:sSub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2</m:t>
                          </m:r>
                        </m:sub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𝑥</m:t>
                          </m:r>
                        </m:sup>
                      </m:sSub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01A02E-63AC-B7DC-6021-1B15C9813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579" y="7920087"/>
                <a:ext cx="6939073" cy="1261878"/>
              </a:xfrm>
              <a:prstGeom prst="rect">
                <a:avLst/>
              </a:prstGeom>
              <a:blipFill>
                <a:blip r:embed="rId5"/>
                <a:stretch>
                  <a:fillRect r="-2011" b="-19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B4D5EF-E58D-88A8-E1D4-0C0BE68C3764}"/>
                  </a:ext>
                </a:extLst>
              </p:cNvPr>
              <p:cNvSpPr txBox="1"/>
              <p:nvPr/>
            </p:nvSpPr>
            <p:spPr>
              <a:xfrm>
                <a:off x="4006309" y="11039288"/>
                <a:ext cx="2808840" cy="178253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𝑒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B4D5EF-E58D-88A8-E1D4-0C0BE68C3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309" y="11039288"/>
                <a:ext cx="2808840" cy="1782533"/>
              </a:xfrm>
              <a:prstGeom prst="rect">
                <a:avLst/>
              </a:prstGeom>
              <a:blipFill>
                <a:blip r:embed="rId6"/>
                <a:stretch>
                  <a:fillRect b="-4042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754A37-1632-EA91-9F30-D531A70E6973}"/>
                  </a:ext>
                </a:extLst>
              </p:cNvPr>
              <p:cNvSpPr txBox="1"/>
              <p:nvPr/>
            </p:nvSpPr>
            <p:spPr>
              <a:xfrm>
                <a:off x="19629005" y="11420301"/>
                <a:ext cx="6478691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r>
                  <a:rPr kumimoji="0" lang="en-US" sz="6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Return </a:t>
                </a:r>
                <a14:m>
                  <m:oMath xmlns:m="http://schemas.openxmlformats.org/officeDocument/2006/math"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𝜎</m:t>
                    </m:r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←(</m:t>
                    </m:r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𝐴</m:t>
                    </m:r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,</m:t>
                    </m:r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𝑒</m:t>
                    </m:r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)</m:t>
                    </m:r>
                  </m:oMath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754A37-1632-EA91-9F30-D531A70E6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005" y="11420301"/>
                <a:ext cx="6478691" cy="1261878"/>
              </a:xfrm>
              <a:prstGeom prst="rect">
                <a:avLst/>
              </a:prstGeom>
              <a:blipFill>
                <a:blip r:embed="rId7"/>
                <a:stretch>
                  <a:fillRect l="-5871" t="-11000" r="-3327" b="-29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C87D5A-8FA2-147C-A3BB-91117A6B6326}"/>
                  </a:ext>
                </a:extLst>
              </p:cNvPr>
              <p:cNvSpPr txBox="1"/>
              <p:nvPr/>
            </p:nvSpPr>
            <p:spPr>
              <a:xfrm>
                <a:off x="14247135" y="5630080"/>
                <a:ext cx="9620063" cy="168154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Sup>
                        <m:sSub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Sup>
                        <m:sSub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C87D5A-8FA2-147C-A3BB-91117A6B6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7135" y="5630080"/>
                <a:ext cx="9620063" cy="1681545"/>
              </a:xfrm>
              <a:prstGeom prst="rect">
                <a:avLst/>
              </a:prstGeom>
              <a:blipFill>
                <a:blip r:embed="rId8"/>
                <a:stretch>
                  <a:fillRect l="-264" b="-4661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C6DCF36-6340-1A13-0EF5-8C88922F2A33}"/>
              </a:ext>
            </a:extLst>
          </p:cNvPr>
          <p:cNvSpPr txBox="1"/>
          <p:nvPr/>
        </p:nvSpPr>
        <p:spPr>
          <a:xfrm>
            <a:off x="2957628" y="5933388"/>
            <a:ext cx="2508053" cy="126187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7" tIns="121917" rIns="121917" bIns="121917" numCol="1" spcCol="38100" rtlCol="0" anchor="t">
            <a:spAutoFit/>
          </a:bodyPr>
          <a:lstStyle/>
          <a:p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/>
              </a:rPr>
              <a:t>Setup: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A5A4D6-B25E-533B-C92F-548BA26B4508}"/>
                  </a:ext>
                </a:extLst>
              </p:cNvPr>
              <p:cNvSpPr txBox="1"/>
              <p:nvPr/>
            </p:nvSpPr>
            <p:spPr>
              <a:xfrm>
                <a:off x="2957628" y="9763170"/>
                <a:ext cx="10632135" cy="134016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r>
                  <a:rPr kumimoji="0" lang="en-US" sz="66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Signing:  </a:t>
                </a:r>
                <a:r>
                  <a:rPr lang="en-US" sz="6600" dirty="0"/>
                  <a:t>for</a:t>
                </a:r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message </a:t>
                </a:r>
                <a14:m>
                  <m:oMath xmlns:m="http://schemas.openxmlformats.org/officeDocument/2006/math"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𝑚</m:t>
                    </m:r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∈</m:t>
                    </m:r>
                    <m:sSub>
                      <m:sSub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ℤ</m:t>
                        </m:r>
                      </m:e>
                      <m:sub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,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A5A4D6-B25E-533B-C92F-548BA26B4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628" y="9763170"/>
                <a:ext cx="10632135" cy="1340169"/>
              </a:xfrm>
              <a:prstGeom prst="rect">
                <a:avLst/>
              </a:prstGeom>
              <a:blipFill>
                <a:blip r:embed="rId9"/>
                <a:stretch>
                  <a:fillRect l="-3580" t="-8411" r="-2625" b="-2243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FFFBCBE-D72F-5466-788B-3F147377066B}"/>
              </a:ext>
            </a:extLst>
          </p:cNvPr>
          <p:cNvSpPr txBox="1"/>
          <p:nvPr/>
        </p:nvSpPr>
        <p:spPr>
          <a:xfrm>
            <a:off x="2891021" y="7930880"/>
            <a:ext cx="5936876" cy="126187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7" tIns="121917" rIns="121917" bIns="121917" numCol="1" spcCol="38100" rtlCol="0" anchor="t">
            <a:spAutoFit/>
          </a:bodyPr>
          <a:lstStyle/>
          <a:p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/>
              </a:rPr>
              <a:t>Key Generation: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1D6BCB-6C68-1D34-21FD-2F5C13EF43CE}"/>
                  </a:ext>
                </a:extLst>
              </p:cNvPr>
              <p:cNvSpPr txBox="1"/>
              <p:nvPr/>
            </p:nvSpPr>
            <p:spPr>
              <a:xfrm>
                <a:off x="15381142" y="14703505"/>
                <a:ext cx="9458161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smtClean="0"/>
                      <m:t>e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/>
                      <m:t>e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1D6BCB-6C68-1D34-21FD-2F5C13EF4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1142" y="14703505"/>
                <a:ext cx="9458161" cy="1261878"/>
              </a:xfrm>
              <a:prstGeom prst="rect">
                <a:avLst/>
              </a:prstGeom>
              <a:blipFill>
                <a:blip r:embed="rId10"/>
                <a:stretch>
                  <a:fillRect l="-938" b="-891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21AC27-C471-CF2C-8609-3EC7AAFC53B6}"/>
                  </a:ext>
                </a:extLst>
              </p:cNvPr>
              <p:cNvSpPr txBox="1"/>
              <p:nvPr/>
            </p:nvSpPr>
            <p:spPr>
              <a:xfrm>
                <a:off x="2891021" y="13235670"/>
                <a:ext cx="17610777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r>
                  <a:rPr lang="en-US" sz="6600" b="1" dirty="0"/>
                  <a:t>Verification</a:t>
                </a:r>
                <a:r>
                  <a:rPr kumimoji="0" lang="en-US" sz="66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is valid for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if and only if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21AC27-C471-CF2C-8609-3EC7AAFC5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21" y="13235670"/>
                <a:ext cx="17610777" cy="1261878"/>
              </a:xfrm>
              <a:prstGeom prst="rect">
                <a:avLst/>
              </a:prstGeom>
              <a:blipFill>
                <a:blip r:embed="rId11"/>
                <a:stretch>
                  <a:fillRect l="-2161" t="-10000" r="-1297" b="-29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6B1273-27F9-C407-C8C5-09BDE59E0F67}"/>
                  </a:ext>
                </a:extLst>
              </p:cNvPr>
              <p:cNvSpPr txBox="1"/>
              <p:nvPr/>
            </p:nvSpPr>
            <p:spPr>
              <a:xfrm>
                <a:off x="9277633" y="11405959"/>
                <a:ext cx="7206006" cy="13065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 marL="0" marR="0" indent="0" algn="l" defTabSz="270933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𝐴</m:t>
                    </m:r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←</m:t>
                    </m:r>
                    <m:sSup>
                      <m:sSup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𝑚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1/(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𝑥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+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𝑒</m:t>
                        </m:r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6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6B1273-27F9-C407-C8C5-09BDE59E0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633" y="11405959"/>
                <a:ext cx="7206006" cy="1306570"/>
              </a:xfrm>
              <a:prstGeom prst="rect">
                <a:avLst/>
              </a:prstGeom>
              <a:blipFill>
                <a:blip r:embed="rId12"/>
                <a:stretch>
                  <a:fillRect l="-2289" b="-970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3C68A23-FEDF-9B54-F24B-CD1E1EFE5F2F}"/>
                  </a:ext>
                </a:extLst>
              </p:cNvPr>
              <p:cNvSpPr txBox="1"/>
              <p:nvPr/>
            </p:nvSpPr>
            <p:spPr>
              <a:xfrm>
                <a:off x="14260873" y="5634729"/>
                <a:ext cx="10678430" cy="168154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6600" b="0" i="1" smtClean="0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6600" b="0" i="1" smtClean="0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b="0" i="1" smtClean="0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𝔾</m:t>
                                  </m:r>
                                </m:e>
                                <m:sub>
                                  <m: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Sup>
                        <m:sSub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3C68A23-FEDF-9B54-F24B-CD1E1EFE5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873" y="5634729"/>
                <a:ext cx="10678430" cy="1681545"/>
              </a:xfrm>
              <a:prstGeom prst="rect">
                <a:avLst/>
              </a:prstGeom>
              <a:blipFill>
                <a:blip r:embed="rId13"/>
                <a:stretch>
                  <a:fillRect l="-119" b="-4736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B073668-E380-B417-D9D5-A8D64B060B8E}"/>
                  </a:ext>
                </a:extLst>
              </p:cNvPr>
              <p:cNvSpPr txBox="1"/>
              <p:nvPr/>
            </p:nvSpPr>
            <p:spPr>
              <a:xfrm>
                <a:off x="15381142" y="14568847"/>
                <a:ext cx="12392169" cy="141365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smtClean="0"/>
                      <m:t>e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/>
                      <m:t>e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∏</m:t>
                            </m:r>
                          </m:e>
                          <m:sub>
                            <m:r>
                              <a:rPr lang="en-US" sz="66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66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66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66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6600" i="1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600" i="1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sz="6600" i="1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6600" i="1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600" i="1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B073668-E380-B417-D9D5-A8D64B060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1142" y="14568847"/>
                <a:ext cx="12392169" cy="1413651"/>
              </a:xfrm>
              <a:prstGeom prst="rect">
                <a:avLst/>
              </a:prstGeom>
              <a:blipFill>
                <a:blip r:embed="rId14"/>
                <a:stretch>
                  <a:fillRect l="-717" b="-1160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49FF674-A260-163B-47FB-006664319D05}"/>
                  </a:ext>
                </a:extLst>
              </p:cNvPr>
              <p:cNvSpPr txBox="1"/>
              <p:nvPr/>
            </p:nvSpPr>
            <p:spPr>
              <a:xfrm>
                <a:off x="2957628" y="9699164"/>
                <a:ext cx="10692986" cy="139986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r>
                  <a:rPr kumimoji="0" lang="en-US" sz="66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Signing:  </a:t>
                </a:r>
                <a:r>
                  <a:rPr lang="en-US" sz="6600" dirty="0"/>
                  <a:t>for</a:t>
                </a:r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message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6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accPr>
                      <m:e>
                        <m:r>
                          <a:rPr kumimoji="0" lang="en-US" sz="6600" b="1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𝒎</m:t>
                        </m:r>
                      </m:e>
                    </m:acc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∈</m:t>
                    </m:r>
                    <m:sSubSup>
                      <m:sSubSup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DF00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SupPr>
                      <m:e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DF00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ℤ</m:t>
                        </m:r>
                      </m:e>
                      <m:sub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DF00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𝑝</m:t>
                        </m:r>
                      </m:sub>
                      <m:sup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DF00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ℓ</m:t>
                        </m:r>
                      </m:sup>
                    </m:sSubSup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,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49FF674-A260-163B-47FB-006664319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628" y="9699164"/>
                <a:ext cx="10692986" cy="1399864"/>
              </a:xfrm>
              <a:prstGeom prst="rect">
                <a:avLst/>
              </a:prstGeom>
              <a:blipFill>
                <a:blip r:embed="rId15"/>
                <a:stretch>
                  <a:fillRect l="-3559" t="-4464" r="-2610" b="-2053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086CBA12-DB4C-1A83-55F2-809ABD04AEEF}"/>
              </a:ext>
            </a:extLst>
          </p:cNvPr>
          <p:cNvSpPr txBox="1"/>
          <p:nvPr/>
        </p:nvSpPr>
        <p:spPr>
          <a:xfrm>
            <a:off x="4514431" y="16826650"/>
            <a:ext cx="16618369" cy="227754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lang="en-US" sz="6600" dirty="0"/>
              <a:t>Support </a:t>
            </a:r>
            <a:r>
              <a:rPr kumimoji="0" lang="en-US" sz="6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/>
              </a:rPr>
              <a:t>type-3 pairings</a:t>
            </a:r>
            <a:r>
              <a:rPr lang="en-US" sz="6600" dirty="0"/>
              <a:t> (most efficient pairing-free curves, e.g. BLS12-381[</a:t>
            </a:r>
            <a:r>
              <a:rPr lang="en-US" sz="6600" dirty="0">
                <a:solidFill>
                  <a:schemeClr val="accent1"/>
                </a:solidFill>
              </a:rPr>
              <a:t>Bow17</a:t>
            </a:r>
            <a:r>
              <a:rPr lang="en-US" sz="6600" dirty="0"/>
              <a:t>])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8AE5833-725F-D0F2-B192-C41449E06D33}"/>
                  </a:ext>
                </a:extLst>
              </p:cNvPr>
              <p:cNvSpPr txBox="1"/>
              <p:nvPr/>
            </p:nvSpPr>
            <p:spPr>
              <a:xfrm>
                <a:off x="9156063" y="7492711"/>
                <a:ext cx="2846350" cy="178253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8AE5833-725F-D0F2-B192-C41449E06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063" y="7492711"/>
                <a:ext cx="2846350" cy="1782533"/>
              </a:xfrm>
              <a:prstGeom prst="rect">
                <a:avLst/>
              </a:prstGeom>
              <a:blipFill>
                <a:blip r:embed="rId16"/>
                <a:stretch>
                  <a:fillRect b="-3943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B8A2C4-B716-52B2-0914-1343A07617B9}"/>
                  </a:ext>
                </a:extLst>
              </p:cNvPr>
              <p:cNvSpPr txBox="1"/>
              <p:nvPr/>
            </p:nvSpPr>
            <p:spPr>
              <a:xfrm>
                <a:off x="5305529" y="14648624"/>
                <a:ext cx="5896321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 marL="0" marR="0" indent="0" algn="l" defTabSz="270933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𝑥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+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𝑒</m:t>
                          </m:r>
                        </m:sup>
                      </m:sSup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1</m:t>
                          </m:r>
                        </m:sub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B8A2C4-B716-52B2-0914-1343A0761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529" y="14648624"/>
                <a:ext cx="5896321" cy="1261878"/>
              </a:xfrm>
              <a:prstGeom prst="rect">
                <a:avLst/>
              </a:prstGeom>
              <a:blipFill>
                <a:blip r:embed="rId17"/>
                <a:stretch>
                  <a:fillRect b="-9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B2547A-BD26-B3F8-0382-F42E1923AA1B}"/>
                  </a:ext>
                </a:extLst>
              </p:cNvPr>
              <p:cNvSpPr txBox="1"/>
              <p:nvPr/>
            </p:nvSpPr>
            <p:spPr>
              <a:xfrm>
                <a:off x="13429832" y="14574216"/>
                <a:ext cx="2202516" cy="16004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 marL="0" marR="0" indent="0" algn="l" defTabSz="270933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8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⟺</m:t>
                      </m:r>
                    </m:oMath>
                  </m:oMathPara>
                </a14:m>
                <a:endParaRPr kumimoji="0" lang="en-US" sz="8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B2547A-BD26-B3F8-0382-F42E1923A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9832" y="14574216"/>
                <a:ext cx="2202516" cy="16004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290000-F119-29B0-0A07-877042325BE9}"/>
                  </a:ext>
                </a:extLst>
              </p:cNvPr>
              <p:cNvSpPr txBox="1"/>
              <p:nvPr/>
            </p:nvSpPr>
            <p:spPr>
              <a:xfrm>
                <a:off x="4923686" y="14543215"/>
                <a:ext cx="9482152" cy="133228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𝐴</m:t>
                          </m:r>
                        </m:e>
                        <m:sup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𝑥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+</m:t>
                          </m:r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Calibri"/>
                            </a:rPr>
                            <m:t>𝑒</m:t>
                          </m:r>
                        </m:sup>
                      </m:sSup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sub>
                          <m: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6600" i="1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i="1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6600" i="1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i="1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290000-F119-29B0-0A07-87704232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86" y="14543215"/>
                <a:ext cx="9482152" cy="1332282"/>
              </a:xfrm>
              <a:prstGeom prst="rect">
                <a:avLst/>
              </a:prstGeom>
              <a:blipFill>
                <a:blip r:embed="rId19"/>
                <a:stretch>
                  <a:fillRect b="-1714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129BE6-B725-F2A5-2F0B-F9E919145AF2}"/>
                  </a:ext>
                </a:extLst>
              </p:cNvPr>
              <p:cNvSpPr txBox="1"/>
              <p:nvPr/>
            </p:nvSpPr>
            <p:spPr>
              <a:xfrm>
                <a:off x="12394339" y="14574216"/>
                <a:ext cx="2202516" cy="16004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 marL="0" marR="0" indent="0" algn="l" defTabSz="270933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8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⟺</m:t>
                      </m:r>
                    </m:oMath>
                  </m:oMathPara>
                </a14:m>
                <a:endParaRPr kumimoji="0" lang="en-US" sz="8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129BE6-B725-F2A5-2F0B-F9E919145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4339" y="14574216"/>
                <a:ext cx="2202516" cy="16004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D43FE1D-8688-8F8A-39B3-A38399ADA498}"/>
              </a:ext>
            </a:extLst>
          </p:cNvPr>
          <p:cNvSpPr/>
          <p:nvPr/>
        </p:nvSpPr>
        <p:spPr>
          <a:xfrm>
            <a:off x="22135224" y="3201759"/>
            <a:ext cx="9245601" cy="1261878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C39733-1842-D279-93BE-DE2389EC138C}"/>
              </a:ext>
            </a:extLst>
          </p:cNvPr>
          <p:cNvSpPr txBox="1"/>
          <p:nvPr/>
        </p:nvSpPr>
        <p:spPr>
          <a:xfrm>
            <a:off x="22402801" y="3312897"/>
            <a:ext cx="9245600" cy="126187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lang="en-US" sz="6600" dirty="0"/>
              <a:t>Not BBS group signatures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242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" grpId="0"/>
      <p:bldP spid="7" grpId="0"/>
      <p:bldP spid="8" grpId="0"/>
      <p:bldP spid="9" grpId="0"/>
      <p:bldP spid="12" grpId="0"/>
      <p:bldP spid="17" grpId="0"/>
      <p:bldP spid="17" grpId="1"/>
      <p:bldP spid="19" grpId="0"/>
      <p:bldP spid="26" grpId="0"/>
      <p:bldP spid="26" grpId="1"/>
      <p:bldP spid="28" grpId="0"/>
      <p:bldP spid="30" grpId="0"/>
      <p:bldP spid="30" grpId="1"/>
      <p:bldP spid="32" grpId="0"/>
      <p:bldP spid="33" grpId="0"/>
      <p:bldP spid="33" grpId="1"/>
      <p:bldP spid="45" grpId="0"/>
      <p:bldP spid="47" grpId="0"/>
      <p:bldP spid="50" grpId="0"/>
      <p:bldP spid="54" grpId="0"/>
      <p:bldP spid="55" grpId="0"/>
      <p:bldP spid="6" grpId="0"/>
      <p:bldP spid="6" grpId="1"/>
      <p:bldP spid="10" grpId="0"/>
      <p:bldP spid="11" grpId="0"/>
      <p:bldP spid="13" grpId="0"/>
      <p:bldP spid="13" grpId="1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D601229-DC86-811B-ECA0-9CED437045DD}"/>
              </a:ext>
            </a:extLst>
          </p:cNvPr>
          <p:cNvSpPr/>
          <p:nvPr/>
        </p:nvSpPr>
        <p:spPr>
          <a:xfrm>
            <a:off x="3688348" y="10187544"/>
            <a:ext cx="6928072" cy="2228145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2FCA166-CEB6-7D51-5415-44CE8301812B}"/>
              </a:ext>
            </a:extLst>
          </p:cNvPr>
          <p:cNvSpPr/>
          <p:nvPr/>
        </p:nvSpPr>
        <p:spPr>
          <a:xfrm>
            <a:off x="16671638" y="5300187"/>
            <a:ext cx="11092874" cy="1518456"/>
          </a:xfrm>
          <a:prstGeom prst="roundRect">
            <a:avLst>
              <a:gd name="adj" fmla="val 6617"/>
            </a:avLst>
          </a:prstGeom>
          <a:solidFill>
            <a:srgbClr val="B1E5F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AEC564D-CEDA-7B7B-2D27-BD1F8F47D8BF}"/>
              </a:ext>
            </a:extLst>
          </p:cNvPr>
          <p:cNvSpPr/>
          <p:nvPr/>
        </p:nvSpPr>
        <p:spPr>
          <a:xfrm>
            <a:off x="867477" y="702733"/>
            <a:ext cx="27146414" cy="2040468"/>
          </a:xfrm>
          <a:prstGeom prst="roundRect">
            <a:avLst>
              <a:gd name="adj" fmla="val 6617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068B6A-3807-D1AF-43FA-174D5A6A3FBE}"/>
                  </a:ext>
                </a:extLst>
              </p:cNvPr>
              <p:cNvSpPr txBox="1"/>
              <p:nvPr/>
            </p:nvSpPr>
            <p:spPr>
              <a:xfrm>
                <a:off x="1118354" y="952915"/>
                <a:ext cx="26895537" cy="144655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8800" dirty="0"/>
                  <a:t>How to extract a valid output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8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sz="8800" dirty="0"/>
                  <a:t>-SDH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8800" i="1">
                        <a:latin typeface="Cambria Math" panose="02040503050406030204" pitchFamily="18" charset="0"/>
                      </a:rPr>
                      <m:t>,(</m:t>
                    </m:r>
                    <m:sSup>
                      <m:sSupPr>
                        <m:ctrlPr>
                          <a:rPr lang="en-US" sz="8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8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8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8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8800" dirty="0"/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068B6A-3807-D1AF-43FA-174D5A6A3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54" y="952915"/>
                <a:ext cx="26895537" cy="1446550"/>
              </a:xfrm>
              <a:prstGeom prst="rect">
                <a:avLst/>
              </a:prstGeom>
              <a:blipFill>
                <a:blip r:embed="rId3"/>
                <a:stretch>
                  <a:fillRect l="-2124" t="-18966" r="-1510" b="-4224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F91CD-FC73-B263-DC03-AAD86D9EAD93}"/>
                  </a:ext>
                </a:extLst>
              </p:cNvPr>
              <p:cNvSpPr txBox="1"/>
              <p:nvPr/>
            </p:nvSpPr>
            <p:spPr>
              <a:xfrm>
                <a:off x="2294508" y="5162571"/>
                <a:ext cx="28754261" cy="23994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𝐴</m:t>
                          </m:r>
                        </m:e>
                        <m:sup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∗</m:t>
                          </m:r>
                        </m:sup>
                      </m:sSup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=</m:t>
                      </m:r>
                      <m:sSup>
                        <m:sSupPr>
                          <m:ctrlPr>
                            <a:rPr lang="en-US" sz="8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8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8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8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8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8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1/(</m:t>
                          </m:r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=</m:t>
                      </m:r>
                      <m:sSubSup>
                        <m:sSubSupPr>
                          <m:ctrlPr>
                            <a:rPr lang="en-US" sz="8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sz="8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8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8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8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8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8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8000" b="0" i="1" smtClean="0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8000" i="1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80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80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80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8000" b="0" i="1" smtClean="0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0" b="0" i="1" smtClean="0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8000" b="0" i="1" smtClean="0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8000" b="0" i="1" smtClean="0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/(</m:t>
                          </m:r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))</m:t>
                          </m:r>
                        </m:sup>
                      </m:sSubSup>
                    </m:oMath>
                  </m:oMathPara>
                </a14:m>
                <a:endParaRPr lang="en-US" sz="8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F91CD-FC73-B263-DC03-AAD86D9EA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508" y="5162571"/>
                <a:ext cx="28754261" cy="2399497"/>
              </a:xfrm>
              <a:prstGeom prst="rect">
                <a:avLst/>
              </a:prstGeom>
              <a:blipFill>
                <a:blip r:embed="rId4"/>
                <a:stretch>
                  <a:fillRect b="-2105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034A6A-B903-9325-EDBF-9B5A6878E6EE}"/>
                  </a:ext>
                </a:extLst>
              </p:cNvPr>
              <p:cNvSpPr txBox="1"/>
              <p:nvPr/>
            </p:nvSpPr>
            <p:spPr>
              <a:xfrm>
                <a:off x="2294508" y="3507834"/>
                <a:ext cx="16159749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Suppose case </a:t>
                </a:r>
                <a:r>
                  <a:rPr kumimoji="0" lang="en-US" sz="66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(2)</a:t>
                </a:r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occurs</a:t>
                </a:r>
                <a:r>
                  <a:rPr lang="en-US" sz="66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p>
                          <m:sSup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034A6A-B903-9325-EDBF-9B5A6878E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508" y="3507834"/>
                <a:ext cx="16159749" cy="1261878"/>
              </a:xfrm>
              <a:prstGeom prst="rect">
                <a:avLst/>
              </a:prstGeom>
              <a:blipFill>
                <a:blip r:embed="rId5"/>
                <a:stretch>
                  <a:fillRect l="-2357" t="-11000" b="-29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9E2E15-ABBB-AF92-B782-3E0469EA5BCF}"/>
                  </a:ext>
                </a:extLst>
              </p:cNvPr>
              <p:cNvSpPr txBox="1"/>
              <p:nvPr/>
            </p:nvSpPr>
            <p:spPr>
              <a:xfrm>
                <a:off x="2294508" y="8414402"/>
                <a:ext cx="20947266" cy="1261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kumimoji="0" lang="en-US" sz="6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6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sSupPr>
                      <m:e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𝐴</m:t>
                        </m:r>
                      </m:e>
                      <m:sup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∗</m:t>
                        </m:r>
                      </m:sup>
                    </m:sSup>
                    <m:r>
                      <a:rPr kumimoji="0" lang="en-US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≠</m:t>
                    </m:r>
                    <m:sSub>
                      <m:sSub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</m:ctrlPr>
                          </m:sSupPr>
                          <m:e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𝑖</m:t>
                            </m:r>
                          </m:e>
                          <m:sup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9E2E15-ABBB-AF92-B782-3E0469EA5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508" y="8414402"/>
                <a:ext cx="20947266" cy="1261878"/>
              </a:xfrm>
              <a:prstGeom prst="rect">
                <a:avLst/>
              </a:prstGeom>
              <a:blipFill>
                <a:blip r:embed="rId6"/>
                <a:stretch>
                  <a:fillRect l="-1817" t="-10000" b="-3000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E764F0-BAE5-9904-691D-5F8648DB0100}"/>
                  </a:ext>
                </a:extLst>
              </p:cNvPr>
              <p:cNvSpPr txBox="1"/>
              <p:nvPr/>
            </p:nvSpPr>
            <p:spPr>
              <a:xfrm>
                <a:off x="2476175" y="12415690"/>
                <a:ext cx="28390925" cy="160530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kumimoji="0" lang="en-US" sz="66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6600" i="1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66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sSup>
                      <m:sSupPr>
                        <m:ctrlPr>
                          <a:rPr lang="en-US" sz="66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6600" i="1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66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srgbClr val="DF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6600" b="0" i="1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6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E764F0-BAE5-9904-691D-5F8648DB0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175" y="12415690"/>
                <a:ext cx="28390925" cy="1605305"/>
              </a:xfrm>
              <a:prstGeom prst="rect">
                <a:avLst/>
              </a:prstGeom>
              <a:blipFill>
                <a:blip r:embed="rId7"/>
                <a:stretch>
                  <a:fillRect l="-1341" b="-944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8ADDC7-D726-3E5E-6BC6-AF1E610F32E4}"/>
                  </a:ext>
                </a:extLst>
              </p:cNvPr>
              <p:cNvSpPr txBox="1"/>
              <p:nvPr/>
            </p:nvSpPr>
            <p:spPr>
              <a:xfrm>
                <a:off x="2294508" y="15105357"/>
                <a:ext cx="13656411" cy="19659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Thus,</a:t>
                </a:r>
                <a:r>
                  <a:rPr kumimoji="0" lang="en-US" sz="660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6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can</m:t>
                    </m:r>
                    <m:r>
                      <a:rPr lang="en-US" sz="6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</m:ctrlPr>
                          </m:sSupPr>
                          <m:e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, </m:t>
                        </m:r>
                        <m:sSubSup>
                          <m:sSubSupPr>
                            <m:ctrlP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</m:ctrlPr>
                          </m:sSubSupPr>
                          <m:e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  <m:t>1</m:t>
                            </m:r>
                          </m:sub>
                          <m:sup>
                            <m:f>
                              <m:fPr>
                                <m:ctrlP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fPr>
                              <m:num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𝑥</m:t>
                                </m:r>
                                <m:r>
                                  <a:rPr kumimoji="0" lang="en-US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0" lang="en-US" sz="6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Calibri"/>
                                      </a:rPr>
                                      <m:t>∗</m:t>
                                    </m:r>
                                  </m:sup>
                                </m:sSup>
                              </m:den>
                            </m:f>
                          </m:sup>
                        </m:sSubSup>
                      </m:e>
                    </m:d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8ADDC7-D726-3E5E-6BC6-AF1E610F3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508" y="15105357"/>
                <a:ext cx="13656411" cy="1965981"/>
              </a:xfrm>
              <a:prstGeom prst="rect">
                <a:avLst/>
              </a:prstGeom>
              <a:blipFill>
                <a:blip r:embed="rId8"/>
                <a:stretch>
                  <a:fillRect l="-2786" b="-1483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679A53B-2476-5BE5-63EC-126129A98B97}"/>
              </a:ext>
            </a:extLst>
          </p:cNvPr>
          <p:cNvSpPr/>
          <p:nvPr/>
        </p:nvSpPr>
        <p:spPr>
          <a:xfrm>
            <a:off x="18565401" y="12635417"/>
            <a:ext cx="751117" cy="1261878"/>
          </a:xfrm>
          <a:prstGeom prst="roundRect">
            <a:avLst>
              <a:gd name="adj" fmla="val 6617"/>
            </a:avLst>
          </a:prstGeom>
          <a:solidFill>
            <a:srgbClr val="B1E5F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F7757A6-2271-A80D-CC35-E6A5D1C0E79F}"/>
              </a:ext>
            </a:extLst>
          </p:cNvPr>
          <p:cNvSpPr/>
          <p:nvPr/>
        </p:nvSpPr>
        <p:spPr>
          <a:xfrm>
            <a:off x="19316518" y="6745927"/>
            <a:ext cx="11594422" cy="6012006"/>
          </a:xfrm>
          <a:custGeom>
            <a:avLst/>
            <a:gdLst>
              <a:gd name="connsiteX0" fmla="*/ 4950372 w 10689498"/>
              <a:gd name="connsiteY0" fmla="*/ 0 h 7062952"/>
              <a:gd name="connsiteX1" fmla="*/ 8229600 w 10689498"/>
              <a:gd name="connsiteY1" fmla="*/ 662152 h 7062952"/>
              <a:gd name="connsiteX2" fmla="*/ 10689020 w 10689498"/>
              <a:gd name="connsiteY2" fmla="*/ 3153104 h 7062952"/>
              <a:gd name="connsiteX3" fmla="*/ 8040413 w 10689498"/>
              <a:gd name="connsiteY3" fmla="*/ 6085490 h 7062952"/>
              <a:gd name="connsiteX4" fmla="*/ 0 w 10689498"/>
              <a:gd name="connsiteY4" fmla="*/ 7062952 h 706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9498" h="7062952">
                <a:moveTo>
                  <a:pt x="4950372" y="0"/>
                </a:moveTo>
                <a:cubicBezTo>
                  <a:pt x="6111765" y="68317"/>
                  <a:pt x="7273159" y="136635"/>
                  <a:pt x="8229600" y="662152"/>
                </a:cubicBezTo>
                <a:cubicBezTo>
                  <a:pt x="9186041" y="1187669"/>
                  <a:pt x="10720551" y="2249214"/>
                  <a:pt x="10689020" y="3153104"/>
                </a:cubicBezTo>
                <a:cubicBezTo>
                  <a:pt x="10657489" y="4056994"/>
                  <a:pt x="9821916" y="5433849"/>
                  <a:pt x="8040413" y="6085490"/>
                </a:cubicBezTo>
                <a:cubicBezTo>
                  <a:pt x="6258910" y="6737131"/>
                  <a:pt x="3129455" y="6900041"/>
                  <a:pt x="0" y="7062952"/>
                </a:cubicBezTo>
              </a:path>
            </a:pathLst>
          </a:custGeom>
          <a:noFill/>
          <a:ln w="101600" cap="flat">
            <a:solidFill>
              <a:schemeClr val="accent1"/>
            </a:solidFill>
            <a:prstDash val="solid"/>
            <a:round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36F8CC-3C53-C93C-8EEC-A2B13EF13F22}"/>
                  </a:ext>
                </a:extLst>
              </p:cNvPr>
              <p:cNvSpPr txBox="1"/>
              <p:nvPr/>
            </p:nvSpPr>
            <p:spPr>
              <a:xfrm>
                <a:off x="3644508" y="10247148"/>
                <a:ext cx="6971911" cy="19852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p>
                            <m:sSupPr>
                              <m:ctrlP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sSub>
                        <m:sSub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36F8CC-3C53-C93C-8EEC-A2B13EF13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08" y="10247148"/>
                <a:ext cx="6971911" cy="1985281"/>
              </a:xfrm>
              <a:prstGeom prst="rect">
                <a:avLst/>
              </a:prstGeom>
              <a:blipFill>
                <a:blip r:embed="rId9"/>
                <a:stretch>
                  <a:fillRect b="-696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8F20BD-D320-3962-83CC-F8210E727424}"/>
                  </a:ext>
                </a:extLst>
              </p:cNvPr>
              <p:cNvSpPr txBox="1"/>
              <p:nvPr/>
            </p:nvSpPr>
            <p:spPr>
              <a:xfrm>
                <a:off x="13149915" y="12664344"/>
                <a:ext cx="16259174" cy="11079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, which implies </a:t>
                </a:r>
                <a:r>
                  <a:rPr kumimoji="0" lang="en-US" sz="660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     </a:t>
                </a:r>
                <a:r>
                  <a:rPr lang="en-US" sz="6600" dirty="0"/>
                  <a:t>is not divisible by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6600">
                        <a:solidFill>
                          <a:schemeClr val="tx1"/>
                        </a:solidFill>
                      </a:rPr>
                      <m:t>X</m:t>
                    </m:r>
                    <m:r>
                      <a:rPr lang="en-US" sz="6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6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8F20BD-D320-3962-83CC-F8210E727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915" y="12664344"/>
                <a:ext cx="16259174" cy="1107996"/>
              </a:xfrm>
              <a:prstGeom prst="rect">
                <a:avLst/>
              </a:prstGeom>
              <a:blipFill>
                <a:blip r:embed="rId10"/>
                <a:stretch>
                  <a:fillRect l="-2576" t="-17978" b="-3932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31F50B-9747-3C30-5BED-ECDF0160E170}"/>
              </a:ext>
            </a:extLst>
          </p:cNvPr>
          <p:cNvSpPr/>
          <p:nvPr/>
        </p:nvSpPr>
        <p:spPr>
          <a:xfrm>
            <a:off x="19983865" y="8201609"/>
            <a:ext cx="9735735" cy="2399497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063758-4428-4410-72E0-3164764CB701}"/>
                  </a:ext>
                </a:extLst>
              </p:cNvPr>
              <p:cNvSpPr txBox="1"/>
              <p:nvPr/>
            </p:nvSpPr>
            <p:spPr>
              <a:xfrm>
                <a:off x="19940026" y="8375513"/>
                <a:ext cx="9779575" cy="16473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p>
                            <m:sSupPr>
                              <m:ctrlP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6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6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6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1/(</m:t>
                          </m:r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063758-4428-4410-72E0-3164764CB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026" y="8375513"/>
                <a:ext cx="9779575" cy="1647304"/>
              </a:xfrm>
              <a:prstGeom prst="rect">
                <a:avLst/>
              </a:prstGeom>
              <a:blipFill>
                <a:blip r:embed="rId11"/>
                <a:stretch>
                  <a:fillRect b="-305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055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5" grpId="0"/>
      <p:bldP spid="6" grpId="0"/>
      <p:bldP spid="8" grpId="0"/>
      <p:bldP spid="12" grpId="0"/>
      <p:bldP spid="15" grpId="0"/>
      <p:bldP spid="11" grpId="0" animBg="1"/>
      <p:bldP spid="16" grpId="0" animBg="1"/>
      <p:bldP spid="10" grpId="0"/>
      <p:bldP spid="9" grpId="0"/>
      <p:bldP spid="14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F3542D4-F715-C642-9615-8021D67CA348}"/>
              </a:ext>
            </a:extLst>
          </p:cNvPr>
          <p:cNvSpPr/>
          <p:nvPr/>
        </p:nvSpPr>
        <p:spPr>
          <a:xfrm>
            <a:off x="22624964" y="8585986"/>
            <a:ext cx="8327475" cy="4279099"/>
          </a:xfrm>
          <a:prstGeom prst="roundRect">
            <a:avLst>
              <a:gd name="adj" fmla="val 6617"/>
            </a:avLst>
          </a:prstGeom>
          <a:solidFill>
            <a:srgbClr val="E1FFBA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4C706C-23AC-4B67-30BA-5412BB23E98A}"/>
              </a:ext>
            </a:extLst>
          </p:cNvPr>
          <p:cNvSpPr/>
          <p:nvPr/>
        </p:nvSpPr>
        <p:spPr>
          <a:xfrm>
            <a:off x="8161001" y="15330721"/>
            <a:ext cx="15351768" cy="3191211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9FBC4-E4A9-1F0D-109E-45AB9415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in the paper – Blind Issuance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C1A8AAE-56F9-8B08-0B7E-F32C4E5C4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9" y="5277023"/>
            <a:ext cx="5897096" cy="589709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31B60C2-5542-29A5-0175-F9281B024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233" y="5237679"/>
            <a:ext cx="5897097" cy="5897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721740-7953-E0F9-5B6F-8443752C0E9E}"/>
                  </a:ext>
                </a:extLst>
              </p:cNvPr>
              <p:cNvSpPr txBox="1"/>
              <p:nvPr/>
            </p:nvSpPr>
            <p:spPr>
              <a:xfrm>
                <a:off x="16073772" y="11172662"/>
                <a:ext cx="5909176" cy="164461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r>
                  <a:rPr lang="en-US" sz="8000" b="1" dirty="0"/>
                  <a:t>User</a:t>
                </a:r>
                <a:r>
                  <a:rPr lang="en-US" sz="80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8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8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80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8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721740-7953-E0F9-5B6F-8443752C0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772" y="11172662"/>
                <a:ext cx="5909176" cy="1644611"/>
              </a:xfrm>
              <a:prstGeom prst="rect">
                <a:avLst/>
              </a:prstGeom>
              <a:blipFill>
                <a:blip r:embed="rId5"/>
                <a:stretch>
                  <a:fillRect l="-8369" t="-5344" r="-1073" b="-23664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AA0213-0190-A3D5-1E03-1612C4802A67}"/>
              </a:ext>
            </a:extLst>
          </p:cNvPr>
          <p:cNvCxnSpPr>
            <a:cxnSpLocks/>
          </p:cNvCxnSpPr>
          <p:nvPr/>
        </p:nvCxnSpPr>
        <p:spPr>
          <a:xfrm flipH="1">
            <a:off x="9415106" y="7534740"/>
            <a:ext cx="6114943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537E93-409A-1EE0-E08D-59C2E9823C5D}"/>
                  </a:ext>
                </a:extLst>
              </p:cNvPr>
              <p:cNvSpPr txBox="1"/>
              <p:nvPr/>
            </p:nvSpPr>
            <p:spPr>
              <a:xfrm>
                <a:off x="11452279" y="6095742"/>
                <a:ext cx="2289218" cy="147732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𝐶</m:t>
                      </m:r>
                    </m:oMath>
                  </m:oMathPara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537E93-409A-1EE0-E08D-59C2E9823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279" y="6095742"/>
                <a:ext cx="2289218" cy="14773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D8FDC0-A29E-CEB1-8E0F-3B674A7BC96A}"/>
                  </a:ext>
                </a:extLst>
              </p:cNvPr>
              <p:cNvSpPr txBox="1"/>
              <p:nvPr/>
            </p:nvSpPr>
            <p:spPr>
              <a:xfrm>
                <a:off x="10744238" y="7877937"/>
                <a:ext cx="3462369" cy="147732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D8FDC0-A29E-CEB1-8E0F-3B674A7BC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38" y="7877937"/>
                <a:ext cx="3462369" cy="1477321"/>
              </a:xfrm>
              <a:prstGeom prst="rect">
                <a:avLst/>
              </a:prstGeom>
              <a:blipFill>
                <a:blip r:embed="rId7"/>
                <a:stretch>
                  <a:fillRect b="-2051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09BF4D-B253-6733-6360-2B80908AB8F7}"/>
              </a:ext>
            </a:extLst>
          </p:cNvPr>
          <p:cNvCxnSpPr>
            <a:cxnSpLocks/>
          </p:cNvCxnSpPr>
          <p:nvPr/>
        </p:nvCxnSpPr>
        <p:spPr>
          <a:xfrm flipH="1">
            <a:off x="9415106" y="9503214"/>
            <a:ext cx="6114943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C07F6E-ADCB-7363-363E-BE0C7C0DE72B}"/>
                  </a:ext>
                </a:extLst>
              </p:cNvPr>
              <p:cNvSpPr txBox="1"/>
              <p:nvPr/>
            </p:nvSpPr>
            <p:spPr>
              <a:xfrm>
                <a:off x="15229356" y="13232771"/>
                <a:ext cx="7395608" cy="15627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sub>
                          <m:r>
                            <a:rPr lang="en-US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8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8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C07F6E-ADCB-7363-363E-BE0C7C0DE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9356" y="13232771"/>
                <a:ext cx="7395608" cy="1562729"/>
              </a:xfrm>
              <a:prstGeom prst="rect">
                <a:avLst/>
              </a:prstGeom>
              <a:blipFill>
                <a:blip r:embed="rId8"/>
                <a:stretch>
                  <a:fillRect l="-1201" b="-1869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D05FD83-411C-10C0-F146-E27F80B8BC3E}"/>
                  </a:ext>
                </a:extLst>
              </p:cNvPr>
              <p:cNvSpPr txBox="1"/>
              <p:nvPr/>
            </p:nvSpPr>
            <p:spPr>
              <a:xfrm>
                <a:off x="3022183" y="11088473"/>
                <a:ext cx="6253694" cy="147732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r>
                  <a:rPr lang="en-US" sz="8000" b="1" dirty="0"/>
                  <a:t>Issuer</a:t>
                </a:r>
                <a:r>
                  <a:rPr lang="en-US" sz="8000" dirty="0"/>
                  <a:t>:</a:t>
                </a:r>
                <a14:m>
                  <m:oMath xmlns:m="http://schemas.openxmlformats.org/officeDocument/2006/math">
                    <m:r>
                      <a:rPr lang="en-US" sz="8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000" i="1" dirty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8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8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D05FD83-411C-10C0-F146-E27F80B8B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183" y="11088473"/>
                <a:ext cx="6253694" cy="1477321"/>
              </a:xfrm>
              <a:prstGeom prst="rect">
                <a:avLst/>
              </a:prstGeom>
              <a:blipFill>
                <a:blip r:embed="rId9"/>
                <a:stretch>
                  <a:fillRect l="-7911" t="-12821" r="-609" b="-31624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BF173BE-F34F-A2B6-CBF8-BDC9D1684C6E}"/>
                  </a:ext>
                </a:extLst>
              </p:cNvPr>
              <p:cNvSpPr txBox="1"/>
              <p:nvPr/>
            </p:nvSpPr>
            <p:spPr>
              <a:xfrm>
                <a:off x="3759594" y="12470789"/>
                <a:ext cx="7738405" cy="307615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200" i="1" smtClean="0">
                          <a:latin typeface="Cambria Math" panose="02040503050406030204" pitchFamily="18" charset="0"/>
                        </a:rPr>
                        <m:t>𝑒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72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7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0" lang="en-US" sz="7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𝐴</m:t>
                    </m:r>
                    <m:r>
                      <a:rPr kumimoji="0" lang="en-US" sz="7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←</m:t>
                    </m:r>
                    <m:sSup>
                      <m:sSupPr>
                        <m:ctrlP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7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72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72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Calibri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0" lang="en-US" sz="72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Calibri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7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1/(</m:t>
                        </m:r>
                        <m: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𝑥</m:t>
                        </m:r>
                        <m: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+</m:t>
                        </m:r>
                        <m: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𝑒</m:t>
                        </m:r>
                        <m: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7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BF173BE-F34F-A2B6-CBF8-BDC9D1684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594" y="12470789"/>
                <a:ext cx="7738405" cy="3076157"/>
              </a:xfrm>
              <a:prstGeom prst="rect">
                <a:avLst/>
              </a:prstGeom>
              <a:blipFill>
                <a:blip r:embed="rId10"/>
                <a:stretch>
                  <a:fillRect l="-2623" b="-4545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5F8A919-17FF-2936-1EF7-CC87D56AE759}"/>
              </a:ext>
            </a:extLst>
          </p:cNvPr>
          <p:cNvSpPr txBox="1"/>
          <p:nvPr/>
        </p:nvSpPr>
        <p:spPr>
          <a:xfrm>
            <a:off x="8450007" y="15576927"/>
            <a:ext cx="15611986" cy="27084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lang="en-US" sz="8000" b="1" dirty="0"/>
              <a:t>Security:</a:t>
            </a:r>
            <a:r>
              <a:rPr lang="en-US" sz="8000" dirty="0"/>
              <a:t> (one-more </a:t>
            </a:r>
            <a:r>
              <a:rPr lang="en-US" sz="8000" dirty="0" err="1"/>
              <a:t>unforeability</a:t>
            </a:r>
            <a:r>
              <a:rPr lang="en-US" sz="8000" dirty="0"/>
              <a:t>) hard to forge one-more signatures</a:t>
            </a:r>
            <a:endParaRPr kumimoji="0" lang="en-US" sz="8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773C3-A9DE-BA5A-5767-BDEA8750EF25}"/>
              </a:ext>
            </a:extLst>
          </p:cNvPr>
          <p:cNvSpPr txBox="1"/>
          <p:nvPr/>
        </p:nvSpPr>
        <p:spPr>
          <a:xfrm>
            <a:off x="23174187" y="8696951"/>
            <a:ext cx="7136236" cy="393953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lang="en-US" sz="8000" dirty="0"/>
              <a:t>[</a:t>
            </a:r>
            <a:r>
              <a:rPr lang="en-US" sz="8000" dirty="0">
                <a:solidFill>
                  <a:schemeClr val="accent1"/>
                </a:solidFill>
              </a:rPr>
              <a:t>This work</a:t>
            </a:r>
            <a:r>
              <a:rPr lang="en-US" sz="8000" dirty="0"/>
              <a:t>] Security analysis in AGM</a:t>
            </a:r>
            <a:endParaRPr kumimoji="0" lang="en-US" sz="8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3210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13" grpId="0" animBg="1"/>
      <p:bldP spid="28" grpId="0"/>
      <p:bldP spid="29" grpId="0"/>
      <p:bldP spid="39" grpId="0"/>
      <p:bldP spid="45" grpId="0"/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C88-1A9C-1A53-6CD4-CF813E01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EE3E8-AF4B-27F7-976F-C351C5DA2DF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35199" y="5884333"/>
            <a:ext cx="28041601" cy="112606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BBS is as provably secure as BBS+</a:t>
            </a:r>
          </a:p>
          <a:p>
            <a:pPr>
              <a:lnSpc>
                <a:spcPct val="150000"/>
              </a:lnSpc>
            </a:pP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But more efficient, no reason to use BBS+</a:t>
            </a:r>
          </a:p>
          <a:p>
            <a:pPr>
              <a:lnSpc>
                <a:spcPct val="150000"/>
              </a:lnSpc>
            </a:pP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Open question: Efficiency improvements in applications of BBS+, e.g., threshold </a:t>
            </a:r>
            <a:r>
              <a:rPr lang="en-US" dirty="0"/>
              <a:t>signing?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694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9B61-60B9-9757-560B-E34BAC49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4799E-C2A8-A4E0-F716-E311F4B895F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Our</a:t>
            </a:r>
            <a:r>
              <a:rPr lang="en-US" altLang="zh-CN" dirty="0">
                <a:solidFill>
                  <a:schemeClr val="tx1"/>
                </a:solidFill>
              </a:rPr>
              <a:t> Paper : </a:t>
            </a:r>
            <a:r>
              <a:rPr lang="en-US" dirty="0">
                <a:hlinkClick r:id="rId2"/>
              </a:rPr>
              <a:t>https://eprint.iacr.org/2023/275.pdf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4811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841C94F-F451-1F7E-A764-27EBDE84B853}"/>
              </a:ext>
            </a:extLst>
          </p:cNvPr>
          <p:cNvSpPr/>
          <p:nvPr/>
        </p:nvSpPr>
        <p:spPr>
          <a:xfrm>
            <a:off x="2989811" y="15933471"/>
            <a:ext cx="17309869" cy="2443694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D23DD0A-7980-1D91-57F8-F8678E2A3F05}"/>
              </a:ext>
            </a:extLst>
          </p:cNvPr>
          <p:cNvSpPr/>
          <p:nvPr/>
        </p:nvSpPr>
        <p:spPr>
          <a:xfrm>
            <a:off x="1465811" y="2228108"/>
            <a:ext cx="15938270" cy="7159732"/>
          </a:xfrm>
          <a:prstGeom prst="roundRect">
            <a:avLst>
              <a:gd name="adj" fmla="val 6112"/>
            </a:avLst>
          </a:prstGeom>
          <a:solidFill>
            <a:srgbClr val="B1E5F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E540A7-F338-405E-5174-CA57D02704F4}"/>
                  </a:ext>
                </a:extLst>
              </p:cNvPr>
              <p:cNvSpPr txBox="1"/>
              <p:nvPr/>
            </p:nvSpPr>
            <p:spPr>
              <a:xfrm>
                <a:off x="1968616" y="2452523"/>
                <a:ext cx="14932660" cy="614373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66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Observation. </a:t>
                </a:r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If</a:t>
                </a:r>
                <a:r>
                  <a:rPr kumimoji="0" lang="en-US" sz="66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wins, there</a:t>
                </a:r>
                <a:r>
                  <a:rPr kumimoji="0" lang="en-US" sz="660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are 3 cases: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6600" b="1" dirty="0">
                    <a:solidFill>
                      <a:schemeClr val="tx1"/>
                    </a:solidFill>
                  </a:rPr>
                  <a:t>(1)</a:t>
                </a:r>
                <a:r>
                  <a:rPr lang="en-US" sz="6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lit/>
                      </m:rPr>
                      <a:rPr lang="en-US" sz="6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m:rPr>
                        <m:lit/>
                      </m:rPr>
                      <a:rPr lang="en-US" sz="6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6600" dirty="0"/>
              </a:p>
              <a:p>
                <a:pPr>
                  <a:lnSpc>
                    <a:spcPct val="150000"/>
                  </a:lnSpc>
                </a:pPr>
                <a:r>
                  <a:rPr lang="en-US" sz="6600" b="1" dirty="0"/>
                  <a:t>(2)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66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6600" dirty="0"/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6600" dirty="0"/>
              </a:p>
              <a:p>
                <a:pPr>
                  <a:lnSpc>
                    <a:spcPct val="150000"/>
                  </a:lnSpc>
                </a:pPr>
                <a:r>
                  <a:rPr lang="en-US" sz="6600" b="1" dirty="0"/>
                  <a:t>(3)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66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6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E540A7-F338-405E-5174-CA57D027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616" y="2452523"/>
                <a:ext cx="14932660" cy="6143733"/>
              </a:xfrm>
              <a:prstGeom prst="rect">
                <a:avLst/>
              </a:prstGeom>
              <a:blipFill>
                <a:blip r:embed="rId2"/>
                <a:stretch>
                  <a:fillRect l="-2804" b="-659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85A93C-8344-420C-40B6-960E6CB40EB3}"/>
                  </a:ext>
                </a:extLst>
              </p:cNvPr>
              <p:cNvSpPr txBox="1"/>
              <p:nvPr/>
            </p:nvSpPr>
            <p:spPr>
              <a:xfrm>
                <a:off x="3469756" y="16130918"/>
                <a:ext cx="16441304" cy="206447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tx1"/>
                    </a:solidFill>
                  </a:rPr>
                  <a:t>In general, 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6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6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6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6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6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sz="6000" dirty="0">
                    <a:solidFill>
                      <a:schemeClr val="tx1"/>
                    </a:solidFill>
                  </a:rPr>
                  <a:t> is a vector, we can reduce it to the binding property of Pederson commitment</a:t>
                </a:r>
                <a:endParaRPr lang="en-US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85A93C-8344-420C-40B6-960E6CB40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756" y="16130918"/>
                <a:ext cx="16441304" cy="2064476"/>
              </a:xfrm>
              <a:prstGeom prst="rect">
                <a:avLst/>
              </a:prstGeom>
              <a:blipFill>
                <a:blip r:embed="rId3"/>
                <a:stretch>
                  <a:fillRect l="-2239" t="-6135" r="-2162" b="-1901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591F31-8C87-E4E7-F1BA-0ACFD3E61A9E}"/>
                  </a:ext>
                </a:extLst>
              </p:cNvPr>
              <p:cNvSpPr txBox="1"/>
              <p:nvPr/>
            </p:nvSpPr>
            <p:spPr>
              <a:xfrm>
                <a:off x="2334376" y="12322402"/>
                <a:ext cx="16441304" cy="155311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1/(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1/(</m:t>
                        </m:r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591F31-8C87-E4E7-F1BA-0ACFD3E61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376" y="12322402"/>
                <a:ext cx="16441304" cy="1553117"/>
              </a:xfrm>
              <a:prstGeom prst="rect">
                <a:avLst/>
              </a:prstGeom>
              <a:blipFill>
                <a:blip r:embed="rId4"/>
                <a:stretch>
                  <a:fillRect b="-894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EC7A7F-0AD4-3DA7-0D60-6906181010F7}"/>
                  </a:ext>
                </a:extLst>
              </p:cNvPr>
              <p:cNvSpPr txBox="1"/>
              <p:nvPr/>
            </p:nvSpPr>
            <p:spPr>
              <a:xfrm>
                <a:off x="20634960" y="14288722"/>
                <a:ext cx="5935980" cy="11079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6600" dirty="0"/>
                  <a:t> does not win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EC7A7F-0AD4-3DA7-0D60-690618101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960" y="14288722"/>
                <a:ext cx="5935980" cy="1107996"/>
              </a:xfrm>
              <a:prstGeom prst="rect">
                <a:avLst/>
              </a:prstGeom>
              <a:blipFill>
                <a:blip r:embed="rId5"/>
                <a:stretch>
                  <a:fillRect l="-3198" t="-19318" r="-426" b="-3977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2C6D09-FD6B-6027-5541-0216E7BFE354}"/>
                  </a:ext>
                </a:extLst>
              </p:cNvPr>
              <p:cNvSpPr txBox="1"/>
              <p:nvPr/>
            </p:nvSpPr>
            <p:spPr>
              <a:xfrm>
                <a:off x="17838420" y="12767523"/>
                <a:ext cx="4366260" cy="11079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2C6D09-FD6B-6027-5541-0216E7BFE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420" y="12767523"/>
                <a:ext cx="4366260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81431B-B44C-092A-E3A4-3C90E7095C51}"/>
                  </a:ext>
                </a:extLst>
              </p:cNvPr>
              <p:cNvSpPr txBox="1"/>
              <p:nvPr/>
            </p:nvSpPr>
            <p:spPr>
              <a:xfrm>
                <a:off x="21419820" y="12919923"/>
                <a:ext cx="4366260" cy="11079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6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81431B-B44C-092A-E3A4-3C90E7095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9820" y="12919923"/>
                <a:ext cx="4366260" cy="1107996"/>
              </a:xfrm>
              <a:prstGeom prst="rect">
                <a:avLst/>
              </a:prstGeom>
              <a:blipFill>
                <a:blip r:embed="rId7"/>
                <a:stretch>
                  <a:fillRect b="-1022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B91DF6E-1F7C-91B7-B09B-5453FCB77AFE}"/>
              </a:ext>
            </a:extLst>
          </p:cNvPr>
          <p:cNvSpPr txBox="1"/>
          <p:nvPr/>
        </p:nvSpPr>
        <p:spPr>
          <a:xfrm>
            <a:off x="2121016" y="10651643"/>
            <a:ext cx="16807064" cy="110799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6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For case</a:t>
            </a: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(3)</a:t>
            </a:r>
            <a:r>
              <a:rPr kumimoji="0" lang="en-US" sz="6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, it is easy to see it never occurs</a:t>
            </a:r>
            <a:endParaRPr 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2BE923-C2C7-5681-9721-DA1C61D9C3FE}"/>
                  </a:ext>
                </a:extLst>
              </p:cNvPr>
              <p:cNvSpPr txBox="1"/>
              <p:nvPr/>
            </p:nvSpPr>
            <p:spPr>
              <a:xfrm>
                <a:off x="17404081" y="2567426"/>
                <a:ext cx="14932660" cy="602626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66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   </a:t>
                </a:r>
                <a:r>
                  <a:rPr kumimoji="0" lang="en-US" sz="6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Denote the events as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6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6600" i="0" dirty="0" smtClean="0"/>
                          <m:t>Forge</m:t>
                        </m:r>
                      </m:e>
                      <m:sub>
                        <m:r>
                          <a:rPr lang="en-US" sz="6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6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6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6600" dirty="0"/>
                          <m:t>Forge</m:t>
                        </m:r>
                      </m:e>
                      <m:sub>
                        <m:r>
                          <a:rPr lang="en-US" sz="6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6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6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6600" dirty="0"/>
                          <m:t>Forge</m:t>
                        </m:r>
                      </m:e>
                      <m:sub>
                        <m:r>
                          <a:rPr lang="en-US" sz="6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2BE923-C2C7-5681-9721-DA1C61D9C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081" y="2567426"/>
                <a:ext cx="14932660" cy="6026265"/>
              </a:xfrm>
              <a:prstGeom prst="rect">
                <a:avLst/>
              </a:prstGeom>
              <a:blipFill>
                <a:blip r:embed="rId8"/>
                <a:stretch>
                  <a:fillRect l="-935" b="-484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5548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66327FD3-24B3-AF96-42DA-6A344E818ED9}"/>
              </a:ext>
            </a:extLst>
          </p:cNvPr>
          <p:cNvSpPr/>
          <p:nvPr/>
        </p:nvSpPr>
        <p:spPr>
          <a:xfrm>
            <a:off x="18482469" y="6502441"/>
            <a:ext cx="6145696" cy="1501514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9FBC4-E4A9-1F0D-109E-45AB9415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Application: Anonymous Credentials [</a:t>
            </a:r>
            <a:r>
              <a:rPr lang="en-US" dirty="0">
                <a:solidFill>
                  <a:schemeClr val="accent1"/>
                </a:solidFill>
              </a:rPr>
              <a:t>CL04</a:t>
            </a:r>
            <a:r>
              <a:rPr lang="en-US" dirty="0"/>
              <a:t>]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C1A8AAE-56F9-8B08-0B7E-F32C4E5C4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37" y="5764862"/>
            <a:ext cx="5897096" cy="589709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31B60C2-5542-29A5-0175-F9281B024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951" y="6180611"/>
            <a:ext cx="6432652" cy="6432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721740-7953-E0F9-5B6F-8443752C0E9E}"/>
                  </a:ext>
                </a:extLst>
              </p:cNvPr>
              <p:cNvSpPr txBox="1"/>
              <p:nvPr/>
            </p:nvSpPr>
            <p:spPr>
              <a:xfrm>
                <a:off x="12573293" y="12692166"/>
                <a:ext cx="5909176" cy="164461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r>
                  <a:rPr lang="en-US" sz="8000" b="1" dirty="0"/>
                  <a:t>User</a:t>
                </a:r>
                <a:r>
                  <a:rPr lang="en-US" sz="80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8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8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80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8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721740-7953-E0F9-5B6F-8443752C0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293" y="12692166"/>
                <a:ext cx="5909176" cy="1644611"/>
              </a:xfrm>
              <a:prstGeom prst="rect">
                <a:avLst/>
              </a:prstGeom>
              <a:blipFill>
                <a:blip r:embed="rId5"/>
                <a:stretch>
                  <a:fillRect l="-8369" t="-6154" r="-1073" b="-24615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AA0213-0190-A3D5-1E03-1612C4802A67}"/>
              </a:ext>
            </a:extLst>
          </p:cNvPr>
          <p:cNvCxnSpPr>
            <a:cxnSpLocks/>
          </p:cNvCxnSpPr>
          <p:nvPr/>
        </p:nvCxnSpPr>
        <p:spPr>
          <a:xfrm rot="685427" flipH="1">
            <a:off x="7532285" y="8789185"/>
            <a:ext cx="5178565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537E93-409A-1EE0-E08D-59C2E9823C5D}"/>
                  </a:ext>
                </a:extLst>
              </p:cNvPr>
              <p:cNvSpPr txBox="1"/>
              <p:nvPr/>
            </p:nvSpPr>
            <p:spPr>
              <a:xfrm rot="685427">
                <a:off x="9157978" y="7213027"/>
                <a:ext cx="2289218" cy="147732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accPr>
                        <m:e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537E93-409A-1EE0-E08D-59C2E9823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85427">
                <a:off x="9157978" y="7213027"/>
                <a:ext cx="2289218" cy="14773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D8FDC0-A29E-CEB1-8E0F-3B674A7BC96A}"/>
                  </a:ext>
                </a:extLst>
              </p:cNvPr>
              <p:cNvSpPr txBox="1"/>
              <p:nvPr/>
            </p:nvSpPr>
            <p:spPr>
              <a:xfrm rot="685427">
                <a:off x="8449937" y="8995222"/>
                <a:ext cx="3462369" cy="147732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D8FDC0-A29E-CEB1-8E0F-3B674A7BC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85427">
                <a:off x="8449937" y="8995222"/>
                <a:ext cx="3462369" cy="1477321"/>
              </a:xfrm>
              <a:prstGeom prst="rect">
                <a:avLst/>
              </a:prstGeom>
              <a:blipFill>
                <a:blip r:embed="rId7"/>
                <a:stretch>
                  <a:fillRect b="-13018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09BF4D-B253-6733-6360-2B80908AB8F7}"/>
              </a:ext>
            </a:extLst>
          </p:cNvPr>
          <p:cNvCxnSpPr>
            <a:cxnSpLocks/>
          </p:cNvCxnSpPr>
          <p:nvPr/>
        </p:nvCxnSpPr>
        <p:spPr>
          <a:xfrm rot="685427" flipH="1">
            <a:off x="7532285" y="10757659"/>
            <a:ext cx="5178565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D05FD83-411C-10C0-F146-E27F80B8BC3E}"/>
                  </a:ext>
                </a:extLst>
              </p:cNvPr>
              <p:cNvSpPr txBox="1"/>
              <p:nvPr/>
            </p:nvSpPr>
            <p:spPr>
              <a:xfrm>
                <a:off x="1846021" y="11576312"/>
                <a:ext cx="6253694" cy="147732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r>
                  <a:rPr lang="en-US" sz="8000" b="1" dirty="0"/>
                  <a:t>Issuer</a:t>
                </a:r>
                <a:r>
                  <a:rPr lang="en-US" sz="8000" dirty="0"/>
                  <a:t>:</a:t>
                </a:r>
                <a14:m>
                  <m:oMath xmlns:m="http://schemas.openxmlformats.org/officeDocument/2006/math">
                    <m:r>
                      <a:rPr lang="en-US" sz="8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000" i="1" dirty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8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8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D05FD83-411C-10C0-F146-E27F80B8B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21" y="11576312"/>
                <a:ext cx="6253694" cy="1477321"/>
              </a:xfrm>
              <a:prstGeom prst="rect">
                <a:avLst/>
              </a:prstGeom>
              <a:blipFill>
                <a:blip r:embed="rId9"/>
                <a:stretch>
                  <a:fillRect l="-7911" t="-11966" r="-609" b="-32479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BF173BE-F34F-A2B6-CBF8-BDC9D1684C6E}"/>
                  </a:ext>
                </a:extLst>
              </p:cNvPr>
              <p:cNvSpPr txBox="1"/>
              <p:nvPr/>
            </p:nvSpPr>
            <p:spPr>
              <a:xfrm>
                <a:off x="2064723" y="13113723"/>
                <a:ext cx="7738405" cy="307615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200" i="1" smtClean="0">
                          <a:latin typeface="Cambria Math" panose="02040503050406030204" pitchFamily="18" charset="0"/>
                        </a:rPr>
                        <m:t>𝑒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72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7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7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0" lang="en-US" sz="7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𝐴</m:t>
                    </m:r>
                    <m:r>
                      <a:rPr kumimoji="0" lang="en-US" sz="7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←</m:t>
                    </m:r>
                    <m:sSup>
                      <m:sSupPr>
                        <m:ctrlP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7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72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72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Calibri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0" lang="en-US" sz="72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Calibri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7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1/(</m:t>
                        </m:r>
                        <m: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𝑥</m:t>
                        </m:r>
                        <m: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+</m:t>
                        </m:r>
                        <m: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𝑒</m:t>
                        </m:r>
                        <m:r>
                          <a:rPr kumimoji="0" lang="en-US" sz="7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7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BF173BE-F34F-A2B6-CBF8-BDC9D1684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23" y="13113723"/>
                <a:ext cx="7738405" cy="3076157"/>
              </a:xfrm>
              <a:prstGeom prst="rect">
                <a:avLst/>
              </a:prstGeom>
              <a:blipFill>
                <a:blip r:embed="rId10"/>
                <a:stretch>
                  <a:fillRect l="-2459" b="-452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F0E9E412-267E-29DA-4552-80641235D5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0" y="6180611"/>
            <a:ext cx="5150988" cy="5150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1CE684D-8440-9DDE-9404-7A1076415EDA}"/>
                  </a:ext>
                </a:extLst>
              </p:cNvPr>
              <p:cNvSpPr txBox="1"/>
              <p:nvPr/>
            </p:nvSpPr>
            <p:spPr>
              <a:xfrm>
                <a:off x="25400000" y="11953505"/>
                <a:ext cx="5416887" cy="147732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8000" b="1" dirty="0"/>
                  <a:t>Verifier</a:t>
                </a:r>
                <a:r>
                  <a:rPr lang="en-US" sz="8000" dirty="0"/>
                  <a:t>: </a:t>
                </a:r>
                <a14:m>
                  <m:oMath xmlns:m="http://schemas.openxmlformats.org/officeDocument/2006/math">
                    <m:r>
                      <a:rPr lang="en-US" sz="8000" b="0" i="1" dirty="0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1CE684D-8440-9DDE-9404-7A107641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00" y="11953505"/>
                <a:ext cx="5416887" cy="1477321"/>
              </a:xfrm>
              <a:prstGeom prst="rect">
                <a:avLst/>
              </a:prstGeom>
              <a:blipFill>
                <a:blip r:embed="rId13"/>
                <a:stretch>
                  <a:fillRect l="-9133" t="-12821" b="-31624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AAE364-1A6E-C318-189E-4BB1FDAAE13D}"/>
                  </a:ext>
                </a:extLst>
              </p:cNvPr>
              <p:cNvSpPr txBox="1"/>
              <p:nvPr/>
            </p:nvSpPr>
            <p:spPr>
              <a:xfrm rot="20588710">
                <a:off x="19280584" y="8771606"/>
                <a:ext cx="3462369" cy="147732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8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AAE364-1A6E-C318-189E-4BB1FDAAE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88710">
                <a:off x="19280584" y="8771606"/>
                <a:ext cx="3462369" cy="14773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44514AC-0A7F-A112-BAE9-6525FC096271}"/>
              </a:ext>
            </a:extLst>
          </p:cNvPr>
          <p:cNvCxnSpPr>
            <a:cxnSpLocks/>
          </p:cNvCxnSpPr>
          <p:nvPr/>
        </p:nvCxnSpPr>
        <p:spPr>
          <a:xfrm rot="20588710" flipH="1">
            <a:off x="18788993" y="10341830"/>
            <a:ext cx="5178565" cy="0"/>
          </a:xfrm>
          <a:prstGeom prst="straightConnector1">
            <a:avLst/>
          </a:prstGeom>
          <a:noFill/>
          <a:ln w="127000" cap="flat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D1A19FC-B092-5A89-02D5-A500EF6CD5F6}"/>
                  </a:ext>
                </a:extLst>
              </p:cNvPr>
              <p:cNvSpPr txBox="1"/>
              <p:nvPr/>
            </p:nvSpPr>
            <p:spPr>
              <a:xfrm>
                <a:off x="18836965" y="6762116"/>
                <a:ext cx="5791200" cy="11079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6600" dirty="0"/>
                  <a:t>ZK </a:t>
                </a:r>
                <a:r>
                  <a:rPr lang="en-US" sz="6600" dirty="0" err="1"/>
                  <a:t>PoK</a:t>
                </a:r>
                <a:r>
                  <a:rPr lang="en-US" sz="6600" dirty="0"/>
                  <a:t> of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D1A19FC-B092-5A89-02D5-A500EF6CD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6965" y="6762116"/>
                <a:ext cx="5791200" cy="1107996"/>
              </a:xfrm>
              <a:prstGeom prst="rect">
                <a:avLst/>
              </a:prstGeom>
              <a:blipFill>
                <a:blip r:embed="rId15"/>
                <a:stretch>
                  <a:fillRect l="-7221" t="-18182" r="-1313" b="-3977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8D5F437-49D3-1102-D085-6C0249AAEB92}"/>
              </a:ext>
            </a:extLst>
          </p:cNvPr>
          <p:cNvCxnSpPr>
            <a:cxnSpLocks/>
          </p:cNvCxnSpPr>
          <p:nvPr/>
        </p:nvCxnSpPr>
        <p:spPr>
          <a:xfrm flipH="1" flipV="1">
            <a:off x="21155891" y="7927946"/>
            <a:ext cx="300450" cy="1019702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CCFCD294-E278-8009-B61F-5FFB27CD9C56}"/>
              </a:ext>
            </a:extLst>
          </p:cNvPr>
          <p:cNvSpPr/>
          <p:nvPr/>
        </p:nvSpPr>
        <p:spPr>
          <a:xfrm>
            <a:off x="19205047" y="11800215"/>
            <a:ext cx="5791200" cy="2273880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61E1B68-C68F-1C58-109D-249E1BBE2630}"/>
              </a:ext>
            </a:extLst>
          </p:cNvPr>
          <p:cNvSpPr txBox="1"/>
          <p:nvPr/>
        </p:nvSpPr>
        <p:spPr>
          <a:xfrm>
            <a:off x="19425526" y="11861849"/>
            <a:ext cx="5618156" cy="227754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6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Support partial</a:t>
            </a:r>
            <a:r>
              <a:rPr kumimoji="0" lang="en-US" sz="66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showing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F413DE5-4555-E35B-1E4A-6CB5A19028A3}"/>
              </a:ext>
            </a:extLst>
          </p:cNvPr>
          <p:cNvCxnSpPr>
            <a:cxnSpLocks/>
          </p:cNvCxnSpPr>
          <p:nvPr/>
        </p:nvCxnSpPr>
        <p:spPr>
          <a:xfrm>
            <a:off x="20607447" y="9985031"/>
            <a:ext cx="264836" cy="2023809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79730FC1-1A88-A88A-21E6-4B1405FB977A}"/>
              </a:ext>
            </a:extLst>
          </p:cNvPr>
          <p:cNvSpPr/>
          <p:nvPr/>
        </p:nvSpPr>
        <p:spPr>
          <a:xfrm>
            <a:off x="8399746" y="11866655"/>
            <a:ext cx="4126112" cy="1246838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C213761-4BEE-8BF5-16CD-B885E86F66DE}"/>
              </a:ext>
            </a:extLst>
          </p:cNvPr>
          <p:cNvSpPr txBox="1"/>
          <p:nvPr/>
        </p:nvSpPr>
        <p:spPr>
          <a:xfrm>
            <a:off x="8620225" y="11928288"/>
            <a:ext cx="3872110" cy="126187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6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Credential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9132B16-8E5F-91BC-F1C6-39FF1EFFC6CF}"/>
              </a:ext>
            </a:extLst>
          </p:cNvPr>
          <p:cNvCxnSpPr>
            <a:cxnSpLocks/>
          </p:cNvCxnSpPr>
          <p:nvPr/>
        </p:nvCxnSpPr>
        <p:spPr>
          <a:xfrm>
            <a:off x="10077824" y="10303517"/>
            <a:ext cx="153331" cy="1766377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A95103C5-350C-5C93-81C5-700E486D83B4}"/>
              </a:ext>
            </a:extLst>
          </p:cNvPr>
          <p:cNvSpPr/>
          <p:nvPr/>
        </p:nvSpPr>
        <p:spPr>
          <a:xfrm>
            <a:off x="20853092" y="14918136"/>
            <a:ext cx="9885129" cy="3459434"/>
          </a:xfrm>
          <a:prstGeom prst="roundRect">
            <a:avLst>
              <a:gd name="adj" fmla="val 661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38FE45-F66C-49CE-979E-5A85A33F9340}"/>
              </a:ext>
            </a:extLst>
          </p:cNvPr>
          <p:cNvSpPr txBox="1"/>
          <p:nvPr/>
        </p:nvSpPr>
        <p:spPr>
          <a:xfrm>
            <a:off x="21066025" y="15128974"/>
            <a:ext cx="9381252" cy="31393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6600" dirty="0"/>
              <a:t>Related application: Direct Anonymous Attestation (DAA) [</a:t>
            </a:r>
            <a:r>
              <a:rPr lang="en-US" sz="6600" dirty="0">
                <a:solidFill>
                  <a:schemeClr val="accent1"/>
                </a:solidFill>
              </a:rPr>
              <a:t>BL10, CDL16</a:t>
            </a:r>
            <a:r>
              <a:rPr lang="en-US" sz="6600" dirty="0"/>
              <a:t>]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557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7" grpId="0"/>
      <p:bldP spid="28" grpId="0"/>
      <p:bldP spid="29" grpId="0"/>
      <p:bldP spid="40" grpId="0"/>
      <p:bldP spid="45" grpId="0"/>
      <p:bldP spid="59" grpId="0"/>
      <p:bldP spid="61" grpId="0"/>
      <p:bldP spid="65" grpId="0"/>
      <p:bldP spid="73" grpId="0" animBg="1"/>
      <p:bldP spid="74" grpId="0"/>
      <p:bldP spid="81" grpId="0" animBg="1"/>
      <p:bldP spid="82" grpId="0"/>
      <p:bldP spid="85" grpId="0" animBg="1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3893EC1-5292-1B8B-805A-BB829B077E15}"/>
              </a:ext>
            </a:extLst>
          </p:cNvPr>
          <p:cNvSpPr/>
          <p:nvPr/>
        </p:nvSpPr>
        <p:spPr>
          <a:xfrm>
            <a:off x="19659601" y="6941127"/>
            <a:ext cx="11637818" cy="5735782"/>
          </a:xfrm>
          <a:prstGeom prst="roundRect">
            <a:avLst>
              <a:gd name="adj" fmla="val 6617"/>
            </a:avLst>
          </a:prstGeom>
          <a:solidFill>
            <a:srgbClr val="D3FFF1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365C4-F36B-0C7D-26CC-5D14E255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BBS Signatures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96E7B-DE11-ADC7-2901-0A03BDDEB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199" y="5524501"/>
            <a:ext cx="28041601" cy="13401194"/>
          </a:xfrm>
        </p:spPr>
        <p:txBody>
          <a:bodyPr>
            <a:normAutofit/>
          </a:bodyPr>
          <a:lstStyle/>
          <a:p>
            <a:r>
              <a:rPr lang="en-US" dirty="0"/>
              <a:t>2004 – Derived from [</a:t>
            </a:r>
            <a:r>
              <a:rPr lang="en-US" dirty="0">
                <a:solidFill>
                  <a:schemeClr val="accent1"/>
                </a:solidFill>
              </a:rPr>
              <a:t>BBS04</a:t>
            </a:r>
            <a:r>
              <a:rPr lang="en-US" dirty="0"/>
              <a:t>], made explicit in [</a:t>
            </a:r>
            <a:r>
              <a:rPr lang="en-US" dirty="0">
                <a:solidFill>
                  <a:schemeClr val="accent1"/>
                </a:solidFill>
              </a:rPr>
              <a:t>CL04</a:t>
            </a:r>
            <a:r>
              <a:rPr lang="en-US" dirty="0"/>
              <a:t>]</a:t>
            </a:r>
          </a:p>
          <a:p>
            <a:pPr lvl="1">
              <a:buFont typeface="System Font Regular"/>
              <a:buChar char="-"/>
            </a:pPr>
            <a:r>
              <a:rPr lang="en-US" sz="7200" b="1" dirty="0">
                <a:solidFill>
                  <a:schemeClr val="tx1"/>
                </a:solidFill>
              </a:rPr>
              <a:t> </a:t>
            </a:r>
            <a:r>
              <a:rPr lang="en-US" sz="7200" b="1" dirty="0">
                <a:solidFill>
                  <a:srgbClr val="DD0028"/>
                </a:solidFill>
              </a:rPr>
              <a:t>no</a:t>
            </a:r>
            <a:r>
              <a:rPr lang="en-US" sz="7200" dirty="0">
                <a:solidFill>
                  <a:srgbClr val="DD0028"/>
                </a:solidFill>
              </a:rPr>
              <a:t> security proof</a:t>
            </a:r>
          </a:p>
          <a:p>
            <a:r>
              <a:rPr lang="en-US" dirty="0"/>
              <a:t>2006 – [</a:t>
            </a:r>
            <a:r>
              <a:rPr lang="en-US" dirty="0">
                <a:solidFill>
                  <a:schemeClr val="accent1"/>
                </a:solidFill>
              </a:rPr>
              <a:t>ASM06</a:t>
            </a:r>
            <a:r>
              <a:rPr lang="en-US" dirty="0"/>
              <a:t>] BBS+</a:t>
            </a:r>
          </a:p>
          <a:p>
            <a:pPr lvl="1">
              <a:buFont typeface="System Font Regular"/>
              <a:buChar char="-"/>
            </a:pPr>
            <a:r>
              <a:rPr lang="en-US" sz="7200" dirty="0"/>
              <a:t>provably secure w/ type-2 pairings</a:t>
            </a:r>
          </a:p>
          <a:p>
            <a:r>
              <a:rPr lang="en-US" dirty="0"/>
              <a:t>2010 – [</a:t>
            </a:r>
            <a:r>
              <a:rPr lang="en-US" dirty="0">
                <a:solidFill>
                  <a:schemeClr val="accent1"/>
                </a:solidFill>
              </a:rPr>
              <a:t>BL10</a:t>
            </a:r>
            <a:r>
              <a:rPr lang="en-US" dirty="0"/>
              <a:t>] build DAA from BBS</a:t>
            </a:r>
          </a:p>
          <a:p>
            <a:pPr lvl="1">
              <a:buFont typeface="System Font Regular"/>
              <a:buChar char="-"/>
            </a:pPr>
            <a:r>
              <a:rPr lang="en-US" sz="7200" b="1" dirty="0">
                <a:solidFill>
                  <a:schemeClr val="tx1"/>
                </a:solidFill>
              </a:rPr>
              <a:t> </a:t>
            </a:r>
            <a:r>
              <a:rPr lang="en-US" sz="7200" b="1" dirty="0">
                <a:solidFill>
                  <a:srgbClr val="DD0028"/>
                </a:solidFill>
              </a:rPr>
              <a:t>incorrect </a:t>
            </a:r>
            <a:r>
              <a:rPr lang="en-US" sz="7200" dirty="0">
                <a:solidFill>
                  <a:srgbClr val="DD0028"/>
                </a:solidFill>
              </a:rPr>
              <a:t>security proof </a:t>
            </a:r>
            <a:r>
              <a:rPr lang="en-US" sz="7200" dirty="0">
                <a:solidFill>
                  <a:schemeClr val="tx1"/>
                </a:solidFill>
              </a:rPr>
              <a:t>would imply</a:t>
            </a:r>
            <a:r>
              <a:rPr lang="en-US" sz="7200" dirty="0">
                <a:solidFill>
                  <a:srgbClr val="DD0028"/>
                </a:solidFill>
              </a:rPr>
              <a:t> </a:t>
            </a:r>
            <a:r>
              <a:rPr lang="en-US" sz="7200" dirty="0">
                <a:solidFill>
                  <a:schemeClr val="tx1"/>
                </a:solidFill>
              </a:rPr>
              <a:t>security of BBS</a:t>
            </a:r>
            <a:endParaRPr lang="en-US" sz="7200" dirty="0">
              <a:solidFill>
                <a:srgbClr val="C00000"/>
              </a:solidFill>
            </a:endParaRPr>
          </a:p>
          <a:p>
            <a:r>
              <a:rPr lang="en-US" dirty="0"/>
              <a:t>2016 – [</a:t>
            </a:r>
            <a:r>
              <a:rPr lang="en-US" dirty="0">
                <a:solidFill>
                  <a:schemeClr val="accent1"/>
                </a:solidFill>
              </a:rPr>
              <a:t>CDL16</a:t>
            </a:r>
            <a:r>
              <a:rPr lang="en-US" dirty="0"/>
              <a:t>] build DAA from BBS+</a:t>
            </a:r>
          </a:p>
          <a:p>
            <a:pPr lvl="1">
              <a:buFont typeface="System Font Regular"/>
              <a:buChar char="-"/>
            </a:pPr>
            <a:r>
              <a:rPr lang="en-US" sz="7200" dirty="0"/>
              <a:t>new security proof w/ type-3 pairings</a:t>
            </a:r>
          </a:p>
          <a:p>
            <a:r>
              <a:rPr lang="en-US" dirty="0"/>
              <a:t>2022 – W3C standardization and RFC draft [</a:t>
            </a:r>
            <a:r>
              <a:rPr lang="en-US" dirty="0">
                <a:solidFill>
                  <a:schemeClr val="accent1"/>
                </a:solidFill>
              </a:rPr>
              <a:t>LKWL22</a:t>
            </a:r>
            <a:r>
              <a:rPr lang="en-US" dirty="0"/>
              <a:t>] for BBS+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716118-38E7-25F2-C935-8E3C1BF781F6}"/>
                  </a:ext>
                </a:extLst>
              </p:cNvPr>
              <p:cNvSpPr txBox="1"/>
              <p:nvPr/>
            </p:nvSpPr>
            <p:spPr>
              <a:xfrm>
                <a:off x="22727651" y="10801906"/>
                <a:ext cx="5834220" cy="147732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𝜎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←(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𝐴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𝑒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F00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, 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F00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𝑠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8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716118-38E7-25F2-C935-8E3C1BF78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7651" y="10801906"/>
                <a:ext cx="5834220" cy="1477321"/>
              </a:xfrm>
              <a:prstGeom prst="rect">
                <a:avLst/>
              </a:prstGeom>
              <a:blipFill>
                <a:blip r:embed="rId3"/>
                <a:stretch>
                  <a:fillRect r="-3696" b="-2051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4D2C02-CD76-5B09-B716-AE50A115AED3}"/>
                  </a:ext>
                </a:extLst>
              </p:cNvPr>
              <p:cNvSpPr txBox="1"/>
              <p:nvPr/>
            </p:nvSpPr>
            <p:spPr>
              <a:xfrm>
                <a:off x="20780356" y="9135849"/>
                <a:ext cx="9728811" cy="154035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 marL="0" marR="0" indent="0" algn="l" defTabSz="270933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8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𝐴</m:t>
                    </m:r>
                    <m:r>
                      <a:rPr kumimoji="0" lang="en-US" sz="8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←</m:t>
                    </m:r>
                    <m:sSup>
                      <m:sSupPr>
                        <m:ctrlPr>
                          <a:rPr kumimoji="0" lang="en-US" sz="8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8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Calibri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8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8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0" lang="en-US" sz="8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kumimoji="0" lang="en-US" sz="8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DF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8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DF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8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DF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0" lang="en-US" sz="8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DF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𝑠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kumimoji="0" lang="en-US" sz="8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8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8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US" sz="8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Calibri"/>
                                  </a:rPr>
                                  <m:t>𝑚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kumimoji="0" lang="en-US" sz="8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1/(</m:t>
                        </m:r>
                        <m:r>
                          <a:rPr kumimoji="0" lang="en-US" sz="8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𝑥</m:t>
                        </m:r>
                        <m:r>
                          <a:rPr kumimoji="0" lang="en-US" sz="8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+</m:t>
                        </m:r>
                        <m:r>
                          <a:rPr kumimoji="0" lang="en-US" sz="8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𝑒</m:t>
                        </m:r>
                        <m:r>
                          <a:rPr kumimoji="0" lang="en-US" sz="8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libri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8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4D2C02-CD76-5B09-B716-AE50A115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0356" y="9135849"/>
                <a:ext cx="9728811" cy="1540352"/>
              </a:xfrm>
              <a:prstGeom prst="rect">
                <a:avLst/>
              </a:prstGeom>
              <a:blipFill>
                <a:blip r:embed="rId4"/>
                <a:stretch>
                  <a:fillRect l="-2347" b="-1065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4A14CC-7830-EA18-E0D9-7FDAECE7EC54}"/>
                  </a:ext>
                </a:extLst>
              </p:cNvPr>
              <p:cNvSpPr txBox="1"/>
              <p:nvPr/>
            </p:nvSpPr>
            <p:spPr>
              <a:xfrm>
                <a:off x="23985976" y="6941127"/>
                <a:ext cx="3317569" cy="21084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80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80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80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80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8000" b="0" i="0" u="none" strike="noStrike" cap="none" spc="0" normalizeH="0" baseline="0" dirty="0">
                  <a:ln>
                    <a:noFill/>
                  </a:ln>
                  <a:solidFill>
                    <a:srgbClr val="DF00FF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4A14CC-7830-EA18-E0D9-7FDAECE7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5976" y="6941127"/>
                <a:ext cx="3317569" cy="2108456"/>
              </a:xfrm>
              <a:prstGeom prst="rect">
                <a:avLst/>
              </a:prstGeom>
              <a:blipFill>
                <a:blip r:embed="rId5"/>
                <a:stretch>
                  <a:fillRect b="-4012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087D598-7AF3-0DEA-D10B-E6B867EF9240}"/>
              </a:ext>
            </a:extLst>
          </p:cNvPr>
          <p:cNvSpPr txBox="1"/>
          <p:nvPr/>
        </p:nvSpPr>
        <p:spPr>
          <a:xfrm>
            <a:off x="20184924" y="7221406"/>
            <a:ext cx="2855904" cy="16004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7" tIns="121917" rIns="121917" bIns="121917" numCol="1" spcCol="38100" rtlCol="0" anchor="t">
            <a:spAutoFit/>
          </a:bodyPr>
          <a:lstStyle/>
          <a:p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BBS+: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A6B80D-38B1-19C3-C36B-0F4080DF1325}"/>
              </a:ext>
            </a:extLst>
          </p:cNvPr>
          <p:cNvSpPr/>
          <p:nvPr/>
        </p:nvSpPr>
        <p:spPr>
          <a:xfrm>
            <a:off x="7273967" y="10576148"/>
            <a:ext cx="17941969" cy="4376951"/>
          </a:xfrm>
          <a:prstGeom prst="roundRect">
            <a:avLst>
              <a:gd name="adj" fmla="val 21005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823B45-70D8-CBB3-1D09-8586EAD552A3}"/>
              </a:ext>
            </a:extLst>
          </p:cNvPr>
          <p:cNvSpPr txBox="1"/>
          <p:nvPr/>
        </p:nvSpPr>
        <p:spPr>
          <a:xfrm>
            <a:off x="7712031" y="10830252"/>
            <a:ext cx="17087937" cy="369331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1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Question: Are BBS signatures provably secure?</a:t>
            </a:r>
          </a:p>
        </p:txBody>
      </p:sp>
    </p:spTree>
    <p:extLst>
      <p:ext uri="{BB962C8B-B14F-4D97-AF65-F5344CB8AC3E}">
        <p14:creationId xmlns:p14="http://schemas.microsoft.com/office/powerpoint/2010/main" val="881133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uiExpand="1" build="p" animBg="1"/>
      <p:bldP spid="4" grpId="0"/>
      <p:bldP spid="6" grpId="0"/>
      <p:bldP spid="7" grpId="0"/>
      <p:bldP spid="8" grpId="0"/>
      <p:bldP spid="5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8EDF0EB-A1E5-D4F8-F6D3-304CFB202FB2}"/>
              </a:ext>
            </a:extLst>
          </p:cNvPr>
          <p:cNvSpPr/>
          <p:nvPr/>
        </p:nvSpPr>
        <p:spPr>
          <a:xfrm>
            <a:off x="1732478" y="4527910"/>
            <a:ext cx="29024614" cy="13760089"/>
          </a:xfrm>
          <a:prstGeom prst="roundRect">
            <a:avLst>
              <a:gd name="adj" fmla="val 5692"/>
            </a:avLst>
          </a:prstGeom>
          <a:solidFill>
            <a:srgbClr val="E1FFBA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D2CCD9D-F47F-D3EF-1FB2-DC68F38F6941}"/>
              </a:ext>
            </a:extLst>
          </p:cNvPr>
          <p:cNvSpPr/>
          <p:nvPr/>
        </p:nvSpPr>
        <p:spPr>
          <a:xfrm>
            <a:off x="1732478" y="1271408"/>
            <a:ext cx="28033432" cy="2122268"/>
          </a:xfrm>
          <a:prstGeom prst="roundRect">
            <a:avLst>
              <a:gd name="adj" fmla="val 21005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8BB89-C67E-8419-63A1-DC9571B84913}"/>
              </a:ext>
            </a:extLst>
          </p:cNvPr>
          <p:cNvSpPr txBox="1"/>
          <p:nvPr/>
        </p:nvSpPr>
        <p:spPr>
          <a:xfrm>
            <a:off x="2068942" y="1423912"/>
            <a:ext cx="28033432" cy="196976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1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Question: Are BBS signatures provably secure?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A7A5233-E6A6-6892-69CA-20BCA396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8005" y="6878200"/>
            <a:ext cx="27856875" cy="89138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Yes, BBS is as secure as BBS+, but more efficient!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Tight</a:t>
            </a:r>
            <a:r>
              <a:rPr lang="en-US" dirty="0"/>
              <a:t> security in the Algebraic Group Model (AGM) [</a:t>
            </a:r>
            <a:r>
              <a:rPr lang="en-US" dirty="0">
                <a:solidFill>
                  <a:schemeClr val="accent1"/>
                </a:solidFill>
              </a:rPr>
              <a:t>FKL18</a:t>
            </a:r>
            <a:r>
              <a:rPr lang="en-US" dirty="0"/>
              <a:t>]</a:t>
            </a:r>
          </a:p>
          <a:p>
            <a:pPr>
              <a:lnSpc>
                <a:spcPct val="150000"/>
              </a:lnSpc>
            </a:pPr>
            <a:r>
              <a:rPr lang="en-US" dirty="0"/>
              <a:t>More efficient zero-knowledge </a:t>
            </a:r>
            <a:r>
              <a:rPr lang="en-US" dirty="0" err="1"/>
              <a:t>PoK</a:t>
            </a:r>
            <a:r>
              <a:rPr lang="en-US" dirty="0"/>
              <a:t> of message-signature pairs</a:t>
            </a:r>
          </a:p>
          <a:p>
            <a:pPr>
              <a:lnSpc>
                <a:spcPct val="150000"/>
              </a:lnSpc>
            </a:pPr>
            <a:r>
              <a:rPr lang="en-US" dirty="0"/>
              <a:t>Analysis of blind issuance of BBS signatures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0D78E-83DA-1EF7-C909-E56B9D6A32D1}"/>
              </a:ext>
            </a:extLst>
          </p:cNvPr>
          <p:cNvSpPr txBox="1"/>
          <p:nvPr/>
        </p:nvSpPr>
        <p:spPr>
          <a:xfrm>
            <a:off x="2578007" y="4805106"/>
            <a:ext cx="6326910" cy="196976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1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/>
              </a:rPr>
              <a:t>This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42077-4C8C-7D87-6F40-5C5F30182D91}"/>
              </a:ext>
            </a:extLst>
          </p:cNvPr>
          <p:cNvSpPr txBox="1"/>
          <p:nvPr/>
        </p:nvSpPr>
        <p:spPr>
          <a:xfrm>
            <a:off x="2578005" y="16223043"/>
            <a:ext cx="23795932" cy="16004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7" tIns="121917" rIns="121917" bIns="121917" numCol="1" spcCol="38100" rtlCol="0" anchor="t">
            <a:spAutoFit/>
          </a:bodyPr>
          <a:lstStyle/>
          <a:p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On-going: RFC being</a:t>
            </a:r>
            <a:r>
              <a:rPr kumimoji="0" lang="en-US" sz="8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adapted</a:t>
            </a:r>
            <a:r>
              <a:rPr lang="en-US" sz="8800" dirty="0"/>
              <a:t> for BBS and our </a:t>
            </a:r>
            <a:r>
              <a:rPr lang="en-US" sz="8800" dirty="0" err="1"/>
              <a:t>PoK</a:t>
            </a:r>
            <a:r>
              <a:rPr lang="en-US" sz="6000" dirty="0"/>
              <a:t> </a:t>
            </a:r>
            <a:r>
              <a:rPr lang="en-US" sz="8800" b="1" dirty="0"/>
              <a:t>!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B483805-ACB6-0DB1-A2D9-1DA90F1C8DE9}"/>
              </a:ext>
            </a:extLst>
          </p:cNvPr>
          <p:cNvSpPr/>
          <p:nvPr/>
        </p:nvSpPr>
        <p:spPr>
          <a:xfrm>
            <a:off x="15965054" y="3723958"/>
            <a:ext cx="12090400" cy="3244606"/>
          </a:xfrm>
          <a:prstGeom prst="roundRect">
            <a:avLst>
              <a:gd name="adj" fmla="val 13022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E168A-07D7-4DF6-C08F-E815A2AD6BB6}"/>
              </a:ext>
            </a:extLst>
          </p:cNvPr>
          <p:cNvSpPr txBox="1"/>
          <p:nvPr/>
        </p:nvSpPr>
        <p:spPr>
          <a:xfrm>
            <a:off x="16553657" y="3546180"/>
            <a:ext cx="10982570" cy="32446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7200" dirty="0"/>
              <a:t>potential fix to [</a:t>
            </a:r>
            <a:r>
              <a:rPr lang="en-US" sz="7200" dirty="0">
                <a:solidFill>
                  <a:schemeClr val="accent1"/>
                </a:solidFill>
              </a:rPr>
              <a:t>BL10]</a:t>
            </a:r>
            <a:r>
              <a:rPr lang="en-US" sz="7200" dirty="0"/>
              <a:t> implies secure DAA from BBS</a:t>
            </a:r>
            <a:endParaRPr lang="en-US" sz="72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29A276-86B3-1843-BBB1-96DFBABE4DF1}"/>
              </a:ext>
            </a:extLst>
          </p:cNvPr>
          <p:cNvCxnSpPr>
            <a:cxnSpLocks/>
          </p:cNvCxnSpPr>
          <p:nvPr/>
        </p:nvCxnSpPr>
        <p:spPr>
          <a:xfrm flipH="1">
            <a:off x="12760035" y="5513000"/>
            <a:ext cx="3205018" cy="1899569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69934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uiExpand="1" build="p" animBg="1"/>
      <p:bldP spid="8" grpId="0"/>
      <p:bldP spid="2" grpId="0"/>
      <p:bldP spid="13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4EB888A-4086-2C71-3767-3DA551E487B3}"/>
              </a:ext>
            </a:extLst>
          </p:cNvPr>
          <p:cNvSpPr/>
          <p:nvPr/>
        </p:nvSpPr>
        <p:spPr>
          <a:xfrm>
            <a:off x="21529841" y="15085727"/>
            <a:ext cx="8283913" cy="2890491"/>
          </a:xfrm>
          <a:prstGeom prst="roundRect">
            <a:avLst>
              <a:gd name="adj" fmla="val 13022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72829C3-077F-3B80-95B6-6614E311D27E}"/>
              </a:ext>
            </a:extLst>
          </p:cNvPr>
          <p:cNvSpPr/>
          <p:nvPr/>
        </p:nvSpPr>
        <p:spPr>
          <a:xfrm>
            <a:off x="2282568" y="5177223"/>
            <a:ext cx="28041600" cy="6418219"/>
          </a:xfrm>
          <a:prstGeom prst="roundRect">
            <a:avLst>
              <a:gd name="adj" fmla="val 6112"/>
            </a:avLst>
          </a:prstGeom>
          <a:solidFill>
            <a:srgbClr val="D3FFF1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C59FFE-4373-5DE3-AA89-E37EC65EC4D7}"/>
              </a:ext>
            </a:extLst>
          </p:cNvPr>
          <p:cNvSpPr/>
          <p:nvPr/>
        </p:nvSpPr>
        <p:spPr>
          <a:xfrm>
            <a:off x="2235199" y="12746086"/>
            <a:ext cx="18902179" cy="5584248"/>
          </a:xfrm>
          <a:prstGeom prst="roundRect">
            <a:avLst>
              <a:gd name="adj" fmla="val 6112"/>
            </a:avLst>
          </a:prstGeom>
          <a:solidFill>
            <a:srgbClr val="E1FFBA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050E6-22D5-CC1F-A72B-3D38277C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ZK </a:t>
            </a:r>
            <a:r>
              <a:rPr lang="en-US" dirty="0" err="1"/>
              <a:t>PoK</a:t>
            </a:r>
            <a:r>
              <a:rPr lang="en-US" dirty="0"/>
              <a:t> of signatures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0A471C-2F5A-74A5-30A0-94A2FCC9EBA5}"/>
                  </a:ext>
                </a:extLst>
              </p:cNvPr>
              <p:cNvSpPr txBox="1"/>
              <p:nvPr/>
            </p:nvSpPr>
            <p:spPr>
              <a:xfrm>
                <a:off x="1260783" y="14517297"/>
                <a:ext cx="18902179" cy="178253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𝑟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6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0A471C-2F5A-74A5-30A0-94A2FCC9E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83" y="14517297"/>
                <a:ext cx="18902179" cy="1782533"/>
              </a:xfrm>
              <a:prstGeom prst="rect">
                <a:avLst/>
              </a:prstGeom>
              <a:blipFill>
                <a:blip r:embed="rId3"/>
                <a:stretch>
                  <a:fillRect b="-4014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8F2557-3A97-EDB7-700E-E9BE91AAB75D}"/>
                  </a:ext>
                </a:extLst>
              </p:cNvPr>
              <p:cNvSpPr txBox="1"/>
              <p:nvPr/>
            </p:nvSpPr>
            <p:spPr>
              <a:xfrm>
                <a:off x="2463807" y="16564086"/>
                <a:ext cx="18902179" cy="1766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6600" b="0" dirty="0"/>
                  <a:t>Return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𝑆𝑃𝐾</m:t>
                        </m:r>
                        <m:d>
                          <m:d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acc>
                              <m:accPr>
                                <m:chr m:val="̅"/>
                                <m:ctrl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8F2557-3A97-EDB7-700E-E9BE91AAB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807" y="16564086"/>
                <a:ext cx="18902179" cy="1766247"/>
              </a:xfrm>
              <a:prstGeom prst="rect">
                <a:avLst/>
              </a:prstGeom>
              <a:blipFill>
                <a:blip r:embed="rId4"/>
                <a:stretch>
                  <a:fillRect l="-2013" b="-714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737589-7354-D0AC-CC02-D4E811EF7249}"/>
                  </a:ext>
                </a:extLst>
              </p:cNvPr>
              <p:cNvSpPr txBox="1"/>
              <p:nvPr/>
            </p:nvSpPr>
            <p:spPr>
              <a:xfrm>
                <a:off x="3427895" y="6719180"/>
                <a:ext cx="23483457" cy="27981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sSub>
                            <m:sSub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6600" i="1" smtClean="0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6600" b="0" i="1" smtClean="0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6600" b="0" i="1" smtClean="0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6600" b="0" i="1" smtClean="0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6600" b="0" i="1" smtClean="0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6600" i="1">
                                      <a:solidFill>
                                        <a:srgbClr val="D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i="1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D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6600" i="1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6600" i="1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rgbClr val="DF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DF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737589-7354-D0AC-CC02-D4E811EF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95" y="6719180"/>
                <a:ext cx="23483457" cy="2798196"/>
              </a:xfrm>
              <a:prstGeom prst="rect">
                <a:avLst/>
              </a:prstGeom>
              <a:blipFill>
                <a:blip r:embed="rId5"/>
                <a:stretch>
                  <a:fillRect b="-7207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1C73A5-383E-5395-9F06-4E5700E1464D}"/>
                  </a:ext>
                </a:extLst>
              </p:cNvPr>
              <p:cNvSpPr txBox="1"/>
              <p:nvPr/>
            </p:nvSpPr>
            <p:spPr>
              <a:xfrm>
                <a:off x="2511176" y="9553094"/>
                <a:ext cx="27584382" cy="204234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6600" b="0" dirty="0"/>
                  <a:t>Return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66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𝑆𝑃𝐾</m:t>
                        </m:r>
                        <m:d>
                          <m:d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6600" b="0" i="1" smtClean="0">
                                        <a:solidFill>
                                          <a:srgbClr val="D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600" b="0" i="1" smtClean="0">
                                        <a:solidFill>
                                          <a:srgbClr val="D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6600" b="0" i="1" smtClean="0">
                                        <a:solidFill>
                                          <a:srgbClr val="D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6600" b="0" i="1" smtClean="0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6600" b="0" i="1" smtClean="0">
                                        <a:solidFill>
                                          <a:srgbClr val="D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600" b="0" i="1" smtClean="0">
                                        <a:solidFill>
                                          <a:srgbClr val="D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6600" b="0" i="1" smtClean="0">
                                        <a:solidFill>
                                          <a:srgbClr val="D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6600" b="0" i="1" smtClean="0">
                                    <a:solidFill>
                                      <a:srgbClr val="DF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66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acc>
                              <m:accPr>
                                <m:chr m:val="̅"/>
                                <m:ctrlP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US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p>
                              <m:sSupPr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1C73A5-383E-5395-9F06-4E5700E14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176" y="9553094"/>
                <a:ext cx="27584382" cy="2042348"/>
              </a:xfrm>
              <a:prstGeom prst="rect">
                <a:avLst/>
              </a:prstGeom>
              <a:blipFill>
                <a:blip r:embed="rId6"/>
                <a:stretch>
                  <a:fillRect l="-138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757CCEA-80AC-58E6-AF95-278229FD3F25}"/>
              </a:ext>
            </a:extLst>
          </p:cNvPr>
          <p:cNvSpPr txBox="1"/>
          <p:nvPr/>
        </p:nvSpPr>
        <p:spPr>
          <a:xfrm>
            <a:off x="2739767" y="13010341"/>
            <a:ext cx="6003577" cy="16004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8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[</a:t>
            </a:r>
            <a:r>
              <a:rPr kumimoji="0" lang="en-US" sz="880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sym typeface="Calibri"/>
              </a:rPr>
              <a:t>This work</a:t>
            </a:r>
            <a:r>
              <a:rPr kumimoji="0" lang="en-US" sz="8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1FDCA-E260-5A2A-5322-FE4762C7A499}"/>
              </a:ext>
            </a:extLst>
          </p:cNvPr>
          <p:cNvSpPr txBox="1"/>
          <p:nvPr/>
        </p:nvSpPr>
        <p:spPr>
          <a:xfrm>
            <a:off x="2787136" y="5432945"/>
            <a:ext cx="8231384" cy="144655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8800" dirty="0"/>
              <a:t>[</a:t>
            </a:r>
            <a:r>
              <a:rPr lang="en-US" sz="8800" dirty="0">
                <a:solidFill>
                  <a:schemeClr val="accent1"/>
                </a:solidFill>
              </a:rPr>
              <a:t>CDL16, LKWL22</a:t>
            </a:r>
            <a:r>
              <a:rPr lang="en-US" sz="88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01DD10-C59A-A180-5CEA-A4C40B6FBA68}"/>
                  </a:ext>
                </a:extLst>
              </p:cNvPr>
              <p:cNvSpPr txBox="1"/>
              <p:nvPr/>
            </p:nvSpPr>
            <p:spPr>
              <a:xfrm>
                <a:off x="23433085" y="12790059"/>
                <a:ext cx="8283913" cy="170494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kumimoji="0" lang="en-US" sz="8800" i="0" u="none" strike="noStrike" cap="none" spc="0" normalizeH="0" baseline="0" dirty="0">
                    <a:ln>
                      <a:noFill/>
                    </a:ln>
                    <a:solidFill>
                      <a:srgbClr val="DF00FF"/>
                    </a:solidFill>
                    <a:effectLst/>
                    <a:uFillTx/>
                    <a:sym typeface="Calibri"/>
                  </a:rPr>
                  <a:t>Save </a:t>
                </a:r>
                <a14:m>
                  <m:oMath xmlns:m="http://schemas.openxmlformats.org/officeDocument/2006/math">
                    <m:r>
                      <a:rPr lang="en-US" sz="8800" b="0" i="1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en-US" sz="88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sz="88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8800" b="0" i="1" smtClean="0">
                        <a:solidFill>
                          <a:srgbClr val="DF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88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8800" b="0" i="1" smtClean="0">
                            <a:solidFill>
                              <a:srgbClr val="DF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kumimoji="0" lang="en-US" sz="8800" i="0" u="none" strike="noStrike" cap="none" spc="0" normalizeH="0" baseline="0" dirty="0">
                  <a:ln>
                    <a:noFill/>
                  </a:ln>
                  <a:solidFill>
                    <a:srgbClr val="DF00FF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01DD10-C59A-A180-5CEA-A4C40B6FB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3085" y="12790059"/>
                <a:ext cx="8283913" cy="1704948"/>
              </a:xfrm>
              <a:prstGeom prst="rect">
                <a:avLst/>
              </a:prstGeom>
              <a:blipFill>
                <a:blip r:embed="rId7"/>
                <a:stretch>
                  <a:fillRect l="-6738" t="-11111" b="-2592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F7EB94C2-49AE-715E-A12A-3008595E44D4}"/>
              </a:ext>
            </a:extLst>
          </p:cNvPr>
          <p:cNvSpPr/>
          <p:nvPr/>
        </p:nvSpPr>
        <p:spPr>
          <a:xfrm flipV="1">
            <a:off x="21114266" y="11564961"/>
            <a:ext cx="2654392" cy="2573559"/>
          </a:xfrm>
          <a:custGeom>
            <a:avLst/>
            <a:gdLst>
              <a:gd name="connsiteX0" fmla="*/ 1995054 w 1995054"/>
              <a:gd name="connsiteY0" fmla="*/ 2161309 h 2161309"/>
              <a:gd name="connsiteX1" fmla="*/ 1371600 w 1995054"/>
              <a:gd name="connsiteY1" fmla="*/ 748145 h 2161309"/>
              <a:gd name="connsiteX2" fmla="*/ 0 w 1995054"/>
              <a:gd name="connsiteY2" fmla="*/ 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5054" h="2161309">
                <a:moveTo>
                  <a:pt x="1995054" y="2161309"/>
                </a:moveTo>
                <a:cubicBezTo>
                  <a:pt x="1849581" y="1634836"/>
                  <a:pt x="1704109" y="1108363"/>
                  <a:pt x="1371600" y="748145"/>
                </a:cubicBezTo>
                <a:cubicBezTo>
                  <a:pt x="1039091" y="387927"/>
                  <a:pt x="207818" y="117763"/>
                  <a:pt x="0" y="0"/>
                </a:cubicBezTo>
              </a:path>
            </a:pathLst>
          </a:custGeom>
          <a:noFill/>
          <a:ln w="127000" cap="flat">
            <a:solidFill>
              <a:schemeClr val="accent1"/>
            </a:solidFill>
            <a:prstDash val="solid"/>
            <a:round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BA6CC3-9A30-D1B9-E72E-3BAA86E7C131}"/>
                  </a:ext>
                </a:extLst>
              </p:cNvPr>
              <p:cNvSpPr txBox="1"/>
              <p:nvPr/>
            </p:nvSpPr>
            <p:spPr>
              <a:xfrm>
                <a:off x="3427894" y="6735532"/>
                <a:ext cx="23483457" cy="27981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6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6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6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6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BA6CC3-9A30-D1B9-E72E-3BAA86E7C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94" y="6735532"/>
                <a:ext cx="23483457" cy="2798196"/>
              </a:xfrm>
              <a:prstGeom prst="rect">
                <a:avLst/>
              </a:prstGeom>
              <a:blipFill>
                <a:blip r:embed="rId8"/>
                <a:stretch>
                  <a:fillRect b="-724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63C8CC-FC2B-82BA-0150-482991E47B2B}"/>
                  </a:ext>
                </a:extLst>
              </p:cNvPr>
              <p:cNvSpPr txBox="1"/>
              <p:nvPr/>
            </p:nvSpPr>
            <p:spPr>
              <a:xfrm>
                <a:off x="2511176" y="9552335"/>
                <a:ext cx="27584382" cy="204234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6600" b="0" dirty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𝑆𝑃𝐾</m:t>
                        </m:r>
                        <m:d>
                          <m:dPr>
                            <m:ctrlPr>
                              <a:rPr lang="en-US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acc>
                              <m:accPr>
                                <m:chr m:val="̅"/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en-US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US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p>
                              <m:sSupPr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kumimoji="0" lang="en-US" sz="6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63C8CC-FC2B-82BA-0150-482991E47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176" y="9552335"/>
                <a:ext cx="27584382" cy="2042348"/>
              </a:xfrm>
              <a:prstGeom prst="rect">
                <a:avLst/>
              </a:prstGeom>
              <a:blipFill>
                <a:blip r:embed="rId9"/>
                <a:stretch>
                  <a:fillRect l="-138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B214E55-7AD3-4E25-B26C-3A90BA38B4E1}"/>
              </a:ext>
            </a:extLst>
          </p:cNvPr>
          <p:cNvSpPr txBox="1"/>
          <p:nvPr/>
        </p:nvSpPr>
        <p:spPr>
          <a:xfrm>
            <a:off x="22111794" y="15267790"/>
            <a:ext cx="7458387" cy="27084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kumimoji="0" lang="en-US" sz="8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Save</a:t>
            </a:r>
            <a:r>
              <a:rPr kumimoji="0" lang="en-US" sz="80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Calibri"/>
              </a:rPr>
              <a:t> 893 bits with </a:t>
            </a:r>
            <a:r>
              <a:rPr lang="en-US" sz="8000" dirty="0">
                <a:solidFill>
                  <a:schemeClr val="tx1"/>
                </a:solidFill>
              </a:rPr>
              <a:t>BLS12-381 </a:t>
            </a:r>
          </a:p>
        </p:txBody>
      </p:sp>
    </p:spTree>
    <p:extLst>
      <p:ext uri="{BB962C8B-B14F-4D97-AF65-F5344CB8AC3E}">
        <p14:creationId xmlns:p14="http://schemas.microsoft.com/office/powerpoint/2010/main" val="2564090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5" grpId="0" animBg="1"/>
      <p:bldP spid="13" grpId="0" animBg="1"/>
      <p:bldP spid="8" grpId="0"/>
      <p:bldP spid="9" grpId="0"/>
      <p:bldP spid="10" grpId="0"/>
      <p:bldP spid="11" grpId="0"/>
      <p:bldP spid="14" grpId="0"/>
      <p:bldP spid="17" grpId="0"/>
      <p:bldP spid="18" grpId="0"/>
      <p:bldP spid="19" grpId="0" animBg="1"/>
      <p:bldP spid="4" grpId="0"/>
      <p:bldP spid="4" grpId="1"/>
      <p:bldP spid="5" grpId="0"/>
      <p:bldP spid="5" grpId="1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84C3-EB76-1B2E-99E6-3045A5EC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rest of the talk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DF14A5-1CFA-1B2E-6212-D90F822C781A}"/>
              </a:ext>
            </a:extLst>
          </p:cNvPr>
          <p:cNvSpPr/>
          <p:nvPr/>
        </p:nvSpPr>
        <p:spPr>
          <a:xfrm>
            <a:off x="5068786" y="8295662"/>
            <a:ext cx="22037965" cy="2621824"/>
          </a:xfrm>
          <a:prstGeom prst="roundRect">
            <a:avLst>
              <a:gd name="adj" fmla="val 21005"/>
            </a:avLst>
          </a:prstGeom>
          <a:solidFill>
            <a:srgbClr val="FFCCE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C6C6A-2229-E844-7ADC-C1D4662D73CA}"/>
              </a:ext>
            </a:extLst>
          </p:cNvPr>
          <p:cNvSpPr txBox="1"/>
          <p:nvPr/>
        </p:nvSpPr>
        <p:spPr>
          <a:xfrm>
            <a:off x="5405249" y="8448166"/>
            <a:ext cx="21701502" cy="246932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pPr algn="ctr"/>
            <a:r>
              <a:rPr kumimoji="0" lang="en-US" sz="1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How to prove BBS secure?</a:t>
            </a:r>
          </a:p>
        </p:txBody>
      </p:sp>
    </p:spTree>
    <p:extLst>
      <p:ext uri="{BB962C8B-B14F-4D97-AF65-F5344CB8AC3E}">
        <p14:creationId xmlns:p14="http://schemas.microsoft.com/office/powerpoint/2010/main" val="26079418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B2797D6-2A9C-610F-2591-478D74921773}"/>
              </a:ext>
            </a:extLst>
          </p:cNvPr>
          <p:cNvSpPr/>
          <p:nvPr/>
        </p:nvSpPr>
        <p:spPr>
          <a:xfrm>
            <a:off x="1627592" y="10335086"/>
            <a:ext cx="12109799" cy="6279112"/>
          </a:xfrm>
          <a:prstGeom prst="roundRect">
            <a:avLst>
              <a:gd name="adj" fmla="val 11937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29F24D-E2B2-435B-2711-76CC15D10BC1}"/>
              </a:ext>
            </a:extLst>
          </p:cNvPr>
          <p:cNvSpPr/>
          <p:nvPr/>
        </p:nvSpPr>
        <p:spPr>
          <a:xfrm>
            <a:off x="2410690" y="1957452"/>
            <a:ext cx="27131819" cy="7172044"/>
          </a:xfrm>
          <a:prstGeom prst="roundRect">
            <a:avLst>
              <a:gd name="adj" fmla="val 6112"/>
            </a:avLst>
          </a:prstGeom>
          <a:solidFill>
            <a:srgbClr val="B1E5FD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5AF3E8-3865-15D8-99F0-BE27246F3197}"/>
                  </a:ext>
                </a:extLst>
              </p:cNvPr>
              <p:cNvSpPr txBox="1"/>
              <p:nvPr/>
            </p:nvSpPr>
            <p:spPr>
              <a:xfrm>
                <a:off x="2969490" y="2138411"/>
                <a:ext cx="27131819" cy="270842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8000" b="1" dirty="0"/>
                  <a:t>Theorem. </a:t>
                </a:r>
                <a:r>
                  <a:rPr lang="en-US" sz="8000" dirty="0"/>
                  <a:t>[</a:t>
                </a:r>
                <a:r>
                  <a:rPr lang="en-US" sz="8000" dirty="0">
                    <a:solidFill>
                      <a:schemeClr val="accent1"/>
                    </a:solidFill>
                  </a:rPr>
                  <a:t>CDL16</a:t>
                </a:r>
                <a:r>
                  <a:rPr lang="en-US" sz="8000" dirty="0"/>
                  <a:t>]</a:t>
                </a:r>
                <a:r>
                  <a:rPr lang="en-US" sz="8000" b="1" dirty="0"/>
                  <a:t> </a:t>
                </a:r>
                <a:r>
                  <a:rPr lang="en-US" sz="8000" dirty="0"/>
                  <a:t>For all</a:t>
                </a:r>
                <a:r>
                  <a:rPr kumimoji="0" lang="en-US" sz="80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0" lang="en-US" sz="80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making at most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𝑞</m:t>
                    </m:r>
                  </m:oMath>
                </a14:m>
                <a:r>
                  <a:rPr kumimoji="0" lang="en-US" sz="80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signing</a:t>
                </a:r>
                <a:r>
                  <a:rPr kumimoji="0" lang="en-US" sz="800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 queries</a:t>
                </a:r>
                <a:r>
                  <a:rPr kumimoji="0" lang="en-US" sz="80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Calibri"/>
                  </a:rPr>
                  <a:t>, there exists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ℬ</m:t>
                    </m:r>
                  </m:oMath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5AF3E8-3865-15D8-99F0-BE27246F3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90" y="2138411"/>
                <a:ext cx="27131819" cy="2708428"/>
              </a:xfrm>
              <a:prstGeom prst="rect">
                <a:avLst/>
              </a:prstGeom>
              <a:blipFill>
                <a:blip r:embed="rId3"/>
                <a:stretch>
                  <a:fillRect l="-1777" t="-7009" b="-1729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C424C-40E7-D151-54EF-47F151A4BB15}"/>
                  </a:ext>
                </a:extLst>
              </p:cNvPr>
              <p:cNvSpPr txBox="1"/>
              <p:nvPr/>
            </p:nvSpPr>
            <p:spPr>
              <a:xfrm>
                <a:off x="5256273" y="5118768"/>
                <a:ext cx="22558252" cy="292387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8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8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kumimoji="0" lang="en-US" sz="8000" b="0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sym typeface="Calibri"/>
                            </a:rPr>
                            <m:t>dv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8000" dirty="0">
                              <a:solidFill>
                                <a:schemeClr val="tx1"/>
                              </a:solidFill>
                            </a:rPr>
                            <m:t>BBS</m:t>
                          </m:r>
                          <m:r>
                            <m:rPr>
                              <m:nor/>
                            </m:rPr>
                            <a:rPr lang="en-US" sz="8000" b="0" i="0" dirty="0" smtClean="0">
                              <a:solidFill>
                                <a:schemeClr val="tx1"/>
                              </a:solidFill>
                            </a:rPr>
                            <m:t>+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0" lang="en-US" sz="8000" b="0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sym typeface="Calibri"/>
                            </a:rPr>
                            <m:t>suf</m:t>
                          </m:r>
                        </m:sup>
                      </m:sSubSup>
                      <m:d>
                        <m:dPr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𝒜</m:t>
                          </m:r>
                        </m:e>
                      </m:d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≤(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𝑞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+2)</m:t>
                      </m:r>
                      <m:sSubSup>
                        <m:sSubSupPr>
                          <m:ctrlPr>
                            <a:rPr lang="en-US" sz="8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8000" dirty="0"/>
                            <m:t>Adv</m:t>
                          </m:r>
                        </m:e>
                        <m:sub>
                          <m:sSub>
                            <m:sSubPr>
                              <m:ctrlPr>
                                <a:rPr lang="en-US" sz="8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0" b="0" i="1" dirty="0" smtClean="0">
                                  <a:latin typeface="Cambria Math" panose="02040503050406030204" pitchFamily="18" charset="0"/>
                                </a:rPr>
                                <m:t>𝔾</m:t>
                              </m:r>
                            </m:e>
                            <m:sub>
                              <m:r>
                                <a:rPr lang="en-US" sz="8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8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8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0" b="0" i="1" dirty="0" smtClean="0">
                                  <a:latin typeface="Cambria Math" panose="02040503050406030204" pitchFamily="18" charset="0"/>
                                </a:rPr>
                                <m:t>𝔾</m:t>
                              </m:r>
                            </m:e>
                            <m:sub>
                              <m:r>
                                <a:rPr lang="en-US" sz="8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8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8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0" b="0" i="1" dirty="0" smtClean="0">
                                  <a:latin typeface="Cambria Math" panose="02040503050406030204" pitchFamily="18" charset="0"/>
                                </a:rPr>
                                <m:t>𝔾</m:t>
                              </m:r>
                            </m:e>
                            <m:sub>
                              <m:r>
                                <a:rPr lang="en-US" sz="8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  <m:sup>
                          <m:r>
                            <a:rPr lang="en-US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nor/>
                            </m:rPr>
                            <a:rPr lang="en-US" sz="8000" dirty="0">
                              <a:solidFill>
                                <a:schemeClr val="tx1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8000" dirty="0">
                              <a:solidFill>
                                <a:schemeClr val="tx1"/>
                              </a:solidFill>
                            </a:rPr>
                            <m:t>SDH</m:t>
                          </m:r>
                        </m:sup>
                      </m:sSubSup>
                      <m:r>
                        <a:rPr lang="en-US" sz="8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ℬ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)+</m:t>
                      </m:r>
                      <m:f>
                        <m:fPr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fPr>
                        <m:num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𝑞</m:t>
                              </m:r>
                            </m:e>
                            <m:sup>
                              <m:r>
                                <a:rPr kumimoji="0" lang="en-US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C424C-40E7-D151-54EF-47F151A4B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273" y="5118768"/>
                <a:ext cx="22558252" cy="2923871"/>
              </a:xfrm>
              <a:prstGeom prst="rect">
                <a:avLst/>
              </a:prstGeom>
              <a:blipFill>
                <a:blip r:embed="rId4"/>
                <a:stretch>
                  <a:fillRect b="-6494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7EB3E08-D6DC-CF75-4594-02FF9D1BA4C1}"/>
              </a:ext>
            </a:extLst>
          </p:cNvPr>
          <p:cNvSpPr/>
          <p:nvPr/>
        </p:nvSpPr>
        <p:spPr>
          <a:xfrm>
            <a:off x="14624388" y="9640185"/>
            <a:ext cx="15932341" cy="7952348"/>
          </a:xfrm>
          <a:prstGeom prst="roundRect">
            <a:avLst>
              <a:gd name="adj" fmla="val 6112"/>
            </a:avLst>
          </a:prstGeom>
          <a:solidFill>
            <a:srgbClr val="FFF7A7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73F55-34FF-08D9-086F-19B648E00E78}"/>
              </a:ext>
            </a:extLst>
          </p:cNvPr>
          <p:cNvSpPr txBox="1"/>
          <p:nvPr/>
        </p:nvSpPr>
        <p:spPr>
          <a:xfrm>
            <a:off x="15137469" y="9871283"/>
            <a:ext cx="11878568" cy="14773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lang="en-US" sz="8000" b="1" dirty="0"/>
              <a:t>q-SDH Assumption</a:t>
            </a:r>
            <a:r>
              <a:rPr lang="en-US" sz="8000" dirty="0"/>
              <a:t> [</a:t>
            </a:r>
            <a:r>
              <a:rPr lang="en-US" sz="8000" dirty="0">
                <a:solidFill>
                  <a:schemeClr val="accent1"/>
                </a:solidFill>
              </a:rPr>
              <a:t>BB08</a:t>
            </a:r>
            <a:r>
              <a:rPr lang="en-US" sz="8000" dirty="0"/>
              <a:t>]</a:t>
            </a:r>
            <a:endParaRPr kumimoji="0" lang="en-US" sz="8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6C7FD1-F106-DD93-D6BF-9CEE699B4149}"/>
                  </a:ext>
                </a:extLst>
              </p:cNvPr>
              <p:cNvSpPr txBox="1"/>
              <p:nvPr/>
            </p:nvSpPr>
            <p:spPr>
              <a:xfrm>
                <a:off x="15479314" y="11394981"/>
                <a:ext cx="10920558" cy="21084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80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80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Sup>
                        <m:sSubSupPr>
                          <m:ctrlPr>
                            <a:rPr lang="en-US" sz="8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b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8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sz="80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80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Sup>
                        <m:sSubSupPr>
                          <m:ctrlPr>
                            <a:rPr lang="en-US" sz="8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b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80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80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8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US" sz="8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6C7FD1-F106-DD93-D6BF-9CEE699B4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9314" y="11394981"/>
                <a:ext cx="10920558" cy="2108456"/>
              </a:xfrm>
              <a:prstGeom prst="rect">
                <a:avLst/>
              </a:prstGeom>
              <a:blipFill>
                <a:blip r:embed="rId5"/>
                <a:stretch>
                  <a:fillRect l="-1394" r="-116" b="-39521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36F3AB-FBFD-ADCC-992C-234CE679695D}"/>
                  </a:ext>
                </a:extLst>
              </p:cNvPr>
              <p:cNvSpPr txBox="1"/>
              <p:nvPr/>
            </p:nvSpPr>
            <p:spPr>
              <a:xfrm>
                <a:off x="15046029" y="13661629"/>
                <a:ext cx="15373540" cy="16161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𝑐</m:t>
                          </m:r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, </m:t>
                          </m:r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𝑍</m:t>
                          </m:r>
                        </m:e>
                      </m:d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←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𝒜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(</m:t>
                      </m:r>
                      <m:sSub>
                        <m:sSubPr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</m:t>
                      </m:r>
                      <m:sSubSup>
                        <m:sSubSupPr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  <m:sup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𝑥</m:t>
                          </m:r>
                        </m:sup>
                      </m:sSubSup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,…, </m:t>
                      </m:r>
                      <m:sSubSup>
                        <m:sSubSupPr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kumimoji="0" lang="en-US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𝑞</m:t>
                              </m:r>
                            </m:sup>
                          </m:sSup>
                        </m:sup>
                      </m:sSubSup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</m:t>
                      </m:r>
                      <m:sSub>
                        <m:sSubPr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,</m:t>
                      </m:r>
                      <m:sSubSup>
                        <m:sSubSupPr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𝑔</m:t>
                          </m:r>
                        </m:e>
                        <m:sub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</m:sub>
                        <m:sup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𝑥</m:t>
                          </m:r>
                        </m:sup>
                      </m:sSubSup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8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36F3AB-FBFD-ADCC-992C-234CE6796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6029" y="13661629"/>
                <a:ext cx="15373540" cy="1616142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E13F6F-05C8-AC85-3C1D-0A0A252743F3}"/>
                  </a:ext>
                </a:extLst>
              </p:cNvPr>
              <p:cNvSpPr txBox="1"/>
              <p:nvPr/>
            </p:nvSpPr>
            <p:spPr>
              <a:xfrm>
                <a:off x="15502173" y="15342123"/>
                <a:ext cx="11240600" cy="17836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8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/>
                      </a:rPr>
                      <m:t>𝒜</m:t>
                    </m:r>
                  </m:oMath>
                </a14:m>
                <a:r>
                  <a:rPr kumimoji="0" lang="en-US" sz="8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 wins if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8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8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1/(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kumimoji="0" lang="en-US" sz="8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E13F6F-05C8-AC85-3C1D-0A0A25274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173" y="15342123"/>
                <a:ext cx="11240600" cy="1783687"/>
              </a:xfrm>
              <a:prstGeom prst="rect">
                <a:avLst/>
              </a:prstGeom>
              <a:blipFill>
                <a:blip r:embed="rId7"/>
                <a:stretch>
                  <a:fillRect l="-2032" b="-24113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F4F2022-BAC2-727C-CEA0-157BF6E1F307}"/>
              </a:ext>
            </a:extLst>
          </p:cNvPr>
          <p:cNvSpPr txBox="1"/>
          <p:nvPr/>
        </p:nvSpPr>
        <p:spPr>
          <a:xfrm>
            <a:off x="2134031" y="10721748"/>
            <a:ext cx="11320340" cy="16004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Strong Unforgeability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AFE01B-CC1D-29E1-26FC-D590B8422F9D}"/>
              </a:ext>
            </a:extLst>
          </p:cNvPr>
          <p:cNvCxnSpPr>
            <a:cxnSpLocks/>
          </p:cNvCxnSpPr>
          <p:nvPr/>
        </p:nvCxnSpPr>
        <p:spPr>
          <a:xfrm flipV="1">
            <a:off x="7178040" y="7522698"/>
            <a:ext cx="1965960" cy="3361594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134F74-701E-A2D6-9079-9ED5F11B313C}"/>
              </a:ext>
            </a:extLst>
          </p:cNvPr>
          <p:cNvCxnSpPr>
            <a:cxnSpLocks/>
          </p:cNvCxnSpPr>
          <p:nvPr/>
        </p:nvCxnSpPr>
        <p:spPr>
          <a:xfrm flipH="1" flipV="1">
            <a:off x="20072518" y="7718645"/>
            <a:ext cx="912962" cy="2238091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round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CAA04B2-8801-016D-DBA7-F5F070A63E59}"/>
              </a:ext>
            </a:extLst>
          </p:cNvPr>
          <p:cNvSpPr txBox="1"/>
          <p:nvPr/>
        </p:nvSpPr>
        <p:spPr>
          <a:xfrm>
            <a:off x="2134031" y="12676339"/>
            <a:ext cx="11320340" cy="29546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pPr marL="0" marR="0" indent="0" algn="ctr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>
                <a:solidFill>
                  <a:schemeClr val="tx1"/>
                </a:solidFill>
              </a:rPr>
              <a:t>Hard to forge a new message-signature pair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00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8" grpId="0"/>
      <p:bldP spid="11" grpId="0"/>
      <p:bldP spid="13" grpId="0"/>
      <p:bldP spid="2" grpId="0"/>
      <p:bldP spid="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29F24D-E2B2-435B-2711-76CC15D10BC1}"/>
              </a:ext>
            </a:extLst>
          </p:cNvPr>
          <p:cNvSpPr/>
          <p:nvPr/>
        </p:nvSpPr>
        <p:spPr>
          <a:xfrm>
            <a:off x="2410691" y="2780152"/>
            <a:ext cx="27690618" cy="6289783"/>
          </a:xfrm>
          <a:prstGeom prst="roundRect">
            <a:avLst>
              <a:gd name="adj" fmla="val 6112"/>
            </a:avLst>
          </a:prstGeom>
          <a:solidFill>
            <a:srgbClr val="E1FFBA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ctr">
            <a:spAutoFit/>
          </a:bodyPr>
          <a:lstStyle/>
          <a:p>
            <a:pPr marL="0" marR="0" indent="0" algn="l" defTabSz="2709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5AF3E8-3865-15D8-99F0-BE27246F3197}"/>
                  </a:ext>
                </a:extLst>
              </p:cNvPr>
              <p:cNvSpPr txBox="1"/>
              <p:nvPr/>
            </p:nvSpPr>
            <p:spPr>
              <a:xfrm>
                <a:off x="2969490" y="3011250"/>
                <a:ext cx="27131819" cy="270842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r>
                  <a:rPr lang="en-US" sz="8000" b="1" dirty="0"/>
                  <a:t>Theorem. </a:t>
                </a:r>
                <a:r>
                  <a:rPr lang="en-US" sz="8000" dirty="0"/>
                  <a:t>[</a:t>
                </a:r>
                <a:r>
                  <a:rPr lang="en-US" sz="8000" dirty="0">
                    <a:solidFill>
                      <a:schemeClr val="accent1"/>
                    </a:solidFill>
                  </a:rPr>
                  <a:t>This work</a:t>
                </a:r>
                <a:r>
                  <a:rPr lang="en-US" sz="8000" dirty="0"/>
                  <a:t>]</a:t>
                </a:r>
                <a:r>
                  <a:rPr lang="en-US" sz="8000" b="1" dirty="0"/>
                  <a:t> </a:t>
                </a:r>
                <a:r>
                  <a:rPr lang="en-US" sz="8000" dirty="0"/>
                  <a:t>For all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8000" dirty="0">
                    <a:solidFill>
                      <a:schemeClr val="tx1"/>
                    </a:solidFill>
                  </a:rPr>
                  <a:t> making at most </a:t>
                </a:r>
                <a14:m>
                  <m:oMath xmlns:m="http://schemas.openxmlformats.org/officeDocument/2006/math">
                    <m:r>
                      <a:rPr lang="en-US" sz="8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8000" dirty="0">
                    <a:solidFill>
                      <a:schemeClr val="tx1"/>
                    </a:solidFill>
                  </a:rPr>
                  <a:t> signing queries, there exists </a:t>
                </a:r>
                <a14:m>
                  <m:oMath xmlns:m="http://schemas.openxmlformats.org/officeDocument/2006/math">
                    <m:r>
                      <a:rPr lang="en-US" sz="8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5AF3E8-3865-15D8-99F0-BE27246F3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90" y="3011250"/>
                <a:ext cx="27131819" cy="2708428"/>
              </a:xfrm>
              <a:prstGeom prst="rect">
                <a:avLst/>
              </a:prstGeom>
              <a:blipFill>
                <a:blip r:embed="rId3"/>
                <a:stretch>
                  <a:fillRect l="-1777" t="-7009" b="-16822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C424C-40E7-D151-54EF-47F151A4BB15}"/>
                  </a:ext>
                </a:extLst>
              </p:cNvPr>
              <p:cNvSpPr txBox="1"/>
              <p:nvPr/>
            </p:nvSpPr>
            <p:spPr>
              <a:xfrm>
                <a:off x="4976873" y="5452339"/>
                <a:ext cx="22558252" cy="292387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8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8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kumimoji="0" lang="en-US" sz="8000" b="0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sym typeface="Calibri"/>
                            </a:rPr>
                            <m:t>dv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8000" dirty="0">
                              <a:solidFill>
                                <a:schemeClr val="tx1"/>
                              </a:solidFill>
                            </a:rPr>
                            <m:t>BBS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0" lang="en-US" sz="8000" b="0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sym typeface="Calibri"/>
                            </a:rPr>
                            <m:t>suf</m:t>
                          </m:r>
                        </m:sup>
                      </m:sSubSup>
                      <m:d>
                        <m:dPr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𝒜</m:t>
                          </m:r>
                        </m:e>
                      </m:d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≤(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𝑞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+2)</m:t>
                      </m:r>
                      <m:sSubSup>
                        <m:sSubSupPr>
                          <m:ctrlPr>
                            <a:rPr lang="en-US" sz="8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8000" dirty="0"/>
                            <m:t>Adv</m:t>
                          </m:r>
                        </m:e>
                        <m:sub>
                          <m:sSub>
                            <m:sSubPr>
                              <m:ctrlP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  <m:t>𝔾</m:t>
                              </m:r>
                            </m:e>
                            <m:sub>
                              <m: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8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  <m:t>𝔾</m:t>
                              </m:r>
                            </m:e>
                            <m:sub>
                              <m: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8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  <m:t>𝔾</m:t>
                              </m:r>
                            </m:e>
                            <m:sub>
                              <m: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  <m:sup>
                          <m:r>
                            <a:rPr lang="en-US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nor/>
                            </m:rPr>
                            <a:rPr lang="en-US" sz="8000" dirty="0">
                              <a:solidFill>
                                <a:schemeClr val="tx1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8000" dirty="0">
                              <a:solidFill>
                                <a:schemeClr val="tx1"/>
                              </a:solidFill>
                            </a:rPr>
                            <m:t>SDH</m:t>
                          </m:r>
                        </m:sup>
                      </m:sSubSup>
                      <m:r>
                        <a:rPr lang="en-US" sz="8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8000" i="1"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8000" i="1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fPr>
                        <m:num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𝑞</m:t>
                              </m:r>
                            </m:e>
                            <m:sup>
                              <m:r>
                                <a:rPr kumimoji="0" lang="en-US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C424C-40E7-D151-54EF-47F151A4B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873" y="5452339"/>
                <a:ext cx="22558252" cy="2923871"/>
              </a:xfrm>
              <a:prstGeom prst="rect">
                <a:avLst/>
              </a:prstGeom>
              <a:blipFill>
                <a:blip r:embed="rId4"/>
                <a:stretch>
                  <a:fillRect b="-692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BD9B9F-E2C0-8AE6-DF60-27C6E0A1DB70}"/>
                  </a:ext>
                </a:extLst>
              </p:cNvPr>
              <p:cNvSpPr txBox="1"/>
              <p:nvPr/>
            </p:nvSpPr>
            <p:spPr>
              <a:xfrm>
                <a:off x="5666900" y="11805080"/>
                <a:ext cx="21178199" cy="292387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7" tIns="121917" rIns="121917" bIns="121917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8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8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kumimoji="0" lang="en-US" sz="8000" b="0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sym typeface="Calibri"/>
                            </a:rPr>
                            <m:t>dv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8000" dirty="0">
                              <a:solidFill>
                                <a:schemeClr val="tx1"/>
                              </a:solidFill>
                            </a:rPr>
                            <m:t>BBS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0" lang="en-US" sz="8000" b="0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sym typeface="Calibri"/>
                            </a:rPr>
                            <m:t>suf</m:t>
                          </m:r>
                        </m:sup>
                      </m:sSubSup>
                      <m:d>
                        <m:dPr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dPr>
                        <m:e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𝒜</m:t>
                          </m:r>
                        </m:e>
                      </m:d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≤</m:t>
                      </m:r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DF00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/>
                        </a:rPr>
                        <m:t>2</m:t>
                      </m:r>
                      <m:sSubSup>
                        <m:sSubSupPr>
                          <m:ctrlPr>
                            <a:rPr lang="en-US" sz="8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8000" dirty="0"/>
                            <m:t>Adv</m:t>
                          </m:r>
                        </m:e>
                        <m:sub>
                          <m:sSub>
                            <m:sSubPr>
                              <m:ctrlP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  <m:t>𝔾</m:t>
                              </m:r>
                            </m:e>
                            <m:sub>
                              <m: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8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  <m:t>𝔾</m:t>
                              </m:r>
                            </m:e>
                            <m:sub>
                              <m: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8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  <m:t>𝔾</m:t>
                              </m:r>
                            </m:e>
                            <m:sub>
                              <m:r>
                                <a:rPr lang="en-US" sz="80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  <m:sup>
                          <m:r>
                            <a:rPr lang="en-US" sz="8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nor/>
                            </m:rPr>
                            <a:rPr lang="en-US" sz="8000" dirty="0">
                              <a:solidFill>
                                <a:schemeClr val="tx1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8000" dirty="0">
                              <a:solidFill>
                                <a:schemeClr val="tx1"/>
                              </a:solidFill>
                            </a:rPr>
                            <m:t>SDH</m:t>
                          </m:r>
                        </m:sup>
                      </m:sSubSup>
                      <m:r>
                        <a:rPr lang="en-US" sz="8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8000" i="1"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8000" i="1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kumimoji="0" lang="en-US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𝑞</m:t>
                              </m:r>
                            </m:e>
                            <m:sup>
                              <m:r>
                                <a:rPr kumimoji="0" lang="en-US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kumimoji="0" lang="en-US" sz="8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BD9B9F-E2C0-8AE6-DF60-27C6E0A1D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900" y="11805080"/>
                <a:ext cx="21178199" cy="2923871"/>
              </a:xfrm>
              <a:prstGeom prst="rect">
                <a:avLst/>
              </a:prstGeom>
              <a:blipFill>
                <a:blip r:embed="rId5"/>
                <a:stretch>
                  <a:fillRect b="-6926"/>
                </a:stretch>
              </a:blipFill>
              <a:ln w="254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AC987C2-8815-D6A0-FAAD-923B46BC3437}"/>
              </a:ext>
            </a:extLst>
          </p:cNvPr>
          <p:cNvCxnSpPr>
            <a:cxnSpLocks/>
          </p:cNvCxnSpPr>
          <p:nvPr/>
        </p:nvCxnSpPr>
        <p:spPr>
          <a:xfrm>
            <a:off x="14132028" y="8178106"/>
            <a:ext cx="0" cy="4092417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round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87B8E0-9D79-0847-7F3F-FCE0A8F6E5BC}"/>
              </a:ext>
            </a:extLst>
          </p:cNvPr>
          <p:cNvSpPr txBox="1"/>
          <p:nvPr/>
        </p:nvSpPr>
        <p:spPr>
          <a:xfrm>
            <a:off x="16059728" y="9421339"/>
            <a:ext cx="8959276" cy="14773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7" tIns="121917" rIns="121917" bIns="121917" numCol="1" spcCol="38100" rtlCol="0" anchor="t">
            <a:spAutoFit/>
          </a:bodyPr>
          <a:lstStyle/>
          <a:p>
            <a:r>
              <a:rPr lang="en-US" sz="8000" dirty="0"/>
              <a:t>Tight bound in AGM</a:t>
            </a:r>
            <a:endParaRPr kumimoji="0" lang="en-US" sz="8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111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1917" tIns="121917" rIns="121917" bIns="121917" numCol="1" spcCol="38100" rtlCol="0" anchor="ctr">
        <a:spAutoFit/>
      </a:bodyPr>
      <a:lstStyle>
        <a:defPPr marL="0" marR="0" indent="0" algn="l" defTabSz="2709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7" tIns="121917" rIns="121917" bIns="121917" numCol="1" spcCol="38100" rtlCol="0" anchor="t">
        <a:spAutoFit/>
      </a:bodyPr>
      <a:lstStyle>
        <a:defPPr marL="0" marR="0" indent="0" algn="l" defTabSz="2709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1917" tIns="121917" rIns="121917" bIns="121917" numCol="1" spcCol="38100" rtlCol="0" anchor="ctr">
        <a:spAutoFit/>
      </a:bodyPr>
      <a:lstStyle>
        <a:defPPr marL="0" marR="0" indent="0" algn="l" defTabSz="2709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7" tIns="121917" rIns="121917" bIns="121917" numCol="1" spcCol="38100" rtlCol="0" anchor="t">
        <a:spAutoFit/>
      </a:bodyPr>
      <a:lstStyle>
        <a:defPPr marL="0" marR="0" indent="0" algn="l" defTabSz="2709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22587</TotalTime>
  <Words>4202</Words>
  <Application>Microsoft Macintosh PowerPoint</Application>
  <PresentationFormat>Custom</PresentationFormat>
  <Paragraphs>395</Paragraphs>
  <Slides>24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CMR10</vt:lpstr>
      <vt:lpstr>CMR9</vt:lpstr>
      <vt:lpstr>Google Sans</vt:lpstr>
      <vt:lpstr>Söhne</vt:lpstr>
      <vt:lpstr>System Font Regular</vt:lpstr>
      <vt:lpstr>system-ui</vt:lpstr>
      <vt:lpstr>Arial</vt:lpstr>
      <vt:lpstr>Calibri</vt:lpstr>
      <vt:lpstr>Calibri Light</vt:lpstr>
      <vt:lpstr>Cambria Math</vt:lpstr>
      <vt:lpstr>Office Theme</vt:lpstr>
      <vt:lpstr>Revisiting BBS Signatures</vt:lpstr>
      <vt:lpstr>BBS Signatures [BBS04,CL04]</vt:lpstr>
      <vt:lpstr>Application: Anonymous Credentials [CL04]</vt:lpstr>
      <vt:lpstr>History of BBS Signatures</vt:lpstr>
      <vt:lpstr>PowerPoint Presentation</vt:lpstr>
      <vt:lpstr>Better ZK PoK of signatures </vt:lpstr>
      <vt:lpstr>For the rest of the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Also in the paper – Blind Issuance</vt:lpstr>
      <vt:lpstr>Conclusions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Pairing-Free Blind Signatures with Exponential Security</dc:title>
  <cp:lastModifiedBy>zhucz20</cp:lastModifiedBy>
  <cp:revision>36</cp:revision>
  <dcterms:modified xsi:type="dcterms:W3CDTF">2023-04-27T04:47:58Z</dcterms:modified>
</cp:coreProperties>
</file>