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5"/>
  </p:notesMasterIdLst>
  <p:sldIdLst>
    <p:sldId id="350" r:id="rId2"/>
    <p:sldId id="418" r:id="rId3"/>
    <p:sldId id="447" r:id="rId4"/>
    <p:sldId id="417" r:id="rId5"/>
    <p:sldId id="440" r:id="rId6"/>
    <p:sldId id="431" r:id="rId7"/>
    <p:sldId id="456" r:id="rId8"/>
    <p:sldId id="367" r:id="rId9"/>
    <p:sldId id="448" r:id="rId10"/>
    <p:sldId id="416" r:id="rId11"/>
    <p:sldId id="441" r:id="rId12"/>
    <p:sldId id="442" r:id="rId13"/>
    <p:sldId id="403" r:id="rId14"/>
    <p:sldId id="446" r:id="rId15"/>
    <p:sldId id="438" r:id="rId16"/>
    <p:sldId id="439" r:id="rId17"/>
    <p:sldId id="363" r:id="rId18"/>
    <p:sldId id="371" r:id="rId19"/>
    <p:sldId id="406" r:id="rId20"/>
    <p:sldId id="411" r:id="rId21"/>
    <p:sldId id="410" r:id="rId22"/>
    <p:sldId id="400" r:id="rId23"/>
    <p:sldId id="375" r:id="rId24"/>
    <p:sldId id="377" r:id="rId25"/>
    <p:sldId id="378" r:id="rId26"/>
    <p:sldId id="379" r:id="rId27"/>
    <p:sldId id="381" r:id="rId28"/>
    <p:sldId id="383" r:id="rId29"/>
    <p:sldId id="451" r:id="rId30"/>
    <p:sldId id="384" r:id="rId31"/>
    <p:sldId id="387" r:id="rId32"/>
    <p:sldId id="385" r:id="rId33"/>
    <p:sldId id="408" r:id="rId34"/>
    <p:sldId id="407" r:id="rId35"/>
    <p:sldId id="409" r:id="rId36"/>
    <p:sldId id="388" r:id="rId37"/>
    <p:sldId id="389" r:id="rId38"/>
    <p:sldId id="391" r:id="rId39"/>
    <p:sldId id="443" r:id="rId40"/>
    <p:sldId id="392" r:id="rId41"/>
    <p:sldId id="398" r:id="rId42"/>
    <p:sldId id="399" r:id="rId43"/>
    <p:sldId id="435" r:id="rId44"/>
    <p:sldId id="436" r:id="rId45"/>
    <p:sldId id="393" r:id="rId46"/>
    <p:sldId id="449" r:id="rId47"/>
    <p:sldId id="452" r:id="rId48"/>
    <p:sldId id="284" r:id="rId49"/>
    <p:sldId id="444" r:id="rId50"/>
    <p:sldId id="263" r:id="rId51"/>
    <p:sldId id="285" r:id="rId52"/>
    <p:sldId id="287" r:id="rId53"/>
    <p:sldId id="395" r:id="rId54"/>
    <p:sldId id="454" r:id="rId55"/>
    <p:sldId id="257" r:id="rId56"/>
    <p:sldId id="420" r:id="rId57"/>
    <p:sldId id="425" r:id="rId58"/>
    <p:sldId id="445" r:id="rId59"/>
    <p:sldId id="426" r:id="rId60"/>
    <p:sldId id="427" r:id="rId61"/>
    <p:sldId id="429" r:id="rId62"/>
    <p:sldId id="430" r:id="rId63"/>
    <p:sldId id="412" r:id="rId64"/>
    <p:sldId id="401" r:id="rId65"/>
    <p:sldId id="353" r:id="rId66"/>
    <p:sldId id="364" r:id="rId67"/>
    <p:sldId id="362" r:id="rId68"/>
    <p:sldId id="374" r:id="rId69"/>
    <p:sldId id="397" r:id="rId70"/>
    <p:sldId id="279" r:id="rId71"/>
    <p:sldId id="261" r:id="rId72"/>
    <p:sldId id="344" r:id="rId73"/>
    <p:sldId id="351" r:id="rId74"/>
    <p:sldId id="422" r:id="rId75"/>
    <p:sldId id="423" r:id="rId76"/>
    <p:sldId id="421" r:id="rId77"/>
    <p:sldId id="419" r:id="rId78"/>
    <p:sldId id="258" r:id="rId79"/>
    <p:sldId id="402" r:id="rId80"/>
    <p:sldId id="357" r:id="rId81"/>
    <p:sldId id="356" r:id="rId82"/>
    <p:sldId id="358" r:id="rId83"/>
    <p:sldId id="359" r:id="rId84"/>
    <p:sldId id="432" r:id="rId85"/>
    <p:sldId id="275" r:id="rId86"/>
    <p:sldId id="360" r:id="rId87"/>
    <p:sldId id="361" r:id="rId88"/>
    <p:sldId id="278" r:id="rId89"/>
    <p:sldId id="405" r:id="rId90"/>
    <p:sldId id="368" r:id="rId91"/>
    <p:sldId id="369" r:id="rId92"/>
    <p:sldId id="414" r:id="rId93"/>
    <p:sldId id="415"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1D16"/>
    <a:srgbClr val="F2CB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4"/>
    <p:restoredTop sz="67641"/>
  </p:normalViewPr>
  <p:slideViewPr>
    <p:cSldViewPr snapToGrid="0" snapToObjects="1">
      <p:cViewPr varScale="1">
        <p:scale>
          <a:sx n="112" d="100"/>
          <a:sy n="112" d="100"/>
        </p:scale>
        <p:origin x="68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CF262-0AA1-D84F-A9C2-E61E3C56F64D}" type="datetimeFigureOut">
              <a:rPr lang="en-US" smtClean="0"/>
              <a:t>4/17/23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17C16-2E6C-D344-A15A-AD57B502A9CB}" type="slidenum">
              <a:rPr lang="en-US" smtClean="0"/>
              <a:t>‹#›</a:t>
            </a:fld>
            <a:endParaRPr lang="en-US"/>
          </a:p>
        </p:txBody>
      </p:sp>
    </p:spTree>
    <p:extLst>
      <p:ext uri="{BB962C8B-B14F-4D97-AF65-F5344CB8AC3E}">
        <p14:creationId xmlns:p14="http://schemas.microsoft.com/office/powerpoint/2010/main" val="255474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34b07a9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34b07a9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p>
        </p:txBody>
      </p:sp>
    </p:spTree>
    <p:extLst>
      <p:ext uri="{BB962C8B-B14F-4D97-AF65-F5344CB8AC3E}">
        <p14:creationId xmlns:p14="http://schemas.microsoft.com/office/powerpoint/2010/main" val="341613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12</a:t>
            </a:fld>
            <a:endParaRPr lang="en-US"/>
          </a:p>
        </p:txBody>
      </p:sp>
    </p:spTree>
    <p:extLst>
      <p:ext uri="{BB962C8B-B14F-4D97-AF65-F5344CB8AC3E}">
        <p14:creationId xmlns:p14="http://schemas.microsoft.com/office/powerpoint/2010/main" val="223767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4B817C16-2E6C-D344-A15A-AD57B502A9CB}" type="slidenum">
              <a:rPr lang="en-US" smtClean="0"/>
              <a:t>13</a:t>
            </a:fld>
            <a:endParaRPr lang="en-US"/>
          </a:p>
        </p:txBody>
      </p:sp>
    </p:spTree>
    <p:extLst>
      <p:ext uri="{BB962C8B-B14F-4D97-AF65-F5344CB8AC3E}">
        <p14:creationId xmlns:p14="http://schemas.microsoft.com/office/powerpoint/2010/main" val="3088800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4B817C16-2E6C-D344-A15A-AD57B502A9CB}" type="slidenum">
              <a:rPr lang="en-US" smtClean="0"/>
              <a:t>14</a:t>
            </a:fld>
            <a:endParaRPr lang="en-US"/>
          </a:p>
        </p:txBody>
      </p:sp>
    </p:spTree>
    <p:extLst>
      <p:ext uri="{BB962C8B-B14F-4D97-AF65-F5344CB8AC3E}">
        <p14:creationId xmlns:p14="http://schemas.microsoft.com/office/powerpoint/2010/main" val="4186492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4B817C16-2E6C-D344-A15A-AD57B502A9CB}" type="slidenum">
              <a:rPr lang="en-US" smtClean="0"/>
              <a:t>15</a:t>
            </a:fld>
            <a:endParaRPr lang="en-US"/>
          </a:p>
        </p:txBody>
      </p:sp>
    </p:spTree>
    <p:extLst>
      <p:ext uri="{BB962C8B-B14F-4D97-AF65-F5344CB8AC3E}">
        <p14:creationId xmlns:p14="http://schemas.microsoft.com/office/powerpoint/2010/main" val="278331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4B817C16-2E6C-D344-A15A-AD57B502A9CB}" type="slidenum">
              <a:rPr lang="en-US" smtClean="0"/>
              <a:t>16</a:t>
            </a:fld>
            <a:endParaRPr lang="en-US"/>
          </a:p>
        </p:txBody>
      </p:sp>
    </p:spTree>
    <p:extLst>
      <p:ext uri="{BB962C8B-B14F-4D97-AF65-F5344CB8AC3E}">
        <p14:creationId xmlns:p14="http://schemas.microsoft.com/office/powerpoint/2010/main" val="2878842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4B817C16-2E6C-D344-A15A-AD57B502A9CB}" type="slidenum">
              <a:rPr lang="en-US" smtClean="0"/>
              <a:t>17</a:t>
            </a:fld>
            <a:endParaRPr lang="en-US"/>
          </a:p>
        </p:txBody>
      </p:sp>
    </p:spTree>
    <p:extLst>
      <p:ext uri="{BB962C8B-B14F-4D97-AF65-F5344CB8AC3E}">
        <p14:creationId xmlns:p14="http://schemas.microsoft.com/office/powerpoint/2010/main" val="1385707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4B817C16-2E6C-D344-A15A-AD57B502A9CB}" type="slidenum">
              <a:rPr lang="en-US" smtClean="0"/>
              <a:t>18</a:t>
            </a:fld>
            <a:endParaRPr lang="en-US"/>
          </a:p>
        </p:txBody>
      </p:sp>
    </p:spTree>
    <p:extLst>
      <p:ext uri="{BB962C8B-B14F-4D97-AF65-F5344CB8AC3E}">
        <p14:creationId xmlns:p14="http://schemas.microsoft.com/office/powerpoint/2010/main" val="3499589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19</a:t>
            </a:fld>
            <a:endParaRPr lang="en-US"/>
          </a:p>
        </p:txBody>
      </p:sp>
    </p:spTree>
    <p:extLst>
      <p:ext uri="{BB962C8B-B14F-4D97-AF65-F5344CB8AC3E}">
        <p14:creationId xmlns:p14="http://schemas.microsoft.com/office/powerpoint/2010/main" val="4076954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4B817C16-2E6C-D344-A15A-AD57B502A9CB}" type="slidenum">
              <a:rPr lang="en-US" smtClean="0"/>
              <a:t>20</a:t>
            </a:fld>
            <a:endParaRPr lang="en-US"/>
          </a:p>
        </p:txBody>
      </p:sp>
    </p:spTree>
    <p:extLst>
      <p:ext uri="{BB962C8B-B14F-4D97-AF65-F5344CB8AC3E}">
        <p14:creationId xmlns:p14="http://schemas.microsoft.com/office/powerpoint/2010/main" val="1822982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4B817C16-2E6C-D344-A15A-AD57B502A9CB}" type="slidenum">
              <a:rPr lang="en-US" smtClean="0"/>
              <a:t>21</a:t>
            </a:fld>
            <a:endParaRPr lang="en-US"/>
          </a:p>
        </p:txBody>
      </p:sp>
    </p:spTree>
    <p:extLst>
      <p:ext uri="{BB962C8B-B14F-4D97-AF65-F5344CB8AC3E}">
        <p14:creationId xmlns:p14="http://schemas.microsoft.com/office/powerpoint/2010/main" val="261581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motivation and application</a:t>
            </a:r>
          </a:p>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2</a:t>
            </a:fld>
            <a:endParaRPr lang="en-US"/>
          </a:p>
        </p:txBody>
      </p:sp>
    </p:spTree>
    <p:extLst>
      <p:ext uri="{BB962C8B-B14F-4D97-AF65-F5344CB8AC3E}">
        <p14:creationId xmlns:p14="http://schemas.microsoft.com/office/powerpoint/2010/main" val="2956003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22</a:t>
            </a:fld>
            <a:endParaRPr lang="en-US"/>
          </a:p>
        </p:txBody>
      </p:sp>
    </p:spTree>
    <p:extLst>
      <p:ext uri="{BB962C8B-B14F-4D97-AF65-F5344CB8AC3E}">
        <p14:creationId xmlns:p14="http://schemas.microsoft.com/office/powerpoint/2010/main" val="3400799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27</a:t>
            </a:fld>
            <a:endParaRPr lang="en-US"/>
          </a:p>
        </p:txBody>
      </p:sp>
    </p:spTree>
    <p:extLst>
      <p:ext uri="{BB962C8B-B14F-4D97-AF65-F5344CB8AC3E}">
        <p14:creationId xmlns:p14="http://schemas.microsoft.com/office/powerpoint/2010/main" val="395749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roadmap to </a:t>
            </a:r>
          </a:p>
          <a:p>
            <a:r>
              <a:rPr lang="en-US" dirty="0"/>
              <a:t>The one like the previous one, with application</a:t>
            </a:r>
          </a:p>
        </p:txBody>
      </p:sp>
      <p:sp>
        <p:nvSpPr>
          <p:cNvPr id="4" name="Slide Number Placeholder 3"/>
          <p:cNvSpPr>
            <a:spLocks noGrp="1"/>
          </p:cNvSpPr>
          <p:nvPr>
            <p:ph type="sldNum" sz="quarter" idx="5"/>
          </p:nvPr>
        </p:nvSpPr>
        <p:spPr/>
        <p:txBody>
          <a:bodyPr/>
          <a:lstStyle/>
          <a:p>
            <a:fld id="{4B817C16-2E6C-D344-A15A-AD57B502A9CB}" type="slidenum">
              <a:rPr lang="en-US" smtClean="0"/>
              <a:t>30</a:t>
            </a:fld>
            <a:endParaRPr lang="en-US"/>
          </a:p>
        </p:txBody>
      </p:sp>
    </p:spTree>
    <p:extLst>
      <p:ext uri="{BB962C8B-B14F-4D97-AF65-F5344CB8AC3E}">
        <p14:creationId xmlns:p14="http://schemas.microsoft.com/office/powerpoint/2010/main" val="2908119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31</a:t>
            </a:fld>
            <a:endParaRPr lang="en-US"/>
          </a:p>
        </p:txBody>
      </p:sp>
    </p:spTree>
    <p:extLst>
      <p:ext uri="{BB962C8B-B14F-4D97-AF65-F5344CB8AC3E}">
        <p14:creationId xmlns:p14="http://schemas.microsoft.com/office/powerpoint/2010/main" val="3032622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32</a:t>
            </a:fld>
            <a:endParaRPr lang="en-US"/>
          </a:p>
        </p:txBody>
      </p:sp>
    </p:spTree>
    <p:extLst>
      <p:ext uri="{BB962C8B-B14F-4D97-AF65-F5344CB8AC3E}">
        <p14:creationId xmlns:p14="http://schemas.microsoft.com/office/powerpoint/2010/main" val="1188734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34</a:t>
            </a:fld>
            <a:endParaRPr lang="en-US"/>
          </a:p>
        </p:txBody>
      </p:sp>
    </p:spTree>
    <p:extLst>
      <p:ext uri="{BB962C8B-B14F-4D97-AF65-F5344CB8AC3E}">
        <p14:creationId xmlns:p14="http://schemas.microsoft.com/office/powerpoint/2010/main" val="2814181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the output and the view are independent</a:t>
            </a:r>
          </a:p>
        </p:txBody>
      </p:sp>
      <p:sp>
        <p:nvSpPr>
          <p:cNvPr id="4" name="Slide Number Placeholder 3"/>
          <p:cNvSpPr>
            <a:spLocks noGrp="1"/>
          </p:cNvSpPr>
          <p:nvPr>
            <p:ph type="sldNum" sz="quarter" idx="5"/>
          </p:nvPr>
        </p:nvSpPr>
        <p:spPr/>
        <p:txBody>
          <a:bodyPr/>
          <a:lstStyle/>
          <a:p>
            <a:fld id="{4B817C16-2E6C-D344-A15A-AD57B502A9CB}" type="slidenum">
              <a:rPr lang="en-US" smtClean="0"/>
              <a:t>36</a:t>
            </a:fld>
            <a:endParaRPr lang="en-US"/>
          </a:p>
        </p:txBody>
      </p:sp>
    </p:spTree>
    <p:extLst>
      <p:ext uri="{BB962C8B-B14F-4D97-AF65-F5344CB8AC3E}">
        <p14:creationId xmlns:p14="http://schemas.microsoft.com/office/powerpoint/2010/main" val="1434169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38</a:t>
            </a:fld>
            <a:endParaRPr lang="en-US"/>
          </a:p>
        </p:txBody>
      </p:sp>
    </p:spTree>
    <p:extLst>
      <p:ext uri="{BB962C8B-B14F-4D97-AF65-F5344CB8AC3E}">
        <p14:creationId xmlns:p14="http://schemas.microsoft.com/office/powerpoint/2010/main" val="2876881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 can be found in the paper. </a:t>
            </a:r>
          </a:p>
        </p:txBody>
      </p:sp>
      <p:sp>
        <p:nvSpPr>
          <p:cNvPr id="4" name="Slide Number Placeholder 3"/>
          <p:cNvSpPr>
            <a:spLocks noGrp="1"/>
          </p:cNvSpPr>
          <p:nvPr>
            <p:ph type="sldNum" sz="quarter" idx="5"/>
          </p:nvPr>
        </p:nvSpPr>
        <p:spPr/>
        <p:txBody>
          <a:bodyPr/>
          <a:lstStyle/>
          <a:p>
            <a:fld id="{4B817C16-2E6C-D344-A15A-AD57B502A9CB}" type="slidenum">
              <a:rPr lang="en-US" smtClean="0"/>
              <a:t>39</a:t>
            </a:fld>
            <a:endParaRPr lang="en-US"/>
          </a:p>
        </p:txBody>
      </p:sp>
    </p:spTree>
    <p:extLst>
      <p:ext uri="{BB962C8B-B14F-4D97-AF65-F5344CB8AC3E}">
        <p14:creationId xmlns:p14="http://schemas.microsoft.com/office/powerpoint/2010/main" val="2890213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43</a:t>
            </a:fld>
            <a:endParaRPr lang="en-US"/>
          </a:p>
        </p:txBody>
      </p:sp>
    </p:spTree>
    <p:extLst>
      <p:ext uri="{BB962C8B-B14F-4D97-AF65-F5344CB8AC3E}">
        <p14:creationId xmlns:p14="http://schemas.microsoft.com/office/powerpoint/2010/main" val="323863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some generic background on oblivious algorithms, you can mention the signal deployment.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Oblivious algorithms: you can think of it as randomly permuting the encrypted data entries, and adding decoy accesses to hide the items of interest. But the important thing is to do it in a provably secure manner, so we can have mathematical guarantees of security</a:t>
            </a:r>
          </a:p>
          <a:p>
            <a:endParaRPr lang="en-US" dirty="0"/>
          </a:p>
          <a:p>
            <a:r>
              <a:rPr lang="en-US" dirty="0"/>
              <a:t>Although oblivious algorithms have become very practical, they have two drawbacks:</a:t>
            </a:r>
          </a:p>
          <a:p>
            <a:r>
              <a:rPr lang="en-US" dirty="0"/>
              <a:t>1) for many computational tasks, there’s often a logarithmic overhead barrier</a:t>
            </a:r>
          </a:p>
          <a:p>
            <a:r>
              <a:rPr lang="en-US" dirty="0"/>
              <a:t>2) in cases where the running time/output length also leaks information, you have to pad the running time/output length to the worst case over all possible inputs.</a:t>
            </a:r>
          </a:p>
          <a:p>
            <a:r>
              <a:rPr lang="en-US" dirty="0"/>
              <a:t>This can incur polynomial blowup.</a:t>
            </a:r>
          </a:p>
          <a:p>
            <a:r>
              <a:rPr lang="en-US" dirty="0"/>
              <a:t>E.g., two-way database join takes quadratic time in the worst case, but for most cases in practice, a non-private algorithm should take only linear or quasilinear time</a:t>
            </a:r>
          </a:p>
          <a:p>
            <a:endParaRPr lang="en-US" dirty="0"/>
          </a:p>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3</a:t>
            </a:fld>
            <a:endParaRPr lang="en-US"/>
          </a:p>
        </p:txBody>
      </p:sp>
    </p:spTree>
    <p:extLst>
      <p:ext uri="{BB962C8B-B14F-4D97-AF65-F5344CB8AC3E}">
        <p14:creationId xmlns:p14="http://schemas.microsoft.com/office/powerpoint/2010/main" val="2938483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44</a:t>
            </a:fld>
            <a:endParaRPr lang="en-US"/>
          </a:p>
        </p:txBody>
      </p:sp>
    </p:spTree>
    <p:extLst>
      <p:ext uri="{BB962C8B-B14F-4D97-AF65-F5344CB8AC3E}">
        <p14:creationId xmlns:p14="http://schemas.microsoft.com/office/powerpoint/2010/main" val="3097104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 can be found in the paper. </a:t>
            </a:r>
          </a:p>
        </p:txBody>
      </p:sp>
      <p:sp>
        <p:nvSpPr>
          <p:cNvPr id="4" name="Slide Number Placeholder 3"/>
          <p:cNvSpPr>
            <a:spLocks noGrp="1"/>
          </p:cNvSpPr>
          <p:nvPr>
            <p:ph type="sldNum" sz="quarter" idx="5"/>
          </p:nvPr>
        </p:nvSpPr>
        <p:spPr/>
        <p:txBody>
          <a:bodyPr/>
          <a:lstStyle/>
          <a:p>
            <a:fld id="{4B817C16-2E6C-D344-A15A-AD57B502A9CB}" type="slidenum">
              <a:rPr lang="en-US" smtClean="0"/>
              <a:t>45</a:t>
            </a:fld>
            <a:endParaRPr lang="en-US"/>
          </a:p>
        </p:txBody>
      </p:sp>
    </p:spTree>
    <p:extLst>
      <p:ext uri="{BB962C8B-B14F-4D97-AF65-F5344CB8AC3E}">
        <p14:creationId xmlns:p14="http://schemas.microsoft.com/office/powerpoint/2010/main" val="2047705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 out two</a:t>
            </a:r>
          </a:p>
        </p:txBody>
      </p:sp>
      <p:sp>
        <p:nvSpPr>
          <p:cNvPr id="4" name="Slide Number Placeholder 3"/>
          <p:cNvSpPr>
            <a:spLocks noGrp="1"/>
          </p:cNvSpPr>
          <p:nvPr>
            <p:ph type="sldNum" sz="quarter" idx="5"/>
          </p:nvPr>
        </p:nvSpPr>
        <p:spPr/>
        <p:txBody>
          <a:bodyPr/>
          <a:lstStyle/>
          <a:p>
            <a:fld id="{4B817C16-2E6C-D344-A15A-AD57B502A9CB}" type="slidenum">
              <a:rPr lang="en-US" smtClean="0"/>
              <a:t>46</a:t>
            </a:fld>
            <a:endParaRPr lang="en-US"/>
          </a:p>
        </p:txBody>
      </p:sp>
    </p:spTree>
    <p:extLst>
      <p:ext uri="{BB962C8B-B14F-4D97-AF65-F5344CB8AC3E}">
        <p14:creationId xmlns:p14="http://schemas.microsoft.com/office/powerpoint/2010/main" val="3322664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47</a:t>
            </a:fld>
            <a:endParaRPr lang="en-US"/>
          </a:p>
        </p:txBody>
      </p:sp>
    </p:spTree>
    <p:extLst>
      <p:ext uri="{BB962C8B-B14F-4D97-AF65-F5344CB8AC3E}">
        <p14:creationId xmlns:p14="http://schemas.microsoft.com/office/powerpoint/2010/main" val="1929251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234b07a99b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234b07a99b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Try to use more intuitive text</a:t>
            </a:r>
            <a:endParaRPr dirty="0"/>
          </a:p>
        </p:txBody>
      </p:sp>
    </p:spTree>
    <p:extLst>
      <p:ext uri="{BB962C8B-B14F-4D97-AF65-F5344CB8AC3E}">
        <p14:creationId xmlns:p14="http://schemas.microsoft.com/office/powerpoint/2010/main" val="975487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49</a:t>
            </a:fld>
            <a:endParaRPr lang="en-US"/>
          </a:p>
        </p:txBody>
      </p:sp>
    </p:spTree>
    <p:extLst>
      <p:ext uri="{BB962C8B-B14F-4D97-AF65-F5344CB8AC3E}">
        <p14:creationId xmlns:p14="http://schemas.microsoft.com/office/powerpoint/2010/main" val="4168120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34b07a99b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234b07a99b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9988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234b07a99b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234b07a99b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160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234b07a99b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234b07a99b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Match the shuffle model results </a:t>
            </a:r>
            <a:endParaRPr dirty="0"/>
          </a:p>
        </p:txBody>
      </p:sp>
    </p:spTree>
    <p:extLst>
      <p:ext uri="{BB962C8B-B14F-4D97-AF65-F5344CB8AC3E}">
        <p14:creationId xmlns:p14="http://schemas.microsoft.com/office/powerpoint/2010/main" val="3985603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234b07a99b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234b07a99b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Match the shuffle model results </a:t>
            </a:r>
            <a:endParaRPr dirty="0"/>
          </a:p>
        </p:txBody>
      </p:sp>
    </p:spTree>
    <p:extLst>
      <p:ext uri="{BB962C8B-B14F-4D97-AF65-F5344CB8AC3E}">
        <p14:creationId xmlns:p14="http://schemas.microsoft.com/office/powerpoint/2010/main" val="3142798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4</a:t>
            </a:fld>
            <a:endParaRPr lang="en-US"/>
          </a:p>
        </p:txBody>
      </p:sp>
    </p:spTree>
    <p:extLst>
      <p:ext uri="{BB962C8B-B14F-4D97-AF65-F5344CB8AC3E}">
        <p14:creationId xmlns:p14="http://schemas.microsoft.com/office/powerpoint/2010/main" val="1428628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54</a:t>
            </a:fld>
            <a:endParaRPr lang="en-US"/>
          </a:p>
        </p:txBody>
      </p:sp>
    </p:spTree>
    <p:extLst>
      <p:ext uri="{BB962C8B-B14F-4D97-AF65-F5344CB8AC3E}">
        <p14:creationId xmlns:p14="http://schemas.microsoft.com/office/powerpoint/2010/main" val="1260701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a8320d8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a8320d8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9723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a8320d8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a8320d8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258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a8320d8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a8320d8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484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a8320d8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a8320d8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525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a8320d8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a8320d8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8428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a8320d8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a8320d8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3332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a8320d8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a8320d8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33755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a8320d8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a8320d8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2962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34b07a99b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234b07a99b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you email</a:t>
            </a:r>
            <a:endParaRPr dirty="0"/>
          </a:p>
        </p:txBody>
      </p:sp>
    </p:spTree>
    <p:extLst>
      <p:ext uri="{BB962C8B-B14F-4D97-AF65-F5344CB8AC3E}">
        <p14:creationId xmlns:p14="http://schemas.microsoft.com/office/powerpoint/2010/main" val="73253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6</a:t>
            </a:fld>
            <a:endParaRPr lang="en-US"/>
          </a:p>
        </p:txBody>
      </p:sp>
    </p:spTree>
    <p:extLst>
      <p:ext uri="{BB962C8B-B14F-4D97-AF65-F5344CB8AC3E}">
        <p14:creationId xmlns:p14="http://schemas.microsoft.com/office/powerpoint/2010/main" val="6710298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3ba418fce2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3ba418fce2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11179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34b07a99b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234b07a99b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3411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34b07a99b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234b07a99b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122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34b07a99b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234b07a99b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19557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73</a:t>
            </a:fld>
            <a:endParaRPr lang="en-US"/>
          </a:p>
        </p:txBody>
      </p:sp>
    </p:spTree>
    <p:extLst>
      <p:ext uri="{BB962C8B-B14F-4D97-AF65-F5344CB8AC3E}">
        <p14:creationId xmlns:p14="http://schemas.microsoft.com/office/powerpoint/2010/main" val="23841225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a8320d8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a8320d8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1849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a8320d8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a8320d8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22970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a8320d8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a8320d8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7424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a8320d8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a8320d8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0599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ba8320d8b_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ba8320d8b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445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7</a:t>
            </a:fld>
            <a:endParaRPr lang="en-US"/>
          </a:p>
        </p:txBody>
      </p:sp>
    </p:spTree>
    <p:extLst>
      <p:ext uri="{BB962C8B-B14F-4D97-AF65-F5344CB8AC3E}">
        <p14:creationId xmlns:p14="http://schemas.microsoft.com/office/powerpoint/2010/main" val="33831554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ba8320d8b_4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ba8320d8b_4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64123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a:t>
            </a:r>
          </a:p>
        </p:txBody>
      </p:sp>
      <p:sp>
        <p:nvSpPr>
          <p:cNvPr id="4" name="Slide Number Placeholder 3"/>
          <p:cNvSpPr>
            <a:spLocks noGrp="1"/>
          </p:cNvSpPr>
          <p:nvPr>
            <p:ph type="sldNum" sz="quarter" idx="5"/>
          </p:nvPr>
        </p:nvSpPr>
        <p:spPr/>
        <p:txBody>
          <a:bodyPr/>
          <a:lstStyle/>
          <a:p>
            <a:fld id="{4B817C16-2E6C-D344-A15A-AD57B502A9CB}" type="slidenum">
              <a:rPr lang="en-US" smtClean="0"/>
              <a:t>80</a:t>
            </a:fld>
            <a:endParaRPr lang="en-US"/>
          </a:p>
        </p:txBody>
      </p:sp>
    </p:spTree>
    <p:extLst>
      <p:ext uri="{BB962C8B-B14F-4D97-AF65-F5344CB8AC3E}">
        <p14:creationId xmlns:p14="http://schemas.microsoft.com/office/powerpoint/2010/main" val="7610143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citation</a:t>
            </a:r>
          </a:p>
        </p:txBody>
      </p:sp>
      <p:sp>
        <p:nvSpPr>
          <p:cNvPr id="4" name="Slide Number Placeholder 3"/>
          <p:cNvSpPr>
            <a:spLocks noGrp="1"/>
          </p:cNvSpPr>
          <p:nvPr>
            <p:ph type="sldNum" sz="quarter" idx="5"/>
          </p:nvPr>
        </p:nvSpPr>
        <p:spPr/>
        <p:txBody>
          <a:bodyPr/>
          <a:lstStyle/>
          <a:p>
            <a:fld id="{4B817C16-2E6C-D344-A15A-AD57B502A9CB}" type="slidenum">
              <a:rPr lang="en-US" smtClean="0"/>
              <a:t>83</a:t>
            </a:fld>
            <a:endParaRPr lang="en-US"/>
          </a:p>
        </p:txBody>
      </p:sp>
    </p:spTree>
    <p:extLst>
      <p:ext uri="{BB962C8B-B14F-4D97-AF65-F5344CB8AC3E}">
        <p14:creationId xmlns:p14="http://schemas.microsoft.com/office/powerpoint/2010/main" val="3227260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84</a:t>
            </a:fld>
            <a:endParaRPr lang="en-US"/>
          </a:p>
        </p:txBody>
      </p:sp>
    </p:spTree>
    <p:extLst>
      <p:ext uri="{BB962C8B-B14F-4D97-AF65-F5344CB8AC3E}">
        <p14:creationId xmlns:p14="http://schemas.microsoft.com/office/powerpoint/2010/main" val="39228472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ba418fce2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ba418fce2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6924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ba418fce2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3ba418fce2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2726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3ba418fce2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3ba418fce2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2909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3ba418fce2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3ba418fce2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95806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89</a:t>
            </a:fld>
            <a:endParaRPr lang="en-US"/>
          </a:p>
        </p:txBody>
      </p:sp>
    </p:spTree>
    <p:extLst>
      <p:ext uri="{BB962C8B-B14F-4D97-AF65-F5344CB8AC3E}">
        <p14:creationId xmlns:p14="http://schemas.microsoft.com/office/powerpoint/2010/main" val="9809113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seems like differential obliviousness should have a pretty bright future. But what is missing?</a:t>
            </a:r>
          </a:p>
        </p:txBody>
      </p:sp>
      <p:sp>
        <p:nvSpPr>
          <p:cNvPr id="4" name="Slide Number Placeholder 3"/>
          <p:cNvSpPr>
            <a:spLocks noGrp="1"/>
          </p:cNvSpPr>
          <p:nvPr>
            <p:ph type="sldNum" sz="quarter" idx="5"/>
          </p:nvPr>
        </p:nvSpPr>
        <p:spPr/>
        <p:txBody>
          <a:bodyPr/>
          <a:lstStyle/>
          <a:p>
            <a:fld id="{4B817C16-2E6C-D344-A15A-AD57B502A9CB}" type="slidenum">
              <a:rPr lang="en-US" smtClean="0"/>
              <a:t>91</a:t>
            </a:fld>
            <a:endParaRPr lang="en-US"/>
          </a:p>
        </p:txBody>
      </p:sp>
    </p:spTree>
    <p:extLst>
      <p:ext uri="{BB962C8B-B14F-4D97-AF65-F5344CB8AC3E}">
        <p14:creationId xmlns:p14="http://schemas.microsoft.com/office/powerpoint/2010/main" val="4032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Grey out two</a:t>
            </a:r>
          </a:p>
        </p:txBody>
      </p:sp>
      <p:sp>
        <p:nvSpPr>
          <p:cNvPr id="4" name="Slide Number Placeholder 3"/>
          <p:cNvSpPr>
            <a:spLocks noGrp="1"/>
          </p:cNvSpPr>
          <p:nvPr>
            <p:ph type="sldNum" sz="quarter" idx="5"/>
          </p:nvPr>
        </p:nvSpPr>
        <p:spPr/>
        <p:txBody>
          <a:bodyPr/>
          <a:lstStyle/>
          <a:p>
            <a:fld id="{4B817C16-2E6C-D344-A15A-AD57B502A9CB}" type="slidenum">
              <a:rPr lang="en-US" smtClean="0"/>
              <a:t>9</a:t>
            </a:fld>
            <a:endParaRPr lang="en-US"/>
          </a:p>
        </p:txBody>
      </p:sp>
    </p:spTree>
    <p:extLst>
      <p:ext uri="{BB962C8B-B14F-4D97-AF65-F5344CB8AC3E}">
        <p14:creationId xmlns:p14="http://schemas.microsoft.com/office/powerpoint/2010/main" val="9335264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92</a:t>
            </a:fld>
            <a:endParaRPr lang="en-US"/>
          </a:p>
        </p:txBody>
      </p:sp>
    </p:spTree>
    <p:extLst>
      <p:ext uri="{BB962C8B-B14F-4D97-AF65-F5344CB8AC3E}">
        <p14:creationId xmlns:p14="http://schemas.microsoft.com/office/powerpoint/2010/main" val="36133630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93</a:t>
            </a:fld>
            <a:endParaRPr lang="en-US"/>
          </a:p>
        </p:txBody>
      </p:sp>
    </p:spTree>
    <p:extLst>
      <p:ext uri="{BB962C8B-B14F-4D97-AF65-F5344CB8AC3E}">
        <p14:creationId xmlns:p14="http://schemas.microsoft.com/office/powerpoint/2010/main" val="296762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10</a:t>
            </a:fld>
            <a:endParaRPr lang="en-US"/>
          </a:p>
        </p:txBody>
      </p:sp>
    </p:spTree>
    <p:extLst>
      <p:ext uri="{BB962C8B-B14F-4D97-AF65-F5344CB8AC3E}">
        <p14:creationId xmlns:p14="http://schemas.microsoft.com/office/powerpoint/2010/main" val="55199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17C16-2E6C-D344-A15A-AD57B502A9CB}" type="slidenum">
              <a:rPr lang="en-US" smtClean="0"/>
              <a:t>11</a:t>
            </a:fld>
            <a:endParaRPr lang="en-US"/>
          </a:p>
        </p:txBody>
      </p:sp>
    </p:spTree>
    <p:extLst>
      <p:ext uri="{BB962C8B-B14F-4D97-AF65-F5344CB8AC3E}">
        <p14:creationId xmlns:p14="http://schemas.microsoft.com/office/powerpoint/2010/main" val="302188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1367-BF94-D74C-8CD0-EC59F4AF1F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381925-012C-4149-8DC8-818112854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B3D090-EC08-9D4E-BBF4-4EEF5E6A4EA8}"/>
              </a:ext>
            </a:extLst>
          </p:cNvPr>
          <p:cNvSpPr>
            <a:spLocks noGrp="1"/>
          </p:cNvSpPr>
          <p:nvPr>
            <p:ph type="dt" sz="half" idx="10"/>
          </p:nvPr>
        </p:nvSpPr>
        <p:spPr/>
        <p:txBody>
          <a:bodyPr/>
          <a:lstStyle/>
          <a:p>
            <a:fld id="{F4A3AF73-5DD3-4649-A099-EA8FEF48B01C}" type="datetime1">
              <a:rPr lang="en-US" smtClean="0"/>
              <a:t>4/17/23</a:t>
            </a:fld>
            <a:endParaRPr lang="en-US"/>
          </a:p>
        </p:txBody>
      </p:sp>
      <p:sp>
        <p:nvSpPr>
          <p:cNvPr id="5" name="Footer Placeholder 4">
            <a:extLst>
              <a:ext uri="{FF2B5EF4-FFF2-40B4-BE49-F238E27FC236}">
                <a16:creationId xmlns:a16="http://schemas.microsoft.com/office/drawing/2014/main" id="{BBBC80E6-927B-1840-A3CA-435C8C8F5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14B04-A50E-5846-AEE8-E36AF5331B16}"/>
              </a:ext>
            </a:extLst>
          </p:cNvPr>
          <p:cNvSpPr>
            <a:spLocks noGrp="1"/>
          </p:cNvSpPr>
          <p:nvPr>
            <p:ph type="sldNum" sz="quarter" idx="12"/>
          </p:nvPr>
        </p:nvSpPr>
        <p:spPr/>
        <p:txBody>
          <a:bodyPr/>
          <a:lstStyle/>
          <a:p>
            <a:fld id="{41E3F2BF-CFD2-B941-A75D-E2179CA4D974}" type="slidenum">
              <a:rPr lang="en-US" smtClean="0"/>
              <a:t>‹#›</a:t>
            </a:fld>
            <a:endParaRPr lang="en-US"/>
          </a:p>
        </p:txBody>
      </p:sp>
    </p:spTree>
    <p:extLst>
      <p:ext uri="{BB962C8B-B14F-4D97-AF65-F5344CB8AC3E}">
        <p14:creationId xmlns:p14="http://schemas.microsoft.com/office/powerpoint/2010/main" val="206189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0E6A-8688-F948-971B-9D8FB5400F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09D895-0AF0-2A4A-9632-58FB3927A4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378F5-9269-EF4B-996A-4329ACBB94A8}"/>
              </a:ext>
            </a:extLst>
          </p:cNvPr>
          <p:cNvSpPr>
            <a:spLocks noGrp="1"/>
          </p:cNvSpPr>
          <p:nvPr>
            <p:ph type="dt" sz="half" idx="10"/>
          </p:nvPr>
        </p:nvSpPr>
        <p:spPr/>
        <p:txBody>
          <a:bodyPr/>
          <a:lstStyle/>
          <a:p>
            <a:fld id="{75A7A073-E7D9-D549-8AC1-F20F7C62E0CE}" type="datetime1">
              <a:rPr lang="en-US" smtClean="0"/>
              <a:t>4/17/23</a:t>
            </a:fld>
            <a:endParaRPr lang="en-US"/>
          </a:p>
        </p:txBody>
      </p:sp>
      <p:sp>
        <p:nvSpPr>
          <p:cNvPr id="5" name="Footer Placeholder 4">
            <a:extLst>
              <a:ext uri="{FF2B5EF4-FFF2-40B4-BE49-F238E27FC236}">
                <a16:creationId xmlns:a16="http://schemas.microsoft.com/office/drawing/2014/main" id="{0B63F0AD-FD19-324A-9010-1375672DF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5E746-09FA-1048-BBFD-A3CB609C1670}"/>
              </a:ext>
            </a:extLst>
          </p:cNvPr>
          <p:cNvSpPr>
            <a:spLocks noGrp="1"/>
          </p:cNvSpPr>
          <p:nvPr>
            <p:ph type="sldNum" sz="quarter" idx="12"/>
          </p:nvPr>
        </p:nvSpPr>
        <p:spPr/>
        <p:txBody>
          <a:bodyPr/>
          <a:lstStyle/>
          <a:p>
            <a:fld id="{41E3F2BF-CFD2-B941-A75D-E2179CA4D974}" type="slidenum">
              <a:rPr lang="en-US" smtClean="0"/>
              <a:t>‹#›</a:t>
            </a:fld>
            <a:endParaRPr lang="en-US"/>
          </a:p>
        </p:txBody>
      </p:sp>
    </p:spTree>
    <p:extLst>
      <p:ext uri="{BB962C8B-B14F-4D97-AF65-F5344CB8AC3E}">
        <p14:creationId xmlns:p14="http://schemas.microsoft.com/office/powerpoint/2010/main" val="344612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D93AA7-62C1-C140-B928-C34337D3D1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A4EE6D-FF41-4942-87B3-D5458D47A2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23026-EA82-6E40-AE12-CFDAF1D0176D}"/>
              </a:ext>
            </a:extLst>
          </p:cNvPr>
          <p:cNvSpPr>
            <a:spLocks noGrp="1"/>
          </p:cNvSpPr>
          <p:nvPr>
            <p:ph type="dt" sz="half" idx="10"/>
          </p:nvPr>
        </p:nvSpPr>
        <p:spPr/>
        <p:txBody>
          <a:bodyPr/>
          <a:lstStyle/>
          <a:p>
            <a:fld id="{BD3AE571-2E19-A04A-8E32-3E19DDEB17C0}" type="datetime1">
              <a:rPr lang="en-US" smtClean="0"/>
              <a:t>4/17/23</a:t>
            </a:fld>
            <a:endParaRPr lang="en-US"/>
          </a:p>
        </p:txBody>
      </p:sp>
      <p:sp>
        <p:nvSpPr>
          <p:cNvPr id="5" name="Footer Placeholder 4">
            <a:extLst>
              <a:ext uri="{FF2B5EF4-FFF2-40B4-BE49-F238E27FC236}">
                <a16:creationId xmlns:a16="http://schemas.microsoft.com/office/drawing/2014/main" id="{2A42C990-C353-374D-9311-2407FD52F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C83FE-6BAB-F547-80B6-FAA12CD54D5D}"/>
              </a:ext>
            </a:extLst>
          </p:cNvPr>
          <p:cNvSpPr>
            <a:spLocks noGrp="1"/>
          </p:cNvSpPr>
          <p:nvPr>
            <p:ph type="sldNum" sz="quarter" idx="12"/>
          </p:nvPr>
        </p:nvSpPr>
        <p:spPr/>
        <p:txBody>
          <a:bodyPr/>
          <a:lstStyle/>
          <a:p>
            <a:fld id="{41E3F2BF-CFD2-B941-A75D-E2179CA4D974}" type="slidenum">
              <a:rPr lang="en-US" smtClean="0"/>
              <a:t>‹#›</a:t>
            </a:fld>
            <a:endParaRPr lang="en-US"/>
          </a:p>
        </p:txBody>
      </p:sp>
    </p:spTree>
    <p:extLst>
      <p:ext uri="{BB962C8B-B14F-4D97-AF65-F5344CB8AC3E}">
        <p14:creationId xmlns:p14="http://schemas.microsoft.com/office/powerpoint/2010/main" val="31800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A169-4F71-4D4B-A448-4B453DC751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1BAD4E-1F10-2F41-A4D6-EFB136F461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5D52F-D78F-4F43-A023-C54C38695D74}"/>
              </a:ext>
            </a:extLst>
          </p:cNvPr>
          <p:cNvSpPr>
            <a:spLocks noGrp="1"/>
          </p:cNvSpPr>
          <p:nvPr>
            <p:ph type="dt" sz="half" idx="10"/>
          </p:nvPr>
        </p:nvSpPr>
        <p:spPr/>
        <p:txBody>
          <a:bodyPr/>
          <a:lstStyle/>
          <a:p>
            <a:fld id="{418E5664-3E45-A948-AE40-ACB9CC9F376B}" type="datetime1">
              <a:rPr lang="en-US" smtClean="0"/>
              <a:t>4/17/23</a:t>
            </a:fld>
            <a:endParaRPr lang="en-US"/>
          </a:p>
        </p:txBody>
      </p:sp>
      <p:sp>
        <p:nvSpPr>
          <p:cNvPr id="5" name="Footer Placeholder 4">
            <a:extLst>
              <a:ext uri="{FF2B5EF4-FFF2-40B4-BE49-F238E27FC236}">
                <a16:creationId xmlns:a16="http://schemas.microsoft.com/office/drawing/2014/main" id="{0A65F381-58BF-0B4B-82C5-C0FEB653D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F6E02-087B-6441-9C7A-78F45BF0E04B}"/>
              </a:ext>
            </a:extLst>
          </p:cNvPr>
          <p:cNvSpPr>
            <a:spLocks noGrp="1"/>
          </p:cNvSpPr>
          <p:nvPr>
            <p:ph type="sldNum" sz="quarter" idx="12"/>
          </p:nvPr>
        </p:nvSpPr>
        <p:spPr/>
        <p:txBody>
          <a:bodyPr/>
          <a:lstStyle/>
          <a:p>
            <a:fld id="{41E3F2BF-CFD2-B941-A75D-E2179CA4D974}" type="slidenum">
              <a:rPr lang="en-US" smtClean="0"/>
              <a:t>‹#›</a:t>
            </a:fld>
            <a:endParaRPr lang="en-US"/>
          </a:p>
        </p:txBody>
      </p:sp>
    </p:spTree>
    <p:extLst>
      <p:ext uri="{BB962C8B-B14F-4D97-AF65-F5344CB8AC3E}">
        <p14:creationId xmlns:p14="http://schemas.microsoft.com/office/powerpoint/2010/main" val="373106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ED3E-5143-5645-91B5-7EE1F2DEEA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95ADE8-D95D-CD49-8348-5293E64C64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559674-3D51-C944-97D9-9643AF11E6EB}"/>
              </a:ext>
            </a:extLst>
          </p:cNvPr>
          <p:cNvSpPr>
            <a:spLocks noGrp="1"/>
          </p:cNvSpPr>
          <p:nvPr>
            <p:ph type="dt" sz="half" idx="10"/>
          </p:nvPr>
        </p:nvSpPr>
        <p:spPr/>
        <p:txBody>
          <a:bodyPr/>
          <a:lstStyle/>
          <a:p>
            <a:fld id="{9CBBE5D5-2FB4-1C4D-A0CB-6EF916F37954}" type="datetime1">
              <a:rPr lang="en-US" smtClean="0"/>
              <a:t>4/17/23</a:t>
            </a:fld>
            <a:endParaRPr lang="en-US"/>
          </a:p>
        </p:txBody>
      </p:sp>
      <p:sp>
        <p:nvSpPr>
          <p:cNvPr id="5" name="Footer Placeholder 4">
            <a:extLst>
              <a:ext uri="{FF2B5EF4-FFF2-40B4-BE49-F238E27FC236}">
                <a16:creationId xmlns:a16="http://schemas.microsoft.com/office/drawing/2014/main" id="{D88A57E3-9068-2540-A901-49CBFF855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8BD79-5337-F94D-AB0E-7E8720ECB99A}"/>
              </a:ext>
            </a:extLst>
          </p:cNvPr>
          <p:cNvSpPr>
            <a:spLocks noGrp="1"/>
          </p:cNvSpPr>
          <p:nvPr>
            <p:ph type="sldNum" sz="quarter" idx="12"/>
          </p:nvPr>
        </p:nvSpPr>
        <p:spPr/>
        <p:txBody>
          <a:bodyPr/>
          <a:lstStyle/>
          <a:p>
            <a:fld id="{41E3F2BF-CFD2-B941-A75D-E2179CA4D974}" type="slidenum">
              <a:rPr lang="en-US" smtClean="0"/>
              <a:t>‹#›</a:t>
            </a:fld>
            <a:endParaRPr lang="en-US"/>
          </a:p>
        </p:txBody>
      </p:sp>
    </p:spTree>
    <p:extLst>
      <p:ext uri="{BB962C8B-B14F-4D97-AF65-F5344CB8AC3E}">
        <p14:creationId xmlns:p14="http://schemas.microsoft.com/office/powerpoint/2010/main" val="13640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B940-3D04-314D-855B-F155CF848A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9F5B0-C3AD-B941-B56A-835CC2C81A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57FDBF-84E5-C741-8813-C2AA25999E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125E9D-7EA2-4244-8B47-8FBCDC50B970}"/>
              </a:ext>
            </a:extLst>
          </p:cNvPr>
          <p:cNvSpPr>
            <a:spLocks noGrp="1"/>
          </p:cNvSpPr>
          <p:nvPr>
            <p:ph type="dt" sz="half" idx="10"/>
          </p:nvPr>
        </p:nvSpPr>
        <p:spPr/>
        <p:txBody>
          <a:bodyPr/>
          <a:lstStyle/>
          <a:p>
            <a:fld id="{015F5919-0454-9D46-AAD0-E7FD3D0CB40C}" type="datetime1">
              <a:rPr lang="en-US" smtClean="0"/>
              <a:t>4/17/23</a:t>
            </a:fld>
            <a:endParaRPr lang="en-US"/>
          </a:p>
        </p:txBody>
      </p:sp>
      <p:sp>
        <p:nvSpPr>
          <p:cNvPr id="6" name="Footer Placeholder 5">
            <a:extLst>
              <a:ext uri="{FF2B5EF4-FFF2-40B4-BE49-F238E27FC236}">
                <a16:creationId xmlns:a16="http://schemas.microsoft.com/office/drawing/2014/main" id="{5E17455F-22C7-B94E-8A3C-6B8F2E107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860B0-7CB6-E84C-B903-CAE71B5AAB4C}"/>
              </a:ext>
            </a:extLst>
          </p:cNvPr>
          <p:cNvSpPr>
            <a:spLocks noGrp="1"/>
          </p:cNvSpPr>
          <p:nvPr>
            <p:ph type="sldNum" sz="quarter" idx="12"/>
          </p:nvPr>
        </p:nvSpPr>
        <p:spPr/>
        <p:txBody>
          <a:bodyPr/>
          <a:lstStyle/>
          <a:p>
            <a:fld id="{41E3F2BF-CFD2-B941-A75D-E2179CA4D974}" type="slidenum">
              <a:rPr lang="en-US" smtClean="0"/>
              <a:t>‹#›</a:t>
            </a:fld>
            <a:endParaRPr lang="en-US"/>
          </a:p>
        </p:txBody>
      </p:sp>
    </p:spTree>
    <p:extLst>
      <p:ext uri="{BB962C8B-B14F-4D97-AF65-F5344CB8AC3E}">
        <p14:creationId xmlns:p14="http://schemas.microsoft.com/office/powerpoint/2010/main" val="218203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AD56-5B05-0B4A-AF38-5514C79A3C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6F4B54-F044-F049-ABB8-452CD2598F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48DEB0-BD58-D143-A8B7-A26BD7CF3C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230E7A-48A5-E246-AA95-1BB28A17B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DE99A8-4643-644B-B1EA-810E14B1DE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7C349-5E88-8E4D-8F81-7E9DE098DCAD}"/>
              </a:ext>
            </a:extLst>
          </p:cNvPr>
          <p:cNvSpPr>
            <a:spLocks noGrp="1"/>
          </p:cNvSpPr>
          <p:nvPr>
            <p:ph type="dt" sz="half" idx="10"/>
          </p:nvPr>
        </p:nvSpPr>
        <p:spPr/>
        <p:txBody>
          <a:bodyPr/>
          <a:lstStyle/>
          <a:p>
            <a:fld id="{D827E3FE-0609-FC4B-81AD-5D8BAAB4C2A6}" type="datetime1">
              <a:rPr lang="en-US" smtClean="0"/>
              <a:t>4/17/23</a:t>
            </a:fld>
            <a:endParaRPr lang="en-US"/>
          </a:p>
        </p:txBody>
      </p:sp>
      <p:sp>
        <p:nvSpPr>
          <p:cNvPr id="8" name="Footer Placeholder 7">
            <a:extLst>
              <a:ext uri="{FF2B5EF4-FFF2-40B4-BE49-F238E27FC236}">
                <a16:creationId xmlns:a16="http://schemas.microsoft.com/office/drawing/2014/main" id="{D9AAA309-4B34-8E40-804A-96F34D5356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A6D677-C77D-914E-88BD-28D61887BF8B}"/>
              </a:ext>
            </a:extLst>
          </p:cNvPr>
          <p:cNvSpPr>
            <a:spLocks noGrp="1"/>
          </p:cNvSpPr>
          <p:nvPr>
            <p:ph type="sldNum" sz="quarter" idx="12"/>
          </p:nvPr>
        </p:nvSpPr>
        <p:spPr/>
        <p:txBody>
          <a:bodyPr/>
          <a:lstStyle/>
          <a:p>
            <a:fld id="{41E3F2BF-CFD2-B941-A75D-E2179CA4D974}" type="slidenum">
              <a:rPr lang="en-US" smtClean="0"/>
              <a:t>‹#›</a:t>
            </a:fld>
            <a:endParaRPr lang="en-US"/>
          </a:p>
        </p:txBody>
      </p:sp>
    </p:spTree>
    <p:extLst>
      <p:ext uri="{BB962C8B-B14F-4D97-AF65-F5344CB8AC3E}">
        <p14:creationId xmlns:p14="http://schemas.microsoft.com/office/powerpoint/2010/main" val="188984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D251-C8B8-B749-9CA6-E16782526D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6A9C17-EFC2-2649-8606-340EDF1D597B}"/>
              </a:ext>
            </a:extLst>
          </p:cNvPr>
          <p:cNvSpPr>
            <a:spLocks noGrp="1"/>
          </p:cNvSpPr>
          <p:nvPr>
            <p:ph type="dt" sz="half" idx="10"/>
          </p:nvPr>
        </p:nvSpPr>
        <p:spPr/>
        <p:txBody>
          <a:bodyPr/>
          <a:lstStyle/>
          <a:p>
            <a:fld id="{5E962CAB-4413-0D4A-A9AB-ED762CD5B8E2}" type="datetime1">
              <a:rPr lang="en-US" smtClean="0"/>
              <a:t>4/17/23</a:t>
            </a:fld>
            <a:endParaRPr lang="en-US"/>
          </a:p>
        </p:txBody>
      </p:sp>
      <p:sp>
        <p:nvSpPr>
          <p:cNvPr id="4" name="Footer Placeholder 3">
            <a:extLst>
              <a:ext uri="{FF2B5EF4-FFF2-40B4-BE49-F238E27FC236}">
                <a16:creationId xmlns:a16="http://schemas.microsoft.com/office/drawing/2014/main" id="{851F2F68-57EE-AA44-AA28-E33B006BF6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2EAAC0-5052-4740-AB54-07DFDD5CBAA8}"/>
              </a:ext>
            </a:extLst>
          </p:cNvPr>
          <p:cNvSpPr>
            <a:spLocks noGrp="1"/>
          </p:cNvSpPr>
          <p:nvPr>
            <p:ph type="sldNum" sz="quarter" idx="12"/>
          </p:nvPr>
        </p:nvSpPr>
        <p:spPr/>
        <p:txBody>
          <a:bodyPr/>
          <a:lstStyle/>
          <a:p>
            <a:fld id="{41E3F2BF-CFD2-B941-A75D-E2179CA4D974}" type="slidenum">
              <a:rPr lang="en-US" smtClean="0"/>
              <a:t>‹#›</a:t>
            </a:fld>
            <a:endParaRPr lang="en-US"/>
          </a:p>
        </p:txBody>
      </p:sp>
    </p:spTree>
    <p:extLst>
      <p:ext uri="{BB962C8B-B14F-4D97-AF65-F5344CB8AC3E}">
        <p14:creationId xmlns:p14="http://schemas.microsoft.com/office/powerpoint/2010/main" val="391038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3603C5-3DEC-034D-926B-5522452491C5}"/>
              </a:ext>
            </a:extLst>
          </p:cNvPr>
          <p:cNvSpPr>
            <a:spLocks noGrp="1"/>
          </p:cNvSpPr>
          <p:nvPr>
            <p:ph type="dt" sz="half" idx="10"/>
          </p:nvPr>
        </p:nvSpPr>
        <p:spPr/>
        <p:txBody>
          <a:bodyPr/>
          <a:lstStyle/>
          <a:p>
            <a:fld id="{79B51FE0-0B5B-3245-B98E-1DA04EF5E9E9}" type="datetime1">
              <a:rPr lang="en-US" smtClean="0"/>
              <a:t>4/17/23</a:t>
            </a:fld>
            <a:endParaRPr lang="en-US"/>
          </a:p>
        </p:txBody>
      </p:sp>
      <p:sp>
        <p:nvSpPr>
          <p:cNvPr id="3" name="Footer Placeholder 2">
            <a:extLst>
              <a:ext uri="{FF2B5EF4-FFF2-40B4-BE49-F238E27FC236}">
                <a16:creationId xmlns:a16="http://schemas.microsoft.com/office/drawing/2014/main" id="{29EC46F8-C28F-B145-AAAF-65E9E12C3E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AD4BF9-65E8-4641-A243-D04C62B9703C}"/>
              </a:ext>
            </a:extLst>
          </p:cNvPr>
          <p:cNvSpPr>
            <a:spLocks noGrp="1"/>
          </p:cNvSpPr>
          <p:nvPr>
            <p:ph type="sldNum" sz="quarter" idx="12"/>
          </p:nvPr>
        </p:nvSpPr>
        <p:spPr/>
        <p:txBody>
          <a:bodyPr/>
          <a:lstStyle/>
          <a:p>
            <a:fld id="{41E3F2BF-CFD2-B941-A75D-E2179CA4D974}" type="slidenum">
              <a:rPr lang="en-US" smtClean="0"/>
              <a:t>‹#›</a:t>
            </a:fld>
            <a:endParaRPr lang="en-US"/>
          </a:p>
        </p:txBody>
      </p:sp>
    </p:spTree>
    <p:extLst>
      <p:ext uri="{BB962C8B-B14F-4D97-AF65-F5344CB8AC3E}">
        <p14:creationId xmlns:p14="http://schemas.microsoft.com/office/powerpoint/2010/main" val="115609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825F-50C4-134B-9E44-1CEC68956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2E9BF3-3112-8F4E-9A12-9D783A9D5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578C36-6739-8D44-AD8E-0BA26B5AD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CFC271-6151-944C-A2A8-4CAF69AFC0D9}"/>
              </a:ext>
            </a:extLst>
          </p:cNvPr>
          <p:cNvSpPr>
            <a:spLocks noGrp="1"/>
          </p:cNvSpPr>
          <p:nvPr>
            <p:ph type="dt" sz="half" idx="10"/>
          </p:nvPr>
        </p:nvSpPr>
        <p:spPr/>
        <p:txBody>
          <a:bodyPr/>
          <a:lstStyle/>
          <a:p>
            <a:fld id="{A1145172-DA2F-0349-804F-0C3BD373D968}" type="datetime1">
              <a:rPr lang="en-US" smtClean="0"/>
              <a:t>4/17/23</a:t>
            </a:fld>
            <a:endParaRPr lang="en-US"/>
          </a:p>
        </p:txBody>
      </p:sp>
      <p:sp>
        <p:nvSpPr>
          <p:cNvPr id="6" name="Footer Placeholder 5">
            <a:extLst>
              <a:ext uri="{FF2B5EF4-FFF2-40B4-BE49-F238E27FC236}">
                <a16:creationId xmlns:a16="http://schemas.microsoft.com/office/drawing/2014/main" id="{CB2624FD-CCF3-D44C-8226-1576D1D42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4BDE58-A811-5C45-A5E1-F9E7EB9791F2}"/>
              </a:ext>
            </a:extLst>
          </p:cNvPr>
          <p:cNvSpPr>
            <a:spLocks noGrp="1"/>
          </p:cNvSpPr>
          <p:nvPr>
            <p:ph type="sldNum" sz="quarter" idx="12"/>
          </p:nvPr>
        </p:nvSpPr>
        <p:spPr/>
        <p:txBody>
          <a:bodyPr/>
          <a:lstStyle/>
          <a:p>
            <a:fld id="{41E3F2BF-CFD2-B941-A75D-E2179CA4D974}" type="slidenum">
              <a:rPr lang="en-US" smtClean="0"/>
              <a:t>‹#›</a:t>
            </a:fld>
            <a:endParaRPr lang="en-US"/>
          </a:p>
        </p:txBody>
      </p:sp>
    </p:spTree>
    <p:extLst>
      <p:ext uri="{BB962C8B-B14F-4D97-AF65-F5344CB8AC3E}">
        <p14:creationId xmlns:p14="http://schemas.microsoft.com/office/powerpoint/2010/main" val="7788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1578-BF79-3F4C-9E8A-2D9EB4D18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354940-748B-4544-B994-6B51DCFF52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ABD319-325B-AE4A-AB39-608A6B968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77A48D-000F-EF4A-8DBB-5EC6CE4DDA6D}"/>
              </a:ext>
            </a:extLst>
          </p:cNvPr>
          <p:cNvSpPr>
            <a:spLocks noGrp="1"/>
          </p:cNvSpPr>
          <p:nvPr>
            <p:ph type="dt" sz="half" idx="10"/>
          </p:nvPr>
        </p:nvSpPr>
        <p:spPr/>
        <p:txBody>
          <a:bodyPr/>
          <a:lstStyle/>
          <a:p>
            <a:fld id="{A4F60E16-6FB7-F94F-8FAB-22CD7890EA26}" type="datetime1">
              <a:rPr lang="en-US" smtClean="0"/>
              <a:t>4/17/23</a:t>
            </a:fld>
            <a:endParaRPr lang="en-US"/>
          </a:p>
        </p:txBody>
      </p:sp>
      <p:sp>
        <p:nvSpPr>
          <p:cNvPr id="6" name="Footer Placeholder 5">
            <a:extLst>
              <a:ext uri="{FF2B5EF4-FFF2-40B4-BE49-F238E27FC236}">
                <a16:creationId xmlns:a16="http://schemas.microsoft.com/office/drawing/2014/main" id="{A425CDB2-7312-D949-BFB6-00D81C0FE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CDF9F-EC8D-2044-BF7B-77C0F00196BD}"/>
              </a:ext>
            </a:extLst>
          </p:cNvPr>
          <p:cNvSpPr>
            <a:spLocks noGrp="1"/>
          </p:cNvSpPr>
          <p:nvPr>
            <p:ph type="sldNum" sz="quarter" idx="12"/>
          </p:nvPr>
        </p:nvSpPr>
        <p:spPr/>
        <p:txBody>
          <a:bodyPr/>
          <a:lstStyle/>
          <a:p>
            <a:fld id="{41E3F2BF-CFD2-B941-A75D-E2179CA4D974}" type="slidenum">
              <a:rPr lang="en-US" smtClean="0"/>
              <a:t>‹#›</a:t>
            </a:fld>
            <a:endParaRPr lang="en-US"/>
          </a:p>
        </p:txBody>
      </p:sp>
    </p:spTree>
    <p:extLst>
      <p:ext uri="{BB962C8B-B14F-4D97-AF65-F5344CB8AC3E}">
        <p14:creationId xmlns:p14="http://schemas.microsoft.com/office/powerpoint/2010/main" val="155212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761965-FEBB-9E4E-9DD9-BD2D4C6E2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9D920C-07E8-AE4B-991D-F6297ED2B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4779B-6F24-9146-AB6D-47682DAC7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BC90A-22F1-AE40-8454-5E0B94B23FF7}" type="datetime1">
              <a:rPr lang="en-US" smtClean="0"/>
              <a:t>4/17/23</a:t>
            </a:fld>
            <a:endParaRPr lang="en-US"/>
          </a:p>
        </p:txBody>
      </p:sp>
      <p:sp>
        <p:nvSpPr>
          <p:cNvPr id="5" name="Footer Placeholder 4">
            <a:extLst>
              <a:ext uri="{FF2B5EF4-FFF2-40B4-BE49-F238E27FC236}">
                <a16:creationId xmlns:a16="http://schemas.microsoft.com/office/drawing/2014/main" id="{559E1018-3AC7-D747-9158-A866A90369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3086CC-8126-EE4E-9D8D-9AD71F6CD9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3F2BF-CFD2-B941-A75D-E2179CA4D974}" type="slidenum">
              <a:rPr lang="en-US" smtClean="0"/>
              <a:t>‹#›</a:t>
            </a:fld>
            <a:endParaRPr lang="en-US"/>
          </a:p>
        </p:txBody>
      </p:sp>
    </p:spTree>
    <p:extLst>
      <p:ext uri="{BB962C8B-B14F-4D97-AF65-F5344CB8AC3E}">
        <p14:creationId xmlns:p14="http://schemas.microsoft.com/office/powerpoint/2010/main" val="1110742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image" Target="../media/image41.png"/><Relationship Id="rId3" Type="http://schemas.openxmlformats.org/officeDocument/2006/relationships/image" Target="../media/image290.png"/><Relationship Id="rId7" Type="http://schemas.openxmlformats.org/officeDocument/2006/relationships/image" Target="../media/image10.png"/><Relationship Id="rId12"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0.png"/><Relationship Id="rId11" Type="http://schemas.openxmlformats.org/officeDocument/2006/relationships/image" Target="../media/image39.png"/><Relationship Id="rId5" Type="http://schemas.openxmlformats.org/officeDocument/2006/relationships/image" Target="../media/image310.png"/><Relationship Id="rId10" Type="http://schemas.openxmlformats.org/officeDocument/2006/relationships/image" Target="../media/image350.png"/><Relationship Id="rId4" Type="http://schemas.openxmlformats.org/officeDocument/2006/relationships/image" Target="../media/image300.png"/><Relationship Id="rId9" Type="http://schemas.openxmlformats.org/officeDocument/2006/relationships/image" Target="../media/image34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18.jpeg"/><Relationship Id="rId4" Type="http://schemas.openxmlformats.org/officeDocument/2006/relationships/image" Target="../media/image43.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8.jpeg"/><Relationship Id="rId5" Type="http://schemas.openxmlformats.org/officeDocument/2006/relationships/image" Target="../media/image44.png"/><Relationship Id="rId10" Type="http://schemas.openxmlformats.org/officeDocument/2006/relationships/image" Target="../media/image10.png"/><Relationship Id="rId4" Type="http://schemas.openxmlformats.org/officeDocument/2006/relationships/image" Target="../media/image43.pn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0.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440.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2.xml"/><Relationship Id="rId4" Type="http://schemas.openxmlformats.org/officeDocument/2006/relationships/image" Target="../media/image480.png"/></Relationships>
</file>

<file path=ppt/slides/_rels/slide3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550.pn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0.png"/><Relationship Id="rId10" Type="http://schemas.openxmlformats.org/officeDocument/2006/relationships/image" Target="../media/image70.png"/><Relationship Id="rId4" Type="http://schemas.openxmlformats.org/officeDocument/2006/relationships/image" Target="../media/image65.png"/><Relationship Id="rId9" Type="http://schemas.openxmlformats.org/officeDocument/2006/relationships/image" Target="../media/image69.png"/></Relationships>
</file>

<file path=ppt/slides/_rels/slide4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8.png"/><Relationship Id="rId7" Type="http://schemas.openxmlformats.org/officeDocument/2006/relationships/image" Target="../media/image6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68.png"/><Relationship Id="rId5" Type="http://schemas.openxmlformats.org/officeDocument/2006/relationships/image" Target="../media/image60.png"/><Relationship Id="rId10" Type="http://schemas.openxmlformats.org/officeDocument/2006/relationships/image" Target="../media/image73.png"/><Relationship Id="rId4" Type="http://schemas.openxmlformats.org/officeDocument/2006/relationships/image" Target="../media/image65.png"/><Relationship Id="rId9" Type="http://schemas.openxmlformats.org/officeDocument/2006/relationships/image" Target="../media/image7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550.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30.png"/><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620.png"/><Relationship Id="rId12"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10.png"/><Relationship Id="rId11" Type="http://schemas.openxmlformats.org/officeDocument/2006/relationships/image" Target="../media/image25.png"/><Relationship Id="rId5" Type="http://schemas.openxmlformats.org/officeDocument/2006/relationships/image" Target="../media/image600.png"/><Relationship Id="rId15" Type="http://schemas.openxmlformats.org/officeDocument/2006/relationships/image" Target="../media/image30.png"/><Relationship Id="rId10"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640.png"/><Relationship Id="rId14" Type="http://schemas.openxmlformats.org/officeDocument/2006/relationships/image" Target="../media/image29.png"/></Relationships>
</file>

<file path=ppt/slides/_rels/slide4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630.png"/><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620.png"/><Relationship Id="rId12"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10.png"/><Relationship Id="rId11" Type="http://schemas.openxmlformats.org/officeDocument/2006/relationships/image" Target="../media/image25.png"/><Relationship Id="rId5" Type="http://schemas.openxmlformats.org/officeDocument/2006/relationships/image" Target="../media/image600.png"/><Relationship Id="rId15" Type="http://schemas.openxmlformats.org/officeDocument/2006/relationships/image" Target="../media/image30.png"/><Relationship Id="rId10" Type="http://schemas.openxmlformats.org/officeDocument/2006/relationships/image" Target="../media/image83.png"/><Relationship Id="rId4" Type="http://schemas.openxmlformats.org/officeDocument/2006/relationships/image" Target="../media/image24.png"/><Relationship Id="rId9" Type="http://schemas.openxmlformats.org/officeDocument/2006/relationships/image" Target="../media/image640.png"/><Relationship Id="rId14" Type="http://schemas.openxmlformats.org/officeDocument/2006/relationships/image" Target="../media/image29.png"/></Relationships>
</file>

<file path=ppt/slides/_rels/slide52.xml.rels><?xml version="1.0" encoding="UTF-8" standalone="yes"?>
<Relationships xmlns="http://schemas.openxmlformats.org/package/2006/relationships"><Relationship Id="rId8" Type="http://schemas.openxmlformats.org/officeDocument/2006/relationships/image" Target="../media/image630.png"/><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620.png"/><Relationship Id="rId12"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610.png"/><Relationship Id="rId11" Type="http://schemas.openxmlformats.org/officeDocument/2006/relationships/image" Target="../media/image25.png"/><Relationship Id="rId5" Type="http://schemas.openxmlformats.org/officeDocument/2006/relationships/image" Target="../media/image600.png"/><Relationship Id="rId15" Type="http://schemas.openxmlformats.org/officeDocument/2006/relationships/image" Target="../media/image30.png"/><Relationship Id="rId10" Type="http://schemas.openxmlformats.org/officeDocument/2006/relationships/image" Target="../media/image53.png"/><Relationship Id="rId4" Type="http://schemas.openxmlformats.org/officeDocument/2006/relationships/image" Target="../media/image24.png"/><Relationship Id="rId9" Type="http://schemas.openxmlformats.org/officeDocument/2006/relationships/image" Target="../media/image640.png"/><Relationship Id="rId14" Type="http://schemas.openxmlformats.org/officeDocument/2006/relationships/image" Target="../media/image29.png"/></Relationships>
</file>

<file path=ppt/slides/_rels/slide53.xml.rels><?xml version="1.0" encoding="UTF-8" standalone="yes"?>
<Relationships xmlns="http://schemas.openxmlformats.org/package/2006/relationships"><Relationship Id="rId8" Type="http://schemas.openxmlformats.org/officeDocument/2006/relationships/image" Target="../media/image630.png"/><Relationship Id="rId13"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620.png"/><Relationship Id="rId12"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10.png"/><Relationship Id="rId11" Type="http://schemas.openxmlformats.org/officeDocument/2006/relationships/image" Target="../media/image26.png"/><Relationship Id="rId5" Type="http://schemas.openxmlformats.org/officeDocument/2006/relationships/image" Target="../media/image600.png"/><Relationship Id="rId10"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640.png"/><Relationship Id="rId14" Type="http://schemas.openxmlformats.org/officeDocument/2006/relationships/image" Target="../media/image3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tiff"/><Relationship Id="rId7"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tiff"/><Relationship Id="rId7"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10.png"/></Relationships>
</file>

<file path=ppt/slides/_rels/slide5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1.png"/><Relationship Id="rId7"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0.png"/><Relationship Id="rId10" Type="http://schemas.openxmlformats.org/officeDocument/2006/relationships/image" Target="../media/image32.png"/><Relationship Id="rId4" Type="http://schemas.openxmlformats.org/officeDocument/2006/relationships/image" Target="../media/image31.tiff"/><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1.png"/><Relationship Id="rId7"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0.png"/><Relationship Id="rId10" Type="http://schemas.openxmlformats.org/officeDocument/2006/relationships/image" Target="../media/image32.png"/><Relationship Id="rId4" Type="http://schemas.openxmlformats.org/officeDocument/2006/relationships/image" Target="../media/image31.tiff"/><Relationship Id="rId9" Type="http://schemas.openxmlformats.org/officeDocument/2006/relationships/image" Target="../media/image10.png"/></Relationships>
</file>

<file path=ppt/slides/_rels/slide6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1.tiff"/><Relationship Id="rId7"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1.tiff"/><Relationship Id="rId7"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75.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250.png"/><Relationship Id="rId5" Type="http://schemas.openxmlformats.org/officeDocument/2006/relationships/image" Target="../media/image15.png"/><Relationship Id="rId10" Type="http://schemas.openxmlformats.org/officeDocument/2006/relationships/image" Target="../media/image76.png"/><Relationship Id="rId4" Type="http://schemas.openxmlformats.org/officeDocument/2006/relationships/image" Target="../media/image14.png"/><Relationship Id="rId9" Type="http://schemas.openxmlformats.org/officeDocument/2006/relationships/image" Target="../media/image2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10.png"/><Relationship Id="rId1" Type="http://schemas.openxmlformats.org/officeDocument/2006/relationships/slideLayout" Target="../slideLayouts/slideLayout2.xml"/><Relationship Id="rId4" Type="http://schemas.openxmlformats.org/officeDocument/2006/relationships/image" Target="../media/image5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7.png"/><Relationship Id="rId7"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8.png"/><Relationship Id="rId9" Type="http://schemas.openxmlformats.org/officeDocument/2006/relationships/image" Target="../media/image30.png"/></Relationships>
</file>

<file path=ppt/slides/_rels/slide7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7.png"/><Relationship Id="rId7" Type="http://schemas.openxmlformats.org/officeDocument/2006/relationships/image" Target="../media/image24.png"/><Relationship Id="rId12"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29.png"/><Relationship Id="rId5" Type="http://schemas.openxmlformats.org/officeDocument/2006/relationships/image" Target="../media/image79.png"/><Relationship Id="rId10" Type="http://schemas.openxmlformats.org/officeDocument/2006/relationships/image" Target="../media/image28.png"/><Relationship Id="rId4" Type="http://schemas.openxmlformats.org/officeDocument/2006/relationships/image" Target="../media/image78.png"/><Relationship Id="rId9" Type="http://schemas.openxmlformats.org/officeDocument/2006/relationships/image" Target="../media/image26.png"/></Relationships>
</file>

<file path=ppt/slides/_rels/slide7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7.png"/><Relationship Id="rId7" Type="http://schemas.openxmlformats.org/officeDocument/2006/relationships/image" Target="../media/image24.png"/><Relationship Id="rId12"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29.png"/><Relationship Id="rId5" Type="http://schemas.openxmlformats.org/officeDocument/2006/relationships/image" Target="../media/image79.png"/><Relationship Id="rId10" Type="http://schemas.openxmlformats.org/officeDocument/2006/relationships/image" Target="../media/image28.png"/><Relationship Id="rId4" Type="http://schemas.openxmlformats.org/officeDocument/2006/relationships/image" Target="../media/image78.png"/><Relationship Id="rId9" Type="http://schemas.openxmlformats.org/officeDocument/2006/relationships/image" Target="../media/image26.png"/></Relationships>
</file>

<file path=ppt/slides/_rels/slide7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74.xml.rels><?xml version="1.0" encoding="UTF-8" standalone="yes"?>
<Relationships xmlns="http://schemas.openxmlformats.org/package/2006/relationships"><Relationship Id="rId3" Type="http://schemas.openxmlformats.org/officeDocument/2006/relationships/image" Target="../media/image31.tiff"/><Relationship Id="rId7"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3" Type="http://schemas.openxmlformats.org/officeDocument/2006/relationships/image" Target="../media/image31.tiff"/><Relationship Id="rId7"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s>
</file>

<file path=ppt/slides/_rels/slide7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1.tiff"/><Relationship Id="rId7"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1.png"/><Relationship Id="rId4" Type="http://schemas.openxmlformats.org/officeDocument/2006/relationships/image" Target="../media/image81.png"/></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7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4.png"/><Relationship Id="rId7"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1.png"/><Relationship Id="rId4" Type="http://schemas.openxmlformats.org/officeDocument/2006/relationships/image" Target="../media/image32.png"/><Relationship Id="rId9" Type="http://schemas.openxmlformats.org/officeDocument/2006/relationships/image" Target="../media/image48.png"/></Relationships>
</file>

<file path=ppt/slides/_rels/slide7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84.png"/><Relationship Id="rId7"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1.png"/><Relationship Id="rId4" Type="http://schemas.openxmlformats.org/officeDocument/2006/relationships/image" Target="../media/image81.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1.png"/><Relationship Id="rId7"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34.png"/><Relationship Id="rId4" Type="http://schemas.openxmlformats.org/officeDocument/2006/relationships/image" Target="../media/image33.png"/></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00.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14.png"/></Relationships>
</file>

<file path=ppt/slides/_rels/slide8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3.png"/><Relationship Id="rId7" Type="http://schemas.openxmlformats.org/officeDocument/2006/relationships/image" Target="../media/image75.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15.png"/><Relationship Id="rId10" Type="http://schemas.openxmlformats.org/officeDocument/2006/relationships/image" Target="../media/image85.png"/><Relationship Id="rId4" Type="http://schemas.openxmlformats.org/officeDocument/2006/relationships/image" Target="../media/image14.png"/><Relationship Id="rId9" Type="http://schemas.openxmlformats.org/officeDocument/2006/relationships/image" Target="../media/image16.png"/></Relationships>
</file>

<file path=ppt/slides/_rels/slide8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75.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76.png"/></Relationships>
</file>

<file path=ppt/slides/_rels/slide8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75.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76.png"/></Relationships>
</file>

<file path=ppt/slides/_rels/slide89.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tiff"/></Relationships>
</file>

<file path=ppt/slides/_rels/slide9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p:nvPr/>
        </p:nvSpPr>
        <p:spPr>
          <a:xfrm>
            <a:off x="5475567" y="3079533"/>
            <a:ext cx="1409600" cy="5556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56" name="Google Shape;56;p13"/>
          <p:cNvSpPr txBox="1">
            <a:spLocks noGrp="1"/>
          </p:cNvSpPr>
          <p:nvPr>
            <p:ph type="ctrTitle"/>
          </p:nvPr>
        </p:nvSpPr>
        <p:spPr>
          <a:xfrm>
            <a:off x="-1107677" y="-170467"/>
            <a:ext cx="12997600" cy="4689600"/>
          </a:xfrm>
          <a:prstGeom prst="rect">
            <a:avLst/>
          </a:prstGeom>
          <a:noFill/>
        </p:spPr>
        <p:txBody>
          <a:bodyPr spcFirstLastPara="1" vert="horz" wrap="square" lIns="1828800" tIns="121900" rIns="121900" bIns="121900" rtlCol="0" anchor="ctr" anchorCtr="0">
            <a:normAutofit/>
          </a:bodyPr>
          <a:lstStyle/>
          <a:p>
            <a:pPr algn="l">
              <a:spcBef>
                <a:spcPts val="0"/>
              </a:spcBef>
            </a:pPr>
            <a:endParaRPr b="1" dirty="0">
              <a:solidFill>
                <a:srgbClr val="FFFFFF"/>
              </a:solidFill>
              <a:latin typeface="Calibri" panose="020F0502020204030204" pitchFamily="34" charset="0"/>
              <a:ea typeface="Raleway"/>
              <a:cs typeface="Calibri" panose="020F0502020204030204" pitchFamily="34" charset="0"/>
              <a:sym typeface="Raleway"/>
            </a:endParaRPr>
          </a:p>
          <a:p>
            <a:pPr algn="l">
              <a:spcBef>
                <a:spcPts val="0"/>
              </a:spcBef>
            </a:pPr>
            <a:endParaRPr b="1" dirty="0">
              <a:solidFill>
                <a:srgbClr val="FFFFFF"/>
              </a:solidFill>
              <a:latin typeface="Calibri" panose="020F0502020204030204" pitchFamily="34" charset="0"/>
              <a:ea typeface="Raleway"/>
              <a:cs typeface="Calibri" panose="020F0502020204030204" pitchFamily="34" charset="0"/>
              <a:sym typeface="Raleway"/>
            </a:endParaRPr>
          </a:p>
          <a:p>
            <a:pPr>
              <a:spcBef>
                <a:spcPts val="0"/>
              </a:spcBef>
            </a:pPr>
            <a:r>
              <a:rPr lang="en-US" b="1" dirty="0">
                <a:solidFill>
                  <a:schemeClr val="accent1">
                    <a:lumMod val="75000"/>
                  </a:schemeClr>
                </a:solidFill>
                <a:latin typeface="Calibri" panose="020F0502020204030204" pitchFamily="34" charset="0"/>
                <a:ea typeface="Raleway"/>
                <a:cs typeface="Calibri" panose="020F0502020204030204" pitchFamily="34" charset="0"/>
                <a:sym typeface="Raleway"/>
              </a:rPr>
              <a:t>A Theory of Composition for Differential Obliviousness</a:t>
            </a:r>
            <a:endParaRPr dirty="0">
              <a:solidFill>
                <a:schemeClr val="accent1">
                  <a:lumMod val="75000"/>
                </a:schemeClr>
              </a:solidFill>
              <a:latin typeface="Calibri" panose="020F0502020204030204" pitchFamily="34" charset="0"/>
              <a:ea typeface="Raleway"/>
              <a:cs typeface="Calibri" panose="020F0502020204030204" pitchFamily="34" charset="0"/>
              <a:sym typeface="Raleway"/>
            </a:endParaRPr>
          </a:p>
          <a:p>
            <a:pPr>
              <a:spcBef>
                <a:spcPts val="0"/>
              </a:spcBef>
            </a:pPr>
            <a:endParaRPr b="1" dirty="0">
              <a:solidFill>
                <a:srgbClr val="FFFFFF"/>
              </a:solidFill>
              <a:latin typeface="Calibri" panose="020F0502020204030204" pitchFamily="34" charset="0"/>
              <a:ea typeface="Raleway"/>
              <a:cs typeface="Calibri" panose="020F0502020204030204" pitchFamily="34" charset="0"/>
              <a:sym typeface="Raleway"/>
            </a:endParaRPr>
          </a:p>
        </p:txBody>
      </p:sp>
      <p:sp>
        <p:nvSpPr>
          <p:cNvPr id="5" name="Subtitle 4">
            <a:extLst>
              <a:ext uri="{FF2B5EF4-FFF2-40B4-BE49-F238E27FC236}">
                <a16:creationId xmlns:a16="http://schemas.microsoft.com/office/drawing/2014/main" id="{C9664070-D83A-234E-8BD2-ACBE567B5019}"/>
              </a:ext>
            </a:extLst>
          </p:cNvPr>
          <p:cNvSpPr>
            <a:spLocks noGrp="1"/>
          </p:cNvSpPr>
          <p:nvPr>
            <p:ph type="subTitle" idx="1"/>
          </p:nvPr>
        </p:nvSpPr>
        <p:spPr>
          <a:xfrm>
            <a:off x="1524000" y="3602038"/>
            <a:ext cx="9144000" cy="1655762"/>
          </a:xfrm>
        </p:spPr>
        <p:txBody>
          <a:bodyPr>
            <a:normAutofit/>
          </a:bodyPr>
          <a:lstStyle/>
          <a:p>
            <a:r>
              <a:rPr lang="en-US" sz="2800" dirty="0" err="1"/>
              <a:t>Mingxun</a:t>
            </a:r>
            <a:r>
              <a:rPr lang="en-US" sz="2800" dirty="0"/>
              <a:t> Zhou, Elaine Shi, T-H. Hubert Chan, </a:t>
            </a:r>
            <a:r>
              <a:rPr lang="en-US" sz="2800" dirty="0" err="1"/>
              <a:t>Shir</a:t>
            </a:r>
            <a:r>
              <a:rPr lang="en-US" sz="2800" dirty="0"/>
              <a:t> </a:t>
            </a:r>
            <a:r>
              <a:rPr lang="en-US" sz="2800" dirty="0" err="1"/>
              <a:t>Maimon</a:t>
            </a:r>
            <a:endParaRPr lang="en-US" sz="2800" dirty="0"/>
          </a:p>
          <a:p>
            <a:r>
              <a:rPr lang="en-US" sz="2800" dirty="0"/>
              <a:t>CMU, HKU, Cornell</a:t>
            </a:r>
          </a:p>
          <a:p>
            <a:r>
              <a:rPr lang="en-US" sz="2800" dirty="0" err="1"/>
              <a:t>Eurocrypt</a:t>
            </a:r>
            <a:r>
              <a:rPr lang="en-US" sz="2800" dirty="0"/>
              <a:t> 2023</a:t>
            </a:r>
          </a:p>
        </p:txBody>
      </p:sp>
    </p:spTree>
    <p:extLst>
      <p:ext uri="{BB962C8B-B14F-4D97-AF65-F5344CB8AC3E}">
        <p14:creationId xmlns:p14="http://schemas.microsoft.com/office/powerpoint/2010/main" val="220502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528A-7C0F-0044-8BAF-C143A730CC23}"/>
              </a:ext>
            </a:extLst>
          </p:cNvPr>
          <p:cNvSpPr>
            <a:spLocks noGrp="1"/>
          </p:cNvSpPr>
          <p:nvPr>
            <p:ph type="title"/>
          </p:nvPr>
        </p:nvSpPr>
        <p:spPr/>
        <p:txBody>
          <a:bodyPr>
            <a:normAutofit/>
          </a:bodyPr>
          <a:lstStyle/>
          <a:p>
            <a:r>
              <a:rPr lang="en-US" b="1" dirty="0"/>
              <a:t>Composability: </a:t>
            </a:r>
            <a:br>
              <a:rPr lang="en-US" b="1" dirty="0"/>
            </a:br>
            <a:r>
              <a:rPr lang="en-US" sz="3600" b="1" dirty="0"/>
              <a:t>A fundamental feature of Differential Privacy</a:t>
            </a:r>
            <a:endParaRPr lang="en-US" b="1" dirty="0"/>
          </a:p>
        </p:txBody>
      </p:sp>
      <p:sp>
        <p:nvSpPr>
          <p:cNvPr id="4" name="Slide Number Placeholder 3">
            <a:extLst>
              <a:ext uri="{FF2B5EF4-FFF2-40B4-BE49-F238E27FC236}">
                <a16:creationId xmlns:a16="http://schemas.microsoft.com/office/drawing/2014/main" id="{246FAE3E-C039-A841-BA22-718B4799679B}"/>
              </a:ext>
            </a:extLst>
          </p:cNvPr>
          <p:cNvSpPr>
            <a:spLocks noGrp="1"/>
          </p:cNvSpPr>
          <p:nvPr>
            <p:ph type="sldNum" sz="quarter" idx="12"/>
          </p:nvPr>
        </p:nvSpPr>
        <p:spPr/>
        <p:txBody>
          <a:bodyPr/>
          <a:lstStyle/>
          <a:p>
            <a:fld id="{41E3F2BF-CFD2-B941-A75D-E2179CA4D974}" type="slidenum">
              <a:rPr lang="en-US" smtClean="0"/>
              <a:t>10</a:t>
            </a:fld>
            <a:endParaRPr lang="en-US" dirty="0"/>
          </a:p>
        </p:txBody>
      </p:sp>
      <p:pic>
        <p:nvPicPr>
          <p:cNvPr id="5" name="Picture 4">
            <a:extLst>
              <a:ext uri="{FF2B5EF4-FFF2-40B4-BE49-F238E27FC236}">
                <a16:creationId xmlns:a16="http://schemas.microsoft.com/office/drawing/2014/main" id="{3F614F5B-F736-6F4B-94D9-530FC2A267B7}"/>
              </a:ext>
            </a:extLst>
          </p:cNvPr>
          <p:cNvPicPr>
            <a:picLocks noChangeAspect="1"/>
          </p:cNvPicPr>
          <p:nvPr/>
        </p:nvPicPr>
        <p:blipFill>
          <a:blip r:embed="rId3"/>
          <a:stretch>
            <a:fillRect/>
          </a:stretch>
        </p:blipFill>
        <p:spPr>
          <a:xfrm>
            <a:off x="3924987" y="1854020"/>
            <a:ext cx="3922926" cy="2949797"/>
          </a:xfrm>
          <a:prstGeom prst="rect">
            <a:avLst/>
          </a:prstGeom>
        </p:spPr>
      </p:pic>
      <p:sp>
        <p:nvSpPr>
          <p:cNvPr id="7" name="TextBox 6">
            <a:extLst>
              <a:ext uri="{FF2B5EF4-FFF2-40B4-BE49-F238E27FC236}">
                <a16:creationId xmlns:a16="http://schemas.microsoft.com/office/drawing/2014/main" id="{FCA8C293-A10A-D249-8921-0587D323F9E9}"/>
              </a:ext>
            </a:extLst>
          </p:cNvPr>
          <p:cNvSpPr txBox="1"/>
          <p:nvPr/>
        </p:nvSpPr>
        <p:spPr>
          <a:xfrm>
            <a:off x="1482386" y="4967149"/>
            <a:ext cx="5200013" cy="1754326"/>
          </a:xfrm>
          <a:prstGeom prst="rect">
            <a:avLst/>
          </a:prstGeom>
          <a:noFill/>
        </p:spPr>
        <p:txBody>
          <a:bodyPr wrap="none" rtlCol="0">
            <a:spAutoFit/>
          </a:bodyPr>
          <a:lstStyle/>
          <a:p>
            <a:pPr algn="ctr"/>
            <a:r>
              <a:rPr lang="en-US" sz="3600" b="1" dirty="0"/>
              <a:t>Standard DP Algorithms</a:t>
            </a:r>
          </a:p>
          <a:p>
            <a:pPr marL="571500" indent="-571500">
              <a:buFont typeface="Arial" panose="020B0604020202020204" pitchFamily="34" charset="0"/>
              <a:buChar char="•"/>
            </a:pPr>
            <a:r>
              <a:rPr lang="en-US" sz="3600" dirty="0"/>
              <a:t>Modularized Design</a:t>
            </a:r>
          </a:p>
          <a:p>
            <a:pPr marL="571500" indent="-571500">
              <a:buFont typeface="Arial" panose="020B0604020202020204" pitchFamily="34" charset="0"/>
              <a:buChar char="•"/>
            </a:pPr>
            <a:r>
              <a:rPr lang="en-US" sz="3600" dirty="0"/>
              <a:t>Track Privacy Loss</a:t>
            </a:r>
          </a:p>
        </p:txBody>
      </p:sp>
      <p:sp>
        <p:nvSpPr>
          <p:cNvPr id="9" name="Right Brace 8">
            <a:extLst>
              <a:ext uri="{FF2B5EF4-FFF2-40B4-BE49-F238E27FC236}">
                <a16:creationId xmlns:a16="http://schemas.microsoft.com/office/drawing/2014/main" id="{8C636041-A081-7A43-B9E5-1244ACB846BF}"/>
              </a:ext>
            </a:extLst>
          </p:cNvPr>
          <p:cNvSpPr/>
          <p:nvPr/>
        </p:nvSpPr>
        <p:spPr>
          <a:xfrm>
            <a:off x="6819900" y="5581650"/>
            <a:ext cx="266700" cy="1139825"/>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A8988C54-8D98-C146-8F1E-DD32DD9D2E80}"/>
              </a:ext>
            </a:extLst>
          </p:cNvPr>
          <p:cNvSpPr txBox="1"/>
          <p:nvPr/>
        </p:nvSpPr>
        <p:spPr>
          <a:xfrm>
            <a:off x="7361601" y="5674508"/>
            <a:ext cx="3365024" cy="954107"/>
          </a:xfrm>
          <a:prstGeom prst="rect">
            <a:avLst/>
          </a:prstGeom>
          <a:noFill/>
        </p:spPr>
        <p:txBody>
          <a:bodyPr wrap="none" rtlCol="0">
            <a:spAutoFit/>
          </a:bodyPr>
          <a:lstStyle/>
          <a:p>
            <a:r>
              <a:rPr lang="en-US" sz="2800" b="1" dirty="0">
                <a:solidFill>
                  <a:schemeClr val="accent6">
                    <a:lumMod val="75000"/>
                  </a:schemeClr>
                </a:solidFill>
              </a:rPr>
              <a:t>Theory Development</a:t>
            </a:r>
          </a:p>
          <a:p>
            <a:r>
              <a:rPr lang="en-US" sz="2800" b="1" dirty="0">
                <a:solidFill>
                  <a:schemeClr val="accent6">
                    <a:lumMod val="75000"/>
                  </a:schemeClr>
                </a:solidFill>
              </a:rPr>
              <a:t>Practical Deployment</a:t>
            </a:r>
          </a:p>
        </p:txBody>
      </p:sp>
      <p:pic>
        <p:nvPicPr>
          <p:cNvPr id="11" name="Google Shape;388;p50">
            <a:extLst>
              <a:ext uri="{FF2B5EF4-FFF2-40B4-BE49-F238E27FC236}">
                <a16:creationId xmlns:a16="http://schemas.microsoft.com/office/drawing/2014/main" id="{10C62179-2AB4-C04F-863C-A89524F6D6A6}"/>
              </a:ext>
            </a:extLst>
          </p:cNvPr>
          <p:cNvPicPr preferRelativeResize="0"/>
          <p:nvPr/>
        </p:nvPicPr>
        <p:blipFill>
          <a:blip r:embed="rId4">
            <a:alphaModFix/>
          </a:blip>
          <a:stretch>
            <a:fillRect/>
          </a:stretch>
        </p:blipFill>
        <p:spPr>
          <a:xfrm>
            <a:off x="10876350" y="4626750"/>
            <a:ext cx="954900" cy="954900"/>
          </a:xfrm>
          <a:prstGeom prst="rect">
            <a:avLst/>
          </a:prstGeom>
          <a:noFill/>
          <a:ln>
            <a:noFill/>
          </a:ln>
        </p:spPr>
      </p:pic>
    </p:spTree>
    <p:extLst>
      <p:ext uri="{BB962C8B-B14F-4D97-AF65-F5344CB8AC3E}">
        <p14:creationId xmlns:p14="http://schemas.microsoft.com/office/powerpoint/2010/main" val="329800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528A-7C0F-0044-8BAF-C143A730CC23}"/>
              </a:ext>
            </a:extLst>
          </p:cNvPr>
          <p:cNvSpPr>
            <a:spLocks noGrp="1"/>
          </p:cNvSpPr>
          <p:nvPr>
            <p:ph type="title"/>
          </p:nvPr>
        </p:nvSpPr>
        <p:spPr/>
        <p:txBody>
          <a:bodyPr>
            <a:normAutofit/>
          </a:bodyPr>
          <a:lstStyle/>
          <a:p>
            <a:r>
              <a:rPr lang="en-US" b="1" dirty="0"/>
              <a:t>Composability: a fundamental feature of DO?</a:t>
            </a:r>
          </a:p>
        </p:txBody>
      </p:sp>
      <p:sp>
        <p:nvSpPr>
          <p:cNvPr id="4" name="Slide Number Placeholder 3">
            <a:extLst>
              <a:ext uri="{FF2B5EF4-FFF2-40B4-BE49-F238E27FC236}">
                <a16:creationId xmlns:a16="http://schemas.microsoft.com/office/drawing/2014/main" id="{246FAE3E-C039-A841-BA22-718B4799679B}"/>
              </a:ext>
            </a:extLst>
          </p:cNvPr>
          <p:cNvSpPr>
            <a:spLocks noGrp="1"/>
          </p:cNvSpPr>
          <p:nvPr>
            <p:ph type="sldNum" sz="quarter" idx="12"/>
          </p:nvPr>
        </p:nvSpPr>
        <p:spPr/>
        <p:txBody>
          <a:bodyPr/>
          <a:lstStyle/>
          <a:p>
            <a:fld id="{41E3F2BF-CFD2-B941-A75D-E2179CA4D974}" type="slidenum">
              <a:rPr lang="en-US" smtClean="0"/>
              <a:t>11</a:t>
            </a:fld>
            <a:endParaRPr lang="en-US" dirty="0"/>
          </a:p>
        </p:txBody>
      </p:sp>
      <p:pic>
        <p:nvPicPr>
          <p:cNvPr id="5" name="Picture 4">
            <a:extLst>
              <a:ext uri="{FF2B5EF4-FFF2-40B4-BE49-F238E27FC236}">
                <a16:creationId xmlns:a16="http://schemas.microsoft.com/office/drawing/2014/main" id="{3F614F5B-F736-6F4B-94D9-530FC2A267B7}"/>
              </a:ext>
            </a:extLst>
          </p:cNvPr>
          <p:cNvPicPr>
            <a:picLocks noChangeAspect="1"/>
          </p:cNvPicPr>
          <p:nvPr/>
        </p:nvPicPr>
        <p:blipFill>
          <a:blip r:embed="rId3"/>
          <a:stretch>
            <a:fillRect/>
          </a:stretch>
        </p:blipFill>
        <p:spPr>
          <a:xfrm>
            <a:off x="3753537" y="2235020"/>
            <a:ext cx="3922926" cy="2949797"/>
          </a:xfrm>
          <a:prstGeom prst="rect">
            <a:avLst/>
          </a:prstGeom>
        </p:spPr>
      </p:pic>
      <p:sp>
        <p:nvSpPr>
          <p:cNvPr id="6" name="TextBox 5">
            <a:extLst>
              <a:ext uri="{FF2B5EF4-FFF2-40B4-BE49-F238E27FC236}">
                <a16:creationId xmlns:a16="http://schemas.microsoft.com/office/drawing/2014/main" id="{A8003A71-8A7F-7941-8517-3AB0F1A50E54}"/>
              </a:ext>
            </a:extLst>
          </p:cNvPr>
          <p:cNvSpPr txBox="1"/>
          <p:nvPr/>
        </p:nvSpPr>
        <p:spPr>
          <a:xfrm>
            <a:off x="4457700" y="5581650"/>
            <a:ext cx="2385589" cy="646331"/>
          </a:xfrm>
          <a:prstGeom prst="rect">
            <a:avLst/>
          </a:prstGeom>
          <a:noFill/>
        </p:spPr>
        <p:txBody>
          <a:bodyPr wrap="none" rtlCol="0">
            <a:spAutoFit/>
          </a:bodyPr>
          <a:lstStyle/>
          <a:p>
            <a:r>
              <a:rPr lang="en-US" sz="3600" dirty="0"/>
              <a:t>Expectation</a:t>
            </a:r>
          </a:p>
        </p:txBody>
      </p:sp>
    </p:spTree>
    <p:extLst>
      <p:ext uri="{BB962C8B-B14F-4D97-AF65-F5344CB8AC3E}">
        <p14:creationId xmlns:p14="http://schemas.microsoft.com/office/powerpoint/2010/main" val="2750076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528A-7C0F-0044-8BAF-C143A730CC23}"/>
              </a:ext>
            </a:extLst>
          </p:cNvPr>
          <p:cNvSpPr>
            <a:spLocks noGrp="1"/>
          </p:cNvSpPr>
          <p:nvPr>
            <p:ph type="title"/>
          </p:nvPr>
        </p:nvSpPr>
        <p:spPr/>
        <p:txBody>
          <a:bodyPr>
            <a:normAutofit/>
          </a:bodyPr>
          <a:lstStyle/>
          <a:p>
            <a:r>
              <a:rPr lang="en-US" dirty="0"/>
              <a:t>Basic DO is NOT composable</a:t>
            </a:r>
          </a:p>
        </p:txBody>
      </p:sp>
      <p:pic>
        <p:nvPicPr>
          <p:cNvPr id="12" name="Picture 11">
            <a:extLst>
              <a:ext uri="{FF2B5EF4-FFF2-40B4-BE49-F238E27FC236}">
                <a16:creationId xmlns:a16="http://schemas.microsoft.com/office/drawing/2014/main" id="{1A025565-B5C4-BD45-93B2-43D7FAC1D97A}"/>
              </a:ext>
            </a:extLst>
          </p:cNvPr>
          <p:cNvPicPr>
            <a:picLocks noChangeAspect="1"/>
          </p:cNvPicPr>
          <p:nvPr/>
        </p:nvPicPr>
        <p:blipFill>
          <a:blip r:embed="rId3"/>
          <a:stretch>
            <a:fillRect/>
          </a:stretch>
        </p:blipFill>
        <p:spPr>
          <a:xfrm>
            <a:off x="4275372" y="1920917"/>
            <a:ext cx="3225800" cy="3225800"/>
          </a:xfrm>
          <a:prstGeom prst="rect">
            <a:avLst/>
          </a:prstGeom>
        </p:spPr>
      </p:pic>
      <p:sp>
        <p:nvSpPr>
          <p:cNvPr id="13" name="TextBox 12">
            <a:extLst>
              <a:ext uri="{FF2B5EF4-FFF2-40B4-BE49-F238E27FC236}">
                <a16:creationId xmlns:a16="http://schemas.microsoft.com/office/drawing/2014/main" id="{CB6A4C6A-9CED-1441-A440-C552594ACA9B}"/>
              </a:ext>
            </a:extLst>
          </p:cNvPr>
          <p:cNvSpPr txBox="1"/>
          <p:nvPr/>
        </p:nvSpPr>
        <p:spPr>
          <a:xfrm>
            <a:off x="3284364" y="5376946"/>
            <a:ext cx="3981859" cy="1384995"/>
          </a:xfrm>
          <a:prstGeom prst="rect">
            <a:avLst/>
          </a:prstGeom>
          <a:noFill/>
        </p:spPr>
        <p:txBody>
          <a:bodyPr wrap="none" rtlCol="0">
            <a:spAutoFit/>
          </a:bodyPr>
          <a:lstStyle/>
          <a:p>
            <a:pPr marL="571500" indent="-571500">
              <a:buFont typeface="Arial" panose="020B0604020202020204" pitchFamily="34" charset="0"/>
              <a:buChar char="•"/>
            </a:pPr>
            <a:r>
              <a:rPr lang="en-US" sz="2800" dirty="0"/>
              <a:t>Hard to design</a:t>
            </a:r>
          </a:p>
          <a:p>
            <a:pPr marL="571500" indent="-571500">
              <a:buFont typeface="Arial" panose="020B0604020202020204" pitchFamily="34" charset="0"/>
              <a:buChar char="•"/>
            </a:pPr>
            <a:r>
              <a:rPr lang="en-US" sz="2800" dirty="0"/>
              <a:t>No privacy accounting</a:t>
            </a:r>
          </a:p>
          <a:p>
            <a:pPr marL="571500" indent="-571500">
              <a:buFont typeface="Arial" panose="020B0604020202020204" pitchFamily="34" charset="0"/>
              <a:buChar char="•"/>
            </a:pPr>
            <a:endParaRPr lang="en-US" sz="2800" dirty="0"/>
          </a:p>
        </p:txBody>
      </p:sp>
      <p:pic>
        <p:nvPicPr>
          <p:cNvPr id="14" name="Google Shape;404;p52">
            <a:extLst>
              <a:ext uri="{FF2B5EF4-FFF2-40B4-BE49-F238E27FC236}">
                <a16:creationId xmlns:a16="http://schemas.microsoft.com/office/drawing/2014/main" id="{365C3A9A-0F44-BD49-B17E-13E738FE21C9}"/>
              </a:ext>
            </a:extLst>
          </p:cNvPr>
          <p:cNvPicPr preferRelativeResize="0"/>
          <p:nvPr/>
        </p:nvPicPr>
        <p:blipFill>
          <a:blip r:embed="rId4">
            <a:alphaModFix/>
          </a:blip>
          <a:stretch>
            <a:fillRect/>
          </a:stretch>
        </p:blipFill>
        <p:spPr>
          <a:xfrm>
            <a:off x="7904550" y="4406406"/>
            <a:ext cx="954900" cy="954900"/>
          </a:xfrm>
          <a:prstGeom prst="rect">
            <a:avLst/>
          </a:prstGeom>
          <a:noFill/>
          <a:ln>
            <a:noFill/>
          </a:ln>
        </p:spPr>
      </p:pic>
    </p:spTree>
    <p:extLst>
      <p:ext uri="{BB962C8B-B14F-4D97-AF65-F5344CB8AC3E}">
        <p14:creationId xmlns:p14="http://schemas.microsoft.com/office/powerpoint/2010/main" val="28914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9A9EFD87-C1BF-3548-8A1B-F5D63D8CC0AF}"/>
              </a:ext>
            </a:extLst>
          </p:cNvPr>
          <p:cNvSpPr/>
          <p:nvPr/>
        </p:nvSpPr>
        <p:spPr>
          <a:xfrm>
            <a:off x="4715435" y="681317"/>
            <a:ext cx="2312894" cy="1613647"/>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a:t>M</a:t>
            </a:r>
          </a:p>
        </p:txBody>
      </p:sp>
      <p:cxnSp>
        <p:nvCxnSpPr>
          <p:cNvPr id="5" name="Straight Arrow Connector 4">
            <a:extLst>
              <a:ext uri="{FF2B5EF4-FFF2-40B4-BE49-F238E27FC236}">
                <a16:creationId xmlns:a16="http://schemas.microsoft.com/office/drawing/2014/main" id="{6B7FC607-3899-0D48-925E-FFD75AAE0C14}"/>
              </a:ext>
            </a:extLst>
          </p:cNvPr>
          <p:cNvCxnSpPr>
            <a:cxnSpLocks/>
            <a:endCxn id="3" idx="1"/>
          </p:cNvCxnSpPr>
          <p:nvPr/>
        </p:nvCxnSpPr>
        <p:spPr>
          <a:xfrm>
            <a:off x="3227294" y="1488141"/>
            <a:ext cx="1488141"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433970A-AE22-0845-8718-9CF9157B5E7B}"/>
              </a:ext>
            </a:extLst>
          </p:cNvPr>
          <p:cNvCxnSpPr>
            <a:cxnSpLocks/>
            <a:stCxn id="3" idx="3"/>
          </p:cNvCxnSpPr>
          <p:nvPr/>
        </p:nvCxnSpPr>
        <p:spPr>
          <a:xfrm>
            <a:off x="7028329" y="1488141"/>
            <a:ext cx="1290918"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522D269-648D-6F41-A6F9-76E64696470F}"/>
              </a:ext>
            </a:extLst>
          </p:cNvPr>
          <p:cNvCxnSpPr>
            <a:cxnSpLocks/>
            <a:stCxn id="3" idx="2"/>
          </p:cNvCxnSpPr>
          <p:nvPr/>
        </p:nvCxnSpPr>
        <p:spPr>
          <a:xfrm>
            <a:off x="5871882" y="2294964"/>
            <a:ext cx="0" cy="842683"/>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C44A09-691C-6442-829A-972526A947A2}"/>
              </a:ext>
            </a:extLst>
          </p:cNvPr>
          <p:cNvSpPr txBox="1"/>
          <p:nvPr/>
        </p:nvSpPr>
        <p:spPr>
          <a:xfrm>
            <a:off x="1568824" y="1195752"/>
            <a:ext cx="1990164" cy="584775"/>
          </a:xfrm>
          <a:prstGeom prst="rect">
            <a:avLst/>
          </a:prstGeom>
          <a:noFill/>
        </p:spPr>
        <p:txBody>
          <a:bodyPr wrap="square" rtlCol="0">
            <a:spAutoFit/>
          </a:bodyPr>
          <a:lstStyle/>
          <a:p>
            <a:r>
              <a:rPr lang="en-US" sz="3200" dirty="0"/>
              <a:t>Input X</a:t>
            </a:r>
          </a:p>
        </p:txBody>
      </p:sp>
      <p:sp>
        <p:nvSpPr>
          <p:cNvPr id="18" name="TextBox 17">
            <a:extLst>
              <a:ext uri="{FF2B5EF4-FFF2-40B4-BE49-F238E27FC236}">
                <a16:creationId xmlns:a16="http://schemas.microsoft.com/office/drawing/2014/main" id="{3E81606C-3415-4847-AFDA-0BEDFC22D0BF}"/>
              </a:ext>
            </a:extLst>
          </p:cNvPr>
          <p:cNvSpPr txBox="1"/>
          <p:nvPr/>
        </p:nvSpPr>
        <p:spPr>
          <a:xfrm>
            <a:off x="8390965" y="1195751"/>
            <a:ext cx="1990164" cy="584775"/>
          </a:xfrm>
          <a:prstGeom prst="rect">
            <a:avLst/>
          </a:prstGeom>
          <a:noFill/>
        </p:spPr>
        <p:txBody>
          <a:bodyPr wrap="square" rtlCol="0">
            <a:spAutoFit/>
          </a:bodyPr>
          <a:lstStyle/>
          <a:p>
            <a:r>
              <a:rPr lang="en-US" sz="3200" dirty="0"/>
              <a:t>Output Y</a:t>
            </a:r>
          </a:p>
        </p:txBody>
      </p:sp>
      <p:sp>
        <p:nvSpPr>
          <p:cNvPr id="19" name="TextBox 18">
            <a:extLst>
              <a:ext uri="{FF2B5EF4-FFF2-40B4-BE49-F238E27FC236}">
                <a16:creationId xmlns:a16="http://schemas.microsoft.com/office/drawing/2014/main" id="{C8328971-B52D-5E47-9D84-04088125940B}"/>
              </a:ext>
            </a:extLst>
          </p:cNvPr>
          <p:cNvSpPr txBox="1"/>
          <p:nvPr/>
        </p:nvSpPr>
        <p:spPr>
          <a:xfrm>
            <a:off x="5181600" y="3101788"/>
            <a:ext cx="1990164" cy="584775"/>
          </a:xfrm>
          <a:prstGeom prst="rect">
            <a:avLst/>
          </a:prstGeom>
          <a:noFill/>
        </p:spPr>
        <p:txBody>
          <a:bodyPr wrap="square" rtlCol="0">
            <a:spAutoFit/>
          </a:bodyPr>
          <a:lstStyle/>
          <a:p>
            <a:r>
              <a:rPr lang="en-US" sz="3200" dirty="0"/>
              <a:t>View V</a:t>
            </a:r>
          </a:p>
        </p:txBody>
      </p:sp>
      <p:pic>
        <p:nvPicPr>
          <p:cNvPr id="20" name="Google Shape;486;p58" descr="http://icons.iconarchive.com/icons/arrioch/halloween/256/devil-icon.png">
            <a:extLst>
              <a:ext uri="{FF2B5EF4-FFF2-40B4-BE49-F238E27FC236}">
                <a16:creationId xmlns:a16="http://schemas.microsoft.com/office/drawing/2014/main" id="{67EE24F6-515A-7144-83B2-059A79B5C9E4}"/>
              </a:ext>
            </a:extLst>
          </p:cNvPr>
          <p:cNvPicPr preferRelativeResize="0"/>
          <p:nvPr/>
        </p:nvPicPr>
        <p:blipFill rotWithShape="1">
          <a:blip r:embed="rId3">
            <a:alphaModFix/>
          </a:blip>
          <a:srcRect/>
          <a:stretch/>
        </p:blipFill>
        <p:spPr>
          <a:xfrm>
            <a:off x="4283435" y="2959775"/>
            <a:ext cx="864000" cy="868800"/>
          </a:xfrm>
          <a:prstGeom prst="rect">
            <a:avLst/>
          </a:prstGeom>
          <a:noFill/>
          <a:ln>
            <a:noFill/>
          </a:ln>
        </p:spPr>
      </p:pic>
      <p:sp>
        <p:nvSpPr>
          <p:cNvPr id="4" name="Oval 3">
            <a:extLst>
              <a:ext uri="{FF2B5EF4-FFF2-40B4-BE49-F238E27FC236}">
                <a16:creationId xmlns:a16="http://schemas.microsoft.com/office/drawing/2014/main" id="{F4A360C8-D0D4-554E-9C9F-F36E684DEB0A}"/>
              </a:ext>
            </a:extLst>
          </p:cNvPr>
          <p:cNvSpPr/>
          <p:nvPr/>
        </p:nvSpPr>
        <p:spPr>
          <a:xfrm>
            <a:off x="5147435" y="3098192"/>
            <a:ext cx="1399669" cy="704266"/>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7A69169D-9421-D941-AD22-D358B1B0854A}"/>
              </a:ext>
            </a:extLst>
          </p:cNvPr>
          <p:cNvCxnSpPr>
            <a:cxnSpLocks/>
            <a:stCxn id="4" idx="6"/>
            <a:endCxn id="9" idx="1"/>
          </p:cNvCxnSpPr>
          <p:nvPr/>
        </p:nvCxnSpPr>
        <p:spPr>
          <a:xfrm flipV="1">
            <a:off x="6547104" y="2512529"/>
            <a:ext cx="643061" cy="93779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2E7837-F48E-364D-8715-1BA151E90D9F}"/>
              </a:ext>
            </a:extLst>
          </p:cNvPr>
          <p:cNvSpPr txBox="1"/>
          <p:nvPr/>
        </p:nvSpPr>
        <p:spPr>
          <a:xfrm>
            <a:off x="7190165" y="2035475"/>
            <a:ext cx="3190964" cy="954107"/>
          </a:xfrm>
          <a:prstGeom prst="rect">
            <a:avLst/>
          </a:prstGeom>
          <a:solidFill>
            <a:schemeClr val="accent6">
              <a:lumMod val="60000"/>
              <a:lumOff val="40000"/>
            </a:schemeClr>
          </a:solidFill>
          <a:ln>
            <a:solidFill>
              <a:schemeClr val="accent6">
                <a:lumMod val="50000"/>
              </a:schemeClr>
            </a:solidFill>
          </a:ln>
        </p:spPr>
        <p:txBody>
          <a:bodyPr wrap="square" rtlCol="0">
            <a:spAutoFit/>
          </a:bodyPr>
          <a:lstStyle/>
          <a:p>
            <a:r>
              <a:rPr lang="en-US" sz="2800" dirty="0"/>
              <a:t>E.g., the memory </a:t>
            </a:r>
          </a:p>
          <a:p>
            <a:r>
              <a:rPr lang="en-US" sz="2800" dirty="0"/>
              <a:t>access pattern</a:t>
            </a:r>
          </a:p>
        </p:txBody>
      </p:sp>
      <p:sp>
        <p:nvSpPr>
          <p:cNvPr id="12" name="Rounded Rectangle 11">
            <a:extLst>
              <a:ext uri="{FF2B5EF4-FFF2-40B4-BE49-F238E27FC236}">
                <a16:creationId xmlns:a16="http://schemas.microsoft.com/office/drawing/2014/main" id="{903D7C80-2A69-6442-8F6B-CDAB4FA528FD}"/>
              </a:ext>
            </a:extLst>
          </p:cNvPr>
          <p:cNvSpPr/>
          <p:nvPr/>
        </p:nvSpPr>
        <p:spPr>
          <a:xfrm>
            <a:off x="1568824" y="1195751"/>
            <a:ext cx="1460126"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oogle Shape;250;p41">
            <a:extLst>
              <a:ext uri="{FF2B5EF4-FFF2-40B4-BE49-F238E27FC236}">
                <a16:creationId xmlns:a16="http://schemas.microsoft.com/office/drawing/2014/main" id="{C1475982-0413-2D44-83E9-EADC1FFE5947}"/>
              </a:ext>
            </a:extLst>
          </p:cNvPr>
          <p:cNvPicPr preferRelativeResize="0"/>
          <p:nvPr/>
        </p:nvPicPr>
        <p:blipFill>
          <a:blip r:embed="rId4">
            <a:alphaModFix/>
          </a:blip>
          <a:stretch>
            <a:fillRect/>
          </a:stretch>
        </p:blipFill>
        <p:spPr>
          <a:xfrm>
            <a:off x="2760034" y="1546889"/>
            <a:ext cx="467260" cy="467273"/>
          </a:xfrm>
          <a:prstGeom prst="rect">
            <a:avLst/>
          </a:prstGeom>
          <a:noFill/>
          <a:ln>
            <a:noFill/>
          </a:ln>
        </p:spPr>
      </p:pic>
      <p:sp>
        <p:nvSpPr>
          <p:cNvPr id="25" name="Rounded Rectangle 24">
            <a:extLst>
              <a:ext uri="{FF2B5EF4-FFF2-40B4-BE49-F238E27FC236}">
                <a16:creationId xmlns:a16="http://schemas.microsoft.com/office/drawing/2014/main" id="{07B79A72-6BE1-9F41-81ED-D81DE9C38D19}"/>
              </a:ext>
            </a:extLst>
          </p:cNvPr>
          <p:cNvSpPr/>
          <p:nvPr/>
        </p:nvSpPr>
        <p:spPr>
          <a:xfrm>
            <a:off x="8319246" y="1195751"/>
            <a:ext cx="1758203"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oogle Shape;250;p41">
            <a:extLst>
              <a:ext uri="{FF2B5EF4-FFF2-40B4-BE49-F238E27FC236}">
                <a16:creationId xmlns:a16="http://schemas.microsoft.com/office/drawing/2014/main" id="{1F8BA216-E05C-EB47-8D32-B4D83C3962A8}"/>
              </a:ext>
            </a:extLst>
          </p:cNvPr>
          <p:cNvPicPr preferRelativeResize="0"/>
          <p:nvPr/>
        </p:nvPicPr>
        <p:blipFill>
          <a:blip r:embed="rId4">
            <a:alphaModFix/>
          </a:blip>
          <a:stretch>
            <a:fillRect/>
          </a:stretch>
        </p:blipFill>
        <p:spPr>
          <a:xfrm>
            <a:off x="9913869" y="1528172"/>
            <a:ext cx="467260" cy="467273"/>
          </a:xfrm>
          <a:prstGeom prst="rect">
            <a:avLst/>
          </a:prstGeom>
          <a:noFill/>
          <a:ln>
            <a:noFill/>
          </a:ln>
        </p:spPr>
      </p:pic>
    </p:spTree>
    <p:extLst>
      <p:ext uri="{BB962C8B-B14F-4D97-AF65-F5344CB8AC3E}">
        <p14:creationId xmlns:p14="http://schemas.microsoft.com/office/powerpoint/2010/main" val="391430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9A9EFD87-C1BF-3548-8A1B-F5D63D8CC0AF}"/>
              </a:ext>
            </a:extLst>
          </p:cNvPr>
          <p:cNvSpPr/>
          <p:nvPr/>
        </p:nvSpPr>
        <p:spPr>
          <a:xfrm>
            <a:off x="4715435" y="681317"/>
            <a:ext cx="2312894" cy="1613647"/>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a:t>M</a:t>
            </a:r>
          </a:p>
        </p:txBody>
      </p:sp>
      <p:cxnSp>
        <p:nvCxnSpPr>
          <p:cNvPr id="5" name="Straight Arrow Connector 4">
            <a:extLst>
              <a:ext uri="{FF2B5EF4-FFF2-40B4-BE49-F238E27FC236}">
                <a16:creationId xmlns:a16="http://schemas.microsoft.com/office/drawing/2014/main" id="{6B7FC607-3899-0D48-925E-FFD75AAE0C14}"/>
              </a:ext>
            </a:extLst>
          </p:cNvPr>
          <p:cNvCxnSpPr>
            <a:cxnSpLocks/>
            <a:endCxn id="3" idx="1"/>
          </p:cNvCxnSpPr>
          <p:nvPr/>
        </p:nvCxnSpPr>
        <p:spPr>
          <a:xfrm>
            <a:off x="3227294" y="1488141"/>
            <a:ext cx="1488141"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433970A-AE22-0845-8718-9CF9157B5E7B}"/>
              </a:ext>
            </a:extLst>
          </p:cNvPr>
          <p:cNvCxnSpPr>
            <a:cxnSpLocks/>
            <a:stCxn id="3" idx="3"/>
          </p:cNvCxnSpPr>
          <p:nvPr/>
        </p:nvCxnSpPr>
        <p:spPr>
          <a:xfrm>
            <a:off x="7028329" y="1488141"/>
            <a:ext cx="1290918"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522D269-648D-6F41-A6F9-76E64696470F}"/>
              </a:ext>
            </a:extLst>
          </p:cNvPr>
          <p:cNvCxnSpPr>
            <a:cxnSpLocks/>
            <a:stCxn id="3" idx="2"/>
          </p:cNvCxnSpPr>
          <p:nvPr/>
        </p:nvCxnSpPr>
        <p:spPr>
          <a:xfrm>
            <a:off x="5871882" y="2294964"/>
            <a:ext cx="0" cy="842683"/>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C44A09-691C-6442-829A-972526A947A2}"/>
              </a:ext>
            </a:extLst>
          </p:cNvPr>
          <p:cNvSpPr txBox="1"/>
          <p:nvPr/>
        </p:nvSpPr>
        <p:spPr>
          <a:xfrm>
            <a:off x="1568824" y="1195752"/>
            <a:ext cx="1990164" cy="584775"/>
          </a:xfrm>
          <a:prstGeom prst="rect">
            <a:avLst/>
          </a:prstGeom>
          <a:noFill/>
        </p:spPr>
        <p:txBody>
          <a:bodyPr wrap="square" rtlCol="0">
            <a:spAutoFit/>
          </a:bodyPr>
          <a:lstStyle/>
          <a:p>
            <a:r>
              <a:rPr lang="en-US" sz="3200" dirty="0"/>
              <a:t>Input X</a:t>
            </a:r>
          </a:p>
        </p:txBody>
      </p:sp>
      <p:sp>
        <p:nvSpPr>
          <p:cNvPr id="18" name="TextBox 17">
            <a:extLst>
              <a:ext uri="{FF2B5EF4-FFF2-40B4-BE49-F238E27FC236}">
                <a16:creationId xmlns:a16="http://schemas.microsoft.com/office/drawing/2014/main" id="{3E81606C-3415-4847-AFDA-0BEDFC22D0BF}"/>
              </a:ext>
            </a:extLst>
          </p:cNvPr>
          <p:cNvSpPr txBox="1"/>
          <p:nvPr/>
        </p:nvSpPr>
        <p:spPr>
          <a:xfrm>
            <a:off x="8390965" y="1195751"/>
            <a:ext cx="1990164" cy="584775"/>
          </a:xfrm>
          <a:prstGeom prst="rect">
            <a:avLst/>
          </a:prstGeom>
          <a:noFill/>
        </p:spPr>
        <p:txBody>
          <a:bodyPr wrap="square" rtlCol="0">
            <a:spAutoFit/>
          </a:bodyPr>
          <a:lstStyle/>
          <a:p>
            <a:r>
              <a:rPr lang="en-US" sz="3200" dirty="0"/>
              <a:t>Output Y</a:t>
            </a:r>
          </a:p>
        </p:txBody>
      </p:sp>
      <p:sp>
        <p:nvSpPr>
          <p:cNvPr id="19" name="TextBox 18">
            <a:extLst>
              <a:ext uri="{FF2B5EF4-FFF2-40B4-BE49-F238E27FC236}">
                <a16:creationId xmlns:a16="http://schemas.microsoft.com/office/drawing/2014/main" id="{C8328971-B52D-5E47-9D84-04088125940B}"/>
              </a:ext>
            </a:extLst>
          </p:cNvPr>
          <p:cNvSpPr txBox="1"/>
          <p:nvPr/>
        </p:nvSpPr>
        <p:spPr>
          <a:xfrm>
            <a:off x="5181600" y="3101788"/>
            <a:ext cx="1990164" cy="584775"/>
          </a:xfrm>
          <a:prstGeom prst="rect">
            <a:avLst/>
          </a:prstGeom>
          <a:noFill/>
        </p:spPr>
        <p:txBody>
          <a:bodyPr wrap="square" rtlCol="0">
            <a:spAutoFit/>
          </a:bodyPr>
          <a:lstStyle/>
          <a:p>
            <a:r>
              <a:rPr lang="en-US" sz="3200" dirty="0"/>
              <a:t>View V</a:t>
            </a:r>
          </a:p>
        </p:txBody>
      </p:sp>
      <p:pic>
        <p:nvPicPr>
          <p:cNvPr id="20" name="Google Shape;486;p58" descr="http://icons.iconarchive.com/icons/arrioch/halloween/256/devil-icon.png">
            <a:extLst>
              <a:ext uri="{FF2B5EF4-FFF2-40B4-BE49-F238E27FC236}">
                <a16:creationId xmlns:a16="http://schemas.microsoft.com/office/drawing/2014/main" id="{67EE24F6-515A-7144-83B2-059A79B5C9E4}"/>
              </a:ext>
            </a:extLst>
          </p:cNvPr>
          <p:cNvPicPr preferRelativeResize="0"/>
          <p:nvPr/>
        </p:nvPicPr>
        <p:blipFill rotWithShape="1">
          <a:blip r:embed="rId3">
            <a:alphaModFix/>
          </a:blip>
          <a:srcRect/>
          <a:stretch/>
        </p:blipFill>
        <p:spPr>
          <a:xfrm>
            <a:off x="4283435" y="2959775"/>
            <a:ext cx="864000" cy="868800"/>
          </a:xfrm>
          <a:prstGeom prst="rect">
            <a:avLst/>
          </a:prstGeom>
          <a:noFill/>
          <a:ln>
            <a:noFill/>
          </a:ln>
        </p:spPr>
      </p:pic>
      <p:sp>
        <p:nvSpPr>
          <p:cNvPr id="12" name="Rounded Rectangle 11">
            <a:extLst>
              <a:ext uri="{FF2B5EF4-FFF2-40B4-BE49-F238E27FC236}">
                <a16:creationId xmlns:a16="http://schemas.microsoft.com/office/drawing/2014/main" id="{903D7C80-2A69-6442-8F6B-CDAB4FA528FD}"/>
              </a:ext>
            </a:extLst>
          </p:cNvPr>
          <p:cNvSpPr/>
          <p:nvPr/>
        </p:nvSpPr>
        <p:spPr>
          <a:xfrm>
            <a:off x="1568824" y="1195751"/>
            <a:ext cx="1460126"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oogle Shape;250;p41">
            <a:extLst>
              <a:ext uri="{FF2B5EF4-FFF2-40B4-BE49-F238E27FC236}">
                <a16:creationId xmlns:a16="http://schemas.microsoft.com/office/drawing/2014/main" id="{C1475982-0413-2D44-83E9-EADC1FFE5947}"/>
              </a:ext>
            </a:extLst>
          </p:cNvPr>
          <p:cNvPicPr preferRelativeResize="0"/>
          <p:nvPr/>
        </p:nvPicPr>
        <p:blipFill>
          <a:blip r:embed="rId4">
            <a:alphaModFix/>
          </a:blip>
          <a:stretch>
            <a:fillRect/>
          </a:stretch>
        </p:blipFill>
        <p:spPr>
          <a:xfrm>
            <a:off x="2760034" y="1546889"/>
            <a:ext cx="467260" cy="467273"/>
          </a:xfrm>
          <a:prstGeom prst="rect">
            <a:avLst/>
          </a:prstGeom>
          <a:noFill/>
          <a:ln>
            <a:noFill/>
          </a:ln>
        </p:spPr>
      </p:pic>
      <p:sp>
        <p:nvSpPr>
          <p:cNvPr id="25" name="Rounded Rectangle 24">
            <a:extLst>
              <a:ext uri="{FF2B5EF4-FFF2-40B4-BE49-F238E27FC236}">
                <a16:creationId xmlns:a16="http://schemas.microsoft.com/office/drawing/2014/main" id="{07B79A72-6BE1-9F41-81ED-D81DE9C38D19}"/>
              </a:ext>
            </a:extLst>
          </p:cNvPr>
          <p:cNvSpPr/>
          <p:nvPr/>
        </p:nvSpPr>
        <p:spPr>
          <a:xfrm>
            <a:off x="8319246" y="1195751"/>
            <a:ext cx="1758203"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oogle Shape;250;p41">
            <a:extLst>
              <a:ext uri="{FF2B5EF4-FFF2-40B4-BE49-F238E27FC236}">
                <a16:creationId xmlns:a16="http://schemas.microsoft.com/office/drawing/2014/main" id="{1F8BA216-E05C-EB47-8D32-B4D83C3962A8}"/>
              </a:ext>
            </a:extLst>
          </p:cNvPr>
          <p:cNvPicPr preferRelativeResize="0"/>
          <p:nvPr/>
        </p:nvPicPr>
        <p:blipFill>
          <a:blip r:embed="rId4">
            <a:alphaModFix/>
          </a:blip>
          <a:stretch>
            <a:fillRect/>
          </a:stretch>
        </p:blipFill>
        <p:spPr>
          <a:xfrm>
            <a:off x="9913869" y="1528172"/>
            <a:ext cx="467260" cy="467273"/>
          </a:xfrm>
          <a:prstGeom prst="rect">
            <a:avLst/>
          </a:prstGeom>
          <a:noFill/>
          <a:ln>
            <a:noFill/>
          </a:ln>
        </p:spPr>
      </p:pic>
      <p:sp>
        <p:nvSpPr>
          <p:cNvPr id="27" name="TextBox 26">
            <a:extLst>
              <a:ext uri="{FF2B5EF4-FFF2-40B4-BE49-F238E27FC236}">
                <a16:creationId xmlns:a16="http://schemas.microsoft.com/office/drawing/2014/main" id="{B4355803-1F18-A940-98BB-B45B2D466AF1}"/>
              </a:ext>
            </a:extLst>
          </p:cNvPr>
          <p:cNvSpPr txBox="1"/>
          <p:nvPr/>
        </p:nvSpPr>
        <p:spPr>
          <a:xfrm>
            <a:off x="764671" y="4109581"/>
            <a:ext cx="4128363" cy="2246769"/>
          </a:xfrm>
          <a:prstGeom prst="rect">
            <a:avLst/>
          </a:prstGeom>
          <a:noFill/>
        </p:spPr>
        <p:txBody>
          <a:bodyPr wrap="square" rtlCol="0">
            <a:spAutoFit/>
          </a:bodyPr>
          <a:lstStyle/>
          <a:p>
            <a:r>
              <a:rPr lang="en-US" sz="2800" dirty="0"/>
              <a:t>Full</a:t>
            </a:r>
            <a:r>
              <a:rPr lang="en-US" altLang="zh-CN" sz="2800" dirty="0"/>
              <a:t>y</a:t>
            </a:r>
            <a:r>
              <a:rPr lang="en-US" sz="2800" dirty="0"/>
              <a:t> Oblivious: </a:t>
            </a:r>
          </a:p>
          <a:p>
            <a:endParaRPr lang="en-US" sz="2800" dirty="0"/>
          </a:p>
          <a:p>
            <a:r>
              <a:rPr lang="en-US" sz="2800" dirty="0"/>
              <a:t>For </a:t>
            </a:r>
            <a:r>
              <a:rPr lang="en-US" sz="2800" b="1" dirty="0">
                <a:solidFill>
                  <a:schemeClr val="accent6">
                    <a:lumMod val="75000"/>
                  </a:schemeClr>
                </a:solidFill>
              </a:rPr>
              <a:t>any two</a:t>
            </a:r>
            <a:r>
              <a:rPr lang="en-US" sz="2800" dirty="0">
                <a:solidFill>
                  <a:schemeClr val="accent6">
                    <a:lumMod val="75000"/>
                  </a:schemeClr>
                </a:solidFill>
              </a:rPr>
              <a:t> </a:t>
            </a:r>
            <a:r>
              <a:rPr lang="en-US" sz="2800" dirty="0"/>
              <a:t>inputs X, X’,  </a:t>
            </a:r>
          </a:p>
          <a:p>
            <a:r>
              <a:rPr lang="en-US" sz="2800" dirty="0"/>
              <a:t>the views V and V’ are </a:t>
            </a:r>
            <a:r>
              <a:rPr lang="en-US" sz="2800" dirty="0">
                <a:solidFill>
                  <a:schemeClr val="accent6">
                    <a:lumMod val="75000"/>
                  </a:schemeClr>
                </a:solidFill>
              </a:rPr>
              <a:t>indistinguishable</a:t>
            </a:r>
          </a:p>
        </p:txBody>
      </p:sp>
    </p:spTree>
    <p:extLst>
      <p:ext uri="{BB962C8B-B14F-4D97-AF65-F5344CB8AC3E}">
        <p14:creationId xmlns:p14="http://schemas.microsoft.com/office/powerpoint/2010/main" val="214518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9A9EFD87-C1BF-3548-8A1B-F5D63D8CC0AF}"/>
              </a:ext>
            </a:extLst>
          </p:cNvPr>
          <p:cNvSpPr/>
          <p:nvPr/>
        </p:nvSpPr>
        <p:spPr>
          <a:xfrm>
            <a:off x="4715435" y="681317"/>
            <a:ext cx="2312894" cy="1613647"/>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a:t>M</a:t>
            </a:r>
          </a:p>
        </p:txBody>
      </p:sp>
      <p:cxnSp>
        <p:nvCxnSpPr>
          <p:cNvPr id="5" name="Straight Arrow Connector 4">
            <a:extLst>
              <a:ext uri="{FF2B5EF4-FFF2-40B4-BE49-F238E27FC236}">
                <a16:creationId xmlns:a16="http://schemas.microsoft.com/office/drawing/2014/main" id="{6B7FC607-3899-0D48-925E-FFD75AAE0C14}"/>
              </a:ext>
            </a:extLst>
          </p:cNvPr>
          <p:cNvCxnSpPr>
            <a:cxnSpLocks/>
            <a:endCxn id="3" idx="1"/>
          </p:cNvCxnSpPr>
          <p:nvPr/>
        </p:nvCxnSpPr>
        <p:spPr>
          <a:xfrm>
            <a:off x="3227294" y="1488141"/>
            <a:ext cx="1488141"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433970A-AE22-0845-8718-9CF9157B5E7B}"/>
              </a:ext>
            </a:extLst>
          </p:cNvPr>
          <p:cNvCxnSpPr>
            <a:cxnSpLocks/>
            <a:stCxn id="3" idx="3"/>
          </p:cNvCxnSpPr>
          <p:nvPr/>
        </p:nvCxnSpPr>
        <p:spPr>
          <a:xfrm>
            <a:off x="7028329" y="1488141"/>
            <a:ext cx="1290918"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522D269-648D-6F41-A6F9-76E64696470F}"/>
              </a:ext>
            </a:extLst>
          </p:cNvPr>
          <p:cNvCxnSpPr>
            <a:cxnSpLocks/>
            <a:stCxn id="3" idx="2"/>
          </p:cNvCxnSpPr>
          <p:nvPr/>
        </p:nvCxnSpPr>
        <p:spPr>
          <a:xfrm>
            <a:off x="5871882" y="2294964"/>
            <a:ext cx="0" cy="842683"/>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C44A09-691C-6442-829A-972526A947A2}"/>
              </a:ext>
            </a:extLst>
          </p:cNvPr>
          <p:cNvSpPr txBox="1"/>
          <p:nvPr/>
        </p:nvSpPr>
        <p:spPr>
          <a:xfrm>
            <a:off x="1568824" y="1195752"/>
            <a:ext cx="1990164" cy="584775"/>
          </a:xfrm>
          <a:prstGeom prst="rect">
            <a:avLst/>
          </a:prstGeom>
          <a:noFill/>
        </p:spPr>
        <p:txBody>
          <a:bodyPr wrap="square" rtlCol="0">
            <a:spAutoFit/>
          </a:bodyPr>
          <a:lstStyle/>
          <a:p>
            <a:r>
              <a:rPr lang="en-US" sz="3200" dirty="0"/>
              <a:t>Input X</a:t>
            </a:r>
          </a:p>
        </p:txBody>
      </p:sp>
      <p:sp>
        <p:nvSpPr>
          <p:cNvPr id="18" name="TextBox 17">
            <a:extLst>
              <a:ext uri="{FF2B5EF4-FFF2-40B4-BE49-F238E27FC236}">
                <a16:creationId xmlns:a16="http://schemas.microsoft.com/office/drawing/2014/main" id="{3E81606C-3415-4847-AFDA-0BEDFC22D0BF}"/>
              </a:ext>
            </a:extLst>
          </p:cNvPr>
          <p:cNvSpPr txBox="1"/>
          <p:nvPr/>
        </p:nvSpPr>
        <p:spPr>
          <a:xfrm>
            <a:off x="8390965" y="1195751"/>
            <a:ext cx="1990164" cy="584775"/>
          </a:xfrm>
          <a:prstGeom prst="rect">
            <a:avLst/>
          </a:prstGeom>
          <a:noFill/>
        </p:spPr>
        <p:txBody>
          <a:bodyPr wrap="square" rtlCol="0">
            <a:spAutoFit/>
          </a:bodyPr>
          <a:lstStyle/>
          <a:p>
            <a:r>
              <a:rPr lang="en-US" sz="3200" dirty="0"/>
              <a:t>Output Y</a:t>
            </a:r>
          </a:p>
        </p:txBody>
      </p:sp>
      <p:sp>
        <p:nvSpPr>
          <p:cNvPr id="19" name="TextBox 18">
            <a:extLst>
              <a:ext uri="{FF2B5EF4-FFF2-40B4-BE49-F238E27FC236}">
                <a16:creationId xmlns:a16="http://schemas.microsoft.com/office/drawing/2014/main" id="{C8328971-B52D-5E47-9D84-04088125940B}"/>
              </a:ext>
            </a:extLst>
          </p:cNvPr>
          <p:cNvSpPr txBox="1"/>
          <p:nvPr/>
        </p:nvSpPr>
        <p:spPr>
          <a:xfrm>
            <a:off x="5181600" y="3101788"/>
            <a:ext cx="1990164" cy="584775"/>
          </a:xfrm>
          <a:prstGeom prst="rect">
            <a:avLst/>
          </a:prstGeom>
          <a:noFill/>
        </p:spPr>
        <p:txBody>
          <a:bodyPr wrap="square" rtlCol="0">
            <a:spAutoFit/>
          </a:bodyPr>
          <a:lstStyle/>
          <a:p>
            <a:r>
              <a:rPr lang="en-US" sz="3200" dirty="0"/>
              <a:t>View V</a:t>
            </a:r>
          </a:p>
        </p:txBody>
      </p:sp>
      <p:pic>
        <p:nvPicPr>
          <p:cNvPr id="20" name="Google Shape;486;p58" descr="http://icons.iconarchive.com/icons/arrioch/halloween/256/devil-icon.png">
            <a:extLst>
              <a:ext uri="{FF2B5EF4-FFF2-40B4-BE49-F238E27FC236}">
                <a16:creationId xmlns:a16="http://schemas.microsoft.com/office/drawing/2014/main" id="{67EE24F6-515A-7144-83B2-059A79B5C9E4}"/>
              </a:ext>
            </a:extLst>
          </p:cNvPr>
          <p:cNvPicPr preferRelativeResize="0"/>
          <p:nvPr/>
        </p:nvPicPr>
        <p:blipFill rotWithShape="1">
          <a:blip r:embed="rId3">
            <a:alphaModFix/>
          </a:blip>
          <a:srcRect/>
          <a:stretch/>
        </p:blipFill>
        <p:spPr>
          <a:xfrm>
            <a:off x="4283435" y="2959775"/>
            <a:ext cx="864000" cy="868800"/>
          </a:xfrm>
          <a:prstGeom prst="rect">
            <a:avLst/>
          </a:prstGeom>
          <a:noFill/>
          <a:ln>
            <a:noFill/>
          </a:ln>
        </p:spPr>
      </p:pic>
      <p:sp>
        <p:nvSpPr>
          <p:cNvPr id="12" name="Rounded Rectangle 11">
            <a:extLst>
              <a:ext uri="{FF2B5EF4-FFF2-40B4-BE49-F238E27FC236}">
                <a16:creationId xmlns:a16="http://schemas.microsoft.com/office/drawing/2014/main" id="{903D7C80-2A69-6442-8F6B-CDAB4FA528FD}"/>
              </a:ext>
            </a:extLst>
          </p:cNvPr>
          <p:cNvSpPr/>
          <p:nvPr/>
        </p:nvSpPr>
        <p:spPr>
          <a:xfrm>
            <a:off x="1568824" y="1195751"/>
            <a:ext cx="1460126"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oogle Shape;250;p41">
            <a:extLst>
              <a:ext uri="{FF2B5EF4-FFF2-40B4-BE49-F238E27FC236}">
                <a16:creationId xmlns:a16="http://schemas.microsoft.com/office/drawing/2014/main" id="{C1475982-0413-2D44-83E9-EADC1FFE5947}"/>
              </a:ext>
            </a:extLst>
          </p:cNvPr>
          <p:cNvPicPr preferRelativeResize="0"/>
          <p:nvPr/>
        </p:nvPicPr>
        <p:blipFill>
          <a:blip r:embed="rId4">
            <a:alphaModFix/>
          </a:blip>
          <a:stretch>
            <a:fillRect/>
          </a:stretch>
        </p:blipFill>
        <p:spPr>
          <a:xfrm>
            <a:off x="2760034" y="1546889"/>
            <a:ext cx="467260" cy="467273"/>
          </a:xfrm>
          <a:prstGeom prst="rect">
            <a:avLst/>
          </a:prstGeom>
          <a:noFill/>
          <a:ln>
            <a:noFill/>
          </a:ln>
        </p:spPr>
      </p:pic>
      <p:sp>
        <p:nvSpPr>
          <p:cNvPr id="25" name="Rounded Rectangle 24">
            <a:extLst>
              <a:ext uri="{FF2B5EF4-FFF2-40B4-BE49-F238E27FC236}">
                <a16:creationId xmlns:a16="http://schemas.microsoft.com/office/drawing/2014/main" id="{07B79A72-6BE1-9F41-81ED-D81DE9C38D19}"/>
              </a:ext>
            </a:extLst>
          </p:cNvPr>
          <p:cNvSpPr/>
          <p:nvPr/>
        </p:nvSpPr>
        <p:spPr>
          <a:xfrm>
            <a:off x="8319246" y="1195751"/>
            <a:ext cx="1758203"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oogle Shape;250;p41">
            <a:extLst>
              <a:ext uri="{FF2B5EF4-FFF2-40B4-BE49-F238E27FC236}">
                <a16:creationId xmlns:a16="http://schemas.microsoft.com/office/drawing/2014/main" id="{1F8BA216-E05C-EB47-8D32-B4D83C3962A8}"/>
              </a:ext>
            </a:extLst>
          </p:cNvPr>
          <p:cNvPicPr preferRelativeResize="0"/>
          <p:nvPr/>
        </p:nvPicPr>
        <p:blipFill>
          <a:blip r:embed="rId4">
            <a:alphaModFix/>
          </a:blip>
          <a:stretch>
            <a:fillRect/>
          </a:stretch>
        </p:blipFill>
        <p:spPr>
          <a:xfrm>
            <a:off x="9913869" y="1528172"/>
            <a:ext cx="467260" cy="467273"/>
          </a:xfrm>
          <a:prstGeom prst="rect">
            <a:avLst/>
          </a:prstGeom>
          <a:noFill/>
          <a:ln>
            <a:noFill/>
          </a:ln>
        </p:spPr>
      </p:pic>
      <p:sp>
        <p:nvSpPr>
          <p:cNvPr id="27" name="TextBox 26">
            <a:extLst>
              <a:ext uri="{FF2B5EF4-FFF2-40B4-BE49-F238E27FC236}">
                <a16:creationId xmlns:a16="http://schemas.microsoft.com/office/drawing/2014/main" id="{B4355803-1F18-A940-98BB-B45B2D466AF1}"/>
              </a:ext>
            </a:extLst>
          </p:cNvPr>
          <p:cNvSpPr txBox="1"/>
          <p:nvPr/>
        </p:nvSpPr>
        <p:spPr>
          <a:xfrm>
            <a:off x="764671" y="4109581"/>
            <a:ext cx="4128363" cy="2246769"/>
          </a:xfrm>
          <a:prstGeom prst="rect">
            <a:avLst/>
          </a:prstGeom>
          <a:noFill/>
        </p:spPr>
        <p:txBody>
          <a:bodyPr wrap="square" rtlCol="0">
            <a:spAutoFit/>
          </a:bodyPr>
          <a:lstStyle/>
          <a:p>
            <a:r>
              <a:rPr lang="en-US" sz="2800" dirty="0"/>
              <a:t>Full</a:t>
            </a:r>
            <a:r>
              <a:rPr lang="en-US" altLang="zh-CN" sz="2800" dirty="0"/>
              <a:t>y</a:t>
            </a:r>
            <a:r>
              <a:rPr lang="en-US" sz="2800" dirty="0"/>
              <a:t> Oblivious: </a:t>
            </a:r>
          </a:p>
          <a:p>
            <a:endParaRPr lang="en-US" sz="2800" dirty="0"/>
          </a:p>
          <a:p>
            <a:r>
              <a:rPr lang="en-US" sz="2800" dirty="0"/>
              <a:t>For </a:t>
            </a:r>
            <a:r>
              <a:rPr lang="en-US" sz="2800" b="1" dirty="0">
                <a:solidFill>
                  <a:schemeClr val="accent6">
                    <a:lumMod val="75000"/>
                  </a:schemeClr>
                </a:solidFill>
              </a:rPr>
              <a:t>any two</a:t>
            </a:r>
            <a:r>
              <a:rPr lang="en-US" sz="2800" dirty="0">
                <a:solidFill>
                  <a:schemeClr val="accent6">
                    <a:lumMod val="75000"/>
                  </a:schemeClr>
                </a:solidFill>
              </a:rPr>
              <a:t> </a:t>
            </a:r>
            <a:r>
              <a:rPr lang="en-US" sz="2800" dirty="0"/>
              <a:t>input X, X’,  </a:t>
            </a:r>
          </a:p>
          <a:p>
            <a:r>
              <a:rPr lang="en-US" sz="2800" dirty="0"/>
              <a:t>the views V and V’ are </a:t>
            </a:r>
            <a:r>
              <a:rPr lang="en-US" sz="2800" dirty="0">
                <a:solidFill>
                  <a:schemeClr val="accent6">
                    <a:lumMod val="75000"/>
                  </a:schemeClr>
                </a:solidFill>
              </a:rPr>
              <a:t>indistinguishable</a:t>
            </a:r>
          </a:p>
        </p:txBody>
      </p:sp>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9AD52701-D818-0441-BA9C-C14A3B8B7647}"/>
                  </a:ext>
                </a:extLst>
              </p:cNvPr>
              <p:cNvSpPr txBox="1"/>
              <p:nvPr/>
            </p:nvSpPr>
            <p:spPr>
              <a:xfrm>
                <a:off x="6821178" y="3908610"/>
                <a:ext cx="5037533" cy="1815882"/>
              </a:xfrm>
              <a:prstGeom prst="rect">
                <a:avLst/>
              </a:prstGeom>
              <a:noFill/>
            </p:spPr>
            <p:txBody>
              <a:bodyPr wrap="none" rtlCol="0">
                <a:spAutoFit/>
              </a:bodyPr>
              <a:lstStyle/>
              <a:p>
                <a:r>
                  <a:rPr lang="en-US" sz="2800" dirty="0">
                    <a:solidFill>
                      <a:srgbClr val="C00000"/>
                    </a:solidFill>
                  </a:rPr>
                  <a:t>Differentially Oblivious: </a:t>
                </a:r>
              </a:p>
              <a:p>
                <a:endParaRPr lang="en-US" sz="2800" dirty="0"/>
              </a:p>
              <a:p>
                <a:r>
                  <a:rPr lang="en-US" sz="2800" dirty="0"/>
                  <a:t>For </a:t>
                </a:r>
                <a:r>
                  <a:rPr lang="en-US" sz="2800" b="1" dirty="0">
                    <a:solidFill>
                      <a:srgbClr val="C00000"/>
                    </a:solidFill>
                  </a:rPr>
                  <a:t>any neighboring </a:t>
                </a:r>
                <a:r>
                  <a:rPr lang="en-US" sz="2800" dirty="0"/>
                  <a:t>inputs </a:t>
                </a:r>
                <a14:m>
                  <m:oMath xmlns:m="http://schemas.openxmlformats.org/officeDocument/2006/math">
                    <m:r>
                      <a:rPr lang="en-US" sz="2800" i="1">
                        <a:latin typeface="Cambria Math" panose="02040503050406030204" pitchFamily="18" charset="0"/>
                      </a:rPr>
                      <m:t>𝑋</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𝑋</m:t>
                    </m:r>
                    <m:r>
                      <a:rPr lang="en-US" sz="2800" b="0" i="1" smtClean="0">
                        <a:latin typeface="Cambria Math" panose="02040503050406030204" pitchFamily="18" charset="0"/>
                        <a:ea typeface="Cambria Math" panose="02040503050406030204" pitchFamily="18" charset="0"/>
                      </a:rPr>
                      <m:t>′</m:t>
                    </m:r>
                  </m:oMath>
                </a14:m>
                <a:endParaRPr lang="en-US" sz="2800" dirty="0"/>
              </a:p>
              <a:p>
                <a:endParaRPr lang="en-US" sz="2800" dirty="0"/>
              </a:p>
            </p:txBody>
          </p:sp>
        </mc:Choice>
        <mc:Fallback>
          <p:sp>
            <p:nvSpPr>
              <p:cNvPr id="28" name="TextBox 27">
                <a:extLst>
                  <a:ext uri="{FF2B5EF4-FFF2-40B4-BE49-F238E27FC236}">
                    <a16:creationId xmlns:a16="http://schemas.microsoft.com/office/drawing/2014/main" id="{9AD52701-D818-0441-BA9C-C14A3B8B7647}"/>
                  </a:ext>
                </a:extLst>
              </p:cNvPr>
              <p:cNvSpPr txBox="1">
                <a:spLocks noRot="1" noChangeAspect="1" noMove="1" noResize="1" noEditPoints="1" noAdjustHandles="1" noChangeArrowheads="1" noChangeShapeType="1" noTextEdit="1"/>
              </p:cNvSpPr>
              <p:nvPr/>
            </p:nvSpPr>
            <p:spPr>
              <a:xfrm>
                <a:off x="6821178" y="3908610"/>
                <a:ext cx="5037533" cy="1815882"/>
              </a:xfrm>
              <a:prstGeom prst="rect">
                <a:avLst/>
              </a:prstGeom>
              <a:blipFill>
                <a:blip r:embed="rId5"/>
                <a:stretch>
                  <a:fillRect l="-2261" t="-3472"/>
                </a:stretch>
              </a:blipFill>
            </p:spPr>
            <p:txBody>
              <a:bodyPr/>
              <a:lstStyle/>
              <a:p>
                <a:r>
                  <a:rPr lang="en-US">
                    <a:noFill/>
                  </a:rPr>
                  <a:t> </a:t>
                </a:r>
              </a:p>
            </p:txBody>
          </p:sp>
        </mc:Fallback>
      </mc:AlternateContent>
      <p:pic>
        <p:nvPicPr>
          <p:cNvPr id="21" name="Google Shape;502;p59">
            <a:extLst>
              <a:ext uri="{FF2B5EF4-FFF2-40B4-BE49-F238E27FC236}">
                <a16:creationId xmlns:a16="http://schemas.microsoft.com/office/drawing/2014/main" id="{71A45330-61BC-E842-9A02-24AEF2C4BE39}"/>
              </a:ext>
            </a:extLst>
          </p:cNvPr>
          <p:cNvPicPr preferRelativeResize="0"/>
          <p:nvPr/>
        </p:nvPicPr>
        <p:blipFill>
          <a:blip r:embed="rId6">
            <a:alphaModFix amt="58999"/>
          </a:blip>
          <a:stretch>
            <a:fillRect/>
          </a:stretch>
        </p:blipFill>
        <p:spPr>
          <a:xfrm>
            <a:off x="7030199" y="5680710"/>
            <a:ext cx="586564" cy="586564"/>
          </a:xfrm>
          <a:prstGeom prst="rect">
            <a:avLst/>
          </a:prstGeom>
          <a:noFill/>
          <a:ln>
            <a:noFill/>
          </a:ln>
        </p:spPr>
      </p:pic>
      <p:pic>
        <p:nvPicPr>
          <p:cNvPr id="22" name="Google Shape;503;p59">
            <a:extLst>
              <a:ext uri="{FF2B5EF4-FFF2-40B4-BE49-F238E27FC236}">
                <a16:creationId xmlns:a16="http://schemas.microsoft.com/office/drawing/2014/main" id="{550B2916-3F79-9B4A-8ED3-6DEEE8777440}"/>
              </a:ext>
            </a:extLst>
          </p:cNvPr>
          <p:cNvPicPr preferRelativeResize="0"/>
          <p:nvPr/>
        </p:nvPicPr>
        <p:blipFill>
          <a:blip r:embed="rId7">
            <a:alphaModFix/>
          </a:blip>
          <a:stretch>
            <a:fillRect/>
          </a:stretch>
        </p:blipFill>
        <p:spPr>
          <a:xfrm>
            <a:off x="6894985" y="5892546"/>
            <a:ext cx="586565" cy="586565"/>
          </a:xfrm>
          <a:prstGeom prst="rect">
            <a:avLst/>
          </a:prstGeom>
          <a:noFill/>
          <a:ln>
            <a:noFill/>
          </a:ln>
        </p:spPr>
      </p:pic>
      <p:pic>
        <p:nvPicPr>
          <p:cNvPr id="23" name="Google Shape;504;p59">
            <a:extLst>
              <a:ext uri="{FF2B5EF4-FFF2-40B4-BE49-F238E27FC236}">
                <a16:creationId xmlns:a16="http://schemas.microsoft.com/office/drawing/2014/main" id="{AEF14F8F-4FF4-934C-A363-B81DC987F9C8}"/>
              </a:ext>
            </a:extLst>
          </p:cNvPr>
          <p:cNvPicPr preferRelativeResize="0"/>
          <p:nvPr/>
        </p:nvPicPr>
        <p:blipFill>
          <a:blip r:embed="rId6">
            <a:alphaModFix amt="58999"/>
          </a:blip>
          <a:stretch>
            <a:fillRect/>
          </a:stretch>
        </p:blipFill>
        <p:spPr>
          <a:xfrm>
            <a:off x="7512303" y="5680710"/>
            <a:ext cx="586564" cy="586564"/>
          </a:xfrm>
          <a:prstGeom prst="rect">
            <a:avLst/>
          </a:prstGeom>
          <a:noFill/>
          <a:ln>
            <a:noFill/>
          </a:ln>
        </p:spPr>
      </p:pic>
      <p:pic>
        <p:nvPicPr>
          <p:cNvPr id="29" name="Google Shape;505;p59">
            <a:extLst>
              <a:ext uri="{FF2B5EF4-FFF2-40B4-BE49-F238E27FC236}">
                <a16:creationId xmlns:a16="http://schemas.microsoft.com/office/drawing/2014/main" id="{454C54C3-17CE-524A-920D-9C249217113C}"/>
              </a:ext>
            </a:extLst>
          </p:cNvPr>
          <p:cNvPicPr preferRelativeResize="0"/>
          <p:nvPr/>
        </p:nvPicPr>
        <p:blipFill>
          <a:blip r:embed="rId8">
            <a:alphaModFix/>
          </a:blip>
          <a:stretch>
            <a:fillRect/>
          </a:stretch>
        </p:blipFill>
        <p:spPr>
          <a:xfrm>
            <a:off x="7377089" y="5892546"/>
            <a:ext cx="586565" cy="586565"/>
          </a:xfrm>
          <a:prstGeom prst="rect">
            <a:avLst/>
          </a:prstGeom>
          <a:noFill/>
          <a:ln>
            <a:noFill/>
          </a:ln>
        </p:spPr>
      </p:pic>
      <p:pic>
        <p:nvPicPr>
          <p:cNvPr id="30" name="Google Shape;506;p59">
            <a:extLst>
              <a:ext uri="{FF2B5EF4-FFF2-40B4-BE49-F238E27FC236}">
                <a16:creationId xmlns:a16="http://schemas.microsoft.com/office/drawing/2014/main" id="{E5217784-2B1B-C144-A420-05281B1C618F}"/>
              </a:ext>
            </a:extLst>
          </p:cNvPr>
          <p:cNvPicPr preferRelativeResize="0"/>
          <p:nvPr/>
        </p:nvPicPr>
        <p:blipFill>
          <a:blip r:embed="rId6">
            <a:alphaModFix amt="58999"/>
          </a:blip>
          <a:stretch>
            <a:fillRect/>
          </a:stretch>
        </p:blipFill>
        <p:spPr>
          <a:xfrm>
            <a:off x="7994407" y="5680710"/>
            <a:ext cx="586564" cy="586564"/>
          </a:xfrm>
          <a:prstGeom prst="rect">
            <a:avLst/>
          </a:prstGeom>
          <a:noFill/>
          <a:ln>
            <a:noFill/>
          </a:ln>
        </p:spPr>
      </p:pic>
      <p:pic>
        <p:nvPicPr>
          <p:cNvPr id="31" name="Google Shape;507;p59">
            <a:extLst>
              <a:ext uri="{FF2B5EF4-FFF2-40B4-BE49-F238E27FC236}">
                <a16:creationId xmlns:a16="http://schemas.microsoft.com/office/drawing/2014/main" id="{9975342B-3EFA-784D-8CC8-81EA02BAD3A1}"/>
              </a:ext>
            </a:extLst>
          </p:cNvPr>
          <p:cNvPicPr preferRelativeResize="0"/>
          <p:nvPr/>
        </p:nvPicPr>
        <p:blipFill>
          <a:blip r:embed="rId7">
            <a:alphaModFix/>
          </a:blip>
          <a:stretch>
            <a:fillRect/>
          </a:stretch>
        </p:blipFill>
        <p:spPr>
          <a:xfrm>
            <a:off x="7859193" y="5892546"/>
            <a:ext cx="586565" cy="586565"/>
          </a:xfrm>
          <a:prstGeom prst="rect">
            <a:avLst/>
          </a:prstGeom>
          <a:noFill/>
          <a:ln>
            <a:noFill/>
          </a:ln>
        </p:spPr>
      </p:pic>
      <p:pic>
        <p:nvPicPr>
          <p:cNvPr id="32" name="Google Shape;508;p59">
            <a:extLst>
              <a:ext uri="{FF2B5EF4-FFF2-40B4-BE49-F238E27FC236}">
                <a16:creationId xmlns:a16="http://schemas.microsoft.com/office/drawing/2014/main" id="{2DB4F9C1-BD31-0646-B1FF-558C6524F7A7}"/>
              </a:ext>
            </a:extLst>
          </p:cNvPr>
          <p:cNvPicPr preferRelativeResize="0"/>
          <p:nvPr/>
        </p:nvPicPr>
        <p:blipFill>
          <a:blip r:embed="rId6">
            <a:alphaModFix amt="58999"/>
          </a:blip>
          <a:stretch>
            <a:fillRect/>
          </a:stretch>
        </p:blipFill>
        <p:spPr>
          <a:xfrm>
            <a:off x="8476511" y="5680710"/>
            <a:ext cx="586564" cy="586564"/>
          </a:xfrm>
          <a:prstGeom prst="rect">
            <a:avLst/>
          </a:prstGeom>
          <a:noFill/>
          <a:ln>
            <a:noFill/>
          </a:ln>
        </p:spPr>
      </p:pic>
      <p:pic>
        <p:nvPicPr>
          <p:cNvPr id="33" name="Google Shape;509;p59">
            <a:extLst>
              <a:ext uri="{FF2B5EF4-FFF2-40B4-BE49-F238E27FC236}">
                <a16:creationId xmlns:a16="http://schemas.microsoft.com/office/drawing/2014/main" id="{077DFCE5-87E4-1F44-995A-E8498122676C}"/>
              </a:ext>
            </a:extLst>
          </p:cNvPr>
          <p:cNvPicPr preferRelativeResize="0"/>
          <p:nvPr/>
        </p:nvPicPr>
        <p:blipFill>
          <a:blip r:embed="rId7">
            <a:alphaModFix/>
          </a:blip>
          <a:stretch>
            <a:fillRect/>
          </a:stretch>
        </p:blipFill>
        <p:spPr>
          <a:xfrm>
            <a:off x="8341297" y="5892546"/>
            <a:ext cx="586565" cy="586565"/>
          </a:xfrm>
          <a:prstGeom prst="rect">
            <a:avLst/>
          </a:prstGeom>
          <a:noFill/>
          <a:ln>
            <a:noFill/>
          </a:ln>
        </p:spPr>
      </p:pic>
      <p:pic>
        <p:nvPicPr>
          <p:cNvPr id="34" name="Google Shape;535;p59">
            <a:extLst>
              <a:ext uri="{FF2B5EF4-FFF2-40B4-BE49-F238E27FC236}">
                <a16:creationId xmlns:a16="http://schemas.microsoft.com/office/drawing/2014/main" id="{F6A7F224-8E4B-0247-A0F7-50880B1BD0E7}"/>
              </a:ext>
            </a:extLst>
          </p:cNvPr>
          <p:cNvPicPr preferRelativeResize="0"/>
          <p:nvPr/>
        </p:nvPicPr>
        <p:blipFill>
          <a:blip r:embed="rId6">
            <a:alphaModFix amt="58999"/>
          </a:blip>
          <a:stretch>
            <a:fillRect/>
          </a:stretch>
        </p:blipFill>
        <p:spPr>
          <a:xfrm>
            <a:off x="9570199" y="5680710"/>
            <a:ext cx="586564" cy="586564"/>
          </a:xfrm>
          <a:prstGeom prst="rect">
            <a:avLst/>
          </a:prstGeom>
          <a:noFill/>
          <a:ln>
            <a:noFill/>
          </a:ln>
        </p:spPr>
      </p:pic>
      <p:pic>
        <p:nvPicPr>
          <p:cNvPr id="35" name="Google Shape;536;p59">
            <a:extLst>
              <a:ext uri="{FF2B5EF4-FFF2-40B4-BE49-F238E27FC236}">
                <a16:creationId xmlns:a16="http://schemas.microsoft.com/office/drawing/2014/main" id="{21DDF4E4-4E6D-F04A-BD51-9E849FA3B5B5}"/>
              </a:ext>
            </a:extLst>
          </p:cNvPr>
          <p:cNvPicPr preferRelativeResize="0"/>
          <p:nvPr/>
        </p:nvPicPr>
        <p:blipFill>
          <a:blip r:embed="rId7">
            <a:alphaModFix/>
          </a:blip>
          <a:stretch>
            <a:fillRect/>
          </a:stretch>
        </p:blipFill>
        <p:spPr>
          <a:xfrm>
            <a:off x="9434985" y="5892546"/>
            <a:ext cx="586565" cy="586565"/>
          </a:xfrm>
          <a:prstGeom prst="rect">
            <a:avLst/>
          </a:prstGeom>
          <a:noFill/>
          <a:ln>
            <a:noFill/>
          </a:ln>
        </p:spPr>
      </p:pic>
      <p:pic>
        <p:nvPicPr>
          <p:cNvPr id="36" name="Google Shape;537;p59">
            <a:extLst>
              <a:ext uri="{FF2B5EF4-FFF2-40B4-BE49-F238E27FC236}">
                <a16:creationId xmlns:a16="http://schemas.microsoft.com/office/drawing/2014/main" id="{072F3B24-E4AD-B04C-A0CA-F90AF0153A03}"/>
              </a:ext>
            </a:extLst>
          </p:cNvPr>
          <p:cNvPicPr preferRelativeResize="0"/>
          <p:nvPr/>
        </p:nvPicPr>
        <p:blipFill>
          <a:blip r:embed="rId6">
            <a:alphaModFix amt="58999"/>
          </a:blip>
          <a:stretch>
            <a:fillRect/>
          </a:stretch>
        </p:blipFill>
        <p:spPr>
          <a:xfrm>
            <a:off x="10052303" y="5680710"/>
            <a:ext cx="586564" cy="586564"/>
          </a:xfrm>
          <a:prstGeom prst="rect">
            <a:avLst/>
          </a:prstGeom>
          <a:noFill/>
          <a:ln>
            <a:noFill/>
          </a:ln>
        </p:spPr>
      </p:pic>
      <p:pic>
        <p:nvPicPr>
          <p:cNvPr id="37" name="Google Shape;538;p59">
            <a:extLst>
              <a:ext uri="{FF2B5EF4-FFF2-40B4-BE49-F238E27FC236}">
                <a16:creationId xmlns:a16="http://schemas.microsoft.com/office/drawing/2014/main" id="{51ED7405-CD07-5E47-95D1-DF6934D2FF69}"/>
              </a:ext>
            </a:extLst>
          </p:cNvPr>
          <p:cNvPicPr preferRelativeResize="0"/>
          <p:nvPr/>
        </p:nvPicPr>
        <p:blipFill>
          <a:blip r:embed="rId9">
            <a:alphaModFix/>
          </a:blip>
          <a:stretch>
            <a:fillRect/>
          </a:stretch>
        </p:blipFill>
        <p:spPr>
          <a:xfrm>
            <a:off x="9917089" y="5892546"/>
            <a:ext cx="586565" cy="586565"/>
          </a:xfrm>
          <a:prstGeom prst="rect">
            <a:avLst/>
          </a:prstGeom>
          <a:noFill/>
          <a:ln>
            <a:noFill/>
          </a:ln>
        </p:spPr>
      </p:pic>
      <p:pic>
        <p:nvPicPr>
          <p:cNvPr id="38" name="Google Shape;539;p59">
            <a:extLst>
              <a:ext uri="{FF2B5EF4-FFF2-40B4-BE49-F238E27FC236}">
                <a16:creationId xmlns:a16="http://schemas.microsoft.com/office/drawing/2014/main" id="{48AACBFA-51F3-BA4E-BED7-5485A75CC9C8}"/>
              </a:ext>
            </a:extLst>
          </p:cNvPr>
          <p:cNvPicPr preferRelativeResize="0"/>
          <p:nvPr/>
        </p:nvPicPr>
        <p:blipFill>
          <a:blip r:embed="rId6">
            <a:alphaModFix amt="58999"/>
          </a:blip>
          <a:stretch>
            <a:fillRect/>
          </a:stretch>
        </p:blipFill>
        <p:spPr>
          <a:xfrm>
            <a:off x="10534407" y="5680710"/>
            <a:ext cx="586564" cy="586564"/>
          </a:xfrm>
          <a:prstGeom prst="rect">
            <a:avLst/>
          </a:prstGeom>
          <a:noFill/>
          <a:ln>
            <a:noFill/>
          </a:ln>
        </p:spPr>
      </p:pic>
      <p:pic>
        <p:nvPicPr>
          <p:cNvPr id="39" name="Google Shape;540;p59">
            <a:extLst>
              <a:ext uri="{FF2B5EF4-FFF2-40B4-BE49-F238E27FC236}">
                <a16:creationId xmlns:a16="http://schemas.microsoft.com/office/drawing/2014/main" id="{82A6C0F4-CFB3-A040-884C-FC296FA34B2F}"/>
              </a:ext>
            </a:extLst>
          </p:cNvPr>
          <p:cNvPicPr preferRelativeResize="0"/>
          <p:nvPr/>
        </p:nvPicPr>
        <p:blipFill>
          <a:blip r:embed="rId7">
            <a:alphaModFix/>
          </a:blip>
          <a:stretch>
            <a:fillRect/>
          </a:stretch>
        </p:blipFill>
        <p:spPr>
          <a:xfrm>
            <a:off x="10399193" y="5892546"/>
            <a:ext cx="586565" cy="586565"/>
          </a:xfrm>
          <a:prstGeom prst="rect">
            <a:avLst/>
          </a:prstGeom>
          <a:noFill/>
          <a:ln>
            <a:noFill/>
          </a:ln>
        </p:spPr>
      </p:pic>
      <p:pic>
        <p:nvPicPr>
          <p:cNvPr id="40" name="Google Shape;541;p59">
            <a:extLst>
              <a:ext uri="{FF2B5EF4-FFF2-40B4-BE49-F238E27FC236}">
                <a16:creationId xmlns:a16="http://schemas.microsoft.com/office/drawing/2014/main" id="{CDDD8654-42B6-0049-B4F2-6D1896A85F90}"/>
              </a:ext>
            </a:extLst>
          </p:cNvPr>
          <p:cNvPicPr preferRelativeResize="0"/>
          <p:nvPr/>
        </p:nvPicPr>
        <p:blipFill>
          <a:blip r:embed="rId6">
            <a:alphaModFix amt="58999"/>
          </a:blip>
          <a:stretch>
            <a:fillRect/>
          </a:stretch>
        </p:blipFill>
        <p:spPr>
          <a:xfrm>
            <a:off x="11016511" y="5680710"/>
            <a:ext cx="586564" cy="586564"/>
          </a:xfrm>
          <a:prstGeom prst="rect">
            <a:avLst/>
          </a:prstGeom>
          <a:noFill/>
          <a:ln>
            <a:noFill/>
          </a:ln>
        </p:spPr>
      </p:pic>
      <p:pic>
        <p:nvPicPr>
          <p:cNvPr id="41" name="Google Shape;542;p59">
            <a:extLst>
              <a:ext uri="{FF2B5EF4-FFF2-40B4-BE49-F238E27FC236}">
                <a16:creationId xmlns:a16="http://schemas.microsoft.com/office/drawing/2014/main" id="{CDC1B645-9B32-714C-9DA5-61777E012D77}"/>
              </a:ext>
            </a:extLst>
          </p:cNvPr>
          <p:cNvPicPr preferRelativeResize="0"/>
          <p:nvPr/>
        </p:nvPicPr>
        <p:blipFill>
          <a:blip r:embed="rId7">
            <a:alphaModFix/>
          </a:blip>
          <a:stretch>
            <a:fillRect/>
          </a:stretch>
        </p:blipFill>
        <p:spPr>
          <a:xfrm>
            <a:off x="10881297" y="5892546"/>
            <a:ext cx="586565" cy="586565"/>
          </a:xfrm>
          <a:prstGeom prst="rect">
            <a:avLst/>
          </a:prstGeom>
          <a:noFill/>
          <a:ln>
            <a:noFill/>
          </a:ln>
        </p:spPr>
      </p:pic>
    </p:spTree>
    <p:extLst>
      <p:ext uri="{BB962C8B-B14F-4D97-AF65-F5344CB8AC3E}">
        <p14:creationId xmlns:p14="http://schemas.microsoft.com/office/powerpoint/2010/main" val="7490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par>
                                <p:cTn id="17" presetID="9"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par>
                                <p:cTn id="20" presetID="9"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par>
                                <p:cTn id="23" presetID="9"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ssolve">
                                      <p:cBhvr>
                                        <p:cTn id="25" dur="500"/>
                                        <p:tgtEl>
                                          <p:spTgt spid="31"/>
                                        </p:tgtEl>
                                      </p:cBhvr>
                                    </p:animEffect>
                                  </p:childTnLst>
                                </p:cTn>
                              </p:par>
                              <p:par>
                                <p:cTn id="26" presetID="9"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tgtEl>
                                          <p:spTgt spid="32"/>
                                        </p:tgtEl>
                                      </p:cBhvr>
                                    </p:animEffect>
                                  </p:childTnLst>
                                </p:cTn>
                              </p:par>
                              <p:par>
                                <p:cTn id="29" presetID="9"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dissolve">
                                      <p:cBhvr>
                                        <p:cTn id="31" dur="500"/>
                                        <p:tgtEl>
                                          <p:spTgt spid="33"/>
                                        </p:tgtEl>
                                      </p:cBhvr>
                                    </p:animEffect>
                                  </p:childTnLst>
                                </p:cTn>
                              </p:par>
                              <p:par>
                                <p:cTn id="32" presetID="9"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dissolve">
                                      <p:cBhvr>
                                        <p:cTn id="34" dur="500"/>
                                        <p:tgtEl>
                                          <p:spTgt spid="34"/>
                                        </p:tgtEl>
                                      </p:cBhvr>
                                    </p:animEffect>
                                  </p:childTnLst>
                                </p:cTn>
                              </p:par>
                              <p:par>
                                <p:cTn id="35" presetID="9"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dissolve">
                                      <p:cBhvr>
                                        <p:cTn id="37" dur="500"/>
                                        <p:tgtEl>
                                          <p:spTgt spid="35"/>
                                        </p:tgtEl>
                                      </p:cBhvr>
                                    </p:animEffect>
                                  </p:childTnLst>
                                </p:cTn>
                              </p:par>
                              <p:par>
                                <p:cTn id="38" presetID="9"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dissolve">
                                      <p:cBhvr>
                                        <p:cTn id="40" dur="500"/>
                                        <p:tgtEl>
                                          <p:spTgt spid="36"/>
                                        </p:tgtEl>
                                      </p:cBhvr>
                                    </p:animEffect>
                                  </p:childTnLst>
                                </p:cTn>
                              </p:par>
                              <p:par>
                                <p:cTn id="41" presetID="9"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dissolve">
                                      <p:cBhvr>
                                        <p:cTn id="43" dur="500"/>
                                        <p:tgtEl>
                                          <p:spTgt spid="37"/>
                                        </p:tgtEl>
                                      </p:cBhvr>
                                    </p:animEffect>
                                  </p:childTnLst>
                                </p:cTn>
                              </p:par>
                              <p:par>
                                <p:cTn id="44" presetID="9"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dissolve">
                                      <p:cBhvr>
                                        <p:cTn id="46" dur="500"/>
                                        <p:tgtEl>
                                          <p:spTgt spid="38"/>
                                        </p:tgtEl>
                                      </p:cBhvr>
                                    </p:animEffect>
                                  </p:childTnLst>
                                </p:cTn>
                              </p:par>
                              <p:par>
                                <p:cTn id="47" presetID="9"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dissolve">
                                      <p:cBhvr>
                                        <p:cTn id="49" dur="500"/>
                                        <p:tgtEl>
                                          <p:spTgt spid="39"/>
                                        </p:tgtEl>
                                      </p:cBhvr>
                                    </p:animEffect>
                                  </p:childTnLst>
                                </p:cTn>
                              </p:par>
                              <p:par>
                                <p:cTn id="50" presetID="9"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dissolve">
                                      <p:cBhvr>
                                        <p:cTn id="52" dur="500"/>
                                        <p:tgtEl>
                                          <p:spTgt spid="40"/>
                                        </p:tgtEl>
                                      </p:cBhvr>
                                    </p:animEffect>
                                  </p:childTnLst>
                                </p:cTn>
                              </p:par>
                              <p:par>
                                <p:cTn id="53" presetID="9"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dissolve">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3FB6CD-D986-8440-B7B7-14716C8356F6}"/>
              </a:ext>
            </a:extLst>
          </p:cNvPr>
          <p:cNvSpPr>
            <a:spLocks noGrp="1"/>
          </p:cNvSpPr>
          <p:nvPr>
            <p:ph type="sldNum" sz="quarter" idx="12"/>
          </p:nvPr>
        </p:nvSpPr>
        <p:spPr/>
        <p:txBody>
          <a:bodyPr/>
          <a:lstStyle/>
          <a:p>
            <a:fld id="{41E3F2BF-CFD2-B941-A75D-E2179CA4D974}" type="slidenum">
              <a:rPr lang="en-US" smtClean="0"/>
              <a:t>16</a:t>
            </a:fld>
            <a:endParaRPr lang="en-US"/>
          </a:p>
        </p:txBody>
      </p:sp>
      <p:sp>
        <p:nvSpPr>
          <p:cNvPr id="3" name="Rounded Rectangle 2">
            <a:extLst>
              <a:ext uri="{FF2B5EF4-FFF2-40B4-BE49-F238E27FC236}">
                <a16:creationId xmlns:a16="http://schemas.microsoft.com/office/drawing/2014/main" id="{9A9EFD87-C1BF-3548-8A1B-F5D63D8CC0AF}"/>
              </a:ext>
            </a:extLst>
          </p:cNvPr>
          <p:cNvSpPr/>
          <p:nvPr/>
        </p:nvSpPr>
        <p:spPr>
          <a:xfrm>
            <a:off x="4715435" y="681317"/>
            <a:ext cx="2312894" cy="1613647"/>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a:t>M</a:t>
            </a:r>
          </a:p>
        </p:txBody>
      </p:sp>
      <p:cxnSp>
        <p:nvCxnSpPr>
          <p:cNvPr id="5" name="Straight Arrow Connector 4">
            <a:extLst>
              <a:ext uri="{FF2B5EF4-FFF2-40B4-BE49-F238E27FC236}">
                <a16:creationId xmlns:a16="http://schemas.microsoft.com/office/drawing/2014/main" id="{6B7FC607-3899-0D48-925E-FFD75AAE0C14}"/>
              </a:ext>
            </a:extLst>
          </p:cNvPr>
          <p:cNvCxnSpPr>
            <a:cxnSpLocks/>
            <a:endCxn id="3" idx="1"/>
          </p:cNvCxnSpPr>
          <p:nvPr/>
        </p:nvCxnSpPr>
        <p:spPr>
          <a:xfrm>
            <a:off x="3227294" y="1488141"/>
            <a:ext cx="1488141"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433970A-AE22-0845-8718-9CF9157B5E7B}"/>
              </a:ext>
            </a:extLst>
          </p:cNvPr>
          <p:cNvCxnSpPr>
            <a:cxnSpLocks/>
            <a:stCxn id="3" idx="3"/>
          </p:cNvCxnSpPr>
          <p:nvPr/>
        </p:nvCxnSpPr>
        <p:spPr>
          <a:xfrm>
            <a:off x="7028329" y="1488141"/>
            <a:ext cx="1290918"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522D269-648D-6F41-A6F9-76E64696470F}"/>
              </a:ext>
            </a:extLst>
          </p:cNvPr>
          <p:cNvCxnSpPr>
            <a:cxnSpLocks/>
            <a:stCxn id="3" idx="2"/>
          </p:cNvCxnSpPr>
          <p:nvPr/>
        </p:nvCxnSpPr>
        <p:spPr>
          <a:xfrm>
            <a:off x="5871882" y="2294964"/>
            <a:ext cx="0" cy="842683"/>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C44A09-691C-6442-829A-972526A947A2}"/>
              </a:ext>
            </a:extLst>
          </p:cNvPr>
          <p:cNvSpPr txBox="1"/>
          <p:nvPr/>
        </p:nvSpPr>
        <p:spPr>
          <a:xfrm>
            <a:off x="1568824" y="1195752"/>
            <a:ext cx="1990164" cy="584775"/>
          </a:xfrm>
          <a:prstGeom prst="rect">
            <a:avLst/>
          </a:prstGeom>
          <a:noFill/>
        </p:spPr>
        <p:txBody>
          <a:bodyPr wrap="square" rtlCol="0">
            <a:spAutoFit/>
          </a:bodyPr>
          <a:lstStyle/>
          <a:p>
            <a:r>
              <a:rPr lang="en-US" sz="3200" dirty="0"/>
              <a:t>Input X</a:t>
            </a:r>
          </a:p>
        </p:txBody>
      </p:sp>
      <p:sp>
        <p:nvSpPr>
          <p:cNvPr id="18" name="TextBox 17">
            <a:extLst>
              <a:ext uri="{FF2B5EF4-FFF2-40B4-BE49-F238E27FC236}">
                <a16:creationId xmlns:a16="http://schemas.microsoft.com/office/drawing/2014/main" id="{3E81606C-3415-4847-AFDA-0BEDFC22D0BF}"/>
              </a:ext>
            </a:extLst>
          </p:cNvPr>
          <p:cNvSpPr txBox="1"/>
          <p:nvPr/>
        </p:nvSpPr>
        <p:spPr>
          <a:xfrm>
            <a:off x="8390965" y="1195751"/>
            <a:ext cx="1990164" cy="584775"/>
          </a:xfrm>
          <a:prstGeom prst="rect">
            <a:avLst/>
          </a:prstGeom>
          <a:noFill/>
        </p:spPr>
        <p:txBody>
          <a:bodyPr wrap="square" rtlCol="0">
            <a:spAutoFit/>
          </a:bodyPr>
          <a:lstStyle/>
          <a:p>
            <a:r>
              <a:rPr lang="en-US" sz="3200" dirty="0"/>
              <a:t>Output Y</a:t>
            </a:r>
          </a:p>
        </p:txBody>
      </p:sp>
      <p:sp>
        <p:nvSpPr>
          <p:cNvPr id="19" name="TextBox 18">
            <a:extLst>
              <a:ext uri="{FF2B5EF4-FFF2-40B4-BE49-F238E27FC236}">
                <a16:creationId xmlns:a16="http://schemas.microsoft.com/office/drawing/2014/main" id="{C8328971-B52D-5E47-9D84-04088125940B}"/>
              </a:ext>
            </a:extLst>
          </p:cNvPr>
          <p:cNvSpPr txBox="1"/>
          <p:nvPr/>
        </p:nvSpPr>
        <p:spPr>
          <a:xfrm>
            <a:off x="5181600" y="3101788"/>
            <a:ext cx="1990164" cy="584775"/>
          </a:xfrm>
          <a:prstGeom prst="rect">
            <a:avLst/>
          </a:prstGeom>
          <a:noFill/>
        </p:spPr>
        <p:txBody>
          <a:bodyPr wrap="square" rtlCol="0">
            <a:spAutoFit/>
          </a:bodyPr>
          <a:lstStyle/>
          <a:p>
            <a:r>
              <a:rPr lang="en-US" sz="3200" dirty="0"/>
              <a:t>View V</a:t>
            </a:r>
          </a:p>
        </p:txBody>
      </p:sp>
      <p:pic>
        <p:nvPicPr>
          <p:cNvPr id="20" name="Google Shape;486;p58" descr="http://icons.iconarchive.com/icons/arrioch/halloween/256/devil-icon.png">
            <a:extLst>
              <a:ext uri="{FF2B5EF4-FFF2-40B4-BE49-F238E27FC236}">
                <a16:creationId xmlns:a16="http://schemas.microsoft.com/office/drawing/2014/main" id="{67EE24F6-515A-7144-83B2-059A79B5C9E4}"/>
              </a:ext>
            </a:extLst>
          </p:cNvPr>
          <p:cNvPicPr preferRelativeResize="0"/>
          <p:nvPr/>
        </p:nvPicPr>
        <p:blipFill rotWithShape="1">
          <a:blip r:embed="rId3">
            <a:alphaModFix/>
          </a:blip>
          <a:srcRect/>
          <a:stretch/>
        </p:blipFill>
        <p:spPr>
          <a:xfrm>
            <a:off x="4283435" y="2959775"/>
            <a:ext cx="864000" cy="868800"/>
          </a:xfrm>
          <a:prstGeom prst="rect">
            <a:avLst/>
          </a:prstGeom>
          <a:noFill/>
          <a:ln>
            <a:noFill/>
          </a:ln>
        </p:spPr>
      </p:pic>
      <p:sp>
        <p:nvSpPr>
          <p:cNvPr id="21" name="TextBox 20">
            <a:extLst>
              <a:ext uri="{FF2B5EF4-FFF2-40B4-BE49-F238E27FC236}">
                <a16:creationId xmlns:a16="http://schemas.microsoft.com/office/drawing/2014/main" id="{E6744D30-342A-0047-B3A4-98C2CE642C40}"/>
              </a:ext>
            </a:extLst>
          </p:cNvPr>
          <p:cNvSpPr txBox="1"/>
          <p:nvPr/>
        </p:nvSpPr>
        <p:spPr>
          <a:xfrm>
            <a:off x="764671" y="4109581"/>
            <a:ext cx="4128363" cy="2246769"/>
          </a:xfrm>
          <a:prstGeom prst="rect">
            <a:avLst/>
          </a:prstGeom>
          <a:noFill/>
        </p:spPr>
        <p:txBody>
          <a:bodyPr wrap="square" rtlCol="0">
            <a:spAutoFit/>
          </a:bodyPr>
          <a:lstStyle/>
          <a:p>
            <a:r>
              <a:rPr lang="en-US" sz="2800" dirty="0"/>
              <a:t>Full</a:t>
            </a:r>
            <a:r>
              <a:rPr lang="en-US" altLang="zh-CN" sz="2800" dirty="0"/>
              <a:t>y</a:t>
            </a:r>
            <a:r>
              <a:rPr lang="en-US" sz="2800" dirty="0"/>
              <a:t> Oblivious: </a:t>
            </a:r>
          </a:p>
          <a:p>
            <a:endParaRPr lang="en-US" sz="2800" dirty="0"/>
          </a:p>
          <a:p>
            <a:r>
              <a:rPr lang="en-US" sz="2800" dirty="0"/>
              <a:t>For </a:t>
            </a:r>
            <a:r>
              <a:rPr lang="en-US" sz="2800" b="1" dirty="0">
                <a:solidFill>
                  <a:schemeClr val="accent6">
                    <a:lumMod val="75000"/>
                  </a:schemeClr>
                </a:solidFill>
              </a:rPr>
              <a:t>any two</a:t>
            </a:r>
            <a:r>
              <a:rPr lang="en-US" sz="2800" dirty="0">
                <a:solidFill>
                  <a:schemeClr val="accent6">
                    <a:lumMod val="75000"/>
                  </a:schemeClr>
                </a:solidFill>
              </a:rPr>
              <a:t> </a:t>
            </a:r>
            <a:r>
              <a:rPr lang="en-US" sz="2800" dirty="0"/>
              <a:t>input X, X’,  </a:t>
            </a:r>
          </a:p>
          <a:p>
            <a:r>
              <a:rPr lang="en-US" sz="2800" dirty="0"/>
              <a:t>the view V and V’ are </a:t>
            </a:r>
            <a:r>
              <a:rPr lang="en-US" sz="2800" dirty="0">
                <a:solidFill>
                  <a:schemeClr val="accent6">
                    <a:lumMod val="75000"/>
                  </a:schemeClr>
                </a:solidFill>
              </a:rPr>
              <a:t>indistinguishable</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BB67629-BA44-4340-9068-149106A3495B}"/>
                  </a:ext>
                </a:extLst>
              </p:cNvPr>
              <p:cNvSpPr txBox="1"/>
              <p:nvPr/>
            </p:nvSpPr>
            <p:spPr>
              <a:xfrm>
                <a:off x="6821178" y="3908610"/>
                <a:ext cx="5149936" cy="2677656"/>
              </a:xfrm>
              <a:prstGeom prst="rect">
                <a:avLst/>
              </a:prstGeom>
              <a:noFill/>
            </p:spPr>
            <p:txBody>
              <a:bodyPr wrap="none" rtlCol="0">
                <a:spAutoFit/>
              </a:bodyPr>
              <a:lstStyle/>
              <a:p>
                <a:r>
                  <a:rPr lang="en-US" sz="2800" dirty="0">
                    <a:solidFill>
                      <a:srgbClr val="C00000"/>
                    </a:solidFill>
                  </a:rPr>
                  <a:t>Differentially Oblivious: </a:t>
                </a:r>
              </a:p>
              <a:p>
                <a:endParaRPr lang="en-US" sz="2800" dirty="0"/>
              </a:p>
              <a:p>
                <a:r>
                  <a:rPr lang="en-US" sz="2800" dirty="0"/>
                  <a:t>For </a:t>
                </a:r>
                <a:r>
                  <a:rPr lang="en-US" sz="2800" b="1" dirty="0">
                    <a:solidFill>
                      <a:srgbClr val="C00000"/>
                    </a:solidFill>
                  </a:rPr>
                  <a:t>any neighboring </a:t>
                </a:r>
                <a:r>
                  <a:rPr lang="en-US" sz="2800" dirty="0"/>
                  <a:t>input </a:t>
                </a:r>
                <a14:m>
                  <m:oMath xmlns:m="http://schemas.openxmlformats.org/officeDocument/2006/math">
                    <m:r>
                      <a:rPr lang="en-US" sz="2800" b="0" i="1" smtClean="0">
                        <a:latin typeface="Cambria Math" panose="02040503050406030204" pitchFamily="18" charset="0"/>
                      </a:rPr>
                      <m:t>𝑋</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𝑋</m:t>
                    </m:r>
                    <m:r>
                      <a:rPr lang="en-US" sz="2800" b="0" i="1" smtClean="0">
                        <a:latin typeface="Cambria Math" panose="02040503050406030204" pitchFamily="18" charset="0"/>
                        <a:ea typeface="Cambria Math" panose="02040503050406030204" pitchFamily="18" charset="0"/>
                      </a:rPr>
                      <m:t>′</m:t>
                    </m:r>
                  </m:oMath>
                </a14:m>
                <a:r>
                  <a:rPr lang="en-US" sz="2800" dirty="0"/>
                  <a:t>,  </a:t>
                </a:r>
              </a:p>
              <a:p>
                <a:r>
                  <a:rPr lang="en-US" sz="2800" dirty="0"/>
                  <a:t>the distribution of </a:t>
                </a:r>
              </a:p>
              <a:p>
                <a:r>
                  <a:rPr lang="en-US" sz="2800" dirty="0"/>
                  <a:t>view V and V’ are “similar”.</a:t>
                </a:r>
              </a:p>
              <a:p>
                <a:endParaRPr lang="en-US" sz="2800" dirty="0"/>
              </a:p>
            </p:txBody>
          </p:sp>
        </mc:Choice>
        <mc:Fallback xmlns="">
          <p:sp>
            <p:nvSpPr>
              <p:cNvPr id="23" name="TextBox 22">
                <a:extLst>
                  <a:ext uri="{FF2B5EF4-FFF2-40B4-BE49-F238E27FC236}">
                    <a16:creationId xmlns:a16="http://schemas.microsoft.com/office/drawing/2014/main" id="{5BB67629-BA44-4340-9068-149106A3495B}"/>
                  </a:ext>
                </a:extLst>
              </p:cNvPr>
              <p:cNvSpPr txBox="1">
                <a:spLocks noRot="1" noChangeAspect="1" noMove="1" noResize="1" noEditPoints="1" noAdjustHandles="1" noChangeArrowheads="1" noChangeShapeType="1" noTextEdit="1"/>
              </p:cNvSpPr>
              <p:nvPr/>
            </p:nvSpPr>
            <p:spPr>
              <a:xfrm>
                <a:off x="6821178" y="3908610"/>
                <a:ext cx="5149936" cy="2677656"/>
              </a:xfrm>
              <a:prstGeom prst="rect">
                <a:avLst/>
              </a:prstGeom>
              <a:blipFill>
                <a:blip r:embed="rId4"/>
                <a:stretch>
                  <a:fillRect l="-2211" t="-2358" r="-1229"/>
                </a:stretch>
              </a:blipFill>
            </p:spPr>
            <p:txBody>
              <a:bodyPr/>
              <a:lstStyle/>
              <a:p>
                <a:r>
                  <a:rPr lang="en-US">
                    <a:noFill/>
                  </a:rPr>
                  <a:t> </a:t>
                </a:r>
              </a:p>
            </p:txBody>
          </p:sp>
        </mc:Fallback>
      </mc:AlternateContent>
      <p:sp>
        <p:nvSpPr>
          <p:cNvPr id="31" name="Rounded Rectangle 30">
            <a:extLst>
              <a:ext uri="{FF2B5EF4-FFF2-40B4-BE49-F238E27FC236}">
                <a16:creationId xmlns:a16="http://schemas.microsoft.com/office/drawing/2014/main" id="{36A6A891-31C4-1147-8534-7F7A38BD6191}"/>
              </a:ext>
            </a:extLst>
          </p:cNvPr>
          <p:cNvSpPr/>
          <p:nvPr/>
        </p:nvSpPr>
        <p:spPr>
          <a:xfrm>
            <a:off x="1568824" y="1195751"/>
            <a:ext cx="1460126"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oogle Shape;250;p41">
            <a:extLst>
              <a:ext uri="{FF2B5EF4-FFF2-40B4-BE49-F238E27FC236}">
                <a16:creationId xmlns:a16="http://schemas.microsoft.com/office/drawing/2014/main" id="{EF3D69A3-4A53-DD4E-9A55-68FB0281F9C7}"/>
              </a:ext>
            </a:extLst>
          </p:cNvPr>
          <p:cNvPicPr preferRelativeResize="0"/>
          <p:nvPr/>
        </p:nvPicPr>
        <p:blipFill>
          <a:blip r:embed="rId5">
            <a:alphaModFix/>
          </a:blip>
          <a:stretch>
            <a:fillRect/>
          </a:stretch>
        </p:blipFill>
        <p:spPr>
          <a:xfrm>
            <a:off x="2760034" y="1546889"/>
            <a:ext cx="467260" cy="467273"/>
          </a:xfrm>
          <a:prstGeom prst="rect">
            <a:avLst/>
          </a:prstGeom>
          <a:noFill/>
          <a:ln>
            <a:noFill/>
          </a:ln>
        </p:spPr>
      </p:pic>
      <p:sp>
        <p:nvSpPr>
          <p:cNvPr id="33" name="Rounded Rectangle 32">
            <a:extLst>
              <a:ext uri="{FF2B5EF4-FFF2-40B4-BE49-F238E27FC236}">
                <a16:creationId xmlns:a16="http://schemas.microsoft.com/office/drawing/2014/main" id="{2563A811-105D-9546-A483-669A12A5FF4F}"/>
              </a:ext>
            </a:extLst>
          </p:cNvPr>
          <p:cNvSpPr/>
          <p:nvPr/>
        </p:nvSpPr>
        <p:spPr>
          <a:xfrm>
            <a:off x="8319246" y="1195751"/>
            <a:ext cx="1758203"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oogle Shape;250;p41">
            <a:extLst>
              <a:ext uri="{FF2B5EF4-FFF2-40B4-BE49-F238E27FC236}">
                <a16:creationId xmlns:a16="http://schemas.microsoft.com/office/drawing/2014/main" id="{2DABC765-67B1-8248-9277-1F6378C99F63}"/>
              </a:ext>
            </a:extLst>
          </p:cNvPr>
          <p:cNvPicPr preferRelativeResize="0"/>
          <p:nvPr/>
        </p:nvPicPr>
        <p:blipFill>
          <a:blip r:embed="rId5">
            <a:alphaModFix/>
          </a:blip>
          <a:stretch>
            <a:fillRect/>
          </a:stretch>
        </p:blipFill>
        <p:spPr>
          <a:xfrm>
            <a:off x="9913869" y="1528172"/>
            <a:ext cx="467260" cy="467273"/>
          </a:xfrm>
          <a:prstGeom prst="rect">
            <a:avLst/>
          </a:prstGeom>
          <a:noFill/>
          <a:ln>
            <a:noFill/>
          </a:ln>
        </p:spPr>
      </p:pic>
    </p:spTree>
    <p:extLst>
      <p:ext uri="{BB962C8B-B14F-4D97-AF65-F5344CB8AC3E}">
        <p14:creationId xmlns:p14="http://schemas.microsoft.com/office/powerpoint/2010/main" val="1282816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3FB6CD-D986-8440-B7B7-14716C8356F6}"/>
              </a:ext>
            </a:extLst>
          </p:cNvPr>
          <p:cNvSpPr>
            <a:spLocks noGrp="1"/>
          </p:cNvSpPr>
          <p:nvPr>
            <p:ph type="sldNum" sz="quarter" idx="12"/>
          </p:nvPr>
        </p:nvSpPr>
        <p:spPr/>
        <p:txBody>
          <a:bodyPr/>
          <a:lstStyle/>
          <a:p>
            <a:fld id="{41E3F2BF-CFD2-B941-A75D-E2179CA4D974}" type="slidenum">
              <a:rPr lang="en-US" smtClean="0"/>
              <a:t>17</a:t>
            </a:fld>
            <a:endParaRPr lang="en-US"/>
          </a:p>
        </p:txBody>
      </p:sp>
      <p:sp>
        <p:nvSpPr>
          <p:cNvPr id="3" name="Rounded Rectangle 2">
            <a:extLst>
              <a:ext uri="{FF2B5EF4-FFF2-40B4-BE49-F238E27FC236}">
                <a16:creationId xmlns:a16="http://schemas.microsoft.com/office/drawing/2014/main" id="{9A9EFD87-C1BF-3548-8A1B-F5D63D8CC0AF}"/>
              </a:ext>
            </a:extLst>
          </p:cNvPr>
          <p:cNvSpPr/>
          <p:nvPr/>
        </p:nvSpPr>
        <p:spPr>
          <a:xfrm>
            <a:off x="4715435" y="681317"/>
            <a:ext cx="2312894" cy="1613647"/>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a:t>M</a:t>
            </a:r>
          </a:p>
        </p:txBody>
      </p:sp>
      <p:cxnSp>
        <p:nvCxnSpPr>
          <p:cNvPr id="5" name="Straight Arrow Connector 4">
            <a:extLst>
              <a:ext uri="{FF2B5EF4-FFF2-40B4-BE49-F238E27FC236}">
                <a16:creationId xmlns:a16="http://schemas.microsoft.com/office/drawing/2014/main" id="{6B7FC607-3899-0D48-925E-FFD75AAE0C14}"/>
              </a:ext>
            </a:extLst>
          </p:cNvPr>
          <p:cNvCxnSpPr>
            <a:cxnSpLocks/>
            <a:endCxn id="3" idx="1"/>
          </p:cNvCxnSpPr>
          <p:nvPr/>
        </p:nvCxnSpPr>
        <p:spPr>
          <a:xfrm>
            <a:off x="3227294" y="1488141"/>
            <a:ext cx="1488141"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433970A-AE22-0845-8718-9CF9157B5E7B}"/>
              </a:ext>
            </a:extLst>
          </p:cNvPr>
          <p:cNvCxnSpPr>
            <a:cxnSpLocks/>
            <a:stCxn id="3" idx="3"/>
          </p:cNvCxnSpPr>
          <p:nvPr/>
        </p:nvCxnSpPr>
        <p:spPr>
          <a:xfrm>
            <a:off x="7028329" y="1488141"/>
            <a:ext cx="1290918"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522D269-648D-6F41-A6F9-76E64696470F}"/>
              </a:ext>
            </a:extLst>
          </p:cNvPr>
          <p:cNvCxnSpPr>
            <a:cxnSpLocks/>
            <a:stCxn id="3" idx="2"/>
          </p:cNvCxnSpPr>
          <p:nvPr/>
        </p:nvCxnSpPr>
        <p:spPr>
          <a:xfrm>
            <a:off x="5871882" y="2294964"/>
            <a:ext cx="0" cy="842683"/>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C44A09-691C-6442-829A-972526A947A2}"/>
              </a:ext>
            </a:extLst>
          </p:cNvPr>
          <p:cNvSpPr txBox="1"/>
          <p:nvPr/>
        </p:nvSpPr>
        <p:spPr>
          <a:xfrm>
            <a:off x="1568824" y="1195752"/>
            <a:ext cx="1990164" cy="584775"/>
          </a:xfrm>
          <a:prstGeom prst="rect">
            <a:avLst/>
          </a:prstGeom>
          <a:noFill/>
        </p:spPr>
        <p:txBody>
          <a:bodyPr wrap="square" rtlCol="0">
            <a:spAutoFit/>
          </a:bodyPr>
          <a:lstStyle/>
          <a:p>
            <a:r>
              <a:rPr lang="en-US" sz="3200" dirty="0"/>
              <a:t>Input X</a:t>
            </a:r>
          </a:p>
        </p:txBody>
      </p:sp>
      <p:sp>
        <p:nvSpPr>
          <p:cNvPr id="18" name="TextBox 17">
            <a:extLst>
              <a:ext uri="{FF2B5EF4-FFF2-40B4-BE49-F238E27FC236}">
                <a16:creationId xmlns:a16="http://schemas.microsoft.com/office/drawing/2014/main" id="{3E81606C-3415-4847-AFDA-0BEDFC22D0BF}"/>
              </a:ext>
            </a:extLst>
          </p:cNvPr>
          <p:cNvSpPr txBox="1"/>
          <p:nvPr/>
        </p:nvSpPr>
        <p:spPr>
          <a:xfrm>
            <a:off x="8390965" y="1195751"/>
            <a:ext cx="1990164" cy="584775"/>
          </a:xfrm>
          <a:prstGeom prst="rect">
            <a:avLst/>
          </a:prstGeom>
          <a:noFill/>
        </p:spPr>
        <p:txBody>
          <a:bodyPr wrap="square" rtlCol="0">
            <a:spAutoFit/>
          </a:bodyPr>
          <a:lstStyle/>
          <a:p>
            <a:r>
              <a:rPr lang="en-US" sz="3200" dirty="0"/>
              <a:t>Output Y</a:t>
            </a:r>
          </a:p>
        </p:txBody>
      </p:sp>
      <p:sp>
        <p:nvSpPr>
          <p:cNvPr id="19" name="TextBox 18">
            <a:extLst>
              <a:ext uri="{FF2B5EF4-FFF2-40B4-BE49-F238E27FC236}">
                <a16:creationId xmlns:a16="http://schemas.microsoft.com/office/drawing/2014/main" id="{C8328971-B52D-5E47-9D84-04088125940B}"/>
              </a:ext>
            </a:extLst>
          </p:cNvPr>
          <p:cNvSpPr txBox="1"/>
          <p:nvPr/>
        </p:nvSpPr>
        <p:spPr>
          <a:xfrm>
            <a:off x="5181600" y="3101788"/>
            <a:ext cx="1990164" cy="584775"/>
          </a:xfrm>
          <a:prstGeom prst="rect">
            <a:avLst/>
          </a:prstGeom>
          <a:noFill/>
        </p:spPr>
        <p:txBody>
          <a:bodyPr wrap="square" rtlCol="0">
            <a:spAutoFit/>
          </a:bodyPr>
          <a:lstStyle/>
          <a:p>
            <a:r>
              <a:rPr lang="en-US" sz="3200" dirty="0"/>
              <a:t>View V</a:t>
            </a:r>
          </a:p>
        </p:txBody>
      </p:sp>
      <p:pic>
        <p:nvPicPr>
          <p:cNvPr id="20" name="Google Shape;486;p58" descr="http://icons.iconarchive.com/icons/arrioch/halloween/256/devil-icon.png">
            <a:extLst>
              <a:ext uri="{FF2B5EF4-FFF2-40B4-BE49-F238E27FC236}">
                <a16:creationId xmlns:a16="http://schemas.microsoft.com/office/drawing/2014/main" id="{67EE24F6-515A-7144-83B2-059A79B5C9E4}"/>
              </a:ext>
            </a:extLst>
          </p:cNvPr>
          <p:cNvPicPr preferRelativeResize="0"/>
          <p:nvPr/>
        </p:nvPicPr>
        <p:blipFill rotWithShape="1">
          <a:blip r:embed="rId3">
            <a:alphaModFix/>
          </a:blip>
          <a:srcRect/>
          <a:stretch/>
        </p:blipFill>
        <p:spPr>
          <a:xfrm>
            <a:off x="4283435" y="2959775"/>
            <a:ext cx="864000" cy="868800"/>
          </a:xfrm>
          <a:prstGeom prst="rect">
            <a:avLst/>
          </a:prstGeom>
          <a:noFill/>
          <a:ln>
            <a:noFill/>
          </a:ln>
        </p:spPr>
      </p:pic>
      <p:sp>
        <p:nvSpPr>
          <p:cNvPr id="21" name="TextBox 20">
            <a:extLst>
              <a:ext uri="{FF2B5EF4-FFF2-40B4-BE49-F238E27FC236}">
                <a16:creationId xmlns:a16="http://schemas.microsoft.com/office/drawing/2014/main" id="{E6744D30-342A-0047-B3A4-98C2CE642C40}"/>
              </a:ext>
            </a:extLst>
          </p:cNvPr>
          <p:cNvSpPr txBox="1"/>
          <p:nvPr/>
        </p:nvSpPr>
        <p:spPr>
          <a:xfrm>
            <a:off x="764671" y="4109581"/>
            <a:ext cx="4128363" cy="2246769"/>
          </a:xfrm>
          <a:prstGeom prst="rect">
            <a:avLst/>
          </a:prstGeom>
          <a:noFill/>
        </p:spPr>
        <p:txBody>
          <a:bodyPr wrap="square" rtlCol="0">
            <a:spAutoFit/>
          </a:bodyPr>
          <a:lstStyle/>
          <a:p>
            <a:r>
              <a:rPr lang="en-US" sz="2800" dirty="0"/>
              <a:t>Full</a:t>
            </a:r>
            <a:r>
              <a:rPr lang="en-US" altLang="zh-CN" sz="2800" dirty="0"/>
              <a:t>y</a:t>
            </a:r>
            <a:r>
              <a:rPr lang="en-US" sz="2800" dirty="0"/>
              <a:t> Oblivious: </a:t>
            </a:r>
          </a:p>
          <a:p>
            <a:endParaRPr lang="en-US" sz="2800" dirty="0"/>
          </a:p>
          <a:p>
            <a:r>
              <a:rPr lang="en-US" sz="2800" dirty="0"/>
              <a:t>For </a:t>
            </a:r>
            <a:r>
              <a:rPr lang="en-US" sz="2800" b="1" dirty="0">
                <a:solidFill>
                  <a:schemeClr val="accent6">
                    <a:lumMod val="75000"/>
                  </a:schemeClr>
                </a:solidFill>
              </a:rPr>
              <a:t>any two</a:t>
            </a:r>
            <a:r>
              <a:rPr lang="en-US" sz="2800" dirty="0">
                <a:solidFill>
                  <a:schemeClr val="accent6">
                    <a:lumMod val="75000"/>
                  </a:schemeClr>
                </a:solidFill>
              </a:rPr>
              <a:t> </a:t>
            </a:r>
            <a:r>
              <a:rPr lang="en-US" sz="2800" dirty="0"/>
              <a:t>inputs X, X’,  </a:t>
            </a:r>
          </a:p>
          <a:p>
            <a:r>
              <a:rPr lang="en-US" sz="2800" dirty="0"/>
              <a:t>the views V and V’ are </a:t>
            </a:r>
            <a:r>
              <a:rPr lang="en-US" sz="2800" dirty="0">
                <a:solidFill>
                  <a:schemeClr val="accent6">
                    <a:lumMod val="75000"/>
                  </a:schemeClr>
                </a:solidFill>
              </a:rPr>
              <a:t>indistinguishable</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5BB67629-BA44-4340-9068-149106A3495B}"/>
                  </a:ext>
                </a:extLst>
              </p:cNvPr>
              <p:cNvSpPr txBox="1"/>
              <p:nvPr/>
            </p:nvSpPr>
            <p:spPr>
              <a:xfrm>
                <a:off x="6821178" y="3908610"/>
                <a:ext cx="5471947" cy="3108543"/>
              </a:xfrm>
              <a:prstGeom prst="rect">
                <a:avLst/>
              </a:prstGeom>
              <a:noFill/>
            </p:spPr>
            <p:txBody>
              <a:bodyPr wrap="none" rtlCol="0">
                <a:spAutoFit/>
              </a:bodyPr>
              <a:lstStyle/>
              <a:p>
                <a14:m>
                  <m:oMath xmlns:m="http://schemas.openxmlformats.org/officeDocument/2006/math">
                    <m:d>
                      <m:dPr>
                        <m:ctrlPr>
                          <a:rPr lang="en-US" sz="2800" b="0" i="1" smtClean="0">
                            <a:solidFill>
                              <a:srgbClr val="C00000"/>
                            </a:solidFill>
                            <a:latin typeface="Cambria Math" panose="02040503050406030204" pitchFamily="18" charset="0"/>
                            <a:ea typeface="Cambria Math" panose="02040503050406030204" pitchFamily="18" charset="0"/>
                          </a:rPr>
                        </m:ctrlPr>
                      </m:dPr>
                      <m:e>
                        <m:r>
                          <a:rPr lang="en-US" sz="2800" b="0" i="1" smtClean="0">
                            <a:solidFill>
                              <a:srgbClr val="C00000"/>
                            </a:solidFill>
                            <a:latin typeface="Cambria Math" panose="02040503050406030204" pitchFamily="18" charset="0"/>
                            <a:ea typeface="Cambria Math" panose="02040503050406030204" pitchFamily="18" charset="0"/>
                          </a:rPr>
                          <m:t>𝜖</m:t>
                        </m:r>
                        <m:r>
                          <a:rPr lang="en-US" sz="2800" b="0" i="1" smtClean="0">
                            <a:solidFill>
                              <a:srgbClr val="C00000"/>
                            </a:solidFill>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𝛿</m:t>
                        </m:r>
                      </m:e>
                    </m:d>
                  </m:oMath>
                </a14:m>
                <a:r>
                  <a:rPr lang="en-US" sz="2800" dirty="0">
                    <a:solidFill>
                      <a:srgbClr val="C00000"/>
                    </a:solidFill>
                  </a:rPr>
                  <a:t>-Differentially Oblivious: </a:t>
                </a:r>
              </a:p>
              <a:p>
                <a:endParaRPr lang="en-US" sz="2800" dirty="0"/>
              </a:p>
              <a:p>
                <a:r>
                  <a:rPr lang="en-US" sz="2800" dirty="0"/>
                  <a:t>For </a:t>
                </a:r>
                <a:r>
                  <a:rPr lang="en-US" sz="2800" b="1" dirty="0">
                    <a:solidFill>
                      <a:srgbClr val="C00000"/>
                    </a:solidFill>
                  </a:rPr>
                  <a:t>any neighboring </a:t>
                </a:r>
                <a:r>
                  <a:rPr lang="en-US" sz="2800" dirty="0"/>
                  <a:t>inputs </a:t>
                </a:r>
                <a14:m>
                  <m:oMath xmlns:m="http://schemas.openxmlformats.org/officeDocument/2006/math">
                    <m:r>
                      <a:rPr lang="en-US" sz="2800" b="0" i="1" smtClean="0">
                        <a:latin typeface="Cambria Math" panose="02040503050406030204" pitchFamily="18" charset="0"/>
                      </a:rPr>
                      <m:t>𝑋</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𝑋</m:t>
                    </m:r>
                    <m:r>
                      <a:rPr lang="en-US" sz="2800" b="0" i="1" smtClean="0">
                        <a:latin typeface="Cambria Math" panose="02040503050406030204" pitchFamily="18" charset="0"/>
                        <a:ea typeface="Cambria Math" panose="02040503050406030204" pitchFamily="18" charset="0"/>
                      </a:rPr>
                      <m:t>′</m:t>
                    </m:r>
                  </m:oMath>
                </a14:m>
                <a:r>
                  <a:rPr lang="en-US" sz="2800" dirty="0"/>
                  <a:t>,  </a:t>
                </a:r>
              </a:p>
              <a:p>
                <a:r>
                  <a:rPr lang="en-US" sz="2800" dirty="0"/>
                  <a:t>the views V and V’ are </a:t>
                </a:r>
                <a14:m>
                  <m:oMath xmlns:m="http://schemas.openxmlformats.org/officeDocument/2006/math">
                    <m:d>
                      <m:dPr>
                        <m:ctrlPr>
                          <a:rPr lang="en-US" sz="2800" i="1" smtClean="0">
                            <a:solidFill>
                              <a:srgbClr val="C00000"/>
                            </a:solidFill>
                            <a:latin typeface="Cambria Math" panose="02040503050406030204" pitchFamily="18" charset="0"/>
                            <a:ea typeface="Cambria Math" panose="02040503050406030204" pitchFamily="18" charset="0"/>
                          </a:rPr>
                        </m:ctrlPr>
                      </m:dPr>
                      <m:e>
                        <m:r>
                          <a:rPr lang="en-US" sz="2800" i="1">
                            <a:solidFill>
                              <a:srgbClr val="C00000"/>
                            </a:solidFill>
                            <a:latin typeface="Cambria Math" panose="02040503050406030204" pitchFamily="18" charset="0"/>
                            <a:ea typeface="Cambria Math" panose="02040503050406030204" pitchFamily="18" charset="0"/>
                          </a:rPr>
                          <m:t>𝜖</m:t>
                        </m:r>
                        <m:r>
                          <a:rPr lang="en-US" sz="2800" i="1">
                            <a:solidFill>
                              <a:srgbClr val="C00000"/>
                            </a:solidFill>
                            <a:latin typeface="Cambria Math" panose="02040503050406030204" pitchFamily="18" charset="0"/>
                            <a:ea typeface="Cambria Math" panose="02040503050406030204" pitchFamily="18" charset="0"/>
                          </a:rPr>
                          <m:t>,</m:t>
                        </m:r>
                        <m:r>
                          <a:rPr lang="en-US" sz="2800" i="1">
                            <a:solidFill>
                              <a:srgbClr val="C00000"/>
                            </a:solidFill>
                            <a:latin typeface="Cambria Math" panose="02040503050406030204" pitchFamily="18" charset="0"/>
                            <a:ea typeface="Cambria Math" panose="02040503050406030204" pitchFamily="18" charset="0"/>
                          </a:rPr>
                          <m:t>𝛿</m:t>
                        </m:r>
                      </m:e>
                    </m:d>
                  </m:oMath>
                </a14:m>
                <a:r>
                  <a:rPr lang="en-US" sz="2800" dirty="0">
                    <a:solidFill>
                      <a:srgbClr val="C00000"/>
                    </a:solidFill>
                  </a:rPr>
                  <a:t>-DP:</a:t>
                </a:r>
              </a:p>
              <a:p>
                <a:r>
                  <a:rPr lang="en-US" sz="2800" dirty="0"/>
                  <a:t>For any subset S,</a:t>
                </a:r>
              </a:p>
              <a:p>
                <a:pPr/>
                <a14:m>
                  <m:oMathPara xmlns:m="http://schemas.openxmlformats.org/officeDocument/2006/math">
                    <m:oMathParaPr>
                      <m:jc m:val="centerGroup"/>
                    </m:oMathParaPr>
                    <m:oMath xmlns:m="http://schemas.openxmlformats.org/officeDocument/2006/math">
                      <m:func>
                        <m:funcPr>
                          <m:ctrlPr>
                            <a:rPr lang="en-US" sz="2800" b="0" i="1" smtClean="0">
                              <a:solidFill>
                                <a:srgbClr val="C00000"/>
                              </a:solidFill>
                              <a:latin typeface="Cambria Math" panose="02040503050406030204" pitchFamily="18" charset="0"/>
                            </a:rPr>
                          </m:ctrlPr>
                        </m:funcPr>
                        <m:fName>
                          <m:r>
                            <m:rPr>
                              <m:sty m:val="p"/>
                            </m:rPr>
                            <a:rPr lang="en-US" sz="2800" b="0" i="0" smtClean="0">
                              <a:solidFill>
                                <a:srgbClr val="C00000"/>
                              </a:solidFill>
                              <a:latin typeface="Cambria Math" panose="02040503050406030204" pitchFamily="18" charset="0"/>
                            </a:rPr>
                            <m:t>Pr</m:t>
                          </m:r>
                        </m:fName>
                        <m:e>
                          <m:d>
                            <m:dPr>
                              <m:begChr m:val="["/>
                              <m:endChr m:val="]"/>
                              <m:ctrlPr>
                                <a:rPr lang="en-US" sz="2800" b="0" i="1" smtClean="0">
                                  <a:solidFill>
                                    <a:srgbClr val="C00000"/>
                                  </a:solidFill>
                                  <a:latin typeface="Cambria Math" panose="02040503050406030204" pitchFamily="18" charset="0"/>
                                </a:rPr>
                              </m:ctrlPr>
                            </m:dPr>
                            <m:e>
                              <m:r>
                                <a:rPr lang="en-US" sz="2800" b="0" i="1" smtClean="0">
                                  <a:solidFill>
                                    <a:srgbClr val="C00000"/>
                                  </a:solidFill>
                                  <a:latin typeface="Cambria Math" panose="02040503050406030204" pitchFamily="18" charset="0"/>
                                </a:rPr>
                                <m:t>𝑉</m:t>
                              </m:r>
                              <m:r>
                                <a:rPr lang="en-US"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ea typeface="Cambria Math" panose="02040503050406030204" pitchFamily="18" charset="0"/>
                                </a:rPr>
                                <m:t>𝑆</m:t>
                              </m:r>
                            </m:e>
                          </m:d>
                          <m:r>
                            <a:rPr lang="en-US" sz="2800" b="0" i="1" smtClean="0">
                              <a:solidFill>
                                <a:srgbClr val="C00000"/>
                              </a:solidFill>
                              <a:latin typeface="Cambria Math" panose="02040503050406030204" pitchFamily="18" charset="0"/>
                              <a:ea typeface="Cambria Math" panose="02040503050406030204" pitchFamily="18" charset="0"/>
                            </a:rPr>
                            <m:t>≤</m:t>
                          </m:r>
                          <m:sSup>
                            <m:sSupPr>
                              <m:ctrlPr>
                                <a:rPr lang="en-US" sz="2800" b="0" i="1" smtClean="0">
                                  <a:solidFill>
                                    <a:srgbClr val="C00000"/>
                                  </a:solidFill>
                                  <a:latin typeface="Cambria Math" panose="02040503050406030204" pitchFamily="18" charset="0"/>
                                  <a:ea typeface="Cambria Math" panose="02040503050406030204" pitchFamily="18" charset="0"/>
                                </a:rPr>
                              </m:ctrlPr>
                            </m:sSupPr>
                            <m:e>
                              <m:r>
                                <a:rPr lang="en-US" sz="2800" b="0" i="1" smtClean="0">
                                  <a:solidFill>
                                    <a:srgbClr val="C00000"/>
                                  </a:solidFill>
                                  <a:latin typeface="Cambria Math" panose="02040503050406030204" pitchFamily="18" charset="0"/>
                                  <a:ea typeface="Cambria Math" panose="02040503050406030204" pitchFamily="18" charset="0"/>
                                </a:rPr>
                                <m:t>𝑒</m:t>
                              </m:r>
                            </m:e>
                            <m:sup>
                              <m:r>
                                <a:rPr lang="en-US" sz="2800" b="0" i="1" smtClean="0">
                                  <a:solidFill>
                                    <a:srgbClr val="C00000"/>
                                  </a:solidFill>
                                  <a:latin typeface="Cambria Math" panose="02040503050406030204" pitchFamily="18" charset="0"/>
                                  <a:ea typeface="Cambria Math" panose="02040503050406030204" pitchFamily="18" charset="0"/>
                                </a:rPr>
                                <m:t>𝜖</m:t>
                              </m:r>
                            </m:sup>
                          </m:sSup>
                          <m:func>
                            <m:funcPr>
                              <m:ctrlPr>
                                <a:rPr lang="en-US" sz="2800" b="0" i="1" smtClean="0">
                                  <a:solidFill>
                                    <a:srgbClr val="C00000"/>
                                  </a:solidFill>
                                  <a:latin typeface="Cambria Math" panose="02040503050406030204" pitchFamily="18" charset="0"/>
                                  <a:ea typeface="Cambria Math" panose="02040503050406030204" pitchFamily="18" charset="0"/>
                                </a:rPr>
                              </m:ctrlPr>
                            </m:funcPr>
                            <m:fName>
                              <m:r>
                                <m:rPr>
                                  <m:sty m:val="p"/>
                                </m:rPr>
                                <a:rPr lang="en-US" sz="2800" b="0" i="0" smtClean="0">
                                  <a:solidFill>
                                    <a:srgbClr val="C00000"/>
                                  </a:solidFill>
                                  <a:latin typeface="Cambria Math" panose="02040503050406030204" pitchFamily="18" charset="0"/>
                                  <a:ea typeface="Cambria Math" panose="02040503050406030204" pitchFamily="18" charset="0"/>
                                </a:rPr>
                                <m:t>Pr</m:t>
                              </m:r>
                            </m:fName>
                            <m:e>
                              <m:d>
                                <m:dPr>
                                  <m:begChr m:val="["/>
                                  <m:endChr m:val="]"/>
                                  <m:ctrlPr>
                                    <a:rPr lang="en-US" sz="2800" b="0" i="1" smtClean="0">
                                      <a:solidFill>
                                        <a:srgbClr val="C00000"/>
                                      </a:solidFill>
                                      <a:latin typeface="Cambria Math" panose="02040503050406030204" pitchFamily="18" charset="0"/>
                                      <a:ea typeface="Cambria Math" panose="02040503050406030204" pitchFamily="18" charset="0"/>
                                    </a:rPr>
                                  </m:ctrlPr>
                                </m:dPr>
                                <m:e>
                                  <m:sSup>
                                    <m:sSupPr>
                                      <m:ctrlPr>
                                        <a:rPr lang="en-US" sz="2800" b="0" i="1" smtClean="0">
                                          <a:solidFill>
                                            <a:srgbClr val="C00000"/>
                                          </a:solidFill>
                                          <a:latin typeface="Cambria Math" panose="02040503050406030204" pitchFamily="18" charset="0"/>
                                          <a:ea typeface="Cambria Math" panose="02040503050406030204" pitchFamily="18" charset="0"/>
                                        </a:rPr>
                                      </m:ctrlPr>
                                    </m:sSupPr>
                                    <m:e>
                                      <m:r>
                                        <a:rPr lang="en-US" sz="2800" b="0" i="1" smtClean="0">
                                          <a:solidFill>
                                            <a:srgbClr val="C00000"/>
                                          </a:solidFill>
                                          <a:latin typeface="Cambria Math" panose="02040503050406030204" pitchFamily="18" charset="0"/>
                                          <a:ea typeface="Cambria Math" panose="02040503050406030204" pitchFamily="18" charset="0"/>
                                        </a:rPr>
                                        <m:t>𝑉</m:t>
                                      </m:r>
                                    </m:e>
                                    <m:sup>
                                      <m:r>
                                        <a:rPr lang="en-US" sz="2800" b="0" i="1" smtClean="0">
                                          <a:solidFill>
                                            <a:srgbClr val="C00000"/>
                                          </a:solidFill>
                                          <a:latin typeface="Cambria Math" panose="02040503050406030204" pitchFamily="18" charset="0"/>
                                          <a:ea typeface="Cambria Math" panose="02040503050406030204" pitchFamily="18" charset="0"/>
                                        </a:rPr>
                                        <m:t>′</m:t>
                                      </m:r>
                                    </m:sup>
                                  </m:sSup>
                                  <m:r>
                                    <a:rPr lang="en-US" sz="2800" b="0" i="1" smtClean="0">
                                      <a:solidFill>
                                        <a:srgbClr val="C00000"/>
                                      </a:solidFill>
                                      <a:latin typeface="Cambria Math" panose="02040503050406030204" pitchFamily="18" charset="0"/>
                                      <a:ea typeface="Cambria Math" panose="02040503050406030204" pitchFamily="18" charset="0"/>
                                    </a:rPr>
                                    <m:t>∈</m:t>
                                  </m:r>
                                  <m:r>
                                    <a:rPr lang="en-US" sz="2800" b="0" i="1" smtClean="0">
                                      <a:solidFill>
                                        <a:srgbClr val="C00000"/>
                                      </a:solidFill>
                                      <a:latin typeface="Cambria Math" panose="02040503050406030204" pitchFamily="18" charset="0"/>
                                      <a:ea typeface="Cambria Math" panose="02040503050406030204" pitchFamily="18" charset="0"/>
                                    </a:rPr>
                                    <m:t>𝑆</m:t>
                                  </m:r>
                                </m:e>
                              </m:d>
                              <m:r>
                                <a:rPr lang="en-US" sz="2800" b="0" i="1" smtClean="0">
                                  <a:solidFill>
                                    <a:srgbClr val="C00000"/>
                                  </a:solidFill>
                                  <a:latin typeface="Cambria Math" panose="02040503050406030204" pitchFamily="18" charset="0"/>
                                  <a:ea typeface="Cambria Math" panose="02040503050406030204" pitchFamily="18" charset="0"/>
                                </a:rPr>
                                <m:t> </m:t>
                              </m:r>
                            </m:e>
                          </m:func>
                          <m:r>
                            <a:rPr lang="en-US" sz="2800" b="0" i="1" smtClean="0">
                              <a:solidFill>
                                <a:srgbClr val="C00000"/>
                              </a:solidFill>
                              <a:latin typeface="Cambria Math" panose="02040503050406030204" pitchFamily="18" charset="0"/>
                              <a:ea typeface="Cambria Math" panose="02040503050406030204" pitchFamily="18" charset="0"/>
                            </a:rPr>
                            <m:t>+ </m:t>
                          </m:r>
                          <m:r>
                            <a:rPr lang="en-US" sz="2800" b="0" i="1" smtClean="0">
                              <a:solidFill>
                                <a:srgbClr val="C00000"/>
                              </a:solidFill>
                              <a:latin typeface="Cambria Math" panose="02040503050406030204" pitchFamily="18" charset="0"/>
                              <a:ea typeface="Cambria Math" panose="02040503050406030204" pitchFamily="18" charset="0"/>
                            </a:rPr>
                            <m:t>𝛿</m:t>
                          </m:r>
                        </m:e>
                      </m:func>
                    </m:oMath>
                  </m:oMathPara>
                </a14:m>
                <a:endParaRPr lang="en-US" sz="2800" dirty="0"/>
              </a:p>
              <a:p>
                <a:endParaRPr lang="en-US" sz="2800" dirty="0"/>
              </a:p>
            </p:txBody>
          </p:sp>
        </mc:Choice>
        <mc:Fallback>
          <p:sp>
            <p:nvSpPr>
              <p:cNvPr id="23" name="TextBox 22">
                <a:extLst>
                  <a:ext uri="{FF2B5EF4-FFF2-40B4-BE49-F238E27FC236}">
                    <a16:creationId xmlns:a16="http://schemas.microsoft.com/office/drawing/2014/main" id="{5BB67629-BA44-4340-9068-149106A3495B}"/>
                  </a:ext>
                </a:extLst>
              </p:cNvPr>
              <p:cNvSpPr txBox="1">
                <a:spLocks noRot="1" noChangeAspect="1" noMove="1" noResize="1" noEditPoints="1" noAdjustHandles="1" noChangeArrowheads="1" noChangeShapeType="1" noTextEdit="1"/>
              </p:cNvSpPr>
              <p:nvPr/>
            </p:nvSpPr>
            <p:spPr>
              <a:xfrm>
                <a:off x="6821178" y="3908610"/>
                <a:ext cx="5471947" cy="3108543"/>
              </a:xfrm>
              <a:prstGeom prst="rect">
                <a:avLst/>
              </a:prstGeom>
              <a:blipFill>
                <a:blip r:embed="rId4"/>
                <a:stretch>
                  <a:fillRect l="-2083" t="-2033"/>
                </a:stretch>
              </a:blipFill>
            </p:spPr>
            <p:txBody>
              <a:bodyPr/>
              <a:lstStyle/>
              <a:p>
                <a:r>
                  <a:rPr lang="en-US">
                    <a:noFill/>
                  </a:rPr>
                  <a:t> </a:t>
                </a:r>
              </a:p>
            </p:txBody>
          </p:sp>
        </mc:Fallback>
      </mc:AlternateContent>
      <p:sp>
        <p:nvSpPr>
          <p:cNvPr id="31" name="Rounded Rectangle 30">
            <a:extLst>
              <a:ext uri="{FF2B5EF4-FFF2-40B4-BE49-F238E27FC236}">
                <a16:creationId xmlns:a16="http://schemas.microsoft.com/office/drawing/2014/main" id="{36A6A891-31C4-1147-8534-7F7A38BD6191}"/>
              </a:ext>
            </a:extLst>
          </p:cNvPr>
          <p:cNvSpPr/>
          <p:nvPr/>
        </p:nvSpPr>
        <p:spPr>
          <a:xfrm>
            <a:off x="1568824" y="1195751"/>
            <a:ext cx="1460126"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oogle Shape;250;p41">
            <a:extLst>
              <a:ext uri="{FF2B5EF4-FFF2-40B4-BE49-F238E27FC236}">
                <a16:creationId xmlns:a16="http://schemas.microsoft.com/office/drawing/2014/main" id="{EF3D69A3-4A53-DD4E-9A55-68FB0281F9C7}"/>
              </a:ext>
            </a:extLst>
          </p:cNvPr>
          <p:cNvPicPr preferRelativeResize="0"/>
          <p:nvPr/>
        </p:nvPicPr>
        <p:blipFill>
          <a:blip r:embed="rId5">
            <a:alphaModFix/>
          </a:blip>
          <a:stretch>
            <a:fillRect/>
          </a:stretch>
        </p:blipFill>
        <p:spPr>
          <a:xfrm>
            <a:off x="2760034" y="1546889"/>
            <a:ext cx="467260" cy="467273"/>
          </a:xfrm>
          <a:prstGeom prst="rect">
            <a:avLst/>
          </a:prstGeom>
          <a:noFill/>
          <a:ln>
            <a:noFill/>
          </a:ln>
        </p:spPr>
      </p:pic>
      <p:sp>
        <p:nvSpPr>
          <p:cNvPr id="33" name="Rounded Rectangle 32">
            <a:extLst>
              <a:ext uri="{FF2B5EF4-FFF2-40B4-BE49-F238E27FC236}">
                <a16:creationId xmlns:a16="http://schemas.microsoft.com/office/drawing/2014/main" id="{2563A811-105D-9546-A483-669A12A5FF4F}"/>
              </a:ext>
            </a:extLst>
          </p:cNvPr>
          <p:cNvSpPr/>
          <p:nvPr/>
        </p:nvSpPr>
        <p:spPr>
          <a:xfrm>
            <a:off x="8319246" y="1195751"/>
            <a:ext cx="1758203" cy="58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oogle Shape;250;p41">
            <a:extLst>
              <a:ext uri="{FF2B5EF4-FFF2-40B4-BE49-F238E27FC236}">
                <a16:creationId xmlns:a16="http://schemas.microsoft.com/office/drawing/2014/main" id="{2DABC765-67B1-8248-9277-1F6378C99F63}"/>
              </a:ext>
            </a:extLst>
          </p:cNvPr>
          <p:cNvPicPr preferRelativeResize="0"/>
          <p:nvPr/>
        </p:nvPicPr>
        <p:blipFill>
          <a:blip r:embed="rId5">
            <a:alphaModFix/>
          </a:blip>
          <a:stretch>
            <a:fillRect/>
          </a:stretch>
        </p:blipFill>
        <p:spPr>
          <a:xfrm>
            <a:off x="9913869" y="1528172"/>
            <a:ext cx="467260" cy="467273"/>
          </a:xfrm>
          <a:prstGeom prst="rect">
            <a:avLst/>
          </a:prstGeom>
          <a:noFill/>
          <a:ln>
            <a:noFill/>
          </a:ln>
        </p:spPr>
      </p:pic>
    </p:spTree>
    <p:extLst>
      <p:ext uri="{BB962C8B-B14F-4D97-AF65-F5344CB8AC3E}">
        <p14:creationId xmlns:p14="http://schemas.microsoft.com/office/powerpoint/2010/main" val="3513683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3FB6CD-D986-8440-B7B7-14716C8356F6}"/>
              </a:ext>
            </a:extLst>
          </p:cNvPr>
          <p:cNvSpPr>
            <a:spLocks noGrp="1"/>
          </p:cNvSpPr>
          <p:nvPr>
            <p:ph type="sldNum" sz="quarter" idx="12"/>
          </p:nvPr>
        </p:nvSpPr>
        <p:spPr/>
        <p:txBody>
          <a:bodyPr/>
          <a:lstStyle/>
          <a:p>
            <a:fld id="{41E3F2BF-CFD2-B941-A75D-E2179CA4D974}" type="slidenum">
              <a:rPr lang="en-US" smtClean="0"/>
              <a:t>18</a:t>
            </a:fld>
            <a:endParaRPr lang="en-US"/>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9A9EFD87-C1BF-3548-8A1B-F5D63D8CC0AF}"/>
                  </a:ext>
                </a:extLst>
              </p:cNvPr>
              <p:cNvSpPr/>
              <p:nvPr/>
            </p:nvSpPr>
            <p:spPr>
              <a:xfrm>
                <a:off x="3538220" y="1023313"/>
                <a:ext cx="1582420" cy="10066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𝑀</m:t>
                          </m:r>
                        </m:e>
                        <m:sub>
                          <m:r>
                            <a:rPr lang="en-US" sz="4800" b="0" i="1" smtClean="0">
                              <a:latin typeface="Cambria Math" panose="02040503050406030204" pitchFamily="18" charset="0"/>
                            </a:rPr>
                            <m:t>1</m:t>
                          </m:r>
                        </m:sub>
                      </m:sSub>
                    </m:oMath>
                  </m:oMathPara>
                </a14:m>
                <a:endParaRPr lang="en-US" sz="4800" dirty="0"/>
              </a:p>
            </p:txBody>
          </p:sp>
        </mc:Choice>
        <mc:Fallback xmlns="">
          <p:sp>
            <p:nvSpPr>
              <p:cNvPr id="3" name="Rounded Rectangle 2">
                <a:extLst>
                  <a:ext uri="{FF2B5EF4-FFF2-40B4-BE49-F238E27FC236}">
                    <a16:creationId xmlns:a16="http://schemas.microsoft.com/office/drawing/2014/main" id="{9A9EFD87-C1BF-3548-8A1B-F5D63D8CC0AF}"/>
                  </a:ext>
                </a:extLst>
              </p:cNvPr>
              <p:cNvSpPr>
                <a:spLocks noRot="1" noChangeAspect="1" noMove="1" noResize="1" noEditPoints="1" noAdjustHandles="1" noChangeArrowheads="1" noChangeShapeType="1" noTextEdit="1"/>
              </p:cNvSpPr>
              <p:nvPr/>
            </p:nvSpPr>
            <p:spPr>
              <a:xfrm>
                <a:off x="3538220" y="1023313"/>
                <a:ext cx="1582420" cy="1006656"/>
              </a:xfrm>
              <a:prstGeom prst="roundRect">
                <a:avLst/>
              </a:prstGeom>
              <a:blipFill>
                <a:blip r:embed="rId3"/>
                <a:stretch>
                  <a:fillRect/>
                </a:stretch>
              </a:blipFill>
              <a:ln w="63500"/>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6B7FC607-3899-0D48-925E-FFD75AAE0C14}"/>
              </a:ext>
            </a:extLst>
          </p:cNvPr>
          <p:cNvCxnSpPr>
            <a:cxnSpLocks/>
            <a:endCxn id="3" idx="1"/>
          </p:cNvCxnSpPr>
          <p:nvPr/>
        </p:nvCxnSpPr>
        <p:spPr>
          <a:xfrm>
            <a:off x="1975104" y="1526641"/>
            <a:ext cx="1563116"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433970A-AE22-0845-8718-9CF9157B5E7B}"/>
              </a:ext>
            </a:extLst>
          </p:cNvPr>
          <p:cNvCxnSpPr>
            <a:cxnSpLocks/>
            <a:stCxn id="3" idx="3"/>
            <a:endCxn id="22" idx="1"/>
          </p:cNvCxnSpPr>
          <p:nvPr/>
        </p:nvCxnSpPr>
        <p:spPr>
          <a:xfrm>
            <a:off x="5120640" y="1526641"/>
            <a:ext cx="1430962" cy="2883"/>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522D269-648D-6F41-A6F9-76E64696470F}"/>
              </a:ext>
            </a:extLst>
          </p:cNvPr>
          <p:cNvCxnSpPr>
            <a:cxnSpLocks/>
            <a:stCxn id="3" idx="2"/>
          </p:cNvCxnSpPr>
          <p:nvPr/>
        </p:nvCxnSpPr>
        <p:spPr>
          <a:xfrm>
            <a:off x="4329430" y="2029969"/>
            <a:ext cx="0" cy="1071819"/>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0C44A09-691C-6442-829A-972526A947A2}"/>
                  </a:ext>
                </a:extLst>
              </p:cNvPr>
              <p:cNvSpPr txBox="1"/>
              <p:nvPr/>
            </p:nvSpPr>
            <p:spPr>
              <a:xfrm>
                <a:off x="1476338" y="879079"/>
                <a:ext cx="1990164" cy="584775"/>
              </a:xfrm>
              <a:prstGeom prst="rect">
                <a:avLst/>
              </a:prstGeom>
              <a:noFill/>
            </p:spPr>
            <p:txBody>
              <a:bodyPr wrap="square" rtlCol="0">
                <a:spAutoFit/>
              </a:bodyPr>
              <a:lstStyle/>
              <a:p>
                <a:r>
                  <a:rPr lang="en-US" sz="3200" dirty="0"/>
                  <a:t>Input </a:t>
                </a:r>
                <a14:m>
                  <m:oMath xmlns:m="http://schemas.openxmlformats.org/officeDocument/2006/math">
                    <m:r>
                      <a:rPr lang="en-US" sz="3200" b="0" i="1" smtClean="0">
                        <a:latin typeface="Cambria Math" panose="02040503050406030204" pitchFamily="18" charset="0"/>
                      </a:rPr>
                      <m:t>𝑋</m:t>
                    </m:r>
                  </m:oMath>
                </a14:m>
                <a:endParaRPr lang="en-US" sz="3200" dirty="0"/>
              </a:p>
            </p:txBody>
          </p:sp>
        </mc:Choice>
        <mc:Fallback xmlns="">
          <p:sp>
            <p:nvSpPr>
              <p:cNvPr id="14" name="TextBox 13">
                <a:extLst>
                  <a:ext uri="{FF2B5EF4-FFF2-40B4-BE49-F238E27FC236}">
                    <a16:creationId xmlns:a16="http://schemas.microsoft.com/office/drawing/2014/main" id="{D0C44A09-691C-6442-829A-972526A947A2}"/>
                  </a:ext>
                </a:extLst>
              </p:cNvPr>
              <p:cNvSpPr txBox="1">
                <a:spLocks noRot="1" noChangeAspect="1" noMove="1" noResize="1" noEditPoints="1" noAdjustHandles="1" noChangeArrowheads="1" noChangeShapeType="1" noTextEdit="1"/>
              </p:cNvSpPr>
              <p:nvPr/>
            </p:nvSpPr>
            <p:spPr>
              <a:xfrm>
                <a:off x="1476338" y="879079"/>
                <a:ext cx="1990164" cy="584775"/>
              </a:xfrm>
              <a:prstGeom prst="rect">
                <a:avLst/>
              </a:prstGeom>
              <a:blipFill>
                <a:blip r:embed="rId4"/>
                <a:stretch>
                  <a:fillRect l="-6962" t="-12766" b="-31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E81606C-3415-4847-AFDA-0BEDFC22D0BF}"/>
                  </a:ext>
                </a:extLst>
              </p:cNvPr>
              <p:cNvSpPr txBox="1"/>
              <p:nvPr/>
            </p:nvSpPr>
            <p:spPr>
              <a:xfrm>
                <a:off x="4882547" y="901640"/>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𝑌</m:t>
                      </m:r>
                    </m:oMath>
                  </m:oMathPara>
                </a14:m>
                <a:endParaRPr lang="en-US" sz="3200" dirty="0"/>
              </a:p>
            </p:txBody>
          </p:sp>
        </mc:Choice>
        <mc:Fallback xmlns="">
          <p:sp>
            <p:nvSpPr>
              <p:cNvPr id="18" name="TextBox 17">
                <a:extLst>
                  <a:ext uri="{FF2B5EF4-FFF2-40B4-BE49-F238E27FC236}">
                    <a16:creationId xmlns:a16="http://schemas.microsoft.com/office/drawing/2014/main" id="{3E81606C-3415-4847-AFDA-0BEDFC22D0BF}"/>
                  </a:ext>
                </a:extLst>
              </p:cNvPr>
              <p:cNvSpPr txBox="1">
                <a:spLocks noRot="1" noChangeAspect="1" noMove="1" noResize="1" noEditPoints="1" noAdjustHandles="1" noChangeArrowheads="1" noChangeShapeType="1" noTextEdit="1"/>
              </p:cNvSpPr>
              <p:nvPr/>
            </p:nvSpPr>
            <p:spPr>
              <a:xfrm>
                <a:off x="4882547" y="901640"/>
                <a:ext cx="199016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8328971-B52D-5E47-9D84-04088125940B}"/>
                  </a:ext>
                </a:extLst>
              </p:cNvPr>
              <p:cNvSpPr txBox="1"/>
              <p:nvPr/>
            </p:nvSpPr>
            <p:spPr>
              <a:xfrm>
                <a:off x="3932667" y="3101788"/>
                <a:ext cx="1990164" cy="584775"/>
              </a:xfrm>
              <a:prstGeom prst="rect">
                <a:avLst/>
              </a:prstGeom>
              <a:noFill/>
            </p:spPr>
            <p:txBody>
              <a:bodyPr wrap="square" rtlCol="0">
                <a:spAutoFit/>
              </a:bodyPr>
              <a:lstStyle/>
              <a:p>
                <a:r>
                  <a:rPr lang="en-US" sz="3200" dirty="0"/>
                  <a:t>View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1</m:t>
                        </m:r>
                      </m:sub>
                    </m:sSub>
                  </m:oMath>
                </a14:m>
                <a:endParaRPr lang="en-US" sz="3200" dirty="0"/>
              </a:p>
            </p:txBody>
          </p:sp>
        </mc:Choice>
        <mc:Fallback xmlns="">
          <p:sp>
            <p:nvSpPr>
              <p:cNvPr id="19" name="TextBox 18">
                <a:extLst>
                  <a:ext uri="{FF2B5EF4-FFF2-40B4-BE49-F238E27FC236}">
                    <a16:creationId xmlns:a16="http://schemas.microsoft.com/office/drawing/2014/main" id="{C8328971-B52D-5E47-9D84-04088125940B}"/>
                  </a:ext>
                </a:extLst>
              </p:cNvPr>
              <p:cNvSpPr txBox="1">
                <a:spLocks noRot="1" noChangeAspect="1" noMove="1" noResize="1" noEditPoints="1" noAdjustHandles="1" noChangeArrowheads="1" noChangeShapeType="1" noTextEdit="1"/>
              </p:cNvSpPr>
              <p:nvPr/>
            </p:nvSpPr>
            <p:spPr>
              <a:xfrm>
                <a:off x="3932667" y="3101788"/>
                <a:ext cx="1990164" cy="584775"/>
              </a:xfrm>
              <a:prstGeom prst="rect">
                <a:avLst/>
              </a:prstGeom>
              <a:blipFill>
                <a:blip r:embed="rId6"/>
                <a:stretch>
                  <a:fillRect l="-7643" t="-10638" b="-31915"/>
                </a:stretch>
              </a:blipFill>
            </p:spPr>
            <p:txBody>
              <a:bodyPr/>
              <a:lstStyle/>
              <a:p>
                <a:r>
                  <a:rPr lang="en-US">
                    <a:noFill/>
                  </a:rPr>
                  <a:t> </a:t>
                </a:r>
              </a:p>
            </p:txBody>
          </p:sp>
        </mc:Fallback>
      </mc:AlternateContent>
      <p:pic>
        <p:nvPicPr>
          <p:cNvPr id="20" name="Google Shape;486;p58" descr="http://icons.iconarchive.com/icons/arrioch/halloween/256/devil-icon.png">
            <a:extLst>
              <a:ext uri="{FF2B5EF4-FFF2-40B4-BE49-F238E27FC236}">
                <a16:creationId xmlns:a16="http://schemas.microsoft.com/office/drawing/2014/main" id="{67EE24F6-515A-7144-83B2-059A79B5C9E4}"/>
              </a:ext>
            </a:extLst>
          </p:cNvPr>
          <p:cNvPicPr preferRelativeResize="0"/>
          <p:nvPr/>
        </p:nvPicPr>
        <p:blipFill rotWithShape="1">
          <a:blip r:embed="rId7">
            <a:alphaModFix/>
          </a:blip>
          <a:srcRect/>
          <a:stretch/>
        </p:blipFill>
        <p:spPr>
          <a:xfrm>
            <a:off x="3125114" y="2959775"/>
            <a:ext cx="864000" cy="868800"/>
          </a:xfrm>
          <a:prstGeom prst="rect">
            <a:avLst/>
          </a:prstGeom>
          <a:noFill/>
          <a:ln>
            <a:noFill/>
          </a:ln>
        </p:spPr>
      </p:pic>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6C2064AF-B50F-3A4A-8B4C-67CF3A0A9FDC}"/>
                  </a:ext>
                </a:extLst>
              </p:cNvPr>
              <p:cNvSpPr/>
              <p:nvPr/>
            </p:nvSpPr>
            <p:spPr>
              <a:xfrm>
                <a:off x="6551602" y="1026196"/>
                <a:ext cx="1582420" cy="10066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𝑀</m:t>
                          </m:r>
                        </m:e>
                        <m:sub>
                          <m:r>
                            <a:rPr lang="en-US" sz="4800" b="0" i="1" smtClean="0">
                              <a:latin typeface="Cambria Math" panose="02040503050406030204" pitchFamily="18" charset="0"/>
                            </a:rPr>
                            <m:t>2</m:t>
                          </m:r>
                        </m:sub>
                      </m:sSub>
                    </m:oMath>
                  </m:oMathPara>
                </a14:m>
                <a:endParaRPr lang="en-US" sz="4800" dirty="0"/>
              </a:p>
            </p:txBody>
          </p:sp>
        </mc:Choice>
        <mc:Fallback xmlns="">
          <p:sp>
            <p:nvSpPr>
              <p:cNvPr id="22" name="Rounded Rectangle 21">
                <a:extLst>
                  <a:ext uri="{FF2B5EF4-FFF2-40B4-BE49-F238E27FC236}">
                    <a16:creationId xmlns:a16="http://schemas.microsoft.com/office/drawing/2014/main" id="{6C2064AF-B50F-3A4A-8B4C-67CF3A0A9FDC}"/>
                  </a:ext>
                </a:extLst>
              </p:cNvPr>
              <p:cNvSpPr>
                <a:spLocks noRot="1" noChangeAspect="1" noMove="1" noResize="1" noEditPoints="1" noAdjustHandles="1" noChangeArrowheads="1" noChangeShapeType="1" noTextEdit="1"/>
              </p:cNvSpPr>
              <p:nvPr/>
            </p:nvSpPr>
            <p:spPr>
              <a:xfrm>
                <a:off x="6551602" y="1026196"/>
                <a:ext cx="1582420" cy="1006656"/>
              </a:xfrm>
              <a:prstGeom prst="roundRect">
                <a:avLst/>
              </a:prstGeom>
              <a:blipFill>
                <a:blip r:embed="rId8"/>
                <a:stretch>
                  <a:fillRect/>
                </a:stretch>
              </a:blipFill>
              <a:ln w="63500"/>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C9AB29D5-ED23-FD4F-B90B-73A05605D0AF}"/>
              </a:ext>
            </a:extLst>
          </p:cNvPr>
          <p:cNvCxnSpPr>
            <a:cxnSpLocks/>
            <a:stCxn id="22" idx="2"/>
          </p:cNvCxnSpPr>
          <p:nvPr/>
        </p:nvCxnSpPr>
        <p:spPr>
          <a:xfrm flipH="1">
            <a:off x="7342811" y="2032852"/>
            <a:ext cx="1" cy="1068936"/>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33C6C3D-ED35-E449-92F5-F4973A9CE0CD}"/>
                  </a:ext>
                </a:extLst>
              </p:cNvPr>
              <p:cNvSpPr txBox="1"/>
              <p:nvPr/>
            </p:nvSpPr>
            <p:spPr>
              <a:xfrm>
                <a:off x="6884627" y="3101788"/>
                <a:ext cx="1990164" cy="584775"/>
              </a:xfrm>
              <a:prstGeom prst="rect">
                <a:avLst/>
              </a:prstGeom>
              <a:noFill/>
            </p:spPr>
            <p:txBody>
              <a:bodyPr wrap="square" rtlCol="0">
                <a:spAutoFit/>
              </a:bodyPr>
              <a:lstStyle/>
              <a:p>
                <a:r>
                  <a:rPr lang="en-US" sz="3200" dirty="0"/>
                  <a:t>View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2</m:t>
                        </m:r>
                      </m:sub>
                    </m:sSub>
                  </m:oMath>
                </a14:m>
                <a:endParaRPr lang="en-US" sz="3200" dirty="0"/>
              </a:p>
            </p:txBody>
          </p:sp>
        </mc:Choice>
        <mc:Fallback xmlns="">
          <p:sp>
            <p:nvSpPr>
              <p:cNvPr id="28" name="TextBox 27">
                <a:extLst>
                  <a:ext uri="{FF2B5EF4-FFF2-40B4-BE49-F238E27FC236}">
                    <a16:creationId xmlns:a16="http://schemas.microsoft.com/office/drawing/2014/main" id="{433C6C3D-ED35-E449-92F5-F4973A9CE0CD}"/>
                  </a:ext>
                </a:extLst>
              </p:cNvPr>
              <p:cNvSpPr txBox="1">
                <a:spLocks noRot="1" noChangeAspect="1" noMove="1" noResize="1" noEditPoints="1" noAdjustHandles="1" noChangeArrowheads="1" noChangeShapeType="1" noTextEdit="1"/>
              </p:cNvSpPr>
              <p:nvPr/>
            </p:nvSpPr>
            <p:spPr>
              <a:xfrm>
                <a:off x="6884627" y="3101788"/>
                <a:ext cx="1990164" cy="584775"/>
              </a:xfrm>
              <a:prstGeom prst="rect">
                <a:avLst/>
              </a:prstGeom>
              <a:blipFill>
                <a:blip r:embed="rId9"/>
                <a:stretch>
                  <a:fillRect l="-7595" t="-10638" b="-31915"/>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494E513A-C12E-7E43-B0AB-1E7807979300}"/>
              </a:ext>
            </a:extLst>
          </p:cNvPr>
          <p:cNvCxnSpPr>
            <a:cxnSpLocks/>
            <a:stCxn id="22" idx="3"/>
          </p:cNvCxnSpPr>
          <p:nvPr/>
        </p:nvCxnSpPr>
        <p:spPr>
          <a:xfrm>
            <a:off x="8134022" y="1529524"/>
            <a:ext cx="1686634"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CF17185-DAF0-384B-B178-D1E810CAE06F}"/>
                  </a:ext>
                </a:extLst>
              </p:cNvPr>
              <p:cNvSpPr txBox="1"/>
              <p:nvPr/>
            </p:nvSpPr>
            <p:spPr>
              <a:xfrm>
                <a:off x="8704580" y="889732"/>
                <a:ext cx="1990164" cy="584775"/>
              </a:xfrm>
              <a:prstGeom prst="rect">
                <a:avLst/>
              </a:prstGeom>
              <a:noFill/>
            </p:spPr>
            <p:txBody>
              <a:bodyPr wrap="square" rtlCol="0">
                <a:spAutoFit/>
              </a:bodyPr>
              <a:lstStyle/>
              <a:p>
                <a:r>
                  <a:rPr lang="en-US" sz="3200" dirty="0"/>
                  <a:t>Output </a:t>
                </a:r>
                <a14:m>
                  <m:oMath xmlns:m="http://schemas.openxmlformats.org/officeDocument/2006/math">
                    <m:r>
                      <a:rPr lang="en-US" sz="3200" b="0" i="1" smtClean="0">
                        <a:latin typeface="Cambria Math" panose="02040503050406030204" pitchFamily="18" charset="0"/>
                      </a:rPr>
                      <m:t>𝑍</m:t>
                    </m:r>
                  </m:oMath>
                </a14:m>
                <a:endParaRPr lang="en-US" sz="3200" dirty="0"/>
              </a:p>
            </p:txBody>
          </p:sp>
        </mc:Choice>
        <mc:Fallback xmlns="">
          <p:sp>
            <p:nvSpPr>
              <p:cNvPr id="33" name="TextBox 32">
                <a:extLst>
                  <a:ext uri="{FF2B5EF4-FFF2-40B4-BE49-F238E27FC236}">
                    <a16:creationId xmlns:a16="http://schemas.microsoft.com/office/drawing/2014/main" id="{ECF17185-DAF0-384B-B178-D1E810CAE06F}"/>
                  </a:ext>
                </a:extLst>
              </p:cNvPr>
              <p:cNvSpPr txBox="1">
                <a:spLocks noRot="1" noChangeAspect="1" noMove="1" noResize="1" noEditPoints="1" noAdjustHandles="1" noChangeArrowheads="1" noChangeShapeType="1" noTextEdit="1"/>
              </p:cNvSpPr>
              <p:nvPr/>
            </p:nvSpPr>
            <p:spPr>
              <a:xfrm>
                <a:off x="8704580" y="889732"/>
                <a:ext cx="1990164" cy="584775"/>
              </a:xfrm>
              <a:prstGeom prst="rect">
                <a:avLst/>
              </a:prstGeom>
              <a:blipFill>
                <a:blip r:embed="rId10"/>
                <a:stretch>
                  <a:fillRect l="-6962" t="-12766" b="-31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45791D01-44C2-8948-B09E-62AEA4088720}"/>
                  </a:ext>
                </a:extLst>
              </p:cNvPr>
              <p:cNvSpPr/>
              <p:nvPr/>
            </p:nvSpPr>
            <p:spPr>
              <a:xfrm>
                <a:off x="3138943" y="294304"/>
                <a:ext cx="2380973" cy="646331"/>
              </a:xfrm>
              <a:prstGeom prst="rect">
                <a:avLst/>
              </a:prstGeom>
            </p:spPr>
            <p:txBody>
              <a:bodyPr wrap="none">
                <a:spAutoFit/>
              </a:bodyPr>
              <a:lstStyle/>
              <a:p>
                <a14:m>
                  <m:oMath xmlns:m="http://schemas.openxmlformats.org/officeDocument/2006/math">
                    <m:r>
                      <a:rPr lang="en-US" sz="3600" i="1" smtClean="0">
                        <a:solidFill>
                          <a:srgbClr val="C00000"/>
                        </a:solidFill>
                        <a:latin typeface="Cambria Math" panose="02040503050406030204" pitchFamily="18" charset="0"/>
                      </a:rPr>
                      <m:t>(</m:t>
                    </m:r>
                    <m:sSub>
                      <m:sSubPr>
                        <m:ctrlPr>
                          <a:rPr lang="en-US" sz="3600" i="1">
                            <a:solidFill>
                              <a:srgbClr val="C00000"/>
                            </a:solidFill>
                            <a:latin typeface="Cambria Math" panose="02040503050406030204" pitchFamily="18" charset="0"/>
                            <a:ea typeface="Cambria Math" panose="02040503050406030204" pitchFamily="18" charset="0"/>
                          </a:rPr>
                        </m:ctrlPr>
                      </m:sSubPr>
                      <m:e>
                        <m:r>
                          <a:rPr lang="en-US" sz="3600" i="1">
                            <a:solidFill>
                              <a:srgbClr val="C00000"/>
                            </a:solidFill>
                            <a:latin typeface="Cambria Math" panose="02040503050406030204" pitchFamily="18" charset="0"/>
                            <a:ea typeface="Cambria Math" panose="02040503050406030204" pitchFamily="18" charset="0"/>
                          </a:rPr>
                          <m:t>𝜖</m:t>
                        </m:r>
                      </m:e>
                      <m:sub>
                        <m:r>
                          <a:rPr lang="en-US" sz="3600" i="1">
                            <a:solidFill>
                              <a:srgbClr val="C00000"/>
                            </a:solidFill>
                            <a:latin typeface="Cambria Math" panose="02040503050406030204" pitchFamily="18" charset="0"/>
                            <a:ea typeface="Cambria Math" panose="02040503050406030204" pitchFamily="18" charset="0"/>
                          </a:rPr>
                          <m:t>1</m:t>
                        </m:r>
                      </m:sub>
                    </m:sSub>
                    <m:r>
                      <a:rPr lang="en-US" sz="3600" i="1">
                        <a:solidFill>
                          <a:srgbClr val="C00000"/>
                        </a:solidFill>
                        <a:latin typeface="Cambria Math" panose="02040503050406030204" pitchFamily="18" charset="0"/>
                        <a:ea typeface="Cambria Math" panose="02040503050406030204" pitchFamily="18" charset="0"/>
                      </a:rPr>
                      <m:t>, </m:t>
                    </m:r>
                    <m:sSub>
                      <m:sSubPr>
                        <m:ctrlPr>
                          <a:rPr lang="en-US" sz="3600" i="1">
                            <a:solidFill>
                              <a:srgbClr val="C00000"/>
                            </a:solidFill>
                            <a:latin typeface="Cambria Math" panose="02040503050406030204" pitchFamily="18" charset="0"/>
                            <a:ea typeface="Cambria Math" panose="02040503050406030204" pitchFamily="18" charset="0"/>
                          </a:rPr>
                        </m:ctrlPr>
                      </m:sSubPr>
                      <m:e>
                        <m:r>
                          <a:rPr lang="en-US" sz="3600" i="1">
                            <a:solidFill>
                              <a:srgbClr val="C00000"/>
                            </a:solidFill>
                            <a:latin typeface="Cambria Math" panose="02040503050406030204" pitchFamily="18" charset="0"/>
                            <a:ea typeface="Cambria Math" panose="02040503050406030204" pitchFamily="18" charset="0"/>
                          </a:rPr>
                          <m:t>𝛿</m:t>
                        </m:r>
                      </m:e>
                      <m:sub>
                        <m:r>
                          <a:rPr lang="en-US" sz="3600" i="1">
                            <a:solidFill>
                              <a:srgbClr val="C00000"/>
                            </a:solidFill>
                            <a:latin typeface="Cambria Math" panose="02040503050406030204" pitchFamily="18" charset="0"/>
                            <a:ea typeface="Cambria Math" panose="02040503050406030204" pitchFamily="18" charset="0"/>
                          </a:rPr>
                          <m:t>1</m:t>
                        </m:r>
                      </m:sub>
                    </m:sSub>
                  </m:oMath>
                </a14:m>
                <a:r>
                  <a:rPr lang="en-US" sz="3600" dirty="0">
                    <a:solidFill>
                      <a:srgbClr val="C00000"/>
                    </a:solidFill>
                  </a:rPr>
                  <a:t>)-DO </a:t>
                </a:r>
              </a:p>
            </p:txBody>
          </p:sp>
        </mc:Choice>
        <mc:Fallback xmlns="">
          <p:sp>
            <p:nvSpPr>
              <p:cNvPr id="35" name="Rectangle 34">
                <a:extLst>
                  <a:ext uri="{FF2B5EF4-FFF2-40B4-BE49-F238E27FC236}">
                    <a16:creationId xmlns:a16="http://schemas.microsoft.com/office/drawing/2014/main" id="{45791D01-44C2-8948-B09E-62AEA4088720}"/>
                  </a:ext>
                </a:extLst>
              </p:cNvPr>
              <p:cNvSpPr>
                <a:spLocks noRot="1" noChangeAspect="1" noMove="1" noResize="1" noEditPoints="1" noAdjustHandles="1" noChangeArrowheads="1" noChangeShapeType="1" noTextEdit="1"/>
              </p:cNvSpPr>
              <p:nvPr/>
            </p:nvSpPr>
            <p:spPr>
              <a:xfrm>
                <a:off x="3138943" y="294304"/>
                <a:ext cx="2380973" cy="646331"/>
              </a:xfrm>
              <a:prstGeom prst="rect">
                <a:avLst/>
              </a:prstGeom>
              <a:blipFill>
                <a:blip r:embed="rId11"/>
                <a:stretch>
                  <a:fillRect l="-4762" t="-13462" r="-6349" b="-32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2A44E5E-C1A1-C947-BCE9-CFE13B6973D6}"/>
                  </a:ext>
                </a:extLst>
              </p:cNvPr>
              <p:cNvSpPr/>
              <p:nvPr/>
            </p:nvSpPr>
            <p:spPr>
              <a:xfrm>
                <a:off x="6329085" y="235196"/>
                <a:ext cx="2402389" cy="646331"/>
              </a:xfrm>
              <a:prstGeom prst="rect">
                <a:avLst/>
              </a:prstGeom>
            </p:spPr>
            <p:txBody>
              <a:bodyPr wrap="none">
                <a:spAutoFit/>
              </a:bodyPr>
              <a:lstStyle/>
              <a:p>
                <a14:m>
                  <m:oMath xmlns:m="http://schemas.openxmlformats.org/officeDocument/2006/math">
                    <m:r>
                      <a:rPr lang="en-US" sz="3600" i="1" smtClean="0">
                        <a:solidFill>
                          <a:srgbClr val="C00000"/>
                        </a:solidFill>
                        <a:latin typeface="Cambria Math" panose="02040503050406030204" pitchFamily="18" charset="0"/>
                      </a:rPr>
                      <m:t>(</m:t>
                    </m:r>
                    <m:sSub>
                      <m:sSubPr>
                        <m:ctrlPr>
                          <a:rPr lang="en-US" sz="3600" i="1">
                            <a:solidFill>
                              <a:srgbClr val="C00000"/>
                            </a:solidFill>
                            <a:latin typeface="Cambria Math" panose="02040503050406030204" pitchFamily="18" charset="0"/>
                            <a:ea typeface="Cambria Math" panose="02040503050406030204" pitchFamily="18" charset="0"/>
                          </a:rPr>
                        </m:ctrlPr>
                      </m:sSubPr>
                      <m:e>
                        <m:r>
                          <a:rPr lang="en-US" sz="3600" i="1">
                            <a:solidFill>
                              <a:srgbClr val="C00000"/>
                            </a:solidFill>
                            <a:latin typeface="Cambria Math" panose="02040503050406030204" pitchFamily="18" charset="0"/>
                            <a:ea typeface="Cambria Math" panose="02040503050406030204" pitchFamily="18" charset="0"/>
                          </a:rPr>
                          <m:t>𝜖</m:t>
                        </m:r>
                      </m:e>
                      <m:sub>
                        <m:r>
                          <a:rPr lang="en-US" sz="3600" i="1">
                            <a:solidFill>
                              <a:srgbClr val="C00000"/>
                            </a:solidFill>
                            <a:latin typeface="Cambria Math" panose="02040503050406030204" pitchFamily="18" charset="0"/>
                            <a:ea typeface="Cambria Math" panose="02040503050406030204" pitchFamily="18" charset="0"/>
                          </a:rPr>
                          <m:t>2</m:t>
                        </m:r>
                      </m:sub>
                    </m:sSub>
                    <m:r>
                      <a:rPr lang="en-US" sz="3600" i="1">
                        <a:solidFill>
                          <a:srgbClr val="C00000"/>
                        </a:solidFill>
                        <a:latin typeface="Cambria Math" panose="02040503050406030204" pitchFamily="18" charset="0"/>
                        <a:ea typeface="Cambria Math" panose="02040503050406030204" pitchFamily="18" charset="0"/>
                      </a:rPr>
                      <m:t>, </m:t>
                    </m:r>
                    <m:sSub>
                      <m:sSubPr>
                        <m:ctrlPr>
                          <a:rPr lang="en-US" sz="3600" i="1">
                            <a:solidFill>
                              <a:srgbClr val="C00000"/>
                            </a:solidFill>
                            <a:latin typeface="Cambria Math" panose="02040503050406030204" pitchFamily="18" charset="0"/>
                            <a:ea typeface="Cambria Math" panose="02040503050406030204" pitchFamily="18" charset="0"/>
                          </a:rPr>
                        </m:ctrlPr>
                      </m:sSubPr>
                      <m:e>
                        <m:r>
                          <a:rPr lang="en-US" sz="3600" i="1">
                            <a:solidFill>
                              <a:srgbClr val="C00000"/>
                            </a:solidFill>
                            <a:latin typeface="Cambria Math" panose="02040503050406030204" pitchFamily="18" charset="0"/>
                            <a:ea typeface="Cambria Math" panose="02040503050406030204" pitchFamily="18" charset="0"/>
                          </a:rPr>
                          <m:t>𝛿</m:t>
                        </m:r>
                      </m:e>
                      <m:sub>
                        <m:r>
                          <a:rPr lang="en-US" sz="3600" i="1">
                            <a:solidFill>
                              <a:srgbClr val="C00000"/>
                            </a:solidFill>
                            <a:latin typeface="Cambria Math" panose="02040503050406030204" pitchFamily="18" charset="0"/>
                            <a:ea typeface="Cambria Math" panose="02040503050406030204" pitchFamily="18" charset="0"/>
                          </a:rPr>
                          <m:t>2</m:t>
                        </m:r>
                      </m:sub>
                    </m:sSub>
                  </m:oMath>
                </a14:m>
                <a:r>
                  <a:rPr lang="en-US" sz="3600" dirty="0">
                    <a:solidFill>
                      <a:srgbClr val="C00000"/>
                    </a:solidFill>
                  </a:rPr>
                  <a:t>)-DO </a:t>
                </a:r>
              </a:p>
            </p:txBody>
          </p:sp>
        </mc:Choice>
        <mc:Fallback xmlns="">
          <p:sp>
            <p:nvSpPr>
              <p:cNvPr id="36" name="Rectangle 35">
                <a:extLst>
                  <a:ext uri="{FF2B5EF4-FFF2-40B4-BE49-F238E27FC236}">
                    <a16:creationId xmlns:a16="http://schemas.microsoft.com/office/drawing/2014/main" id="{82A44E5E-C1A1-C947-BCE9-CFE13B6973D6}"/>
                  </a:ext>
                </a:extLst>
              </p:cNvPr>
              <p:cNvSpPr>
                <a:spLocks noRot="1" noChangeAspect="1" noMove="1" noResize="1" noEditPoints="1" noAdjustHandles="1" noChangeArrowheads="1" noChangeShapeType="1" noTextEdit="1"/>
              </p:cNvSpPr>
              <p:nvPr/>
            </p:nvSpPr>
            <p:spPr>
              <a:xfrm>
                <a:off x="6329085" y="235196"/>
                <a:ext cx="2402389" cy="646331"/>
              </a:xfrm>
              <a:prstGeom prst="rect">
                <a:avLst/>
              </a:prstGeom>
              <a:blipFill>
                <a:blip r:embed="rId12"/>
                <a:stretch>
                  <a:fillRect l="-4712" t="-13725" r="-628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7182658-86F7-F64C-852A-F4B92893D55C}"/>
                  </a:ext>
                </a:extLst>
              </p:cNvPr>
              <p:cNvSpPr txBox="1"/>
              <p:nvPr/>
            </p:nvSpPr>
            <p:spPr>
              <a:xfrm>
                <a:off x="4234519" y="4755499"/>
                <a:ext cx="4714817" cy="1323439"/>
              </a:xfrm>
              <a:prstGeom prst="rect">
                <a:avLst/>
              </a:prstGeom>
              <a:noFill/>
            </p:spPr>
            <p:txBody>
              <a:bodyPr wrap="none" rtlCol="0">
                <a:spAutoFit/>
              </a:bodyPr>
              <a:lstStyle/>
              <a:p>
                <a:r>
                  <a:rPr lang="en-US" sz="4000" dirty="0">
                    <a:solidFill>
                      <a:schemeClr val="tx1"/>
                    </a:solidFill>
                  </a:rPr>
                  <a:t>Is </a:t>
                </a:r>
                <a14:m>
                  <m:oMath xmlns:m="http://schemas.openxmlformats.org/officeDocument/2006/math">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𝑀</m:t>
                        </m:r>
                      </m:e>
                      <m:sub>
                        <m:r>
                          <a:rPr lang="en-US" sz="4000" b="0" i="1" smtClean="0">
                            <a:solidFill>
                              <a:schemeClr val="tx1"/>
                            </a:solidFill>
                            <a:latin typeface="Cambria Math" panose="02040503050406030204" pitchFamily="18" charset="0"/>
                          </a:rPr>
                          <m:t>2</m:t>
                        </m:r>
                      </m:sub>
                    </m:sSub>
                    <m:r>
                      <a:rPr lang="en-US" sz="4000" b="0" i="1" smtClean="0">
                        <a:solidFill>
                          <a:schemeClr val="tx1"/>
                        </a:solidFill>
                        <a:latin typeface="Cambria Math" panose="02040503050406030204" pitchFamily="18" charset="0"/>
                      </a:rPr>
                      <m:t>(</m:t>
                    </m:r>
                    <m:sSub>
                      <m:sSubPr>
                        <m:ctrlPr>
                          <a:rPr lang="en-US" sz="4000" b="0" i="1" smtClean="0">
                            <a:solidFill>
                              <a:schemeClr val="tx1"/>
                            </a:solidFill>
                            <a:latin typeface="Cambria Math" panose="02040503050406030204" pitchFamily="18" charset="0"/>
                          </a:rPr>
                        </m:ctrlPr>
                      </m:sSubPr>
                      <m:e>
                        <m:r>
                          <a:rPr lang="en-US" sz="4000" b="0" i="1" smtClean="0">
                            <a:solidFill>
                              <a:schemeClr val="tx1"/>
                            </a:solidFill>
                            <a:latin typeface="Cambria Math" panose="02040503050406030204" pitchFamily="18" charset="0"/>
                          </a:rPr>
                          <m:t>𝑀</m:t>
                        </m:r>
                      </m:e>
                      <m:sub>
                        <m:r>
                          <a:rPr lang="en-US" sz="4000" b="0" i="1" smtClean="0">
                            <a:solidFill>
                              <a:schemeClr val="tx1"/>
                            </a:solidFill>
                            <a:latin typeface="Cambria Math" panose="02040503050406030204" pitchFamily="18" charset="0"/>
                          </a:rPr>
                          <m:t>1</m:t>
                        </m:r>
                      </m:sub>
                    </m:sSub>
                    <m:r>
                      <a:rPr lang="en-US" sz="4000" b="0" i="1" smtClean="0">
                        <a:solidFill>
                          <a:schemeClr val="tx1"/>
                        </a:solidFill>
                        <a:latin typeface="Cambria Math" panose="02040503050406030204" pitchFamily="18" charset="0"/>
                      </a:rPr>
                      <m:t>())</m:t>
                    </m:r>
                  </m:oMath>
                </a14:m>
                <a:r>
                  <a:rPr lang="en-US" sz="4000" dirty="0">
                    <a:solidFill>
                      <a:schemeClr val="tx1"/>
                    </a:solidFill>
                  </a:rPr>
                  <a:t> still </a:t>
                </a:r>
                <a:r>
                  <a:rPr lang="en-US" sz="4000" dirty="0">
                    <a:solidFill>
                      <a:srgbClr val="C00000"/>
                    </a:solidFill>
                  </a:rPr>
                  <a:t>DO</a:t>
                </a:r>
                <a:r>
                  <a:rPr lang="en-US" sz="4000" dirty="0">
                    <a:solidFill>
                      <a:schemeClr val="tx1"/>
                    </a:solidFill>
                  </a:rPr>
                  <a:t>? </a:t>
                </a:r>
              </a:p>
              <a:p>
                <a:r>
                  <a:rPr lang="en-US" sz="4000" dirty="0">
                    <a:solidFill>
                      <a:schemeClr val="bg2">
                        <a:lumMod val="50000"/>
                      </a:schemeClr>
                    </a:solidFill>
                  </a:rPr>
                  <a:t>No guarantee…</a:t>
                </a:r>
              </a:p>
            </p:txBody>
          </p:sp>
        </mc:Choice>
        <mc:Fallback xmlns="">
          <p:sp>
            <p:nvSpPr>
              <p:cNvPr id="37" name="TextBox 36">
                <a:extLst>
                  <a:ext uri="{FF2B5EF4-FFF2-40B4-BE49-F238E27FC236}">
                    <a16:creationId xmlns:a16="http://schemas.microsoft.com/office/drawing/2014/main" id="{47182658-86F7-F64C-852A-F4B92893D55C}"/>
                  </a:ext>
                </a:extLst>
              </p:cNvPr>
              <p:cNvSpPr txBox="1">
                <a:spLocks noRot="1" noChangeAspect="1" noMove="1" noResize="1" noEditPoints="1" noAdjustHandles="1" noChangeArrowheads="1" noChangeShapeType="1" noTextEdit="1"/>
              </p:cNvSpPr>
              <p:nvPr/>
            </p:nvSpPr>
            <p:spPr>
              <a:xfrm>
                <a:off x="4234519" y="4755499"/>
                <a:ext cx="4714817" cy="1323439"/>
              </a:xfrm>
              <a:prstGeom prst="rect">
                <a:avLst/>
              </a:prstGeom>
              <a:blipFill>
                <a:blip r:embed="rId13"/>
                <a:stretch>
                  <a:fillRect l="-4290" t="-6604" r="-3485" b="-17925"/>
                </a:stretch>
              </a:blipFill>
            </p:spPr>
            <p:txBody>
              <a:bodyPr/>
              <a:lstStyle/>
              <a:p>
                <a:r>
                  <a:rPr lang="en-US">
                    <a:noFill/>
                  </a:rPr>
                  <a:t> </a:t>
                </a:r>
              </a:p>
            </p:txBody>
          </p:sp>
        </mc:Fallback>
      </mc:AlternateContent>
      <p:pic>
        <p:nvPicPr>
          <p:cNvPr id="21" name="Google Shape;486;p58" descr="http://icons.iconarchive.com/icons/arrioch/halloween/256/devil-icon.png">
            <a:extLst>
              <a:ext uri="{FF2B5EF4-FFF2-40B4-BE49-F238E27FC236}">
                <a16:creationId xmlns:a16="http://schemas.microsoft.com/office/drawing/2014/main" id="{61574831-1C75-9544-B5CD-DFF32951992A}"/>
              </a:ext>
            </a:extLst>
          </p:cNvPr>
          <p:cNvPicPr preferRelativeResize="0"/>
          <p:nvPr/>
        </p:nvPicPr>
        <p:blipFill rotWithShape="1">
          <a:blip r:embed="rId7">
            <a:alphaModFix/>
          </a:blip>
          <a:srcRect/>
          <a:stretch/>
        </p:blipFill>
        <p:spPr>
          <a:xfrm>
            <a:off x="6133521" y="2917831"/>
            <a:ext cx="864000" cy="868800"/>
          </a:xfrm>
          <a:prstGeom prst="rect">
            <a:avLst/>
          </a:prstGeom>
          <a:noFill/>
          <a:ln>
            <a:noFill/>
          </a:ln>
        </p:spPr>
      </p:pic>
    </p:spTree>
    <p:extLst>
      <p:ext uri="{BB962C8B-B14F-4D97-AF65-F5344CB8AC3E}">
        <p14:creationId xmlns:p14="http://schemas.microsoft.com/office/powerpoint/2010/main" val="180302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animEffect transition="in" filter="dissolve">
                                      <p:cBhvr>
                                        <p:cTn id="7"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8ED67-1F22-EE45-94B0-0A5A14354CB7}"/>
              </a:ext>
            </a:extLst>
          </p:cNvPr>
          <p:cNvSpPr>
            <a:spLocks noGrp="1"/>
          </p:cNvSpPr>
          <p:nvPr>
            <p:ph idx="1"/>
          </p:nvPr>
        </p:nvSpPr>
        <p:spPr/>
        <p:txBody>
          <a:bodyPr>
            <a:normAutofit/>
          </a:bodyPr>
          <a:lstStyle/>
          <a:p>
            <a:endParaRPr lang="en-US" sz="3600" dirty="0"/>
          </a:p>
          <a:p>
            <a:endParaRPr lang="en-US" sz="3200" dirty="0"/>
          </a:p>
        </p:txBody>
      </p:sp>
      <p:sp>
        <p:nvSpPr>
          <p:cNvPr id="5" name="Title 1">
            <a:extLst>
              <a:ext uri="{FF2B5EF4-FFF2-40B4-BE49-F238E27FC236}">
                <a16:creationId xmlns:a16="http://schemas.microsoft.com/office/drawing/2014/main" id="{809AEE1B-73C6-3245-BB28-6F53FC74B938}"/>
              </a:ext>
            </a:extLst>
          </p:cNvPr>
          <p:cNvSpPr>
            <a:spLocks noGrp="1"/>
          </p:cNvSpPr>
          <p:nvPr>
            <p:ph type="title"/>
          </p:nvPr>
        </p:nvSpPr>
        <p:spPr/>
        <p:txBody>
          <a:bodyPr>
            <a:noAutofit/>
          </a:bodyPr>
          <a:lstStyle/>
          <a:p>
            <a:r>
              <a:rPr lang="en-US" sz="3600" dirty="0"/>
              <a:t>Composition Example: DO Selection Algorithm</a:t>
            </a:r>
          </a:p>
        </p:txBody>
      </p:sp>
      <p:graphicFrame>
        <p:nvGraphicFramePr>
          <p:cNvPr id="2" name="Table 1">
            <a:extLst>
              <a:ext uri="{FF2B5EF4-FFF2-40B4-BE49-F238E27FC236}">
                <a16:creationId xmlns:a16="http://schemas.microsoft.com/office/drawing/2014/main" id="{6F3BAFF0-51DE-B84C-AC38-F7BB8EC6038D}"/>
              </a:ext>
            </a:extLst>
          </p:cNvPr>
          <p:cNvGraphicFramePr>
            <a:graphicFrameLocks noGrp="1"/>
          </p:cNvGraphicFramePr>
          <p:nvPr>
            <p:extLst>
              <p:ext uri="{D42A27DB-BD31-4B8C-83A1-F6EECF244321}">
                <p14:modId xmlns:p14="http://schemas.microsoft.com/office/powerpoint/2010/main" val="2606246350"/>
              </p:ext>
            </p:extLst>
          </p:nvPr>
        </p:nvGraphicFramePr>
        <p:xfrm>
          <a:off x="647700" y="1825625"/>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2.0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6" name="Table 5">
            <a:extLst>
              <a:ext uri="{FF2B5EF4-FFF2-40B4-BE49-F238E27FC236}">
                <a16:creationId xmlns:a16="http://schemas.microsoft.com/office/drawing/2014/main" id="{6F33C66D-058F-AF47-A626-FD668CB92B58}"/>
              </a:ext>
            </a:extLst>
          </p:cNvPr>
          <p:cNvGraphicFramePr>
            <a:graphicFrameLocks noGrp="1"/>
          </p:cNvGraphicFramePr>
          <p:nvPr/>
        </p:nvGraphicFramePr>
        <p:xfrm>
          <a:off x="5298101" y="1825625"/>
          <a:ext cx="1705526" cy="11125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cxnSp>
        <p:nvCxnSpPr>
          <p:cNvPr id="12" name="Straight Arrow Connector 11">
            <a:extLst>
              <a:ext uri="{FF2B5EF4-FFF2-40B4-BE49-F238E27FC236}">
                <a16:creationId xmlns:a16="http://schemas.microsoft.com/office/drawing/2014/main" id="{F8F566F3-F4AF-3E49-ABF8-581A11680C19}"/>
              </a:ext>
            </a:extLst>
          </p:cNvPr>
          <p:cNvCxnSpPr/>
          <p:nvPr/>
        </p:nvCxnSpPr>
        <p:spPr>
          <a:xfrm>
            <a:off x="3433065" y="2556002"/>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0A80F9-343A-FD4C-A4F8-1B71EECDA7F2}"/>
              </a:ext>
            </a:extLst>
          </p:cNvPr>
          <p:cNvSpPr txBox="1"/>
          <p:nvPr/>
        </p:nvSpPr>
        <p:spPr>
          <a:xfrm>
            <a:off x="3257458" y="2106534"/>
            <a:ext cx="1711109" cy="369332"/>
          </a:xfrm>
          <a:prstGeom prst="rect">
            <a:avLst/>
          </a:prstGeom>
          <a:noFill/>
        </p:spPr>
        <p:txBody>
          <a:bodyPr wrap="none" rtlCol="0">
            <a:spAutoFit/>
          </a:bodyPr>
          <a:lstStyle/>
          <a:p>
            <a:r>
              <a:rPr lang="en-US" b="1" dirty="0"/>
              <a:t>Select  GPA &gt;= 3</a:t>
            </a:r>
          </a:p>
        </p:txBody>
      </p:sp>
      <p:graphicFrame>
        <p:nvGraphicFramePr>
          <p:cNvPr id="16" name="Table 15">
            <a:extLst>
              <a:ext uri="{FF2B5EF4-FFF2-40B4-BE49-F238E27FC236}">
                <a16:creationId xmlns:a16="http://schemas.microsoft.com/office/drawing/2014/main" id="{F5A27D1D-4B21-D044-9AE1-55174E879919}"/>
              </a:ext>
            </a:extLst>
          </p:cNvPr>
          <p:cNvGraphicFramePr>
            <a:graphicFrameLocks noGrp="1"/>
          </p:cNvGraphicFramePr>
          <p:nvPr>
            <p:extLst/>
          </p:nvPr>
        </p:nvGraphicFramePr>
        <p:xfrm>
          <a:off x="9323464" y="1825625"/>
          <a:ext cx="852763" cy="74168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tblGrid>
              <a:tr h="370840">
                <a:tc>
                  <a:txBody>
                    <a:bodyPr/>
                    <a:lstStyle/>
                    <a:p>
                      <a:r>
                        <a:rPr lang="en-US" dirty="0"/>
                        <a:t>Name</a:t>
                      </a:r>
                    </a:p>
                  </a:txBody>
                  <a:tcPr/>
                </a:tc>
                <a:extLst>
                  <a:ext uri="{0D108BD9-81ED-4DB2-BD59-A6C34878D82A}">
                    <a16:rowId xmlns:a16="http://schemas.microsoft.com/office/drawing/2014/main" val="2840817664"/>
                  </a:ext>
                </a:extLst>
              </a:tr>
              <a:tr h="370840">
                <a:tc>
                  <a:txBody>
                    <a:bodyPr/>
                    <a:lstStyle/>
                    <a:p>
                      <a:r>
                        <a:rPr lang="en-US" dirty="0"/>
                        <a:t>Alice</a:t>
                      </a:r>
                    </a:p>
                  </a:txBody>
                  <a:tcPr/>
                </a:tc>
                <a:extLst>
                  <a:ext uri="{0D108BD9-81ED-4DB2-BD59-A6C34878D82A}">
                    <a16:rowId xmlns:a16="http://schemas.microsoft.com/office/drawing/2014/main" val="4253524241"/>
                  </a:ext>
                </a:extLst>
              </a:tr>
            </a:tbl>
          </a:graphicData>
        </a:graphic>
      </p:graphicFrame>
      <p:sp>
        <p:nvSpPr>
          <p:cNvPr id="18" name="TextBox 17">
            <a:extLst>
              <a:ext uri="{FF2B5EF4-FFF2-40B4-BE49-F238E27FC236}">
                <a16:creationId xmlns:a16="http://schemas.microsoft.com/office/drawing/2014/main" id="{B5480EB3-A033-594A-A250-D0E512C67AB8}"/>
              </a:ext>
            </a:extLst>
          </p:cNvPr>
          <p:cNvSpPr txBox="1"/>
          <p:nvPr/>
        </p:nvSpPr>
        <p:spPr>
          <a:xfrm>
            <a:off x="7215828" y="2048628"/>
            <a:ext cx="1673856" cy="369332"/>
          </a:xfrm>
          <a:prstGeom prst="rect">
            <a:avLst/>
          </a:prstGeom>
          <a:noFill/>
        </p:spPr>
        <p:txBody>
          <a:bodyPr wrap="none" rtlCol="0">
            <a:spAutoFit/>
          </a:bodyPr>
          <a:lstStyle/>
          <a:p>
            <a:r>
              <a:rPr lang="en-US" b="1" dirty="0"/>
              <a:t>Select  Dept=CS</a:t>
            </a:r>
          </a:p>
        </p:txBody>
      </p:sp>
      <p:cxnSp>
        <p:nvCxnSpPr>
          <p:cNvPr id="19" name="Straight Arrow Connector 18">
            <a:extLst>
              <a:ext uri="{FF2B5EF4-FFF2-40B4-BE49-F238E27FC236}">
                <a16:creationId xmlns:a16="http://schemas.microsoft.com/office/drawing/2014/main" id="{5A2B7DB9-92EF-5F4C-B05B-FC7B03C9C8ED}"/>
              </a:ext>
            </a:extLst>
          </p:cNvPr>
          <p:cNvCxnSpPr/>
          <p:nvPr/>
        </p:nvCxnSpPr>
        <p:spPr>
          <a:xfrm>
            <a:off x="7292509" y="2518029"/>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06D8DEB-5DA1-8147-A138-8B3F049642DE}"/>
              </a:ext>
            </a:extLst>
          </p:cNvPr>
          <p:cNvCxnSpPr>
            <a:cxnSpLocks/>
          </p:cNvCxnSpPr>
          <p:nvPr/>
        </p:nvCxnSpPr>
        <p:spPr>
          <a:xfrm>
            <a:off x="4114800" y="2567305"/>
            <a:ext cx="0" cy="82804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23" name="Google Shape;486;p58" descr="http://icons.iconarchive.com/icons/arrioch/halloween/256/devil-icon.png">
            <a:extLst>
              <a:ext uri="{FF2B5EF4-FFF2-40B4-BE49-F238E27FC236}">
                <a16:creationId xmlns:a16="http://schemas.microsoft.com/office/drawing/2014/main" id="{EE4983C7-74D6-CE4C-B44C-309B2DF88D9F}"/>
              </a:ext>
            </a:extLst>
          </p:cNvPr>
          <p:cNvPicPr preferRelativeResize="0"/>
          <p:nvPr/>
        </p:nvPicPr>
        <p:blipFill rotWithShape="1">
          <a:blip r:embed="rId3">
            <a:alphaModFix/>
          </a:blip>
          <a:srcRect/>
          <a:stretch/>
        </p:blipFill>
        <p:spPr>
          <a:xfrm>
            <a:off x="3001065" y="3499965"/>
            <a:ext cx="864000" cy="868800"/>
          </a:xfrm>
          <a:prstGeom prst="rect">
            <a:avLst/>
          </a:prstGeom>
          <a:noFill/>
          <a:ln>
            <a:noFill/>
          </a:ln>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014E165-8521-944A-8AE2-49D976382A8F}"/>
                  </a:ext>
                </a:extLst>
              </p:cNvPr>
              <p:cNvSpPr txBox="1"/>
              <p:nvPr/>
            </p:nvSpPr>
            <p:spPr>
              <a:xfrm>
                <a:off x="3865065" y="3625627"/>
                <a:ext cx="1990164" cy="584775"/>
              </a:xfrm>
              <a:prstGeom prst="rect">
                <a:avLst/>
              </a:prstGeom>
              <a:noFill/>
            </p:spPr>
            <p:txBody>
              <a:bodyPr wrap="square" rtlCol="0">
                <a:spAutoFit/>
              </a:bodyPr>
              <a:lstStyle/>
              <a:p>
                <a:r>
                  <a:rPr lang="en-US" sz="3200" dirty="0"/>
                  <a:t>View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1</m:t>
                        </m:r>
                      </m:sub>
                    </m:sSub>
                  </m:oMath>
                </a14:m>
                <a:endParaRPr lang="en-US" sz="3200" dirty="0"/>
              </a:p>
            </p:txBody>
          </p:sp>
        </mc:Choice>
        <mc:Fallback xmlns="">
          <p:sp>
            <p:nvSpPr>
              <p:cNvPr id="24" name="TextBox 23">
                <a:extLst>
                  <a:ext uri="{FF2B5EF4-FFF2-40B4-BE49-F238E27FC236}">
                    <a16:creationId xmlns:a16="http://schemas.microsoft.com/office/drawing/2014/main" id="{D014E165-8521-944A-8AE2-49D976382A8F}"/>
                  </a:ext>
                </a:extLst>
              </p:cNvPr>
              <p:cNvSpPr txBox="1">
                <a:spLocks noRot="1" noChangeAspect="1" noMove="1" noResize="1" noEditPoints="1" noAdjustHandles="1" noChangeArrowheads="1" noChangeShapeType="1" noTextEdit="1"/>
              </p:cNvSpPr>
              <p:nvPr/>
            </p:nvSpPr>
            <p:spPr>
              <a:xfrm>
                <a:off x="3865065" y="3625627"/>
                <a:ext cx="1990164" cy="584775"/>
              </a:xfrm>
              <a:prstGeom prst="rect">
                <a:avLst/>
              </a:prstGeom>
              <a:blipFill>
                <a:blip r:embed="rId4"/>
                <a:stretch>
                  <a:fillRect l="-6962" t="-10417" b="-29167"/>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A3781E5C-37D2-7A41-A174-01214079FFEF}"/>
              </a:ext>
            </a:extLst>
          </p:cNvPr>
          <p:cNvCxnSpPr>
            <a:cxnSpLocks/>
          </p:cNvCxnSpPr>
          <p:nvPr/>
        </p:nvCxnSpPr>
        <p:spPr>
          <a:xfrm>
            <a:off x="8033569" y="2526919"/>
            <a:ext cx="0" cy="82804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26" name="Google Shape;486;p58" descr="http://icons.iconarchive.com/icons/arrioch/halloween/256/devil-icon.png">
            <a:extLst>
              <a:ext uri="{FF2B5EF4-FFF2-40B4-BE49-F238E27FC236}">
                <a16:creationId xmlns:a16="http://schemas.microsoft.com/office/drawing/2014/main" id="{C3A8D0BB-8F2A-DE45-8755-E3B05421CB76}"/>
              </a:ext>
            </a:extLst>
          </p:cNvPr>
          <p:cNvPicPr preferRelativeResize="0"/>
          <p:nvPr/>
        </p:nvPicPr>
        <p:blipFill rotWithShape="1">
          <a:blip r:embed="rId3">
            <a:alphaModFix/>
          </a:blip>
          <a:srcRect/>
          <a:stretch/>
        </p:blipFill>
        <p:spPr>
          <a:xfrm>
            <a:off x="6919834" y="3459579"/>
            <a:ext cx="864000" cy="868800"/>
          </a:xfrm>
          <a:prstGeom prst="rect">
            <a:avLst/>
          </a:prstGeom>
          <a:noFill/>
          <a:ln>
            <a:noFill/>
          </a:ln>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7B154C8-887B-EF44-BF2C-58E48A3A75D2}"/>
                  </a:ext>
                </a:extLst>
              </p:cNvPr>
              <p:cNvSpPr txBox="1"/>
              <p:nvPr/>
            </p:nvSpPr>
            <p:spPr>
              <a:xfrm>
                <a:off x="7783834" y="3585241"/>
                <a:ext cx="1990164" cy="584775"/>
              </a:xfrm>
              <a:prstGeom prst="rect">
                <a:avLst/>
              </a:prstGeom>
              <a:noFill/>
            </p:spPr>
            <p:txBody>
              <a:bodyPr wrap="square" rtlCol="0">
                <a:spAutoFit/>
              </a:bodyPr>
              <a:lstStyle/>
              <a:p>
                <a:r>
                  <a:rPr lang="en-US" sz="3200" dirty="0"/>
                  <a:t>View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altLang="zh-CN" sz="3200" b="0" i="1" smtClean="0">
                            <a:latin typeface="Cambria Math" panose="02040503050406030204" pitchFamily="18" charset="0"/>
                          </a:rPr>
                          <m:t>2</m:t>
                        </m:r>
                      </m:sub>
                    </m:sSub>
                  </m:oMath>
                </a14:m>
                <a:endParaRPr lang="en-US" sz="3200" dirty="0"/>
              </a:p>
            </p:txBody>
          </p:sp>
        </mc:Choice>
        <mc:Fallback xmlns="">
          <p:sp>
            <p:nvSpPr>
              <p:cNvPr id="27" name="TextBox 26">
                <a:extLst>
                  <a:ext uri="{FF2B5EF4-FFF2-40B4-BE49-F238E27FC236}">
                    <a16:creationId xmlns:a16="http://schemas.microsoft.com/office/drawing/2014/main" id="{A7B154C8-887B-EF44-BF2C-58E48A3A75D2}"/>
                  </a:ext>
                </a:extLst>
              </p:cNvPr>
              <p:cNvSpPr txBox="1">
                <a:spLocks noRot="1" noChangeAspect="1" noMove="1" noResize="1" noEditPoints="1" noAdjustHandles="1" noChangeArrowheads="1" noChangeShapeType="1" noTextEdit="1"/>
              </p:cNvSpPr>
              <p:nvPr/>
            </p:nvSpPr>
            <p:spPr>
              <a:xfrm>
                <a:off x="7783834" y="3585241"/>
                <a:ext cx="1990164" cy="584775"/>
              </a:xfrm>
              <a:prstGeom prst="rect">
                <a:avLst/>
              </a:prstGeom>
              <a:blipFill>
                <a:blip r:embed="rId5"/>
                <a:stretch>
                  <a:fillRect l="-7595" t="-10638" b="-31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ounded Rectangle 29">
                <a:extLst>
                  <a:ext uri="{FF2B5EF4-FFF2-40B4-BE49-F238E27FC236}">
                    <a16:creationId xmlns:a16="http://schemas.microsoft.com/office/drawing/2014/main" id="{422AEBEF-09F7-544C-AD0F-C3DD673D2EAD}"/>
                  </a:ext>
                </a:extLst>
              </p:cNvPr>
              <p:cNvSpPr/>
              <p:nvPr/>
            </p:nvSpPr>
            <p:spPr>
              <a:xfrm>
                <a:off x="3830089" y="2397220"/>
                <a:ext cx="576734" cy="484663"/>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1</m:t>
                          </m:r>
                        </m:sub>
                      </m:sSub>
                    </m:oMath>
                  </m:oMathPara>
                </a14:m>
                <a:endParaRPr lang="en-US" sz="2400" dirty="0"/>
              </a:p>
            </p:txBody>
          </p:sp>
        </mc:Choice>
        <mc:Fallback xmlns="">
          <p:sp>
            <p:nvSpPr>
              <p:cNvPr id="30" name="Rounded Rectangle 29">
                <a:extLst>
                  <a:ext uri="{FF2B5EF4-FFF2-40B4-BE49-F238E27FC236}">
                    <a16:creationId xmlns:a16="http://schemas.microsoft.com/office/drawing/2014/main" id="{422AEBEF-09F7-544C-AD0F-C3DD673D2EAD}"/>
                  </a:ext>
                </a:extLst>
              </p:cNvPr>
              <p:cNvSpPr>
                <a:spLocks noRot="1" noChangeAspect="1" noMove="1" noResize="1" noEditPoints="1" noAdjustHandles="1" noChangeArrowheads="1" noChangeShapeType="1" noTextEdit="1"/>
              </p:cNvSpPr>
              <p:nvPr/>
            </p:nvSpPr>
            <p:spPr>
              <a:xfrm>
                <a:off x="3830089" y="2397220"/>
                <a:ext cx="576734" cy="484663"/>
              </a:xfrm>
              <a:prstGeom prst="roundRect">
                <a:avLst/>
              </a:prstGeom>
              <a:blipFill>
                <a:blip r:embed="rId6"/>
                <a:stretch>
                  <a:fillRect l="-4000"/>
                </a:stretch>
              </a:blipFill>
              <a:ln w="635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D975DDC1-C723-A34A-BC86-ED53F8314ABF}"/>
                  </a:ext>
                </a:extLst>
              </p:cNvPr>
              <p:cNvSpPr/>
              <p:nvPr/>
            </p:nvSpPr>
            <p:spPr>
              <a:xfrm>
                <a:off x="7749100" y="2353429"/>
                <a:ext cx="576734" cy="484663"/>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2</m:t>
                          </m:r>
                        </m:sub>
                      </m:sSub>
                    </m:oMath>
                  </m:oMathPara>
                </a14:m>
                <a:endParaRPr lang="en-US" sz="2400" dirty="0"/>
              </a:p>
            </p:txBody>
          </p:sp>
        </mc:Choice>
        <mc:Fallback xmlns="">
          <p:sp>
            <p:nvSpPr>
              <p:cNvPr id="31" name="Rounded Rectangle 30">
                <a:extLst>
                  <a:ext uri="{FF2B5EF4-FFF2-40B4-BE49-F238E27FC236}">
                    <a16:creationId xmlns:a16="http://schemas.microsoft.com/office/drawing/2014/main" id="{D975DDC1-C723-A34A-BC86-ED53F8314ABF}"/>
                  </a:ext>
                </a:extLst>
              </p:cNvPr>
              <p:cNvSpPr>
                <a:spLocks noRot="1" noChangeAspect="1" noMove="1" noResize="1" noEditPoints="1" noAdjustHandles="1" noChangeArrowheads="1" noChangeShapeType="1" noTextEdit="1"/>
              </p:cNvSpPr>
              <p:nvPr/>
            </p:nvSpPr>
            <p:spPr>
              <a:xfrm>
                <a:off x="7749100" y="2353429"/>
                <a:ext cx="576734" cy="484663"/>
              </a:xfrm>
              <a:prstGeom prst="roundRect">
                <a:avLst/>
              </a:prstGeom>
              <a:blipFill>
                <a:blip r:embed="rId7"/>
                <a:stretch>
                  <a:fillRect l="-1923"/>
                </a:stretch>
              </a:blipFill>
              <a:ln w="63500"/>
            </p:spPr>
            <p:txBody>
              <a:bodyPr/>
              <a:lstStyle/>
              <a:p>
                <a:r>
                  <a:rPr lang="en-US">
                    <a:noFill/>
                  </a:rPr>
                  <a:t> </a:t>
                </a:r>
              </a:p>
            </p:txBody>
          </p:sp>
        </mc:Fallback>
      </mc:AlternateContent>
    </p:spTree>
    <p:extLst>
      <p:ext uri="{BB962C8B-B14F-4D97-AF65-F5344CB8AC3E}">
        <p14:creationId xmlns:p14="http://schemas.microsoft.com/office/powerpoint/2010/main" val="70343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dissolv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par>
                                <p:cTn id="35" presetID="9"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ssolve">
                                      <p:cBhvr>
                                        <p:cTn id="37" dur="500"/>
                                        <p:tgtEl>
                                          <p:spTgt spid="2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dissolv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7" grpId="0"/>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FD75-577A-314D-9608-BE7A7CAD0DE6}"/>
              </a:ext>
            </a:extLst>
          </p:cNvPr>
          <p:cNvSpPr>
            <a:spLocks noGrp="1"/>
          </p:cNvSpPr>
          <p:nvPr>
            <p:ph type="title"/>
          </p:nvPr>
        </p:nvSpPr>
        <p:spPr/>
        <p:txBody>
          <a:bodyPr/>
          <a:lstStyle/>
          <a:p>
            <a:r>
              <a:rPr lang="en-US" dirty="0"/>
              <a:t>Oblivious Algorithms</a:t>
            </a:r>
          </a:p>
        </p:txBody>
      </p:sp>
      <p:sp>
        <p:nvSpPr>
          <p:cNvPr id="3" name="Content Placeholder 2">
            <a:extLst>
              <a:ext uri="{FF2B5EF4-FFF2-40B4-BE49-F238E27FC236}">
                <a16:creationId xmlns:a16="http://schemas.microsoft.com/office/drawing/2014/main" id="{2D642345-49AD-4040-9402-2F2EFA5250E0}"/>
              </a:ext>
            </a:extLst>
          </p:cNvPr>
          <p:cNvSpPr>
            <a:spLocks noGrp="1"/>
          </p:cNvSpPr>
          <p:nvPr>
            <p:ph idx="1"/>
          </p:nvPr>
        </p:nvSpPr>
        <p:spPr/>
        <p:txBody>
          <a:bodyPr/>
          <a:lstStyle/>
          <a:p>
            <a:r>
              <a:rPr lang="en-US" dirty="0"/>
              <a:t>Protect the privacy of the execution </a:t>
            </a:r>
            <a:r>
              <a:rPr lang="en-US" b="1" dirty="0"/>
              <a:t>trace </a:t>
            </a:r>
            <a:r>
              <a:rPr lang="en-US" sz="2400" dirty="0"/>
              <a:t>(e.g., memory access pattern)</a:t>
            </a:r>
            <a:endParaRPr lang="en-US" dirty="0"/>
          </a:p>
        </p:txBody>
      </p:sp>
      <p:sp>
        <p:nvSpPr>
          <p:cNvPr id="4" name="Slide Number Placeholder 3">
            <a:extLst>
              <a:ext uri="{FF2B5EF4-FFF2-40B4-BE49-F238E27FC236}">
                <a16:creationId xmlns:a16="http://schemas.microsoft.com/office/drawing/2014/main" id="{C569950E-4E78-BA48-8083-5426B81DA3C3}"/>
              </a:ext>
            </a:extLst>
          </p:cNvPr>
          <p:cNvSpPr>
            <a:spLocks noGrp="1"/>
          </p:cNvSpPr>
          <p:nvPr>
            <p:ph type="sldNum" sz="quarter" idx="12"/>
          </p:nvPr>
        </p:nvSpPr>
        <p:spPr/>
        <p:txBody>
          <a:bodyPr/>
          <a:lstStyle/>
          <a:p>
            <a:fld id="{41E3F2BF-CFD2-B941-A75D-E2179CA4D974}" type="slidenum">
              <a:rPr lang="en-US" smtClean="0"/>
              <a:t>2</a:t>
            </a:fld>
            <a:endParaRPr lang="en-US"/>
          </a:p>
        </p:txBody>
      </p:sp>
      <p:pic>
        <p:nvPicPr>
          <p:cNvPr id="5" name="Picture 4">
            <a:extLst>
              <a:ext uri="{FF2B5EF4-FFF2-40B4-BE49-F238E27FC236}">
                <a16:creationId xmlns:a16="http://schemas.microsoft.com/office/drawing/2014/main" id="{98CB15BE-53DB-0148-A5F8-0BCDC25D7347}"/>
              </a:ext>
            </a:extLst>
          </p:cNvPr>
          <p:cNvPicPr>
            <a:picLocks noChangeAspect="1"/>
          </p:cNvPicPr>
          <p:nvPr/>
        </p:nvPicPr>
        <p:blipFill rotWithShape="1">
          <a:blip r:embed="rId3"/>
          <a:srcRect b="7867"/>
          <a:stretch/>
        </p:blipFill>
        <p:spPr>
          <a:xfrm>
            <a:off x="3086100" y="3067200"/>
            <a:ext cx="5524500" cy="3654275"/>
          </a:xfrm>
          <a:prstGeom prst="rect">
            <a:avLst/>
          </a:prstGeom>
        </p:spPr>
      </p:pic>
      <p:sp>
        <p:nvSpPr>
          <p:cNvPr id="6" name="Oval 5">
            <a:extLst>
              <a:ext uri="{FF2B5EF4-FFF2-40B4-BE49-F238E27FC236}">
                <a16:creationId xmlns:a16="http://schemas.microsoft.com/office/drawing/2014/main" id="{FDBCBDE6-62FD-234D-B4D1-1E0AD0C2C114}"/>
              </a:ext>
            </a:extLst>
          </p:cNvPr>
          <p:cNvSpPr/>
          <p:nvPr/>
        </p:nvSpPr>
        <p:spPr>
          <a:xfrm>
            <a:off x="6686550" y="4305300"/>
            <a:ext cx="1238250" cy="1162050"/>
          </a:xfrm>
          <a:prstGeom prst="ellipse">
            <a:avLst/>
          </a:prstGeom>
          <a:no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1B03602-0426-E243-9897-9791146EAB5E}"/>
              </a:ext>
            </a:extLst>
          </p:cNvPr>
          <p:cNvCxnSpPr>
            <a:stCxn id="6" idx="6"/>
          </p:cNvCxnSpPr>
          <p:nvPr/>
        </p:nvCxnSpPr>
        <p:spPr>
          <a:xfrm flipV="1">
            <a:off x="7924800" y="4001294"/>
            <a:ext cx="1905000" cy="885031"/>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058EAEB-18D9-544F-8770-AD297345BEAE}"/>
              </a:ext>
            </a:extLst>
          </p:cNvPr>
          <p:cNvSpPr txBox="1"/>
          <p:nvPr/>
        </p:nvSpPr>
        <p:spPr>
          <a:xfrm>
            <a:off x="9182100" y="3349050"/>
            <a:ext cx="2517420" cy="584775"/>
          </a:xfrm>
          <a:prstGeom prst="rect">
            <a:avLst/>
          </a:prstGeom>
          <a:noFill/>
        </p:spPr>
        <p:txBody>
          <a:bodyPr wrap="none" rtlCol="0">
            <a:spAutoFit/>
          </a:bodyPr>
          <a:lstStyle/>
          <a:p>
            <a:r>
              <a:rPr lang="en-US" sz="3200" dirty="0"/>
              <a:t>The algorithm</a:t>
            </a:r>
          </a:p>
        </p:txBody>
      </p:sp>
      <p:sp>
        <p:nvSpPr>
          <p:cNvPr id="11" name="Oval 10">
            <a:extLst>
              <a:ext uri="{FF2B5EF4-FFF2-40B4-BE49-F238E27FC236}">
                <a16:creationId xmlns:a16="http://schemas.microsoft.com/office/drawing/2014/main" id="{2FCB7623-5C2D-2F42-AC86-FD86F5CADB8F}"/>
              </a:ext>
            </a:extLst>
          </p:cNvPr>
          <p:cNvSpPr/>
          <p:nvPr/>
        </p:nvSpPr>
        <p:spPr>
          <a:xfrm rot="21333709">
            <a:off x="2740379" y="4580732"/>
            <a:ext cx="4222395" cy="1162050"/>
          </a:xfrm>
          <a:prstGeom prst="ellipse">
            <a:avLst/>
          </a:prstGeom>
          <a:no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E10170A-C22E-444A-95F5-6C2F33AC46E2}"/>
              </a:ext>
            </a:extLst>
          </p:cNvPr>
          <p:cNvCxnSpPr>
            <a:cxnSpLocks/>
            <a:stCxn id="11" idx="2"/>
          </p:cNvCxnSpPr>
          <p:nvPr/>
        </p:nvCxnSpPr>
        <p:spPr>
          <a:xfrm flipH="1" flipV="1">
            <a:off x="2114550" y="4552950"/>
            <a:ext cx="632160" cy="772179"/>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3418C2B-EC2D-4A48-8CA1-3706DB36ACED}"/>
              </a:ext>
            </a:extLst>
          </p:cNvPr>
          <p:cNvSpPr txBox="1"/>
          <p:nvPr/>
        </p:nvSpPr>
        <p:spPr>
          <a:xfrm>
            <a:off x="129873" y="3922215"/>
            <a:ext cx="2786532" cy="584775"/>
          </a:xfrm>
          <a:prstGeom prst="rect">
            <a:avLst/>
          </a:prstGeom>
          <a:noFill/>
        </p:spPr>
        <p:txBody>
          <a:bodyPr wrap="none" rtlCol="0">
            <a:spAutoFit/>
          </a:bodyPr>
          <a:lstStyle/>
          <a:p>
            <a:r>
              <a:rPr lang="en-US" sz="3200" dirty="0"/>
              <a:t>Execution Trace</a:t>
            </a:r>
          </a:p>
        </p:txBody>
      </p:sp>
    </p:spTree>
    <p:extLst>
      <p:ext uri="{BB962C8B-B14F-4D97-AF65-F5344CB8AC3E}">
        <p14:creationId xmlns:p14="http://schemas.microsoft.com/office/powerpoint/2010/main" val="375523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3FB6CD-D986-8440-B7B7-14716C8356F6}"/>
              </a:ext>
            </a:extLst>
          </p:cNvPr>
          <p:cNvSpPr>
            <a:spLocks noGrp="1"/>
          </p:cNvSpPr>
          <p:nvPr>
            <p:ph type="sldNum" sz="quarter" idx="12"/>
          </p:nvPr>
        </p:nvSpPr>
        <p:spPr>
          <a:xfrm>
            <a:off x="8610600" y="5899150"/>
            <a:ext cx="2743200" cy="365125"/>
          </a:xfrm>
        </p:spPr>
        <p:txBody>
          <a:bodyPr/>
          <a:lstStyle/>
          <a:p>
            <a:fld id="{41E3F2BF-CFD2-B941-A75D-E2179CA4D974}" type="slidenum">
              <a:rPr lang="en-US" smtClean="0"/>
              <a:t>20</a:t>
            </a:fld>
            <a:endParaRPr lang="en-US"/>
          </a:p>
        </p:txBody>
      </p:sp>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A6F7A0F2-11D3-4E48-A3FB-5AD017490A02}"/>
                  </a:ext>
                </a:extLst>
              </p:cNvPr>
              <p:cNvSpPr/>
              <p:nvPr/>
            </p:nvSpPr>
            <p:spPr>
              <a:xfrm>
                <a:off x="3595370" y="5023813"/>
                <a:ext cx="1582420" cy="10066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𝑀</m:t>
                          </m:r>
                        </m:e>
                        <m:sub>
                          <m:r>
                            <a:rPr lang="en-US" sz="4800" b="0" i="1" smtClean="0">
                              <a:latin typeface="Cambria Math" panose="02040503050406030204" pitchFamily="18" charset="0"/>
                            </a:rPr>
                            <m:t>1</m:t>
                          </m:r>
                        </m:sub>
                      </m:sSub>
                    </m:oMath>
                  </m:oMathPara>
                </a14:m>
                <a:endParaRPr lang="en-US" sz="4800" dirty="0"/>
              </a:p>
            </p:txBody>
          </p:sp>
        </mc:Choice>
        <mc:Fallback xmlns="">
          <p:sp>
            <p:nvSpPr>
              <p:cNvPr id="23" name="Rounded Rectangle 22">
                <a:extLst>
                  <a:ext uri="{FF2B5EF4-FFF2-40B4-BE49-F238E27FC236}">
                    <a16:creationId xmlns:a16="http://schemas.microsoft.com/office/drawing/2014/main" id="{A6F7A0F2-11D3-4E48-A3FB-5AD017490A02}"/>
                  </a:ext>
                </a:extLst>
              </p:cNvPr>
              <p:cNvSpPr>
                <a:spLocks noRot="1" noChangeAspect="1" noMove="1" noResize="1" noEditPoints="1" noAdjustHandles="1" noChangeArrowheads="1" noChangeShapeType="1" noTextEdit="1"/>
              </p:cNvSpPr>
              <p:nvPr/>
            </p:nvSpPr>
            <p:spPr>
              <a:xfrm>
                <a:off x="3595370" y="5023813"/>
                <a:ext cx="1582420" cy="1006656"/>
              </a:xfrm>
              <a:prstGeom prst="roundRect">
                <a:avLst/>
              </a:prstGeom>
              <a:blipFill>
                <a:blip r:embed="rId3"/>
                <a:stretch>
                  <a:fillRect/>
                </a:stretch>
              </a:blipFill>
              <a:ln w="63500"/>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3B9081F4-723E-C843-BA79-CB40D8357CCD}"/>
              </a:ext>
            </a:extLst>
          </p:cNvPr>
          <p:cNvCxnSpPr>
            <a:cxnSpLocks/>
            <a:endCxn id="23" idx="1"/>
          </p:cNvCxnSpPr>
          <p:nvPr/>
        </p:nvCxnSpPr>
        <p:spPr>
          <a:xfrm>
            <a:off x="2032254" y="5527141"/>
            <a:ext cx="1563116"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0081615-08C5-E140-A829-44A78D74D7A0}"/>
              </a:ext>
            </a:extLst>
          </p:cNvPr>
          <p:cNvCxnSpPr>
            <a:cxnSpLocks/>
            <a:stCxn id="23" idx="3"/>
            <a:endCxn id="31" idx="1"/>
          </p:cNvCxnSpPr>
          <p:nvPr/>
        </p:nvCxnSpPr>
        <p:spPr>
          <a:xfrm>
            <a:off x="5177790" y="5527141"/>
            <a:ext cx="1430962" cy="2883"/>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67E4311-0E56-974B-AB85-99FBBD21750D}"/>
                  </a:ext>
                </a:extLst>
              </p:cNvPr>
              <p:cNvSpPr txBox="1"/>
              <p:nvPr/>
            </p:nvSpPr>
            <p:spPr>
              <a:xfrm>
                <a:off x="1533488" y="4879579"/>
                <a:ext cx="1990164" cy="584775"/>
              </a:xfrm>
              <a:prstGeom prst="rect">
                <a:avLst/>
              </a:prstGeom>
              <a:noFill/>
            </p:spPr>
            <p:txBody>
              <a:bodyPr wrap="square" rtlCol="0">
                <a:spAutoFit/>
              </a:bodyPr>
              <a:lstStyle/>
              <a:p>
                <a:r>
                  <a:rPr lang="en-US" sz="3200" dirty="0"/>
                  <a:t>Input </a:t>
                </a:r>
                <a14:m>
                  <m:oMath xmlns:m="http://schemas.openxmlformats.org/officeDocument/2006/math">
                    <m:r>
                      <a:rPr lang="en-US" sz="3200" b="0" i="1" smtClean="0">
                        <a:latin typeface="Cambria Math" panose="02040503050406030204" pitchFamily="18" charset="0"/>
                      </a:rPr>
                      <m:t>𝑋</m:t>
                    </m:r>
                  </m:oMath>
                </a14:m>
                <a:endParaRPr lang="en-US" sz="3200" dirty="0"/>
              </a:p>
            </p:txBody>
          </p:sp>
        </mc:Choice>
        <mc:Fallback xmlns="">
          <p:sp>
            <p:nvSpPr>
              <p:cNvPr id="27" name="TextBox 26">
                <a:extLst>
                  <a:ext uri="{FF2B5EF4-FFF2-40B4-BE49-F238E27FC236}">
                    <a16:creationId xmlns:a16="http://schemas.microsoft.com/office/drawing/2014/main" id="{267E4311-0E56-974B-AB85-99FBBD21750D}"/>
                  </a:ext>
                </a:extLst>
              </p:cNvPr>
              <p:cNvSpPr txBox="1">
                <a:spLocks noRot="1" noChangeAspect="1" noMove="1" noResize="1" noEditPoints="1" noAdjustHandles="1" noChangeArrowheads="1" noChangeShapeType="1" noTextEdit="1"/>
              </p:cNvSpPr>
              <p:nvPr/>
            </p:nvSpPr>
            <p:spPr>
              <a:xfrm>
                <a:off x="1533488" y="4879579"/>
                <a:ext cx="1990164" cy="584775"/>
              </a:xfrm>
              <a:prstGeom prst="rect">
                <a:avLst/>
              </a:prstGeom>
              <a:blipFill>
                <a:blip r:embed="rId4"/>
                <a:stretch>
                  <a:fillRect l="-7643" t="-13043"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6A8D910-74B1-E043-B882-AECE2845836E}"/>
                  </a:ext>
                </a:extLst>
              </p:cNvPr>
              <p:cNvSpPr txBox="1"/>
              <p:nvPr/>
            </p:nvSpPr>
            <p:spPr>
              <a:xfrm>
                <a:off x="5175864" y="4920812"/>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𝑌</m:t>
                      </m:r>
                    </m:oMath>
                  </m:oMathPara>
                </a14:m>
                <a:endParaRPr lang="en-US" sz="3200" dirty="0"/>
              </a:p>
            </p:txBody>
          </p:sp>
        </mc:Choice>
        <mc:Fallback xmlns="">
          <p:sp>
            <p:nvSpPr>
              <p:cNvPr id="29" name="TextBox 28">
                <a:extLst>
                  <a:ext uri="{FF2B5EF4-FFF2-40B4-BE49-F238E27FC236}">
                    <a16:creationId xmlns:a16="http://schemas.microsoft.com/office/drawing/2014/main" id="{16A8D910-74B1-E043-B882-AECE2845836E}"/>
                  </a:ext>
                </a:extLst>
              </p:cNvPr>
              <p:cNvSpPr txBox="1">
                <a:spLocks noRot="1" noChangeAspect="1" noMove="1" noResize="1" noEditPoints="1" noAdjustHandles="1" noChangeArrowheads="1" noChangeShapeType="1" noTextEdit="1"/>
              </p:cNvSpPr>
              <p:nvPr/>
            </p:nvSpPr>
            <p:spPr>
              <a:xfrm>
                <a:off x="5175864" y="4920812"/>
                <a:ext cx="199016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268FEBC2-FF75-B04F-9F35-D15E594F7C84}"/>
                  </a:ext>
                </a:extLst>
              </p:cNvPr>
              <p:cNvSpPr/>
              <p:nvPr/>
            </p:nvSpPr>
            <p:spPr>
              <a:xfrm>
                <a:off x="6608752" y="5026696"/>
                <a:ext cx="1582420" cy="10066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𝑀</m:t>
                          </m:r>
                        </m:e>
                        <m:sub>
                          <m:r>
                            <a:rPr lang="en-US" sz="4800" b="0" i="1" smtClean="0">
                              <a:latin typeface="Cambria Math" panose="02040503050406030204" pitchFamily="18" charset="0"/>
                            </a:rPr>
                            <m:t>2</m:t>
                          </m:r>
                        </m:sub>
                      </m:sSub>
                    </m:oMath>
                  </m:oMathPara>
                </a14:m>
                <a:endParaRPr lang="en-US" sz="4800" dirty="0"/>
              </a:p>
            </p:txBody>
          </p:sp>
        </mc:Choice>
        <mc:Fallback xmlns="">
          <p:sp>
            <p:nvSpPr>
              <p:cNvPr id="31" name="Rounded Rectangle 30">
                <a:extLst>
                  <a:ext uri="{FF2B5EF4-FFF2-40B4-BE49-F238E27FC236}">
                    <a16:creationId xmlns:a16="http://schemas.microsoft.com/office/drawing/2014/main" id="{268FEBC2-FF75-B04F-9F35-D15E594F7C84}"/>
                  </a:ext>
                </a:extLst>
              </p:cNvPr>
              <p:cNvSpPr>
                <a:spLocks noRot="1" noChangeAspect="1" noMove="1" noResize="1" noEditPoints="1" noAdjustHandles="1" noChangeArrowheads="1" noChangeShapeType="1" noTextEdit="1"/>
              </p:cNvSpPr>
              <p:nvPr/>
            </p:nvSpPr>
            <p:spPr>
              <a:xfrm>
                <a:off x="6608752" y="5026696"/>
                <a:ext cx="1582420" cy="1006656"/>
              </a:xfrm>
              <a:prstGeom prst="roundRect">
                <a:avLst/>
              </a:prstGeom>
              <a:blipFill>
                <a:blip r:embed="rId6"/>
                <a:stretch>
                  <a:fillRect/>
                </a:stretch>
              </a:blipFill>
              <a:ln w="63500"/>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31332FA3-A744-254B-B28E-B1C33319D7D3}"/>
              </a:ext>
            </a:extLst>
          </p:cNvPr>
          <p:cNvCxnSpPr>
            <a:cxnSpLocks/>
            <a:stCxn id="31" idx="3"/>
          </p:cNvCxnSpPr>
          <p:nvPr/>
        </p:nvCxnSpPr>
        <p:spPr>
          <a:xfrm>
            <a:off x="8191172" y="5530024"/>
            <a:ext cx="1686634"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1CD8981-DCAF-E848-A62C-C54C6DD296E6}"/>
                  </a:ext>
                </a:extLst>
              </p:cNvPr>
              <p:cNvSpPr txBox="1"/>
              <p:nvPr/>
            </p:nvSpPr>
            <p:spPr>
              <a:xfrm>
                <a:off x="8761730" y="4890232"/>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𝑍</m:t>
                      </m:r>
                    </m:oMath>
                  </m:oMathPara>
                </a14:m>
                <a:endParaRPr lang="en-US" sz="3200" dirty="0"/>
              </a:p>
            </p:txBody>
          </p:sp>
        </mc:Choice>
        <mc:Fallback xmlns="">
          <p:sp>
            <p:nvSpPr>
              <p:cNvPr id="34" name="TextBox 33">
                <a:extLst>
                  <a:ext uri="{FF2B5EF4-FFF2-40B4-BE49-F238E27FC236}">
                    <a16:creationId xmlns:a16="http://schemas.microsoft.com/office/drawing/2014/main" id="{21CD8981-DCAF-E848-A62C-C54C6DD296E6}"/>
                  </a:ext>
                </a:extLst>
              </p:cNvPr>
              <p:cNvSpPr txBox="1">
                <a:spLocks noRot="1" noChangeAspect="1" noMove="1" noResize="1" noEditPoints="1" noAdjustHandles="1" noChangeArrowheads="1" noChangeShapeType="1" noTextEdit="1"/>
              </p:cNvSpPr>
              <p:nvPr/>
            </p:nvSpPr>
            <p:spPr>
              <a:xfrm>
                <a:off x="8761730" y="4890232"/>
                <a:ext cx="1990164"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F365804F-A2C5-2D43-9EC6-E16D9B2A00D0}"/>
                  </a:ext>
                </a:extLst>
              </p:cNvPr>
              <p:cNvSpPr/>
              <p:nvPr/>
            </p:nvSpPr>
            <p:spPr>
              <a:xfrm>
                <a:off x="3229756" y="4252927"/>
                <a:ext cx="2313647" cy="646331"/>
              </a:xfrm>
              <a:prstGeom prst="rect">
                <a:avLst/>
              </a:prstGeom>
            </p:spPr>
            <p:txBody>
              <a:bodyPr wrap="none">
                <a:spAutoFit/>
              </a:bodyPr>
              <a:lstStyle/>
              <a:p>
                <a14:m>
                  <m:oMath xmlns:m="http://schemas.openxmlformats.org/officeDocument/2006/math">
                    <m:r>
                      <a:rPr lang="en-US" sz="3600" i="1" smtClean="0">
                        <a:solidFill>
                          <a:schemeClr val="accent4">
                            <a:lumMod val="75000"/>
                          </a:schemeClr>
                        </a:solidFill>
                        <a:latin typeface="Cambria Math" panose="02040503050406030204" pitchFamily="18" charset="0"/>
                      </a:rPr>
                      <m:t>(</m:t>
                    </m:r>
                    <m:sSub>
                      <m:sSubPr>
                        <m:ctrlPr>
                          <a:rPr lang="en-US" sz="3600" i="1">
                            <a:solidFill>
                              <a:schemeClr val="accent4">
                                <a:lumMod val="75000"/>
                              </a:schemeClr>
                            </a:solidFill>
                            <a:latin typeface="Cambria Math" panose="02040503050406030204" pitchFamily="18" charset="0"/>
                            <a:ea typeface="Cambria Math" panose="02040503050406030204" pitchFamily="18" charset="0"/>
                          </a:rPr>
                        </m:ctrlPr>
                      </m:sSubPr>
                      <m:e>
                        <m:r>
                          <a:rPr lang="en-US" sz="3600" i="1">
                            <a:solidFill>
                              <a:schemeClr val="accent4">
                                <a:lumMod val="75000"/>
                              </a:schemeClr>
                            </a:solidFill>
                            <a:latin typeface="Cambria Math" panose="02040503050406030204" pitchFamily="18" charset="0"/>
                            <a:ea typeface="Cambria Math" panose="02040503050406030204" pitchFamily="18" charset="0"/>
                          </a:rPr>
                          <m:t>𝜖</m:t>
                        </m:r>
                      </m:e>
                      <m:sub>
                        <m:r>
                          <a:rPr lang="en-US" sz="3600" i="1">
                            <a:solidFill>
                              <a:schemeClr val="accent4">
                                <a:lumMod val="75000"/>
                              </a:schemeClr>
                            </a:solidFill>
                            <a:latin typeface="Cambria Math" panose="02040503050406030204" pitchFamily="18" charset="0"/>
                            <a:ea typeface="Cambria Math" panose="02040503050406030204" pitchFamily="18" charset="0"/>
                          </a:rPr>
                          <m:t>1</m:t>
                        </m:r>
                      </m:sub>
                    </m:sSub>
                    <m:r>
                      <a:rPr lang="en-US" sz="3600" i="1">
                        <a:solidFill>
                          <a:schemeClr val="accent4">
                            <a:lumMod val="75000"/>
                          </a:schemeClr>
                        </a:solidFill>
                        <a:latin typeface="Cambria Math" panose="02040503050406030204" pitchFamily="18" charset="0"/>
                        <a:ea typeface="Cambria Math" panose="02040503050406030204" pitchFamily="18" charset="0"/>
                      </a:rPr>
                      <m:t>, </m:t>
                    </m:r>
                    <m:sSub>
                      <m:sSubPr>
                        <m:ctrlPr>
                          <a:rPr lang="en-US" sz="3600" i="1">
                            <a:solidFill>
                              <a:schemeClr val="accent4">
                                <a:lumMod val="75000"/>
                              </a:schemeClr>
                            </a:solidFill>
                            <a:latin typeface="Cambria Math" panose="02040503050406030204" pitchFamily="18" charset="0"/>
                            <a:ea typeface="Cambria Math" panose="02040503050406030204" pitchFamily="18" charset="0"/>
                          </a:rPr>
                        </m:ctrlPr>
                      </m:sSubPr>
                      <m:e>
                        <m:r>
                          <a:rPr lang="en-US" sz="3600" i="1">
                            <a:solidFill>
                              <a:schemeClr val="accent4">
                                <a:lumMod val="75000"/>
                              </a:schemeClr>
                            </a:solidFill>
                            <a:latin typeface="Cambria Math" panose="02040503050406030204" pitchFamily="18" charset="0"/>
                            <a:ea typeface="Cambria Math" panose="02040503050406030204" pitchFamily="18" charset="0"/>
                          </a:rPr>
                          <m:t>𝛿</m:t>
                        </m:r>
                      </m:e>
                      <m:sub>
                        <m:r>
                          <a:rPr lang="en-US" sz="3600" i="1">
                            <a:solidFill>
                              <a:schemeClr val="accent4">
                                <a:lumMod val="75000"/>
                              </a:schemeClr>
                            </a:solidFill>
                            <a:latin typeface="Cambria Math" panose="02040503050406030204" pitchFamily="18" charset="0"/>
                            <a:ea typeface="Cambria Math" panose="02040503050406030204" pitchFamily="18" charset="0"/>
                          </a:rPr>
                          <m:t>1</m:t>
                        </m:r>
                      </m:sub>
                    </m:sSub>
                  </m:oMath>
                </a14:m>
                <a:r>
                  <a:rPr lang="en-US" sz="3600" dirty="0">
                    <a:solidFill>
                      <a:schemeClr val="accent4">
                        <a:lumMod val="75000"/>
                      </a:schemeClr>
                    </a:solidFill>
                  </a:rPr>
                  <a:t>)-DP </a:t>
                </a:r>
              </a:p>
            </p:txBody>
          </p:sp>
        </mc:Choice>
        <mc:Fallback xmlns="">
          <p:sp>
            <p:nvSpPr>
              <p:cNvPr id="38" name="Rectangle 37">
                <a:extLst>
                  <a:ext uri="{FF2B5EF4-FFF2-40B4-BE49-F238E27FC236}">
                    <a16:creationId xmlns:a16="http://schemas.microsoft.com/office/drawing/2014/main" id="{F365804F-A2C5-2D43-9EC6-E16D9B2A00D0}"/>
                  </a:ext>
                </a:extLst>
              </p:cNvPr>
              <p:cNvSpPr>
                <a:spLocks noRot="1" noChangeAspect="1" noMove="1" noResize="1" noEditPoints="1" noAdjustHandles="1" noChangeArrowheads="1" noChangeShapeType="1" noTextEdit="1"/>
              </p:cNvSpPr>
              <p:nvPr/>
            </p:nvSpPr>
            <p:spPr>
              <a:xfrm>
                <a:off x="3229756" y="4252927"/>
                <a:ext cx="2313647" cy="646331"/>
              </a:xfrm>
              <a:prstGeom prst="rect">
                <a:avLst/>
              </a:prstGeom>
              <a:blipFill>
                <a:blip r:embed="rId8"/>
                <a:stretch>
                  <a:fillRect l="-4918" t="-13462" r="-7104" b="-3269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8509AEF-BED8-6441-B709-56E906168771}"/>
              </a:ext>
            </a:extLst>
          </p:cNvPr>
          <p:cNvSpPr txBox="1"/>
          <p:nvPr/>
        </p:nvSpPr>
        <p:spPr>
          <a:xfrm>
            <a:off x="228600" y="3600450"/>
            <a:ext cx="3817071" cy="584775"/>
          </a:xfrm>
          <a:prstGeom prst="rect">
            <a:avLst/>
          </a:prstGeom>
          <a:noFill/>
        </p:spPr>
        <p:txBody>
          <a:bodyPr wrap="none" rtlCol="0">
            <a:spAutoFit/>
          </a:bodyPr>
          <a:lstStyle/>
          <a:p>
            <a:r>
              <a:rPr lang="en-US" sz="3200" b="1" dirty="0"/>
              <a:t>Post-processing in DP</a:t>
            </a:r>
          </a:p>
        </p:txBody>
      </p:sp>
      <p:pic>
        <p:nvPicPr>
          <p:cNvPr id="40" name="Google Shape;486;p58" descr="http://icons.iconarchive.com/icons/arrioch/halloween/256/devil-icon.png">
            <a:extLst>
              <a:ext uri="{FF2B5EF4-FFF2-40B4-BE49-F238E27FC236}">
                <a16:creationId xmlns:a16="http://schemas.microsoft.com/office/drawing/2014/main" id="{5406788B-A97A-6B49-A9B3-736052C35415}"/>
              </a:ext>
            </a:extLst>
          </p:cNvPr>
          <p:cNvPicPr preferRelativeResize="0"/>
          <p:nvPr/>
        </p:nvPicPr>
        <p:blipFill rotWithShape="1">
          <a:blip r:embed="rId9">
            <a:alphaModFix/>
          </a:blip>
          <a:srcRect/>
          <a:stretch/>
        </p:blipFill>
        <p:spPr>
          <a:xfrm>
            <a:off x="5329813" y="4879579"/>
            <a:ext cx="636994" cy="610515"/>
          </a:xfrm>
          <a:prstGeom prst="rect">
            <a:avLst/>
          </a:prstGeom>
          <a:noFill/>
          <a:ln>
            <a:noFill/>
          </a:ln>
        </p:spPr>
      </p:pic>
      <p:pic>
        <p:nvPicPr>
          <p:cNvPr id="6" name="Picture 5">
            <a:extLst>
              <a:ext uri="{FF2B5EF4-FFF2-40B4-BE49-F238E27FC236}">
                <a16:creationId xmlns:a16="http://schemas.microsoft.com/office/drawing/2014/main" id="{A3E1863B-F25C-EC45-9E43-A6A8CBE5EE4D}"/>
              </a:ext>
            </a:extLst>
          </p:cNvPr>
          <p:cNvPicPr>
            <a:picLocks noChangeAspect="1"/>
          </p:cNvPicPr>
          <p:nvPr/>
        </p:nvPicPr>
        <p:blipFill>
          <a:blip r:embed="rId10"/>
          <a:stretch>
            <a:fillRect/>
          </a:stretch>
        </p:blipFill>
        <p:spPr>
          <a:xfrm>
            <a:off x="2240768" y="643483"/>
            <a:ext cx="7300288" cy="2914344"/>
          </a:xfrm>
          <a:prstGeom prst="rect">
            <a:avLst/>
          </a:prstGeom>
        </p:spPr>
      </p:pic>
      <p:sp>
        <p:nvSpPr>
          <p:cNvPr id="42" name="TextBox 41">
            <a:extLst>
              <a:ext uri="{FF2B5EF4-FFF2-40B4-BE49-F238E27FC236}">
                <a16:creationId xmlns:a16="http://schemas.microsoft.com/office/drawing/2014/main" id="{EDD6BC96-4C49-C04E-A142-E7192FCD3145}"/>
              </a:ext>
            </a:extLst>
          </p:cNvPr>
          <p:cNvSpPr txBox="1"/>
          <p:nvPr/>
        </p:nvSpPr>
        <p:spPr>
          <a:xfrm>
            <a:off x="226370" y="249248"/>
            <a:ext cx="2975495" cy="584775"/>
          </a:xfrm>
          <a:prstGeom prst="rect">
            <a:avLst/>
          </a:prstGeom>
          <a:noFill/>
        </p:spPr>
        <p:txBody>
          <a:bodyPr wrap="none" rtlCol="0">
            <a:spAutoFit/>
          </a:bodyPr>
          <a:lstStyle/>
          <a:p>
            <a:r>
              <a:rPr lang="en-US" sz="3200" b="1" dirty="0"/>
              <a:t>DO Composition</a:t>
            </a:r>
          </a:p>
        </p:txBody>
      </p:sp>
      <p:pic>
        <p:nvPicPr>
          <p:cNvPr id="55" name="Google Shape;486;p58" descr="http://icons.iconarchive.com/icons/arrioch/halloween/256/devil-icon.png">
            <a:extLst>
              <a:ext uri="{FF2B5EF4-FFF2-40B4-BE49-F238E27FC236}">
                <a16:creationId xmlns:a16="http://schemas.microsoft.com/office/drawing/2014/main" id="{FDA1712A-93BC-F24D-BF6B-ECCBB89E96E1}"/>
              </a:ext>
            </a:extLst>
          </p:cNvPr>
          <p:cNvPicPr preferRelativeResize="0"/>
          <p:nvPr/>
        </p:nvPicPr>
        <p:blipFill rotWithShape="1">
          <a:blip r:embed="rId9">
            <a:alphaModFix/>
          </a:blip>
          <a:srcRect/>
          <a:stretch/>
        </p:blipFill>
        <p:spPr>
          <a:xfrm>
            <a:off x="8736957" y="4864492"/>
            <a:ext cx="636994" cy="610515"/>
          </a:xfrm>
          <a:prstGeom prst="rect">
            <a:avLst/>
          </a:prstGeom>
          <a:noFill/>
          <a:ln>
            <a:noFill/>
          </a:ln>
        </p:spPr>
      </p:pic>
    </p:spTree>
    <p:extLst>
      <p:ext uri="{BB962C8B-B14F-4D97-AF65-F5344CB8AC3E}">
        <p14:creationId xmlns:p14="http://schemas.microsoft.com/office/powerpoint/2010/main" val="146344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3FB6CD-D986-8440-B7B7-14716C8356F6}"/>
              </a:ext>
            </a:extLst>
          </p:cNvPr>
          <p:cNvSpPr>
            <a:spLocks noGrp="1"/>
          </p:cNvSpPr>
          <p:nvPr>
            <p:ph type="sldNum" sz="quarter" idx="12"/>
          </p:nvPr>
        </p:nvSpPr>
        <p:spPr>
          <a:xfrm>
            <a:off x="8610600" y="5899150"/>
            <a:ext cx="2743200" cy="365125"/>
          </a:xfrm>
        </p:spPr>
        <p:txBody>
          <a:bodyPr/>
          <a:lstStyle/>
          <a:p>
            <a:fld id="{41E3F2BF-CFD2-B941-A75D-E2179CA4D974}" type="slidenum">
              <a:rPr lang="en-US" smtClean="0"/>
              <a:t>21</a:t>
            </a:fld>
            <a:endParaRPr lang="en-US"/>
          </a:p>
        </p:txBody>
      </p:sp>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A6F7A0F2-11D3-4E48-A3FB-5AD017490A02}"/>
                  </a:ext>
                </a:extLst>
              </p:cNvPr>
              <p:cNvSpPr/>
              <p:nvPr/>
            </p:nvSpPr>
            <p:spPr>
              <a:xfrm>
                <a:off x="3595370" y="5023813"/>
                <a:ext cx="1582420" cy="10066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𝑀</m:t>
                          </m:r>
                        </m:e>
                        <m:sub>
                          <m:r>
                            <a:rPr lang="en-US" sz="4800" b="0" i="1" smtClean="0">
                              <a:latin typeface="Cambria Math" panose="02040503050406030204" pitchFamily="18" charset="0"/>
                            </a:rPr>
                            <m:t>1</m:t>
                          </m:r>
                        </m:sub>
                      </m:sSub>
                    </m:oMath>
                  </m:oMathPara>
                </a14:m>
                <a:endParaRPr lang="en-US" sz="4800" dirty="0"/>
              </a:p>
            </p:txBody>
          </p:sp>
        </mc:Choice>
        <mc:Fallback xmlns="">
          <p:sp>
            <p:nvSpPr>
              <p:cNvPr id="23" name="Rounded Rectangle 22">
                <a:extLst>
                  <a:ext uri="{FF2B5EF4-FFF2-40B4-BE49-F238E27FC236}">
                    <a16:creationId xmlns:a16="http://schemas.microsoft.com/office/drawing/2014/main" id="{A6F7A0F2-11D3-4E48-A3FB-5AD017490A02}"/>
                  </a:ext>
                </a:extLst>
              </p:cNvPr>
              <p:cNvSpPr>
                <a:spLocks noRot="1" noChangeAspect="1" noMove="1" noResize="1" noEditPoints="1" noAdjustHandles="1" noChangeArrowheads="1" noChangeShapeType="1" noTextEdit="1"/>
              </p:cNvSpPr>
              <p:nvPr/>
            </p:nvSpPr>
            <p:spPr>
              <a:xfrm>
                <a:off x="3595370" y="5023813"/>
                <a:ext cx="1582420" cy="1006656"/>
              </a:xfrm>
              <a:prstGeom prst="roundRect">
                <a:avLst/>
              </a:prstGeom>
              <a:blipFill>
                <a:blip r:embed="rId3"/>
                <a:stretch>
                  <a:fillRect/>
                </a:stretch>
              </a:blipFill>
              <a:ln w="63500"/>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3B9081F4-723E-C843-BA79-CB40D8357CCD}"/>
              </a:ext>
            </a:extLst>
          </p:cNvPr>
          <p:cNvCxnSpPr>
            <a:cxnSpLocks/>
            <a:endCxn id="23" idx="1"/>
          </p:cNvCxnSpPr>
          <p:nvPr/>
        </p:nvCxnSpPr>
        <p:spPr>
          <a:xfrm>
            <a:off x="2032254" y="5527141"/>
            <a:ext cx="1563116"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0081615-08C5-E140-A829-44A78D74D7A0}"/>
              </a:ext>
            </a:extLst>
          </p:cNvPr>
          <p:cNvCxnSpPr>
            <a:cxnSpLocks/>
            <a:stCxn id="23" idx="3"/>
            <a:endCxn id="31" idx="1"/>
          </p:cNvCxnSpPr>
          <p:nvPr/>
        </p:nvCxnSpPr>
        <p:spPr>
          <a:xfrm>
            <a:off x="5177790" y="5527141"/>
            <a:ext cx="1430962" cy="2883"/>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67E4311-0E56-974B-AB85-99FBBD21750D}"/>
                  </a:ext>
                </a:extLst>
              </p:cNvPr>
              <p:cNvSpPr txBox="1"/>
              <p:nvPr/>
            </p:nvSpPr>
            <p:spPr>
              <a:xfrm>
                <a:off x="1533488" y="4879579"/>
                <a:ext cx="1990164" cy="584775"/>
              </a:xfrm>
              <a:prstGeom prst="rect">
                <a:avLst/>
              </a:prstGeom>
              <a:noFill/>
            </p:spPr>
            <p:txBody>
              <a:bodyPr wrap="square" rtlCol="0">
                <a:spAutoFit/>
              </a:bodyPr>
              <a:lstStyle/>
              <a:p>
                <a:r>
                  <a:rPr lang="en-US" sz="3200" dirty="0"/>
                  <a:t>Input </a:t>
                </a:r>
                <a14:m>
                  <m:oMath xmlns:m="http://schemas.openxmlformats.org/officeDocument/2006/math">
                    <m:r>
                      <a:rPr lang="en-US" sz="3200" b="0" i="1" smtClean="0">
                        <a:latin typeface="Cambria Math" panose="02040503050406030204" pitchFamily="18" charset="0"/>
                      </a:rPr>
                      <m:t>𝑋</m:t>
                    </m:r>
                  </m:oMath>
                </a14:m>
                <a:endParaRPr lang="en-US" sz="3200" dirty="0"/>
              </a:p>
            </p:txBody>
          </p:sp>
        </mc:Choice>
        <mc:Fallback xmlns="">
          <p:sp>
            <p:nvSpPr>
              <p:cNvPr id="27" name="TextBox 26">
                <a:extLst>
                  <a:ext uri="{FF2B5EF4-FFF2-40B4-BE49-F238E27FC236}">
                    <a16:creationId xmlns:a16="http://schemas.microsoft.com/office/drawing/2014/main" id="{267E4311-0E56-974B-AB85-99FBBD21750D}"/>
                  </a:ext>
                </a:extLst>
              </p:cNvPr>
              <p:cNvSpPr txBox="1">
                <a:spLocks noRot="1" noChangeAspect="1" noMove="1" noResize="1" noEditPoints="1" noAdjustHandles="1" noChangeArrowheads="1" noChangeShapeType="1" noTextEdit="1"/>
              </p:cNvSpPr>
              <p:nvPr/>
            </p:nvSpPr>
            <p:spPr>
              <a:xfrm>
                <a:off x="1533488" y="4879579"/>
                <a:ext cx="1990164" cy="584775"/>
              </a:xfrm>
              <a:prstGeom prst="rect">
                <a:avLst/>
              </a:prstGeom>
              <a:blipFill>
                <a:blip r:embed="rId4"/>
                <a:stretch>
                  <a:fillRect l="-7643" t="-13043"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6A8D910-74B1-E043-B882-AECE2845836E}"/>
                  </a:ext>
                </a:extLst>
              </p:cNvPr>
              <p:cNvSpPr txBox="1"/>
              <p:nvPr/>
            </p:nvSpPr>
            <p:spPr>
              <a:xfrm>
                <a:off x="5175864" y="4920812"/>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𝑌</m:t>
                      </m:r>
                    </m:oMath>
                  </m:oMathPara>
                </a14:m>
                <a:endParaRPr lang="en-US" sz="3200" dirty="0"/>
              </a:p>
            </p:txBody>
          </p:sp>
        </mc:Choice>
        <mc:Fallback xmlns="">
          <p:sp>
            <p:nvSpPr>
              <p:cNvPr id="29" name="TextBox 28">
                <a:extLst>
                  <a:ext uri="{FF2B5EF4-FFF2-40B4-BE49-F238E27FC236}">
                    <a16:creationId xmlns:a16="http://schemas.microsoft.com/office/drawing/2014/main" id="{16A8D910-74B1-E043-B882-AECE2845836E}"/>
                  </a:ext>
                </a:extLst>
              </p:cNvPr>
              <p:cNvSpPr txBox="1">
                <a:spLocks noRot="1" noChangeAspect="1" noMove="1" noResize="1" noEditPoints="1" noAdjustHandles="1" noChangeArrowheads="1" noChangeShapeType="1" noTextEdit="1"/>
              </p:cNvSpPr>
              <p:nvPr/>
            </p:nvSpPr>
            <p:spPr>
              <a:xfrm>
                <a:off x="5175864" y="4920812"/>
                <a:ext cx="199016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268FEBC2-FF75-B04F-9F35-D15E594F7C84}"/>
                  </a:ext>
                </a:extLst>
              </p:cNvPr>
              <p:cNvSpPr/>
              <p:nvPr/>
            </p:nvSpPr>
            <p:spPr>
              <a:xfrm>
                <a:off x="6608752" y="5026696"/>
                <a:ext cx="1582420" cy="10066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𝑀</m:t>
                          </m:r>
                        </m:e>
                        <m:sub>
                          <m:r>
                            <a:rPr lang="en-US" sz="4800" b="0" i="1" smtClean="0">
                              <a:latin typeface="Cambria Math" panose="02040503050406030204" pitchFamily="18" charset="0"/>
                            </a:rPr>
                            <m:t>2</m:t>
                          </m:r>
                        </m:sub>
                      </m:sSub>
                    </m:oMath>
                  </m:oMathPara>
                </a14:m>
                <a:endParaRPr lang="en-US" sz="4800" dirty="0"/>
              </a:p>
            </p:txBody>
          </p:sp>
        </mc:Choice>
        <mc:Fallback xmlns="">
          <p:sp>
            <p:nvSpPr>
              <p:cNvPr id="31" name="Rounded Rectangle 30">
                <a:extLst>
                  <a:ext uri="{FF2B5EF4-FFF2-40B4-BE49-F238E27FC236}">
                    <a16:creationId xmlns:a16="http://schemas.microsoft.com/office/drawing/2014/main" id="{268FEBC2-FF75-B04F-9F35-D15E594F7C84}"/>
                  </a:ext>
                </a:extLst>
              </p:cNvPr>
              <p:cNvSpPr>
                <a:spLocks noRot="1" noChangeAspect="1" noMove="1" noResize="1" noEditPoints="1" noAdjustHandles="1" noChangeArrowheads="1" noChangeShapeType="1" noTextEdit="1"/>
              </p:cNvSpPr>
              <p:nvPr/>
            </p:nvSpPr>
            <p:spPr>
              <a:xfrm>
                <a:off x="6608752" y="5026696"/>
                <a:ext cx="1582420" cy="1006656"/>
              </a:xfrm>
              <a:prstGeom prst="roundRect">
                <a:avLst/>
              </a:prstGeom>
              <a:blipFill>
                <a:blip r:embed="rId6"/>
                <a:stretch>
                  <a:fillRect/>
                </a:stretch>
              </a:blipFill>
              <a:ln w="63500"/>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31332FA3-A744-254B-B28E-B1C33319D7D3}"/>
              </a:ext>
            </a:extLst>
          </p:cNvPr>
          <p:cNvCxnSpPr>
            <a:cxnSpLocks/>
            <a:stCxn id="31" idx="3"/>
          </p:cNvCxnSpPr>
          <p:nvPr/>
        </p:nvCxnSpPr>
        <p:spPr>
          <a:xfrm>
            <a:off x="8191172" y="5530024"/>
            <a:ext cx="1686634"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1CD8981-DCAF-E848-A62C-C54C6DD296E6}"/>
                  </a:ext>
                </a:extLst>
              </p:cNvPr>
              <p:cNvSpPr txBox="1"/>
              <p:nvPr/>
            </p:nvSpPr>
            <p:spPr>
              <a:xfrm>
                <a:off x="8761730" y="4890232"/>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𝑍</m:t>
                      </m:r>
                    </m:oMath>
                  </m:oMathPara>
                </a14:m>
                <a:endParaRPr lang="en-US" sz="3200" dirty="0"/>
              </a:p>
            </p:txBody>
          </p:sp>
        </mc:Choice>
        <mc:Fallback xmlns="">
          <p:sp>
            <p:nvSpPr>
              <p:cNvPr id="34" name="TextBox 33">
                <a:extLst>
                  <a:ext uri="{FF2B5EF4-FFF2-40B4-BE49-F238E27FC236}">
                    <a16:creationId xmlns:a16="http://schemas.microsoft.com/office/drawing/2014/main" id="{21CD8981-DCAF-E848-A62C-C54C6DD296E6}"/>
                  </a:ext>
                </a:extLst>
              </p:cNvPr>
              <p:cNvSpPr txBox="1">
                <a:spLocks noRot="1" noChangeAspect="1" noMove="1" noResize="1" noEditPoints="1" noAdjustHandles="1" noChangeArrowheads="1" noChangeShapeType="1" noTextEdit="1"/>
              </p:cNvSpPr>
              <p:nvPr/>
            </p:nvSpPr>
            <p:spPr>
              <a:xfrm>
                <a:off x="8761730" y="4890232"/>
                <a:ext cx="1990164"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F365804F-A2C5-2D43-9EC6-E16D9B2A00D0}"/>
                  </a:ext>
                </a:extLst>
              </p:cNvPr>
              <p:cNvSpPr/>
              <p:nvPr/>
            </p:nvSpPr>
            <p:spPr>
              <a:xfrm>
                <a:off x="3229756" y="4252927"/>
                <a:ext cx="2313647" cy="646331"/>
              </a:xfrm>
              <a:prstGeom prst="rect">
                <a:avLst/>
              </a:prstGeom>
            </p:spPr>
            <p:txBody>
              <a:bodyPr wrap="none">
                <a:spAutoFit/>
              </a:bodyPr>
              <a:lstStyle/>
              <a:p>
                <a14:m>
                  <m:oMath xmlns:m="http://schemas.openxmlformats.org/officeDocument/2006/math">
                    <m:r>
                      <a:rPr lang="en-US" sz="3600" i="1" smtClean="0">
                        <a:solidFill>
                          <a:schemeClr val="accent4">
                            <a:lumMod val="75000"/>
                          </a:schemeClr>
                        </a:solidFill>
                        <a:latin typeface="Cambria Math" panose="02040503050406030204" pitchFamily="18" charset="0"/>
                      </a:rPr>
                      <m:t>(</m:t>
                    </m:r>
                    <m:sSub>
                      <m:sSubPr>
                        <m:ctrlPr>
                          <a:rPr lang="en-US" sz="3600" i="1">
                            <a:solidFill>
                              <a:schemeClr val="accent4">
                                <a:lumMod val="75000"/>
                              </a:schemeClr>
                            </a:solidFill>
                            <a:latin typeface="Cambria Math" panose="02040503050406030204" pitchFamily="18" charset="0"/>
                            <a:ea typeface="Cambria Math" panose="02040503050406030204" pitchFamily="18" charset="0"/>
                          </a:rPr>
                        </m:ctrlPr>
                      </m:sSubPr>
                      <m:e>
                        <m:r>
                          <a:rPr lang="en-US" sz="3600" i="1">
                            <a:solidFill>
                              <a:schemeClr val="accent4">
                                <a:lumMod val="75000"/>
                              </a:schemeClr>
                            </a:solidFill>
                            <a:latin typeface="Cambria Math" panose="02040503050406030204" pitchFamily="18" charset="0"/>
                            <a:ea typeface="Cambria Math" panose="02040503050406030204" pitchFamily="18" charset="0"/>
                          </a:rPr>
                          <m:t>𝜖</m:t>
                        </m:r>
                      </m:e>
                      <m:sub>
                        <m:r>
                          <a:rPr lang="en-US" sz="3600" i="1">
                            <a:solidFill>
                              <a:schemeClr val="accent4">
                                <a:lumMod val="75000"/>
                              </a:schemeClr>
                            </a:solidFill>
                            <a:latin typeface="Cambria Math" panose="02040503050406030204" pitchFamily="18" charset="0"/>
                            <a:ea typeface="Cambria Math" panose="02040503050406030204" pitchFamily="18" charset="0"/>
                          </a:rPr>
                          <m:t>1</m:t>
                        </m:r>
                      </m:sub>
                    </m:sSub>
                    <m:r>
                      <a:rPr lang="en-US" sz="3600" i="1">
                        <a:solidFill>
                          <a:schemeClr val="accent4">
                            <a:lumMod val="75000"/>
                          </a:schemeClr>
                        </a:solidFill>
                        <a:latin typeface="Cambria Math" panose="02040503050406030204" pitchFamily="18" charset="0"/>
                        <a:ea typeface="Cambria Math" panose="02040503050406030204" pitchFamily="18" charset="0"/>
                      </a:rPr>
                      <m:t>, </m:t>
                    </m:r>
                    <m:sSub>
                      <m:sSubPr>
                        <m:ctrlPr>
                          <a:rPr lang="en-US" sz="3600" i="1">
                            <a:solidFill>
                              <a:schemeClr val="accent4">
                                <a:lumMod val="75000"/>
                              </a:schemeClr>
                            </a:solidFill>
                            <a:latin typeface="Cambria Math" panose="02040503050406030204" pitchFamily="18" charset="0"/>
                            <a:ea typeface="Cambria Math" panose="02040503050406030204" pitchFamily="18" charset="0"/>
                          </a:rPr>
                        </m:ctrlPr>
                      </m:sSubPr>
                      <m:e>
                        <m:r>
                          <a:rPr lang="en-US" sz="3600" i="1">
                            <a:solidFill>
                              <a:schemeClr val="accent4">
                                <a:lumMod val="75000"/>
                              </a:schemeClr>
                            </a:solidFill>
                            <a:latin typeface="Cambria Math" panose="02040503050406030204" pitchFamily="18" charset="0"/>
                            <a:ea typeface="Cambria Math" panose="02040503050406030204" pitchFamily="18" charset="0"/>
                          </a:rPr>
                          <m:t>𝛿</m:t>
                        </m:r>
                      </m:e>
                      <m:sub>
                        <m:r>
                          <a:rPr lang="en-US" sz="3600" i="1">
                            <a:solidFill>
                              <a:schemeClr val="accent4">
                                <a:lumMod val="75000"/>
                              </a:schemeClr>
                            </a:solidFill>
                            <a:latin typeface="Cambria Math" panose="02040503050406030204" pitchFamily="18" charset="0"/>
                            <a:ea typeface="Cambria Math" panose="02040503050406030204" pitchFamily="18" charset="0"/>
                          </a:rPr>
                          <m:t>1</m:t>
                        </m:r>
                      </m:sub>
                    </m:sSub>
                  </m:oMath>
                </a14:m>
                <a:r>
                  <a:rPr lang="en-US" sz="3600" dirty="0">
                    <a:solidFill>
                      <a:schemeClr val="accent4">
                        <a:lumMod val="75000"/>
                      </a:schemeClr>
                    </a:solidFill>
                  </a:rPr>
                  <a:t>)-DP </a:t>
                </a:r>
              </a:p>
            </p:txBody>
          </p:sp>
        </mc:Choice>
        <mc:Fallback xmlns="">
          <p:sp>
            <p:nvSpPr>
              <p:cNvPr id="38" name="Rectangle 37">
                <a:extLst>
                  <a:ext uri="{FF2B5EF4-FFF2-40B4-BE49-F238E27FC236}">
                    <a16:creationId xmlns:a16="http://schemas.microsoft.com/office/drawing/2014/main" id="{F365804F-A2C5-2D43-9EC6-E16D9B2A00D0}"/>
                  </a:ext>
                </a:extLst>
              </p:cNvPr>
              <p:cNvSpPr>
                <a:spLocks noRot="1" noChangeAspect="1" noMove="1" noResize="1" noEditPoints="1" noAdjustHandles="1" noChangeArrowheads="1" noChangeShapeType="1" noTextEdit="1"/>
              </p:cNvSpPr>
              <p:nvPr/>
            </p:nvSpPr>
            <p:spPr>
              <a:xfrm>
                <a:off x="3229756" y="4252927"/>
                <a:ext cx="2313647" cy="646331"/>
              </a:xfrm>
              <a:prstGeom prst="rect">
                <a:avLst/>
              </a:prstGeom>
              <a:blipFill>
                <a:blip r:embed="rId8"/>
                <a:stretch>
                  <a:fillRect l="-4918" t="-13462" r="-7104" b="-32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51AC386-EA83-854F-B42A-D2260CC40BF1}"/>
                  </a:ext>
                </a:extLst>
              </p:cNvPr>
              <p:cNvSpPr/>
              <p:nvPr/>
            </p:nvSpPr>
            <p:spPr>
              <a:xfrm>
                <a:off x="6386235" y="4235696"/>
                <a:ext cx="2335063" cy="646331"/>
              </a:xfrm>
              <a:prstGeom prst="rect">
                <a:avLst/>
              </a:prstGeom>
            </p:spPr>
            <p:txBody>
              <a:bodyPr wrap="none">
                <a:spAutoFit/>
              </a:bodyPr>
              <a:lstStyle/>
              <a:p>
                <a14:m>
                  <m:oMath xmlns:m="http://schemas.openxmlformats.org/officeDocument/2006/math">
                    <m:r>
                      <a:rPr lang="en-US" sz="3600" i="1" smtClean="0">
                        <a:solidFill>
                          <a:schemeClr val="accent4">
                            <a:lumMod val="75000"/>
                          </a:schemeClr>
                        </a:solidFill>
                        <a:latin typeface="Cambria Math" panose="02040503050406030204" pitchFamily="18" charset="0"/>
                      </a:rPr>
                      <m:t>(</m:t>
                    </m:r>
                    <m:sSub>
                      <m:sSubPr>
                        <m:ctrlPr>
                          <a:rPr lang="en-US" sz="3600" i="1">
                            <a:solidFill>
                              <a:schemeClr val="accent4">
                                <a:lumMod val="75000"/>
                              </a:schemeClr>
                            </a:solidFill>
                            <a:latin typeface="Cambria Math" panose="02040503050406030204" pitchFamily="18" charset="0"/>
                            <a:ea typeface="Cambria Math" panose="02040503050406030204" pitchFamily="18" charset="0"/>
                          </a:rPr>
                        </m:ctrlPr>
                      </m:sSubPr>
                      <m:e>
                        <m:r>
                          <a:rPr lang="en-US" sz="3600" i="1">
                            <a:solidFill>
                              <a:schemeClr val="accent4">
                                <a:lumMod val="75000"/>
                              </a:schemeClr>
                            </a:solidFill>
                            <a:latin typeface="Cambria Math" panose="02040503050406030204" pitchFamily="18" charset="0"/>
                            <a:ea typeface="Cambria Math" panose="02040503050406030204" pitchFamily="18" charset="0"/>
                          </a:rPr>
                          <m:t>𝜖</m:t>
                        </m:r>
                      </m:e>
                      <m:sub>
                        <m:r>
                          <a:rPr lang="en-US" sz="3600" i="1">
                            <a:solidFill>
                              <a:schemeClr val="accent4">
                                <a:lumMod val="75000"/>
                              </a:schemeClr>
                            </a:solidFill>
                            <a:latin typeface="Cambria Math" panose="02040503050406030204" pitchFamily="18" charset="0"/>
                            <a:ea typeface="Cambria Math" panose="02040503050406030204" pitchFamily="18" charset="0"/>
                          </a:rPr>
                          <m:t>2</m:t>
                        </m:r>
                      </m:sub>
                    </m:sSub>
                    <m:r>
                      <a:rPr lang="en-US" sz="3600" i="1">
                        <a:solidFill>
                          <a:schemeClr val="accent4">
                            <a:lumMod val="75000"/>
                          </a:schemeClr>
                        </a:solidFill>
                        <a:latin typeface="Cambria Math" panose="02040503050406030204" pitchFamily="18" charset="0"/>
                        <a:ea typeface="Cambria Math" panose="02040503050406030204" pitchFamily="18" charset="0"/>
                      </a:rPr>
                      <m:t>, </m:t>
                    </m:r>
                    <m:sSub>
                      <m:sSubPr>
                        <m:ctrlPr>
                          <a:rPr lang="en-US" sz="3600" i="1">
                            <a:solidFill>
                              <a:schemeClr val="accent4">
                                <a:lumMod val="75000"/>
                              </a:schemeClr>
                            </a:solidFill>
                            <a:latin typeface="Cambria Math" panose="02040503050406030204" pitchFamily="18" charset="0"/>
                            <a:ea typeface="Cambria Math" panose="02040503050406030204" pitchFamily="18" charset="0"/>
                          </a:rPr>
                        </m:ctrlPr>
                      </m:sSubPr>
                      <m:e>
                        <m:r>
                          <a:rPr lang="en-US" sz="3600" i="1">
                            <a:solidFill>
                              <a:schemeClr val="accent4">
                                <a:lumMod val="75000"/>
                              </a:schemeClr>
                            </a:solidFill>
                            <a:latin typeface="Cambria Math" panose="02040503050406030204" pitchFamily="18" charset="0"/>
                            <a:ea typeface="Cambria Math" panose="02040503050406030204" pitchFamily="18" charset="0"/>
                          </a:rPr>
                          <m:t>𝛿</m:t>
                        </m:r>
                      </m:e>
                      <m:sub>
                        <m:r>
                          <a:rPr lang="en-US" sz="3600" i="1">
                            <a:solidFill>
                              <a:schemeClr val="accent4">
                                <a:lumMod val="75000"/>
                              </a:schemeClr>
                            </a:solidFill>
                            <a:latin typeface="Cambria Math" panose="02040503050406030204" pitchFamily="18" charset="0"/>
                            <a:ea typeface="Cambria Math" panose="02040503050406030204" pitchFamily="18" charset="0"/>
                          </a:rPr>
                          <m:t>2</m:t>
                        </m:r>
                      </m:sub>
                    </m:sSub>
                  </m:oMath>
                </a14:m>
                <a:r>
                  <a:rPr lang="en-US" sz="3600" dirty="0">
                    <a:solidFill>
                      <a:schemeClr val="accent4">
                        <a:lumMod val="75000"/>
                      </a:schemeClr>
                    </a:solidFill>
                  </a:rPr>
                  <a:t>)-DP </a:t>
                </a:r>
              </a:p>
            </p:txBody>
          </p:sp>
        </mc:Choice>
        <mc:Fallback xmlns="">
          <p:sp>
            <p:nvSpPr>
              <p:cNvPr id="39" name="Rectangle 38">
                <a:extLst>
                  <a:ext uri="{FF2B5EF4-FFF2-40B4-BE49-F238E27FC236}">
                    <a16:creationId xmlns:a16="http://schemas.microsoft.com/office/drawing/2014/main" id="{651AC386-EA83-854F-B42A-D2260CC40BF1}"/>
                  </a:ext>
                </a:extLst>
              </p:cNvPr>
              <p:cNvSpPr>
                <a:spLocks noRot="1" noChangeAspect="1" noMove="1" noResize="1" noEditPoints="1" noAdjustHandles="1" noChangeArrowheads="1" noChangeShapeType="1" noTextEdit="1"/>
              </p:cNvSpPr>
              <p:nvPr/>
            </p:nvSpPr>
            <p:spPr>
              <a:xfrm>
                <a:off x="6386235" y="4235696"/>
                <a:ext cx="2335063" cy="646331"/>
              </a:xfrm>
              <a:prstGeom prst="rect">
                <a:avLst/>
              </a:prstGeom>
              <a:blipFill>
                <a:blip r:embed="rId9"/>
                <a:stretch>
                  <a:fillRect l="-4865" t="-15686" r="-6486" b="-3333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8509AEF-BED8-6441-B709-56E906168771}"/>
              </a:ext>
            </a:extLst>
          </p:cNvPr>
          <p:cNvSpPr txBox="1"/>
          <p:nvPr/>
        </p:nvSpPr>
        <p:spPr>
          <a:xfrm>
            <a:off x="228600" y="3600450"/>
            <a:ext cx="4951420" cy="584775"/>
          </a:xfrm>
          <a:prstGeom prst="rect">
            <a:avLst/>
          </a:prstGeom>
          <a:noFill/>
        </p:spPr>
        <p:txBody>
          <a:bodyPr wrap="none" rtlCol="0">
            <a:spAutoFit/>
          </a:bodyPr>
          <a:lstStyle/>
          <a:p>
            <a:r>
              <a:rPr lang="en-US" sz="3200" b="1" dirty="0"/>
              <a:t>Adaptive Composition in DP</a:t>
            </a:r>
          </a:p>
        </p:txBody>
      </p:sp>
      <p:pic>
        <p:nvPicPr>
          <p:cNvPr id="40" name="Google Shape;486;p58" descr="http://icons.iconarchive.com/icons/arrioch/halloween/256/devil-icon.png">
            <a:extLst>
              <a:ext uri="{FF2B5EF4-FFF2-40B4-BE49-F238E27FC236}">
                <a16:creationId xmlns:a16="http://schemas.microsoft.com/office/drawing/2014/main" id="{5406788B-A97A-6B49-A9B3-736052C35415}"/>
              </a:ext>
            </a:extLst>
          </p:cNvPr>
          <p:cNvPicPr preferRelativeResize="0"/>
          <p:nvPr/>
        </p:nvPicPr>
        <p:blipFill rotWithShape="1">
          <a:blip r:embed="rId10">
            <a:alphaModFix/>
          </a:blip>
          <a:srcRect/>
          <a:stretch/>
        </p:blipFill>
        <p:spPr>
          <a:xfrm>
            <a:off x="5329813" y="4879579"/>
            <a:ext cx="636994" cy="610515"/>
          </a:xfrm>
          <a:prstGeom prst="rect">
            <a:avLst/>
          </a:prstGeom>
          <a:noFill/>
          <a:ln>
            <a:noFill/>
          </a:ln>
        </p:spPr>
      </p:pic>
      <p:pic>
        <p:nvPicPr>
          <p:cNvPr id="6" name="Picture 5">
            <a:extLst>
              <a:ext uri="{FF2B5EF4-FFF2-40B4-BE49-F238E27FC236}">
                <a16:creationId xmlns:a16="http://schemas.microsoft.com/office/drawing/2014/main" id="{A3E1863B-F25C-EC45-9E43-A6A8CBE5EE4D}"/>
              </a:ext>
            </a:extLst>
          </p:cNvPr>
          <p:cNvPicPr>
            <a:picLocks noChangeAspect="1"/>
          </p:cNvPicPr>
          <p:nvPr/>
        </p:nvPicPr>
        <p:blipFill>
          <a:blip r:embed="rId11"/>
          <a:stretch>
            <a:fillRect/>
          </a:stretch>
        </p:blipFill>
        <p:spPr>
          <a:xfrm>
            <a:off x="2240768" y="643483"/>
            <a:ext cx="7300288" cy="2914344"/>
          </a:xfrm>
          <a:prstGeom prst="rect">
            <a:avLst/>
          </a:prstGeom>
        </p:spPr>
      </p:pic>
      <p:sp>
        <p:nvSpPr>
          <p:cNvPr id="42" name="TextBox 41">
            <a:extLst>
              <a:ext uri="{FF2B5EF4-FFF2-40B4-BE49-F238E27FC236}">
                <a16:creationId xmlns:a16="http://schemas.microsoft.com/office/drawing/2014/main" id="{EDD6BC96-4C49-C04E-A142-E7192FCD3145}"/>
              </a:ext>
            </a:extLst>
          </p:cNvPr>
          <p:cNvSpPr txBox="1"/>
          <p:nvPr/>
        </p:nvSpPr>
        <p:spPr>
          <a:xfrm>
            <a:off x="226370" y="249248"/>
            <a:ext cx="2975495" cy="584775"/>
          </a:xfrm>
          <a:prstGeom prst="rect">
            <a:avLst/>
          </a:prstGeom>
          <a:noFill/>
        </p:spPr>
        <p:txBody>
          <a:bodyPr wrap="none" rtlCol="0">
            <a:spAutoFit/>
          </a:bodyPr>
          <a:lstStyle/>
          <a:p>
            <a:r>
              <a:rPr lang="en-US" sz="3200" b="1" dirty="0"/>
              <a:t>DO Composition</a:t>
            </a:r>
          </a:p>
        </p:txBody>
      </p:sp>
      <p:pic>
        <p:nvPicPr>
          <p:cNvPr id="55" name="Google Shape;486;p58" descr="http://icons.iconarchive.com/icons/arrioch/halloween/256/devil-icon.png">
            <a:extLst>
              <a:ext uri="{FF2B5EF4-FFF2-40B4-BE49-F238E27FC236}">
                <a16:creationId xmlns:a16="http://schemas.microsoft.com/office/drawing/2014/main" id="{FDA1712A-93BC-F24D-BF6B-ECCBB89E96E1}"/>
              </a:ext>
            </a:extLst>
          </p:cNvPr>
          <p:cNvPicPr preferRelativeResize="0"/>
          <p:nvPr/>
        </p:nvPicPr>
        <p:blipFill rotWithShape="1">
          <a:blip r:embed="rId10">
            <a:alphaModFix/>
          </a:blip>
          <a:srcRect/>
          <a:stretch/>
        </p:blipFill>
        <p:spPr>
          <a:xfrm>
            <a:off x="8736957" y="4864492"/>
            <a:ext cx="636994" cy="610515"/>
          </a:xfrm>
          <a:prstGeom prst="rect">
            <a:avLst/>
          </a:prstGeom>
          <a:noFill/>
          <a:ln>
            <a:noFill/>
          </a:ln>
        </p:spPr>
      </p:pic>
      <p:sp>
        <p:nvSpPr>
          <p:cNvPr id="58" name="Freeform 57">
            <a:extLst>
              <a:ext uri="{FF2B5EF4-FFF2-40B4-BE49-F238E27FC236}">
                <a16:creationId xmlns:a16="http://schemas.microsoft.com/office/drawing/2014/main" id="{8B99CCE2-48B0-C144-A2EB-93A34F4FF015}"/>
              </a:ext>
            </a:extLst>
          </p:cNvPr>
          <p:cNvSpPr/>
          <p:nvPr/>
        </p:nvSpPr>
        <p:spPr>
          <a:xfrm>
            <a:off x="2038350" y="5600699"/>
            <a:ext cx="4439388" cy="933097"/>
          </a:xfrm>
          <a:custGeom>
            <a:avLst/>
            <a:gdLst>
              <a:gd name="connsiteX0" fmla="*/ 0 w 4439388"/>
              <a:gd name="connsiteY0" fmla="*/ 0 h 1200150"/>
              <a:gd name="connsiteX1" fmla="*/ 76200 w 4439388"/>
              <a:gd name="connsiteY1" fmla="*/ 133350 h 1200150"/>
              <a:gd name="connsiteX2" fmla="*/ 152400 w 4439388"/>
              <a:gd name="connsiteY2" fmla="*/ 247650 h 1200150"/>
              <a:gd name="connsiteX3" fmla="*/ 228600 w 4439388"/>
              <a:gd name="connsiteY3" fmla="*/ 381000 h 1200150"/>
              <a:gd name="connsiteX4" fmla="*/ 285750 w 4439388"/>
              <a:gd name="connsiteY4" fmla="*/ 438150 h 1200150"/>
              <a:gd name="connsiteX5" fmla="*/ 323850 w 4439388"/>
              <a:gd name="connsiteY5" fmla="*/ 514350 h 1200150"/>
              <a:gd name="connsiteX6" fmla="*/ 495300 w 4439388"/>
              <a:gd name="connsiteY6" fmla="*/ 647700 h 1200150"/>
              <a:gd name="connsiteX7" fmla="*/ 552450 w 4439388"/>
              <a:gd name="connsiteY7" fmla="*/ 704850 h 1200150"/>
              <a:gd name="connsiteX8" fmla="*/ 609600 w 4439388"/>
              <a:gd name="connsiteY8" fmla="*/ 742950 h 1200150"/>
              <a:gd name="connsiteX9" fmla="*/ 685800 w 4439388"/>
              <a:gd name="connsiteY9" fmla="*/ 800100 h 1200150"/>
              <a:gd name="connsiteX10" fmla="*/ 742950 w 4439388"/>
              <a:gd name="connsiteY10" fmla="*/ 838200 h 1200150"/>
              <a:gd name="connsiteX11" fmla="*/ 914400 w 4439388"/>
              <a:gd name="connsiteY11" fmla="*/ 971550 h 1200150"/>
              <a:gd name="connsiteX12" fmla="*/ 971550 w 4439388"/>
              <a:gd name="connsiteY12" fmla="*/ 1009650 h 1200150"/>
              <a:gd name="connsiteX13" fmla="*/ 1123950 w 4439388"/>
              <a:gd name="connsiteY13" fmla="*/ 1066800 h 1200150"/>
              <a:gd name="connsiteX14" fmla="*/ 1200150 w 4439388"/>
              <a:gd name="connsiteY14" fmla="*/ 1104900 h 1200150"/>
              <a:gd name="connsiteX15" fmla="*/ 1333500 w 4439388"/>
              <a:gd name="connsiteY15" fmla="*/ 1143000 h 1200150"/>
              <a:gd name="connsiteX16" fmla="*/ 1428750 w 4439388"/>
              <a:gd name="connsiteY16" fmla="*/ 1162050 h 1200150"/>
              <a:gd name="connsiteX17" fmla="*/ 1600200 w 4439388"/>
              <a:gd name="connsiteY17" fmla="*/ 1200150 h 1200150"/>
              <a:gd name="connsiteX18" fmla="*/ 2495550 w 4439388"/>
              <a:gd name="connsiteY18" fmla="*/ 1181100 h 1200150"/>
              <a:gd name="connsiteX19" fmla="*/ 2705100 w 4439388"/>
              <a:gd name="connsiteY19" fmla="*/ 1123950 h 1200150"/>
              <a:gd name="connsiteX20" fmla="*/ 2800350 w 4439388"/>
              <a:gd name="connsiteY20" fmla="*/ 1104900 h 1200150"/>
              <a:gd name="connsiteX21" fmla="*/ 3067050 w 4439388"/>
              <a:gd name="connsiteY21" fmla="*/ 990600 h 1200150"/>
              <a:gd name="connsiteX22" fmla="*/ 3162300 w 4439388"/>
              <a:gd name="connsiteY22" fmla="*/ 952500 h 1200150"/>
              <a:gd name="connsiteX23" fmla="*/ 3238500 w 4439388"/>
              <a:gd name="connsiteY23" fmla="*/ 933450 h 1200150"/>
              <a:gd name="connsiteX24" fmla="*/ 3390900 w 4439388"/>
              <a:gd name="connsiteY24" fmla="*/ 857250 h 1200150"/>
              <a:gd name="connsiteX25" fmla="*/ 3448050 w 4439388"/>
              <a:gd name="connsiteY25" fmla="*/ 819150 h 1200150"/>
              <a:gd name="connsiteX26" fmla="*/ 3505200 w 4439388"/>
              <a:gd name="connsiteY26" fmla="*/ 800100 h 1200150"/>
              <a:gd name="connsiteX27" fmla="*/ 3562350 w 4439388"/>
              <a:gd name="connsiteY27" fmla="*/ 762000 h 1200150"/>
              <a:gd name="connsiteX28" fmla="*/ 3638550 w 4439388"/>
              <a:gd name="connsiteY28" fmla="*/ 723900 h 1200150"/>
              <a:gd name="connsiteX29" fmla="*/ 3695700 w 4439388"/>
              <a:gd name="connsiteY29" fmla="*/ 704850 h 1200150"/>
              <a:gd name="connsiteX30" fmla="*/ 3810000 w 4439388"/>
              <a:gd name="connsiteY30" fmla="*/ 628650 h 1200150"/>
              <a:gd name="connsiteX31" fmla="*/ 3943350 w 4439388"/>
              <a:gd name="connsiteY31" fmla="*/ 514350 h 1200150"/>
              <a:gd name="connsiteX32" fmla="*/ 4095750 w 4439388"/>
              <a:gd name="connsiteY32" fmla="*/ 400050 h 1200150"/>
              <a:gd name="connsiteX33" fmla="*/ 4191000 w 4439388"/>
              <a:gd name="connsiteY33" fmla="*/ 342900 h 1200150"/>
              <a:gd name="connsiteX34" fmla="*/ 4248150 w 4439388"/>
              <a:gd name="connsiteY34" fmla="*/ 285750 h 1200150"/>
              <a:gd name="connsiteX35" fmla="*/ 4324350 w 4439388"/>
              <a:gd name="connsiteY35" fmla="*/ 228600 h 1200150"/>
              <a:gd name="connsiteX36" fmla="*/ 4381500 w 4439388"/>
              <a:gd name="connsiteY36" fmla="*/ 171450 h 1200150"/>
              <a:gd name="connsiteX37" fmla="*/ 4438650 w 4439388"/>
              <a:gd name="connsiteY37" fmla="*/ 133350 h 1200150"/>
              <a:gd name="connsiteX38" fmla="*/ 4419600 w 4439388"/>
              <a:gd name="connsiteY38" fmla="*/ 13335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39388" h="1200150">
                <a:moveTo>
                  <a:pt x="0" y="0"/>
                </a:moveTo>
                <a:cubicBezTo>
                  <a:pt x="25400" y="44450"/>
                  <a:pt x="49369" y="89749"/>
                  <a:pt x="76200" y="133350"/>
                </a:cubicBezTo>
                <a:cubicBezTo>
                  <a:pt x="100199" y="172348"/>
                  <a:pt x="131922" y="206694"/>
                  <a:pt x="152400" y="247650"/>
                </a:cubicBezTo>
                <a:cubicBezTo>
                  <a:pt x="175691" y="294231"/>
                  <a:pt x="194942" y="340611"/>
                  <a:pt x="228600" y="381000"/>
                </a:cubicBezTo>
                <a:cubicBezTo>
                  <a:pt x="245847" y="401696"/>
                  <a:pt x="270091" y="416227"/>
                  <a:pt x="285750" y="438150"/>
                </a:cubicBezTo>
                <a:cubicBezTo>
                  <a:pt x="302256" y="461258"/>
                  <a:pt x="303770" y="494270"/>
                  <a:pt x="323850" y="514350"/>
                </a:cubicBezTo>
                <a:cubicBezTo>
                  <a:pt x="375045" y="565545"/>
                  <a:pt x="444105" y="596505"/>
                  <a:pt x="495300" y="647700"/>
                </a:cubicBezTo>
                <a:cubicBezTo>
                  <a:pt x="514350" y="666750"/>
                  <a:pt x="531754" y="687603"/>
                  <a:pt x="552450" y="704850"/>
                </a:cubicBezTo>
                <a:cubicBezTo>
                  <a:pt x="570039" y="719507"/>
                  <a:pt x="590969" y="729642"/>
                  <a:pt x="609600" y="742950"/>
                </a:cubicBezTo>
                <a:cubicBezTo>
                  <a:pt x="635436" y="761404"/>
                  <a:pt x="659964" y="781646"/>
                  <a:pt x="685800" y="800100"/>
                </a:cubicBezTo>
                <a:cubicBezTo>
                  <a:pt x="704431" y="813408"/>
                  <a:pt x="725361" y="823543"/>
                  <a:pt x="742950" y="838200"/>
                </a:cubicBezTo>
                <a:cubicBezTo>
                  <a:pt x="922008" y="987415"/>
                  <a:pt x="625514" y="778960"/>
                  <a:pt x="914400" y="971550"/>
                </a:cubicBezTo>
                <a:cubicBezTo>
                  <a:pt x="933450" y="984250"/>
                  <a:pt x="949830" y="1002410"/>
                  <a:pt x="971550" y="1009650"/>
                </a:cubicBezTo>
                <a:cubicBezTo>
                  <a:pt x="1034389" y="1030596"/>
                  <a:pt x="1055613" y="1036428"/>
                  <a:pt x="1123950" y="1066800"/>
                </a:cubicBezTo>
                <a:cubicBezTo>
                  <a:pt x="1149900" y="1078334"/>
                  <a:pt x="1174048" y="1093713"/>
                  <a:pt x="1200150" y="1104900"/>
                </a:cubicBezTo>
                <a:cubicBezTo>
                  <a:pt x="1234419" y="1119587"/>
                  <a:pt x="1300037" y="1135564"/>
                  <a:pt x="1333500" y="1143000"/>
                </a:cubicBezTo>
                <a:cubicBezTo>
                  <a:pt x="1365108" y="1150024"/>
                  <a:pt x="1397338" y="1154197"/>
                  <a:pt x="1428750" y="1162050"/>
                </a:cubicBezTo>
                <a:cubicBezTo>
                  <a:pt x="1616337" y="1208947"/>
                  <a:pt x="1285678" y="1147730"/>
                  <a:pt x="1600200" y="1200150"/>
                </a:cubicBezTo>
                <a:lnTo>
                  <a:pt x="2495550" y="1181100"/>
                </a:lnTo>
                <a:cubicBezTo>
                  <a:pt x="2627277" y="1176129"/>
                  <a:pt x="2588421" y="1158954"/>
                  <a:pt x="2705100" y="1123950"/>
                </a:cubicBezTo>
                <a:cubicBezTo>
                  <a:pt x="2736113" y="1114646"/>
                  <a:pt x="2768600" y="1111250"/>
                  <a:pt x="2800350" y="1104900"/>
                </a:cubicBezTo>
                <a:cubicBezTo>
                  <a:pt x="2937721" y="1036214"/>
                  <a:pt x="2850183" y="1077347"/>
                  <a:pt x="3067050" y="990600"/>
                </a:cubicBezTo>
                <a:cubicBezTo>
                  <a:pt x="3098800" y="977900"/>
                  <a:pt x="3129125" y="960794"/>
                  <a:pt x="3162300" y="952500"/>
                </a:cubicBezTo>
                <a:cubicBezTo>
                  <a:pt x="3187700" y="946150"/>
                  <a:pt x="3214332" y="943520"/>
                  <a:pt x="3238500" y="933450"/>
                </a:cubicBezTo>
                <a:cubicBezTo>
                  <a:pt x="3290927" y="911605"/>
                  <a:pt x="3343643" y="888755"/>
                  <a:pt x="3390900" y="857250"/>
                </a:cubicBezTo>
                <a:cubicBezTo>
                  <a:pt x="3409950" y="844550"/>
                  <a:pt x="3427572" y="829389"/>
                  <a:pt x="3448050" y="819150"/>
                </a:cubicBezTo>
                <a:cubicBezTo>
                  <a:pt x="3466011" y="810170"/>
                  <a:pt x="3487239" y="809080"/>
                  <a:pt x="3505200" y="800100"/>
                </a:cubicBezTo>
                <a:cubicBezTo>
                  <a:pt x="3525678" y="789861"/>
                  <a:pt x="3542471" y="773359"/>
                  <a:pt x="3562350" y="762000"/>
                </a:cubicBezTo>
                <a:cubicBezTo>
                  <a:pt x="3587006" y="747911"/>
                  <a:pt x="3612448" y="735087"/>
                  <a:pt x="3638550" y="723900"/>
                </a:cubicBezTo>
                <a:cubicBezTo>
                  <a:pt x="3657007" y="715990"/>
                  <a:pt x="3678147" y="714602"/>
                  <a:pt x="3695700" y="704850"/>
                </a:cubicBezTo>
                <a:cubicBezTo>
                  <a:pt x="3735728" y="682612"/>
                  <a:pt x="3777621" y="661029"/>
                  <a:pt x="3810000" y="628650"/>
                </a:cubicBezTo>
                <a:cubicBezTo>
                  <a:pt x="3932735" y="505915"/>
                  <a:pt x="3836970" y="591717"/>
                  <a:pt x="3943350" y="514350"/>
                </a:cubicBezTo>
                <a:cubicBezTo>
                  <a:pt x="3994705" y="477001"/>
                  <a:pt x="4041299" y="432720"/>
                  <a:pt x="4095750" y="400050"/>
                </a:cubicBezTo>
                <a:cubicBezTo>
                  <a:pt x="4127500" y="381000"/>
                  <a:pt x="4161379" y="365116"/>
                  <a:pt x="4191000" y="342900"/>
                </a:cubicBezTo>
                <a:cubicBezTo>
                  <a:pt x="4212553" y="326736"/>
                  <a:pt x="4227695" y="303283"/>
                  <a:pt x="4248150" y="285750"/>
                </a:cubicBezTo>
                <a:cubicBezTo>
                  <a:pt x="4272256" y="265087"/>
                  <a:pt x="4300244" y="249263"/>
                  <a:pt x="4324350" y="228600"/>
                </a:cubicBezTo>
                <a:cubicBezTo>
                  <a:pt x="4344805" y="211067"/>
                  <a:pt x="4360804" y="188697"/>
                  <a:pt x="4381500" y="171450"/>
                </a:cubicBezTo>
                <a:cubicBezTo>
                  <a:pt x="4399089" y="156793"/>
                  <a:pt x="4422461" y="149539"/>
                  <a:pt x="4438650" y="133350"/>
                </a:cubicBezTo>
                <a:cubicBezTo>
                  <a:pt x="4443140" y="128860"/>
                  <a:pt x="4425950" y="133350"/>
                  <a:pt x="4419600" y="133350"/>
                </a:cubicBezTo>
              </a:path>
            </a:pathLst>
          </a:custGeom>
          <a:noFill/>
          <a:ln w="635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173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8ED67-1F22-EE45-94B0-0A5A14354CB7}"/>
              </a:ext>
            </a:extLst>
          </p:cNvPr>
          <p:cNvSpPr>
            <a:spLocks noGrp="1"/>
          </p:cNvSpPr>
          <p:nvPr>
            <p:ph idx="1"/>
          </p:nvPr>
        </p:nvSpPr>
        <p:spPr/>
        <p:txBody>
          <a:bodyPr>
            <a:normAutofit/>
          </a:bodyPr>
          <a:lstStyle/>
          <a:p>
            <a:endParaRPr lang="en-US" sz="3600" dirty="0"/>
          </a:p>
          <a:p>
            <a:endParaRPr lang="en-US" sz="3200" dirty="0"/>
          </a:p>
        </p:txBody>
      </p:sp>
      <p:sp>
        <p:nvSpPr>
          <p:cNvPr id="5" name="Title 1">
            <a:extLst>
              <a:ext uri="{FF2B5EF4-FFF2-40B4-BE49-F238E27FC236}">
                <a16:creationId xmlns:a16="http://schemas.microsoft.com/office/drawing/2014/main" id="{809AEE1B-73C6-3245-BB28-6F53FC74B938}"/>
              </a:ext>
            </a:extLst>
          </p:cNvPr>
          <p:cNvSpPr>
            <a:spLocks noGrp="1"/>
          </p:cNvSpPr>
          <p:nvPr>
            <p:ph type="title"/>
          </p:nvPr>
        </p:nvSpPr>
        <p:spPr/>
        <p:txBody>
          <a:bodyPr>
            <a:noAutofit/>
          </a:bodyPr>
          <a:lstStyle/>
          <a:p>
            <a:r>
              <a:rPr lang="en-US" sz="3200" dirty="0"/>
              <a:t>Example: DO Selection </a:t>
            </a:r>
            <a:r>
              <a:rPr lang="en-US" sz="3200" dirty="0" err="1"/>
              <a:t>w.r.t</a:t>
            </a:r>
            <a:r>
              <a:rPr lang="en-US" sz="3200" dirty="0"/>
              <a:t> Hamming Distance Neighboring</a:t>
            </a:r>
          </a:p>
        </p:txBody>
      </p:sp>
      <p:graphicFrame>
        <p:nvGraphicFramePr>
          <p:cNvPr id="2" name="Table 1">
            <a:extLst>
              <a:ext uri="{FF2B5EF4-FFF2-40B4-BE49-F238E27FC236}">
                <a16:creationId xmlns:a16="http://schemas.microsoft.com/office/drawing/2014/main" id="{6F3BAFF0-51DE-B84C-AC38-F7BB8EC6038D}"/>
              </a:ext>
            </a:extLst>
          </p:cNvPr>
          <p:cNvGraphicFramePr>
            <a:graphicFrameLocks noGrp="1"/>
          </p:cNvGraphicFramePr>
          <p:nvPr/>
        </p:nvGraphicFramePr>
        <p:xfrm>
          <a:off x="838200" y="1825625"/>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2.0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11" name="Table 10">
            <a:extLst>
              <a:ext uri="{FF2B5EF4-FFF2-40B4-BE49-F238E27FC236}">
                <a16:creationId xmlns:a16="http://schemas.microsoft.com/office/drawing/2014/main" id="{6710F6F3-7BF4-8447-B77E-BB9F2CD9A4C6}"/>
              </a:ext>
            </a:extLst>
          </p:cNvPr>
          <p:cNvGraphicFramePr>
            <a:graphicFrameLocks noGrp="1"/>
          </p:cNvGraphicFramePr>
          <p:nvPr/>
        </p:nvGraphicFramePr>
        <p:xfrm>
          <a:off x="838200" y="4580700"/>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3.0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6" name="Table 5">
            <a:extLst>
              <a:ext uri="{FF2B5EF4-FFF2-40B4-BE49-F238E27FC236}">
                <a16:creationId xmlns:a16="http://schemas.microsoft.com/office/drawing/2014/main" id="{6F33C66D-058F-AF47-A626-FD668CB92B58}"/>
              </a:ext>
            </a:extLst>
          </p:cNvPr>
          <p:cNvGraphicFramePr>
            <a:graphicFrameLocks noGrp="1"/>
          </p:cNvGraphicFramePr>
          <p:nvPr/>
        </p:nvGraphicFramePr>
        <p:xfrm>
          <a:off x="5298101" y="1825625"/>
          <a:ext cx="1705526" cy="11125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8" name="Table 7">
            <a:extLst>
              <a:ext uri="{FF2B5EF4-FFF2-40B4-BE49-F238E27FC236}">
                <a16:creationId xmlns:a16="http://schemas.microsoft.com/office/drawing/2014/main" id="{BB3C8937-B4DF-BB4E-B12A-98A244226553}"/>
              </a:ext>
            </a:extLst>
          </p:cNvPr>
          <p:cNvGraphicFramePr>
            <a:graphicFrameLocks noGrp="1"/>
          </p:cNvGraphicFramePr>
          <p:nvPr/>
        </p:nvGraphicFramePr>
        <p:xfrm>
          <a:off x="5310631" y="458070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cxnSp>
        <p:nvCxnSpPr>
          <p:cNvPr id="12" name="Straight Arrow Connector 11">
            <a:extLst>
              <a:ext uri="{FF2B5EF4-FFF2-40B4-BE49-F238E27FC236}">
                <a16:creationId xmlns:a16="http://schemas.microsoft.com/office/drawing/2014/main" id="{F8F566F3-F4AF-3E49-ABF8-581A11680C19}"/>
              </a:ext>
            </a:extLst>
          </p:cNvPr>
          <p:cNvCxnSpPr/>
          <p:nvPr/>
        </p:nvCxnSpPr>
        <p:spPr>
          <a:xfrm>
            <a:off x="3433065" y="2556002"/>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0A80F9-343A-FD4C-A4F8-1B71EECDA7F2}"/>
              </a:ext>
            </a:extLst>
          </p:cNvPr>
          <p:cNvSpPr txBox="1"/>
          <p:nvPr/>
        </p:nvSpPr>
        <p:spPr>
          <a:xfrm>
            <a:off x="3433065" y="2073767"/>
            <a:ext cx="1711109" cy="369332"/>
          </a:xfrm>
          <a:prstGeom prst="rect">
            <a:avLst/>
          </a:prstGeom>
          <a:noFill/>
        </p:spPr>
        <p:txBody>
          <a:bodyPr wrap="none" rtlCol="0">
            <a:spAutoFit/>
          </a:bodyPr>
          <a:lstStyle/>
          <a:p>
            <a:r>
              <a:rPr lang="en-US" b="1" dirty="0"/>
              <a:t>Select  GPA &gt;= 3</a:t>
            </a:r>
          </a:p>
        </p:txBody>
      </p:sp>
      <p:sp>
        <p:nvSpPr>
          <p:cNvPr id="14" name="TextBox 13">
            <a:extLst>
              <a:ext uri="{FF2B5EF4-FFF2-40B4-BE49-F238E27FC236}">
                <a16:creationId xmlns:a16="http://schemas.microsoft.com/office/drawing/2014/main" id="{FE00DD05-77C6-8749-9673-2C42E48C034F}"/>
              </a:ext>
            </a:extLst>
          </p:cNvPr>
          <p:cNvSpPr txBox="1"/>
          <p:nvPr/>
        </p:nvSpPr>
        <p:spPr>
          <a:xfrm>
            <a:off x="3390226" y="5013508"/>
            <a:ext cx="1711109" cy="369332"/>
          </a:xfrm>
          <a:prstGeom prst="rect">
            <a:avLst/>
          </a:prstGeom>
          <a:noFill/>
        </p:spPr>
        <p:txBody>
          <a:bodyPr wrap="none" rtlCol="0">
            <a:spAutoFit/>
          </a:bodyPr>
          <a:lstStyle/>
          <a:p>
            <a:r>
              <a:rPr lang="en-US" b="1" dirty="0"/>
              <a:t>Select  GPA &gt;= 3</a:t>
            </a:r>
          </a:p>
        </p:txBody>
      </p:sp>
      <p:cxnSp>
        <p:nvCxnSpPr>
          <p:cNvPr id="15" name="Straight Arrow Connector 14">
            <a:extLst>
              <a:ext uri="{FF2B5EF4-FFF2-40B4-BE49-F238E27FC236}">
                <a16:creationId xmlns:a16="http://schemas.microsoft.com/office/drawing/2014/main" id="{39158522-64ED-9B43-9C7F-6D1B24ABB673}"/>
              </a:ext>
            </a:extLst>
          </p:cNvPr>
          <p:cNvCxnSpPr/>
          <p:nvPr/>
        </p:nvCxnSpPr>
        <p:spPr>
          <a:xfrm>
            <a:off x="3433065" y="5382840"/>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F5A27D1D-4B21-D044-9AE1-55174E879919}"/>
              </a:ext>
            </a:extLst>
          </p:cNvPr>
          <p:cNvGraphicFramePr>
            <a:graphicFrameLocks noGrp="1"/>
          </p:cNvGraphicFramePr>
          <p:nvPr>
            <p:extLst/>
          </p:nvPr>
        </p:nvGraphicFramePr>
        <p:xfrm>
          <a:off x="9323464" y="1825625"/>
          <a:ext cx="852763" cy="74168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tblGrid>
              <a:tr h="370840">
                <a:tc>
                  <a:txBody>
                    <a:bodyPr/>
                    <a:lstStyle/>
                    <a:p>
                      <a:r>
                        <a:rPr lang="en-US" dirty="0"/>
                        <a:t>Name</a:t>
                      </a:r>
                    </a:p>
                  </a:txBody>
                  <a:tcPr/>
                </a:tc>
                <a:extLst>
                  <a:ext uri="{0D108BD9-81ED-4DB2-BD59-A6C34878D82A}">
                    <a16:rowId xmlns:a16="http://schemas.microsoft.com/office/drawing/2014/main" val="2840817664"/>
                  </a:ext>
                </a:extLst>
              </a:tr>
              <a:tr h="370840">
                <a:tc>
                  <a:txBody>
                    <a:bodyPr/>
                    <a:lstStyle/>
                    <a:p>
                      <a:r>
                        <a:rPr lang="en-US" dirty="0"/>
                        <a:t>Alice</a:t>
                      </a:r>
                    </a:p>
                  </a:txBody>
                  <a:tcPr/>
                </a:tc>
                <a:extLst>
                  <a:ext uri="{0D108BD9-81ED-4DB2-BD59-A6C34878D82A}">
                    <a16:rowId xmlns:a16="http://schemas.microsoft.com/office/drawing/2014/main" val="4253524241"/>
                  </a:ext>
                </a:extLst>
              </a:tr>
            </a:tbl>
          </a:graphicData>
        </a:graphic>
      </p:graphicFrame>
      <p:graphicFrame>
        <p:nvGraphicFramePr>
          <p:cNvPr id="17" name="Table 16">
            <a:extLst>
              <a:ext uri="{FF2B5EF4-FFF2-40B4-BE49-F238E27FC236}">
                <a16:creationId xmlns:a16="http://schemas.microsoft.com/office/drawing/2014/main" id="{4642272F-2F97-704E-AAF5-79FCCB2B56EE}"/>
              </a:ext>
            </a:extLst>
          </p:cNvPr>
          <p:cNvGraphicFramePr>
            <a:graphicFrameLocks noGrp="1"/>
          </p:cNvGraphicFramePr>
          <p:nvPr>
            <p:extLst/>
          </p:nvPr>
        </p:nvGraphicFramePr>
        <p:xfrm>
          <a:off x="9323464" y="4580700"/>
          <a:ext cx="852763" cy="11125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tblGrid>
              <a:tr h="370840">
                <a:tc>
                  <a:txBody>
                    <a:bodyPr/>
                    <a:lstStyle/>
                    <a:p>
                      <a:r>
                        <a:rPr lang="en-US" dirty="0"/>
                        <a:t>Name</a:t>
                      </a:r>
                    </a:p>
                  </a:txBody>
                  <a:tcPr/>
                </a:tc>
                <a:extLst>
                  <a:ext uri="{0D108BD9-81ED-4DB2-BD59-A6C34878D82A}">
                    <a16:rowId xmlns:a16="http://schemas.microsoft.com/office/drawing/2014/main" val="2840817664"/>
                  </a:ext>
                </a:extLst>
              </a:tr>
              <a:tr h="370840">
                <a:tc>
                  <a:txBody>
                    <a:bodyPr/>
                    <a:lstStyle/>
                    <a:p>
                      <a:r>
                        <a:rPr lang="en-US" dirty="0"/>
                        <a:t>Alice</a:t>
                      </a:r>
                    </a:p>
                  </a:txBody>
                  <a:tcPr/>
                </a:tc>
                <a:extLst>
                  <a:ext uri="{0D108BD9-81ED-4DB2-BD59-A6C34878D82A}">
                    <a16:rowId xmlns:a16="http://schemas.microsoft.com/office/drawing/2014/main" val="4253524241"/>
                  </a:ext>
                </a:extLst>
              </a:tr>
              <a:tr h="370840">
                <a:tc>
                  <a:txBody>
                    <a:bodyPr/>
                    <a:lstStyle/>
                    <a:p>
                      <a:r>
                        <a:rPr lang="en-US" dirty="0"/>
                        <a:t>Bob</a:t>
                      </a:r>
                    </a:p>
                  </a:txBody>
                  <a:tcPr/>
                </a:tc>
                <a:extLst>
                  <a:ext uri="{0D108BD9-81ED-4DB2-BD59-A6C34878D82A}">
                    <a16:rowId xmlns:a16="http://schemas.microsoft.com/office/drawing/2014/main" val="3895199575"/>
                  </a:ext>
                </a:extLst>
              </a:tr>
            </a:tbl>
          </a:graphicData>
        </a:graphic>
      </p:graphicFrame>
      <p:sp>
        <p:nvSpPr>
          <p:cNvPr id="18" name="TextBox 17">
            <a:extLst>
              <a:ext uri="{FF2B5EF4-FFF2-40B4-BE49-F238E27FC236}">
                <a16:creationId xmlns:a16="http://schemas.microsoft.com/office/drawing/2014/main" id="{B5480EB3-A033-594A-A250-D0E512C67AB8}"/>
              </a:ext>
            </a:extLst>
          </p:cNvPr>
          <p:cNvSpPr txBox="1"/>
          <p:nvPr/>
        </p:nvSpPr>
        <p:spPr>
          <a:xfrm>
            <a:off x="7215828" y="2091492"/>
            <a:ext cx="1672958" cy="369332"/>
          </a:xfrm>
          <a:prstGeom prst="rect">
            <a:avLst/>
          </a:prstGeom>
          <a:noFill/>
        </p:spPr>
        <p:txBody>
          <a:bodyPr wrap="none" rtlCol="0">
            <a:spAutoFit/>
          </a:bodyPr>
          <a:lstStyle/>
          <a:p>
            <a:r>
              <a:rPr lang="en-US" b="1" dirty="0"/>
              <a:t>Select  Dept=CS</a:t>
            </a:r>
          </a:p>
        </p:txBody>
      </p:sp>
      <p:cxnSp>
        <p:nvCxnSpPr>
          <p:cNvPr id="19" name="Straight Arrow Connector 18">
            <a:extLst>
              <a:ext uri="{FF2B5EF4-FFF2-40B4-BE49-F238E27FC236}">
                <a16:creationId xmlns:a16="http://schemas.microsoft.com/office/drawing/2014/main" id="{5A2B7DB9-92EF-5F4C-B05B-FC7B03C9C8ED}"/>
              </a:ext>
            </a:extLst>
          </p:cNvPr>
          <p:cNvCxnSpPr/>
          <p:nvPr/>
        </p:nvCxnSpPr>
        <p:spPr>
          <a:xfrm>
            <a:off x="7292509" y="2518029"/>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E6F980D-3286-1C4F-B812-A6F5F5D60048}"/>
              </a:ext>
            </a:extLst>
          </p:cNvPr>
          <p:cNvSpPr txBox="1"/>
          <p:nvPr/>
        </p:nvSpPr>
        <p:spPr>
          <a:xfrm>
            <a:off x="7198035" y="5013508"/>
            <a:ext cx="1672958" cy="369332"/>
          </a:xfrm>
          <a:prstGeom prst="rect">
            <a:avLst/>
          </a:prstGeom>
          <a:noFill/>
        </p:spPr>
        <p:txBody>
          <a:bodyPr wrap="none" rtlCol="0">
            <a:spAutoFit/>
          </a:bodyPr>
          <a:lstStyle/>
          <a:p>
            <a:r>
              <a:rPr lang="en-US" b="1" dirty="0"/>
              <a:t>Select  Dept=CS</a:t>
            </a:r>
          </a:p>
        </p:txBody>
      </p:sp>
      <p:cxnSp>
        <p:nvCxnSpPr>
          <p:cNvPr id="22" name="Straight Arrow Connector 21">
            <a:extLst>
              <a:ext uri="{FF2B5EF4-FFF2-40B4-BE49-F238E27FC236}">
                <a16:creationId xmlns:a16="http://schemas.microsoft.com/office/drawing/2014/main" id="{C07A53A3-D6DA-EF45-92D6-C414717A6DC1}"/>
              </a:ext>
            </a:extLst>
          </p:cNvPr>
          <p:cNvCxnSpPr/>
          <p:nvPr/>
        </p:nvCxnSpPr>
        <p:spPr>
          <a:xfrm>
            <a:off x="7274716" y="5440045"/>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6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8ED67-1F22-EE45-94B0-0A5A14354CB7}"/>
              </a:ext>
            </a:extLst>
          </p:cNvPr>
          <p:cNvSpPr>
            <a:spLocks noGrp="1"/>
          </p:cNvSpPr>
          <p:nvPr>
            <p:ph idx="1"/>
          </p:nvPr>
        </p:nvSpPr>
        <p:spPr/>
        <p:txBody>
          <a:bodyPr>
            <a:normAutofit/>
          </a:bodyPr>
          <a:lstStyle/>
          <a:p>
            <a:endParaRPr lang="en-US" sz="3600" dirty="0"/>
          </a:p>
          <a:p>
            <a:endParaRPr lang="en-US" sz="3200" dirty="0"/>
          </a:p>
        </p:txBody>
      </p:sp>
      <p:sp>
        <p:nvSpPr>
          <p:cNvPr id="5" name="Title 1">
            <a:extLst>
              <a:ext uri="{FF2B5EF4-FFF2-40B4-BE49-F238E27FC236}">
                <a16:creationId xmlns:a16="http://schemas.microsoft.com/office/drawing/2014/main" id="{809AEE1B-73C6-3245-BB28-6F53FC74B938}"/>
              </a:ext>
            </a:extLst>
          </p:cNvPr>
          <p:cNvSpPr>
            <a:spLocks noGrp="1"/>
          </p:cNvSpPr>
          <p:nvPr>
            <p:ph type="title"/>
          </p:nvPr>
        </p:nvSpPr>
        <p:spPr/>
        <p:txBody>
          <a:bodyPr>
            <a:noAutofit/>
          </a:bodyPr>
          <a:lstStyle/>
          <a:p>
            <a:r>
              <a:rPr lang="en-US" sz="3200" dirty="0"/>
              <a:t>Example: DO Selection </a:t>
            </a:r>
            <a:r>
              <a:rPr lang="en-US" sz="3200" dirty="0" err="1"/>
              <a:t>w.r.t</a:t>
            </a:r>
            <a:r>
              <a:rPr lang="en-US" sz="3200" dirty="0"/>
              <a:t> Hamming Distance Neighboring</a:t>
            </a:r>
          </a:p>
        </p:txBody>
      </p:sp>
      <p:graphicFrame>
        <p:nvGraphicFramePr>
          <p:cNvPr id="2" name="Table 1">
            <a:extLst>
              <a:ext uri="{FF2B5EF4-FFF2-40B4-BE49-F238E27FC236}">
                <a16:creationId xmlns:a16="http://schemas.microsoft.com/office/drawing/2014/main" id="{6F3BAFF0-51DE-B84C-AC38-F7BB8EC6038D}"/>
              </a:ext>
            </a:extLst>
          </p:cNvPr>
          <p:cNvGraphicFramePr>
            <a:graphicFrameLocks noGrp="1"/>
          </p:cNvGraphicFramePr>
          <p:nvPr/>
        </p:nvGraphicFramePr>
        <p:xfrm>
          <a:off x="838200" y="1825625"/>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2.0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11" name="Table 10">
            <a:extLst>
              <a:ext uri="{FF2B5EF4-FFF2-40B4-BE49-F238E27FC236}">
                <a16:creationId xmlns:a16="http://schemas.microsoft.com/office/drawing/2014/main" id="{6710F6F3-7BF4-8447-B77E-BB9F2CD9A4C6}"/>
              </a:ext>
            </a:extLst>
          </p:cNvPr>
          <p:cNvGraphicFramePr>
            <a:graphicFrameLocks noGrp="1"/>
          </p:cNvGraphicFramePr>
          <p:nvPr>
            <p:extLst>
              <p:ext uri="{D42A27DB-BD31-4B8C-83A1-F6EECF244321}">
                <p14:modId xmlns:p14="http://schemas.microsoft.com/office/powerpoint/2010/main" val="2135062509"/>
              </p:ext>
            </p:extLst>
          </p:nvPr>
        </p:nvGraphicFramePr>
        <p:xfrm>
          <a:off x="838200" y="4580700"/>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3.0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6" name="Table 5">
            <a:extLst>
              <a:ext uri="{FF2B5EF4-FFF2-40B4-BE49-F238E27FC236}">
                <a16:creationId xmlns:a16="http://schemas.microsoft.com/office/drawing/2014/main" id="{6F33C66D-058F-AF47-A626-FD668CB92B58}"/>
              </a:ext>
            </a:extLst>
          </p:cNvPr>
          <p:cNvGraphicFramePr>
            <a:graphicFrameLocks noGrp="1"/>
          </p:cNvGraphicFramePr>
          <p:nvPr/>
        </p:nvGraphicFramePr>
        <p:xfrm>
          <a:off x="5298101" y="1825625"/>
          <a:ext cx="1705526" cy="11125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8" name="Table 7">
            <a:extLst>
              <a:ext uri="{FF2B5EF4-FFF2-40B4-BE49-F238E27FC236}">
                <a16:creationId xmlns:a16="http://schemas.microsoft.com/office/drawing/2014/main" id="{BB3C8937-B4DF-BB4E-B12A-98A244226553}"/>
              </a:ext>
            </a:extLst>
          </p:cNvPr>
          <p:cNvGraphicFramePr>
            <a:graphicFrameLocks noGrp="1"/>
          </p:cNvGraphicFramePr>
          <p:nvPr/>
        </p:nvGraphicFramePr>
        <p:xfrm>
          <a:off x="5310631" y="458070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cxnSp>
        <p:nvCxnSpPr>
          <p:cNvPr id="12" name="Straight Arrow Connector 11">
            <a:extLst>
              <a:ext uri="{FF2B5EF4-FFF2-40B4-BE49-F238E27FC236}">
                <a16:creationId xmlns:a16="http://schemas.microsoft.com/office/drawing/2014/main" id="{F8F566F3-F4AF-3E49-ABF8-581A11680C19}"/>
              </a:ext>
            </a:extLst>
          </p:cNvPr>
          <p:cNvCxnSpPr/>
          <p:nvPr/>
        </p:nvCxnSpPr>
        <p:spPr>
          <a:xfrm>
            <a:off x="3433065" y="2556002"/>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0A80F9-343A-FD4C-A4F8-1B71EECDA7F2}"/>
              </a:ext>
            </a:extLst>
          </p:cNvPr>
          <p:cNvSpPr txBox="1"/>
          <p:nvPr/>
        </p:nvSpPr>
        <p:spPr>
          <a:xfrm>
            <a:off x="3433065" y="2073767"/>
            <a:ext cx="1711109" cy="369332"/>
          </a:xfrm>
          <a:prstGeom prst="rect">
            <a:avLst/>
          </a:prstGeom>
          <a:noFill/>
        </p:spPr>
        <p:txBody>
          <a:bodyPr wrap="none" rtlCol="0">
            <a:spAutoFit/>
          </a:bodyPr>
          <a:lstStyle/>
          <a:p>
            <a:r>
              <a:rPr lang="en-US" b="1" dirty="0"/>
              <a:t>Select  GPA &gt;= 3</a:t>
            </a:r>
          </a:p>
        </p:txBody>
      </p:sp>
      <p:sp>
        <p:nvSpPr>
          <p:cNvPr id="14" name="TextBox 13">
            <a:extLst>
              <a:ext uri="{FF2B5EF4-FFF2-40B4-BE49-F238E27FC236}">
                <a16:creationId xmlns:a16="http://schemas.microsoft.com/office/drawing/2014/main" id="{FE00DD05-77C6-8749-9673-2C42E48C034F}"/>
              </a:ext>
            </a:extLst>
          </p:cNvPr>
          <p:cNvSpPr txBox="1"/>
          <p:nvPr/>
        </p:nvSpPr>
        <p:spPr>
          <a:xfrm>
            <a:off x="3390226" y="5013508"/>
            <a:ext cx="1711109" cy="369332"/>
          </a:xfrm>
          <a:prstGeom prst="rect">
            <a:avLst/>
          </a:prstGeom>
          <a:noFill/>
        </p:spPr>
        <p:txBody>
          <a:bodyPr wrap="none" rtlCol="0">
            <a:spAutoFit/>
          </a:bodyPr>
          <a:lstStyle/>
          <a:p>
            <a:r>
              <a:rPr lang="en-US" b="1" dirty="0"/>
              <a:t>Select  GPA &gt;= 3</a:t>
            </a:r>
          </a:p>
        </p:txBody>
      </p:sp>
      <p:cxnSp>
        <p:nvCxnSpPr>
          <p:cNvPr id="15" name="Straight Arrow Connector 14">
            <a:extLst>
              <a:ext uri="{FF2B5EF4-FFF2-40B4-BE49-F238E27FC236}">
                <a16:creationId xmlns:a16="http://schemas.microsoft.com/office/drawing/2014/main" id="{39158522-64ED-9B43-9C7F-6D1B24ABB673}"/>
              </a:ext>
            </a:extLst>
          </p:cNvPr>
          <p:cNvCxnSpPr/>
          <p:nvPr/>
        </p:nvCxnSpPr>
        <p:spPr>
          <a:xfrm>
            <a:off x="3433065" y="5382840"/>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876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8ED67-1F22-EE45-94B0-0A5A14354CB7}"/>
              </a:ext>
            </a:extLst>
          </p:cNvPr>
          <p:cNvSpPr>
            <a:spLocks noGrp="1"/>
          </p:cNvSpPr>
          <p:nvPr>
            <p:ph idx="1"/>
          </p:nvPr>
        </p:nvSpPr>
        <p:spPr/>
        <p:txBody>
          <a:bodyPr>
            <a:normAutofit/>
          </a:bodyPr>
          <a:lstStyle/>
          <a:p>
            <a:endParaRPr lang="en-US" sz="3600" dirty="0"/>
          </a:p>
          <a:p>
            <a:endParaRPr lang="en-US" sz="3200" dirty="0"/>
          </a:p>
        </p:txBody>
      </p:sp>
      <p:sp>
        <p:nvSpPr>
          <p:cNvPr id="5" name="Title 1">
            <a:extLst>
              <a:ext uri="{FF2B5EF4-FFF2-40B4-BE49-F238E27FC236}">
                <a16:creationId xmlns:a16="http://schemas.microsoft.com/office/drawing/2014/main" id="{809AEE1B-73C6-3245-BB28-6F53FC74B938}"/>
              </a:ext>
            </a:extLst>
          </p:cNvPr>
          <p:cNvSpPr>
            <a:spLocks noGrp="1"/>
          </p:cNvSpPr>
          <p:nvPr>
            <p:ph type="title"/>
          </p:nvPr>
        </p:nvSpPr>
        <p:spPr/>
        <p:txBody>
          <a:bodyPr>
            <a:noAutofit/>
          </a:bodyPr>
          <a:lstStyle/>
          <a:p>
            <a:r>
              <a:rPr lang="en-US" sz="3200" dirty="0"/>
              <a:t>DO Selection </a:t>
            </a:r>
            <a:r>
              <a:rPr lang="en-US" sz="3200" dirty="0" err="1"/>
              <a:t>w.r.t</a:t>
            </a:r>
            <a:r>
              <a:rPr lang="en-US" sz="3200" dirty="0"/>
              <a:t> Hamming Distance Neighboring </a:t>
            </a:r>
            <a:r>
              <a:rPr lang="en-US" sz="2400" dirty="0"/>
              <a:t>[CCMS17]</a:t>
            </a:r>
            <a:endParaRPr lang="en-US" sz="3200" dirty="0"/>
          </a:p>
        </p:txBody>
      </p:sp>
      <p:graphicFrame>
        <p:nvGraphicFramePr>
          <p:cNvPr id="2" name="Table 1">
            <a:extLst>
              <a:ext uri="{FF2B5EF4-FFF2-40B4-BE49-F238E27FC236}">
                <a16:creationId xmlns:a16="http://schemas.microsoft.com/office/drawing/2014/main" id="{6F3BAFF0-51DE-B84C-AC38-F7BB8EC6038D}"/>
              </a:ext>
            </a:extLst>
          </p:cNvPr>
          <p:cNvGraphicFramePr>
            <a:graphicFrameLocks noGrp="1"/>
          </p:cNvGraphicFramePr>
          <p:nvPr/>
        </p:nvGraphicFramePr>
        <p:xfrm>
          <a:off x="838200" y="1825625"/>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2.0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11" name="Table 10">
            <a:extLst>
              <a:ext uri="{FF2B5EF4-FFF2-40B4-BE49-F238E27FC236}">
                <a16:creationId xmlns:a16="http://schemas.microsoft.com/office/drawing/2014/main" id="{6710F6F3-7BF4-8447-B77E-BB9F2CD9A4C6}"/>
              </a:ext>
            </a:extLst>
          </p:cNvPr>
          <p:cNvGraphicFramePr>
            <a:graphicFrameLocks noGrp="1"/>
          </p:cNvGraphicFramePr>
          <p:nvPr/>
        </p:nvGraphicFramePr>
        <p:xfrm>
          <a:off x="838200" y="4580700"/>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3.0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6" name="Table 5">
            <a:extLst>
              <a:ext uri="{FF2B5EF4-FFF2-40B4-BE49-F238E27FC236}">
                <a16:creationId xmlns:a16="http://schemas.microsoft.com/office/drawing/2014/main" id="{6F33C66D-058F-AF47-A626-FD668CB92B58}"/>
              </a:ext>
            </a:extLst>
          </p:cNvPr>
          <p:cNvGraphicFramePr>
            <a:graphicFrameLocks noGrp="1"/>
          </p:cNvGraphicFramePr>
          <p:nvPr/>
        </p:nvGraphicFramePr>
        <p:xfrm>
          <a:off x="5298101" y="1825625"/>
          <a:ext cx="1705526" cy="11125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8" name="Table 7">
            <a:extLst>
              <a:ext uri="{FF2B5EF4-FFF2-40B4-BE49-F238E27FC236}">
                <a16:creationId xmlns:a16="http://schemas.microsoft.com/office/drawing/2014/main" id="{BB3C8937-B4DF-BB4E-B12A-98A244226553}"/>
              </a:ext>
            </a:extLst>
          </p:cNvPr>
          <p:cNvGraphicFramePr>
            <a:graphicFrameLocks noGrp="1"/>
          </p:cNvGraphicFramePr>
          <p:nvPr/>
        </p:nvGraphicFramePr>
        <p:xfrm>
          <a:off x="5310631" y="458070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cxnSp>
        <p:nvCxnSpPr>
          <p:cNvPr id="12" name="Straight Arrow Connector 11">
            <a:extLst>
              <a:ext uri="{FF2B5EF4-FFF2-40B4-BE49-F238E27FC236}">
                <a16:creationId xmlns:a16="http://schemas.microsoft.com/office/drawing/2014/main" id="{F8F566F3-F4AF-3E49-ABF8-581A11680C19}"/>
              </a:ext>
            </a:extLst>
          </p:cNvPr>
          <p:cNvCxnSpPr/>
          <p:nvPr/>
        </p:nvCxnSpPr>
        <p:spPr>
          <a:xfrm>
            <a:off x="3433065" y="2556002"/>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0A80F9-343A-FD4C-A4F8-1B71EECDA7F2}"/>
              </a:ext>
            </a:extLst>
          </p:cNvPr>
          <p:cNvSpPr txBox="1"/>
          <p:nvPr/>
        </p:nvSpPr>
        <p:spPr>
          <a:xfrm>
            <a:off x="3433065" y="2073767"/>
            <a:ext cx="1711109" cy="369332"/>
          </a:xfrm>
          <a:prstGeom prst="rect">
            <a:avLst/>
          </a:prstGeom>
          <a:noFill/>
        </p:spPr>
        <p:txBody>
          <a:bodyPr wrap="none" rtlCol="0">
            <a:spAutoFit/>
          </a:bodyPr>
          <a:lstStyle/>
          <a:p>
            <a:r>
              <a:rPr lang="en-US" b="1" dirty="0"/>
              <a:t>Select  GPA &gt;= 3</a:t>
            </a:r>
          </a:p>
        </p:txBody>
      </p:sp>
      <p:sp>
        <p:nvSpPr>
          <p:cNvPr id="14" name="TextBox 13">
            <a:extLst>
              <a:ext uri="{FF2B5EF4-FFF2-40B4-BE49-F238E27FC236}">
                <a16:creationId xmlns:a16="http://schemas.microsoft.com/office/drawing/2014/main" id="{FE00DD05-77C6-8749-9673-2C42E48C034F}"/>
              </a:ext>
            </a:extLst>
          </p:cNvPr>
          <p:cNvSpPr txBox="1"/>
          <p:nvPr/>
        </p:nvSpPr>
        <p:spPr>
          <a:xfrm>
            <a:off x="3390226" y="5013508"/>
            <a:ext cx="1711109" cy="369332"/>
          </a:xfrm>
          <a:prstGeom prst="rect">
            <a:avLst/>
          </a:prstGeom>
          <a:noFill/>
        </p:spPr>
        <p:txBody>
          <a:bodyPr wrap="none" rtlCol="0">
            <a:spAutoFit/>
          </a:bodyPr>
          <a:lstStyle/>
          <a:p>
            <a:r>
              <a:rPr lang="en-US" b="1" dirty="0"/>
              <a:t>Select  GPA &gt;= 3</a:t>
            </a:r>
          </a:p>
        </p:txBody>
      </p:sp>
      <p:cxnSp>
        <p:nvCxnSpPr>
          <p:cNvPr id="15" name="Straight Arrow Connector 14">
            <a:extLst>
              <a:ext uri="{FF2B5EF4-FFF2-40B4-BE49-F238E27FC236}">
                <a16:creationId xmlns:a16="http://schemas.microsoft.com/office/drawing/2014/main" id="{39158522-64ED-9B43-9C7F-6D1B24ABB673}"/>
              </a:ext>
            </a:extLst>
          </p:cNvPr>
          <p:cNvCxnSpPr/>
          <p:nvPr/>
        </p:nvCxnSpPr>
        <p:spPr>
          <a:xfrm>
            <a:off x="3433065" y="5382840"/>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F3B47910-1FDD-AA4E-B254-A263E74BB114}"/>
              </a:ext>
            </a:extLst>
          </p:cNvPr>
          <p:cNvSpPr/>
          <p:nvPr/>
        </p:nvSpPr>
        <p:spPr>
          <a:xfrm>
            <a:off x="585216" y="1481328"/>
            <a:ext cx="2980944" cy="5010912"/>
          </a:xfrm>
          <a:prstGeom prst="roundRect">
            <a:avLst/>
          </a:prstGeom>
          <a:noFill/>
          <a:ln w="635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8DDDEDD0-2CA9-D545-AC53-2D7D322C07B5}"/>
              </a:ext>
            </a:extLst>
          </p:cNvPr>
          <p:cNvSpPr txBox="1"/>
          <p:nvPr/>
        </p:nvSpPr>
        <p:spPr>
          <a:xfrm>
            <a:off x="629212" y="3786577"/>
            <a:ext cx="3028330" cy="461665"/>
          </a:xfrm>
          <a:prstGeom prst="rect">
            <a:avLst/>
          </a:prstGeom>
          <a:noFill/>
        </p:spPr>
        <p:txBody>
          <a:bodyPr wrap="none" rtlCol="0">
            <a:spAutoFit/>
          </a:bodyPr>
          <a:lstStyle/>
          <a:p>
            <a:r>
              <a:rPr lang="en-US" sz="2400" b="1" dirty="0"/>
              <a:t>Hamming Distance = 1</a:t>
            </a:r>
          </a:p>
        </p:txBody>
      </p:sp>
    </p:spTree>
    <p:extLst>
      <p:ext uri="{BB962C8B-B14F-4D97-AF65-F5344CB8AC3E}">
        <p14:creationId xmlns:p14="http://schemas.microsoft.com/office/powerpoint/2010/main" val="2341972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8ED67-1F22-EE45-94B0-0A5A14354CB7}"/>
              </a:ext>
            </a:extLst>
          </p:cNvPr>
          <p:cNvSpPr>
            <a:spLocks noGrp="1"/>
          </p:cNvSpPr>
          <p:nvPr>
            <p:ph idx="1"/>
          </p:nvPr>
        </p:nvSpPr>
        <p:spPr/>
        <p:txBody>
          <a:bodyPr>
            <a:normAutofit/>
          </a:bodyPr>
          <a:lstStyle/>
          <a:p>
            <a:endParaRPr lang="en-US" sz="3600" dirty="0"/>
          </a:p>
          <a:p>
            <a:endParaRPr lang="en-US" sz="3200" dirty="0"/>
          </a:p>
        </p:txBody>
      </p:sp>
      <p:sp>
        <p:nvSpPr>
          <p:cNvPr id="5" name="Title 1">
            <a:extLst>
              <a:ext uri="{FF2B5EF4-FFF2-40B4-BE49-F238E27FC236}">
                <a16:creationId xmlns:a16="http://schemas.microsoft.com/office/drawing/2014/main" id="{809AEE1B-73C6-3245-BB28-6F53FC74B938}"/>
              </a:ext>
            </a:extLst>
          </p:cNvPr>
          <p:cNvSpPr>
            <a:spLocks noGrp="1"/>
          </p:cNvSpPr>
          <p:nvPr>
            <p:ph type="title"/>
          </p:nvPr>
        </p:nvSpPr>
        <p:spPr/>
        <p:txBody>
          <a:bodyPr>
            <a:noAutofit/>
          </a:bodyPr>
          <a:lstStyle/>
          <a:p>
            <a:r>
              <a:rPr lang="en-US" sz="3200" dirty="0"/>
              <a:t>DO Selection </a:t>
            </a:r>
            <a:r>
              <a:rPr lang="en-US" sz="3200" dirty="0" err="1"/>
              <a:t>w.r.t</a:t>
            </a:r>
            <a:r>
              <a:rPr lang="en-US" sz="3200" dirty="0"/>
              <a:t> Hamming Distance Neighboring </a:t>
            </a:r>
            <a:r>
              <a:rPr lang="en-US" sz="2400" dirty="0"/>
              <a:t>[CCMS17]</a:t>
            </a:r>
            <a:endParaRPr lang="en-US" sz="3200" dirty="0"/>
          </a:p>
        </p:txBody>
      </p:sp>
      <p:graphicFrame>
        <p:nvGraphicFramePr>
          <p:cNvPr id="2" name="Table 1">
            <a:extLst>
              <a:ext uri="{FF2B5EF4-FFF2-40B4-BE49-F238E27FC236}">
                <a16:creationId xmlns:a16="http://schemas.microsoft.com/office/drawing/2014/main" id="{6F3BAFF0-51DE-B84C-AC38-F7BB8EC6038D}"/>
              </a:ext>
            </a:extLst>
          </p:cNvPr>
          <p:cNvGraphicFramePr>
            <a:graphicFrameLocks noGrp="1"/>
          </p:cNvGraphicFramePr>
          <p:nvPr/>
        </p:nvGraphicFramePr>
        <p:xfrm>
          <a:off x="838200" y="1825625"/>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2.0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11" name="Table 10">
            <a:extLst>
              <a:ext uri="{FF2B5EF4-FFF2-40B4-BE49-F238E27FC236}">
                <a16:creationId xmlns:a16="http://schemas.microsoft.com/office/drawing/2014/main" id="{6710F6F3-7BF4-8447-B77E-BB9F2CD9A4C6}"/>
              </a:ext>
            </a:extLst>
          </p:cNvPr>
          <p:cNvGraphicFramePr>
            <a:graphicFrameLocks noGrp="1"/>
          </p:cNvGraphicFramePr>
          <p:nvPr/>
        </p:nvGraphicFramePr>
        <p:xfrm>
          <a:off x="838200" y="4580700"/>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3.0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6" name="Table 5">
            <a:extLst>
              <a:ext uri="{FF2B5EF4-FFF2-40B4-BE49-F238E27FC236}">
                <a16:creationId xmlns:a16="http://schemas.microsoft.com/office/drawing/2014/main" id="{6F33C66D-058F-AF47-A626-FD668CB92B58}"/>
              </a:ext>
            </a:extLst>
          </p:cNvPr>
          <p:cNvGraphicFramePr>
            <a:graphicFrameLocks noGrp="1"/>
          </p:cNvGraphicFramePr>
          <p:nvPr/>
        </p:nvGraphicFramePr>
        <p:xfrm>
          <a:off x="5298101" y="1825625"/>
          <a:ext cx="1705526" cy="11125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8" name="Table 7">
            <a:extLst>
              <a:ext uri="{FF2B5EF4-FFF2-40B4-BE49-F238E27FC236}">
                <a16:creationId xmlns:a16="http://schemas.microsoft.com/office/drawing/2014/main" id="{BB3C8937-B4DF-BB4E-B12A-98A244226553}"/>
              </a:ext>
            </a:extLst>
          </p:cNvPr>
          <p:cNvGraphicFramePr>
            <a:graphicFrameLocks noGrp="1"/>
          </p:cNvGraphicFramePr>
          <p:nvPr/>
        </p:nvGraphicFramePr>
        <p:xfrm>
          <a:off x="5310631" y="458070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cxnSp>
        <p:nvCxnSpPr>
          <p:cNvPr id="12" name="Straight Arrow Connector 11">
            <a:extLst>
              <a:ext uri="{FF2B5EF4-FFF2-40B4-BE49-F238E27FC236}">
                <a16:creationId xmlns:a16="http://schemas.microsoft.com/office/drawing/2014/main" id="{F8F566F3-F4AF-3E49-ABF8-581A11680C19}"/>
              </a:ext>
            </a:extLst>
          </p:cNvPr>
          <p:cNvCxnSpPr/>
          <p:nvPr/>
        </p:nvCxnSpPr>
        <p:spPr>
          <a:xfrm>
            <a:off x="3433065" y="2556002"/>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0A80F9-343A-FD4C-A4F8-1B71EECDA7F2}"/>
              </a:ext>
            </a:extLst>
          </p:cNvPr>
          <p:cNvSpPr txBox="1"/>
          <p:nvPr/>
        </p:nvSpPr>
        <p:spPr>
          <a:xfrm>
            <a:off x="3433065" y="2073767"/>
            <a:ext cx="1711109" cy="369332"/>
          </a:xfrm>
          <a:prstGeom prst="rect">
            <a:avLst/>
          </a:prstGeom>
          <a:noFill/>
        </p:spPr>
        <p:txBody>
          <a:bodyPr wrap="none" rtlCol="0">
            <a:spAutoFit/>
          </a:bodyPr>
          <a:lstStyle/>
          <a:p>
            <a:r>
              <a:rPr lang="en-US" b="1" dirty="0"/>
              <a:t>Select  GPA &gt;= 3</a:t>
            </a:r>
          </a:p>
        </p:txBody>
      </p:sp>
      <p:sp>
        <p:nvSpPr>
          <p:cNvPr id="14" name="TextBox 13">
            <a:extLst>
              <a:ext uri="{FF2B5EF4-FFF2-40B4-BE49-F238E27FC236}">
                <a16:creationId xmlns:a16="http://schemas.microsoft.com/office/drawing/2014/main" id="{FE00DD05-77C6-8749-9673-2C42E48C034F}"/>
              </a:ext>
            </a:extLst>
          </p:cNvPr>
          <p:cNvSpPr txBox="1"/>
          <p:nvPr/>
        </p:nvSpPr>
        <p:spPr>
          <a:xfrm>
            <a:off x="3390226" y="5013508"/>
            <a:ext cx="1711109" cy="369332"/>
          </a:xfrm>
          <a:prstGeom prst="rect">
            <a:avLst/>
          </a:prstGeom>
          <a:noFill/>
        </p:spPr>
        <p:txBody>
          <a:bodyPr wrap="none" rtlCol="0">
            <a:spAutoFit/>
          </a:bodyPr>
          <a:lstStyle/>
          <a:p>
            <a:r>
              <a:rPr lang="en-US" b="1" dirty="0"/>
              <a:t>Select  GPA &gt;= 3</a:t>
            </a:r>
          </a:p>
        </p:txBody>
      </p:sp>
      <p:cxnSp>
        <p:nvCxnSpPr>
          <p:cNvPr id="15" name="Straight Arrow Connector 14">
            <a:extLst>
              <a:ext uri="{FF2B5EF4-FFF2-40B4-BE49-F238E27FC236}">
                <a16:creationId xmlns:a16="http://schemas.microsoft.com/office/drawing/2014/main" id="{39158522-64ED-9B43-9C7F-6D1B24ABB673}"/>
              </a:ext>
            </a:extLst>
          </p:cNvPr>
          <p:cNvCxnSpPr/>
          <p:nvPr/>
        </p:nvCxnSpPr>
        <p:spPr>
          <a:xfrm>
            <a:off x="3433065" y="5382840"/>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F3B47910-1FDD-AA4E-B254-A263E74BB114}"/>
              </a:ext>
            </a:extLst>
          </p:cNvPr>
          <p:cNvSpPr/>
          <p:nvPr/>
        </p:nvSpPr>
        <p:spPr>
          <a:xfrm>
            <a:off x="585216" y="1481328"/>
            <a:ext cx="2980944" cy="5010912"/>
          </a:xfrm>
          <a:prstGeom prst="roundRect">
            <a:avLst/>
          </a:prstGeom>
          <a:noFill/>
          <a:ln w="635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8DDDEDD0-2CA9-D545-AC53-2D7D322C07B5}"/>
              </a:ext>
            </a:extLst>
          </p:cNvPr>
          <p:cNvSpPr txBox="1"/>
          <p:nvPr/>
        </p:nvSpPr>
        <p:spPr>
          <a:xfrm>
            <a:off x="629212" y="3786577"/>
            <a:ext cx="3028330" cy="461665"/>
          </a:xfrm>
          <a:prstGeom prst="rect">
            <a:avLst/>
          </a:prstGeom>
          <a:noFill/>
        </p:spPr>
        <p:txBody>
          <a:bodyPr wrap="none" rtlCol="0">
            <a:spAutoFit/>
          </a:bodyPr>
          <a:lstStyle/>
          <a:p>
            <a:r>
              <a:rPr lang="en-US" sz="2400" b="1" dirty="0"/>
              <a:t>Hamming Distance = 1</a:t>
            </a:r>
          </a:p>
        </p:txBody>
      </p:sp>
      <p:cxnSp>
        <p:nvCxnSpPr>
          <p:cNvPr id="10" name="Straight Arrow Connector 9">
            <a:extLst>
              <a:ext uri="{FF2B5EF4-FFF2-40B4-BE49-F238E27FC236}">
                <a16:creationId xmlns:a16="http://schemas.microsoft.com/office/drawing/2014/main" id="{A8E71FCD-6B91-E74B-8C1B-0497D0C945BF}"/>
              </a:ext>
            </a:extLst>
          </p:cNvPr>
          <p:cNvCxnSpPr/>
          <p:nvPr/>
        </p:nvCxnSpPr>
        <p:spPr>
          <a:xfrm>
            <a:off x="4121403" y="2556002"/>
            <a:ext cx="0" cy="83934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769BDD2-557D-1040-9288-543D5DF3C970}"/>
              </a:ext>
            </a:extLst>
          </p:cNvPr>
          <p:cNvSpPr txBox="1"/>
          <p:nvPr/>
        </p:nvSpPr>
        <p:spPr>
          <a:xfrm>
            <a:off x="4300602" y="3188288"/>
            <a:ext cx="818301" cy="369332"/>
          </a:xfrm>
          <a:prstGeom prst="rect">
            <a:avLst/>
          </a:prstGeom>
          <a:noFill/>
        </p:spPr>
        <p:txBody>
          <a:bodyPr wrap="none" rtlCol="0">
            <a:spAutoFit/>
          </a:bodyPr>
          <a:lstStyle/>
          <a:p>
            <a:r>
              <a:rPr lang="en-US" dirty="0"/>
              <a:t>View 1</a:t>
            </a:r>
          </a:p>
        </p:txBody>
      </p:sp>
      <p:cxnSp>
        <p:nvCxnSpPr>
          <p:cNvPr id="18" name="Straight Arrow Connector 17">
            <a:extLst>
              <a:ext uri="{FF2B5EF4-FFF2-40B4-BE49-F238E27FC236}">
                <a16:creationId xmlns:a16="http://schemas.microsoft.com/office/drawing/2014/main" id="{BB8A989C-67E0-C842-A136-DE0332CC8BB0}"/>
              </a:ext>
            </a:extLst>
          </p:cNvPr>
          <p:cNvCxnSpPr>
            <a:cxnSpLocks/>
          </p:cNvCxnSpPr>
          <p:nvPr/>
        </p:nvCxnSpPr>
        <p:spPr>
          <a:xfrm flipV="1">
            <a:off x="4121403" y="4523304"/>
            <a:ext cx="0" cy="85953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ECD08E3-075D-974E-8803-CCC7B91ED1AD}"/>
              </a:ext>
            </a:extLst>
          </p:cNvPr>
          <p:cNvSpPr txBox="1"/>
          <p:nvPr/>
        </p:nvSpPr>
        <p:spPr>
          <a:xfrm>
            <a:off x="4302294" y="4219386"/>
            <a:ext cx="882742" cy="369332"/>
          </a:xfrm>
          <a:prstGeom prst="rect">
            <a:avLst/>
          </a:prstGeom>
          <a:noFill/>
        </p:spPr>
        <p:txBody>
          <a:bodyPr wrap="none" rtlCol="0">
            <a:spAutoFit/>
          </a:bodyPr>
          <a:lstStyle/>
          <a:p>
            <a:r>
              <a:rPr lang="en-US" dirty="0"/>
              <a:t>View’ 1</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C98BD0C-152A-CF43-9171-58F39364D14A}"/>
                  </a:ext>
                </a:extLst>
              </p:cNvPr>
              <p:cNvSpPr txBox="1"/>
              <p:nvPr/>
            </p:nvSpPr>
            <p:spPr>
              <a:xfrm rot="5400000">
                <a:off x="4305067" y="3405441"/>
                <a:ext cx="914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22" name="TextBox 21">
                <a:extLst>
                  <a:ext uri="{FF2B5EF4-FFF2-40B4-BE49-F238E27FC236}">
                    <a16:creationId xmlns:a16="http://schemas.microsoft.com/office/drawing/2014/main" id="{2C98BD0C-152A-CF43-9171-58F39364D14A}"/>
                  </a:ext>
                </a:extLst>
              </p:cNvPr>
              <p:cNvSpPr txBox="1">
                <a:spLocks noRot="1" noChangeAspect="1" noMove="1" noResize="1" noEditPoints="1" noAdjustHandles="1" noChangeArrowheads="1" noChangeShapeType="1" noTextEdit="1"/>
              </p:cNvSpPr>
              <p:nvPr/>
            </p:nvSpPr>
            <p:spPr>
              <a:xfrm rot="5400000">
                <a:off x="4305067" y="3405441"/>
                <a:ext cx="914400" cy="92333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1809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8ED67-1F22-EE45-94B0-0A5A14354CB7}"/>
              </a:ext>
            </a:extLst>
          </p:cNvPr>
          <p:cNvSpPr>
            <a:spLocks noGrp="1"/>
          </p:cNvSpPr>
          <p:nvPr>
            <p:ph idx="1"/>
          </p:nvPr>
        </p:nvSpPr>
        <p:spPr/>
        <p:txBody>
          <a:bodyPr>
            <a:normAutofit/>
          </a:bodyPr>
          <a:lstStyle/>
          <a:p>
            <a:endParaRPr lang="en-US" sz="3600" dirty="0"/>
          </a:p>
          <a:p>
            <a:endParaRPr lang="en-US" sz="3200" dirty="0"/>
          </a:p>
        </p:txBody>
      </p:sp>
      <p:sp>
        <p:nvSpPr>
          <p:cNvPr id="5" name="Title 1">
            <a:extLst>
              <a:ext uri="{FF2B5EF4-FFF2-40B4-BE49-F238E27FC236}">
                <a16:creationId xmlns:a16="http://schemas.microsoft.com/office/drawing/2014/main" id="{809AEE1B-73C6-3245-BB28-6F53FC74B938}"/>
              </a:ext>
            </a:extLst>
          </p:cNvPr>
          <p:cNvSpPr>
            <a:spLocks noGrp="1"/>
          </p:cNvSpPr>
          <p:nvPr>
            <p:ph type="title"/>
          </p:nvPr>
        </p:nvSpPr>
        <p:spPr/>
        <p:txBody>
          <a:bodyPr>
            <a:noAutofit/>
          </a:bodyPr>
          <a:lstStyle/>
          <a:p>
            <a:r>
              <a:rPr lang="en-US" sz="3200" dirty="0"/>
              <a:t>DO Selection </a:t>
            </a:r>
            <a:r>
              <a:rPr lang="en-US" sz="3200" dirty="0" err="1"/>
              <a:t>w.r.t</a:t>
            </a:r>
            <a:r>
              <a:rPr lang="en-US" sz="3200" dirty="0"/>
              <a:t> Hamming Distance Neighboring </a:t>
            </a:r>
            <a:r>
              <a:rPr lang="en-US" sz="2400" dirty="0"/>
              <a:t>[CCMS17]</a:t>
            </a:r>
            <a:endParaRPr lang="en-US" sz="3200" dirty="0"/>
          </a:p>
        </p:txBody>
      </p:sp>
      <p:graphicFrame>
        <p:nvGraphicFramePr>
          <p:cNvPr id="2" name="Table 1">
            <a:extLst>
              <a:ext uri="{FF2B5EF4-FFF2-40B4-BE49-F238E27FC236}">
                <a16:creationId xmlns:a16="http://schemas.microsoft.com/office/drawing/2014/main" id="{6F3BAFF0-51DE-B84C-AC38-F7BB8EC6038D}"/>
              </a:ext>
            </a:extLst>
          </p:cNvPr>
          <p:cNvGraphicFramePr>
            <a:graphicFrameLocks noGrp="1"/>
          </p:cNvGraphicFramePr>
          <p:nvPr/>
        </p:nvGraphicFramePr>
        <p:xfrm>
          <a:off x="838200" y="1825625"/>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2.0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11" name="Table 10">
            <a:extLst>
              <a:ext uri="{FF2B5EF4-FFF2-40B4-BE49-F238E27FC236}">
                <a16:creationId xmlns:a16="http://schemas.microsoft.com/office/drawing/2014/main" id="{6710F6F3-7BF4-8447-B77E-BB9F2CD9A4C6}"/>
              </a:ext>
            </a:extLst>
          </p:cNvPr>
          <p:cNvGraphicFramePr>
            <a:graphicFrameLocks noGrp="1"/>
          </p:cNvGraphicFramePr>
          <p:nvPr/>
        </p:nvGraphicFramePr>
        <p:xfrm>
          <a:off x="838200" y="4580700"/>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3.0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6" name="Table 5">
            <a:extLst>
              <a:ext uri="{FF2B5EF4-FFF2-40B4-BE49-F238E27FC236}">
                <a16:creationId xmlns:a16="http://schemas.microsoft.com/office/drawing/2014/main" id="{6F33C66D-058F-AF47-A626-FD668CB92B58}"/>
              </a:ext>
            </a:extLst>
          </p:cNvPr>
          <p:cNvGraphicFramePr>
            <a:graphicFrameLocks noGrp="1"/>
          </p:cNvGraphicFramePr>
          <p:nvPr/>
        </p:nvGraphicFramePr>
        <p:xfrm>
          <a:off x="5298101" y="1825625"/>
          <a:ext cx="1705526" cy="11125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8" name="Table 7">
            <a:extLst>
              <a:ext uri="{FF2B5EF4-FFF2-40B4-BE49-F238E27FC236}">
                <a16:creationId xmlns:a16="http://schemas.microsoft.com/office/drawing/2014/main" id="{BB3C8937-B4DF-BB4E-B12A-98A244226553}"/>
              </a:ext>
            </a:extLst>
          </p:cNvPr>
          <p:cNvGraphicFramePr>
            <a:graphicFrameLocks noGrp="1"/>
          </p:cNvGraphicFramePr>
          <p:nvPr/>
        </p:nvGraphicFramePr>
        <p:xfrm>
          <a:off x="5310631" y="458070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cxnSp>
        <p:nvCxnSpPr>
          <p:cNvPr id="12" name="Straight Arrow Connector 11">
            <a:extLst>
              <a:ext uri="{FF2B5EF4-FFF2-40B4-BE49-F238E27FC236}">
                <a16:creationId xmlns:a16="http://schemas.microsoft.com/office/drawing/2014/main" id="{F8F566F3-F4AF-3E49-ABF8-581A11680C19}"/>
              </a:ext>
            </a:extLst>
          </p:cNvPr>
          <p:cNvCxnSpPr/>
          <p:nvPr/>
        </p:nvCxnSpPr>
        <p:spPr>
          <a:xfrm>
            <a:off x="3433065" y="2556002"/>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0A80F9-343A-FD4C-A4F8-1B71EECDA7F2}"/>
              </a:ext>
            </a:extLst>
          </p:cNvPr>
          <p:cNvSpPr txBox="1"/>
          <p:nvPr/>
        </p:nvSpPr>
        <p:spPr>
          <a:xfrm>
            <a:off x="3433065" y="2073767"/>
            <a:ext cx="1711109" cy="369332"/>
          </a:xfrm>
          <a:prstGeom prst="rect">
            <a:avLst/>
          </a:prstGeom>
          <a:noFill/>
        </p:spPr>
        <p:txBody>
          <a:bodyPr wrap="none" rtlCol="0">
            <a:spAutoFit/>
          </a:bodyPr>
          <a:lstStyle/>
          <a:p>
            <a:r>
              <a:rPr lang="en-US" b="1" dirty="0"/>
              <a:t>Select  GPA &gt;= 3</a:t>
            </a:r>
          </a:p>
        </p:txBody>
      </p:sp>
      <p:sp>
        <p:nvSpPr>
          <p:cNvPr id="14" name="TextBox 13">
            <a:extLst>
              <a:ext uri="{FF2B5EF4-FFF2-40B4-BE49-F238E27FC236}">
                <a16:creationId xmlns:a16="http://schemas.microsoft.com/office/drawing/2014/main" id="{FE00DD05-77C6-8749-9673-2C42E48C034F}"/>
              </a:ext>
            </a:extLst>
          </p:cNvPr>
          <p:cNvSpPr txBox="1"/>
          <p:nvPr/>
        </p:nvSpPr>
        <p:spPr>
          <a:xfrm>
            <a:off x="3390226" y="5013508"/>
            <a:ext cx="1711109" cy="369332"/>
          </a:xfrm>
          <a:prstGeom prst="rect">
            <a:avLst/>
          </a:prstGeom>
          <a:noFill/>
        </p:spPr>
        <p:txBody>
          <a:bodyPr wrap="none" rtlCol="0">
            <a:spAutoFit/>
          </a:bodyPr>
          <a:lstStyle/>
          <a:p>
            <a:r>
              <a:rPr lang="en-US" b="1" dirty="0"/>
              <a:t>Select  GPA &gt;= 3</a:t>
            </a:r>
          </a:p>
        </p:txBody>
      </p:sp>
      <p:cxnSp>
        <p:nvCxnSpPr>
          <p:cNvPr id="15" name="Straight Arrow Connector 14">
            <a:extLst>
              <a:ext uri="{FF2B5EF4-FFF2-40B4-BE49-F238E27FC236}">
                <a16:creationId xmlns:a16="http://schemas.microsoft.com/office/drawing/2014/main" id="{39158522-64ED-9B43-9C7F-6D1B24ABB673}"/>
              </a:ext>
            </a:extLst>
          </p:cNvPr>
          <p:cNvCxnSpPr/>
          <p:nvPr/>
        </p:nvCxnSpPr>
        <p:spPr>
          <a:xfrm>
            <a:off x="3433065" y="5382840"/>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B357FDDA-7E53-6F4F-AD76-A90AB0CF03DA}"/>
              </a:ext>
            </a:extLst>
          </p:cNvPr>
          <p:cNvSpPr/>
          <p:nvPr/>
        </p:nvSpPr>
        <p:spPr>
          <a:xfrm>
            <a:off x="5137911" y="1307663"/>
            <a:ext cx="2179184" cy="5010912"/>
          </a:xfrm>
          <a:prstGeom prst="roundRect">
            <a:avLst/>
          </a:prstGeom>
          <a:noFill/>
          <a:ln w="635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3" name="TextBox 22">
            <a:extLst>
              <a:ext uri="{FF2B5EF4-FFF2-40B4-BE49-F238E27FC236}">
                <a16:creationId xmlns:a16="http://schemas.microsoft.com/office/drawing/2014/main" id="{7D5B0E1F-7396-9746-89E4-48BF885CA4BB}"/>
              </a:ext>
            </a:extLst>
          </p:cNvPr>
          <p:cNvSpPr txBox="1"/>
          <p:nvPr/>
        </p:nvSpPr>
        <p:spPr>
          <a:xfrm>
            <a:off x="5460561" y="3343924"/>
            <a:ext cx="1856534" cy="830997"/>
          </a:xfrm>
          <a:prstGeom prst="rect">
            <a:avLst/>
          </a:prstGeom>
          <a:noFill/>
        </p:spPr>
        <p:txBody>
          <a:bodyPr wrap="none" rtlCol="0">
            <a:spAutoFit/>
          </a:bodyPr>
          <a:lstStyle/>
          <a:p>
            <a:r>
              <a:rPr lang="en-US" sz="2400" b="1" dirty="0"/>
              <a:t>Hamming </a:t>
            </a:r>
          </a:p>
          <a:p>
            <a:r>
              <a:rPr lang="en-US" sz="2400" b="1" dirty="0"/>
              <a:t>Distance = ??</a:t>
            </a:r>
          </a:p>
        </p:txBody>
      </p:sp>
    </p:spTree>
    <p:extLst>
      <p:ext uri="{BB962C8B-B14F-4D97-AF65-F5344CB8AC3E}">
        <p14:creationId xmlns:p14="http://schemas.microsoft.com/office/powerpoint/2010/main" val="2784663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8ED67-1F22-EE45-94B0-0A5A14354CB7}"/>
              </a:ext>
            </a:extLst>
          </p:cNvPr>
          <p:cNvSpPr>
            <a:spLocks noGrp="1"/>
          </p:cNvSpPr>
          <p:nvPr>
            <p:ph idx="1"/>
          </p:nvPr>
        </p:nvSpPr>
        <p:spPr/>
        <p:txBody>
          <a:bodyPr>
            <a:normAutofit/>
          </a:bodyPr>
          <a:lstStyle/>
          <a:p>
            <a:endParaRPr lang="en-US" sz="3600" dirty="0"/>
          </a:p>
          <a:p>
            <a:endParaRPr lang="en-US" sz="3200" dirty="0"/>
          </a:p>
        </p:txBody>
      </p:sp>
      <p:sp>
        <p:nvSpPr>
          <p:cNvPr id="5" name="Title 1">
            <a:extLst>
              <a:ext uri="{FF2B5EF4-FFF2-40B4-BE49-F238E27FC236}">
                <a16:creationId xmlns:a16="http://schemas.microsoft.com/office/drawing/2014/main" id="{809AEE1B-73C6-3245-BB28-6F53FC74B938}"/>
              </a:ext>
            </a:extLst>
          </p:cNvPr>
          <p:cNvSpPr>
            <a:spLocks noGrp="1"/>
          </p:cNvSpPr>
          <p:nvPr>
            <p:ph type="title"/>
          </p:nvPr>
        </p:nvSpPr>
        <p:spPr/>
        <p:txBody>
          <a:bodyPr>
            <a:noAutofit/>
          </a:bodyPr>
          <a:lstStyle/>
          <a:p>
            <a:r>
              <a:rPr lang="en-US" sz="3200" dirty="0"/>
              <a:t>DO Selection </a:t>
            </a:r>
            <a:r>
              <a:rPr lang="en-US" sz="3200" dirty="0" err="1"/>
              <a:t>w.r.t</a:t>
            </a:r>
            <a:r>
              <a:rPr lang="en-US" sz="3200" dirty="0"/>
              <a:t> Hamming Distance Neighboring </a:t>
            </a:r>
            <a:r>
              <a:rPr lang="en-US" sz="2400" dirty="0"/>
              <a:t>[CCMS17]</a:t>
            </a:r>
            <a:endParaRPr lang="en-US" sz="3200" dirty="0"/>
          </a:p>
        </p:txBody>
      </p:sp>
      <p:graphicFrame>
        <p:nvGraphicFramePr>
          <p:cNvPr id="2" name="Table 1">
            <a:extLst>
              <a:ext uri="{FF2B5EF4-FFF2-40B4-BE49-F238E27FC236}">
                <a16:creationId xmlns:a16="http://schemas.microsoft.com/office/drawing/2014/main" id="{6F3BAFF0-51DE-B84C-AC38-F7BB8EC6038D}"/>
              </a:ext>
            </a:extLst>
          </p:cNvPr>
          <p:cNvGraphicFramePr>
            <a:graphicFrameLocks noGrp="1"/>
          </p:cNvGraphicFramePr>
          <p:nvPr/>
        </p:nvGraphicFramePr>
        <p:xfrm>
          <a:off x="838200" y="1825625"/>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2.0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11" name="Table 10">
            <a:extLst>
              <a:ext uri="{FF2B5EF4-FFF2-40B4-BE49-F238E27FC236}">
                <a16:creationId xmlns:a16="http://schemas.microsoft.com/office/drawing/2014/main" id="{6710F6F3-7BF4-8447-B77E-BB9F2CD9A4C6}"/>
              </a:ext>
            </a:extLst>
          </p:cNvPr>
          <p:cNvGraphicFramePr>
            <a:graphicFrameLocks noGrp="1"/>
          </p:cNvGraphicFramePr>
          <p:nvPr/>
        </p:nvGraphicFramePr>
        <p:xfrm>
          <a:off x="838200" y="4580700"/>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3.0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6" name="Table 5">
            <a:extLst>
              <a:ext uri="{FF2B5EF4-FFF2-40B4-BE49-F238E27FC236}">
                <a16:creationId xmlns:a16="http://schemas.microsoft.com/office/drawing/2014/main" id="{6F33C66D-058F-AF47-A626-FD668CB92B58}"/>
              </a:ext>
            </a:extLst>
          </p:cNvPr>
          <p:cNvGraphicFramePr>
            <a:graphicFrameLocks noGrp="1"/>
          </p:cNvGraphicFramePr>
          <p:nvPr/>
        </p:nvGraphicFramePr>
        <p:xfrm>
          <a:off x="5298101" y="1825625"/>
          <a:ext cx="1705526" cy="11125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8" name="Table 7">
            <a:extLst>
              <a:ext uri="{FF2B5EF4-FFF2-40B4-BE49-F238E27FC236}">
                <a16:creationId xmlns:a16="http://schemas.microsoft.com/office/drawing/2014/main" id="{BB3C8937-B4DF-BB4E-B12A-98A244226553}"/>
              </a:ext>
            </a:extLst>
          </p:cNvPr>
          <p:cNvGraphicFramePr>
            <a:graphicFrameLocks noGrp="1"/>
          </p:cNvGraphicFramePr>
          <p:nvPr/>
        </p:nvGraphicFramePr>
        <p:xfrm>
          <a:off x="5310631" y="458070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cxnSp>
        <p:nvCxnSpPr>
          <p:cNvPr id="12" name="Straight Arrow Connector 11">
            <a:extLst>
              <a:ext uri="{FF2B5EF4-FFF2-40B4-BE49-F238E27FC236}">
                <a16:creationId xmlns:a16="http://schemas.microsoft.com/office/drawing/2014/main" id="{F8F566F3-F4AF-3E49-ABF8-581A11680C19}"/>
              </a:ext>
            </a:extLst>
          </p:cNvPr>
          <p:cNvCxnSpPr/>
          <p:nvPr/>
        </p:nvCxnSpPr>
        <p:spPr>
          <a:xfrm>
            <a:off x="3433065" y="2556002"/>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0A80F9-343A-FD4C-A4F8-1B71EECDA7F2}"/>
              </a:ext>
            </a:extLst>
          </p:cNvPr>
          <p:cNvSpPr txBox="1"/>
          <p:nvPr/>
        </p:nvSpPr>
        <p:spPr>
          <a:xfrm>
            <a:off x="3433065" y="2073767"/>
            <a:ext cx="1711109" cy="369332"/>
          </a:xfrm>
          <a:prstGeom prst="rect">
            <a:avLst/>
          </a:prstGeom>
          <a:noFill/>
        </p:spPr>
        <p:txBody>
          <a:bodyPr wrap="none" rtlCol="0">
            <a:spAutoFit/>
          </a:bodyPr>
          <a:lstStyle/>
          <a:p>
            <a:r>
              <a:rPr lang="en-US" b="1" dirty="0"/>
              <a:t>Select  GPA &gt;= 3</a:t>
            </a:r>
          </a:p>
        </p:txBody>
      </p:sp>
      <p:sp>
        <p:nvSpPr>
          <p:cNvPr id="14" name="TextBox 13">
            <a:extLst>
              <a:ext uri="{FF2B5EF4-FFF2-40B4-BE49-F238E27FC236}">
                <a16:creationId xmlns:a16="http://schemas.microsoft.com/office/drawing/2014/main" id="{FE00DD05-77C6-8749-9673-2C42E48C034F}"/>
              </a:ext>
            </a:extLst>
          </p:cNvPr>
          <p:cNvSpPr txBox="1"/>
          <p:nvPr/>
        </p:nvSpPr>
        <p:spPr>
          <a:xfrm>
            <a:off x="3390226" y="5013508"/>
            <a:ext cx="1711109" cy="369332"/>
          </a:xfrm>
          <a:prstGeom prst="rect">
            <a:avLst/>
          </a:prstGeom>
          <a:noFill/>
        </p:spPr>
        <p:txBody>
          <a:bodyPr wrap="none" rtlCol="0">
            <a:spAutoFit/>
          </a:bodyPr>
          <a:lstStyle/>
          <a:p>
            <a:r>
              <a:rPr lang="en-US" b="1" dirty="0"/>
              <a:t>Select  GPA &gt;= 3</a:t>
            </a:r>
          </a:p>
        </p:txBody>
      </p:sp>
      <p:cxnSp>
        <p:nvCxnSpPr>
          <p:cNvPr id="15" name="Straight Arrow Connector 14">
            <a:extLst>
              <a:ext uri="{FF2B5EF4-FFF2-40B4-BE49-F238E27FC236}">
                <a16:creationId xmlns:a16="http://schemas.microsoft.com/office/drawing/2014/main" id="{39158522-64ED-9B43-9C7F-6D1B24ABB673}"/>
              </a:ext>
            </a:extLst>
          </p:cNvPr>
          <p:cNvCxnSpPr/>
          <p:nvPr/>
        </p:nvCxnSpPr>
        <p:spPr>
          <a:xfrm>
            <a:off x="3433065" y="5382840"/>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B357FDDA-7E53-6F4F-AD76-A90AB0CF03DA}"/>
              </a:ext>
            </a:extLst>
          </p:cNvPr>
          <p:cNvSpPr/>
          <p:nvPr/>
        </p:nvSpPr>
        <p:spPr>
          <a:xfrm>
            <a:off x="5137911" y="1307663"/>
            <a:ext cx="2179184" cy="5010912"/>
          </a:xfrm>
          <a:prstGeom prst="roundRect">
            <a:avLst/>
          </a:prstGeom>
          <a:noFill/>
          <a:ln w="635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3" name="TextBox 22">
            <a:extLst>
              <a:ext uri="{FF2B5EF4-FFF2-40B4-BE49-F238E27FC236}">
                <a16:creationId xmlns:a16="http://schemas.microsoft.com/office/drawing/2014/main" id="{7D5B0E1F-7396-9746-89E4-48BF885CA4BB}"/>
              </a:ext>
            </a:extLst>
          </p:cNvPr>
          <p:cNvSpPr txBox="1"/>
          <p:nvPr/>
        </p:nvSpPr>
        <p:spPr>
          <a:xfrm>
            <a:off x="5460561" y="3343924"/>
            <a:ext cx="1856534" cy="830997"/>
          </a:xfrm>
          <a:prstGeom prst="rect">
            <a:avLst/>
          </a:prstGeom>
          <a:noFill/>
        </p:spPr>
        <p:txBody>
          <a:bodyPr wrap="none" rtlCol="0">
            <a:spAutoFit/>
          </a:bodyPr>
          <a:lstStyle/>
          <a:p>
            <a:r>
              <a:rPr lang="en-US" sz="2400" b="1" dirty="0"/>
              <a:t>Hamming </a:t>
            </a:r>
          </a:p>
          <a:p>
            <a:r>
              <a:rPr lang="en-US" sz="2400" b="1" dirty="0"/>
              <a:t>Distance = ??</a:t>
            </a:r>
          </a:p>
        </p:txBody>
      </p:sp>
      <p:graphicFrame>
        <p:nvGraphicFramePr>
          <p:cNvPr id="16" name="Table 15">
            <a:extLst>
              <a:ext uri="{FF2B5EF4-FFF2-40B4-BE49-F238E27FC236}">
                <a16:creationId xmlns:a16="http://schemas.microsoft.com/office/drawing/2014/main" id="{F5A27D1D-4B21-D044-9AE1-55174E879919}"/>
              </a:ext>
            </a:extLst>
          </p:cNvPr>
          <p:cNvGraphicFramePr>
            <a:graphicFrameLocks noGrp="1"/>
          </p:cNvGraphicFramePr>
          <p:nvPr>
            <p:extLst>
              <p:ext uri="{D42A27DB-BD31-4B8C-83A1-F6EECF244321}">
                <p14:modId xmlns:p14="http://schemas.microsoft.com/office/powerpoint/2010/main" val="1786154232"/>
              </p:ext>
            </p:extLst>
          </p:nvPr>
        </p:nvGraphicFramePr>
        <p:xfrm>
          <a:off x="9323464" y="1825625"/>
          <a:ext cx="852763" cy="74168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tblGrid>
              <a:tr h="370840">
                <a:tc>
                  <a:txBody>
                    <a:bodyPr/>
                    <a:lstStyle/>
                    <a:p>
                      <a:r>
                        <a:rPr lang="en-US" dirty="0"/>
                        <a:t>Name</a:t>
                      </a:r>
                    </a:p>
                  </a:txBody>
                  <a:tcPr/>
                </a:tc>
                <a:extLst>
                  <a:ext uri="{0D108BD9-81ED-4DB2-BD59-A6C34878D82A}">
                    <a16:rowId xmlns:a16="http://schemas.microsoft.com/office/drawing/2014/main" val="2840817664"/>
                  </a:ext>
                </a:extLst>
              </a:tr>
              <a:tr h="370840">
                <a:tc>
                  <a:txBody>
                    <a:bodyPr/>
                    <a:lstStyle/>
                    <a:p>
                      <a:r>
                        <a:rPr lang="en-US" dirty="0"/>
                        <a:t>Alice</a:t>
                      </a:r>
                    </a:p>
                  </a:txBody>
                  <a:tcPr/>
                </a:tc>
                <a:extLst>
                  <a:ext uri="{0D108BD9-81ED-4DB2-BD59-A6C34878D82A}">
                    <a16:rowId xmlns:a16="http://schemas.microsoft.com/office/drawing/2014/main" val="4253524241"/>
                  </a:ext>
                </a:extLst>
              </a:tr>
            </a:tbl>
          </a:graphicData>
        </a:graphic>
      </p:graphicFrame>
      <p:graphicFrame>
        <p:nvGraphicFramePr>
          <p:cNvPr id="17" name="Table 16">
            <a:extLst>
              <a:ext uri="{FF2B5EF4-FFF2-40B4-BE49-F238E27FC236}">
                <a16:creationId xmlns:a16="http://schemas.microsoft.com/office/drawing/2014/main" id="{4642272F-2F97-704E-AAF5-79FCCB2B56EE}"/>
              </a:ext>
            </a:extLst>
          </p:cNvPr>
          <p:cNvGraphicFramePr>
            <a:graphicFrameLocks noGrp="1"/>
          </p:cNvGraphicFramePr>
          <p:nvPr>
            <p:extLst>
              <p:ext uri="{D42A27DB-BD31-4B8C-83A1-F6EECF244321}">
                <p14:modId xmlns:p14="http://schemas.microsoft.com/office/powerpoint/2010/main" val="3366787741"/>
              </p:ext>
            </p:extLst>
          </p:nvPr>
        </p:nvGraphicFramePr>
        <p:xfrm>
          <a:off x="9323464" y="4580700"/>
          <a:ext cx="852763" cy="11125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tblGrid>
              <a:tr h="370840">
                <a:tc>
                  <a:txBody>
                    <a:bodyPr/>
                    <a:lstStyle/>
                    <a:p>
                      <a:r>
                        <a:rPr lang="en-US" dirty="0"/>
                        <a:t>Name</a:t>
                      </a:r>
                    </a:p>
                  </a:txBody>
                  <a:tcPr/>
                </a:tc>
                <a:extLst>
                  <a:ext uri="{0D108BD9-81ED-4DB2-BD59-A6C34878D82A}">
                    <a16:rowId xmlns:a16="http://schemas.microsoft.com/office/drawing/2014/main" val="2840817664"/>
                  </a:ext>
                </a:extLst>
              </a:tr>
              <a:tr h="370840">
                <a:tc>
                  <a:txBody>
                    <a:bodyPr/>
                    <a:lstStyle/>
                    <a:p>
                      <a:r>
                        <a:rPr lang="en-US" dirty="0"/>
                        <a:t>Alice</a:t>
                      </a:r>
                    </a:p>
                  </a:txBody>
                  <a:tcPr/>
                </a:tc>
                <a:extLst>
                  <a:ext uri="{0D108BD9-81ED-4DB2-BD59-A6C34878D82A}">
                    <a16:rowId xmlns:a16="http://schemas.microsoft.com/office/drawing/2014/main" val="4253524241"/>
                  </a:ext>
                </a:extLst>
              </a:tr>
              <a:tr h="370840">
                <a:tc>
                  <a:txBody>
                    <a:bodyPr/>
                    <a:lstStyle/>
                    <a:p>
                      <a:r>
                        <a:rPr lang="en-US" dirty="0"/>
                        <a:t>Bob</a:t>
                      </a:r>
                    </a:p>
                  </a:txBody>
                  <a:tcPr/>
                </a:tc>
                <a:extLst>
                  <a:ext uri="{0D108BD9-81ED-4DB2-BD59-A6C34878D82A}">
                    <a16:rowId xmlns:a16="http://schemas.microsoft.com/office/drawing/2014/main" val="3895199575"/>
                  </a:ext>
                </a:extLst>
              </a:tr>
            </a:tbl>
          </a:graphicData>
        </a:graphic>
      </p:graphicFrame>
      <p:sp>
        <p:nvSpPr>
          <p:cNvPr id="18" name="TextBox 17">
            <a:extLst>
              <a:ext uri="{FF2B5EF4-FFF2-40B4-BE49-F238E27FC236}">
                <a16:creationId xmlns:a16="http://schemas.microsoft.com/office/drawing/2014/main" id="{B5480EB3-A033-594A-A250-D0E512C67AB8}"/>
              </a:ext>
            </a:extLst>
          </p:cNvPr>
          <p:cNvSpPr txBox="1"/>
          <p:nvPr/>
        </p:nvSpPr>
        <p:spPr>
          <a:xfrm>
            <a:off x="7215828" y="2091492"/>
            <a:ext cx="1672958" cy="369332"/>
          </a:xfrm>
          <a:prstGeom prst="rect">
            <a:avLst/>
          </a:prstGeom>
          <a:noFill/>
        </p:spPr>
        <p:txBody>
          <a:bodyPr wrap="none" rtlCol="0">
            <a:spAutoFit/>
          </a:bodyPr>
          <a:lstStyle/>
          <a:p>
            <a:r>
              <a:rPr lang="en-US" b="1" dirty="0"/>
              <a:t>Select  Dept=CS</a:t>
            </a:r>
          </a:p>
        </p:txBody>
      </p:sp>
      <p:cxnSp>
        <p:nvCxnSpPr>
          <p:cNvPr id="19" name="Straight Arrow Connector 18">
            <a:extLst>
              <a:ext uri="{FF2B5EF4-FFF2-40B4-BE49-F238E27FC236}">
                <a16:creationId xmlns:a16="http://schemas.microsoft.com/office/drawing/2014/main" id="{5A2B7DB9-92EF-5F4C-B05B-FC7B03C9C8ED}"/>
              </a:ext>
            </a:extLst>
          </p:cNvPr>
          <p:cNvCxnSpPr/>
          <p:nvPr/>
        </p:nvCxnSpPr>
        <p:spPr>
          <a:xfrm>
            <a:off x="7292509" y="2518029"/>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E6F980D-3286-1C4F-B812-A6F5F5D60048}"/>
              </a:ext>
            </a:extLst>
          </p:cNvPr>
          <p:cNvSpPr txBox="1"/>
          <p:nvPr/>
        </p:nvSpPr>
        <p:spPr>
          <a:xfrm>
            <a:off x="7198035" y="5013508"/>
            <a:ext cx="1672958" cy="369332"/>
          </a:xfrm>
          <a:prstGeom prst="rect">
            <a:avLst/>
          </a:prstGeom>
          <a:noFill/>
        </p:spPr>
        <p:txBody>
          <a:bodyPr wrap="none" rtlCol="0">
            <a:spAutoFit/>
          </a:bodyPr>
          <a:lstStyle/>
          <a:p>
            <a:r>
              <a:rPr lang="en-US" b="1" dirty="0"/>
              <a:t>Select  Dept=CS</a:t>
            </a:r>
          </a:p>
        </p:txBody>
      </p:sp>
      <p:cxnSp>
        <p:nvCxnSpPr>
          <p:cNvPr id="22" name="Straight Arrow Connector 21">
            <a:extLst>
              <a:ext uri="{FF2B5EF4-FFF2-40B4-BE49-F238E27FC236}">
                <a16:creationId xmlns:a16="http://schemas.microsoft.com/office/drawing/2014/main" id="{C07A53A3-D6DA-EF45-92D6-C414717A6DC1}"/>
              </a:ext>
            </a:extLst>
          </p:cNvPr>
          <p:cNvCxnSpPr/>
          <p:nvPr/>
        </p:nvCxnSpPr>
        <p:spPr>
          <a:xfrm>
            <a:off x="7274716" y="5440045"/>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24" name="Google Shape;486;p58" descr="http://icons.iconarchive.com/icons/arrioch/halloween/256/devil-icon.png">
            <a:extLst>
              <a:ext uri="{FF2B5EF4-FFF2-40B4-BE49-F238E27FC236}">
                <a16:creationId xmlns:a16="http://schemas.microsoft.com/office/drawing/2014/main" id="{F2BEDEF7-7F4B-C744-810C-E8097F4405EC}"/>
              </a:ext>
            </a:extLst>
          </p:cNvPr>
          <p:cNvPicPr preferRelativeResize="0"/>
          <p:nvPr/>
        </p:nvPicPr>
        <p:blipFill rotWithShape="1">
          <a:blip r:embed="rId3">
            <a:alphaModFix/>
          </a:blip>
          <a:srcRect/>
          <a:stretch/>
        </p:blipFill>
        <p:spPr>
          <a:xfrm>
            <a:off x="9065429" y="3409332"/>
            <a:ext cx="788925" cy="810054"/>
          </a:xfrm>
          <a:prstGeom prst="rect">
            <a:avLst/>
          </a:prstGeom>
          <a:noFill/>
          <a:ln>
            <a:noFill/>
          </a:ln>
        </p:spPr>
      </p:pic>
      <p:cxnSp>
        <p:nvCxnSpPr>
          <p:cNvPr id="25" name="Straight Arrow Connector 24">
            <a:extLst>
              <a:ext uri="{FF2B5EF4-FFF2-40B4-BE49-F238E27FC236}">
                <a16:creationId xmlns:a16="http://schemas.microsoft.com/office/drawing/2014/main" id="{8508CFDF-E18A-4C4C-AB94-556DE62D7599}"/>
              </a:ext>
            </a:extLst>
          </p:cNvPr>
          <p:cNvCxnSpPr/>
          <p:nvPr/>
        </p:nvCxnSpPr>
        <p:spPr>
          <a:xfrm>
            <a:off x="7888731" y="2556002"/>
            <a:ext cx="0" cy="83934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0564EDC-3655-DC45-9945-747C83795F4C}"/>
              </a:ext>
            </a:extLst>
          </p:cNvPr>
          <p:cNvSpPr txBox="1"/>
          <p:nvPr/>
        </p:nvSpPr>
        <p:spPr>
          <a:xfrm>
            <a:off x="8067930" y="3188288"/>
            <a:ext cx="818301" cy="369332"/>
          </a:xfrm>
          <a:prstGeom prst="rect">
            <a:avLst/>
          </a:prstGeom>
          <a:noFill/>
        </p:spPr>
        <p:txBody>
          <a:bodyPr wrap="none" rtlCol="0">
            <a:spAutoFit/>
          </a:bodyPr>
          <a:lstStyle/>
          <a:p>
            <a:r>
              <a:rPr lang="en-US" dirty="0"/>
              <a:t>View 2</a:t>
            </a:r>
          </a:p>
        </p:txBody>
      </p:sp>
      <p:cxnSp>
        <p:nvCxnSpPr>
          <p:cNvPr id="27" name="Straight Arrow Connector 26">
            <a:extLst>
              <a:ext uri="{FF2B5EF4-FFF2-40B4-BE49-F238E27FC236}">
                <a16:creationId xmlns:a16="http://schemas.microsoft.com/office/drawing/2014/main" id="{C000278B-C6C1-704B-BD03-76DABCC5FD90}"/>
              </a:ext>
            </a:extLst>
          </p:cNvPr>
          <p:cNvCxnSpPr>
            <a:cxnSpLocks/>
          </p:cNvCxnSpPr>
          <p:nvPr/>
        </p:nvCxnSpPr>
        <p:spPr>
          <a:xfrm flipV="1">
            <a:off x="7888731" y="4523304"/>
            <a:ext cx="0" cy="85953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9F44DFC-32EA-1243-979E-88C05A3BB77F}"/>
              </a:ext>
            </a:extLst>
          </p:cNvPr>
          <p:cNvSpPr txBox="1"/>
          <p:nvPr/>
        </p:nvSpPr>
        <p:spPr>
          <a:xfrm>
            <a:off x="8069622" y="4219386"/>
            <a:ext cx="882742" cy="369332"/>
          </a:xfrm>
          <a:prstGeom prst="rect">
            <a:avLst/>
          </a:prstGeom>
          <a:noFill/>
        </p:spPr>
        <p:txBody>
          <a:bodyPr wrap="none" rtlCol="0">
            <a:spAutoFit/>
          </a:bodyPr>
          <a:lstStyle/>
          <a:p>
            <a:r>
              <a:rPr lang="en-US" dirty="0"/>
              <a:t>View’ 2</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71056A5-6E00-2A45-B41F-CFA24FB27565}"/>
                  </a:ext>
                </a:extLst>
              </p:cNvPr>
              <p:cNvSpPr txBox="1"/>
              <p:nvPr/>
            </p:nvSpPr>
            <p:spPr>
              <a:xfrm rot="5400000">
                <a:off x="8016811" y="3390880"/>
                <a:ext cx="914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30" name="TextBox 29">
                <a:extLst>
                  <a:ext uri="{FF2B5EF4-FFF2-40B4-BE49-F238E27FC236}">
                    <a16:creationId xmlns:a16="http://schemas.microsoft.com/office/drawing/2014/main" id="{A71056A5-6E00-2A45-B41F-CFA24FB27565}"/>
                  </a:ext>
                </a:extLst>
              </p:cNvPr>
              <p:cNvSpPr txBox="1">
                <a:spLocks noRot="1" noChangeAspect="1" noMove="1" noResize="1" noEditPoints="1" noAdjustHandles="1" noChangeArrowheads="1" noChangeShapeType="1" noTextEdit="1"/>
              </p:cNvSpPr>
              <p:nvPr/>
            </p:nvSpPr>
            <p:spPr>
              <a:xfrm rot="5400000">
                <a:off x="8016811" y="3390880"/>
                <a:ext cx="914400" cy="92333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0967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dissolve">
                                      <p:cBhvr>
                                        <p:cTn id="29" dur="500"/>
                                        <p:tgtEl>
                                          <p:spTgt spid="2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dissolve">
                                      <p:cBhvr>
                                        <p:cTn id="38" dur="500"/>
                                        <p:tgtEl>
                                          <p:spTgt spid="26"/>
                                        </p:tgtEl>
                                      </p:cBhvr>
                                    </p:animEffect>
                                  </p:childTnLst>
                                </p:cTn>
                              </p:par>
                              <p:par>
                                <p:cTn id="39" presetID="9"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ssolve">
                                      <p:cBhvr>
                                        <p:cTn id="41" dur="500"/>
                                        <p:tgtEl>
                                          <p:spTgt spid="25"/>
                                        </p:tgtEl>
                                      </p:cBhvr>
                                    </p:animEffect>
                                  </p:childTnLst>
                                </p:cTn>
                              </p:par>
                              <p:par>
                                <p:cTn id="42" presetID="9"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dissolv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6" grpId="0"/>
      <p:bldP spid="28"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493A-D8B0-8E47-85F1-06AFEF327C04}"/>
              </a:ext>
            </a:extLst>
          </p:cNvPr>
          <p:cNvSpPr>
            <a:spLocks noGrp="1"/>
          </p:cNvSpPr>
          <p:nvPr>
            <p:ph type="title"/>
          </p:nvPr>
        </p:nvSpPr>
        <p:spPr/>
        <p:txBody>
          <a:bodyPr/>
          <a:lstStyle/>
          <a:p>
            <a:r>
              <a:rPr lang="en-US" dirty="0"/>
              <a:t>Why not composable?</a:t>
            </a:r>
          </a:p>
        </p:txBody>
      </p:sp>
      <p:sp>
        <p:nvSpPr>
          <p:cNvPr id="3" name="Content Placeholder 2">
            <a:extLst>
              <a:ext uri="{FF2B5EF4-FFF2-40B4-BE49-F238E27FC236}">
                <a16:creationId xmlns:a16="http://schemas.microsoft.com/office/drawing/2014/main" id="{52A5EBB7-DB16-4742-A882-79D5B5C4E7E1}"/>
              </a:ext>
            </a:extLst>
          </p:cNvPr>
          <p:cNvSpPr>
            <a:spLocks noGrp="1"/>
          </p:cNvSpPr>
          <p:nvPr>
            <p:ph idx="1"/>
          </p:nvPr>
        </p:nvSpPr>
        <p:spPr/>
        <p:txBody>
          <a:bodyPr/>
          <a:lstStyle/>
          <a:p>
            <a:pPr marL="0" indent="0">
              <a:buNone/>
            </a:pPr>
            <a:r>
              <a:rPr lang="en-US" dirty="0"/>
              <a:t>Given neighboring inputs:</a:t>
            </a:r>
          </a:p>
          <a:p>
            <a:pPr marL="0" indent="0">
              <a:buNone/>
            </a:pPr>
            <a:endParaRPr lang="en-US" dirty="0"/>
          </a:p>
          <a:p>
            <a:pPr marL="457200" lvl="1" indent="0">
              <a:buNone/>
            </a:pPr>
            <a:endParaRPr lang="en-US" dirty="0"/>
          </a:p>
          <a:p>
            <a:pPr marL="457200" lvl="1" indent="0">
              <a:buNone/>
            </a:pPr>
            <a:r>
              <a:rPr lang="en-US" sz="4800" dirty="0">
                <a:solidFill>
                  <a:srgbClr val="C00000"/>
                </a:solidFill>
              </a:rPr>
              <a:t>The outputs may not be neighboring!</a:t>
            </a:r>
          </a:p>
        </p:txBody>
      </p:sp>
      <p:sp>
        <p:nvSpPr>
          <p:cNvPr id="4" name="Slide Number Placeholder 3">
            <a:extLst>
              <a:ext uri="{FF2B5EF4-FFF2-40B4-BE49-F238E27FC236}">
                <a16:creationId xmlns:a16="http://schemas.microsoft.com/office/drawing/2014/main" id="{2DB45144-F945-EC40-BAFA-181116FE61C7}"/>
              </a:ext>
            </a:extLst>
          </p:cNvPr>
          <p:cNvSpPr>
            <a:spLocks noGrp="1"/>
          </p:cNvSpPr>
          <p:nvPr>
            <p:ph type="sldNum" sz="quarter" idx="12"/>
          </p:nvPr>
        </p:nvSpPr>
        <p:spPr/>
        <p:txBody>
          <a:bodyPr/>
          <a:lstStyle/>
          <a:p>
            <a:fld id="{41E3F2BF-CFD2-B941-A75D-E2179CA4D974}" type="slidenum">
              <a:rPr lang="en-US" smtClean="0"/>
              <a:t>28</a:t>
            </a:fld>
            <a:endParaRPr lang="en-US"/>
          </a:p>
        </p:txBody>
      </p:sp>
      <p:sp>
        <p:nvSpPr>
          <p:cNvPr id="5" name="TextBox 4">
            <a:extLst>
              <a:ext uri="{FF2B5EF4-FFF2-40B4-BE49-F238E27FC236}">
                <a16:creationId xmlns:a16="http://schemas.microsoft.com/office/drawing/2014/main" id="{898CCE74-6FE5-2049-92C0-4CA9F5754E60}"/>
              </a:ext>
            </a:extLst>
          </p:cNvPr>
          <p:cNvSpPr txBox="1"/>
          <p:nvPr/>
        </p:nvSpPr>
        <p:spPr>
          <a:xfrm>
            <a:off x="838200" y="4759827"/>
            <a:ext cx="10038710" cy="830997"/>
          </a:xfrm>
          <a:prstGeom prst="rect">
            <a:avLst/>
          </a:prstGeom>
          <a:noFill/>
        </p:spPr>
        <p:txBody>
          <a:bodyPr wrap="none" rtlCol="0">
            <a:spAutoFit/>
          </a:bodyPr>
          <a:lstStyle/>
          <a:p>
            <a:r>
              <a:rPr lang="en-US" sz="4800" dirty="0"/>
              <a:t>Our Solution: </a:t>
            </a:r>
            <a:r>
              <a:rPr lang="en-US" sz="4800" dirty="0">
                <a:solidFill>
                  <a:schemeClr val="accent1">
                    <a:lumMod val="75000"/>
                  </a:schemeClr>
                </a:solidFill>
              </a:rPr>
              <a:t>Neighbor-preserving DO! </a:t>
            </a:r>
          </a:p>
        </p:txBody>
      </p:sp>
      <p:pic>
        <p:nvPicPr>
          <p:cNvPr id="6" name="Google Shape;446;p57">
            <a:extLst>
              <a:ext uri="{FF2B5EF4-FFF2-40B4-BE49-F238E27FC236}">
                <a16:creationId xmlns:a16="http://schemas.microsoft.com/office/drawing/2014/main" id="{6953BBBE-42E0-534D-812B-921D94C9164D}"/>
              </a:ext>
            </a:extLst>
          </p:cNvPr>
          <p:cNvPicPr preferRelativeResize="0"/>
          <p:nvPr/>
        </p:nvPicPr>
        <p:blipFill>
          <a:blip r:embed="rId2">
            <a:alphaModFix/>
            <a:lum bright="70000" contrast="-70000"/>
          </a:blip>
          <a:stretch>
            <a:fillRect/>
          </a:stretch>
        </p:blipFill>
        <p:spPr>
          <a:xfrm>
            <a:off x="10182080" y="4001294"/>
            <a:ext cx="1572250" cy="1655000"/>
          </a:xfrm>
          <a:prstGeom prst="rect">
            <a:avLst/>
          </a:prstGeom>
          <a:noFill/>
          <a:ln>
            <a:noFill/>
          </a:ln>
        </p:spPr>
      </p:pic>
    </p:spTree>
    <p:extLst>
      <p:ext uri="{BB962C8B-B14F-4D97-AF65-F5344CB8AC3E}">
        <p14:creationId xmlns:p14="http://schemas.microsoft.com/office/powerpoint/2010/main" val="195184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E23FBD-105C-D84B-B63C-32819A6FEBA3}"/>
              </a:ext>
            </a:extLst>
          </p:cNvPr>
          <p:cNvSpPr>
            <a:spLocks noGrp="1"/>
          </p:cNvSpPr>
          <p:nvPr>
            <p:ph type="sldNum" sz="quarter" idx="12"/>
          </p:nvPr>
        </p:nvSpPr>
        <p:spPr/>
        <p:txBody>
          <a:bodyPr/>
          <a:lstStyle/>
          <a:p>
            <a:fld id="{41E3F2BF-CFD2-B941-A75D-E2179CA4D974}" type="slidenum">
              <a:rPr lang="en-US" smtClean="0"/>
              <a:t>29</a:t>
            </a:fld>
            <a:endParaRPr lang="en-US"/>
          </a:p>
        </p:txBody>
      </p:sp>
      <p:pic>
        <p:nvPicPr>
          <p:cNvPr id="3" name="Google Shape;629;p48">
            <a:extLst>
              <a:ext uri="{FF2B5EF4-FFF2-40B4-BE49-F238E27FC236}">
                <a16:creationId xmlns:a16="http://schemas.microsoft.com/office/drawing/2014/main" id="{CBBC2C4F-6BEB-314E-A4F2-7B28C60A122F}"/>
              </a:ext>
            </a:extLst>
          </p:cNvPr>
          <p:cNvPicPr preferRelativeResize="0"/>
          <p:nvPr/>
        </p:nvPicPr>
        <p:blipFill>
          <a:blip r:embed="rId2">
            <a:alphaModFix/>
          </a:blip>
          <a:stretch>
            <a:fillRect/>
          </a:stretch>
        </p:blipFill>
        <p:spPr>
          <a:xfrm>
            <a:off x="552184" y="437554"/>
            <a:ext cx="4506199" cy="5904880"/>
          </a:xfrm>
          <a:prstGeom prst="rect">
            <a:avLst/>
          </a:prstGeom>
          <a:noFill/>
          <a:ln>
            <a:noFill/>
          </a:ln>
        </p:spPr>
      </p:pic>
      <p:sp>
        <p:nvSpPr>
          <p:cNvPr id="4" name="Rounded Rectangle 3">
            <a:extLst>
              <a:ext uri="{FF2B5EF4-FFF2-40B4-BE49-F238E27FC236}">
                <a16:creationId xmlns:a16="http://schemas.microsoft.com/office/drawing/2014/main" id="{BAE47825-5FDF-5948-8FF0-89FA3C787A3C}"/>
              </a:ext>
            </a:extLst>
          </p:cNvPr>
          <p:cNvSpPr/>
          <p:nvPr/>
        </p:nvSpPr>
        <p:spPr>
          <a:xfrm>
            <a:off x="4844375" y="4980562"/>
            <a:ext cx="5972308" cy="1361872"/>
          </a:xfrm>
          <a:prstGeom prst="roundRect">
            <a:avLst/>
          </a:prstGeom>
          <a:solidFill>
            <a:schemeClr val="bg1">
              <a:lumMod val="85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solidFill>
                  <a:schemeClr val="bg1">
                    <a:lumMod val="65000"/>
                  </a:schemeClr>
                </a:solidFill>
              </a:rPr>
              <a:t>Why DO lacks composability</a:t>
            </a:r>
            <a:endParaRPr lang="en-US" sz="3200" dirty="0">
              <a:solidFill>
                <a:schemeClr val="bg1">
                  <a:lumMod val="65000"/>
                </a:schemeClr>
              </a:solidFill>
            </a:endParaRPr>
          </a:p>
        </p:txBody>
      </p:sp>
      <p:sp>
        <p:nvSpPr>
          <p:cNvPr id="5" name="Rounded Rectangle 4">
            <a:extLst>
              <a:ext uri="{FF2B5EF4-FFF2-40B4-BE49-F238E27FC236}">
                <a16:creationId xmlns:a16="http://schemas.microsoft.com/office/drawing/2014/main" id="{3329BB5D-28D9-8848-AC8A-26EE37F5D0FD}"/>
              </a:ext>
            </a:extLst>
          </p:cNvPr>
          <p:cNvSpPr/>
          <p:nvPr/>
        </p:nvSpPr>
        <p:spPr>
          <a:xfrm>
            <a:off x="5677711" y="2537481"/>
            <a:ext cx="5661498" cy="1361872"/>
          </a:xfrm>
          <a:prstGeom prst="roundRect">
            <a:avLst/>
          </a:prstGeom>
          <a:solidFill>
            <a:schemeClr val="accent6">
              <a:lumMod val="60000"/>
              <a:lumOff val="40000"/>
            </a:schemeClr>
          </a:solidFill>
          <a:ln>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chemeClr val="tx1"/>
                </a:solidFill>
              </a:rPr>
              <a:t>A New, Composable DO notion </a:t>
            </a:r>
            <a:endParaRPr lang="en-US" sz="3200" dirty="0">
              <a:solidFill>
                <a:schemeClr val="tx1"/>
              </a:solidFill>
            </a:endParaRPr>
          </a:p>
        </p:txBody>
      </p:sp>
      <p:pic>
        <p:nvPicPr>
          <p:cNvPr id="6" name="Google Shape;633;p48">
            <a:extLst>
              <a:ext uri="{FF2B5EF4-FFF2-40B4-BE49-F238E27FC236}">
                <a16:creationId xmlns:a16="http://schemas.microsoft.com/office/drawing/2014/main" id="{6E1FDC47-0B1C-394C-9374-28E06A3B954D}"/>
              </a:ext>
            </a:extLst>
          </p:cNvPr>
          <p:cNvPicPr preferRelativeResize="0"/>
          <p:nvPr/>
        </p:nvPicPr>
        <p:blipFill>
          <a:blip r:embed="rId3">
            <a:alphaModFix/>
          </a:blip>
          <a:stretch>
            <a:fillRect/>
          </a:stretch>
        </p:blipFill>
        <p:spPr>
          <a:xfrm>
            <a:off x="7474155" y="3982224"/>
            <a:ext cx="615946" cy="722350"/>
          </a:xfrm>
          <a:prstGeom prst="rect">
            <a:avLst/>
          </a:prstGeom>
          <a:noFill/>
          <a:ln>
            <a:noFill/>
          </a:ln>
        </p:spPr>
      </p:pic>
      <p:sp>
        <p:nvSpPr>
          <p:cNvPr id="7" name="Rounded Rectangle 6">
            <a:extLst>
              <a:ext uri="{FF2B5EF4-FFF2-40B4-BE49-F238E27FC236}">
                <a16:creationId xmlns:a16="http://schemas.microsoft.com/office/drawing/2014/main" id="{AD56D949-7324-CF41-A5BD-C34402533233}"/>
              </a:ext>
            </a:extLst>
          </p:cNvPr>
          <p:cNvSpPr/>
          <p:nvPr/>
        </p:nvSpPr>
        <p:spPr>
          <a:xfrm>
            <a:off x="6258128" y="286781"/>
            <a:ext cx="5661498" cy="1361872"/>
          </a:xfrm>
          <a:prstGeom prst="roundRect">
            <a:avLst/>
          </a:prstGeom>
          <a:solidFill>
            <a:schemeClr val="bg1">
              <a:lumMod val="85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chemeClr val="bg1">
                    <a:lumMod val="65000"/>
                  </a:schemeClr>
                </a:solidFill>
              </a:rPr>
              <a:t>Applications</a:t>
            </a:r>
            <a:endParaRPr lang="en-US" sz="3200" dirty="0">
              <a:solidFill>
                <a:schemeClr val="bg1">
                  <a:lumMod val="65000"/>
                </a:schemeClr>
              </a:solidFill>
            </a:endParaRPr>
          </a:p>
        </p:txBody>
      </p:sp>
      <p:pic>
        <p:nvPicPr>
          <p:cNvPr id="8" name="Google Shape;633;p48">
            <a:extLst>
              <a:ext uri="{FF2B5EF4-FFF2-40B4-BE49-F238E27FC236}">
                <a16:creationId xmlns:a16="http://schemas.microsoft.com/office/drawing/2014/main" id="{B45FFEED-ED73-304D-B36B-B370AE8551DF}"/>
              </a:ext>
            </a:extLst>
          </p:cNvPr>
          <p:cNvPicPr preferRelativeResize="0"/>
          <p:nvPr/>
        </p:nvPicPr>
        <p:blipFill>
          <a:blip r:embed="rId3">
            <a:alphaModFix/>
          </a:blip>
          <a:stretch>
            <a:fillRect/>
          </a:stretch>
        </p:blipFill>
        <p:spPr>
          <a:xfrm>
            <a:off x="8472931" y="1732260"/>
            <a:ext cx="615946" cy="722350"/>
          </a:xfrm>
          <a:prstGeom prst="rect">
            <a:avLst/>
          </a:prstGeom>
          <a:noFill/>
          <a:ln>
            <a:noFill/>
          </a:ln>
        </p:spPr>
      </p:pic>
    </p:spTree>
    <p:extLst>
      <p:ext uri="{BB962C8B-B14F-4D97-AF65-F5344CB8AC3E}">
        <p14:creationId xmlns:p14="http://schemas.microsoft.com/office/powerpoint/2010/main" val="209715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42345-49AD-4040-9402-2F2EFA5250E0}"/>
              </a:ext>
            </a:extLst>
          </p:cNvPr>
          <p:cNvSpPr>
            <a:spLocks noGrp="1"/>
          </p:cNvSpPr>
          <p:nvPr>
            <p:ph idx="1"/>
          </p:nvPr>
        </p:nvSpPr>
        <p:spPr/>
        <p:txBody>
          <a:bodyPr/>
          <a:lstStyle/>
          <a:p>
            <a:r>
              <a:rPr lang="en-US" dirty="0"/>
              <a:t>Practical Deployment</a:t>
            </a:r>
          </a:p>
          <a:p>
            <a:pPr lvl="1"/>
            <a:r>
              <a:rPr lang="en-US" dirty="0"/>
              <a:t>Signal’s contact discovery uses </a:t>
            </a:r>
            <a:r>
              <a:rPr lang="en-US" dirty="0" err="1"/>
              <a:t>PathORAM</a:t>
            </a:r>
            <a:endParaRPr lang="en-US" dirty="0"/>
          </a:p>
          <a:p>
            <a:pPr lvl="1"/>
            <a:endParaRPr lang="en-US" dirty="0"/>
          </a:p>
          <a:p>
            <a:r>
              <a:rPr lang="en-US" dirty="0"/>
              <a:t>Limitations: </a:t>
            </a:r>
          </a:p>
          <a:p>
            <a:pPr lvl="1"/>
            <a:r>
              <a:rPr lang="en-US" dirty="0"/>
              <a:t>Logarithmic overhead barrier</a:t>
            </a:r>
          </a:p>
          <a:p>
            <a:pPr lvl="1"/>
            <a:r>
              <a:rPr lang="en-US" dirty="0"/>
              <a:t>Padding running time/output length to worst case</a:t>
            </a:r>
          </a:p>
        </p:txBody>
      </p:sp>
      <p:sp>
        <p:nvSpPr>
          <p:cNvPr id="4" name="Slide Number Placeholder 3">
            <a:extLst>
              <a:ext uri="{FF2B5EF4-FFF2-40B4-BE49-F238E27FC236}">
                <a16:creationId xmlns:a16="http://schemas.microsoft.com/office/drawing/2014/main" id="{C569950E-4E78-BA48-8083-5426B81DA3C3}"/>
              </a:ext>
            </a:extLst>
          </p:cNvPr>
          <p:cNvSpPr>
            <a:spLocks noGrp="1"/>
          </p:cNvSpPr>
          <p:nvPr>
            <p:ph type="sldNum" sz="quarter" idx="12"/>
          </p:nvPr>
        </p:nvSpPr>
        <p:spPr/>
        <p:txBody>
          <a:bodyPr/>
          <a:lstStyle/>
          <a:p>
            <a:fld id="{41E3F2BF-CFD2-B941-A75D-E2179CA4D974}" type="slidenum">
              <a:rPr lang="en-US" smtClean="0"/>
              <a:t>3</a:t>
            </a:fld>
            <a:endParaRPr lang="en-US"/>
          </a:p>
        </p:txBody>
      </p:sp>
      <p:sp>
        <p:nvSpPr>
          <p:cNvPr id="13" name="Title 12">
            <a:extLst>
              <a:ext uri="{FF2B5EF4-FFF2-40B4-BE49-F238E27FC236}">
                <a16:creationId xmlns:a16="http://schemas.microsoft.com/office/drawing/2014/main" id="{517C4B09-599F-484F-8D7B-B0E49A03CBB2}"/>
              </a:ext>
            </a:extLst>
          </p:cNvPr>
          <p:cNvSpPr>
            <a:spLocks noGrp="1"/>
          </p:cNvSpPr>
          <p:nvPr>
            <p:ph type="title"/>
          </p:nvPr>
        </p:nvSpPr>
        <p:spPr/>
        <p:txBody>
          <a:bodyPr/>
          <a:lstStyle/>
          <a:p>
            <a:r>
              <a:rPr lang="en-US" dirty="0"/>
              <a:t>Current Landscape of Oblivious Algorithms</a:t>
            </a:r>
          </a:p>
        </p:txBody>
      </p:sp>
    </p:spTree>
    <p:extLst>
      <p:ext uri="{BB962C8B-B14F-4D97-AF65-F5344CB8AC3E}">
        <p14:creationId xmlns:p14="http://schemas.microsoft.com/office/powerpoint/2010/main" val="4147751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E23FBD-105C-D84B-B63C-32819A6FEBA3}"/>
              </a:ext>
            </a:extLst>
          </p:cNvPr>
          <p:cNvSpPr>
            <a:spLocks noGrp="1"/>
          </p:cNvSpPr>
          <p:nvPr>
            <p:ph type="sldNum" sz="quarter" idx="12"/>
          </p:nvPr>
        </p:nvSpPr>
        <p:spPr/>
        <p:txBody>
          <a:bodyPr/>
          <a:lstStyle/>
          <a:p>
            <a:fld id="{41E3F2BF-CFD2-B941-A75D-E2179CA4D974}" type="slidenum">
              <a:rPr lang="en-US" smtClean="0"/>
              <a:t>30</a:t>
            </a:fld>
            <a:endParaRPr lang="en-US"/>
          </a:p>
        </p:txBody>
      </p:sp>
      <p:pic>
        <p:nvPicPr>
          <p:cNvPr id="3" name="Google Shape;629;p48">
            <a:extLst>
              <a:ext uri="{FF2B5EF4-FFF2-40B4-BE49-F238E27FC236}">
                <a16:creationId xmlns:a16="http://schemas.microsoft.com/office/drawing/2014/main" id="{CBBC2C4F-6BEB-314E-A4F2-7B28C60A122F}"/>
              </a:ext>
            </a:extLst>
          </p:cNvPr>
          <p:cNvPicPr preferRelativeResize="0"/>
          <p:nvPr/>
        </p:nvPicPr>
        <p:blipFill>
          <a:blip r:embed="rId3">
            <a:alphaModFix/>
          </a:blip>
          <a:stretch>
            <a:fillRect/>
          </a:stretch>
        </p:blipFill>
        <p:spPr>
          <a:xfrm>
            <a:off x="552184" y="437554"/>
            <a:ext cx="4506199" cy="5904880"/>
          </a:xfrm>
          <a:prstGeom prst="rect">
            <a:avLst/>
          </a:prstGeom>
          <a:noFill/>
          <a:ln>
            <a:noFill/>
          </a:ln>
        </p:spPr>
      </p:pic>
      <p:sp>
        <p:nvSpPr>
          <p:cNvPr id="4" name="Rounded Rectangle 3">
            <a:extLst>
              <a:ext uri="{FF2B5EF4-FFF2-40B4-BE49-F238E27FC236}">
                <a16:creationId xmlns:a16="http://schemas.microsoft.com/office/drawing/2014/main" id="{BAE47825-5FDF-5948-8FF0-89FA3C787A3C}"/>
              </a:ext>
            </a:extLst>
          </p:cNvPr>
          <p:cNvSpPr/>
          <p:nvPr/>
        </p:nvSpPr>
        <p:spPr>
          <a:xfrm>
            <a:off x="4844375" y="4980562"/>
            <a:ext cx="5972308" cy="1361872"/>
          </a:xfrm>
          <a:prstGeom prst="roundRect">
            <a:avLst/>
          </a:prstGeom>
          <a:solidFill>
            <a:schemeClr val="bg1">
              <a:lumMod val="75000"/>
            </a:schemeClr>
          </a:solidFill>
          <a:ln>
            <a:solidFill>
              <a:schemeClr val="bg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solidFill>
                  <a:schemeClr val="bg1">
                    <a:lumMod val="85000"/>
                  </a:schemeClr>
                </a:solidFill>
              </a:rPr>
              <a:t>What</a:t>
            </a:r>
            <a:r>
              <a:rPr lang="en-US" sz="3200" dirty="0">
                <a:solidFill>
                  <a:schemeClr val="bg1">
                    <a:lumMod val="85000"/>
                  </a:schemeClr>
                </a:solidFill>
              </a:rPr>
              <a:t> is Differential Obliviousness</a:t>
            </a:r>
          </a:p>
        </p:txBody>
      </p:sp>
      <p:sp>
        <p:nvSpPr>
          <p:cNvPr id="5" name="Rounded Rectangle 4">
            <a:extLst>
              <a:ext uri="{FF2B5EF4-FFF2-40B4-BE49-F238E27FC236}">
                <a16:creationId xmlns:a16="http://schemas.microsoft.com/office/drawing/2014/main" id="{3329BB5D-28D9-8848-AC8A-26EE37F5D0FD}"/>
              </a:ext>
            </a:extLst>
          </p:cNvPr>
          <p:cNvSpPr/>
          <p:nvPr/>
        </p:nvSpPr>
        <p:spPr>
          <a:xfrm>
            <a:off x="5677711" y="2537481"/>
            <a:ext cx="5661498" cy="1361872"/>
          </a:xfrm>
          <a:prstGeom prst="roundRect">
            <a:avLst/>
          </a:prstGeom>
          <a:solidFill>
            <a:schemeClr val="bg1">
              <a:lumMod val="75000"/>
            </a:schemeClr>
          </a:solidFill>
          <a:ln>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chemeClr val="bg1">
                    <a:lumMod val="85000"/>
                  </a:schemeClr>
                </a:solidFill>
              </a:rPr>
              <a:t>Why</a:t>
            </a:r>
            <a:r>
              <a:rPr lang="en-US" sz="3200" dirty="0">
                <a:solidFill>
                  <a:schemeClr val="bg1">
                    <a:lumMod val="85000"/>
                  </a:schemeClr>
                </a:solidFill>
              </a:rPr>
              <a:t> not composable</a:t>
            </a:r>
          </a:p>
        </p:txBody>
      </p:sp>
      <p:pic>
        <p:nvPicPr>
          <p:cNvPr id="6" name="Google Shape;633;p48">
            <a:extLst>
              <a:ext uri="{FF2B5EF4-FFF2-40B4-BE49-F238E27FC236}">
                <a16:creationId xmlns:a16="http://schemas.microsoft.com/office/drawing/2014/main" id="{6E1FDC47-0B1C-394C-9374-28E06A3B954D}"/>
              </a:ext>
            </a:extLst>
          </p:cNvPr>
          <p:cNvPicPr preferRelativeResize="0"/>
          <p:nvPr/>
        </p:nvPicPr>
        <p:blipFill>
          <a:blip r:embed="rId4">
            <a:alphaModFix/>
          </a:blip>
          <a:stretch>
            <a:fillRect/>
          </a:stretch>
        </p:blipFill>
        <p:spPr>
          <a:xfrm>
            <a:off x="7474155" y="3982224"/>
            <a:ext cx="615946" cy="722350"/>
          </a:xfrm>
          <a:prstGeom prst="rect">
            <a:avLst/>
          </a:prstGeom>
          <a:noFill/>
          <a:ln>
            <a:noFill/>
          </a:ln>
        </p:spPr>
      </p:pic>
      <p:sp>
        <p:nvSpPr>
          <p:cNvPr id="7" name="Rounded Rectangle 6">
            <a:extLst>
              <a:ext uri="{FF2B5EF4-FFF2-40B4-BE49-F238E27FC236}">
                <a16:creationId xmlns:a16="http://schemas.microsoft.com/office/drawing/2014/main" id="{AD56D949-7324-CF41-A5BD-C34402533233}"/>
              </a:ext>
            </a:extLst>
          </p:cNvPr>
          <p:cNvSpPr/>
          <p:nvPr/>
        </p:nvSpPr>
        <p:spPr>
          <a:xfrm>
            <a:off x="6258128" y="286781"/>
            <a:ext cx="5661498" cy="1361872"/>
          </a:xfrm>
          <a:prstGeom prst="roundRect">
            <a:avLst/>
          </a:prstGeom>
          <a:solidFill>
            <a:schemeClr val="accent6">
              <a:lumMod val="40000"/>
              <a:lumOff val="60000"/>
            </a:schemeClr>
          </a:solidFill>
          <a:ln>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chemeClr val="tx1"/>
                </a:solidFill>
              </a:rPr>
              <a:t>How</a:t>
            </a:r>
            <a:r>
              <a:rPr lang="en-US" sz="3200" dirty="0">
                <a:solidFill>
                  <a:schemeClr val="tx1"/>
                </a:solidFill>
              </a:rPr>
              <a:t> to compose</a:t>
            </a:r>
          </a:p>
        </p:txBody>
      </p:sp>
      <p:pic>
        <p:nvPicPr>
          <p:cNvPr id="8" name="Google Shape;633;p48">
            <a:extLst>
              <a:ext uri="{FF2B5EF4-FFF2-40B4-BE49-F238E27FC236}">
                <a16:creationId xmlns:a16="http://schemas.microsoft.com/office/drawing/2014/main" id="{B45FFEED-ED73-304D-B36B-B370AE8551DF}"/>
              </a:ext>
            </a:extLst>
          </p:cNvPr>
          <p:cNvPicPr preferRelativeResize="0"/>
          <p:nvPr/>
        </p:nvPicPr>
        <p:blipFill>
          <a:blip r:embed="rId4">
            <a:alphaModFix/>
          </a:blip>
          <a:stretch>
            <a:fillRect/>
          </a:stretch>
        </p:blipFill>
        <p:spPr>
          <a:xfrm>
            <a:off x="8472931" y="1732260"/>
            <a:ext cx="615946" cy="722350"/>
          </a:xfrm>
          <a:prstGeom prst="rect">
            <a:avLst/>
          </a:prstGeom>
          <a:noFill/>
          <a:ln>
            <a:noFill/>
          </a:ln>
        </p:spPr>
      </p:pic>
    </p:spTree>
    <p:extLst>
      <p:ext uri="{BB962C8B-B14F-4D97-AF65-F5344CB8AC3E}">
        <p14:creationId xmlns:p14="http://schemas.microsoft.com/office/powerpoint/2010/main" val="1167438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493A-D8B0-8E47-85F1-06AFEF327C04}"/>
              </a:ext>
            </a:extLst>
          </p:cNvPr>
          <p:cNvSpPr>
            <a:spLocks noGrp="1"/>
          </p:cNvSpPr>
          <p:nvPr>
            <p:ph type="title"/>
          </p:nvPr>
        </p:nvSpPr>
        <p:spPr>
          <a:xfrm>
            <a:off x="838200" y="365125"/>
            <a:ext cx="10515600" cy="1325563"/>
          </a:xfrm>
        </p:spPr>
        <p:txBody>
          <a:bodyPr/>
          <a:lstStyle/>
          <a:p>
            <a:r>
              <a:rPr lang="en-US" dirty="0"/>
              <a:t>Intuition</a:t>
            </a:r>
          </a:p>
        </p:txBody>
      </p:sp>
      <p:sp>
        <p:nvSpPr>
          <p:cNvPr id="3" name="Content Placeholder 2">
            <a:extLst>
              <a:ext uri="{FF2B5EF4-FFF2-40B4-BE49-F238E27FC236}">
                <a16:creationId xmlns:a16="http://schemas.microsoft.com/office/drawing/2014/main" id="{52A5EBB7-DB16-4742-A882-79D5B5C4E7E1}"/>
              </a:ext>
            </a:extLst>
          </p:cNvPr>
          <p:cNvSpPr>
            <a:spLocks noGrp="1"/>
          </p:cNvSpPr>
          <p:nvPr>
            <p:ph idx="1"/>
          </p:nvPr>
        </p:nvSpPr>
        <p:spPr/>
        <p:txBody>
          <a:bodyPr>
            <a:normAutofit/>
          </a:bodyPr>
          <a:lstStyle/>
          <a:p>
            <a:pPr marL="0" indent="0">
              <a:buNone/>
            </a:pPr>
            <a:r>
              <a:rPr lang="en-US" sz="3600" dirty="0"/>
              <a:t>How to compose DO algorithms</a:t>
            </a:r>
          </a:p>
          <a:p>
            <a:pPr marL="0" indent="0">
              <a:buNone/>
            </a:pPr>
            <a:r>
              <a:rPr lang="en-US" sz="3600" dirty="0"/>
              <a:t>= </a:t>
            </a:r>
          </a:p>
          <a:p>
            <a:pPr marL="0" indent="0">
              <a:buNone/>
            </a:pPr>
            <a:r>
              <a:rPr lang="en-US" sz="3600" dirty="0"/>
              <a:t>1) Finding the </a:t>
            </a:r>
            <a:r>
              <a:rPr lang="en-US" sz="3600" b="1" dirty="0">
                <a:solidFill>
                  <a:schemeClr val="accent1">
                    <a:lumMod val="75000"/>
                  </a:schemeClr>
                </a:solidFill>
              </a:rPr>
              <a:t>right definition </a:t>
            </a:r>
            <a:r>
              <a:rPr lang="en-US" sz="3600" dirty="0"/>
              <a:t>for neighbor preserving;</a:t>
            </a:r>
          </a:p>
          <a:p>
            <a:pPr marL="0" indent="0">
              <a:buNone/>
            </a:pPr>
            <a:r>
              <a:rPr lang="en-US" sz="3600" dirty="0"/>
              <a:t>2) Proving it to be composable.</a:t>
            </a:r>
          </a:p>
        </p:txBody>
      </p:sp>
      <p:sp>
        <p:nvSpPr>
          <p:cNvPr id="4" name="Slide Number Placeholder 3">
            <a:extLst>
              <a:ext uri="{FF2B5EF4-FFF2-40B4-BE49-F238E27FC236}">
                <a16:creationId xmlns:a16="http://schemas.microsoft.com/office/drawing/2014/main" id="{2DB45144-F945-EC40-BAFA-181116FE61C7}"/>
              </a:ext>
            </a:extLst>
          </p:cNvPr>
          <p:cNvSpPr>
            <a:spLocks noGrp="1"/>
          </p:cNvSpPr>
          <p:nvPr>
            <p:ph type="sldNum" sz="quarter" idx="12"/>
          </p:nvPr>
        </p:nvSpPr>
        <p:spPr/>
        <p:txBody>
          <a:bodyPr/>
          <a:lstStyle/>
          <a:p>
            <a:fld id="{41E3F2BF-CFD2-B941-A75D-E2179CA4D974}" type="slidenum">
              <a:rPr lang="en-US" smtClean="0"/>
              <a:t>31</a:t>
            </a:fld>
            <a:endParaRPr lang="en-US"/>
          </a:p>
        </p:txBody>
      </p:sp>
    </p:spTree>
    <p:extLst>
      <p:ext uri="{BB962C8B-B14F-4D97-AF65-F5344CB8AC3E}">
        <p14:creationId xmlns:p14="http://schemas.microsoft.com/office/powerpoint/2010/main" val="3443960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FABF-8CE6-8A4E-89F7-F986056DB8CC}"/>
              </a:ext>
            </a:extLst>
          </p:cNvPr>
          <p:cNvSpPr>
            <a:spLocks noGrp="1"/>
          </p:cNvSpPr>
          <p:nvPr>
            <p:ph type="title"/>
          </p:nvPr>
        </p:nvSpPr>
        <p:spPr/>
        <p:txBody>
          <a:bodyPr>
            <a:normAutofit/>
          </a:bodyPr>
          <a:lstStyle/>
          <a:p>
            <a:r>
              <a:rPr lang="en-US" sz="4000" dirty="0"/>
              <a:t>First Attempt: Strongly Neighbor-Preserving DO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9B171C0-EC92-CE45-86AA-3ACB8783783C}"/>
                  </a:ext>
                </a:extLst>
              </p:cNvPr>
              <p:cNvSpPr>
                <a:spLocks noGrp="1"/>
              </p:cNvSpPr>
              <p:nvPr>
                <p:ph idx="1"/>
              </p:nvPr>
            </p:nvSpPr>
            <p:spPr/>
            <p:txBody>
              <a:bodyPr>
                <a:normAutofit/>
              </a:bodyPr>
              <a:lstStyle/>
              <a:p>
                <a14:m>
                  <m:oMath xmlns:m="http://schemas.openxmlformats.org/officeDocument/2006/math">
                    <m:sSub>
                      <m:sSubPr>
                        <m:ctrlPr>
                          <a:rPr lang="en-US" sz="3500" b="0" i="1" smtClean="0">
                            <a:latin typeface="Cambria Math" panose="02040503050406030204" pitchFamily="18" charset="0"/>
                          </a:rPr>
                        </m:ctrlPr>
                      </m:sSubPr>
                      <m:e>
                        <m:r>
                          <a:rPr lang="en-US" sz="3500" b="0" i="1" smtClean="0">
                            <a:latin typeface="Cambria Math" panose="02040503050406030204" pitchFamily="18" charset="0"/>
                          </a:rPr>
                          <m:t>𝑀</m:t>
                        </m:r>
                      </m:e>
                      <m:sub>
                        <m:r>
                          <a:rPr lang="en-US" sz="3500" b="0" i="1" smtClean="0">
                            <a:latin typeface="Cambria Math" panose="02040503050406030204" pitchFamily="18" charset="0"/>
                          </a:rPr>
                          <m:t>1</m:t>
                        </m:r>
                      </m:sub>
                    </m:sSub>
                    <m:r>
                      <a:rPr lang="en-US" sz="3500" b="0" i="1" smtClean="0">
                        <a:latin typeface="Cambria Math" panose="02040503050406030204" pitchFamily="18" charset="0"/>
                      </a:rPr>
                      <m:t> </m:t>
                    </m:r>
                  </m:oMath>
                </a14:m>
                <a:r>
                  <a:rPr lang="en-US" sz="3200" dirty="0"/>
                  <a:t>is </a:t>
                </a:r>
                <a14:m>
                  <m:oMath xmlns:m="http://schemas.openxmlformats.org/officeDocument/2006/math">
                    <m:r>
                      <a:rPr lang="en-US" sz="3200" i="1">
                        <a:solidFill>
                          <a:srgbClr val="C00000"/>
                        </a:solidFill>
                        <a:latin typeface="Cambria Math" panose="02040503050406030204" pitchFamily="18" charset="0"/>
                      </a:rPr>
                      <m:t>(</m:t>
                    </m:r>
                    <m:sSub>
                      <m:sSubPr>
                        <m:ctrlPr>
                          <a:rPr lang="en-US" sz="3200" i="1">
                            <a:solidFill>
                              <a:srgbClr val="C00000"/>
                            </a:solidFill>
                            <a:latin typeface="Cambria Math" panose="02040503050406030204" pitchFamily="18" charset="0"/>
                            <a:ea typeface="Cambria Math" panose="02040503050406030204" pitchFamily="18" charset="0"/>
                          </a:rPr>
                        </m:ctrlPr>
                      </m:sSubPr>
                      <m:e>
                        <m:r>
                          <a:rPr lang="en-US" sz="3200" i="1">
                            <a:solidFill>
                              <a:srgbClr val="C00000"/>
                            </a:solidFill>
                            <a:latin typeface="Cambria Math" panose="02040503050406030204" pitchFamily="18" charset="0"/>
                            <a:ea typeface="Cambria Math" panose="02040503050406030204" pitchFamily="18" charset="0"/>
                          </a:rPr>
                          <m:t>𝜖</m:t>
                        </m:r>
                      </m:e>
                      <m:sub>
                        <m:r>
                          <a:rPr lang="en-US" sz="3200" i="1">
                            <a:solidFill>
                              <a:srgbClr val="C00000"/>
                            </a:solidFill>
                            <a:latin typeface="Cambria Math" panose="02040503050406030204" pitchFamily="18" charset="0"/>
                            <a:ea typeface="Cambria Math" panose="02040503050406030204" pitchFamily="18" charset="0"/>
                          </a:rPr>
                          <m:t>1</m:t>
                        </m:r>
                      </m:sub>
                    </m:sSub>
                    <m:r>
                      <a:rPr lang="en-US" sz="3200" i="1">
                        <a:solidFill>
                          <a:srgbClr val="C00000"/>
                        </a:solidFill>
                        <a:latin typeface="Cambria Math" panose="02040503050406030204" pitchFamily="18" charset="0"/>
                        <a:ea typeface="Cambria Math" panose="02040503050406030204" pitchFamily="18" charset="0"/>
                      </a:rPr>
                      <m:t>, </m:t>
                    </m:r>
                    <m:sSub>
                      <m:sSubPr>
                        <m:ctrlPr>
                          <a:rPr lang="en-US" sz="3200" i="1">
                            <a:solidFill>
                              <a:srgbClr val="C00000"/>
                            </a:solidFill>
                            <a:latin typeface="Cambria Math" panose="02040503050406030204" pitchFamily="18" charset="0"/>
                            <a:ea typeface="Cambria Math" panose="02040503050406030204" pitchFamily="18" charset="0"/>
                          </a:rPr>
                        </m:ctrlPr>
                      </m:sSubPr>
                      <m:e>
                        <m:r>
                          <a:rPr lang="en-US" sz="3200" i="1">
                            <a:solidFill>
                              <a:srgbClr val="C00000"/>
                            </a:solidFill>
                            <a:latin typeface="Cambria Math" panose="02040503050406030204" pitchFamily="18" charset="0"/>
                            <a:ea typeface="Cambria Math" panose="02040503050406030204" pitchFamily="18" charset="0"/>
                          </a:rPr>
                          <m:t>𝛿</m:t>
                        </m:r>
                      </m:e>
                      <m:sub>
                        <m:r>
                          <a:rPr lang="en-US" sz="3200" i="1">
                            <a:solidFill>
                              <a:srgbClr val="C00000"/>
                            </a:solidFill>
                            <a:latin typeface="Cambria Math" panose="02040503050406030204" pitchFamily="18" charset="0"/>
                            <a:ea typeface="Cambria Math" panose="02040503050406030204" pitchFamily="18" charset="0"/>
                          </a:rPr>
                          <m:t>1</m:t>
                        </m:r>
                      </m:sub>
                    </m:sSub>
                  </m:oMath>
                </a14:m>
                <a:r>
                  <a:rPr lang="en-US" sz="3200" dirty="0">
                    <a:solidFill>
                      <a:srgbClr val="C00000"/>
                    </a:solidFill>
                  </a:rPr>
                  <a:t>)-DO </a:t>
                </a:r>
                <a:endParaRPr lang="en-US" sz="3500" dirty="0"/>
              </a:p>
              <a:p>
                <a:r>
                  <a:rPr lang="en-US" sz="3500" dirty="0"/>
                  <a:t>If </a:t>
                </a:r>
                <a14:m>
                  <m:oMath xmlns:m="http://schemas.openxmlformats.org/officeDocument/2006/math">
                    <m:r>
                      <a:rPr lang="en-US" sz="3500" i="1">
                        <a:latin typeface="Cambria Math" panose="02040503050406030204" pitchFamily="18" charset="0"/>
                      </a:rPr>
                      <m:t>𝑋</m:t>
                    </m:r>
                    <m:r>
                      <a:rPr lang="en-US" sz="3500" i="1">
                        <a:latin typeface="Cambria Math" panose="02040503050406030204" pitchFamily="18" charset="0"/>
                        <a:ea typeface="Cambria Math" panose="02040503050406030204" pitchFamily="18" charset="0"/>
                      </a:rPr>
                      <m:t>~</m:t>
                    </m:r>
                    <m:r>
                      <a:rPr lang="en-US" sz="3500" i="1">
                        <a:latin typeface="Cambria Math" panose="02040503050406030204" pitchFamily="18" charset="0"/>
                      </a:rPr>
                      <m:t>𝑋</m:t>
                    </m:r>
                    <m:r>
                      <a:rPr lang="en-US" sz="3500">
                        <a:latin typeface="Cambria Math" panose="02040503050406030204" pitchFamily="18" charset="0"/>
                      </a:rPr>
                      <m:t>′</m:t>
                    </m:r>
                  </m:oMath>
                </a14:m>
                <a:r>
                  <a:rPr lang="en-US" sz="3500" dirty="0"/>
                  <a:t> , then </a:t>
                </a:r>
                <a14:m>
                  <m:oMath xmlns:m="http://schemas.openxmlformats.org/officeDocument/2006/math">
                    <m:sSub>
                      <m:sSubPr>
                        <m:ctrlPr>
                          <a:rPr lang="en-US" sz="3500" b="0" i="1" smtClean="0">
                            <a:latin typeface="Cambria Math" panose="02040503050406030204" pitchFamily="18" charset="0"/>
                          </a:rPr>
                        </m:ctrlPr>
                      </m:sSubPr>
                      <m:e>
                        <m:r>
                          <a:rPr lang="en-US" sz="3500" b="0" i="1" smtClean="0">
                            <a:latin typeface="Cambria Math" panose="02040503050406030204" pitchFamily="18" charset="0"/>
                          </a:rPr>
                          <m:t>𝑀</m:t>
                        </m:r>
                      </m:e>
                      <m:sub>
                        <m:r>
                          <a:rPr lang="en-US" sz="3500" b="0" i="1" smtClean="0">
                            <a:latin typeface="Cambria Math" panose="02040503050406030204" pitchFamily="18" charset="0"/>
                          </a:rPr>
                          <m:t>1</m:t>
                        </m:r>
                      </m:sub>
                    </m:sSub>
                    <m:d>
                      <m:dPr>
                        <m:ctrlPr>
                          <a:rPr lang="en-US" sz="3500" b="0" i="1" smtClean="0">
                            <a:latin typeface="Cambria Math" panose="02040503050406030204" pitchFamily="18" charset="0"/>
                          </a:rPr>
                        </m:ctrlPr>
                      </m:dPr>
                      <m:e>
                        <m:r>
                          <a:rPr lang="en-US" sz="3500" b="0" i="1" smtClean="0">
                            <a:latin typeface="Cambria Math" panose="02040503050406030204" pitchFamily="18" charset="0"/>
                          </a:rPr>
                          <m:t>𝑋</m:t>
                        </m:r>
                      </m:e>
                    </m:d>
                    <m:sSub>
                      <m:sSubPr>
                        <m:ctrlPr>
                          <a:rPr lang="en-US" sz="3500" b="0" i="1" smtClean="0">
                            <a:latin typeface="Cambria Math" panose="02040503050406030204" pitchFamily="18" charset="0"/>
                          </a:rPr>
                        </m:ctrlPr>
                      </m:sSubPr>
                      <m:e>
                        <m:r>
                          <a:rPr lang="en-US" sz="3500" i="1">
                            <a:latin typeface="Cambria Math" panose="02040503050406030204" pitchFamily="18" charset="0"/>
                            <a:ea typeface="Cambria Math" panose="02040503050406030204" pitchFamily="18" charset="0"/>
                          </a:rPr>
                          <m:t>~</m:t>
                        </m:r>
                        <m:r>
                          <a:rPr lang="en-US" sz="3500" b="0" i="1" smtClean="0">
                            <a:latin typeface="Cambria Math" panose="02040503050406030204" pitchFamily="18" charset="0"/>
                          </a:rPr>
                          <m:t>𝑀</m:t>
                        </m:r>
                      </m:e>
                      <m:sub>
                        <m:r>
                          <a:rPr lang="en-US" sz="3500" b="0" i="1" smtClean="0">
                            <a:latin typeface="Cambria Math" panose="02040503050406030204" pitchFamily="18" charset="0"/>
                          </a:rPr>
                          <m:t>1</m:t>
                        </m:r>
                      </m:sub>
                    </m:sSub>
                    <m:r>
                      <a:rPr lang="en-US" sz="3500" i="1">
                        <a:latin typeface="Cambria Math" panose="02040503050406030204" pitchFamily="18" charset="0"/>
                      </a:rPr>
                      <m:t>(</m:t>
                    </m:r>
                    <m:r>
                      <a:rPr lang="en-US" sz="3500" b="0" i="1" smtClean="0">
                        <a:latin typeface="Cambria Math" panose="02040503050406030204" pitchFamily="18" charset="0"/>
                      </a:rPr>
                      <m:t>𝑋</m:t>
                    </m:r>
                    <m:r>
                      <a:rPr lang="en-US" sz="3500" b="0" i="1" smtClean="0">
                        <a:latin typeface="Cambria Math" panose="02040503050406030204" pitchFamily="18" charset="0"/>
                      </a:rPr>
                      <m:t>′)</m:t>
                    </m:r>
                  </m:oMath>
                </a14:m>
                <a:r>
                  <a:rPr lang="zh-CN" altLang="en-US" sz="2800" dirty="0"/>
                  <a:t> </a:t>
                </a:r>
                <a:r>
                  <a:rPr lang="en-US" altLang="zh-CN" sz="2800" dirty="0"/>
                  <a:t> </a:t>
                </a:r>
                <a:endParaRPr lang="en-US" sz="2800" dirty="0"/>
              </a:p>
              <a:p>
                <a:r>
                  <a:rPr lang="en-US" dirty="0">
                    <a:solidFill>
                      <a:schemeClr val="bg1"/>
                    </a:solidFill>
                  </a:rPr>
                  <a:t>Example: </a:t>
                </a:r>
              </a:p>
              <a:p>
                <a:pPr marL="457200" lvl="1" indent="0">
                  <a:buNone/>
                </a:pPr>
                <a:r>
                  <a:rPr lang="en-US" sz="2800" dirty="0">
                    <a:solidFill>
                      <a:schemeClr val="bg1"/>
                    </a:solidFill>
                  </a:rPr>
                  <a:t>	DO selection </a:t>
                </a:r>
                <a:r>
                  <a:rPr lang="en-US" sz="2800" dirty="0" err="1">
                    <a:solidFill>
                      <a:schemeClr val="bg1"/>
                    </a:solidFill>
                  </a:rPr>
                  <a:t>w.r.t</a:t>
                </a:r>
                <a:r>
                  <a:rPr lang="en-US" sz="2800" dirty="0">
                    <a:solidFill>
                      <a:schemeClr val="bg1"/>
                    </a:solidFill>
                  </a:rPr>
                  <a:t> Hamming distance 1 neighbors</a:t>
                </a:r>
              </a:p>
              <a:p>
                <a:pPr marL="457200" lvl="1" indent="0">
                  <a:buNone/>
                </a:pPr>
                <a:r>
                  <a:rPr lang="en-US" sz="2800" dirty="0">
                    <a:solidFill>
                      <a:schemeClr val="bg1"/>
                    </a:solidFill>
                  </a:rPr>
                  <a:t>	                             + </a:t>
                </a:r>
              </a:p>
              <a:p>
                <a:pPr marL="457200" lvl="1" indent="0">
                  <a:buNone/>
                </a:pPr>
                <a:r>
                  <a:rPr lang="en-US" sz="2800" dirty="0">
                    <a:solidFill>
                      <a:schemeClr val="bg1"/>
                    </a:solidFill>
                  </a:rPr>
                  <a:t>	DO selection </a:t>
                </a:r>
                <a:r>
                  <a:rPr lang="en-US" sz="2800" dirty="0" err="1">
                    <a:solidFill>
                      <a:schemeClr val="bg1"/>
                    </a:solidFill>
                  </a:rPr>
                  <a:t>w.r.t</a:t>
                </a:r>
                <a:r>
                  <a:rPr lang="en-US" sz="2800" dirty="0">
                    <a:solidFill>
                      <a:schemeClr val="bg1"/>
                    </a:solidFill>
                  </a:rPr>
                  <a:t> </a:t>
                </a:r>
                <a:r>
                  <a:rPr lang="en-US" sz="2800" strike="sngStrike" dirty="0">
                    <a:solidFill>
                      <a:schemeClr val="bg1"/>
                    </a:solidFill>
                  </a:rPr>
                  <a:t>Hamming Distance  </a:t>
                </a:r>
                <a:r>
                  <a:rPr lang="en-US" sz="2800" dirty="0">
                    <a:solidFill>
                      <a:schemeClr val="bg1"/>
                    </a:solidFill>
                  </a:rPr>
                  <a:t>Edit distance 1 neighbors</a:t>
                </a:r>
                <a:endParaRPr lang="en-US" sz="3200" dirty="0">
                  <a:solidFill>
                    <a:schemeClr val="bg1"/>
                  </a:solidFill>
                </a:endParaRPr>
              </a:p>
            </p:txBody>
          </p:sp>
        </mc:Choice>
        <mc:Fallback>
          <p:sp>
            <p:nvSpPr>
              <p:cNvPr id="3" name="Content Placeholder 2">
                <a:extLst>
                  <a:ext uri="{FF2B5EF4-FFF2-40B4-BE49-F238E27FC236}">
                    <a16:creationId xmlns:a16="http://schemas.microsoft.com/office/drawing/2014/main" id="{E9B171C0-EC92-CE45-86AA-3ACB8783783C}"/>
                  </a:ext>
                </a:extLst>
              </p:cNvPr>
              <p:cNvSpPr>
                <a:spLocks noGrp="1" noRot="1" noChangeAspect="1" noMove="1" noResize="1" noEditPoints="1" noAdjustHandles="1" noChangeArrowheads="1" noChangeShapeType="1" noTextEdit="1"/>
              </p:cNvSpPr>
              <p:nvPr>
                <p:ph idx="1"/>
              </p:nvPr>
            </p:nvSpPr>
            <p:spPr>
              <a:blipFill>
                <a:blip r:embed="rId3"/>
                <a:stretch>
                  <a:fillRect l="-1448" t="-29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7ED184D-6D10-C246-A8FD-000517167CF6}"/>
              </a:ext>
            </a:extLst>
          </p:cNvPr>
          <p:cNvSpPr>
            <a:spLocks noGrp="1"/>
          </p:cNvSpPr>
          <p:nvPr>
            <p:ph type="sldNum" sz="quarter" idx="12"/>
          </p:nvPr>
        </p:nvSpPr>
        <p:spPr/>
        <p:txBody>
          <a:bodyPr/>
          <a:lstStyle/>
          <a:p>
            <a:fld id="{41E3F2BF-CFD2-B941-A75D-E2179CA4D974}" type="slidenum">
              <a:rPr lang="en-US" smtClean="0"/>
              <a:t>32</a:t>
            </a:fld>
            <a:endParaRPr lang="en-US"/>
          </a:p>
        </p:txBody>
      </p:sp>
    </p:spTree>
    <p:extLst>
      <p:ext uri="{BB962C8B-B14F-4D97-AF65-F5344CB8AC3E}">
        <p14:creationId xmlns:p14="http://schemas.microsoft.com/office/powerpoint/2010/main" val="3357645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8ED67-1F22-EE45-94B0-0A5A14354CB7}"/>
              </a:ext>
            </a:extLst>
          </p:cNvPr>
          <p:cNvSpPr>
            <a:spLocks noGrp="1"/>
          </p:cNvSpPr>
          <p:nvPr>
            <p:ph idx="1"/>
          </p:nvPr>
        </p:nvSpPr>
        <p:spPr/>
        <p:txBody>
          <a:bodyPr>
            <a:normAutofit/>
          </a:bodyPr>
          <a:lstStyle/>
          <a:p>
            <a:endParaRPr lang="en-US" sz="3600" dirty="0"/>
          </a:p>
          <a:p>
            <a:endParaRPr lang="en-US" sz="3200" dirty="0"/>
          </a:p>
        </p:txBody>
      </p:sp>
      <p:sp>
        <p:nvSpPr>
          <p:cNvPr id="5" name="Title 1">
            <a:extLst>
              <a:ext uri="{FF2B5EF4-FFF2-40B4-BE49-F238E27FC236}">
                <a16:creationId xmlns:a16="http://schemas.microsoft.com/office/drawing/2014/main" id="{809AEE1B-73C6-3245-BB28-6F53FC74B938}"/>
              </a:ext>
            </a:extLst>
          </p:cNvPr>
          <p:cNvSpPr>
            <a:spLocks noGrp="1"/>
          </p:cNvSpPr>
          <p:nvPr>
            <p:ph type="title"/>
          </p:nvPr>
        </p:nvSpPr>
        <p:spPr/>
        <p:txBody>
          <a:bodyPr>
            <a:noAutofit/>
          </a:bodyPr>
          <a:lstStyle/>
          <a:p>
            <a:r>
              <a:rPr lang="en-US" sz="3200" dirty="0"/>
              <a:t>Composing DO Selection </a:t>
            </a:r>
            <a:r>
              <a:rPr lang="en-US" sz="3200" dirty="0" err="1"/>
              <a:t>w.r.t</a:t>
            </a:r>
            <a:r>
              <a:rPr lang="en-US" sz="3200" dirty="0"/>
              <a:t> Edit Distance Neighboring </a:t>
            </a:r>
          </a:p>
        </p:txBody>
      </p:sp>
      <p:graphicFrame>
        <p:nvGraphicFramePr>
          <p:cNvPr id="2" name="Table 1">
            <a:extLst>
              <a:ext uri="{FF2B5EF4-FFF2-40B4-BE49-F238E27FC236}">
                <a16:creationId xmlns:a16="http://schemas.microsoft.com/office/drawing/2014/main" id="{6F3BAFF0-51DE-B84C-AC38-F7BB8EC6038D}"/>
              </a:ext>
            </a:extLst>
          </p:cNvPr>
          <p:cNvGraphicFramePr>
            <a:graphicFrameLocks noGrp="1"/>
          </p:cNvGraphicFramePr>
          <p:nvPr/>
        </p:nvGraphicFramePr>
        <p:xfrm>
          <a:off x="838200" y="1825625"/>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2.0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11" name="Table 10">
            <a:extLst>
              <a:ext uri="{FF2B5EF4-FFF2-40B4-BE49-F238E27FC236}">
                <a16:creationId xmlns:a16="http://schemas.microsoft.com/office/drawing/2014/main" id="{6710F6F3-7BF4-8447-B77E-BB9F2CD9A4C6}"/>
              </a:ext>
            </a:extLst>
          </p:cNvPr>
          <p:cNvGraphicFramePr>
            <a:graphicFrameLocks noGrp="1"/>
          </p:cNvGraphicFramePr>
          <p:nvPr/>
        </p:nvGraphicFramePr>
        <p:xfrm>
          <a:off x="838200" y="4580700"/>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3.0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6" name="Table 5">
            <a:extLst>
              <a:ext uri="{FF2B5EF4-FFF2-40B4-BE49-F238E27FC236}">
                <a16:creationId xmlns:a16="http://schemas.microsoft.com/office/drawing/2014/main" id="{6F33C66D-058F-AF47-A626-FD668CB92B58}"/>
              </a:ext>
            </a:extLst>
          </p:cNvPr>
          <p:cNvGraphicFramePr>
            <a:graphicFrameLocks noGrp="1"/>
          </p:cNvGraphicFramePr>
          <p:nvPr/>
        </p:nvGraphicFramePr>
        <p:xfrm>
          <a:off x="5298101" y="1825625"/>
          <a:ext cx="1705526" cy="11125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8" name="Table 7">
            <a:extLst>
              <a:ext uri="{FF2B5EF4-FFF2-40B4-BE49-F238E27FC236}">
                <a16:creationId xmlns:a16="http://schemas.microsoft.com/office/drawing/2014/main" id="{BB3C8937-B4DF-BB4E-B12A-98A244226553}"/>
              </a:ext>
            </a:extLst>
          </p:cNvPr>
          <p:cNvGraphicFramePr>
            <a:graphicFrameLocks noGrp="1"/>
          </p:cNvGraphicFramePr>
          <p:nvPr/>
        </p:nvGraphicFramePr>
        <p:xfrm>
          <a:off x="5310631" y="458070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cxnSp>
        <p:nvCxnSpPr>
          <p:cNvPr id="12" name="Straight Arrow Connector 11">
            <a:extLst>
              <a:ext uri="{FF2B5EF4-FFF2-40B4-BE49-F238E27FC236}">
                <a16:creationId xmlns:a16="http://schemas.microsoft.com/office/drawing/2014/main" id="{F8F566F3-F4AF-3E49-ABF8-581A11680C19}"/>
              </a:ext>
            </a:extLst>
          </p:cNvPr>
          <p:cNvCxnSpPr/>
          <p:nvPr/>
        </p:nvCxnSpPr>
        <p:spPr>
          <a:xfrm>
            <a:off x="3433065" y="2556002"/>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0A80F9-343A-FD4C-A4F8-1B71EECDA7F2}"/>
              </a:ext>
            </a:extLst>
          </p:cNvPr>
          <p:cNvSpPr txBox="1"/>
          <p:nvPr/>
        </p:nvSpPr>
        <p:spPr>
          <a:xfrm>
            <a:off x="3433065" y="2073767"/>
            <a:ext cx="1711109" cy="369332"/>
          </a:xfrm>
          <a:prstGeom prst="rect">
            <a:avLst/>
          </a:prstGeom>
          <a:noFill/>
        </p:spPr>
        <p:txBody>
          <a:bodyPr wrap="none" rtlCol="0">
            <a:spAutoFit/>
          </a:bodyPr>
          <a:lstStyle/>
          <a:p>
            <a:r>
              <a:rPr lang="en-US" b="1" dirty="0"/>
              <a:t>Select  GPA &gt;= 3</a:t>
            </a:r>
          </a:p>
        </p:txBody>
      </p:sp>
      <p:sp>
        <p:nvSpPr>
          <p:cNvPr id="14" name="TextBox 13">
            <a:extLst>
              <a:ext uri="{FF2B5EF4-FFF2-40B4-BE49-F238E27FC236}">
                <a16:creationId xmlns:a16="http://schemas.microsoft.com/office/drawing/2014/main" id="{FE00DD05-77C6-8749-9673-2C42E48C034F}"/>
              </a:ext>
            </a:extLst>
          </p:cNvPr>
          <p:cNvSpPr txBox="1"/>
          <p:nvPr/>
        </p:nvSpPr>
        <p:spPr>
          <a:xfrm>
            <a:off x="3390226" y="5013508"/>
            <a:ext cx="1711109" cy="369332"/>
          </a:xfrm>
          <a:prstGeom prst="rect">
            <a:avLst/>
          </a:prstGeom>
          <a:noFill/>
        </p:spPr>
        <p:txBody>
          <a:bodyPr wrap="none" rtlCol="0">
            <a:spAutoFit/>
          </a:bodyPr>
          <a:lstStyle/>
          <a:p>
            <a:r>
              <a:rPr lang="en-US" b="1" dirty="0"/>
              <a:t>Select  GPA &gt;= 3</a:t>
            </a:r>
          </a:p>
        </p:txBody>
      </p:sp>
      <p:cxnSp>
        <p:nvCxnSpPr>
          <p:cNvPr id="15" name="Straight Arrow Connector 14">
            <a:extLst>
              <a:ext uri="{FF2B5EF4-FFF2-40B4-BE49-F238E27FC236}">
                <a16:creationId xmlns:a16="http://schemas.microsoft.com/office/drawing/2014/main" id="{39158522-64ED-9B43-9C7F-6D1B24ABB673}"/>
              </a:ext>
            </a:extLst>
          </p:cNvPr>
          <p:cNvCxnSpPr/>
          <p:nvPr/>
        </p:nvCxnSpPr>
        <p:spPr>
          <a:xfrm>
            <a:off x="3433065" y="5382840"/>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B357FDDA-7E53-6F4F-AD76-A90AB0CF03DA}"/>
              </a:ext>
            </a:extLst>
          </p:cNvPr>
          <p:cNvSpPr/>
          <p:nvPr/>
        </p:nvSpPr>
        <p:spPr>
          <a:xfrm>
            <a:off x="5137911" y="1307663"/>
            <a:ext cx="2179184" cy="5010912"/>
          </a:xfrm>
          <a:prstGeom prst="roundRect">
            <a:avLst/>
          </a:prstGeom>
          <a:noFill/>
          <a:ln w="635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3" name="TextBox 22">
            <a:extLst>
              <a:ext uri="{FF2B5EF4-FFF2-40B4-BE49-F238E27FC236}">
                <a16:creationId xmlns:a16="http://schemas.microsoft.com/office/drawing/2014/main" id="{7D5B0E1F-7396-9746-89E4-48BF885CA4BB}"/>
              </a:ext>
            </a:extLst>
          </p:cNvPr>
          <p:cNvSpPr txBox="1"/>
          <p:nvPr/>
        </p:nvSpPr>
        <p:spPr>
          <a:xfrm>
            <a:off x="5329428" y="3096577"/>
            <a:ext cx="1486304" cy="830997"/>
          </a:xfrm>
          <a:prstGeom prst="rect">
            <a:avLst/>
          </a:prstGeom>
          <a:noFill/>
        </p:spPr>
        <p:txBody>
          <a:bodyPr wrap="none" rtlCol="0">
            <a:spAutoFit/>
          </a:bodyPr>
          <a:lstStyle/>
          <a:p>
            <a:r>
              <a:rPr lang="en-US" sz="2400" b="1" strike="sngStrike" dirty="0"/>
              <a:t>Hamming </a:t>
            </a:r>
          </a:p>
          <a:p>
            <a:r>
              <a:rPr lang="en-US" sz="2400" b="1" strike="sngStrike" dirty="0"/>
              <a:t>Distance</a:t>
            </a:r>
          </a:p>
        </p:txBody>
      </p:sp>
      <p:sp>
        <p:nvSpPr>
          <p:cNvPr id="16" name="TextBox 15">
            <a:extLst>
              <a:ext uri="{FF2B5EF4-FFF2-40B4-BE49-F238E27FC236}">
                <a16:creationId xmlns:a16="http://schemas.microsoft.com/office/drawing/2014/main" id="{E661AA16-010C-AA40-80F2-5E545D9FE9C6}"/>
              </a:ext>
            </a:extLst>
          </p:cNvPr>
          <p:cNvSpPr txBox="1"/>
          <p:nvPr/>
        </p:nvSpPr>
        <p:spPr>
          <a:xfrm>
            <a:off x="5122501" y="3931243"/>
            <a:ext cx="2287806" cy="461665"/>
          </a:xfrm>
          <a:prstGeom prst="rect">
            <a:avLst/>
          </a:prstGeom>
          <a:noFill/>
        </p:spPr>
        <p:txBody>
          <a:bodyPr wrap="none" rtlCol="0">
            <a:spAutoFit/>
          </a:bodyPr>
          <a:lstStyle/>
          <a:p>
            <a:r>
              <a:rPr lang="en-US" sz="2400" b="1" dirty="0"/>
              <a:t>Edit Distance = 1</a:t>
            </a:r>
          </a:p>
        </p:txBody>
      </p:sp>
      <p:graphicFrame>
        <p:nvGraphicFramePr>
          <p:cNvPr id="17" name="Table 16">
            <a:extLst>
              <a:ext uri="{FF2B5EF4-FFF2-40B4-BE49-F238E27FC236}">
                <a16:creationId xmlns:a16="http://schemas.microsoft.com/office/drawing/2014/main" id="{1F5D4B16-A6E6-C844-A195-D4596040B79C}"/>
              </a:ext>
            </a:extLst>
          </p:cNvPr>
          <p:cNvGraphicFramePr>
            <a:graphicFrameLocks noGrp="1"/>
          </p:cNvGraphicFramePr>
          <p:nvPr>
            <p:extLst>
              <p:ext uri="{D42A27DB-BD31-4B8C-83A1-F6EECF244321}">
                <p14:modId xmlns:p14="http://schemas.microsoft.com/office/powerpoint/2010/main" val="3676750701"/>
              </p:ext>
            </p:extLst>
          </p:nvPr>
        </p:nvGraphicFramePr>
        <p:xfrm>
          <a:off x="9323464" y="1825625"/>
          <a:ext cx="852763" cy="74168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tblGrid>
              <a:tr h="370840">
                <a:tc>
                  <a:txBody>
                    <a:bodyPr/>
                    <a:lstStyle/>
                    <a:p>
                      <a:r>
                        <a:rPr lang="en-US" dirty="0"/>
                        <a:t>Name</a:t>
                      </a:r>
                    </a:p>
                  </a:txBody>
                  <a:tcPr/>
                </a:tc>
                <a:extLst>
                  <a:ext uri="{0D108BD9-81ED-4DB2-BD59-A6C34878D82A}">
                    <a16:rowId xmlns:a16="http://schemas.microsoft.com/office/drawing/2014/main" val="2840817664"/>
                  </a:ext>
                </a:extLst>
              </a:tr>
              <a:tr h="370840">
                <a:tc>
                  <a:txBody>
                    <a:bodyPr/>
                    <a:lstStyle/>
                    <a:p>
                      <a:r>
                        <a:rPr lang="en-US" dirty="0"/>
                        <a:t>Alice</a:t>
                      </a:r>
                    </a:p>
                  </a:txBody>
                  <a:tcPr/>
                </a:tc>
                <a:extLst>
                  <a:ext uri="{0D108BD9-81ED-4DB2-BD59-A6C34878D82A}">
                    <a16:rowId xmlns:a16="http://schemas.microsoft.com/office/drawing/2014/main" val="4253524241"/>
                  </a:ext>
                </a:extLst>
              </a:tr>
            </a:tbl>
          </a:graphicData>
        </a:graphic>
      </p:graphicFrame>
      <p:graphicFrame>
        <p:nvGraphicFramePr>
          <p:cNvPr id="18" name="Table 17">
            <a:extLst>
              <a:ext uri="{FF2B5EF4-FFF2-40B4-BE49-F238E27FC236}">
                <a16:creationId xmlns:a16="http://schemas.microsoft.com/office/drawing/2014/main" id="{83CA9B90-A7A0-744C-95E6-77F79E04ED17}"/>
              </a:ext>
            </a:extLst>
          </p:cNvPr>
          <p:cNvGraphicFramePr>
            <a:graphicFrameLocks noGrp="1"/>
          </p:cNvGraphicFramePr>
          <p:nvPr>
            <p:extLst>
              <p:ext uri="{D42A27DB-BD31-4B8C-83A1-F6EECF244321}">
                <p14:modId xmlns:p14="http://schemas.microsoft.com/office/powerpoint/2010/main" val="550048326"/>
              </p:ext>
            </p:extLst>
          </p:nvPr>
        </p:nvGraphicFramePr>
        <p:xfrm>
          <a:off x="9323464" y="4580700"/>
          <a:ext cx="852763" cy="11125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tblGrid>
              <a:tr h="370840">
                <a:tc>
                  <a:txBody>
                    <a:bodyPr/>
                    <a:lstStyle/>
                    <a:p>
                      <a:r>
                        <a:rPr lang="en-US" dirty="0"/>
                        <a:t>Name</a:t>
                      </a:r>
                    </a:p>
                  </a:txBody>
                  <a:tcPr/>
                </a:tc>
                <a:extLst>
                  <a:ext uri="{0D108BD9-81ED-4DB2-BD59-A6C34878D82A}">
                    <a16:rowId xmlns:a16="http://schemas.microsoft.com/office/drawing/2014/main" val="2840817664"/>
                  </a:ext>
                </a:extLst>
              </a:tr>
              <a:tr h="370840">
                <a:tc>
                  <a:txBody>
                    <a:bodyPr/>
                    <a:lstStyle/>
                    <a:p>
                      <a:r>
                        <a:rPr lang="en-US" dirty="0"/>
                        <a:t>Alice</a:t>
                      </a:r>
                    </a:p>
                  </a:txBody>
                  <a:tcPr/>
                </a:tc>
                <a:extLst>
                  <a:ext uri="{0D108BD9-81ED-4DB2-BD59-A6C34878D82A}">
                    <a16:rowId xmlns:a16="http://schemas.microsoft.com/office/drawing/2014/main" val="4253524241"/>
                  </a:ext>
                </a:extLst>
              </a:tr>
              <a:tr h="370840">
                <a:tc>
                  <a:txBody>
                    <a:bodyPr/>
                    <a:lstStyle/>
                    <a:p>
                      <a:r>
                        <a:rPr lang="en-US" dirty="0"/>
                        <a:t>Bob</a:t>
                      </a:r>
                    </a:p>
                  </a:txBody>
                  <a:tcPr/>
                </a:tc>
                <a:extLst>
                  <a:ext uri="{0D108BD9-81ED-4DB2-BD59-A6C34878D82A}">
                    <a16:rowId xmlns:a16="http://schemas.microsoft.com/office/drawing/2014/main" val="3895199575"/>
                  </a:ext>
                </a:extLst>
              </a:tr>
            </a:tbl>
          </a:graphicData>
        </a:graphic>
      </p:graphicFrame>
      <p:sp>
        <p:nvSpPr>
          <p:cNvPr id="19" name="TextBox 18">
            <a:extLst>
              <a:ext uri="{FF2B5EF4-FFF2-40B4-BE49-F238E27FC236}">
                <a16:creationId xmlns:a16="http://schemas.microsoft.com/office/drawing/2014/main" id="{516011B2-F04A-5A4F-B76A-F0A5CEBD18B4}"/>
              </a:ext>
            </a:extLst>
          </p:cNvPr>
          <p:cNvSpPr txBox="1"/>
          <p:nvPr/>
        </p:nvSpPr>
        <p:spPr>
          <a:xfrm>
            <a:off x="7215828" y="2091492"/>
            <a:ext cx="1672958" cy="369332"/>
          </a:xfrm>
          <a:prstGeom prst="rect">
            <a:avLst/>
          </a:prstGeom>
          <a:noFill/>
        </p:spPr>
        <p:txBody>
          <a:bodyPr wrap="none" rtlCol="0">
            <a:spAutoFit/>
          </a:bodyPr>
          <a:lstStyle/>
          <a:p>
            <a:r>
              <a:rPr lang="en-US" b="1" dirty="0"/>
              <a:t>Select  Dept=CS</a:t>
            </a:r>
          </a:p>
        </p:txBody>
      </p:sp>
      <p:cxnSp>
        <p:nvCxnSpPr>
          <p:cNvPr id="21" name="Straight Arrow Connector 20">
            <a:extLst>
              <a:ext uri="{FF2B5EF4-FFF2-40B4-BE49-F238E27FC236}">
                <a16:creationId xmlns:a16="http://schemas.microsoft.com/office/drawing/2014/main" id="{3475E1C5-6DE0-4C49-BCAC-4AC75367AADF}"/>
              </a:ext>
            </a:extLst>
          </p:cNvPr>
          <p:cNvCxnSpPr/>
          <p:nvPr/>
        </p:nvCxnSpPr>
        <p:spPr>
          <a:xfrm>
            <a:off x="7292509" y="2518029"/>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8243FE7-AFCE-264D-BD2F-FA4AD21F85A4}"/>
              </a:ext>
            </a:extLst>
          </p:cNvPr>
          <p:cNvSpPr txBox="1"/>
          <p:nvPr/>
        </p:nvSpPr>
        <p:spPr>
          <a:xfrm>
            <a:off x="7198035" y="5013508"/>
            <a:ext cx="1672958" cy="369332"/>
          </a:xfrm>
          <a:prstGeom prst="rect">
            <a:avLst/>
          </a:prstGeom>
          <a:noFill/>
        </p:spPr>
        <p:txBody>
          <a:bodyPr wrap="none" rtlCol="0">
            <a:spAutoFit/>
          </a:bodyPr>
          <a:lstStyle/>
          <a:p>
            <a:r>
              <a:rPr lang="en-US" b="1" dirty="0"/>
              <a:t>Select  Dept=CS</a:t>
            </a:r>
          </a:p>
        </p:txBody>
      </p:sp>
      <p:cxnSp>
        <p:nvCxnSpPr>
          <p:cNvPr id="24" name="Straight Arrow Connector 23">
            <a:extLst>
              <a:ext uri="{FF2B5EF4-FFF2-40B4-BE49-F238E27FC236}">
                <a16:creationId xmlns:a16="http://schemas.microsoft.com/office/drawing/2014/main" id="{8ADD9BB2-7CC7-C240-83EB-8DD0B10B0C7F}"/>
              </a:ext>
            </a:extLst>
          </p:cNvPr>
          <p:cNvCxnSpPr/>
          <p:nvPr/>
        </p:nvCxnSpPr>
        <p:spPr>
          <a:xfrm>
            <a:off x="7274716" y="5440045"/>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A1790FB-B341-6445-BB15-BBD892591016}"/>
              </a:ext>
            </a:extLst>
          </p:cNvPr>
          <p:cNvCxnSpPr/>
          <p:nvPr/>
        </p:nvCxnSpPr>
        <p:spPr>
          <a:xfrm>
            <a:off x="7888731" y="2556002"/>
            <a:ext cx="0" cy="83934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1D90F8B-DCF5-7646-8CC0-B02233D9D0E7}"/>
              </a:ext>
            </a:extLst>
          </p:cNvPr>
          <p:cNvSpPr txBox="1"/>
          <p:nvPr/>
        </p:nvSpPr>
        <p:spPr>
          <a:xfrm>
            <a:off x="8067930" y="3188288"/>
            <a:ext cx="818301" cy="369332"/>
          </a:xfrm>
          <a:prstGeom prst="rect">
            <a:avLst/>
          </a:prstGeom>
          <a:noFill/>
        </p:spPr>
        <p:txBody>
          <a:bodyPr wrap="none" rtlCol="0">
            <a:spAutoFit/>
          </a:bodyPr>
          <a:lstStyle/>
          <a:p>
            <a:r>
              <a:rPr lang="en-US" dirty="0"/>
              <a:t>View 2</a:t>
            </a:r>
          </a:p>
        </p:txBody>
      </p:sp>
      <p:cxnSp>
        <p:nvCxnSpPr>
          <p:cNvPr id="28" name="Straight Arrow Connector 27">
            <a:extLst>
              <a:ext uri="{FF2B5EF4-FFF2-40B4-BE49-F238E27FC236}">
                <a16:creationId xmlns:a16="http://schemas.microsoft.com/office/drawing/2014/main" id="{A0016D14-E369-684D-9839-7EAC6AA1E45F}"/>
              </a:ext>
            </a:extLst>
          </p:cNvPr>
          <p:cNvCxnSpPr>
            <a:cxnSpLocks/>
          </p:cNvCxnSpPr>
          <p:nvPr/>
        </p:nvCxnSpPr>
        <p:spPr>
          <a:xfrm flipV="1">
            <a:off x="7888731" y="4523304"/>
            <a:ext cx="0" cy="85953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610CDB9-F13A-2442-9674-42328608BF34}"/>
              </a:ext>
            </a:extLst>
          </p:cNvPr>
          <p:cNvSpPr txBox="1"/>
          <p:nvPr/>
        </p:nvSpPr>
        <p:spPr>
          <a:xfrm>
            <a:off x="8069622" y="4219386"/>
            <a:ext cx="882742" cy="369332"/>
          </a:xfrm>
          <a:prstGeom prst="rect">
            <a:avLst/>
          </a:prstGeom>
          <a:noFill/>
        </p:spPr>
        <p:txBody>
          <a:bodyPr wrap="none" rtlCol="0">
            <a:spAutoFit/>
          </a:bodyPr>
          <a:lstStyle/>
          <a:p>
            <a:r>
              <a:rPr lang="en-US" dirty="0"/>
              <a:t>View’ 2</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7B9E66A-CA9F-0C4E-8907-D9B00C634FD8}"/>
                  </a:ext>
                </a:extLst>
              </p:cNvPr>
              <p:cNvSpPr txBox="1"/>
              <p:nvPr/>
            </p:nvSpPr>
            <p:spPr>
              <a:xfrm rot="5400000">
                <a:off x="8016811" y="3390880"/>
                <a:ext cx="914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30" name="TextBox 29">
                <a:extLst>
                  <a:ext uri="{FF2B5EF4-FFF2-40B4-BE49-F238E27FC236}">
                    <a16:creationId xmlns:a16="http://schemas.microsoft.com/office/drawing/2014/main" id="{C7B9E66A-CA9F-0C4E-8907-D9B00C634FD8}"/>
                  </a:ext>
                </a:extLst>
              </p:cNvPr>
              <p:cNvSpPr txBox="1">
                <a:spLocks noRot="1" noChangeAspect="1" noMove="1" noResize="1" noEditPoints="1" noAdjustHandles="1" noChangeArrowheads="1" noChangeShapeType="1" noTextEdit="1"/>
              </p:cNvSpPr>
              <p:nvPr/>
            </p:nvSpPr>
            <p:spPr>
              <a:xfrm rot="5400000">
                <a:off x="8016811" y="3390880"/>
                <a:ext cx="914400" cy="92333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668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par>
                                <p:cTn id="22" presetID="9"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dissolve">
                                      <p:cBhvr>
                                        <p:cTn id="30" dur="500"/>
                                        <p:tgtEl>
                                          <p:spTgt spid="2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par>
                                <p:cTn id="34" presetID="9"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dissolve">
                                      <p:cBhvr>
                                        <p:cTn id="36" dur="500"/>
                                        <p:tgtEl>
                                          <p:spTgt spid="26"/>
                                        </p:tgtEl>
                                      </p:cBhvr>
                                    </p:animEffect>
                                  </p:childTnLst>
                                </p:cTn>
                              </p:par>
                              <p:par>
                                <p:cTn id="37" presetID="9"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dissolv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7" grpId="0"/>
      <p:bldP spid="29" grpId="0"/>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FABF-8CE6-8A4E-89F7-F986056DB8CC}"/>
              </a:ext>
            </a:extLst>
          </p:cNvPr>
          <p:cNvSpPr>
            <a:spLocks noGrp="1"/>
          </p:cNvSpPr>
          <p:nvPr>
            <p:ph type="title"/>
          </p:nvPr>
        </p:nvSpPr>
        <p:spPr/>
        <p:txBody>
          <a:bodyPr>
            <a:normAutofit/>
          </a:bodyPr>
          <a:lstStyle/>
          <a:p>
            <a:r>
              <a:rPr lang="en-US" sz="4000" dirty="0"/>
              <a:t>First Attempt: Strongly Neighbor-Preserving DO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B171C0-EC92-CE45-86AA-3ACB8783783C}"/>
                  </a:ext>
                </a:extLst>
              </p:cNvPr>
              <p:cNvSpPr>
                <a:spLocks noGrp="1"/>
              </p:cNvSpPr>
              <p:nvPr>
                <p:ph idx="1"/>
              </p:nvPr>
            </p:nvSpPr>
            <p:spPr/>
            <p:txBody>
              <a:bodyPr>
                <a:normAutofit/>
              </a:bodyPr>
              <a:lstStyle/>
              <a:p>
                <a14:m>
                  <m:oMath xmlns:m="http://schemas.openxmlformats.org/officeDocument/2006/math">
                    <m:sSub>
                      <m:sSubPr>
                        <m:ctrlPr>
                          <a:rPr lang="en-US" sz="3500" b="0" i="1" smtClean="0">
                            <a:latin typeface="Cambria Math" panose="02040503050406030204" pitchFamily="18" charset="0"/>
                          </a:rPr>
                        </m:ctrlPr>
                      </m:sSubPr>
                      <m:e>
                        <m:r>
                          <a:rPr lang="en-US" sz="3500" b="0" i="1" smtClean="0">
                            <a:latin typeface="Cambria Math" panose="02040503050406030204" pitchFamily="18" charset="0"/>
                          </a:rPr>
                          <m:t>𝑀</m:t>
                        </m:r>
                      </m:e>
                      <m:sub>
                        <m:r>
                          <a:rPr lang="en-US" sz="3500" b="0" i="1" smtClean="0">
                            <a:latin typeface="Cambria Math" panose="02040503050406030204" pitchFamily="18" charset="0"/>
                          </a:rPr>
                          <m:t>1</m:t>
                        </m:r>
                      </m:sub>
                    </m:sSub>
                    <m:r>
                      <a:rPr lang="en-US" sz="3500" b="0" i="1" smtClean="0">
                        <a:latin typeface="Cambria Math" panose="02040503050406030204" pitchFamily="18" charset="0"/>
                      </a:rPr>
                      <m:t> </m:t>
                    </m:r>
                  </m:oMath>
                </a14:m>
                <a:r>
                  <a:rPr lang="en-US" sz="3500" dirty="0"/>
                  <a:t>is </a:t>
                </a:r>
                <a14:m>
                  <m:oMath xmlns:m="http://schemas.openxmlformats.org/officeDocument/2006/math">
                    <m:r>
                      <a:rPr lang="en-US" sz="3600" i="1">
                        <a:solidFill>
                          <a:srgbClr val="C00000"/>
                        </a:solidFill>
                        <a:latin typeface="Cambria Math" panose="02040503050406030204" pitchFamily="18" charset="0"/>
                      </a:rPr>
                      <m:t>(</m:t>
                    </m:r>
                    <m:sSub>
                      <m:sSubPr>
                        <m:ctrlPr>
                          <a:rPr lang="en-US" sz="3600" i="1">
                            <a:solidFill>
                              <a:srgbClr val="C00000"/>
                            </a:solidFill>
                            <a:latin typeface="Cambria Math" panose="02040503050406030204" pitchFamily="18" charset="0"/>
                            <a:ea typeface="Cambria Math" panose="02040503050406030204" pitchFamily="18" charset="0"/>
                          </a:rPr>
                        </m:ctrlPr>
                      </m:sSubPr>
                      <m:e>
                        <m:r>
                          <a:rPr lang="en-US" sz="3600" i="1">
                            <a:solidFill>
                              <a:srgbClr val="C00000"/>
                            </a:solidFill>
                            <a:latin typeface="Cambria Math" panose="02040503050406030204" pitchFamily="18" charset="0"/>
                            <a:ea typeface="Cambria Math" panose="02040503050406030204" pitchFamily="18" charset="0"/>
                          </a:rPr>
                          <m:t>𝜖</m:t>
                        </m:r>
                      </m:e>
                      <m:sub>
                        <m:r>
                          <a:rPr lang="en-US" sz="3600" i="1">
                            <a:solidFill>
                              <a:srgbClr val="C00000"/>
                            </a:solidFill>
                            <a:latin typeface="Cambria Math" panose="02040503050406030204" pitchFamily="18" charset="0"/>
                            <a:ea typeface="Cambria Math" panose="02040503050406030204" pitchFamily="18" charset="0"/>
                          </a:rPr>
                          <m:t>1</m:t>
                        </m:r>
                      </m:sub>
                    </m:sSub>
                    <m:r>
                      <a:rPr lang="en-US" sz="3600" i="1">
                        <a:solidFill>
                          <a:srgbClr val="C00000"/>
                        </a:solidFill>
                        <a:latin typeface="Cambria Math" panose="02040503050406030204" pitchFamily="18" charset="0"/>
                        <a:ea typeface="Cambria Math" panose="02040503050406030204" pitchFamily="18" charset="0"/>
                      </a:rPr>
                      <m:t>, </m:t>
                    </m:r>
                    <m:sSub>
                      <m:sSubPr>
                        <m:ctrlPr>
                          <a:rPr lang="en-US" sz="3600" i="1">
                            <a:solidFill>
                              <a:srgbClr val="C00000"/>
                            </a:solidFill>
                            <a:latin typeface="Cambria Math" panose="02040503050406030204" pitchFamily="18" charset="0"/>
                            <a:ea typeface="Cambria Math" panose="02040503050406030204" pitchFamily="18" charset="0"/>
                          </a:rPr>
                        </m:ctrlPr>
                      </m:sSubPr>
                      <m:e>
                        <m:r>
                          <a:rPr lang="en-US" sz="3600" i="1">
                            <a:solidFill>
                              <a:srgbClr val="C00000"/>
                            </a:solidFill>
                            <a:latin typeface="Cambria Math" panose="02040503050406030204" pitchFamily="18" charset="0"/>
                            <a:ea typeface="Cambria Math" panose="02040503050406030204" pitchFamily="18" charset="0"/>
                          </a:rPr>
                          <m:t>𝛿</m:t>
                        </m:r>
                      </m:e>
                      <m:sub>
                        <m:r>
                          <a:rPr lang="en-US" sz="3600" i="1">
                            <a:solidFill>
                              <a:srgbClr val="C00000"/>
                            </a:solidFill>
                            <a:latin typeface="Cambria Math" panose="02040503050406030204" pitchFamily="18" charset="0"/>
                            <a:ea typeface="Cambria Math" panose="02040503050406030204" pitchFamily="18" charset="0"/>
                          </a:rPr>
                          <m:t>1</m:t>
                        </m:r>
                      </m:sub>
                    </m:sSub>
                  </m:oMath>
                </a14:m>
                <a:r>
                  <a:rPr lang="en-US" sz="3600" dirty="0">
                    <a:solidFill>
                      <a:srgbClr val="C00000"/>
                    </a:solidFill>
                  </a:rPr>
                  <a:t>)-DO </a:t>
                </a:r>
                <a:endParaRPr lang="en-US" sz="3500" dirty="0"/>
              </a:p>
              <a:p>
                <a:r>
                  <a:rPr lang="en-US" sz="3500" dirty="0"/>
                  <a:t>If </a:t>
                </a:r>
                <a14:m>
                  <m:oMath xmlns:m="http://schemas.openxmlformats.org/officeDocument/2006/math">
                    <m:r>
                      <a:rPr lang="en-US" sz="3500" i="1">
                        <a:latin typeface="Cambria Math" panose="02040503050406030204" pitchFamily="18" charset="0"/>
                      </a:rPr>
                      <m:t>𝑋</m:t>
                    </m:r>
                    <m:r>
                      <a:rPr lang="en-US" sz="3500" i="1">
                        <a:latin typeface="Cambria Math" panose="02040503050406030204" pitchFamily="18" charset="0"/>
                        <a:ea typeface="Cambria Math" panose="02040503050406030204" pitchFamily="18" charset="0"/>
                      </a:rPr>
                      <m:t>~</m:t>
                    </m:r>
                    <m:r>
                      <a:rPr lang="en-US" sz="3500" i="1">
                        <a:latin typeface="Cambria Math" panose="02040503050406030204" pitchFamily="18" charset="0"/>
                      </a:rPr>
                      <m:t>𝑋</m:t>
                    </m:r>
                    <m:r>
                      <a:rPr lang="en-US" sz="3500">
                        <a:latin typeface="Cambria Math" panose="02040503050406030204" pitchFamily="18" charset="0"/>
                      </a:rPr>
                      <m:t>′</m:t>
                    </m:r>
                  </m:oMath>
                </a14:m>
                <a:r>
                  <a:rPr lang="en-US" sz="3500" dirty="0"/>
                  <a:t> , then </a:t>
                </a:r>
                <a14:m>
                  <m:oMath xmlns:m="http://schemas.openxmlformats.org/officeDocument/2006/math">
                    <m:sSub>
                      <m:sSubPr>
                        <m:ctrlPr>
                          <a:rPr lang="en-US" sz="3500" b="0" i="1" smtClean="0">
                            <a:latin typeface="Cambria Math" panose="02040503050406030204" pitchFamily="18" charset="0"/>
                          </a:rPr>
                        </m:ctrlPr>
                      </m:sSubPr>
                      <m:e>
                        <m:r>
                          <a:rPr lang="en-US" sz="3500" b="0" i="1" smtClean="0">
                            <a:latin typeface="Cambria Math" panose="02040503050406030204" pitchFamily="18" charset="0"/>
                          </a:rPr>
                          <m:t>𝑀</m:t>
                        </m:r>
                      </m:e>
                      <m:sub>
                        <m:r>
                          <a:rPr lang="en-US" sz="3500" b="0" i="1" smtClean="0">
                            <a:latin typeface="Cambria Math" panose="02040503050406030204" pitchFamily="18" charset="0"/>
                          </a:rPr>
                          <m:t>1</m:t>
                        </m:r>
                      </m:sub>
                    </m:sSub>
                    <m:d>
                      <m:dPr>
                        <m:ctrlPr>
                          <a:rPr lang="en-US" sz="3500" b="0" i="1" smtClean="0">
                            <a:latin typeface="Cambria Math" panose="02040503050406030204" pitchFamily="18" charset="0"/>
                          </a:rPr>
                        </m:ctrlPr>
                      </m:dPr>
                      <m:e>
                        <m:r>
                          <a:rPr lang="en-US" sz="3500" b="0" i="1" smtClean="0">
                            <a:latin typeface="Cambria Math" panose="02040503050406030204" pitchFamily="18" charset="0"/>
                          </a:rPr>
                          <m:t>𝑋</m:t>
                        </m:r>
                      </m:e>
                    </m:d>
                    <m:sSub>
                      <m:sSubPr>
                        <m:ctrlPr>
                          <a:rPr lang="en-US" sz="3500" b="0" i="1" smtClean="0">
                            <a:latin typeface="Cambria Math" panose="02040503050406030204" pitchFamily="18" charset="0"/>
                          </a:rPr>
                        </m:ctrlPr>
                      </m:sSubPr>
                      <m:e>
                        <m:r>
                          <a:rPr lang="en-US" sz="3500" i="1">
                            <a:latin typeface="Cambria Math" panose="02040503050406030204" pitchFamily="18" charset="0"/>
                            <a:ea typeface="Cambria Math" panose="02040503050406030204" pitchFamily="18" charset="0"/>
                          </a:rPr>
                          <m:t>~</m:t>
                        </m:r>
                        <m:r>
                          <a:rPr lang="en-US" sz="3500" b="0" i="1" smtClean="0">
                            <a:latin typeface="Cambria Math" panose="02040503050406030204" pitchFamily="18" charset="0"/>
                          </a:rPr>
                          <m:t>𝑀</m:t>
                        </m:r>
                      </m:e>
                      <m:sub>
                        <m:r>
                          <a:rPr lang="en-US" sz="3500" b="0" i="1" smtClean="0">
                            <a:latin typeface="Cambria Math" panose="02040503050406030204" pitchFamily="18" charset="0"/>
                          </a:rPr>
                          <m:t>1</m:t>
                        </m:r>
                      </m:sub>
                    </m:sSub>
                    <m:r>
                      <a:rPr lang="en-US" sz="3500" i="1">
                        <a:latin typeface="Cambria Math" panose="02040503050406030204" pitchFamily="18" charset="0"/>
                      </a:rPr>
                      <m:t>(</m:t>
                    </m:r>
                    <m:r>
                      <a:rPr lang="en-US" sz="3500" b="0" i="1" smtClean="0">
                        <a:latin typeface="Cambria Math" panose="02040503050406030204" pitchFamily="18" charset="0"/>
                      </a:rPr>
                      <m:t>𝑋</m:t>
                    </m:r>
                    <m:r>
                      <a:rPr lang="en-US" sz="3500" b="0" i="1" smtClean="0">
                        <a:latin typeface="Cambria Math" panose="02040503050406030204" pitchFamily="18" charset="0"/>
                      </a:rPr>
                      <m:t>′)</m:t>
                    </m:r>
                  </m:oMath>
                </a14:m>
                <a:endParaRPr lang="en-US" sz="3200" dirty="0">
                  <a:solidFill>
                    <a:srgbClr val="FF0000"/>
                  </a:solidFill>
                </a:endParaRPr>
              </a:p>
              <a:p>
                <a:r>
                  <a:rPr lang="en-US" sz="3200" dirty="0">
                    <a:solidFill>
                      <a:srgbClr val="FF0000"/>
                    </a:solidFill>
                  </a:rPr>
                  <a:t>Too stringent.</a:t>
                </a:r>
                <a:r>
                  <a:rPr lang="zh-CN" altLang="en-US" sz="3200" dirty="0">
                    <a:solidFill>
                      <a:srgbClr val="FF0000"/>
                    </a:solidFill>
                  </a:rPr>
                  <a:t> </a:t>
                </a:r>
                <a:r>
                  <a:rPr lang="en-US" sz="6000" dirty="0">
                    <a:solidFill>
                      <a:srgbClr val="FF0000"/>
                    </a:solidFill>
                  </a:rPr>
                  <a:t>☹️</a:t>
                </a:r>
                <a:endParaRPr lang="en-US" sz="3200" dirty="0">
                  <a:solidFill>
                    <a:srgbClr val="FF0000"/>
                  </a:solidFill>
                </a:endParaRPr>
              </a:p>
            </p:txBody>
          </p:sp>
        </mc:Choice>
        <mc:Fallback xmlns="">
          <p:sp>
            <p:nvSpPr>
              <p:cNvPr id="3" name="Content Placeholder 2">
                <a:extLst>
                  <a:ext uri="{FF2B5EF4-FFF2-40B4-BE49-F238E27FC236}">
                    <a16:creationId xmlns:a16="http://schemas.microsoft.com/office/drawing/2014/main" id="{E9B171C0-EC92-CE45-86AA-3ACB8783783C}"/>
                  </a:ext>
                </a:extLst>
              </p:cNvPr>
              <p:cNvSpPr>
                <a:spLocks noGrp="1" noRot="1" noChangeAspect="1" noMove="1" noResize="1" noEditPoints="1" noAdjustHandles="1" noChangeArrowheads="1" noChangeShapeType="1" noTextEdit="1"/>
              </p:cNvSpPr>
              <p:nvPr>
                <p:ph idx="1"/>
              </p:nvPr>
            </p:nvSpPr>
            <p:spPr>
              <a:blipFill>
                <a:blip r:embed="rId3"/>
                <a:stretch>
                  <a:fillRect l="-1448" t="-38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7ED184D-6D10-C246-A8FD-000517167CF6}"/>
              </a:ext>
            </a:extLst>
          </p:cNvPr>
          <p:cNvSpPr>
            <a:spLocks noGrp="1"/>
          </p:cNvSpPr>
          <p:nvPr>
            <p:ph type="sldNum" sz="quarter" idx="12"/>
          </p:nvPr>
        </p:nvSpPr>
        <p:spPr/>
        <p:txBody>
          <a:bodyPr/>
          <a:lstStyle/>
          <a:p>
            <a:fld id="{41E3F2BF-CFD2-B941-A75D-E2179CA4D974}" type="slidenum">
              <a:rPr lang="en-US" smtClean="0"/>
              <a:t>34</a:t>
            </a:fld>
            <a:endParaRPr lang="en-US"/>
          </a:p>
        </p:txBody>
      </p:sp>
    </p:spTree>
    <p:extLst>
      <p:ext uri="{BB962C8B-B14F-4D97-AF65-F5344CB8AC3E}">
        <p14:creationId xmlns:p14="http://schemas.microsoft.com/office/powerpoint/2010/main" val="4067714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B444F-0353-4C41-B84C-E0EB664F1127}"/>
              </a:ext>
            </a:extLst>
          </p:cNvPr>
          <p:cNvSpPr>
            <a:spLocks noGrp="1"/>
          </p:cNvSpPr>
          <p:nvPr>
            <p:ph type="title"/>
          </p:nvPr>
        </p:nvSpPr>
        <p:spPr/>
        <p:txBody>
          <a:bodyPr/>
          <a:lstStyle/>
          <a:p>
            <a:r>
              <a:rPr lang="en-US" dirty="0"/>
              <a:t>Example of why it’s too stringent</a:t>
            </a:r>
          </a:p>
        </p:txBody>
      </p:sp>
      <p:sp>
        <p:nvSpPr>
          <p:cNvPr id="3" name="Content Placeholder 2">
            <a:extLst>
              <a:ext uri="{FF2B5EF4-FFF2-40B4-BE49-F238E27FC236}">
                <a16:creationId xmlns:a16="http://schemas.microsoft.com/office/drawing/2014/main" id="{15BD810A-ADA9-E647-A0CE-86F756AC5E8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D044729-A9AE-6340-AF74-AED1FC9A2C19}"/>
              </a:ext>
            </a:extLst>
          </p:cNvPr>
          <p:cNvSpPr>
            <a:spLocks noGrp="1"/>
          </p:cNvSpPr>
          <p:nvPr>
            <p:ph type="sldNum" sz="quarter" idx="12"/>
          </p:nvPr>
        </p:nvSpPr>
        <p:spPr/>
        <p:txBody>
          <a:bodyPr/>
          <a:lstStyle/>
          <a:p>
            <a:fld id="{41E3F2BF-CFD2-B941-A75D-E2179CA4D974}" type="slidenum">
              <a:rPr lang="en-US" smtClean="0"/>
              <a:t>35</a:t>
            </a:fld>
            <a:endParaRPr lang="en-US"/>
          </a:p>
        </p:txBody>
      </p:sp>
    </p:spTree>
    <p:extLst>
      <p:ext uri="{BB962C8B-B14F-4D97-AF65-F5344CB8AC3E}">
        <p14:creationId xmlns:p14="http://schemas.microsoft.com/office/powerpoint/2010/main" val="2573291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82F13E5-478A-1243-A7CF-C855FABDF941}"/>
                  </a:ext>
                </a:extLst>
              </p:cNvPr>
              <p:cNvSpPr>
                <a:spLocks noGrp="1"/>
              </p:cNvSpPr>
              <p:nvPr>
                <p:ph type="title"/>
              </p:nvPr>
            </p:nvSpPr>
            <p:spPr/>
            <p:txBody>
              <a:bodyPr/>
              <a:lstStyle/>
              <a:p>
                <a14:m>
                  <m:oMath xmlns:m="http://schemas.openxmlformats.org/officeDocument/2006/math">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ea typeface="Cambria Math" panose="02040503050406030204" pitchFamily="18" charset="0"/>
                      </a:rPr>
                      <m:t>𝜖</m:t>
                    </m:r>
                    <m:r>
                      <a:rPr lang="en-US" b="0" i="1" smtClean="0">
                        <a:solidFill>
                          <a:schemeClr val="accent1"/>
                        </a:solidFill>
                        <a:latin typeface="Cambria Math" panose="02040503050406030204" pitchFamily="18" charset="0"/>
                        <a:ea typeface="Cambria Math" panose="02040503050406030204" pitchFamily="18" charset="0"/>
                      </a:rPr>
                      <m:t>,</m:t>
                    </m:r>
                    <m:r>
                      <a:rPr lang="en-US" b="0" i="1" smtClean="0">
                        <a:solidFill>
                          <a:schemeClr val="accent1"/>
                        </a:solidFill>
                        <a:latin typeface="Cambria Math" panose="02040503050406030204" pitchFamily="18" charset="0"/>
                        <a:ea typeface="Cambria Math" panose="02040503050406030204" pitchFamily="18" charset="0"/>
                      </a:rPr>
                      <m:t>𝛿</m:t>
                    </m:r>
                    <m:r>
                      <a:rPr lang="en-US" b="0" i="1" smtClean="0">
                        <a:solidFill>
                          <a:schemeClr val="accent1"/>
                        </a:solidFill>
                        <a:latin typeface="Cambria Math" panose="02040503050406030204" pitchFamily="18" charset="0"/>
                      </a:rPr>
                      <m:t>)</m:t>
                    </m:r>
                  </m:oMath>
                </a14:m>
                <a:r>
                  <a:rPr lang="en-US" dirty="0">
                    <a:solidFill>
                      <a:schemeClr val="accent1"/>
                    </a:solidFill>
                  </a:rPr>
                  <a:t>-</a:t>
                </a:r>
                <a:r>
                  <a:rPr lang="en-US" sz="5400" dirty="0">
                    <a:solidFill>
                      <a:schemeClr val="accent1"/>
                    </a:solidFill>
                  </a:rPr>
                  <a:t>N</a:t>
                </a:r>
                <a:r>
                  <a:rPr lang="en-US" dirty="0">
                    <a:solidFill>
                      <a:schemeClr val="accent1"/>
                    </a:solidFill>
                  </a:rPr>
                  <a:t>eighbor </a:t>
                </a:r>
                <a:r>
                  <a:rPr lang="en-US" sz="5400" dirty="0">
                    <a:solidFill>
                      <a:schemeClr val="accent1"/>
                    </a:solidFill>
                  </a:rPr>
                  <a:t>P</a:t>
                </a:r>
                <a:r>
                  <a:rPr lang="en-US" dirty="0">
                    <a:solidFill>
                      <a:schemeClr val="accent1"/>
                    </a:solidFill>
                  </a:rPr>
                  <a:t>reserving </a:t>
                </a:r>
                <a:r>
                  <a:rPr lang="en-US" sz="5400" dirty="0">
                    <a:solidFill>
                      <a:schemeClr val="accent1"/>
                    </a:solidFill>
                  </a:rPr>
                  <a:t>DO</a:t>
                </a:r>
                <a:r>
                  <a:rPr lang="en-US" dirty="0">
                    <a:solidFill>
                      <a:schemeClr val="accent1"/>
                    </a:solidFill>
                  </a:rPr>
                  <a:t> </a:t>
                </a:r>
                <a:r>
                  <a:rPr lang="en-US" sz="3200" dirty="0"/>
                  <a:t>(Simplified ver.)</a:t>
                </a:r>
                <a:endParaRPr lang="en-US" dirty="0"/>
              </a:p>
            </p:txBody>
          </p:sp>
        </mc:Choice>
        <mc:Fallback xmlns="">
          <p:sp>
            <p:nvSpPr>
              <p:cNvPr id="2" name="Title 1">
                <a:extLst>
                  <a:ext uri="{FF2B5EF4-FFF2-40B4-BE49-F238E27FC236}">
                    <a16:creationId xmlns:a16="http://schemas.microsoft.com/office/drawing/2014/main" id="{082F13E5-478A-1243-A7CF-C855FABDF941}"/>
                  </a:ext>
                </a:extLst>
              </p:cNvPr>
              <p:cNvSpPr>
                <a:spLocks noGrp="1" noRot="1" noChangeAspect="1" noMove="1" noResize="1" noEditPoints="1" noAdjustHandles="1" noChangeArrowheads="1" noChangeShapeType="1" noTextEdit="1"/>
              </p:cNvSpPr>
              <p:nvPr>
                <p:ph type="title"/>
              </p:nvPr>
            </p:nvSpPr>
            <p:spPr>
              <a:blipFill>
                <a:blip r:embed="rId3"/>
                <a:stretch>
                  <a:fillRect l="-1568"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EE693B-3302-994F-B70E-5B1164AFA3DA}"/>
                  </a:ext>
                </a:extLst>
              </p:cNvPr>
              <p:cNvSpPr>
                <a:spLocks noGrp="1"/>
              </p:cNvSpPr>
              <p:nvPr>
                <p:ph idx="1"/>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1</m:t>
                        </m:r>
                      </m:sub>
                    </m:sSub>
                  </m:oMath>
                </a14:m>
                <a:r>
                  <a:rPr lang="en-US" dirty="0"/>
                  <a:t> is </a:t>
                </a:r>
                <a14:m>
                  <m:oMath xmlns:m="http://schemas.openxmlformats.org/officeDocument/2006/math">
                    <m:r>
                      <a:rPr lang="en-US" i="1">
                        <a:solidFill>
                          <a:srgbClr val="C00000"/>
                        </a:solidFill>
                        <a:latin typeface="Cambria Math" panose="02040503050406030204" pitchFamily="18" charset="0"/>
                      </a:rPr>
                      <m:t>(</m:t>
                    </m:r>
                    <m:r>
                      <a:rPr lang="en-US" i="1" smtClean="0">
                        <a:solidFill>
                          <a:srgbClr val="C00000"/>
                        </a:solidFill>
                        <a:latin typeface="Cambria Math" panose="02040503050406030204" pitchFamily="18" charset="0"/>
                        <a:ea typeface="Cambria Math" panose="02040503050406030204" pitchFamily="18" charset="0"/>
                      </a:rPr>
                      <m:t>𝜖</m:t>
                    </m:r>
                    <m:r>
                      <a:rPr lang="en-US" b="0"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𝛿</m:t>
                    </m:r>
                    <m:r>
                      <a:rPr lang="en-US" b="0" i="1" smtClean="0">
                        <a:solidFill>
                          <a:srgbClr val="C00000"/>
                        </a:solidFill>
                        <a:latin typeface="Cambria Math" panose="02040503050406030204" pitchFamily="18" charset="0"/>
                      </a:rPr>
                      <m:t>)</m:t>
                    </m:r>
                  </m:oMath>
                </a14:m>
                <a:r>
                  <a:rPr lang="en-US" dirty="0">
                    <a:solidFill>
                      <a:srgbClr val="C00000"/>
                    </a:solidFill>
                  </a:rPr>
                  <a:t>-DO</a:t>
                </a:r>
                <a:endParaRPr lang="en-US" dirty="0"/>
              </a:p>
              <a:p>
                <a:r>
                  <a:rPr lang="en-US" dirty="0"/>
                  <a:t>If </a:t>
                </a:r>
                <a14:m>
                  <m:oMath xmlns:m="http://schemas.openxmlformats.org/officeDocument/2006/math">
                    <m:r>
                      <a:rPr lang="en-US" i="1">
                        <a:latin typeface="Cambria Math" panose="02040503050406030204" pitchFamily="18" charset="0"/>
                      </a:rPr>
                      <m:t>𝑋</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𝑋</m:t>
                    </m:r>
                    <m:r>
                      <a:rPr lang="en-US">
                        <a:latin typeface="Cambria Math" panose="02040503050406030204" pitchFamily="18" charset="0"/>
                      </a:rPr>
                      <m:t>′</m:t>
                    </m:r>
                  </m:oMath>
                </a14:m>
                <a:r>
                  <a:rPr lang="en-US" dirty="0"/>
                  <a:t>, then for any subset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𝒴</m:t>
                    </m:r>
                  </m:oMath>
                </a14:m>
                <a:r>
                  <a:rPr lang="en-US" dirty="0"/>
                  <a:t>,</a:t>
                </a:r>
              </a:p>
              <a:p>
                <a:endParaRPr lang="en-US" dirty="0"/>
              </a:p>
              <a:p>
                <a:endParaRPr lang="en-US" dirty="0"/>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2AEE693B-3302-994F-B70E-5B1164AFA3DA}"/>
                  </a:ext>
                </a:extLst>
              </p:cNvPr>
              <p:cNvSpPr>
                <a:spLocks noGrp="1" noRot="1" noChangeAspect="1" noMove="1" noResize="1" noEditPoints="1" noAdjustHandles="1" noChangeArrowheads="1" noChangeShapeType="1" noTextEdit="1"/>
              </p:cNvSpPr>
              <p:nvPr>
                <p:ph idx="1"/>
              </p:nvPr>
            </p:nvSpPr>
            <p:spPr>
              <a:blipFill>
                <a:blip r:embed="rId4"/>
                <a:stretch>
                  <a:fillRect l="-965" t="-26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76C74FE-FCD5-624F-9D0F-7A3BF2860B17}"/>
              </a:ext>
            </a:extLst>
          </p:cNvPr>
          <p:cNvSpPr>
            <a:spLocks noGrp="1"/>
          </p:cNvSpPr>
          <p:nvPr>
            <p:ph type="sldNum" sz="quarter" idx="12"/>
          </p:nvPr>
        </p:nvSpPr>
        <p:spPr/>
        <p:txBody>
          <a:bodyPr/>
          <a:lstStyle/>
          <a:p>
            <a:fld id="{41E3F2BF-CFD2-B941-A75D-E2179CA4D974}" type="slidenum">
              <a:rPr lang="en-US" smtClean="0"/>
              <a:t>36</a:t>
            </a:fld>
            <a:endParaRPr lang="en-US"/>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BE5BCA37-EF18-E642-BA0D-DE12FD1FF381}"/>
                  </a:ext>
                </a:extLst>
              </p:cNvPr>
              <p:cNvSpPr/>
              <p:nvPr/>
            </p:nvSpPr>
            <p:spPr>
              <a:xfrm>
                <a:off x="1005840" y="2990247"/>
                <a:ext cx="9857232" cy="202209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sz="4000" i="1" smtClean="0">
                              <a:latin typeface="Cambria Math" panose="02040503050406030204" pitchFamily="18" charset="0"/>
                            </a:rPr>
                          </m:ctrlPr>
                        </m:funcPr>
                        <m:fName>
                          <m:r>
                            <m:rPr>
                              <m:sty m:val="p"/>
                            </m:rPr>
                            <a:rPr lang="en-US" sz="4000">
                              <a:latin typeface="Cambria Math" panose="02040503050406030204" pitchFamily="18" charset="0"/>
                            </a:rPr>
                            <m:t>Pr</m:t>
                          </m:r>
                        </m:fName>
                        <m:e>
                          <m:d>
                            <m:dPr>
                              <m:begChr m:val="["/>
                              <m:endChr m:val="]"/>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𝑀</m:t>
                                  </m:r>
                                </m:e>
                                <m:sub>
                                  <m:r>
                                    <a:rPr lang="en-US" sz="4000" i="1">
                                      <a:latin typeface="Cambria Math" panose="02040503050406030204" pitchFamily="18" charset="0"/>
                                    </a:rPr>
                                    <m:t>1</m:t>
                                  </m:r>
                                </m:sub>
                              </m:sSub>
                              <m:d>
                                <m:dPr>
                                  <m:ctrlPr>
                                    <a:rPr lang="en-US" sz="4000" i="1">
                                      <a:latin typeface="Cambria Math" panose="02040503050406030204" pitchFamily="18" charset="0"/>
                                    </a:rPr>
                                  </m:ctrlPr>
                                </m:dPr>
                                <m:e>
                                  <m:r>
                                    <a:rPr lang="en-US" sz="4000" i="1">
                                      <a:latin typeface="Cambria Math" panose="02040503050406030204" pitchFamily="18" charset="0"/>
                                    </a:rPr>
                                    <m:t>𝑋</m:t>
                                  </m:r>
                                </m:e>
                              </m:d>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𝑆</m:t>
                              </m:r>
                            </m:e>
                          </m:d>
                        </m:e>
                      </m:func>
                      <m:r>
                        <a:rPr lang="en-US" sz="4000" i="1">
                          <a:latin typeface="Cambria Math" panose="02040503050406030204" pitchFamily="18" charset="0"/>
                          <a:ea typeface="Cambria Math" panose="02040503050406030204" pitchFamily="18" charset="0"/>
                        </a:rPr>
                        <m:t>≤</m:t>
                      </m:r>
                      <m:sSup>
                        <m:sSupPr>
                          <m:ctrlPr>
                            <a:rPr lang="en-US" sz="4000" i="1">
                              <a:latin typeface="Cambria Math" panose="02040503050406030204" pitchFamily="18" charset="0"/>
                              <a:ea typeface="Cambria Math" panose="02040503050406030204" pitchFamily="18" charset="0"/>
                            </a:rPr>
                          </m:ctrlPr>
                        </m:sSupPr>
                        <m:e>
                          <m:r>
                            <a:rPr lang="en-US" sz="4000" i="1">
                              <a:latin typeface="Cambria Math" panose="02040503050406030204" pitchFamily="18" charset="0"/>
                              <a:ea typeface="Cambria Math" panose="02040503050406030204" pitchFamily="18" charset="0"/>
                            </a:rPr>
                            <m:t>𝑒</m:t>
                          </m:r>
                        </m:e>
                        <m:sup>
                          <m:r>
                            <a:rPr lang="en-US" sz="4000" i="1">
                              <a:latin typeface="Cambria Math" panose="02040503050406030204" pitchFamily="18" charset="0"/>
                              <a:ea typeface="Cambria Math" panose="02040503050406030204" pitchFamily="18" charset="0"/>
                            </a:rPr>
                            <m:t>𝜖</m:t>
                          </m:r>
                        </m:sup>
                      </m:sSup>
                      <m:func>
                        <m:funcPr>
                          <m:ctrlPr>
                            <a:rPr lang="en-US" sz="4000" i="1">
                              <a:latin typeface="Cambria Math" panose="02040503050406030204" pitchFamily="18" charset="0"/>
                            </a:rPr>
                          </m:ctrlPr>
                        </m:funcPr>
                        <m:fName>
                          <m:r>
                            <m:rPr>
                              <m:sty m:val="p"/>
                            </m:rPr>
                            <a:rPr lang="en-US" sz="4000">
                              <a:latin typeface="Cambria Math" panose="02040503050406030204" pitchFamily="18" charset="0"/>
                            </a:rPr>
                            <m:t>Pr</m:t>
                          </m:r>
                        </m:fName>
                        <m:e>
                          <m:d>
                            <m:dPr>
                              <m:begChr m:val="["/>
                              <m:endChr m:val="]"/>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𝑀</m:t>
                                  </m:r>
                                </m:e>
                                <m:sub>
                                  <m:r>
                                    <a:rPr lang="en-US" sz="4000" i="1">
                                      <a:latin typeface="Cambria Math" panose="02040503050406030204" pitchFamily="18" charset="0"/>
                                    </a:rPr>
                                    <m:t>1</m:t>
                                  </m:r>
                                </m:sub>
                              </m:sSub>
                              <m:d>
                                <m:dPr>
                                  <m:ctrlPr>
                                    <a:rPr lang="en-US" sz="4000" i="1">
                                      <a:latin typeface="Cambria Math" panose="02040503050406030204" pitchFamily="18" charset="0"/>
                                    </a:rPr>
                                  </m:ctrlPr>
                                </m:dPr>
                                <m:e>
                                  <m:r>
                                    <a:rPr lang="en-US" sz="4000" i="1">
                                      <a:latin typeface="Cambria Math" panose="02040503050406030204" pitchFamily="18" charset="0"/>
                                    </a:rPr>
                                    <m:t>𝑋</m:t>
                                  </m:r>
                                  <m:r>
                                    <a:rPr lang="en-US" sz="4000" i="1">
                                      <a:latin typeface="Cambria Math" panose="02040503050406030204" pitchFamily="18" charset="0"/>
                                    </a:rPr>
                                    <m:t>′</m:t>
                                  </m:r>
                                </m:e>
                              </m:d>
                              <m:r>
                                <a:rPr lang="en-US" sz="4000" i="1">
                                  <a:latin typeface="Cambria Math" panose="02040503050406030204" pitchFamily="18" charset="0"/>
                                  <a:ea typeface="Cambria Math" panose="02040503050406030204" pitchFamily="18" charset="0"/>
                                </a:rPr>
                                <m:t>∈</m:t>
                              </m:r>
                              <m:r>
                                <a:rPr lang="en-US" sz="4000" i="1" smtClean="0">
                                  <a:solidFill>
                                    <a:schemeClr val="accent2">
                                      <a:lumMod val="75000"/>
                                    </a:schemeClr>
                                  </a:solidFill>
                                  <a:latin typeface="Cambria Math" panose="02040503050406030204" pitchFamily="18" charset="0"/>
                                  <a:ea typeface="Cambria Math" panose="02040503050406030204" pitchFamily="18" charset="0"/>
                                </a:rPr>
                                <m:t>𝑁</m:t>
                              </m:r>
                              <m:r>
                                <a:rPr lang="en-US" sz="4000" i="1">
                                  <a:solidFill>
                                    <a:schemeClr val="accent2">
                                      <a:lumMod val="75000"/>
                                    </a:schemeClr>
                                  </a:solidFill>
                                  <a:latin typeface="Cambria Math" panose="02040503050406030204" pitchFamily="18" charset="0"/>
                                  <a:ea typeface="Cambria Math" panose="02040503050406030204" pitchFamily="18" charset="0"/>
                                </a:rPr>
                                <m:t>(</m:t>
                              </m:r>
                              <m:r>
                                <a:rPr lang="en-US" sz="4000" i="1">
                                  <a:solidFill>
                                    <a:schemeClr val="accent2">
                                      <a:lumMod val="75000"/>
                                    </a:schemeClr>
                                  </a:solidFill>
                                  <a:latin typeface="Cambria Math" panose="02040503050406030204" pitchFamily="18" charset="0"/>
                                  <a:ea typeface="Cambria Math" panose="02040503050406030204" pitchFamily="18" charset="0"/>
                                </a:rPr>
                                <m:t>𝑆</m:t>
                              </m:r>
                              <m:r>
                                <a:rPr lang="en-US" sz="4000" i="1">
                                  <a:solidFill>
                                    <a:schemeClr val="accent2">
                                      <a:lumMod val="75000"/>
                                    </a:schemeClr>
                                  </a:solidFill>
                                  <a:latin typeface="Cambria Math" panose="02040503050406030204" pitchFamily="18" charset="0"/>
                                  <a:ea typeface="Cambria Math" panose="02040503050406030204" pitchFamily="18" charset="0"/>
                                </a:rPr>
                                <m:t>)</m:t>
                              </m:r>
                            </m:e>
                          </m:d>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𝛿</m:t>
                          </m:r>
                          <m:r>
                            <a:rPr lang="en-US" sz="4000" b="0" i="1" smtClean="0">
                              <a:latin typeface="Cambria Math" panose="02040503050406030204" pitchFamily="18" charset="0"/>
                              <a:ea typeface="Cambria Math" panose="02040503050406030204" pitchFamily="18" charset="0"/>
                            </a:rPr>
                            <m:t>.</m:t>
                          </m:r>
                        </m:e>
                      </m:func>
                    </m:oMath>
                  </m:oMathPara>
                </a14:m>
                <a:endParaRPr lang="en-US" sz="4000" dirty="0"/>
              </a:p>
            </p:txBody>
          </p:sp>
        </mc:Choice>
        <mc:Fallback xmlns="">
          <p:sp>
            <p:nvSpPr>
              <p:cNvPr id="5" name="Rounded Rectangle 4">
                <a:extLst>
                  <a:ext uri="{FF2B5EF4-FFF2-40B4-BE49-F238E27FC236}">
                    <a16:creationId xmlns:a16="http://schemas.microsoft.com/office/drawing/2014/main" id="{BE5BCA37-EF18-E642-BA0D-DE12FD1FF381}"/>
                  </a:ext>
                </a:extLst>
              </p:cNvPr>
              <p:cNvSpPr>
                <a:spLocks noRot="1" noChangeAspect="1" noMove="1" noResize="1" noEditPoints="1" noAdjustHandles="1" noChangeArrowheads="1" noChangeShapeType="1" noTextEdit="1"/>
              </p:cNvSpPr>
              <p:nvPr/>
            </p:nvSpPr>
            <p:spPr>
              <a:xfrm>
                <a:off x="1005840" y="2990247"/>
                <a:ext cx="9857232" cy="202209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EC70DE-6E83-DA45-8311-7E55EE72EE81}"/>
                  </a:ext>
                </a:extLst>
              </p:cNvPr>
              <p:cNvSpPr txBox="1"/>
              <p:nvPr/>
            </p:nvSpPr>
            <p:spPr>
              <a:xfrm>
                <a:off x="1309023" y="5279132"/>
                <a:ext cx="9478685" cy="1077218"/>
              </a:xfrm>
              <a:prstGeom prst="rect">
                <a:avLst/>
              </a:prstGeom>
              <a:noFill/>
            </p:spPr>
            <p:txBody>
              <a:bodyPr wrap="none" rtlCol="0">
                <a:spAutoFit/>
              </a:bodyPr>
              <a:lstStyle/>
              <a:p>
                <a14:m>
                  <m:oMath xmlns:m="http://schemas.openxmlformats.org/officeDocument/2006/math">
                    <m:r>
                      <a:rPr lang="en-US" sz="3200" i="1" smtClean="0">
                        <a:solidFill>
                          <a:schemeClr val="accent2">
                            <a:lumMod val="75000"/>
                          </a:schemeClr>
                        </a:solidFill>
                        <a:latin typeface="Cambria Math" panose="02040503050406030204" pitchFamily="18" charset="0"/>
                        <a:ea typeface="Cambria Math" panose="02040503050406030204" pitchFamily="18" charset="0"/>
                      </a:rPr>
                      <m:t>𝑁</m:t>
                    </m:r>
                    <m:r>
                      <a:rPr lang="en-US" sz="3200" i="1">
                        <a:solidFill>
                          <a:schemeClr val="accent2">
                            <a:lumMod val="75000"/>
                          </a:schemeClr>
                        </a:solidFill>
                        <a:latin typeface="Cambria Math" panose="02040503050406030204" pitchFamily="18" charset="0"/>
                        <a:ea typeface="Cambria Math" panose="02040503050406030204" pitchFamily="18" charset="0"/>
                      </a:rPr>
                      <m:t>(</m:t>
                    </m:r>
                    <m:r>
                      <a:rPr lang="en-US" sz="3200" i="1">
                        <a:solidFill>
                          <a:schemeClr val="accent2">
                            <a:lumMod val="75000"/>
                          </a:schemeClr>
                        </a:solidFill>
                        <a:latin typeface="Cambria Math" panose="02040503050406030204" pitchFamily="18" charset="0"/>
                        <a:ea typeface="Cambria Math" panose="02040503050406030204" pitchFamily="18" charset="0"/>
                      </a:rPr>
                      <m:t>𝑆</m:t>
                    </m:r>
                    <m:r>
                      <a:rPr lang="en-US" sz="3200" i="1">
                        <a:solidFill>
                          <a:schemeClr val="accent2">
                            <a:lumMod val="75000"/>
                          </a:schemeClr>
                        </a:solidFill>
                        <a:latin typeface="Cambria Math" panose="02040503050406030204" pitchFamily="18" charset="0"/>
                        <a:ea typeface="Cambria Math" panose="02040503050406030204" pitchFamily="18" charset="0"/>
                      </a:rPr>
                      <m:t>)</m:t>
                    </m:r>
                  </m:oMath>
                </a14:m>
                <a:r>
                  <a:rPr lang="en-US" sz="3200" dirty="0"/>
                  <a:t> is the </a:t>
                </a:r>
                <a:r>
                  <a:rPr lang="en-US" sz="3200" b="1" dirty="0"/>
                  <a:t>neighbor set </a:t>
                </a:r>
                <a:r>
                  <a:rPr lang="en-US" sz="3200" dirty="0"/>
                  <a:t>to </a:t>
                </a:r>
                <a14:m>
                  <m:oMath xmlns:m="http://schemas.openxmlformats.org/officeDocument/2006/math">
                    <m:r>
                      <a:rPr lang="en-US" sz="3200" b="0" i="1" smtClean="0">
                        <a:latin typeface="Cambria Math" panose="02040503050406030204" pitchFamily="18" charset="0"/>
                      </a:rPr>
                      <m:t>𝑆</m:t>
                    </m:r>
                  </m:oMath>
                </a14:m>
                <a:r>
                  <a:rPr lang="en-US" sz="3200" dirty="0"/>
                  <a:t>:</a:t>
                </a:r>
              </a:p>
              <a:p>
                <a:r>
                  <a:rPr lang="en-US" sz="3200" dirty="0"/>
                  <a:t>It contains all </a:t>
                </a:r>
                <a14:m>
                  <m:oMath xmlns:m="http://schemas.openxmlformats.org/officeDocument/2006/math">
                    <m:r>
                      <a:rPr lang="en-US" sz="3200" i="1">
                        <a:latin typeface="Cambria Math" panose="02040503050406030204" pitchFamily="18" charset="0"/>
                      </a:rPr>
                      <m:t>𝑦</m:t>
                    </m:r>
                    <m:r>
                      <a:rPr lang="en-US" sz="3200" i="1">
                        <a:latin typeface="Cambria Math" panose="02040503050406030204" pitchFamily="18" charset="0"/>
                      </a:rPr>
                      <m:t>′</m:t>
                    </m:r>
                  </m:oMath>
                </a14:m>
                <a:r>
                  <a:rPr lang="en-US" sz="3200" dirty="0"/>
                  <a:t> such that there exists </a:t>
                </a:r>
                <a14:m>
                  <m:oMath xmlns:m="http://schemas.openxmlformats.org/officeDocument/2006/math">
                    <m:r>
                      <a:rPr lang="en-US" sz="3200" i="1">
                        <a:latin typeface="Cambria Math" panose="02040503050406030204" pitchFamily="18" charset="0"/>
                      </a:rPr>
                      <m:t>𝑦</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𝑆</m:t>
                    </m:r>
                  </m:oMath>
                </a14:m>
                <a:r>
                  <a:rPr lang="en-US" sz="3200" dirty="0"/>
                  <a:t> and </a:t>
                </a:r>
                <a14:m>
                  <m:oMath xmlns:m="http://schemas.openxmlformats.org/officeDocument/2006/math">
                    <m:r>
                      <a:rPr lang="en-US" sz="3200" b="0" i="1" smtClean="0">
                        <a:latin typeface="Cambria Math" panose="02040503050406030204" pitchFamily="18" charset="0"/>
                      </a:rPr>
                      <m:t>𝑦</m:t>
                    </m:r>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𝑦</m:t>
                    </m:r>
                  </m:oMath>
                </a14:m>
                <a:endParaRPr lang="en-US" sz="3200" dirty="0"/>
              </a:p>
            </p:txBody>
          </p:sp>
        </mc:Choice>
        <mc:Fallback xmlns="">
          <p:sp>
            <p:nvSpPr>
              <p:cNvPr id="6" name="TextBox 5">
                <a:extLst>
                  <a:ext uri="{FF2B5EF4-FFF2-40B4-BE49-F238E27FC236}">
                    <a16:creationId xmlns:a16="http://schemas.microsoft.com/office/drawing/2014/main" id="{1AEC70DE-6E83-DA45-8311-7E55EE72EE81}"/>
                  </a:ext>
                </a:extLst>
              </p:cNvPr>
              <p:cNvSpPr txBox="1">
                <a:spLocks noRot="1" noChangeAspect="1" noMove="1" noResize="1" noEditPoints="1" noAdjustHandles="1" noChangeArrowheads="1" noChangeShapeType="1" noTextEdit="1"/>
              </p:cNvSpPr>
              <p:nvPr/>
            </p:nvSpPr>
            <p:spPr>
              <a:xfrm>
                <a:off x="1309023" y="5279132"/>
                <a:ext cx="9478685" cy="1077218"/>
              </a:xfrm>
              <a:prstGeom prst="rect">
                <a:avLst/>
              </a:prstGeom>
              <a:blipFill>
                <a:blip r:embed="rId6"/>
                <a:stretch>
                  <a:fillRect l="-1473" t="-6977" b="-15116"/>
                </a:stretch>
              </a:blipFill>
            </p:spPr>
            <p:txBody>
              <a:bodyPr/>
              <a:lstStyle/>
              <a:p>
                <a:r>
                  <a:rPr lang="en-US">
                    <a:noFill/>
                  </a:rPr>
                  <a:t> </a:t>
                </a:r>
              </a:p>
            </p:txBody>
          </p:sp>
        </mc:Fallback>
      </mc:AlternateContent>
    </p:spTree>
    <p:extLst>
      <p:ext uri="{BB962C8B-B14F-4D97-AF65-F5344CB8AC3E}">
        <p14:creationId xmlns:p14="http://schemas.microsoft.com/office/powerpoint/2010/main" val="3393914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172150-364A-1642-9CB3-789E17447B31}"/>
              </a:ext>
            </a:extLst>
          </p:cNvPr>
          <p:cNvSpPr>
            <a:spLocks noGrp="1"/>
          </p:cNvSpPr>
          <p:nvPr>
            <p:ph type="sldNum" sz="quarter" idx="12"/>
          </p:nvPr>
        </p:nvSpPr>
        <p:spPr/>
        <p:txBody>
          <a:bodyPr/>
          <a:lstStyle/>
          <a:p>
            <a:fld id="{41E3F2BF-CFD2-B941-A75D-E2179CA4D974}" type="slidenum">
              <a:rPr lang="en-US" smtClean="0"/>
              <a:t>37</a:t>
            </a:fld>
            <a:endParaRPr lang="en-US"/>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E9DE743D-E4FA-7641-B383-4E081EB8EEA3}"/>
                  </a:ext>
                </a:extLst>
              </p:cNvPr>
              <p:cNvSpPr/>
              <p:nvPr/>
            </p:nvSpPr>
            <p:spPr>
              <a:xfrm>
                <a:off x="1005840" y="265335"/>
                <a:ext cx="9857232" cy="202209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sz="4000" i="1" smtClean="0">
                              <a:latin typeface="Cambria Math" panose="02040503050406030204" pitchFamily="18" charset="0"/>
                            </a:rPr>
                          </m:ctrlPr>
                        </m:funcPr>
                        <m:fName>
                          <m:r>
                            <m:rPr>
                              <m:sty m:val="p"/>
                            </m:rPr>
                            <a:rPr lang="en-US" sz="4000">
                              <a:latin typeface="Cambria Math" panose="02040503050406030204" pitchFamily="18" charset="0"/>
                            </a:rPr>
                            <m:t>Pr</m:t>
                          </m:r>
                        </m:fName>
                        <m:e>
                          <m:d>
                            <m:dPr>
                              <m:begChr m:val="["/>
                              <m:endChr m:val="]"/>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𝑀</m:t>
                                  </m:r>
                                </m:e>
                                <m:sub>
                                  <m:r>
                                    <a:rPr lang="en-US" sz="4000" i="1">
                                      <a:latin typeface="Cambria Math" panose="02040503050406030204" pitchFamily="18" charset="0"/>
                                    </a:rPr>
                                    <m:t>1</m:t>
                                  </m:r>
                                </m:sub>
                              </m:sSub>
                              <m:d>
                                <m:dPr>
                                  <m:ctrlPr>
                                    <a:rPr lang="en-US" sz="4000" i="1">
                                      <a:latin typeface="Cambria Math" panose="02040503050406030204" pitchFamily="18" charset="0"/>
                                    </a:rPr>
                                  </m:ctrlPr>
                                </m:dPr>
                                <m:e>
                                  <m:r>
                                    <a:rPr lang="en-US" sz="4000" i="1">
                                      <a:latin typeface="Cambria Math" panose="02040503050406030204" pitchFamily="18" charset="0"/>
                                    </a:rPr>
                                    <m:t>𝑋</m:t>
                                  </m:r>
                                </m:e>
                              </m:d>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𝑆</m:t>
                              </m:r>
                            </m:e>
                          </m:d>
                        </m:e>
                      </m:func>
                      <m:r>
                        <a:rPr lang="en-US" sz="4000" i="1">
                          <a:latin typeface="Cambria Math" panose="02040503050406030204" pitchFamily="18" charset="0"/>
                          <a:ea typeface="Cambria Math" panose="02040503050406030204" pitchFamily="18" charset="0"/>
                        </a:rPr>
                        <m:t>≤</m:t>
                      </m:r>
                      <m:sSup>
                        <m:sSupPr>
                          <m:ctrlPr>
                            <a:rPr lang="en-US" sz="4000" i="1">
                              <a:latin typeface="Cambria Math" panose="02040503050406030204" pitchFamily="18" charset="0"/>
                              <a:ea typeface="Cambria Math" panose="02040503050406030204" pitchFamily="18" charset="0"/>
                            </a:rPr>
                          </m:ctrlPr>
                        </m:sSupPr>
                        <m:e>
                          <m:r>
                            <a:rPr lang="en-US" sz="4000" i="1">
                              <a:latin typeface="Cambria Math" panose="02040503050406030204" pitchFamily="18" charset="0"/>
                              <a:ea typeface="Cambria Math" panose="02040503050406030204" pitchFamily="18" charset="0"/>
                            </a:rPr>
                            <m:t>𝑒</m:t>
                          </m:r>
                        </m:e>
                        <m:sup>
                          <m:r>
                            <a:rPr lang="en-US" sz="4000" i="1">
                              <a:latin typeface="Cambria Math" panose="02040503050406030204" pitchFamily="18" charset="0"/>
                              <a:ea typeface="Cambria Math" panose="02040503050406030204" pitchFamily="18" charset="0"/>
                            </a:rPr>
                            <m:t>𝜖</m:t>
                          </m:r>
                        </m:sup>
                      </m:sSup>
                      <m:func>
                        <m:funcPr>
                          <m:ctrlPr>
                            <a:rPr lang="en-US" sz="4000" i="1">
                              <a:latin typeface="Cambria Math" panose="02040503050406030204" pitchFamily="18" charset="0"/>
                            </a:rPr>
                          </m:ctrlPr>
                        </m:funcPr>
                        <m:fName>
                          <m:r>
                            <m:rPr>
                              <m:sty m:val="p"/>
                            </m:rPr>
                            <a:rPr lang="en-US" sz="4000">
                              <a:latin typeface="Cambria Math" panose="02040503050406030204" pitchFamily="18" charset="0"/>
                            </a:rPr>
                            <m:t>Pr</m:t>
                          </m:r>
                        </m:fName>
                        <m:e>
                          <m:d>
                            <m:dPr>
                              <m:begChr m:val="["/>
                              <m:endChr m:val="]"/>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𝑀</m:t>
                                  </m:r>
                                </m:e>
                                <m:sub>
                                  <m:r>
                                    <a:rPr lang="en-US" sz="4000" i="1">
                                      <a:latin typeface="Cambria Math" panose="02040503050406030204" pitchFamily="18" charset="0"/>
                                    </a:rPr>
                                    <m:t>1</m:t>
                                  </m:r>
                                </m:sub>
                              </m:sSub>
                              <m:d>
                                <m:dPr>
                                  <m:ctrlPr>
                                    <a:rPr lang="en-US" sz="4000" i="1">
                                      <a:latin typeface="Cambria Math" panose="02040503050406030204" pitchFamily="18" charset="0"/>
                                    </a:rPr>
                                  </m:ctrlPr>
                                </m:dPr>
                                <m:e>
                                  <m:r>
                                    <a:rPr lang="en-US" sz="4000" i="1">
                                      <a:latin typeface="Cambria Math" panose="02040503050406030204" pitchFamily="18" charset="0"/>
                                    </a:rPr>
                                    <m:t>𝑋</m:t>
                                  </m:r>
                                  <m:r>
                                    <a:rPr lang="en-US" sz="4000" i="1">
                                      <a:latin typeface="Cambria Math" panose="02040503050406030204" pitchFamily="18" charset="0"/>
                                    </a:rPr>
                                    <m:t>′</m:t>
                                  </m:r>
                                </m:e>
                              </m:d>
                              <m:r>
                                <a:rPr lang="en-US" sz="4000" i="1">
                                  <a:latin typeface="Cambria Math" panose="02040503050406030204" pitchFamily="18" charset="0"/>
                                  <a:ea typeface="Cambria Math" panose="02040503050406030204" pitchFamily="18" charset="0"/>
                                </a:rPr>
                                <m:t>∈</m:t>
                              </m:r>
                              <m:r>
                                <a:rPr lang="en-US" sz="4000" i="1" smtClean="0">
                                  <a:solidFill>
                                    <a:schemeClr val="accent2">
                                      <a:lumMod val="75000"/>
                                    </a:schemeClr>
                                  </a:solidFill>
                                  <a:latin typeface="Cambria Math" panose="02040503050406030204" pitchFamily="18" charset="0"/>
                                  <a:ea typeface="Cambria Math" panose="02040503050406030204" pitchFamily="18" charset="0"/>
                                </a:rPr>
                                <m:t>𝑁</m:t>
                              </m:r>
                              <m:r>
                                <a:rPr lang="en-US" sz="4000" i="1">
                                  <a:solidFill>
                                    <a:schemeClr val="accent2">
                                      <a:lumMod val="75000"/>
                                    </a:schemeClr>
                                  </a:solidFill>
                                  <a:latin typeface="Cambria Math" panose="02040503050406030204" pitchFamily="18" charset="0"/>
                                  <a:ea typeface="Cambria Math" panose="02040503050406030204" pitchFamily="18" charset="0"/>
                                </a:rPr>
                                <m:t>(</m:t>
                              </m:r>
                              <m:r>
                                <a:rPr lang="en-US" sz="4000" i="1">
                                  <a:solidFill>
                                    <a:schemeClr val="accent2">
                                      <a:lumMod val="75000"/>
                                    </a:schemeClr>
                                  </a:solidFill>
                                  <a:latin typeface="Cambria Math" panose="02040503050406030204" pitchFamily="18" charset="0"/>
                                  <a:ea typeface="Cambria Math" panose="02040503050406030204" pitchFamily="18" charset="0"/>
                                </a:rPr>
                                <m:t>𝑆</m:t>
                              </m:r>
                              <m:r>
                                <a:rPr lang="en-US" sz="4000" i="1">
                                  <a:solidFill>
                                    <a:schemeClr val="accent2">
                                      <a:lumMod val="75000"/>
                                    </a:schemeClr>
                                  </a:solidFill>
                                  <a:latin typeface="Cambria Math" panose="02040503050406030204" pitchFamily="18" charset="0"/>
                                  <a:ea typeface="Cambria Math" panose="02040503050406030204" pitchFamily="18" charset="0"/>
                                </a:rPr>
                                <m:t>)</m:t>
                              </m:r>
                            </m:e>
                          </m:d>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𝛿</m:t>
                          </m:r>
                          <m:r>
                            <a:rPr lang="en-US" sz="4000" b="0" i="1" smtClean="0">
                              <a:latin typeface="Cambria Math" panose="02040503050406030204" pitchFamily="18" charset="0"/>
                              <a:ea typeface="Cambria Math" panose="02040503050406030204" pitchFamily="18" charset="0"/>
                            </a:rPr>
                            <m:t>.</m:t>
                          </m:r>
                        </m:e>
                      </m:func>
                    </m:oMath>
                  </m:oMathPara>
                </a14:m>
                <a:endParaRPr lang="en-US" sz="4000" dirty="0"/>
              </a:p>
            </p:txBody>
          </p:sp>
        </mc:Choice>
        <mc:Fallback xmlns="">
          <p:sp>
            <p:nvSpPr>
              <p:cNvPr id="5" name="Rounded Rectangle 4">
                <a:extLst>
                  <a:ext uri="{FF2B5EF4-FFF2-40B4-BE49-F238E27FC236}">
                    <a16:creationId xmlns:a16="http://schemas.microsoft.com/office/drawing/2014/main" id="{E9DE743D-E4FA-7641-B383-4E081EB8EEA3}"/>
                  </a:ext>
                </a:extLst>
              </p:cNvPr>
              <p:cNvSpPr>
                <a:spLocks noRot="1" noChangeAspect="1" noMove="1" noResize="1" noEditPoints="1" noAdjustHandles="1" noChangeArrowheads="1" noChangeShapeType="1" noTextEdit="1"/>
              </p:cNvSpPr>
              <p:nvPr/>
            </p:nvSpPr>
            <p:spPr>
              <a:xfrm>
                <a:off x="1005840" y="265335"/>
                <a:ext cx="9857232" cy="2022094"/>
              </a:xfrm>
              <a:prstGeom prst="roundRect">
                <a:avLst/>
              </a:prstGeom>
              <a:blipFill>
                <a:blip r:embed="rId2"/>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59970B4B-117A-854D-B059-8243E224B0E5}"/>
              </a:ext>
            </a:extLst>
          </p:cNvPr>
          <p:cNvSpPr/>
          <p:nvPr/>
        </p:nvSpPr>
        <p:spPr>
          <a:xfrm>
            <a:off x="2212848" y="2505456"/>
            <a:ext cx="2889504" cy="399688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C0B2EE2-394E-A449-ADFA-67275E537734}"/>
              </a:ext>
            </a:extLst>
          </p:cNvPr>
          <p:cNvSpPr/>
          <p:nvPr/>
        </p:nvSpPr>
        <p:spPr>
          <a:xfrm>
            <a:off x="7278624" y="2493089"/>
            <a:ext cx="2889504" cy="399688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8D44E023-028C-1040-AD61-19B261B98DF8}"/>
                  </a:ext>
                </a:extLst>
              </p:cNvPr>
              <p:cNvSpPr/>
              <p:nvPr/>
            </p:nvSpPr>
            <p:spPr>
              <a:xfrm>
                <a:off x="3474720" y="3535505"/>
                <a:ext cx="1060704" cy="149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𝑆</m:t>
                      </m:r>
                    </m:oMath>
                  </m:oMathPara>
                </a14:m>
                <a:endParaRPr lang="en-US" dirty="0"/>
              </a:p>
            </p:txBody>
          </p:sp>
        </mc:Choice>
        <mc:Fallback xmlns="">
          <p:sp>
            <p:nvSpPr>
              <p:cNvPr id="8" name="Oval 7">
                <a:extLst>
                  <a:ext uri="{FF2B5EF4-FFF2-40B4-BE49-F238E27FC236}">
                    <a16:creationId xmlns:a16="http://schemas.microsoft.com/office/drawing/2014/main" id="{8D44E023-028C-1040-AD61-19B261B98DF8}"/>
                  </a:ext>
                </a:extLst>
              </p:cNvPr>
              <p:cNvSpPr>
                <a:spLocks noRot="1" noChangeAspect="1" noMove="1" noResize="1" noEditPoints="1" noAdjustHandles="1" noChangeArrowheads="1" noChangeShapeType="1" noTextEdit="1"/>
              </p:cNvSpPr>
              <p:nvPr/>
            </p:nvSpPr>
            <p:spPr>
              <a:xfrm>
                <a:off x="3474720" y="3535505"/>
                <a:ext cx="1060704" cy="1499616"/>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4E3B086D-53E9-9C42-A0C9-1D8FC77F61B5}"/>
                  </a:ext>
                </a:extLst>
              </p:cNvPr>
              <p:cNvSpPr/>
              <p:nvPr/>
            </p:nvSpPr>
            <p:spPr>
              <a:xfrm>
                <a:off x="7991856" y="3200400"/>
                <a:ext cx="1828800" cy="2333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𝑁</m:t>
                      </m:r>
                      <m:r>
                        <a:rPr lang="en-US" sz="5400" b="0" i="1" smtClean="0">
                          <a:latin typeface="Cambria Math" panose="02040503050406030204" pitchFamily="18" charset="0"/>
                        </a:rPr>
                        <m:t>(</m:t>
                      </m:r>
                      <m:r>
                        <a:rPr lang="en-US" sz="5400" b="0" i="1" smtClean="0">
                          <a:latin typeface="Cambria Math" panose="02040503050406030204" pitchFamily="18" charset="0"/>
                        </a:rPr>
                        <m:t>𝑆</m:t>
                      </m:r>
                      <m:r>
                        <a:rPr lang="en-US" sz="5400" b="0" i="1" smtClean="0">
                          <a:latin typeface="Cambria Math" panose="02040503050406030204" pitchFamily="18" charset="0"/>
                        </a:rPr>
                        <m:t>)</m:t>
                      </m:r>
                    </m:oMath>
                  </m:oMathPara>
                </a14:m>
                <a:endParaRPr lang="en-US" dirty="0"/>
              </a:p>
            </p:txBody>
          </p:sp>
        </mc:Choice>
        <mc:Fallback xmlns="">
          <p:sp>
            <p:nvSpPr>
              <p:cNvPr id="9" name="Oval 8">
                <a:extLst>
                  <a:ext uri="{FF2B5EF4-FFF2-40B4-BE49-F238E27FC236}">
                    <a16:creationId xmlns:a16="http://schemas.microsoft.com/office/drawing/2014/main" id="{4E3B086D-53E9-9C42-A0C9-1D8FC77F61B5}"/>
                  </a:ext>
                </a:extLst>
              </p:cNvPr>
              <p:cNvSpPr>
                <a:spLocks noRot="1" noChangeAspect="1" noMove="1" noResize="1" noEditPoints="1" noAdjustHandles="1" noChangeArrowheads="1" noChangeShapeType="1" noTextEdit="1"/>
              </p:cNvSpPr>
              <p:nvPr/>
            </p:nvSpPr>
            <p:spPr>
              <a:xfrm>
                <a:off x="7991856" y="3200400"/>
                <a:ext cx="1828800" cy="2333879"/>
              </a:xfrm>
              <a:prstGeom prst="ellipse">
                <a:avLst/>
              </a:prstGeom>
              <a:blipFill>
                <a:blip r:embed="rId4"/>
                <a:stretch>
                  <a:fillRect l="-6164" r="-2740"/>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799FD2FD-F07F-F943-98BF-46380EBF6DBC}"/>
              </a:ext>
            </a:extLst>
          </p:cNvPr>
          <p:cNvCxnSpPr>
            <a:stCxn id="8" idx="0"/>
            <a:endCxn id="9" idx="0"/>
          </p:cNvCxnSpPr>
          <p:nvPr/>
        </p:nvCxnSpPr>
        <p:spPr>
          <a:xfrm flipV="1">
            <a:off x="4005072" y="3200400"/>
            <a:ext cx="4901184" cy="33510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101955-0FD7-D449-A4D6-FF00DD229FE6}"/>
              </a:ext>
            </a:extLst>
          </p:cNvPr>
          <p:cNvCxnSpPr>
            <a:cxnSpLocks/>
            <a:stCxn id="8" idx="4"/>
            <a:endCxn id="9" idx="4"/>
          </p:cNvCxnSpPr>
          <p:nvPr/>
        </p:nvCxnSpPr>
        <p:spPr>
          <a:xfrm>
            <a:off x="4005072" y="5035121"/>
            <a:ext cx="4901184" cy="49915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528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13E5-478A-1243-A7CF-C855FABDF941}"/>
              </a:ext>
            </a:extLst>
          </p:cNvPr>
          <p:cNvSpPr>
            <a:spLocks noGrp="1"/>
          </p:cNvSpPr>
          <p:nvPr>
            <p:ph type="title"/>
          </p:nvPr>
        </p:nvSpPr>
        <p:spPr/>
        <p:txBody>
          <a:bodyPr>
            <a:normAutofit/>
          </a:bodyPr>
          <a:lstStyle/>
          <a:p>
            <a:r>
              <a:rPr lang="en-US" sz="4800" b="1" dirty="0">
                <a:solidFill>
                  <a:schemeClr val="accent1">
                    <a:lumMod val="75000"/>
                  </a:schemeClr>
                </a:solidFill>
              </a:rPr>
              <a:t>N</a:t>
            </a:r>
            <a:r>
              <a:rPr lang="en-US" sz="4000" dirty="0"/>
              <a:t>eighbor </a:t>
            </a:r>
            <a:r>
              <a:rPr lang="en-US" sz="4800" b="1" dirty="0">
                <a:solidFill>
                  <a:schemeClr val="accent1">
                    <a:lumMod val="75000"/>
                  </a:schemeClr>
                </a:solidFill>
              </a:rPr>
              <a:t>P</a:t>
            </a:r>
            <a:r>
              <a:rPr lang="en-US" sz="4000" dirty="0"/>
              <a:t>reserving</a:t>
            </a:r>
            <a:r>
              <a:rPr lang="zh-CN" altLang="en-US" sz="4000" dirty="0"/>
              <a:t> </a:t>
            </a:r>
            <a:r>
              <a:rPr lang="en-US" altLang="zh-CN" sz="4800" b="1" dirty="0">
                <a:solidFill>
                  <a:schemeClr val="accent1">
                    <a:lumMod val="75000"/>
                  </a:schemeClr>
                </a:solidFill>
              </a:rPr>
              <a:t>D</a:t>
            </a:r>
            <a:r>
              <a:rPr lang="en-US" altLang="zh-CN" sz="4000" dirty="0"/>
              <a:t>ifferential</a:t>
            </a:r>
            <a:r>
              <a:rPr lang="zh-CN" altLang="en-US" sz="4000" dirty="0"/>
              <a:t> </a:t>
            </a:r>
            <a:r>
              <a:rPr lang="en-US" altLang="zh-CN" sz="4800" b="1" dirty="0">
                <a:solidFill>
                  <a:schemeClr val="accent1">
                    <a:lumMod val="75000"/>
                  </a:schemeClr>
                </a:solidFill>
              </a:rPr>
              <a:t>O</a:t>
            </a:r>
            <a:r>
              <a:rPr lang="en-US" altLang="zh-CN" sz="4000" dirty="0"/>
              <a:t>blivious</a:t>
            </a:r>
            <a:endParaRPr lang="en-US" sz="4000" dirty="0"/>
          </a:p>
        </p:txBody>
      </p:sp>
      <p:sp>
        <p:nvSpPr>
          <p:cNvPr id="4" name="Slide Number Placeholder 3">
            <a:extLst>
              <a:ext uri="{FF2B5EF4-FFF2-40B4-BE49-F238E27FC236}">
                <a16:creationId xmlns:a16="http://schemas.microsoft.com/office/drawing/2014/main" id="{976C74FE-FCD5-624F-9D0F-7A3BF2860B17}"/>
              </a:ext>
            </a:extLst>
          </p:cNvPr>
          <p:cNvSpPr>
            <a:spLocks noGrp="1"/>
          </p:cNvSpPr>
          <p:nvPr>
            <p:ph type="sldNum" sz="quarter" idx="12"/>
          </p:nvPr>
        </p:nvSpPr>
        <p:spPr/>
        <p:txBody>
          <a:bodyPr/>
          <a:lstStyle/>
          <a:p>
            <a:fld id="{41E3F2BF-CFD2-B941-A75D-E2179CA4D974}" type="slidenum">
              <a:rPr lang="en-US" smtClean="0"/>
              <a:t>38</a:t>
            </a:fld>
            <a:endParaRPr lang="en-US"/>
          </a:p>
        </p:txBody>
      </p:sp>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3EA979CA-4AF2-8C45-BFFB-8C57EC6CA821}"/>
                  </a:ext>
                </a:extLst>
              </p:cNvPr>
              <p:cNvSpPr/>
              <p:nvPr/>
            </p:nvSpPr>
            <p:spPr>
              <a:xfrm>
                <a:off x="907505" y="5372099"/>
                <a:ext cx="9857232" cy="1225579"/>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sSub>
                      <m:sSubPr>
                        <m:ctrlPr>
                          <a:rPr lang="en-US" sz="4000" i="1" smtClean="0">
                            <a:latin typeface="Cambria Math" panose="02040503050406030204" pitchFamily="18" charset="0"/>
                          </a:rPr>
                        </m:ctrlPr>
                      </m:sSubPr>
                      <m:e>
                        <m:r>
                          <a:rPr lang="en-US" sz="4000" i="1">
                            <a:latin typeface="Cambria Math" panose="02040503050406030204" pitchFamily="18" charset="0"/>
                          </a:rPr>
                          <m:t>𝑀</m:t>
                        </m:r>
                      </m:e>
                      <m:sub>
                        <m:r>
                          <a:rPr lang="en-US" sz="4000" i="1">
                            <a:latin typeface="Cambria Math" panose="02040503050406030204" pitchFamily="18" charset="0"/>
                          </a:rPr>
                          <m:t>1</m:t>
                        </m:r>
                      </m:sub>
                    </m:sSub>
                  </m:oMath>
                </a14:m>
                <a:r>
                  <a:rPr lang="en-US" sz="4000" dirty="0"/>
                  <a:t> is </a:t>
                </a:r>
                <a14:m>
                  <m:oMath xmlns:m="http://schemas.openxmlformats.org/officeDocument/2006/math">
                    <m:d>
                      <m:dPr>
                        <m:ctrlPr>
                          <a:rPr lang="en-US" sz="4000" b="1" i="1" smtClean="0">
                            <a:solidFill>
                              <a:schemeClr val="accent1">
                                <a:lumMod val="75000"/>
                              </a:schemeClr>
                            </a:solidFill>
                            <a:latin typeface="Cambria Math" panose="02040503050406030204" pitchFamily="18" charset="0"/>
                            <a:ea typeface="Cambria Math" panose="02040503050406030204" pitchFamily="18" charset="0"/>
                          </a:rPr>
                        </m:ctrlPr>
                      </m:dPr>
                      <m:e>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𝝐</m:t>
                            </m:r>
                          </m:e>
                          <m:sub>
                            <m:r>
                              <a:rPr lang="en-US" sz="4000" b="1" i="1">
                                <a:solidFill>
                                  <a:schemeClr val="accent1">
                                    <a:lumMod val="75000"/>
                                  </a:schemeClr>
                                </a:solidFill>
                                <a:latin typeface="Cambria Math" panose="02040503050406030204" pitchFamily="18" charset="0"/>
                                <a:ea typeface="Cambria Math" panose="02040503050406030204" pitchFamily="18" charset="0"/>
                              </a:rPr>
                              <m:t>𝟏</m:t>
                            </m:r>
                          </m:sub>
                        </m:sSub>
                        <m:r>
                          <a:rPr lang="en-US" sz="4000" b="1" i="1" smtClean="0">
                            <a:solidFill>
                              <a:schemeClr val="accent1">
                                <a:lumMod val="75000"/>
                              </a:schemeClr>
                            </a:solidFill>
                            <a:latin typeface="Cambria Math" panose="02040503050406030204" pitchFamily="18" charset="0"/>
                            <a:ea typeface="Cambria Math" panose="02040503050406030204" pitchFamily="18" charset="0"/>
                          </a:rPr>
                          <m:t>+</m:t>
                        </m:r>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𝝐</m:t>
                            </m:r>
                          </m:e>
                          <m:sub>
                            <m:r>
                              <a:rPr lang="en-US" sz="4000" b="1" i="1">
                                <a:solidFill>
                                  <a:schemeClr val="accent1">
                                    <a:lumMod val="75000"/>
                                  </a:schemeClr>
                                </a:solidFill>
                                <a:latin typeface="Cambria Math" panose="02040503050406030204" pitchFamily="18" charset="0"/>
                                <a:ea typeface="Cambria Math" panose="02040503050406030204" pitchFamily="18" charset="0"/>
                              </a:rPr>
                              <m:t>𝟐</m:t>
                            </m:r>
                          </m:sub>
                        </m:sSub>
                        <m:r>
                          <a:rPr lang="en-US" sz="4000" b="1" i="1">
                            <a:solidFill>
                              <a:schemeClr val="accent1">
                                <a:lumMod val="75000"/>
                              </a:schemeClr>
                            </a:solidFill>
                            <a:latin typeface="Cambria Math" panose="02040503050406030204" pitchFamily="18" charset="0"/>
                            <a:ea typeface="Cambria Math" panose="02040503050406030204" pitchFamily="18" charset="0"/>
                          </a:rPr>
                          <m:t>,</m:t>
                        </m:r>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𝜹</m:t>
                            </m:r>
                          </m:e>
                          <m:sub>
                            <m:r>
                              <a:rPr lang="en-US" sz="4000" b="1" i="1">
                                <a:solidFill>
                                  <a:schemeClr val="accent1">
                                    <a:lumMod val="75000"/>
                                  </a:schemeClr>
                                </a:solidFill>
                                <a:latin typeface="Cambria Math" panose="02040503050406030204" pitchFamily="18" charset="0"/>
                                <a:ea typeface="Cambria Math" panose="02040503050406030204" pitchFamily="18" charset="0"/>
                              </a:rPr>
                              <m:t>𝟏</m:t>
                            </m:r>
                          </m:sub>
                        </m:sSub>
                        <m:r>
                          <a:rPr lang="en-US" sz="4000" b="1" i="1" smtClean="0">
                            <a:solidFill>
                              <a:schemeClr val="accent1">
                                <a:lumMod val="75000"/>
                              </a:schemeClr>
                            </a:solidFill>
                            <a:latin typeface="Cambria Math" panose="02040503050406030204" pitchFamily="18" charset="0"/>
                            <a:ea typeface="Cambria Math" panose="02040503050406030204" pitchFamily="18" charset="0"/>
                          </a:rPr>
                          <m:t>+</m:t>
                        </m:r>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𝜹</m:t>
                            </m:r>
                          </m:e>
                          <m:sub>
                            <m:r>
                              <a:rPr lang="en-US" sz="4000" b="1" i="1">
                                <a:solidFill>
                                  <a:schemeClr val="accent1">
                                    <a:lumMod val="75000"/>
                                  </a:schemeClr>
                                </a:solidFill>
                                <a:latin typeface="Cambria Math" panose="02040503050406030204" pitchFamily="18" charset="0"/>
                                <a:ea typeface="Cambria Math" panose="02040503050406030204" pitchFamily="18" charset="0"/>
                              </a:rPr>
                              <m:t>𝟐</m:t>
                            </m:r>
                          </m:sub>
                        </m:sSub>
                      </m:e>
                    </m:d>
                  </m:oMath>
                </a14:m>
                <a:r>
                  <a:rPr lang="en-US" sz="4000" b="1" dirty="0">
                    <a:solidFill>
                      <a:schemeClr val="accent1">
                        <a:lumMod val="75000"/>
                      </a:schemeClr>
                    </a:solidFill>
                  </a:rPr>
                  <a:t>-NPDO</a:t>
                </a:r>
                <a:endParaRPr lang="en-US" sz="4000" b="1" dirty="0">
                  <a:solidFill>
                    <a:schemeClr val="accent6">
                      <a:lumMod val="75000"/>
                    </a:schemeClr>
                  </a:solidFill>
                </a:endParaRPr>
              </a:p>
            </p:txBody>
          </p:sp>
        </mc:Choice>
        <mc:Fallback xmlns="">
          <p:sp>
            <p:nvSpPr>
              <p:cNvPr id="7" name="Rounded Rectangle 6">
                <a:extLst>
                  <a:ext uri="{FF2B5EF4-FFF2-40B4-BE49-F238E27FC236}">
                    <a16:creationId xmlns:a16="http://schemas.microsoft.com/office/drawing/2014/main" id="{3EA979CA-4AF2-8C45-BFFB-8C57EC6CA821}"/>
                  </a:ext>
                </a:extLst>
              </p:cNvPr>
              <p:cNvSpPr>
                <a:spLocks noRot="1" noChangeAspect="1" noMove="1" noResize="1" noEditPoints="1" noAdjustHandles="1" noChangeArrowheads="1" noChangeShapeType="1" noTextEdit="1"/>
              </p:cNvSpPr>
              <p:nvPr/>
            </p:nvSpPr>
            <p:spPr>
              <a:xfrm>
                <a:off x="907505" y="5372099"/>
                <a:ext cx="9857232" cy="1225579"/>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C86BD0CF-DC61-CA46-98C7-C88AA90FFFC4}"/>
                  </a:ext>
                </a:extLst>
              </p:cNvPr>
              <p:cNvSpPr/>
              <p:nvPr/>
            </p:nvSpPr>
            <p:spPr>
              <a:xfrm>
                <a:off x="3538220" y="2013913"/>
                <a:ext cx="1582420" cy="10066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𝑀</m:t>
                          </m:r>
                        </m:e>
                        <m:sub>
                          <m:r>
                            <a:rPr lang="en-US" sz="4800" b="0" i="1" smtClean="0">
                              <a:latin typeface="Cambria Math" panose="02040503050406030204" pitchFamily="18" charset="0"/>
                            </a:rPr>
                            <m:t>1</m:t>
                          </m:r>
                        </m:sub>
                      </m:sSub>
                    </m:oMath>
                  </m:oMathPara>
                </a14:m>
                <a:endParaRPr lang="en-US" sz="4800" dirty="0"/>
              </a:p>
            </p:txBody>
          </p:sp>
        </mc:Choice>
        <mc:Fallback xmlns="">
          <p:sp>
            <p:nvSpPr>
              <p:cNvPr id="12" name="Rounded Rectangle 11">
                <a:extLst>
                  <a:ext uri="{FF2B5EF4-FFF2-40B4-BE49-F238E27FC236}">
                    <a16:creationId xmlns:a16="http://schemas.microsoft.com/office/drawing/2014/main" id="{C86BD0CF-DC61-CA46-98C7-C88AA90FFFC4}"/>
                  </a:ext>
                </a:extLst>
              </p:cNvPr>
              <p:cNvSpPr>
                <a:spLocks noRot="1" noChangeAspect="1" noMove="1" noResize="1" noEditPoints="1" noAdjustHandles="1" noChangeArrowheads="1" noChangeShapeType="1" noTextEdit="1"/>
              </p:cNvSpPr>
              <p:nvPr/>
            </p:nvSpPr>
            <p:spPr>
              <a:xfrm>
                <a:off x="3538220" y="2013913"/>
                <a:ext cx="1582420" cy="1006656"/>
              </a:xfrm>
              <a:prstGeom prst="roundRect">
                <a:avLst/>
              </a:prstGeom>
              <a:blipFill>
                <a:blip r:embed="rId4"/>
                <a:stretch>
                  <a:fillRect/>
                </a:stretch>
              </a:blipFill>
              <a:ln w="63500"/>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75C332C2-6FD8-B14E-8BE8-4A73B9EA87A8}"/>
              </a:ext>
            </a:extLst>
          </p:cNvPr>
          <p:cNvCxnSpPr>
            <a:cxnSpLocks/>
            <a:endCxn id="12" idx="1"/>
          </p:cNvCxnSpPr>
          <p:nvPr/>
        </p:nvCxnSpPr>
        <p:spPr>
          <a:xfrm>
            <a:off x="1975104" y="2517241"/>
            <a:ext cx="1563116"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26D87B9-9A2B-5141-B34E-FE98785C73E1}"/>
              </a:ext>
            </a:extLst>
          </p:cNvPr>
          <p:cNvCxnSpPr>
            <a:cxnSpLocks/>
            <a:stCxn id="12" idx="3"/>
          </p:cNvCxnSpPr>
          <p:nvPr/>
        </p:nvCxnSpPr>
        <p:spPr>
          <a:xfrm>
            <a:off x="5120640" y="2517241"/>
            <a:ext cx="1430962" cy="2883"/>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C0AB16A-2B26-3C41-B811-A1624FFD36DD}"/>
                  </a:ext>
                </a:extLst>
              </p:cNvPr>
              <p:cNvSpPr txBox="1"/>
              <p:nvPr/>
            </p:nvSpPr>
            <p:spPr>
              <a:xfrm>
                <a:off x="1476338" y="1869679"/>
                <a:ext cx="1990164" cy="584775"/>
              </a:xfrm>
              <a:prstGeom prst="rect">
                <a:avLst/>
              </a:prstGeom>
              <a:noFill/>
            </p:spPr>
            <p:txBody>
              <a:bodyPr wrap="square" rtlCol="0">
                <a:spAutoFit/>
              </a:bodyPr>
              <a:lstStyle/>
              <a:p>
                <a:r>
                  <a:rPr lang="en-US" sz="3200" dirty="0"/>
                  <a:t>Input </a:t>
                </a:r>
                <a14:m>
                  <m:oMath xmlns:m="http://schemas.openxmlformats.org/officeDocument/2006/math">
                    <m:r>
                      <a:rPr lang="en-US" sz="3200" b="0" i="1" smtClean="0">
                        <a:latin typeface="Cambria Math" panose="02040503050406030204" pitchFamily="18" charset="0"/>
                      </a:rPr>
                      <m:t>𝑋</m:t>
                    </m:r>
                  </m:oMath>
                </a14:m>
                <a:endParaRPr lang="en-US" sz="3200" dirty="0"/>
              </a:p>
            </p:txBody>
          </p:sp>
        </mc:Choice>
        <mc:Fallback xmlns="">
          <p:sp>
            <p:nvSpPr>
              <p:cNvPr id="15" name="TextBox 14">
                <a:extLst>
                  <a:ext uri="{FF2B5EF4-FFF2-40B4-BE49-F238E27FC236}">
                    <a16:creationId xmlns:a16="http://schemas.microsoft.com/office/drawing/2014/main" id="{DC0AB16A-2B26-3C41-B811-A1624FFD36DD}"/>
                  </a:ext>
                </a:extLst>
              </p:cNvPr>
              <p:cNvSpPr txBox="1">
                <a:spLocks noRot="1" noChangeAspect="1" noMove="1" noResize="1" noEditPoints="1" noAdjustHandles="1" noChangeArrowheads="1" noChangeShapeType="1" noTextEdit="1"/>
              </p:cNvSpPr>
              <p:nvPr/>
            </p:nvSpPr>
            <p:spPr>
              <a:xfrm>
                <a:off x="1476338" y="1869679"/>
                <a:ext cx="1990164" cy="584775"/>
              </a:xfrm>
              <a:prstGeom prst="rect">
                <a:avLst/>
              </a:prstGeom>
              <a:blipFill>
                <a:blip r:embed="rId5"/>
                <a:stretch>
                  <a:fillRect l="-6962" t="-10638" b="-2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2500D5-30A8-7C47-A896-46A823B500F0}"/>
                  </a:ext>
                </a:extLst>
              </p:cNvPr>
              <p:cNvSpPr txBox="1"/>
              <p:nvPr/>
            </p:nvSpPr>
            <p:spPr>
              <a:xfrm>
                <a:off x="4882547" y="1892240"/>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𝑌</m:t>
                      </m:r>
                    </m:oMath>
                  </m:oMathPara>
                </a14:m>
                <a:endParaRPr lang="en-US" sz="3200" dirty="0"/>
              </a:p>
            </p:txBody>
          </p:sp>
        </mc:Choice>
        <mc:Fallback xmlns="">
          <p:sp>
            <p:nvSpPr>
              <p:cNvPr id="16" name="TextBox 15">
                <a:extLst>
                  <a:ext uri="{FF2B5EF4-FFF2-40B4-BE49-F238E27FC236}">
                    <a16:creationId xmlns:a16="http://schemas.microsoft.com/office/drawing/2014/main" id="{B12500D5-30A8-7C47-A896-46A823B500F0}"/>
                  </a:ext>
                </a:extLst>
              </p:cNvPr>
              <p:cNvSpPr txBox="1">
                <a:spLocks noRot="1" noChangeAspect="1" noMove="1" noResize="1" noEditPoints="1" noAdjustHandles="1" noChangeArrowheads="1" noChangeShapeType="1" noTextEdit="1"/>
              </p:cNvSpPr>
              <p:nvPr/>
            </p:nvSpPr>
            <p:spPr>
              <a:xfrm>
                <a:off x="4882547" y="1892240"/>
                <a:ext cx="1990164"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6494212-17EB-5B40-9015-8DF5E79BF823}"/>
                  </a:ext>
                </a:extLst>
              </p:cNvPr>
              <p:cNvSpPr txBox="1"/>
              <p:nvPr/>
            </p:nvSpPr>
            <p:spPr>
              <a:xfrm>
                <a:off x="3932667" y="4092388"/>
                <a:ext cx="1990164" cy="584775"/>
              </a:xfrm>
              <a:prstGeom prst="rect">
                <a:avLst/>
              </a:prstGeom>
              <a:noFill/>
            </p:spPr>
            <p:txBody>
              <a:bodyPr wrap="square" rtlCol="0">
                <a:spAutoFit/>
              </a:bodyPr>
              <a:lstStyle/>
              <a:p>
                <a:r>
                  <a:rPr lang="en-US" sz="3200" dirty="0"/>
                  <a:t>View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1</m:t>
                        </m:r>
                      </m:sub>
                    </m:sSub>
                  </m:oMath>
                </a14:m>
                <a:endParaRPr lang="en-US" sz="3200" dirty="0"/>
              </a:p>
            </p:txBody>
          </p:sp>
        </mc:Choice>
        <mc:Fallback xmlns="">
          <p:sp>
            <p:nvSpPr>
              <p:cNvPr id="17" name="TextBox 16">
                <a:extLst>
                  <a:ext uri="{FF2B5EF4-FFF2-40B4-BE49-F238E27FC236}">
                    <a16:creationId xmlns:a16="http://schemas.microsoft.com/office/drawing/2014/main" id="{A6494212-17EB-5B40-9015-8DF5E79BF823}"/>
                  </a:ext>
                </a:extLst>
              </p:cNvPr>
              <p:cNvSpPr txBox="1">
                <a:spLocks noRot="1" noChangeAspect="1" noMove="1" noResize="1" noEditPoints="1" noAdjustHandles="1" noChangeArrowheads="1" noChangeShapeType="1" noTextEdit="1"/>
              </p:cNvSpPr>
              <p:nvPr/>
            </p:nvSpPr>
            <p:spPr>
              <a:xfrm>
                <a:off x="3932667" y="4092388"/>
                <a:ext cx="1990164" cy="584775"/>
              </a:xfrm>
              <a:prstGeom prst="rect">
                <a:avLst/>
              </a:prstGeom>
              <a:blipFill>
                <a:blip r:embed="rId7"/>
                <a:stretch>
                  <a:fillRect l="-7643" t="-10638" b="-31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FCD2C8C-4976-2046-AAF5-A1308FF2E06E}"/>
                  </a:ext>
                </a:extLst>
              </p:cNvPr>
              <p:cNvSpPr/>
              <p:nvPr/>
            </p:nvSpPr>
            <p:spPr>
              <a:xfrm>
                <a:off x="3538220" y="4624942"/>
                <a:ext cx="2136547" cy="584775"/>
              </a:xfrm>
              <a:prstGeom prst="rect">
                <a:avLst/>
              </a:prstGeom>
            </p:spPr>
            <p:txBody>
              <a:bodyPr wrap="square">
                <a:spAutoFit/>
              </a:bodyPr>
              <a:lstStyle/>
              <a:p>
                <a14:m>
                  <m:oMath xmlns:m="http://schemas.openxmlformats.org/officeDocument/2006/math">
                    <m:r>
                      <a:rPr lang="en-US" sz="3200" i="1" smtClean="0">
                        <a:solidFill>
                          <a:srgbClr val="C00000"/>
                        </a:solidFill>
                        <a:latin typeface="Cambria Math" panose="02040503050406030204" pitchFamily="18" charset="0"/>
                      </a:rPr>
                      <m:t>(</m:t>
                    </m:r>
                    <m:sSub>
                      <m:sSubPr>
                        <m:ctrlPr>
                          <a:rPr lang="en-US" sz="3200" i="1">
                            <a:solidFill>
                              <a:srgbClr val="C00000"/>
                            </a:solidFill>
                            <a:latin typeface="Cambria Math" panose="02040503050406030204" pitchFamily="18" charset="0"/>
                            <a:ea typeface="Cambria Math" panose="02040503050406030204" pitchFamily="18" charset="0"/>
                          </a:rPr>
                        </m:ctrlPr>
                      </m:sSubPr>
                      <m:e>
                        <m:r>
                          <a:rPr lang="en-US" sz="3200" i="1">
                            <a:solidFill>
                              <a:srgbClr val="C00000"/>
                            </a:solidFill>
                            <a:latin typeface="Cambria Math" panose="02040503050406030204" pitchFamily="18" charset="0"/>
                            <a:ea typeface="Cambria Math" panose="02040503050406030204" pitchFamily="18" charset="0"/>
                          </a:rPr>
                          <m:t>𝜖</m:t>
                        </m:r>
                      </m:e>
                      <m:sub>
                        <m:r>
                          <a:rPr lang="en-US" sz="3200" i="1">
                            <a:solidFill>
                              <a:srgbClr val="C00000"/>
                            </a:solidFill>
                            <a:latin typeface="Cambria Math" panose="02040503050406030204" pitchFamily="18" charset="0"/>
                            <a:ea typeface="Cambria Math" panose="02040503050406030204" pitchFamily="18" charset="0"/>
                          </a:rPr>
                          <m:t>1</m:t>
                        </m:r>
                      </m:sub>
                    </m:sSub>
                    <m:r>
                      <a:rPr lang="en-US" sz="3200" i="1">
                        <a:solidFill>
                          <a:srgbClr val="C00000"/>
                        </a:solidFill>
                        <a:latin typeface="Cambria Math" panose="02040503050406030204" pitchFamily="18" charset="0"/>
                        <a:ea typeface="Cambria Math" panose="02040503050406030204" pitchFamily="18" charset="0"/>
                      </a:rPr>
                      <m:t>, </m:t>
                    </m:r>
                    <m:sSub>
                      <m:sSubPr>
                        <m:ctrlPr>
                          <a:rPr lang="en-US" sz="3200" i="1">
                            <a:solidFill>
                              <a:srgbClr val="C00000"/>
                            </a:solidFill>
                            <a:latin typeface="Cambria Math" panose="02040503050406030204" pitchFamily="18" charset="0"/>
                            <a:ea typeface="Cambria Math" panose="02040503050406030204" pitchFamily="18" charset="0"/>
                          </a:rPr>
                        </m:ctrlPr>
                      </m:sSubPr>
                      <m:e>
                        <m:r>
                          <a:rPr lang="en-US" sz="3200" i="1">
                            <a:solidFill>
                              <a:srgbClr val="C00000"/>
                            </a:solidFill>
                            <a:latin typeface="Cambria Math" panose="02040503050406030204" pitchFamily="18" charset="0"/>
                            <a:ea typeface="Cambria Math" panose="02040503050406030204" pitchFamily="18" charset="0"/>
                          </a:rPr>
                          <m:t>𝛿</m:t>
                        </m:r>
                      </m:e>
                      <m:sub>
                        <m:r>
                          <a:rPr lang="en-US" sz="3200" i="1">
                            <a:solidFill>
                              <a:srgbClr val="C00000"/>
                            </a:solidFill>
                            <a:latin typeface="Cambria Math" panose="02040503050406030204" pitchFamily="18" charset="0"/>
                            <a:ea typeface="Cambria Math" panose="02040503050406030204" pitchFamily="18" charset="0"/>
                          </a:rPr>
                          <m:t>1</m:t>
                        </m:r>
                      </m:sub>
                    </m:sSub>
                  </m:oMath>
                </a14:m>
                <a:r>
                  <a:rPr lang="en-US" sz="3200" dirty="0">
                    <a:solidFill>
                      <a:srgbClr val="C00000"/>
                    </a:solidFill>
                  </a:rPr>
                  <a:t>)-DO </a:t>
                </a:r>
              </a:p>
            </p:txBody>
          </p:sp>
        </mc:Choice>
        <mc:Fallback xmlns="">
          <p:sp>
            <p:nvSpPr>
              <p:cNvPr id="18" name="Rectangle 17">
                <a:extLst>
                  <a:ext uri="{FF2B5EF4-FFF2-40B4-BE49-F238E27FC236}">
                    <a16:creationId xmlns:a16="http://schemas.microsoft.com/office/drawing/2014/main" id="{5FCD2C8C-4976-2046-AAF5-A1308FF2E06E}"/>
                  </a:ext>
                </a:extLst>
              </p:cNvPr>
              <p:cNvSpPr>
                <a:spLocks noRot="1" noChangeAspect="1" noMove="1" noResize="1" noEditPoints="1" noAdjustHandles="1" noChangeArrowheads="1" noChangeShapeType="1" noTextEdit="1"/>
              </p:cNvSpPr>
              <p:nvPr/>
            </p:nvSpPr>
            <p:spPr>
              <a:xfrm>
                <a:off x="3538220" y="4624942"/>
                <a:ext cx="2136547" cy="584775"/>
              </a:xfrm>
              <a:prstGeom prst="rect">
                <a:avLst/>
              </a:prstGeom>
              <a:blipFill>
                <a:blip r:embed="rId8"/>
                <a:stretch>
                  <a:fillRect l="-4734" t="-10638" r="-5917" b="-29787"/>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64A34F72-37B8-1A48-AFEB-A0C4A40E53D8}"/>
              </a:ext>
            </a:extLst>
          </p:cNvPr>
          <p:cNvCxnSpPr>
            <a:cxnSpLocks/>
          </p:cNvCxnSpPr>
          <p:nvPr/>
        </p:nvCxnSpPr>
        <p:spPr>
          <a:xfrm>
            <a:off x="4329430" y="3020569"/>
            <a:ext cx="0" cy="1071819"/>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E0904B5-AD4D-9847-AC8D-D616625EF8D8}"/>
                  </a:ext>
                </a:extLst>
              </p:cNvPr>
              <p:cNvSpPr/>
              <p:nvPr/>
            </p:nvSpPr>
            <p:spPr>
              <a:xfrm>
                <a:off x="5584459" y="2762507"/>
                <a:ext cx="6390467" cy="646331"/>
              </a:xfrm>
              <a:prstGeom prst="rect">
                <a:avLst/>
              </a:prstGeom>
            </p:spPr>
            <p:txBody>
              <a:bodyPr wrap="none">
                <a:spAutoFit/>
              </a:bodyPr>
              <a:lstStyle/>
              <a:p>
                <a14:m>
                  <m:oMath xmlns:m="http://schemas.openxmlformats.org/officeDocument/2006/math">
                    <m:r>
                      <a:rPr lang="en-US" sz="3600" i="1" smtClean="0">
                        <a:solidFill>
                          <a:schemeClr val="accent1"/>
                        </a:solidFill>
                        <a:latin typeface="Cambria Math" panose="02040503050406030204" pitchFamily="18" charset="0"/>
                      </a:rPr>
                      <m:t>(</m:t>
                    </m:r>
                    <m:sSub>
                      <m:sSubPr>
                        <m:ctrlPr>
                          <a:rPr lang="en-US" sz="3600" i="1">
                            <a:solidFill>
                              <a:schemeClr val="accent1"/>
                            </a:solidFill>
                            <a:latin typeface="Cambria Math" panose="02040503050406030204" pitchFamily="18" charset="0"/>
                            <a:ea typeface="Cambria Math" panose="02040503050406030204" pitchFamily="18" charset="0"/>
                          </a:rPr>
                        </m:ctrlPr>
                      </m:sSubPr>
                      <m:e>
                        <m:r>
                          <a:rPr lang="en-US" sz="3600" i="1">
                            <a:solidFill>
                              <a:schemeClr val="accent1"/>
                            </a:solidFill>
                            <a:latin typeface="Cambria Math" panose="02040503050406030204" pitchFamily="18" charset="0"/>
                            <a:ea typeface="Cambria Math" panose="02040503050406030204" pitchFamily="18" charset="0"/>
                          </a:rPr>
                          <m:t>𝜖</m:t>
                        </m:r>
                      </m:e>
                      <m:sub>
                        <m:r>
                          <a:rPr lang="en-US" sz="3600" b="0" i="1" smtClean="0">
                            <a:solidFill>
                              <a:schemeClr val="accent1"/>
                            </a:solidFill>
                            <a:latin typeface="Cambria Math" panose="02040503050406030204" pitchFamily="18" charset="0"/>
                            <a:ea typeface="Cambria Math" panose="02040503050406030204" pitchFamily="18" charset="0"/>
                          </a:rPr>
                          <m:t>2</m:t>
                        </m:r>
                      </m:sub>
                    </m:sSub>
                    <m:r>
                      <a:rPr lang="en-US" sz="3600" i="1">
                        <a:solidFill>
                          <a:schemeClr val="accent1"/>
                        </a:solidFill>
                        <a:latin typeface="Cambria Math" panose="02040503050406030204" pitchFamily="18" charset="0"/>
                        <a:ea typeface="Cambria Math" panose="02040503050406030204" pitchFamily="18" charset="0"/>
                      </a:rPr>
                      <m:t>, </m:t>
                    </m:r>
                    <m:sSub>
                      <m:sSubPr>
                        <m:ctrlPr>
                          <a:rPr lang="en-US" sz="3600" i="1">
                            <a:solidFill>
                              <a:schemeClr val="accent1"/>
                            </a:solidFill>
                            <a:latin typeface="Cambria Math" panose="02040503050406030204" pitchFamily="18" charset="0"/>
                            <a:ea typeface="Cambria Math" panose="02040503050406030204" pitchFamily="18" charset="0"/>
                          </a:rPr>
                        </m:ctrlPr>
                      </m:sSubPr>
                      <m:e>
                        <m:r>
                          <a:rPr lang="en-US" sz="3600" i="1">
                            <a:solidFill>
                              <a:schemeClr val="accent1"/>
                            </a:solidFill>
                            <a:latin typeface="Cambria Math" panose="02040503050406030204" pitchFamily="18" charset="0"/>
                            <a:ea typeface="Cambria Math" panose="02040503050406030204" pitchFamily="18" charset="0"/>
                          </a:rPr>
                          <m:t>𝛿</m:t>
                        </m:r>
                      </m:e>
                      <m:sub>
                        <m:r>
                          <a:rPr lang="en-US" sz="3600" b="0" i="1" smtClean="0">
                            <a:solidFill>
                              <a:schemeClr val="accent1"/>
                            </a:solidFill>
                            <a:latin typeface="Cambria Math" panose="02040503050406030204" pitchFamily="18" charset="0"/>
                            <a:ea typeface="Cambria Math" panose="02040503050406030204" pitchFamily="18" charset="0"/>
                          </a:rPr>
                          <m:t>2</m:t>
                        </m:r>
                      </m:sub>
                    </m:sSub>
                    <m:r>
                      <a:rPr lang="en-US" sz="3600" b="0" i="0" smtClean="0">
                        <a:solidFill>
                          <a:schemeClr val="accent1"/>
                        </a:solidFill>
                        <a:latin typeface="Cambria Math" panose="02040503050406030204" pitchFamily="18" charset="0"/>
                        <a:ea typeface="Cambria Math" panose="02040503050406030204" pitchFamily="18" charset="0"/>
                      </a:rPr>
                      <m:t>)</m:t>
                    </m:r>
                  </m:oMath>
                </a14:m>
                <a:r>
                  <a:rPr lang="en-US" sz="3600" dirty="0">
                    <a:solidFill>
                      <a:schemeClr val="accent1"/>
                    </a:solidFill>
                  </a:rPr>
                  <a:t>-neighbor preserving(NP) </a:t>
                </a:r>
              </a:p>
            </p:txBody>
          </p:sp>
        </mc:Choice>
        <mc:Fallback xmlns="">
          <p:sp>
            <p:nvSpPr>
              <p:cNvPr id="21" name="Rectangle 20">
                <a:extLst>
                  <a:ext uri="{FF2B5EF4-FFF2-40B4-BE49-F238E27FC236}">
                    <a16:creationId xmlns:a16="http://schemas.microsoft.com/office/drawing/2014/main" id="{7E0904B5-AD4D-9847-AC8D-D616625EF8D8}"/>
                  </a:ext>
                </a:extLst>
              </p:cNvPr>
              <p:cNvSpPr>
                <a:spLocks noRot="1" noChangeAspect="1" noMove="1" noResize="1" noEditPoints="1" noAdjustHandles="1" noChangeArrowheads="1" noChangeShapeType="1" noTextEdit="1"/>
              </p:cNvSpPr>
              <p:nvPr/>
            </p:nvSpPr>
            <p:spPr>
              <a:xfrm>
                <a:off x="5584459" y="2762507"/>
                <a:ext cx="6390467" cy="646331"/>
              </a:xfrm>
              <a:prstGeom prst="rect">
                <a:avLst/>
              </a:prstGeom>
              <a:blipFill>
                <a:blip r:embed="rId9"/>
                <a:stretch>
                  <a:fillRect l="-1786" t="-13725" r="-2579" b="-35294"/>
                </a:stretch>
              </a:blipFill>
            </p:spPr>
            <p:txBody>
              <a:bodyPr/>
              <a:lstStyle/>
              <a:p>
                <a:r>
                  <a:rPr lang="en-US">
                    <a:noFill/>
                  </a:rPr>
                  <a:t> </a:t>
                </a:r>
              </a:p>
            </p:txBody>
          </p:sp>
        </mc:Fallback>
      </mc:AlternateContent>
    </p:spTree>
    <p:extLst>
      <p:ext uri="{BB962C8B-B14F-4D97-AF65-F5344CB8AC3E}">
        <p14:creationId xmlns:p14="http://schemas.microsoft.com/office/powerpoint/2010/main" val="2631418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F2D53AC-1334-C841-B154-AABD7726B235}"/>
              </a:ext>
            </a:extLst>
          </p:cNvPr>
          <p:cNvPicPr>
            <a:picLocks noChangeAspect="1"/>
          </p:cNvPicPr>
          <p:nvPr/>
        </p:nvPicPr>
        <p:blipFill>
          <a:blip r:embed="rId3"/>
          <a:stretch>
            <a:fillRect/>
          </a:stretch>
        </p:blipFill>
        <p:spPr>
          <a:xfrm>
            <a:off x="266954" y="3700272"/>
            <a:ext cx="4635500" cy="2895600"/>
          </a:xfrm>
          <a:prstGeom prst="rect">
            <a:avLst/>
          </a:prstGeom>
        </p:spPr>
      </p:pic>
      <p:sp>
        <p:nvSpPr>
          <p:cNvPr id="16" name="Oval 15">
            <a:extLst>
              <a:ext uri="{FF2B5EF4-FFF2-40B4-BE49-F238E27FC236}">
                <a16:creationId xmlns:a16="http://schemas.microsoft.com/office/drawing/2014/main" id="{EFB8AD55-2E62-6A4D-8820-D0B173F78531}"/>
              </a:ext>
            </a:extLst>
          </p:cNvPr>
          <p:cNvSpPr/>
          <p:nvPr/>
        </p:nvSpPr>
        <p:spPr>
          <a:xfrm>
            <a:off x="6784848" y="3700272"/>
            <a:ext cx="2029968" cy="275539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18AEEFF-3A8D-8642-8827-E3AC8F35090D}"/>
              </a:ext>
            </a:extLst>
          </p:cNvPr>
          <p:cNvSpPr/>
          <p:nvPr/>
        </p:nvSpPr>
        <p:spPr>
          <a:xfrm>
            <a:off x="9881616" y="3700272"/>
            <a:ext cx="2029968" cy="275539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1DB56DF-D390-274E-B2FB-E671016C571E}"/>
              </a:ext>
            </a:extLst>
          </p:cNvPr>
          <p:cNvSpPr/>
          <p:nvPr/>
        </p:nvSpPr>
        <p:spPr>
          <a:xfrm>
            <a:off x="7699248" y="4078224"/>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16A95AD7-A2A5-7941-9462-4FC663DE4E9D}"/>
              </a:ext>
            </a:extLst>
          </p:cNvPr>
          <p:cNvSpPr/>
          <p:nvPr/>
        </p:nvSpPr>
        <p:spPr>
          <a:xfrm>
            <a:off x="7705344" y="4395216"/>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7CE9D21C-FEDB-AB49-8784-224940FC5DE5}"/>
              </a:ext>
            </a:extLst>
          </p:cNvPr>
          <p:cNvSpPr/>
          <p:nvPr/>
        </p:nvSpPr>
        <p:spPr>
          <a:xfrm>
            <a:off x="7693152" y="4785360"/>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6F06518E-3037-734D-9783-950EC5D1A357}"/>
              </a:ext>
            </a:extLst>
          </p:cNvPr>
          <p:cNvSpPr/>
          <p:nvPr/>
        </p:nvSpPr>
        <p:spPr>
          <a:xfrm>
            <a:off x="7699248" y="5266944"/>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0A147CCC-20E7-814F-9235-C45B8353A154}"/>
              </a:ext>
            </a:extLst>
          </p:cNvPr>
          <p:cNvSpPr/>
          <p:nvPr/>
        </p:nvSpPr>
        <p:spPr>
          <a:xfrm>
            <a:off x="7705344" y="5711952"/>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D9BF4D0E-1225-664A-A422-F3A46631EB2B}"/>
              </a:ext>
            </a:extLst>
          </p:cNvPr>
          <p:cNvSpPr/>
          <p:nvPr/>
        </p:nvSpPr>
        <p:spPr>
          <a:xfrm>
            <a:off x="10814304" y="4102608"/>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CB83B5BE-008F-9249-9F8D-C66F7407461E}"/>
              </a:ext>
            </a:extLst>
          </p:cNvPr>
          <p:cNvSpPr/>
          <p:nvPr/>
        </p:nvSpPr>
        <p:spPr>
          <a:xfrm>
            <a:off x="10820400" y="4419600"/>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EC5E5C46-9BB1-184C-994B-634AD88FEED3}"/>
              </a:ext>
            </a:extLst>
          </p:cNvPr>
          <p:cNvSpPr/>
          <p:nvPr/>
        </p:nvSpPr>
        <p:spPr>
          <a:xfrm>
            <a:off x="10808208" y="4809744"/>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a:extLst>
              <a:ext uri="{FF2B5EF4-FFF2-40B4-BE49-F238E27FC236}">
                <a16:creationId xmlns:a16="http://schemas.microsoft.com/office/drawing/2014/main" id="{D0663517-8459-EB42-B81A-E4E7C90D04B1}"/>
              </a:ext>
            </a:extLst>
          </p:cNvPr>
          <p:cNvSpPr/>
          <p:nvPr/>
        </p:nvSpPr>
        <p:spPr>
          <a:xfrm>
            <a:off x="10814304" y="5291328"/>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a:extLst>
              <a:ext uri="{FF2B5EF4-FFF2-40B4-BE49-F238E27FC236}">
                <a16:creationId xmlns:a16="http://schemas.microsoft.com/office/drawing/2014/main" id="{60DAA952-60BE-8A4F-A27A-CE44604769A7}"/>
              </a:ext>
            </a:extLst>
          </p:cNvPr>
          <p:cNvSpPr/>
          <p:nvPr/>
        </p:nvSpPr>
        <p:spPr>
          <a:xfrm>
            <a:off x="10820400" y="5736336"/>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FAC6D71-5B39-964A-A9E1-E4EF5E8DC6E2}"/>
              </a:ext>
            </a:extLst>
          </p:cNvPr>
          <p:cNvCxnSpPr>
            <a:cxnSpLocks/>
            <a:stCxn id="20" idx="6"/>
            <a:endCxn id="25" idx="2"/>
          </p:cNvCxnSpPr>
          <p:nvPr/>
        </p:nvCxnSpPr>
        <p:spPr>
          <a:xfrm>
            <a:off x="7863840" y="4160520"/>
            <a:ext cx="2950464" cy="24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A661493-6BF3-6649-A4F2-5FA0F98A77D7}"/>
              </a:ext>
            </a:extLst>
          </p:cNvPr>
          <p:cNvCxnSpPr>
            <a:cxnSpLocks/>
            <a:stCxn id="20" idx="5"/>
            <a:endCxn id="26" idx="2"/>
          </p:cNvCxnSpPr>
          <p:nvPr/>
        </p:nvCxnSpPr>
        <p:spPr>
          <a:xfrm>
            <a:off x="7839736" y="4218712"/>
            <a:ext cx="2980664" cy="28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000B053-FF99-6240-9069-29FCC4D13EFF}"/>
              </a:ext>
            </a:extLst>
          </p:cNvPr>
          <p:cNvCxnSpPr>
            <a:cxnSpLocks/>
            <a:stCxn id="21" idx="7"/>
            <a:endCxn id="28" idx="1"/>
          </p:cNvCxnSpPr>
          <p:nvPr/>
        </p:nvCxnSpPr>
        <p:spPr>
          <a:xfrm>
            <a:off x="7845832" y="4419320"/>
            <a:ext cx="2992576" cy="896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2911C79-0D9F-1740-98C3-8DCC1CB782ED}"/>
              </a:ext>
            </a:extLst>
          </p:cNvPr>
          <p:cNvCxnSpPr>
            <a:cxnSpLocks/>
            <a:stCxn id="22" idx="6"/>
            <a:endCxn id="27" idx="2"/>
          </p:cNvCxnSpPr>
          <p:nvPr/>
        </p:nvCxnSpPr>
        <p:spPr>
          <a:xfrm>
            <a:off x="7857744" y="4867656"/>
            <a:ext cx="2950464" cy="24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2257362-19B5-9E48-86D1-8810AD178119}"/>
              </a:ext>
            </a:extLst>
          </p:cNvPr>
          <p:cNvCxnSpPr>
            <a:cxnSpLocks/>
            <a:stCxn id="23" idx="7"/>
            <a:endCxn id="27" idx="3"/>
          </p:cNvCxnSpPr>
          <p:nvPr/>
        </p:nvCxnSpPr>
        <p:spPr>
          <a:xfrm flipV="1">
            <a:off x="7839736" y="4950232"/>
            <a:ext cx="2992576" cy="340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ECDFC9D-7B18-C841-8C1B-2981C45576A8}"/>
              </a:ext>
            </a:extLst>
          </p:cNvPr>
          <p:cNvCxnSpPr>
            <a:cxnSpLocks/>
            <a:stCxn id="24" idx="6"/>
            <a:endCxn id="29" idx="2"/>
          </p:cNvCxnSpPr>
          <p:nvPr/>
        </p:nvCxnSpPr>
        <p:spPr>
          <a:xfrm>
            <a:off x="7869936" y="5794248"/>
            <a:ext cx="2950464" cy="24384"/>
          </a:xfrm>
          <a:prstGeom prst="line">
            <a:avLst/>
          </a:prstGeom>
        </p:spPr>
        <p:style>
          <a:lnRef idx="1">
            <a:schemeClr val="accent1"/>
          </a:lnRef>
          <a:fillRef idx="0">
            <a:schemeClr val="accent1"/>
          </a:fillRef>
          <a:effectRef idx="0">
            <a:schemeClr val="accent1"/>
          </a:effectRef>
          <a:fontRef idx="minor">
            <a:schemeClr val="tx1"/>
          </a:fontRef>
        </p:style>
      </p:cxnSp>
      <p:sp>
        <p:nvSpPr>
          <p:cNvPr id="54" name="Title 1">
            <a:extLst>
              <a:ext uri="{FF2B5EF4-FFF2-40B4-BE49-F238E27FC236}">
                <a16:creationId xmlns:a16="http://schemas.microsoft.com/office/drawing/2014/main" id="{242DC363-66DF-C84B-8141-36280E7AFCF1}"/>
              </a:ext>
            </a:extLst>
          </p:cNvPr>
          <p:cNvSpPr>
            <a:spLocks noGrp="1"/>
          </p:cNvSpPr>
          <p:nvPr>
            <p:ph type="title"/>
          </p:nvPr>
        </p:nvSpPr>
        <p:spPr>
          <a:xfrm>
            <a:off x="838200" y="365125"/>
            <a:ext cx="10515600" cy="1325563"/>
          </a:xfrm>
        </p:spPr>
        <p:txBody>
          <a:bodyPr/>
          <a:lstStyle/>
          <a:p>
            <a:r>
              <a:rPr lang="en-US" dirty="0"/>
              <a:t>Key Lemma: A Generalized Hall’s Theorem</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43AA417-A1B6-2646-8AAE-6F71EE0E5F05}"/>
                  </a:ext>
                </a:extLst>
              </p:cNvPr>
              <p:cNvSpPr txBox="1"/>
              <p:nvPr/>
            </p:nvSpPr>
            <p:spPr>
              <a:xfrm>
                <a:off x="5034936" y="4279749"/>
                <a:ext cx="1617430" cy="1538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000" i="1" smtClean="0">
                          <a:latin typeface="Cambria Math" panose="02040503050406030204" pitchFamily="18" charset="0"/>
                          <a:ea typeface="Cambria Math" panose="02040503050406030204" pitchFamily="18" charset="0"/>
                        </a:rPr>
                        <m:t>⇔</m:t>
                      </m:r>
                    </m:oMath>
                  </m:oMathPara>
                </a14:m>
                <a:endParaRPr lang="en-US" sz="10000" dirty="0"/>
              </a:p>
            </p:txBody>
          </p:sp>
        </mc:Choice>
        <mc:Fallback xmlns="">
          <p:sp>
            <p:nvSpPr>
              <p:cNvPr id="55" name="TextBox 54">
                <a:extLst>
                  <a:ext uri="{FF2B5EF4-FFF2-40B4-BE49-F238E27FC236}">
                    <a16:creationId xmlns:a16="http://schemas.microsoft.com/office/drawing/2014/main" id="{B43AA417-A1B6-2646-8AAE-6F71EE0E5F05}"/>
                  </a:ext>
                </a:extLst>
              </p:cNvPr>
              <p:cNvSpPr txBox="1">
                <a:spLocks noRot="1" noChangeAspect="1" noMove="1" noResize="1" noEditPoints="1" noAdjustHandles="1" noChangeArrowheads="1" noChangeShapeType="1" noTextEdit="1"/>
              </p:cNvSpPr>
              <p:nvPr/>
            </p:nvSpPr>
            <p:spPr>
              <a:xfrm>
                <a:off x="5034936" y="4279749"/>
                <a:ext cx="1617430" cy="1538883"/>
              </a:xfrm>
              <a:prstGeom prst="rect">
                <a:avLst/>
              </a:prstGeom>
              <a:blipFill>
                <a:blip r:embed="rId4"/>
                <a:stretch>
                  <a:fillRect l="-11719" r="-117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ounded Rectangle 55">
                <a:extLst>
                  <a:ext uri="{FF2B5EF4-FFF2-40B4-BE49-F238E27FC236}">
                    <a16:creationId xmlns:a16="http://schemas.microsoft.com/office/drawing/2014/main" id="{43B95192-7628-504A-BA14-DA54C208AABA}"/>
                  </a:ext>
                </a:extLst>
              </p:cNvPr>
              <p:cNvSpPr/>
              <p:nvPr/>
            </p:nvSpPr>
            <p:spPr>
              <a:xfrm>
                <a:off x="266954" y="1796320"/>
                <a:ext cx="4881118" cy="13959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sz="2800" i="1" smtClean="0">
                              <a:latin typeface="Cambria Math" panose="02040503050406030204" pitchFamily="18" charset="0"/>
                            </a:rPr>
                          </m:ctrlPr>
                        </m:funcPr>
                        <m:fName>
                          <m:r>
                            <m:rPr>
                              <m:sty m:val="p"/>
                            </m:rPr>
                            <a:rPr lang="en-US" sz="2800">
                              <a:latin typeface="Cambria Math" panose="02040503050406030204" pitchFamily="18" charset="0"/>
                            </a:rPr>
                            <m:t>Pr</m:t>
                          </m:r>
                        </m:fName>
                        <m:e>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1</m:t>
                                  </m:r>
                                </m:sub>
                              </m:sSub>
                              <m:d>
                                <m:dPr>
                                  <m:ctrlPr>
                                    <a:rPr lang="en-US" sz="2800" i="1">
                                      <a:latin typeface="Cambria Math" panose="02040503050406030204" pitchFamily="18" charset="0"/>
                                    </a:rPr>
                                  </m:ctrlPr>
                                </m:dPr>
                                <m:e>
                                  <m:r>
                                    <a:rPr lang="en-US" sz="2800" i="1">
                                      <a:latin typeface="Cambria Math" panose="02040503050406030204" pitchFamily="18" charset="0"/>
                                    </a:rPr>
                                    <m:t>𝑋</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𝑆</m:t>
                              </m:r>
                            </m:e>
                          </m:d>
                        </m:e>
                      </m:func>
                      <m:r>
                        <a:rPr lang="en-US" sz="2800" i="1">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𝑒</m:t>
                          </m:r>
                        </m:e>
                        <m:sup>
                          <m:r>
                            <a:rPr lang="en-US" sz="2800" i="1">
                              <a:latin typeface="Cambria Math" panose="02040503050406030204" pitchFamily="18" charset="0"/>
                              <a:ea typeface="Cambria Math" panose="02040503050406030204" pitchFamily="18" charset="0"/>
                            </a:rPr>
                            <m:t>𝜖</m:t>
                          </m:r>
                        </m:sup>
                      </m:sSup>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Pr</m:t>
                          </m:r>
                        </m:fName>
                        <m:e>
                          <m:d>
                            <m:dPr>
                              <m:begChr m:val="["/>
                              <m:endChr m:val="]"/>
                              <m:ctrlPr>
                                <a:rPr lang="en-US" sz="2800" i="1" smtClean="0">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𝑀</m:t>
                                  </m:r>
                                </m:e>
                                <m:sub>
                                  <m:r>
                                    <a:rPr lang="en-US" sz="2800" i="1">
                                      <a:solidFill>
                                        <a:schemeClr val="tx1"/>
                                      </a:solidFill>
                                      <a:latin typeface="Cambria Math" panose="02040503050406030204" pitchFamily="18" charset="0"/>
                                    </a:rPr>
                                    <m:t>1</m:t>
                                  </m:r>
                                </m:sub>
                              </m:sSub>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𝑋</m:t>
                                  </m:r>
                                  <m:r>
                                    <a:rPr lang="en-US" sz="2800" i="1">
                                      <a:solidFill>
                                        <a:schemeClr val="tx1"/>
                                      </a:solidFill>
                                      <a:latin typeface="Cambria Math" panose="02040503050406030204" pitchFamily="18" charset="0"/>
                                    </a:rPr>
                                    <m:t>′</m:t>
                                  </m:r>
                                </m:e>
                              </m:d>
                              <m:r>
                                <a:rPr lang="en-US" sz="2800" i="1">
                                  <a:solidFill>
                                    <a:schemeClr val="tx1"/>
                                  </a:solidFill>
                                  <a:latin typeface="Cambria Math" panose="02040503050406030204" pitchFamily="18" charset="0"/>
                                  <a:ea typeface="Cambria Math" panose="02040503050406030204" pitchFamily="18" charset="0"/>
                                </a:rPr>
                                <m:t>∈</m:t>
                              </m:r>
                              <m:r>
                                <a:rPr lang="en-US" sz="2800" i="1" smtClean="0">
                                  <a:solidFill>
                                    <a:schemeClr val="tx1"/>
                                  </a:solidFill>
                                  <a:latin typeface="Cambria Math" panose="02040503050406030204" pitchFamily="18" charset="0"/>
                                  <a:ea typeface="Cambria Math" panose="02040503050406030204" pitchFamily="18" charset="0"/>
                                </a:rPr>
                                <m:t>𝑁</m:t>
                              </m:r>
                              <m:r>
                                <a:rPr lang="en-US" sz="2800" i="1">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Cambria Math" panose="02040503050406030204" pitchFamily="18" charset="0"/>
                                </a:rPr>
                                <m:t>𝑆</m:t>
                              </m:r>
                              <m:r>
                                <a:rPr lang="en-US" sz="2800" i="1">
                                  <a:solidFill>
                                    <a:schemeClr val="tx1"/>
                                  </a:solidFill>
                                  <a:latin typeface="Cambria Math" panose="02040503050406030204" pitchFamily="18" charset="0"/>
                                  <a:ea typeface="Cambria Math" panose="02040503050406030204" pitchFamily="18" charset="0"/>
                                </a:rPr>
                                <m:t>)</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m:t>
                          </m:r>
                        </m:e>
                      </m:func>
                    </m:oMath>
                  </m:oMathPara>
                </a14:m>
                <a:endParaRPr lang="en-US" sz="2800" dirty="0"/>
              </a:p>
            </p:txBody>
          </p:sp>
        </mc:Choice>
        <mc:Fallback xmlns="">
          <p:sp>
            <p:nvSpPr>
              <p:cNvPr id="56" name="Rounded Rectangle 55">
                <a:extLst>
                  <a:ext uri="{FF2B5EF4-FFF2-40B4-BE49-F238E27FC236}">
                    <a16:creationId xmlns:a16="http://schemas.microsoft.com/office/drawing/2014/main" id="{43B95192-7628-504A-BA14-DA54C208AABA}"/>
                  </a:ext>
                </a:extLst>
              </p:cNvPr>
              <p:cNvSpPr>
                <a:spLocks noRot="1" noChangeAspect="1" noMove="1" noResize="1" noEditPoints="1" noAdjustHandles="1" noChangeArrowheads="1" noChangeShapeType="1" noTextEdit="1"/>
              </p:cNvSpPr>
              <p:nvPr/>
            </p:nvSpPr>
            <p:spPr>
              <a:xfrm>
                <a:off x="266954" y="1796320"/>
                <a:ext cx="4881118" cy="139598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8ECD96F6-E39B-4344-8D53-D75ED2015C08}"/>
                  </a:ext>
                </a:extLst>
              </p:cNvPr>
              <p:cNvSpPr/>
              <p:nvPr/>
            </p:nvSpPr>
            <p:spPr>
              <a:xfrm>
                <a:off x="6784848" y="1748028"/>
                <a:ext cx="4881118" cy="13959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ea typeface="Cambria Math" panose="02040503050406030204" pitchFamily="18" charset="0"/>
                  </a:rPr>
                  <a:t>Exists an </a:t>
                </a:r>
                <a14:m>
                  <m:oMath xmlns:m="http://schemas.openxmlformats.org/officeDocument/2006/math">
                    <m:d>
                      <m:dPr>
                        <m:ctrlPr>
                          <a:rPr lang="en-US" sz="2400" i="1" smtClean="0">
                            <a:solidFill>
                              <a:schemeClr val="accent4">
                                <a:lumMod val="75000"/>
                              </a:schemeClr>
                            </a:solidFill>
                            <a:latin typeface="Cambria Math" panose="02040503050406030204" pitchFamily="18" charset="0"/>
                            <a:ea typeface="Cambria Math" panose="02040503050406030204" pitchFamily="18" charset="0"/>
                          </a:rPr>
                        </m:ctrlPr>
                      </m:dPr>
                      <m:e>
                        <m:r>
                          <a:rPr lang="en-US" sz="2400" i="1" smtClean="0">
                            <a:solidFill>
                              <a:schemeClr val="accent4">
                                <a:lumMod val="75000"/>
                              </a:schemeClr>
                            </a:solidFill>
                            <a:latin typeface="Cambria Math" panose="02040503050406030204" pitchFamily="18" charset="0"/>
                            <a:ea typeface="Cambria Math" panose="02040503050406030204" pitchFamily="18" charset="0"/>
                          </a:rPr>
                          <m:t>𝜖</m:t>
                        </m:r>
                        <m:r>
                          <a:rPr lang="en-US" sz="2400" b="0" i="1" smtClean="0">
                            <a:solidFill>
                              <a:schemeClr val="accent4">
                                <a:lumMod val="75000"/>
                              </a:schemeClr>
                            </a:solidFill>
                            <a:latin typeface="Cambria Math" panose="02040503050406030204" pitchFamily="18" charset="0"/>
                            <a:ea typeface="Cambria Math" panose="02040503050406030204" pitchFamily="18" charset="0"/>
                          </a:rPr>
                          <m:t>,</m:t>
                        </m:r>
                        <m:r>
                          <a:rPr lang="en-US" sz="2400" b="0" i="1" smtClean="0">
                            <a:solidFill>
                              <a:schemeClr val="accent4">
                                <a:lumMod val="75000"/>
                              </a:schemeClr>
                            </a:solidFill>
                            <a:latin typeface="Cambria Math" panose="02040503050406030204" pitchFamily="18" charset="0"/>
                            <a:ea typeface="Cambria Math" panose="02040503050406030204" pitchFamily="18" charset="0"/>
                          </a:rPr>
                          <m:t>𝛿</m:t>
                        </m:r>
                      </m:e>
                    </m:d>
                  </m:oMath>
                </a14:m>
                <a:r>
                  <a:rPr lang="en-US" sz="2400" i="1" dirty="0">
                    <a:solidFill>
                      <a:schemeClr val="accent4">
                        <a:lumMod val="75000"/>
                      </a:schemeClr>
                    </a:solidFill>
                  </a:rPr>
                  <a:t>-matching </a:t>
                </a:r>
                <a:r>
                  <a:rPr lang="en-US" sz="2400" dirty="0"/>
                  <a:t>between the distributions of </a:t>
                </a:r>
              </a:p>
              <a:p>
                <a:pPr algn="ct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𝑋</m:t>
                        </m:r>
                      </m:e>
                    </m:d>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e>
                    </m:d>
                  </m:oMath>
                </a14:m>
                <a:endParaRPr lang="en-US" sz="2400" dirty="0"/>
              </a:p>
            </p:txBody>
          </p:sp>
        </mc:Choice>
        <mc:Fallback xmlns="">
          <p:sp>
            <p:nvSpPr>
              <p:cNvPr id="57" name="Rounded Rectangle 56">
                <a:extLst>
                  <a:ext uri="{FF2B5EF4-FFF2-40B4-BE49-F238E27FC236}">
                    <a16:creationId xmlns:a16="http://schemas.microsoft.com/office/drawing/2014/main" id="{8ECD96F6-E39B-4344-8D53-D75ED2015C08}"/>
                  </a:ext>
                </a:extLst>
              </p:cNvPr>
              <p:cNvSpPr>
                <a:spLocks noRot="1" noChangeAspect="1" noMove="1" noResize="1" noEditPoints="1" noAdjustHandles="1" noChangeArrowheads="1" noChangeShapeType="1" noTextEdit="1"/>
              </p:cNvSpPr>
              <p:nvPr/>
            </p:nvSpPr>
            <p:spPr>
              <a:xfrm>
                <a:off x="6784848" y="1748028"/>
                <a:ext cx="4881118" cy="1395984"/>
              </a:xfrm>
              <a:prstGeom prst="roundRect">
                <a:avLst/>
              </a:prstGeom>
              <a:blipFill>
                <a:blip r:embed="rId6"/>
                <a:stretch>
                  <a:fillRect b="-893"/>
                </a:stretch>
              </a:blipFill>
            </p:spPr>
            <p:txBody>
              <a:bodyPr/>
              <a:lstStyle/>
              <a:p>
                <a:r>
                  <a:rPr lang="en-US">
                    <a:noFill/>
                  </a:rPr>
                  <a:t> </a:t>
                </a:r>
              </a:p>
            </p:txBody>
          </p:sp>
        </mc:Fallback>
      </mc:AlternateContent>
    </p:spTree>
    <p:extLst>
      <p:ext uri="{BB962C8B-B14F-4D97-AF65-F5344CB8AC3E}">
        <p14:creationId xmlns:p14="http://schemas.microsoft.com/office/powerpoint/2010/main" val="271755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723E-02C4-E34B-998F-F317F8A17869}"/>
              </a:ext>
            </a:extLst>
          </p:cNvPr>
          <p:cNvSpPr>
            <a:spLocks noGrp="1"/>
          </p:cNvSpPr>
          <p:nvPr>
            <p:ph type="title"/>
          </p:nvPr>
        </p:nvSpPr>
        <p:spPr/>
        <p:txBody>
          <a:bodyPr/>
          <a:lstStyle/>
          <a:p>
            <a:r>
              <a:rPr lang="en-US" dirty="0"/>
              <a:t>Differential Privacy (DP) </a:t>
            </a:r>
            <a:r>
              <a:rPr lang="en-US" sz="2800" dirty="0"/>
              <a:t>[DMF+06]</a:t>
            </a:r>
            <a:endParaRPr lang="en-US" dirty="0"/>
          </a:p>
        </p:txBody>
      </p:sp>
      <p:sp>
        <p:nvSpPr>
          <p:cNvPr id="3" name="Content Placeholder 2">
            <a:extLst>
              <a:ext uri="{FF2B5EF4-FFF2-40B4-BE49-F238E27FC236}">
                <a16:creationId xmlns:a16="http://schemas.microsoft.com/office/drawing/2014/main" id="{9BC58DCF-A6F0-7341-B125-F1E866A68C12}"/>
              </a:ext>
            </a:extLst>
          </p:cNvPr>
          <p:cNvSpPr>
            <a:spLocks noGrp="1"/>
          </p:cNvSpPr>
          <p:nvPr>
            <p:ph idx="1"/>
          </p:nvPr>
        </p:nvSpPr>
        <p:spPr/>
        <p:txBody>
          <a:bodyPr/>
          <a:lstStyle/>
          <a:p>
            <a:r>
              <a:rPr lang="en-US" dirty="0"/>
              <a:t>Quantify privacy loss rigorously</a:t>
            </a:r>
          </a:p>
          <a:p>
            <a:pPr lvl="1"/>
            <a:r>
              <a:rPr lang="en-US" dirty="0"/>
              <a:t>how much random noise is enough to protect privacy?</a:t>
            </a:r>
          </a:p>
          <a:p>
            <a:pPr marL="0" indent="0">
              <a:buNone/>
            </a:pPr>
            <a:endParaRPr lang="en-US" dirty="0"/>
          </a:p>
          <a:p>
            <a:r>
              <a:rPr lang="en-US" dirty="0"/>
              <a:t>Huge success in last decade</a:t>
            </a:r>
          </a:p>
          <a:p>
            <a:endParaRPr lang="en-US" dirty="0"/>
          </a:p>
          <a:p>
            <a:endParaRPr lang="en-US" dirty="0"/>
          </a:p>
        </p:txBody>
      </p:sp>
      <p:sp>
        <p:nvSpPr>
          <p:cNvPr id="4" name="Slide Number Placeholder 3">
            <a:extLst>
              <a:ext uri="{FF2B5EF4-FFF2-40B4-BE49-F238E27FC236}">
                <a16:creationId xmlns:a16="http://schemas.microsoft.com/office/drawing/2014/main" id="{BC75D75E-C336-6444-A2BD-FF4DCC8C4846}"/>
              </a:ext>
            </a:extLst>
          </p:cNvPr>
          <p:cNvSpPr>
            <a:spLocks noGrp="1"/>
          </p:cNvSpPr>
          <p:nvPr>
            <p:ph type="sldNum" sz="quarter" idx="12"/>
          </p:nvPr>
        </p:nvSpPr>
        <p:spPr/>
        <p:txBody>
          <a:bodyPr/>
          <a:lstStyle/>
          <a:p>
            <a:fld id="{41E3F2BF-CFD2-B941-A75D-E2179CA4D974}" type="slidenum">
              <a:rPr lang="en-US" smtClean="0"/>
              <a:t>4</a:t>
            </a:fld>
            <a:endParaRPr lang="en-US"/>
          </a:p>
        </p:txBody>
      </p:sp>
      <p:pic>
        <p:nvPicPr>
          <p:cNvPr id="6" name="Picture 5">
            <a:extLst>
              <a:ext uri="{FF2B5EF4-FFF2-40B4-BE49-F238E27FC236}">
                <a16:creationId xmlns:a16="http://schemas.microsoft.com/office/drawing/2014/main" id="{B9BBA699-EB7A-364B-892F-C8F73933E213}"/>
              </a:ext>
            </a:extLst>
          </p:cNvPr>
          <p:cNvPicPr>
            <a:picLocks noChangeAspect="1"/>
          </p:cNvPicPr>
          <p:nvPr/>
        </p:nvPicPr>
        <p:blipFill>
          <a:blip r:embed="rId3"/>
          <a:stretch>
            <a:fillRect/>
          </a:stretch>
        </p:blipFill>
        <p:spPr>
          <a:xfrm>
            <a:off x="8895556" y="259557"/>
            <a:ext cx="2794000" cy="2997200"/>
          </a:xfrm>
          <a:prstGeom prst="rect">
            <a:avLst/>
          </a:prstGeom>
        </p:spPr>
      </p:pic>
      <p:sp>
        <p:nvSpPr>
          <p:cNvPr id="7" name="TextBox 6">
            <a:extLst>
              <a:ext uri="{FF2B5EF4-FFF2-40B4-BE49-F238E27FC236}">
                <a16:creationId xmlns:a16="http://schemas.microsoft.com/office/drawing/2014/main" id="{6BF2FB26-7981-FB4D-A3C8-B6316C047FBE}"/>
              </a:ext>
            </a:extLst>
          </p:cNvPr>
          <p:cNvSpPr txBox="1"/>
          <p:nvPr/>
        </p:nvSpPr>
        <p:spPr>
          <a:xfrm>
            <a:off x="9202069" y="3436144"/>
            <a:ext cx="2478051" cy="892552"/>
          </a:xfrm>
          <a:prstGeom prst="rect">
            <a:avLst/>
          </a:prstGeom>
          <a:noFill/>
        </p:spPr>
        <p:txBody>
          <a:bodyPr wrap="none" rtlCol="0">
            <a:spAutoFit/>
          </a:bodyPr>
          <a:lstStyle/>
          <a:p>
            <a:r>
              <a:rPr lang="en-US" sz="2800" dirty="0"/>
              <a:t>Cynthia </a:t>
            </a:r>
            <a:r>
              <a:rPr lang="en-US" sz="2800" dirty="0" err="1"/>
              <a:t>Dwork</a:t>
            </a:r>
            <a:endParaRPr lang="en-US" sz="2800" dirty="0"/>
          </a:p>
          <a:p>
            <a:r>
              <a:rPr lang="en-US" sz="2400" dirty="0"/>
              <a:t>Gödel Prize (2017)</a:t>
            </a:r>
            <a:endParaRPr lang="en-US" sz="3600" dirty="0"/>
          </a:p>
        </p:txBody>
      </p:sp>
    </p:spTree>
    <p:extLst>
      <p:ext uri="{BB962C8B-B14F-4D97-AF65-F5344CB8AC3E}">
        <p14:creationId xmlns:p14="http://schemas.microsoft.com/office/powerpoint/2010/main" val="3375356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9BDD-338C-0540-8BEB-6E84CA16A4F8}"/>
              </a:ext>
            </a:extLst>
          </p:cNvPr>
          <p:cNvSpPr>
            <a:spLocks noGrp="1"/>
          </p:cNvSpPr>
          <p:nvPr>
            <p:ph type="title"/>
          </p:nvPr>
        </p:nvSpPr>
        <p:spPr/>
        <p:txBody>
          <a:bodyPr/>
          <a:lstStyle/>
          <a:p>
            <a:r>
              <a:rPr lang="en-US" dirty="0"/>
              <a:t>Main Theorem 1</a:t>
            </a:r>
          </a:p>
        </p:txBody>
      </p:sp>
      <p:sp>
        <p:nvSpPr>
          <p:cNvPr id="4" name="Slide Number Placeholder 3">
            <a:extLst>
              <a:ext uri="{FF2B5EF4-FFF2-40B4-BE49-F238E27FC236}">
                <a16:creationId xmlns:a16="http://schemas.microsoft.com/office/drawing/2014/main" id="{92C4C56C-0058-AA4F-9CCF-14B5E2D9E6E4}"/>
              </a:ext>
            </a:extLst>
          </p:cNvPr>
          <p:cNvSpPr>
            <a:spLocks noGrp="1"/>
          </p:cNvSpPr>
          <p:nvPr>
            <p:ph type="sldNum" sz="quarter" idx="12"/>
          </p:nvPr>
        </p:nvSpPr>
        <p:spPr/>
        <p:txBody>
          <a:bodyPr/>
          <a:lstStyle/>
          <a:p>
            <a:fld id="{41E3F2BF-CFD2-B941-A75D-E2179CA4D974}" type="slidenum">
              <a:rPr lang="en-US" smtClean="0"/>
              <a:t>40</a:t>
            </a:fld>
            <a:endParaRPr lang="en-US"/>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A2D56D24-9348-DC4D-BA18-846565423BA2}"/>
                  </a:ext>
                </a:extLst>
              </p:cNvPr>
              <p:cNvSpPr/>
              <p:nvPr/>
            </p:nvSpPr>
            <p:spPr>
              <a:xfrm>
                <a:off x="999564" y="5675183"/>
                <a:ext cx="9857232" cy="95524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0" dirty="0">
                    <a:ea typeface="Cambria Math" panose="02040503050406030204" pitchFamily="18" charset="0"/>
                  </a:rPr>
                  <a:t>Then </a:t>
                </a:r>
                <a14:m>
                  <m:oMath xmlns:m="http://schemas.openxmlformats.org/officeDocument/2006/math">
                    <m:sSub>
                      <m:sSubPr>
                        <m:ctrlPr>
                          <a:rPr lang="en-US"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𝑀</m:t>
                        </m:r>
                      </m:e>
                      <m:sub>
                        <m:r>
                          <a:rPr lang="en-US" sz="4000" i="1">
                            <a:solidFill>
                              <a:schemeClr val="tx1"/>
                            </a:solidFill>
                            <a:latin typeface="Cambria Math" panose="02040503050406030204" pitchFamily="18" charset="0"/>
                          </a:rPr>
                          <m:t>2</m:t>
                        </m:r>
                      </m:sub>
                    </m:sSub>
                    <m:r>
                      <a:rPr lang="en-US" sz="4000" i="1">
                        <a:solidFill>
                          <a:schemeClr val="tx1"/>
                        </a:solidFill>
                        <a:latin typeface="Cambria Math" panose="02040503050406030204" pitchFamily="18" charset="0"/>
                      </a:rPr>
                      <m:t>(</m:t>
                    </m:r>
                    <m:sSub>
                      <m:sSubPr>
                        <m:ctrlPr>
                          <a:rPr lang="en-US"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𝑀</m:t>
                        </m:r>
                      </m:e>
                      <m:sub>
                        <m:r>
                          <a:rPr lang="en-US" sz="4000" i="1">
                            <a:solidFill>
                              <a:schemeClr val="tx1"/>
                            </a:solidFill>
                            <a:latin typeface="Cambria Math" panose="02040503050406030204" pitchFamily="18" charset="0"/>
                          </a:rPr>
                          <m:t>1</m:t>
                        </m:r>
                      </m:sub>
                    </m:sSub>
                    <m:r>
                      <a:rPr lang="en-US" sz="4000" i="1">
                        <a:solidFill>
                          <a:schemeClr val="tx1"/>
                        </a:solidFill>
                        <a:latin typeface="Cambria Math" panose="02040503050406030204" pitchFamily="18" charset="0"/>
                      </a:rPr>
                      <m:t>())</m:t>
                    </m:r>
                  </m:oMath>
                </a14:m>
                <a:r>
                  <a:rPr lang="en-US" sz="4000" dirty="0">
                    <a:solidFill>
                      <a:schemeClr val="tx1"/>
                    </a:solidFill>
                  </a:rPr>
                  <a:t> is </a:t>
                </a:r>
                <a14:m>
                  <m:oMath xmlns:m="http://schemas.openxmlformats.org/officeDocument/2006/math">
                    <m:d>
                      <m:dPr>
                        <m:ctrlPr>
                          <a:rPr lang="en-US" sz="4000" b="1" i="1" smtClean="0">
                            <a:solidFill>
                              <a:srgbClr val="C00000"/>
                            </a:solidFill>
                            <a:latin typeface="Cambria Math" panose="02040503050406030204" pitchFamily="18" charset="0"/>
                            <a:ea typeface="Cambria Math" panose="02040503050406030204" pitchFamily="18" charset="0"/>
                          </a:rPr>
                        </m:ctrlPr>
                      </m:dPr>
                      <m:e>
                        <m:sSub>
                          <m:sSubPr>
                            <m:ctrlPr>
                              <a:rPr lang="en-US" sz="4000" b="1" i="1">
                                <a:solidFill>
                                  <a:srgbClr val="C00000"/>
                                </a:solidFill>
                                <a:latin typeface="Cambria Math" panose="02040503050406030204" pitchFamily="18" charset="0"/>
                                <a:ea typeface="Cambria Math" panose="02040503050406030204" pitchFamily="18" charset="0"/>
                              </a:rPr>
                            </m:ctrlPr>
                          </m:sSubPr>
                          <m:e>
                            <m:r>
                              <a:rPr lang="en-US" sz="4000" b="1" i="1">
                                <a:solidFill>
                                  <a:srgbClr val="C00000"/>
                                </a:solidFill>
                                <a:latin typeface="Cambria Math" panose="02040503050406030204" pitchFamily="18" charset="0"/>
                                <a:ea typeface="Cambria Math" panose="02040503050406030204" pitchFamily="18" charset="0"/>
                              </a:rPr>
                              <m:t>𝝐</m:t>
                            </m:r>
                          </m:e>
                          <m:sub>
                            <m:r>
                              <a:rPr lang="en-US" sz="4000" b="1" i="1">
                                <a:solidFill>
                                  <a:srgbClr val="C00000"/>
                                </a:solidFill>
                                <a:latin typeface="Cambria Math" panose="02040503050406030204" pitchFamily="18" charset="0"/>
                                <a:ea typeface="Cambria Math" panose="02040503050406030204" pitchFamily="18" charset="0"/>
                              </a:rPr>
                              <m:t>𝟏</m:t>
                            </m:r>
                          </m:sub>
                        </m:sSub>
                        <m:r>
                          <a:rPr lang="en-US" sz="4000" b="1" i="1">
                            <a:solidFill>
                              <a:srgbClr val="C00000"/>
                            </a:solidFill>
                            <a:latin typeface="Cambria Math" panose="02040503050406030204" pitchFamily="18" charset="0"/>
                            <a:ea typeface="Cambria Math" panose="02040503050406030204" pitchFamily="18" charset="0"/>
                          </a:rPr>
                          <m:t>+</m:t>
                        </m:r>
                        <m:sSub>
                          <m:sSubPr>
                            <m:ctrlPr>
                              <a:rPr lang="en-US" sz="4000" b="1" i="1">
                                <a:solidFill>
                                  <a:srgbClr val="C00000"/>
                                </a:solidFill>
                                <a:latin typeface="Cambria Math" panose="02040503050406030204" pitchFamily="18" charset="0"/>
                                <a:ea typeface="Cambria Math" panose="02040503050406030204" pitchFamily="18" charset="0"/>
                              </a:rPr>
                            </m:ctrlPr>
                          </m:sSubPr>
                          <m:e>
                            <m:r>
                              <a:rPr lang="en-US" sz="4000" b="1" i="1">
                                <a:solidFill>
                                  <a:srgbClr val="C00000"/>
                                </a:solidFill>
                                <a:latin typeface="Cambria Math" panose="02040503050406030204" pitchFamily="18" charset="0"/>
                                <a:ea typeface="Cambria Math" panose="02040503050406030204" pitchFamily="18" charset="0"/>
                              </a:rPr>
                              <m:t>𝝐</m:t>
                            </m:r>
                          </m:e>
                          <m:sub>
                            <m:r>
                              <a:rPr lang="en-US" sz="4000" b="1" i="1">
                                <a:solidFill>
                                  <a:srgbClr val="C00000"/>
                                </a:solidFill>
                                <a:latin typeface="Cambria Math" panose="02040503050406030204" pitchFamily="18" charset="0"/>
                                <a:ea typeface="Cambria Math" panose="02040503050406030204" pitchFamily="18" charset="0"/>
                              </a:rPr>
                              <m:t>𝟐</m:t>
                            </m:r>
                          </m:sub>
                        </m:sSub>
                        <m:r>
                          <a:rPr lang="en-US" sz="4000" b="1" i="1">
                            <a:solidFill>
                              <a:srgbClr val="C00000"/>
                            </a:solidFill>
                            <a:latin typeface="Cambria Math" panose="02040503050406030204" pitchFamily="18" charset="0"/>
                            <a:ea typeface="Cambria Math" panose="02040503050406030204" pitchFamily="18" charset="0"/>
                          </a:rPr>
                          <m:t>,</m:t>
                        </m:r>
                        <m:sSub>
                          <m:sSubPr>
                            <m:ctrlPr>
                              <a:rPr lang="en-US" sz="4000" b="1" i="1">
                                <a:solidFill>
                                  <a:srgbClr val="C00000"/>
                                </a:solidFill>
                                <a:latin typeface="Cambria Math" panose="02040503050406030204" pitchFamily="18" charset="0"/>
                                <a:ea typeface="Cambria Math" panose="02040503050406030204" pitchFamily="18" charset="0"/>
                              </a:rPr>
                            </m:ctrlPr>
                          </m:sSubPr>
                          <m:e>
                            <m:r>
                              <a:rPr lang="en-US" sz="4000" b="1" i="1">
                                <a:solidFill>
                                  <a:srgbClr val="C00000"/>
                                </a:solidFill>
                                <a:latin typeface="Cambria Math" panose="02040503050406030204" pitchFamily="18" charset="0"/>
                                <a:ea typeface="Cambria Math" panose="02040503050406030204" pitchFamily="18" charset="0"/>
                              </a:rPr>
                              <m:t>𝜹</m:t>
                            </m:r>
                          </m:e>
                          <m:sub>
                            <m:r>
                              <a:rPr lang="en-US" sz="4000" b="1" i="1">
                                <a:solidFill>
                                  <a:srgbClr val="C00000"/>
                                </a:solidFill>
                                <a:latin typeface="Cambria Math" panose="02040503050406030204" pitchFamily="18" charset="0"/>
                                <a:ea typeface="Cambria Math" panose="02040503050406030204" pitchFamily="18" charset="0"/>
                              </a:rPr>
                              <m:t>𝟏</m:t>
                            </m:r>
                          </m:sub>
                        </m:sSub>
                        <m:r>
                          <a:rPr lang="en-US" sz="4000" b="1" i="1">
                            <a:solidFill>
                              <a:srgbClr val="C00000"/>
                            </a:solidFill>
                            <a:latin typeface="Cambria Math" panose="02040503050406030204" pitchFamily="18" charset="0"/>
                            <a:ea typeface="Cambria Math" panose="02040503050406030204" pitchFamily="18" charset="0"/>
                          </a:rPr>
                          <m:t>+</m:t>
                        </m:r>
                        <m:sSub>
                          <m:sSubPr>
                            <m:ctrlPr>
                              <a:rPr lang="en-US" sz="4000" b="1" i="1">
                                <a:solidFill>
                                  <a:srgbClr val="C00000"/>
                                </a:solidFill>
                                <a:latin typeface="Cambria Math" panose="02040503050406030204" pitchFamily="18" charset="0"/>
                                <a:ea typeface="Cambria Math" panose="02040503050406030204" pitchFamily="18" charset="0"/>
                              </a:rPr>
                            </m:ctrlPr>
                          </m:sSubPr>
                          <m:e>
                            <m:r>
                              <a:rPr lang="en-US" sz="4000" b="1" i="1">
                                <a:solidFill>
                                  <a:srgbClr val="C00000"/>
                                </a:solidFill>
                                <a:latin typeface="Cambria Math" panose="02040503050406030204" pitchFamily="18" charset="0"/>
                                <a:ea typeface="Cambria Math" panose="02040503050406030204" pitchFamily="18" charset="0"/>
                              </a:rPr>
                              <m:t>𝜹</m:t>
                            </m:r>
                          </m:e>
                          <m:sub>
                            <m:r>
                              <a:rPr lang="en-US" sz="4000" b="1" i="1">
                                <a:solidFill>
                                  <a:srgbClr val="C00000"/>
                                </a:solidFill>
                                <a:latin typeface="Cambria Math" panose="02040503050406030204" pitchFamily="18" charset="0"/>
                                <a:ea typeface="Cambria Math" panose="02040503050406030204" pitchFamily="18" charset="0"/>
                              </a:rPr>
                              <m:t>𝟐</m:t>
                            </m:r>
                          </m:sub>
                        </m:sSub>
                      </m:e>
                    </m:d>
                  </m:oMath>
                </a14:m>
                <a:r>
                  <a:rPr lang="en-US" sz="4000" b="1" dirty="0">
                    <a:solidFill>
                      <a:srgbClr val="C00000"/>
                    </a:solidFill>
                  </a:rPr>
                  <a:t>-DO</a:t>
                </a:r>
                <a:r>
                  <a:rPr lang="en-US" sz="4000" dirty="0">
                    <a:solidFill>
                      <a:schemeClr val="tx1"/>
                    </a:solidFill>
                  </a:rPr>
                  <a:t>.</a:t>
                </a:r>
              </a:p>
            </p:txBody>
          </p:sp>
        </mc:Choice>
        <mc:Fallback xmlns="">
          <p:sp>
            <p:nvSpPr>
              <p:cNvPr id="8" name="Rounded Rectangle 7">
                <a:extLst>
                  <a:ext uri="{FF2B5EF4-FFF2-40B4-BE49-F238E27FC236}">
                    <a16:creationId xmlns:a16="http://schemas.microsoft.com/office/drawing/2014/main" id="{A2D56D24-9348-DC4D-BA18-846565423BA2}"/>
                  </a:ext>
                </a:extLst>
              </p:cNvPr>
              <p:cNvSpPr>
                <a:spLocks noRot="1" noChangeAspect="1" noMove="1" noResize="1" noEditPoints="1" noAdjustHandles="1" noChangeArrowheads="1" noChangeShapeType="1" noTextEdit="1"/>
              </p:cNvSpPr>
              <p:nvPr/>
            </p:nvSpPr>
            <p:spPr>
              <a:xfrm>
                <a:off x="999564" y="5675183"/>
                <a:ext cx="9857232" cy="955241"/>
              </a:xfrm>
              <a:prstGeom prst="roundRect">
                <a:avLst/>
              </a:prstGeom>
              <a:blipFill>
                <a:blip r:embed="rId2"/>
                <a:stretch>
                  <a:fillRect b="-12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4046EA61-8E3E-E84E-871C-4F0DC11B9A24}"/>
                  </a:ext>
                </a:extLst>
              </p:cNvPr>
              <p:cNvSpPr/>
              <p:nvPr/>
            </p:nvSpPr>
            <p:spPr>
              <a:xfrm>
                <a:off x="3538220" y="2394911"/>
                <a:ext cx="1582420" cy="10066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𝑀</m:t>
                          </m:r>
                        </m:e>
                        <m:sub>
                          <m:r>
                            <a:rPr lang="en-US" sz="4800" b="0" i="1" smtClean="0">
                              <a:latin typeface="Cambria Math" panose="02040503050406030204" pitchFamily="18" charset="0"/>
                            </a:rPr>
                            <m:t>1</m:t>
                          </m:r>
                        </m:sub>
                      </m:sSub>
                    </m:oMath>
                  </m:oMathPara>
                </a14:m>
                <a:endParaRPr lang="en-US" sz="4800" dirty="0"/>
              </a:p>
            </p:txBody>
          </p:sp>
        </mc:Choice>
        <mc:Fallback xmlns="">
          <p:sp>
            <p:nvSpPr>
              <p:cNvPr id="10" name="Rounded Rectangle 9">
                <a:extLst>
                  <a:ext uri="{FF2B5EF4-FFF2-40B4-BE49-F238E27FC236}">
                    <a16:creationId xmlns:a16="http://schemas.microsoft.com/office/drawing/2014/main" id="{4046EA61-8E3E-E84E-871C-4F0DC11B9A24}"/>
                  </a:ext>
                </a:extLst>
              </p:cNvPr>
              <p:cNvSpPr>
                <a:spLocks noRot="1" noChangeAspect="1" noMove="1" noResize="1" noEditPoints="1" noAdjustHandles="1" noChangeArrowheads="1" noChangeShapeType="1" noTextEdit="1"/>
              </p:cNvSpPr>
              <p:nvPr/>
            </p:nvSpPr>
            <p:spPr>
              <a:xfrm>
                <a:off x="3538220" y="2394911"/>
                <a:ext cx="1582420" cy="1006656"/>
              </a:xfrm>
              <a:prstGeom prst="roundRect">
                <a:avLst/>
              </a:prstGeom>
              <a:blipFill>
                <a:blip r:embed="rId3"/>
                <a:stretch>
                  <a:fillRect/>
                </a:stretch>
              </a:blipFill>
              <a:ln w="63500"/>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31A90285-2E19-4A48-BEAB-E3870CA68F9A}"/>
              </a:ext>
            </a:extLst>
          </p:cNvPr>
          <p:cNvCxnSpPr>
            <a:cxnSpLocks/>
            <a:endCxn id="10" idx="1"/>
          </p:cNvCxnSpPr>
          <p:nvPr/>
        </p:nvCxnSpPr>
        <p:spPr>
          <a:xfrm>
            <a:off x="1975104" y="2898239"/>
            <a:ext cx="1563116"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C45B037-E42E-DB4B-8AF3-93A08B6E33B2}"/>
              </a:ext>
            </a:extLst>
          </p:cNvPr>
          <p:cNvCxnSpPr>
            <a:cxnSpLocks/>
            <a:stCxn id="10" idx="3"/>
            <a:endCxn id="18" idx="1"/>
          </p:cNvCxnSpPr>
          <p:nvPr/>
        </p:nvCxnSpPr>
        <p:spPr>
          <a:xfrm>
            <a:off x="5120640" y="2898239"/>
            <a:ext cx="1430962" cy="2883"/>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7065642-FEFC-084A-BE86-E30148E5A544}"/>
              </a:ext>
            </a:extLst>
          </p:cNvPr>
          <p:cNvCxnSpPr>
            <a:cxnSpLocks/>
            <a:stCxn id="10" idx="2"/>
          </p:cNvCxnSpPr>
          <p:nvPr/>
        </p:nvCxnSpPr>
        <p:spPr>
          <a:xfrm>
            <a:off x="4329430" y="3401567"/>
            <a:ext cx="0" cy="1071819"/>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AF344C6-A6F5-964F-B11A-4C575B48A8B9}"/>
                  </a:ext>
                </a:extLst>
              </p:cNvPr>
              <p:cNvSpPr txBox="1"/>
              <p:nvPr/>
            </p:nvSpPr>
            <p:spPr>
              <a:xfrm>
                <a:off x="1476338" y="2250677"/>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𝑋</m:t>
                      </m:r>
                    </m:oMath>
                  </m:oMathPara>
                </a14:m>
                <a:endParaRPr lang="en-US" sz="3200" dirty="0"/>
              </a:p>
            </p:txBody>
          </p:sp>
        </mc:Choice>
        <mc:Fallback xmlns="">
          <p:sp>
            <p:nvSpPr>
              <p:cNvPr id="14" name="TextBox 13">
                <a:extLst>
                  <a:ext uri="{FF2B5EF4-FFF2-40B4-BE49-F238E27FC236}">
                    <a16:creationId xmlns:a16="http://schemas.microsoft.com/office/drawing/2014/main" id="{1AF344C6-A6F5-964F-B11A-4C575B48A8B9}"/>
                  </a:ext>
                </a:extLst>
              </p:cNvPr>
              <p:cNvSpPr txBox="1">
                <a:spLocks noRot="1" noChangeAspect="1" noMove="1" noResize="1" noEditPoints="1" noAdjustHandles="1" noChangeArrowheads="1" noChangeShapeType="1" noTextEdit="1"/>
              </p:cNvSpPr>
              <p:nvPr/>
            </p:nvSpPr>
            <p:spPr>
              <a:xfrm>
                <a:off x="1476338" y="2250677"/>
                <a:ext cx="199016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3524D63-31E9-FF42-BE9E-3E97F03A4DC1}"/>
                  </a:ext>
                </a:extLst>
              </p:cNvPr>
              <p:cNvSpPr txBox="1"/>
              <p:nvPr/>
            </p:nvSpPr>
            <p:spPr>
              <a:xfrm>
                <a:off x="4882547" y="2273238"/>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𝑌</m:t>
                      </m:r>
                    </m:oMath>
                  </m:oMathPara>
                </a14:m>
                <a:endParaRPr lang="en-US" sz="3200" dirty="0"/>
              </a:p>
            </p:txBody>
          </p:sp>
        </mc:Choice>
        <mc:Fallback xmlns="">
          <p:sp>
            <p:nvSpPr>
              <p:cNvPr id="15" name="TextBox 14">
                <a:extLst>
                  <a:ext uri="{FF2B5EF4-FFF2-40B4-BE49-F238E27FC236}">
                    <a16:creationId xmlns:a16="http://schemas.microsoft.com/office/drawing/2014/main" id="{43524D63-31E9-FF42-BE9E-3E97F03A4DC1}"/>
                  </a:ext>
                </a:extLst>
              </p:cNvPr>
              <p:cNvSpPr txBox="1">
                <a:spLocks noRot="1" noChangeAspect="1" noMove="1" noResize="1" noEditPoints="1" noAdjustHandles="1" noChangeArrowheads="1" noChangeShapeType="1" noTextEdit="1"/>
              </p:cNvSpPr>
              <p:nvPr/>
            </p:nvSpPr>
            <p:spPr>
              <a:xfrm>
                <a:off x="4882547" y="2273238"/>
                <a:ext cx="199016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ACA55A4-E8E5-BE40-BBEB-76893EB71614}"/>
                  </a:ext>
                </a:extLst>
              </p:cNvPr>
              <p:cNvSpPr txBox="1"/>
              <p:nvPr/>
            </p:nvSpPr>
            <p:spPr>
              <a:xfrm>
                <a:off x="3334348" y="4408223"/>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1</m:t>
                          </m:r>
                        </m:sub>
                      </m:sSub>
                    </m:oMath>
                  </m:oMathPara>
                </a14:m>
                <a:endParaRPr lang="en-US" sz="3200" dirty="0"/>
              </a:p>
            </p:txBody>
          </p:sp>
        </mc:Choice>
        <mc:Fallback xmlns="">
          <p:sp>
            <p:nvSpPr>
              <p:cNvPr id="16" name="TextBox 15">
                <a:extLst>
                  <a:ext uri="{FF2B5EF4-FFF2-40B4-BE49-F238E27FC236}">
                    <a16:creationId xmlns:a16="http://schemas.microsoft.com/office/drawing/2014/main" id="{3ACA55A4-E8E5-BE40-BBEB-76893EB71614}"/>
                  </a:ext>
                </a:extLst>
              </p:cNvPr>
              <p:cNvSpPr txBox="1">
                <a:spLocks noRot="1" noChangeAspect="1" noMove="1" noResize="1" noEditPoints="1" noAdjustHandles="1" noChangeArrowheads="1" noChangeShapeType="1" noTextEdit="1"/>
              </p:cNvSpPr>
              <p:nvPr/>
            </p:nvSpPr>
            <p:spPr>
              <a:xfrm>
                <a:off x="3334348" y="4408223"/>
                <a:ext cx="1990164" cy="584775"/>
              </a:xfrm>
              <a:prstGeom prst="rect">
                <a:avLst/>
              </a:prstGeom>
              <a:blipFill>
                <a:blip r:embed="rId6"/>
                <a:stretch>
                  <a:fillRect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534D93F2-6EC7-F54A-8B84-AC7275D84230}"/>
                  </a:ext>
                </a:extLst>
              </p:cNvPr>
              <p:cNvSpPr/>
              <p:nvPr/>
            </p:nvSpPr>
            <p:spPr>
              <a:xfrm>
                <a:off x="6551602" y="2397794"/>
                <a:ext cx="1582420" cy="10066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𝑀</m:t>
                          </m:r>
                        </m:e>
                        <m:sub>
                          <m:r>
                            <a:rPr lang="en-US" sz="4800" b="0" i="1" smtClean="0">
                              <a:latin typeface="Cambria Math" panose="02040503050406030204" pitchFamily="18" charset="0"/>
                            </a:rPr>
                            <m:t>2</m:t>
                          </m:r>
                        </m:sub>
                      </m:sSub>
                    </m:oMath>
                  </m:oMathPara>
                </a14:m>
                <a:endParaRPr lang="en-US" sz="4800" dirty="0"/>
              </a:p>
            </p:txBody>
          </p:sp>
        </mc:Choice>
        <mc:Fallback xmlns="">
          <p:sp>
            <p:nvSpPr>
              <p:cNvPr id="18" name="Rounded Rectangle 17">
                <a:extLst>
                  <a:ext uri="{FF2B5EF4-FFF2-40B4-BE49-F238E27FC236}">
                    <a16:creationId xmlns:a16="http://schemas.microsoft.com/office/drawing/2014/main" id="{534D93F2-6EC7-F54A-8B84-AC7275D84230}"/>
                  </a:ext>
                </a:extLst>
              </p:cNvPr>
              <p:cNvSpPr>
                <a:spLocks noRot="1" noChangeAspect="1" noMove="1" noResize="1" noEditPoints="1" noAdjustHandles="1" noChangeArrowheads="1" noChangeShapeType="1" noTextEdit="1"/>
              </p:cNvSpPr>
              <p:nvPr/>
            </p:nvSpPr>
            <p:spPr>
              <a:xfrm>
                <a:off x="6551602" y="2397794"/>
                <a:ext cx="1582420" cy="1006656"/>
              </a:xfrm>
              <a:prstGeom prst="roundRect">
                <a:avLst/>
              </a:prstGeom>
              <a:blipFill>
                <a:blip r:embed="rId7"/>
                <a:stretch>
                  <a:fillRect/>
                </a:stretch>
              </a:blipFill>
              <a:ln w="63500"/>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B6308FA6-6102-9842-86A3-6ADEA613FBFF}"/>
              </a:ext>
            </a:extLst>
          </p:cNvPr>
          <p:cNvCxnSpPr>
            <a:cxnSpLocks/>
            <a:stCxn id="18" idx="2"/>
          </p:cNvCxnSpPr>
          <p:nvPr/>
        </p:nvCxnSpPr>
        <p:spPr>
          <a:xfrm flipH="1">
            <a:off x="7342811" y="3404450"/>
            <a:ext cx="1" cy="1068936"/>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8796209-08F0-4B4C-A222-081611C6F4D3}"/>
                  </a:ext>
                </a:extLst>
              </p:cNvPr>
              <p:cNvSpPr txBox="1"/>
              <p:nvPr/>
            </p:nvSpPr>
            <p:spPr>
              <a:xfrm>
                <a:off x="6431653" y="4419598"/>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2</m:t>
                          </m:r>
                        </m:sub>
                      </m:sSub>
                    </m:oMath>
                  </m:oMathPara>
                </a14:m>
                <a:endParaRPr lang="en-US" sz="3200" dirty="0"/>
              </a:p>
            </p:txBody>
          </p:sp>
        </mc:Choice>
        <mc:Fallback xmlns="">
          <p:sp>
            <p:nvSpPr>
              <p:cNvPr id="20" name="TextBox 19">
                <a:extLst>
                  <a:ext uri="{FF2B5EF4-FFF2-40B4-BE49-F238E27FC236}">
                    <a16:creationId xmlns:a16="http://schemas.microsoft.com/office/drawing/2014/main" id="{B8796209-08F0-4B4C-A222-081611C6F4D3}"/>
                  </a:ext>
                </a:extLst>
              </p:cNvPr>
              <p:cNvSpPr txBox="1">
                <a:spLocks noRot="1" noChangeAspect="1" noMove="1" noResize="1" noEditPoints="1" noAdjustHandles="1" noChangeArrowheads="1" noChangeShapeType="1" noTextEdit="1"/>
              </p:cNvSpPr>
              <p:nvPr/>
            </p:nvSpPr>
            <p:spPr>
              <a:xfrm>
                <a:off x="6431653" y="4419598"/>
                <a:ext cx="1990164" cy="584775"/>
              </a:xfrm>
              <a:prstGeom prst="rect">
                <a:avLst/>
              </a:prstGeom>
              <a:blipFill>
                <a:blip r:embed="rId8"/>
                <a:stretch>
                  <a:fillRect b="-2174"/>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8CDF98FC-05F3-4D4A-85D0-E69322351015}"/>
              </a:ext>
            </a:extLst>
          </p:cNvPr>
          <p:cNvCxnSpPr>
            <a:cxnSpLocks/>
            <a:stCxn id="18" idx="3"/>
          </p:cNvCxnSpPr>
          <p:nvPr/>
        </p:nvCxnSpPr>
        <p:spPr>
          <a:xfrm>
            <a:off x="8134022" y="2901122"/>
            <a:ext cx="1686634"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BA19B53-7476-8546-920B-80A5C0CB9784}"/>
                  </a:ext>
                </a:extLst>
              </p:cNvPr>
              <p:cNvSpPr txBox="1"/>
              <p:nvPr/>
            </p:nvSpPr>
            <p:spPr>
              <a:xfrm>
                <a:off x="8704580" y="2261330"/>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𝑍</m:t>
                      </m:r>
                    </m:oMath>
                  </m:oMathPara>
                </a14:m>
                <a:endParaRPr lang="en-US" sz="3200" dirty="0"/>
              </a:p>
            </p:txBody>
          </p:sp>
        </mc:Choice>
        <mc:Fallback xmlns="">
          <p:sp>
            <p:nvSpPr>
              <p:cNvPr id="22" name="TextBox 21">
                <a:extLst>
                  <a:ext uri="{FF2B5EF4-FFF2-40B4-BE49-F238E27FC236}">
                    <a16:creationId xmlns:a16="http://schemas.microsoft.com/office/drawing/2014/main" id="{3BA19B53-7476-8546-920B-80A5C0CB9784}"/>
                  </a:ext>
                </a:extLst>
              </p:cNvPr>
              <p:cNvSpPr txBox="1">
                <a:spLocks noRot="1" noChangeAspect="1" noMove="1" noResize="1" noEditPoints="1" noAdjustHandles="1" noChangeArrowheads="1" noChangeShapeType="1" noTextEdit="1"/>
              </p:cNvSpPr>
              <p:nvPr/>
            </p:nvSpPr>
            <p:spPr>
              <a:xfrm>
                <a:off x="8704580" y="2261330"/>
                <a:ext cx="1990164"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F28121B8-BD1A-DA45-ADD7-A293890C923D}"/>
                  </a:ext>
                </a:extLst>
              </p:cNvPr>
              <p:cNvSpPr/>
              <p:nvPr/>
            </p:nvSpPr>
            <p:spPr>
              <a:xfrm>
                <a:off x="2719277" y="1477170"/>
                <a:ext cx="3400098" cy="707886"/>
              </a:xfrm>
              <a:prstGeom prst="rect">
                <a:avLst/>
              </a:prstGeom>
            </p:spPr>
            <p:txBody>
              <a:bodyPr wrap="none">
                <a:spAutoFit/>
              </a:bodyPr>
              <a:lstStyle/>
              <a:p>
                <a14:m>
                  <m:oMath xmlns:m="http://schemas.openxmlformats.org/officeDocument/2006/math">
                    <m:r>
                      <a:rPr lang="en-US" sz="4000" b="1" i="1" smtClean="0">
                        <a:solidFill>
                          <a:schemeClr val="accent1">
                            <a:lumMod val="75000"/>
                          </a:schemeClr>
                        </a:solidFill>
                        <a:latin typeface="Cambria Math" panose="02040503050406030204" pitchFamily="18" charset="0"/>
                      </a:rPr>
                      <m:t>(</m:t>
                    </m:r>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𝝐</m:t>
                        </m:r>
                      </m:e>
                      <m:sub>
                        <m:r>
                          <a:rPr lang="en-US" sz="4000" b="1" i="1">
                            <a:solidFill>
                              <a:schemeClr val="accent1">
                                <a:lumMod val="75000"/>
                              </a:schemeClr>
                            </a:solidFill>
                            <a:latin typeface="Cambria Math" panose="02040503050406030204" pitchFamily="18" charset="0"/>
                            <a:ea typeface="Cambria Math" panose="02040503050406030204" pitchFamily="18" charset="0"/>
                          </a:rPr>
                          <m:t>𝟏</m:t>
                        </m:r>
                      </m:sub>
                    </m:sSub>
                    <m:r>
                      <a:rPr lang="en-US" sz="4000" b="1" i="1">
                        <a:solidFill>
                          <a:schemeClr val="accent1">
                            <a:lumMod val="75000"/>
                          </a:schemeClr>
                        </a:solidFill>
                        <a:latin typeface="Cambria Math" panose="02040503050406030204" pitchFamily="18" charset="0"/>
                        <a:ea typeface="Cambria Math" panose="02040503050406030204" pitchFamily="18" charset="0"/>
                      </a:rPr>
                      <m:t>, </m:t>
                    </m:r>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𝜹</m:t>
                        </m:r>
                      </m:e>
                      <m:sub>
                        <m:r>
                          <a:rPr lang="en-US" sz="4000" b="1" i="1">
                            <a:solidFill>
                              <a:schemeClr val="accent1">
                                <a:lumMod val="75000"/>
                              </a:schemeClr>
                            </a:solidFill>
                            <a:latin typeface="Cambria Math" panose="02040503050406030204" pitchFamily="18" charset="0"/>
                            <a:ea typeface="Cambria Math" panose="02040503050406030204" pitchFamily="18" charset="0"/>
                          </a:rPr>
                          <m:t>𝟏</m:t>
                        </m:r>
                      </m:sub>
                    </m:sSub>
                    <m:r>
                      <a:rPr lang="en-US" sz="4000" b="1" i="0" smtClean="0">
                        <a:solidFill>
                          <a:schemeClr val="accent1">
                            <a:lumMod val="75000"/>
                          </a:schemeClr>
                        </a:solidFill>
                        <a:latin typeface="Cambria Math" panose="02040503050406030204" pitchFamily="18" charset="0"/>
                        <a:ea typeface="Cambria Math" panose="02040503050406030204" pitchFamily="18" charset="0"/>
                      </a:rPr>
                      <m:t>)</m:t>
                    </m:r>
                  </m:oMath>
                </a14:m>
                <a:r>
                  <a:rPr lang="en-US" sz="4000" b="1" dirty="0">
                    <a:solidFill>
                      <a:schemeClr val="accent1">
                        <a:lumMod val="75000"/>
                      </a:schemeClr>
                    </a:solidFill>
                  </a:rPr>
                  <a:t>-NPDO </a:t>
                </a:r>
              </a:p>
            </p:txBody>
          </p:sp>
        </mc:Choice>
        <mc:Fallback xmlns="">
          <p:sp>
            <p:nvSpPr>
              <p:cNvPr id="23" name="Rectangle 22">
                <a:extLst>
                  <a:ext uri="{FF2B5EF4-FFF2-40B4-BE49-F238E27FC236}">
                    <a16:creationId xmlns:a16="http://schemas.microsoft.com/office/drawing/2014/main" id="{F28121B8-BD1A-DA45-ADD7-A293890C923D}"/>
                  </a:ext>
                </a:extLst>
              </p:cNvPr>
              <p:cNvSpPr>
                <a:spLocks noRot="1" noChangeAspect="1" noMove="1" noResize="1" noEditPoints="1" noAdjustHandles="1" noChangeArrowheads="1" noChangeShapeType="1" noTextEdit="1"/>
              </p:cNvSpPr>
              <p:nvPr/>
            </p:nvSpPr>
            <p:spPr>
              <a:xfrm>
                <a:off x="2719277" y="1477170"/>
                <a:ext cx="3400098" cy="707886"/>
              </a:xfrm>
              <a:prstGeom prst="rect">
                <a:avLst/>
              </a:prstGeom>
              <a:blipFill>
                <a:blip r:embed="rId10"/>
                <a:stretch>
                  <a:fillRect l="-4089" t="-12281" r="-5204" b="-35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31AD9197-29DE-FC4C-BEA5-22F2F144E7C8}"/>
                  </a:ext>
                </a:extLst>
              </p:cNvPr>
              <p:cNvSpPr/>
              <p:nvPr/>
            </p:nvSpPr>
            <p:spPr>
              <a:xfrm>
                <a:off x="6140674" y="1420203"/>
                <a:ext cx="2789353" cy="707886"/>
              </a:xfrm>
              <a:prstGeom prst="rect">
                <a:avLst/>
              </a:prstGeom>
            </p:spPr>
            <p:txBody>
              <a:bodyPr wrap="none">
                <a:spAutoFit/>
              </a:bodyPr>
              <a:lstStyle/>
              <a:p>
                <a14:m>
                  <m:oMath xmlns:m="http://schemas.openxmlformats.org/officeDocument/2006/math">
                    <m:r>
                      <a:rPr lang="en-US" sz="4000" b="1" i="1" smtClean="0">
                        <a:solidFill>
                          <a:srgbClr val="C00000"/>
                        </a:solidFill>
                        <a:latin typeface="Cambria Math" panose="02040503050406030204" pitchFamily="18" charset="0"/>
                      </a:rPr>
                      <m:t>(</m:t>
                    </m:r>
                    <m:sSub>
                      <m:sSubPr>
                        <m:ctrlPr>
                          <a:rPr lang="en-US" sz="4000" b="1" i="1">
                            <a:solidFill>
                              <a:srgbClr val="C00000"/>
                            </a:solidFill>
                            <a:latin typeface="Cambria Math" panose="02040503050406030204" pitchFamily="18" charset="0"/>
                            <a:ea typeface="Cambria Math" panose="02040503050406030204" pitchFamily="18" charset="0"/>
                          </a:rPr>
                        </m:ctrlPr>
                      </m:sSubPr>
                      <m:e>
                        <m:r>
                          <a:rPr lang="en-US" sz="4000" b="1" i="1">
                            <a:solidFill>
                              <a:srgbClr val="C00000"/>
                            </a:solidFill>
                            <a:latin typeface="Cambria Math" panose="02040503050406030204" pitchFamily="18" charset="0"/>
                            <a:ea typeface="Cambria Math" panose="02040503050406030204" pitchFamily="18" charset="0"/>
                          </a:rPr>
                          <m:t>𝝐</m:t>
                        </m:r>
                      </m:e>
                      <m:sub>
                        <m:r>
                          <a:rPr lang="en-US" sz="4000" b="1" i="1">
                            <a:solidFill>
                              <a:srgbClr val="C00000"/>
                            </a:solidFill>
                            <a:latin typeface="Cambria Math" panose="02040503050406030204" pitchFamily="18" charset="0"/>
                            <a:ea typeface="Cambria Math" panose="02040503050406030204" pitchFamily="18" charset="0"/>
                          </a:rPr>
                          <m:t>𝟐</m:t>
                        </m:r>
                      </m:sub>
                    </m:sSub>
                    <m:r>
                      <a:rPr lang="en-US" sz="4000" b="1" i="1">
                        <a:solidFill>
                          <a:srgbClr val="C00000"/>
                        </a:solidFill>
                        <a:latin typeface="Cambria Math" panose="02040503050406030204" pitchFamily="18" charset="0"/>
                        <a:ea typeface="Cambria Math" panose="02040503050406030204" pitchFamily="18" charset="0"/>
                      </a:rPr>
                      <m:t>, </m:t>
                    </m:r>
                    <m:sSub>
                      <m:sSubPr>
                        <m:ctrlPr>
                          <a:rPr lang="en-US" sz="4000" b="1" i="1">
                            <a:solidFill>
                              <a:srgbClr val="C00000"/>
                            </a:solidFill>
                            <a:latin typeface="Cambria Math" panose="02040503050406030204" pitchFamily="18" charset="0"/>
                            <a:ea typeface="Cambria Math" panose="02040503050406030204" pitchFamily="18" charset="0"/>
                          </a:rPr>
                        </m:ctrlPr>
                      </m:sSubPr>
                      <m:e>
                        <m:r>
                          <a:rPr lang="en-US" sz="4000" b="1" i="1">
                            <a:solidFill>
                              <a:srgbClr val="C00000"/>
                            </a:solidFill>
                            <a:latin typeface="Cambria Math" panose="02040503050406030204" pitchFamily="18" charset="0"/>
                            <a:ea typeface="Cambria Math" panose="02040503050406030204" pitchFamily="18" charset="0"/>
                          </a:rPr>
                          <m:t>𝜹</m:t>
                        </m:r>
                      </m:e>
                      <m:sub>
                        <m:r>
                          <a:rPr lang="en-US" sz="4000" b="1" i="1">
                            <a:solidFill>
                              <a:srgbClr val="C00000"/>
                            </a:solidFill>
                            <a:latin typeface="Cambria Math" panose="02040503050406030204" pitchFamily="18" charset="0"/>
                            <a:ea typeface="Cambria Math" panose="02040503050406030204" pitchFamily="18" charset="0"/>
                          </a:rPr>
                          <m:t>𝟐</m:t>
                        </m:r>
                      </m:sub>
                    </m:sSub>
                    <m:r>
                      <a:rPr lang="en-US" sz="4000" b="1" i="1" smtClean="0">
                        <a:solidFill>
                          <a:srgbClr val="C00000"/>
                        </a:solidFill>
                        <a:latin typeface="Cambria Math" panose="02040503050406030204" pitchFamily="18" charset="0"/>
                        <a:ea typeface="Cambria Math" panose="02040503050406030204" pitchFamily="18" charset="0"/>
                      </a:rPr>
                      <m:t>)</m:t>
                    </m:r>
                  </m:oMath>
                </a14:m>
                <a:r>
                  <a:rPr lang="en-US" sz="4000" b="1" dirty="0">
                    <a:solidFill>
                      <a:srgbClr val="C00000"/>
                    </a:solidFill>
                  </a:rPr>
                  <a:t>-DO </a:t>
                </a:r>
              </a:p>
            </p:txBody>
          </p:sp>
        </mc:Choice>
        <mc:Fallback xmlns="">
          <p:sp>
            <p:nvSpPr>
              <p:cNvPr id="24" name="Rectangle 23">
                <a:extLst>
                  <a:ext uri="{FF2B5EF4-FFF2-40B4-BE49-F238E27FC236}">
                    <a16:creationId xmlns:a16="http://schemas.microsoft.com/office/drawing/2014/main" id="{31AD9197-29DE-FC4C-BEA5-22F2F144E7C8}"/>
                  </a:ext>
                </a:extLst>
              </p:cNvPr>
              <p:cNvSpPr>
                <a:spLocks noRot="1" noChangeAspect="1" noMove="1" noResize="1" noEditPoints="1" noAdjustHandles="1" noChangeArrowheads="1" noChangeShapeType="1" noTextEdit="1"/>
              </p:cNvSpPr>
              <p:nvPr/>
            </p:nvSpPr>
            <p:spPr>
              <a:xfrm>
                <a:off x="6140674" y="1420203"/>
                <a:ext cx="2789353" cy="707886"/>
              </a:xfrm>
              <a:prstGeom prst="rect">
                <a:avLst/>
              </a:prstGeom>
              <a:blipFill>
                <a:blip r:embed="rId11"/>
                <a:stretch>
                  <a:fillRect l="-5455" t="-12281" r="-6818" b="-35088"/>
                </a:stretch>
              </a:blipFill>
            </p:spPr>
            <p:txBody>
              <a:bodyPr/>
              <a:lstStyle/>
              <a:p>
                <a:r>
                  <a:rPr lang="en-US">
                    <a:noFill/>
                  </a:rPr>
                  <a:t> </a:t>
                </a:r>
              </a:p>
            </p:txBody>
          </p:sp>
        </mc:Fallback>
      </mc:AlternateContent>
    </p:spTree>
    <p:extLst>
      <p:ext uri="{BB962C8B-B14F-4D97-AF65-F5344CB8AC3E}">
        <p14:creationId xmlns:p14="http://schemas.microsoft.com/office/powerpoint/2010/main" val="3257255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9BDD-338C-0540-8BEB-6E84CA16A4F8}"/>
              </a:ext>
            </a:extLst>
          </p:cNvPr>
          <p:cNvSpPr>
            <a:spLocks noGrp="1"/>
          </p:cNvSpPr>
          <p:nvPr>
            <p:ph type="title"/>
          </p:nvPr>
        </p:nvSpPr>
        <p:spPr/>
        <p:txBody>
          <a:bodyPr/>
          <a:lstStyle/>
          <a:p>
            <a:r>
              <a:rPr lang="en-US" dirty="0"/>
              <a:t>Main Theorem 2</a:t>
            </a:r>
          </a:p>
        </p:txBody>
      </p:sp>
      <p:sp>
        <p:nvSpPr>
          <p:cNvPr id="4" name="Slide Number Placeholder 3">
            <a:extLst>
              <a:ext uri="{FF2B5EF4-FFF2-40B4-BE49-F238E27FC236}">
                <a16:creationId xmlns:a16="http://schemas.microsoft.com/office/drawing/2014/main" id="{92C4C56C-0058-AA4F-9CCF-14B5E2D9E6E4}"/>
              </a:ext>
            </a:extLst>
          </p:cNvPr>
          <p:cNvSpPr>
            <a:spLocks noGrp="1"/>
          </p:cNvSpPr>
          <p:nvPr>
            <p:ph type="sldNum" sz="quarter" idx="12"/>
          </p:nvPr>
        </p:nvSpPr>
        <p:spPr/>
        <p:txBody>
          <a:bodyPr/>
          <a:lstStyle/>
          <a:p>
            <a:fld id="{41E3F2BF-CFD2-B941-A75D-E2179CA4D974}" type="slidenum">
              <a:rPr lang="en-US" smtClean="0"/>
              <a:t>41</a:t>
            </a:fld>
            <a:endParaRPr lang="en-US"/>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A2D56D24-9348-DC4D-BA18-846565423BA2}"/>
                  </a:ext>
                </a:extLst>
              </p:cNvPr>
              <p:cNvSpPr/>
              <p:nvPr/>
            </p:nvSpPr>
            <p:spPr>
              <a:xfrm>
                <a:off x="999564" y="5675183"/>
                <a:ext cx="9857232" cy="95524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0" dirty="0">
                    <a:ea typeface="Cambria Math" panose="02040503050406030204" pitchFamily="18" charset="0"/>
                  </a:rPr>
                  <a:t>Then </a:t>
                </a:r>
                <a14:m>
                  <m:oMath xmlns:m="http://schemas.openxmlformats.org/officeDocument/2006/math">
                    <m:sSub>
                      <m:sSubPr>
                        <m:ctrlPr>
                          <a:rPr lang="en-US"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𝑀</m:t>
                        </m:r>
                      </m:e>
                      <m:sub>
                        <m:r>
                          <a:rPr lang="en-US" sz="4000" i="1">
                            <a:solidFill>
                              <a:schemeClr val="tx1"/>
                            </a:solidFill>
                            <a:latin typeface="Cambria Math" panose="02040503050406030204" pitchFamily="18" charset="0"/>
                          </a:rPr>
                          <m:t>2</m:t>
                        </m:r>
                      </m:sub>
                    </m:sSub>
                    <m:r>
                      <a:rPr lang="en-US" sz="4000" i="1">
                        <a:solidFill>
                          <a:schemeClr val="tx1"/>
                        </a:solidFill>
                        <a:latin typeface="Cambria Math" panose="02040503050406030204" pitchFamily="18" charset="0"/>
                      </a:rPr>
                      <m:t>(</m:t>
                    </m:r>
                    <m:sSub>
                      <m:sSubPr>
                        <m:ctrlPr>
                          <a:rPr lang="en-US"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𝑀</m:t>
                        </m:r>
                      </m:e>
                      <m:sub>
                        <m:r>
                          <a:rPr lang="en-US" sz="4000" i="1">
                            <a:solidFill>
                              <a:schemeClr val="tx1"/>
                            </a:solidFill>
                            <a:latin typeface="Cambria Math" panose="02040503050406030204" pitchFamily="18" charset="0"/>
                          </a:rPr>
                          <m:t>1</m:t>
                        </m:r>
                      </m:sub>
                    </m:sSub>
                    <m:r>
                      <a:rPr lang="en-US" sz="4000" i="1">
                        <a:solidFill>
                          <a:schemeClr val="tx1"/>
                        </a:solidFill>
                        <a:latin typeface="Cambria Math" panose="02040503050406030204" pitchFamily="18" charset="0"/>
                      </a:rPr>
                      <m:t>())</m:t>
                    </m:r>
                  </m:oMath>
                </a14:m>
                <a:r>
                  <a:rPr lang="en-US" sz="4000" dirty="0">
                    <a:solidFill>
                      <a:schemeClr val="tx1"/>
                    </a:solidFill>
                  </a:rPr>
                  <a:t> is </a:t>
                </a:r>
                <a14:m>
                  <m:oMath xmlns:m="http://schemas.openxmlformats.org/officeDocument/2006/math">
                    <m:d>
                      <m:dPr>
                        <m:ctrlPr>
                          <a:rPr lang="en-US" sz="4000" b="1" i="1" smtClean="0">
                            <a:solidFill>
                              <a:schemeClr val="accent1">
                                <a:lumMod val="75000"/>
                              </a:schemeClr>
                            </a:solidFill>
                            <a:latin typeface="Cambria Math" panose="02040503050406030204" pitchFamily="18" charset="0"/>
                            <a:ea typeface="Cambria Math" panose="02040503050406030204" pitchFamily="18" charset="0"/>
                          </a:rPr>
                        </m:ctrlPr>
                      </m:dPr>
                      <m:e>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𝝐</m:t>
                            </m:r>
                          </m:e>
                          <m:sub>
                            <m:r>
                              <a:rPr lang="en-US" sz="4000" b="1" i="1">
                                <a:solidFill>
                                  <a:schemeClr val="accent1">
                                    <a:lumMod val="75000"/>
                                  </a:schemeClr>
                                </a:solidFill>
                                <a:latin typeface="Cambria Math" panose="02040503050406030204" pitchFamily="18" charset="0"/>
                                <a:ea typeface="Cambria Math" panose="02040503050406030204" pitchFamily="18" charset="0"/>
                              </a:rPr>
                              <m:t>𝟏</m:t>
                            </m:r>
                          </m:sub>
                        </m:sSub>
                        <m:r>
                          <a:rPr lang="en-US" sz="4000" b="1" i="1">
                            <a:solidFill>
                              <a:schemeClr val="accent1">
                                <a:lumMod val="75000"/>
                              </a:schemeClr>
                            </a:solidFill>
                            <a:latin typeface="Cambria Math" panose="02040503050406030204" pitchFamily="18" charset="0"/>
                            <a:ea typeface="Cambria Math" panose="02040503050406030204" pitchFamily="18" charset="0"/>
                          </a:rPr>
                          <m:t>+</m:t>
                        </m:r>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𝝐</m:t>
                            </m:r>
                          </m:e>
                          <m:sub>
                            <m:r>
                              <a:rPr lang="en-US" sz="4000" b="1" i="1">
                                <a:solidFill>
                                  <a:schemeClr val="accent1">
                                    <a:lumMod val="75000"/>
                                  </a:schemeClr>
                                </a:solidFill>
                                <a:latin typeface="Cambria Math" panose="02040503050406030204" pitchFamily="18" charset="0"/>
                                <a:ea typeface="Cambria Math" panose="02040503050406030204" pitchFamily="18" charset="0"/>
                              </a:rPr>
                              <m:t>𝟐</m:t>
                            </m:r>
                          </m:sub>
                        </m:sSub>
                        <m:r>
                          <a:rPr lang="en-US" sz="4000" b="1" i="1">
                            <a:solidFill>
                              <a:schemeClr val="accent1">
                                <a:lumMod val="75000"/>
                              </a:schemeClr>
                            </a:solidFill>
                            <a:latin typeface="Cambria Math" panose="02040503050406030204" pitchFamily="18" charset="0"/>
                            <a:ea typeface="Cambria Math" panose="02040503050406030204" pitchFamily="18" charset="0"/>
                          </a:rPr>
                          <m:t>,</m:t>
                        </m:r>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𝜹</m:t>
                            </m:r>
                          </m:e>
                          <m:sub>
                            <m:r>
                              <a:rPr lang="en-US" sz="4000" b="1" i="1">
                                <a:solidFill>
                                  <a:schemeClr val="accent1">
                                    <a:lumMod val="75000"/>
                                  </a:schemeClr>
                                </a:solidFill>
                                <a:latin typeface="Cambria Math" panose="02040503050406030204" pitchFamily="18" charset="0"/>
                                <a:ea typeface="Cambria Math" panose="02040503050406030204" pitchFamily="18" charset="0"/>
                              </a:rPr>
                              <m:t>𝟏</m:t>
                            </m:r>
                          </m:sub>
                        </m:sSub>
                        <m:r>
                          <a:rPr lang="en-US" sz="4000" b="1" i="1">
                            <a:solidFill>
                              <a:schemeClr val="accent1">
                                <a:lumMod val="75000"/>
                              </a:schemeClr>
                            </a:solidFill>
                            <a:latin typeface="Cambria Math" panose="02040503050406030204" pitchFamily="18" charset="0"/>
                            <a:ea typeface="Cambria Math" panose="02040503050406030204" pitchFamily="18" charset="0"/>
                          </a:rPr>
                          <m:t>+</m:t>
                        </m:r>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𝜹</m:t>
                            </m:r>
                          </m:e>
                          <m:sub>
                            <m:r>
                              <a:rPr lang="en-US" sz="4000" b="1" i="1">
                                <a:solidFill>
                                  <a:schemeClr val="accent1">
                                    <a:lumMod val="75000"/>
                                  </a:schemeClr>
                                </a:solidFill>
                                <a:latin typeface="Cambria Math" panose="02040503050406030204" pitchFamily="18" charset="0"/>
                                <a:ea typeface="Cambria Math" panose="02040503050406030204" pitchFamily="18" charset="0"/>
                              </a:rPr>
                              <m:t>𝟐</m:t>
                            </m:r>
                          </m:sub>
                        </m:sSub>
                      </m:e>
                    </m:d>
                  </m:oMath>
                </a14:m>
                <a:r>
                  <a:rPr lang="en-US" sz="4000" b="1" dirty="0">
                    <a:solidFill>
                      <a:schemeClr val="accent1">
                        <a:lumMod val="75000"/>
                      </a:schemeClr>
                    </a:solidFill>
                  </a:rPr>
                  <a:t>- NPDO</a:t>
                </a:r>
                <a:r>
                  <a:rPr lang="en-US" sz="4000" dirty="0">
                    <a:solidFill>
                      <a:schemeClr val="accent1">
                        <a:lumMod val="75000"/>
                      </a:schemeClr>
                    </a:solidFill>
                  </a:rPr>
                  <a:t>.</a:t>
                </a:r>
                <a:endParaRPr lang="en-US" sz="4000" dirty="0">
                  <a:solidFill>
                    <a:schemeClr val="tx1"/>
                  </a:solidFill>
                </a:endParaRPr>
              </a:p>
            </p:txBody>
          </p:sp>
        </mc:Choice>
        <mc:Fallback xmlns="">
          <p:sp>
            <p:nvSpPr>
              <p:cNvPr id="8" name="Rounded Rectangle 7">
                <a:extLst>
                  <a:ext uri="{FF2B5EF4-FFF2-40B4-BE49-F238E27FC236}">
                    <a16:creationId xmlns:a16="http://schemas.microsoft.com/office/drawing/2014/main" id="{A2D56D24-9348-DC4D-BA18-846565423BA2}"/>
                  </a:ext>
                </a:extLst>
              </p:cNvPr>
              <p:cNvSpPr>
                <a:spLocks noRot="1" noChangeAspect="1" noMove="1" noResize="1" noEditPoints="1" noAdjustHandles="1" noChangeArrowheads="1" noChangeShapeType="1" noTextEdit="1"/>
              </p:cNvSpPr>
              <p:nvPr/>
            </p:nvSpPr>
            <p:spPr>
              <a:xfrm>
                <a:off x="999564" y="5675183"/>
                <a:ext cx="9857232" cy="955241"/>
              </a:xfrm>
              <a:prstGeom prst="roundRect">
                <a:avLst/>
              </a:prstGeom>
              <a:blipFill>
                <a:blip r:embed="rId2"/>
                <a:stretch>
                  <a:fillRect l="-514" r="-386" b="-12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4046EA61-8E3E-E84E-871C-4F0DC11B9A24}"/>
                  </a:ext>
                </a:extLst>
              </p:cNvPr>
              <p:cNvSpPr/>
              <p:nvPr/>
            </p:nvSpPr>
            <p:spPr>
              <a:xfrm>
                <a:off x="3538220" y="2394911"/>
                <a:ext cx="1582420" cy="10066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𝑀</m:t>
                          </m:r>
                        </m:e>
                        <m:sub>
                          <m:r>
                            <a:rPr lang="en-US" sz="4800" b="0" i="1" smtClean="0">
                              <a:latin typeface="Cambria Math" panose="02040503050406030204" pitchFamily="18" charset="0"/>
                            </a:rPr>
                            <m:t>1</m:t>
                          </m:r>
                        </m:sub>
                      </m:sSub>
                    </m:oMath>
                  </m:oMathPara>
                </a14:m>
                <a:endParaRPr lang="en-US" sz="4800" dirty="0"/>
              </a:p>
            </p:txBody>
          </p:sp>
        </mc:Choice>
        <mc:Fallback xmlns="">
          <p:sp>
            <p:nvSpPr>
              <p:cNvPr id="10" name="Rounded Rectangle 9">
                <a:extLst>
                  <a:ext uri="{FF2B5EF4-FFF2-40B4-BE49-F238E27FC236}">
                    <a16:creationId xmlns:a16="http://schemas.microsoft.com/office/drawing/2014/main" id="{4046EA61-8E3E-E84E-871C-4F0DC11B9A24}"/>
                  </a:ext>
                </a:extLst>
              </p:cNvPr>
              <p:cNvSpPr>
                <a:spLocks noRot="1" noChangeAspect="1" noMove="1" noResize="1" noEditPoints="1" noAdjustHandles="1" noChangeArrowheads="1" noChangeShapeType="1" noTextEdit="1"/>
              </p:cNvSpPr>
              <p:nvPr/>
            </p:nvSpPr>
            <p:spPr>
              <a:xfrm>
                <a:off x="3538220" y="2394911"/>
                <a:ext cx="1582420" cy="1006656"/>
              </a:xfrm>
              <a:prstGeom prst="roundRect">
                <a:avLst/>
              </a:prstGeom>
              <a:blipFill>
                <a:blip r:embed="rId3"/>
                <a:stretch>
                  <a:fillRect/>
                </a:stretch>
              </a:blipFill>
              <a:ln w="63500"/>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31A90285-2E19-4A48-BEAB-E3870CA68F9A}"/>
              </a:ext>
            </a:extLst>
          </p:cNvPr>
          <p:cNvCxnSpPr>
            <a:cxnSpLocks/>
            <a:endCxn id="10" idx="1"/>
          </p:cNvCxnSpPr>
          <p:nvPr/>
        </p:nvCxnSpPr>
        <p:spPr>
          <a:xfrm>
            <a:off x="1975104" y="2898239"/>
            <a:ext cx="1563116"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C45B037-E42E-DB4B-8AF3-93A08B6E33B2}"/>
              </a:ext>
            </a:extLst>
          </p:cNvPr>
          <p:cNvCxnSpPr>
            <a:cxnSpLocks/>
            <a:stCxn id="10" idx="3"/>
            <a:endCxn id="18" idx="1"/>
          </p:cNvCxnSpPr>
          <p:nvPr/>
        </p:nvCxnSpPr>
        <p:spPr>
          <a:xfrm>
            <a:off x="5120640" y="2898239"/>
            <a:ext cx="1430962" cy="2883"/>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7065642-FEFC-084A-BE86-E30148E5A544}"/>
              </a:ext>
            </a:extLst>
          </p:cNvPr>
          <p:cNvCxnSpPr>
            <a:cxnSpLocks/>
            <a:stCxn id="10" idx="2"/>
          </p:cNvCxnSpPr>
          <p:nvPr/>
        </p:nvCxnSpPr>
        <p:spPr>
          <a:xfrm>
            <a:off x="4329430" y="3401567"/>
            <a:ext cx="0" cy="1071819"/>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AF344C6-A6F5-964F-B11A-4C575B48A8B9}"/>
                  </a:ext>
                </a:extLst>
              </p:cNvPr>
              <p:cNvSpPr txBox="1"/>
              <p:nvPr/>
            </p:nvSpPr>
            <p:spPr>
              <a:xfrm>
                <a:off x="1476338" y="2250677"/>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𝑋</m:t>
                      </m:r>
                    </m:oMath>
                  </m:oMathPara>
                </a14:m>
                <a:endParaRPr lang="en-US" sz="3200" dirty="0"/>
              </a:p>
            </p:txBody>
          </p:sp>
        </mc:Choice>
        <mc:Fallback xmlns="">
          <p:sp>
            <p:nvSpPr>
              <p:cNvPr id="14" name="TextBox 13">
                <a:extLst>
                  <a:ext uri="{FF2B5EF4-FFF2-40B4-BE49-F238E27FC236}">
                    <a16:creationId xmlns:a16="http://schemas.microsoft.com/office/drawing/2014/main" id="{1AF344C6-A6F5-964F-B11A-4C575B48A8B9}"/>
                  </a:ext>
                </a:extLst>
              </p:cNvPr>
              <p:cNvSpPr txBox="1">
                <a:spLocks noRot="1" noChangeAspect="1" noMove="1" noResize="1" noEditPoints="1" noAdjustHandles="1" noChangeArrowheads="1" noChangeShapeType="1" noTextEdit="1"/>
              </p:cNvSpPr>
              <p:nvPr/>
            </p:nvSpPr>
            <p:spPr>
              <a:xfrm>
                <a:off x="1476338" y="2250677"/>
                <a:ext cx="199016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3524D63-31E9-FF42-BE9E-3E97F03A4DC1}"/>
                  </a:ext>
                </a:extLst>
              </p:cNvPr>
              <p:cNvSpPr txBox="1"/>
              <p:nvPr/>
            </p:nvSpPr>
            <p:spPr>
              <a:xfrm>
                <a:off x="4882547" y="2273238"/>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𝑌</m:t>
                      </m:r>
                    </m:oMath>
                  </m:oMathPara>
                </a14:m>
                <a:endParaRPr lang="en-US" sz="3200" dirty="0"/>
              </a:p>
            </p:txBody>
          </p:sp>
        </mc:Choice>
        <mc:Fallback xmlns="">
          <p:sp>
            <p:nvSpPr>
              <p:cNvPr id="15" name="TextBox 14">
                <a:extLst>
                  <a:ext uri="{FF2B5EF4-FFF2-40B4-BE49-F238E27FC236}">
                    <a16:creationId xmlns:a16="http://schemas.microsoft.com/office/drawing/2014/main" id="{43524D63-31E9-FF42-BE9E-3E97F03A4DC1}"/>
                  </a:ext>
                </a:extLst>
              </p:cNvPr>
              <p:cNvSpPr txBox="1">
                <a:spLocks noRot="1" noChangeAspect="1" noMove="1" noResize="1" noEditPoints="1" noAdjustHandles="1" noChangeArrowheads="1" noChangeShapeType="1" noTextEdit="1"/>
              </p:cNvSpPr>
              <p:nvPr/>
            </p:nvSpPr>
            <p:spPr>
              <a:xfrm>
                <a:off x="4882547" y="2273238"/>
                <a:ext cx="199016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ACA55A4-E8E5-BE40-BBEB-76893EB71614}"/>
                  </a:ext>
                </a:extLst>
              </p:cNvPr>
              <p:cNvSpPr txBox="1"/>
              <p:nvPr/>
            </p:nvSpPr>
            <p:spPr>
              <a:xfrm>
                <a:off x="3334348" y="4408223"/>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1</m:t>
                          </m:r>
                        </m:sub>
                      </m:sSub>
                    </m:oMath>
                  </m:oMathPara>
                </a14:m>
                <a:endParaRPr lang="en-US" sz="3200" dirty="0"/>
              </a:p>
            </p:txBody>
          </p:sp>
        </mc:Choice>
        <mc:Fallback xmlns="">
          <p:sp>
            <p:nvSpPr>
              <p:cNvPr id="16" name="TextBox 15">
                <a:extLst>
                  <a:ext uri="{FF2B5EF4-FFF2-40B4-BE49-F238E27FC236}">
                    <a16:creationId xmlns:a16="http://schemas.microsoft.com/office/drawing/2014/main" id="{3ACA55A4-E8E5-BE40-BBEB-76893EB71614}"/>
                  </a:ext>
                </a:extLst>
              </p:cNvPr>
              <p:cNvSpPr txBox="1">
                <a:spLocks noRot="1" noChangeAspect="1" noMove="1" noResize="1" noEditPoints="1" noAdjustHandles="1" noChangeArrowheads="1" noChangeShapeType="1" noTextEdit="1"/>
              </p:cNvSpPr>
              <p:nvPr/>
            </p:nvSpPr>
            <p:spPr>
              <a:xfrm>
                <a:off x="3334348" y="4408223"/>
                <a:ext cx="1990164" cy="584775"/>
              </a:xfrm>
              <a:prstGeom prst="rect">
                <a:avLst/>
              </a:prstGeom>
              <a:blipFill>
                <a:blip r:embed="rId6"/>
                <a:stretch>
                  <a:fillRect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534D93F2-6EC7-F54A-8B84-AC7275D84230}"/>
                  </a:ext>
                </a:extLst>
              </p:cNvPr>
              <p:cNvSpPr/>
              <p:nvPr/>
            </p:nvSpPr>
            <p:spPr>
              <a:xfrm>
                <a:off x="6551602" y="2397794"/>
                <a:ext cx="1582420" cy="1006656"/>
              </a:xfrm>
              <a:prstGeom prst="roundRect">
                <a:avLst/>
              </a:prstGeom>
              <a:ln w="63500"/>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4800" b="0" i="1" smtClean="0">
                              <a:latin typeface="Cambria Math" panose="02040503050406030204" pitchFamily="18" charset="0"/>
                            </a:rPr>
                          </m:ctrlPr>
                        </m:sSubPr>
                        <m:e>
                          <m:r>
                            <a:rPr lang="en-US" sz="4800" b="0" i="1" smtClean="0">
                              <a:latin typeface="Cambria Math" panose="02040503050406030204" pitchFamily="18" charset="0"/>
                            </a:rPr>
                            <m:t>𝑀</m:t>
                          </m:r>
                        </m:e>
                        <m:sub>
                          <m:r>
                            <a:rPr lang="en-US" sz="4800" b="0" i="1" smtClean="0">
                              <a:latin typeface="Cambria Math" panose="02040503050406030204" pitchFamily="18" charset="0"/>
                            </a:rPr>
                            <m:t>2</m:t>
                          </m:r>
                        </m:sub>
                      </m:sSub>
                    </m:oMath>
                  </m:oMathPara>
                </a14:m>
                <a:endParaRPr lang="en-US" sz="4800" dirty="0"/>
              </a:p>
            </p:txBody>
          </p:sp>
        </mc:Choice>
        <mc:Fallback xmlns="">
          <p:sp>
            <p:nvSpPr>
              <p:cNvPr id="18" name="Rounded Rectangle 17">
                <a:extLst>
                  <a:ext uri="{FF2B5EF4-FFF2-40B4-BE49-F238E27FC236}">
                    <a16:creationId xmlns:a16="http://schemas.microsoft.com/office/drawing/2014/main" id="{534D93F2-6EC7-F54A-8B84-AC7275D84230}"/>
                  </a:ext>
                </a:extLst>
              </p:cNvPr>
              <p:cNvSpPr>
                <a:spLocks noRot="1" noChangeAspect="1" noMove="1" noResize="1" noEditPoints="1" noAdjustHandles="1" noChangeArrowheads="1" noChangeShapeType="1" noTextEdit="1"/>
              </p:cNvSpPr>
              <p:nvPr/>
            </p:nvSpPr>
            <p:spPr>
              <a:xfrm>
                <a:off x="6551602" y="2397794"/>
                <a:ext cx="1582420" cy="1006656"/>
              </a:xfrm>
              <a:prstGeom prst="roundRect">
                <a:avLst/>
              </a:prstGeom>
              <a:blipFill>
                <a:blip r:embed="rId7"/>
                <a:stretch>
                  <a:fillRect/>
                </a:stretch>
              </a:blipFill>
              <a:ln w="63500"/>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B6308FA6-6102-9842-86A3-6ADEA613FBFF}"/>
              </a:ext>
            </a:extLst>
          </p:cNvPr>
          <p:cNvCxnSpPr>
            <a:cxnSpLocks/>
            <a:stCxn id="18" idx="2"/>
          </p:cNvCxnSpPr>
          <p:nvPr/>
        </p:nvCxnSpPr>
        <p:spPr>
          <a:xfrm flipH="1">
            <a:off x="7342811" y="3404450"/>
            <a:ext cx="1" cy="1068936"/>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CDF98FC-05F3-4D4A-85D0-E69322351015}"/>
              </a:ext>
            </a:extLst>
          </p:cNvPr>
          <p:cNvCxnSpPr>
            <a:cxnSpLocks/>
            <a:stCxn id="18" idx="3"/>
          </p:cNvCxnSpPr>
          <p:nvPr/>
        </p:nvCxnSpPr>
        <p:spPr>
          <a:xfrm>
            <a:off x="8134022" y="2901122"/>
            <a:ext cx="1686634" cy="0"/>
          </a:xfrm>
          <a:prstGeom prst="straightConnector1">
            <a:avLst/>
          </a:prstGeom>
          <a:ln w="635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BA19B53-7476-8546-920B-80A5C0CB9784}"/>
                  </a:ext>
                </a:extLst>
              </p:cNvPr>
              <p:cNvSpPr txBox="1"/>
              <p:nvPr/>
            </p:nvSpPr>
            <p:spPr>
              <a:xfrm>
                <a:off x="8704580" y="2261330"/>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𝑍</m:t>
                      </m:r>
                    </m:oMath>
                  </m:oMathPara>
                </a14:m>
                <a:endParaRPr lang="en-US" sz="3200" dirty="0"/>
              </a:p>
            </p:txBody>
          </p:sp>
        </mc:Choice>
        <mc:Fallback xmlns="">
          <p:sp>
            <p:nvSpPr>
              <p:cNvPr id="22" name="TextBox 21">
                <a:extLst>
                  <a:ext uri="{FF2B5EF4-FFF2-40B4-BE49-F238E27FC236}">
                    <a16:creationId xmlns:a16="http://schemas.microsoft.com/office/drawing/2014/main" id="{3BA19B53-7476-8546-920B-80A5C0CB9784}"/>
                  </a:ext>
                </a:extLst>
              </p:cNvPr>
              <p:cNvSpPr txBox="1">
                <a:spLocks noRot="1" noChangeAspect="1" noMove="1" noResize="1" noEditPoints="1" noAdjustHandles="1" noChangeArrowheads="1" noChangeShapeType="1" noTextEdit="1"/>
              </p:cNvSpPr>
              <p:nvPr/>
            </p:nvSpPr>
            <p:spPr>
              <a:xfrm>
                <a:off x="8704580" y="2261330"/>
                <a:ext cx="1990164"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F28121B8-BD1A-DA45-ADD7-A293890C923D}"/>
                  </a:ext>
                </a:extLst>
              </p:cNvPr>
              <p:cNvSpPr/>
              <p:nvPr/>
            </p:nvSpPr>
            <p:spPr>
              <a:xfrm>
                <a:off x="2719277" y="1477170"/>
                <a:ext cx="3400098" cy="707886"/>
              </a:xfrm>
              <a:prstGeom prst="rect">
                <a:avLst/>
              </a:prstGeom>
            </p:spPr>
            <p:txBody>
              <a:bodyPr wrap="none">
                <a:spAutoFit/>
              </a:bodyPr>
              <a:lstStyle/>
              <a:p>
                <a14:m>
                  <m:oMath xmlns:m="http://schemas.openxmlformats.org/officeDocument/2006/math">
                    <m:r>
                      <a:rPr lang="en-US" sz="4000" b="1" i="1" smtClean="0">
                        <a:solidFill>
                          <a:schemeClr val="accent1">
                            <a:lumMod val="75000"/>
                          </a:schemeClr>
                        </a:solidFill>
                        <a:latin typeface="Cambria Math" panose="02040503050406030204" pitchFamily="18" charset="0"/>
                      </a:rPr>
                      <m:t>(</m:t>
                    </m:r>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𝝐</m:t>
                        </m:r>
                      </m:e>
                      <m:sub>
                        <m:r>
                          <a:rPr lang="en-US" sz="4000" b="1" i="1">
                            <a:solidFill>
                              <a:schemeClr val="accent1">
                                <a:lumMod val="75000"/>
                              </a:schemeClr>
                            </a:solidFill>
                            <a:latin typeface="Cambria Math" panose="02040503050406030204" pitchFamily="18" charset="0"/>
                            <a:ea typeface="Cambria Math" panose="02040503050406030204" pitchFamily="18" charset="0"/>
                          </a:rPr>
                          <m:t>𝟏</m:t>
                        </m:r>
                      </m:sub>
                    </m:sSub>
                    <m:r>
                      <a:rPr lang="en-US" sz="4000" b="1" i="1">
                        <a:solidFill>
                          <a:schemeClr val="accent1">
                            <a:lumMod val="75000"/>
                          </a:schemeClr>
                        </a:solidFill>
                        <a:latin typeface="Cambria Math" panose="02040503050406030204" pitchFamily="18" charset="0"/>
                        <a:ea typeface="Cambria Math" panose="02040503050406030204" pitchFamily="18" charset="0"/>
                      </a:rPr>
                      <m:t>, </m:t>
                    </m:r>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𝜹</m:t>
                        </m:r>
                      </m:e>
                      <m:sub>
                        <m:r>
                          <a:rPr lang="en-US" sz="4000" b="1" i="1">
                            <a:solidFill>
                              <a:schemeClr val="accent1">
                                <a:lumMod val="75000"/>
                              </a:schemeClr>
                            </a:solidFill>
                            <a:latin typeface="Cambria Math" panose="02040503050406030204" pitchFamily="18" charset="0"/>
                            <a:ea typeface="Cambria Math" panose="02040503050406030204" pitchFamily="18" charset="0"/>
                          </a:rPr>
                          <m:t>𝟏</m:t>
                        </m:r>
                      </m:sub>
                    </m:sSub>
                    <m:r>
                      <a:rPr lang="en-US" sz="4000" b="1" i="0" smtClean="0">
                        <a:solidFill>
                          <a:schemeClr val="accent1">
                            <a:lumMod val="75000"/>
                          </a:schemeClr>
                        </a:solidFill>
                        <a:latin typeface="Cambria Math" panose="02040503050406030204" pitchFamily="18" charset="0"/>
                        <a:ea typeface="Cambria Math" panose="02040503050406030204" pitchFamily="18" charset="0"/>
                      </a:rPr>
                      <m:t>)</m:t>
                    </m:r>
                  </m:oMath>
                </a14:m>
                <a:r>
                  <a:rPr lang="en-US" sz="4000" b="1" dirty="0">
                    <a:solidFill>
                      <a:schemeClr val="accent1">
                        <a:lumMod val="75000"/>
                      </a:schemeClr>
                    </a:solidFill>
                  </a:rPr>
                  <a:t>-NPDO </a:t>
                </a:r>
              </a:p>
            </p:txBody>
          </p:sp>
        </mc:Choice>
        <mc:Fallback xmlns="">
          <p:sp>
            <p:nvSpPr>
              <p:cNvPr id="23" name="Rectangle 22">
                <a:extLst>
                  <a:ext uri="{FF2B5EF4-FFF2-40B4-BE49-F238E27FC236}">
                    <a16:creationId xmlns:a16="http://schemas.microsoft.com/office/drawing/2014/main" id="{F28121B8-BD1A-DA45-ADD7-A293890C923D}"/>
                  </a:ext>
                </a:extLst>
              </p:cNvPr>
              <p:cNvSpPr>
                <a:spLocks noRot="1" noChangeAspect="1" noMove="1" noResize="1" noEditPoints="1" noAdjustHandles="1" noChangeArrowheads="1" noChangeShapeType="1" noTextEdit="1"/>
              </p:cNvSpPr>
              <p:nvPr/>
            </p:nvSpPr>
            <p:spPr>
              <a:xfrm>
                <a:off x="2719277" y="1477170"/>
                <a:ext cx="3400098" cy="707886"/>
              </a:xfrm>
              <a:prstGeom prst="rect">
                <a:avLst/>
              </a:prstGeom>
              <a:blipFill>
                <a:blip r:embed="rId9"/>
                <a:stretch>
                  <a:fillRect l="-4089" t="-12281" r="-5204" b="-35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31AD9197-29DE-FC4C-BEA5-22F2F144E7C8}"/>
                  </a:ext>
                </a:extLst>
              </p:cNvPr>
              <p:cNvSpPr/>
              <p:nvPr/>
            </p:nvSpPr>
            <p:spPr>
              <a:xfrm>
                <a:off x="6140674" y="1420203"/>
                <a:ext cx="3400098" cy="707886"/>
              </a:xfrm>
              <a:prstGeom prst="rect">
                <a:avLst/>
              </a:prstGeom>
            </p:spPr>
            <p:txBody>
              <a:bodyPr wrap="none">
                <a:spAutoFit/>
              </a:bodyPr>
              <a:lstStyle/>
              <a:p>
                <a14:m>
                  <m:oMath xmlns:m="http://schemas.openxmlformats.org/officeDocument/2006/math">
                    <m:r>
                      <a:rPr lang="en-US" sz="4000" b="1" i="1" smtClean="0">
                        <a:solidFill>
                          <a:schemeClr val="accent1">
                            <a:lumMod val="75000"/>
                          </a:schemeClr>
                        </a:solidFill>
                        <a:latin typeface="Cambria Math" panose="02040503050406030204" pitchFamily="18" charset="0"/>
                      </a:rPr>
                      <m:t>(</m:t>
                    </m:r>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𝝐</m:t>
                        </m:r>
                      </m:e>
                      <m:sub>
                        <m:r>
                          <a:rPr lang="en-US" sz="4000" b="1" i="1">
                            <a:solidFill>
                              <a:schemeClr val="accent1">
                                <a:lumMod val="75000"/>
                              </a:schemeClr>
                            </a:solidFill>
                            <a:latin typeface="Cambria Math" panose="02040503050406030204" pitchFamily="18" charset="0"/>
                            <a:ea typeface="Cambria Math" panose="02040503050406030204" pitchFamily="18" charset="0"/>
                          </a:rPr>
                          <m:t>𝟐</m:t>
                        </m:r>
                      </m:sub>
                    </m:sSub>
                    <m:r>
                      <a:rPr lang="en-US" sz="4000" b="1" i="1">
                        <a:solidFill>
                          <a:schemeClr val="accent1">
                            <a:lumMod val="75000"/>
                          </a:schemeClr>
                        </a:solidFill>
                        <a:latin typeface="Cambria Math" panose="02040503050406030204" pitchFamily="18" charset="0"/>
                        <a:ea typeface="Cambria Math" panose="02040503050406030204" pitchFamily="18" charset="0"/>
                      </a:rPr>
                      <m:t>, </m:t>
                    </m:r>
                    <m:sSub>
                      <m:sSubPr>
                        <m:ctrlPr>
                          <a:rPr lang="en-US" sz="4000" b="1" i="1">
                            <a:solidFill>
                              <a:schemeClr val="accent1">
                                <a:lumMod val="75000"/>
                              </a:schemeClr>
                            </a:solidFill>
                            <a:latin typeface="Cambria Math" panose="02040503050406030204" pitchFamily="18" charset="0"/>
                            <a:ea typeface="Cambria Math" panose="02040503050406030204" pitchFamily="18" charset="0"/>
                          </a:rPr>
                        </m:ctrlPr>
                      </m:sSubPr>
                      <m:e>
                        <m:r>
                          <a:rPr lang="en-US" sz="4000" b="1" i="1">
                            <a:solidFill>
                              <a:schemeClr val="accent1">
                                <a:lumMod val="75000"/>
                              </a:schemeClr>
                            </a:solidFill>
                            <a:latin typeface="Cambria Math" panose="02040503050406030204" pitchFamily="18" charset="0"/>
                            <a:ea typeface="Cambria Math" panose="02040503050406030204" pitchFamily="18" charset="0"/>
                          </a:rPr>
                          <m:t>𝜹</m:t>
                        </m:r>
                      </m:e>
                      <m:sub>
                        <m:r>
                          <a:rPr lang="en-US" sz="4000" b="1" i="1">
                            <a:solidFill>
                              <a:schemeClr val="accent1">
                                <a:lumMod val="75000"/>
                              </a:schemeClr>
                            </a:solidFill>
                            <a:latin typeface="Cambria Math" panose="02040503050406030204" pitchFamily="18" charset="0"/>
                            <a:ea typeface="Cambria Math" panose="02040503050406030204" pitchFamily="18" charset="0"/>
                          </a:rPr>
                          <m:t>𝟐</m:t>
                        </m:r>
                      </m:sub>
                    </m:sSub>
                    <m:r>
                      <a:rPr lang="en-US" sz="4000" b="1" i="1" smtClean="0">
                        <a:solidFill>
                          <a:schemeClr val="accent1">
                            <a:lumMod val="75000"/>
                          </a:schemeClr>
                        </a:solidFill>
                        <a:latin typeface="Cambria Math" panose="02040503050406030204" pitchFamily="18" charset="0"/>
                        <a:ea typeface="Cambria Math" panose="02040503050406030204" pitchFamily="18" charset="0"/>
                      </a:rPr>
                      <m:t>)</m:t>
                    </m:r>
                  </m:oMath>
                </a14:m>
                <a:r>
                  <a:rPr lang="en-US" sz="4000" b="1" dirty="0">
                    <a:solidFill>
                      <a:schemeClr val="accent1">
                        <a:lumMod val="75000"/>
                      </a:schemeClr>
                    </a:solidFill>
                  </a:rPr>
                  <a:t>-NPDO </a:t>
                </a:r>
              </a:p>
            </p:txBody>
          </p:sp>
        </mc:Choice>
        <mc:Fallback xmlns="">
          <p:sp>
            <p:nvSpPr>
              <p:cNvPr id="24" name="Rectangle 23">
                <a:extLst>
                  <a:ext uri="{FF2B5EF4-FFF2-40B4-BE49-F238E27FC236}">
                    <a16:creationId xmlns:a16="http://schemas.microsoft.com/office/drawing/2014/main" id="{31AD9197-29DE-FC4C-BEA5-22F2F144E7C8}"/>
                  </a:ext>
                </a:extLst>
              </p:cNvPr>
              <p:cNvSpPr>
                <a:spLocks noRot="1" noChangeAspect="1" noMove="1" noResize="1" noEditPoints="1" noAdjustHandles="1" noChangeArrowheads="1" noChangeShapeType="1" noTextEdit="1"/>
              </p:cNvSpPr>
              <p:nvPr/>
            </p:nvSpPr>
            <p:spPr>
              <a:xfrm>
                <a:off x="6140674" y="1420203"/>
                <a:ext cx="3400098" cy="707886"/>
              </a:xfrm>
              <a:prstGeom prst="rect">
                <a:avLst/>
              </a:prstGeom>
              <a:blipFill>
                <a:blip r:embed="rId10"/>
                <a:stretch>
                  <a:fillRect l="-4478" t="-12281" r="-5224" b="-35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7C8A313-3335-7746-8DA0-4E6A5DB96BF1}"/>
                  </a:ext>
                </a:extLst>
              </p:cNvPr>
              <p:cNvSpPr txBox="1"/>
              <p:nvPr/>
            </p:nvSpPr>
            <p:spPr>
              <a:xfrm>
                <a:off x="6431653" y="4419598"/>
                <a:ext cx="19901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2</m:t>
                          </m:r>
                        </m:sub>
                      </m:sSub>
                    </m:oMath>
                  </m:oMathPara>
                </a14:m>
                <a:endParaRPr lang="en-US" sz="3200" dirty="0"/>
              </a:p>
            </p:txBody>
          </p:sp>
        </mc:Choice>
        <mc:Fallback xmlns="">
          <p:sp>
            <p:nvSpPr>
              <p:cNvPr id="25" name="TextBox 24">
                <a:extLst>
                  <a:ext uri="{FF2B5EF4-FFF2-40B4-BE49-F238E27FC236}">
                    <a16:creationId xmlns:a16="http://schemas.microsoft.com/office/drawing/2014/main" id="{47C8A313-3335-7746-8DA0-4E6A5DB96BF1}"/>
                  </a:ext>
                </a:extLst>
              </p:cNvPr>
              <p:cNvSpPr txBox="1">
                <a:spLocks noRot="1" noChangeAspect="1" noMove="1" noResize="1" noEditPoints="1" noAdjustHandles="1" noChangeArrowheads="1" noChangeShapeType="1" noTextEdit="1"/>
              </p:cNvSpPr>
              <p:nvPr/>
            </p:nvSpPr>
            <p:spPr>
              <a:xfrm>
                <a:off x="6431653" y="4419598"/>
                <a:ext cx="1990164" cy="584775"/>
              </a:xfrm>
              <a:prstGeom prst="rect">
                <a:avLst/>
              </a:prstGeom>
              <a:blipFill>
                <a:blip r:embed="rId11"/>
                <a:stretch>
                  <a:fillRect b="-2174"/>
                </a:stretch>
              </a:blipFill>
            </p:spPr>
            <p:txBody>
              <a:bodyPr/>
              <a:lstStyle/>
              <a:p>
                <a:r>
                  <a:rPr lang="en-US">
                    <a:noFill/>
                  </a:rPr>
                  <a:t> </a:t>
                </a:r>
              </a:p>
            </p:txBody>
          </p:sp>
        </mc:Fallback>
      </mc:AlternateContent>
    </p:spTree>
    <p:extLst>
      <p:ext uri="{BB962C8B-B14F-4D97-AF65-F5344CB8AC3E}">
        <p14:creationId xmlns:p14="http://schemas.microsoft.com/office/powerpoint/2010/main" val="2931472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E90F-EA0C-324F-BA00-568D67125591}"/>
              </a:ext>
            </a:extLst>
          </p:cNvPr>
          <p:cNvSpPr>
            <a:spLocks noGrp="1"/>
          </p:cNvSpPr>
          <p:nvPr>
            <p:ph type="title"/>
          </p:nvPr>
        </p:nvSpPr>
        <p:spPr/>
        <p:txBody>
          <a:bodyPr/>
          <a:lstStyle/>
          <a:p>
            <a:r>
              <a:rPr lang="en-US" dirty="0"/>
              <a:t>In short</a:t>
            </a:r>
          </a:p>
        </p:txBody>
      </p:sp>
      <p:sp>
        <p:nvSpPr>
          <p:cNvPr id="3" name="Content Placeholder 2">
            <a:extLst>
              <a:ext uri="{FF2B5EF4-FFF2-40B4-BE49-F238E27FC236}">
                <a16:creationId xmlns:a16="http://schemas.microsoft.com/office/drawing/2014/main" id="{CED58B05-8243-D34F-BB52-BCE97760B9D4}"/>
              </a:ext>
            </a:extLst>
          </p:cNvPr>
          <p:cNvSpPr>
            <a:spLocks noGrp="1"/>
          </p:cNvSpPr>
          <p:nvPr>
            <p:ph idx="1"/>
          </p:nvPr>
        </p:nvSpPr>
        <p:spPr/>
        <p:txBody>
          <a:bodyPr>
            <a:normAutofit/>
          </a:bodyPr>
          <a:lstStyle/>
          <a:p>
            <a:pPr marL="0" indent="0">
              <a:buNone/>
            </a:pPr>
            <a:r>
              <a:rPr lang="en-US" sz="6000" dirty="0">
                <a:solidFill>
                  <a:srgbClr val="C00000"/>
                </a:solidFill>
              </a:rPr>
              <a:t>DO + DO </a:t>
            </a:r>
            <a:r>
              <a:rPr lang="en-US" sz="6000" dirty="0">
                <a:solidFill>
                  <a:schemeClr val="bg2">
                    <a:lumMod val="50000"/>
                  </a:schemeClr>
                </a:solidFill>
              </a:rPr>
              <a:t>--&gt; No guarantee </a:t>
            </a:r>
          </a:p>
          <a:p>
            <a:pPr marL="0" indent="0">
              <a:buNone/>
            </a:pPr>
            <a:r>
              <a:rPr lang="en-US" sz="6000" dirty="0">
                <a:solidFill>
                  <a:schemeClr val="accent1">
                    <a:lumMod val="75000"/>
                  </a:schemeClr>
                </a:solidFill>
              </a:rPr>
              <a:t>NPDO</a:t>
            </a:r>
            <a:r>
              <a:rPr lang="en-US" sz="6000" dirty="0">
                <a:solidFill>
                  <a:srgbClr val="C00000"/>
                </a:solidFill>
              </a:rPr>
              <a:t> + DO --&gt; DO </a:t>
            </a:r>
          </a:p>
          <a:p>
            <a:pPr marL="0" indent="0">
              <a:buNone/>
            </a:pPr>
            <a:r>
              <a:rPr lang="en-US" sz="6000" dirty="0">
                <a:solidFill>
                  <a:schemeClr val="accent1">
                    <a:lumMod val="75000"/>
                  </a:schemeClr>
                </a:solidFill>
              </a:rPr>
              <a:t>NPDO + NPDO --&gt; NPDO</a:t>
            </a:r>
          </a:p>
        </p:txBody>
      </p:sp>
      <p:sp>
        <p:nvSpPr>
          <p:cNvPr id="4" name="Slide Number Placeholder 3">
            <a:extLst>
              <a:ext uri="{FF2B5EF4-FFF2-40B4-BE49-F238E27FC236}">
                <a16:creationId xmlns:a16="http://schemas.microsoft.com/office/drawing/2014/main" id="{D9825029-CF5D-0744-A2D9-856D34989029}"/>
              </a:ext>
            </a:extLst>
          </p:cNvPr>
          <p:cNvSpPr>
            <a:spLocks noGrp="1"/>
          </p:cNvSpPr>
          <p:nvPr>
            <p:ph type="sldNum" sz="quarter" idx="12"/>
          </p:nvPr>
        </p:nvSpPr>
        <p:spPr/>
        <p:txBody>
          <a:bodyPr/>
          <a:lstStyle/>
          <a:p>
            <a:fld id="{41E3F2BF-CFD2-B941-A75D-E2179CA4D974}" type="slidenum">
              <a:rPr lang="en-US" smtClean="0"/>
              <a:t>42</a:t>
            </a:fld>
            <a:endParaRPr lang="en-US"/>
          </a:p>
        </p:txBody>
      </p:sp>
    </p:spTree>
    <p:extLst>
      <p:ext uri="{BB962C8B-B14F-4D97-AF65-F5344CB8AC3E}">
        <p14:creationId xmlns:p14="http://schemas.microsoft.com/office/powerpoint/2010/main" val="142959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614F5B-F736-6F4B-94D9-530FC2A267B7}"/>
              </a:ext>
            </a:extLst>
          </p:cNvPr>
          <p:cNvPicPr>
            <a:picLocks noChangeAspect="1"/>
          </p:cNvPicPr>
          <p:nvPr/>
        </p:nvPicPr>
        <p:blipFill>
          <a:blip r:embed="rId3"/>
          <a:stretch>
            <a:fillRect/>
          </a:stretch>
        </p:blipFill>
        <p:spPr>
          <a:xfrm>
            <a:off x="4039974" y="1258818"/>
            <a:ext cx="3922926" cy="2949797"/>
          </a:xfrm>
          <a:prstGeom prst="rect">
            <a:avLst/>
          </a:prstGeom>
        </p:spPr>
      </p:pic>
      <p:sp>
        <p:nvSpPr>
          <p:cNvPr id="14" name="TextBox 13">
            <a:extLst>
              <a:ext uri="{FF2B5EF4-FFF2-40B4-BE49-F238E27FC236}">
                <a16:creationId xmlns:a16="http://schemas.microsoft.com/office/drawing/2014/main" id="{E66C7CA1-E2A8-0247-A918-3D1161412398}"/>
              </a:ext>
            </a:extLst>
          </p:cNvPr>
          <p:cNvSpPr txBox="1"/>
          <p:nvPr/>
        </p:nvSpPr>
        <p:spPr>
          <a:xfrm>
            <a:off x="4211424" y="4518067"/>
            <a:ext cx="3658309" cy="2246769"/>
          </a:xfrm>
          <a:prstGeom prst="rect">
            <a:avLst/>
          </a:prstGeom>
          <a:noFill/>
        </p:spPr>
        <p:txBody>
          <a:bodyPr wrap="none" rtlCol="0">
            <a:spAutoFit/>
          </a:bodyPr>
          <a:lstStyle/>
          <a:p>
            <a:r>
              <a:rPr lang="en-US" sz="2800" b="1" dirty="0"/>
              <a:t>NPDO: </a:t>
            </a:r>
          </a:p>
          <a:p>
            <a:pPr marL="571500" indent="-571500">
              <a:buFont typeface="Arial" panose="020B0604020202020204" pitchFamily="34" charset="0"/>
              <a:buChar char="•"/>
            </a:pPr>
            <a:r>
              <a:rPr lang="en-US" sz="2800" dirty="0"/>
              <a:t>Composable</a:t>
            </a:r>
          </a:p>
          <a:p>
            <a:pPr marL="571500" indent="-571500">
              <a:buFont typeface="Arial" panose="020B0604020202020204" pitchFamily="34" charset="0"/>
              <a:buChar char="•"/>
            </a:pPr>
            <a:r>
              <a:rPr lang="en-US" sz="2800" dirty="0"/>
              <a:t>Modularized Design</a:t>
            </a:r>
          </a:p>
          <a:p>
            <a:pPr marL="571500" indent="-571500">
              <a:buFont typeface="Arial" panose="020B0604020202020204" pitchFamily="34" charset="0"/>
              <a:buChar char="•"/>
            </a:pPr>
            <a:r>
              <a:rPr lang="en-US" sz="2800" dirty="0"/>
              <a:t>Privacy accounting</a:t>
            </a:r>
          </a:p>
          <a:p>
            <a:pPr marL="571500" indent="-571500">
              <a:buFont typeface="Arial" panose="020B0604020202020204" pitchFamily="34" charset="0"/>
              <a:buChar char="•"/>
            </a:pPr>
            <a:endParaRPr lang="en-US" sz="2800" dirty="0"/>
          </a:p>
        </p:txBody>
      </p:sp>
      <p:sp>
        <p:nvSpPr>
          <p:cNvPr id="15" name="Right Brace 14">
            <a:extLst>
              <a:ext uri="{FF2B5EF4-FFF2-40B4-BE49-F238E27FC236}">
                <a16:creationId xmlns:a16="http://schemas.microsoft.com/office/drawing/2014/main" id="{B88790E0-E300-AC4F-8AD3-21437F89458B}"/>
              </a:ext>
            </a:extLst>
          </p:cNvPr>
          <p:cNvSpPr/>
          <p:nvPr/>
        </p:nvSpPr>
        <p:spPr>
          <a:xfrm>
            <a:off x="7962900" y="5163515"/>
            <a:ext cx="266700" cy="1139825"/>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FAD22BD5-6229-8745-AE3D-2BACC59FD43C}"/>
              </a:ext>
            </a:extLst>
          </p:cNvPr>
          <p:cNvSpPr txBox="1"/>
          <p:nvPr/>
        </p:nvSpPr>
        <p:spPr>
          <a:xfrm>
            <a:off x="8504601" y="5256373"/>
            <a:ext cx="3365024" cy="954107"/>
          </a:xfrm>
          <a:prstGeom prst="rect">
            <a:avLst/>
          </a:prstGeom>
          <a:noFill/>
        </p:spPr>
        <p:txBody>
          <a:bodyPr wrap="none" rtlCol="0">
            <a:spAutoFit/>
          </a:bodyPr>
          <a:lstStyle/>
          <a:p>
            <a:r>
              <a:rPr lang="en-US" sz="2800" b="1" dirty="0">
                <a:solidFill>
                  <a:schemeClr val="accent6">
                    <a:lumMod val="75000"/>
                  </a:schemeClr>
                </a:solidFill>
              </a:rPr>
              <a:t>Theory Development</a:t>
            </a:r>
          </a:p>
          <a:p>
            <a:r>
              <a:rPr lang="en-US" sz="2800" b="1" dirty="0">
                <a:solidFill>
                  <a:schemeClr val="accent6">
                    <a:lumMod val="75000"/>
                  </a:schemeClr>
                </a:solidFill>
              </a:rPr>
              <a:t>Practical Deployment</a:t>
            </a:r>
          </a:p>
        </p:txBody>
      </p:sp>
      <p:pic>
        <p:nvPicPr>
          <p:cNvPr id="17" name="Google Shape;388;p50">
            <a:extLst>
              <a:ext uri="{FF2B5EF4-FFF2-40B4-BE49-F238E27FC236}">
                <a16:creationId xmlns:a16="http://schemas.microsoft.com/office/drawing/2014/main" id="{A1C6379D-F56A-9244-96BD-E08702F8B524}"/>
              </a:ext>
            </a:extLst>
          </p:cNvPr>
          <p:cNvPicPr preferRelativeResize="0"/>
          <p:nvPr/>
        </p:nvPicPr>
        <p:blipFill>
          <a:blip r:embed="rId4">
            <a:alphaModFix/>
          </a:blip>
          <a:stretch>
            <a:fillRect/>
          </a:stretch>
        </p:blipFill>
        <p:spPr>
          <a:xfrm>
            <a:off x="9232213" y="4040617"/>
            <a:ext cx="954900" cy="954900"/>
          </a:xfrm>
          <a:prstGeom prst="rect">
            <a:avLst/>
          </a:prstGeom>
          <a:noFill/>
          <a:ln>
            <a:noFill/>
          </a:ln>
        </p:spPr>
      </p:pic>
    </p:spTree>
    <p:extLst>
      <p:ext uri="{BB962C8B-B14F-4D97-AF65-F5344CB8AC3E}">
        <p14:creationId xmlns:p14="http://schemas.microsoft.com/office/powerpoint/2010/main" val="289955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6FAE3E-C039-A841-BA22-718B4799679B}"/>
              </a:ext>
            </a:extLst>
          </p:cNvPr>
          <p:cNvSpPr>
            <a:spLocks noGrp="1"/>
          </p:cNvSpPr>
          <p:nvPr>
            <p:ph type="sldNum" sz="quarter" idx="12"/>
          </p:nvPr>
        </p:nvSpPr>
        <p:spPr>
          <a:xfrm>
            <a:off x="8610600" y="5670550"/>
            <a:ext cx="2743200" cy="365125"/>
          </a:xfrm>
        </p:spPr>
        <p:txBody>
          <a:bodyPr/>
          <a:lstStyle/>
          <a:p>
            <a:fld id="{41E3F2BF-CFD2-B941-A75D-E2179CA4D974}" type="slidenum">
              <a:rPr lang="en-US" smtClean="0"/>
              <a:t>44</a:t>
            </a:fld>
            <a:endParaRPr lang="en-US" dirty="0"/>
          </a:p>
        </p:txBody>
      </p:sp>
      <p:pic>
        <p:nvPicPr>
          <p:cNvPr id="5" name="Picture 4">
            <a:extLst>
              <a:ext uri="{FF2B5EF4-FFF2-40B4-BE49-F238E27FC236}">
                <a16:creationId xmlns:a16="http://schemas.microsoft.com/office/drawing/2014/main" id="{3F614F5B-F736-6F4B-94D9-530FC2A267B7}"/>
              </a:ext>
            </a:extLst>
          </p:cNvPr>
          <p:cNvPicPr>
            <a:picLocks noChangeAspect="1"/>
          </p:cNvPicPr>
          <p:nvPr/>
        </p:nvPicPr>
        <p:blipFill>
          <a:blip r:embed="rId3"/>
          <a:stretch>
            <a:fillRect/>
          </a:stretch>
        </p:blipFill>
        <p:spPr>
          <a:xfrm>
            <a:off x="7259424" y="1373118"/>
            <a:ext cx="3922926" cy="2949797"/>
          </a:xfrm>
          <a:prstGeom prst="rect">
            <a:avLst/>
          </a:prstGeom>
        </p:spPr>
      </p:pic>
      <p:pic>
        <p:nvPicPr>
          <p:cNvPr id="12" name="Picture 11">
            <a:extLst>
              <a:ext uri="{FF2B5EF4-FFF2-40B4-BE49-F238E27FC236}">
                <a16:creationId xmlns:a16="http://schemas.microsoft.com/office/drawing/2014/main" id="{8C9E7F17-BAB2-0E46-AA22-0CD17D6E15E2}"/>
              </a:ext>
            </a:extLst>
          </p:cNvPr>
          <p:cNvPicPr>
            <a:picLocks noChangeAspect="1"/>
          </p:cNvPicPr>
          <p:nvPr/>
        </p:nvPicPr>
        <p:blipFill>
          <a:blip r:embed="rId4"/>
          <a:stretch>
            <a:fillRect/>
          </a:stretch>
        </p:blipFill>
        <p:spPr>
          <a:xfrm>
            <a:off x="1341113" y="1119188"/>
            <a:ext cx="3225800" cy="3225800"/>
          </a:xfrm>
          <a:prstGeom prst="rect">
            <a:avLst/>
          </a:prstGeom>
        </p:spPr>
      </p:pic>
      <p:sp>
        <p:nvSpPr>
          <p:cNvPr id="13" name="TextBox 12">
            <a:extLst>
              <a:ext uri="{FF2B5EF4-FFF2-40B4-BE49-F238E27FC236}">
                <a16:creationId xmlns:a16="http://schemas.microsoft.com/office/drawing/2014/main" id="{9CB79154-EF07-1743-86FE-2554A521096B}"/>
              </a:ext>
            </a:extLst>
          </p:cNvPr>
          <p:cNvSpPr txBox="1"/>
          <p:nvPr/>
        </p:nvSpPr>
        <p:spPr>
          <a:xfrm>
            <a:off x="1020791" y="4531223"/>
            <a:ext cx="3866443" cy="2246769"/>
          </a:xfrm>
          <a:prstGeom prst="rect">
            <a:avLst/>
          </a:prstGeom>
          <a:noFill/>
        </p:spPr>
        <p:txBody>
          <a:bodyPr wrap="none" rtlCol="0">
            <a:spAutoFit/>
          </a:bodyPr>
          <a:lstStyle/>
          <a:p>
            <a:r>
              <a:rPr lang="en-US" sz="2800" b="1" dirty="0"/>
              <a:t>Vanilla DO: </a:t>
            </a:r>
          </a:p>
          <a:p>
            <a:pPr marL="457200" indent="-457200">
              <a:buFont typeface="Arial" panose="020B0604020202020204" pitchFamily="34" charset="0"/>
              <a:buChar char="•"/>
            </a:pPr>
            <a:r>
              <a:rPr lang="en-US" sz="2800" dirty="0"/>
              <a:t>Not composable</a:t>
            </a:r>
          </a:p>
          <a:p>
            <a:pPr marL="457200" indent="-457200">
              <a:buFont typeface="Arial" panose="020B0604020202020204" pitchFamily="34" charset="0"/>
              <a:buChar char="•"/>
            </a:pPr>
            <a:r>
              <a:rPr lang="en-US" sz="2800" dirty="0"/>
              <a:t>Hard to design</a:t>
            </a:r>
          </a:p>
          <a:p>
            <a:pPr marL="457200" indent="-457200">
              <a:buFont typeface="Arial" panose="020B0604020202020204" pitchFamily="34" charset="0"/>
              <a:buChar char="•"/>
            </a:pPr>
            <a:r>
              <a:rPr lang="en-US" sz="2800" dirty="0"/>
              <a:t>No privacy accounting</a:t>
            </a:r>
          </a:p>
          <a:p>
            <a:endParaRPr lang="en-US" sz="2800" dirty="0"/>
          </a:p>
        </p:txBody>
      </p:sp>
      <p:sp>
        <p:nvSpPr>
          <p:cNvPr id="14" name="TextBox 13">
            <a:extLst>
              <a:ext uri="{FF2B5EF4-FFF2-40B4-BE49-F238E27FC236}">
                <a16:creationId xmlns:a16="http://schemas.microsoft.com/office/drawing/2014/main" id="{E66C7CA1-E2A8-0247-A918-3D1161412398}"/>
              </a:ext>
            </a:extLst>
          </p:cNvPr>
          <p:cNvSpPr txBox="1"/>
          <p:nvPr/>
        </p:nvSpPr>
        <p:spPr>
          <a:xfrm>
            <a:off x="7430874" y="4632367"/>
            <a:ext cx="3658309" cy="2246769"/>
          </a:xfrm>
          <a:prstGeom prst="rect">
            <a:avLst/>
          </a:prstGeom>
          <a:noFill/>
        </p:spPr>
        <p:txBody>
          <a:bodyPr wrap="none" rtlCol="0">
            <a:spAutoFit/>
          </a:bodyPr>
          <a:lstStyle/>
          <a:p>
            <a:r>
              <a:rPr lang="en-US" sz="2800" b="1" dirty="0"/>
              <a:t>NPDO: </a:t>
            </a:r>
          </a:p>
          <a:p>
            <a:pPr marL="571500" indent="-571500">
              <a:buFont typeface="Arial" panose="020B0604020202020204" pitchFamily="34" charset="0"/>
              <a:buChar char="•"/>
            </a:pPr>
            <a:r>
              <a:rPr lang="en-US" sz="2800" dirty="0"/>
              <a:t>Composable</a:t>
            </a:r>
          </a:p>
          <a:p>
            <a:pPr marL="571500" indent="-571500">
              <a:buFont typeface="Arial" panose="020B0604020202020204" pitchFamily="34" charset="0"/>
              <a:buChar char="•"/>
            </a:pPr>
            <a:r>
              <a:rPr lang="en-US" sz="2800" dirty="0"/>
              <a:t>Modularized Design</a:t>
            </a:r>
          </a:p>
          <a:p>
            <a:pPr marL="571500" indent="-571500">
              <a:buFont typeface="Arial" panose="020B0604020202020204" pitchFamily="34" charset="0"/>
              <a:buChar char="•"/>
            </a:pPr>
            <a:r>
              <a:rPr lang="en-US" sz="2800" dirty="0"/>
              <a:t>Privacy accounting</a:t>
            </a:r>
          </a:p>
          <a:p>
            <a:pPr marL="571500" indent="-571500">
              <a:buFont typeface="Arial" panose="020B0604020202020204" pitchFamily="34" charset="0"/>
              <a:buChar char="•"/>
            </a:pPr>
            <a:endParaRPr lang="en-US" sz="2800" dirty="0"/>
          </a:p>
        </p:txBody>
      </p:sp>
    </p:spTree>
    <p:extLst>
      <p:ext uri="{BB962C8B-B14F-4D97-AF65-F5344CB8AC3E}">
        <p14:creationId xmlns:p14="http://schemas.microsoft.com/office/powerpoint/2010/main" val="2154483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F2D53AC-1334-C841-B154-AABD7726B235}"/>
              </a:ext>
            </a:extLst>
          </p:cNvPr>
          <p:cNvPicPr>
            <a:picLocks noChangeAspect="1"/>
          </p:cNvPicPr>
          <p:nvPr/>
        </p:nvPicPr>
        <p:blipFill>
          <a:blip r:embed="rId3"/>
          <a:stretch>
            <a:fillRect/>
          </a:stretch>
        </p:blipFill>
        <p:spPr>
          <a:xfrm>
            <a:off x="266954" y="3700272"/>
            <a:ext cx="4635500" cy="2895600"/>
          </a:xfrm>
          <a:prstGeom prst="rect">
            <a:avLst/>
          </a:prstGeom>
        </p:spPr>
      </p:pic>
      <p:sp>
        <p:nvSpPr>
          <p:cNvPr id="16" name="Oval 15">
            <a:extLst>
              <a:ext uri="{FF2B5EF4-FFF2-40B4-BE49-F238E27FC236}">
                <a16:creationId xmlns:a16="http://schemas.microsoft.com/office/drawing/2014/main" id="{EFB8AD55-2E62-6A4D-8820-D0B173F78531}"/>
              </a:ext>
            </a:extLst>
          </p:cNvPr>
          <p:cNvSpPr/>
          <p:nvPr/>
        </p:nvSpPr>
        <p:spPr>
          <a:xfrm>
            <a:off x="6784848" y="3700272"/>
            <a:ext cx="2029968" cy="275539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218AEEFF-3A8D-8642-8827-E3AC8F35090D}"/>
              </a:ext>
            </a:extLst>
          </p:cNvPr>
          <p:cNvSpPr/>
          <p:nvPr/>
        </p:nvSpPr>
        <p:spPr>
          <a:xfrm>
            <a:off x="9881616" y="3700272"/>
            <a:ext cx="2029968" cy="275539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1DB56DF-D390-274E-B2FB-E671016C571E}"/>
              </a:ext>
            </a:extLst>
          </p:cNvPr>
          <p:cNvSpPr/>
          <p:nvPr/>
        </p:nvSpPr>
        <p:spPr>
          <a:xfrm>
            <a:off x="7699248" y="4078224"/>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16A95AD7-A2A5-7941-9462-4FC663DE4E9D}"/>
              </a:ext>
            </a:extLst>
          </p:cNvPr>
          <p:cNvSpPr/>
          <p:nvPr/>
        </p:nvSpPr>
        <p:spPr>
          <a:xfrm>
            <a:off x="7705344" y="4395216"/>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7CE9D21C-FEDB-AB49-8784-224940FC5DE5}"/>
              </a:ext>
            </a:extLst>
          </p:cNvPr>
          <p:cNvSpPr/>
          <p:nvPr/>
        </p:nvSpPr>
        <p:spPr>
          <a:xfrm>
            <a:off x="7693152" y="4785360"/>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6F06518E-3037-734D-9783-950EC5D1A357}"/>
              </a:ext>
            </a:extLst>
          </p:cNvPr>
          <p:cNvSpPr/>
          <p:nvPr/>
        </p:nvSpPr>
        <p:spPr>
          <a:xfrm>
            <a:off x="7699248" y="5266944"/>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0A147CCC-20E7-814F-9235-C45B8353A154}"/>
              </a:ext>
            </a:extLst>
          </p:cNvPr>
          <p:cNvSpPr/>
          <p:nvPr/>
        </p:nvSpPr>
        <p:spPr>
          <a:xfrm>
            <a:off x="7705344" y="5711952"/>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D9BF4D0E-1225-664A-A422-F3A46631EB2B}"/>
              </a:ext>
            </a:extLst>
          </p:cNvPr>
          <p:cNvSpPr/>
          <p:nvPr/>
        </p:nvSpPr>
        <p:spPr>
          <a:xfrm>
            <a:off x="10814304" y="4102608"/>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CB83B5BE-008F-9249-9F8D-C66F7407461E}"/>
              </a:ext>
            </a:extLst>
          </p:cNvPr>
          <p:cNvSpPr/>
          <p:nvPr/>
        </p:nvSpPr>
        <p:spPr>
          <a:xfrm>
            <a:off x="10820400" y="4419600"/>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EC5E5C46-9BB1-184C-994B-634AD88FEED3}"/>
              </a:ext>
            </a:extLst>
          </p:cNvPr>
          <p:cNvSpPr/>
          <p:nvPr/>
        </p:nvSpPr>
        <p:spPr>
          <a:xfrm>
            <a:off x="10808208" y="4809744"/>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a:extLst>
              <a:ext uri="{FF2B5EF4-FFF2-40B4-BE49-F238E27FC236}">
                <a16:creationId xmlns:a16="http://schemas.microsoft.com/office/drawing/2014/main" id="{D0663517-8459-EB42-B81A-E4E7C90D04B1}"/>
              </a:ext>
            </a:extLst>
          </p:cNvPr>
          <p:cNvSpPr/>
          <p:nvPr/>
        </p:nvSpPr>
        <p:spPr>
          <a:xfrm>
            <a:off x="10814304" y="5291328"/>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a:extLst>
              <a:ext uri="{FF2B5EF4-FFF2-40B4-BE49-F238E27FC236}">
                <a16:creationId xmlns:a16="http://schemas.microsoft.com/office/drawing/2014/main" id="{60DAA952-60BE-8A4F-A27A-CE44604769A7}"/>
              </a:ext>
            </a:extLst>
          </p:cNvPr>
          <p:cNvSpPr/>
          <p:nvPr/>
        </p:nvSpPr>
        <p:spPr>
          <a:xfrm>
            <a:off x="10820400" y="5736336"/>
            <a:ext cx="164592" cy="1645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FAC6D71-5B39-964A-A9E1-E4EF5E8DC6E2}"/>
              </a:ext>
            </a:extLst>
          </p:cNvPr>
          <p:cNvCxnSpPr>
            <a:cxnSpLocks/>
            <a:stCxn id="20" idx="6"/>
            <a:endCxn id="25" idx="2"/>
          </p:cNvCxnSpPr>
          <p:nvPr/>
        </p:nvCxnSpPr>
        <p:spPr>
          <a:xfrm>
            <a:off x="7863840" y="4160520"/>
            <a:ext cx="2950464" cy="24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A661493-6BF3-6649-A4F2-5FA0F98A77D7}"/>
              </a:ext>
            </a:extLst>
          </p:cNvPr>
          <p:cNvCxnSpPr>
            <a:cxnSpLocks/>
            <a:stCxn id="20" idx="5"/>
            <a:endCxn id="26" idx="2"/>
          </p:cNvCxnSpPr>
          <p:nvPr/>
        </p:nvCxnSpPr>
        <p:spPr>
          <a:xfrm>
            <a:off x="7839736" y="4218712"/>
            <a:ext cx="2980664" cy="283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000B053-FF99-6240-9069-29FCC4D13EFF}"/>
              </a:ext>
            </a:extLst>
          </p:cNvPr>
          <p:cNvCxnSpPr>
            <a:cxnSpLocks/>
            <a:stCxn id="21" idx="7"/>
            <a:endCxn id="28" idx="1"/>
          </p:cNvCxnSpPr>
          <p:nvPr/>
        </p:nvCxnSpPr>
        <p:spPr>
          <a:xfrm>
            <a:off x="7845832" y="4419320"/>
            <a:ext cx="2992576" cy="896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2911C79-0D9F-1740-98C3-8DCC1CB782ED}"/>
              </a:ext>
            </a:extLst>
          </p:cNvPr>
          <p:cNvCxnSpPr>
            <a:cxnSpLocks/>
            <a:stCxn id="22" idx="6"/>
            <a:endCxn id="27" idx="2"/>
          </p:cNvCxnSpPr>
          <p:nvPr/>
        </p:nvCxnSpPr>
        <p:spPr>
          <a:xfrm>
            <a:off x="7857744" y="4867656"/>
            <a:ext cx="2950464" cy="24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2257362-19B5-9E48-86D1-8810AD178119}"/>
              </a:ext>
            </a:extLst>
          </p:cNvPr>
          <p:cNvCxnSpPr>
            <a:cxnSpLocks/>
            <a:stCxn id="23" idx="7"/>
            <a:endCxn id="27" idx="3"/>
          </p:cNvCxnSpPr>
          <p:nvPr/>
        </p:nvCxnSpPr>
        <p:spPr>
          <a:xfrm flipV="1">
            <a:off x="7839736" y="4950232"/>
            <a:ext cx="2992576" cy="340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ECDFC9D-7B18-C841-8C1B-2981C45576A8}"/>
              </a:ext>
            </a:extLst>
          </p:cNvPr>
          <p:cNvCxnSpPr>
            <a:cxnSpLocks/>
            <a:stCxn id="24" idx="6"/>
            <a:endCxn id="29" idx="2"/>
          </p:cNvCxnSpPr>
          <p:nvPr/>
        </p:nvCxnSpPr>
        <p:spPr>
          <a:xfrm>
            <a:off x="7869936" y="5794248"/>
            <a:ext cx="2950464" cy="24384"/>
          </a:xfrm>
          <a:prstGeom prst="line">
            <a:avLst/>
          </a:prstGeom>
        </p:spPr>
        <p:style>
          <a:lnRef idx="1">
            <a:schemeClr val="accent1"/>
          </a:lnRef>
          <a:fillRef idx="0">
            <a:schemeClr val="accent1"/>
          </a:fillRef>
          <a:effectRef idx="0">
            <a:schemeClr val="accent1"/>
          </a:effectRef>
          <a:fontRef idx="minor">
            <a:schemeClr val="tx1"/>
          </a:fontRef>
        </p:style>
      </p:cxnSp>
      <p:sp>
        <p:nvSpPr>
          <p:cNvPr id="54" name="Title 1">
            <a:extLst>
              <a:ext uri="{FF2B5EF4-FFF2-40B4-BE49-F238E27FC236}">
                <a16:creationId xmlns:a16="http://schemas.microsoft.com/office/drawing/2014/main" id="{242DC363-66DF-C84B-8141-36280E7AFCF1}"/>
              </a:ext>
            </a:extLst>
          </p:cNvPr>
          <p:cNvSpPr>
            <a:spLocks noGrp="1"/>
          </p:cNvSpPr>
          <p:nvPr>
            <p:ph type="title"/>
          </p:nvPr>
        </p:nvSpPr>
        <p:spPr>
          <a:xfrm>
            <a:off x="838200" y="365125"/>
            <a:ext cx="10515600" cy="1325563"/>
          </a:xfrm>
        </p:spPr>
        <p:txBody>
          <a:bodyPr/>
          <a:lstStyle/>
          <a:p>
            <a:r>
              <a:rPr lang="en-US" dirty="0"/>
              <a:t>Key Lemma: A Generalized Hall’s Theorem</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43AA417-A1B6-2646-8AAE-6F71EE0E5F05}"/>
                  </a:ext>
                </a:extLst>
              </p:cNvPr>
              <p:cNvSpPr txBox="1"/>
              <p:nvPr/>
            </p:nvSpPr>
            <p:spPr>
              <a:xfrm>
                <a:off x="5034936" y="4279749"/>
                <a:ext cx="1617430" cy="1538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0000" i="1" smtClean="0">
                          <a:latin typeface="Cambria Math" panose="02040503050406030204" pitchFamily="18" charset="0"/>
                          <a:ea typeface="Cambria Math" panose="02040503050406030204" pitchFamily="18" charset="0"/>
                        </a:rPr>
                        <m:t>⇔</m:t>
                      </m:r>
                    </m:oMath>
                  </m:oMathPara>
                </a14:m>
                <a:endParaRPr lang="en-US" sz="10000" dirty="0"/>
              </a:p>
            </p:txBody>
          </p:sp>
        </mc:Choice>
        <mc:Fallback xmlns="">
          <p:sp>
            <p:nvSpPr>
              <p:cNvPr id="55" name="TextBox 54">
                <a:extLst>
                  <a:ext uri="{FF2B5EF4-FFF2-40B4-BE49-F238E27FC236}">
                    <a16:creationId xmlns:a16="http://schemas.microsoft.com/office/drawing/2014/main" id="{B43AA417-A1B6-2646-8AAE-6F71EE0E5F05}"/>
                  </a:ext>
                </a:extLst>
              </p:cNvPr>
              <p:cNvSpPr txBox="1">
                <a:spLocks noRot="1" noChangeAspect="1" noMove="1" noResize="1" noEditPoints="1" noAdjustHandles="1" noChangeArrowheads="1" noChangeShapeType="1" noTextEdit="1"/>
              </p:cNvSpPr>
              <p:nvPr/>
            </p:nvSpPr>
            <p:spPr>
              <a:xfrm>
                <a:off x="5034936" y="4279749"/>
                <a:ext cx="1617430" cy="1538883"/>
              </a:xfrm>
              <a:prstGeom prst="rect">
                <a:avLst/>
              </a:prstGeom>
              <a:blipFill>
                <a:blip r:embed="rId4"/>
                <a:stretch>
                  <a:fillRect l="-11719" r="-117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ounded Rectangle 55">
                <a:extLst>
                  <a:ext uri="{FF2B5EF4-FFF2-40B4-BE49-F238E27FC236}">
                    <a16:creationId xmlns:a16="http://schemas.microsoft.com/office/drawing/2014/main" id="{43B95192-7628-504A-BA14-DA54C208AABA}"/>
                  </a:ext>
                </a:extLst>
              </p:cNvPr>
              <p:cNvSpPr/>
              <p:nvPr/>
            </p:nvSpPr>
            <p:spPr>
              <a:xfrm>
                <a:off x="266954" y="1796320"/>
                <a:ext cx="4881118" cy="13959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sz="2800" i="1" smtClean="0">
                              <a:latin typeface="Cambria Math" panose="02040503050406030204" pitchFamily="18" charset="0"/>
                            </a:rPr>
                          </m:ctrlPr>
                        </m:funcPr>
                        <m:fName>
                          <m:r>
                            <m:rPr>
                              <m:sty m:val="p"/>
                            </m:rPr>
                            <a:rPr lang="en-US" sz="2800">
                              <a:latin typeface="Cambria Math" panose="02040503050406030204" pitchFamily="18" charset="0"/>
                            </a:rPr>
                            <m:t>Pr</m:t>
                          </m:r>
                        </m:fName>
                        <m:e>
                          <m:d>
                            <m:dPr>
                              <m:begChr m:val="["/>
                              <m:endChr m:val="]"/>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1</m:t>
                                  </m:r>
                                </m:sub>
                              </m:sSub>
                              <m:d>
                                <m:dPr>
                                  <m:ctrlPr>
                                    <a:rPr lang="en-US" sz="2800" i="1">
                                      <a:latin typeface="Cambria Math" panose="02040503050406030204" pitchFamily="18" charset="0"/>
                                    </a:rPr>
                                  </m:ctrlPr>
                                </m:dPr>
                                <m:e>
                                  <m:r>
                                    <a:rPr lang="en-US" sz="2800" i="1">
                                      <a:latin typeface="Cambria Math" panose="02040503050406030204" pitchFamily="18" charset="0"/>
                                    </a:rPr>
                                    <m:t>𝑋</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𝑆</m:t>
                              </m:r>
                            </m:e>
                          </m:d>
                        </m:e>
                      </m:func>
                      <m:r>
                        <a:rPr lang="en-US" sz="2800" i="1">
                          <a:latin typeface="Cambria Math" panose="02040503050406030204" pitchFamily="18" charset="0"/>
                          <a:ea typeface="Cambria Math" panose="02040503050406030204" pitchFamily="18" charset="0"/>
                        </a:rPr>
                        <m:t>≤</m:t>
                      </m:r>
                    </m:oMath>
                  </m:oMathPara>
                </a14:m>
                <a:endParaRPr lang="en-US" sz="2800" i="1"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𝑒</m:t>
                          </m:r>
                        </m:e>
                        <m:sup>
                          <m:r>
                            <a:rPr lang="en-US" sz="2800" i="1">
                              <a:latin typeface="Cambria Math" panose="02040503050406030204" pitchFamily="18" charset="0"/>
                              <a:ea typeface="Cambria Math" panose="02040503050406030204" pitchFamily="18" charset="0"/>
                            </a:rPr>
                            <m:t>𝜖</m:t>
                          </m:r>
                        </m:sup>
                      </m:sSup>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Pr</m:t>
                          </m:r>
                        </m:fName>
                        <m:e>
                          <m:d>
                            <m:dPr>
                              <m:begChr m:val="["/>
                              <m:endChr m:val="]"/>
                              <m:ctrlPr>
                                <a:rPr lang="en-US" sz="2800" i="1" smtClean="0">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𝑀</m:t>
                                  </m:r>
                                </m:e>
                                <m:sub>
                                  <m:r>
                                    <a:rPr lang="en-US" sz="2800" i="1">
                                      <a:solidFill>
                                        <a:schemeClr val="tx1"/>
                                      </a:solidFill>
                                      <a:latin typeface="Cambria Math" panose="02040503050406030204" pitchFamily="18" charset="0"/>
                                    </a:rPr>
                                    <m:t>1</m:t>
                                  </m:r>
                                </m:sub>
                              </m:sSub>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𝑋</m:t>
                                  </m:r>
                                  <m:r>
                                    <a:rPr lang="en-US" sz="2800" i="1">
                                      <a:solidFill>
                                        <a:schemeClr val="tx1"/>
                                      </a:solidFill>
                                      <a:latin typeface="Cambria Math" panose="02040503050406030204" pitchFamily="18" charset="0"/>
                                    </a:rPr>
                                    <m:t>′</m:t>
                                  </m:r>
                                </m:e>
                              </m:d>
                              <m:r>
                                <a:rPr lang="en-US" sz="2800" i="1">
                                  <a:solidFill>
                                    <a:schemeClr val="tx1"/>
                                  </a:solidFill>
                                  <a:latin typeface="Cambria Math" panose="02040503050406030204" pitchFamily="18" charset="0"/>
                                  <a:ea typeface="Cambria Math" panose="02040503050406030204" pitchFamily="18" charset="0"/>
                                </a:rPr>
                                <m:t>∈</m:t>
                              </m:r>
                              <m:r>
                                <a:rPr lang="en-US" sz="2800" i="1" smtClean="0">
                                  <a:solidFill>
                                    <a:schemeClr val="tx1"/>
                                  </a:solidFill>
                                  <a:latin typeface="Cambria Math" panose="02040503050406030204" pitchFamily="18" charset="0"/>
                                  <a:ea typeface="Cambria Math" panose="02040503050406030204" pitchFamily="18" charset="0"/>
                                </a:rPr>
                                <m:t>𝑁</m:t>
                              </m:r>
                              <m:r>
                                <a:rPr lang="en-US" sz="2800" i="1">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Cambria Math" panose="02040503050406030204" pitchFamily="18" charset="0"/>
                                </a:rPr>
                                <m:t>𝑆</m:t>
                              </m:r>
                              <m:r>
                                <a:rPr lang="en-US" sz="2800" i="1">
                                  <a:solidFill>
                                    <a:schemeClr val="tx1"/>
                                  </a:solidFill>
                                  <a:latin typeface="Cambria Math" panose="02040503050406030204" pitchFamily="18" charset="0"/>
                                  <a:ea typeface="Cambria Math" panose="02040503050406030204" pitchFamily="18" charset="0"/>
                                </a:rPr>
                                <m:t>)</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m:t>
                          </m:r>
                        </m:e>
                      </m:func>
                    </m:oMath>
                  </m:oMathPara>
                </a14:m>
                <a:endParaRPr lang="en-US" sz="2800" dirty="0"/>
              </a:p>
            </p:txBody>
          </p:sp>
        </mc:Choice>
        <mc:Fallback xmlns="">
          <p:sp>
            <p:nvSpPr>
              <p:cNvPr id="56" name="Rounded Rectangle 55">
                <a:extLst>
                  <a:ext uri="{FF2B5EF4-FFF2-40B4-BE49-F238E27FC236}">
                    <a16:creationId xmlns:a16="http://schemas.microsoft.com/office/drawing/2014/main" id="{43B95192-7628-504A-BA14-DA54C208AABA}"/>
                  </a:ext>
                </a:extLst>
              </p:cNvPr>
              <p:cNvSpPr>
                <a:spLocks noRot="1" noChangeAspect="1" noMove="1" noResize="1" noEditPoints="1" noAdjustHandles="1" noChangeArrowheads="1" noChangeShapeType="1" noTextEdit="1"/>
              </p:cNvSpPr>
              <p:nvPr/>
            </p:nvSpPr>
            <p:spPr>
              <a:xfrm>
                <a:off x="266954" y="1796320"/>
                <a:ext cx="4881118" cy="139598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ounded Rectangle 56">
                <a:extLst>
                  <a:ext uri="{FF2B5EF4-FFF2-40B4-BE49-F238E27FC236}">
                    <a16:creationId xmlns:a16="http://schemas.microsoft.com/office/drawing/2014/main" id="{8ECD96F6-E39B-4344-8D53-D75ED2015C08}"/>
                  </a:ext>
                </a:extLst>
              </p:cNvPr>
              <p:cNvSpPr/>
              <p:nvPr/>
            </p:nvSpPr>
            <p:spPr>
              <a:xfrm>
                <a:off x="6784848" y="1748028"/>
                <a:ext cx="4881118" cy="13959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ea typeface="Cambria Math" panose="02040503050406030204" pitchFamily="18" charset="0"/>
                  </a:rPr>
                  <a:t>Exists an </a:t>
                </a:r>
                <a14:m>
                  <m:oMath xmlns:m="http://schemas.openxmlformats.org/officeDocument/2006/math">
                    <m:d>
                      <m:dPr>
                        <m:ctrlPr>
                          <a:rPr lang="en-US" sz="2400" i="1" smtClean="0">
                            <a:solidFill>
                              <a:schemeClr val="accent4">
                                <a:lumMod val="75000"/>
                              </a:schemeClr>
                            </a:solidFill>
                            <a:latin typeface="Cambria Math" panose="02040503050406030204" pitchFamily="18" charset="0"/>
                            <a:ea typeface="Cambria Math" panose="02040503050406030204" pitchFamily="18" charset="0"/>
                          </a:rPr>
                        </m:ctrlPr>
                      </m:dPr>
                      <m:e>
                        <m:r>
                          <a:rPr lang="en-US" sz="2400" i="1" smtClean="0">
                            <a:solidFill>
                              <a:schemeClr val="accent4">
                                <a:lumMod val="75000"/>
                              </a:schemeClr>
                            </a:solidFill>
                            <a:latin typeface="Cambria Math" panose="02040503050406030204" pitchFamily="18" charset="0"/>
                            <a:ea typeface="Cambria Math" panose="02040503050406030204" pitchFamily="18" charset="0"/>
                          </a:rPr>
                          <m:t>𝜖</m:t>
                        </m:r>
                        <m:r>
                          <a:rPr lang="en-US" sz="2400" b="0" i="1" smtClean="0">
                            <a:solidFill>
                              <a:schemeClr val="accent4">
                                <a:lumMod val="75000"/>
                              </a:schemeClr>
                            </a:solidFill>
                            <a:latin typeface="Cambria Math" panose="02040503050406030204" pitchFamily="18" charset="0"/>
                            <a:ea typeface="Cambria Math" panose="02040503050406030204" pitchFamily="18" charset="0"/>
                          </a:rPr>
                          <m:t>,</m:t>
                        </m:r>
                        <m:r>
                          <a:rPr lang="en-US" sz="2400" b="0" i="1" smtClean="0">
                            <a:solidFill>
                              <a:schemeClr val="accent4">
                                <a:lumMod val="75000"/>
                              </a:schemeClr>
                            </a:solidFill>
                            <a:latin typeface="Cambria Math" panose="02040503050406030204" pitchFamily="18" charset="0"/>
                            <a:ea typeface="Cambria Math" panose="02040503050406030204" pitchFamily="18" charset="0"/>
                          </a:rPr>
                          <m:t>𝛿</m:t>
                        </m:r>
                      </m:e>
                    </m:d>
                  </m:oMath>
                </a14:m>
                <a:r>
                  <a:rPr lang="en-US" sz="2400" i="1" dirty="0">
                    <a:solidFill>
                      <a:schemeClr val="accent4">
                        <a:lumMod val="75000"/>
                      </a:schemeClr>
                    </a:solidFill>
                  </a:rPr>
                  <a:t>-matching </a:t>
                </a:r>
                <a:r>
                  <a:rPr lang="en-US" sz="2400" dirty="0"/>
                  <a:t>between the distributions of </a:t>
                </a:r>
              </a:p>
              <a:p>
                <a:pPr algn="ct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𝑋</m:t>
                        </m:r>
                      </m:e>
                    </m:d>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e>
                    </m:d>
                  </m:oMath>
                </a14:m>
                <a:endParaRPr lang="en-US" sz="2400" dirty="0"/>
              </a:p>
            </p:txBody>
          </p:sp>
        </mc:Choice>
        <mc:Fallback xmlns="">
          <p:sp>
            <p:nvSpPr>
              <p:cNvPr id="57" name="Rounded Rectangle 56">
                <a:extLst>
                  <a:ext uri="{FF2B5EF4-FFF2-40B4-BE49-F238E27FC236}">
                    <a16:creationId xmlns:a16="http://schemas.microsoft.com/office/drawing/2014/main" id="{8ECD96F6-E39B-4344-8D53-D75ED2015C08}"/>
                  </a:ext>
                </a:extLst>
              </p:cNvPr>
              <p:cNvSpPr>
                <a:spLocks noRot="1" noChangeAspect="1" noMove="1" noResize="1" noEditPoints="1" noAdjustHandles="1" noChangeArrowheads="1" noChangeShapeType="1" noTextEdit="1"/>
              </p:cNvSpPr>
              <p:nvPr/>
            </p:nvSpPr>
            <p:spPr>
              <a:xfrm>
                <a:off x="6784848" y="1748028"/>
                <a:ext cx="4881118" cy="1395984"/>
              </a:xfrm>
              <a:prstGeom prst="roundRect">
                <a:avLst/>
              </a:prstGeom>
              <a:blipFill>
                <a:blip r:embed="rId6"/>
                <a:stretch>
                  <a:fillRect b="-893"/>
                </a:stretch>
              </a:blipFill>
            </p:spPr>
            <p:txBody>
              <a:bodyPr/>
              <a:lstStyle/>
              <a:p>
                <a:r>
                  <a:rPr lang="en-US">
                    <a:noFill/>
                  </a:rPr>
                  <a:t> </a:t>
                </a:r>
              </a:p>
            </p:txBody>
          </p:sp>
        </mc:Fallback>
      </mc:AlternateContent>
    </p:spTree>
    <p:extLst>
      <p:ext uri="{BB962C8B-B14F-4D97-AF65-F5344CB8AC3E}">
        <p14:creationId xmlns:p14="http://schemas.microsoft.com/office/powerpoint/2010/main" val="997469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E23FBD-105C-D84B-B63C-32819A6FEBA3}"/>
              </a:ext>
            </a:extLst>
          </p:cNvPr>
          <p:cNvSpPr>
            <a:spLocks noGrp="1"/>
          </p:cNvSpPr>
          <p:nvPr>
            <p:ph type="sldNum" sz="quarter" idx="12"/>
          </p:nvPr>
        </p:nvSpPr>
        <p:spPr/>
        <p:txBody>
          <a:bodyPr/>
          <a:lstStyle/>
          <a:p>
            <a:fld id="{41E3F2BF-CFD2-B941-A75D-E2179CA4D974}" type="slidenum">
              <a:rPr lang="en-US" smtClean="0"/>
              <a:t>46</a:t>
            </a:fld>
            <a:endParaRPr lang="en-US"/>
          </a:p>
        </p:txBody>
      </p:sp>
      <p:pic>
        <p:nvPicPr>
          <p:cNvPr id="3" name="Google Shape;629;p48">
            <a:extLst>
              <a:ext uri="{FF2B5EF4-FFF2-40B4-BE49-F238E27FC236}">
                <a16:creationId xmlns:a16="http://schemas.microsoft.com/office/drawing/2014/main" id="{CBBC2C4F-6BEB-314E-A4F2-7B28C60A122F}"/>
              </a:ext>
            </a:extLst>
          </p:cNvPr>
          <p:cNvPicPr preferRelativeResize="0"/>
          <p:nvPr/>
        </p:nvPicPr>
        <p:blipFill>
          <a:blip r:embed="rId3">
            <a:alphaModFix/>
          </a:blip>
          <a:stretch>
            <a:fillRect/>
          </a:stretch>
        </p:blipFill>
        <p:spPr>
          <a:xfrm>
            <a:off x="552184" y="437554"/>
            <a:ext cx="4506199" cy="5904880"/>
          </a:xfrm>
          <a:prstGeom prst="rect">
            <a:avLst/>
          </a:prstGeom>
          <a:noFill/>
          <a:ln>
            <a:noFill/>
          </a:ln>
        </p:spPr>
      </p:pic>
      <p:sp>
        <p:nvSpPr>
          <p:cNvPr id="4" name="Rounded Rectangle 3">
            <a:extLst>
              <a:ext uri="{FF2B5EF4-FFF2-40B4-BE49-F238E27FC236}">
                <a16:creationId xmlns:a16="http://schemas.microsoft.com/office/drawing/2014/main" id="{BAE47825-5FDF-5948-8FF0-89FA3C787A3C}"/>
              </a:ext>
            </a:extLst>
          </p:cNvPr>
          <p:cNvSpPr/>
          <p:nvPr/>
        </p:nvSpPr>
        <p:spPr>
          <a:xfrm>
            <a:off x="4844375" y="4980562"/>
            <a:ext cx="5972308" cy="1361872"/>
          </a:xfrm>
          <a:prstGeom prst="roundRect">
            <a:avLst/>
          </a:prstGeom>
          <a:solidFill>
            <a:schemeClr val="bg1">
              <a:lumMod val="85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solidFill>
                  <a:schemeClr val="bg1">
                    <a:lumMod val="65000"/>
                  </a:schemeClr>
                </a:solidFill>
              </a:rPr>
              <a:t>Why DO lacks composability</a:t>
            </a:r>
            <a:endParaRPr lang="en-US" sz="3200" dirty="0">
              <a:solidFill>
                <a:schemeClr val="bg1">
                  <a:lumMod val="65000"/>
                </a:schemeClr>
              </a:solidFill>
            </a:endParaRPr>
          </a:p>
        </p:txBody>
      </p:sp>
      <p:sp>
        <p:nvSpPr>
          <p:cNvPr id="5" name="Rounded Rectangle 4">
            <a:extLst>
              <a:ext uri="{FF2B5EF4-FFF2-40B4-BE49-F238E27FC236}">
                <a16:creationId xmlns:a16="http://schemas.microsoft.com/office/drawing/2014/main" id="{3329BB5D-28D9-8848-AC8A-26EE37F5D0FD}"/>
              </a:ext>
            </a:extLst>
          </p:cNvPr>
          <p:cNvSpPr/>
          <p:nvPr/>
        </p:nvSpPr>
        <p:spPr>
          <a:xfrm>
            <a:off x="5677711" y="2537481"/>
            <a:ext cx="5661498" cy="1361872"/>
          </a:xfrm>
          <a:prstGeom prst="roundRect">
            <a:avLst/>
          </a:prstGeom>
          <a:solidFill>
            <a:schemeClr val="bg1">
              <a:lumMod val="85000"/>
            </a:schemeClr>
          </a:solidFill>
          <a:ln>
            <a:solidFill>
              <a:schemeClr val="bg1">
                <a:lumMod val="9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chemeClr val="bg1">
                    <a:lumMod val="65000"/>
                  </a:schemeClr>
                </a:solidFill>
              </a:rPr>
              <a:t>A New, Composable DO notion </a:t>
            </a:r>
            <a:endParaRPr lang="en-US" sz="3200" dirty="0">
              <a:solidFill>
                <a:schemeClr val="bg1">
                  <a:lumMod val="65000"/>
                </a:schemeClr>
              </a:solidFill>
            </a:endParaRPr>
          </a:p>
        </p:txBody>
      </p:sp>
      <p:pic>
        <p:nvPicPr>
          <p:cNvPr id="6" name="Google Shape;633;p48">
            <a:extLst>
              <a:ext uri="{FF2B5EF4-FFF2-40B4-BE49-F238E27FC236}">
                <a16:creationId xmlns:a16="http://schemas.microsoft.com/office/drawing/2014/main" id="{6E1FDC47-0B1C-394C-9374-28E06A3B954D}"/>
              </a:ext>
            </a:extLst>
          </p:cNvPr>
          <p:cNvPicPr preferRelativeResize="0"/>
          <p:nvPr/>
        </p:nvPicPr>
        <p:blipFill>
          <a:blip r:embed="rId4">
            <a:alphaModFix/>
          </a:blip>
          <a:stretch>
            <a:fillRect/>
          </a:stretch>
        </p:blipFill>
        <p:spPr>
          <a:xfrm>
            <a:off x="7474155" y="3982224"/>
            <a:ext cx="615946" cy="722350"/>
          </a:xfrm>
          <a:prstGeom prst="rect">
            <a:avLst/>
          </a:prstGeom>
          <a:noFill/>
          <a:ln>
            <a:noFill/>
          </a:ln>
        </p:spPr>
      </p:pic>
      <p:sp>
        <p:nvSpPr>
          <p:cNvPr id="7" name="Rounded Rectangle 6">
            <a:extLst>
              <a:ext uri="{FF2B5EF4-FFF2-40B4-BE49-F238E27FC236}">
                <a16:creationId xmlns:a16="http://schemas.microsoft.com/office/drawing/2014/main" id="{AD56D949-7324-CF41-A5BD-C34402533233}"/>
              </a:ext>
            </a:extLst>
          </p:cNvPr>
          <p:cNvSpPr/>
          <p:nvPr/>
        </p:nvSpPr>
        <p:spPr>
          <a:xfrm>
            <a:off x="6258128" y="286781"/>
            <a:ext cx="5661498" cy="1361872"/>
          </a:xfrm>
          <a:prstGeom prst="roundRect">
            <a:avLst/>
          </a:prstGeom>
          <a:solidFill>
            <a:schemeClr val="accent6">
              <a:lumMod val="60000"/>
              <a:lumOff val="40000"/>
            </a:schemeClr>
          </a:solidFill>
          <a:ln>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chemeClr val="tx1"/>
                </a:solidFill>
              </a:rPr>
              <a:t>Applications</a:t>
            </a:r>
            <a:endParaRPr lang="en-US" sz="3200" dirty="0">
              <a:solidFill>
                <a:schemeClr val="tx1"/>
              </a:solidFill>
            </a:endParaRPr>
          </a:p>
        </p:txBody>
      </p:sp>
      <p:pic>
        <p:nvPicPr>
          <p:cNvPr id="8" name="Google Shape;633;p48">
            <a:extLst>
              <a:ext uri="{FF2B5EF4-FFF2-40B4-BE49-F238E27FC236}">
                <a16:creationId xmlns:a16="http://schemas.microsoft.com/office/drawing/2014/main" id="{B45FFEED-ED73-304D-B36B-B370AE8551DF}"/>
              </a:ext>
            </a:extLst>
          </p:cNvPr>
          <p:cNvPicPr preferRelativeResize="0"/>
          <p:nvPr/>
        </p:nvPicPr>
        <p:blipFill>
          <a:blip r:embed="rId4">
            <a:alphaModFix/>
          </a:blip>
          <a:stretch>
            <a:fillRect/>
          </a:stretch>
        </p:blipFill>
        <p:spPr>
          <a:xfrm>
            <a:off x="8472931" y="1732260"/>
            <a:ext cx="615946" cy="722350"/>
          </a:xfrm>
          <a:prstGeom prst="rect">
            <a:avLst/>
          </a:prstGeom>
          <a:noFill/>
          <a:ln>
            <a:noFill/>
          </a:ln>
        </p:spPr>
      </p:pic>
    </p:spTree>
    <p:extLst>
      <p:ext uri="{BB962C8B-B14F-4D97-AF65-F5344CB8AC3E}">
        <p14:creationId xmlns:p14="http://schemas.microsoft.com/office/powerpoint/2010/main" val="3111044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FABF-8CE6-8A4E-89F7-F986056DB8CC}"/>
              </a:ext>
            </a:extLst>
          </p:cNvPr>
          <p:cNvSpPr>
            <a:spLocks noGrp="1"/>
          </p:cNvSpPr>
          <p:nvPr>
            <p:ph type="title"/>
          </p:nvPr>
        </p:nvSpPr>
        <p:spPr/>
        <p:txBody>
          <a:bodyPr>
            <a:normAutofit/>
          </a:bodyPr>
          <a:lstStyle/>
          <a:p>
            <a:r>
              <a:rPr lang="en-US" sz="4000" b="1" dirty="0"/>
              <a:t>DO Database Operations</a:t>
            </a:r>
          </a:p>
        </p:txBody>
      </p:sp>
      <p:sp>
        <p:nvSpPr>
          <p:cNvPr id="3" name="Content Placeholder 2">
            <a:extLst>
              <a:ext uri="{FF2B5EF4-FFF2-40B4-BE49-F238E27FC236}">
                <a16:creationId xmlns:a16="http://schemas.microsoft.com/office/drawing/2014/main" id="{E9B171C0-EC92-CE45-86AA-3ACB8783783C}"/>
              </a:ext>
            </a:extLst>
          </p:cNvPr>
          <p:cNvSpPr>
            <a:spLocks noGrp="1"/>
          </p:cNvSpPr>
          <p:nvPr>
            <p:ph idx="1"/>
          </p:nvPr>
        </p:nvSpPr>
        <p:spPr/>
        <p:txBody>
          <a:bodyPr>
            <a:normAutofit/>
          </a:bodyPr>
          <a:lstStyle/>
          <a:p>
            <a:r>
              <a:rPr lang="en-US" sz="2400" dirty="0"/>
              <a:t>Adore: Differentially Oblivious Relational Database Operators [QJS</a:t>
            </a:r>
            <a:r>
              <a:rPr lang="en-US" sz="2400" b="1" dirty="0">
                <a:solidFill>
                  <a:srgbClr val="C00000"/>
                </a:solidFill>
              </a:rPr>
              <a:t>S</a:t>
            </a:r>
            <a:r>
              <a:rPr lang="en-US" sz="2400" dirty="0"/>
              <a:t>+23] </a:t>
            </a:r>
            <a:endParaRPr lang="en-US" sz="2000" dirty="0"/>
          </a:p>
          <a:p>
            <a:pPr lvl="1"/>
            <a:r>
              <a:rPr lang="en-US" dirty="0">
                <a:solidFill>
                  <a:srgbClr val="FF0000"/>
                </a:solidFill>
              </a:rPr>
              <a:t>Not composable</a:t>
            </a:r>
          </a:p>
          <a:p>
            <a:pPr lvl="1"/>
            <a:r>
              <a:rPr lang="en-US" sz="2000" dirty="0">
                <a:solidFill>
                  <a:schemeClr val="accent6">
                    <a:lumMod val="75000"/>
                  </a:schemeClr>
                </a:solidFill>
              </a:rPr>
              <a:t>Our framework provide guidelines to enable composition!</a:t>
            </a:r>
            <a:endParaRPr lang="en-US" sz="2000" dirty="0">
              <a:solidFill>
                <a:srgbClr val="FF0000"/>
              </a:solidFill>
            </a:endParaRPr>
          </a:p>
        </p:txBody>
      </p:sp>
      <p:sp>
        <p:nvSpPr>
          <p:cNvPr id="4" name="Slide Number Placeholder 3">
            <a:extLst>
              <a:ext uri="{FF2B5EF4-FFF2-40B4-BE49-F238E27FC236}">
                <a16:creationId xmlns:a16="http://schemas.microsoft.com/office/drawing/2014/main" id="{B7ED184D-6D10-C246-A8FD-000517167CF6}"/>
              </a:ext>
            </a:extLst>
          </p:cNvPr>
          <p:cNvSpPr>
            <a:spLocks noGrp="1"/>
          </p:cNvSpPr>
          <p:nvPr>
            <p:ph type="sldNum" sz="quarter" idx="12"/>
          </p:nvPr>
        </p:nvSpPr>
        <p:spPr/>
        <p:txBody>
          <a:bodyPr/>
          <a:lstStyle/>
          <a:p>
            <a:fld id="{41E3F2BF-CFD2-B941-A75D-E2179CA4D974}" type="slidenum">
              <a:rPr lang="en-US" smtClean="0"/>
              <a:t>47</a:t>
            </a:fld>
            <a:endParaRPr lang="en-US"/>
          </a:p>
        </p:txBody>
      </p:sp>
    </p:spTree>
    <p:extLst>
      <p:ext uri="{BB962C8B-B14F-4D97-AF65-F5344CB8AC3E}">
        <p14:creationId xmlns:p14="http://schemas.microsoft.com/office/powerpoint/2010/main" val="1594085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2"/>
          <p:cNvSpPr txBox="1"/>
          <p:nvPr/>
        </p:nvSpPr>
        <p:spPr>
          <a:xfrm>
            <a:off x="609600" y="304801"/>
            <a:ext cx="12411600" cy="964391"/>
          </a:xfrm>
          <a:prstGeom prst="rect">
            <a:avLst/>
          </a:prstGeom>
          <a:noFill/>
          <a:ln>
            <a:noFill/>
          </a:ln>
        </p:spPr>
        <p:txBody>
          <a:bodyPr spcFirstLastPara="1" wrap="square" lIns="121900" tIns="121900" rIns="121900" bIns="121900" anchor="t" anchorCtr="0">
            <a:spAutoFit/>
          </a:bodyPr>
          <a:lstStyle/>
          <a:p>
            <a:r>
              <a:rPr lang="en" sz="4667" b="1" dirty="0">
                <a:solidFill>
                  <a:schemeClr val="dk1"/>
                </a:solidFill>
                <a:latin typeface="Calibri" panose="020F0502020204030204" pitchFamily="34" charset="0"/>
                <a:ea typeface="Raleway"/>
                <a:cs typeface="Calibri" panose="020F0502020204030204" pitchFamily="34" charset="0"/>
                <a:sym typeface="Raleway"/>
              </a:rPr>
              <a:t>Privacy Amplification by Shuffling</a:t>
            </a:r>
            <a:endParaRPr sz="6667" b="1" dirty="0">
              <a:solidFill>
                <a:srgbClr val="0DB7C4"/>
              </a:solidFill>
              <a:latin typeface="Calibri" panose="020F0502020204030204" pitchFamily="34" charset="0"/>
              <a:ea typeface="Raleway"/>
              <a:cs typeface="Calibri" panose="020F0502020204030204" pitchFamily="34" charset="0"/>
              <a:sym typeface="Raleway"/>
            </a:endParaRPr>
          </a:p>
        </p:txBody>
      </p:sp>
      <p:sp>
        <p:nvSpPr>
          <p:cNvPr id="30" name="Google Shape;76;p14">
            <a:extLst>
              <a:ext uri="{FF2B5EF4-FFF2-40B4-BE49-F238E27FC236}">
                <a16:creationId xmlns:a16="http://schemas.microsoft.com/office/drawing/2014/main" id="{801F2023-AC9D-3D4B-BC32-B62D07FE3CB3}"/>
              </a:ext>
            </a:extLst>
          </p:cNvPr>
          <p:cNvSpPr txBox="1"/>
          <p:nvPr/>
        </p:nvSpPr>
        <p:spPr>
          <a:xfrm>
            <a:off x="9780191" y="2205417"/>
            <a:ext cx="1820000" cy="779725"/>
          </a:xfrm>
          <a:prstGeom prst="rect">
            <a:avLst/>
          </a:prstGeom>
          <a:noFill/>
          <a:ln>
            <a:noFill/>
          </a:ln>
        </p:spPr>
        <p:txBody>
          <a:bodyPr spcFirstLastPara="1" wrap="square" lIns="121900" tIns="121900" rIns="121900" bIns="121900" anchor="t" anchorCtr="0">
            <a:spAutoFit/>
          </a:bodyPr>
          <a:lstStyle/>
          <a:p>
            <a:r>
              <a:rPr lang="en" sz="3467" b="1" dirty="0">
                <a:solidFill>
                  <a:srgbClr val="6AA84F"/>
                </a:solidFill>
                <a:latin typeface="Calibri" panose="020F0502020204030204" pitchFamily="34" charset="0"/>
                <a:ea typeface="Raleway"/>
                <a:cs typeface="Calibri" panose="020F0502020204030204" pitchFamily="34" charset="0"/>
                <a:sym typeface="Raleway"/>
              </a:rPr>
              <a:t>Shuffle</a:t>
            </a:r>
            <a:endParaRPr sz="3467" b="1" dirty="0">
              <a:solidFill>
                <a:srgbClr val="6AA84F"/>
              </a:solidFill>
              <a:latin typeface="Calibri" panose="020F0502020204030204" pitchFamily="34" charset="0"/>
              <a:ea typeface="Raleway"/>
              <a:cs typeface="Calibri" panose="020F0502020204030204" pitchFamily="34" charset="0"/>
              <a:sym typeface="Raleway"/>
            </a:endParaRPr>
          </a:p>
        </p:txBody>
      </p:sp>
      <p:pic>
        <p:nvPicPr>
          <p:cNvPr id="31" name="Google Shape;77;p14">
            <a:extLst>
              <a:ext uri="{FF2B5EF4-FFF2-40B4-BE49-F238E27FC236}">
                <a16:creationId xmlns:a16="http://schemas.microsoft.com/office/drawing/2014/main" id="{1F20B868-E0E2-684A-868F-BDE5B421C4A3}"/>
              </a:ext>
            </a:extLst>
          </p:cNvPr>
          <p:cNvPicPr preferRelativeResize="0"/>
          <p:nvPr/>
        </p:nvPicPr>
        <p:blipFill>
          <a:blip r:embed="rId3">
            <a:alphaModFix/>
          </a:blip>
          <a:stretch>
            <a:fillRect/>
          </a:stretch>
        </p:blipFill>
        <p:spPr>
          <a:xfrm>
            <a:off x="8734256" y="2382201"/>
            <a:ext cx="1018597" cy="859193"/>
          </a:xfrm>
          <a:prstGeom prst="rect">
            <a:avLst/>
          </a:prstGeom>
          <a:noFill/>
          <a:ln>
            <a:noFill/>
          </a:ln>
        </p:spPr>
      </p:pic>
      <p:sp>
        <p:nvSpPr>
          <p:cNvPr id="37" name="Google Shape;83;p14">
            <a:extLst>
              <a:ext uri="{FF2B5EF4-FFF2-40B4-BE49-F238E27FC236}">
                <a16:creationId xmlns:a16="http://schemas.microsoft.com/office/drawing/2014/main" id="{AB897F2D-B033-5E4F-AB51-FB6671F05F9F}"/>
              </a:ext>
            </a:extLst>
          </p:cNvPr>
          <p:cNvSpPr/>
          <p:nvPr/>
        </p:nvSpPr>
        <p:spPr>
          <a:xfrm>
            <a:off x="9072484" y="1945727"/>
            <a:ext cx="263200" cy="417703"/>
          </a:xfrm>
          <a:prstGeom prst="upArrow">
            <a:avLst>
              <a:gd name="adj1" fmla="val 50000"/>
              <a:gd name="adj2" fmla="val 50000"/>
            </a:avLst>
          </a:prstGeom>
          <a:solidFill>
            <a:srgbClr val="B7B7B7"/>
          </a:solidFill>
          <a:ln>
            <a:noFill/>
          </a:ln>
        </p:spPr>
        <p:txBody>
          <a:bodyPr spcFirstLastPara="1" wrap="square" lIns="121900" tIns="121900" rIns="121900" bIns="121900" anchor="ctr" anchorCtr="0">
            <a:noAutofit/>
          </a:bodyPr>
          <a:lstStyle/>
          <a:p>
            <a:endParaRPr sz="2400"/>
          </a:p>
        </p:txBody>
      </p:sp>
      <p:pic>
        <p:nvPicPr>
          <p:cNvPr id="39" name="Google Shape;87;p14">
            <a:extLst>
              <a:ext uri="{FF2B5EF4-FFF2-40B4-BE49-F238E27FC236}">
                <a16:creationId xmlns:a16="http://schemas.microsoft.com/office/drawing/2014/main" id="{19966561-9653-C342-AB14-8B4E83315027}"/>
              </a:ext>
            </a:extLst>
          </p:cNvPr>
          <p:cNvPicPr preferRelativeResize="0"/>
          <p:nvPr/>
        </p:nvPicPr>
        <p:blipFill>
          <a:blip r:embed="rId4">
            <a:alphaModFix/>
          </a:blip>
          <a:stretch>
            <a:fillRect/>
          </a:stretch>
        </p:blipFill>
        <p:spPr>
          <a:xfrm>
            <a:off x="8885181" y="1202729"/>
            <a:ext cx="727207" cy="613404"/>
          </a:xfrm>
          <a:prstGeom prst="rect">
            <a:avLst/>
          </a:prstGeom>
          <a:noFill/>
          <a:ln>
            <a:noFill/>
          </a:ln>
        </p:spPr>
      </p:pic>
      <p:cxnSp>
        <p:nvCxnSpPr>
          <p:cNvPr id="45" name="Google Shape;71;p14">
            <a:extLst>
              <a:ext uri="{FF2B5EF4-FFF2-40B4-BE49-F238E27FC236}">
                <a16:creationId xmlns:a16="http://schemas.microsoft.com/office/drawing/2014/main" id="{C96E1B2A-D11F-6B4F-8D25-5AA57DDB1D6D}"/>
              </a:ext>
            </a:extLst>
          </p:cNvPr>
          <p:cNvCxnSpPr>
            <a:cxnSpLocks/>
          </p:cNvCxnSpPr>
          <p:nvPr/>
        </p:nvCxnSpPr>
        <p:spPr>
          <a:xfrm flipV="1">
            <a:off x="7385638" y="3362901"/>
            <a:ext cx="1461796" cy="886296"/>
          </a:xfrm>
          <a:prstGeom prst="straightConnector1">
            <a:avLst/>
          </a:prstGeom>
          <a:noFill/>
          <a:ln w="28575" cap="flat" cmpd="sng">
            <a:solidFill>
              <a:srgbClr val="B7B7B7"/>
            </a:solidFill>
            <a:prstDash val="solid"/>
            <a:round/>
            <a:headEnd type="none" w="med" len="med"/>
            <a:tailEnd type="stealth" w="med" len="med"/>
          </a:ln>
        </p:spPr>
      </p:cxnSp>
      <p:cxnSp>
        <p:nvCxnSpPr>
          <p:cNvPr id="46" name="Google Shape;72;p14">
            <a:extLst>
              <a:ext uri="{FF2B5EF4-FFF2-40B4-BE49-F238E27FC236}">
                <a16:creationId xmlns:a16="http://schemas.microsoft.com/office/drawing/2014/main" id="{282264F2-1EF6-7E46-B434-75DC2F5D175D}"/>
              </a:ext>
            </a:extLst>
          </p:cNvPr>
          <p:cNvCxnSpPr>
            <a:cxnSpLocks/>
            <a:stCxn id="51" idx="0"/>
          </p:cNvCxnSpPr>
          <p:nvPr/>
        </p:nvCxnSpPr>
        <p:spPr>
          <a:xfrm flipV="1">
            <a:off x="8246901" y="3432164"/>
            <a:ext cx="857404" cy="927009"/>
          </a:xfrm>
          <a:prstGeom prst="straightConnector1">
            <a:avLst/>
          </a:prstGeom>
          <a:noFill/>
          <a:ln w="28575" cap="flat" cmpd="sng">
            <a:solidFill>
              <a:srgbClr val="B7B7B7"/>
            </a:solidFill>
            <a:prstDash val="solid"/>
            <a:round/>
            <a:headEnd type="none" w="med" len="med"/>
            <a:tailEnd type="stealth" w="med" len="med"/>
          </a:ln>
        </p:spPr>
      </p:cxnSp>
      <p:cxnSp>
        <p:nvCxnSpPr>
          <p:cNvPr id="47" name="Google Shape;73;p14">
            <a:extLst>
              <a:ext uri="{FF2B5EF4-FFF2-40B4-BE49-F238E27FC236}">
                <a16:creationId xmlns:a16="http://schemas.microsoft.com/office/drawing/2014/main" id="{3536102C-120A-904E-A347-F67140490E5D}"/>
              </a:ext>
            </a:extLst>
          </p:cNvPr>
          <p:cNvCxnSpPr>
            <a:cxnSpLocks/>
            <a:stCxn id="52" idx="0"/>
          </p:cNvCxnSpPr>
          <p:nvPr/>
        </p:nvCxnSpPr>
        <p:spPr>
          <a:xfrm flipV="1">
            <a:off x="9233183" y="3420860"/>
            <a:ext cx="33743" cy="927330"/>
          </a:xfrm>
          <a:prstGeom prst="straightConnector1">
            <a:avLst/>
          </a:prstGeom>
          <a:noFill/>
          <a:ln w="28575" cap="flat" cmpd="sng">
            <a:solidFill>
              <a:srgbClr val="B7B7B7"/>
            </a:solidFill>
            <a:prstDash val="solid"/>
            <a:round/>
            <a:headEnd type="none" w="med" len="med"/>
            <a:tailEnd type="stealth" w="med" len="med"/>
          </a:ln>
        </p:spPr>
      </p:cxnSp>
      <p:cxnSp>
        <p:nvCxnSpPr>
          <p:cNvPr id="48" name="Google Shape;74;p14">
            <a:extLst>
              <a:ext uri="{FF2B5EF4-FFF2-40B4-BE49-F238E27FC236}">
                <a16:creationId xmlns:a16="http://schemas.microsoft.com/office/drawing/2014/main" id="{A3C77778-CB7C-174A-9C67-4E3D064B05DC}"/>
              </a:ext>
            </a:extLst>
          </p:cNvPr>
          <p:cNvCxnSpPr>
            <a:cxnSpLocks/>
          </p:cNvCxnSpPr>
          <p:nvPr/>
        </p:nvCxnSpPr>
        <p:spPr>
          <a:xfrm flipH="1" flipV="1">
            <a:off x="9541775" y="3333925"/>
            <a:ext cx="589316" cy="932955"/>
          </a:xfrm>
          <a:prstGeom prst="straightConnector1">
            <a:avLst/>
          </a:prstGeom>
          <a:noFill/>
          <a:ln w="28575" cap="flat" cmpd="sng">
            <a:solidFill>
              <a:srgbClr val="B7B7B7"/>
            </a:solidFill>
            <a:prstDash val="solid"/>
            <a:round/>
            <a:headEnd type="none" w="med" len="med"/>
            <a:tailEnd type="stealth" w="med" len="med"/>
          </a:ln>
        </p:spPr>
      </p:cxnSp>
      <p:cxnSp>
        <p:nvCxnSpPr>
          <p:cNvPr id="49" name="Google Shape;75;p14">
            <a:extLst>
              <a:ext uri="{FF2B5EF4-FFF2-40B4-BE49-F238E27FC236}">
                <a16:creationId xmlns:a16="http://schemas.microsoft.com/office/drawing/2014/main" id="{D3ABE6B4-6200-4D43-B341-3258261CC5D5}"/>
              </a:ext>
            </a:extLst>
          </p:cNvPr>
          <p:cNvCxnSpPr>
            <a:cxnSpLocks/>
            <a:stCxn id="54" idx="0"/>
          </p:cNvCxnSpPr>
          <p:nvPr/>
        </p:nvCxnSpPr>
        <p:spPr>
          <a:xfrm flipH="1" flipV="1">
            <a:off x="9874221" y="3304936"/>
            <a:ext cx="1317217" cy="1054237"/>
          </a:xfrm>
          <a:prstGeom prst="straightConnector1">
            <a:avLst/>
          </a:prstGeom>
          <a:noFill/>
          <a:ln w="28575" cap="flat" cmpd="sng">
            <a:solidFill>
              <a:srgbClr val="B7B7B7"/>
            </a:solidFill>
            <a:prstDash val="solid"/>
            <a:round/>
            <a:headEnd type="none" w="med" len="med"/>
            <a:tailEnd type="stealth" w="med" len="med"/>
          </a:ln>
        </p:spPr>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6ECC680-645F-5B4B-9F31-B398025CE198}"/>
                  </a:ext>
                </a:extLst>
              </p:cNvPr>
              <p:cNvSpPr txBox="1"/>
              <p:nvPr/>
            </p:nvSpPr>
            <p:spPr>
              <a:xfrm>
                <a:off x="6922383" y="4337207"/>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1</m:t>
                          </m:r>
                        </m:sub>
                      </m:sSub>
                      <m:r>
                        <a:rPr lang="en-US" sz="2667" i="1">
                          <a:latin typeface="Cambria Math" panose="02040503050406030204" pitchFamily="18" charset="0"/>
                        </a:rPr>
                        <m:t>)</m:t>
                      </m:r>
                    </m:oMath>
                  </m:oMathPara>
                </a14:m>
                <a:endParaRPr lang="en-US" sz="2667" dirty="0"/>
              </a:p>
            </p:txBody>
          </p:sp>
        </mc:Choice>
        <mc:Fallback xmlns="">
          <p:sp>
            <p:nvSpPr>
              <p:cNvPr id="50" name="TextBox 49">
                <a:extLst>
                  <a:ext uri="{FF2B5EF4-FFF2-40B4-BE49-F238E27FC236}">
                    <a16:creationId xmlns:a16="http://schemas.microsoft.com/office/drawing/2014/main" id="{56ECC680-645F-5B4B-9F31-B398025CE198}"/>
                  </a:ext>
                </a:extLst>
              </p:cNvPr>
              <p:cNvSpPr txBox="1">
                <a:spLocks noRot="1" noChangeAspect="1" noMove="1" noResize="1" noEditPoints="1" noAdjustHandles="1" noChangeArrowheads="1" noChangeShapeType="1" noTextEdit="1"/>
              </p:cNvSpPr>
              <p:nvPr/>
            </p:nvSpPr>
            <p:spPr>
              <a:xfrm>
                <a:off x="6922383" y="4337207"/>
                <a:ext cx="463255" cy="410433"/>
              </a:xfrm>
              <a:prstGeom prst="rect">
                <a:avLst/>
              </a:prstGeom>
              <a:blipFill>
                <a:blip r:embed="rId5"/>
                <a:stretch>
                  <a:fillRect l="-23684" t="-3030" r="-10789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55CD876-DEC4-CD46-AEF6-4932F4E41250}"/>
                  </a:ext>
                </a:extLst>
              </p:cNvPr>
              <p:cNvSpPr txBox="1"/>
              <p:nvPr/>
            </p:nvSpPr>
            <p:spPr>
              <a:xfrm>
                <a:off x="8015273" y="4359173"/>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2</m:t>
                          </m:r>
                        </m:sub>
                      </m:sSub>
                      <m:r>
                        <a:rPr lang="en-US" sz="2667" i="1">
                          <a:latin typeface="Cambria Math" panose="02040503050406030204" pitchFamily="18" charset="0"/>
                        </a:rPr>
                        <m:t>)</m:t>
                      </m:r>
                    </m:oMath>
                  </m:oMathPara>
                </a14:m>
                <a:endParaRPr lang="en-US" sz="2667" dirty="0"/>
              </a:p>
            </p:txBody>
          </p:sp>
        </mc:Choice>
        <mc:Fallback xmlns="">
          <p:sp>
            <p:nvSpPr>
              <p:cNvPr id="51" name="TextBox 50">
                <a:extLst>
                  <a:ext uri="{FF2B5EF4-FFF2-40B4-BE49-F238E27FC236}">
                    <a16:creationId xmlns:a16="http://schemas.microsoft.com/office/drawing/2014/main" id="{E55CD876-DEC4-CD46-AEF6-4932F4E41250}"/>
                  </a:ext>
                </a:extLst>
              </p:cNvPr>
              <p:cNvSpPr txBox="1">
                <a:spLocks noRot="1" noChangeAspect="1" noMove="1" noResize="1" noEditPoints="1" noAdjustHandles="1" noChangeArrowheads="1" noChangeShapeType="1" noTextEdit="1"/>
              </p:cNvSpPr>
              <p:nvPr/>
            </p:nvSpPr>
            <p:spPr>
              <a:xfrm>
                <a:off x="8015273" y="4359173"/>
                <a:ext cx="463255" cy="410433"/>
              </a:xfrm>
              <a:prstGeom prst="rect">
                <a:avLst/>
              </a:prstGeom>
              <a:blipFill>
                <a:blip r:embed="rId6"/>
                <a:stretch>
                  <a:fillRect l="-21053" r="-110526"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A49BF30-6AB8-674E-B25E-A2EC45F5EFD6}"/>
                  </a:ext>
                </a:extLst>
              </p:cNvPr>
              <p:cNvSpPr txBox="1"/>
              <p:nvPr/>
            </p:nvSpPr>
            <p:spPr>
              <a:xfrm>
                <a:off x="9001555" y="4348190"/>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3</m:t>
                          </m:r>
                        </m:sub>
                      </m:sSub>
                      <m:r>
                        <a:rPr lang="en-US" sz="2667" i="1">
                          <a:latin typeface="Cambria Math" panose="02040503050406030204" pitchFamily="18" charset="0"/>
                        </a:rPr>
                        <m:t>)</m:t>
                      </m:r>
                    </m:oMath>
                  </m:oMathPara>
                </a14:m>
                <a:endParaRPr lang="en-US" sz="2667" dirty="0"/>
              </a:p>
            </p:txBody>
          </p:sp>
        </mc:Choice>
        <mc:Fallback xmlns="">
          <p:sp>
            <p:nvSpPr>
              <p:cNvPr id="52" name="TextBox 51">
                <a:extLst>
                  <a:ext uri="{FF2B5EF4-FFF2-40B4-BE49-F238E27FC236}">
                    <a16:creationId xmlns:a16="http://schemas.microsoft.com/office/drawing/2014/main" id="{AA49BF30-6AB8-674E-B25E-A2EC45F5EFD6}"/>
                  </a:ext>
                </a:extLst>
              </p:cNvPr>
              <p:cNvSpPr txBox="1">
                <a:spLocks noRot="1" noChangeAspect="1" noMove="1" noResize="1" noEditPoints="1" noAdjustHandles="1" noChangeArrowheads="1" noChangeShapeType="1" noTextEdit="1"/>
              </p:cNvSpPr>
              <p:nvPr/>
            </p:nvSpPr>
            <p:spPr>
              <a:xfrm>
                <a:off x="9001555" y="4348190"/>
                <a:ext cx="463255" cy="410433"/>
              </a:xfrm>
              <a:prstGeom prst="rect">
                <a:avLst/>
              </a:prstGeom>
              <a:blipFill>
                <a:blip r:embed="rId7"/>
                <a:stretch>
                  <a:fillRect l="-24324" r="-113514"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9E5AA79-BC48-294F-8DCB-72FA4A2BB141}"/>
                  </a:ext>
                </a:extLst>
              </p:cNvPr>
              <p:cNvSpPr txBox="1"/>
              <p:nvPr/>
            </p:nvSpPr>
            <p:spPr>
              <a:xfrm>
                <a:off x="9922675" y="4359173"/>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4</m:t>
                          </m:r>
                        </m:sub>
                      </m:sSub>
                      <m:r>
                        <a:rPr lang="en-US" sz="2667" i="1">
                          <a:latin typeface="Cambria Math" panose="02040503050406030204" pitchFamily="18" charset="0"/>
                        </a:rPr>
                        <m:t>)</m:t>
                      </m:r>
                    </m:oMath>
                  </m:oMathPara>
                </a14:m>
                <a:endParaRPr lang="en-US" sz="2667" dirty="0"/>
              </a:p>
            </p:txBody>
          </p:sp>
        </mc:Choice>
        <mc:Fallback xmlns="">
          <p:sp>
            <p:nvSpPr>
              <p:cNvPr id="53" name="TextBox 52">
                <a:extLst>
                  <a:ext uri="{FF2B5EF4-FFF2-40B4-BE49-F238E27FC236}">
                    <a16:creationId xmlns:a16="http://schemas.microsoft.com/office/drawing/2014/main" id="{B9E5AA79-BC48-294F-8DCB-72FA4A2BB141}"/>
                  </a:ext>
                </a:extLst>
              </p:cNvPr>
              <p:cNvSpPr txBox="1">
                <a:spLocks noRot="1" noChangeAspect="1" noMove="1" noResize="1" noEditPoints="1" noAdjustHandles="1" noChangeArrowheads="1" noChangeShapeType="1" noTextEdit="1"/>
              </p:cNvSpPr>
              <p:nvPr/>
            </p:nvSpPr>
            <p:spPr>
              <a:xfrm>
                <a:off x="9922675" y="4359173"/>
                <a:ext cx="463255" cy="410433"/>
              </a:xfrm>
              <a:prstGeom prst="rect">
                <a:avLst/>
              </a:prstGeom>
              <a:blipFill>
                <a:blip r:embed="rId8"/>
                <a:stretch>
                  <a:fillRect l="-23684" r="-110526"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FD7B8EC-C494-6E4C-9FFA-DAB37F2CD260}"/>
                  </a:ext>
                </a:extLst>
              </p:cNvPr>
              <p:cNvSpPr txBox="1"/>
              <p:nvPr/>
            </p:nvSpPr>
            <p:spPr>
              <a:xfrm>
                <a:off x="10959810" y="4359173"/>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5</m:t>
                          </m:r>
                        </m:sub>
                      </m:sSub>
                      <m:r>
                        <a:rPr lang="en-US" sz="2667" i="1">
                          <a:latin typeface="Cambria Math" panose="02040503050406030204" pitchFamily="18" charset="0"/>
                        </a:rPr>
                        <m:t>)</m:t>
                      </m:r>
                    </m:oMath>
                  </m:oMathPara>
                </a14:m>
                <a:endParaRPr lang="en-US" sz="2667" dirty="0"/>
              </a:p>
            </p:txBody>
          </p:sp>
        </mc:Choice>
        <mc:Fallback xmlns="">
          <p:sp>
            <p:nvSpPr>
              <p:cNvPr id="54" name="TextBox 53">
                <a:extLst>
                  <a:ext uri="{FF2B5EF4-FFF2-40B4-BE49-F238E27FC236}">
                    <a16:creationId xmlns:a16="http://schemas.microsoft.com/office/drawing/2014/main" id="{3FD7B8EC-C494-6E4C-9FFA-DAB37F2CD260}"/>
                  </a:ext>
                </a:extLst>
              </p:cNvPr>
              <p:cNvSpPr txBox="1">
                <a:spLocks noRot="1" noChangeAspect="1" noMove="1" noResize="1" noEditPoints="1" noAdjustHandles="1" noChangeArrowheads="1" noChangeShapeType="1" noTextEdit="1"/>
              </p:cNvSpPr>
              <p:nvPr/>
            </p:nvSpPr>
            <p:spPr>
              <a:xfrm>
                <a:off x="10959810" y="4359173"/>
                <a:ext cx="463255" cy="410433"/>
              </a:xfrm>
              <a:prstGeom prst="rect">
                <a:avLst/>
              </a:prstGeom>
              <a:blipFill>
                <a:blip r:embed="rId9"/>
                <a:stretch>
                  <a:fillRect l="-24324" r="-116216"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26C1E69-F075-7040-B2E7-819ED58E205D}"/>
                  </a:ext>
                </a:extLst>
              </p:cNvPr>
              <p:cNvSpPr txBox="1"/>
              <p:nvPr/>
            </p:nvSpPr>
            <p:spPr>
              <a:xfrm>
                <a:off x="806259" y="1953135"/>
                <a:ext cx="5354595" cy="2554930"/>
              </a:xfrm>
              <a:prstGeom prst="rect">
                <a:avLst/>
              </a:prstGeom>
              <a:noFill/>
            </p:spPr>
            <p:txBody>
              <a:bodyPr wrap="square" rtlCol="0">
                <a:spAutoFit/>
              </a:bodyPr>
              <a:lstStyle/>
              <a:p>
                <a:r>
                  <a:rPr lang="en-US" sz="2667" dirty="0">
                    <a:latin typeface="Calibri" panose="020F0502020204030204" pitchFamily="34" charset="0"/>
                    <a:cs typeface="Calibri" panose="020F0502020204030204" pitchFamily="34" charset="0"/>
                  </a:rPr>
                  <a:t>Theorem </a:t>
                </a:r>
                <a:r>
                  <a:rPr lang="en-US" sz="1600" dirty="0">
                    <a:latin typeface="Calibri" panose="020F0502020204030204" pitchFamily="34" charset="0"/>
                    <a:cs typeface="Calibri" panose="020F0502020204030204" pitchFamily="34" charset="0"/>
                  </a:rPr>
                  <a:t>[FMT21]</a:t>
                </a:r>
                <a:r>
                  <a:rPr lang="en-US" sz="2667" dirty="0">
                    <a:latin typeface="Calibri" panose="020F0502020204030204" pitchFamily="34" charset="0"/>
                    <a:cs typeface="Calibri" panose="020F0502020204030204" pitchFamily="34" charset="0"/>
                  </a:rPr>
                  <a:t>:</a:t>
                </a:r>
              </a:p>
              <a:p>
                <a:pPr marL="457189" indent="-457189">
                  <a:buFont typeface="Arial" panose="020B0604020202020204" pitchFamily="34" charset="0"/>
                  <a:buChar char="•"/>
                </a:pPr>
                <a14:m>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oMath>
                </a14:m>
                <a:r>
                  <a:rPr lang="en-US" sz="2667" dirty="0">
                    <a:latin typeface="Calibri" panose="020F0502020204030204" pitchFamily="34" charset="0"/>
                    <a:cs typeface="Calibri" panose="020F0502020204030204" pitchFamily="34" charset="0"/>
                  </a:rPr>
                  <a:t> is any </a:t>
                </a:r>
                <a14:m>
                  <m:oMath xmlns:m="http://schemas.openxmlformats.org/officeDocument/2006/math">
                    <m:sSub>
                      <m:sSubPr>
                        <m:ctrlPr>
                          <a:rPr lang="en-US" sz="2667" i="1">
                            <a:latin typeface="Cambria Math" panose="02040503050406030204" pitchFamily="18" charset="0"/>
                            <a:ea typeface="Cambria Math" panose="02040503050406030204" pitchFamily="18" charset="0"/>
                          </a:rPr>
                        </m:ctrlPr>
                      </m:sSubPr>
                      <m:e>
                        <m:r>
                          <a:rPr lang="en-US" sz="2667" i="1">
                            <a:latin typeface="Cambria Math" panose="02040503050406030204" pitchFamily="18" charset="0"/>
                            <a:ea typeface="Cambria Math" panose="02040503050406030204" pitchFamily="18" charset="0"/>
                          </a:rPr>
                          <m:t>𝜖</m:t>
                        </m:r>
                      </m:e>
                      <m:sub>
                        <m:r>
                          <a:rPr lang="en-US" sz="2667" i="1">
                            <a:latin typeface="Cambria Math" panose="02040503050406030204" pitchFamily="18" charset="0"/>
                            <a:ea typeface="Cambria Math" panose="02040503050406030204" pitchFamily="18" charset="0"/>
                          </a:rPr>
                          <m:t>0</m:t>
                        </m:r>
                      </m:sub>
                    </m:sSub>
                  </m:oMath>
                </a14:m>
                <a:r>
                  <a:rPr lang="en-US" sz="2667" dirty="0">
                    <a:latin typeface="Calibri" panose="020F0502020204030204" pitchFamily="34" charset="0"/>
                    <a:cs typeface="Calibri" panose="020F0502020204030204" pitchFamily="34" charset="0"/>
                  </a:rPr>
                  <a:t>-DP randomizer, </a:t>
                </a:r>
              </a:p>
              <a:p>
                <a:pPr marL="457189" indent="-457189">
                  <a:buFont typeface="Arial" panose="020B0604020202020204" pitchFamily="34" charset="0"/>
                  <a:buChar char="•"/>
                </a:pPr>
                <a14:m>
                  <m:oMath xmlns:m="http://schemas.openxmlformats.org/officeDocument/2006/math">
                    <m:r>
                      <a:rPr lang="en-US" sz="2667" i="1">
                        <a:latin typeface="Cambria Math" panose="02040503050406030204" pitchFamily="18" charset="0"/>
                        <a:cs typeface="Calibri" panose="020F0502020204030204" pitchFamily="34" charset="0"/>
                      </a:rPr>
                      <m:t>𝑆</m:t>
                    </m:r>
                    <m:r>
                      <a:rPr lang="en-US" sz="2667" i="1">
                        <a:latin typeface="Cambria Math" panose="02040503050406030204" pitchFamily="18" charset="0"/>
                        <a:cs typeface="Calibri" panose="020F0502020204030204" pitchFamily="34" charset="0"/>
                      </a:rPr>
                      <m:t>()</m:t>
                    </m:r>
                  </m:oMath>
                </a14:m>
                <a:r>
                  <a:rPr lang="en-US" sz="2667" dirty="0">
                    <a:latin typeface="Calibri" panose="020F0502020204030204" pitchFamily="34" charset="0"/>
                    <a:cs typeface="Calibri" panose="020F0502020204030204" pitchFamily="34" charset="0"/>
                  </a:rPr>
                  <a:t> is a perfect shuffler</a:t>
                </a:r>
              </a:p>
              <a:p>
                <a:pPr marL="457189" indent="-457189">
                  <a:buFont typeface="Arial" panose="020B0604020202020204" pitchFamily="34" charset="0"/>
                  <a:buChar char="•"/>
                </a:pPr>
                <a:endParaRPr lang="en-US" sz="2667" dirty="0">
                  <a:latin typeface="Calibri" panose="020F0502020204030204" pitchFamily="34" charset="0"/>
                  <a:cs typeface="Calibri" panose="020F0502020204030204" pitchFamily="34" charset="0"/>
                </a:endParaRPr>
              </a:p>
              <a:p>
                <a:r>
                  <a:rPr lang="en-US" sz="2667" dirty="0">
                    <a:latin typeface="Calibri" panose="020F0502020204030204" pitchFamily="34" charset="0"/>
                    <a:cs typeface="Calibri" panose="020F0502020204030204" pitchFamily="34" charset="0"/>
                  </a:rPr>
                  <a:t>Then </a:t>
                </a:r>
                <a14:m>
                  <m:oMath xmlns:m="http://schemas.openxmlformats.org/officeDocument/2006/math">
                    <m:r>
                      <a:rPr lang="en-US" sz="2667" i="1" dirty="0">
                        <a:latin typeface="Cambria Math" panose="02040503050406030204" pitchFamily="18" charset="0"/>
                      </a:rPr>
                      <m:t>𝑆</m:t>
                    </m:r>
                    <m:r>
                      <a:rPr lang="en-US" sz="2667">
                        <a:latin typeface="Cambria Math" panose="02040503050406030204" pitchFamily="18" charset="0"/>
                      </a:rPr>
                      <m:t>(</m:t>
                    </m:r>
                    <m:r>
                      <a:rPr lang="en-US" sz="2667" i="1">
                        <a:latin typeface="Cambria Math" panose="02040503050406030204" pitchFamily="18" charset="0"/>
                      </a:rPr>
                      <m:t>𝑅</m:t>
                    </m:r>
                    <m:d>
                      <m:dPr>
                        <m:ctrlPr>
                          <a:rPr lang="en-US" sz="2667" i="1">
                            <a:latin typeface="Cambria Math" panose="02040503050406030204" pitchFamily="18" charset="0"/>
                          </a:rPr>
                        </m:ctrlPr>
                      </m:dPr>
                      <m:e>
                        <m:r>
                          <a:rPr lang="en-US" sz="2667" i="1">
                            <a:latin typeface="Cambria Math" panose="02040503050406030204" pitchFamily="18" charset="0"/>
                            <a:ea typeface="Cambria Math" panose="02040503050406030204" pitchFamily="18" charset="0"/>
                          </a:rPr>
                          <m:t>∙</m:t>
                        </m:r>
                      </m:e>
                    </m:d>
                    <m:r>
                      <a:rPr lang="en-US" sz="2667" i="1">
                        <a:latin typeface="Cambria Math" panose="02040503050406030204" pitchFamily="18" charset="0"/>
                      </a:rPr>
                      <m:t>,</m:t>
                    </m:r>
                    <m:r>
                      <a:rPr lang="en-US" sz="2667" i="1">
                        <a:latin typeface="Cambria Math" panose="02040503050406030204" pitchFamily="18" charset="0"/>
                      </a:rPr>
                      <m:t>𝑅</m:t>
                    </m:r>
                    <m:d>
                      <m:dPr>
                        <m:ctrlPr>
                          <a:rPr lang="en-US" sz="2667" i="1">
                            <a:latin typeface="Cambria Math" panose="02040503050406030204" pitchFamily="18" charset="0"/>
                          </a:rPr>
                        </m:ctrlPr>
                      </m:dPr>
                      <m:e>
                        <m:r>
                          <a:rPr lang="en-US" sz="2667" i="1">
                            <a:latin typeface="Cambria Math" panose="02040503050406030204" pitchFamily="18" charset="0"/>
                            <a:ea typeface="Cambria Math" panose="02040503050406030204" pitchFamily="18" charset="0"/>
                          </a:rPr>
                          <m:t>∙</m:t>
                        </m:r>
                      </m:e>
                    </m:d>
                    <m:r>
                      <a:rPr lang="en-US" sz="2667" i="1">
                        <a:latin typeface="Cambria Math" panose="02040503050406030204" pitchFamily="18" charset="0"/>
                        <a:ea typeface="Cambria Math" panose="02040503050406030204" pitchFamily="18" charset="0"/>
                      </a:rPr>
                      <m:t>…,</m:t>
                    </m:r>
                    <m:r>
                      <a:rPr lang="en-US" sz="2667" i="1">
                        <a:latin typeface="Cambria Math" panose="02040503050406030204" pitchFamily="18" charset="0"/>
                      </a:rPr>
                      <m:t>𝑅</m:t>
                    </m:r>
                    <m:d>
                      <m:dPr>
                        <m:ctrlPr>
                          <a:rPr lang="en-US" sz="2667" i="1">
                            <a:latin typeface="Cambria Math" panose="02040503050406030204" pitchFamily="18" charset="0"/>
                          </a:rPr>
                        </m:ctrlPr>
                      </m:dPr>
                      <m:e>
                        <m:r>
                          <a:rPr lang="en-US" sz="2667" i="1">
                            <a:latin typeface="Cambria Math" panose="02040503050406030204" pitchFamily="18" charset="0"/>
                            <a:ea typeface="Cambria Math" panose="02040503050406030204" pitchFamily="18" charset="0"/>
                          </a:rPr>
                          <m:t>∙</m:t>
                        </m:r>
                      </m:e>
                    </m:d>
                    <m:r>
                      <a:rPr lang="en-US" sz="2667" i="1">
                        <a:latin typeface="Cambria Math" panose="02040503050406030204" pitchFamily="18" charset="0"/>
                      </a:rPr>
                      <m:t>)</m:t>
                    </m:r>
                  </m:oMath>
                </a14:m>
                <a:r>
                  <a:rPr lang="en-US" sz="2667" dirty="0">
                    <a:latin typeface="Calibri" panose="020F0502020204030204" pitchFamily="34" charset="0"/>
                    <a:cs typeface="Calibri" panose="020F0502020204030204" pitchFamily="34" charset="0"/>
                  </a:rPr>
                  <a:t> is an </a:t>
                </a:r>
                <a14:m>
                  <m:oMath xmlns:m="http://schemas.openxmlformats.org/officeDocument/2006/math">
                    <m:r>
                      <a:rPr lang="en-US" sz="2667">
                        <a:latin typeface="Cambria Math" panose="02040503050406030204" pitchFamily="18" charset="0"/>
                        <a:ea typeface="Cambria Math" panose="02040503050406030204" pitchFamily="18" charset="0"/>
                      </a:rPr>
                      <m:t>(</m:t>
                    </m:r>
                    <m:r>
                      <a:rPr lang="en-US" sz="2667" i="1">
                        <a:latin typeface="Cambria Math" panose="02040503050406030204" pitchFamily="18" charset="0"/>
                        <a:ea typeface="Cambria Math" panose="02040503050406030204" pitchFamily="18" charset="0"/>
                      </a:rPr>
                      <m:t>𝜖</m:t>
                    </m:r>
                    <m:r>
                      <a:rPr lang="en-US" sz="2667" i="1">
                        <a:latin typeface="Cambria Math" panose="02040503050406030204" pitchFamily="18" charset="0"/>
                        <a:ea typeface="Cambria Math" panose="02040503050406030204" pitchFamily="18" charset="0"/>
                      </a:rPr>
                      <m:t>,</m:t>
                    </m:r>
                    <m:r>
                      <a:rPr lang="en-US" sz="2667" i="1">
                        <a:latin typeface="Cambria Math" panose="02040503050406030204" pitchFamily="18" charset="0"/>
                        <a:ea typeface="Cambria Math" panose="02040503050406030204" pitchFamily="18" charset="0"/>
                      </a:rPr>
                      <m:t>𝛿</m:t>
                    </m:r>
                    <m:r>
                      <a:rPr lang="en-US" sz="2667" i="1">
                        <a:latin typeface="Cambria Math" panose="02040503050406030204" pitchFamily="18" charset="0"/>
                        <a:ea typeface="Cambria Math" panose="02040503050406030204" pitchFamily="18" charset="0"/>
                      </a:rPr>
                      <m:t>)</m:t>
                    </m:r>
                  </m:oMath>
                </a14:m>
                <a:r>
                  <a:rPr lang="en-US" sz="2667" dirty="0">
                    <a:latin typeface="Calibri" panose="020F0502020204030204" pitchFamily="34" charset="0"/>
                    <a:cs typeface="Calibri" panose="020F0502020204030204" pitchFamily="34" charset="0"/>
                  </a:rPr>
                  <a:t>-DP mechanism with </a:t>
                </a:r>
                <a14:m>
                  <m:oMath xmlns:m="http://schemas.openxmlformats.org/officeDocument/2006/math">
                    <m:r>
                      <a:rPr lang="en-US" sz="2667" i="1" smtClean="0">
                        <a:latin typeface="Cambria Math" panose="02040503050406030204" pitchFamily="18" charset="0"/>
                        <a:ea typeface="Cambria Math" panose="02040503050406030204" pitchFamily="18" charset="0"/>
                        <a:cs typeface="Calibri" panose="020F0502020204030204" pitchFamily="34" charset="0"/>
                      </a:rPr>
                      <m:t>𝜖</m:t>
                    </m:r>
                    <m:r>
                      <a:rPr lang="en-US" sz="2667"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sz="2667"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sz="2667" i="1" smtClean="0">
                            <a:latin typeface="Cambria Math" panose="02040503050406030204" pitchFamily="18" charset="0"/>
                            <a:ea typeface="Cambria Math" panose="02040503050406030204" pitchFamily="18" charset="0"/>
                            <a:cs typeface="Calibri" panose="020F0502020204030204" pitchFamily="34" charset="0"/>
                          </a:rPr>
                          <m:t>𝜖</m:t>
                        </m:r>
                      </m:e>
                      <m:sub>
                        <m:r>
                          <a:rPr lang="en-US" sz="2667" b="0" i="0" smtClean="0">
                            <a:latin typeface="Cambria Math" panose="02040503050406030204" pitchFamily="18" charset="0"/>
                            <a:ea typeface="Cambria Math" panose="02040503050406030204" pitchFamily="18" charset="0"/>
                            <a:cs typeface="Calibri" panose="020F0502020204030204" pitchFamily="34" charset="0"/>
                          </a:rPr>
                          <m:t>0</m:t>
                        </m:r>
                      </m:sub>
                    </m:sSub>
                  </m:oMath>
                </a14:m>
                <a:r>
                  <a:rPr lang="en-US" sz="2667" dirty="0"/>
                  <a:t>.</a:t>
                </a:r>
              </a:p>
            </p:txBody>
          </p:sp>
        </mc:Choice>
        <mc:Fallback xmlns="">
          <p:sp>
            <p:nvSpPr>
              <p:cNvPr id="26" name="TextBox 25">
                <a:extLst>
                  <a:ext uri="{FF2B5EF4-FFF2-40B4-BE49-F238E27FC236}">
                    <a16:creationId xmlns:a16="http://schemas.microsoft.com/office/drawing/2014/main" id="{926C1E69-F075-7040-B2E7-819ED58E205D}"/>
                  </a:ext>
                </a:extLst>
              </p:cNvPr>
              <p:cNvSpPr txBox="1">
                <a:spLocks noRot="1" noChangeAspect="1" noMove="1" noResize="1" noEditPoints="1" noAdjustHandles="1" noChangeArrowheads="1" noChangeShapeType="1" noTextEdit="1"/>
              </p:cNvSpPr>
              <p:nvPr/>
            </p:nvSpPr>
            <p:spPr>
              <a:xfrm>
                <a:off x="806259" y="1953135"/>
                <a:ext cx="5354595" cy="2554930"/>
              </a:xfrm>
              <a:prstGeom prst="rect">
                <a:avLst/>
              </a:prstGeom>
              <a:blipFill>
                <a:blip r:embed="rId10"/>
                <a:stretch>
                  <a:fillRect l="-1891" t="-1980" b="-495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9A024EE-6658-8A49-8360-F0E6CED45BD4}"/>
              </a:ext>
            </a:extLst>
          </p:cNvPr>
          <p:cNvSpPr>
            <a:spLocks noGrp="1"/>
          </p:cNvSpPr>
          <p:nvPr>
            <p:ph type="sldNum" idx="12"/>
          </p:nvPr>
        </p:nvSpPr>
        <p:spPr/>
        <p:txBody>
          <a:bodyPr/>
          <a:lstStyle/>
          <a:p>
            <a:fld id="{00000000-1234-1234-1234-123412341234}" type="slidenum">
              <a:rPr lang="en" smtClean="0"/>
              <a:pPr/>
              <a:t>48</a:t>
            </a:fld>
            <a:endParaRPr lang="en"/>
          </a:p>
        </p:txBody>
      </p:sp>
      <p:pic>
        <p:nvPicPr>
          <p:cNvPr id="25" name="Picture 24">
            <a:extLst>
              <a:ext uri="{FF2B5EF4-FFF2-40B4-BE49-F238E27FC236}">
                <a16:creationId xmlns:a16="http://schemas.microsoft.com/office/drawing/2014/main" id="{C6164C8D-0572-9349-BC1E-EFD77A90F31E}"/>
              </a:ext>
            </a:extLst>
          </p:cNvPr>
          <p:cNvPicPr>
            <a:picLocks noChangeAspect="1"/>
          </p:cNvPicPr>
          <p:nvPr/>
        </p:nvPicPr>
        <p:blipFill>
          <a:blip r:embed="rId11"/>
          <a:stretch>
            <a:fillRect/>
          </a:stretch>
        </p:blipFill>
        <p:spPr>
          <a:xfrm>
            <a:off x="6892869" y="4909175"/>
            <a:ext cx="910265" cy="901071"/>
          </a:xfrm>
          <a:prstGeom prst="rect">
            <a:avLst/>
          </a:prstGeom>
        </p:spPr>
      </p:pic>
      <p:pic>
        <p:nvPicPr>
          <p:cNvPr id="27" name="Picture 26">
            <a:extLst>
              <a:ext uri="{FF2B5EF4-FFF2-40B4-BE49-F238E27FC236}">
                <a16:creationId xmlns:a16="http://schemas.microsoft.com/office/drawing/2014/main" id="{352E387F-8CE2-684F-92DC-F53EF491D6B7}"/>
              </a:ext>
            </a:extLst>
          </p:cNvPr>
          <p:cNvPicPr>
            <a:picLocks noChangeAspect="1"/>
          </p:cNvPicPr>
          <p:nvPr/>
        </p:nvPicPr>
        <p:blipFill>
          <a:blip r:embed="rId12"/>
          <a:stretch>
            <a:fillRect/>
          </a:stretch>
        </p:blipFill>
        <p:spPr>
          <a:xfrm>
            <a:off x="7950631" y="4905828"/>
            <a:ext cx="932731" cy="932731"/>
          </a:xfrm>
          <a:prstGeom prst="rect">
            <a:avLst/>
          </a:prstGeom>
        </p:spPr>
      </p:pic>
      <p:pic>
        <p:nvPicPr>
          <p:cNvPr id="28" name="Picture 27">
            <a:extLst>
              <a:ext uri="{FF2B5EF4-FFF2-40B4-BE49-F238E27FC236}">
                <a16:creationId xmlns:a16="http://schemas.microsoft.com/office/drawing/2014/main" id="{C0F9F5ED-178D-3D4C-BBA8-3246992B43CA}"/>
              </a:ext>
            </a:extLst>
          </p:cNvPr>
          <p:cNvPicPr>
            <a:picLocks noChangeAspect="1"/>
          </p:cNvPicPr>
          <p:nvPr/>
        </p:nvPicPr>
        <p:blipFill>
          <a:blip r:embed="rId13"/>
          <a:stretch>
            <a:fillRect/>
          </a:stretch>
        </p:blipFill>
        <p:spPr>
          <a:xfrm>
            <a:off x="8999830" y="4880102"/>
            <a:ext cx="952213" cy="959215"/>
          </a:xfrm>
          <a:prstGeom prst="rect">
            <a:avLst/>
          </a:prstGeom>
        </p:spPr>
      </p:pic>
      <p:pic>
        <p:nvPicPr>
          <p:cNvPr id="29" name="Picture 28">
            <a:extLst>
              <a:ext uri="{FF2B5EF4-FFF2-40B4-BE49-F238E27FC236}">
                <a16:creationId xmlns:a16="http://schemas.microsoft.com/office/drawing/2014/main" id="{2750D586-6D03-0A4D-8BB7-1B5AE6FE5AEE}"/>
              </a:ext>
            </a:extLst>
          </p:cNvPr>
          <p:cNvPicPr>
            <a:picLocks noChangeAspect="1"/>
          </p:cNvPicPr>
          <p:nvPr/>
        </p:nvPicPr>
        <p:blipFill>
          <a:blip r:embed="rId14"/>
          <a:stretch>
            <a:fillRect/>
          </a:stretch>
        </p:blipFill>
        <p:spPr>
          <a:xfrm>
            <a:off x="9905635" y="4837642"/>
            <a:ext cx="1079484" cy="1069103"/>
          </a:xfrm>
          <a:prstGeom prst="rect">
            <a:avLst/>
          </a:prstGeom>
        </p:spPr>
      </p:pic>
      <p:pic>
        <p:nvPicPr>
          <p:cNvPr id="32" name="Picture 31">
            <a:extLst>
              <a:ext uri="{FF2B5EF4-FFF2-40B4-BE49-F238E27FC236}">
                <a16:creationId xmlns:a16="http://schemas.microsoft.com/office/drawing/2014/main" id="{C63D2D0C-82B4-CC4C-9BEA-4C197434E156}"/>
              </a:ext>
            </a:extLst>
          </p:cNvPr>
          <p:cNvPicPr>
            <a:picLocks noChangeAspect="1"/>
          </p:cNvPicPr>
          <p:nvPr/>
        </p:nvPicPr>
        <p:blipFill>
          <a:blip r:embed="rId15"/>
          <a:stretch>
            <a:fillRect/>
          </a:stretch>
        </p:blipFill>
        <p:spPr>
          <a:xfrm>
            <a:off x="10959809" y="4861170"/>
            <a:ext cx="1045483" cy="1035429"/>
          </a:xfrm>
          <a:prstGeom prst="rect">
            <a:avLst/>
          </a:prstGeom>
        </p:spPr>
      </p:pic>
    </p:spTree>
    <p:extLst>
      <p:ext uri="{BB962C8B-B14F-4D97-AF65-F5344CB8AC3E}">
        <p14:creationId xmlns:p14="http://schemas.microsoft.com/office/powerpoint/2010/main" val="3208351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3594-B5AB-3844-8D52-8697C6F3350B}"/>
              </a:ext>
            </a:extLst>
          </p:cNvPr>
          <p:cNvSpPr>
            <a:spLocks noGrp="1"/>
          </p:cNvSpPr>
          <p:nvPr>
            <p:ph type="title"/>
          </p:nvPr>
        </p:nvSpPr>
        <p:spPr/>
        <p:txBody>
          <a:bodyPr/>
          <a:lstStyle/>
          <a:p>
            <a:r>
              <a:rPr lang="en-US" b="1" dirty="0"/>
              <a:t>Federated Learning with Shuffling</a:t>
            </a:r>
          </a:p>
        </p:txBody>
      </p:sp>
      <p:sp>
        <p:nvSpPr>
          <p:cNvPr id="3" name="Content Placeholder 2">
            <a:extLst>
              <a:ext uri="{FF2B5EF4-FFF2-40B4-BE49-F238E27FC236}">
                <a16:creationId xmlns:a16="http://schemas.microsoft.com/office/drawing/2014/main" id="{A6E7A87D-E453-0845-8A62-6E81689FFEE2}"/>
              </a:ext>
            </a:extLst>
          </p:cNvPr>
          <p:cNvSpPr>
            <a:spLocks noGrp="1"/>
          </p:cNvSpPr>
          <p:nvPr>
            <p:ph idx="1"/>
          </p:nvPr>
        </p:nvSpPr>
        <p:spPr/>
        <p:txBody>
          <a:bodyPr/>
          <a:lstStyle/>
          <a:p>
            <a:r>
              <a:rPr lang="en-US" dirty="0"/>
              <a:t>Distributed Machine Learning</a:t>
            </a:r>
          </a:p>
          <a:p>
            <a:r>
              <a:rPr lang="en-US" dirty="0"/>
              <a:t>Anonymity -&gt; stronger privacy</a:t>
            </a:r>
          </a:p>
          <a:p>
            <a:pPr lvl="1"/>
            <a:r>
              <a:rPr lang="en-US" dirty="0"/>
              <a:t>Optimal </a:t>
            </a:r>
            <a:r>
              <a:rPr lang="en-US" i="1" dirty="0">
                <a:solidFill>
                  <a:schemeClr val="accent6">
                    <a:lumMod val="75000"/>
                  </a:schemeClr>
                </a:solidFill>
              </a:rPr>
              <a:t>privacy</a:t>
            </a:r>
            <a:r>
              <a:rPr lang="en-US" dirty="0"/>
              <a:t> </a:t>
            </a:r>
            <a:r>
              <a:rPr lang="en-US" i="1" dirty="0">
                <a:solidFill>
                  <a:schemeClr val="accent6">
                    <a:lumMod val="75000"/>
                  </a:schemeClr>
                </a:solidFill>
              </a:rPr>
              <a:t>amplification</a:t>
            </a:r>
            <a:r>
              <a:rPr lang="en-US" dirty="0"/>
              <a:t> by shuffling</a:t>
            </a:r>
            <a:r>
              <a:rPr lang="en-US" sz="1800" dirty="0"/>
              <a:t>[FMT22]</a:t>
            </a:r>
          </a:p>
          <a:p>
            <a:pPr lvl="1"/>
            <a:endParaRPr lang="en-US" dirty="0"/>
          </a:p>
        </p:txBody>
      </p:sp>
      <p:sp>
        <p:nvSpPr>
          <p:cNvPr id="4" name="Slide Number Placeholder 3">
            <a:extLst>
              <a:ext uri="{FF2B5EF4-FFF2-40B4-BE49-F238E27FC236}">
                <a16:creationId xmlns:a16="http://schemas.microsoft.com/office/drawing/2014/main" id="{36D93369-4556-3944-8984-EFED90006986}"/>
              </a:ext>
            </a:extLst>
          </p:cNvPr>
          <p:cNvSpPr>
            <a:spLocks noGrp="1"/>
          </p:cNvSpPr>
          <p:nvPr>
            <p:ph type="sldNum" sz="quarter" idx="12"/>
          </p:nvPr>
        </p:nvSpPr>
        <p:spPr/>
        <p:txBody>
          <a:bodyPr/>
          <a:lstStyle/>
          <a:p>
            <a:fld id="{41E3F2BF-CFD2-B941-A75D-E2179CA4D974}" type="slidenum">
              <a:rPr lang="en-US" smtClean="0"/>
              <a:t>49</a:t>
            </a:fld>
            <a:endParaRPr lang="en-US"/>
          </a:p>
        </p:txBody>
      </p:sp>
      <p:sp>
        <p:nvSpPr>
          <p:cNvPr id="5" name="Google Shape;76;p14">
            <a:extLst>
              <a:ext uri="{FF2B5EF4-FFF2-40B4-BE49-F238E27FC236}">
                <a16:creationId xmlns:a16="http://schemas.microsoft.com/office/drawing/2014/main" id="{B1443483-B882-A84B-AB81-4245C3595D16}"/>
              </a:ext>
            </a:extLst>
          </p:cNvPr>
          <p:cNvSpPr txBox="1"/>
          <p:nvPr/>
        </p:nvSpPr>
        <p:spPr>
          <a:xfrm>
            <a:off x="9780191" y="2205417"/>
            <a:ext cx="1820000" cy="779725"/>
          </a:xfrm>
          <a:prstGeom prst="rect">
            <a:avLst/>
          </a:prstGeom>
          <a:noFill/>
          <a:ln>
            <a:noFill/>
          </a:ln>
        </p:spPr>
        <p:txBody>
          <a:bodyPr spcFirstLastPara="1" wrap="square" lIns="121900" tIns="121900" rIns="121900" bIns="121900" anchor="t" anchorCtr="0">
            <a:spAutoFit/>
          </a:bodyPr>
          <a:lstStyle/>
          <a:p>
            <a:r>
              <a:rPr lang="en" sz="3467" b="1" dirty="0">
                <a:solidFill>
                  <a:srgbClr val="6AA84F"/>
                </a:solidFill>
                <a:latin typeface="Calibri" panose="020F0502020204030204" pitchFamily="34" charset="0"/>
                <a:ea typeface="Raleway"/>
                <a:cs typeface="Calibri" panose="020F0502020204030204" pitchFamily="34" charset="0"/>
                <a:sym typeface="Raleway"/>
              </a:rPr>
              <a:t>Shuffle</a:t>
            </a:r>
            <a:endParaRPr sz="3467" b="1" dirty="0">
              <a:solidFill>
                <a:srgbClr val="6AA84F"/>
              </a:solidFill>
              <a:latin typeface="Calibri" panose="020F0502020204030204" pitchFamily="34" charset="0"/>
              <a:ea typeface="Raleway"/>
              <a:cs typeface="Calibri" panose="020F0502020204030204" pitchFamily="34" charset="0"/>
              <a:sym typeface="Raleway"/>
            </a:endParaRPr>
          </a:p>
        </p:txBody>
      </p:sp>
      <p:pic>
        <p:nvPicPr>
          <p:cNvPr id="6" name="Google Shape;77;p14">
            <a:extLst>
              <a:ext uri="{FF2B5EF4-FFF2-40B4-BE49-F238E27FC236}">
                <a16:creationId xmlns:a16="http://schemas.microsoft.com/office/drawing/2014/main" id="{61E2DBC5-8ACE-D247-8376-40FCC024DA5C}"/>
              </a:ext>
            </a:extLst>
          </p:cNvPr>
          <p:cNvPicPr preferRelativeResize="0"/>
          <p:nvPr/>
        </p:nvPicPr>
        <p:blipFill>
          <a:blip r:embed="rId3">
            <a:alphaModFix/>
          </a:blip>
          <a:stretch>
            <a:fillRect/>
          </a:stretch>
        </p:blipFill>
        <p:spPr>
          <a:xfrm>
            <a:off x="8734256" y="2382201"/>
            <a:ext cx="1018597" cy="859193"/>
          </a:xfrm>
          <a:prstGeom prst="rect">
            <a:avLst/>
          </a:prstGeom>
          <a:noFill/>
          <a:ln>
            <a:noFill/>
          </a:ln>
        </p:spPr>
      </p:pic>
      <p:sp>
        <p:nvSpPr>
          <p:cNvPr id="7" name="Google Shape;83;p14">
            <a:extLst>
              <a:ext uri="{FF2B5EF4-FFF2-40B4-BE49-F238E27FC236}">
                <a16:creationId xmlns:a16="http://schemas.microsoft.com/office/drawing/2014/main" id="{5DDF42AB-46C2-964F-9661-79ADE89BF8B7}"/>
              </a:ext>
            </a:extLst>
          </p:cNvPr>
          <p:cNvSpPr/>
          <p:nvPr/>
        </p:nvSpPr>
        <p:spPr>
          <a:xfrm>
            <a:off x="9072484" y="1945727"/>
            <a:ext cx="263200" cy="417703"/>
          </a:xfrm>
          <a:prstGeom prst="upArrow">
            <a:avLst>
              <a:gd name="adj1" fmla="val 50000"/>
              <a:gd name="adj2" fmla="val 50000"/>
            </a:avLst>
          </a:prstGeom>
          <a:solidFill>
            <a:srgbClr val="B7B7B7"/>
          </a:solidFill>
          <a:ln>
            <a:noFill/>
          </a:ln>
        </p:spPr>
        <p:txBody>
          <a:bodyPr spcFirstLastPara="1" wrap="square" lIns="121900" tIns="121900" rIns="121900" bIns="121900" anchor="ctr" anchorCtr="0">
            <a:noAutofit/>
          </a:bodyPr>
          <a:lstStyle/>
          <a:p>
            <a:endParaRPr sz="2400"/>
          </a:p>
        </p:txBody>
      </p:sp>
      <p:pic>
        <p:nvPicPr>
          <p:cNvPr id="8" name="Google Shape;87;p14">
            <a:extLst>
              <a:ext uri="{FF2B5EF4-FFF2-40B4-BE49-F238E27FC236}">
                <a16:creationId xmlns:a16="http://schemas.microsoft.com/office/drawing/2014/main" id="{0078A4CA-579D-4B4F-8F9E-B25A0063C66E}"/>
              </a:ext>
            </a:extLst>
          </p:cNvPr>
          <p:cNvPicPr preferRelativeResize="0"/>
          <p:nvPr/>
        </p:nvPicPr>
        <p:blipFill>
          <a:blip r:embed="rId4">
            <a:alphaModFix/>
          </a:blip>
          <a:stretch>
            <a:fillRect/>
          </a:stretch>
        </p:blipFill>
        <p:spPr>
          <a:xfrm>
            <a:off x="8885181" y="1202729"/>
            <a:ext cx="727207" cy="613404"/>
          </a:xfrm>
          <a:prstGeom prst="rect">
            <a:avLst/>
          </a:prstGeom>
          <a:noFill/>
          <a:ln>
            <a:noFill/>
          </a:ln>
        </p:spPr>
      </p:pic>
      <p:cxnSp>
        <p:nvCxnSpPr>
          <p:cNvPr id="9" name="Google Shape;71;p14">
            <a:extLst>
              <a:ext uri="{FF2B5EF4-FFF2-40B4-BE49-F238E27FC236}">
                <a16:creationId xmlns:a16="http://schemas.microsoft.com/office/drawing/2014/main" id="{3E7CB926-7AC4-E840-8FC3-9B3EAE117D80}"/>
              </a:ext>
            </a:extLst>
          </p:cNvPr>
          <p:cNvCxnSpPr>
            <a:cxnSpLocks/>
          </p:cNvCxnSpPr>
          <p:nvPr/>
        </p:nvCxnSpPr>
        <p:spPr>
          <a:xfrm flipV="1">
            <a:off x="7385638" y="3362901"/>
            <a:ext cx="1461796" cy="886296"/>
          </a:xfrm>
          <a:prstGeom prst="straightConnector1">
            <a:avLst/>
          </a:prstGeom>
          <a:noFill/>
          <a:ln w="28575" cap="flat" cmpd="sng">
            <a:solidFill>
              <a:srgbClr val="B7B7B7"/>
            </a:solidFill>
            <a:prstDash val="solid"/>
            <a:round/>
            <a:headEnd type="none" w="med" len="med"/>
            <a:tailEnd type="stealth" w="med" len="med"/>
          </a:ln>
        </p:spPr>
      </p:cxnSp>
      <p:cxnSp>
        <p:nvCxnSpPr>
          <p:cNvPr id="10" name="Google Shape;72;p14">
            <a:extLst>
              <a:ext uri="{FF2B5EF4-FFF2-40B4-BE49-F238E27FC236}">
                <a16:creationId xmlns:a16="http://schemas.microsoft.com/office/drawing/2014/main" id="{A42D39D2-9715-6541-9846-24B042B42A55}"/>
              </a:ext>
            </a:extLst>
          </p:cNvPr>
          <p:cNvCxnSpPr>
            <a:cxnSpLocks/>
          </p:cNvCxnSpPr>
          <p:nvPr/>
        </p:nvCxnSpPr>
        <p:spPr>
          <a:xfrm flipV="1">
            <a:off x="8246901" y="3432164"/>
            <a:ext cx="857404" cy="927009"/>
          </a:xfrm>
          <a:prstGeom prst="straightConnector1">
            <a:avLst/>
          </a:prstGeom>
          <a:noFill/>
          <a:ln w="28575" cap="flat" cmpd="sng">
            <a:solidFill>
              <a:srgbClr val="B7B7B7"/>
            </a:solidFill>
            <a:prstDash val="solid"/>
            <a:round/>
            <a:headEnd type="none" w="med" len="med"/>
            <a:tailEnd type="stealth" w="med" len="med"/>
          </a:ln>
        </p:spPr>
      </p:cxnSp>
      <p:cxnSp>
        <p:nvCxnSpPr>
          <p:cNvPr id="11" name="Google Shape;73;p14">
            <a:extLst>
              <a:ext uri="{FF2B5EF4-FFF2-40B4-BE49-F238E27FC236}">
                <a16:creationId xmlns:a16="http://schemas.microsoft.com/office/drawing/2014/main" id="{99BF59F0-AFFD-EB48-B5C4-F069F1A3424F}"/>
              </a:ext>
            </a:extLst>
          </p:cNvPr>
          <p:cNvCxnSpPr>
            <a:cxnSpLocks/>
          </p:cNvCxnSpPr>
          <p:nvPr/>
        </p:nvCxnSpPr>
        <p:spPr>
          <a:xfrm flipV="1">
            <a:off x="9233183" y="3420860"/>
            <a:ext cx="33743" cy="927330"/>
          </a:xfrm>
          <a:prstGeom prst="straightConnector1">
            <a:avLst/>
          </a:prstGeom>
          <a:noFill/>
          <a:ln w="28575" cap="flat" cmpd="sng">
            <a:solidFill>
              <a:srgbClr val="B7B7B7"/>
            </a:solidFill>
            <a:prstDash val="solid"/>
            <a:round/>
            <a:headEnd type="none" w="med" len="med"/>
            <a:tailEnd type="stealth" w="med" len="med"/>
          </a:ln>
        </p:spPr>
      </p:cxnSp>
      <p:cxnSp>
        <p:nvCxnSpPr>
          <p:cNvPr id="12" name="Google Shape;74;p14">
            <a:extLst>
              <a:ext uri="{FF2B5EF4-FFF2-40B4-BE49-F238E27FC236}">
                <a16:creationId xmlns:a16="http://schemas.microsoft.com/office/drawing/2014/main" id="{4DEDACD1-AE09-7745-9181-F8510623BC71}"/>
              </a:ext>
            </a:extLst>
          </p:cNvPr>
          <p:cNvCxnSpPr>
            <a:cxnSpLocks/>
          </p:cNvCxnSpPr>
          <p:nvPr/>
        </p:nvCxnSpPr>
        <p:spPr>
          <a:xfrm flipH="1" flipV="1">
            <a:off x="9541775" y="3333925"/>
            <a:ext cx="589316" cy="932955"/>
          </a:xfrm>
          <a:prstGeom prst="straightConnector1">
            <a:avLst/>
          </a:prstGeom>
          <a:noFill/>
          <a:ln w="28575" cap="flat" cmpd="sng">
            <a:solidFill>
              <a:srgbClr val="B7B7B7"/>
            </a:solidFill>
            <a:prstDash val="solid"/>
            <a:round/>
            <a:headEnd type="none" w="med" len="med"/>
            <a:tailEnd type="stealth" w="med" len="med"/>
          </a:ln>
        </p:spPr>
      </p:cxnSp>
      <p:cxnSp>
        <p:nvCxnSpPr>
          <p:cNvPr id="13" name="Google Shape;75;p14">
            <a:extLst>
              <a:ext uri="{FF2B5EF4-FFF2-40B4-BE49-F238E27FC236}">
                <a16:creationId xmlns:a16="http://schemas.microsoft.com/office/drawing/2014/main" id="{07DC696C-3863-C940-BB10-DF1DA7D8BAE4}"/>
              </a:ext>
            </a:extLst>
          </p:cNvPr>
          <p:cNvCxnSpPr>
            <a:cxnSpLocks/>
          </p:cNvCxnSpPr>
          <p:nvPr/>
        </p:nvCxnSpPr>
        <p:spPr>
          <a:xfrm flipH="1" flipV="1">
            <a:off x="9874221" y="3304936"/>
            <a:ext cx="1317217" cy="1054237"/>
          </a:xfrm>
          <a:prstGeom prst="straightConnector1">
            <a:avLst/>
          </a:prstGeom>
          <a:noFill/>
          <a:ln w="28575" cap="flat" cmpd="sng">
            <a:solidFill>
              <a:srgbClr val="B7B7B7"/>
            </a:solidFill>
            <a:prstDash val="solid"/>
            <a:round/>
            <a:headEnd type="none" w="med" len="med"/>
            <a:tailEnd type="stealth" w="med" len="med"/>
          </a:ln>
        </p:spPr>
      </p:cxnSp>
      <p:sp>
        <p:nvSpPr>
          <p:cNvPr id="19" name="Slide Number Placeholder 1">
            <a:extLst>
              <a:ext uri="{FF2B5EF4-FFF2-40B4-BE49-F238E27FC236}">
                <a16:creationId xmlns:a16="http://schemas.microsoft.com/office/drawing/2014/main" id="{5A52CAA2-2751-624A-A69A-B2450F97689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49</a:t>
            </a:fld>
            <a:endParaRPr lang="en"/>
          </a:p>
        </p:txBody>
      </p:sp>
      <p:pic>
        <p:nvPicPr>
          <p:cNvPr id="20" name="Picture 19">
            <a:extLst>
              <a:ext uri="{FF2B5EF4-FFF2-40B4-BE49-F238E27FC236}">
                <a16:creationId xmlns:a16="http://schemas.microsoft.com/office/drawing/2014/main" id="{606EDC98-4205-5346-A38D-CDBBD404153F}"/>
              </a:ext>
            </a:extLst>
          </p:cNvPr>
          <p:cNvPicPr>
            <a:picLocks noChangeAspect="1"/>
          </p:cNvPicPr>
          <p:nvPr/>
        </p:nvPicPr>
        <p:blipFill>
          <a:blip r:embed="rId5"/>
          <a:stretch>
            <a:fillRect/>
          </a:stretch>
        </p:blipFill>
        <p:spPr>
          <a:xfrm>
            <a:off x="6892869" y="4909175"/>
            <a:ext cx="910265" cy="901071"/>
          </a:xfrm>
          <a:prstGeom prst="rect">
            <a:avLst/>
          </a:prstGeom>
        </p:spPr>
      </p:pic>
      <p:pic>
        <p:nvPicPr>
          <p:cNvPr id="21" name="Picture 20">
            <a:extLst>
              <a:ext uri="{FF2B5EF4-FFF2-40B4-BE49-F238E27FC236}">
                <a16:creationId xmlns:a16="http://schemas.microsoft.com/office/drawing/2014/main" id="{C4D3B1B3-43D2-8242-9B81-51E61BAC2C2B}"/>
              </a:ext>
            </a:extLst>
          </p:cNvPr>
          <p:cNvPicPr>
            <a:picLocks noChangeAspect="1"/>
          </p:cNvPicPr>
          <p:nvPr/>
        </p:nvPicPr>
        <p:blipFill>
          <a:blip r:embed="rId6"/>
          <a:stretch>
            <a:fillRect/>
          </a:stretch>
        </p:blipFill>
        <p:spPr>
          <a:xfrm>
            <a:off x="7950631" y="4905828"/>
            <a:ext cx="932731" cy="932731"/>
          </a:xfrm>
          <a:prstGeom prst="rect">
            <a:avLst/>
          </a:prstGeom>
        </p:spPr>
      </p:pic>
      <p:pic>
        <p:nvPicPr>
          <p:cNvPr id="22" name="Picture 21">
            <a:extLst>
              <a:ext uri="{FF2B5EF4-FFF2-40B4-BE49-F238E27FC236}">
                <a16:creationId xmlns:a16="http://schemas.microsoft.com/office/drawing/2014/main" id="{165CAE9E-CA90-234A-AC96-9E5D60B3ED80}"/>
              </a:ext>
            </a:extLst>
          </p:cNvPr>
          <p:cNvPicPr>
            <a:picLocks noChangeAspect="1"/>
          </p:cNvPicPr>
          <p:nvPr/>
        </p:nvPicPr>
        <p:blipFill>
          <a:blip r:embed="rId7"/>
          <a:stretch>
            <a:fillRect/>
          </a:stretch>
        </p:blipFill>
        <p:spPr>
          <a:xfrm>
            <a:off x="8999830" y="4880102"/>
            <a:ext cx="952213" cy="959215"/>
          </a:xfrm>
          <a:prstGeom prst="rect">
            <a:avLst/>
          </a:prstGeom>
        </p:spPr>
      </p:pic>
      <p:pic>
        <p:nvPicPr>
          <p:cNvPr id="23" name="Picture 22">
            <a:extLst>
              <a:ext uri="{FF2B5EF4-FFF2-40B4-BE49-F238E27FC236}">
                <a16:creationId xmlns:a16="http://schemas.microsoft.com/office/drawing/2014/main" id="{16C970E9-F96D-6F4C-AE7E-DEC1AE443ADA}"/>
              </a:ext>
            </a:extLst>
          </p:cNvPr>
          <p:cNvPicPr>
            <a:picLocks noChangeAspect="1"/>
          </p:cNvPicPr>
          <p:nvPr/>
        </p:nvPicPr>
        <p:blipFill>
          <a:blip r:embed="rId8"/>
          <a:stretch>
            <a:fillRect/>
          </a:stretch>
        </p:blipFill>
        <p:spPr>
          <a:xfrm>
            <a:off x="9905635" y="4837642"/>
            <a:ext cx="1079484" cy="1069103"/>
          </a:xfrm>
          <a:prstGeom prst="rect">
            <a:avLst/>
          </a:prstGeom>
        </p:spPr>
      </p:pic>
      <p:pic>
        <p:nvPicPr>
          <p:cNvPr id="24" name="Picture 23">
            <a:extLst>
              <a:ext uri="{FF2B5EF4-FFF2-40B4-BE49-F238E27FC236}">
                <a16:creationId xmlns:a16="http://schemas.microsoft.com/office/drawing/2014/main" id="{9486DAAD-6073-F842-A370-0A7DB1A569E4}"/>
              </a:ext>
            </a:extLst>
          </p:cNvPr>
          <p:cNvPicPr>
            <a:picLocks noChangeAspect="1"/>
          </p:cNvPicPr>
          <p:nvPr/>
        </p:nvPicPr>
        <p:blipFill>
          <a:blip r:embed="rId9"/>
          <a:stretch>
            <a:fillRect/>
          </a:stretch>
        </p:blipFill>
        <p:spPr>
          <a:xfrm>
            <a:off x="10959809" y="4861170"/>
            <a:ext cx="1045483" cy="1035429"/>
          </a:xfrm>
          <a:prstGeom prst="rect">
            <a:avLst/>
          </a:prstGeom>
        </p:spPr>
      </p:pic>
      <p:sp>
        <p:nvSpPr>
          <p:cNvPr id="26" name="TextBox 25">
            <a:extLst>
              <a:ext uri="{FF2B5EF4-FFF2-40B4-BE49-F238E27FC236}">
                <a16:creationId xmlns:a16="http://schemas.microsoft.com/office/drawing/2014/main" id="{F371CBC5-5D08-E240-8182-EE87C5725E24}"/>
              </a:ext>
            </a:extLst>
          </p:cNvPr>
          <p:cNvSpPr txBox="1"/>
          <p:nvPr/>
        </p:nvSpPr>
        <p:spPr>
          <a:xfrm>
            <a:off x="9652560" y="1281902"/>
            <a:ext cx="2257349" cy="369332"/>
          </a:xfrm>
          <a:prstGeom prst="rect">
            <a:avLst/>
          </a:prstGeom>
          <a:noFill/>
        </p:spPr>
        <p:txBody>
          <a:bodyPr wrap="none" rtlCol="0">
            <a:spAutoFit/>
          </a:bodyPr>
          <a:lstStyle/>
          <a:p>
            <a:r>
              <a:rPr lang="en-US" dirty="0"/>
              <a:t>Aggregate and update</a:t>
            </a:r>
          </a:p>
        </p:txBody>
      </p:sp>
      <p:sp>
        <p:nvSpPr>
          <p:cNvPr id="27" name="TextBox 26">
            <a:extLst>
              <a:ext uri="{FF2B5EF4-FFF2-40B4-BE49-F238E27FC236}">
                <a16:creationId xmlns:a16="http://schemas.microsoft.com/office/drawing/2014/main" id="{4D4DE138-C027-914C-B670-880E8E2A51A2}"/>
              </a:ext>
            </a:extLst>
          </p:cNvPr>
          <p:cNvSpPr txBox="1"/>
          <p:nvPr/>
        </p:nvSpPr>
        <p:spPr>
          <a:xfrm>
            <a:off x="6731750" y="5929138"/>
            <a:ext cx="1071384" cy="369332"/>
          </a:xfrm>
          <a:prstGeom prst="rect">
            <a:avLst/>
          </a:prstGeom>
          <a:noFill/>
        </p:spPr>
        <p:txBody>
          <a:bodyPr wrap="none" rtlCol="0">
            <a:spAutoFit/>
          </a:bodyPr>
          <a:lstStyle/>
          <a:p>
            <a:r>
              <a:rPr lang="en-US" dirty="0"/>
              <a:t>Dataset 1</a:t>
            </a:r>
          </a:p>
        </p:txBody>
      </p:sp>
      <p:sp>
        <p:nvSpPr>
          <p:cNvPr id="28" name="TextBox 27">
            <a:extLst>
              <a:ext uri="{FF2B5EF4-FFF2-40B4-BE49-F238E27FC236}">
                <a16:creationId xmlns:a16="http://schemas.microsoft.com/office/drawing/2014/main" id="{3A0223F6-E0E8-D545-9614-23388BDF2D83}"/>
              </a:ext>
            </a:extLst>
          </p:cNvPr>
          <p:cNvSpPr txBox="1"/>
          <p:nvPr/>
        </p:nvSpPr>
        <p:spPr>
          <a:xfrm>
            <a:off x="7881304" y="5929138"/>
            <a:ext cx="1071384" cy="369332"/>
          </a:xfrm>
          <a:prstGeom prst="rect">
            <a:avLst/>
          </a:prstGeom>
          <a:noFill/>
        </p:spPr>
        <p:txBody>
          <a:bodyPr wrap="none" rtlCol="0">
            <a:spAutoFit/>
          </a:bodyPr>
          <a:lstStyle/>
          <a:p>
            <a:r>
              <a:rPr lang="en-US" dirty="0"/>
              <a:t>Dataset 2</a:t>
            </a:r>
          </a:p>
        </p:txBody>
      </p:sp>
      <p:sp>
        <p:nvSpPr>
          <p:cNvPr id="29" name="TextBox 28">
            <a:extLst>
              <a:ext uri="{FF2B5EF4-FFF2-40B4-BE49-F238E27FC236}">
                <a16:creationId xmlns:a16="http://schemas.microsoft.com/office/drawing/2014/main" id="{FABA4C33-0490-5243-BC40-94A51617D676}"/>
              </a:ext>
            </a:extLst>
          </p:cNvPr>
          <p:cNvSpPr txBox="1"/>
          <p:nvPr/>
        </p:nvSpPr>
        <p:spPr>
          <a:xfrm>
            <a:off x="8902304" y="5927733"/>
            <a:ext cx="1071384" cy="369332"/>
          </a:xfrm>
          <a:prstGeom prst="rect">
            <a:avLst/>
          </a:prstGeom>
          <a:noFill/>
        </p:spPr>
        <p:txBody>
          <a:bodyPr wrap="none" rtlCol="0">
            <a:spAutoFit/>
          </a:bodyPr>
          <a:lstStyle/>
          <a:p>
            <a:r>
              <a:rPr lang="en-US" dirty="0"/>
              <a:t>Dataset 3</a:t>
            </a:r>
          </a:p>
        </p:txBody>
      </p:sp>
      <p:sp>
        <p:nvSpPr>
          <p:cNvPr id="30" name="TextBox 29">
            <a:extLst>
              <a:ext uri="{FF2B5EF4-FFF2-40B4-BE49-F238E27FC236}">
                <a16:creationId xmlns:a16="http://schemas.microsoft.com/office/drawing/2014/main" id="{11E17FF6-61EF-B744-A5D9-5D8361467785}"/>
              </a:ext>
            </a:extLst>
          </p:cNvPr>
          <p:cNvSpPr txBox="1"/>
          <p:nvPr/>
        </p:nvSpPr>
        <p:spPr>
          <a:xfrm>
            <a:off x="9886663" y="5917587"/>
            <a:ext cx="1071384" cy="369332"/>
          </a:xfrm>
          <a:prstGeom prst="rect">
            <a:avLst/>
          </a:prstGeom>
          <a:noFill/>
        </p:spPr>
        <p:txBody>
          <a:bodyPr wrap="none" rtlCol="0">
            <a:spAutoFit/>
          </a:bodyPr>
          <a:lstStyle/>
          <a:p>
            <a:r>
              <a:rPr lang="en-US" dirty="0"/>
              <a:t>Dataset 4</a:t>
            </a:r>
          </a:p>
        </p:txBody>
      </p:sp>
      <p:sp>
        <p:nvSpPr>
          <p:cNvPr id="31" name="TextBox 30">
            <a:extLst>
              <a:ext uri="{FF2B5EF4-FFF2-40B4-BE49-F238E27FC236}">
                <a16:creationId xmlns:a16="http://schemas.microsoft.com/office/drawing/2014/main" id="{CC512958-BD76-8443-922F-2C19DFD164F7}"/>
              </a:ext>
            </a:extLst>
          </p:cNvPr>
          <p:cNvSpPr txBox="1"/>
          <p:nvPr/>
        </p:nvSpPr>
        <p:spPr>
          <a:xfrm>
            <a:off x="10958047" y="5917587"/>
            <a:ext cx="1071384" cy="369332"/>
          </a:xfrm>
          <a:prstGeom prst="rect">
            <a:avLst/>
          </a:prstGeom>
          <a:noFill/>
        </p:spPr>
        <p:txBody>
          <a:bodyPr wrap="none" rtlCol="0">
            <a:spAutoFit/>
          </a:bodyPr>
          <a:lstStyle/>
          <a:p>
            <a:r>
              <a:rPr lang="en-US" dirty="0"/>
              <a:t>Dataset 5</a:t>
            </a:r>
          </a:p>
        </p:txBody>
      </p:sp>
      <p:sp>
        <p:nvSpPr>
          <p:cNvPr id="33" name="TextBox 32">
            <a:extLst>
              <a:ext uri="{FF2B5EF4-FFF2-40B4-BE49-F238E27FC236}">
                <a16:creationId xmlns:a16="http://schemas.microsoft.com/office/drawing/2014/main" id="{0CBD41F3-9BED-A947-BAF9-E9CF4F66F997}"/>
              </a:ext>
            </a:extLst>
          </p:cNvPr>
          <p:cNvSpPr txBox="1"/>
          <p:nvPr/>
        </p:nvSpPr>
        <p:spPr>
          <a:xfrm>
            <a:off x="4453509" y="4350431"/>
            <a:ext cx="2436051" cy="369332"/>
          </a:xfrm>
          <a:prstGeom prst="rect">
            <a:avLst/>
          </a:prstGeom>
          <a:noFill/>
        </p:spPr>
        <p:txBody>
          <a:bodyPr wrap="none" rtlCol="0">
            <a:spAutoFit/>
          </a:bodyPr>
          <a:lstStyle/>
          <a:p>
            <a:r>
              <a:rPr lang="en-US" dirty="0"/>
              <a:t>Local Gradient Vectors :</a:t>
            </a:r>
          </a:p>
        </p:txBody>
      </p:sp>
      <p:cxnSp>
        <p:nvCxnSpPr>
          <p:cNvPr id="35" name="Straight Arrow Connector 34">
            <a:extLst>
              <a:ext uri="{FF2B5EF4-FFF2-40B4-BE49-F238E27FC236}">
                <a16:creationId xmlns:a16="http://schemas.microsoft.com/office/drawing/2014/main" id="{178032AA-4BBC-0B42-B8D9-A7D4CA854165}"/>
              </a:ext>
            </a:extLst>
          </p:cNvPr>
          <p:cNvCxnSpPr/>
          <p:nvPr/>
        </p:nvCxnSpPr>
        <p:spPr>
          <a:xfrm flipV="1">
            <a:off x="7113181" y="4359173"/>
            <a:ext cx="446568" cy="29380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60217B5-547E-E245-AB62-27AF19CA8264}"/>
              </a:ext>
            </a:extLst>
          </p:cNvPr>
          <p:cNvCxnSpPr>
            <a:cxnSpLocks/>
          </p:cNvCxnSpPr>
          <p:nvPr/>
        </p:nvCxnSpPr>
        <p:spPr>
          <a:xfrm flipV="1">
            <a:off x="8317112" y="4364222"/>
            <a:ext cx="199768" cy="37144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1A8DC09-BACB-FC40-A919-D88FD8008CB2}"/>
              </a:ext>
            </a:extLst>
          </p:cNvPr>
          <p:cNvCxnSpPr>
            <a:cxnSpLocks/>
          </p:cNvCxnSpPr>
          <p:nvPr/>
        </p:nvCxnSpPr>
        <p:spPr>
          <a:xfrm>
            <a:off x="9152026" y="4619855"/>
            <a:ext cx="46036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E216622-A9A5-E545-9AD3-0A92077522B6}"/>
              </a:ext>
            </a:extLst>
          </p:cNvPr>
          <p:cNvCxnSpPr>
            <a:cxnSpLocks/>
          </p:cNvCxnSpPr>
          <p:nvPr/>
        </p:nvCxnSpPr>
        <p:spPr>
          <a:xfrm>
            <a:off x="10215196" y="4619855"/>
            <a:ext cx="474995" cy="11580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E139703-6D08-2F4E-8A06-202D543FCA20}"/>
              </a:ext>
            </a:extLst>
          </p:cNvPr>
          <p:cNvCxnSpPr>
            <a:cxnSpLocks/>
          </p:cNvCxnSpPr>
          <p:nvPr/>
        </p:nvCxnSpPr>
        <p:spPr>
          <a:xfrm flipV="1">
            <a:off x="11253087" y="4519016"/>
            <a:ext cx="418285" cy="21491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38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FD75-577A-314D-9608-BE7A7CAD0DE6}"/>
              </a:ext>
            </a:extLst>
          </p:cNvPr>
          <p:cNvSpPr>
            <a:spLocks noGrp="1"/>
          </p:cNvSpPr>
          <p:nvPr>
            <p:ph type="title"/>
          </p:nvPr>
        </p:nvSpPr>
        <p:spPr/>
        <p:txBody>
          <a:bodyPr/>
          <a:lstStyle/>
          <a:p>
            <a:r>
              <a:rPr lang="en-US" dirty="0"/>
              <a:t>Differential Obliviousness(DO) </a:t>
            </a:r>
            <a:r>
              <a:rPr lang="en-US" sz="2400" dirty="0"/>
              <a:t>[CCMS17]</a:t>
            </a:r>
            <a:endParaRPr lang="en-US" dirty="0"/>
          </a:p>
        </p:txBody>
      </p:sp>
      <p:sp>
        <p:nvSpPr>
          <p:cNvPr id="3" name="Content Placeholder 2">
            <a:extLst>
              <a:ext uri="{FF2B5EF4-FFF2-40B4-BE49-F238E27FC236}">
                <a16:creationId xmlns:a16="http://schemas.microsoft.com/office/drawing/2014/main" id="{2D642345-49AD-4040-9402-2F2EFA5250E0}"/>
              </a:ext>
            </a:extLst>
          </p:cNvPr>
          <p:cNvSpPr>
            <a:spLocks noGrp="1"/>
          </p:cNvSpPr>
          <p:nvPr>
            <p:ph idx="1"/>
          </p:nvPr>
        </p:nvSpPr>
        <p:spPr/>
        <p:txBody>
          <a:bodyPr/>
          <a:lstStyle/>
          <a:p>
            <a:r>
              <a:rPr lang="en-US" dirty="0"/>
              <a:t>Protect the privacy of the execution trace</a:t>
            </a:r>
            <a:r>
              <a:rPr lang="en-US" b="1" dirty="0"/>
              <a:t> </a:t>
            </a:r>
            <a:r>
              <a:rPr lang="en-US" sz="2400" b="1" dirty="0"/>
              <a:t>with Differential Privacy</a:t>
            </a:r>
            <a:endParaRPr lang="en-US" dirty="0"/>
          </a:p>
        </p:txBody>
      </p:sp>
      <p:sp>
        <p:nvSpPr>
          <p:cNvPr id="4" name="Slide Number Placeholder 3">
            <a:extLst>
              <a:ext uri="{FF2B5EF4-FFF2-40B4-BE49-F238E27FC236}">
                <a16:creationId xmlns:a16="http://schemas.microsoft.com/office/drawing/2014/main" id="{C569950E-4E78-BA48-8083-5426B81DA3C3}"/>
              </a:ext>
            </a:extLst>
          </p:cNvPr>
          <p:cNvSpPr>
            <a:spLocks noGrp="1"/>
          </p:cNvSpPr>
          <p:nvPr>
            <p:ph type="sldNum" sz="quarter" idx="12"/>
          </p:nvPr>
        </p:nvSpPr>
        <p:spPr/>
        <p:txBody>
          <a:bodyPr/>
          <a:lstStyle/>
          <a:p>
            <a:fld id="{41E3F2BF-CFD2-B941-A75D-E2179CA4D974}" type="slidenum">
              <a:rPr lang="en-US" smtClean="0"/>
              <a:t>5</a:t>
            </a:fld>
            <a:endParaRPr lang="en-US"/>
          </a:p>
        </p:txBody>
      </p:sp>
      <p:pic>
        <p:nvPicPr>
          <p:cNvPr id="5" name="Picture 4">
            <a:extLst>
              <a:ext uri="{FF2B5EF4-FFF2-40B4-BE49-F238E27FC236}">
                <a16:creationId xmlns:a16="http://schemas.microsoft.com/office/drawing/2014/main" id="{98CB15BE-53DB-0148-A5F8-0BCDC25D7347}"/>
              </a:ext>
            </a:extLst>
          </p:cNvPr>
          <p:cNvPicPr>
            <a:picLocks noChangeAspect="1"/>
          </p:cNvPicPr>
          <p:nvPr/>
        </p:nvPicPr>
        <p:blipFill rotWithShape="1">
          <a:blip r:embed="rId2"/>
          <a:srcRect b="7867"/>
          <a:stretch/>
        </p:blipFill>
        <p:spPr>
          <a:xfrm>
            <a:off x="3086100" y="3067200"/>
            <a:ext cx="5524500" cy="3654275"/>
          </a:xfrm>
          <a:prstGeom prst="rect">
            <a:avLst/>
          </a:prstGeom>
        </p:spPr>
      </p:pic>
      <p:sp>
        <p:nvSpPr>
          <p:cNvPr id="6" name="Oval 5">
            <a:extLst>
              <a:ext uri="{FF2B5EF4-FFF2-40B4-BE49-F238E27FC236}">
                <a16:creationId xmlns:a16="http://schemas.microsoft.com/office/drawing/2014/main" id="{FDBCBDE6-62FD-234D-B4D1-1E0AD0C2C114}"/>
              </a:ext>
            </a:extLst>
          </p:cNvPr>
          <p:cNvSpPr/>
          <p:nvPr/>
        </p:nvSpPr>
        <p:spPr>
          <a:xfrm>
            <a:off x="6686550" y="4305300"/>
            <a:ext cx="1238250" cy="1162050"/>
          </a:xfrm>
          <a:prstGeom prst="ellipse">
            <a:avLst/>
          </a:prstGeom>
          <a:no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1B03602-0426-E243-9897-9791146EAB5E}"/>
              </a:ext>
            </a:extLst>
          </p:cNvPr>
          <p:cNvCxnSpPr>
            <a:stCxn id="6" idx="6"/>
          </p:cNvCxnSpPr>
          <p:nvPr/>
        </p:nvCxnSpPr>
        <p:spPr>
          <a:xfrm flipV="1">
            <a:off x="7924800" y="4001294"/>
            <a:ext cx="1905000" cy="885031"/>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058EAEB-18D9-544F-8770-AD297345BEAE}"/>
              </a:ext>
            </a:extLst>
          </p:cNvPr>
          <p:cNvSpPr txBox="1"/>
          <p:nvPr/>
        </p:nvSpPr>
        <p:spPr>
          <a:xfrm>
            <a:off x="9182100" y="3349050"/>
            <a:ext cx="2517420" cy="584775"/>
          </a:xfrm>
          <a:prstGeom prst="rect">
            <a:avLst/>
          </a:prstGeom>
          <a:noFill/>
        </p:spPr>
        <p:txBody>
          <a:bodyPr wrap="none" rtlCol="0">
            <a:spAutoFit/>
          </a:bodyPr>
          <a:lstStyle/>
          <a:p>
            <a:r>
              <a:rPr lang="en-US" sz="3200" dirty="0"/>
              <a:t>The algorithm</a:t>
            </a:r>
          </a:p>
        </p:txBody>
      </p:sp>
      <p:sp>
        <p:nvSpPr>
          <p:cNvPr id="11" name="Oval 10">
            <a:extLst>
              <a:ext uri="{FF2B5EF4-FFF2-40B4-BE49-F238E27FC236}">
                <a16:creationId xmlns:a16="http://schemas.microsoft.com/office/drawing/2014/main" id="{2FCB7623-5C2D-2F42-AC86-FD86F5CADB8F}"/>
              </a:ext>
            </a:extLst>
          </p:cNvPr>
          <p:cNvSpPr/>
          <p:nvPr/>
        </p:nvSpPr>
        <p:spPr>
          <a:xfrm rot="21333709">
            <a:off x="2740379" y="4580732"/>
            <a:ext cx="4222395" cy="1162050"/>
          </a:xfrm>
          <a:prstGeom prst="ellipse">
            <a:avLst/>
          </a:prstGeom>
          <a:no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E10170A-C22E-444A-95F5-6C2F33AC46E2}"/>
              </a:ext>
            </a:extLst>
          </p:cNvPr>
          <p:cNvCxnSpPr>
            <a:cxnSpLocks/>
            <a:stCxn id="11" idx="2"/>
          </p:cNvCxnSpPr>
          <p:nvPr/>
        </p:nvCxnSpPr>
        <p:spPr>
          <a:xfrm flipH="1" flipV="1">
            <a:off x="2114550" y="4552950"/>
            <a:ext cx="632160" cy="772179"/>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3418C2B-EC2D-4A48-8CA1-3706DB36ACED}"/>
              </a:ext>
            </a:extLst>
          </p:cNvPr>
          <p:cNvSpPr txBox="1"/>
          <p:nvPr/>
        </p:nvSpPr>
        <p:spPr>
          <a:xfrm>
            <a:off x="129873" y="3922215"/>
            <a:ext cx="2786532" cy="584775"/>
          </a:xfrm>
          <a:prstGeom prst="rect">
            <a:avLst/>
          </a:prstGeom>
          <a:noFill/>
        </p:spPr>
        <p:txBody>
          <a:bodyPr wrap="none" rtlCol="0">
            <a:spAutoFit/>
          </a:bodyPr>
          <a:lstStyle/>
          <a:p>
            <a:r>
              <a:rPr lang="en-US" sz="3200" dirty="0"/>
              <a:t>Execution Trace</a:t>
            </a:r>
          </a:p>
        </p:txBody>
      </p:sp>
    </p:spTree>
    <p:extLst>
      <p:ext uri="{BB962C8B-B14F-4D97-AF65-F5344CB8AC3E}">
        <p14:creationId xmlns:p14="http://schemas.microsoft.com/office/powerpoint/2010/main" val="1832638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0"/>
          <p:cNvSpPr txBox="1"/>
          <p:nvPr/>
        </p:nvSpPr>
        <p:spPr>
          <a:xfrm>
            <a:off x="609600" y="304800"/>
            <a:ext cx="12411600" cy="964391"/>
          </a:xfrm>
          <a:prstGeom prst="rect">
            <a:avLst/>
          </a:prstGeom>
          <a:noFill/>
          <a:ln>
            <a:noFill/>
          </a:ln>
        </p:spPr>
        <p:txBody>
          <a:bodyPr spcFirstLastPara="1" wrap="square" lIns="121900" tIns="121900" rIns="121900" bIns="121900" anchor="t" anchorCtr="0">
            <a:spAutoFit/>
          </a:bodyPr>
          <a:lstStyle/>
          <a:p>
            <a:endParaRPr sz="4667" b="1">
              <a:solidFill>
                <a:schemeClr val="dk1"/>
              </a:solidFill>
              <a:latin typeface="Raleway"/>
              <a:ea typeface="Raleway"/>
              <a:cs typeface="Raleway"/>
              <a:sym typeface="Raleway"/>
            </a:endParaRPr>
          </a:p>
        </p:txBody>
      </p:sp>
      <p:sp>
        <p:nvSpPr>
          <p:cNvPr id="244" name="Google Shape;244;p20"/>
          <p:cNvSpPr txBox="1"/>
          <p:nvPr/>
        </p:nvSpPr>
        <p:spPr>
          <a:xfrm>
            <a:off x="609600" y="633900"/>
            <a:ext cx="11410949" cy="5693826"/>
          </a:xfrm>
          <a:prstGeom prst="rect">
            <a:avLst/>
          </a:prstGeom>
          <a:noFill/>
          <a:ln>
            <a:noFill/>
          </a:ln>
        </p:spPr>
        <p:txBody>
          <a:bodyPr spcFirstLastPara="1" wrap="square" lIns="121900" tIns="121900" rIns="121900" bIns="121900" anchor="t" anchorCtr="0">
            <a:spAutoFit/>
          </a:bodyPr>
          <a:lstStyle/>
          <a:p>
            <a:r>
              <a:rPr lang="en" sz="4400" dirty="0">
                <a:solidFill>
                  <a:schemeClr val="dk1"/>
                </a:solidFill>
                <a:latin typeface="Calibri" panose="020F0502020204030204" pitchFamily="34" charset="0"/>
                <a:ea typeface="Raleway"/>
                <a:cs typeface="Calibri" panose="020F0502020204030204" pitchFamily="34" charset="0"/>
                <a:sym typeface="Raleway"/>
              </a:rPr>
              <a:t>A </a:t>
            </a:r>
            <a:r>
              <a:rPr lang="en" sz="4400" dirty="0">
                <a:solidFill>
                  <a:srgbClr val="C00000"/>
                </a:solidFill>
                <a:latin typeface="Calibri" panose="020F0502020204030204" pitchFamily="34" charset="0"/>
                <a:ea typeface="Raleway"/>
                <a:cs typeface="Calibri" panose="020F0502020204030204" pitchFamily="34" charset="0"/>
                <a:sym typeface="Raleway"/>
              </a:rPr>
              <a:t>DO shuffler </a:t>
            </a:r>
            <a:r>
              <a:rPr lang="en" sz="4400" dirty="0">
                <a:solidFill>
                  <a:schemeClr val="dk1"/>
                </a:solidFill>
                <a:latin typeface="Calibri" panose="020F0502020204030204" pitchFamily="34" charset="0"/>
                <a:ea typeface="Raleway"/>
                <a:cs typeface="Calibri" panose="020F0502020204030204" pitchFamily="34" charset="0"/>
                <a:sym typeface="Raleway"/>
              </a:rPr>
              <a:t>is </a:t>
            </a:r>
            <a:r>
              <a:rPr lang="en" sz="4400" dirty="0">
                <a:solidFill>
                  <a:srgbClr val="C00000"/>
                </a:solidFill>
                <a:latin typeface="Calibri" panose="020F0502020204030204" pitchFamily="34" charset="0"/>
                <a:ea typeface="Raleway"/>
                <a:cs typeface="Calibri" panose="020F0502020204030204" pitchFamily="34" charset="0"/>
                <a:sym typeface="Raleway"/>
              </a:rPr>
              <a:t>asymptotically cheaper </a:t>
            </a:r>
            <a:r>
              <a:rPr lang="en" sz="4400" dirty="0">
                <a:solidFill>
                  <a:schemeClr val="dk1"/>
                </a:solidFill>
                <a:latin typeface="Calibri" panose="020F0502020204030204" pitchFamily="34" charset="0"/>
                <a:ea typeface="Raleway"/>
                <a:cs typeface="Calibri" panose="020F0502020204030204" pitchFamily="34" charset="0"/>
                <a:sym typeface="Raleway"/>
              </a:rPr>
              <a:t>than a fully oblivious shuffle </a:t>
            </a:r>
            <a:r>
              <a:rPr lang="en" sz="5400" dirty="0">
                <a:solidFill>
                  <a:schemeClr val="dk1"/>
                </a:solidFill>
                <a:latin typeface="Calibri" panose="020F0502020204030204" pitchFamily="34" charset="0"/>
                <a:ea typeface="Raleway"/>
                <a:cs typeface="Calibri" panose="020F0502020204030204" pitchFamily="34" charset="0"/>
                <a:sym typeface="Raleway"/>
              </a:rPr>
              <a:t>😀</a:t>
            </a:r>
            <a:endParaRPr lang="en" sz="4400" dirty="0">
              <a:solidFill>
                <a:schemeClr val="dk1"/>
              </a:solidFill>
              <a:latin typeface="Calibri" panose="020F0502020204030204" pitchFamily="34" charset="0"/>
              <a:ea typeface="Raleway"/>
              <a:cs typeface="Calibri" panose="020F0502020204030204" pitchFamily="34" charset="0"/>
              <a:sym typeface="Raleway"/>
            </a:endParaRPr>
          </a:p>
          <a:p>
            <a:r>
              <a:rPr lang="en" sz="2400" dirty="0">
                <a:solidFill>
                  <a:schemeClr val="dk1"/>
                </a:solidFill>
                <a:latin typeface="Calibri" panose="020F0502020204030204" pitchFamily="34" charset="0"/>
                <a:ea typeface="Raleway"/>
                <a:cs typeface="Calibri" panose="020F0502020204030204" pitchFamily="34" charset="0"/>
                <a:sym typeface="Raleway"/>
              </a:rPr>
              <a:t>[GKLX21][BHM</a:t>
            </a:r>
            <a:r>
              <a:rPr lang="en" sz="2400" b="1" dirty="0">
                <a:solidFill>
                  <a:srgbClr val="C00000"/>
                </a:solidFill>
                <a:latin typeface="Calibri" panose="020F0502020204030204" pitchFamily="34" charset="0"/>
                <a:ea typeface="Raleway"/>
                <a:cs typeface="Calibri" panose="020F0502020204030204" pitchFamily="34" charset="0"/>
                <a:sym typeface="Raleway"/>
              </a:rPr>
              <a:t>S</a:t>
            </a:r>
            <a:r>
              <a:rPr lang="en" sz="2400" dirty="0">
                <a:solidFill>
                  <a:schemeClr val="dk1"/>
                </a:solidFill>
                <a:latin typeface="Calibri" panose="020F0502020204030204" pitchFamily="34" charset="0"/>
                <a:ea typeface="Raleway"/>
                <a:cs typeface="Calibri" panose="020F0502020204030204" pitchFamily="34" charset="0"/>
                <a:sym typeface="Raleway"/>
              </a:rPr>
              <a:t>21</a:t>
            </a:r>
            <a:r>
              <a:rPr lang="en-US" sz="2400" dirty="0">
                <a:solidFill>
                  <a:schemeClr val="dk1"/>
                </a:solidFill>
                <a:latin typeface="Calibri" panose="020F0502020204030204" pitchFamily="34" charset="0"/>
                <a:ea typeface="Raleway"/>
                <a:cs typeface="Calibri" panose="020F0502020204030204" pitchFamily="34" charset="0"/>
                <a:sym typeface="Raleway"/>
              </a:rPr>
              <a:t>]</a:t>
            </a:r>
            <a:endParaRPr sz="2400" b="1" dirty="0">
              <a:solidFill>
                <a:schemeClr val="dk1"/>
              </a:solidFill>
              <a:latin typeface="Calibri" panose="020F0502020204030204" pitchFamily="34" charset="0"/>
              <a:ea typeface="Raleway"/>
              <a:cs typeface="Calibri" panose="020F0502020204030204" pitchFamily="34" charset="0"/>
              <a:sym typeface="Raleway"/>
            </a:endParaRPr>
          </a:p>
          <a:p>
            <a:endParaRPr lang="en-US" sz="2800" dirty="0">
              <a:solidFill>
                <a:schemeClr val="dk1"/>
              </a:solidFill>
              <a:latin typeface="Calibri" panose="020F0502020204030204" pitchFamily="34" charset="0"/>
              <a:ea typeface="Raleway"/>
              <a:cs typeface="Calibri" panose="020F0502020204030204" pitchFamily="34" charset="0"/>
              <a:sym typeface="Raleway"/>
            </a:endParaRPr>
          </a:p>
          <a:p>
            <a:r>
              <a:rPr lang="en-US" sz="4400" dirty="0">
                <a:solidFill>
                  <a:schemeClr val="dk1"/>
                </a:solidFill>
                <a:latin typeface="Calibri" panose="020F0502020204030204" pitchFamily="34" charset="0"/>
                <a:ea typeface="Raleway"/>
                <a:cs typeface="Calibri" panose="020F0502020204030204" pitchFamily="34" charset="0"/>
                <a:sym typeface="Raleway"/>
              </a:rPr>
              <a:t>But the privacy guarantee is weaker</a:t>
            </a:r>
            <a:r>
              <a:rPr lang="en-US" sz="6600" dirty="0">
                <a:solidFill>
                  <a:schemeClr val="dk1"/>
                </a:solidFill>
                <a:latin typeface="Calibri" panose="020F0502020204030204" pitchFamily="34" charset="0"/>
                <a:ea typeface="Raleway"/>
                <a:cs typeface="Calibri" panose="020F0502020204030204" pitchFamily="34" charset="0"/>
                <a:sym typeface="Raleway"/>
              </a:rPr>
              <a:t>😔</a:t>
            </a:r>
          </a:p>
          <a:p>
            <a:endParaRPr lang="en-US" sz="6600" dirty="0">
              <a:solidFill>
                <a:schemeClr val="dk1"/>
              </a:solidFill>
              <a:latin typeface="Calibri" panose="020F0502020204030204" pitchFamily="34" charset="0"/>
              <a:ea typeface="Raleway"/>
              <a:cs typeface="Calibri" panose="020F0502020204030204" pitchFamily="34" charset="0"/>
              <a:sym typeface="Raleway"/>
            </a:endParaRPr>
          </a:p>
          <a:p>
            <a:r>
              <a:rPr lang="en-US" sz="4400" dirty="0">
                <a:solidFill>
                  <a:schemeClr val="dk1"/>
                </a:solidFill>
                <a:latin typeface="Calibri" panose="020F0502020204030204" pitchFamily="34" charset="0"/>
                <a:ea typeface="Raleway"/>
                <a:cs typeface="Calibri" panose="020F0502020204030204" pitchFamily="34" charset="0"/>
                <a:sym typeface="Raleway"/>
              </a:rPr>
              <a:t>Privacy amplification with a DO shuffler? </a:t>
            </a:r>
            <a:r>
              <a:rPr lang="en-US" sz="7200" dirty="0">
                <a:solidFill>
                  <a:schemeClr val="dk1"/>
                </a:solidFill>
                <a:latin typeface="Calibri" panose="020F0502020204030204" pitchFamily="34" charset="0"/>
                <a:ea typeface="Raleway"/>
                <a:cs typeface="Calibri" panose="020F0502020204030204" pitchFamily="34" charset="0"/>
                <a:sym typeface="Raleway"/>
              </a:rPr>
              <a:t>🤨</a:t>
            </a:r>
            <a:endParaRPr sz="2000" dirty="0">
              <a:solidFill>
                <a:schemeClr val="dk1"/>
              </a:solidFill>
              <a:latin typeface="Calibri" panose="020F0502020204030204" pitchFamily="34" charset="0"/>
              <a:ea typeface="Raleway"/>
              <a:cs typeface="Calibri" panose="020F0502020204030204" pitchFamily="34" charset="0"/>
              <a:sym typeface="Raleway"/>
            </a:endParaRPr>
          </a:p>
        </p:txBody>
      </p:sp>
      <p:sp>
        <p:nvSpPr>
          <p:cNvPr id="3" name="Slide Number Placeholder 2">
            <a:extLst>
              <a:ext uri="{FF2B5EF4-FFF2-40B4-BE49-F238E27FC236}">
                <a16:creationId xmlns:a16="http://schemas.microsoft.com/office/drawing/2014/main" id="{CE357B24-9AF1-8F49-A063-B98E3E25ABEB}"/>
              </a:ext>
            </a:extLst>
          </p:cNvPr>
          <p:cNvSpPr>
            <a:spLocks noGrp="1"/>
          </p:cNvSpPr>
          <p:nvPr>
            <p:ph type="sldNum" idx="12"/>
          </p:nvPr>
        </p:nvSpPr>
        <p:spPr/>
        <p:txBody>
          <a:bodyPr/>
          <a:lstStyle/>
          <a:p>
            <a:fld id="{00000000-1234-1234-1234-123412341234}" type="slidenum">
              <a:rPr lang="en" smtClean="0"/>
              <a:pPr/>
              <a:t>50</a:t>
            </a:fld>
            <a:endParaRPr lang="en"/>
          </a:p>
        </p:txBody>
      </p:sp>
    </p:spTree>
    <p:extLst>
      <p:ext uri="{BB962C8B-B14F-4D97-AF65-F5344CB8AC3E}">
        <p14:creationId xmlns:p14="http://schemas.microsoft.com/office/powerpoint/2010/main" val="2406946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254"/>
        <p:cNvGrpSpPr/>
        <p:nvPr/>
      </p:nvGrpSpPr>
      <p:grpSpPr>
        <a:xfrm>
          <a:off x="0" y="0"/>
          <a:ext cx="0" cy="0"/>
          <a:chOff x="0" y="0"/>
          <a:chExt cx="0" cy="0"/>
        </a:xfrm>
      </p:grpSpPr>
      <p:sp>
        <p:nvSpPr>
          <p:cNvPr id="30" name="Google Shape;76;p14">
            <a:extLst>
              <a:ext uri="{FF2B5EF4-FFF2-40B4-BE49-F238E27FC236}">
                <a16:creationId xmlns:a16="http://schemas.microsoft.com/office/drawing/2014/main" id="{801F2023-AC9D-3D4B-BC32-B62D07FE3CB3}"/>
              </a:ext>
            </a:extLst>
          </p:cNvPr>
          <p:cNvSpPr txBox="1"/>
          <p:nvPr/>
        </p:nvSpPr>
        <p:spPr>
          <a:xfrm>
            <a:off x="9780191" y="2205417"/>
            <a:ext cx="1820000" cy="779725"/>
          </a:xfrm>
          <a:prstGeom prst="rect">
            <a:avLst/>
          </a:prstGeom>
          <a:noFill/>
          <a:ln>
            <a:noFill/>
          </a:ln>
        </p:spPr>
        <p:txBody>
          <a:bodyPr spcFirstLastPara="1" wrap="square" lIns="121900" tIns="121900" rIns="121900" bIns="121900" anchor="t" anchorCtr="0">
            <a:spAutoFit/>
          </a:bodyPr>
          <a:lstStyle/>
          <a:p>
            <a:r>
              <a:rPr lang="en" sz="3467" b="1" dirty="0">
                <a:solidFill>
                  <a:srgbClr val="6AA84F"/>
                </a:solidFill>
                <a:latin typeface="Calibri" panose="020F0502020204030204" pitchFamily="34" charset="0"/>
                <a:ea typeface="Raleway"/>
                <a:cs typeface="Calibri" panose="020F0502020204030204" pitchFamily="34" charset="0"/>
                <a:sym typeface="Raleway"/>
              </a:rPr>
              <a:t>Shuffle</a:t>
            </a:r>
            <a:endParaRPr sz="3467" b="1" dirty="0">
              <a:solidFill>
                <a:srgbClr val="6AA84F"/>
              </a:solidFill>
              <a:latin typeface="Calibri" panose="020F0502020204030204" pitchFamily="34" charset="0"/>
              <a:ea typeface="Raleway"/>
              <a:cs typeface="Calibri" panose="020F0502020204030204" pitchFamily="34" charset="0"/>
              <a:sym typeface="Raleway"/>
            </a:endParaRPr>
          </a:p>
        </p:txBody>
      </p:sp>
      <p:pic>
        <p:nvPicPr>
          <p:cNvPr id="31" name="Google Shape;77;p14">
            <a:extLst>
              <a:ext uri="{FF2B5EF4-FFF2-40B4-BE49-F238E27FC236}">
                <a16:creationId xmlns:a16="http://schemas.microsoft.com/office/drawing/2014/main" id="{1F20B868-E0E2-684A-868F-BDE5B421C4A3}"/>
              </a:ext>
            </a:extLst>
          </p:cNvPr>
          <p:cNvPicPr preferRelativeResize="0"/>
          <p:nvPr/>
        </p:nvPicPr>
        <p:blipFill>
          <a:blip r:embed="rId3">
            <a:alphaModFix/>
          </a:blip>
          <a:stretch>
            <a:fillRect/>
          </a:stretch>
        </p:blipFill>
        <p:spPr>
          <a:xfrm>
            <a:off x="8734256" y="2382201"/>
            <a:ext cx="1018597" cy="859193"/>
          </a:xfrm>
          <a:prstGeom prst="rect">
            <a:avLst/>
          </a:prstGeom>
          <a:noFill/>
          <a:ln>
            <a:noFill/>
          </a:ln>
        </p:spPr>
      </p:pic>
      <p:sp>
        <p:nvSpPr>
          <p:cNvPr id="37" name="Google Shape;83;p14">
            <a:extLst>
              <a:ext uri="{FF2B5EF4-FFF2-40B4-BE49-F238E27FC236}">
                <a16:creationId xmlns:a16="http://schemas.microsoft.com/office/drawing/2014/main" id="{AB897F2D-B033-5E4F-AB51-FB6671F05F9F}"/>
              </a:ext>
            </a:extLst>
          </p:cNvPr>
          <p:cNvSpPr/>
          <p:nvPr/>
        </p:nvSpPr>
        <p:spPr>
          <a:xfrm>
            <a:off x="9072484" y="1945727"/>
            <a:ext cx="263200" cy="417703"/>
          </a:xfrm>
          <a:prstGeom prst="upArrow">
            <a:avLst>
              <a:gd name="adj1" fmla="val 50000"/>
              <a:gd name="adj2" fmla="val 50000"/>
            </a:avLst>
          </a:prstGeom>
          <a:solidFill>
            <a:srgbClr val="B7B7B7"/>
          </a:solidFill>
          <a:ln>
            <a:noFill/>
          </a:ln>
        </p:spPr>
        <p:txBody>
          <a:bodyPr spcFirstLastPara="1" wrap="square" lIns="121900" tIns="121900" rIns="121900" bIns="121900" anchor="ctr" anchorCtr="0">
            <a:noAutofit/>
          </a:bodyPr>
          <a:lstStyle/>
          <a:p>
            <a:endParaRPr sz="2400"/>
          </a:p>
        </p:txBody>
      </p:sp>
      <p:pic>
        <p:nvPicPr>
          <p:cNvPr id="39" name="Google Shape;87;p14">
            <a:extLst>
              <a:ext uri="{FF2B5EF4-FFF2-40B4-BE49-F238E27FC236}">
                <a16:creationId xmlns:a16="http://schemas.microsoft.com/office/drawing/2014/main" id="{19966561-9653-C342-AB14-8B4E83315027}"/>
              </a:ext>
            </a:extLst>
          </p:cNvPr>
          <p:cNvPicPr preferRelativeResize="0"/>
          <p:nvPr/>
        </p:nvPicPr>
        <p:blipFill>
          <a:blip r:embed="rId4">
            <a:alphaModFix/>
          </a:blip>
          <a:stretch>
            <a:fillRect/>
          </a:stretch>
        </p:blipFill>
        <p:spPr>
          <a:xfrm>
            <a:off x="8885181" y="1202729"/>
            <a:ext cx="727207" cy="613404"/>
          </a:xfrm>
          <a:prstGeom prst="rect">
            <a:avLst/>
          </a:prstGeom>
          <a:noFill/>
          <a:ln>
            <a:noFill/>
          </a:ln>
        </p:spPr>
      </p:pic>
      <p:cxnSp>
        <p:nvCxnSpPr>
          <p:cNvPr id="45" name="Google Shape;71;p14">
            <a:extLst>
              <a:ext uri="{FF2B5EF4-FFF2-40B4-BE49-F238E27FC236}">
                <a16:creationId xmlns:a16="http://schemas.microsoft.com/office/drawing/2014/main" id="{C96E1B2A-D11F-6B4F-8D25-5AA57DDB1D6D}"/>
              </a:ext>
            </a:extLst>
          </p:cNvPr>
          <p:cNvCxnSpPr>
            <a:cxnSpLocks/>
          </p:cNvCxnSpPr>
          <p:nvPr/>
        </p:nvCxnSpPr>
        <p:spPr>
          <a:xfrm flipV="1">
            <a:off x="7385638" y="3362901"/>
            <a:ext cx="1461796" cy="886296"/>
          </a:xfrm>
          <a:prstGeom prst="straightConnector1">
            <a:avLst/>
          </a:prstGeom>
          <a:noFill/>
          <a:ln w="28575" cap="flat" cmpd="sng">
            <a:solidFill>
              <a:srgbClr val="B7B7B7"/>
            </a:solidFill>
            <a:prstDash val="solid"/>
            <a:round/>
            <a:headEnd type="none" w="med" len="med"/>
            <a:tailEnd type="stealth" w="med" len="med"/>
          </a:ln>
        </p:spPr>
      </p:cxnSp>
      <p:cxnSp>
        <p:nvCxnSpPr>
          <p:cNvPr id="46" name="Google Shape;72;p14">
            <a:extLst>
              <a:ext uri="{FF2B5EF4-FFF2-40B4-BE49-F238E27FC236}">
                <a16:creationId xmlns:a16="http://schemas.microsoft.com/office/drawing/2014/main" id="{282264F2-1EF6-7E46-B434-75DC2F5D175D}"/>
              </a:ext>
            </a:extLst>
          </p:cNvPr>
          <p:cNvCxnSpPr>
            <a:cxnSpLocks/>
            <a:stCxn id="51" idx="0"/>
          </p:cNvCxnSpPr>
          <p:nvPr/>
        </p:nvCxnSpPr>
        <p:spPr>
          <a:xfrm flipV="1">
            <a:off x="8246901" y="3432164"/>
            <a:ext cx="857404" cy="927009"/>
          </a:xfrm>
          <a:prstGeom prst="straightConnector1">
            <a:avLst/>
          </a:prstGeom>
          <a:noFill/>
          <a:ln w="28575" cap="flat" cmpd="sng">
            <a:solidFill>
              <a:srgbClr val="B7B7B7"/>
            </a:solidFill>
            <a:prstDash val="solid"/>
            <a:round/>
            <a:headEnd type="none" w="med" len="med"/>
            <a:tailEnd type="stealth" w="med" len="med"/>
          </a:ln>
        </p:spPr>
      </p:cxnSp>
      <p:cxnSp>
        <p:nvCxnSpPr>
          <p:cNvPr id="47" name="Google Shape;73;p14">
            <a:extLst>
              <a:ext uri="{FF2B5EF4-FFF2-40B4-BE49-F238E27FC236}">
                <a16:creationId xmlns:a16="http://schemas.microsoft.com/office/drawing/2014/main" id="{3536102C-120A-904E-A347-F67140490E5D}"/>
              </a:ext>
            </a:extLst>
          </p:cNvPr>
          <p:cNvCxnSpPr>
            <a:cxnSpLocks/>
            <a:stCxn id="52" idx="0"/>
          </p:cNvCxnSpPr>
          <p:nvPr/>
        </p:nvCxnSpPr>
        <p:spPr>
          <a:xfrm flipV="1">
            <a:off x="9233183" y="3420860"/>
            <a:ext cx="33743" cy="927330"/>
          </a:xfrm>
          <a:prstGeom prst="straightConnector1">
            <a:avLst/>
          </a:prstGeom>
          <a:noFill/>
          <a:ln w="28575" cap="flat" cmpd="sng">
            <a:solidFill>
              <a:srgbClr val="B7B7B7"/>
            </a:solidFill>
            <a:prstDash val="solid"/>
            <a:round/>
            <a:headEnd type="none" w="med" len="med"/>
            <a:tailEnd type="stealth" w="med" len="med"/>
          </a:ln>
        </p:spPr>
      </p:cxnSp>
      <p:cxnSp>
        <p:nvCxnSpPr>
          <p:cNvPr id="48" name="Google Shape;74;p14">
            <a:extLst>
              <a:ext uri="{FF2B5EF4-FFF2-40B4-BE49-F238E27FC236}">
                <a16:creationId xmlns:a16="http://schemas.microsoft.com/office/drawing/2014/main" id="{A3C77778-CB7C-174A-9C67-4E3D064B05DC}"/>
              </a:ext>
            </a:extLst>
          </p:cNvPr>
          <p:cNvCxnSpPr>
            <a:cxnSpLocks/>
          </p:cNvCxnSpPr>
          <p:nvPr/>
        </p:nvCxnSpPr>
        <p:spPr>
          <a:xfrm flipH="1" flipV="1">
            <a:off x="9541775" y="3333925"/>
            <a:ext cx="589316" cy="932955"/>
          </a:xfrm>
          <a:prstGeom prst="straightConnector1">
            <a:avLst/>
          </a:prstGeom>
          <a:noFill/>
          <a:ln w="28575" cap="flat" cmpd="sng">
            <a:solidFill>
              <a:srgbClr val="B7B7B7"/>
            </a:solidFill>
            <a:prstDash val="solid"/>
            <a:round/>
            <a:headEnd type="none" w="med" len="med"/>
            <a:tailEnd type="stealth" w="med" len="med"/>
          </a:ln>
        </p:spPr>
      </p:cxnSp>
      <p:cxnSp>
        <p:nvCxnSpPr>
          <p:cNvPr id="49" name="Google Shape;75;p14">
            <a:extLst>
              <a:ext uri="{FF2B5EF4-FFF2-40B4-BE49-F238E27FC236}">
                <a16:creationId xmlns:a16="http://schemas.microsoft.com/office/drawing/2014/main" id="{D3ABE6B4-6200-4D43-B341-3258261CC5D5}"/>
              </a:ext>
            </a:extLst>
          </p:cNvPr>
          <p:cNvCxnSpPr>
            <a:cxnSpLocks/>
            <a:stCxn id="54" idx="0"/>
          </p:cNvCxnSpPr>
          <p:nvPr/>
        </p:nvCxnSpPr>
        <p:spPr>
          <a:xfrm flipH="1" flipV="1">
            <a:off x="9874221" y="3304936"/>
            <a:ext cx="1317217" cy="1054237"/>
          </a:xfrm>
          <a:prstGeom prst="straightConnector1">
            <a:avLst/>
          </a:prstGeom>
          <a:noFill/>
          <a:ln w="28575" cap="flat" cmpd="sng">
            <a:solidFill>
              <a:srgbClr val="B7B7B7"/>
            </a:solidFill>
            <a:prstDash val="solid"/>
            <a:round/>
            <a:headEnd type="none" w="med" len="med"/>
            <a:tailEnd type="stealth" w="med" len="med"/>
          </a:ln>
        </p:spPr>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6ECC680-645F-5B4B-9F31-B398025CE198}"/>
                  </a:ext>
                </a:extLst>
              </p:cNvPr>
              <p:cNvSpPr txBox="1"/>
              <p:nvPr/>
            </p:nvSpPr>
            <p:spPr>
              <a:xfrm>
                <a:off x="6922383" y="4337207"/>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1</m:t>
                          </m:r>
                        </m:sub>
                      </m:sSub>
                      <m:r>
                        <a:rPr lang="en-US" sz="2667" i="1">
                          <a:latin typeface="Cambria Math" panose="02040503050406030204" pitchFamily="18" charset="0"/>
                        </a:rPr>
                        <m:t>)</m:t>
                      </m:r>
                    </m:oMath>
                  </m:oMathPara>
                </a14:m>
                <a:endParaRPr lang="en-US" sz="2667" dirty="0"/>
              </a:p>
            </p:txBody>
          </p:sp>
        </mc:Choice>
        <mc:Fallback xmlns="">
          <p:sp>
            <p:nvSpPr>
              <p:cNvPr id="50" name="TextBox 49">
                <a:extLst>
                  <a:ext uri="{FF2B5EF4-FFF2-40B4-BE49-F238E27FC236}">
                    <a16:creationId xmlns:a16="http://schemas.microsoft.com/office/drawing/2014/main" id="{56ECC680-645F-5B4B-9F31-B398025CE198}"/>
                  </a:ext>
                </a:extLst>
              </p:cNvPr>
              <p:cNvSpPr txBox="1">
                <a:spLocks noRot="1" noChangeAspect="1" noMove="1" noResize="1" noEditPoints="1" noAdjustHandles="1" noChangeArrowheads="1" noChangeShapeType="1" noTextEdit="1"/>
              </p:cNvSpPr>
              <p:nvPr/>
            </p:nvSpPr>
            <p:spPr>
              <a:xfrm>
                <a:off x="6922383" y="4337207"/>
                <a:ext cx="463255" cy="410433"/>
              </a:xfrm>
              <a:prstGeom prst="rect">
                <a:avLst/>
              </a:prstGeom>
              <a:blipFill>
                <a:blip r:embed="rId5"/>
                <a:stretch>
                  <a:fillRect l="-23684" t="-3030" r="-10789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55CD876-DEC4-CD46-AEF6-4932F4E41250}"/>
                  </a:ext>
                </a:extLst>
              </p:cNvPr>
              <p:cNvSpPr txBox="1"/>
              <p:nvPr/>
            </p:nvSpPr>
            <p:spPr>
              <a:xfrm>
                <a:off x="8015273" y="4359173"/>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2</m:t>
                          </m:r>
                        </m:sub>
                      </m:sSub>
                      <m:r>
                        <a:rPr lang="en-US" sz="2667" i="1">
                          <a:latin typeface="Cambria Math" panose="02040503050406030204" pitchFamily="18" charset="0"/>
                        </a:rPr>
                        <m:t>)</m:t>
                      </m:r>
                    </m:oMath>
                  </m:oMathPara>
                </a14:m>
                <a:endParaRPr lang="en-US" sz="2667" dirty="0"/>
              </a:p>
            </p:txBody>
          </p:sp>
        </mc:Choice>
        <mc:Fallback xmlns="">
          <p:sp>
            <p:nvSpPr>
              <p:cNvPr id="51" name="TextBox 50">
                <a:extLst>
                  <a:ext uri="{FF2B5EF4-FFF2-40B4-BE49-F238E27FC236}">
                    <a16:creationId xmlns:a16="http://schemas.microsoft.com/office/drawing/2014/main" id="{E55CD876-DEC4-CD46-AEF6-4932F4E41250}"/>
                  </a:ext>
                </a:extLst>
              </p:cNvPr>
              <p:cNvSpPr txBox="1">
                <a:spLocks noRot="1" noChangeAspect="1" noMove="1" noResize="1" noEditPoints="1" noAdjustHandles="1" noChangeArrowheads="1" noChangeShapeType="1" noTextEdit="1"/>
              </p:cNvSpPr>
              <p:nvPr/>
            </p:nvSpPr>
            <p:spPr>
              <a:xfrm>
                <a:off x="8015273" y="4359173"/>
                <a:ext cx="463255" cy="410433"/>
              </a:xfrm>
              <a:prstGeom prst="rect">
                <a:avLst/>
              </a:prstGeom>
              <a:blipFill>
                <a:blip r:embed="rId6"/>
                <a:stretch>
                  <a:fillRect l="-21053" r="-110526"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A49BF30-6AB8-674E-B25E-A2EC45F5EFD6}"/>
                  </a:ext>
                </a:extLst>
              </p:cNvPr>
              <p:cNvSpPr txBox="1"/>
              <p:nvPr/>
            </p:nvSpPr>
            <p:spPr>
              <a:xfrm>
                <a:off x="9001555" y="4348190"/>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3</m:t>
                          </m:r>
                        </m:sub>
                      </m:sSub>
                      <m:r>
                        <a:rPr lang="en-US" sz="2667" i="1">
                          <a:latin typeface="Cambria Math" panose="02040503050406030204" pitchFamily="18" charset="0"/>
                        </a:rPr>
                        <m:t>)</m:t>
                      </m:r>
                    </m:oMath>
                  </m:oMathPara>
                </a14:m>
                <a:endParaRPr lang="en-US" sz="2667" dirty="0"/>
              </a:p>
            </p:txBody>
          </p:sp>
        </mc:Choice>
        <mc:Fallback xmlns="">
          <p:sp>
            <p:nvSpPr>
              <p:cNvPr id="52" name="TextBox 51">
                <a:extLst>
                  <a:ext uri="{FF2B5EF4-FFF2-40B4-BE49-F238E27FC236}">
                    <a16:creationId xmlns:a16="http://schemas.microsoft.com/office/drawing/2014/main" id="{AA49BF30-6AB8-674E-B25E-A2EC45F5EFD6}"/>
                  </a:ext>
                </a:extLst>
              </p:cNvPr>
              <p:cNvSpPr txBox="1">
                <a:spLocks noRot="1" noChangeAspect="1" noMove="1" noResize="1" noEditPoints="1" noAdjustHandles="1" noChangeArrowheads="1" noChangeShapeType="1" noTextEdit="1"/>
              </p:cNvSpPr>
              <p:nvPr/>
            </p:nvSpPr>
            <p:spPr>
              <a:xfrm>
                <a:off x="9001555" y="4348190"/>
                <a:ext cx="463255" cy="410433"/>
              </a:xfrm>
              <a:prstGeom prst="rect">
                <a:avLst/>
              </a:prstGeom>
              <a:blipFill>
                <a:blip r:embed="rId7"/>
                <a:stretch>
                  <a:fillRect l="-24324" r="-113514"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9E5AA79-BC48-294F-8DCB-72FA4A2BB141}"/>
                  </a:ext>
                </a:extLst>
              </p:cNvPr>
              <p:cNvSpPr txBox="1"/>
              <p:nvPr/>
            </p:nvSpPr>
            <p:spPr>
              <a:xfrm>
                <a:off x="9922675" y="4359173"/>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4</m:t>
                          </m:r>
                        </m:sub>
                      </m:sSub>
                      <m:r>
                        <a:rPr lang="en-US" sz="2667" i="1">
                          <a:latin typeface="Cambria Math" panose="02040503050406030204" pitchFamily="18" charset="0"/>
                        </a:rPr>
                        <m:t>)</m:t>
                      </m:r>
                    </m:oMath>
                  </m:oMathPara>
                </a14:m>
                <a:endParaRPr lang="en-US" sz="2667" dirty="0"/>
              </a:p>
            </p:txBody>
          </p:sp>
        </mc:Choice>
        <mc:Fallback xmlns="">
          <p:sp>
            <p:nvSpPr>
              <p:cNvPr id="53" name="TextBox 52">
                <a:extLst>
                  <a:ext uri="{FF2B5EF4-FFF2-40B4-BE49-F238E27FC236}">
                    <a16:creationId xmlns:a16="http://schemas.microsoft.com/office/drawing/2014/main" id="{B9E5AA79-BC48-294F-8DCB-72FA4A2BB141}"/>
                  </a:ext>
                </a:extLst>
              </p:cNvPr>
              <p:cNvSpPr txBox="1">
                <a:spLocks noRot="1" noChangeAspect="1" noMove="1" noResize="1" noEditPoints="1" noAdjustHandles="1" noChangeArrowheads="1" noChangeShapeType="1" noTextEdit="1"/>
              </p:cNvSpPr>
              <p:nvPr/>
            </p:nvSpPr>
            <p:spPr>
              <a:xfrm>
                <a:off x="9922675" y="4359173"/>
                <a:ext cx="463255" cy="410433"/>
              </a:xfrm>
              <a:prstGeom prst="rect">
                <a:avLst/>
              </a:prstGeom>
              <a:blipFill>
                <a:blip r:embed="rId8"/>
                <a:stretch>
                  <a:fillRect l="-23684" r="-110526"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FD7B8EC-C494-6E4C-9FFA-DAB37F2CD260}"/>
                  </a:ext>
                </a:extLst>
              </p:cNvPr>
              <p:cNvSpPr txBox="1"/>
              <p:nvPr/>
            </p:nvSpPr>
            <p:spPr>
              <a:xfrm>
                <a:off x="10959810" y="4359173"/>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5</m:t>
                          </m:r>
                        </m:sub>
                      </m:sSub>
                      <m:r>
                        <a:rPr lang="en-US" sz="2667" i="1">
                          <a:latin typeface="Cambria Math" panose="02040503050406030204" pitchFamily="18" charset="0"/>
                        </a:rPr>
                        <m:t>)</m:t>
                      </m:r>
                    </m:oMath>
                  </m:oMathPara>
                </a14:m>
                <a:endParaRPr lang="en-US" sz="2667" dirty="0"/>
              </a:p>
            </p:txBody>
          </p:sp>
        </mc:Choice>
        <mc:Fallback xmlns="">
          <p:sp>
            <p:nvSpPr>
              <p:cNvPr id="54" name="TextBox 53">
                <a:extLst>
                  <a:ext uri="{FF2B5EF4-FFF2-40B4-BE49-F238E27FC236}">
                    <a16:creationId xmlns:a16="http://schemas.microsoft.com/office/drawing/2014/main" id="{3FD7B8EC-C494-6E4C-9FFA-DAB37F2CD260}"/>
                  </a:ext>
                </a:extLst>
              </p:cNvPr>
              <p:cNvSpPr txBox="1">
                <a:spLocks noRot="1" noChangeAspect="1" noMove="1" noResize="1" noEditPoints="1" noAdjustHandles="1" noChangeArrowheads="1" noChangeShapeType="1" noTextEdit="1"/>
              </p:cNvSpPr>
              <p:nvPr/>
            </p:nvSpPr>
            <p:spPr>
              <a:xfrm>
                <a:off x="10959810" y="4359173"/>
                <a:ext cx="463255" cy="410433"/>
              </a:xfrm>
              <a:prstGeom prst="rect">
                <a:avLst/>
              </a:prstGeom>
              <a:blipFill>
                <a:blip r:embed="rId9"/>
                <a:stretch>
                  <a:fillRect l="-24324" r="-116216"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26C1E69-F075-7040-B2E7-819ED58E205D}"/>
                  </a:ext>
                </a:extLst>
              </p:cNvPr>
              <p:cNvSpPr txBox="1"/>
              <p:nvPr/>
            </p:nvSpPr>
            <p:spPr>
              <a:xfrm>
                <a:off x="807308" y="2382201"/>
                <a:ext cx="5354595" cy="3872727"/>
              </a:xfrm>
              <a:prstGeom prst="rect">
                <a:avLst/>
              </a:prstGeom>
              <a:noFill/>
            </p:spPr>
            <p:txBody>
              <a:bodyPr wrap="square" rtlCol="0">
                <a:spAutoFit/>
              </a:bodyPr>
              <a:lstStyle/>
              <a:p>
                <a:r>
                  <a:rPr lang="en-US" sz="2667" dirty="0">
                    <a:latin typeface="Calibri" panose="020F0502020204030204" pitchFamily="34" charset="0"/>
                    <a:cs typeface="Calibri" panose="020F0502020204030204" pitchFamily="34" charset="0"/>
                  </a:rPr>
                  <a:t>Example: </a:t>
                </a:r>
              </a:p>
              <a:p>
                <a:endParaRPr lang="en-US" sz="2667" dirty="0">
                  <a:latin typeface="Calibri" panose="020F0502020204030204" pitchFamily="34" charset="0"/>
                  <a:cs typeface="Calibri" panose="020F0502020204030204" pitchFamily="34" charset="0"/>
                </a:endParaRPr>
              </a:p>
              <a:p>
                <a:r>
                  <a:rPr lang="en-US" sz="2667" dirty="0">
                    <a:ea typeface="Cambria Math" panose="02040503050406030204" pitchFamily="18" charset="0"/>
                  </a:rPr>
                  <a:t>Local: </a:t>
                </a:r>
                <a14:m>
                  <m:oMath xmlns:m="http://schemas.openxmlformats.org/officeDocument/2006/math">
                    <m:sSub>
                      <m:sSubPr>
                        <m:ctrlPr>
                          <a:rPr lang="en-US" sz="2667" i="1">
                            <a:latin typeface="Cambria Math" panose="02040503050406030204" pitchFamily="18" charset="0"/>
                            <a:ea typeface="Cambria Math" panose="02040503050406030204" pitchFamily="18" charset="0"/>
                          </a:rPr>
                        </m:ctrlPr>
                      </m:sSubPr>
                      <m:e>
                        <m:r>
                          <a:rPr lang="en-US" sz="2667" i="1">
                            <a:latin typeface="Cambria Math" panose="02040503050406030204" pitchFamily="18" charset="0"/>
                            <a:ea typeface="Cambria Math" panose="02040503050406030204" pitchFamily="18" charset="0"/>
                          </a:rPr>
                          <m:t>𝜖</m:t>
                        </m:r>
                      </m:e>
                      <m:sub>
                        <m:r>
                          <a:rPr lang="en-US" sz="2667" i="1">
                            <a:latin typeface="Cambria Math" panose="02040503050406030204" pitchFamily="18" charset="0"/>
                            <a:ea typeface="Cambria Math" panose="02040503050406030204" pitchFamily="18" charset="0"/>
                          </a:rPr>
                          <m:t>0</m:t>
                        </m:r>
                      </m:sub>
                    </m:sSub>
                    <m:r>
                      <a:rPr lang="en-US" sz="2667" i="1">
                        <a:latin typeface="Cambria Math" panose="02040503050406030204" pitchFamily="18" charset="0"/>
                        <a:ea typeface="Cambria Math" panose="02040503050406030204" pitchFamily="18" charset="0"/>
                      </a:rPr>
                      <m:t>=1</m:t>
                    </m:r>
                  </m:oMath>
                </a14:m>
                <a:endParaRPr lang="en-US" sz="2667" dirty="0">
                  <a:latin typeface="Calibri" panose="020F0502020204030204" pitchFamily="34" charset="0"/>
                  <a:cs typeface="Calibri" panose="020F0502020204030204" pitchFamily="34" charset="0"/>
                </a:endParaRPr>
              </a:p>
              <a:p>
                <a:r>
                  <a:rPr lang="en-US" sz="2667" dirty="0">
                    <a:ea typeface="Cambria Math" panose="02040503050406030204" pitchFamily="18" charset="0"/>
                  </a:rPr>
                  <a:t>Shuffle: </a:t>
                </a:r>
                <a14:m>
                  <m:oMath xmlns:m="http://schemas.openxmlformats.org/officeDocument/2006/math">
                    <m:r>
                      <a:rPr lang="en-US" sz="2667" i="1">
                        <a:latin typeface="Cambria Math" panose="02040503050406030204" pitchFamily="18" charset="0"/>
                        <a:ea typeface="Cambria Math" panose="02040503050406030204" pitchFamily="18" charset="0"/>
                      </a:rPr>
                      <m:t>𝜖</m:t>
                    </m:r>
                    <m:r>
                      <a:rPr lang="en-US" sz="2667" i="1">
                        <a:latin typeface="Cambria Math" panose="02040503050406030204" pitchFamily="18" charset="0"/>
                        <a:ea typeface="Cambria Math" panose="02040503050406030204" pitchFamily="18" charset="0"/>
                      </a:rPr>
                      <m:t>≈</m:t>
                    </m:r>
                    <m:rad>
                      <m:radPr>
                        <m:degHide m:val="on"/>
                        <m:ctrlPr>
                          <a:rPr lang="en-US" sz="2667" i="1">
                            <a:latin typeface="Cambria Math" panose="02040503050406030204" pitchFamily="18" charset="0"/>
                            <a:ea typeface="Cambria Math" panose="02040503050406030204" pitchFamily="18" charset="0"/>
                          </a:rPr>
                        </m:ctrlPr>
                      </m:radPr>
                      <m:deg/>
                      <m:e>
                        <m:r>
                          <a:rPr lang="en-US" sz="2667" i="1">
                            <a:latin typeface="Cambria Math" panose="02040503050406030204" pitchFamily="18" charset="0"/>
                            <a:ea typeface="Cambria Math" panose="02040503050406030204" pitchFamily="18" charset="0"/>
                          </a:rPr>
                          <m:t>3/</m:t>
                        </m:r>
                        <m:r>
                          <a:rPr lang="en-US" sz="2667" i="1">
                            <a:latin typeface="Cambria Math" panose="02040503050406030204" pitchFamily="18" charset="0"/>
                            <a:ea typeface="Cambria Math" panose="02040503050406030204" pitchFamily="18" charset="0"/>
                          </a:rPr>
                          <m:t>𝑛</m:t>
                        </m:r>
                      </m:e>
                    </m:rad>
                  </m:oMath>
                </a14:m>
                <a:endParaRPr lang="en-US" sz="2667" dirty="0">
                  <a:latin typeface="Calibri" panose="020F0502020204030204" pitchFamily="34" charset="0"/>
                  <a:cs typeface="Calibri" panose="020F0502020204030204" pitchFamily="34" charset="0"/>
                </a:endParaRPr>
              </a:p>
              <a:p>
                <a:endParaRPr lang="en-US" sz="2667" dirty="0">
                  <a:latin typeface="Calibri" panose="020F0502020204030204" pitchFamily="34" charset="0"/>
                  <a:cs typeface="Calibri" panose="020F0502020204030204" pitchFamily="34" charset="0"/>
                </a:endParaRPr>
              </a:p>
              <a:p>
                <a:r>
                  <a:rPr lang="en-US" sz="2667" dirty="0">
                    <a:solidFill>
                      <a:srgbClr val="C00000"/>
                    </a:solidFill>
                    <a:latin typeface="Calibri" panose="020F0502020204030204" pitchFamily="34" charset="0"/>
                    <a:cs typeface="Calibri" panose="020F0502020204030204" pitchFamily="34" charset="0"/>
                  </a:rPr>
                  <a:t>Much better privacy!</a:t>
                </a:r>
              </a:p>
              <a:p>
                <a:endParaRPr lang="en-US" sz="2667" dirty="0">
                  <a:solidFill>
                    <a:srgbClr val="C00000"/>
                  </a:solidFill>
                  <a:latin typeface="Calibri" panose="020F0502020204030204" pitchFamily="34" charset="0"/>
                  <a:cs typeface="Calibri" panose="020F0502020204030204" pitchFamily="34" charset="0"/>
                </a:endParaRPr>
              </a:p>
              <a:p>
                <a:endParaRPr lang="en-US" sz="2667" dirty="0">
                  <a:latin typeface="Calibri" panose="020F0502020204030204" pitchFamily="34" charset="0"/>
                  <a:cs typeface="Calibri" panose="020F0502020204030204" pitchFamily="34" charset="0"/>
                </a:endParaRPr>
              </a:p>
              <a:p>
                <a:endParaRPr lang="en-US" sz="2667" dirty="0">
                  <a:latin typeface="Calibri" panose="020F0502020204030204" pitchFamily="34" charset="0"/>
                  <a:cs typeface="Calibri" panose="020F0502020204030204" pitchFamily="34" charset="0"/>
                </a:endParaRPr>
              </a:p>
            </p:txBody>
          </p:sp>
        </mc:Choice>
        <mc:Fallback xmlns="">
          <p:sp>
            <p:nvSpPr>
              <p:cNvPr id="26" name="TextBox 25">
                <a:extLst>
                  <a:ext uri="{FF2B5EF4-FFF2-40B4-BE49-F238E27FC236}">
                    <a16:creationId xmlns:a16="http://schemas.microsoft.com/office/drawing/2014/main" id="{926C1E69-F075-7040-B2E7-819ED58E205D}"/>
                  </a:ext>
                </a:extLst>
              </p:cNvPr>
              <p:cNvSpPr txBox="1">
                <a:spLocks noRot="1" noChangeAspect="1" noMove="1" noResize="1" noEditPoints="1" noAdjustHandles="1" noChangeArrowheads="1" noChangeShapeType="1" noTextEdit="1"/>
              </p:cNvSpPr>
              <p:nvPr/>
            </p:nvSpPr>
            <p:spPr>
              <a:xfrm>
                <a:off x="807308" y="2382201"/>
                <a:ext cx="5354595" cy="3872727"/>
              </a:xfrm>
              <a:prstGeom prst="rect">
                <a:avLst/>
              </a:prstGeom>
              <a:blipFill>
                <a:blip r:embed="rId10"/>
                <a:stretch>
                  <a:fillRect l="-2133" t="-163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386961A-9D95-1749-9ADD-421E985812C5}"/>
              </a:ext>
            </a:extLst>
          </p:cNvPr>
          <p:cNvSpPr>
            <a:spLocks noGrp="1"/>
          </p:cNvSpPr>
          <p:nvPr>
            <p:ph type="sldNum" idx="12"/>
          </p:nvPr>
        </p:nvSpPr>
        <p:spPr/>
        <p:txBody>
          <a:bodyPr/>
          <a:lstStyle/>
          <a:p>
            <a:fld id="{00000000-1234-1234-1234-123412341234}" type="slidenum">
              <a:rPr lang="en" smtClean="0"/>
              <a:pPr/>
              <a:t>51</a:t>
            </a:fld>
            <a:endParaRPr lang="en"/>
          </a:p>
        </p:txBody>
      </p:sp>
      <p:sp>
        <p:nvSpPr>
          <p:cNvPr id="25" name="Google Shape;255;p22">
            <a:extLst>
              <a:ext uri="{FF2B5EF4-FFF2-40B4-BE49-F238E27FC236}">
                <a16:creationId xmlns:a16="http://schemas.microsoft.com/office/drawing/2014/main" id="{FBC1FE40-B82F-F94B-AFB9-0B78C1750651}"/>
              </a:ext>
            </a:extLst>
          </p:cNvPr>
          <p:cNvSpPr txBox="1"/>
          <p:nvPr/>
        </p:nvSpPr>
        <p:spPr>
          <a:xfrm>
            <a:off x="609600" y="304801"/>
            <a:ext cx="12411600" cy="964391"/>
          </a:xfrm>
          <a:prstGeom prst="rect">
            <a:avLst/>
          </a:prstGeom>
          <a:noFill/>
          <a:ln>
            <a:noFill/>
          </a:ln>
        </p:spPr>
        <p:txBody>
          <a:bodyPr spcFirstLastPara="1" wrap="square" lIns="121900" tIns="121900" rIns="121900" bIns="121900" anchor="t" anchorCtr="0">
            <a:spAutoFit/>
          </a:bodyPr>
          <a:lstStyle/>
          <a:p>
            <a:r>
              <a:rPr lang="en" sz="4667" b="1" dirty="0">
                <a:solidFill>
                  <a:schemeClr val="dk1"/>
                </a:solidFill>
                <a:latin typeface="Calibri" panose="020F0502020204030204" pitchFamily="34" charset="0"/>
                <a:ea typeface="Raleway"/>
                <a:cs typeface="Calibri" panose="020F0502020204030204" pitchFamily="34" charset="0"/>
                <a:sym typeface="Raleway"/>
              </a:rPr>
              <a:t>Privacy Amplification by Shuffling</a:t>
            </a:r>
            <a:endParaRPr sz="6667" b="1" dirty="0">
              <a:solidFill>
                <a:srgbClr val="0DB7C4"/>
              </a:solidFill>
              <a:latin typeface="Calibri" panose="020F0502020204030204" pitchFamily="34" charset="0"/>
              <a:ea typeface="Raleway"/>
              <a:cs typeface="Calibri" panose="020F0502020204030204" pitchFamily="34" charset="0"/>
              <a:sym typeface="Raleway"/>
            </a:endParaRPr>
          </a:p>
        </p:txBody>
      </p:sp>
      <p:pic>
        <p:nvPicPr>
          <p:cNvPr id="27" name="Picture 26">
            <a:extLst>
              <a:ext uri="{FF2B5EF4-FFF2-40B4-BE49-F238E27FC236}">
                <a16:creationId xmlns:a16="http://schemas.microsoft.com/office/drawing/2014/main" id="{2702FB86-97C0-164A-9C4C-774703BA2A33}"/>
              </a:ext>
            </a:extLst>
          </p:cNvPr>
          <p:cNvPicPr>
            <a:picLocks noChangeAspect="1"/>
          </p:cNvPicPr>
          <p:nvPr/>
        </p:nvPicPr>
        <p:blipFill>
          <a:blip r:embed="rId11"/>
          <a:stretch>
            <a:fillRect/>
          </a:stretch>
        </p:blipFill>
        <p:spPr>
          <a:xfrm>
            <a:off x="6892869" y="4909175"/>
            <a:ext cx="910265" cy="901071"/>
          </a:xfrm>
          <a:prstGeom prst="rect">
            <a:avLst/>
          </a:prstGeom>
        </p:spPr>
      </p:pic>
      <p:pic>
        <p:nvPicPr>
          <p:cNvPr id="28" name="Picture 27">
            <a:extLst>
              <a:ext uri="{FF2B5EF4-FFF2-40B4-BE49-F238E27FC236}">
                <a16:creationId xmlns:a16="http://schemas.microsoft.com/office/drawing/2014/main" id="{28BC232D-85B3-044E-850D-1EB4636E122F}"/>
              </a:ext>
            </a:extLst>
          </p:cNvPr>
          <p:cNvPicPr>
            <a:picLocks noChangeAspect="1"/>
          </p:cNvPicPr>
          <p:nvPr/>
        </p:nvPicPr>
        <p:blipFill>
          <a:blip r:embed="rId12"/>
          <a:stretch>
            <a:fillRect/>
          </a:stretch>
        </p:blipFill>
        <p:spPr>
          <a:xfrm>
            <a:off x="7950631" y="4905828"/>
            <a:ext cx="932731" cy="932731"/>
          </a:xfrm>
          <a:prstGeom prst="rect">
            <a:avLst/>
          </a:prstGeom>
        </p:spPr>
      </p:pic>
      <p:pic>
        <p:nvPicPr>
          <p:cNvPr id="29" name="Picture 28">
            <a:extLst>
              <a:ext uri="{FF2B5EF4-FFF2-40B4-BE49-F238E27FC236}">
                <a16:creationId xmlns:a16="http://schemas.microsoft.com/office/drawing/2014/main" id="{0D2035F7-00CD-D342-A156-A4126AE3064C}"/>
              </a:ext>
            </a:extLst>
          </p:cNvPr>
          <p:cNvPicPr>
            <a:picLocks noChangeAspect="1"/>
          </p:cNvPicPr>
          <p:nvPr/>
        </p:nvPicPr>
        <p:blipFill>
          <a:blip r:embed="rId13"/>
          <a:stretch>
            <a:fillRect/>
          </a:stretch>
        </p:blipFill>
        <p:spPr>
          <a:xfrm>
            <a:off x="8999830" y="4880102"/>
            <a:ext cx="952213" cy="959215"/>
          </a:xfrm>
          <a:prstGeom prst="rect">
            <a:avLst/>
          </a:prstGeom>
        </p:spPr>
      </p:pic>
      <p:pic>
        <p:nvPicPr>
          <p:cNvPr id="32" name="Picture 31">
            <a:extLst>
              <a:ext uri="{FF2B5EF4-FFF2-40B4-BE49-F238E27FC236}">
                <a16:creationId xmlns:a16="http://schemas.microsoft.com/office/drawing/2014/main" id="{249CB9CA-28F0-2849-A6D1-E5467D2C2663}"/>
              </a:ext>
            </a:extLst>
          </p:cNvPr>
          <p:cNvPicPr>
            <a:picLocks noChangeAspect="1"/>
          </p:cNvPicPr>
          <p:nvPr/>
        </p:nvPicPr>
        <p:blipFill>
          <a:blip r:embed="rId14"/>
          <a:stretch>
            <a:fillRect/>
          </a:stretch>
        </p:blipFill>
        <p:spPr>
          <a:xfrm>
            <a:off x="9905635" y="4837642"/>
            <a:ext cx="1079484" cy="1069103"/>
          </a:xfrm>
          <a:prstGeom prst="rect">
            <a:avLst/>
          </a:prstGeom>
        </p:spPr>
      </p:pic>
      <p:pic>
        <p:nvPicPr>
          <p:cNvPr id="33" name="Picture 32">
            <a:extLst>
              <a:ext uri="{FF2B5EF4-FFF2-40B4-BE49-F238E27FC236}">
                <a16:creationId xmlns:a16="http://schemas.microsoft.com/office/drawing/2014/main" id="{09C1FCE5-4D14-2947-9897-396A31DDC701}"/>
              </a:ext>
            </a:extLst>
          </p:cNvPr>
          <p:cNvPicPr>
            <a:picLocks noChangeAspect="1"/>
          </p:cNvPicPr>
          <p:nvPr/>
        </p:nvPicPr>
        <p:blipFill>
          <a:blip r:embed="rId15"/>
          <a:stretch>
            <a:fillRect/>
          </a:stretch>
        </p:blipFill>
        <p:spPr>
          <a:xfrm>
            <a:off x="10959809" y="4861170"/>
            <a:ext cx="1045483" cy="1035429"/>
          </a:xfrm>
          <a:prstGeom prst="rect">
            <a:avLst/>
          </a:prstGeom>
        </p:spPr>
      </p:pic>
    </p:spTree>
    <p:extLst>
      <p:ext uri="{BB962C8B-B14F-4D97-AF65-F5344CB8AC3E}">
        <p14:creationId xmlns:p14="http://schemas.microsoft.com/office/powerpoint/2010/main" val="2412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2"/>
          <p:cNvSpPr txBox="1"/>
          <p:nvPr/>
        </p:nvSpPr>
        <p:spPr>
          <a:xfrm>
            <a:off x="323850" y="304801"/>
            <a:ext cx="12411600" cy="964391"/>
          </a:xfrm>
          <a:prstGeom prst="rect">
            <a:avLst/>
          </a:prstGeom>
          <a:noFill/>
          <a:ln>
            <a:noFill/>
          </a:ln>
        </p:spPr>
        <p:txBody>
          <a:bodyPr spcFirstLastPara="1" wrap="square" lIns="121900" tIns="121900" rIns="121900" bIns="121900" anchor="t" anchorCtr="0">
            <a:spAutoFit/>
          </a:bodyPr>
          <a:lstStyle/>
          <a:p>
            <a:r>
              <a:rPr lang="en" sz="4667" b="1" dirty="0">
                <a:solidFill>
                  <a:schemeClr val="dk1"/>
                </a:solidFill>
                <a:latin typeface="Calibri" panose="020F0502020204030204" pitchFamily="34" charset="0"/>
                <a:ea typeface="Raleway"/>
                <a:cs typeface="Calibri" panose="020F0502020204030204" pitchFamily="34" charset="0"/>
                <a:sym typeface="Raleway"/>
              </a:rPr>
              <a:t>Optimal Privacy Amplification with DO-Shuffle</a:t>
            </a:r>
            <a:endParaRPr sz="6667" b="1" dirty="0">
              <a:solidFill>
                <a:srgbClr val="0DB7C4"/>
              </a:solidFill>
              <a:latin typeface="Calibri" panose="020F0502020204030204" pitchFamily="34" charset="0"/>
              <a:ea typeface="Raleway"/>
              <a:cs typeface="Calibri" panose="020F0502020204030204" pitchFamily="34" charset="0"/>
              <a:sym typeface="Raleway"/>
            </a:endParaRPr>
          </a:p>
        </p:txBody>
      </p:sp>
      <p:sp>
        <p:nvSpPr>
          <p:cNvPr id="30" name="Google Shape;76;p14">
            <a:extLst>
              <a:ext uri="{FF2B5EF4-FFF2-40B4-BE49-F238E27FC236}">
                <a16:creationId xmlns:a16="http://schemas.microsoft.com/office/drawing/2014/main" id="{801F2023-AC9D-3D4B-BC32-B62D07FE3CB3}"/>
              </a:ext>
            </a:extLst>
          </p:cNvPr>
          <p:cNvSpPr txBox="1"/>
          <p:nvPr/>
        </p:nvSpPr>
        <p:spPr>
          <a:xfrm>
            <a:off x="9780191" y="2106561"/>
            <a:ext cx="1820000" cy="1313268"/>
          </a:xfrm>
          <a:prstGeom prst="rect">
            <a:avLst/>
          </a:prstGeom>
          <a:noFill/>
          <a:ln>
            <a:noFill/>
          </a:ln>
        </p:spPr>
        <p:txBody>
          <a:bodyPr spcFirstLastPara="1" wrap="square" lIns="121900" tIns="121900" rIns="121900" bIns="121900" anchor="t" anchorCtr="0">
            <a:spAutoFit/>
          </a:bodyPr>
          <a:lstStyle/>
          <a:p>
            <a:r>
              <a:rPr lang="en" sz="3467" b="1" dirty="0">
                <a:solidFill>
                  <a:srgbClr val="6AA84F"/>
                </a:solidFill>
                <a:latin typeface="Calibri" panose="020F0502020204030204" pitchFamily="34" charset="0"/>
                <a:ea typeface="Raleway"/>
                <a:cs typeface="Calibri" panose="020F0502020204030204" pitchFamily="34" charset="0"/>
                <a:sym typeface="Raleway"/>
              </a:rPr>
              <a:t>DO-Shuffle</a:t>
            </a:r>
            <a:endParaRPr sz="3467" b="1" dirty="0">
              <a:solidFill>
                <a:srgbClr val="6AA84F"/>
              </a:solidFill>
              <a:latin typeface="Calibri" panose="020F0502020204030204" pitchFamily="34" charset="0"/>
              <a:ea typeface="Raleway"/>
              <a:cs typeface="Calibri" panose="020F0502020204030204" pitchFamily="34" charset="0"/>
              <a:sym typeface="Raleway"/>
            </a:endParaRPr>
          </a:p>
        </p:txBody>
      </p:sp>
      <p:pic>
        <p:nvPicPr>
          <p:cNvPr id="31" name="Google Shape;77;p14">
            <a:extLst>
              <a:ext uri="{FF2B5EF4-FFF2-40B4-BE49-F238E27FC236}">
                <a16:creationId xmlns:a16="http://schemas.microsoft.com/office/drawing/2014/main" id="{1F20B868-E0E2-684A-868F-BDE5B421C4A3}"/>
              </a:ext>
            </a:extLst>
          </p:cNvPr>
          <p:cNvPicPr preferRelativeResize="0"/>
          <p:nvPr/>
        </p:nvPicPr>
        <p:blipFill>
          <a:blip r:embed="rId3">
            <a:alphaModFix/>
          </a:blip>
          <a:stretch>
            <a:fillRect/>
          </a:stretch>
        </p:blipFill>
        <p:spPr>
          <a:xfrm>
            <a:off x="8734256" y="2382201"/>
            <a:ext cx="1018597" cy="859193"/>
          </a:xfrm>
          <a:prstGeom prst="rect">
            <a:avLst/>
          </a:prstGeom>
          <a:noFill/>
          <a:ln>
            <a:noFill/>
          </a:ln>
        </p:spPr>
      </p:pic>
      <p:sp>
        <p:nvSpPr>
          <p:cNvPr id="37" name="Google Shape;83;p14">
            <a:extLst>
              <a:ext uri="{FF2B5EF4-FFF2-40B4-BE49-F238E27FC236}">
                <a16:creationId xmlns:a16="http://schemas.microsoft.com/office/drawing/2014/main" id="{AB897F2D-B033-5E4F-AB51-FB6671F05F9F}"/>
              </a:ext>
            </a:extLst>
          </p:cNvPr>
          <p:cNvSpPr/>
          <p:nvPr/>
        </p:nvSpPr>
        <p:spPr>
          <a:xfrm>
            <a:off x="9072484" y="1945727"/>
            <a:ext cx="263200" cy="417703"/>
          </a:xfrm>
          <a:prstGeom prst="upArrow">
            <a:avLst>
              <a:gd name="adj1" fmla="val 50000"/>
              <a:gd name="adj2" fmla="val 50000"/>
            </a:avLst>
          </a:prstGeom>
          <a:solidFill>
            <a:srgbClr val="B7B7B7"/>
          </a:solidFill>
          <a:ln>
            <a:noFill/>
          </a:ln>
        </p:spPr>
        <p:txBody>
          <a:bodyPr spcFirstLastPara="1" wrap="square" lIns="121900" tIns="121900" rIns="121900" bIns="121900" anchor="ctr" anchorCtr="0">
            <a:noAutofit/>
          </a:bodyPr>
          <a:lstStyle/>
          <a:p>
            <a:endParaRPr sz="2400"/>
          </a:p>
        </p:txBody>
      </p:sp>
      <p:pic>
        <p:nvPicPr>
          <p:cNvPr id="39" name="Google Shape;87;p14">
            <a:extLst>
              <a:ext uri="{FF2B5EF4-FFF2-40B4-BE49-F238E27FC236}">
                <a16:creationId xmlns:a16="http://schemas.microsoft.com/office/drawing/2014/main" id="{19966561-9653-C342-AB14-8B4E83315027}"/>
              </a:ext>
            </a:extLst>
          </p:cNvPr>
          <p:cNvPicPr preferRelativeResize="0"/>
          <p:nvPr/>
        </p:nvPicPr>
        <p:blipFill>
          <a:blip r:embed="rId4">
            <a:alphaModFix/>
          </a:blip>
          <a:stretch>
            <a:fillRect/>
          </a:stretch>
        </p:blipFill>
        <p:spPr>
          <a:xfrm>
            <a:off x="8885181" y="1202729"/>
            <a:ext cx="727207" cy="613404"/>
          </a:xfrm>
          <a:prstGeom prst="rect">
            <a:avLst/>
          </a:prstGeom>
          <a:noFill/>
          <a:ln>
            <a:noFill/>
          </a:ln>
        </p:spPr>
      </p:pic>
      <p:cxnSp>
        <p:nvCxnSpPr>
          <p:cNvPr id="45" name="Google Shape;71;p14">
            <a:extLst>
              <a:ext uri="{FF2B5EF4-FFF2-40B4-BE49-F238E27FC236}">
                <a16:creationId xmlns:a16="http://schemas.microsoft.com/office/drawing/2014/main" id="{C96E1B2A-D11F-6B4F-8D25-5AA57DDB1D6D}"/>
              </a:ext>
            </a:extLst>
          </p:cNvPr>
          <p:cNvCxnSpPr>
            <a:cxnSpLocks/>
          </p:cNvCxnSpPr>
          <p:nvPr/>
        </p:nvCxnSpPr>
        <p:spPr>
          <a:xfrm flipV="1">
            <a:off x="7385638" y="3362901"/>
            <a:ext cx="1461796" cy="886296"/>
          </a:xfrm>
          <a:prstGeom prst="straightConnector1">
            <a:avLst/>
          </a:prstGeom>
          <a:noFill/>
          <a:ln w="28575" cap="flat" cmpd="sng">
            <a:solidFill>
              <a:srgbClr val="B7B7B7"/>
            </a:solidFill>
            <a:prstDash val="solid"/>
            <a:round/>
            <a:headEnd type="none" w="med" len="med"/>
            <a:tailEnd type="stealth" w="med" len="med"/>
          </a:ln>
        </p:spPr>
      </p:cxnSp>
      <p:cxnSp>
        <p:nvCxnSpPr>
          <p:cNvPr id="46" name="Google Shape;72;p14">
            <a:extLst>
              <a:ext uri="{FF2B5EF4-FFF2-40B4-BE49-F238E27FC236}">
                <a16:creationId xmlns:a16="http://schemas.microsoft.com/office/drawing/2014/main" id="{282264F2-1EF6-7E46-B434-75DC2F5D175D}"/>
              </a:ext>
            </a:extLst>
          </p:cNvPr>
          <p:cNvCxnSpPr>
            <a:cxnSpLocks/>
            <a:stCxn id="51" idx="0"/>
          </p:cNvCxnSpPr>
          <p:nvPr/>
        </p:nvCxnSpPr>
        <p:spPr>
          <a:xfrm flipV="1">
            <a:off x="8246901" y="3432164"/>
            <a:ext cx="857404" cy="927009"/>
          </a:xfrm>
          <a:prstGeom prst="straightConnector1">
            <a:avLst/>
          </a:prstGeom>
          <a:noFill/>
          <a:ln w="28575" cap="flat" cmpd="sng">
            <a:solidFill>
              <a:srgbClr val="B7B7B7"/>
            </a:solidFill>
            <a:prstDash val="solid"/>
            <a:round/>
            <a:headEnd type="none" w="med" len="med"/>
            <a:tailEnd type="stealth" w="med" len="med"/>
          </a:ln>
        </p:spPr>
      </p:cxnSp>
      <p:cxnSp>
        <p:nvCxnSpPr>
          <p:cNvPr id="47" name="Google Shape;73;p14">
            <a:extLst>
              <a:ext uri="{FF2B5EF4-FFF2-40B4-BE49-F238E27FC236}">
                <a16:creationId xmlns:a16="http://schemas.microsoft.com/office/drawing/2014/main" id="{3536102C-120A-904E-A347-F67140490E5D}"/>
              </a:ext>
            </a:extLst>
          </p:cNvPr>
          <p:cNvCxnSpPr>
            <a:cxnSpLocks/>
            <a:stCxn id="52" idx="0"/>
          </p:cNvCxnSpPr>
          <p:nvPr/>
        </p:nvCxnSpPr>
        <p:spPr>
          <a:xfrm flipV="1">
            <a:off x="9233183" y="3420860"/>
            <a:ext cx="33743" cy="927330"/>
          </a:xfrm>
          <a:prstGeom prst="straightConnector1">
            <a:avLst/>
          </a:prstGeom>
          <a:noFill/>
          <a:ln w="28575" cap="flat" cmpd="sng">
            <a:solidFill>
              <a:srgbClr val="B7B7B7"/>
            </a:solidFill>
            <a:prstDash val="solid"/>
            <a:round/>
            <a:headEnd type="none" w="med" len="med"/>
            <a:tailEnd type="stealth" w="med" len="med"/>
          </a:ln>
        </p:spPr>
      </p:cxnSp>
      <p:cxnSp>
        <p:nvCxnSpPr>
          <p:cNvPr id="48" name="Google Shape;74;p14">
            <a:extLst>
              <a:ext uri="{FF2B5EF4-FFF2-40B4-BE49-F238E27FC236}">
                <a16:creationId xmlns:a16="http://schemas.microsoft.com/office/drawing/2014/main" id="{A3C77778-CB7C-174A-9C67-4E3D064B05DC}"/>
              </a:ext>
            </a:extLst>
          </p:cNvPr>
          <p:cNvCxnSpPr>
            <a:cxnSpLocks/>
          </p:cNvCxnSpPr>
          <p:nvPr/>
        </p:nvCxnSpPr>
        <p:spPr>
          <a:xfrm flipH="1" flipV="1">
            <a:off x="9541775" y="3333925"/>
            <a:ext cx="589316" cy="932955"/>
          </a:xfrm>
          <a:prstGeom prst="straightConnector1">
            <a:avLst/>
          </a:prstGeom>
          <a:noFill/>
          <a:ln w="28575" cap="flat" cmpd="sng">
            <a:solidFill>
              <a:srgbClr val="B7B7B7"/>
            </a:solidFill>
            <a:prstDash val="solid"/>
            <a:round/>
            <a:headEnd type="none" w="med" len="med"/>
            <a:tailEnd type="stealth" w="med" len="med"/>
          </a:ln>
        </p:spPr>
      </p:cxnSp>
      <p:cxnSp>
        <p:nvCxnSpPr>
          <p:cNvPr id="49" name="Google Shape;75;p14">
            <a:extLst>
              <a:ext uri="{FF2B5EF4-FFF2-40B4-BE49-F238E27FC236}">
                <a16:creationId xmlns:a16="http://schemas.microsoft.com/office/drawing/2014/main" id="{D3ABE6B4-6200-4D43-B341-3258261CC5D5}"/>
              </a:ext>
            </a:extLst>
          </p:cNvPr>
          <p:cNvCxnSpPr>
            <a:cxnSpLocks/>
            <a:stCxn id="54" idx="0"/>
          </p:cNvCxnSpPr>
          <p:nvPr/>
        </p:nvCxnSpPr>
        <p:spPr>
          <a:xfrm flipH="1" flipV="1">
            <a:off x="9874221" y="3304936"/>
            <a:ext cx="1317217" cy="1054237"/>
          </a:xfrm>
          <a:prstGeom prst="straightConnector1">
            <a:avLst/>
          </a:prstGeom>
          <a:noFill/>
          <a:ln w="28575" cap="flat" cmpd="sng">
            <a:solidFill>
              <a:srgbClr val="B7B7B7"/>
            </a:solidFill>
            <a:prstDash val="solid"/>
            <a:round/>
            <a:headEnd type="none" w="med" len="med"/>
            <a:tailEnd type="stealth" w="med" len="med"/>
          </a:ln>
        </p:spPr>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6ECC680-645F-5B4B-9F31-B398025CE198}"/>
                  </a:ext>
                </a:extLst>
              </p:cNvPr>
              <p:cNvSpPr txBox="1"/>
              <p:nvPr/>
            </p:nvSpPr>
            <p:spPr>
              <a:xfrm>
                <a:off x="6922383" y="4337207"/>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1</m:t>
                          </m:r>
                        </m:sub>
                      </m:sSub>
                      <m:r>
                        <a:rPr lang="en-US" sz="2667" i="1">
                          <a:latin typeface="Cambria Math" panose="02040503050406030204" pitchFamily="18" charset="0"/>
                        </a:rPr>
                        <m:t>)</m:t>
                      </m:r>
                    </m:oMath>
                  </m:oMathPara>
                </a14:m>
                <a:endParaRPr lang="en-US" sz="2667" dirty="0"/>
              </a:p>
            </p:txBody>
          </p:sp>
        </mc:Choice>
        <mc:Fallback xmlns="">
          <p:sp>
            <p:nvSpPr>
              <p:cNvPr id="50" name="TextBox 49">
                <a:extLst>
                  <a:ext uri="{FF2B5EF4-FFF2-40B4-BE49-F238E27FC236}">
                    <a16:creationId xmlns:a16="http://schemas.microsoft.com/office/drawing/2014/main" id="{56ECC680-645F-5B4B-9F31-B398025CE198}"/>
                  </a:ext>
                </a:extLst>
              </p:cNvPr>
              <p:cNvSpPr txBox="1">
                <a:spLocks noRot="1" noChangeAspect="1" noMove="1" noResize="1" noEditPoints="1" noAdjustHandles="1" noChangeArrowheads="1" noChangeShapeType="1" noTextEdit="1"/>
              </p:cNvSpPr>
              <p:nvPr/>
            </p:nvSpPr>
            <p:spPr>
              <a:xfrm>
                <a:off x="6922383" y="4337207"/>
                <a:ext cx="463255" cy="410433"/>
              </a:xfrm>
              <a:prstGeom prst="rect">
                <a:avLst/>
              </a:prstGeom>
              <a:blipFill>
                <a:blip r:embed="rId5"/>
                <a:stretch>
                  <a:fillRect l="-23684" t="-3030" r="-10789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55CD876-DEC4-CD46-AEF6-4932F4E41250}"/>
                  </a:ext>
                </a:extLst>
              </p:cNvPr>
              <p:cNvSpPr txBox="1"/>
              <p:nvPr/>
            </p:nvSpPr>
            <p:spPr>
              <a:xfrm>
                <a:off x="8015273" y="4359173"/>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2</m:t>
                          </m:r>
                        </m:sub>
                      </m:sSub>
                      <m:r>
                        <a:rPr lang="en-US" sz="2667" i="1">
                          <a:latin typeface="Cambria Math" panose="02040503050406030204" pitchFamily="18" charset="0"/>
                        </a:rPr>
                        <m:t>)</m:t>
                      </m:r>
                    </m:oMath>
                  </m:oMathPara>
                </a14:m>
                <a:endParaRPr lang="en-US" sz="2667" dirty="0"/>
              </a:p>
            </p:txBody>
          </p:sp>
        </mc:Choice>
        <mc:Fallback xmlns="">
          <p:sp>
            <p:nvSpPr>
              <p:cNvPr id="51" name="TextBox 50">
                <a:extLst>
                  <a:ext uri="{FF2B5EF4-FFF2-40B4-BE49-F238E27FC236}">
                    <a16:creationId xmlns:a16="http://schemas.microsoft.com/office/drawing/2014/main" id="{E55CD876-DEC4-CD46-AEF6-4932F4E41250}"/>
                  </a:ext>
                </a:extLst>
              </p:cNvPr>
              <p:cNvSpPr txBox="1">
                <a:spLocks noRot="1" noChangeAspect="1" noMove="1" noResize="1" noEditPoints="1" noAdjustHandles="1" noChangeArrowheads="1" noChangeShapeType="1" noTextEdit="1"/>
              </p:cNvSpPr>
              <p:nvPr/>
            </p:nvSpPr>
            <p:spPr>
              <a:xfrm>
                <a:off x="8015273" y="4359173"/>
                <a:ext cx="463255" cy="410433"/>
              </a:xfrm>
              <a:prstGeom prst="rect">
                <a:avLst/>
              </a:prstGeom>
              <a:blipFill>
                <a:blip r:embed="rId6"/>
                <a:stretch>
                  <a:fillRect l="-21053" r="-110526"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A49BF30-6AB8-674E-B25E-A2EC45F5EFD6}"/>
                  </a:ext>
                </a:extLst>
              </p:cNvPr>
              <p:cNvSpPr txBox="1"/>
              <p:nvPr/>
            </p:nvSpPr>
            <p:spPr>
              <a:xfrm>
                <a:off x="9001555" y="4348190"/>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3</m:t>
                          </m:r>
                        </m:sub>
                      </m:sSub>
                      <m:r>
                        <a:rPr lang="en-US" sz="2667" i="1">
                          <a:latin typeface="Cambria Math" panose="02040503050406030204" pitchFamily="18" charset="0"/>
                        </a:rPr>
                        <m:t>)</m:t>
                      </m:r>
                    </m:oMath>
                  </m:oMathPara>
                </a14:m>
                <a:endParaRPr lang="en-US" sz="2667" dirty="0"/>
              </a:p>
            </p:txBody>
          </p:sp>
        </mc:Choice>
        <mc:Fallback xmlns="">
          <p:sp>
            <p:nvSpPr>
              <p:cNvPr id="52" name="TextBox 51">
                <a:extLst>
                  <a:ext uri="{FF2B5EF4-FFF2-40B4-BE49-F238E27FC236}">
                    <a16:creationId xmlns:a16="http://schemas.microsoft.com/office/drawing/2014/main" id="{AA49BF30-6AB8-674E-B25E-A2EC45F5EFD6}"/>
                  </a:ext>
                </a:extLst>
              </p:cNvPr>
              <p:cNvSpPr txBox="1">
                <a:spLocks noRot="1" noChangeAspect="1" noMove="1" noResize="1" noEditPoints="1" noAdjustHandles="1" noChangeArrowheads="1" noChangeShapeType="1" noTextEdit="1"/>
              </p:cNvSpPr>
              <p:nvPr/>
            </p:nvSpPr>
            <p:spPr>
              <a:xfrm>
                <a:off x="9001555" y="4348190"/>
                <a:ext cx="463255" cy="410433"/>
              </a:xfrm>
              <a:prstGeom prst="rect">
                <a:avLst/>
              </a:prstGeom>
              <a:blipFill>
                <a:blip r:embed="rId7"/>
                <a:stretch>
                  <a:fillRect l="-24324" r="-113514"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9E5AA79-BC48-294F-8DCB-72FA4A2BB141}"/>
                  </a:ext>
                </a:extLst>
              </p:cNvPr>
              <p:cNvSpPr txBox="1"/>
              <p:nvPr/>
            </p:nvSpPr>
            <p:spPr>
              <a:xfrm>
                <a:off x="9922675" y="4359173"/>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4</m:t>
                          </m:r>
                        </m:sub>
                      </m:sSub>
                      <m:r>
                        <a:rPr lang="en-US" sz="2667" i="1">
                          <a:latin typeface="Cambria Math" panose="02040503050406030204" pitchFamily="18" charset="0"/>
                        </a:rPr>
                        <m:t>)</m:t>
                      </m:r>
                    </m:oMath>
                  </m:oMathPara>
                </a14:m>
                <a:endParaRPr lang="en-US" sz="2667" dirty="0"/>
              </a:p>
            </p:txBody>
          </p:sp>
        </mc:Choice>
        <mc:Fallback xmlns="">
          <p:sp>
            <p:nvSpPr>
              <p:cNvPr id="53" name="TextBox 52">
                <a:extLst>
                  <a:ext uri="{FF2B5EF4-FFF2-40B4-BE49-F238E27FC236}">
                    <a16:creationId xmlns:a16="http://schemas.microsoft.com/office/drawing/2014/main" id="{B9E5AA79-BC48-294F-8DCB-72FA4A2BB141}"/>
                  </a:ext>
                </a:extLst>
              </p:cNvPr>
              <p:cNvSpPr txBox="1">
                <a:spLocks noRot="1" noChangeAspect="1" noMove="1" noResize="1" noEditPoints="1" noAdjustHandles="1" noChangeArrowheads="1" noChangeShapeType="1" noTextEdit="1"/>
              </p:cNvSpPr>
              <p:nvPr/>
            </p:nvSpPr>
            <p:spPr>
              <a:xfrm>
                <a:off x="9922675" y="4359173"/>
                <a:ext cx="463255" cy="410433"/>
              </a:xfrm>
              <a:prstGeom prst="rect">
                <a:avLst/>
              </a:prstGeom>
              <a:blipFill>
                <a:blip r:embed="rId8"/>
                <a:stretch>
                  <a:fillRect l="-23684" r="-110526"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FD7B8EC-C494-6E4C-9FFA-DAB37F2CD260}"/>
                  </a:ext>
                </a:extLst>
              </p:cNvPr>
              <p:cNvSpPr txBox="1"/>
              <p:nvPr/>
            </p:nvSpPr>
            <p:spPr>
              <a:xfrm>
                <a:off x="10959810" y="4359173"/>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5</m:t>
                          </m:r>
                        </m:sub>
                      </m:sSub>
                      <m:r>
                        <a:rPr lang="en-US" sz="2667" i="1">
                          <a:latin typeface="Cambria Math" panose="02040503050406030204" pitchFamily="18" charset="0"/>
                        </a:rPr>
                        <m:t>)</m:t>
                      </m:r>
                    </m:oMath>
                  </m:oMathPara>
                </a14:m>
                <a:endParaRPr lang="en-US" sz="2667" dirty="0"/>
              </a:p>
            </p:txBody>
          </p:sp>
        </mc:Choice>
        <mc:Fallback xmlns="">
          <p:sp>
            <p:nvSpPr>
              <p:cNvPr id="54" name="TextBox 53">
                <a:extLst>
                  <a:ext uri="{FF2B5EF4-FFF2-40B4-BE49-F238E27FC236}">
                    <a16:creationId xmlns:a16="http://schemas.microsoft.com/office/drawing/2014/main" id="{3FD7B8EC-C494-6E4C-9FFA-DAB37F2CD260}"/>
                  </a:ext>
                </a:extLst>
              </p:cNvPr>
              <p:cNvSpPr txBox="1">
                <a:spLocks noRot="1" noChangeAspect="1" noMove="1" noResize="1" noEditPoints="1" noAdjustHandles="1" noChangeArrowheads="1" noChangeShapeType="1" noTextEdit="1"/>
              </p:cNvSpPr>
              <p:nvPr/>
            </p:nvSpPr>
            <p:spPr>
              <a:xfrm>
                <a:off x="10959810" y="4359173"/>
                <a:ext cx="463255" cy="410433"/>
              </a:xfrm>
              <a:prstGeom prst="rect">
                <a:avLst/>
              </a:prstGeom>
              <a:blipFill>
                <a:blip r:embed="rId9"/>
                <a:stretch>
                  <a:fillRect l="-24324" r="-116216"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26C1E69-F075-7040-B2E7-819ED58E205D}"/>
                  </a:ext>
                </a:extLst>
              </p:cNvPr>
              <p:cNvSpPr txBox="1"/>
              <p:nvPr/>
            </p:nvSpPr>
            <p:spPr>
              <a:xfrm>
                <a:off x="806259" y="1953135"/>
                <a:ext cx="5354595" cy="4588307"/>
              </a:xfrm>
              <a:prstGeom prst="rect">
                <a:avLst/>
              </a:prstGeom>
              <a:noFill/>
            </p:spPr>
            <p:txBody>
              <a:bodyPr wrap="square" rtlCol="0">
                <a:spAutoFit/>
              </a:bodyPr>
              <a:lstStyle/>
              <a:p>
                <a:r>
                  <a:rPr lang="en-US" sz="2667" dirty="0">
                    <a:latin typeface="Calibri" panose="020F0502020204030204" pitchFamily="34" charset="0"/>
                    <a:cs typeface="Calibri" panose="020F0502020204030204" pitchFamily="34" charset="0"/>
                  </a:rPr>
                  <a:t>Theorem (Ours):</a:t>
                </a:r>
              </a:p>
              <a:p>
                <a:pPr marL="457189" indent="-457189">
                  <a:buFont typeface="Arial" panose="020B0604020202020204" pitchFamily="34" charset="0"/>
                  <a:buChar char="•"/>
                </a:pPr>
                <a14:m>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oMath>
                </a14:m>
                <a:r>
                  <a:rPr lang="en-US" sz="2667" dirty="0">
                    <a:latin typeface="Calibri" panose="020F0502020204030204" pitchFamily="34" charset="0"/>
                    <a:cs typeface="Calibri" panose="020F0502020204030204" pitchFamily="34" charset="0"/>
                  </a:rPr>
                  <a:t> is any </a:t>
                </a:r>
                <a14:m>
                  <m:oMath xmlns:m="http://schemas.openxmlformats.org/officeDocument/2006/math">
                    <m:sSub>
                      <m:sSubPr>
                        <m:ctrlPr>
                          <a:rPr lang="en-US" sz="2667" i="1">
                            <a:latin typeface="Cambria Math" panose="02040503050406030204" pitchFamily="18" charset="0"/>
                            <a:ea typeface="Cambria Math" panose="02040503050406030204" pitchFamily="18" charset="0"/>
                          </a:rPr>
                        </m:ctrlPr>
                      </m:sSubPr>
                      <m:e>
                        <m:r>
                          <a:rPr lang="en-US" sz="2667" i="1">
                            <a:latin typeface="Cambria Math" panose="02040503050406030204" pitchFamily="18" charset="0"/>
                            <a:ea typeface="Cambria Math" panose="02040503050406030204" pitchFamily="18" charset="0"/>
                          </a:rPr>
                          <m:t>𝜖</m:t>
                        </m:r>
                      </m:e>
                      <m:sub>
                        <m:r>
                          <a:rPr lang="en-US" sz="2667" i="1">
                            <a:latin typeface="Cambria Math" panose="02040503050406030204" pitchFamily="18" charset="0"/>
                            <a:ea typeface="Cambria Math" panose="02040503050406030204" pitchFamily="18" charset="0"/>
                          </a:rPr>
                          <m:t>0</m:t>
                        </m:r>
                      </m:sub>
                    </m:sSub>
                  </m:oMath>
                </a14:m>
                <a:r>
                  <a:rPr lang="en-US" sz="2667" dirty="0">
                    <a:latin typeface="Calibri" panose="020F0502020204030204" pitchFamily="34" charset="0"/>
                    <a:cs typeface="Calibri" panose="020F0502020204030204" pitchFamily="34" charset="0"/>
                  </a:rPr>
                  <a:t>-DP randomizer, </a:t>
                </a:r>
              </a:p>
              <a:p>
                <a:pPr marL="457189" indent="-457189">
                  <a:buFont typeface="Arial" panose="020B0604020202020204" pitchFamily="34" charset="0"/>
                  <a:buChar char="•"/>
                </a:pPr>
                <a14:m>
                  <m:oMath xmlns:m="http://schemas.openxmlformats.org/officeDocument/2006/math">
                    <m:r>
                      <a:rPr lang="en-US" sz="2667" i="1">
                        <a:latin typeface="Cambria Math" panose="02040503050406030204" pitchFamily="18" charset="0"/>
                        <a:cs typeface="Calibri" panose="020F0502020204030204" pitchFamily="34" charset="0"/>
                      </a:rPr>
                      <m:t>𝑆</m:t>
                    </m:r>
                    <m:r>
                      <a:rPr lang="en-US" sz="2667" i="1">
                        <a:latin typeface="Cambria Math" panose="02040503050406030204" pitchFamily="18" charset="0"/>
                        <a:cs typeface="Calibri" panose="020F0502020204030204" pitchFamily="34" charset="0"/>
                      </a:rPr>
                      <m:t>()</m:t>
                    </m:r>
                  </m:oMath>
                </a14:m>
                <a:r>
                  <a:rPr lang="en-US" sz="2667" dirty="0">
                    <a:latin typeface="Calibri" panose="020F0502020204030204" pitchFamily="34" charset="0"/>
                    <a:cs typeface="Calibri" panose="020F0502020204030204" pitchFamily="34" charset="0"/>
                  </a:rPr>
                  <a:t> is an </a:t>
                </a:r>
                <a14:m>
                  <m:oMath xmlns:m="http://schemas.openxmlformats.org/officeDocument/2006/math">
                    <m:r>
                      <a:rPr lang="en-US" sz="2667" b="1" smtClean="0">
                        <a:solidFill>
                          <a:srgbClr val="C00000"/>
                        </a:solidFill>
                        <a:latin typeface="Cambria Math" panose="02040503050406030204" pitchFamily="18" charset="0"/>
                        <a:ea typeface="Cambria Math" panose="02040503050406030204" pitchFamily="18" charset="0"/>
                      </a:rPr>
                      <m:t>(</m:t>
                    </m:r>
                    <m:sSub>
                      <m:sSubPr>
                        <m:ctrlPr>
                          <a:rPr lang="en-US" sz="2667" b="1" i="1">
                            <a:solidFill>
                              <a:srgbClr val="C00000"/>
                            </a:solidFill>
                            <a:latin typeface="Cambria Math" panose="02040503050406030204" pitchFamily="18" charset="0"/>
                            <a:ea typeface="Cambria Math" panose="02040503050406030204" pitchFamily="18" charset="0"/>
                          </a:rPr>
                        </m:ctrlPr>
                      </m:sSubPr>
                      <m:e>
                        <m:r>
                          <a:rPr lang="en-US" sz="2667" b="1" i="1">
                            <a:solidFill>
                              <a:srgbClr val="C00000"/>
                            </a:solidFill>
                            <a:latin typeface="Cambria Math" panose="02040503050406030204" pitchFamily="18" charset="0"/>
                            <a:ea typeface="Cambria Math" panose="02040503050406030204" pitchFamily="18" charset="0"/>
                          </a:rPr>
                          <m:t>𝝐</m:t>
                        </m:r>
                      </m:e>
                      <m:sub>
                        <m:r>
                          <a:rPr lang="en-US" sz="2667" b="1" i="1">
                            <a:solidFill>
                              <a:srgbClr val="C00000"/>
                            </a:solidFill>
                            <a:latin typeface="Cambria Math" panose="02040503050406030204" pitchFamily="18" charset="0"/>
                            <a:ea typeface="Cambria Math" panose="02040503050406030204" pitchFamily="18" charset="0"/>
                          </a:rPr>
                          <m:t>𝟏</m:t>
                        </m:r>
                      </m:sub>
                    </m:sSub>
                    <m:r>
                      <a:rPr lang="en-US" sz="2667" b="1" i="1">
                        <a:solidFill>
                          <a:srgbClr val="C00000"/>
                        </a:solidFill>
                        <a:latin typeface="Cambria Math" panose="02040503050406030204" pitchFamily="18" charset="0"/>
                        <a:ea typeface="Cambria Math" panose="02040503050406030204" pitchFamily="18" charset="0"/>
                      </a:rPr>
                      <m:t>,</m:t>
                    </m:r>
                    <m:sSub>
                      <m:sSubPr>
                        <m:ctrlPr>
                          <a:rPr lang="en-US" sz="2667" b="1" i="1">
                            <a:solidFill>
                              <a:srgbClr val="C00000"/>
                            </a:solidFill>
                            <a:latin typeface="Cambria Math" panose="02040503050406030204" pitchFamily="18" charset="0"/>
                            <a:ea typeface="Cambria Math" panose="02040503050406030204" pitchFamily="18" charset="0"/>
                          </a:rPr>
                        </m:ctrlPr>
                      </m:sSubPr>
                      <m:e>
                        <m:r>
                          <a:rPr lang="en-US" sz="2667" b="1" i="1">
                            <a:solidFill>
                              <a:srgbClr val="C00000"/>
                            </a:solidFill>
                            <a:latin typeface="Cambria Math" panose="02040503050406030204" pitchFamily="18" charset="0"/>
                            <a:ea typeface="Cambria Math" panose="02040503050406030204" pitchFamily="18" charset="0"/>
                          </a:rPr>
                          <m:t>𝜹</m:t>
                        </m:r>
                      </m:e>
                      <m:sub>
                        <m:r>
                          <a:rPr lang="en-US" sz="2667" b="1" i="1">
                            <a:solidFill>
                              <a:srgbClr val="C00000"/>
                            </a:solidFill>
                            <a:latin typeface="Cambria Math" panose="02040503050406030204" pitchFamily="18" charset="0"/>
                            <a:ea typeface="Cambria Math" panose="02040503050406030204" pitchFamily="18" charset="0"/>
                          </a:rPr>
                          <m:t>𝟏</m:t>
                        </m:r>
                      </m:sub>
                    </m:sSub>
                    <m:r>
                      <a:rPr lang="en-US" sz="2667" b="1" i="1">
                        <a:solidFill>
                          <a:srgbClr val="C00000"/>
                        </a:solidFill>
                        <a:latin typeface="Cambria Math" panose="02040503050406030204" pitchFamily="18" charset="0"/>
                        <a:ea typeface="Cambria Math" panose="02040503050406030204" pitchFamily="18" charset="0"/>
                      </a:rPr>
                      <m:t>)</m:t>
                    </m:r>
                  </m:oMath>
                </a14:m>
                <a:r>
                  <a:rPr lang="en-US" sz="2667" b="1" dirty="0">
                    <a:solidFill>
                      <a:srgbClr val="C00000"/>
                    </a:solidFill>
                    <a:latin typeface="Calibri" panose="020F0502020204030204" pitchFamily="34" charset="0"/>
                    <a:cs typeface="Calibri" panose="020F0502020204030204" pitchFamily="34" charset="0"/>
                  </a:rPr>
                  <a:t>-DO </a:t>
                </a:r>
                <a:r>
                  <a:rPr lang="en-US" sz="2667" dirty="0">
                    <a:latin typeface="Calibri" panose="020F0502020204030204" pitchFamily="34" charset="0"/>
                    <a:cs typeface="Calibri" panose="020F0502020204030204" pitchFamily="34" charset="0"/>
                  </a:rPr>
                  <a:t>shuffler against </a:t>
                </a:r>
                <a14:m>
                  <m:oMath xmlns:m="http://schemas.openxmlformats.org/officeDocument/2006/math">
                    <m:r>
                      <a:rPr lang="en-US" sz="2667" i="1">
                        <a:latin typeface="Cambria Math" panose="02040503050406030204" pitchFamily="18" charset="0"/>
                        <a:cs typeface="Calibri" panose="020F0502020204030204" pitchFamily="34" charset="0"/>
                      </a:rPr>
                      <m:t>𝑡</m:t>
                    </m:r>
                  </m:oMath>
                </a14:m>
                <a:r>
                  <a:rPr lang="en-US" sz="2667" dirty="0">
                    <a:latin typeface="Calibri" panose="020F0502020204030204" pitchFamily="34" charset="0"/>
                    <a:cs typeface="Calibri" panose="020F0502020204030204" pitchFamily="34" charset="0"/>
                  </a:rPr>
                  <a:t>-corrupted users</a:t>
                </a:r>
              </a:p>
              <a:p>
                <a:pPr marL="457189" indent="-457189">
                  <a:buFont typeface="Arial" panose="020B0604020202020204" pitchFamily="34" charset="0"/>
                  <a:buChar char="•"/>
                </a:pPr>
                <a:endParaRPr lang="en-US" sz="2667" dirty="0">
                  <a:solidFill>
                    <a:schemeClr val="accent5"/>
                  </a:solidFill>
                  <a:latin typeface="Calibri" panose="020F0502020204030204" pitchFamily="34" charset="0"/>
                  <a:cs typeface="Calibri" panose="020F0502020204030204" pitchFamily="34" charset="0"/>
                </a:endParaRPr>
              </a:p>
              <a:p>
                <a:r>
                  <a:rPr lang="en-US" sz="2667" dirty="0">
                    <a:latin typeface="Calibri" panose="020F0502020204030204" pitchFamily="34" charset="0"/>
                    <a:cs typeface="Calibri" panose="020F0502020204030204" pitchFamily="34" charset="0"/>
                  </a:rPr>
                  <a:t>Then </a:t>
                </a:r>
                <a14:m>
                  <m:oMath xmlns:m="http://schemas.openxmlformats.org/officeDocument/2006/math">
                    <m:r>
                      <a:rPr lang="en-US" sz="2667" i="1" dirty="0">
                        <a:latin typeface="Cambria Math" panose="02040503050406030204" pitchFamily="18" charset="0"/>
                      </a:rPr>
                      <m:t>𝑆</m:t>
                    </m:r>
                    <m:r>
                      <a:rPr lang="en-US" sz="2667">
                        <a:latin typeface="Cambria Math" panose="02040503050406030204" pitchFamily="18" charset="0"/>
                      </a:rPr>
                      <m:t>(</m:t>
                    </m:r>
                    <m:r>
                      <a:rPr lang="en-US" sz="2667" i="1">
                        <a:latin typeface="Cambria Math" panose="02040503050406030204" pitchFamily="18" charset="0"/>
                      </a:rPr>
                      <m:t>𝑅</m:t>
                    </m:r>
                    <m:d>
                      <m:dPr>
                        <m:ctrlPr>
                          <a:rPr lang="en-US" sz="2667" i="1">
                            <a:latin typeface="Cambria Math" panose="02040503050406030204" pitchFamily="18" charset="0"/>
                          </a:rPr>
                        </m:ctrlPr>
                      </m:dPr>
                      <m:e>
                        <m:r>
                          <a:rPr lang="en-US" sz="2667" i="1">
                            <a:latin typeface="Cambria Math" panose="02040503050406030204" pitchFamily="18" charset="0"/>
                            <a:ea typeface="Cambria Math" panose="02040503050406030204" pitchFamily="18" charset="0"/>
                          </a:rPr>
                          <m:t>∙</m:t>
                        </m:r>
                      </m:e>
                    </m:d>
                    <m:r>
                      <a:rPr lang="en-US" sz="2667" i="1">
                        <a:latin typeface="Cambria Math" panose="02040503050406030204" pitchFamily="18" charset="0"/>
                      </a:rPr>
                      <m:t>,</m:t>
                    </m:r>
                    <m:r>
                      <a:rPr lang="en-US" sz="2667" i="1">
                        <a:latin typeface="Cambria Math" panose="02040503050406030204" pitchFamily="18" charset="0"/>
                      </a:rPr>
                      <m:t>𝑅</m:t>
                    </m:r>
                    <m:d>
                      <m:dPr>
                        <m:ctrlPr>
                          <a:rPr lang="en-US" sz="2667" i="1">
                            <a:latin typeface="Cambria Math" panose="02040503050406030204" pitchFamily="18" charset="0"/>
                          </a:rPr>
                        </m:ctrlPr>
                      </m:dPr>
                      <m:e>
                        <m:r>
                          <a:rPr lang="en-US" sz="2667" i="1">
                            <a:latin typeface="Cambria Math" panose="02040503050406030204" pitchFamily="18" charset="0"/>
                            <a:ea typeface="Cambria Math" panose="02040503050406030204" pitchFamily="18" charset="0"/>
                          </a:rPr>
                          <m:t>∙</m:t>
                        </m:r>
                      </m:e>
                    </m:d>
                    <m:r>
                      <a:rPr lang="en-US" sz="2667" i="1">
                        <a:latin typeface="Cambria Math" panose="02040503050406030204" pitchFamily="18" charset="0"/>
                        <a:ea typeface="Cambria Math" panose="02040503050406030204" pitchFamily="18" charset="0"/>
                      </a:rPr>
                      <m:t>…,</m:t>
                    </m:r>
                    <m:r>
                      <a:rPr lang="en-US" sz="2667" i="1">
                        <a:latin typeface="Cambria Math" panose="02040503050406030204" pitchFamily="18" charset="0"/>
                      </a:rPr>
                      <m:t>𝑅</m:t>
                    </m:r>
                    <m:d>
                      <m:dPr>
                        <m:ctrlPr>
                          <a:rPr lang="en-US" sz="2667" i="1">
                            <a:latin typeface="Cambria Math" panose="02040503050406030204" pitchFamily="18" charset="0"/>
                          </a:rPr>
                        </m:ctrlPr>
                      </m:dPr>
                      <m:e>
                        <m:r>
                          <a:rPr lang="en-US" sz="2667" i="1">
                            <a:latin typeface="Cambria Math" panose="02040503050406030204" pitchFamily="18" charset="0"/>
                            <a:ea typeface="Cambria Math" panose="02040503050406030204" pitchFamily="18" charset="0"/>
                          </a:rPr>
                          <m:t>∙</m:t>
                        </m:r>
                      </m:e>
                    </m:d>
                    <m:r>
                      <a:rPr lang="en-US" sz="2667" i="1">
                        <a:latin typeface="Cambria Math" panose="02040503050406030204" pitchFamily="18" charset="0"/>
                      </a:rPr>
                      <m:t>)</m:t>
                    </m:r>
                  </m:oMath>
                </a14:m>
                <a:r>
                  <a:rPr lang="en-US" sz="2667" dirty="0">
                    <a:latin typeface="Calibri" panose="020F0502020204030204" pitchFamily="34" charset="0"/>
                    <a:cs typeface="Calibri" panose="020F0502020204030204" pitchFamily="34" charset="0"/>
                  </a:rPr>
                  <a:t> is an </a:t>
                </a:r>
                <a:endParaRPr lang="en-US" sz="2667" dirty="0">
                  <a:latin typeface="Cambria Math" panose="02040503050406030204" pitchFamily="18" charset="0"/>
                  <a:ea typeface="Cambria Math" panose="02040503050406030204" pitchFamily="18" charset="0"/>
                </a:endParaRPr>
              </a:p>
              <a:p>
                <a14:m>
                  <m:oMath xmlns:m="http://schemas.openxmlformats.org/officeDocument/2006/math">
                    <m:r>
                      <a:rPr lang="en-US" sz="2667" b="1" smtClean="0">
                        <a:solidFill>
                          <a:srgbClr val="C00000"/>
                        </a:solidFill>
                        <a:latin typeface="Cambria Math" panose="02040503050406030204" pitchFamily="18" charset="0"/>
                        <a:ea typeface="Cambria Math" panose="02040503050406030204" pitchFamily="18" charset="0"/>
                      </a:rPr>
                      <m:t>(</m:t>
                    </m:r>
                    <m:r>
                      <a:rPr lang="en-US" sz="2667" b="1" i="1">
                        <a:solidFill>
                          <a:srgbClr val="C00000"/>
                        </a:solidFill>
                        <a:latin typeface="Cambria Math" panose="02040503050406030204" pitchFamily="18" charset="0"/>
                        <a:ea typeface="Cambria Math" panose="02040503050406030204" pitchFamily="18" charset="0"/>
                      </a:rPr>
                      <m:t>𝝐</m:t>
                    </m:r>
                    <m:r>
                      <a:rPr lang="en-US" altLang="zh-CN" sz="2667" b="1" i="1">
                        <a:solidFill>
                          <a:srgbClr val="C00000"/>
                        </a:solidFill>
                        <a:latin typeface="Cambria Math" panose="02040503050406030204" pitchFamily="18" charset="0"/>
                        <a:ea typeface="Cambria Math" panose="02040503050406030204" pitchFamily="18" charset="0"/>
                      </a:rPr>
                      <m:t>+</m:t>
                    </m:r>
                    <m:sSub>
                      <m:sSubPr>
                        <m:ctrlPr>
                          <a:rPr lang="en-US" sz="2667" b="1" i="1">
                            <a:solidFill>
                              <a:srgbClr val="C00000"/>
                            </a:solidFill>
                            <a:latin typeface="Cambria Math" panose="02040503050406030204" pitchFamily="18" charset="0"/>
                            <a:ea typeface="Cambria Math" panose="02040503050406030204" pitchFamily="18" charset="0"/>
                          </a:rPr>
                        </m:ctrlPr>
                      </m:sSubPr>
                      <m:e>
                        <m:r>
                          <a:rPr lang="en-US" sz="2667" b="1" i="1">
                            <a:solidFill>
                              <a:srgbClr val="C00000"/>
                            </a:solidFill>
                            <a:latin typeface="Cambria Math" panose="02040503050406030204" pitchFamily="18" charset="0"/>
                            <a:ea typeface="Cambria Math" panose="02040503050406030204" pitchFamily="18" charset="0"/>
                          </a:rPr>
                          <m:t>𝝐</m:t>
                        </m:r>
                      </m:e>
                      <m:sub>
                        <m:r>
                          <a:rPr lang="en-US" sz="2667" b="1" i="1">
                            <a:solidFill>
                              <a:srgbClr val="C00000"/>
                            </a:solidFill>
                            <a:latin typeface="Cambria Math" panose="02040503050406030204" pitchFamily="18" charset="0"/>
                            <a:ea typeface="Cambria Math" panose="02040503050406030204" pitchFamily="18" charset="0"/>
                          </a:rPr>
                          <m:t>𝟏</m:t>
                        </m:r>
                      </m:sub>
                    </m:sSub>
                    <m:r>
                      <a:rPr lang="en-US" sz="2667" b="1" i="1">
                        <a:solidFill>
                          <a:srgbClr val="C00000"/>
                        </a:solidFill>
                        <a:latin typeface="Cambria Math" panose="02040503050406030204" pitchFamily="18" charset="0"/>
                        <a:ea typeface="Cambria Math" panose="02040503050406030204" pitchFamily="18" charset="0"/>
                      </a:rPr>
                      <m:t>,</m:t>
                    </m:r>
                    <m:r>
                      <a:rPr lang="en-US" sz="2667" b="1" i="1">
                        <a:solidFill>
                          <a:srgbClr val="C00000"/>
                        </a:solidFill>
                        <a:latin typeface="Cambria Math" panose="02040503050406030204" pitchFamily="18" charset="0"/>
                        <a:ea typeface="Cambria Math" panose="02040503050406030204" pitchFamily="18" charset="0"/>
                      </a:rPr>
                      <m:t>𝜹</m:t>
                    </m:r>
                    <m:r>
                      <a:rPr lang="en-US" sz="2667" b="1" i="1">
                        <a:solidFill>
                          <a:srgbClr val="C00000"/>
                        </a:solidFill>
                        <a:latin typeface="Cambria Math" panose="02040503050406030204" pitchFamily="18" charset="0"/>
                        <a:ea typeface="Cambria Math" panose="02040503050406030204" pitchFamily="18" charset="0"/>
                      </a:rPr>
                      <m:t>+</m:t>
                    </m:r>
                    <m:sSub>
                      <m:sSubPr>
                        <m:ctrlPr>
                          <a:rPr lang="en-US" sz="2667" b="1" i="1">
                            <a:solidFill>
                              <a:srgbClr val="C00000"/>
                            </a:solidFill>
                            <a:latin typeface="Cambria Math" panose="02040503050406030204" pitchFamily="18" charset="0"/>
                            <a:ea typeface="Cambria Math" panose="02040503050406030204" pitchFamily="18" charset="0"/>
                          </a:rPr>
                        </m:ctrlPr>
                      </m:sSubPr>
                      <m:e>
                        <m:r>
                          <a:rPr lang="en-US" sz="2667" b="1" i="1">
                            <a:solidFill>
                              <a:srgbClr val="C00000"/>
                            </a:solidFill>
                            <a:latin typeface="Cambria Math" panose="02040503050406030204" pitchFamily="18" charset="0"/>
                            <a:ea typeface="Cambria Math" panose="02040503050406030204" pitchFamily="18" charset="0"/>
                          </a:rPr>
                          <m:t>𝜹</m:t>
                        </m:r>
                      </m:e>
                      <m:sub>
                        <m:r>
                          <a:rPr lang="en-US" sz="2667" b="1" i="1">
                            <a:solidFill>
                              <a:srgbClr val="C00000"/>
                            </a:solidFill>
                            <a:latin typeface="Cambria Math" panose="02040503050406030204" pitchFamily="18" charset="0"/>
                            <a:ea typeface="Cambria Math" panose="02040503050406030204" pitchFamily="18" charset="0"/>
                          </a:rPr>
                          <m:t>𝟏</m:t>
                        </m:r>
                      </m:sub>
                    </m:sSub>
                    <m:r>
                      <a:rPr lang="en-US" sz="2667" b="1" i="1">
                        <a:solidFill>
                          <a:srgbClr val="C00000"/>
                        </a:solidFill>
                        <a:latin typeface="Cambria Math" panose="02040503050406030204" pitchFamily="18" charset="0"/>
                        <a:ea typeface="Cambria Math" panose="02040503050406030204" pitchFamily="18" charset="0"/>
                      </a:rPr>
                      <m:t>)</m:t>
                    </m:r>
                  </m:oMath>
                </a14:m>
                <a:r>
                  <a:rPr lang="en-US" sz="2667" b="1" dirty="0">
                    <a:solidFill>
                      <a:srgbClr val="C00000"/>
                    </a:solidFill>
                    <a:latin typeface="Calibri" panose="020F0502020204030204" pitchFamily="34" charset="0"/>
                    <a:cs typeface="Calibri" panose="020F0502020204030204" pitchFamily="34" charset="0"/>
                  </a:rPr>
                  <a:t>-DO </a:t>
                </a:r>
                <a:r>
                  <a:rPr lang="en-US" sz="2667" dirty="0">
                    <a:latin typeface="Calibri" panose="020F0502020204030204" pitchFamily="34" charset="0"/>
                    <a:cs typeface="Calibri" panose="020F0502020204030204" pitchFamily="34" charset="0"/>
                  </a:rPr>
                  <a:t>mechanism:</a:t>
                </a:r>
              </a:p>
              <a:p>
                <a:endParaRPr lang="en-US" sz="2667" dirty="0"/>
              </a:p>
              <a:p>
                <a:pPr algn="ct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ea typeface="Cambria Math" panose="02040503050406030204" pitchFamily="18" charset="0"/>
                        </a:rPr>
                        <m:t>𝜖</m:t>
                      </m:r>
                      <m:r>
                        <a:rPr lang="en-US" sz="2667" i="1">
                          <a:latin typeface="Cambria Math" panose="02040503050406030204" pitchFamily="18" charset="0"/>
                          <a:ea typeface="Cambria Math" panose="02040503050406030204" pitchFamily="18" charset="0"/>
                        </a:rPr>
                        <m:t>≈</m:t>
                      </m:r>
                      <m:rad>
                        <m:radPr>
                          <m:degHide m:val="on"/>
                          <m:ctrlPr>
                            <a:rPr lang="en-US" sz="2667" i="1">
                              <a:latin typeface="Cambria Math" panose="02040503050406030204" pitchFamily="18" charset="0"/>
                              <a:ea typeface="Cambria Math" panose="02040503050406030204" pitchFamily="18" charset="0"/>
                            </a:rPr>
                          </m:ctrlPr>
                        </m:radPr>
                        <m:deg/>
                        <m:e>
                          <m:f>
                            <m:fPr>
                              <m:ctrlPr>
                                <a:rPr lang="en-US" sz="2667" i="1">
                                  <a:latin typeface="Cambria Math" panose="02040503050406030204" pitchFamily="18" charset="0"/>
                                  <a:ea typeface="Cambria Math" panose="02040503050406030204" pitchFamily="18" charset="0"/>
                                </a:rPr>
                              </m:ctrlPr>
                            </m:fPr>
                            <m:num>
                              <m:sSup>
                                <m:sSupPr>
                                  <m:ctrlPr>
                                    <a:rPr lang="en-US" sz="2667" i="1">
                                      <a:latin typeface="Cambria Math" panose="02040503050406030204" pitchFamily="18" charset="0"/>
                                      <a:ea typeface="Cambria Math" panose="02040503050406030204" pitchFamily="18" charset="0"/>
                                    </a:rPr>
                                  </m:ctrlPr>
                                </m:sSupPr>
                                <m:e>
                                  <m:r>
                                    <a:rPr lang="en-US" sz="2667" i="1">
                                      <a:latin typeface="Cambria Math" panose="02040503050406030204" pitchFamily="18" charset="0"/>
                                      <a:ea typeface="Cambria Math" panose="02040503050406030204" pitchFamily="18" charset="0"/>
                                    </a:rPr>
                                    <m:t>𝑒</m:t>
                                  </m:r>
                                </m:e>
                                <m:sup>
                                  <m:sSub>
                                    <m:sSubPr>
                                      <m:ctrlPr>
                                        <a:rPr lang="en-US" sz="2667" i="1">
                                          <a:latin typeface="Cambria Math" panose="02040503050406030204" pitchFamily="18" charset="0"/>
                                          <a:ea typeface="Cambria Math" panose="02040503050406030204" pitchFamily="18" charset="0"/>
                                        </a:rPr>
                                      </m:ctrlPr>
                                    </m:sSubPr>
                                    <m:e>
                                      <m:r>
                                        <a:rPr lang="en-US" sz="2667" i="1">
                                          <a:latin typeface="Cambria Math" panose="02040503050406030204" pitchFamily="18" charset="0"/>
                                          <a:ea typeface="Cambria Math" panose="02040503050406030204" pitchFamily="18" charset="0"/>
                                        </a:rPr>
                                        <m:t>𝜖</m:t>
                                      </m:r>
                                    </m:e>
                                    <m:sub>
                                      <m:r>
                                        <a:rPr lang="en-US" sz="2667" i="1">
                                          <a:latin typeface="Cambria Math" panose="02040503050406030204" pitchFamily="18" charset="0"/>
                                          <a:ea typeface="Cambria Math" panose="02040503050406030204" pitchFamily="18" charset="0"/>
                                        </a:rPr>
                                        <m:t>0</m:t>
                                      </m:r>
                                    </m:sub>
                                  </m:sSub>
                                </m:sup>
                              </m:sSup>
                              <m:func>
                                <m:funcPr>
                                  <m:ctrlPr>
                                    <a:rPr lang="en-US" sz="2667" i="1">
                                      <a:latin typeface="Cambria Math" panose="02040503050406030204" pitchFamily="18" charset="0"/>
                                      <a:ea typeface="Cambria Math" panose="02040503050406030204" pitchFamily="18" charset="0"/>
                                    </a:rPr>
                                  </m:ctrlPr>
                                </m:funcPr>
                                <m:fName>
                                  <m:r>
                                    <m:rPr>
                                      <m:sty m:val="p"/>
                                    </m:rPr>
                                    <a:rPr lang="en-US" sz="2667">
                                      <a:latin typeface="Cambria Math" panose="02040503050406030204" pitchFamily="18" charset="0"/>
                                      <a:ea typeface="Cambria Math" panose="02040503050406030204" pitchFamily="18" charset="0"/>
                                    </a:rPr>
                                    <m:t>log</m:t>
                                  </m:r>
                                </m:fName>
                                <m:e>
                                  <m:f>
                                    <m:fPr>
                                      <m:ctrlPr>
                                        <a:rPr lang="en-US" sz="2667" i="1">
                                          <a:latin typeface="Cambria Math" panose="02040503050406030204" pitchFamily="18" charset="0"/>
                                          <a:ea typeface="Cambria Math" panose="02040503050406030204" pitchFamily="18" charset="0"/>
                                        </a:rPr>
                                      </m:ctrlPr>
                                    </m:fPr>
                                    <m:num>
                                      <m:r>
                                        <a:rPr lang="en-US" sz="2667" i="1">
                                          <a:latin typeface="Cambria Math" panose="02040503050406030204" pitchFamily="18" charset="0"/>
                                          <a:ea typeface="Cambria Math" panose="02040503050406030204" pitchFamily="18" charset="0"/>
                                        </a:rPr>
                                        <m:t>1</m:t>
                                      </m:r>
                                    </m:num>
                                    <m:den>
                                      <m:r>
                                        <a:rPr lang="en-US" sz="2667" i="1">
                                          <a:latin typeface="Cambria Math" panose="02040503050406030204" pitchFamily="18" charset="0"/>
                                          <a:ea typeface="Cambria Math" panose="02040503050406030204" pitchFamily="18" charset="0"/>
                                        </a:rPr>
                                        <m:t>𝛿</m:t>
                                      </m:r>
                                    </m:den>
                                  </m:f>
                                </m:e>
                              </m:func>
                              <m:r>
                                <a:rPr lang="en-US" sz="2667" i="1">
                                  <a:latin typeface="Cambria Math" panose="02040503050406030204" pitchFamily="18" charset="0"/>
                                  <a:ea typeface="Cambria Math" panose="02040503050406030204" pitchFamily="18" charset="0"/>
                                </a:rPr>
                                <m:t> </m:t>
                              </m:r>
                            </m:num>
                            <m:den>
                              <m:r>
                                <a:rPr lang="en-US" sz="2667" i="1">
                                  <a:latin typeface="Cambria Math" panose="02040503050406030204" pitchFamily="18" charset="0"/>
                                  <a:ea typeface="Cambria Math" panose="02040503050406030204" pitchFamily="18" charset="0"/>
                                </a:rPr>
                                <m:t>𝑛</m:t>
                              </m:r>
                              <m:r>
                                <a:rPr lang="en-US" sz="2667" i="1">
                                  <a:latin typeface="Cambria Math" panose="02040503050406030204" pitchFamily="18" charset="0"/>
                                  <a:ea typeface="Cambria Math" panose="02040503050406030204" pitchFamily="18" charset="0"/>
                                </a:rPr>
                                <m:t>−</m:t>
                              </m:r>
                              <m:r>
                                <a:rPr lang="en-US" sz="2667" i="1">
                                  <a:latin typeface="Cambria Math" panose="02040503050406030204" pitchFamily="18" charset="0"/>
                                  <a:ea typeface="Cambria Math" panose="02040503050406030204" pitchFamily="18" charset="0"/>
                                </a:rPr>
                                <m:t>𝑡</m:t>
                              </m:r>
                            </m:den>
                          </m:f>
                        </m:e>
                      </m:rad>
                    </m:oMath>
                  </m:oMathPara>
                </a14:m>
                <a:endParaRPr lang="en-US" sz="2667" dirty="0"/>
              </a:p>
            </p:txBody>
          </p:sp>
        </mc:Choice>
        <mc:Fallback xmlns="">
          <p:sp>
            <p:nvSpPr>
              <p:cNvPr id="26" name="TextBox 25">
                <a:extLst>
                  <a:ext uri="{FF2B5EF4-FFF2-40B4-BE49-F238E27FC236}">
                    <a16:creationId xmlns:a16="http://schemas.microsoft.com/office/drawing/2014/main" id="{926C1E69-F075-7040-B2E7-819ED58E205D}"/>
                  </a:ext>
                </a:extLst>
              </p:cNvPr>
              <p:cNvSpPr txBox="1">
                <a:spLocks noRot="1" noChangeAspect="1" noMove="1" noResize="1" noEditPoints="1" noAdjustHandles="1" noChangeArrowheads="1" noChangeShapeType="1" noTextEdit="1"/>
              </p:cNvSpPr>
              <p:nvPr/>
            </p:nvSpPr>
            <p:spPr>
              <a:xfrm>
                <a:off x="806259" y="1953135"/>
                <a:ext cx="5354595" cy="4588307"/>
              </a:xfrm>
              <a:prstGeom prst="rect">
                <a:avLst/>
              </a:prstGeom>
              <a:blipFill>
                <a:blip r:embed="rId10"/>
                <a:stretch>
                  <a:fillRect l="-1891" t="-110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718E794-96C8-D64F-855F-20D92154CF53}"/>
              </a:ext>
            </a:extLst>
          </p:cNvPr>
          <p:cNvSpPr>
            <a:spLocks noGrp="1"/>
          </p:cNvSpPr>
          <p:nvPr>
            <p:ph type="sldNum" idx="12"/>
          </p:nvPr>
        </p:nvSpPr>
        <p:spPr/>
        <p:txBody>
          <a:bodyPr/>
          <a:lstStyle/>
          <a:p>
            <a:fld id="{00000000-1234-1234-1234-123412341234}" type="slidenum">
              <a:rPr lang="en" smtClean="0"/>
              <a:pPr/>
              <a:t>52</a:t>
            </a:fld>
            <a:endParaRPr lang="en"/>
          </a:p>
        </p:txBody>
      </p:sp>
      <p:sp>
        <p:nvSpPr>
          <p:cNvPr id="3" name="Rectangle 2">
            <a:extLst>
              <a:ext uri="{FF2B5EF4-FFF2-40B4-BE49-F238E27FC236}">
                <a16:creationId xmlns:a16="http://schemas.microsoft.com/office/drawing/2014/main" id="{9D723ED1-E68D-1843-AE97-288C389C38D5}"/>
              </a:ext>
            </a:extLst>
          </p:cNvPr>
          <p:cNvSpPr/>
          <p:nvPr/>
        </p:nvSpPr>
        <p:spPr>
          <a:xfrm>
            <a:off x="5097111" y="6403165"/>
            <a:ext cx="2380780" cy="461665"/>
          </a:xfrm>
          <a:prstGeom prst="rect">
            <a:avLst/>
          </a:prstGeom>
        </p:spPr>
        <p:txBody>
          <a:bodyPr wrap="none">
            <a:spAutoFit/>
          </a:bodyPr>
          <a:lstStyle/>
          <a:p>
            <a:pPr lvl="0"/>
            <a:r>
              <a:rPr lang="en-US" sz="2400" dirty="0">
                <a:latin typeface="Calibri" panose="020F0502020204030204" pitchFamily="34" charset="0"/>
                <a:ea typeface="Raleway"/>
                <a:cs typeface="Calibri" panose="020F0502020204030204" pitchFamily="34" charset="0"/>
                <a:sym typeface="Raleway"/>
              </a:rPr>
              <a:t>Extends [</a:t>
            </a:r>
            <a:r>
              <a:rPr lang="en-US" sz="2400" dirty="0">
                <a:solidFill>
                  <a:schemeClr val="dk1"/>
                </a:solidFill>
                <a:latin typeface="Calibri" panose="020F0502020204030204" pitchFamily="34" charset="0"/>
                <a:ea typeface="Raleway"/>
                <a:cs typeface="Calibri" panose="020F0502020204030204" pitchFamily="34" charset="0"/>
                <a:sym typeface="Raleway"/>
              </a:rPr>
              <a:t>GKLX21</a:t>
            </a:r>
            <a:r>
              <a:rPr lang="en-US" sz="2400" dirty="0">
                <a:latin typeface="Calibri" panose="020F0502020204030204" pitchFamily="34" charset="0"/>
                <a:ea typeface="Raleway"/>
                <a:cs typeface="Calibri" panose="020F0502020204030204" pitchFamily="34" charset="0"/>
                <a:sym typeface="Raleway"/>
              </a:rPr>
              <a:t>]</a:t>
            </a:r>
          </a:p>
        </p:txBody>
      </p:sp>
      <p:pic>
        <p:nvPicPr>
          <p:cNvPr id="27" name="Picture 26">
            <a:extLst>
              <a:ext uri="{FF2B5EF4-FFF2-40B4-BE49-F238E27FC236}">
                <a16:creationId xmlns:a16="http://schemas.microsoft.com/office/drawing/2014/main" id="{690CE1B1-E116-FC4E-A2BF-925DE15E21B4}"/>
              </a:ext>
            </a:extLst>
          </p:cNvPr>
          <p:cNvPicPr>
            <a:picLocks noChangeAspect="1"/>
          </p:cNvPicPr>
          <p:nvPr/>
        </p:nvPicPr>
        <p:blipFill>
          <a:blip r:embed="rId11"/>
          <a:stretch>
            <a:fillRect/>
          </a:stretch>
        </p:blipFill>
        <p:spPr>
          <a:xfrm>
            <a:off x="6892869" y="4909175"/>
            <a:ext cx="910265" cy="901071"/>
          </a:xfrm>
          <a:prstGeom prst="rect">
            <a:avLst/>
          </a:prstGeom>
        </p:spPr>
      </p:pic>
      <p:pic>
        <p:nvPicPr>
          <p:cNvPr id="28" name="Picture 27">
            <a:extLst>
              <a:ext uri="{FF2B5EF4-FFF2-40B4-BE49-F238E27FC236}">
                <a16:creationId xmlns:a16="http://schemas.microsoft.com/office/drawing/2014/main" id="{A9FC22DC-2B20-6C4F-95CE-A3466176BFFA}"/>
              </a:ext>
            </a:extLst>
          </p:cNvPr>
          <p:cNvPicPr>
            <a:picLocks noChangeAspect="1"/>
          </p:cNvPicPr>
          <p:nvPr/>
        </p:nvPicPr>
        <p:blipFill>
          <a:blip r:embed="rId12"/>
          <a:stretch>
            <a:fillRect/>
          </a:stretch>
        </p:blipFill>
        <p:spPr>
          <a:xfrm>
            <a:off x="7950631" y="4905828"/>
            <a:ext cx="932731" cy="932731"/>
          </a:xfrm>
          <a:prstGeom prst="rect">
            <a:avLst/>
          </a:prstGeom>
        </p:spPr>
      </p:pic>
      <p:pic>
        <p:nvPicPr>
          <p:cNvPr id="29" name="Picture 28">
            <a:extLst>
              <a:ext uri="{FF2B5EF4-FFF2-40B4-BE49-F238E27FC236}">
                <a16:creationId xmlns:a16="http://schemas.microsoft.com/office/drawing/2014/main" id="{BAFC691C-61F4-B04A-9A1C-83C64FE3F11A}"/>
              </a:ext>
            </a:extLst>
          </p:cNvPr>
          <p:cNvPicPr>
            <a:picLocks noChangeAspect="1"/>
          </p:cNvPicPr>
          <p:nvPr/>
        </p:nvPicPr>
        <p:blipFill>
          <a:blip r:embed="rId13"/>
          <a:stretch>
            <a:fillRect/>
          </a:stretch>
        </p:blipFill>
        <p:spPr>
          <a:xfrm>
            <a:off x="8999830" y="4880102"/>
            <a:ext cx="952213" cy="959215"/>
          </a:xfrm>
          <a:prstGeom prst="rect">
            <a:avLst/>
          </a:prstGeom>
        </p:spPr>
      </p:pic>
      <p:pic>
        <p:nvPicPr>
          <p:cNvPr id="32" name="Picture 31">
            <a:extLst>
              <a:ext uri="{FF2B5EF4-FFF2-40B4-BE49-F238E27FC236}">
                <a16:creationId xmlns:a16="http://schemas.microsoft.com/office/drawing/2014/main" id="{EA9A62BB-90D2-E94D-9AC8-43C3785A9987}"/>
              </a:ext>
            </a:extLst>
          </p:cNvPr>
          <p:cNvPicPr>
            <a:picLocks noChangeAspect="1"/>
          </p:cNvPicPr>
          <p:nvPr/>
        </p:nvPicPr>
        <p:blipFill>
          <a:blip r:embed="rId14"/>
          <a:stretch>
            <a:fillRect/>
          </a:stretch>
        </p:blipFill>
        <p:spPr>
          <a:xfrm>
            <a:off x="9905635" y="4837642"/>
            <a:ext cx="1079484" cy="1069103"/>
          </a:xfrm>
          <a:prstGeom prst="rect">
            <a:avLst/>
          </a:prstGeom>
        </p:spPr>
      </p:pic>
      <p:pic>
        <p:nvPicPr>
          <p:cNvPr id="33" name="Picture 32">
            <a:extLst>
              <a:ext uri="{FF2B5EF4-FFF2-40B4-BE49-F238E27FC236}">
                <a16:creationId xmlns:a16="http://schemas.microsoft.com/office/drawing/2014/main" id="{88358E2D-B693-784B-992F-DA26CEC36A1B}"/>
              </a:ext>
            </a:extLst>
          </p:cNvPr>
          <p:cNvPicPr>
            <a:picLocks noChangeAspect="1"/>
          </p:cNvPicPr>
          <p:nvPr/>
        </p:nvPicPr>
        <p:blipFill>
          <a:blip r:embed="rId15"/>
          <a:stretch>
            <a:fillRect/>
          </a:stretch>
        </p:blipFill>
        <p:spPr>
          <a:xfrm>
            <a:off x="10959809" y="4861170"/>
            <a:ext cx="1045483" cy="1035429"/>
          </a:xfrm>
          <a:prstGeom prst="rect">
            <a:avLst/>
          </a:prstGeom>
        </p:spPr>
      </p:pic>
      <p:sp>
        <p:nvSpPr>
          <p:cNvPr id="6" name="Rounded Rectangular Callout 5">
            <a:extLst>
              <a:ext uri="{FF2B5EF4-FFF2-40B4-BE49-F238E27FC236}">
                <a16:creationId xmlns:a16="http://schemas.microsoft.com/office/drawing/2014/main" id="{7A50829E-8372-9F4D-90F7-AD5FEF8DD80F}"/>
              </a:ext>
            </a:extLst>
          </p:cNvPr>
          <p:cNvSpPr/>
          <p:nvPr/>
        </p:nvSpPr>
        <p:spPr>
          <a:xfrm>
            <a:off x="4781550" y="3832054"/>
            <a:ext cx="3465350" cy="1527655"/>
          </a:xfrm>
          <a:prstGeom prst="wedgeRoundRectCallout">
            <a:avLst>
              <a:gd name="adj1" fmla="val -50518"/>
              <a:gd name="adj2" fmla="val 86193"/>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Asymptotically Optimal!</a:t>
            </a:r>
          </a:p>
        </p:txBody>
      </p:sp>
    </p:spTree>
    <p:extLst>
      <p:ext uri="{BB962C8B-B14F-4D97-AF65-F5344CB8AC3E}">
        <p14:creationId xmlns:p14="http://schemas.microsoft.com/office/powerpoint/2010/main" val="33545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254"/>
        <p:cNvGrpSpPr/>
        <p:nvPr/>
      </p:nvGrpSpPr>
      <p:grpSpPr>
        <a:xfrm>
          <a:off x="0" y="0"/>
          <a:ext cx="0" cy="0"/>
          <a:chOff x="0" y="0"/>
          <a:chExt cx="0" cy="0"/>
        </a:xfrm>
      </p:grpSpPr>
      <p:sp>
        <p:nvSpPr>
          <p:cNvPr id="30" name="Google Shape;76;p14">
            <a:extLst>
              <a:ext uri="{FF2B5EF4-FFF2-40B4-BE49-F238E27FC236}">
                <a16:creationId xmlns:a16="http://schemas.microsoft.com/office/drawing/2014/main" id="{801F2023-AC9D-3D4B-BC32-B62D07FE3CB3}"/>
              </a:ext>
            </a:extLst>
          </p:cNvPr>
          <p:cNvSpPr txBox="1"/>
          <p:nvPr/>
        </p:nvSpPr>
        <p:spPr>
          <a:xfrm>
            <a:off x="9780191" y="2106561"/>
            <a:ext cx="1820000" cy="1313268"/>
          </a:xfrm>
          <a:prstGeom prst="rect">
            <a:avLst/>
          </a:prstGeom>
          <a:noFill/>
          <a:ln>
            <a:noFill/>
          </a:ln>
        </p:spPr>
        <p:txBody>
          <a:bodyPr spcFirstLastPara="1" wrap="square" lIns="121900" tIns="121900" rIns="121900" bIns="121900" anchor="t" anchorCtr="0">
            <a:spAutoFit/>
          </a:bodyPr>
          <a:lstStyle/>
          <a:p>
            <a:r>
              <a:rPr lang="en" sz="3467" b="1" dirty="0">
                <a:solidFill>
                  <a:srgbClr val="6AA84F"/>
                </a:solidFill>
                <a:latin typeface="Calibri" panose="020F0502020204030204" pitchFamily="34" charset="0"/>
                <a:ea typeface="Raleway"/>
                <a:cs typeface="Calibri" panose="020F0502020204030204" pitchFamily="34" charset="0"/>
                <a:sym typeface="Raleway"/>
              </a:rPr>
              <a:t>DO-Shuffle</a:t>
            </a:r>
            <a:endParaRPr sz="3467" b="1" dirty="0">
              <a:solidFill>
                <a:srgbClr val="6AA84F"/>
              </a:solidFill>
              <a:latin typeface="Calibri" panose="020F0502020204030204" pitchFamily="34" charset="0"/>
              <a:ea typeface="Raleway"/>
              <a:cs typeface="Calibri" panose="020F0502020204030204" pitchFamily="34" charset="0"/>
              <a:sym typeface="Raleway"/>
            </a:endParaRPr>
          </a:p>
        </p:txBody>
      </p:sp>
      <p:pic>
        <p:nvPicPr>
          <p:cNvPr id="31" name="Google Shape;77;p14">
            <a:extLst>
              <a:ext uri="{FF2B5EF4-FFF2-40B4-BE49-F238E27FC236}">
                <a16:creationId xmlns:a16="http://schemas.microsoft.com/office/drawing/2014/main" id="{1F20B868-E0E2-684A-868F-BDE5B421C4A3}"/>
              </a:ext>
            </a:extLst>
          </p:cNvPr>
          <p:cNvPicPr preferRelativeResize="0"/>
          <p:nvPr/>
        </p:nvPicPr>
        <p:blipFill>
          <a:blip r:embed="rId3">
            <a:alphaModFix/>
          </a:blip>
          <a:stretch>
            <a:fillRect/>
          </a:stretch>
        </p:blipFill>
        <p:spPr>
          <a:xfrm>
            <a:off x="8734256" y="2382201"/>
            <a:ext cx="1018597" cy="859193"/>
          </a:xfrm>
          <a:prstGeom prst="rect">
            <a:avLst/>
          </a:prstGeom>
          <a:noFill/>
          <a:ln>
            <a:noFill/>
          </a:ln>
        </p:spPr>
      </p:pic>
      <p:sp>
        <p:nvSpPr>
          <p:cNvPr id="37" name="Google Shape;83;p14">
            <a:extLst>
              <a:ext uri="{FF2B5EF4-FFF2-40B4-BE49-F238E27FC236}">
                <a16:creationId xmlns:a16="http://schemas.microsoft.com/office/drawing/2014/main" id="{AB897F2D-B033-5E4F-AB51-FB6671F05F9F}"/>
              </a:ext>
            </a:extLst>
          </p:cNvPr>
          <p:cNvSpPr/>
          <p:nvPr/>
        </p:nvSpPr>
        <p:spPr>
          <a:xfrm>
            <a:off x="9072484" y="1945727"/>
            <a:ext cx="263200" cy="417703"/>
          </a:xfrm>
          <a:prstGeom prst="upArrow">
            <a:avLst>
              <a:gd name="adj1" fmla="val 50000"/>
              <a:gd name="adj2" fmla="val 50000"/>
            </a:avLst>
          </a:prstGeom>
          <a:solidFill>
            <a:srgbClr val="B7B7B7"/>
          </a:solidFill>
          <a:ln>
            <a:noFill/>
          </a:ln>
        </p:spPr>
        <p:txBody>
          <a:bodyPr spcFirstLastPara="1" wrap="square" lIns="121900" tIns="121900" rIns="121900" bIns="121900" anchor="ctr" anchorCtr="0">
            <a:noAutofit/>
          </a:bodyPr>
          <a:lstStyle/>
          <a:p>
            <a:endParaRPr sz="2400"/>
          </a:p>
        </p:txBody>
      </p:sp>
      <p:pic>
        <p:nvPicPr>
          <p:cNvPr id="39" name="Google Shape;87;p14">
            <a:extLst>
              <a:ext uri="{FF2B5EF4-FFF2-40B4-BE49-F238E27FC236}">
                <a16:creationId xmlns:a16="http://schemas.microsoft.com/office/drawing/2014/main" id="{19966561-9653-C342-AB14-8B4E83315027}"/>
              </a:ext>
            </a:extLst>
          </p:cNvPr>
          <p:cNvPicPr preferRelativeResize="0"/>
          <p:nvPr/>
        </p:nvPicPr>
        <p:blipFill>
          <a:blip r:embed="rId4">
            <a:alphaModFix/>
          </a:blip>
          <a:stretch>
            <a:fillRect/>
          </a:stretch>
        </p:blipFill>
        <p:spPr>
          <a:xfrm>
            <a:off x="8885181" y="1202729"/>
            <a:ext cx="727207" cy="613404"/>
          </a:xfrm>
          <a:prstGeom prst="rect">
            <a:avLst/>
          </a:prstGeom>
          <a:noFill/>
          <a:ln>
            <a:noFill/>
          </a:ln>
        </p:spPr>
      </p:pic>
      <p:cxnSp>
        <p:nvCxnSpPr>
          <p:cNvPr id="45" name="Google Shape;71;p14">
            <a:extLst>
              <a:ext uri="{FF2B5EF4-FFF2-40B4-BE49-F238E27FC236}">
                <a16:creationId xmlns:a16="http://schemas.microsoft.com/office/drawing/2014/main" id="{C96E1B2A-D11F-6B4F-8D25-5AA57DDB1D6D}"/>
              </a:ext>
            </a:extLst>
          </p:cNvPr>
          <p:cNvCxnSpPr>
            <a:cxnSpLocks/>
          </p:cNvCxnSpPr>
          <p:nvPr/>
        </p:nvCxnSpPr>
        <p:spPr>
          <a:xfrm flipV="1">
            <a:off x="7385638" y="3362901"/>
            <a:ext cx="1461796" cy="886296"/>
          </a:xfrm>
          <a:prstGeom prst="straightConnector1">
            <a:avLst/>
          </a:prstGeom>
          <a:noFill/>
          <a:ln w="28575" cap="flat" cmpd="sng">
            <a:solidFill>
              <a:srgbClr val="B7B7B7"/>
            </a:solidFill>
            <a:prstDash val="solid"/>
            <a:round/>
            <a:headEnd type="none" w="med" len="med"/>
            <a:tailEnd type="stealth" w="med" len="med"/>
          </a:ln>
        </p:spPr>
      </p:cxnSp>
      <p:cxnSp>
        <p:nvCxnSpPr>
          <p:cNvPr id="46" name="Google Shape;72;p14">
            <a:extLst>
              <a:ext uri="{FF2B5EF4-FFF2-40B4-BE49-F238E27FC236}">
                <a16:creationId xmlns:a16="http://schemas.microsoft.com/office/drawing/2014/main" id="{282264F2-1EF6-7E46-B434-75DC2F5D175D}"/>
              </a:ext>
            </a:extLst>
          </p:cNvPr>
          <p:cNvCxnSpPr>
            <a:cxnSpLocks/>
            <a:stCxn id="51" idx="0"/>
          </p:cNvCxnSpPr>
          <p:nvPr/>
        </p:nvCxnSpPr>
        <p:spPr>
          <a:xfrm flipV="1">
            <a:off x="8246901" y="3432164"/>
            <a:ext cx="857404" cy="927009"/>
          </a:xfrm>
          <a:prstGeom prst="straightConnector1">
            <a:avLst/>
          </a:prstGeom>
          <a:noFill/>
          <a:ln w="28575" cap="flat" cmpd="sng">
            <a:solidFill>
              <a:srgbClr val="B7B7B7"/>
            </a:solidFill>
            <a:prstDash val="solid"/>
            <a:round/>
            <a:headEnd type="none" w="med" len="med"/>
            <a:tailEnd type="stealth" w="med" len="med"/>
          </a:ln>
        </p:spPr>
      </p:cxnSp>
      <p:cxnSp>
        <p:nvCxnSpPr>
          <p:cNvPr id="47" name="Google Shape;73;p14">
            <a:extLst>
              <a:ext uri="{FF2B5EF4-FFF2-40B4-BE49-F238E27FC236}">
                <a16:creationId xmlns:a16="http://schemas.microsoft.com/office/drawing/2014/main" id="{3536102C-120A-904E-A347-F67140490E5D}"/>
              </a:ext>
            </a:extLst>
          </p:cNvPr>
          <p:cNvCxnSpPr>
            <a:cxnSpLocks/>
            <a:stCxn id="52" idx="0"/>
          </p:cNvCxnSpPr>
          <p:nvPr/>
        </p:nvCxnSpPr>
        <p:spPr>
          <a:xfrm flipV="1">
            <a:off x="9233183" y="3420860"/>
            <a:ext cx="33743" cy="927330"/>
          </a:xfrm>
          <a:prstGeom prst="straightConnector1">
            <a:avLst/>
          </a:prstGeom>
          <a:noFill/>
          <a:ln w="28575" cap="flat" cmpd="sng">
            <a:solidFill>
              <a:srgbClr val="B7B7B7"/>
            </a:solidFill>
            <a:prstDash val="solid"/>
            <a:round/>
            <a:headEnd type="none" w="med" len="med"/>
            <a:tailEnd type="stealth" w="med" len="med"/>
          </a:ln>
        </p:spPr>
      </p:cxnSp>
      <p:cxnSp>
        <p:nvCxnSpPr>
          <p:cNvPr id="48" name="Google Shape;74;p14">
            <a:extLst>
              <a:ext uri="{FF2B5EF4-FFF2-40B4-BE49-F238E27FC236}">
                <a16:creationId xmlns:a16="http://schemas.microsoft.com/office/drawing/2014/main" id="{A3C77778-CB7C-174A-9C67-4E3D064B05DC}"/>
              </a:ext>
            </a:extLst>
          </p:cNvPr>
          <p:cNvCxnSpPr>
            <a:cxnSpLocks/>
          </p:cNvCxnSpPr>
          <p:nvPr/>
        </p:nvCxnSpPr>
        <p:spPr>
          <a:xfrm flipH="1" flipV="1">
            <a:off x="9541775" y="3333925"/>
            <a:ext cx="589316" cy="932955"/>
          </a:xfrm>
          <a:prstGeom prst="straightConnector1">
            <a:avLst/>
          </a:prstGeom>
          <a:noFill/>
          <a:ln w="28575" cap="flat" cmpd="sng">
            <a:solidFill>
              <a:srgbClr val="B7B7B7"/>
            </a:solidFill>
            <a:prstDash val="solid"/>
            <a:round/>
            <a:headEnd type="none" w="med" len="med"/>
            <a:tailEnd type="stealth" w="med" len="med"/>
          </a:ln>
        </p:spPr>
      </p:cxnSp>
      <p:cxnSp>
        <p:nvCxnSpPr>
          <p:cNvPr id="49" name="Google Shape;75;p14">
            <a:extLst>
              <a:ext uri="{FF2B5EF4-FFF2-40B4-BE49-F238E27FC236}">
                <a16:creationId xmlns:a16="http://schemas.microsoft.com/office/drawing/2014/main" id="{D3ABE6B4-6200-4D43-B341-3258261CC5D5}"/>
              </a:ext>
            </a:extLst>
          </p:cNvPr>
          <p:cNvCxnSpPr>
            <a:cxnSpLocks/>
            <a:stCxn id="54" idx="0"/>
          </p:cNvCxnSpPr>
          <p:nvPr/>
        </p:nvCxnSpPr>
        <p:spPr>
          <a:xfrm flipH="1" flipV="1">
            <a:off x="9874221" y="3304936"/>
            <a:ext cx="1317217" cy="1054237"/>
          </a:xfrm>
          <a:prstGeom prst="straightConnector1">
            <a:avLst/>
          </a:prstGeom>
          <a:noFill/>
          <a:ln w="28575" cap="flat" cmpd="sng">
            <a:solidFill>
              <a:srgbClr val="B7B7B7"/>
            </a:solidFill>
            <a:prstDash val="solid"/>
            <a:round/>
            <a:headEnd type="none" w="med" len="med"/>
            <a:tailEnd type="stealth" w="med" len="med"/>
          </a:ln>
        </p:spPr>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6ECC680-645F-5B4B-9F31-B398025CE198}"/>
                  </a:ext>
                </a:extLst>
              </p:cNvPr>
              <p:cNvSpPr txBox="1"/>
              <p:nvPr/>
            </p:nvSpPr>
            <p:spPr>
              <a:xfrm>
                <a:off x="6922383" y="4337207"/>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1</m:t>
                          </m:r>
                        </m:sub>
                      </m:sSub>
                      <m:r>
                        <a:rPr lang="en-US" sz="2667" i="1">
                          <a:latin typeface="Cambria Math" panose="02040503050406030204" pitchFamily="18" charset="0"/>
                        </a:rPr>
                        <m:t>)</m:t>
                      </m:r>
                    </m:oMath>
                  </m:oMathPara>
                </a14:m>
                <a:endParaRPr lang="en-US" sz="2667" dirty="0"/>
              </a:p>
            </p:txBody>
          </p:sp>
        </mc:Choice>
        <mc:Fallback xmlns="">
          <p:sp>
            <p:nvSpPr>
              <p:cNvPr id="50" name="TextBox 49">
                <a:extLst>
                  <a:ext uri="{FF2B5EF4-FFF2-40B4-BE49-F238E27FC236}">
                    <a16:creationId xmlns:a16="http://schemas.microsoft.com/office/drawing/2014/main" id="{56ECC680-645F-5B4B-9F31-B398025CE198}"/>
                  </a:ext>
                </a:extLst>
              </p:cNvPr>
              <p:cNvSpPr txBox="1">
                <a:spLocks noRot="1" noChangeAspect="1" noMove="1" noResize="1" noEditPoints="1" noAdjustHandles="1" noChangeArrowheads="1" noChangeShapeType="1" noTextEdit="1"/>
              </p:cNvSpPr>
              <p:nvPr/>
            </p:nvSpPr>
            <p:spPr>
              <a:xfrm>
                <a:off x="6922383" y="4337207"/>
                <a:ext cx="463255" cy="410433"/>
              </a:xfrm>
              <a:prstGeom prst="rect">
                <a:avLst/>
              </a:prstGeom>
              <a:blipFill>
                <a:blip r:embed="rId5"/>
                <a:stretch>
                  <a:fillRect l="-23684" t="-3030" r="-10789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55CD876-DEC4-CD46-AEF6-4932F4E41250}"/>
                  </a:ext>
                </a:extLst>
              </p:cNvPr>
              <p:cNvSpPr txBox="1"/>
              <p:nvPr/>
            </p:nvSpPr>
            <p:spPr>
              <a:xfrm>
                <a:off x="8015273" y="4359173"/>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2</m:t>
                          </m:r>
                        </m:sub>
                      </m:sSub>
                      <m:r>
                        <a:rPr lang="en-US" sz="2667" i="1">
                          <a:latin typeface="Cambria Math" panose="02040503050406030204" pitchFamily="18" charset="0"/>
                        </a:rPr>
                        <m:t>)</m:t>
                      </m:r>
                    </m:oMath>
                  </m:oMathPara>
                </a14:m>
                <a:endParaRPr lang="en-US" sz="2667" dirty="0"/>
              </a:p>
            </p:txBody>
          </p:sp>
        </mc:Choice>
        <mc:Fallback xmlns="">
          <p:sp>
            <p:nvSpPr>
              <p:cNvPr id="51" name="TextBox 50">
                <a:extLst>
                  <a:ext uri="{FF2B5EF4-FFF2-40B4-BE49-F238E27FC236}">
                    <a16:creationId xmlns:a16="http://schemas.microsoft.com/office/drawing/2014/main" id="{E55CD876-DEC4-CD46-AEF6-4932F4E41250}"/>
                  </a:ext>
                </a:extLst>
              </p:cNvPr>
              <p:cNvSpPr txBox="1">
                <a:spLocks noRot="1" noChangeAspect="1" noMove="1" noResize="1" noEditPoints="1" noAdjustHandles="1" noChangeArrowheads="1" noChangeShapeType="1" noTextEdit="1"/>
              </p:cNvSpPr>
              <p:nvPr/>
            </p:nvSpPr>
            <p:spPr>
              <a:xfrm>
                <a:off x="8015273" y="4359173"/>
                <a:ext cx="463255" cy="410433"/>
              </a:xfrm>
              <a:prstGeom prst="rect">
                <a:avLst/>
              </a:prstGeom>
              <a:blipFill>
                <a:blip r:embed="rId6"/>
                <a:stretch>
                  <a:fillRect l="-21053" r="-110526"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A49BF30-6AB8-674E-B25E-A2EC45F5EFD6}"/>
                  </a:ext>
                </a:extLst>
              </p:cNvPr>
              <p:cNvSpPr txBox="1"/>
              <p:nvPr/>
            </p:nvSpPr>
            <p:spPr>
              <a:xfrm>
                <a:off x="9001555" y="4348190"/>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3</m:t>
                          </m:r>
                        </m:sub>
                      </m:sSub>
                      <m:r>
                        <a:rPr lang="en-US" sz="2667" i="1">
                          <a:latin typeface="Cambria Math" panose="02040503050406030204" pitchFamily="18" charset="0"/>
                        </a:rPr>
                        <m:t>)</m:t>
                      </m:r>
                    </m:oMath>
                  </m:oMathPara>
                </a14:m>
                <a:endParaRPr lang="en-US" sz="2667" dirty="0"/>
              </a:p>
            </p:txBody>
          </p:sp>
        </mc:Choice>
        <mc:Fallback xmlns="">
          <p:sp>
            <p:nvSpPr>
              <p:cNvPr id="52" name="TextBox 51">
                <a:extLst>
                  <a:ext uri="{FF2B5EF4-FFF2-40B4-BE49-F238E27FC236}">
                    <a16:creationId xmlns:a16="http://schemas.microsoft.com/office/drawing/2014/main" id="{AA49BF30-6AB8-674E-B25E-A2EC45F5EFD6}"/>
                  </a:ext>
                </a:extLst>
              </p:cNvPr>
              <p:cNvSpPr txBox="1">
                <a:spLocks noRot="1" noChangeAspect="1" noMove="1" noResize="1" noEditPoints="1" noAdjustHandles="1" noChangeArrowheads="1" noChangeShapeType="1" noTextEdit="1"/>
              </p:cNvSpPr>
              <p:nvPr/>
            </p:nvSpPr>
            <p:spPr>
              <a:xfrm>
                <a:off x="9001555" y="4348190"/>
                <a:ext cx="463255" cy="410433"/>
              </a:xfrm>
              <a:prstGeom prst="rect">
                <a:avLst/>
              </a:prstGeom>
              <a:blipFill>
                <a:blip r:embed="rId7"/>
                <a:stretch>
                  <a:fillRect l="-24324" r="-113514"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9E5AA79-BC48-294F-8DCB-72FA4A2BB141}"/>
                  </a:ext>
                </a:extLst>
              </p:cNvPr>
              <p:cNvSpPr txBox="1"/>
              <p:nvPr/>
            </p:nvSpPr>
            <p:spPr>
              <a:xfrm>
                <a:off x="9922675" y="4359173"/>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4</m:t>
                          </m:r>
                        </m:sub>
                      </m:sSub>
                      <m:r>
                        <a:rPr lang="en-US" sz="2667" i="1">
                          <a:latin typeface="Cambria Math" panose="02040503050406030204" pitchFamily="18" charset="0"/>
                        </a:rPr>
                        <m:t>)</m:t>
                      </m:r>
                    </m:oMath>
                  </m:oMathPara>
                </a14:m>
                <a:endParaRPr lang="en-US" sz="2667" dirty="0"/>
              </a:p>
            </p:txBody>
          </p:sp>
        </mc:Choice>
        <mc:Fallback xmlns="">
          <p:sp>
            <p:nvSpPr>
              <p:cNvPr id="53" name="TextBox 52">
                <a:extLst>
                  <a:ext uri="{FF2B5EF4-FFF2-40B4-BE49-F238E27FC236}">
                    <a16:creationId xmlns:a16="http://schemas.microsoft.com/office/drawing/2014/main" id="{B9E5AA79-BC48-294F-8DCB-72FA4A2BB141}"/>
                  </a:ext>
                </a:extLst>
              </p:cNvPr>
              <p:cNvSpPr txBox="1">
                <a:spLocks noRot="1" noChangeAspect="1" noMove="1" noResize="1" noEditPoints="1" noAdjustHandles="1" noChangeArrowheads="1" noChangeShapeType="1" noTextEdit="1"/>
              </p:cNvSpPr>
              <p:nvPr/>
            </p:nvSpPr>
            <p:spPr>
              <a:xfrm>
                <a:off x="9922675" y="4359173"/>
                <a:ext cx="463255" cy="410433"/>
              </a:xfrm>
              <a:prstGeom prst="rect">
                <a:avLst/>
              </a:prstGeom>
              <a:blipFill>
                <a:blip r:embed="rId8"/>
                <a:stretch>
                  <a:fillRect l="-23684" r="-110526"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FD7B8EC-C494-6E4C-9FFA-DAB37F2CD260}"/>
                  </a:ext>
                </a:extLst>
              </p:cNvPr>
              <p:cNvSpPr txBox="1"/>
              <p:nvPr/>
            </p:nvSpPr>
            <p:spPr>
              <a:xfrm>
                <a:off x="10959810" y="4359173"/>
                <a:ext cx="463255" cy="4104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𝑅</m:t>
                      </m:r>
                      <m:r>
                        <a:rPr lang="en-US" sz="2667" i="1">
                          <a:latin typeface="Cambria Math" panose="02040503050406030204" pitchFamily="18" charset="0"/>
                        </a:rPr>
                        <m:t>(</m:t>
                      </m:r>
                      <m:sSub>
                        <m:sSubPr>
                          <m:ctrlPr>
                            <a:rPr lang="en-US" sz="2667" i="1">
                              <a:latin typeface="Cambria Math" panose="02040503050406030204" pitchFamily="18" charset="0"/>
                            </a:rPr>
                          </m:ctrlPr>
                        </m:sSubPr>
                        <m:e>
                          <m:r>
                            <a:rPr lang="en-US" sz="2667" i="1">
                              <a:latin typeface="Cambria Math" panose="02040503050406030204" pitchFamily="18" charset="0"/>
                            </a:rPr>
                            <m:t>𝑥</m:t>
                          </m:r>
                        </m:e>
                        <m:sub>
                          <m:r>
                            <a:rPr lang="en-US" sz="2667" i="1">
                              <a:latin typeface="Cambria Math" panose="02040503050406030204" pitchFamily="18" charset="0"/>
                            </a:rPr>
                            <m:t>5</m:t>
                          </m:r>
                        </m:sub>
                      </m:sSub>
                      <m:r>
                        <a:rPr lang="en-US" sz="2667" i="1">
                          <a:latin typeface="Cambria Math" panose="02040503050406030204" pitchFamily="18" charset="0"/>
                        </a:rPr>
                        <m:t>)</m:t>
                      </m:r>
                    </m:oMath>
                  </m:oMathPara>
                </a14:m>
                <a:endParaRPr lang="en-US" sz="2667" dirty="0"/>
              </a:p>
            </p:txBody>
          </p:sp>
        </mc:Choice>
        <mc:Fallback xmlns="">
          <p:sp>
            <p:nvSpPr>
              <p:cNvPr id="54" name="TextBox 53">
                <a:extLst>
                  <a:ext uri="{FF2B5EF4-FFF2-40B4-BE49-F238E27FC236}">
                    <a16:creationId xmlns:a16="http://schemas.microsoft.com/office/drawing/2014/main" id="{3FD7B8EC-C494-6E4C-9FFA-DAB37F2CD260}"/>
                  </a:ext>
                </a:extLst>
              </p:cNvPr>
              <p:cNvSpPr txBox="1">
                <a:spLocks noRot="1" noChangeAspect="1" noMove="1" noResize="1" noEditPoints="1" noAdjustHandles="1" noChangeArrowheads="1" noChangeShapeType="1" noTextEdit="1"/>
              </p:cNvSpPr>
              <p:nvPr/>
            </p:nvSpPr>
            <p:spPr>
              <a:xfrm>
                <a:off x="10959810" y="4359173"/>
                <a:ext cx="463255" cy="410433"/>
              </a:xfrm>
              <a:prstGeom prst="rect">
                <a:avLst/>
              </a:prstGeom>
              <a:blipFill>
                <a:blip r:embed="rId9"/>
                <a:stretch>
                  <a:fillRect l="-24324" r="-116216" b="-29412"/>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926C1E69-F075-7040-B2E7-819ED58E205D}"/>
              </a:ext>
            </a:extLst>
          </p:cNvPr>
          <p:cNvSpPr txBox="1"/>
          <p:nvPr/>
        </p:nvSpPr>
        <p:spPr>
          <a:xfrm>
            <a:off x="806259" y="1953135"/>
            <a:ext cx="6304530" cy="2554930"/>
          </a:xfrm>
          <a:prstGeom prst="rect">
            <a:avLst/>
          </a:prstGeom>
          <a:noFill/>
        </p:spPr>
        <p:txBody>
          <a:bodyPr wrap="square" rtlCol="0">
            <a:spAutoFit/>
          </a:bodyPr>
          <a:lstStyle/>
          <a:p>
            <a:r>
              <a:rPr lang="en-US" sz="2667" b="1" dirty="0">
                <a:latin typeface="Calibri" panose="020F0502020204030204" pitchFamily="34" charset="0"/>
                <a:ea typeface="Cambria Math" panose="02040503050406030204" pitchFamily="18" charset="0"/>
                <a:cs typeface="Calibri" panose="020F0502020204030204" pitchFamily="34" charset="0"/>
              </a:rPr>
              <a:t>Our result: </a:t>
            </a:r>
          </a:p>
          <a:p>
            <a:pPr marL="457200" indent="-457200">
              <a:buFont typeface="Arial" panose="020B0604020202020204" pitchFamily="34" charset="0"/>
              <a:buChar char="•"/>
            </a:pPr>
            <a:r>
              <a:rPr lang="en-US" sz="2667" dirty="0">
                <a:latin typeface="Calibri" panose="020F0502020204030204" pitchFamily="34" charset="0"/>
                <a:ea typeface="Cambria Math" panose="02040503050406030204" pitchFamily="18" charset="0"/>
                <a:cs typeface="Calibri" panose="020F0502020204030204" pitchFamily="34" charset="0"/>
              </a:rPr>
              <a:t>Local private mechanism is </a:t>
            </a:r>
            <a:r>
              <a:rPr lang="en-US" sz="2667" b="1" dirty="0">
                <a:solidFill>
                  <a:schemeClr val="accent1">
                    <a:lumMod val="75000"/>
                  </a:schemeClr>
                </a:solidFill>
                <a:latin typeface="Calibri" panose="020F0502020204030204" pitchFamily="34" charset="0"/>
                <a:cs typeface="Calibri" panose="020F0502020204030204" pitchFamily="34" charset="0"/>
              </a:rPr>
              <a:t>NPDO </a:t>
            </a:r>
            <a:r>
              <a:rPr lang="en-US" sz="2667" dirty="0">
                <a:latin typeface="Calibri" panose="020F0502020204030204" pitchFamily="34" charset="0"/>
                <a:cs typeface="Calibri" panose="020F0502020204030204" pitchFamily="34" charset="0"/>
              </a:rPr>
              <a:t>mechanism</a:t>
            </a:r>
            <a:r>
              <a:rPr lang="en-US" sz="2667" b="1" dirty="0">
                <a:solidFill>
                  <a:schemeClr val="accent1">
                    <a:lumMod val="75000"/>
                  </a:schemeClr>
                </a:solidFill>
                <a:latin typeface="Calibri" panose="020F0502020204030204" pitchFamily="34" charset="0"/>
                <a:cs typeface="Calibri" panose="020F0502020204030204" pitchFamily="34" charset="0"/>
              </a:rPr>
              <a:t> </a:t>
            </a:r>
            <a:r>
              <a:rPr lang="en-US" sz="2667" dirty="0">
                <a:latin typeface="Calibri" panose="020F0502020204030204" pitchFamily="34" charset="0"/>
                <a:cs typeface="Calibri" panose="020F0502020204030204" pitchFamily="34" charset="0"/>
              </a:rPr>
              <a:t>with</a:t>
            </a:r>
            <a:r>
              <a:rPr lang="en-US" sz="2667" b="1" dirty="0">
                <a:solidFill>
                  <a:schemeClr val="accent1">
                    <a:lumMod val="75000"/>
                  </a:schemeClr>
                </a:solidFill>
                <a:latin typeface="Calibri" panose="020F0502020204030204" pitchFamily="34" charset="0"/>
                <a:cs typeface="Calibri" panose="020F0502020204030204" pitchFamily="34" charset="0"/>
              </a:rPr>
              <a:t> </a:t>
            </a:r>
            <a:r>
              <a:rPr lang="en-US" sz="2667" b="1" dirty="0">
                <a:latin typeface="Calibri" panose="020F0502020204030204" pitchFamily="34" charset="0"/>
                <a:cs typeface="Calibri" panose="020F0502020204030204" pitchFamily="34" charset="0"/>
              </a:rPr>
              <a:t>“privacy amplification potential”</a:t>
            </a:r>
            <a:r>
              <a:rPr lang="en-US" sz="2667" b="1" dirty="0">
                <a:solidFill>
                  <a:schemeClr val="accent1">
                    <a:lumMod val="75000"/>
                  </a:schemeClr>
                </a:solidFill>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endParaRPr lang="en-US" sz="2667" dirty="0"/>
          </a:p>
          <a:p>
            <a:pPr marL="457200" indent="-457200">
              <a:buFont typeface="Arial" panose="020B0604020202020204" pitchFamily="34" charset="0"/>
              <a:buChar char="•"/>
            </a:pPr>
            <a:r>
              <a:rPr lang="en-US" sz="2667" dirty="0"/>
              <a:t>Then </a:t>
            </a:r>
            <a:r>
              <a:rPr lang="en-US" sz="2667" b="1" dirty="0">
                <a:solidFill>
                  <a:schemeClr val="accent1">
                    <a:lumMod val="75000"/>
                  </a:schemeClr>
                </a:solidFill>
              </a:rPr>
              <a:t>NPDO</a:t>
            </a:r>
            <a:r>
              <a:rPr lang="en-US" sz="2667" b="1" dirty="0"/>
              <a:t> + </a:t>
            </a:r>
            <a:r>
              <a:rPr lang="en-US" sz="2667" b="1" dirty="0">
                <a:solidFill>
                  <a:srgbClr val="C00000"/>
                </a:solidFill>
              </a:rPr>
              <a:t>DO shuffle</a:t>
            </a:r>
            <a:r>
              <a:rPr lang="en-US" sz="2667" b="1" dirty="0"/>
              <a:t> -&gt; </a:t>
            </a:r>
            <a:r>
              <a:rPr lang="en-US" sz="2667" b="1" dirty="0">
                <a:solidFill>
                  <a:srgbClr val="C00000"/>
                </a:solidFill>
              </a:rPr>
              <a:t>DO</a:t>
            </a:r>
          </a:p>
        </p:txBody>
      </p:sp>
      <p:sp>
        <p:nvSpPr>
          <p:cNvPr id="2" name="Slide Number Placeholder 1">
            <a:extLst>
              <a:ext uri="{FF2B5EF4-FFF2-40B4-BE49-F238E27FC236}">
                <a16:creationId xmlns:a16="http://schemas.microsoft.com/office/drawing/2014/main" id="{2718E794-96C8-D64F-855F-20D92154CF53}"/>
              </a:ext>
            </a:extLst>
          </p:cNvPr>
          <p:cNvSpPr>
            <a:spLocks noGrp="1"/>
          </p:cNvSpPr>
          <p:nvPr>
            <p:ph type="sldNum" idx="12"/>
          </p:nvPr>
        </p:nvSpPr>
        <p:spPr/>
        <p:txBody>
          <a:bodyPr/>
          <a:lstStyle/>
          <a:p>
            <a:fld id="{00000000-1234-1234-1234-123412341234}" type="slidenum">
              <a:rPr lang="en" smtClean="0"/>
              <a:pPr/>
              <a:t>53</a:t>
            </a:fld>
            <a:endParaRPr lang="en"/>
          </a:p>
        </p:txBody>
      </p:sp>
      <p:sp>
        <p:nvSpPr>
          <p:cNvPr id="3" name="Rectangle 2">
            <a:extLst>
              <a:ext uri="{FF2B5EF4-FFF2-40B4-BE49-F238E27FC236}">
                <a16:creationId xmlns:a16="http://schemas.microsoft.com/office/drawing/2014/main" id="{9D723ED1-E68D-1843-AE97-288C389C38D5}"/>
              </a:ext>
            </a:extLst>
          </p:cNvPr>
          <p:cNvSpPr/>
          <p:nvPr/>
        </p:nvSpPr>
        <p:spPr>
          <a:xfrm>
            <a:off x="5097111" y="6403165"/>
            <a:ext cx="2380780" cy="461665"/>
          </a:xfrm>
          <a:prstGeom prst="rect">
            <a:avLst/>
          </a:prstGeom>
        </p:spPr>
        <p:txBody>
          <a:bodyPr wrap="none">
            <a:spAutoFit/>
          </a:bodyPr>
          <a:lstStyle/>
          <a:p>
            <a:pPr lvl="0"/>
            <a:r>
              <a:rPr lang="en-US" sz="2400" dirty="0">
                <a:latin typeface="Calibri" panose="020F0502020204030204" pitchFamily="34" charset="0"/>
                <a:ea typeface="Raleway"/>
                <a:cs typeface="Calibri" panose="020F0502020204030204" pitchFamily="34" charset="0"/>
                <a:sym typeface="Raleway"/>
              </a:rPr>
              <a:t>Extends [</a:t>
            </a:r>
            <a:r>
              <a:rPr lang="en-US" sz="2400" dirty="0">
                <a:solidFill>
                  <a:schemeClr val="dk1"/>
                </a:solidFill>
                <a:latin typeface="Calibri" panose="020F0502020204030204" pitchFamily="34" charset="0"/>
                <a:ea typeface="Raleway"/>
                <a:cs typeface="Calibri" panose="020F0502020204030204" pitchFamily="34" charset="0"/>
                <a:sym typeface="Raleway"/>
              </a:rPr>
              <a:t>GKLX21</a:t>
            </a:r>
            <a:r>
              <a:rPr lang="en-US" sz="2400" dirty="0">
                <a:latin typeface="Calibri" panose="020F0502020204030204" pitchFamily="34" charset="0"/>
                <a:ea typeface="Raleway"/>
                <a:cs typeface="Calibri" panose="020F0502020204030204" pitchFamily="34" charset="0"/>
                <a:sym typeface="Raleway"/>
              </a:rPr>
              <a:t>]</a:t>
            </a:r>
          </a:p>
        </p:txBody>
      </p:sp>
      <p:pic>
        <p:nvPicPr>
          <p:cNvPr id="27" name="Picture 26">
            <a:extLst>
              <a:ext uri="{FF2B5EF4-FFF2-40B4-BE49-F238E27FC236}">
                <a16:creationId xmlns:a16="http://schemas.microsoft.com/office/drawing/2014/main" id="{690CE1B1-E116-FC4E-A2BF-925DE15E21B4}"/>
              </a:ext>
            </a:extLst>
          </p:cNvPr>
          <p:cNvPicPr>
            <a:picLocks noChangeAspect="1"/>
          </p:cNvPicPr>
          <p:nvPr/>
        </p:nvPicPr>
        <p:blipFill>
          <a:blip r:embed="rId10"/>
          <a:stretch>
            <a:fillRect/>
          </a:stretch>
        </p:blipFill>
        <p:spPr>
          <a:xfrm>
            <a:off x="6892869" y="4909175"/>
            <a:ext cx="910265" cy="901071"/>
          </a:xfrm>
          <a:prstGeom prst="rect">
            <a:avLst/>
          </a:prstGeom>
        </p:spPr>
      </p:pic>
      <p:pic>
        <p:nvPicPr>
          <p:cNvPr id="28" name="Picture 27">
            <a:extLst>
              <a:ext uri="{FF2B5EF4-FFF2-40B4-BE49-F238E27FC236}">
                <a16:creationId xmlns:a16="http://schemas.microsoft.com/office/drawing/2014/main" id="{A9FC22DC-2B20-6C4F-95CE-A3466176BFFA}"/>
              </a:ext>
            </a:extLst>
          </p:cNvPr>
          <p:cNvPicPr>
            <a:picLocks noChangeAspect="1"/>
          </p:cNvPicPr>
          <p:nvPr/>
        </p:nvPicPr>
        <p:blipFill>
          <a:blip r:embed="rId11"/>
          <a:stretch>
            <a:fillRect/>
          </a:stretch>
        </p:blipFill>
        <p:spPr>
          <a:xfrm>
            <a:off x="7950631" y="4905828"/>
            <a:ext cx="932731" cy="932731"/>
          </a:xfrm>
          <a:prstGeom prst="rect">
            <a:avLst/>
          </a:prstGeom>
        </p:spPr>
      </p:pic>
      <p:pic>
        <p:nvPicPr>
          <p:cNvPr id="29" name="Picture 28">
            <a:extLst>
              <a:ext uri="{FF2B5EF4-FFF2-40B4-BE49-F238E27FC236}">
                <a16:creationId xmlns:a16="http://schemas.microsoft.com/office/drawing/2014/main" id="{BAFC691C-61F4-B04A-9A1C-83C64FE3F11A}"/>
              </a:ext>
            </a:extLst>
          </p:cNvPr>
          <p:cNvPicPr>
            <a:picLocks noChangeAspect="1"/>
          </p:cNvPicPr>
          <p:nvPr/>
        </p:nvPicPr>
        <p:blipFill>
          <a:blip r:embed="rId12"/>
          <a:stretch>
            <a:fillRect/>
          </a:stretch>
        </p:blipFill>
        <p:spPr>
          <a:xfrm>
            <a:off x="8999830" y="4880102"/>
            <a:ext cx="952213" cy="959215"/>
          </a:xfrm>
          <a:prstGeom prst="rect">
            <a:avLst/>
          </a:prstGeom>
        </p:spPr>
      </p:pic>
      <p:pic>
        <p:nvPicPr>
          <p:cNvPr id="32" name="Picture 31">
            <a:extLst>
              <a:ext uri="{FF2B5EF4-FFF2-40B4-BE49-F238E27FC236}">
                <a16:creationId xmlns:a16="http://schemas.microsoft.com/office/drawing/2014/main" id="{EA9A62BB-90D2-E94D-9AC8-43C3785A9987}"/>
              </a:ext>
            </a:extLst>
          </p:cNvPr>
          <p:cNvPicPr>
            <a:picLocks noChangeAspect="1"/>
          </p:cNvPicPr>
          <p:nvPr/>
        </p:nvPicPr>
        <p:blipFill>
          <a:blip r:embed="rId13"/>
          <a:stretch>
            <a:fillRect/>
          </a:stretch>
        </p:blipFill>
        <p:spPr>
          <a:xfrm>
            <a:off x="9905635" y="4837642"/>
            <a:ext cx="1079484" cy="1069103"/>
          </a:xfrm>
          <a:prstGeom prst="rect">
            <a:avLst/>
          </a:prstGeom>
        </p:spPr>
      </p:pic>
      <p:pic>
        <p:nvPicPr>
          <p:cNvPr id="33" name="Picture 32">
            <a:extLst>
              <a:ext uri="{FF2B5EF4-FFF2-40B4-BE49-F238E27FC236}">
                <a16:creationId xmlns:a16="http://schemas.microsoft.com/office/drawing/2014/main" id="{88358E2D-B693-784B-992F-DA26CEC36A1B}"/>
              </a:ext>
            </a:extLst>
          </p:cNvPr>
          <p:cNvPicPr>
            <a:picLocks noChangeAspect="1"/>
          </p:cNvPicPr>
          <p:nvPr/>
        </p:nvPicPr>
        <p:blipFill>
          <a:blip r:embed="rId14"/>
          <a:stretch>
            <a:fillRect/>
          </a:stretch>
        </p:blipFill>
        <p:spPr>
          <a:xfrm>
            <a:off x="10959809" y="4861170"/>
            <a:ext cx="1045483" cy="1035429"/>
          </a:xfrm>
          <a:prstGeom prst="rect">
            <a:avLst/>
          </a:prstGeom>
        </p:spPr>
      </p:pic>
      <p:sp>
        <p:nvSpPr>
          <p:cNvPr id="34" name="Google Shape;255;p22">
            <a:extLst>
              <a:ext uri="{FF2B5EF4-FFF2-40B4-BE49-F238E27FC236}">
                <a16:creationId xmlns:a16="http://schemas.microsoft.com/office/drawing/2014/main" id="{6AFCEA0B-E5E8-2141-9570-3CB99D6BA80D}"/>
              </a:ext>
            </a:extLst>
          </p:cNvPr>
          <p:cNvSpPr txBox="1"/>
          <p:nvPr/>
        </p:nvSpPr>
        <p:spPr>
          <a:xfrm>
            <a:off x="323850" y="304801"/>
            <a:ext cx="12411600" cy="964391"/>
          </a:xfrm>
          <a:prstGeom prst="rect">
            <a:avLst/>
          </a:prstGeom>
          <a:noFill/>
          <a:ln>
            <a:noFill/>
          </a:ln>
        </p:spPr>
        <p:txBody>
          <a:bodyPr spcFirstLastPara="1" wrap="square" lIns="121900" tIns="121900" rIns="121900" bIns="121900" anchor="t" anchorCtr="0">
            <a:spAutoFit/>
          </a:bodyPr>
          <a:lstStyle/>
          <a:p>
            <a:r>
              <a:rPr lang="en" sz="4667" b="1" dirty="0">
                <a:solidFill>
                  <a:schemeClr val="dk1"/>
                </a:solidFill>
                <a:latin typeface="Calibri" panose="020F0502020204030204" pitchFamily="34" charset="0"/>
                <a:ea typeface="Raleway"/>
                <a:cs typeface="Calibri" panose="020F0502020204030204" pitchFamily="34" charset="0"/>
                <a:sym typeface="Raleway"/>
              </a:rPr>
              <a:t>Optimal Privacy Amplification with DO-Shuffle</a:t>
            </a:r>
            <a:endParaRPr sz="6667" b="1" dirty="0">
              <a:solidFill>
                <a:srgbClr val="0DB7C4"/>
              </a:solidFill>
              <a:latin typeface="Calibri" panose="020F0502020204030204" pitchFamily="34" charset="0"/>
              <a:ea typeface="Raleway"/>
              <a:cs typeface="Calibri" panose="020F0502020204030204" pitchFamily="34" charset="0"/>
              <a:sym typeface="Raleway"/>
            </a:endParaRPr>
          </a:p>
        </p:txBody>
      </p:sp>
    </p:spTree>
    <p:extLst>
      <p:ext uri="{BB962C8B-B14F-4D97-AF65-F5344CB8AC3E}">
        <p14:creationId xmlns:p14="http://schemas.microsoft.com/office/powerpoint/2010/main" val="1409853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6B71B-807C-904A-8AC7-3D122B3767D7}"/>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Recap</a:t>
            </a:r>
          </a:p>
        </p:txBody>
      </p:sp>
      <p:sp>
        <p:nvSpPr>
          <p:cNvPr id="3" name="Content Placeholder 2">
            <a:extLst>
              <a:ext uri="{FF2B5EF4-FFF2-40B4-BE49-F238E27FC236}">
                <a16:creationId xmlns:a16="http://schemas.microsoft.com/office/drawing/2014/main" id="{3700279D-F438-1649-980A-8949862FC124}"/>
              </a:ext>
            </a:extLst>
          </p:cNvPr>
          <p:cNvSpPr>
            <a:spLocks noGrp="1"/>
          </p:cNvSpPr>
          <p:nvPr>
            <p:ph idx="1"/>
          </p:nvPr>
        </p:nvSpPr>
        <p:spPr/>
        <p:txBody>
          <a:bodyPr>
            <a:normAutofit/>
          </a:bodyPr>
          <a:lstStyle/>
          <a:p>
            <a:r>
              <a:rPr lang="en-US" sz="3200" b="1" i="1" dirty="0">
                <a:solidFill>
                  <a:schemeClr val="accent6">
                    <a:lumMod val="75000"/>
                  </a:schemeClr>
                </a:solidFill>
                <a:latin typeface="Raleway"/>
                <a:sym typeface="Raleway"/>
              </a:rPr>
              <a:t>We provided the framework for composable DO algorithms</a:t>
            </a:r>
          </a:p>
          <a:p>
            <a:pPr lvl="1"/>
            <a:r>
              <a:rPr lang="en-US" sz="2800" dirty="0">
                <a:latin typeface="Raleway"/>
                <a:sym typeface="Raleway"/>
              </a:rPr>
              <a:t>Neighbor-preserving DO </a:t>
            </a:r>
            <a:r>
              <a:rPr lang="en-US" sz="2800" dirty="0">
                <a:latin typeface="Raleway"/>
                <a:sym typeface="Wingdings" pitchFamily="2" charset="2"/>
              </a:rPr>
              <a:t> </a:t>
            </a:r>
            <a:endParaRPr lang="en-US" sz="2800" dirty="0">
              <a:latin typeface="Raleway"/>
              <a:sym typeface="Raleway"/>
            </a:endParaRPr>
          </a:p>
          <a:p>
            <a:endParaRPr lang="en-US" sz="3200" dirty="0">
              <a:latin typeface="Raleway"/>
              <a:sym typeface="Raleway"/>
            </a:endParaRPr>
          </a:p>
          <a:p>
            <a:pPr marL="0" indent="0">
              <a:buNone/>
            </a:pPr>
            <a:r>
              <a:rPr lang="en-US" sz="3200" b="1" dirty="0"/>
              <a:t>Future Direction</a:t>
            </a:r>
            <a:endParaRPr lang="en-US" sz="3200" dirty="0"/>
          </a:p>
          <a:p>
            <a:r>
              <a:rPr lang="en-US" sz="3200" dirty="0"/>
              <a:t>Building NPDO Algorithm Library</a:t>
            </a:r>
          </a:p>
          <a:p>
            <a:r>
              <a:rPr lang="en-US" sz="3200" dirty="0"/>
              <a:t>More </a:t>
            </a:r>
            <a:r>
              <a:rPr lang="en-US" sz="3200"/>
              <a:t>Real World </a:t>
            </a:r>
            <a:r>
              <a:rPr lang="en-US" sz="3200" dirty="0"/>
              <a:t>A</a:t>
            </a:r>
            <a:r>
              <a:rPr lang="en-US" sz="3200"/>
              <a:t>pplications</a:t>
            </a:r>
            <a:endParaRPr lang="en-US" sz="3200" dirty="0"/>
          </a:p>
          <a:p>
            <a:pPr lvl="1"/>
            <a:endParaRPr lang="en-US" sz="2800" dirty="0"/>
          </a:p>
        </p:txBody>
      </p:sp>
      <p:sp>
        <p:nvSpPr>
          <p:cNvPr id="4" name="TextBox 3">
            <a:extLst>
              <a:ext uri="{FF2B5EF4-FFF2-40B4-BE49-F238E27FC236}">
                <a16:creationId xmlns:a16="http://schemas.microsoft.com/office/drawing/2014/main" id="{53D8F4D9-A670-3249-86BC-7750B9464E8D}"/>
              </a:ext>
            </a:extLst>
          </p:cNvPr>
          <p:cNvSpPr txBox="1"/>
          <p:nvPr/>
        </p:nvSpPr>
        <p:spPr>
          <a:xfrm rot="21333283">
            <a:off x="5731561" y="4842424"/>
            <a:ext cx="6272871" cy="1631216"/>
          </a:xfrm>
          <a:prstGeom prst="rect">
            <a:avLst/>
          </a:prstGeom>
          <a:noFill/>
        </p:spPr>
        <p:txBody>
          <a:bodyPr wrap="none" rtlCol="0">
            <a:spAutoFit/>
          </a:bodyPr>
          <a:lstStyle/>
          <a:p>
            <a:pPr algn="ctr"/>
            <a:r>
              <a:rPr lang="en-US" sz="6000" b="1" dirty="0">
                <a:solidFill>
                  <a:schemeClr val="accent1"/>
                </a:solidFill>
              </a:rPr>
              <a:t>Thank you! </a:t>
            </a:r>
          </a:p>
          <a:p>
            <a:pPr algn="ctr"/>
            <a:r>
              <a:rPr lang="en-US" sz="4000" b="1" dirty="0" err="1">
                <a:solidFill>
                  <a:schemeClr val="accent1"/>
                </a:solidFill>
              </a:rPr>
              <a:t>mingxunz@andrew.cmu.edu</a:t>
            </a:r>
            <a:endParaRPr lang="en-US" sz="4000" b="1" dirty="0">
              <a:solidFill>
                <a:schemeClr val="accent1"/>
              </a:solidFill>
            </a:endParaRPr>
          </a:p>
        </p:txBody>
      </p:sp>
    </p:spTree>
    <p:extLst>
      <p:ext uri="{BB962C8B-B14F-4D97-AF65-F5344CB8AC3E}">
        <p14:creationId xmlns:p14="http://schemas.microsoft.com/office/powerpoint/2010/main" val="99200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sp>
        <p:nvSpPr>
          <p:cNvPr id="233" name="Google Shape;233;p40"/>
          <p:cNvSpPr txBox="1"/>
          <p:nvPr/>
        </p:nvSpPr>
        <p:spPr>
          <a:xfrm rot="5400000">
            <a:off x="1076333" y="3983600"/>
            <a:ext cx="1439200" cy="1066800"/>
          </a:xfrm>
          <a:prstGeom prst="rect">
            <a:avLst/>
          </a:prstGeom>
          <a:noFill/>
          <a:ln>
            <a:noFill/>
          </a:ln>
        </p:spPr>
        <p:txBody>
          <a:bodyPr spcFirstLastPara="1" wrap="square" lIns="121900" tIns="121900" rIns="121900" bIns="121900" anchor="t" anchorCtr="0">
            <a:noAutofit/>
          </a:bodyPr>
          <a:lstStyle/>
          <a:p>
            <a:r>
              <a:rPr lang="en" sz="8000"/>
              <a:t>...</a:t>
            </a:r>
            <a:endParaRPr sz="8000"/>
          </a:p>
        </p:txBody>
      </p:sp>
      <p:pic>
        <p:nvPicPr>
          <p:cNvPr id="3" name="Picture 2">
            <a:extLst>
              <a:ext uri="{FF2B5EF4-FFF2-40B4-BE49-F238E27FC236}">
                <a16:creationId xmlns:a16="http://schemas.microsoft.com/office/drawing/2014/main" id="{08C8D171-28E5-FC4C-BB4F-51BB771C1EBA}"/>
              </a:ext>
            </a:extLst>
          </p:cNvPr>
          <p:cNvPicPr>
            <a:picLocks noChangeAspect="1"/>
          </p:cNvPicPr>
          <p:nvPr/>
        </p:nvPicPr>
        <p:blipFill>
          <a:blip r:embed="rId3"/>
          <a:stretch>
            <a:fillRect/>
          </a:stretch>
        </p:blipFill>
        <p:spPr>
          <a:xfrm>
            <a:off x="590534" y="438830"/>
            <a:ext cx="1422400" cy="1422400"/>
          </a:xfrm>
          <a:prstGeom prst="rect">
            <a:avLst/>
          </a:prstGeom>
        </p:spPr>
      </p:pic>
      <p:sp>
        <p:nvSpPr>
          <p:cNvPr id="4" name="TextBox 3">
            <a:extLst>
              <a:ext uri="{FF2B5EF4-FFF2-40B4-BE49-F238E27FC236}">
                <a16:creationId xmlns:a16="http://schemas.microsoft.com/office/drawing/2014/main" id="{08917FE4-A690-724B-A795-12C1BD49C0E2}"/>
              </a:ext>
            </a:extLst>
          </p:cNvPr>
          <p:cNvSpPr txBox="1"/>
          <p:nvPr/>
        </p:nvSpPr>
        <p:spPr>
          <a:xfrm>
            <a:off x="1885942" y="824240"/>
            <a:ext cx="886781" cy="523220"/>
          </a:xfrm>
          <a:prstGeom prst="rect">
            <a:avLst/>
          </a:prstGeom>
          <a:noFill/>
        </p:spPr>
        <p:txBody>
          <a:bodyPr wrap="none" rtlCol="0">
            <a:spAutoFit/>
          </a:bodyPr>
          <a:lstStyle/>
          <a:p>
            <a:r>
              <a:rPr lang="en-US" sz="2800" dirty="0"/>
              <a:t>Alice</a:t>
            </a:r>
          </a:p>
        </p:txBody>
      </p:sp>
      <p:pic>
        <p:nvPicPr>
          <p:cNvPr id="13" name="Picture 12">
            <a:extLst>
              <a:ext uri="{FF2B5EF4-FFF2-40B4-BE49-F238E27FC236}">
                <a16:creationId xmlns:a16="http://schemas.microsoft.com/office/drawing/2014/main" id="{F136D38B-DE5C-114C-83AD-036336C5C836}"/>
              </a:ext>
            </a:extLst>
          </p:cNvPr>
          <p:cNvPicPr>
            <a:picLocks noChangeAspect="1"/>
          </p:cNvPicPr>
          <p:nvPr/>
        </p:nvPicPr>
        <p:blipFill>
          <a:blip r:embed="rId3"/>
          <a:stretch>
            <a:fillRect/>
          </a:stretch>
        </p:blipFill>
        <p:spPr>
          <a:xfrm>
            <a:off x="590534" y="1955897"/>
            <a:ext cx="1422400" cy="1422400"/>
          </a:xfrm>
          <a:prstGeom prst="rect">
            <a:avLst/>
          </a:prstGeom>
        </p:spPr>
      </p:pic>
      <p:sp>
        <p:nvSpPr>
          <p:cNvPr id="14" name="TextBox 13">
            <a:extLst>
              <a:ext uri="{FF2B5EF4-FFF2-40B4-BE49-F238E27FC236}">
                <a16:creationId xmlns:a16="http://schemas.microsoft.com/office/drawing/2014/main" id="{A2C25573-E52F-F84F-A0F2-5A54A17FDA50}"/>
              </a:ext>
            </a:extLst>
          </p:cNvPr>
          <p:cNvSpPr txBox="1"/>
          <p:nvPr/>
        </p:nvSpPr>
        <p:spPr>
          <a:xfrm>
            <a:off x="1871359" y="2375000"/>
            <a:ext cx="758541" cy="523220"/>
          </a:xfrm>
          <a:prstGeom prst="rect">
            <a:avLst/>
          </a:prstGeom>
          <a:noFill/>
        </p:spPr>
        <p:txBody>
          <a:bodyPr wrap="none" rtlCol="0">
            <a:spAutoFit/>
          </a:bodyPr>
          <a:lstStyle/>
          <a:p>
            <a:r>
              <a:rPr lang="en-US" sz="2800" dirty="0"/>
              <a:t>Bob</a:t>
            </a:r>
          </a:p>
        </p:txBody>
      </p:sp>
      <p:pic>
        <p:nvPicPr>
          <p:cNvPr id="15" name="Picture 14">
            <a:extLst>
              <a:ext uri="{FF2B5EF4-FFF2-40B4-BE49-F238E27FC236}">
                <a16:creationId xmlns:a16="http://schemas.microsoft.com/office/drawing/2014/main" id="{FF942C59-337D-EA45-86E2-AE878CA03D19}"/>
              </a:ext>
            </a:extLst>
          </p:cNvPr>
          <p:cNvPicPr>
            <a:picLocks noChangeAspect="1"/>
          </p:cNvPicPr>
          <p:nvPr/>
        </p:nvPicPr>
        <p:blipFill>
          <a:blip r:embed="rId3"/>
          <a:stretch>
            <a:fillRect/>
          </a:stretch>
        </p:blipFill>
        <p:spPr>
          <a:xfrm>
            <a:off x="590534" y="4944503"/>
            <a:ext cx="1422400" cy="1422400"/>
          </a:xfrm>
          <a:prstGeom prst="rect">
            <a:avLst/>
          </a:prstGeom>
        </p:spPr>
      </p:pic>
      <p:sp>
        <p:nvSpPr>
          <p:cNvPr id="16" name="TextBox 15">
            <a:extLst>
              <a:ext uri="{FF2B5EF4-FFF2-40B4-BE49-F238E27FC236}">
                <a16:creationId xmlns:a16="http://schemas.microsoft.com/office/drawing/2014/main" id="{C578665C-E78D-1C41-A799-C0523AA5FDE0}"/>
              </a:ext>
            </a:extLst>
          </p:cNvPr>
          <p:cNvSpPr txBox="1"/>
          <p:nvPr/>
        </p:nvSpPr>
        <p:spPr>
          <a:xfrm>
            <a:off x="1952466" y="5540141"/>
            <a:ext cx="753732" cy="523220"/>
          </a:xfrm>
          <a:prstGeom prst="rect">
            <a:avLst/>
          </a:prstGeom>
          <a:noFill/>
        </p:spPr>
        <p:txBody>
          <a:bodyPr wrap="none" rtlCol="0">
            <a:spAutoFit/>
          </a:bodyPr>
          <a:lstStyle/>
          <a:p>
            <a:r>
              <a:rPr lang="en-US" sz="2800" dirty="0"/>
              <a:t>Carl</a:t>
            </a:r>
          </a:p>
        </p:txBody>
      </p:sp>
    </p:spTree>
    <p:extLst>
      <p:ext uri="{BB962C8B-B14F-4D97-AF65-F5344CB8AC3E}">
        <p14:creationId xmlns:p14="http://schemas.microsoft.com/office/powerpoint/2010/main" val="3445917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sp>
        <p:nvSpPr>
          <p:cNvPr id="233" name="Google Shape;233;p40"/>
          <p:cNvSpPr txBox="1"/>
          <p:nvPr/>
        </p:nvSpPr>
        <p:spPr>
          <a:xfrm rot="5400000">
            <a:off x="1076333" y="3983600"/>
            <a:ext cx="1439200" cy="1066800"/>
          </a:xfrm>
          <a:prstGeom prst="rect">
            <a:avLst/>
          </a:prstGeom>
          <a:noFill/>
          <a:ln>
            <a:noFill/>
          </a:ln>
        </p:spPr>
        <p:txBody>
          <a:bodyPr spcFirstLastPara="1" wrap="square" lIns="121900" tIns="121900" rIns="121900" bIns="121900" anchor="t" anchorCtr="0">
            <a:noAutofit/>
          </a:bodyPr>
          <a:lstStyle/>
          <a:p>
            <a:r>
              <a:rPr lang="en" sz="8000"/>
              <a:t>...</a:t>
            </a:r>
            <a:endParaRPr sz="8000"/>
          </a:p>
        </p:txBody>
      </p:sp>
      <p:pic>
        <p:nvPicPr>
          <p:cNvPr id="3" name="Picture 2">
            <a:extLst>
              <a:ext uri="{FF2B5EF4-FFF2-40B4-BE49-F238E27FC236}">
                <a16:creationId xmlns:a16="http://schemas.microsoft.com/office/drawing/2014/main" id="{08C8D171-28E5-FC4C-BB4F-51BB771C1EBA}"/>
              </a:ext>
            </a:extLst>
          </p:cNvPr>
          <p:cNvPicPr>
            <a:picLocks noChangeAspect="1"/>
          </p:cNvPicPr>
          <p:nvPr/>
        </p:nvPicPr>
        <p:blipFill>
          <a:blip r:embed="rId3"/>
          <a:stretch>
            <a:fillRect/>
          </a:stretch>
        </p:blipFill>
        <p:spPr>
          <a:xfrm>
            <a:off x="590534" y="438830"/>
            <a:ext cx="1422400" cy="1422400"/>
          </a:xfrm>
          <a:prstGeom prst="rect">
            <a:avLst/>
          </a:prstGeom>
        </p:spPr>
      </p:pic>
      <p:sp>
        <p:nvSpPr>
          <p:cNvPr id="4" name="TextBox 3">
            <a:extLst>
              <a:ext uri="{FF2B5EF4-FFF2-40B4-BE49-F238E27FC236}">
                <a16:creationId xmlns:a16="http://schemas.microsoft.com/office/drawing/2014/main" id="{08917FE4-A690-724B-A795-12C1BD49C0E2}"/>
              </a:ext>
            </a:extLst>
          </p:cNvPr>
          <p:cNvSpPr txBox="1"/>
          <p:nvPr/>
        </p:nvSpPr>
        <p:spPr>
          <a:xfrm>
            <a:off x="1885942" y="824240"/>
            <a:ext cx="886781" cy="523220"/>
          </a:xfrm>
          <a:prstGeom prst="rect">
            <a:avLst/>
          </a:prstGeom>
          <a:noFill/>
        </p:spPr>
        <p:txBody>
          <a:bodyPr wrap="none" rtlCol="0">
            <a:spAutoFit/>
          </a:bodyPr>
          <a:lstStyle/>
          <a:p>
            <a:r>
              <a:rPr lang="en-US" sz="2800" dirty="0"/>
              <a:t>Alice</a:t>
            </a:r>
          </a:p>
        </p:txBody>
      </p:sp>
      <p:pic>
        <p:nvPicPr>
          <p:cNvPr id="13" name="Picture 12">
            <a:extLst>
              <a:ext uri="{FF2B5EF4-FFF2-40B4-BE49-F238E27FC236}">
                <a16:creationId xmlns:a16="http://schemas.microsoft.com/office/drawing/2014/main" id="{F136D38B-DE5C-114C-83AD-036336C5C836}"/>
              </a:ext>
            </a:extLst>
          </p:cNvPr>
          <p:cNvPicPr>
            <a:picLocks noChangeAspect="1"/>
          </p:cNvPicPr>
          <p:nvPr/>
        </p:nvPicPr>
        <p:blipFill>
          <a:blip r:embed="rId3"/>
          <a:stretch>
            <a:fillRect/>
          </a:stretch>
        </p:blipFill>
        <p:spPr>
          <a:xfrm>
            <a:off x="590534" y="1955897"/>
            <a:ext cx="1422400" cy="1422400"/>
          </a:xfrm>
          <a:prstGeom prst="rect">
            <a:avLst/>
          </a:prstGeom>
        </p:spPr>
      </p:pic>
      <p:sp>
        <p:nvSpPr>
          <p:cNvPr id="14" name="TextBox 13">
            <a:extLst>
              <a:ext uri="{FF2B5EF4-FFF2-40B4-BE49-F238E27FC236}">
                <a16:creationId xmlns:a16="http://schemas.microsoft.com/office/drawing/2014/main" id="{A2C25573-E52F-F84F-A0F2-5A54A17FDA50}"/>
              </a:ext>
            </a:extLst>
          </p:cNvPr>
          <p:cNvSpPr txBox="1"/>
          <p:nvPr/>
        </p:nvSpPr>
        <p:spPr>
          <a:xfrm>
            <a:off x="1871359" y="2375000"/>
            <a:ext cx="758541" cy="523220"/>
          </a:xfrm>
          <a:prstGeom prst="rect">
            <a:avLst/>
          </a:prstGeom>
          <a:noFill/>
        </p:spPr>
        <p:txBody>
          <a:bodyPr wrap="none" rtlCol="0">
            <a:spAutoFit/>
          </a:bodyPr>
          <a:lstStyle/>
          <a:p>
            <a:r>
              <a:rPr lang="en-US" sz="2800" dirty="0"/>
              <a:t>Bob</a:t>
            </a:r>
          </a:p>
        </p:txBody>
      </p:sp>
      <p:pic>
        <p:nvPicPr>
          <p:cNvPr id="15" name="Picture 14">
            <a:extLst>
              <a:ext uri="{FF2B5EF4-FFF2-40B4-BE49-F238E27FC236}">
                <a16:creationId xmlns:a16="http://schemas.microsoft.com/office/drawing/2014/main" id="{FF942C59-337D-EA45-86E2-AE878CA03D19}"/>
              </a:ext>
            </a:extLst>
          </p:cNvPr>
          <p:cNvPicPr>
            <a:picLocks noChangeAspect="1"/>
          </p:cNvPicPr>
          <p:nvPr/>
        </p:nvPicPr>
        <p:blipFill>
          <a:blip r:embed="rId3"/>
          <a:stretch>
            <a:fillRect/>
          </a:stretch>
        </p:blipFill>
        <p:spPr>
          <a:xfrm>
            <a:off x="590534" y="4944503"/>
            <a:ext cx="1422400" cy="1422400"/>
          </a:xfrm>
          <a:prstGeom prst="rect">
            <a:avLst/>
          </a:prstGeom>
        </p:spPr>
      </p:pic>
      <p:sp>
        <p:nvSpPr>
          <p:cNvPr id="16" name="TextBox 15">
            <a:extLst>
              <a:ext uri="{FF2B5EF4-FFF2-40B4-BE49-F238E27FC236}">
                <a16:creationId xmlns:a16="http://schemas.microsoft.com/office/drawing/2014/main" id="{C578665C-E78D-1C41-A799-C0523AA5FDE0}"/>
              </a:ext>
            </a:extLst>
          </p:cNvPr>
          <p:cNvSpPr txBox="1"/>
          <p:nvPr/>
        </p:nvSpPr>
        <p:spPr>
          <a:xfrm>
            <a:off x="1952466" y="5540141"/>
            <a:ext cx="753732" cy="523220"/>
          </a:xfrm>
          <a:prstGeom prst="rect">
            <a:avLst/>
          </a:prstGeom>
          <a:noFill/>
        </p:spPr>
        <p:txBody>
          <a:bodyPr wrap="none" rtlCol="0">
            <a:spAutoFit/>
          </a:bodyPr>
          <a:lstStyle/>
          <a:p>
            <a:r>
              <a:rPr lang="en-US" sz="2800" dirty="0"/>
              <a:t>Carl</a:t>
            </a:r>
          </a:p>
        </p:txBody>
      </p:sp>
      <p:cxnSp>
        <p:nvCxnSpPr>
          <p:cNvPr id="9" name="Google Shape;246;p41">
            <a:extLst>
              <a:ext uri="{FF2B5EF4-FFF2-40B4-BE49-F238E27FC236}">
                <a16:creationId xmlns:a16="http://schemas.microsoft.com/office/drawing/2014/main" id="{2E2DE479-28B6-3042-8DDA-288CFC26F6A3}"/>
              </a:ext>
            </a:extLst>
          </p:cNvPr>
          <p:cNvCxnSpPr>
            <a:cxnSpLocks/>
          </p:cNvCxnSpPr>
          <p:nvPr/>
        </p:nvCxnSpPr>
        <p:spPr>
          <a:xfrm>
            <a:off x="2955917" y="1091050"/>
            <a:ext cx="3063883" cy="0"/>
          </a:xfrm>
          <a:prstGeom prst="straightConnector1">
            <a:avLst/>
          </a:prstGeom>
          <a:noFill/>
          <a:ln w="76200" cap="flat" cmpd="sng">
            <a:solidFill>
              <a:srgbClr val="CFE2F3"/>
            </a:solidFill>
            <a:prstDash val="solid"/>
            <a:round/>
            <a:headEnd type="none" w="med" len="med"/>
            <a:tailEnd type="triangle" w="med" len="med"/>
          </a:ln>
        </p:spPr>
      </p:cxnSp>
      <p:cxnSp>
        <p:nvCxnSpPr>
          <p:cNvPr id="10" name="Google Shape;247;p41">
            <a:extLst>
              <a:ext uri="{FF2B5EF4-FFF2-40B4-BE49-F238E27FC236}">
                <a16:creationId xmlns:a16="http://schemas.microsoft.com/office/drawing/2014/main" id="{BD25324C-41A0-044E-BC34-6C192E4BFB5E}"/>
              </a:ext>
            </a:extLst>
          </p:cNvPr>
          <p:cNvCxnSpPr>
            <a:cxnSpLocks/>
          </p:cNvCxnSpPr>
          <p:nvPr/>
        </p:nvCxnSpPr>
        <p:spPr>
          <a:xfrm flipV="1">
            <a:off x="2706198" y="2011071"/>
            <a:ext cx="3320545" cy="847214"/>
          </a:xfrm>
          <a:prstGeom prst="straightConnector1">
            <a:avLst/>
          </a:prstGeom>
          <a:noFill/>
          <a:ln w="76200" cap="flat" cmpd="sng">
            <a:solidFill>
              <a:srgbClr val="CFE2F3"/>
            </a:solidFill>
            <a:prstDash val="solid"/>
            <a:round/>
            <a:headEnd type="none" w="med" len="med"/>
            <a:tailEnd type="triangle" w="med" len="med"/>
          </a:ln>
        </p:spPr>
      </p:cxnSp>
      <p:cxnSp>
        <p:nvCxnSpPr>
          <p:cNvPr id="11" name="Google Shape;248;p41">
            <a:extLst>
              <a:ext uri="{FF2B5EF4-FFF2-40B4-BE49-F238E27FC236}">
                <a16:creationId xmlns:a16="http://schemas.microsoft.com/office/drawing/2014/main" id="{0E6DEB76-F3EC-334A-B405-BCB27381821D}"/>
              </a:ext>
            </a:extLst>
          </p:cNvPr>
          <p:cNvCxnSpPr>
            <a:cxnSpLocks/>
          </p:cNvCxnSpPr>
          <p:nvPr/>
        </p:nvCxnSpPr>
        <p:spPr>
          <a:xfrm flipV="1">
            <a:off x="2782496" y="2636610"/>
            <a:ext cx="3244247" cy="3019093"/>
          </a:xfrm>
          <a:prstGeom prst="straightConnector1">
            <a:avLst/>
          </a:prstGeom>
          <a:noFill/>
          <a:ln w="76200" cap="flat" cmpd="sng">
            <a:solidFill>
              <a:srgbClr val="CFE2F3"/>
            </a:solidFill>
            <a:prstDash val="solid"/>
            <a:round/>
            <a:headEnd type="none" w="med" len="med"/>
            <a:tailEnd type="triangle" w="med" len="med"/>
          </a:ln>
        </p:spPr>
      </p:cxnSp>
      <p:sp>
        <p:nvSpPr>
          <p:cNvPr id="6" name="TextBox 5">
            <a:extLst>
              <a:ext uri="{FF2B5EF4-FFF2-40B4-BE49-F238E27FC236}">
                <a16:creationId xmlns:a16="http://schemas.microsoft.com/office/drawing/2014/main" id="{64FC52C4-65BB-7946-B3A9-D0F8FB8F7142}"/>
              </a:ext>
            </a:extLst>
          </p:cNvPr>
          <p:cNvSpPr txBox="1"/>
          <p:nvPr/>
        </p:nvSpPr>
        <p:spPr>
          <a:xfrm>
            <a:off x="3689445" y="550617"/>
            <a:ext cx="545342" cy="461665"/>
          </a:xfrm>
          <a:prstGeom prst="rect">
            <a:avLst/>
          </a:prstGeom>
          <a:noFill/>
        </p:spPr>
        <p:txBody>
          <a:bodyPr wrap="none" rtlCol="0">
            <a:spAutoFit/>
          </a:bodyPr>
          <a:lstStyle/>
          <a:p>
            <a:r>
              <a:rPr lang="en-US" sz="2400" dirty="0"/>
              <a:t>No</a:t>
            </a:r>
          </a:p>
        </p:txBody>
      </p:sp>
      <p:sp>
        <p:nvSpPr>
          <p:cNvPr id="19" name="TextBox 18">
            <a:extLst>
              <a:ext uri="{FF2B5EF4-FFF2-40B4-BE49-F238E27FC236}">
                <a16:creationId xmlns:a16="http://schemas.microsoft.com/office/drawing/2014/main" id="{F3C4FA56-8A19-B348-BBD8-AFFB3025F484}"/>
              </a:ext>
            </a:extLst>
          </p:cNvPr>
          <p:cNvSpPr txBox="1"/>
          <p:nvPr/>
        </p:nvSpPr>
        <p:spPr>
          <a:xfrm>
            <a:off x="3630768" y="1749535"/>
            <a:ext cx="587340" cy="461665"/>
          </a:xfrm>
          <a:prstGeom prst="rect">
            <a:avLst/>
          </a:prstGeom>
          <a:noFill/>
        </p:spPr>
        <p:txBody>
          <a:bodyPr wrap="none" rtlCol="0">
            <a:spAutoFit/>
          </a:bodyPr>
          <a:lstStyle/>
          <a:p>
            <a:r>
              <a:rPr lang="en-US" sz="2400" dirty="0"/>
              <a:t>Yes</a:t>
            </a:r>
          </a:p>
        </p:txBody>
      </p:sp>
      <p:sp>
        <p:nvSpPr>
          <p:cNvPr id="20" name="TextBox 19">
            <a:extLst>
              <a:ext uri="{FF2B5EF4-FFF2-40B4-BE49-F238E27FC236}">
                <a16:creationId xmlns:a16="http://schemas.microsoft.com/office/drawing/2014/main" id="{AC7158AB-991E-7748-8B14-91B9B48C9F2F}"/>
              </a:ext>
            </a:extLst>
          </p:cNvPr>
          <p:cNvSpPr txBox="1"/>
          <p:nvPr/>
        </p:nvSpPr>
        <p:spPr>
          <a:xfrm>
            <a:off x="3554470" y="3742312"/>
            <a:ext cx="545342" cy="461665"/>
          </a:xfrm>
          <a:prstGeom prst="rect">
            <a:avLst/>
          </a:prstGeom>
          <a:noFill/>
        </p:spPr>
        <p:txBody>
          <a:bodyPr wrap="none" rtlCol="0">
            <a:spAutoFit/>
          </a:bodyPr>
          <a:lstStyle/>
          <a:p>
            <a:r>
              <a:rPr lang="en-US" sz="2400" dirty="0"/>
              <a:t>No</a:t>
            </a:r>
          </a:p>
        </p:txBody>
      </p:sp>
      <p:graphicFrame>
        <p:nvGraphicFramePr>
          <p:cNvPr id="21" name="Table 20">
            <a:extLst>
              <a:ext uri="{FF2B5EF4-FFF2-40B4-BE49-F238E27FC236}">
                <a16:creationId xmlns:a16="http://schemas.microsoft.com/office/drawing/2014/main" id="{992D149C-7F17-8A40-94F9-C3698C43FBC5}"/>
              </a:ext>
            </a:extLst>
          </p:cNvPr>
          <p:cNvGraphicFramePr>
            <a:graphicFrameLocks noGrp="1"/>
          </p:cNvGraphicFramePr>
          <p:nvPr>
            <p:extLst/>
          </p:nvPr>
        </p:nvGraphicFramePr>
        <p:xfrm>
          <a:off x="6440506" y="91629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Smoke</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No</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Yes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No</a:t>
                      </a:r>
                    </a:p>
                  </a:txBody>
                  <a:tcPr/>
                </a:tc>
                <a:extLst>
                  <a:ext uri="{0D108BD9-81ED-4DB2-BD59-A6C34878D82A}">
                    <a16:rowId xmlns:a16="http://schemas.microsoft.com/office/drawing/2014/main" val="2152774311"/>
                  </a:ext>
                </a:extLst>
              </a:tr>
            </a:tbl>
          </a:graphicData>
        </a:graphic>
      </p:graphicFrame>
      <p:pic>
        <p:nvPicPr>
          <p:cNvPr id="23" name="Google Shape;256;p41">
            <a:extLst>
              <a:ext uri="{FF2B5EF4-FFF2-40B4-BE49-F238E27FC236}">
                <a16:creationId xmlns:a16="http://schemas.microsoft.com/office/drawing/2014/main" id="{14D66AF9-CFCE-6642-AF8A-D2F471384E6C}"/>
              </a:ext>
            </a:extLst>
          </p:cNvPr>
          <p:cNvPicPr preferRelativeResize="0"/>
          <p:nvPr/>
        </p:nvPicPr>
        <p:blipFill>
          <a:blip r:embed="rId4">
            <a:alphaModFix/>
          </a:blip>
          <a:stretch>
            <a:fillRect/>
          </a:stretch>
        </p:blipFill>
        <p:spPr>
          <a:xfrm>
            <a:off x="4668873" y="288477"/>
            <a:ext cx="838507" cy="838567"/>
          </a:xfrm>
          <a:prstGeom prst="rect">
            <a:avLst/>
          </a:prstGeom>
          <a:noFill/>
          <a:ln>
            <a:noFill/>
          </a:ln>
        </p:spPr>
      </p:pic>
      <p:pic>
        <p:nvPicPr>
          <p:cNvPr id="24" name="Google Shape;256;p41">
            <a:extLst>
              <a:ext uri="{FF2B5EF4-FFF2-40B4-BE49-F238E27FC236}">
                <a16:creationId xmlns:a16="http://schemas.microsoft.com/office/drawing/2014/main" id="{308BA9C5-5EC5-3D44-8550-D691DF2C0AF9}"/>
              </a:ext>
            </a:extLst>
          </p:cNvPr>
          <p:cNvPicPr preferRelativeResize="0"/>
          <p:nvPr/>
        </p:nvPicPr>
        <p:blipFill>
          <a:blip r:embed="rId4">
            <a:alphaModFix/>
          </a:blip>
          <a:stretch>
            <a:fillRect/>
          </a:stretch>
        </p:blipFill>
        <p:spPr>
          <a:xfrm>
            <a:off x="4841804" y="1624267"/>
            <a:ext cx="838507" cy="838567"/>
          </a:xfrm>
          <a:prstGeom prst="rect">
            <a:avLst/>
          </a:prstGeom>
          <a:noFill/>
          <a:ln>
            <a:noFill/>
          </a:ln>
        </p:spPr>
      </p:pic>
      <p:pic>
        <p:nvPicPr>
          <p:cNvPr id="25" name="Google Shape;256;p41">
            <a:extLst>
              <a:ext uri="{FF2B5EF4-FFF2-40B4-BE49-F238E27FC236}">
                <a16:creationId xmlns:a16="http://schemas.microsoft.com/office/drawing/2014/main" id="{42A7F1FC-8948-DB4D-9FFF-F1E36DB35BF1}"/>
              </a:ext>
            </a:extLst>
          </p:cNvPr>
          <p:cNvPicPr preferRelativeResize="0"/>
          <p:nvPr/>
        </p:nvPicPr>
        <p:blipFill>
          <a:blip r:embed="rId4">
            <a:alphaModFix/>
          </a:blip>
          <a:stretch>
            <a:fillRect/>
          </a:stretch>
        </p:blipFill>
        <p:spPr>
          <a:xfrm>
            <a:off x="4668873" y="3102612"/>
            <a:ext cx="838507" cy="838567"/>
          </a:xfrm>
          <a:prstGeom prst="rect">
            <a:avLst/>
          </a:prstGeom>
          <a:noFill/>
          <a:ln>
            <a:noFill/>
          </a:ln>
        </p:spPr>
      </p:pic>
      <p:pic>
        <p:nvPicPr>
          <p:cNvPr id="18" name="Google Shape;256;p41">
            <a:extLst>
              <a:ext uri="{FF2B5EF4-FFF2-40B4-BE49-F238E27FC236}">
                <a16:creationId xmlns:a16="http://schemas.microsoft.com/office/drawing/2014/main" id="{81871119-4336-114E-B0EA-28AF9FA914AF}"/>
              </a:ext>
            </a:extLst>
          </p:cNvPr>
          <p:cNvPicPr preferRelativeResize="0"/>
          <p:nvPr/>
        </p:nvPicPr>
        <p:blipFill>
          <a:blip r:embed="rId4">
            <a:alphaModFix/>
          </a:blip>
          <a:stretch>
            <a:fillRect/>
          </a:stretch>
        </p:blipFill>
        <p:spPr>
          <a:xfrm>
            <a:off x="7604553" y="2019718"/>
            <a:ext cx="838507" cy="838567"/>
          </a:xfrm>
          <a:prstGeom prst="rect">
            <a:avLst/>
          </a:prstGeom>
          <a:noFill/>
          <a:ln>
            <a:noFill/>
          </a:ln>
        </p:spPr>
      </p:pic>
      <p:pic>
        <p:nvPicPr>
          <p:cNvPr id="22" name="Google Shape;230;p40">
            <a:extLst>
              <a:ext uri="{FF2B5EF4-FFF2-40B4-BE49-F238E27FC236}">
                <a16:creationId xmlns:a16="http://schemas.microsoft.com/office/drawing/2014/main" id="{F5D86507-3306-9C4A-A3C5-365B94A8E02F}"/>
              </a:ext>
            </a:extLst>
          </p:cNvPr>
          <p:cNvPicPr preferRelativeResize="0"/>
          <p:nvPr/>
        </p:nvPicPr>
        <p:blipFill>
          <a:blip r:embed="rId5">
            <a:alphaModFix/>
          </a:blip>
          <a:stretch>
            <a:fillRect/>
          </a:stretch>
        </p:blipFill>
        <p:spPr>
          <a:xfrm>
            <a:off x="6872906" y="187090"/>
            <a:ext cx="684116" cy="622954"/>
          </a:xfrm>
          <a:prstGeom prst="rect">
            <a:avLst/>
          </a:prstGeom>
          <a:noFill/>
          <a:ln>
            <a:noFill/>
          </a:ln>
        </p:spPr>
      </p:pic>
    </p:spTree>
    <p:extLst>
      <p:ext uri="{BB962C8B-B14F-4D97-AF65-F5344CB8AC3E}">
        <p14:creationId xmlns:p14="http://schemas.microsoft.com/office/powerpoint/2010/main" val="91514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sp>
        <p:nvSpPr>
          <p:cNvPr id="233" name="Google Shape;233;p40"/>
          <p:cNvSpPr txBox="1"/>
          <p:nvPr/>
        </p:nvSpPr>
        <p:spPr>
          <a:xfrm rot="5400000">
            <a:off x="1076333" y="3983600"/>
            <a:ext cx="1439200" cy="1066800"/>
          </a:xfrm>
          <a:prstGeom prst="rect">
            <a:avLst/>
          </a:prstGeom>
          <a:noFill/>
          <a:ln>
            <a:noFill/>
          </a:ln>
        </p:spPr>
        <p:txBody>
          <a:bodyPr spcFirstLastPara="1" wrap="square" lIns="121900" tIns="121900" rIns="121900" bIns="121900" anchor="t" anchorCtr="0">
            <a:noAutofit/>
          </a:bodyPr>
          <a:lstStyle/>
          <a:p>
            <a:r>
              <a:rPr lang="en" sz="8000" dirty="0">
                <a:solidFill>
                  <a:schemeClr val="bg2">
                    <a:lumMod val="75000"/>
                  </a:schemeClr>
                </a:solidFill>
              </a:rPr>
              <a:t>...</a:t>
            </a:r>
            <a:endParaRPr sz="8000" dirty="0">
              <a:solidFill>
                <a:schemeClr val="bg2">
                  <a:lumMod val="75000"/>
                </a:schemeClr>
              </a:solidFill>
            </a:endParaRPr>
          </a:p>
        </p:txBody>
      </p:sp>
      <p:pic>
        <p:nvPicPr>
          <p:cNvPr id="3" name="Picture 2">
            <a:extLst>
              <a:ext uri="{FF2B5EF4-FFF2-40B4-BE49-F238E27FC236}">
                <a16:creationId xmlns:a16="http://schemas.microsoft.com/office/drawing/2014/main" id="{08C8D171-28E5-FC4C-BB4F-51BB771C1EBA}"/>
              </a:ext>
            </a:extLst>
          </p:cNvPr>
          <p:cNvPicPr>
            <a:picLocks noChangeAspect="1"/>
          </p:cNvPicPr>
          <p:nvPr/>
        </p:nvPicPr>
        <p:blipFill>
          <a:blip r:embed="rId3">
            <a:lum bright="70000" contrast="-70000"/>
          </a:blip>
          <a:stretch>
            <a:fillRect/>
          </a:stretch>
        </p:blipFill>
        <p:spPr>
          <a:xfrm>
            <a:off x="590534" y="438830"/>
            <a:ext cx="1422400" cy="1422400"/>
          </a:xfrm>
          <a:prstGeom prst="rect">
            <a:avLst/>
          </a:prstGeom>
        </p:spPr>
      </p:pic>
      <p:sp>
        <p:nvSpPr>
          <p:cNvPr id="4" name="TextBox 3">
            <a:extLst>
              <a:ext uri="{FF2B5EF4-FFF2-40B4-BE49-F238E27FC236}">
                <a16:creationId xmlns:a16="http://schemas.microsoft.com/office/drawing/2014/main" id="{08917FE4-A690-724B-A795-12C1BD49C0E2}"/>
              </a:ext>
            </a:extLst>
          </p:cNvPr>
          <p:cNvSpPr txBox="1"/>
          <p:nvPr/>
        </p:nvSpPr>
        <p:spPr>
          <a:xfrm>
            <a:off x="1885942" y="824240"/>
            <a:ext cx="886781" cy="523220"/>
          </a:xfrm>
          <a:prstGeom prst="rect">
            <a:avLst/>
          </a:prstGeom>
          <a:noFill/>
        </p:spPr>
        <p:txBody>
          <a:bodyPr wrap="none" rtlCol="0">
            <a:spAutoFit/>
          </a:bodyPr>
          <a:lstStyle/>
          <a:p>
            <a:r>
              <a:rPr lang="en-US" sz="2800" dirty="0">
                <a:solidFill>
                  <a:schemeClr val="bg2">
                    <a:lumMod val="75000"/>
                  </a:schemeClr>
                </a:solidFill>
              </a:rPr>
              <a:t>Alice</a:t>
            </a:r>
          </a:p>
        </p:txBody>
      </p:sp>
      <p:pic>
        <p:nvPicPr>
          <p:cNvPr id="13" name="Picture 12">
            <a:extLst>
              <a:ext uri="{FF2B5EF4-FFF2-40B4-BE49-F238E27FC236}">
                <a16:creationId xmlns:a16="http://schemas.microsoft.com/office/drawing/2014/main" id="{F136D38B-DE5C-114C-83AD-036336C5C836}"/>
              </a:ext>
            </a:extLst>
          </p:cNvPr>
          <p:cNvPicPr>
            <a:picLocks noChangeAspect="1"/>
          </p:cNvPicPr>
          <p:nvPr/>
        </p:nvPicPr>
        <p:blipFill>
          <a:blip r:embed="rId3">
            <a:lum bright="70000" contrast="-70000"/>
          </a:blip>
          <a:stretch>
            <a:fillRect/>
          </a:stretch>
        </p:blipFill>
        <p:spPr>
          <a:xfrm>
            <a:off x="590534" y="1955897"/>
            <a:ext cx="1422400" cy="1422400"/>
          </a:xfrm>
          <a:prstGeom prst="rect">
            <a:avLst/>
          </a:prstGeom>
        </p:spPr>
      </p:pic>
      <p:sp>
        <p:nvSpPr>
          <p:cNvPr id="14" name="TextBox 13">
            <a:extLst>
              <a:ext uri="{FF2B5EF4-FFF2-40B4-BE49-F238E27FC236}">
                <a16:creationId xmlns:a16="http://schemas.microsoft.com/office/drawing/2014/main" id="{A2C25573-E52F-F84F-A0F2-5A54A17FDA50}"/>
              </a:ext>
            </a:extLst>
          </p:cNvPr>
          <p:cNvSpPr txBox="1"/>
          <p:nvPr/>
        </p:nvSpPr>
        <p:spPr>
          <a:xfrm>
            <a:off x="1871359" y="2375000"/>
            <a:ext cx="758541" cy="523220"/>
          </a:xfrm>
          <a:prstGeom prst="rect">
            <a:avLst/>
          </a:prstGeom>
          <a:noFill/>
        </p:spPr>
        <p:txBody>
          <a:bodyPr wrap="none" rtlCol="0">
            <a:spAutoFit/>
          </a:bodyPr>
          <a:lstStyle/>
          <a:p>
            <a:r>
              <a:rPr lang="en-US" sz="2800" dirty="0">
                <a:solidFill>
                  <a:schemeClr val="bg2">
                    <a:lumMod val="75000"/>
                  </a:schemeClr>
                </a:solidFill>
              </a:rPr>
              <a:t>Bob</a:t>
            </a:r>
          </a:p>
        </p:txBody>
      </p:sp>
      <p:pic>
        <p:nvPicPr>
          <p:cNvPr id="15" name="Picture 14">
            <a:extLst>
              <a:ext uri="{FF2B5EF4-FFF2-40B4-BE49-F238E27FC236}">
                <a16:creationId xmlns:a16="http://schemas.microsoft.com/office/drawing/2014/main" id="{FF942C59-337D-EA45-86E2-AE878CA03D19}"/>
              </a:ext>
            </a:extLst>
          </p:cNvPr>
          <p:cNvPicPr>
            <a:picLocks noChangeAspect="1"/>
          </p:cNvPicPr>
          <p:nvPr/>
        </p:nvPicPr>
        <p:blipFill>
          <a:blip r:embed="rId3">
            <a:lum bright="70000" contrast="-70000"/>
          </a:blip>
          <a:stretch>
            <a:fillRect/>
          </a:stretch>
        </p:blipFill>
        <p:spPr>
          <a:xfrm>
            <a:off x="590534" y="4944503"/>
            <a:ext cx="1422400" cy="1422400"/>
          </a:xfrm>
          <a:prstGeom prst="rect">
            <a:avLst/>
          </a:prstGeom>
        </p:spPr>
      </p:pic>
      <p:sp>
        <p:nvSpPr>
          <p:cNvPr id="16" name="TextBox 15">
            <a:extLst>
              <a:ext uri="{FF2B5EF4-FFF2-40B4-BE49-F238E27FC236}">
                <a16:creationId xmlns:a16="http://schemas.microsoft.com/office/drawing/2014/main" id="{C578665C-E78D-1C41-A799-C0523AA5FDE0}"/>
              </a:ext>
            </a:extLst>
          </p:cNvPr>
          <p:cNvSpPr txBox="1"/>
          <p:nvPr/>
        </p:nvSpPr>
        <p:spPr>
          <a:xfrm>
            <a:off x="1952466" y="5540141"/>
            <a:ext cx="753732" cy="523220"/>
          </a:xfrm>
          <a:prstGeom prst="rect">
            <a:avLst/>
          </a:prstGeom>
          <a:noFill/>
        </p:spPr>
        <p:txBody>
          <a:bodyPr wrap="none" rtlCol="0">
            <a:spAutoFit/>
          </a:bodyPr>
          <a:lstStyle/>
          <a:p>
            <a:r>
              <a:rPr lang="en-US" sz="2800" dirty="0">
                <a:solidFill>
                  <a:schemeClr val="bg2">
                    <a:lumMod val="75000"/>
                  </a:schemeClr>
                </a:solidFill>
              </a:rPr>
              <a:t>Carl</a:t>
            </a:r>
          </a:p>
        </p:txBody>
      </p:sp>
      <p:cxnSp>
        <p:nvCxnSpPr>
          <p:cNvPr id="9" name="Google Shape;246;p41">
            <a:extLst>
              <a:ext uri="{FF2B5EF4-FFF2-40B4-BE49-F238E27FC236}">
                <a16:creationId xmlns:a16="http://schemas.microsoft.com/office/drawing/2014/main" id="{2E2DE479-28B6-3042-8DDA-288CFC26F6A3}"/>
              </a:ext>
            </a:extLst>
          </p:cNvPr>
          <p:cNvCxnSpPr>
            <a:cxnSpLocks/>
          </p:cNvCxnSpPr>
          <p:nvPr/>
        </p:nvCxnSpPr>
        <p:spPr>
          <a:xfrm>
            <a:off x="2955917" y="1091050"/>
            <a:ext cx="3063883" cy="0"/>
          </a:xfrm>
          <a:prstGeom prst="straightConnector1">
            <a:avLst/>
          </a:prstGeom>
          <a:noFill/>
          <a:ln w="76200" cap="flat" cmpd="sng">
            <a:solidFill>
              <a:schemeClr val="bg1">
                <a:lumMod val="85000"/>
              </a:schemeClr>
            </a:solidFill>
            <a:prstDash val="solid"/>
            <a:round/>
            <a:headEnd type="none" w="med" len="med"/>
            <a:tailEnd type="triangle" w="med" len="med"/>
          </a:ln>
        </p:spPr>
      </p:cxnSp>
      <p:cxnSp>
        <p:nvCxnSpPr>
          <p:cNvPr id="10" name="Google Shape;247;p41">
            <a:extLst>
              <a:ext uri="{FF2B5EF4-FFF2-40B4-BE49-F238E27FC236}">
                <a16:creationId xmlns:a16="http://schemas.microsoft.com/office/drawing/2014/main" id="{BD25324C-41A0-044E-BC34-6C192E4BFB5E}"/>
              </a:ext>
            </a:extLst>
          </p:cNvPr>
          <p:cNvCxnSpPr>
            <a:cxnSpLocks/>
          </p:cNvCxnSpPr>
          <p:nvPr/>
        </p:nvCxnSpPr>
        <p:spPr>
          <a:xfrm flipV="1">
            <a:off x="2706198" y="2011071"/>
            <a:ext cx="3320545" cy="847214"/>
          </a:xfrm>
          <a:prstGeom prst="straightConnector1">
            <a:avLst/>
          </a:prstGeom>
          <a:noFill/>
          <a:ln w="76200" cap="flat" cmpd="sng">
            <a:solidFill>
              <a:schemeClr val="bg1">
                <a:lumMod val="85000"/>
              </a:schemeClr>
            </a:solidFill>
            <a:prstDash val="solid"/>
            <a:round/>
            <a:headEnd type="none" w="med" len="med"/>
            <a:tailEnd type="triangle" w="med" len="med"/>
          </a:ln>
        </p:spPr>
      </p:cxnSp>
      <p:cxnSp>
        <p:nvCxnSpPr>
          <p:cNvPr id="11" name="Google Shape;248;p41">
            <a:extLst>
              <a:ext uri="{FF2B5EF4-FFF2-40B4-BE49-F238E27FC236}">
                <a16:creationId xmlns:a16="http://schemas.microsoft.com/office/drawing/2014/main" id="{0E6DEB76-F3EC-334A-B405-BCB27381821D}"/>
              </a:ext>
            </a:extLst>
          </p:cNvPr>
          <p:cNvCxnSpPr>
            <a:cxnSpLocks/>
          </p:cNvCxnSpPr>
          <p:nvPr/>
        </p:nvCxnSpPr>
        <p:spPr>
          <a:xfrm flipV="1">
            <a:off x="2782496" y="2636610"/>
            <a:ext cx="3244247" cy="3019093"/>
          </a:xfrm>
          <a:prstGeom prst="straightConnector1">
            <a:avLst/>
          </a:prstGeom>
          <a:noFill/>
          <a:ln w="76200" cap="flat" cmpd="sng">
            <a:solidFill>
              <a:schemeClr val="bg1">
                <a:lumMod val="85000"/>
              </a:schemeClr>
            </a:solidFill>
            <a:prstDash val="solid"/>
            <a:round/>
            <a:headEnd type="none" w="med" len="med"/>
            <a:tailEnd type="triangle" w="med" len="med"/>
          </a:ln>
        </p:spPr>
      </p:cxnSp>
      <p:sp>
        <p:nvSpPr>
          <p:cNvPr id="6" name="TextBox 5">
            <a:extLst>
              <a:ext uri="{FF2B5EF4-FFF2-40B4-BE49-F238E27FC236}">
                <a16:creationId xmlns:a16="http://schemas.microsoft.com/office/drawing/2014/main" id="{64FC52C4-65BB-7946-B3A9-D0F8FB8F7142}"/>
              </a:ext>
            </a:extLst>
          </p:cNvPr>
          <p:cNvSpPr txBox="1"/>
          <p:nvPr/>
        </p:nvSpPr>
        <p:spPr>
          <a:xfrm>
            <a:off x="3689445" y="550617"/>
            <a:ext cx="545342" cy="461665"/>
          </a:xfrm>
          <a:prstGeom prst="rect">
            <a:avLst/>
          </a:prstGeom>
          <a:noFill/>
        </p:spPr>
        <p:txBody>
          <a:bodyPr wrap="none" rtlCol="0">
            <a:spAutoFit/>
          </a:bodyPr>
          <a:lstStyle/>
          <a:p>
            <a:r>
              <a:rPr lang="en-US" sz="2400" dirty="0">
                <a:solidFill>
                  <a:schemeClr val="bg2">
                    <a:lumMod val="75000"/>
                  </a:schemeClr>
                </a:solidFill>
              </a:rPr>
              <a:t>No</a:t>
            </a:r>
          </a:p>
        </p:txBody>
      </p:sp>
      <p:sp>
        <p:nvSpPr>
          <p:cNvPr id="19" name="TextBox 18">
            <a:extLst>
              <a:ext uri="{FF2B5EF4-FFF2-40B4-BE49-F238E27FC236}">
                <a16:creationId xmlns:a16="http://schemas.microsoft.com/office/drawing/2014/main" id="{F3C4FA56-8A19-B348-BBD8-AFFB3025F484}"/>
              </a:ext>
            </a:extLst>
          </p:cNvPr>
          <p:cNvSpPr txBox="1"/>
          <p:nvPr/>
        </p:nvSpPr>
        <p:spPr>
          <a:xfrm>
            <a:off x="3630768" y="1749535"/>
            <a:ext cx="587340" cy="461665"/>
          </a:xfrm>
          <a:prstGeom prst="rect">
            <a:avLst/>
          </a:prstGeom>
          <a:noFill/>
        </p:spPr>
        <p:txBody>
          <a:bodyPr wrap="none" rtlCol="0">
            <a:spAutoFit/>
          </a:bodyPr>
          <a:lstStyle/>
          <a:p>
            <a:r>
              <a:rPr lang="en-US" sz="2400" dirty="0">
                <a:solidFill>
                  <a:schemeClr val="bg2">
                    <a:lumMod val="75000"/>
                  </a:schemeClr>
                </a:solidFill>
              </a:rPr>
              <a:t>Yes</a:t>
            </a:r>
          </a:p>
        </p:txBody>
      </p:sp>
      <p:sp>
        <p:nvSpPr>
          <p:cNvPr id="20" name="TextBox 19">
            <a:extLst>
              <a:ext uri="{FF2B5EF4-FFF2-40B4-BE49-F238E27FC236}">
                <a16:creationId xmlns:a16="http://schemas.microsoft.com/office/drawing/2014/main" id="{AC7158AB-991E-7748-8B14-91B9B48C9F2F}"/>
              </a:ext>
            </a:extLst>
          </p:cNvPr>
          <p:cNvSpPr txBox="1"/>
          <p:nvPr/>
        </p:nvSpPr>
        <p:spPr>
          <a:xfrm>
            <a:off x="3554470" y="3742312"/>
            <a:ext cx="545342" cy="461665"/>
          </a:xfrm>
          <a:prstGeom prst="rect">
            <a:avLst/>
          </a:prstGeom>
          <a:noFill/>
        </p:spPr>
        <p:txBody>
          <a:bodyPr wrap="none" rtlCol="0">
            <a:spAutoFit/>
          </a:bodyPr>
          <a:lstStyle/>
          <a:p>
            <a:r>
              <a:rPr lang="en-US" sz="2400" dirty="0">
                <a:solidFill>
                  <a:schemeClr val="bg2">
                    <a:lumMod val="75000"/>
                  </a:schemeClr>
                </a:solidFill>
              </a:rPr>
              <a:t>No</a:t>
            </a:r>
          </a:p>
        </p:txBody>
      </p:sp>
      <p:graphicFrame>
        <p:nvGraphicFramePr>
          <p:cNvPr id="21" name="Table 20">
            <a:extLst>
              <a:ext uri="{FF2B5EF4-FFF2-40B4-BE49-F238E27FC236}">
                <a16:creationId xmlns:a16="http://schemas.microsoft.com/office/drawing/2014/main" id="{992D149C-7F17-8A40-94F9-C3698C43FBC5}"/>
              </a:ext>
            </a:extLst>
          </p:cNvPr>
          <p:cNvGraphicFramePr>
            <a:graphicFrameLocks noGrp="1"/>
          </p:cNvGraphicFramePr>
          <p:nvPr>
            <p:extLst/>
          </p:nvPr>
        </p:nvGraphicFramePr>
        <p:xfrm>
          <a:off x="6440506" y="91629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Smoke</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Np</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Yes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No</a:t>
                      </a:r>
                    </a:p>
                  </a:txBody>
                  <a:tcPr/>
                </a:tc>
                <a:extLst>
                  <a:ext uri="{0D108BD9-81ED-4DB2-BD59-A6C34878D82A}">
                    <a16:rowId xmlns:a16="http://schemas.microsoft.com/office/drawing/2014/main" val="2152774311"/>
                  </a:ext>
                </a:extLst>
              </a:tr>
            </a:tbl>
          </a:graphicData>
        </a:graphic>
      </p:graphicFrame>
      <p:pic>
        <p:nvPicPr>
          <p:cNvPr id="23" name="Google Shape;256;p41">
            <a:extLst>
              <a:ext uri="{FF2B5EF4-FFF2-40B4-BE49-F238E27FC236}">
                <a16:creationId xmlns:a16="http://schemas.microsoft.com/office/drawing/2014/main" id="{14D66AF9-CFCE-6642-AF8A-D2F471384E6C}"/>
              </a:ext>
            </a:extLst>
          </p:cNvPr>
          <p:cNvPicPr preferRelativeResize="0"/>
          <p:nvPr/>
        </p:nvPicPr>
        <p:blipFill>
          <a:blip r:embed="rId4">
            <a:alphaModFix/>
            <a:duotone>
              <a:schemeClr val="bg2">
                <a:shade val="45000"/>
                <a:satMod val="135000"/>
              </a:schemeClr>
              <a:prstClr val="white"/>
            </a:duotone>
          </a:blip>
          <a:stretch>
            <a:fillRect/>
          </a:stretch>
        </p:blipFill>
        <p:spPr>
          <a:xfrm>
            <a:off x="4668873" y="288477"/>
            <a:ext cx="838507" cy="838567"/>
          </a:xfrm>
          <a:prstGeom prst="rect">
            <a:avLst/>
          </a:prstGeom>
          <a:solidFill>
            <a:schemeClr val="bg1"/>
          </a:solidFill>
          <a:ln>
            <a:noFill/>
          </a:ln>
        </p:spPr>
      </p:pic>
      <p:pic>
        <p:nvPicPr>
          <p:cNvPr id="24" name="Google Shape;256;p41">
            <a:extLst>
              <a:ext uri="{FF2B5EF4-FFF2-40B4-BE49-F238E27FC236}">
                <a16:creationId xmlns:a16="http://schemas.microsoft.com/office/drawing/2014/main" id="{308BA9C5-5EC5-3D44-8550-D691DF2C0AF9}"/>
              </a:ext>
            </a:extLst>
          </p:cNvPr>
          <p:cNvPicPr preferRelativeResize="0"/>
          <p:nvPr/>
        </p:nvPicPr>
        <p:blipFill>
          <a:blip r:embed="rId4">
            <a:alphaModFix/>
            <a:duotone>
              <a:schemeClr val="bg2">
                <a:shade val="45000"/>
                <a:satMod val="135000"/>
              </a:schemeClr>
              <a:prstClr val="white"/>
            </a:duotone>
          </a:blip>
          <a:stretch>
            <a:fillRect/>
          </a:stretch>
        </p:blipFill>
        <p:spPr>
          <a:xfrm>
            <a:off x="4841804" y="1624267"/>
            <a:ext cx="838507" cy="838567"/>
          </a:xfrm>
          <a:prstGeom prst="rect">
            <a:avLst/>
          </a:prstGeom>
          <a:solidFill>
            <a:schemeClr val="bg1"/>
          </a:solidFill>
          <a:ln>
            <a:noFill/>
          </a:ln>
        </p:spPr>
      </p:pic>
      <p:pic>
        <p:nvPicPr>
          <p:cNvPr id="25" name="Google Shape;256;p41">
            <a:extLst>
              <a:ext uri="{FF2B5EF4-FFF2-40B4-BE49-F238E27FC236}">
                <a16:creationId xmlns:a16="http://schemas.microsoft.com/office/drawing/2014/main" id="{42A7F1FC-8948-DB4D-9FFF-F1E36DB35BF1}"/>
              </a:ext>
            </a:extLst>
          </p:cNvPr>
          <p:cNvPicPr preferRelativeResize="0"/>
          <p:nvPr/>
        </p:nvPicPr>
        <p:blipFill>
          <a:blip r:embed="rId4">
            <a:alphaModFix/>
            <a:duotone>
              <a:schemeClr val="bg2">
                <a:shade val="45000"/>
                <a:satMod val="135000"/>
              </a:schemeClr>
              <a:prstClr val="white"/>
            </a:duotone>
          </a:blip>
          <a:stretch>
            <a:fillRect/>
          </a:stretch>
        </p:blipFill>
        <p:spPr>
          <a:xfrm>
            <a:off x="4668873" y="3102612"/>
            <a:ext cx="838507" cy="838567"/>
          </a:xfrm>
          <a:prstGeom prst="rect">
            <a:avLst/>
          </a:prstGeom>
          <a:solidFill>
            <a:schemeClr val="bg1"/>
          </a:solidFill>
          <a:ln>
            <a:noFill/>
          </a:ln>
        </p:spPr>
      </p:pic>
      <p:pic>
        <p:nvPicPr>
          <p:cNvPr id="18" name="Google Shape;256;p41">
            <a:extLst>
              <a:ext uri="{FF2B5EF4-FFF2-40B4-BE49-F238E27FC236}">
                <a16:creationId xmlns:a16="http://schemas.microsoft.com/office/drawing/2014/main" id="{81871119-4336-114E-B0EA-28AF9FA914AF}"/>
              </a:ext>
            </a:extLst>
          </p:cNvPr>
          <p:cNvPicPr preferRelativeResize="0"/>
          <p:nvPr/>
        </p:nvPicPr>
        <p:blipFill>
          <a:blip r:embed="rId4">
            <a:alphaModFix/>
          </a:blip>
          <a:stretch>
            <a:fillRect/>
          </a:stretch>
        </p:blipFill>
        <p:spPr>
          <a:xfrm>
            <a:off x="7604553" y="2019718"/>
            <a:ext cx="838507" cy="838567"/>
          </a:xfrm>
          <a:prstGeom prst="rect">
            <a:avLst/>
          </a:prstGeom>
          <a:noFill/>
          <a:ln>
            <a:noFill/>
          </a:ln>
        </p:spPr>
      </p:pic>
      <p:grpSp>
        <p:nvGrpSpPr>
          <p:cNvPr id="22" name="Google Shape;275;p42">
            <a:extLst>
              <a:ext uri="{FF2B5EF4-FFF2-40B4-BE49-F238E27FC236}">
                <a16:creationId xmlns:a16="http://schemas.microsoft.com/office/drawing/2014/main" id="{A8EB1780-7AA1-D44F-959C-DEB42E192D8F}"/>
              </a:ext>
            </a:extLst>
          </p:cNvPr>
          <p:cNvGrpSpPr/>
          <p:nvPr/>
        </p:nvGrpSpPr>
        <p:grpSpPr>
          <a:xfrm>
            <a:off x="6333954" y="4655985"/>
            <a:ext cx="1622511" cy="1354663"/>
            <a:chOff x="685800" y="3045975"/>
            <a:chExt cx="2281241" cy="2283385"/>
          </a:xfrm>
        </p:grpSpPr>
        <p:pic>
          <p:nvPicPr>
            <p:cNvPr id="26" name="Google Shape;276;p42" descr="http://marks-design.com/images/CPU-Stress-Test.png">
              <a:extLst>
                <a:ext uri="{FF2B5EF4-FFF2-40B4-BE49-F238E27FC236}">
                  <a16:creationId xmlns:a16="http://schemas.microsoft.com/office/drawing/2014/main" id="{80DBF1BA-29BF-9D44-A99D-B2D97066049D}"/>
                </a:ext>
              </a:extLst>
            </p:cNvPr>
            <p:cNvPicPr preferRelativeResize="0"/>
            <p:nvPr/>
          </p:nvPicPr>
          <p:blipFill rotWithShape="1">
            <a:blip r:embed="rId5">
              <a:alphaModFix/>
            </a:blip>
            <a:srcRect/>
            <a:stretch/>
          </p:blipFill>
          <p:spPr>
            <a:xfrm>
              <a:off x="943376" y="3255934"/>
              <a:ext cx="1709400" cy="1709400"/>
            </a:xfrm>
            <a:prstGeom prst="rect">
              <a:avLst/>
            </a:prstGeom>
            <a:noFill/>
            <a:ln>
              <a:noFill/>
            </a:ln>
          </p:spPr>
        </p:pic>
        <p:pic>
          <p:nvPicPr>
            <p:cNvPr id="27" name="Google Shape;277;p42" descr="http://www.clker.com/cliparts/0/a/a/3/1197148799528042285barretr_Key.svg.med.png">
              <a:extLst>
                <a:ext uri="{FF2B5EF4-FFF2-40B4-BE49-F238E27FC236}">
                  <a16:creationId xmlns:a16="http://schemas.microsoft.com/office/drawing/2014/main" id="{12B7E663-D9BA-D045-A23C-B7DD600A26EA}"/>
                </a:ext>
              </a:extLst>
            </p:cNvPr>
            <p:cNvPicPr preferRelativeResize="0"/>
            <p:nvPr/>
          </p:nvPicPr>
          <p:blipFill rotWithShape="1">
            <a:blip r:embed="rId6">
              <a:alphaModFix/>
            </a:blip>
            <a:srcRect/>
            <a:stretch/>
          </p:blipFill>
          <p:spPr>
            <a:xfrm rot="-2898112">
              <a:off x="1898719" y="4471663"/>
              <a:ext cx="552460" cy="557991"/>
            </a:xfrm>
            <a:prstGeom prst="rect">
              <a:avLst/>
            </a:prstGeom>
            <a:noFill/>
            <a:ln>
              <a:noFill/>
            </a:ln>
          </p:spPr>
        </p:pic>
        <p:pic>
          <p:nvPicPr>
            <p:cNvPr id="28" name="Google Shape;278;p42">
              <a:extLst>
                <a:ext uri="{FF2B5EF4-FFF2-40B4-BE49-F238E27FC236}">
                  <a16:creationId xmlns:a16="http://schemas.microsoft.com/office/drawing/2014/main" id="{B380EBF9-5E3C-F146-81ED-CBA005985837}"/>
                </a:ext>
              </a:extLst>
            </p:cNvPr>
            <p:cNvPicPr preferRelativeResize="0"/>
            <p:nvPr/>
          </p:nvPicPr>
          <p:blipFill rotWithShape="1">
            <a:blip r:embed="rId7">
              <a:alphaModFix/>
            </a:blip>
            <a:srcRect/>
            <a:stretch/>
          </p:blipFill>
          <p:spPr>
            <a:xfrm rot="-5400000">
              <a:off x="-346800" y="4080636"/>
              <a:ext cx="2281200" cy="216000"/>
            </a:xfrm>
            <a:prstGeom prst="rect">
              <a:avLst/>
            </a:prstGeom>
            <a:noFill/>
            <a:ln>
              <a:noFill/>
            </a:ln>
          </p:spPr>
        </p:pic>
        <p:pic>
          <p:nvPicPr>
            <p:cNvPr id="29" name="Google Shape;279;p42">
              <a:extLst>
                <a:ext uri="{FF2B5EF4-FFF2-40B4-BE49-F238E27FC236}">
                  <a16:creationId xmlns:a16="http://schemas.microsoft.com/office/drawing/2014/main" id="{79EEB1B8-7DAE-124D-BC36-5B16CD6DB4AF}"/>
                </a:ext>
              </a:extLst>
            </p:cNvPr>
            <p:cNvPicPr preferRelativeResize="0"/>
            <p:nvPr/>
          </p:nvPicPr>
          <p:blipFill rotWithShape="1">
            <a:blip r:embed="rId7">
              <a:alphaModFix/>
            </a:blip>
            <a:srcRect/>
            <a:stretch/>
          </p:blipFill>
          <p:spPr>
            <a:xfrm>
              <a:off x="762000" y="3045975"/>
              <a:ext cx="2194200" cy="216000"/>
            </a:xfrm>
            <a:prstGeom prst="rect">
              <a:avLst/>
            </a:prstGeom>
            <a:noFill/>
            <a:ln>
              <a:noFill/>
            </a:ln>
          </p:spPr>
        </p:pic>
        <p:pic>
          <p:nvPicPr>
            <p:cNvPr id="30" name="Google Shape;280;p42">
              <a:extLst>
                <a:ext uri="{FF2B5EF4-FFF2-40B4-BE49-F238E27FC236}">
                  <a16:creationId xmlns:a16="http://schemas.microsoft.com/office/drawing/2014/main" id="{EB90DBAC-5963-214E-9273-AA18C772CFC5}"/>
                </a:ext>
              </a:extLst>
            </p:cNvPr>
            <p:cNvPicPr preferRelativeResize="0"/>
            <p:nvPr/>
          </p:nvPicPr>
          <p:blipFill rotWithShape="1">
            <a:blip r:embed="rId7">
              <a:alphaModFix/>
            </a:blip>
            <a:srcRect/>
            <a:stretch/>
          </p:blipFill>
          <p:spPr>
            <a:xfrm rot="-5400000">
              <a:off x="1742811" y="4053452"/>
              <a:ext cx="2230800" cy="216000"/>
            </a:xfrm>
            <a:prstGeom prst="rect">
              <a:avLst/>
            </a:prstGeom>
            <a:noFill/>
            <a:ln>
              <a:noFill/>
            </a:ln>
          </p:spPr>
        </p:pic>
        <p:pic>
          <p:nvPicPr>
            <p:cNvPr id="31" name="Google Shape;281;p42">
              <a:extLst>
                <a:ext uri="{FF2B5EF4-FFF2-40B4-BE49-F238E27FC236}">
                  <a16:creationId xmlns:a16="http://schemas.microsoft.com/office/drawing/2014/main" id="{E1138F20-EF27-C54A-8D19-BBAED73B8DF1}"/>
                </a:ext>
              </a:extLst>
            </p:cNvPr>
            <p:cNvPicPr preferRelativeResize="0"/>
            <p:nvPr/>
          </p:nvPicPr>
          <p:blipFill rotWithShape="1">
            <a:blip r:embed="rId7">
              <a:alphaModFix/>
            </a:blip>
            <a:srcRect/>
            <a:stretch/>
          </p:blipFill>
          <p:spPr>
            <a:xfrm>
              <a:off x="772841" y="5113360"/>
              <a:ext cx="2194200" cy="216000"/>
            </a:xfrm>
            <a:prstGeom prst="rect">
              <a:avLst/>
            </a:prstGeom>
            <a:noFill/>
            <a:ln>
              <a:noFill/>
            </a:ln>
          </p:spPr>
        </p:pic>
      </p:grpSp>
      <p:sp>
        <p:nvSpPr>
          <p:cNvPr id="32" name="Google Shape;282;p42">
            <a:extLst>
              <a:ext uri="{FF2B5EF4-FFF2-40B4-BE49-F238E27FC236}">
                <a16:creationId xmlns:a16="http://schemas.microsoft.com/office/drawing/2014/main" id="{1248C30D-F712-8141-B29D-E56CEB2D9A8A}"/>
              </a:ext>
            </a:extLst>
          </p:cNvPr>
          <p:cNvSpPr txBox="1"/>
          <p:nvPr/>
        </p:nvSpPr>
        <p:spPr>
          <a:xfrm>
            <a:off x="6053761" y="6135137"/>
            <a:ext cx="2164319" cy="111674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2200" dirty="0">
                <a:solidFill>
                  <a:srgbClr val="000000"/>
                </a:solidFill>
                <a:latin typeface="Times New Roman"/>
                <a:ea typeface="Times New Roman"/>
                <a:cs typeface="Times New Roman"/>
                <a:sym typeface="Times New Roman"/>
              </a:rPr>
              <a:t>Secure CPU</a:t>
            </a:r>
            <a:endParaRPr sz="2200" dirty="0">
              <a:solidFill>
                <a:srgbClr val="000000"/>
              </a:solidFill>
              <a:latin typeface="Times New Roman"/>
              <a:ea typeface="Times New Roman"/>
              <a:cs typeface="Times New Roman"/>
              <a:sym typeface="Times New Roman"/>
            </a:endParaRPr>
          </a:p>
        </p:txBody>
      </p:sp>
      <p:sp>
        <p:nvSpPr>
          <p:cNvPr id="33" name="TextBox 32">
            <a:extLst>
              <a:ext uri="{FF2B5EF4-FFF2-40B4-BE49-F238E27FC236}">
                <a16:creationId xmlns:a16="http://schemas.microsoft.com/office/drawing/2014/main" id="{B25CF4AD-F76D-F244-8FBC-FCF18774C17C}"/>
              </a:ext>
            </a:extLst>
          </p:cNvPr>
          <p:cNvSpPr txBox="1"/>
          <p:nvPr/>
        </p:nvSpPr>
        <p:spPr>
          <a:xfrm>
            <a:off x="7393097" y="3394302"/>
            <a:ext cx="2787943" cy="461665"/>
          </a:xfrm>
          <a:prstGeom prst="rect">
            <a:avLst/>
          </a:prstGeom>
          <a:noFill/>
        </p:spPr>
        <p:txBody>
          <a:bodyPr wrap="none" rtlCol="0">
            <a:spAutoFit/>
          </a:bodyPr>
          <a:lstStyle/>
          <a:p>
            <a:r>
              <a:rPr lang="en-US" sz="2400" dirty="0"/>
              <a:t>“Select Smoke = Yes”</a:t>
            </a:r>
          </a:p>
        </p:txBody>
      </p:sp>
      <p:cxnSp>
        <p:nvCxnSpPr>
          <p:cNvPr id="34" name="Straight Arrow Connector 33">
            <a:extLst>
              <a:ext uri="{FF2B5EF4-FFF2-40B4-BE49-F238E27FC236}">
                <a16:creationId xmlns:a16="http://schemas.microsoft.com/office/drawing/2014/main" id="{845E39D2-BBCB-5741-823A-C3BC82A7C878}"/>
              </a:ext>
            </a:extLst>
          </p:cNvPr>
          <p:cNvCxnSpPr>
            <a:cxnSpLocks/>
          </p:cNvCxnSpPr>
          <p:nvPr/>
        </p:nvCxnSpPr>
        <p:spPr>
          <a:xfrm>
            <a:off x="7125049" y="2748584"/>
            <a:ext cx="10871" cy="1701832"/>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a:extLst>
              <a:ext uri="{FF2B5EF4-FFF2-40B4-BE49-F238E27FC236}">
                <a16:creationId xmlns:a16="http://schemas.microsoft.com/office/drawing/2014/main" id="{7D2CDF3B-5C0E-FF47-A0DF-54D055C34D76}"/>
              </a:ext>
            </a:extLst>
          </p:cNvPr>
          <p:cNvGraphicFramePr>
            <a:graphicFrameLocks noGrp="1"/>
          </p:cNvGraphicFramePr>
          <p:nvPr>
            <p:extLst/>
          </p:nvPr>
        </p:nvGraphicFramePr>
        <p:xfrm>
          <a:off x="9260374" y="882587"/>
          <a:ext cx="1705526" cy="74168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Smoke</a:t>
                      </a:r>
                    </a:p>
                  </a:txBody>
                  <a:tcPr/>
                </a:tc>
                <a:extLst>
                  <a:ext uri="{0D108BD9-81ED-4DB2-BD59-A6C34878D82A}">
                    <a16:rowId xmlns:a16="http://schemas.microsoft.com/office/drawing/2014/main" val="2840817664"/>
                  </a:ext>
                </a:extLst>
              </a:tr>
              <a:tr h="370840">
                <a:tc>
                  <a:txBody>
                    <a:bodyPr/>
                    <a:lstStyle/>
                    <a:p>
                      <a:r>
                        <a:rPr lang="en-US" dirty="0"/>
                        <a:t>Bob</a:t>
                      </a:r>
                    </a:p>
                  </a:txBody>
                  <a:tcPr/>
                </a:tc>
                <a:tc>
                  <a:txBody>
                    <a:bodyPr/>
                    <a:lstStyle/>
                    <a:p>
                      <a:r>
                        <a:rPr lang="en-US" dirty="0"/>
                        <a:t>Yes</a:t>
                      </a:r>
                    </a:p>
                  </a:txBody>
                  <a:tcPr/>
                </a:tc>
                <a:extLst>
                  <a:ext uri="{0D108BD9-81ED-4DB2-BD59-A6C34878D82A}">
                    <a16:rowId xmlns:a16="http://schemas.microsoft.com/office/drawing/2014/main" val="3895199575"/>
                  </a:ext>
                </a:extLst>
              </a:tr>
            </a:tbl>
          </a:graphicData>
        </a:graphic>
      </p:graphicFrame>
      <p:pic>
        <p:nvPicPr>
          <p:cNvPr id="37" name="Google Shape;256;p41">
            <a:extLst>
              <a:ext uri="{FF2B5EF4-FFF2-40B4-BE49-F238E27FC236}">
                <a16:creationId xmlns:a16="http://schemas.microsoft.com/office/drawing/2014/main" id="{E676D71B-A6B6-CD47-9802-2CC6A860BCE4}"/>
              </a:ext>
            </a:extLst>
          </p:cNvPr>
          <p:cNvPicPr preferRelativeResize="0"/>
          <p:nvPr/>
        </p:nvPicPr>
        <p:blipFill>
          <a:blip r:embed="rId4">
            <a:alphaModFix/>
          </a:blip>
          <a:stretch>
            <a:fillRect/>
          </a:stretch>
        </p:blipFill>
        <p:spPr>
          <a:xfrm>
            <a:off x="10546646" y="1208220"/>
            <a:ext cx="838507" cy="838567"/>
          </a:xfrm>
          <a:prstGeom prst="rect">
            <a:avLst/>
          </a:prstGeom>
          <a:noFill/>
          <a:ln>
            <a:noFill/>
          </a:ln>
        </p:spPr>
      </p:pic>
      <p:cxnSp>
        <p:nvCxnSpPr>
          <p:cNvPr id="5" name="Straight Arrow Connector 4">
            <a:extLst>
              <a:ext uri="{FF2B5EF4-FFF2-40B4-BE49-F238E27FC236}">
                <a16:creationId xmlns:a16="http://schemas.microsoft.com/office/drawing/2014/main" id="{F2CE6005-7681-D047-850D-3195468FC6F5}"/>
              </a:ext>
            </a:extLst>
          </p:cNvPr>
          <p:cNvCxnSpPr>
            <a:cxnSpLocks/>
          </p:cNvCxnSpPr>
          <p:nvPr/>
        </p:nvCxnSpPr>
        <p:spPr>
          <a:xfrm flipV="1">
            <a:off x="8336250" y="1347461"/>
            <a:ext cx="924124" cy="42863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4A0E538A-4181-824A-BF7A-E0D10082DBC4}"/>
              </a:ext>
            </a:extLst>
          </p:cNvPr>
          <p:cNvSpPr/>
          <p:nvPr/>
        </p:nvSpPr>
        <p:spPr>
          <a:xfrm>
            <a:off x="6192731" y="1548497"/>
            <a:ext cx="2143519" cy="5391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oogle Shape;230;p40">
            <a:extLst>
              <a:ext uri="{FF2B5EF4-FFF2-40B4-BE49-F238E27FC236}">
                <a16:creationId xmlns:a16="http://schemas.microsoft.com/office/drawing/2014/main" id="{CF1D1A83-620F-864F-A19C-32FFF95C59D8}"/>
              </a:ext>
            </a:extLst>
          </p:cNvPr>
          <p:cNvPicPr preferRelativeResize="0"/>
          <p:nvPr/>
        </p:nvPicPr>
        <p:blipFill>
          <a:blip r:embed="rId8">
            <a:alphaModFix/>
          </a:blip>
          <a:stretch>
            <a:fillRect/>
          </a:stretch>
        </p:blipFill>
        <p:spPr>
          <a:xfrm>
            <a:off x="6872906" y="187090"/>
            <a:ext cx="684116" cy="622954"/>
          </a:xfrm>
          <a:prstGeom prst="rect">
            <a:avLst/>
          </a:prstGeom>
          <a:noFill/>
          <a:ln>
            <a:noFill/>
          </a:ln>
        </p:spPr>
      </p:pic>
    </p:spTree>
    <p:extLst>
      <p:ext uri="{BB962C8B-B14F-4D97-AF65-F5344CB8AC3E}">
        <p14:creationId xmlns:p14="http://schemas.microsoft.com/office/powerpoint/2010/main" val="3214285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sp>
        <p:nvSpPr>
          <p:cNvPr id="233" name="Google Shape;233;p40"/>
          <p:cNvSpPr txBox="1"/>
          <p:nvPr/>
        </p:nvSpPr>
        <p:spPr>
          <a:xfrm rot="5400000">
            <a:off x="1076333" y="3983600"/>
            <a:ext cx="1439200" cy="1066800"/>
          </a:xfrm>
          <a:prstGeom prst="rect">
            <a:avLst/>
          </a:prstGeom>
          <a:noFill/>
          <a:ln>
            <a:noFill/>
          </a:ln>
        </p:spPr>
        <p:txBody>
          <a:bodyPr spcFirstLastPara="1" wrap="square" lIns="121900" tIns="121900" rIns="121900" bIns="121900" anchor="t" anchorCtr="0">
            <a:noAutofit/>
          </a:bodyPr>
          <a:lstStyle/>
          <a:p>
            <a:r>
              <a:rPr lang="en" sz="8000" dirty="0">
                <a:solidFill>
                  <a:schemeClr val="bg2">
                    <a:lumMod val="75000"/>
                  </a:schemeClr>
                </a:solidFill>
              </a:rPr>
              <a:t>...</a:t>
            </a:r>
            <a:endParaRPr sz="8000" dirty="0">
              <a:solidFill>
                <a:schemeClr val="bg2">
                  <a:lumMod val="75000"/>
                </a:schemeClr>
              </a:solidFill>
            </a:endParaRPr>
          </a:p>
        </p:txBody>
      </p:sp>
      <p:pic>
        <p:nvPicPr>
          <p:cNvPr id="3" name="Picture 2">
            <a:extLst>
              <a:ext uri="{FF2B5EF4-FFF2-40B4-BE49-F238E27FC236}">
                <a16:creationId xmlns:a16="http://schemas.microsoft.com/office/drawing/2014/main" id="{08C8D171-28E5-FC4C-BB4F-51BB771C1EBA}"/>
              </a:ext>
            </a:extLst>
          </p:cNvPr>
          <p:cNvPicPr>
            <a:picLocks noChangeAspect="1"/>
          </p:cNvPicPr>
          <p:nvPr/>
        </p:nvPicPr>
        <p:blipFill>
          <a:blip r:embed="rId3">
            <a:lum bright="70000" contrast="-70000"/>
          </a:blip>
          <a:stretch>
            <a:fillRect/>
          </a:stretch>
        </p:blipFill>
        <p:spPr>
          <a:xfrm>
            <a:off x="590534" y="438830"/>
            <a:ext cx="1422400" cy="1422400"/>
          </a:xfrm>
          <a:prstGeom prst="rect">
            <a:avLst/>
          </a:prstGeom>
        </p:spPr>
      </p:pic>
      <p:sp>
        <p:nvSpPr>
          <p:cNvPr id="4" name="TextBox 3">
            <a:extLst>
              <a:ext uri="{FF2B5EF4-FFF2-40B4-BE49-F238E27FC236}">
                <a16:creationId xmlns:a16="http://schemas.microsoft.com/office/drawing/2014/main" id="{08917FE4-A690-724B-A795-12C1BD49C0E2}"/>
              </a:ext>
            </a:extLst>
          </p:cNvPr>
          <p:cNvSpPr txBox="1"/>
          <p:nvPr/>
        </p:nvSpPr>
        <p:spPr>
          <a:xfrm>
            <a:off x="1885942" y="824240"/>
            <a:ext cx="886781" cy="523220"/>
          </a:xfrm>
          <a:prstGeom prst="rect">
            <a:avLst/>
          </a:prstGeom>
          <a:noFill/>
        </p:spPr>
        <p:txBody>
          <a:bodyPr wrap="none" rtlCol="0">
            <a:spAutoFit/>
          </a:bodyPr>
          <a:lstStyle/>
          <a:p>
            <a:r>
              <a:rPr lang="en-US" sz="2800" dirty="0">
                <a:solidFill>
                  <a:schemeClr val="bg2">
                    <a:lumMod val="75000"/>
                  </a:schemeClr>
                </a:solidFill>
              </a:rPr>
              <a:t>Alice</a:t>
            </a:r>
          </a:p>
        </p:txBody>
      </p:sp>
      <p:pic>
        <p:nvPicPr>
          <p:cNvPr id="13" name="Picture 12">
            <a:extLst>
              <a:ext uri="{FF2B5EF4-FFF2-40B4-BE49-F238E27FC236}">
                <a16:creationId xmlns:a16="http://schemas.microsoft.com/office/drawing/2014/main" id="{F136D38B-DE5C-114C-83AD-036336C5C836}"/>
              </a:ext>
            </a:extLst>
          </p:cNvPr>
          <p:cNvPicPr>
            <a:picLocks noChangeAspect="1"/>
          </p:cNvPicPr>
          <p:nvPr/>
        </p:nvPicPr>
        <p:blipFill>
          <a:blip r:embed="rId3">
            <a:lum bright="70000" contrast="-70000"/>
          </a:blip>
          <a:stretch>
            <a:fillRect/>
          </a:stretch>
        </p:blipFill>
        <p:spPr>
          <a:xfrm>
            <a:off x="590534" y="1955897"/>
            <a:ext cx="1422400" cy="1422400"/>
          </a:xfrm>
          <a:prstGeom prst="rect">
            <a:avLst/>
          </a:prstGeom>
        </p:spPr>
      </p:pic>
      <p:sp>
        <p:nvSpPr>
          <p:cNvPr id="14" name="TextBox 13">
            <a:extLst>
              <a:ext uri="{FF2B5EF4-FFF2-40B4-BE49-F238E27FC236}">
                <a16:creationId xmlns:a16="http://schemas.microsoft.com/office/drawing/2014/main" id="{A2C25573-E52F-F84F-A0F2-5A54A17FDA50}"/>
              </a:ext>
            </a:extLst>
          </p:cNvPr>
          <p:cNvSpPr txBox="1"/>
          <p:nvPr/>
        </p:nvSpPr>
        <p:spPr>
          <a:xfrm>
            <a:off x="1871359" y="2375000"/>
            <a:ext cx="758541" cy="523220"/>
          </a:xfrm>
          <a:prstGeom prst="rect">
            <a:avLst/>
          </a:prstGeom>
          <a:noFill/>
        </p:spPr>
        <p:txBody>
          <a:bodyPr wrap="none" rtlCol="0">
            <a:spAutoFit/>
          </a:bodyPr>
          <a:lstStyle/>
          <a:p>
            <a:r>
              <a:rPr lang="en-US" sz="2800" dirty="0">
                <a:solidFill>
                  <a:schemeClr val="bg2">
                    <a:lumMod val="75000"/>
                  </a:schemeClr>
                </a:solidFill>
              </a:rPr>
              <a:t>Bob</a:t>
            </a:r>
          </a:p>
        </p:txBody>
      </p:sp>
      <p:pic>
        <p:nvPicPr>
          <p:cNvPr id="15" name="Picture 14">
            <a:extLst>
              <a:ext uri="{FF2B5EF4-FFF2-40B4-BE49-F238E27FC236}">
                <a16:creationId xmlns:a16="http://schemas.microsoft.com/office/drawing/2014/main" id="{FF942C59-337D-EA45-86E2-AE878CA03D19}"/>
              </a:ext>
            </a:extLst>
          </p:cNvPr>
          <p:cNvPicPr>
            <a:picLocks noChangeAspect="1"/>
          </p:cNvPicPr>
          <p:nvPr/>
        </p:nvPicPr>
        <p:blipFill>
          <a:blip r:embed="rId3">
            <a:lum bright="70000" contrast="-70000"/>
          </a:blip>
          <a:stretch>
            <a:fillRect/>
          </a:stretch>
        </p:blipFill>
        <p:spPr>
          <a:xfrm>
            <a:off x="590534" y="4944503"/>
            <a:ext cx="1422400" cy="1422400"/>
          </a:xfrm>
          <a:prstGeom prst="rect">
            <a:avLst/>
          </a:prstGeom>
        </p:spPr>
      </p:pic>
      <p:sp>
        <p:nvSpPr>
          <p:cNvPr id="16" name="TextBox 15">
            <a:extLst>
              <a:ext uri="{FF2B5EF4-FFF2-40B4-BE49-F238E27FC236}">
                <a16:creationId xmlns:a16="http://schemas.microsoft.com/office/drawing/2014/main" id="{C578665C-E78D-1C41-A799-C0523AA5FDE0}"/>
              </a:ext>
            </a:extLst>
          </p:cNvPr>
          <p:cNvSpPr txBox="1"/>
          <p:nvPr/>
        </p:nvSpPr>
        <p:spPr>
          <a:xfrm>
            <a:off x="1952466" y="5540141"/>
            <a:ext cx="753732" cy="523220"/>
          </a:xfrm>
          <a:prstGeom prst="rect">
            <a:avLst/>
          </a:prstGeom>
          <a:noFill/>
        </p:spPr>
        <p:txBody>
          <a:bodyPr wrap="none" rtlCol="0">
            <a:spAutoFit/>
          </a:bodyPr>
          <a:lstStyle/>
          <a:p>
            <a:r>
              <a:rPr lang="en-US" sz="2800" dirty="0">
                <a:solidFill>
                  <a:schemeClr val="bg2">
                    <a:lumMod val="75000"/>
                  </a:schemeClr>
                </a:solidFill>
              </a:rPr>
              <a:t>Carl</a:t>
            </a:r>
          </a:p>
        </p:txBody>
      </p:sp>
      <p:cxnSp>
        <p:nvCxnSpPr>
          <p:cNvPr id="9" name="Google Shape;246;p41">
            <a:extLst>
              <a:ext uri="{FF2B5EF4-FFF2-40B4-BE49-F238E27FC236}">
                <a16:creationId xmlns:a16="http://schemas.microsoft.com/office/drawing/2014/main" id="{2E2DE479-28B6-3042-8DDA-288CFC26F6A3}"/>
              </a:ext>
            </a:extLst>
          </p:cNvPr>
          <p:cNvCxnSpPr>
            <a:cxnSpLocks/>
          </p:cNvCxnSpPr>
          <p:nvPr/>
        </p:nvCxnSpPr>
        <p:spPr>
          <a:xfrm>
            <a:off x="2955917" y="1091050"/>
            <a:ext cx="3063883" cy="0"/>
          </a:xfrm>
          <a:prstGeom prst="straightConnector1">
            <a:avLst/>
          </a:prstGeom>
          <a:noFill/>
          <a:ln w="76200" cap="flat" cmpd="sng">
            <a:solidFill>
              <a:schemeClr val="bg1">
                <a:lumMod val="85000"/>
              </a:schemeClr>
            </a:solidFill>
            <a:prstDash val="solid"/>
            <a:round/>
            <a:headEnd type="none" w="med" len="med"/>
            <a:tailEnd type="triangle" w="med" len="med"/>
          </a:ln>
        </p:spPr>
      </p:cxnSp>
      <p:cxnSp>
        <p:nvCxnSpPr>
          <p:cNvPr id="10" name="Google Shape;247;p41">
            <a:extLst>
              <a:ext uri="{FF2B5EF4-FFF2-40B4-BE49-F238E27FC236}">
                <a16:creationId xmlns:a16="http://schemas.microsoft.com/office/drawing/2014/main" id="{BD25324C-41A0-044E-BC34-6C192E4BFB5E}"/>
              </a:ext>
            </a:extLst>
          </p:cNvPr>
          <p:cNvCxnSpPr>
            <a:cxnSpLocks/>
          </p:cNvCxnSpPr>
          <p:nvPr/>
        </p:nvCxnSpPr>
        <p:spPr>
          <a:xfrm flipV="1">
            <a:off x="2706198" y="2011071"/>
            <a:ext cx="3320545" cy="847214"/>
          </a:xfrm>
          <a:prstGeom prst="straightConnector1">
            <a:avLst/>
          </a:prstGeom>
          <a:noFill/>
          <a:ln w="76200" cap="flat" cmpd="sng">
            <a:solidFill>
              <a:schemeClr val="bg1">
                <a:lumMod val="85000"/>
              </a:schemeClr>
            </a:solidFill>
            <a:prstDash val="solid"/>
            <a:round/>
            <a:headEnd type="none" w="med" len="med"/>
            <a:tailEnd type="triangle" w="med" len="med"/>
          </a:ln>
        </p:spPr>
      </p:cxnSp>
      <p:cxnSp>
        <p:nvCxnSpPr>
          <p:cNvPr id="11" name="Google Shape;248;p41">
            <a:extLst>
              <a:ext uri="{FF2B5EF4-FFF2-40B4-BE49-F238E27FC236}">
                <a16:creationId xmlns:a16="http://schemas.microsoft.com/office/drawing/2014/main" id="{0E6DEB76-F3EC-334A-B405-BCB27381821D}"/>
              </a:ext>
            </a:extLst>
          </p:cNvPr>
          <p:cNvCxnSpPr>
            <a:cxnSpLocks/>
          </p:cNvCxnSpPr>
          <p:nvPr/>
        </p:nvCxnSpPr>
        <p:spPr>
          <a:xfrm flipV="1">
            <a:off x="2782496" y="2636610"/>
            <a:ext cx="3244247" cy="3019093"/>
          </a:xfrm>
          <a:prstGeom prst="straightConnector1">
            <a:avLst/>
          </a:prstGeom>
          <a:noFill/>
          <a:ln w="76200" cap="flat" cmpd="sng">
            <a:solidFill>
              <a:schemeClr val="bg1">
                <a:lumMod val="85000"/>
              </a:schemeClr>
            </a:solidFill>
            <a:prstDash val="solid"/>
            <a:round/>
            <a:headEnd type="none" w="med" len="med"/>
            <a:tailEnd type="triangle" w="med" len="med"/>
          </a:ln>
        </p:spPr>
      </p:cxnSp>
      <p:sp>
        <p:nvSpPr>
          <p:cNvPr id="6" name="TextBox 5">
            <a:extLst>
              <a:ext uri="{FF2B5EF4-FFF2-40B4-BE49-F238E27FC236}">
                <a16:creationId xmlns:a16="http://schemas.microsoft.com/office/drawing/2014/main" id="{64FC52C4-65BB-7946-B3A9-D0F8FB8F7142}"/>
              </a:ext>
            </a:extLst>
          </p:cNvPr>
          <p:cNvSpPr txBox="1"/>
          <p:nvPr/>
        </p:nvSpPr>
        <p:spPr>
          <a:xfrm>
            <a:off x="3689445" y="550617"/>
            <a:ext cx="545342" cy="461665"/>
          </a:xfrm>
          <a:prstGeom prst="rect">
            <a:avLst/>
          </a:prstGeom>
          <a:noFill/>
        </p:spPr>
        <p:txBody>
          <a:bodyPr wrap="none" rtlCol="0">
            <a:spAutoFit/>
          </a:bodyPr>
          <a:lstStyle/>
          <a:p>
            <a:r>
              <a:rPr lang="en-US" sz="2400" dirty="0">
                <a:solidFill>
                  <a:schemeClr val="bg2">
                    <a:lumMod val="75000"/>
                  </a:schemeClr>
                </a:solidFill>
              </a:rPr>
              <a:t>No</a:t>
            </a:r>
          </a:p>
        </p:txBody>
      </p:sp>
      <p:sp>
        <p:nvSpPr>
          <p:cNvPr id="19" name="TextBox 18">
            <a:extLst>
              <a:ext uri="{FF2B5EF4-FFF2-40B4-BE49-F238E27FC236}">
                <a16:creationId xmlns:a16="http://schemas.microsoft.com/office/drawing/2014/main" id="{F3C4FA56-8A19-B348-BBD8-AFFB3025F484}"/>
              </a:ext>
            </a:extLst>
          </p:cNvPr>
          <p:cNvSpPr txBox="1"/>
          <p:nvPr/>
        </p:nvSpPr>
        <p:spPr>
          <a:xfrm>
            <a:off x="3630768" y="1749535"/>
            <a:ext cx="587340" cy="461665"/>
          </a:xfrm>
          <a:prstGeom prst="rect">
            <a:avLst/>
          </a:prstGeom>
          <a:noFill/>
        </p:spPr>
        <p:txBody>
          <a:bodyPr wrap="none" rtlCol="0">
            <a:spAutoFit/>
          </a:bodyPr>
          <a:lstStyle/>
          <a:p>
            <a:r>
              <a:rPr lang="en-US" sz="2400" dirty="0">
                <a:solidFill>
                  <a:schemeClr val="bg2">
                    <a:lumMod val="75000"/>
                  </a:schemeClr>
                </a:solidFill>
              </a:rPr>
              <a:t>Yes</a:t>
            </a:r>
          </a:p>
        </p:txBody>
      </p:sp>
      <p:sp>
        <p:nvSpPr>
          <p:cNvPr id="20" name="TextBox 19">
            <a:extLst>
              <a:ext uri="{FF2B5EF4-FFF2-40B4-BE49-F238E27FC236}">
                <a16:creationId xmlns:a16="http://schemas.microsoft.com/office/drawing/2014/main" id="{AC7158AB-991E-7748-8B14-91B9B48C9F2F}"/>
              </a:ext>
            </a:extLst>
          </p:cNvPr>
          <p:cNvSpPr txBox="1"/>
          <p:nvPr/>
        </p:nvSpPr>
        <p:spPr>
          <a:xfrm>
            <a:off x="3554470" y="3742312"/>
            <a:ext cx="545342" cy="461665"/>
          </a:xfrm>
          <a:prstGeom prst="rect">
            <a:avLst/>
          </a:prstGeom>
          <a:noFill/>
        </p:spPr>
        <p:txBody>
          <a:bodyPr wrap="none" rtlCol="0">
            <a:spAutoFit/>
          </a:bodyPr>
          <a:lstStyle/>
          <a:p>
            <a:r>
              <a:rPr lang="en-US" sz="2400" dirty="0">
                <a:solidFill>
                  <a:schemeClr val="bg2">
                    <a:lumMod val="75000"/>
                  </a:schemeClr>
                </a:solidFill>
              </a:rPr>
              <a:t>No</a:t>
            </a:r>
          </a:p>
        </p:txBody>
      </p:sp>
      <p:graphicFrame>
        <p:nvGraphicFramePr>
          <p:cNvPr id="21" name="Table 20">
            <a:extLst>
              <a:ext uri="{FF2B5EF4-FFF2-40B4-BE49-F238E27FC236}">
                <a16:creationId xmlns:a16="http://schemas.microsoft.com/office/drawing/2014/main" id="{992D149C-7F17-8A40-94F9-C3698C43FBC5}"/>
              </a:ext>
            </a:extLst>
          </p:cNvPr>
          <p:cNvGraphicFramePr>
            <a:graphicFrameLocks noGrp="1"/>
          </p:cNvGraphicFramePr>
          <p:nvPr>
            <p:extLst/>
          </p:nvPr>
        </p:nvGraphicFramePr>
        <p:xfrm>
          <a:off x="6440506" y="91629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Smoke</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Np</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Yes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No</a:t>
                      </a:r>
                    </a:p>
                  </a:txBody>
                  <a:tcPr/>
                </a:tc>
                <a:extLst>
                  <a:ext uri="{0D108BD9-81ED-4DB2-BD59-A6C34878D82A}">
                    <a16:rowId xmlns:a16="http://schemas.microsoft.com/office/drawing/2014/main" val="2152774311"/>
                  </a:ext>
                </a:extLst>
              </a:tr>
            </a:tbl>
          </a:graphicData>
        </a:graphic>
      </p:graphicFrame>
      <p:pic>
        <p:nvPicPr>
          <p:cNvPr id="23" name="Google Shape;256;p41">
            <a:extLst>
              <a:ext uri="{FF2B5EF4-FFF2-40B4-BE49-F238E27FC236}">
                <a16:creationId xmlns:a16="http://schemas.microsoft.com/office/drawing/2014/main" id="{14D66AF9-CFCE-6642-AF8A-D2F471384E6C}"/>
              </a:ext>
            </a:extLst>
          </p:cNvPr>
          <p:cNvPicPr preferRelativeResize="0"/>
          <p:nvPr/>
        </p:nvPicPr>
        <p:blipFill>
          <a:blip r:embed="rId4">
            <a:alphaModFix/>
            <a:duotone>
              <a:schemeClr val="bg2">
                <a:shade val="45000"/>
                <a:satMod val="135000"/>
              </a:schemeClr>
              <a:prstClr val="white"/>
            </a:duotone>
          </a:blip>
          <a:stretch>
            <a:fillRect/>
          </a:stretch>
        </p:blipFill>
        <p:spPr>
          <a:xfrm>
            <a:off x="4668873" y="288477"/>
            <a:ext cx="838507" cy="838567"/>
          </a:xfrm>
          <a:prstGeom prst="rect">
            <a:avLst/>
          </a:prstGeom>
          <a:solidFill>
            <a:schemeClr val="bg1"/>
          </a:solidFill>
          <a:ln>
            <a:noFill/>
          </a:ln>
        </p:spPr>
      </p:pic>
      <p:pic>
        <p:nvPicPr>
          <p:cNvPr id="24" name="Google Shape;256;p41">
            <a:extLst>
              <a:ext uri="{FF2B5EF4-FFF2-40B4-BE49-F238E27FC236}">
                <a16:creationId xmlns:a16="http://schemas.microsoft.com/office/drawing/2014/main" id="{308BA9C5-5EC5-3D44-8550-D691DF2C0AF9}"/>
              </a:ext>
            </a:extLst>
          </p:cNvPr>
          <p:cNvPicPr preferRelativeResize="0"/>
          <p:nvPr/>
        </p:nvPicPr>
        <p:blipFill>
          <a:blip r:embed="rId4">
            <a:alphaModFix/>
            <a:duotone>
              <a:schemeClr val="bg2">
                <a:shade val="45000"/>
                <a:satMod val="135000"/>
              </a:schemeClr>
              <a:prstClr val="white"/>
            </a:duotone>
          </a:blip>
          <a:stretch>
            <a:fillRect/>
          </a:stretch>
        </p:blipFill>
        <p:spPr>
          <a:xfrm>
            <a:off x="4841804" y="1624267"/>
            <a:ext cx="838507" cy="838567"/>
          </a:xfrm>
          <a:prstGeom prst="rect">
            <a:avLst/>
          </a:prstGeom>
          <a:solidFill>
            <a:schemeClr val="bg1"/>
          </a:solidFill>
          <a:ln>
            <a:noFill/>
          </a:ln>
        </p:spPr>
      </p:pic>
      <p:pic>
        <p:nvPicPr>
          <p:cNvPr id="25" name="Google Shape;256;p41">
            <a:extLst>
              <a:ext uri="{FF2B5EF4-FFF2-40B4-BE49-F238E27FC236}">
                <a16:creationId xmlns:a16="http://schemas.microsoft.com/office/drawing/2014/main" id="{42A7F1FC-8948-DB4D-9FFF-F1E36DB35BF1}"/>
              </a:ext>
            </a:extLst>
          </p:cNvPr>
          <p:cNvPicPr preferRelativeResize="0"/>
          <p:nvPr/>
        </p:nvPicPr>
        <p:blipFill>
          <a:blip r:embed="rId4">
            <a:alphaModFix/>
            <a:duotone>
              <a:schemeClr val="bg2">
                <a:shade val="45000"/>
                <a:satMod val="135000"/>
              </a:schemeClr>
              <a:prstClr val="white"/>
            </a:duotone>
          </a:blip>
          <a:stretch>
            <a:fillRect/>
          </a:stretch>
        </p:blipFill>
        <p:spPr>
          <a:xfrm>
            <a:off x="4668873" y="3102612"/>
            <a:ext cx="838507" cy="838567"/>
          </a:xfrm>
          <a:prstGeom prst="rect">
            <a:avLst/>
          </a:prstGeom>
          <a:solidFill>
            <a:schemeClr val="bg1"/>
          </a:solidFill>
          <a:ln>
            <a:noFill/>
          </a:ln>
        </p:spPr>
      </p:pic>
      <p:pic>
        <p:nvPicPr>
          <p:cNvPr id="18" name="Google Shape;256;p41">
            <a:extLst>
              <a:ext uri="{FF2B5EF4-FFF2-40B4-BE49-F238E27FC236}">
                <a16:creationId xmlns:a16="http://schemas.microsoft.com/office/drawing/2014/main" id="{81871119-4336-114E-B0EA-28AF9FA914AF}"/>
              </a:ext>
            </a:extLst>
          </p:cNvPr>
          <p:cNvPicPr preferRelativeResize="0"/>
          <p:nvPr/>
        </p:nvPicPr>
        <p:blipFill>
          <a:blip r:embed="rId4">
            <a:alphaModFix/>
          </a:blip>
          <a:stretch>
            <a:fillRect/>
          </a:stretch>
        </p:blipFill>
        <p:spPr>
          <a:xfrm>
            <a:off x="7604553" y="2019718"/>
            <a:ext cx="838507" cy="838567"/>
          </a:xfrm>
          <a:prstGeom prst="rect">
            <a:avLst/>
          </a:prstGeom>
          <a:noFill/>
          <a:ln>
            <a:noFill/>
          </a:ln>
        </p:spPr>
      </p:pic>
      <p:grpSp>
        <p:nvGrpSpPr>
          <p:cNvPr id="22" name="Google Shape;275;p42">
            <a:extLst>
              <a:ext uri="{FF2B5EF4-FFF2-40B4-BE49-F238E27FC236}">
                <a16:creationId xmlns:a16="http://schemas.microsoft.com/office/drawing/2014/main" id="{A8EB1780-7AA1-D44F-959C-DEB42E192D8F}"/>
              </a:ext>
            </a:extLst>
          </p:cNvPr>
          <p:cNvGrpSpPr/>
          <p:nvPr/>
        </p:nvGrpSpPr>
        <p:grpSpPr>
          <a:xfrm>
            <a:off x="6333954" y="4655985"/>
            <a:ext cx="1622511" cy="1354663"/>
            <a:chOff x="685800" y="3045975"/>
            <a:chExt cx="2281241" cy="2283385"/>
          </a:xfrm>
        </p:grpSpPr>
        <p:pic>
          <p:nvPicPr>
            <p:cNvPr id="26" name="Google Shape;276;p42" descr="http://marks-design.com/images/CPU-Stress-Test.png">
              <a:extLst>
                <a:ext uri="{FF2B5EF4-FFF2-40B4-BE49-F238E27FC236}">
                  <a16:creationId xmlns:a16="http://schemas.microsoft.com/office/drawing/2014/main" id="{80DBF1BA-29BF-9D44-A99D-B2D97066049D}"/>
                </a:ext>
              </a:extLst>
            </p:cNvPr>
            <p:cNvPicPr preferRelativeResize="0"/>
            <p:nvPr/>
          </p:nvPicPr>
          <p:blipFill rotWithShape="1">
            <a:blip r:embed="rId5">
              <a:alphaModFix/>
            </a:blip>
            <a:srcRect/>
            <a:stretch/>
          </p:blipFill>
          <p:spPr>
            <a:xfrm>
              <a:off x="943376" y="3255934"/>
              <a:ext cx="1709400" cy="1709400"/>
            </a:xfrm>
            <a:prstGeom prst="rect">
              <a:avLst/>
            </a:prstGeom>
            <a:noFill/>
            <a:ln>
              <a:noFill/>
            </a:ln>
          </p:spPr>
        </p:pic>
        <p:pic>
          <p:nvPicPr>
            <p:cNvPr id="27" name="Google Shape;277;p42" descr="http://www.clker.com/cliparts/0/a/a/3/1197148799528042285barretr_Key.svg.med.png">
              <a:extLst>
                <a:ext uri="{FF2B5EF4-FFF2-40B4-BE49-F238E27FC236}">
                  <a16:creationId xmlns:a16="http://schemas.microsoft.com/office/drawing/2014/main" id="{12B7E663-D9BA-D045-A23C-B7DD600A26EA}"/>
                </a:ext>
              </a:extLst>
            </p:cNvPr>
            <p:cNvPicPr preferRelativeResize="0"/>
            <p:nvPr/>
          </p:nvPicPr>
          <p:blipFill rotWithShape="1">
            <a:blip r:embed="rId6">
              <a:alphaModFix/>
            </a:blip>
            <a:srcRect/>
            <a:stretch/>
          </p:blipFill>
          <p:spPr>
            <a:xfrm rot="-2898112">
              <a:off x="1898719" y="4471663"/>
              <a:ext cx="552460" cy="557991"/>
            </a:xfrm>
            <a:prstGeom prst="rect">
              <a:avLst/>
            </a:prstGeom>
            <a:noFill/>
            <a:ln>
              <a:noFill/>
            </a:ln>
          </p:spPr>
        </p:pic>
        <p:pic>
          <p:nvPicPr>
            <p:cNvPr id="28" name="Google Shape;278;p42">
              <a:extLst>
                <a:ext uri="{FF2B5EF4-FFF2-40B4-BE49-F238E27FC236}">
                  <a16:creationId xmlns:a16="http://schemas.microsoft.com/office/drawing/2014/main" id="{B380EBF9-5E3C-F146-81ED-CBA005985837}"/>
                </a:ext>
              </a:extLst>
            </p:cNvPr>
            <p:cNvPicPr preferRelativeResize="0"/>
            <p:nvPr/>
          </p:nvPicPr>
          <p:blipFill rotWithShape="1">
            <a:blip r:embed="rId7">
              <a:alphaModFix/>
            </a:blip>
            <a:srcRect/>
            <a:stretch/>
          </p:blipFill>
          <p:spPr>
            <a:xfrm rot="-5400000">
              <a:off x="-346800" y="4080636"/>
              <a:ext cx="2281200" cy="216000"/>
            </a:xfrm>
            <a:prstGeom prst="rect">
              <a:avLst/>
            </a:prstGeom>
            <a:noFill/>
            <a:ln>
              <a:noFill/>
            </a:ln>
          </p:spPr>
        </p:pic>
        <p:pic>
          <p:nvPicPr>
            <p:cNvPr id="29" name="Google Shape;279;p42">
              <a:extLst>
                <a:ext uri="{FF2B5EF4-FFF2-40B4-BE49-F238E27FC236}">
                  <a16:creationId xmlns:a16="http://schemas.microsoft.com/office/drawing/2014/main" id="{79EEB1B8-7DAE-124D-BC36-5B16CD6DB4AF}"/>
                </a:ext>
              </a:extLst>
            </p:cNvPr>
            <p:cNvPicPr preferRelativeResize="0"/>
            <p:nvPr/>
          </p:nvPicPr>
          <p:blipFill rotWithShape="1">
            <a:blip r:embed="rId7">
              <a:alphaModFix/>
            </a:blip>
            <a:srcRect/>
            <a:stretch/>
          </p:blipFill>
          <p:spPr>
            <a:xfrm>
              <a:off x="762000" y="3045975"/>
              <a:ext cx="2194200" cy="216000"/>
            </a:xfrm>
            <a:prstGeom prst="rect">
              <a:avLst/>
            </a:prstGeom>
            <a:noFill/>
            <a:ln>
              <a:noFill/>
            </a:ln>
          </p:spPr>
        </p:pic>
        <p:pic>
          <p:nvPicPr>
            <p:cNvPr id="30" name="Google Shape;280;p42">
              <a:extLst>
                <a:ext uri="{FF2B5EF4-FFF2-40B4-BE49-F238E27FC236}">
                  <a16:creationId xmlns:a16="http://schemas.microsoft.com/office/drawing/2014/main" id="{EB90DBAC-5963-214E-9273-AA18C772CFC5}"/>
                </a:ext>
              </a:extLst>
            </p:cNvPr>
            <p:cNvPicPr preferRelativeResize="0"/>
            <p:nvPr/>
          </p:nvPicPr>
          <p:blipFill rotWithShape="1">
            <a:blip r:embed="rId7">
              <a:alphaModFix/>
            </a:blip>
            <a:srcRect/>
            <a:stretch/>
          </p:blipFill>
          <p:spPr>
            <a:xfrm rot="-5400000">
              <a:off x="1742811" y="4053452"/>
              <a:ext cx="2230800" cy="216000"/>
            </a:xfrm>
            <a:prstGeom prst="rect">
              <a:avLst/>
            </a:prstGeom>
            <a:noFill/>
            <a:ln>
              <a:noFill/>
            </a:ln>
          </p:spPr>
        </p:pic>
        <p:pic>
          <p:nvPicPr>
            <p:cNvPr id="31" name="Google Shape;281;p42">
              <a:extLst>
                <a:ext uri="{FF2B5EF4-FFF2-40B4-BE49-F238E27FC236}">
                  <a16:creationId xmlns:a16="http://schemas.microsoft.com/office/drawing/2014/main" id="{E1138F20-EF27-C54A-8D19-BBAED73B8DF1}"/>
                </a:ext>
              </a:extLst>
            </p:cNvPr>
            <p:cNvPicPr preferRelativeResize="0"/>
            <p:nvPr/>
          </p:nvPicPr>
          <p:blipFill rotWithShape="1">
            <a:blip r:embed="rId7">
              <a:alphaModFix/>
            </a:blip>
            <a:srcRect/>
            <a:stretch/>
          </p:blipFill>
          <p:spPr>
            <a:xfrm>
              <a:off x="772841" y="5113360"/>
              <a:ext cx="2194200" cy="216000"/>
            </a:xfrm>
            <a:prstGeom prst="rect">
              <a:avLst/>
            </a:prstGeom>
            <a:noFill/>
            <a:ln>
              <a:noFill/>
            </a:ln>
          </p:spPr>
        </p:pic>
      </p:grpSp>
      <p:sp>
        <p:nvSpPr>
          <p:cNvPr id="32" name="Google Shape;282;p42">
            <a:extLst>
              <a:ext uri="{FF2B5EF4-FFF2-40B4-BE49-F238E27FC236}">
                <a16:creationId xmlns:a16="http://schemas.microsoft.com/office/drawing/2014/main" id="{1248C30D-F712-8141-B29D-E56CEB2D9A8A}"/>
              </a:ext>
            </a:extLst>
          </p:cNvPr>
          <p:cNvSpPr txBox="1"/>
          <p:nvPr/>
        </p:nvSpPr>
        <p:spPr>
          <a:xfrm>
            <a:off x="6053761" y="6135137"/>
            <a:ext cx="2164319" cy="111674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2200" dirty="0">
                <a:solidFill>
                  <a:srgbClr val="000000"/>
                </a:solidFill>
                <a:latin typeface="Times New Roman"/>
                <a:ea typeface="Times New Roman"/>
                <a:cs typeface="Times New Roman"/>
                <a:sym typeface="Times New Roman"/>
              </a:rPr>
              <a:t>Secure CPU</a:t>
            </a:r>
            <a:endParaRPr sz="2200" dirty="0">
              <a:solidFill>
                <a:srgbClr val="000000"/>
              </a:solidFill>
              <a:latin typeface="Times New Roman"/>
              <a:ea typeface="Times New Roman"/>
              <a:cs typeface="Times New Roman"/>
              <a:sym typeface="Times New Roman"/>
            </a:endParaRPr>
          </a:p>
        </p:txBody>
      </p:sp>
      <p:sp>
        <p:nvSpPr>
          <p:cNvPr id="33" name="TextBox 32">
            <a:extLst>
              <a:ext uri="{FF2B5EF4-FFF2-40B4-BE49-F238E27FC236}">
                <a16:creationId xmlns:a16="http://schemas.microsoft.com/office/drawing/2014/main" id="{B25CF4AD-F76D-F244-8FBC-FCF18774C17C}"/>
              </a:ext>
            </a:extLst>
          </p:cNvPr>
          <p:cNvSpPr txBox="1"/>
          <p:nvPr/>
        </p:nvSpPr>
        <p:spPr>
          <a:xfrm>
            <a:off x="7393097" y="3394302"/>
            <a:ext cx="2787943" cy="461665"/>
          </a:xfrm>
          <a:prstGeom prst="rect">
            <a:avLst/>
          </a:prstGeom>
          <a:noFill/>
        </p:spPr>
        <p:txBody>
          <a:bodyPr wrap="none" rtlCol="0">
            <a:spAutoFit/>
          </a:bodyPr>
          <a:lstStyle/>
          <a:p>
            <a:r>
              <a:rPr lang="en-US" sz="2400" dirty="0"/>
              <a:t>“Select Smoke = Yes”</a:t>
            </a:r>
          </a:p>
        </p:txBody>
      </p:sp>
      <p:cxnSp>
        <p:nvCxnSpPr>
          <p:cNvPr id="34" name="Straight Arrow Connector 33">
            <a:extLst>
              <a:ext uri="{FF2B5EF4-FFF2-40B4-BE49-F238E27FC236}">
                <a16:creationId xmlns:a16="http://schemas.microsoft.com/office/drawing/2014/main" id="{845E39D2-BBCB-5741-823A-C3BC82A7C878}"/>
              </a:ext>
            </a:extLst>
          </p:cNvPr>
          <p:cNvCxnSpPr>
            <a:cxnSpLocks/>
          </p:cNvCxnSpPr>
          <p:nvPr/>
        </p:nvCxnSpPr>
        <p:spPr>
          <a:xfrm>
            <a:off x="7125049" y="2748584"/>
            <a:ext cx="10871" cy="1701832"/>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a:extLst>
              <a:ext uri="{FF2B5EF4-FFF2-40B4-BE49-F238E27FC236}">
                <a16:creationId xmlns:a16="http://schemas.microsoft.com/office/drawing/2014/main" id="{7D2CDF3B-5C0E-FF47-A0DF-54D055C34D76}"/>
              </a:ext>
            </a:extLst>
          </p:cNvPr>
          <p:cNvGraphicFramePr>
            <a:graphicFrameLocks noGrp="1"/>
          </p:cNvGraphicFramePr>
          <p:nvPr>
            <p:extLst/>
          </p:nvPr>
        </p:nvGraphicFramePr>
        <p:xfrm>
          <a:off x="9260374" y="882587"/>
          <a:ext cx="1705526" cy="74168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Smoke</a:t>
                      </a:r>
                    </a:p>
                  </a:txBody>
                  <a:tcPr/>
                </a:tc>
                <a:extLst>
                  <a:ext uri="{0D108BD9-81ED-4DB2-BD59-A6C34878D82A}">
                    <a16:rowId xmlns:a16="http://schemas.microsoft.com/office/drawing/2014/main" val="2840817664"/>
                  </a:ext>
                </a:extLst>
              </a:tr>
              <a:tr h="370840">
                <a:tc>
                  <a:txBody>
                    <a:bodyPr/>
                    <a:lstStyle/>
                    <a:p>
                      <a:r>
                        <a:rPr lang="en-US" dirty="0"/>
                        <a:t>Bob</a:t>
                      </a:r>
                    </a:p>
                  </a:txBody>
                  <a:tcPr/>
                </a:tc>
                <a:tc>
                  <a:txBody>
                    <a:bodyPr/>
                    <a:lstStyle/>
                    <a:p>
                      <a:r>
                        <a:rPr lang="en-US" dirty="0"/>
                        <a:t>Yes</a:t>
                      </a:r>
                    </a:p>
                  </a:txBody>
                  <a:tcPr/>
                </a:tc>
                <a:extLst>
                  <a:ext uri="{0D108BD9-81ED-4DB2-BD59-A6C34878D82A}">
                    <a16:rowId xmlns:a16="http://schemas.microsoft.com/office/drawing/2014/main" val="3895199575"/>
                  </a:ext>
                </a:extLst>
              </a:tr>
            </a:tbl>
          </a:graphicData>
        </a:graphic>
      </p:graphicFrame>
      <p:pic>
        <p:nvPicPr>
          <p:cNvPr id="37" name="Google Shape;256;p41">
            <a:extLst>
              <a:ext uri="{FF2B5EF4-FFF2-40B4-BE49-F238E27FC236}">
                <a16:creationId xmlns:a16="http://schemas.microsoft.com/office/drawing/2014/main" id="{E676D71B-A6B6-CD47-9802-2CC6A860BCE4}"/>
              </a:ext>
            </a:extLst>
          </p:cNvPr>
          <p:cNvPicPr preferRelativeResize="0"/>
          <p:nvPr/>
        </p:nvPicPr>
        <p:blipFill>
          <a:blip r:embed="rId4">
            <a:alphaModFix/>
          </a:blip>
          <a:stretch>
            <a:fillRect/>
          </a:stretch>
        </p:blipFill>
        <p:spPr>
          <a:xfrm>
            <a:off x="10546646" y="1208220"/>
            <a:ext cx="838507" cy="838567"/>
          </a:xfrm>
          <a:prstGeom prst="rect">
            <a:avLst/>
          </a:prstGeom>
          <a:noFill/>
          <a:ln>
            <a:noFill/>
          </a:ln>
        </p:spPr>
      </p:pic>
      <p:cxnSp>
        <p:nvCxnSpPr>
          <p:cNvPr id="5" name="Straight Arrow Connector 4">
            <a:extLst>
              <a:ext uri="{FF2B5EF4-FFF2-40B4-BE49-F238E27FC236}">
                <a16:creationId xmlns:a16="http://schemas.microsoft.com/office/drawing/2014/main" id="{F2CE6005-7681-D047-850D-3195468FC6F5}"/>
              </a:ext>
            </a:extLst>
          </p:cNvPr>
          <p:cNvCxnSpPr>
            <a:cxnSpLocks/>
          </p:cNvCxnSpPr>
          <p:nvPr/>
        </p:nvCxnSpPr>
        <p:spPr>
          <a:xfrm flipV="1">
            <a:off x="8336250" y="1347461"/>
            <a:ext cx="924124" cy="42863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4A0E538A-4181-824A-BF7A-E0D10082DBC4}"/>
              </a:ext>
            </a:extLst>
          </p:cNvPr>
          <p:cNvSpPr/>
          <p:nvPr/>
        </p:nvSpPr>
        <p:spPr>
          <a:xfrm>
            <a:off x="6192731" y="1548497"/>
            <a:ext cx="2143519" cy="5391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oogle Shape;230;p40">
            <a:extLst>
              <a:ext uri="{FF2B5EF4-FFF2-40B4-BE49-F238E27FC236}">
                <a16:creationId xmlns:a16="http://schemas.microsoft.com/office/drawing/2014/main" id="{CF1D1A83-620F-864F-A19C-32FFF95C59D8}"/>
              </a:ext>
            </a:extLst>
          </p:cNvPr>
          <p:cNvPicPr preferRelativeResize="0"/>
          <p:nvPr/>
        </p:nvPicPr>
        <p:blipFill>
          <a:blip r:embed="rId8">
            <a:alphaModFix/>
          </a:blip>
          <a:stretch>
            <a:fillRect/>
          </a:stretch>
        </p:blipFill>
        <p:spPr>
          <a:xfrm>
            <a:off x="6872906" y="187090"/>
            <a:ext cx="684116" cy="622954"/>
          </a:xfrm>
          <a:prstGeom prst="rect">
            <a:avLst/>
          </a:prstGeom>
          <a:noFill/>
          <a:ln>
            <a:noFill/>
          </a:ln>
        </p:spPr>
      </p:pic>
      <p:pic>
        <p:nvPicPr>
          <p:cNvPr id="38" name="Google Shape;286;p42" descr="http://icons.iconarchive.com/icons/arrioch/halloween/256/devil-icon.png">
            <a:extLst>
              <a:ext uri="{FF2B5EF4-FFF2-40B4-BE49-F238E27FC236}">
                <a16:creationId xmlns:a16="http://schemas.microsoft.com/office/drawing/2014/main" id="{C4F8BE39-549E-8A46-A826-79B9B9BE9422}"/>
              </a:ext>
            </a:extLst>
          </p:cNvPr>
          <p:cNvPicPr preferRelativeResize="0"/>
          <p:nvPr/>
        </p:nvPicPr>
        <p:blipFill rotWithShape="1">
          <a:blip r:embed="rId9">
            <a:alphaModFix/>
          </a:blip>
          <a:srcRect/>
          <a:stretch/>
        </p:blipFill>
        <p:spPr>
          <a:xfrm>
            <a:off x="7955876" y="3852937"/>
            <a:ext cx="589003" cy="663993"/>
          </a:xfrm>
          <a:prstGeom prst="rect">
            <a:avLst/>
          </a:prstGeom>
          <a:noFill/>
          <a:ln>
            <a:noFill/>
          </a:ln>
        </p:spPr>
      </p:pic>
    </p:spTree>
    <p:extLst>
      <p:ext uri="{BB962C8B-B14F-4D97-AF65-F5344CB8AC3E}">
        <p14:creationId xmlns:p14="http://schemas.microsoft.com/office/powerpoint/2010/main" val="350067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pic>
        <p:nvPicPr>
          <p:cNvPr id="24" name="Google Shape;256;p41">
            <a:extLst>
              <a:ext uri="{FF2B5EF4-FFF2-40B4-BE49-F238E27FC236}">
                <a16:creationId xmlns:a16="http://schemas.microsoft.com/office/drawing/2014/main" id="{308BA9C5-5EC5-3D44-8550-D691DF2C0AF9}"/>
              </a:ext>
            </a:extLst>
          </p:cNvPr>
          <p:cNvPicPr preferRelativeResize="0"/>
          <p:nvPr/>
        </p:nvPicPr>
        <p:blipFill>
          <a:blip r:embed="rId3">
            <a:alphaModFix/>
            <a:duotone>
              <a:schemeClr val="bg2">
                <a:shade val="45000"/>
                <a:satMod val="135000"/>
              </a:schemeClr>
              <a:prstClr val="white"/>
            </a:duotone>
          </a:blip>
          <a:stretch>
            <a:fillRect/>
          </a:stretch>
        </p:blipFill>
        <p:spPr>
          <a:xfrm>
            <a:off x="4859091" y="1529029"/>
            <a:ext cx="838507" cy="838567"/>
          </a:xfrm>
          <a:prstGeom prst="rect">
            <a:avLst/>
          </a:prstGeom>
          <a:solidFill>
            <a:schemeClr val="bg1"/>
          </a:solidFill>
          <a:ln>
            <a:noFill/>
          </a:ln>
        </p:spPr>
      </p:pic>
      <p:sp>
        <p:nvSpPr>
          <p:cNvPr id="233" name="Google Shape;233;p40"/>
          <p:cNvSpPr txBox="1"/>
          <p:nvPr/>
        </p:nvSpPr>
        <p:spPr>
          <a:xfrm rot="5400000">
            <a:off x="1076333" y="3983600"/>
            <a:ext cx="1439200" cy="1066800"/>
          </a:xfrm>
          <a:prstGeom prst="rect">
            <a:avLst/>
          </a:prstGeom>
          <a:noFill/>
          <a:ln>
            <a:noFill/>
          </a:ln>
        </p:spPr>
        <p:txBody>
          <a:bodyPr spcFirstLastPara="1" wrap="square" lIns="121900" tIns="121900" rIns="121900" bIns="121900" anchor="t" anchorCtr="0">
            <a:noAutofit/>
          </a:bodyPr>
          <a:lstStyle/>
          <a:p>
            <a:r>
              <a:rPr lang="en" sz="8000" dirty="0">
                <a:solidFill>
                  <a:schemeClr val="bg2">
                    <a:lumMod val="75000"/>
                  </a:schemeClr>
                </a:solidFill>
              </a:rPr>
              <a:t>...</a:t>
            </a:r>
            <a:endParaRPr sz="8000" dirty="0">
              <a:solidFill>
                <a:schemeClr val="bg2">
                  <a:lumMod val="75000"/>
                </a:schemeClr>
              </a:solidFill>
            </a:endParaRPr>
          </a:p>
        </p:txBody>
      </p:sp>
      <p:pic>
        <p:nvPicPr>
          <p:cNvPr id="3" name="Picture 2">
            <a:extLst>
              <a:ext uri="{FF2B5EF4-FFF2-40B4-BE49-F238E27FC236}">
                <a16:creationId xmlns:a16="http://schemas.microsoft.com/office/drawing/2014/main" id="{08C8D171-28E5-FC4C-BB4F-51BB771C1EBA}"/>
              </a:ext>
            </a:extLst>
          </p:cNvPr>
          <p:cNvPicPr>
            <a:picLocks noChangeAspect="1"/>
          </p:cNvPicPr>
          <p:nvPr/>
        </p:nvPicPr>
        <p:blipFill>
          <a:blip r:embed="rId4">
            <a:lum bright="70000" contrast="-70000"/>
          </a:blip>
          <a:stretch>
            <a:fillRect/>
          </a:stretch>
        </p:blipFill>
        <p:spPr>
          <a:xfrm>
            <a:off x="590534" y="438830"/>
            <a:ext cx="1422400" cy="1422400"/>
          </a:xfrm>
          <a:prstGeom prst="rect">
            <a:avLst/>
          </a:prstGeom>
        </p:spPr>
      </p:pic>
      <p:sp>
        <p:nvSpPr>
          <p:cNvPr id="4" name="TextBox 3">
            <a:extLst>
              <a:ext uri="{FF2B5EF4-FFF2-40B4-BE49-F238E27FC236}">
                <a16:creationId xmlns:a16="http://schemas.microsoft.com/office/drawing/2014/main" id="{08917FE4-A690-724B-A795-12C1BD49C0E2}"/>
              </a:ext>
            </a:extLst>
          </p:cNvPr>
          <p:cNvSpPr txBox="1"/>
          <p:nvPr/>
        </p:nvSpPr>
        <p:spPr>
          <a:xfrm>
            <a:off x="1885942" y="824240"/>
            <a:ext cx="886781" cy="523220"/>
          </a:xfrm>
          <a:prstGeom prst="rect">
            <a:avLst/>
          </a:prstGeom>
          <a:noFill/>
        </p:spPr>
        <p:txBody>
          <a:bodyPr wrap="none" rtlCol="0">
            <a:spAutoFit/>
          </a:bodyPr>
          <a:lstStyle/>
          <a:p>
            <a:r>
              <a:rPr lang="en-US" sz="2800" dirty="0">
                <a:solidFill>
                  <a:schemeClr val="bg2">
                    <a:lumMod val="75000"/>
                  </a:schemeClr>
                </a:solidFill>
              </a:rPr>
              <a:t>Alice</a:t>
            </a:r>
          </a:p>
        </p:txBody>
      </p:sp>
      <p:pic>
        <p:nvPicPr>
          <p:cNvPr id="13" name="Picture 12">
            <a:extLst>
              <a:ext uri="{FF2B5EF4-FFF2-40B4-BE49-F238E27FC236}">
                <a16:creationId xmlns:a16="http://schemas.microsoft.com/office/drawing/2014/main" id="{F136D38B-DE5C-114C-83AD-036336C5C83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90534" y="1955897"/>
            <a:ext cx="1422400" cy="1422400"/>
          </a:xfrm>
          <a:prstGeom prst="rect">
            <a:avLst/>
          </a:prstGeom>
        </p:spPr>
      </p:pic>
      <p:sp>
        <p:nvSpPr>
          <p:cNvPr id="14" name="TextBox 13">
            <a:extLst>
              <a:ext uri="{FF2B5EF4-FFF2-40B4-BE49-F238E27FC236}">
                <a16:creationId xmlns:a16="http://schemas.microsoft.com/office/drawing/2014/main" id="{A2C25573-E52F-F84F-A0F2-5A54A17FDA50}"/>
              </a:ext>
            </a:extLst>
          </p:cNvPr>
          <p:cNvSpPr txBox="1"/>
          <p:nvPr/>
        </p:nvSpPr>
        <p:spPr>
          <a:xfrm>
            <a:off x="1871359" y="2375000"/>
            <a:ext cx="758541" cy="523220"/>
          </a:xfrm>
          <a:prstGeom prst="rect">
            <a:avLst/>
          </a:prstGeom>
          <a:noFill/>
        </p:spPr>
        <p:txBody>
          <a:bodyPr wrap="none" rtlCol="0">
            <a:spAutoFit/>
          </a:bodyPr>
          <a:lstStyle/>
          <a:p>
            <a:r>
              <a:rPr lang="en-US" sz="2800" dirty="0">
                <a:solidFill>
                  <a:srgbClr val="FF0000"/>
                </a:solidFill>
              </a:rPr>
              <a:t>Bob</a:t>
            </a:r>
          </a:p>
        </p:txBody>
      </p:sp>
      <p:pic>
        <p:nvPicPr>
          <p:cNvPr id="15" name="Picture 14">
            <a:extLst>
              <a:ext uri="{FF2B5EF4-FFF2-40B4-BE49-F238E27FC236}">
                <a16:creationId xmlns:a16="http://schemas.microsoft.com/office/drawing/2014/main" id="{FF942C59-337D-EA45-86E2-AE878CA03D19}"/>
              </a:ext>
            </a:extLst>
          </p:cNvPr>
          <p:cNvPicPr>
            <a:picLocks noChangeAspect="1"/>
          </p:cNvPicPr>
          <p:nvPr/>
        </p:nvPicPr>
        <p:blipFill>
          <a:blip r:embed="rId4">
            <a:lum bright="70000" contrast="-70000"/>
          </a:blip>
          <a:stretch>
            <a:fillRect/>
          </a:stretch>
        </p:blipFill>
        <p:spPr>
          <a:xfrm>
            <a:off x="590534" y="4944503"/>
            <a:ext cx="1422400" cy="1422400"/>
          </a:xfrm>
          <a:prstGeom prst="rect">
            <a:avLst/>
          </a:prstGeom>
        </p:spPr>
      </p:pic>
      <p:sp>
        <p:nvSpPr>
          <p:cNvPr id="16" name="TextBox 15">
            <a:extLst>
              <a:ext uri="{FF2B5EF4-FFF2-40B4-BE49-F238E27FC236}">
                <a16:creationId xmlns:a16="http://schemas.microsoft.com/office/drawing/2014/main" id="{C578665C-E78D-1C41-A799-C0523AA5FDE0}"/>
              </a:ext>
            </a:extLst>
          </p:cNvPr>
          <p:cNvSpPr txBox="1"/>
          <p:nvPr/>
        </p:nvSpPr>
        <p:spPr>
          <a:xfrm>
            <a:off x="1952466" y="5540141"/>
            <a:ext cx="753732" cy="523220"/>
          </a:xfrm>
          <a:prstGeom prst="rect">
            <a:avLst/>
          </a:prstGeom>
          <a:noFill/>
        </p:spPr>
        <p:txBody>
          <a:bodyPr wrap="none" rtlCol="0">
            <a:spAutoFit/>
          </a:bodyPr>
          <a:lstStyle/>
          <a:p>
            <a:r>
              <a:rPr lang="en-US" sz="2800" dirty="0">
                <a:solidFill>
                  <a:schemeClr val="bg2">
                    <a:lumMod val="75000"/>
                  </a:schemeClr>
                </a:solidFill>
              </a:rPr>
              <a:t>Carl</a:t>
            </a:r>
          </a:p>
        </p:txBody>
      </p:sp>
      <p:cxnSp>
        <p:nvCxnSpPr>
          <p:cNvPr id="9" name="Google Shape;246;p41">
            <a:extLst>
              <a:ext uri="{FF2B5EF4-FFF2-40B4-BE49-F238E27FC236}">
                <a16:creationId xmlns:a16="http://schemas.microsoft.com/office/drawing/2014/main" id="{2E2DE479-28B6-3042-8DDA-288CFC26F6A3}"/>
              </a:ext>
            </a:extLst>
          </p:cNvPr>
          <p:cNvCxnSpPr>
            <a:cxnSpLocks/>
          </p:cNvCxnSpPr>
          <p:nvPr/>
        </p:nvCxnSpPr>
        <p:spPr>
          <a:xfrm>
            <a:off x="2955917" y="1091050"/>
            <a:ext cx="3063883" cy="0"/>
          </a:xfrm>
          <a:prstGeom prst="straightConnector1">
            <a:avLst/>
          </a:prstGeom>
          <a:noFill/>
          <a:ln w="76200" cap="flat" cmpd="sng">
            <a:solidFill>
              <a:schemeClr val="bg1">
                <a:lumMod val="85000"/>
              </a:schemeClr>
            </a:solidFill>
            <a:prstDash val="solid"/>
            <a:round/>
            <a:headEnd type="none" w="med" len="med"/>
            <a:tailEnd type="triangle" w="med" len="med"/>
          </a:ln>
        </p:spPr>
      </p:cxnSp>
      <p:cxnSp>
        <p:nvCxnSpPr>
          <p:cNvPr id="10" name="Google Shape;247;p41">
            <a:extLst>
              <a:ext uri="{FF2B5EF4-FFF2-40B4-BE49-F238E27FC236}">
                <a16:creationId xmlns:a16="http://schemas.microsoft.com/office/drawing/2014/main" id="{BD25324C-41A0-044E-BC34-6C192E4BFB5E}"/>
              </a:ext>
            </a:extLst>
          </p:cNvPr>
          <p:cNvCxnSpPr>
            <a:cxnSpLocks/>
          </p:cNvCxnSpPr>
          <p:nvPr/>
        </p:nvCxnSpPr>
        <p:spPr>
          <a:xfrm flipV="1">
            <a:off x="2706198" y="2011071"/>
            <a:ext cx="3320545" cy="847214"/>
          </a:xfrm>
          <a:prstGeom prst="straightConnector1">
            <a:avLst/>
          </a:prstGeom>
          <a:noFill/>
          <a:ln w="76200" cap="flat" cmpd="sng">
            <a:solidFill>
              <a:srgbClr val="FF0000"/>
            </a:solidFill>
            <a:prstDash val="solid"/>
            <a:round/>
            <a:headEnd type="none" w="med" len="med"/>
            <a:tailEnd type="triangle" w="med" len="med"/>
          </a:ln>
        </p:spPr>
      </p:cxnSp>
      <p:cxnSp>
        <p:nvCxnSpPr>
          <p:cNvPr id="11" name="Google Shape;248;p41">
            <a:extLst>
              <a:ext uri="{FF2B5EF4-FFF2-40B4-BE49-F238E27FC236}">
                <a16:creationId xmlns:a16="http://schemas.microsoft.com/office/drawing/2014/main" id="{0E6DEB76-F3EC-334A-B405-BCB27381821D}"/>
              </a:ext>
            </a:extLst>
          </p:cNvPr>
          <p:cNvCxnSpPr>
            <a:cxnSpLocks/>
          </p:cNvCxnSpPr>
          <p:nvPr/>
        </p:nvCxnSpPr>
        <p:spPr>
          <a:xfrm flipV="1">
            <a:off x="2782496" y="2636610"/>
            <a:ext cx="3244247" cy="3019093"/>
          </a:xfrm>
          <a:prstGeom prst="straightConnector1">
            <a:avLst/>
          </a:prstGeom>
          <a:noFill/>
          <a:ln w="76200" cap="flat" cmpd="sng">
            <a:solidFill>
              <a:schemeClr val="bg1">
                <a:lumMod val="85000"/>
              </a:schemeClr>
            </a:solidFill>
            <a:prstDash val="solid"/>
            <a:round/>
            <a:headEnd type="none" w="med" len="med"/>
            <a:tailEnd type="triangle" w="med" len="med"/>
          </a:ln>
        </p:spPr>
      </p:cxnSp>
      <p:sp>
        <p:nvSpPr>
          <p:cNvPr id="6" name="TextBox 5">
            <a:extLst>
              <a:ext uri="{FF2B5EF4-FFF2-40B4-BE49-F238E27FC236}">
                <a16:creationId xmlns:a16="http://schemas.microsoft.com/office/drawing/2014/main" id="{64FC52C4-65BB-7946-B3A9-D0F8FB8F7142}"/>
              </a:ext>
            </a:extLst>
          </p:cNvPr>
          <p:cNvSpPr txBox="1"/>
          <p:nvPr/>
        </p:nvSpPr>
        <p:spPr>
          <a:xfrm>
            <a:off x="3689445" y="550617"/>
            <a:ext cx="545342" cy="461665"/>
          </a:xfrm>
          <a:prstGeom prst="rect">
            <a:avLst/>
          </a:prstGeom>
          <a:noFill/>
        </p:spPr>
        <p:txBody>
          <a:bodyPr wrap="none" rtlCol="0">
            <a:spAutoFit/>
          </a:bodyPr>
          <a:lstStyle/>
          <a:p>
            <a:r>
              <a:rPr lang="en-US" sz="2400" dirty="0">
                <a:solidFill>
                  <a:schemeClr val="bg2">
                    <a:lumMod val="75000"/>
                  </a:schemeClr>
                </a:solidFill>
              </a:rPr>
              <a:t>No</a:t>
            </a:r>
          </a:p>
        </p:txBody>
      </p:sp>
      <p:sp>
        <p:nvSpPr>
          <p:cNvPr id="19" name="TextBox 18">
            <a:extLst>
              <a:ext uri="{FF2B5EF4-FFF2-40B4-BE49-F238E27FC236}">
                <a16:creationId xmlns:a16="http://schemas.microsoft.com/office/drawing/2014/main" id="{F3C4FA56-8A19-B348-BBD8-AFFB3025F484}"/>
              </a:ext>
            </a:extLst>
          </p:cNvPr>
          <p:cNvSpPr txBox="1"/>
          <p:nvPr/>
        </p:nvSpPr>
        <p:spPr>
          <a:xfrm>
            <a:off x="3630768" y="1749535"/>
            <a:ext cx="587340" cy="461665"/>
          </a:xfrm>
          <a:prstGeom prst="rect">
            <a:avLst/>
          </a:prstGeom>
          <a:noFill/>
        </p:spPr>
        <p:txBody>
          <a:bodyPr wrap="none" rtlCol="0">
            <a:spAutoFit/>
          </a:bodyPr>
          <a:lstStyle/>
          <a:p>
            <a:r>
              <a:rPr lang="en-US" sz="2400" dirty="0">
                <a:solidFill>
                  <a:schemeClr val="bg2">
                    <a:lumMod val="75000"/>
                  </a:schemeClr>
                </a:solidFill>
              </a:rPr>
              <a:t>Yes</a:t>
            </a:r>
          </a:p>
        </p:txBody>
      </p:sp>
      <p:sp>
        <p:nvSpPr>
          <p:cNvPr id="20" name="TextBox 19">
            <a:extLst>
              <a:ext uri="{FF2B5EF4-FFF2-40B4-BE49-F238E27FC236}">
                <a16:creationId xmlns:a16="http://schemas.microsoft.com/office/drawing/2014/main" id="{AC7158AB-991E-7748-8B14-91B9B48C9F2F}"/>
              </a:ext>
            </a:extLst>
          </p:cNvPr>
          <p:cNvSpPr txBox="1"/>
          <p:nvPr/>
        </p:nvSpPr>
        <p:spPr>
          <a:xfrm>
            <a:off x="3554470" y="3742312"/>
            <a:ext cx="545342" cy="461665"/>
          </a:xfrm>
          <a:prstGeom prst="rect">
            <a:avLst/>
          </a:prstGeom>
          <a:noFill/>
        </p:spPr>
        <p:txBody>
          <a:bodyPr wrap="none" rtlCol="0">
            <a:spAutoFit/>
          </a:bodyPr>
          <a:lstStyle/>
          <a:p>
            <a:r>
              <a:rPr lang="en-US" sz="2400" dirty="0">
                <a:solidFill>
                  <a:schemeClr val="bg2">
                    <a:lumMod val="75000"/>
                  </a:schemeClr>
                </a:solidFill>
              </a:rPr>
              <a:t>No</a:t>
            </a:r>
          </a:p>
        </p:txBody>
      </p:sp>
      <p:graphicFrame>
        <p:nvGraphicFramePr>
          <p:cNvPr id="21" name="Table 20">
            <a:extLst>
              <a:ext uri="{FF2B5EF4-FFF2-40B4-BE49-F238E27FC236}">
                <a16:creationId xmlns:a16="http://schemas.microsoft.com/office/drawing/2014/main" id="{992D149C-7F17-8A40-94F9-C3698C43FBC5}"/>
              </a:ext>
            </a:extLst>
          </p:cNvPr>
          <p:cNvGraphicFramePr>
            <a:graphicFrameLocks noGrp="1"/>
          </p:cNvGraphicFramePr>
          <p:nvPr>
            <p:extLst/>
          </p:nvPr>
        </p:nvGraphicFramePr>
        <p:xfrm>
          <a:off x="6440506" y="91629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Smoke</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No</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Yes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No</a:t>
                      </a:r>
                    </a:p>
                  </a:txBody>
                  <a:tcPr/>
                </a:tc>
                <a:extLst>
                  <a:ext uri="{0D108BD9-81ED-4DB2-BD59-A6C34878D82A}">
                    <a16:rowId xmlns:a16="http://schemas.microsoft.com/office/drawing/2014/main" val="2152774311"/>
                  </a:ext>
                </a:extLst>
              </a:tr>
            </a:tbl>
          </a:graphicData>
        </a:graphic>
      </p:graphicFrame>
      <p:pic>
        <p:nvPicPr>
          <p:cNvPr id="23" name="Google Shape;256;p41">
            <a:extLst>
              <a:ext uri="{FF2B5EF4-FFF2-40B4-BE49-F238E27FC236}">
                <a16:creationId xmlns:a16="http://schemas.microsoft.com/office/drawing/2014/main" id="{14D66AF9-CFCE-6642-AF8A-D2F471384E6C}"/>
              </a:ext>
            </a:extLst>
          </p:cNvPr>
          <p:cNvPicPr preferRelativeResize="0"/>
          <p:nvPr/>
        </p:nvPicPr>
        <p:blipFill>
          <a:blip r:embed="rId3">
            <a:alphaModFix/>
            <a:duotone>
              <a:schemeClr val="bg2">
                <a:shade val="45000"/>
                <a:satMod val="135000"/>
              </a:schemeClr>
              <a:prstClr val="white"/>
            </a:duotone>
          </a:blip>
          <a:stretch>
            <a:fillRect/>
          </a:stretch>
        </p:blipFill>
        <p:spPr>
          <a:xfrm>
            <a:off x="4668873" y="288477"/>
            <a:ext cx="838507" cy="838567"/>
          </a:xfrm>
          <a:prstGeom prst="rect">
            <a:avLst/>
          </a:prstGeom>
          <a:solidFill>
            <a:schemeClr val="bg1"/>
          </a:solidFill>
          <a:ln>
            <a:noFill/>
          </a:ln>
        </p:spPr>
      </p:pic>
      <p:pic>
        <p:nvPicPr>
          <p:cNvPr id="25" name="Google Shape;256;p41">
            <a:extLst>
              <a:ext uri="{FF2B5EF4-FFF2-40B4-BE49-F238E27FC236}">
                <a16:creationId xmlns:a16="http://schemas.microsoft.com/office/drawing/2014/main" id="{42A7F1FC-8948-DB4D-9FFF-F1E36DB35BF1}"/>
              </a:ext>
            </a:extLst>
          </p:cNvPr>
          <p:cNvPicPr preferRelativeResize="0"/>
          <p:nvPr/>
        </p:nvPicPr>
        <p:blipFill>
          <a:blip r:embed="rId3">
            <a:alphaModFix/>
            <a:duotone>
              <a:schemeClr val="bg2">
                <a:shade val="45000"/>
                <a:satMod val="135000"/>
              </a:schemeClr>
              <a:prstClr val="white"/>
            </a:duotone>
          </a:blip>
          <a:stretch>
            <a:fillRect/>
          </a:stretch>
        </p:blipFill>
        <p:spPr>
          <a:xfrm>
            <a:off x="4668873" y="3102612"/>
            <a:ext cx="838507" cy="838567"/>
          </a:xfrm>
          <a:prstGeom prst="rect">
            <a:avLst/>
          </a:prstGeom>
          <a:solidFill>
            <a:schemeClr val="bg1"/>
          </a:solidFill>
          <a:ln>
            <a:noFill/>
          </a:ln>
        </p:spPr>
      </p:pic>
      <p:pic>
        <p:nvPicPr>
          <p:cNvPr id="18" name="Google Shape;256;p41">
            <a:extLst>
              <a:ext uri="{FF2B5EF4-FFF2-40B4-BE49-F238E27FC236}">
                <a16:creationId xmlns:a16="http://schemas.microsoft.com/office/drawing/2014/main" id="{81871119-4336-114E-B0EA-28AF9FA914AF}"/>
              </a:ext>
            </a:extLst>
          </p:cNvPr>
          <p:cNvPicPr preferRelativeResize="0"/>
          <p:nvPr/>
        </p:nvPicPr>
        <p:blipFill>
          <a:blip r:embed="rId3">
            <a:alphaModFix/>
          </a:blip>
          <a:stretch>
            <a:fillRect/>
          </a:stretch>
        </p:blipFill>
        <p:spPr>
          <a:xfrm>
            <a:off x="7604553" y="2019718"/>
            <a:ext cx="838507" cy="838567"/>
          </a:xfrm>
          <a:prstGeom prst="rect">
            <a:avLst/>
          </a:prstGeom>
          <a:noFill/>
          <a:ln>
            <a:noFill/>
          </a:ln>
        </p:spPr>
      </p:pic>
      <p:grpSp>
        <p:nvGrpSpPr>
          <p:cNvPr id="22" name="Google Shape;275;p42">
            <a:extLst>
              <a:ext uri="{FF2B5EF4-FFF2-40B4-BE49-F238E27FC236}">
                <a16:creationId xmlns:a16="http://schemas.microsoft.com/office/drawing/2014/main" id="{A8EB1780-7AA1-D44F-959C-DEB42E192D8F}"/>
              </a:ext>
            </a:extLst>
          </p:cNvPr>
          <p:cNvGrpSpPr/>
          <p:nvPr/>
        </p:nvGrpSpPr>
        <p:grpSpPr>
          <a:xfrm>
            <a:off x="6333954" y="4655985"/>
            <a:ext cx="1622511" cy="1354663"/>
            <a:chOff x="685800" y="3045975"/>
            <a:chExt cx="2281241" cy="2283385"/>
          </a:xfrm>
        </p:grpSpPr>
        <p:pic>
          <p:nvPicPr>
            <p:cNvPr id="26" name="Google Shape;276;p42" descr="http://marks-design.com/images/CPU-Stress-Test.png">
              <a:extLst>
                <a:ext uri="{FF2B5EF4-FFF2-40B4-BE49-F238E27FC236}">
                  <a16:creationId xmlns:a16="http://schemas.microsoft.com/office/drawing/2014/main" id="{80DBF1BA-29BF-9D44-A99D-B2D97066049D}"/>
                </a:ext>
              </a:extLst>
            </p:cNvPr>
            <p:cNvPicPr preferRelativeResize="0"/>
            <p:nvPr/>
          </p:nvPicPr>
          <p:blipFill rotWithShape="1">
            <a:blip r:embed="rId6">
              <a:alphaModFix/>
            </a:blip>
            <a:srcRect/>
            <a:stretch/>
          </p:blipFill>
          <p:spPr>
            <a:xfrm>
              <a:off x="943376" y="3255934"/>
              <a:ext cx="1709400" cy="1709400"/>
            </a:xfrm>
            <a:prstGeom prst="rect">
              <a:avLst/>
            </a:prstGeom>
            <a:noFill/>
            <a:ln>
              <a:noFill/>
            </a:ln>
          </p:spPr>
        </p:pic>
        <p:pic>
          <p:nvPicPr>
            <p:cNvPr id="27" name="Google Shape;277;p42" descr="http://www.clker.com/cliparts/0/a/a/3/1197148799528042285barretr_Key.svg.med.png">
              <a:extLst>
                <a:ext uri="{FF2B5EF4-FFF2-40B4-BE49-F238E27FC236}">
                  <a16:creationId xmlns:a16="http://schemas.microsoft.com/office/drawing/2014/main" id="{12B7E663-D9BA-D045-A23C-B7DD600A26EA}"/>
                </a:ext>
              </a:extLst>
            </p:cNvPr>
            <p:cNvPicPr preferRelativeResize="0"/>
            <p:nvPr/>
          </p:nvPicPr>
          <p:blipFill rotWithShape="1">
            <a:blip r:embed="rId7">
              <a:alphaModFix/>
            </a:blip>
            <a:srcRect/>
            <a:stretch/>
          </p:blipFill>
          <p:spPr>
            <a:xfrm rot="-2898112">
              <a:off x="1898719" y="4471663"/>
              <a:ext cx="552460" cy="557991"/>
            </a:xfrm>
            <a:prstGeom prst="rect">
              <a:avLst/>
            </a:prstGeom>
            <a:noFill/>
            <a:ln>
              <a:noFill/>
            </a:ln>
          </p:spPr>
        </p:pic>
        <p:pic>
          <p:nvPicPr>
            <p:cNvPr id="28" name="Google Shape;278;p42">
              <a:extLst>
                <a:ext uri="{FF2B5EF4-FFF2-40B4-BE49-F238E27FC236}">
                  <a16:creationId xmlns:a16="http://schemas.microsoft.com/office/drawing/2014/main" id="{B380EBF9-5E3C-F146-81ED-CBA005985837}"/>
                </a:ext>
              </a:extLst>
            </p:cNvPr>
            <p:cNvPicPr preferRelativeResize="0"/>
            <p:nvPr/>
          </p:nvPicPr>
          <p:blipFill rotWithShape="1">
            <a:blip r:embed="rId8">
              <a:alphaModFix/>
            </a:blip>
            <a:srcRect/>
            <a:stretch/>
          </p:blipFill>
          <p:spPr>
            <a:xfrm rot="-5400000">
              <a:off x="-346800" y="4080636"/>
              <a:ext cx="2281200" cy="216000"/>
            </a:xfrm>
            <a:prstGeom prst="rect">
              <a:avLst/>
            </a:prstGeom>
            <a:noFill/>
            <a:ln>
              <a:noFill/>
            </a:ln>
          </p:spPr>
        </p:pic>
        <p:pic>
          <p:nvPicPr>
            <p:cNvPr id="29" name="Google Shape;279;p42">
              <a:extLst>
                <a:ext uri="{FF2B5EF4-FFF2-40B4-BE49-F238E27FC236}">
                  <a16:creationId xmlns:a16="http://schemas.microsoft.com/office/drawing/2014/main" id="{79EEB1B8-7DAE-124D-BC36-5B16CD6DB4AF}"/>
                </a:ext>
              </a:extLst>
            </p:cNvPr>
            <p:cNvPicPr preferRelativeResize="0"/>
            <p:nvPr/>
          </p:nvPicPr>
          <p:blipFill rotWithShape="1">
            <a:blip r:embed="rId8">
              <a:alphaModFix/>
            </a:blip>
            <a:srcRect/>
            <a:stretch/>
          </p:blipFill>
          <p:spPr>
            <a:xfrm>
              <a:off x="762000" y="3045975"/>
              <a:ext cx="2194200" cy="216000"/>
            </a:xfrm>
            <a:prstGeom prst="rect">
              <a:avLst/>
            </a:prstGeom>
            <a:noFill/>
            <a:ln>
              <a:noFill/>
            </a:ln>
          </p:spPr>
        </p:pic>
        <p:pic>
          <p:nvPicPr>
            <p:cNvPr id="30" name="Google Shape;280;p42">
              <a:extLst>
                <a:ext uri="{FF2B5EF4-FFF2-40B4-BE49-F238E27FC236}">
                  <a16:creationId xmlns:a16="http://schemas.microsoft.com/office/drawing/2014/main" id="{EB90DBAC-5963-214E-9273-AA18C772CFC5}"/>
                </a:ext>
              </a:extLst>
            </p:cNvPr>
            <p:cNvPicPr preferRelativeResize="0"/>
            <p:nvPr/>
          </p:nvPicPr>
          <p:blipFill rotWithShape="1">
            <a:blip r:embed="rId8">
              <a:alphaModFix/>
            </a:blip>
            <a:srcRect/>
            <a:stretch/>
          </p:blipFill>
          <p:spPr>
            <a:xfrm rot="-5400000">
              <a:off x="1742811" y="4053452"/>
              <a:ext cx="2230800" cy="216000"/>
            </a:xfrm>
            <a:prstGeom prst="rect">
              <a:avLst/>
            </a:prstGeom>
            <a:noFill/>
            <a:ln>
              <a:noFill/>
            </a:ln>
          </p:spPr>
        </p:pic>
        <p:pic>
          <p:nvPicPr>
            <p:cNvPr id="31" name="Google Shape;281;p42">
              <a:extLst>
                <a:ext uri="{FF2B5EF4-FFF2-40B4-BE49-F238E27FC236}">
                  <a16:creationId xmlns:a16="http://schemas.microsoft.com/office/drawing/2014/main" id="{E1138F20-EF27-C54A-8D19-BBAED73B8DF1}"/>
                </a:ext>
              </a:extLst>
            </p:cNvPr>
            <p:cNvPicPr preferRelativeResize="0"/>
            <p:nvPr/>
          </p:nvPicPr>
          <p:blipFill rotWithShape="1">
            <a:blip r:embed="rId8">
              <a:alphaModFix/>
            </a:blip>
            <a:srcRect/>
            <a:stretch/>
          </p:blipFill>
          <p:spPr>
            <a:xfrm>
              <a:off x="772841" y="5113360"/>
              <a:ext cx="2194200" cy="216000"/>
            </a:xfrm>
            <a:prstGeom prst="rect">
              <a:avLst/>
            </a:prstGeom>
            <a:noFill/>
            <a:ln>
              <a:noFill/>
            </a:ln>
          </p:spPr>
        </p:pic>
      </p:grpSp>
      <p:sp>
        <p:nvSpPr>
          <p:cNvPr id="32" name="Google Shape;282;p42">
            <a:extLst>
              <a:ext uri="{FF2B5EF4-FFF2-40B4-BE49-F238E27FC236}">
                <a16:creationId xmlns:a16="http://schemas.microsoft.com/office/drawing/2014/main" id="{1248C30D-F712-8141-B29D-E56CEB2D9A8A}"/>
              </a:ext>
            </a:extLst>
          </p:cNvPr>
          <p:cNvSpPr txBox="1"/>
          <p:nvPr/>
        </p:nvSpPr>
        <p:spPr>
          <a:xfrm>
            <a:off x="6053761" y="6135137"/>
            <a:ext cx="2164319" cy="111674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2200" dirty="0">
                <a:solidFill>
                  <a:srgbClr val="000000"/>
                </a:solidFill>
                <a:latin typeface="Times New Roman"/>
                <a:ea typeface="Times New Roman"/>
                <a:cs typeface="Times New Roman"/>
                <a:sym typeface="Times New Roman"/>
              </a:rPr>
              <a:t>Secure CPU</a:t>
            </a:r>
            <a:endParaRPr sz="2200" dirty="0">
              <a:solidFill>
                <a:srgbClr val="000000"/>
              </a:solidFill>
              <a:latin typeface="Times New Roman"/>
              <a:ea typeface="Times New Roman"/>
              <a:cs typeface="Times New Roman"/>
              <a:sym typeface="Times New Roman"/>
            </a:endParaRPr>
          </a:p>
        </p:txBody>
      </p:sp>
      <p:sp>
        <p:nvSpPr>
          <p:cNvPr id="33" name="TextBox 32">
            <a:extLst>
              <a:ext uri="{FF2B5EF4-FFF2-40B4-BE49-F238E27FC236}">
                <a16:creationId xmlns:a16="http://schemas.microsoft.com/office/drawing/2014/main" id="{B25CF4AD-F76D-F244-8FBC-FCF18774C17C}"/>
              </a:ext>
            </a:extLst>
          </p:cNvPr>
          <p:cNvSpPr txBox="1"/>
          <p:nvPr/>
        </p:nvSpPr>
        <p:spPr>
          <a:xfrm>
            <a:off x="7393097" y="3394302"/>
            <a:ext cx="2787943" cy="461665"/>
          </a:xfrm>
          <a:prstGeom prst="rect">
            <a:avLst/>
          </a:prstGeom>
          <a:noFill/>
        </p:spPr>
        <p:txBody>
          <a:bodyPr wrap="none" rtlCol="0">
            <a:spAutoFit/>
          </a:bodyPr>
          <a:lstStyle/>
          <a:p>
            <a:r>
              <a:rPr lang="en-US" sz="2400" dirty="0"/>
              <a:t>“Select Smoke = Yes”</a:t>
            </a:r>
          </a:p>
        </p:txBody>
      </p:sp>
      <p:cxnSp>
        <p:nvCxnSpPr>
          <p:cNvPr id="34" name="Straight Arrow Connector 33">
            <a:extLst>
              <a:ext uri="{FF2B5EF4-FFF2-40B4-BE49-F238E27FC236}">
                <a16:creationId xmlns:a16="http://schemas.microsoft.com/office/drawing/2014/main" id="{845E39D2-BBCB-5741-823A-C3BC82A7C878}"/>
              </a:ext>
            </a:extLst>
          </p:cNvPr>
          <p:cNvCxnSpPr>
            <a:cxnSpLocks/>
          </p:cNvCxnSpPr>
          <p:nvPr/>
        </p:nvCxnSpPr>
        <p:spPr>
          <a:xfrm>
            <a:off x="7125049" y="2748584"/>
            <a:ext cx="10871" cy="1701832"/>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Google Shape;286;p42" descr="http://icons.iconarchive.com/icons/arrioch/halloween/256/devil-icon.png">
            <a:extLst>
              <a:ext uri="{FF2B5EF4-FFF2-40B4-BE49-F238E27FC236}">
                <a16:creationId xmlns:a16="http://schemas.microsoft.com/office/drawing/2014/main" id="{D5F72BF0-CDFD-E948-A7E4-2B6E108196A5}"/>
              </a:ext>
            </a:extLst>
          </p:cNvPr>
          <p:cNvPicPr preferRelativeResize="0"/>
          <p:nvPr/>
        </p:nvPicPr>
        <p:blipFill rotWithShape="1">
          <a:blip r:embed="rId9">
            <a:alphaModFix/>
          </a:blip>
          <a:srcRect/>
          <a:stretch/>
        </p:blipFill>
        <p:spPr>
          <a:xfrm>
            <a:off x="7955876" y="3852937"/>
            <a:ext cx="589003" cy="663993"/>
          </a:xfrm>
          <a:prstGeom prst="rect">
            <a:avLst/>
          </a:prstGeom>
          <a:noFill/>
          <a:ln>
            <a:noFill/>
          </a:ln>
        </p:spPr>
      </p:pic>
      <p:graphicFrame>
        <p:nvGraphicFramePr>
          <p:cNvPr id="36" name="Table 35">
            <a:extLst>
              <a:ext uri="{FF2B5EF4-FFF2-40B4-BE49-F238E27FC236}">
                <a16:creationId xmlns:a16="http://schemas.microsoft.com/office/drawing/2014/main" id="{7D2CDF3B-5C0E-FF47-A0DF-54D055C34D76}"/>
              </a:ext>
            </a:extLst>
          </p:cNvPr>
          <p:cNvGraphicFramePr>
            <a:graphicFrameLocks noGrp="1"/>
          </p:cNvGraphicFramePr>
          <p:nvPr>
            <p:extLst/>
          </p:nvPr>
        </p:nvGraphicFramePr>
        <p:xfrm>
          <a:off x="9260374" y="882587"/>
          <a:ext cx="1705526" cy="74168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Smoke</a:t>
                      </a:r>
                    </a:p>
                  </a:txBody>
                  <a:tcPr/>
                </a:tc>
                <a:extLst>
                  <a:ext uri="{0D108BD9-81ED-4DB2-BD59-A6C34878D82A}">
                    <a16:rowId xmlns:a16="http://schemas.microsoft.com/office/drawing/2014/main" val="2840817664"/>
                  </a:ext>
                </a:extLst>
              </a:tr>
              <a:tr h="370840">
                <a:tc>
                  <a:txBody>
                    <a:bodyPr/>
                    <a:lstStyle/>
                    <a:p>
                      <a:r>
                        <a:rPr lang="en-US" dirty="0"/>
                        <a:t>Bob</a:t>
                      </a:r>
                    </a:p>
                  </a:txBody>
                  <a:tcPr/>
                </a:tc>
                <a:tc>
                  <a:txBody>
                    <a:bodyPr/>
                    <a:lstStyle/>
                    <a:p>
                      <a:r>
                        <a:rPr lang="en-US" dirty="0"/>
                        <a:t>Yes</a:t>
                      </a:r>
                    </a:p>
                  </a:txBody>
                  <a:tcPr/>
                </a:tc>
                <a:extLst>
                  <a:ext uri="{0D108BD9-81ED-4DB2-BD59-A6C34878D82A}">
                    <a16:rowId xmlns:a16="http://schemas.microsoft.com/office/drawing/2014/main" val="3895199575"/>
                  </a:ext>
                </a:extLst>
              </a:tr>
            </a:tbl>
          </a:graphicData>
        </a:graphic>
      </p:graphicFrame>
      <p:pic>
        <p:nvPicPr>
          <p:cNvPr id="37" name="Google Shape;256;p41">
            <a:extLst>
              <a:ext uri="{FF2B5EF4-FFF2-40B4-BE49-F238E27FC236}">
                <a16:creationId xmlns:a16="http://schemas.microsoft.com/office/drawing/2014/main" id="{E676D71B-A6B6-CD47-9802-2CC6A860BCE4}"/>
              </a:ext>
            </a:extLst>
          </p:cNvPr>
          <p:cNvPicPr preferRelativeResize="0"/>
          <p:nvPr/>
        </p:nvPicPr>
        <p:blipFill>
          <a:blip r:embed="rId3">
            <a:alphaModFix/>
          </a:blip>
          <a:stretch>
            <a:fillRect/>
          </a:stretch>
        </p:blipFill>
        <p:spPr>
          <a:xfrm>
            <a:off x="10546646" y="1208220"/>
            <a:ext cx="838507" cy="838567"/>
          </a:xfrm>
          <a:prstGeom prst="rect">
            <a:avLst/>
          </a:prstGeom>
          <a:noFill/>
          <a:ln>
            <a:noFill/>
          </a:ln>
        </p:spPr>
      </p:pic>
      <p:cxnSp>
        <p:nvCxnSpPr>
          <p:cNvPr id="5" name="Straight Arrow Connector 4">
            <a:extLst>
              <a:ext uri="{FF2B5EF4-FFF2-40B4-BE49-F238E27FC236}">
                <a16:creationId xmlns:a16="http://schemas.microsoft.com/office/drawing/2014/main" id="{F2CE6005-7681-D047-850D-3195468FC6F5}"/>
              </a:ext>
            </a:extLst>
          </p:cNvPr>
          <p:cNvCxnSpPr>
            <a:cxnSpLocks/>
          </p:cNvCxnSpPr>
          <p:nvPr/>
        </p:nvCxnSpPr>
        <p:spPr>
          <a:xfrm flipV="1">
            <a:off x="8336250" y="1347461"/>
            <a:ext cx="924124" cy="42863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4A0E538A-4181-824A-BF7A-E0D10082DBC4}"/>
              </a:ext>
            </a:extLst>
          </p:cNvPr>
          <p:cNvSpPr/>
          <p:nvPr/>
        </p:nvSpPr>
        <p:spPr>
          <a:xfrm>
            <a:off x="6192731" y="1548497"/>
            <a:ext cx="2143519" cy="5391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oogle Shape;286;p42" descr="http://icons.iconarchive.com/icons/arrioch/halloween/256/devil-icon.png">
            <a:extLst>
              <a:ext uri="{FF2B5EF4-FFF2-40B4-BE49-F238E27FC236}">
                <a16:creationId xmlns:a16="http://schemas.microsoft.com/office/drawing/2014/main" id="{978525CD-1976-9848-ABAD-7273C8695D49}"/>
              </a:ext>
            </a:extLst>
          </p:cNvPr>
          <p:cNvPicPr preferRelativeResize="0"/>
          <p:nvPr/>
        </p:nvPicPr>
        <p:blipFill rotWithShape="1">
          <a:blip r:embed="rId9">
            <a:alphaModFix/>
          </a:blip>
          <a:srcRect/>
          <a:stretch/>
        </p:blipFill>
        <p:spPr>
          <a:xfrm>
            <a:off x="8408701" y="897785"/>
            <a:ext cx="589003" cy="663993"/>
          </a:xfrm>
          <a:prstGeom prst="rect">
            <a:avLst/>
          </a:prstGeom>
          <a:noFill/>
          <a:ln>
            <a:noFill/>
          </a:ln>
        </p:spPr>
      </p:pic>
      <p:pic>
        <p:nvPicPr>
          <p:cNvPr id="39" name="Google Shape;230;p40">
            <a:extLst>
              <a:ext uri="{FF2B5EF4-FFF2-40B4-BE49-F238E27FC236}">
                <a16:creationId xmlns:a16="http://schemas.microsoft.com/office/drawing/2014/main" id="{17FF65E9-1236-9F4F-BC0E-4FA65E69D2B9}"/>
              </a:ext>
            </a:extLst>
          </p:cNvPr>
          <p:cNvPicPr preferRelativeResize="0"/>
          <p:nvPr/>
        </p:nvPicPr>
        <p:blipFill>
          <a:blip r:embed="rId10">
            <a:alphaModFix/>
          </a:blip>
          <a:stretch>
            <a:fillRect/>
          </a:stretch>
        </p:blipFill>
        <p:spPr>
          <a:xfrm>
            <a:off x="6872906" y="187090"/>
            <a:ext cx="684116" cy="622954"/>
          </a:xfrm>
          <a:prstGeom prst="rect">
            <a:avLst/>
          </a:prstGeom>
          <a:noFill/>
          <a:ln>
            <a:noFill/>
          </a:ln>
        </p:spPr>
      </p:pic>
    </p:spTree>
    <p:extLst>
      <p:ext uri="{BB962C8B-B14F-4D97-AF65-F5344CB8AC3E}">
        <p14:creationId xmlns:p14="http://schemas.microsoft.com/office/powerpoint/2010/main" val="116553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6F8ED67-1F22-EE45-94B0-0A5A14354CB7}"/>
                  </a:ext>
                </a:extLst>
              </p:cNvPr>
              <p:cNvSpPr>
                <a:spLocks noGrp="1"/>
              </p:cNvSpPr>
              <p:nvPr>
                <p:ph idx="1"/>
              </p:nvPr>
            </p:nvSpPr>
            <p:spPr/>
            <p:txBody>
              <a:bodyPr>
                <a:normAutofit/>
              </a:bodyPr>
              <a:lstStyle/>
              <a:p>
                <a:r>
                  <a:rPr lang="en-US" dirty="0"/>
                  <a:t>D</a:t>
                </a:r>
                <a:r>
                  <a:rPr lang="en-US" sz="2800" dirty="0"/>
                  <a:t>atabase </a:t>
                </a:r>
                <a:r>
                  <a:rPr lang="en-US" dirty="0"/>
                  <a:t>J</a:t>
                </a:r>
                <a:r>
                  <a:rPr lang="en-US" sz="2800" dirty="0"/>
                  <a:t>oin:</a:t>
                </a:r>
              </a:p>
              <a:p>
                <a:pPr lvl="1"/>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--&gt; near linear</a:t>
                </a:r>
              </a:p>
              <a:p>
                <a:pPr lvl="1"/>
                <a:endParaRPr lang="en-US" dirty="0"/>
              </a:p>
              <a:p>
                <a:pPr lvl="1"/>
                <a:endParaRPr lang="en-US" dirty="0"/>
              </a:p>
              <a:p>
                <a:pPr lvl="1"/>
                <a:endParaRPr lang="en-US" dirty="0"/>
              </a:p>
              <a:p>
                <a:r>
                  <a:rPr lang="en-US" dirty="0"/>
                  <a:t>Merging, Range Queries</a:t>
                </a:r>
              </a:p>
              <a:p>
                <a:pPr lvl="1"/>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𝑛</m:t>
                        </m:r>
                        <m:r>
                          <a:rPr lang="en-US" b="0" i="1" smtClean="0">
                            <a:latin typeface="Cambria Math" panose="02040503050406030204" pitchFamily="18" charset="0"/>
                          </a:rPr>
                          <m:t>)  </m:t>
                        </m:r>
                      </m:e>
                    </m:func>
                  </m:oMath>
                </a14:m>
                <a:r>
                  <a:rPr lang="en-US" dirty="0">
                    <a:sym typeface="Wingdings" pitchFamily="2" charset="2"/>
                  </a:rPr>
                  <a:t>--&gt;</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𝑂</m:t>
                        </m:r>
                      </m:e>
                    </m:acc>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 </m:t>
                            </m:r>
                          </m:e>
                        </m:func>
                      </m:e>
                    </m:func>
                  </m:oMath>
                </a14:m>
                <a:endParaRPr lang="en-US" dirty="0">
                  <a:sym typeface="Wingdings" pitchFamily="2" charset="2"/>
                </a:endParaRPr>
              </a:p>
              <a:p>
                <a:pPr marL="457200" lvl="1" indent="0">
                  <a:buNone/>
                </a:pPr>
                <a:endParaRPr lang="en-US" dirty="0">
                  <a:sym typeface="Wingdings" pitchFamily="2" charset="2"/>
                </a:endParaRPr>
              </a:p>
              <a:p>
                <a:pPr marL="457200" lvl="1" indent="0">
                  <a:buNone/>
                </a:pPr>
                <a:endParaRPr lang="en-US" dirty="0">
                  <a:sym typeface="Wingdings" pitchFamily="2" charset="2"/>
                </a:endParaRPr>
              </a:p>
              <a:p>
                <a:pPr marL="457200" lvl="1" indent="0">
                  <a:buNone/>
                </a:pPr>
                <a:r>
                  <a:rPr lang="en-US" dirty="0">
                    <a:sym typeface="Wingdings" pitchFamily="2" charset="2"/>
                  </a:rPr>
                  <a:t>… …</a:t>
                </a:r>
              </a:p>
            </p:txBody>
          </p:sp>
        </mc:Choice>
        <mc:Fallback>
          <p:sp>
            <p:nvSpPr>
              <p:cNvPr id="3" name="Content Placeholder 2">
                <a:extLst>
                  <a:ext uri="{FF2B5EF4-FFF2-40B4-BE49-F238E27FC236}">
                    <a16:creationId xmlns:a16="http://schemas.microsoft.com/office/drawing/2014/main" id="{86F8ED67-1F22-EE45-94B0-0A5A14354CB7}"/>
                  </a:ext>
                </a:extLst>
              </p:cNvPr>
              <p:cNvSpPr>
                <a:spLocks noGrp="1" noRot="1" noChangeAspect="1" noMove="1" noResize="1" noEditPoints="1" noAdjustHandles="1" noChangeArrowheads="1" noChangeShapeType="1" noTextEdit="1"/>
              </p:cNvSpPr>
              <p:nvPr>
                <p:ph idx="1"/>
              </p:nvPr>
            </p:nvSpPr>
            <p:spPr>
              <a:blipFill>
                <a:blip r:embed="rId3"/>
                <a:stretch>
                  <a:fillRect l="-965" t="-26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209FC7-5B9A-154E-AAEF-FB311E5299FD}"/>
              </a:ext>
            </a:extLst>
          </p:cNvPr>
          <p:cNvSpPr>
            <a:spLocks noGrp="1"/>
          </p:cNvSpPr>
          <p:nvPr>
            <p:ph type="sldNum" sz="quarter" idx="12"/>
          </p:nvPr>
        </p:nvSpPr>
        <p:spPr/>
        <p:txBody>
          <a:bodyPr/>
          <a:lstStyle/>
          <a:p>
            <a:fld id="{41E3F2BF-CFD2-B941-A75D-E2179CA4D974}" type="slidenum">
              <a:rPr lang="en-US" smtClean="0"/>
              <a:t>6</a:t>
            </a:fld>
            <a:endParaRPr lang="en-US"/>
          </a:p>
        </p:txBody>
      </p:sp>
      <p:sp>
        <p:nvSpPr>
          <p:cNvPr id="5" name="Title 1">
            <a:extLst>
              <a:ext uri="{FF2B5EF4-FFF2-40B4-BE49-F238E27FC236}">
                <a16:creationId xmlns:a16="http://schemas.microsoft.com/office/drawing/2014/main" id="{809AEE1B-73C6-3245-BB28-6F53FC74B938}"/>
              </a:ext>
            </a:extLst>
          </p:cNvPr>
          <p:cNvSpPr>
            <a:spLocks noGrp="1"/>
          </p:cNvSpPr>
          <p:nvPr>
            <p:ph type="title"/>
          </p:nvPr>
        </p:nvSpPr>
        <p:spPr/>
        <p:txBody>
          <a:bodyPr/>
          <a:lstStyle/>
          <a:p>
            <a:r>
              <a:rPr lang="en-US" dirty="0"/>
              <a:t>DO algorithms can fundamentally overcome the barriers for fully oblivious algorithms</a:t>
            </a:r>
          </a:p>
        </p:txBody>
      </p:sp>
      <p:sp>
        <p:nvSpPr>
          <p:cNvPr id="6" name="Oval 5">
            <a:extLst>
              <a:ext uri="{FF2B5EF4-FFF2-40B4-BE49-F238E27FC236}">
                <a16:creationId xmlns:a16="http://schemas.microsoft.com/office/drawing/2014/main" id="{722E3751-93D0-1C47-973B-51E25C7413A4}"/>
              </a:ext>
            </a:extLst>
          </p:cNvPr>
          <p:cNvSpPr/>
          <p:nvPr/>
        </p:nvSpPr>
        <p:spPr>
          <a:xfrm>
            <a:off x="7760043" y="3039762"/>
            <a:ext cx="3472249" cy="19029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accent6">
                    <a:lumMod val="75000"/>
                  </a:schemeClr>
                </a:solidFill>
              </a:rPr>
              <a:t>Also avoiding the worst-case padding </a:t>
            </a:r>
            <a:r>
              <a:rPr lang="en-US" sz="2800" dirty="0">
                <a:solidFill>
                  <a:schemeClr val="accent6">
                    <a:lumMod val="75000"/>
                  </a:schemeClr>
                </a:solidFill>
                <a:sym typeface="Wingdings" pitchFamily="2" charset="2"/>
              </a:rPr>
              <a:t></a:t>
            </a:r>
            <a:endParaRPr lang="en-US" sz="2800" dirty="0">
              <a:solidFill>
                <a:schemeClr val="accent6">
                  <a:lumMod val="75000"/>
                </a:schemeClr>
              </a:solidFill>
            </a:endParaRPr>
          </a:p>
        </p:txBody>
      </p:sp>
    </p:spTree>
    <p:extLst>
      <p:ext uri="{BB962C8B-B14F-4D97-AF65-F5344CB8AC3E}">
        <p14:creationId xmlns:p14="http://schemas.microsoft.com/office/powerpoint/2010/main" val="2149681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pic>
        <p:nvPicPr>
          <p:cNvPr id="24" name="Google Shape;256;p41">
            <a:extLst>
              <a:ext uri="{FF2B5EF4-FFF2-40B4-BE49-F238E27FC236}">
                <a16:creationId xmlns:a16="http://schemas.microsoft.com/office/drawing/2014/main" id="{308BA9C5-5EC5-3D44-8550-D691DF2C0AF9}"/>
              </a:ext>
            </a:extLst>
          </p:cNvPr>
          <p:cNvPicPr preferRelativeResize="0"/>
          <p:nvPr/>
        </p:nvPicPr>
        <p:blipFill>
          <a:blip r:embed="rId3">
            <a:alphaModFix/>
            <a:duotone>
              <a:schemeClr val="bg2">
                <a:shade val="45000"/>
                <a:satMod val="135000"/>
              </a:schemeClr>
              <a:prstClr val="white"/>
            </a:duotone>
          </a:blip>
          <a:stretch>
            <a:fillRect/>
          </a:stretch>
        </p:blipFill>
        <p:spPr>
          <a:xfrm>
            <a:off x="4859091" y="1529029"/>
            <a:ext cx="838507" cy="838567"/>
          </a:xfrm>
          <a:prstGeom prst="rect">
            <a:avLst/>
          </a:prstGeom>
          <a:solidFill>
            <a:schemeClr val="bg1"/>
          </a:solidFill>
          <a:ln>
            <a:noFill/>
          </a:ln>
        </p:spPr>
      </p:pic>
      <p:sp>
        <p:nvSpPr>
          <p:cNvPr id="233" name="Google Shape;233;p40"/>
          <p:cNvSpPr txBox="1"/>
          <p:nvPr/>
        </p:nvSpPr>
        <p:spPr>
          <a:xfrm rot="5400000">
            <a:off x="1076333" y="3983600"/>
            <a:ext cx="1439200" cy="1066800"/>
          </a:xfrm>
          <a:prstGeom prst="rect">
            <a:avLst/>
          </a:prstGeom>
          <a:noFill/>
          <a:ln>
            <a:noFill/>
          </a:ln>
        </p:spPr>
        <p:txBody>
          <a:bodyPr spcFirstLastPara="1" wrap="square" lIns="121900" tIns="121900" rIns="121900" bIns="121900" anchor="t" anchorCtr="0">
            <a:noAutofit/>
          </a:bodyPr>
          <a:lstStyle/>
          <a:p>
            <a:r>
              <a:rPr lang="en" sz="8000" dirty="0">
                <a:solidFill>
                  <a:schemeClr val="bg2">
                    <a:lumMod val="75000"/>
                  </a:schemeClr>
                </a:solidFill>
              </a:rPr>
              <a:t>...</a:t>
            </a:r>
            <a:endParaRPr sz="8000" dirty="0">
              <a:solidFill>
                <a:schemeClr val="bg2">
                  <a:lumMod val="75000"/>
                </a:schemeClr>
              </a:solidFill>
            </a:endParaRPr>
          </a:p>
        </p:txBody>
      </p:sp>
      <p:pic>
        <p:nvPicPr>
          <p:cNvPr id="3" name="Picture 2">
            <a:extLst>
              <a:ext uri="{FF2B5EF4-FFF2-40B4-BE49-F238E27FC236}">
                <a16:creationId xmlns:a16="http://schemas.microsoft.com/office/drawing/2014/main" id="{08C8D171-28E5-FC4C-BB4F-51BB771C1EBA}"/>
              </a:ext>
            </a:extLst>
          </p:cNvPr>
          <p:cNvPicPr>
            <a:picLocks noChangeAspect="1"/>
          </p:cNvPicPr>
          <p:nvPr/>
        </p:nvPicPr>
        <p:blipFill>
          <a:blip r:embed="rId4">
            <a:lum bright="70000" contrast="-70000"/>
          </a:blip>
          <a:stretch>
            <a:fillRect/>
          </a:stretch>
        </p:blipFill>
        <p:spPr>
          <a:xfrm>
            <a:off x="590534" y="438830"/>
            <a:ext cx="1422400" cy="1422400"/>
          </a:xfrm>
          <a:prstGeom prst="rect">
            <a:avLst/>
          </a:prstGeom>
        </p:spPr>
      </p:pic>
      <p:sp>
        <p:nvSpPr>
          <p:cNvPr id="4" name="TextBox 3">
            <a:extLst>
              <a:ext uri="{FF2B5EF4-FFF2-40B4-BE49-F238E27FC236}">
                <a16:creationId xmlns:a16="http://schemas.microsoft.com/office/drawing/2014/main" id="{08917FE4-A690-724B-A795-12C1BD49C0E2}"/>
              </a:ext>
            </a:extLst>
          </p:cNvPr>
          <p:cNvSpPr txBox="1"/>
          <p:nvPr/>
        </p:nvSpPr>
        <p:spPr>
          <a:xfrm>
            <a:off x="1885942" y="824240"/>
            <a:ext cx="886781" cy="523220"/>
          </a:xfrm>
          <a:prstGeom prst="rect">
            <a:avLst/>
          </a:prstGeom>
          <a:noFill/>
        </p:spPr>
        <p:txBody>
          <a:bodyPr wrap="none" rtlCol="0">
            <a:spAutoFit/>
          </a:bodyPr>
          <a:lstStyle/>
          <a:p>
            <a:r>
              <a:rPr lang="en-US" sz="2800" dirty="0">
                <a:solidFill>
                  <a:schemeClr val="bg2">
                    <a:lumMod val="75000"/>
                  </a:schemeClr>
                </a:solidFill>
              </a:rPr>
              <a:t>Alice</a:t>
            </a:r>
          </a:p>
        </p:txBody>
      </p:sp>
      <p:pic>
        <p:nvPicPr>
          <p:cNvPr id="13" name="Picture 12">
            <a:extLst>
              <a:ext uri="{FF2B5EF4-FFF2-40B4-BE49-F238E27FC236}">
                <a16:creationId xmlns:a16="http://schemas.microsoft.com/office/drawing/2014/main" id="{F136D38B-DE5C-114C-83AD-036336C5C83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90534" y="1955897"/>
            <a:ext cx="1422400" cy="1422400"/>
          </a:xfrm>
          <a:prstGeom prst="rect">
            <a:avLst/>
          </a:prstGeom>
        </p:spPr>
      </p:pic>
      <p:sp>
        <p:nvSpPr>
          <p:cNvPr id="14" name="TextBox 13">
            <a:extLst>
              <a:ext uri="{FF2B5EF4-FFF2-40B4-BE49-F238E27FC236}">
                <a16:creationId xmlns:a16="http://schemas.microsoft.com/office/drawing/2014/main" id="{A2C25573-E52F-F84F-A0F2-5A54A17FDA50}"/>
              </a:ext>
            </a:extLst>
          </p:cNvPr>
          <p:cNvSpPr txBox="1"/>
          <p:nvPr/>
        </p:nvSpPr>
        <p:spPr>
          <a:xfrm>
            <a:off x="1871359" y="2375000"/>
            <a:ext cx="758541" cy="523220"/>
          </a:xfrm>
          <a:prstGeom prst="rect">
            <a:avLst/>
          </a:prstGeom>
          <a:noFill/>
        </p:spPr>
        <p:txBody>
          <a:bodyPr wrap="none" rtlCol="0">
            <a:spAutoFit/>
          </a:bodyPr>
          <a:lstStyle/>
          <a:p>
            <a:r>
              <a:rPr lang="en-US" sz="2800" dirty="0">
                <a:solidFill>
                  <a:srgbClr val="FF0000"/>
                </a:solidFill>
              </a:rPr>
              <a:t>Bob</a:t>
            </a:r>
          </a:p>
        </p:txBody>
      </p:sp>
      <p:pic>
        <p:nvPicPr>
          <p:cNvPr id="15" name="Picture 14">
            <a:extLst>
              <a:ext uri="{FF2B5EF4-FFF2-40B4-BE49-F238E27FC236}">
                <a16:creationId xmlns:a16="http://schemas.microsoft.com/office/drawing/2014/main" id="{FF942C59-337D-EA45-86E2-AE878CA03D19}"/>
              </a:ext>
            </a:extLst>
          </p:cNvPr>
          <p:cNvPicPr>
            <a:picLocks noChangeAspect="1"/>
          </p:cNvPicPr>
          <p:nvPr/>
        </p:nvPicPr>
        <p:blipFill>
          <a:blip r:embed="rId4">
            <a:lum bright="70000" contrast="-70000"/>
          </a:blip>
          <a:stretch>
            <a:fillRect/>
          </a:stretch>
        </p:blipFill>
        <p:spPr>
          <a:xfrm>
            <a:off x="590534" y="4944503"/>
            <a:ext cx="1422400" cy="1422400"/>
          </a:xfrm>
          <a:prstGeom prst="rect">
            <a:avLst/>
          </a:prstGeom>
        </p:spPr>
      </p:pic>
      <p:sp>
        <p:nvSpPr>
          <p:cNvPr id="16" name="TextBox 15">
            <a:extLst>
              <a:ext uri="{FF2B5EF4-FFF2-40B4-BE49-F238E27FC236}">
                <a16:creationId xmlns:a16="http://schemas.microsoft.com/office/drawing/2014/main" id="{C578665C-E78D-1C41-A799-C0523AA5FDE0}"/>
              </a:ext>
            </a:extLst>
          </p:cNvPr>
          <p:cNvSpPr txBox="1"/>
          <p:nvPr/>
        </p:nvSpPr>
        <p:spPr>
          <a:xfrm>
            <a:off x="1952466" y="5540141"/>
            <a:ext cx="753732" cy="523220"/>
          </a:xfrm>
          <a:prstGeom prst="rect">
            <a:avLst/>
          </a:prstGeom>
          <a:noFill/>
        </p:spPr>
        <p:txBody>
          <a:bodyPr wrap="none" rtlCol="0">
            <a:spAutoFit/>
          </a:bodyPr>
          <a:lstStyle/>
          <a:p>
            <a:r>
              <a:rPr lang="en-US" sz="2800" dirty="0">
                <a:solidFill>
                  <a:schemeClr val="bg2">
                    <a:lumMod val="75000"/>
                  </a:schemeClr>
                </a:solidFill>
              </a:rPr>
              <a:t>Carl</a:t>
            </a:r>
          </a:p>
        </p:txBody>
      </p:sp>
      <p:cxnSp>
        <p:nvCxnSpPr>
          <p:cNvPr id="9" name="Google Shape;246;p41">
            <a:extLst>
              <a:ext uri="{FF2B5EF4-FFF2-40B4-BE49-F238E27FC236}">
                <a16:creationId xmlns:a16="http://schemas.microsoft.com/office/drawing/2014/main" id="{2E2DE479-28B6-3042-8DDA-288CFC26F6A3}"/>
              </a:ext>
            </a:extLst>
          </p:cNvPr>
          <p:cNvCxnSpPr>
            <a:cxnSpLocks/>
          </p:cNvCxnSpPr>
          <p:nvPr/>
        </p:nvCxnSpPr>
        <p:spPr>
          <a:xfrm>
            <a:off x="2955917" y="1091050"/>
            <a:ext cx="3063883" cy="0"/>
          </a:xfrm>
          <a:prstGeom prst="straightConnector1">
            <a:avLst/>
          </a:prstGeom>
          <a:noFill/>
          <a:ln w="76200" cap="flat" cmpd="sng">
            <a:solidFill>
              <a:schemeClr val="bg1">
                <a:lumMod val="85000"/>
              </a:schemeClr>
            </a:solidFill>
            <a:prstDash val="solid"/>
            <a:round/>
            <a:headEnd type="none" w="med" len="med"/>
            <a:tailEnd type="triangle" w="med" len="med"/>
          </a:ln>
        </p:spPr>
      </p:cxnSp>
      <p:cxnSp>
        <p:nvCxnSpPr>
          <p:cNvPr id="10" name="Google Shape;247;p41">
            <a:extLst>
              <a:ext uri="{FF2B5EF4-FFF2-40B4-BE49-F238E27FC236}">
                <a16:creationId xmlns:a16="http://schemas.microsoft.com/office/drawing/2014/main" id="{BD25324C-41A0-044E-BC34-6C192E4BFB5E}"/>
              </a:ext>
            </a:extLst>
          </p:cNvPr>
          <p:cNvCxnSpPr>
            <a:cxnSpLocks/>
          </p:cNvCxnSpPr>
          <p:nvPr/>
        </p:nvCxnSpPr>
        <p:spPr>
          <a:xfrm flipV="1">
            <a:off x="2706198" y="2011071"/>
            <a:ext cx="3320545" cy="847214"/>
          </a:xfrm>
          <a:prstGeom prst="straightConnector1">
            <a:avLst/>
          </a:prstGeom>
          <a:noFill/>
          <a:ln w="76200" cap="flat" cmpd="sng">
            <a:solidFill>
              <a:srgbClr val="FF0000"/>
            </a:solidFill>
            <a:prstDash val="solid"/>
            <a:round/>
            <a:headEnd type="none" w="med" len="med"/>
            <a:tailEnd type="triangle" w="med" len="med"/>
          </a:ln>
        </p:spPr>
      </p:cxnSp>
      <p:cxnSp>
        <p:nvCxnSpPr>
          <p:cNvPr id="11" name="Google Shape;248;p41">
            <a:extLst>
              <a:ext uri="{FF2B5EF4-FFF2-40B4-BE49-F238E27FC236}">
                <a16:creationId xmlns:a16="http://schemas.microsoft.com/office/drawing/2014/main" id="{0E6DEB76-F3EC-334A-B405-BCB27381821D}"/>
              </a:ext>
            </a:extLst>
          </p:cNvPr>
          <p:cNvCxnSpPr>
            <a:cxnSpLocks/>
          </p:cNvCxnSpPr>
          <p:nvPr/>
        </p:nvCxnSpPr>
        <p:spPr>
          <a:xfrm flipV="1">
            <a:off x="2782496" y="2636610"/>
            <a:ext cx="3244247" cy="3019093"/>
          </a:xfrm>
          <a:prstGeom prst="straightConnector1">
            <a:avLst/>
          </a:prstGeom>
          <a:noFill/>
          <a:ln w="76200" cap="flat" cmpd="sng">
            <a:solidFill>
              <a:schemeClr val="bg1">
                <a:lumMod val="85000"/>
              </a:schemeClr>
            </a:solidFill>
            <a:prstDash val="solid"/>
            <a:round/>
            <a:headEnd type="none" w="med" len="med"/>
            <a:tailEnd type="triangle" w="med" len="med"/>
          </a:ln>
        </p:spPr>
      </p:cxnSp>
      <p:sp>
        <p:nvSpPr>
          <p:cNvPr id="6" name="TextBox 5">
            <a:extLst>
              <a:ext uri="{FF2B5EF4-FFF2-40B4-BE49-F238E27FC236}">
                <a16:creationId xmlns:a16="http://schemas.microsoft.com/office/drawing/2014/main" id="{64FC52C4-65BB-7946-B3A9-D0F8FB8F7142}"/>
              </a:ext>
            </a:extLst>
          </p:cNvPr>
          <p:cNvSpPr txBox="1"/>
          <p:nvPr/>
        </p:nvSpPr>
        <p:spPr>
          <a:xfrm>
            <a:off x="3689445" y="550617"/>
            <a:ext cx="545342" cy="461665"/>
          </a:xfrm>
          <a:prstGeom prst="rect">
            <a:avLst/>
          </a:prstGeom>
          <a:noFill/>
        </p:spPr>
        <p:txBody>
          <a:bodyPr wrap="none" rtlCol="0">
            <a:spAutoFit/>
          </a:bodyPr>
          <a:lstStyle/>
          <a:p>
            <a:r>
              <a:rPr lang="en-US" sz="2400" dirty="0">
                <a:solidFill>
                  <a:schemeClr val="bg2">
                    <a:lumMod val="75000"/>
                  </a:schemeClr>
                </a:solidFill>
              </a:rPr>
              <a:t>No</a:t>
            </a:r>
          </a:p>
        </p:txBody>
      </p:sp>
      <p:sp>
        <p:nvSpPr>
          <p:cNvPr id="19" name="TextBox 18">
            <a:extLst>
              <a:ext uri="{FF2B5EF4-FFF2-40B4-BE49-F238E27FC236}">
                <a16:creationId xmlns:a16="http://schemas.microsoft.com/office/drawing/2014/main" id="{F3C4FA56-8A19-B348-BBD8-AFFB3025F484}"/>
              </a:ext>
            </a:extLst>
          </p:cNvPr>
          <p:cNvSpPr txBox="1"/>
          <p:nvPr/>
        </p:nvSpPr>
        <p:spPr>
          <a:xfrm>
            <a:off x="3630768" y="1749535"/>
            <a:ext cx="587340" cy="461665"/>
          </a:xfrm>
          <a:prstGeom prst="rect">
            <a:avLst/>
          </a:prstGeom>
          <a:noFill/>
        </p:spPr>
        <p:txBody>
          <a:bodyPr wrap="none" rtlCol="0">
            <a:spAutoFit/>
          </a:bodyPr>
          <a:lstStyle/>
          <a:p>
            <a:r>
              <a:rPr lang="en-US" sz="2400" dirty="0">
                <a:solidFill>
                  <a:schemeClr val="bg2">
                    <a:lumMod val="75000"/>
                  </a:schemeClr>
                </a:solidFill>
              </a:rPr>
              <a:t>Yes</a:t>
            </a:r>
          </a:p>
        </p:txBody>
      </p:sp>
      <p:sp>
        <p:nvSpPr>
          <p:cNvPr id="20" name="TextBox 19">
            <a:extLst>
              <a:ext uri="{FF2B5EF4-FFF2-40B4-BE49-F238E27FC236}">
                <a16:creationId xmlns:a16="http://schemas.microsoft.com/office/drawing/2014/main" id="{AC7158AB-991E-7748-8B14-91B9B48C9F2F}"/>
              </a:ext>
            </a:extLst>
          </p:cNvPr>
          <p:cNvSpPr txBox="1"/>
          <p:nvPr/>
        </p:nvSpPr>
        <p:spPr>
          <a:xfrm>
            <a:off x="3554470" y="3742312"/>
            <a:ext cx="545342" cy="461665"/>
          </a:xfrm>
          <a:prstGeom prst="rect">
            <a:avLst/>
          </a:prstGeom>
          <a:noFill/>
        </p:spPr>
        <p:txBody>
          <a:bodyPr wrap="none" rtlCol="0">
            <a:spAutoFit/>
          </a:bodyPr>
          <a:lstStyle/>
          <a:p>
            <a:r>
              <a:rPr lang="en-US" sz="2400" dirty="0">
                <a:solidFill>
                  <a:schemeClr val="bg2">
                    <a:lumMod val="75000"/>
                  </a:schemeClr>
                </a:solidFill>
              </a:rPr>
              <a:t>No</a:t>
            </a:r>
          </a:p>
        </p:txBody>
      </p:sp>
      <p:graphicFrame>
        <p:nvGraphicFramePr>
          <p:cNvPr id="21" name="Table 20">
            <a:extLst>
              <a:ext uri="{FF2B5EF4-FFF2-40B4-BE49-F238E27FC236}">
                <a16:creationId xmlns:a16="http://schemas.microsoft.com/office/drawing/2014/main" id="{992D149C-7F17-8A40-94F9-C3698C43FBC5}"/>
              </a:ext>
            </a:extLst>
          </p:cNvPr>
          <p:cNvGraphicFramePr>
            <a:graphicFrameLocks noGrp="1"/>
          </p:cNvGraphicFramePr>
          <p:nvPr>
            <p:extLst/>
          </p:nvPr>
        </p:nvGraphicFramePr>
        <p:xfrm>
          <a:off x="6440506" y="91629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Smoke</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No</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Yes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No</a:t>
                      </a:r>
                    </a:p>
                  </a:txBody>
                  <a:tcPr/>
                </a:tc>
                <a:extLst>
                  <a:ext uri="{0D108BD9-81ED-4DB2-BD59-A6C34878D82A}">
                    <a16:rowId xmlns:a16="http://schemas.microsoft.com/office/drawing/2014/main" val="2152774311"/>
                  </a:ext>
                </a:extLst>
              </a:tr>
            </a:tbl>
          </a:graphicData>
        </a:graphic>
      </p:graphicFrame>
      <p:pic>
        <p:nvPicPr>
          <p:cNvPr id="23" name="Google Shape;256;p41">
            <a:extLst>
              <a:ext uri="{FF2B5EF4-FFF2-40B4-BE49-F238E27FC236}">
                <a16:creationId xmlns:a16="http://schemas.microsoft.com/office/drawing/2014/main" id="{14D66AF9-CFCE-6642-AF8A-D2F471384E6C}"/>
              </a:ext>
            </a:extLst>
          </p:cNvPr>
          <p:cNvPicPr preferRelativeResize="0"/>
          <p:nvPr/>
        </p:nvPicPr>
        <p:blipFill>
          <a:blip r:embed="rId3">
            <a:alphaModFix/>
            <a:duotone>
              <a:schemeClr val="bg2">
                <a:shade val="45000"/>
                <a:satMod val="135000"/>
              </a:schemeClr>
              <a:prstClr val="white"/>
            </a:duotone>
          </a:blip>
          <a:stretch>
            <a:fillRect/>
          </a:stretch>
        </p:blipFill>
        <p:spPr>
          <a:xfrm>
            <a:off x="4668873" y="288477"/>
            <a:ext cx="838507" cy="838567"/>
          </a:xfrm>
          <a:prstGeom prst="rect">
            <a:avLst/>
          </a:prstGeom>
          <a:solidFill>
            <a:schemeClr val="bg1"/>
          </a:solidFill>
          <a:ln>
            <a:noFill/>
          </a:ln>
        </p:spPr>
      </p:pic>
      <p:pic>
        <p:nvPicPr>
          <p:cNvPr id="25" name="Google Shape;256;p41">
            <a:extLst>
              <a:ext uri="{FF2B5EF4-FFF2-40B4-BE49-F238E27FC236}">
                <a16:creationId xmlns:a16="http://schemas.microsoft.com/office/drawing/2014/main" id="{42A7F1FC-8948-DB4D-9FFF-F1E36DB35BF1}"/>
              </a:ext>
            </a:extLst>
          </p:cNvPr>
          <p:cNvPicPr preferRelativeResize="0"/>
          <p:nvPr/>
        </p:nvPicPr>
        <p:blipFill>
          <a:blip r:embed="rId3">
            <a:alphaModFix/>
            <a:duotone>
              <a:schemeClr val="bg2">
                <a:shade val="45000"/>
                <a:satMod val="135000"/>
              </a:schemeClr>
              <a:prstClr val="white"/>
            </a:duotone>
          </a:blip>
          <a:stretch>
            <a:fillRect/>
          </a:stretch>
        </p:blipFill>
        <p:spPr>
          <a:xfrm>
            <a:off x="4668873" y="3102612"/>
            <a:ext cx="838507" cy="838567"/>
          </a:xfrm>
          <a:prstGeom prst="rect">
            <a:avLst/>
          </a:prstGeom>
          <a:solidFill>
            <a:schemeClr val="bg1"/>
          </a:solidFill>
          <a:ln>
            <a:noFill/>
          </a:ln>
        </p:spPr>
      </p:pic>
      <p:pic>
        <p:nvPicPr>
          <p:cNvPr id="18" name="Google Shape;256;p41">
            <a:extLst>
              <a:ext uri="{FF2B5EF4-FFF2-40B4-BE49-F238E27FC236}">
                <a16:creationId xmlns:a16="http://schemas.microsoft.com/office/drawing/2014/main" id="{81871119-4336-114E-B0EA-28AF9FA914AF}"/>
              </a:ext>
            </a:extLst>
          </p:cNvPr>
          <p:cNvPicPr preferRelativeResize="0"/>
          <p:nvPr/>
        </p:nvPicPr>
        <p:blipFill>
          <a:blip r:embed="rId3">
            <a:alphaModFix/>
          </a:blip>
          <a:stretch>
            <a:fillRect/>
          </a:stretch>
        </p:blipFill>
        <p:spPr>
          <a:xfrm>
            <a:off x="7604553" y="2019718"/>
            <a:ext cx="838507" cy="838567"/>
          </a:xfrm>
          <a:prstGeom prst="rect">
            <a:avLst/>
          </a:prstGeom>
          <a:noFill/>
          <a:ln>
            <a:noFill/>
          </a:ln>
        </p:spPr>
      </p:pic>
      <p:grpSp>
        <p:nvGrpSpPr>
          <p:cNvPr id="22" name="Google Shape;275;p42">
            <a:extLst>
              <a:ext uri="{FF2B5EF4-FFF2-40B4-BE49-F238E27FC236}">
                <a16:creationId xmlns:a16="http://schemas.microsoft.com/office/drawing/2014/main" id="{A8EB1780-7AA1-D44F-959C-DEB42E192D8F}"/>
              </a:ext>
            </a:extLst>
          </p:cNvPr>
          <p:cNvGrpSpPr/>
          <p:nvPr/>
        </p:nvGrpSpPr>
        <p:grpSpPr>
          <a:xfrm>
            <a:off x="6333954" y="4655985"/>
            <a:ext cx="1622511" cy="1354663"/>
            <a:chOff x="685800" y="3045975"/>
            <a:chExt cx="2281241" cy="2283385"/>
          </a:xfrm>
        </p:grpSpPr>
        <p:pic>
          <p:nvPicPr>
            <p:cNvPr id="26" name="Google Shape;276;p42" descr="http://marks-design.com/images/CPU-Stress-Test.png">
              <a:extLst>
                <a:ext uri="{FF2B5EF4-FFF2-40B4-BE49-F238E27FC236}">
                  <a16:creationId xmlns:a16="http://schemas.microsoft.com/office/drawing/2014/main" id="{80DBF1BA-29BF-9D44-A99D-B2D97066049D}"/>
                </a:ext>
              </a:extLst>
            </p:cNvPr>
            <p:cNvPicPr preferRelativeResize="0"/>
            <p:nvPr/>
          </p:nvPicPr>
          <p:blipFill rotWithShape="1">
            <a:blip r:embed="rId6">
              <a:alphaModFix/>
            </a:blip>
            <a:srcRect/>
            <a:stretch/>
          </p:blipFill>
          <p:spPr>
            <a:xfrm>
              <a:off x="943376" y="3255934"/>
              <a:ext cx="1709400" cy="1709400"/>
            </a:xfrm>
            <a:prstGeom prst="rect">
              <a:avLst/>
            </a:prstGeom>
            <a:noFill/>
            <a:ln>
              <a:noFill/>
            </a:ln>
          </p:spPr>
        </p:pic>
        <p:pic>
          <p:nvPicPr>
            <p:cNvPr id="27" name="Google Shape;277;p42" descr="http://www.clker.com/cliparts/0/a/a/3/1197148799528042285barretr_Key.svg.med.png">
              <a:extLst>
                <a:ext uri="{FF2B5EF4-FFF2-40B4-BE49-F238E27FC236}">
                  <a16:creationId xmlns:a16="http://schemas.microsoft.com/office/drawing/2014/main" id="{12B7E663-D9BA-D045-A23C-B7DD600A26EA}"/>
                </a:ext>
              </a:extLst>
            </p:cNvPr>
            <p:cNvPicPr preferRelativeResize="0"/>
            <p:nvPr/>
          </p:nvPicPr>
          <p:blipFill rotWithShape="1">
            <a:blip r:embed="rId7">
              <a:alphaModFix/>
            </a:blip>
            <a:srcRect/>
            <a:stretch/>
          </p:blipFill>
          <p:spPr>
            <a:xfrm rot="-2898112">
              <a:off x="1898719" y="4471663"/>
              <a:ext cx="552460" cy="557991"/>
            </a:xfrm>
            <a:prstGeom prst="rect">
              <a:avLst/>
            </a:prstGeom>
            <a:noFill/>
            <a:ln>
              <a:noFill/>
            </a:ln>
          </p:spPr>
        </p:pic>
        <p:pic>
          <p:nvPicPr>
            <p:cNvPr id="28" name="Google Shape;278;p42">
              <a:extLst>
                <a:ext uri="{FF2B5EF4-FFF2-40B4-BE49-F238E27FC236}">
                  <a16:creationId xmlns:a16="http://schemas.microsoft.com/office/drawing/2014/main" id="{B380EBF9-5E3C-F146-81ED-CBA005985837}"/>
                </a:ext>
              </a:extLst>
            </p:cNvPr>
            <p:cNvPicPr preferRelativeResize="0"/>
            <p:nvPr/>
          </p:nvPicPr>
          <p:blipFill rotWithShape="1">
            <a:blip r:embed="rId8">
              <a:alphaModFix/>
            </a:blip>
            <a:srcRect/>
            <a:stretch/>
          </p:blipFill>
          <p:spPr>
            <a:xfrm rot="-5400000">
              <a:off x="-346800" y="4080636"/>
              <a:ext cx="2281200" cy="216000"/>
            </a:xfrm>
            <a:prstGeom prst="rect">
              <a:avLst/>
            </a:prstGeom>
            <a:noFill/>
            <a:ln>
              <a:noFill/>
            </a:ln>
          </p:spPr>
        </p:pic>
        <p:pic>
          <p:nvPicPr>
            <p:cNvPr id="29" name="Google Shape;279;p42">
              <a:extLst>
                <a:ext uri="{FF2B5EF4-FFF2-40B4-BE49-F238E27FC236}">
                  <a16:creationId xmlns:a16="http://schemas.microsoft.com/office/drawing/2014/main" id="{79EEB1B8-7DAE-124D-BC36-5B16CD6DB4AF}"/>
                </a:ext>
              </a:extLst>
            </p:cNvPr>
            <p:cNvPicPr preferRelativeResize="0"/>
            <p:nvPr/>
          </p:nvPicPr>
          <p:blipFill rotWithShape="1">
            <a:blip r:embed="rId8">
              <a:alphaModFix/>
            </a:blip>
            <a:srcRect/>
            <a:stretch/>
          </p:blipFill>
          <p:spPr>
            <a:xfrm>
              <a:off x="762000" y="3045975"/>
              <a:ext cx="2194200" cy="216000"/>
            </a:xfrm>
            <a:prstGeom prst="rect">
              <a:avLst/>
            </a:prstGeom>
            <a:noFill/>
            <a:ln>
              <a:noFill/>
            </a:ln>
          </p:spPr>
        </p:pic>
        <p:pic>
          <p:nvPicPr>
            <p:cNvPr id="30" name="Google Shape;280;p42">
              <a:extLst>
                <a:ext uri="{FF2B5EF4-FFF2-40B4-BE49-F238E27FC236}">
                  <a16:creationId xmlns:a16="http://schemas.microsoft.com/office/drawing/2014/main" id="{EB90DBAC-5963-214E-9273-AA18C772CFC5}"/>
                </a:ext>
              </a:extLst>
            </p:cNvPr>
            <p:cNvPicPr preferRelativeResize="0"/>
            <p:nvPr/>
          </p:nvPicPr>
          <p:blipFill rotWithShape="1">
            <a:blip r:embed="rId8">
              <a:alphaModFix/>
            </a:blip>
            <a:srcRect/>
            <a:stretch/>
          </p:blipFill>
          <p:spPr>
            <a:xfrm rot="-5400000">
              <a:off x="1742811" y="4053452"/>
              <a:ext cx="2230800" cy="216000"/>
            </a:xfrm>
            <a:prstGeom prst="rect">
              <a:avLst/>
            </a:prstGeom>
            <a:noFill/>
            <a:ln>
              <a:noFill/>
            </a:ln>
          </p:spPr>
        </p:pic>
        <p:pic>
          <p:nvPicPr>
            <p:cNvPr id="31" name="Google Shape;281;p42">
              <a:extLst>
                <a:ext uri="{FF2B5EF4-FFF2-40B4-BE49-F238E27FC236}">
                  <a16:creationId xmlns:a16="http://schemas.microsoft.com/office/drawing/2014/main" id="{E1138F20-EF27-C54A-8D19-BBAED73B8DF1}"/>
                </a:ext>
              </a:extLst>
            </p:cNvPr>
            <p:cNvPicPr preferRelativeResize="0"/>
            <p:nvPr/>
          </p:nvPicPr>
          <p:blipFill rotWithShape="1">
            <a:blip r:embed="rId8">
              <a:alphaModFix/>
            </a:blip>
            <a:srcRect/>
            <a:stretch/>
          </p:blipFill>
          <p:spPr>
            <a:xfrm>
              <a:off x="772841" y="5113360"/>
              <a:ext cx="2194200" cy="216000"/>
            </a:xfrm>
            <a:prstGeom prst="rect">
              <a:avLst/>
            </a:prstGeom>
            <a:noFill/>
            <a:ln>
              <a:noFill/>
            </a:ln>
          </p:spPr>
        </p:pic>
      </p:grpSp>
      <p:sp>
        <p:nvSpPr>
          <p:cNvPr id="32" name="Google Shape;282;p42">
            <a:extLst>
              <a:ext uri="{FF2B5EF4-FFF2-40B4-BE49-F238E27FC236}">
                <a16:creationId xmlns:a16="http://schemas.microsoft.com/office/drawing/2014/main" id="{1248C30D-F712-8141-B29D-E56CEB2D9A8A}"/>
              </a:ext>
            </a:extLst>
          </p:cNvPr>
          <p:cNvSpPr txBox="1"/>
          <p:nvPr/>
        </p:nvSpPr>
        <p:spPr>
          <a:xfrm>
            <a:off x="6053761" y="6135137"/>
            <a:ext cx="2164319" cy="111674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2200" dirty="0">
                <a:solidFill>
                  <a:srgbClr val="000000"/>
                </a:solidFill>
                <a:latin typeface="Times New Roman"/>
                <a:ea typeface="Times New Roman"/>
                <a:cs typeface="Times New Roman"/>
                <a:sym typeface="Times New Roman"/>
              </a:rPr>
              <a:t>Secure CPU</a:t>
            </a:r>
            <a:endParaRPr sz="2200" dirty="0">
              <a:solidFill>
                <a:srgbClr val="000000"/>
              </a:solidFill>
              <a:latin typeface="Times New Roman"/>
              <a:ea typeface="Times New Roman"/>
              <a:cs typeface="Times New Roman"/>
              <a:sym typeface="Times New Roman"/>
            </a:endParaRPr>
          </a:p>
        </p:txBody>
      </p:sp>
      <p:sp>
        <p:nvSpPr>
          <p:cNvPr id="33" name="TextBox 32">
            <a:extLst>
              <a:ext uri="{FF2B5EF4-FFF2-40B4-BE49-F238E27FC236}">
                <a16:creationId xmlns:a16="http://schemas.microsoft.com/office/drawing/2014/main" id="{B25CF4AD-F76D-F244-8FBC-FCF18774C17C}"/>
              </a:ext>
            </a:extLst>
          </p:cNvPr>
          <p:cNvSpPr txBox="1"/>
          <p:nvPr/>
        </p:nvSpPr>
        <p:spPr>
          <a:xfrm>
            <a:off x="7393097" y="3394302"/>
            <a:ext cx="2787943" cy="461665"/>
          </a:xfrm>
          <a:prstGeom prst="rect">
            <a:avLst/>
          </a:prstGeom>
          <a:noFill/>
        </p:spPr>
        <p:txBody>
          <a:bodyPr wrap="none" rtlCol="0">
            <a:spAutoFit/>
          </a:bodyPr>
          <a:lstStyle/>
          <a:p>
            <a:r>
              <a:rPr lang="en-US" sz="2400" dirty="0"/>
              <a:t>“Select Smoke = Yes”</a:t>
            </a:r>
          </a:p>
        </p:txBody>
      </p:sp>
      <p:cxnSp>
        <p:nvCxnSpPr>
          <p:cNvPr id="34" name="Straight Arrow Connector 33">
            <a:extLst>
              <a:ext uri="{FF2B5EF4-FFF2-40B4-BE49-F238E27FC236}">
                <a16:creationId xmlns:a16="http://schemas.microsoft.com/office/drawing/2014/main" id="{845E39D2-BBCB-5741-823A-C3BC82A7C878}"/>
              </a:ext>
            </a:extLst>
          </p:cNvPr>
          <p:cNvCxnSpPr>
            <a:cxnSpLocks/>
          </p:cNvCxnSpPr>
          <p:nvPr/>
        </p:nvCxnSpPr>
        <p:spPr>
          <a:xfrm>
            <a:off x="7125049" y="2748584"/>
            <a:ext cx="10871" cy="1701832"/>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Google Shape;286;p42" descr="http://icons.iconarchive.com/icons/arrioch/halloween/256/devil-icon.png">
            <a:extLst>
              <a:ext uri="{FF2B5EF4-FFF2-40B4-BE49-F238E27FC236}">
                <a16:creationId xmlns:a16="http://schemas.microsoft.com/office/drawing/2014/main" id="{D5F72BF0-CDFD-E948-A7E4-2B6E108196A5}"/>
              </a:ext>
            </a:extLst>
          </p:cNvPr>
          <p:cNvPicPr preferRelativeResize="0"/>
          <p:nvPr/>
        </p:nvPicPr>
        <p:blipFill rotWithShape="1">
          <a:blip r:embed="rId9">
            <a:alphaModFix/>
          </a:blip>
          <a:srcRect/>
          <a:stretch/>
        </p:blipFill>
        <p:spPr>
          <a:xfrm>
            <a:off x="7955876" y="3852937"/>
            <a:ext cx="589003" cy="663993"/>
          </a:xfrm>
          <a:prstGeom prst="rect">
            <a:avLst/>
          </a:prstGeom>
          <a:noFill/>
          <a:ln>
            <a:noFill/>
          </a:ln>
        </p:spPr>
      </p:pic>
      <p:graphicFrame>
        <p:nvGraphicFramePr>
          <p:cNvPr id="36" name="Table 35">
            <a:extLst>
              <a:ext uri="{FF2B5EF4-FFF2-40B4-BE49-F238E27FC236}">
                <a16:creationId xmlns:a16="http://schemas.microsoft.com/office/drawing/2014/main" id="{7D2CDF3B-5C0E-FF47-A0DF-54D055C34D76}"/>
              </a:ext>
            </a:extLst>
          </p:cNvPr>
          <p:cNvGraphicFramePr>
            <a:graphicFrameLocks noGrp="1"/>
          </p:cNvGraphicFramePr>
          <p:nvPr>
            <p:extLst/>
          </p:nvPr>
        </p:nvGraphicFramePr>
        <p:xfrm>
          <a:off x="9260374" y="882587"/>
          <a:ext cx="1705526" cy="74168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Smoke</a:t>
                      </a:r>
                    </a:p>
                  </a:txBody>
                  <a:tcPr/>
                </a:tc>
                <a:extLst>
                  <a:ext uri="{0D108BD9-81ED-4DB2-BD59-A6C34878D82A}">
                    <a16:rowId xmlns:a16="http://schemas.microsoft.com/office/drawing/2014/main" val="2840817664"/>
                  </a:ext>
                </a:extLst>
              </a:tr>
              <a:tr h="370840">
                <a:tc>
                  <a:txBody>
                    <a:bodyPr/>
                    <a:lstStyle/>
                    <a:p>
                      <a:r>
                        <a:rPr lang="en-US" dirty="0"/>
                        <a:t>Bob</a:t>
                      </a:r>
                    </a:p>
                  </a:txBody>
                  <a:tcPr/>
                </a:tc>
                <a:tc>
                  <a:txBody>
                    <a:bodyPr/>
                    <a:lstStyle/>
                    <a:p>
                      <a:r>
                        <a:rPr lang="en-US" dirty="0"/>
                        <a:t>Yes</a:t>
                      </a:r>
                    </a:p>
                  </a:txBody>
                  <a:tcPr/>
                </a:tc>
                <a:extLst>
                  <a:ext uri="{0D108BD9-81ED-4DB2-BD59-A6C34878D82A}">
                    <a16:rowId xmlns:a16="http://schemas.microsoft.com/office/drawing/2014/main" val="3895199575"/>
                  </a:ext>
                </a:extLst>
              </a:tr>
            </a:tbl>
          </a:graphicData>
        </a:graphic>
      </p:graphicFrame>
      <p:pic>
        <p:nvPicPr>
          <p:cNvPr id="37" name="Google Shape;256;p41">
            <a:extLst>
              <a:ext uri="{FF2B5EF4-FFF2-40B4-BE49-F238E27FC236}">
                <a16:creationId xmlns:a16="http://schemas.microsoft.com/office/drawing/2014/main" id="{E676D71B-A6B6-CD47-9802-2CC6A860BCE4}"/>
              </a:ext>
            </a:extLst>
          </p:cNvPr>
          <p:cNvPicPr preferRelativeResize="0"/>
          <p:nvPr/>
        </p:nvPicPr>
        <p:blipFill>
          <a:blip r:embed="rId3">
            <a:alphaModFix/>
          </a:blip>
          <a:stretch>
            <a:fillRect/>
          </a:stretch>
        </p:blipFill>
        <p:spPr>
          <a:xfrm>
            <a:off x="10546646" y="1208220"/>
            <a:ext cx="838507" cy="838567"/>
          </a:xfrm>
          <a:prstGeom prst="rect">
            <a:avLst/>
          </a:prstGeom>
          <a:noFill/>
          <a:ln>
            <a:noFill/>
          </a:ln>
        </p:spPr>
      </p:pic>
      <p:cxnSp>
        <p:nvCxnSpPr>
          <p:cNvPr id="5" name="Straight Arrow Connector 4">
            <a:extLst>
              <a:ext uri="{FF2B5EF4-FFF2-40B4-BE49-F238E27FC236}">
                <a16:creationId xmlns:a16="http://schemas.microsoft.com/office/drawing/2014/main" id="{F2CE6005-7681-D047-850D-3195468FC6F5}"/>
              </a:ext>
            </a:extLst>
          </p:cNvPr>
          <p:cNvCxnSpPr>
            <a:cxnSpLocks/>
          </p:cNvCxnSpPr>
          <p:nvPr/>
        </p:nvCxnSpPr>
        <p:spPr>
          <a:xfrm flipV="1">
            <a:off x="8336250" y="1347461"/>
            <a:ext cx="924124" cy="42863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4A0E538A-4181-824A-BF7A-E0D10082DBC4}"/>
              </a:ext>
            </a:extLst>
          </p:cNvPr>
          <p:cNvSpPr/>
          <p:nvPr/>
        </p:nvSpPr>
        <p:spPr>
          <a:xfrm>
            <a:off x="6192731" y="1548497"/>
            <a:ext cx="2143519" cy="5391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oogle Shape;286;p42" descr="http://icons.iconarchive.com/icons/arrioch/halloween/256/devil-icon.png">
            <a:extLst>
              <a:ext uri="{FF2B5EF4-FFF2-40B4-BE49-F238E27FC236}">
                <a16:creationId xmlns:a16="http://schemas.microsoft.com/office/drawing/2014/main" id="{978525CD-1976-9848-ABAD-7273C8695D49}"/>
              </a:ext>
            </a:extLst>
          </p:cNvPr>
          <p:cNvPicPr preferRelativeResize="0"/>
          <p:nvPr/>
        </p:nvPicPr>
        <p:blipFill rotWithShape="1">
          <a:blip r:embed="rId9">
            <a:alphaModFix/>
          </a:blip>
          <a:srcRect/>
          <a:stretch/>
        </p:blipFill>
        <p:spPr>
          <a:xfrm>
            <a:off x="8408701" y="897785"/>
            <a:ext cx="589003" cy="663993"/>
          </a:xfrm>
          <a:prstGeom prst="rect">
            <a:avLst/>
          </a:prstGeom>
          <a:noFill/>
          <a:ln>
            <a:noFill/>
          </a:ln>
        </p:spPr>
      </p:pic>
      <p:sp>
        <p:nvSpPr>
          <p:cNvPr id="8" name="Cloud Callout 7">
            <a:extLst>
              <a:ext uri="{FF2B5EF4-FFF2-40B4-BE49-F238E27FC236}">
                <a16:creationId xmlns:a16="http://schemas.microsoft.com/office/drawing/2014/main" id="{4911F0DA-60A8-BC4E-9841-2BCED0E01CE5}"/>
              </a:ext>
            </a:extLst>
          </p:cNvPr>
          <p:cNvSpPr/>
          <p:nvPr/>
        </p:nvSpPr>
        <p:spPr>
          <a:xfrm>
            <a:off x="8750013" y="1980367"/>
            <a:ext cx="3350726" cy="1429804"/>
          </a:xfrm>
          <a:prstGeom prst="cloudCallout">
            <a:avLst>
              <a:gd name="adj1" fmla="val -43575"/>
              <a:gd name="adj2" fmla="val -7872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Bob smokes!</a:t>
            </a:r>
          </a:p>
        </p:txBody>
      </p:sp>
      <p:sp>
        <p:nvSpPr>
          <p:cNvPr id="39" name="Google Shape;304;p43">
            <a:extLst>
              <a:ext uri="{FF2B5EF4-FFF2-40B4-BE49-F238E27FC236}">
                <a16:creationId xmlns:a16="http://schemas.microsoft.com/office/drawing/2014/main" id="{C7DA63E7-4011-6D4A-B059-663E0CC830A9}"/>
              </a:ext>
            </a:extLst>
          </p:cNvPr>
          <p:cNvSpPr txBox="1"/>
          <p:nvPr/>
        </p:nvSpPr>
        <p:spPr>
          <a:xfrm>
            <a:off x="40473" y="4745262"/>
            <a:ext cx="6046004" cy="1948247"/>
          </a:xfrm>
          <a:prstGeom prst="rect">
            <a:avLst/>
          </a:prstGeom>
          <a:solidFill>
            <a:srgbClr val="FF0000"/>
          </a:solidFill>
          <a:ln w="38100" cap="flat" cmpd="sng">
            <a:solidFill>
              <a:srgbClr val="FFFFFF"/>
            </a:solidFill>
            <a:prstDash val="solid"/>
            <a:round/>
            <a:headEnd type="none" w="sm" len="sm"/>
            <a:tailEnd type="none" w="sm" len="sm"/>
          </a:ln>
        </p:spPr>
        <p:txBody>
          <a:bodyPr spcFirstLastPara="1" wrap="square" lIns="0" tIns="91425" rIns="0" bIns="91425" anchor="t" anchorCtr="0">
            <a:noAutofit/>
          </a:bodyPr>
          <a:lstStyle/>
          <a:p>
            <a:pPr marL="0" marR="0" lvl="0" indent="0" algn="ctr" rtl="0">
              <a:spcBef>
                <a:spcPts val="0"/>
              </a:spcBef>
              <a:spcAft>
                <a:spcPts val="0"/>
              </a:spcAft>
              <a:buNone/>
            </a:pPr>
            <a:r>
              <a:rPr lang="en" sz="3600" dirty="0">
                <a:solidFill>
                  <a:srgbClr val="FFFFFF"/>
                </a:solidFill>
                <a:latin typeface="Arial"/>
                <a:ea typeface="Arial"/>
                <a:cs typeface="Arial"/>
                <a:sym typeface="Arial"/>
              </a:rPr>
              <a:t>Access patterns to even encrypted data leak sensitive information.</a:t>
            </a:r>
            <a:endParaRPr sz="3600" dirty="0">
              <a:solidFill>
                <a:srgbClr val="FFFFFF"/>
              </a:solidFill>
              <a:latin typeface="Arial"/>
              <a:ea typeface="Arial"/>
              <a:cs typeface="Arial"/>
              <a:sym typeface="Arial"/>
            </a:endParaRPr>
          </a:p>
        </p:txBody>
      </p:sp>
      <p:pic>
        <p:nvPicPr>
          <p:cNvPr id="40" name="Google Shape;230;p40">
            <a:extLst>
              <a:ext uri="{FF2B5EF4-FFF2-40B4-BE49-F238E27FC236}">
                <a16:creationId xmlns:a16="http://schemas.microsoft.com/office/drawing/2014/main" id="{F0F03D1F-D5AC-ED4B-B475-DBAC3FD4C860}"/>
              </a:ext>
            </a:extLst>
          </p:cNvPr>
          <p:cNvPicPr preferRelativeResize="0"/>
          <p:nvPr/>
        </p:nvPicPr>
        <p:blipFill>
          <a:blip r:embed="rId10">
            <a:alphaModFix/>
          </a:blip>
          <a:stretch>
            <a:fillRect/>
          </a:stretch>
        </p:blipFill>
        <p:spPr>
          <a:xfrm>
            <a:off x="6872906" y="187090"/>
            <a:ext cx="684116" cy="622954"/>
          </a:xfrm>
          <a:prstGeom prst="rect">
            <a:avLst/>
          </a:prstGeom>
          <a:noFill/>
          <a:ln>
            <a:noFill/>
          </a:ln>
        </p:spPr>
      </p:pic>
    </p:spTree>
    <p:extLst>
      <p:ext uri="{BB962C8B-B14F-4D97-AF65-F5344CB8AC3E}">
        <p14:creationId xmlns:p14="http://schemas.microsoft.com/office/powerpoint/2010/main" val="128164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9"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sp>
        <p:nvSpPr>
          <p:cNvPr id="233" name="Google Shape;233;p40"/>
          <p:cNvSpPr txBox="1"/>
          <p:nvPr/>
        </p:nvSpPr>
        <p:spPr>
          <a:xfrm rot="5400000">
            <a:off x="1076333" y="3983600"/>
            <a:ext cx="1439200" cy="1066800"/>
          </a:xfrm>
          <a:prstGeom prst="rect">
            <a:avLst/>
          </a:prstGeom>
          <a:noFill/>
          <a:ln>
            <a:noFill/>
          </a:ln>
        </p:spPr>
        <p:txBody>
          <a:bodyPr spcFirstLastPara="1" wrap="square" lIns="121900" tIns="121900" rIns="121900" bIns="121900" anchor="t" anchorCtr="0">
            <a:noAutofit/>
          </a:bodyPr>
          <a:lstStyle/>
          <a:p>
            <a:r>
              <a:rPr lang="en" sz="8000" dirty="0">
                <a:solidFill>
                  <a:schemeClr val="bg2">
                    <a:lumMod val="75000"/>
                  </a:schemeClr>
                </a:solidFill>
              </a:rPr>
              <a:t>...</a:t>
            </a:r>
            <a:endParaRPr sz="8000" dirty="0">
              <a:solidFill>
                <a:schemeClr val="bg2">
                  <a:lumMod val="75000"/>
                </a:schemeClr>
              </a:solidFill>
            </a:endParaRPr>
          </a:p>
        </p:txBody>
      </p:sp>
      <p:pic>
        <p:nvPicPr>
          <p:cNvPr id="3" name="Picture 2">
            <a:extLst>
              <a:ext uri="{FF2B5EF4-FFF2-40B4-BE49-F238E27FC236}">
                <a16:creationId xmlns:a16="http://schemas.microsoft.com/office/drawing/2014/main" id="{08C8D171-28E5-FC4C-BB4F-51BB771C1EBA}"/>
              </a:ext>
            </a:extLst>
          </p:cNvPr>
          <p:cNvPicPr>
            <a:picLocks noChangeAspect="1"/>
          </p:cNvPicPr>
          <p:nvPr/>
        </p:nvPicPr>
        <p:blipFill>
          <a:blip r:embed="rId3">
            <a:lum bright="70000" contrast="-70000"/>
          </a:blip>
          <a:stretch>
            <a:fillRect/>
          </a:stretch>
        </p:blipFill>
        <p:spPr>
          <a:xfrm>
            <a:off x="590534" y="438830"/>
            <a:ext cx="1422400" cy="1422400"/>
          </a:xfrm>
          <a:prstGeom prst="rect">
            <a:avLst/>
          </a:prstGeom>
        </p:spPr>
      </p:pic>
      <p:sp>
        <p:nvSpPr>
          <p:cNvPr id="4" name="TextBox 3">
            <a:extLst>
              <a:ext uri="{FF2B5EF4-FFF2-40B4-BE49-F238E27FC236}">
                <a16:creationId xmlns:a16="http://schemas.microsoft.com/office/drawing/2014/main" id="{08917FE4-A690-724B-A795-12C1BD49C0E2}"/>
              </a:ext>
            </a:extLst>
          </p:cNvPr>
          <p:cNvSpPr txBox="1"/>
          <p:nvPr/>
        </p:nvSpPr>
        <p:spPr>
          <a:xfrm>
            <a:off x="1885942" y="824240"/>
            <a:ext cx="886781" cy="523220"/>
          </a:xfrm>
          <a:prstGeom prst="rect">
            <a:avLst/>
          </a:prstGeom>
          <a:noFill/>
        </p:spPr>
        <p:txBody>
          <a:bodyPr wrap="none" rtlCol="0">
            <a:spAutoFit/>
          </a:bodyPr>
          <a:lstStyle/>
          <a:p>
            <a:r>
              <a:rPr lang="en-US" sz="2800" dirty="0">
                <a:solidFill>
                  <a:schemeClr val="bg2">
                    <a:lumMod val="75000"/>
                  </a:schemeClr>
                </a:solidFill>
              </a:rPr>
              <a:t>Alice</a:t>
            </a:r>
          </a:p>
        </p:txBody>
      </p:sp>
      <p:pic>
        <p:nvPicPr>
          <p:cNvPr id="13" name="Picture 12">
            <a:extLst>
              <a:ext uri="{FF2B5EF4-FFF2-40B4-BE49-F238E27FC236}">
                <a16:creationId xmlns:a16="http://schemas.microsoft.com/office/drawing/2014/main" id="{F136D38B-DE5C-114C-83AD-036336C5C836}"/>
              </a:ext>
            </a:extLst>
          </p:cNvPr>
          <p:cNvPicPr>
            <a:picLocks noChangeAspect="1"/>
          </p:cNvPicPr>
          <p:nvPr/>
        </p:nvPicPr>
        <p:blipFill>
          <a:blip r:embed="rId3">
            <a:lum bright="70000" contrast="-70000"/>
          </a:blip>
          <a:stretch>
            <a:fillRect/>
          </a:stretch>
        </p:blipFill>
        <p:spPr>
          <a:xfrm>
            <a:off x="590534" y="1955897"/>
            <a:ext cx="1422400" cy="1422400"/>
          </a:xfrm>
          <a:prstGeom prst="rect">
            <a:avLst/>
          </a:prstGeom>
        </p:spPr>
      </p:pic>
      <p:sp>
        <p:nvSpPr>
          <p:cNvPr id="14" name="TextBox 13">
            <a:extLst>
              <a:ext uri="{FF2B5EF4-FFF2-40B4-BE49-F238E27FC236}">
                <a16:creationId xmlns:a16="http://schemas.microsoft.com/office/drawing/2014/main" id="{A2C25573-E52F-F84F-A0F2-5A54A17FDA50}"/>
              </a:ext>
            </a:extLst>
          </p:cNvPr>
          <p:cNvSpPr txBox="1"/>
          <p:nvPr/>
        </p:nvSpPr>
        <p:spPr>
          <a:xfrm>
            <a:off x="1871359" y="2375000"/>
            <a:ext cx="758541" cy="523220"/>
          </a:xfrm>
          <a:prstGeom prst="rect">
            <a:avLst/>
          </a:prstGeom>
          <a:noFill/>
        </p:spPr>
        <p:txBody>
          <a:bodyPr wrap="none" rtlCol="0">
            <a:spAutoFit/>
          </a:bodyPr>
          <a:lstStyle/>
          <a:p>
            <a:r>
              <a:rPr lang="en-US" sz="2800" dirty="0">
                <a:solidFill>
                  <a:schemeClr val="bg2">
                    <a:lumMod val="75000"/>
                  </a:schemeClr>
                </a:solidFill>
              </a:rPr>
              <a:t>Bob</a:t>
            </a:r>
          </a:p>
        </p:txBody>
      </p:sp>
      <p:pic>
        <p:nvPicPr>
          <p:cNvPr id="15" name="Picture 14">
            <a:extLst>
              <a:ext uri="{FF2B5EF4-FFF2-40B4-BE49-F238E27FC236}">
                <a16:creationId xmlns:a16="http://schemas.microsoft.com/office/drawing/2014/main" id="{FF942C59-337D-EA45-86E2-AE878CA03D19}"/>
              </a:ext>
            </a:extLst>
          </p:cNvPr>
          <p:cNvPicPr>
            <a:picLocks noChangeAspect="1"/>
          </p:cNvPicPr>
          <p:nvPr/>
        </p:nvPicPr>
        <p:blipFill>
          <a:blip r:embed="rId3">
            <a:lum bright="70000" contrast="-70000"/>
          </a:blip>
          <a:stretch>
            <a:fillRect/>
          </a:stretch>
        </p:blipFill>
        <p:spPr>
          <a:xfrm>
            <a:off x="590534" y="4944503"/>
            <a:ext cx="1422400" cy="1422400"/>
          </a:xfrm>
          <a:prstGeom prst="rect">
            <a:avLst/>
          </a:prstGeom>
        </p:spPr>
      </p:pic>
      <p:sp>
        <p:nvSpPr>
          <p:cNvPr id="16" name="TextBox 15">
            <a:extLst>
              <a:ext uri="{FF2B5EF4-FFF2-40B4-BE49-F238E27FC236}">
                <a16:creationId xmlns:a16="http://schemas.microsoft.com/office/drawing/2014/main" id="{C578665C-E78D-1C41-A799-C0523AA5FDE0}"/>
              </a:ext>
            </a:extLst>
          </p:cNvPr>
          <p:cNvSpPr txBox="1"/>
          <p:nvPr/>
        </p:nvSpPr>
        <p:spPr>
          <a:xfrm>
            <a:off x="1952466" y="5540141"/>
            <a:ext cx="753732" cy="523220"/>
          </a:xfrm>
          <a:prstGeom prst="rect">
            <a:avLst/>
          </a:prstGeom>
          <a:noFill/>
        </p:spPr>
        <p:txBody>
          <a:bodyPr wrap="none" rtlCol="0">
            <a:spAutoFit/>
          </a:bodyPr>
          <a:lstStyle/>
          <a:p>
            <a:r>
              <a:rPr lang="en-US" sz="2800" dirty="0">
                <a:solidFill>
                  <a:schemeClr val="bg2">
                    <a:lumMod val="75000"/>
                  </a:schemeClr>
                </a:solidFill>
              </a:rPr>
              <a:t>Carl</a:t>
            </a:r>
          </a:p>
        </p:txBody>
      </p:sp>
      <p:cxnSp>
        <p:nvCxnSpPr>
          <p:cNvPr id="9" name="Google Shape;246;p41">
            <a:extLst>
              <a:ext uri="{FF2B5EF4-FFF2-40B4-BE49-F238E27FC236}">
                <a16:creationId xmlns:a16="http://schemas.microsoft.com/office/drawing/2014/main" id="{2E2DE479-28B6-3042-8DDA-288CFC26F6A3}"/>
              </a:ext>
            </a:extLst>
          </p:cNvPr>
          <p:cNvCxnSpPr>
            <a:cxnSpLocks/>
          </p:cNvCxnSpPr>
          <p:nvPr/>
        </p:nvCxnSpPr>
        <p:spPr>
          <a:xfrm>
            <a:off x="2955917" y="1091050"/>
            <a:ext cx="3063883" cy="0"/>
          </a:xfrm>
          <a:prstGeom prst="straightConnector1">
            <a:avLst/>
          </a:prstGeom>
          <a:noFill/>
          <a:ln w="76200" cap="flat" cmpd="sng">
            <a:solidFill>
              <a:schemeClr val="bg1">
                <a:lumMod val="85000"/>
              </a:schemeClr>
            </a:solidFill>
            <a:prstDash val="solid"/>
            <a:round/>
            <a:headEnd type="none" w="med" len="med"/>
            <a:tailEnd type="triangle" w="med" len="med"/>
          </a:ln>
        </p:spPr>
      </p:cxnSp>
      <p:cxnSp>
        <p:nvCxnSpPr>
          <p:cNvPr id="10" name="Google Shape;247;p41">
            <a:extLst>
              <a:ext uri="{FF2B5EF4-FFF2-40B4-BE49-F238E27FC236}">
                <a16:creationId xmlns:a16="http://schemas.microsoft.com/office/drawing/2014/main" id="{BD25324C-41A0-044E-BC34-6C192E4BFB5E}"/>
              </a:ext>
            </a:extLst>
          </p:cNvPr>
          <p:cNvCxnSpPr>
            <a:cxnSpLocks/>
          </p:cNvCxnSpPr>
          <p:nvPr/>
        </p:nvCxnSpPr>
        <p:spPr>
          <a:xfrm flipV="1">
            <a:off x="2706198" y="2011071"/>
            <a:ext cx="3320545" cy="847214"/>
          </a:xfrm>
          <a:prstGeom prst="straightConnector1">
            <a:avLst/>
          </a:prstGeom>
          <a:noFill/>
          <a:ln w="76200" cap="flat" cmpd="sng">
            <a:solidFill>
              <a:schemeClr val="bg1">
                <a:lumMod val="85000"/>
              </a:schemeClr>
            </a:solidFill>
            <a:prstDash val="solid"/>
            <a:round/>
            <a:headEnd type="none" w="med" len="med"/>
            <a:tailEnd type="triangle" w="med" len="med"/>
          </a:ln>
        </p:spPr>
      </p:cxnSp>
      <p:cxnSp>
        <p:nvCxnSpPr>
          <p:cNvPr id="11" name="Google Shape;248;p41">
            <a:extLst>
              <a:ext uri="{FF2B5EF4-FFF2-40B4-BE49-F238E27FC236}">
                <a16:creationId xmlns:a16="http://schemas.microsoft.com/office/drawing/2014/main" id="{0E6DEB76-F3EC-334A-B405-BCB27381821D}"/>
              </a:ext>
            </a:extLst>
          </p:cNvPr>
          <p:cNvCxnSpPr>
            <a:cxnSpLocks/>
          </p:cNvCxnSpPr>
          <p:nvPr/>
        </p:nvCxnSpPr>
        <p:spPr>
          <a:xfrm flipV="1">
            <a:off x="2782496" y="2636610"/>
            <a:ext cx="3244247" cy="3019093"/>
          </a:xfrm>
          <a:prstGeom prst="straightConnector1">
            <a:avLst/>
          </a:prstGeom>
          <a:noFill/>
          <a:ln w="76200" cap="flat" cmpd="sng">
            <a:solidFill>
              <a:schemeClr val="bg1">
                <a:lumMod val="85000"/>
              </a:schemeClr>
            </a:solidFill>
            <a:prstDash val="solid"/>
            <a:round/>
            <a:headEnd type="none" w="med" len="med"/>
            <a:tailEnd type="triangle" w="med" len="med"/>
          </a:ln>
        </p:spPr>
      </p:cxnSp>
      <p:sp>
        <p:nvSpPr>
          <p:cNvPr id="6" name="TextBox 5">
            <a:extLst>
              <a:ext uri="{FF2B5EF4-FFF2-40B4-BE49-F238E27FC236}">
                <a16:creationId xmlns:a16="http://schemas.microsoft.com/office/drawing/2014/main" id="{64FC52C4-65BB-7946-B3A9-D0F8FB8F7142}"/>
              </a:ext>
            </a:extLst>
          </p:cNvPr>
          <p:cNvSpPr txBox="1"/>
          <p:nvPr/>
        </p:nvSpPr>
        <p:spPr>
          <a:xfrm>
            <a:off x="3689445" y="550617"/>
            <a:ext cx="545342" cy="461665"/>
          </a:xfrm>
          <a:prstGeom prst="rect">
            <a:avLst/>
          </a:prstGeom>
          <a:noFill/>
        </p:spPr>
        <p:txBody>
          <a:bodyPr wrap="none" rtlCol="0">
            <a:spAutoFit/>
          </a:bodyPr>
          <a:lstStyle/>
          <a:p>
            <a:r>
              <a:rPr lang="en-US" sz="2400" dirty="0">
                <a:solidFill>
                  <a:schemeClr val="bg2">
                    <a:lumMod val="75000"/>
                  </a:schemeClr>
                </a:solidFill>
              </a:rPr>
              <a:t>No</a:t>
            </a:r>
          </a:p>
        </p:txBody>
      </p:sp>
      <p:sp>
        <p:nvSpPr>
          <p:cNvPr id="19" name="TextBox 18">
            <a:extLst>
              <a:ext uri="{FF2B5EF4-FFF2-40B4-BE49-F238E27FC236}">
                <a16:creationId xmlns:a16="http://schemas.microsoft.com/office/drawing/2014/main" id="{F3C4FA56-8A19-B348-BBD8-AFFB3025F484}"/>
              </a:ext>
            </a:extLst>
          </p:cNvPr>
          <p:cNvSpPr txBox="1"/>
          <p:nvPr/>
        </p:nvSpPr>
        <p:spPr>
          <a:xfrm>
            <a:off x="3630768" y="1749535"/>
            <a:ext cx="587340" cy="461665"/>
          </a:xfrm>
          <a:prstGeom prst="rect">
            <a:avLst/>
          </a:prstGeom>
          <a:noFill/>
        </p:spPr>
        <p:txBody>
          <a:bodyPr wrap="none" rtlCol="0">
            <a:spAutoFit/>
          </a:bodyPr>
          <a:lstStyle/>
          <a:p>
            <a:r>
              <a:rPr lang="en-US" sz="2400" dirty="0">
                <a:solidFill>
                  <a:schemeClr val="bg2">
                    <a:lumMod val="75000"/>
                  </a:schemeClr>
                </a:solidFill>
              </a:rPr>
              <a:t>Yes</a:t>
            </a:r>
          </a:p>
        </p:txBody>
      </p:sp>
      <p:sp>
        <p:nvSpPr>
          <p:cNvPr id="20" name="TextBox 19">
            <a:extLst>
              <a:ext uri="{FF2B5EF4-FFF2-40B4-BE49-F238E27FC236}">
                <a16:creationId xmlns:a16="http://schemas.microsoft.com/office/drawing/2014/main" id="{AC7158AB-991E-7748-8B14-91B9B48C9F2F}"/>
              </a:ext>
            </a:extLst>
          </p:cNvPr>
          <p:cNvSpPr txBox="1"/>
          <p:nvPr/>
        </p:nvSpPr>
        <p:spPr>
          <a:xfrm>
            <a:off x="3554470" y="3742312"/>
            <a:ext cx="545342" cy="461665"/>
          </a:xfrm>
          <a:prstGeom prst="rect">
            <a:avLst/>
          </a:prstGeom>
          <a:noFill/>
        </p:spPr>
        <p:txBody>
          <a:bodyPr wrap="none" rtlCol="0">
            <a:spAutoFit/>
          </a:bodyPr>
          <a:lstStyle/>
          <a:p>
            <a:r>
              <a:rPr lang="en-US" sz="2400" dirty="0">
                <a:solidFill>
                  <a:schemeClr val="bg2">
                    <a:lumMod val="75000"/>
                  </a:schemeClr>
                </a:solidFill>
              </a:rPr>
              <a:t>No</a:t>
            </a:r>
          </a:p>
        </p:txBody>
      </p:sp>
      <p:graphicFrame>
        <p:nvGraphicFramePr>
          <p:cNvPr id="21" name="Table 20">
            <a:extLst>
              <a:ext uri="{FF2B5EF4-FFF2-40B4-BE49-F238E27FC236}">
                <a16:creationId xmlns:a16="http://schemas.microsoft.com/office/drawing/2014/main" id="{992D149C-7F17-8A40-94F9-C3698C43FBC5}"/>
              </a:ext>
            </a:extLst>
          </p:cNvPr>
          <p:cNvGraphicFramePr>
            <a:graphicFrameLocks noGrp="1"/>
          </p:cNvGraphicFramePr>
          <p:nvPr/>
        </p:nvGraphicFramePr>
        <p:xfrm>
          <a:off x="6440506" y="91629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Smoke</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No</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Yes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No</a:t>
                      </a:r>
                    </a:p>
                  </a:txBody>
                  <a:tcPr/>
                </a:tc>
                <a:extLst>
                  <a:ext uri="{0D108BD9-81ED-4DB2-BD59-A6C34878D82A}">
                    <a16:rowId xmlns:a16="http://schemas.microsoft.com/office/drawing/2014/main" val="2152774311"/>
                  </a:ext>
                </a:extLst>
              </a:tr>
            </a:tbl>
          </a:graphicData>
        </a:graphic>
      </p:graphicFrame>
      <p:pic>
        <p:nvPicPr>
          <p:cNvPr id="23" name="Google Shape;256;p41">
            <a:extLst>
              <a:ext uri="{FF2B5EF4-FFF2-40B4-BE49-F238E27FC236}">
                <a16:creationId xmlns:a16="http://schemas.microsoft.com/office/drawing/2014/main" id="{14D66AF9-CFCE-6642-AF8A-D2F471384E6C}"/>
              </a:ext>
            </a:extLst>
          </p:cNvPr>
          <p:cNvPicPr preferRelativeResize="0"/>
          <p:nvPr/>
        </p:nvPicPr>
        <p:blipFill>
          <a:blip r:embed="rId4">
            <a:alphaModFix/>
            <a:duotone>
              <a:schemeClr val="bg2">
                <a:shade val="45000"/>
                <a:satMod val="135000"/>
              </a:schemeClr>
              <a:prstClr val="white"/>
            </a:duotone>
          </a:blip>
          <a:stretch>
            <a:fillRect/>
          </a:stretch>
        </p:blipFill>
        <p:spPr>
          <a:xfrm>
            <a:off x="4668873" y="288477"/>
            <a:ext cx="838507" cy="838567"/>
          </a:xfrm>
          <a:prstGeom prst="rect">
            <a:avLst/>
          </a:prstGeom>
          <a:solidFill>
            <a:schemeClr val="bg1"/>
          </a:solidFill>
          <a:ln>
            <a:noFill/>
          </a:ln>
        </p:spPr>
      </p:pic>
      <p:pic>
        <p:nvPicPr>
          <p:cNvPr id="24" name="Google Shape;256;p41">
            <a:extLst>
              <a:ext uri="{FF2B5EF4-FFF2-40B4-BE49-F238E27FC236}">
                <a16:creationId xmlns:a16="http://schemas.microsoft.com/office/drawing/2014/main" id="{308BA9C5-5EC5-3D44-8550-D691DF2C0AF9}"/>
              </a:ext>
            </a:extLst>
          </p:cNvPr>
          <p:cNvPicPr preferRelativeResize="0"/>
          <p:nvPr/>
        </p:nvPicPr>
        <p:blipFill>
          <a:blip r:embed="rId4">
            <a:alphaModFix/>
            <a:duotone>
              <a:schemeClr val="bg2">
                <a:shade val="45000"/>
                <a:satMod val="135000"/>
              </a:schemeClr>
              <a:prstClr val="white"/>
            </a:duotone>
          </a:blip>
          <a:stretch>
            <a:fillRect/>
          </a:stretch>
        </p:blipFill>
        <p:spPr>
          <a:xfrm>
            <a:off x="4841804" y="1624267"/>
            <a:ext cx="838507" cy="838567"/>
          </a:xfrm>
          <a:prstGeom prst="rect">
            <a:avLst/>
          </a:prstGeom>
          <a:solidFill>
            <a:schemeClr val="bg1"/>
          </a:solidFill>
          <a:ln>
            <a:noFill/>
          </a:ln>
        </p:spPr>
      </p:pic>
      <p:pic>
        <p:nvPicPr>
          <p:cNvPr id="25" name="Google Shape;256;p41">
            <a:extLst>
              <a:ext uri="{FF2B5EF4-FFF2-40B4-BE49-F238E27FC236}">
                <a16:creationId xmlns:a16="http://schemas.microsoft.com/office/drawing/2014/main" id="{42A7F1FC-8948-DB4D-9FFF-F1E36DB35BF1}"/>
              </a:ext>
            </a:extLst>
          </p:cNvPr>
          <p:cNvPicPr preferRelativeResize="0"/>
          <p:nvPr/>
        </p:nvPicPr>
        <p:blipFill>
          <a:blip r:embed="rId4">
            <a:alphaModFix/>
            <a:duotone>
              <a:schemeClr val="bg2">
                <a:shade val="45000"/>
                <a:satMod val="135000"/>
              </a:schemeClr>
              <a:prstClr val="white"/>
            </a:duotone>
          </a:blip>
          <a:stretch>
            <a:fillRect/>
          </a:stretch>
        </p:blipFill>
        <p:spPr>
          <a:xfrm>
            <a:off x="4668873" y="3102612"/>
            <a:ext cx="838507" cy="838567"/>
          </a:xfrm>
          <a:prstGeom prst="rect">
            <a:avLst/>
          </a:prstGeom>
          <a:solidFill>
            <a:schemeClr val="bg1"/>
          </a:solidFill>
          <a:ln>
            <a:noFill/>
          </a:ln>
        </p:spPr>
      </p:pic>
      <p:pic>
        <p:nvPicPr>
          <p:cNvPr id="18" name="Google Shape;256;p41">
            <a:extLst>
              <a:ext uri="{FF2B5EF4-FFF2-40B4-BE49-F238E27FC236}">
                <a16:creationId xmlns:a16="http://schemas.microsoft.com/office/drawing/2014/main" id="{81871119-4336-114E-B0EA-28AF9FA914AF}"/>
              </a:ext>
            </a:extLst>
          </p:cNvPr>
          <p:cNvPicPr preferRelativeResize="0"/>
          <p:nvPr/>
        </p:nvPicPr>
        <p:blipFill>
          <a:blip r:embed="rId4">
            <a:alphaModFix/>
          </a:blip>
          <a:stretch>
            <a:fillRect/>
          </a:stretch>
        </p:blipFill>
        <p:spPr>
          <a:xfrm>
            <a:off x="7604553" y="2019718"/>
            <a:ext cx="838507" cy="838567"/>
          </a:xfrm>
          <a:prstGeom prst="rect">
            <a:avLst/>
          </a:prstGeom>
          <a:noFill/>
          <a:ln>
            <a:noFill/>
          </a:ln>
        </p:spPr>
      </p:pic>
      <p:grpSp>
        <p:nvGrpSpPr>
          <p:cNvPr id="22" name="Google Shape;275;p42">
            <a:extLst>
              <a:ext uri="{FF2B5EF4-FFF2-40B4-BE49-F238E27FC236}">
                <a16:creationId xmlns:a16="http://schemas.microsoft.com/office/drawing/2014/main" id="{A8EB1780-7AA1-D44F-959C-DEB42E192D8F}"/>
              </a:ext>
            </a:extLst>
          </p:cNvPr>
          <p:cNvGrpSpPr/>
          <p:nvPr/>
        </p:nvGrpSpPr>
        <p:grpSpPr>
          <a:xfrm>
            <a:off x="6333954" y="4655985"/>
            <a:ext cx="1622511" cy="1354663"/>
            <a:chOff x="685800" y="3045975"/>
            <a:chExt cx="2281241" cy="2283385"/>
          </a:xfrm>
        </p:grpSpPr>
        <p:pic>
          <p:nvPicPr>
            <p:cNvPr id="26" name="Google Shape;276;p42" descr="http://marks-design.com/images/CPU-Stress-Test.png">
              <a:extLst>
                <a:ext uri="{FF2B5EF4-FFF2-40B4-BE49-F238E27FC236}">
                  <a16:creationId xmlns:a16="http://schemas.microsoft.com/office/drawing/2014/main" id="{80DBF1BA-29BF-9D44-A99D-B2D97066049D}"/>
                </a:ext>
              </a:extLst>
            </p:cNvPr>
            <p:cNvPicPr preferRelativeResize="0"/>
            <p:nvPr/>
          </p:nvPicPr>
          <p:blipFill rotWithShape="1">
            <a:blip r:embed="rId5">
              <a:alphaModFix/>
            </a:blip>
            <a:srcRect/>
            <a:stretch/>
          </p:blipFill>
          <p:spPr>
            <a:xfrm>
              <a:off x="943376" y="3255934"/>
              <a:ext cx="1709400" cy="1709400"/>
            </a:xfrm>
            <a:prstGeom prst="rect">
              <a:avLst/>
            </a:prstGeom>
            <a:noFill/>
            <a:ln>
              <a:noFill/>
            </a:ln>
          </p:spPr>
        </p:pic>
        <p:pic>
          <p:nvPicPr>
            <p:cNvPr id="27" name="Google Shape;277;p42" descr="http://www.clker.com/cliparts/0/a/a/3/1197148799528042285barretr_Key.svg.med.png">
              <a:extLst>
                <a:ext uri="{FF2B5EF4-FFF2-40B4-BE49-F238E27FC236}">
                  <a16:creationId xmlns:a16="http://schemas.microsoft.com/office/drawing/2014/main" id="{12B7E663-D9BA-D045-A23C-B7DD600A26EA}"/>
                </a:ext>
              </a:extLst>
            </p:cNvPr>
            <p:cNvPicPr preferRelativeResize="0"/>
            <p:nvPr/>
          </p:nvPicPr>
          <p:blipFill rotWithShape="1">
            <a:blip r:embed="rId6">
              <a:alphaModFix/>
            </a:blip>
            <a:srcRect/>
            <a:stretch/>
          </p:blipFill>
          <p:spPr>
            <a:xfrm rot="-2898112">
              <a:off x="1898719" y="4471663"/>
              <a:ext cx="552460" cy="557991"/>
            </a:xfrm>
            <a:prstGeom prst="rect">
              <a:avLst/>
            </a:prstGeom>
            <a:noFill/>
            <a:ln>
              <a:noFill/>
            </a:ln>
          </p:spPr>
        </p:pic>
        <p:pic>
          <p:nvPicPr>
            <p:cNvPr id="28" name="Google Shape;278;p42">
              <a:extLst>
                <a:ext uri="{FF2B5EF4-FFF2-40B4-BE49-F238E27FC236}">
                  <a16:creationId xmlns:a16="http://schemas.microsoft.com/office/drawing/2014/main" id="{B380EBF9-5E3C-F146-81ED-CBA005985837}"/>
                </a:ext>
              </a:extLst>
            </p:cNvPr>
            <p:cNvPicPr preferRelativeResize="0"/>
            <p:nvPr/>
          </p:nvPicPr>
          <p:blipFill rotWithShape="1">
            <a:blip r:embed="rId7">
              <a:alphaModFix/>
            </a:blip>
            <a:srcRect/>
            <a:stretch/>
          </p:blipFill>
          <p:spPr>
            <a:xfrm rot="-5400000">
              <a:off x="-346800" y="4080636"/>
              <a:ext cx="2281200" cy="216000"/>
            </a:xfrm>
            <a:prstGeom prst="rect">
              <a:avLst/>
            </a:prstGeom>
            <a:noFill/>
            <a:ln>
              <a:noFill/>
            </a:ln>
          </p:spPr>
        </p:pic>
        <p:pic>
          <p:nvPicPr>
            <p:cNvPr id="29" name="Google Shape;279;p42">
              <a:extLst>
                <a:ext uri="{FF2B5EF4-FFF2-40B4-BE49-F238E27FC236}">
                  <a16:creationId xmlns:a16="http://schemas.microsoft.com/office/drawing/2014/main" id="{79EEB1B8-7DAE-124D-BC36-5B16CD6DB4AF}"/>
                </a:ext>
              </a:extLst>
            </p:cNvPr>
            <p:cNvPicPr preferRelativeResize="0"/>
            <p:nvPr/>
          </p:nvPicPr>
          <p:blipFill rotWithShape="1">
            <a:blip r:embed="rId7">
              <a:alphaModFix/>
            </a:blip>
            <a:srcRect/>
            <a:stretch/>
          </p:blipFill>
          <p:spPr>
            <a:xfrm>
              <a:off x="762000" y="3045975"/>
              <a:ext cx="2194200" cy="216000"/>
            </a:xfrm>
            <a:prstGeom prst="rect">
              <a:avLst/>
            </a:prstGeom>
            <a:noFill/>
            <a:ln>
              <a:noFill/>
            </a:ln>
          </p:spPr>
        </p:pic>
        <p:pic>
          <p:nvPicPr>
            <p:cNvPr id="30" name="Google Shape;280;p42">
              <a:extLst>
                <a:ext uri="{FF2B5EF4-FFF2-40B4-BE49-F238E27FC236}">
                  <a16:creationId xmlns:a16="http://schemas.microsoft.com/office/drawing/2014/main" id="{EB90DBAC-5963-214E-9273-AA18C772CFC5}"/>
                </a:ext>
              </a:extLst>
            </p:cNvPr>
            <p:cNvPicPr preferRelativeResize="0"/>
            <p:nvPr/>
          </p:nvPicPr>
          <p:blipFill rotWithShape="1">
            <a:blip r:embed="rId7">
              <a:alphaModFix/>
            </a:blip>
            <a:srcRect/>
            <a:stretch/>
          </p:blipFill>
          <p:spPr>
            <a:xfrm rot="-5400000">
              <a:off x="1742811" y="4053452"/>
              <a:ext cx="2230800" cy="216000"/>
            </a:xfrm>
            <a:prstGeom prst="rect">
              <a:avLst/>
            </a:prstGeom>
            <a:noFill/>
            <a:ln>
              <a:noFill/>
            </a:ln>
          </p:spPr>
        </p:pic>
        <p:pic>
          <p:nvPicPr>
            <p:cNvPr id="31" name="Google Shape;281;p42">
              <a:extLst>
                <a:ext uri="{FF2B5EF4-FFF2-40B4-BE49-F238E27FC236}">
                  <a16:creationId xmlns:a16="http://schemas.microsoft.com/office/drawing/2014/main" id="{E1138F20-EF27-C54A-8D19-BBAED73B8DF1}"/>
                </a:ext>
              </a:extLst>
            </p:cNvPr>
            <p:cNvPicPr preferRelativeResize="0"/>
            <p:nvPr/>
          </p:nvPicPr>
          <p:blipFill rotWithShape="1">
            <a:blip r:embed="rId7">
              <a:alphaModFix/>
            </a:blip>
            <a:srcRect/>
            <a:stretch/>
          </p:blipFill>
          <p:spPr>
            <a:xfrm>
              <a:off x="772841" y="5113360"/>
              <a:ext cx="2194200" cy="216000"/>
            </a:xfrm>
            <a:prstGeom prst="rect">
              <a:avLst/>
            </a:prstGeom>
            <a:noFill/>
            <a:ln>
              <a:noFill/>
            </a:ln>
          </p:spPr>
        </p:pic>
      </p:grpSp>
      <p:sp>
        <p:nvSpPr>
          <p:cNvPr id="32" name="Google Shape;282;p42">
            <a:extLst>
              <a:ext uri="{FF2B5EF4-FFF2-40B4-BE49-F238E27FC236}">
                <a16:creationId xmlns:a16="http://schemas.microsoft.com/office/drawing/2014/main" id="{1248C30D-F712-8141-B29D-E56CEB2D9A8A}"/>
              </a:ext>
            </a:extLst>
          </p:cNvPr>
          <p:cNvSpPr txBox="1"/>
          <p:nvPr/>
        </p:nvSpPr>
        <p:spPr>
          <a:xfrm>
            <a:off x="6053761" y="6135137"/>
            <a:ext cx="2164319" cy="111674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2200" dirty="0">
                <a:solidFill>
                  <a:srgbClr val="000000"/>
                </a:solidFill>
                <a:latin typeface="Times New Roman"/>
                <a:ea typeface="Times New Roman"/>
                <a:cs typeface="Times New Roman"/>
                <a:sym typeface="Times New Roman"/>
              </a:rPr>
              <a:t>Secure CPU</a:t>
            </a:r>
            <a:endParaRPr sz="2200" dirty="0">
              <a:solidFill>
                <a:srgbClr val="000000"/>
              </a:solidFill>
              <a:latin typeface="Times New Roman"/>
              <a:ea typeface="Times New Roman"/>
              <a:cs typeface="Times New Roman"/>
              <a:sym typeface="Times New Roman"/>
            </a:endParaRPr>
          </a:p>
        </p:txBody>
      </p:sp>
      <p:sp>
        <p:nvSpPr>
          <p:cNvPr id="33" name="TextBox 32">
            <a:extLst>
              <a:ext uri="{FF2B5EF4-FFF2-40B4-BE49-F238E27FC236}">
                <a16:creationId xmlns:a16="http://schemas.microsoft.com/office/drawing/2014/main" id="{B25CF4AD-F76D-F244-8FBC-FCF18774C17C}"/>
              </a:ext>
            </a:extLst>
          </p:cNvPr>
          <p:cNvSpPr txBox="1"/>
          <p:nvPr/>
        </p:nvSpPr>
        <p:spPr>
          <a:xfrm>
            <a:off x="7393097" y="3394302"/>
            <a:ext cx="4086247" cy="461665"/>
          </a:xfrm>
          <a:prstGeom prst="rect">
            <a:avLst/>
          </a:prstGeom>
          <a:noFill/>
        </p:spPr>
        <p:txBody>
          <a:bodyPr wrap="none" rtlCol="0">
            <a:spAutoFit/>
          </a:bodyPr>
          <a:lstStyle/>
          <a:p>
            <a:r>
              <a:rPr lang="en-US" sz="2400" dirty="0"/>
              <a:t>“Obliviously Select Smoke=Yes”</a:t>
            </a:r>
          </a:p>
        </p:txBody>
      </p:sp>
      <p:cxnSp>
        <p:nvCxnSpPr>
          <p:cNvPr id="34" name="Straight Arrow Connector 33">
            <a:extLst>
              <a:ext uri="{FF2B5EF4-FFF2-40B4-BE49-F238E27FC236}">
                <a16:creationId xmlns:a16="http://schemas.microsoft.com/office/drawing/2014/main" id="{845E39D2-BBCB-5741-823A-C3BC82A7C878}"/>
              </a:ext>
            </a:extLst>
          </p:cNvPr>
          <p:cNvCxnSpPr>
            <a:cxnSpLocks/>
          </p:cNvCxnSpPr>
          <p:nvPr/>
        </p:nvCxnSpPr>
        <p:spPr>
          <a:xfrm>
            <a:off x="7125049" y="2748584"/>
            <a:ext cx="10871" cy="1701832"/>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a:extLst>
              <a:ext uri="{FF2B5EF4-FFF2-40B4-BE49-F238E27FC236}">
                <a16:creationId xmlns:a16="http://schemas.microsoft.com/office/drawing/2014/main" id="{7D2CDF3B-5C0E-FF47-A0DF-54D055C34D76}"/>
              </a:ext>
            </a:extLst>
          </p:cNvPr>
          <p:cNvGraphicFramePr>
            <a:graphicFrameLocks noGrp="1"/>
          </p:cNvGraphicFramePr>
          <p:nvPr>
            <p:extLst/>
          </p:nvPr>
        </p:nvGraphicFramePr>
        <p:xfrm>
          <a:off x="9260374" y="882587"/>
          <a:ext cx="1705526" cy="74168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Smoke</a:t>
                      </a:r>
                    </a:p>
                  </a:txBody>
                  <a:tcPr/>
                </a:tc>
                <a:extLst>
                  <a:ext uri="{0D108BD9-81ED-4DB2-BD59-A6C34878D82A}">
                    <a16:rowId xmlns:a16="http://schemas.microsoft.com/office/drawing/2014/main" val="2840817664"/>
                  </a:ext>
                </a:extLst>
              </a:tr>
              <a:tr h="370840">
                <a:tc>
                  <a:txBody>
                    <a:bodyPr/>
                    <a:lstStyle/>
                    <a:p>
                      <a:r>
                        <a:rPr lang="en-US" dirty="0"/>
                        <a:t>Bob</a:t>
                      </a:r>
                    </a:p>
                  </a:txBody>
                  <a:tcPr/>
                </a:tc>
                <a:tc>
                  <a:txBody>
                    <a:bodyPr/>
                    <a:lstStyle/>
                    <a:p>
                      <a:r>
                        <a:rPr lang="en-US" dirty="0"/>
                        <a:t>Yes</a:t>
                      </a:r>
                    </a:p>
                  </a:txBody>
                  <a:tcPr/>
                </a:tc>
                <a:extLst>
                  <a:ext uri="{0D108BD9-81ED-4DB2-BD59-A6C34878D82A}">
                    <a16:rowId xmlns:a16="http://schemas.microsoft.com/office/drawing/2014/main" val="3895199575"/>
                  </a:ext>
                </a:extLst>
              </a:tr>
            </a:tbl>
          </a:graphicData>
        </a:graphic>
      </p:graphicFrame>
      <p:pic>
        <p:nvPicPr>
          <p:cNvPr id="37" name="Google Shape;256;p41">
            <a:extLst>
              <a:ext uri="{FF2B5EF4-FFF2-40B4-BE49-F238E27FC236}">
                <a16:creationId xmlns:a16="http://schemas.microsoft.com/office/drawing/2014/main" id="{E676D71B-A6B6-CD47-9802-2CC6A860BCE4}"/>
              </a:ext>
            </a:extLst>
          </p:cNvPr>
          <p:cNvPicPr preferRelativeResize="0"/>
          <p:nvPr/>
        </p:nvPicPr>
        <p:blipFill>
          <a:blip r:embed="rId4">
            <a:alphaModFix/>
          </a:blip>
          <a:stretch>
            <a:fillRect/>
          </a:stretch>
        </p:blipFill>
        <p:spPr>
          <a:xfrm>
            <a:off x="10546646" y="1208220"/>
            <a:ext cx="838507" cy="838567"/>
          </a:xfrm>
          <a:prstGeom prst="rect">
            <a:avLst/>
          </a:prstGeom>
          <a:noFill/>
          <a:ln>
            <a:noFill/>
          </a:ln>
        </p:spPr>
      </p:pic>
      <p:sp>
        <p:nvSpPr>
          <p:cNvPr id="2" name="Freeform 1">
            <a:extLst>
              <a:ext uri="{FF2B5EF4-FFF2-40B4-BE49-F238E27FC236}">
                <a16:creationId xmlns:a16="http://schemas.microsoft.com/office/drawing/2014/main" id="{B02DB3A6-BA8E-5045-87EA-C37F05F98F32}"/>
              </a:ext>
            </a:extLst>
          </p:cNvPr>
          <p:cNvSpPr/>
          <p:nvPr/>
        </p:nvSpPr>
        <p:spPr>
          <a:xfrm>
            <a:off x="8229600" y="1276350"/>
            <a:ext cx="857250" cy="267178"/>
          </a:xfrm>
          <a:custGeom>
            <a:avLst/>
            <a:gdLst>
              <a:gd name="connsiteX0" fmla="*/ 0 w 857250"/>
              <a:gd name="connsiteY0" fmla="*/ 152400 h 267178"/>
              <a:gd name="connsiteX1" fmla="*/ 133350 w 857250"/>
              <a:gd name="connsiteY1" fmla="*/ 266700 h 267178"/>
              <a:gd name="connsiteX2" fmla="*/ 152400 w 857250"/>
              <a:gd name="connsiteY2" fmla="*/ 190500 h 267178"/>
              <a:gd name="connsiteX3" fmla="*/ 247650 w 857250"/>
              <a:gd name="connsiteY3" fmla="*/ 95250 h 267178"/>
              <a:gd name="connsiteX4" fmla="*/ 304800 w 857250"/>
              <a:gd name="connsiteY4" fmla="*/ 133350 h 267178"/>
              <a:gd name="connsiteX5" fmla="*/ 342900 w 857250"/>
              <a:gd name="connsiteY5" fmla="*/ 209550 h 267178"/>
              <a:gd name="connsiteX6" fmla="*/ 400050 w 857250"/>
              <a:gd name="connsiteY6" fmla="*/ 266700 h 267178"/>
              <a:gd name="connsiteX7" fmla="*/ 457200 w 857250"/>
              <a:gd name="connsiteY7" fmla="*/ 247650 h 267178"/>
              <a:gd name="connsiteX8" fmla="*/ 476250 w 857250"/>
              <a:gd name="connsiteY8" fmla="*/ 171450 h 267178"/>
              <a:gd name="connsiteX9" fmla="*/ 514350 w 857250"/>
              <a:gd name="connsiteY9" fmla="*/ 114300 h 267178"/>
              <a:gd name="connsiteX10" fmla="*/ 590550 w 857250"/>
              <a:gd name="connsiteY10" fmla="*/ 0 h 267178"/>
              <a:gd name="connsiteX11" fmla="*/ 723900 w 857250"/>
              <a:gd name="connsiteY11" fmla="*/ 133350 h 267178"/>
              <a:gd name="connsiteX12" fmla="*/ 819150 w 857250"/>
              <a:gd name="connsiteY12" fmla="*/ 228600 h 267178"/>
              <a:gd name="connsiteX13" fmla="*/ 857250 w 857250"/>
              <a:gd name="connsiteY13" fmla="*/ 152400 h 26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267178">
                <a:moveTo>
                  <a:pt x="0" y="152400"/>
                </a:moveTo>
                <a:cubicBezTo>
                  <a:pt x="44450" y="190500"/>
                  <a:pt x="76554" y="252501"/>
                  <a:pt x="133350" y="266700"/>
                </a:cubicBezTo>
                <a:cubicBezTo>
                  <a:pt x="158750" y="273050"/>
                  <a:pt x="142087" y="214565"/>
                  <a:pt x="152400" y="190500"/>
                </a:cubicBezTo>
                <a:cubicBezTo>
                  <a:pt x="177800" y="131233"/>
                  <a:pt x="196850" y="129117"/>
                  <a:pt x="247650" y="95250"/>
                </a:cubicBezTo>
                <a:cubicBezTo>
                  <a:pt x="266700" y="107950"/>
                  <a:pt x="290143" y="115761"/>
                  <a:pt x="304800" y="133350"/>
                </a:cubicBezTo>
                <a:cubicBezTo>
                  <a:pt x="322980" y="155166"/>
                  <a:pt x="326394" y="186442"/>
                  <a:pt x="342900" y="209550"/>
                </a:cubicBezTo>
                <a:cubicBezTo>
                  <a:pt x="358559" y="231473"/>
                  <a:pt x="381000" y="247650"/>
                  <a:pt x="400050" y="266700"/>
                </a:cubicBezTo>
                <a:cubicBezTo>
                  <a:pt x="419100" y="260350"/>
                  <a:pt x="444656" y="263330"/>
                  <a:pt x="457200" y="247650"/>
                </a:cubicBezTo>
                <a:cubicBezTo>
                  <a:pt x="473556" y="227206"/>
                  <a:pt x="465937" y="195515"/>
                  <a:pt x="476250" y="171450"/>
                </a:cubicBezTo>
                <a:cubicBezTo>
                  <a:pt x="485269" y="150406"/>
                  <a:pt x="504111" y="134778"/>
                  <a:pt x="514350" y="114300"/>
                </a:cubicBezTo>
                <a:cubicBezTo>
                  <a:pt x="569489" y="4022"/>
                  <a:pt x="482213" y="108337"/>
                  <a:pt x="590550" y="0"/>
                </a:cubicBezTo>
                <a:cubicBezTo>
                  <a:pt x="635000" y="44450"/>
                  <a:pt x="689031" y="81046"/>
                  <a:pt x="723900" y="133350"/>
                </a:cubicBezTo>
                <a:cubicBezTo>
                  <a:pt x="774700" y="209550"/>
                  <a:pt x="742950" y="177800"/>
                  <a:pt x="819150" y="228600"/>
                </a:cubicBezTo>
                <a:cubicBezTo>
                  <a:pt x="841040" y="162931"/>
                  <a:pt x="824001" y="185649"/>
                  <a:pt x="857250" y="152400"/>
                </a:cubicBezTo>
              </a:path>
            </a:pathLst>
          </a:custGeom>
          <a:noFill/>
          <a:ln w="508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B1315644-80BE-444F-B0E7-D90BC906E319}"/>
              </a:ext>
            </a:extLst>
          </p:cNvPr>
          <p:cNvSpPr/>
          <p:nvPr/>
        </p:nvSpPr>
        <p:spPr>
          <a:xfrm>
            <a:off x="8229600" y="1619250"/>
            <a:ext cx="800100" cy="324585"/>
          </a:xfrm>
          <a:custGeom>
            <a:avLst/>
            <a:gdLst>
              <a:gd name="connsiteX0" fmla="*/ 0 w 800100"/>
              <a:gd name="connsiteY0" fmla="*/ 304800 h 324585"/>
              <a:gd name="connsiteX1" fmla="*/ 247650 w 800100"/>
              <a:gd name="connsiteY1" fmla="*/ 304800 h 324585"/>
              <a:gd name="connsiteX2" fmla="*/ 266700 w 800100"/>
              <a:gd name="connsiteY2" fmla="*/ 247650 h 324585"/>
              <a:gd name="connsiteX3" fmla="*/ 323850 w 800100"/>
              <a:gd name="connsiteY3" fmla="*/ 228600 h 324585"/>
              <a:gd name="connsiteX4" fmla="*/ 495300 w 800100"/>
              <a:gd name="connsiteY4" fmla="*/ 247650 h 324585"/>
              <a:gd name="connsiteX5" fmla="*/ 590550 w 800100"/>
              <a:gd name="connsiteY5" fmla="*/ 95250 h 324585"/>
              <a:gd name="connsiteX6" fmla="*/ 666750 w 800100"/>
              <a:gd name="connsiteY6" fmla="*/ 114300 h 324585"/>
              <a:gd name="connsiteX7" fmla="*/ 762000 w 800100"/>
              <a:gd name="connsiteY7" fmla="*/ 38100 h 324585"/>
              <a:gd name="connsiteX8" fmla="*/ 800100 w 800100"/>
              <a:gd name="connsiteY8" fmla="*/ 0 h 32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 h="324585">
                <a:moveTo>
                  <a:pt x="0" y="304800"/>
                </a:moveTo>
                <a:cubicBezTo>
                  <a:pt x="67118" y="314388"/>
                  <a:pt x="178928" y="344070"/>
                  <a:pt x="247650" y="304800"/>
                </a:cubicBezTo>
                <a:cubicBezTo>
                  <a:pt x="265085" y="294837"/>
                  <a:pt x="252501" y="261849"/>
                  <a:pt x="266700" y="247650"/>
                </a:cubicBezTo>
                <a:cubicBezTo>
                  <a:pt x="280899" y="233451"/>
                  <a:pt x="304800" y="234950"/>
                  <a:pt x="323850" y="228600"/>
                </a:cubicBezTo>
                <a:cubicBezTo>
                  <a:pt x="457200" y="273050"/>
                  <a:pt x="400050" y="279400"/>
                  <a:pt x="495300" y="247650"/>
                </a:cubicBezTo>
                <a:cubicBezTo>
                  <a:pt x="540640" y="111630"/>
                  <a:pt x="499984" y="155627"/>
                  <a:pt x="590550" y="95250"/>
                </a:cubicBezTo>
                <a:cubicBezTo>
                  <a:pt x="615950" y="101600"/>
                  <a:pt x="640568" y="114300"/>
                  <a:pt x="666750" y="114300"/>
                </a:cubicBezTo>
                <a:cubicBezTo>
                  <a:pt x="733225" y="114300"/>
                  <a:pt x="726894" y="81983"/>
                  <a:pt x="762000" y="38100"/>
                </a:cubicBezTo>
                <a:cubicBezTo>
                  <a:pt x="773220" y="24075"/>
                  <a:pt x="787400" y="12700"/>
                  <a:pt x="800100" y="0"/>
                </a:cubicBezTo>
              </a:path>
            </a:pathLst>
          </a:custGeom>
          <a:noFill/>
          <a:ln w="508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0FB211B2-78A2-2540-AD9A-107D5FCD67B5}"/>
              </a:ext>
            </a:extLst>
          </p:cNvPr>
          <p:cNvSpPr/>
          <p:nvPr/>
        </p:nvSpPr>
        <p:spPr>
          <a:xfrm>
            <a:off x="8267700" y="1866900"/>
            <a:ext cx="800100" cy="420635"/>
          </a:xfrm>
          <a:custGeom>
            <a:avLst/>
            <a:gdLst>
              <a:gd name="connsiteX0" fmla="*/ 0 w 800100"/>
              <a:gd name="connsiteY0" fmla="*/ 400050 h 420635"/>
              <a:gd name="connsiteX1" fmla="*/ 285750 w 800100"/>
              <a:gd name="connsiteY1" fmla="*/ 400050 h 420635"/>
              <a:gd name="connsiteX2" fmla="*/ 342900 w 800100"/>
              <a:gd name="connsiteY2" fmla="*/ 342900 h 420635"/>
              <a:gd name="connsiteX3" fmla="*/ 419100 w 800100"/>
              <a:gd name="connsiteY3" fmla="*/ 228600 h 420635"/>
              <a:gd name="connsiteX4" fmla="*/ 476250 w 800100"/>
              <a:gd name="connsiteY4" fmla="*/ 209550 h 420635"/>
              <a:gd name="connsiteX5" fmla="*/ 647700 w 800100"/>
              <a:gd name="connsiteY5" fmla="*/ 228600 h 420635"/>
              <a:gd name="connsiteX6" fmla="*/ 742950 w 800100"/>
              <a:gd name="connsiteY6" fmla="*/ 57150 h 420635"/>
              <a:gd name="connsiteX7" fmla="*/ 800100 w 800100"/>
              <a:gd name="connsiteY7" fmla="*/ 0 h 42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100" h="420635">
                <a:moveTo>
                  <a:pt x="0" y="400050"/>
                </a:moveTo>
                <a:cubicBezTo>
                  <a:pt x="102643" y="414713"/>
                  <a:pt x="181591" y="437926"/>
                  <a:pt x="285750" y="400050"/>
                </a:cubicBezTo>
                <a:cubicBezTo>
                  <a:pt x="311069" y="390843"/>
                  <a:pt x="326360" y="364166"/>
                  <a:pt x="342900" y="342900"/>
                </a:cubicBezTo>
                <a:cubicBezTo>
                  <a:pt x="371013" y="306755"/>
                  <a:pt x="375659" y="243080"/>
                  <a:pt x="419100" y="228600"/>
                </a:cubicBezTo>
                <a:lnTo>
                  <a:pt x="476250" y="209550"/>
                </a:lnTo>
                <a:cubicBezTo>
                  <a:pt x="609600" y="254000"/>
                  <a:pt x="552450" y="260350"/>
                  <a:pt x="647700" y="228600"/>
                </a:cubicBezTo>
                <a:cubicBezTo>
                  <a:pt x="671655" y="156735"/>
                  <a:pt x="677446" y="122654"/>
                  <a:pt x="742950" y="57150"/>
                </a:cubicBezTo>
                <a:lnTo>
                  <a:pt x="800100" y="0"/>
                </a:lnTo>
              </a:path>
            </a:pathLst>
          </a:custGeom>
          <a:noFill/>
          <a:ln w="508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oogle Shape;286;p42" descr="http://icons.iconarchive.com/icons/arrioch/halloween/256/devil-icon.png">
            <a:extLst>
              <a:ext uri="{FF2B5EF4-FFF2-40B4-BE49-F238E27FC236}">
                <a16:creationId xmlns:a16="http://schemas.microsoft.com/office/drawing/2014/main" id="{D6AEAEAD-75B0-7349-8A84-79A02D0E7D94}"/>
              </a:ext>
            </a:extLst>
          </p:cNvPr>
          <p:cNvPicPr preferRelativeResize="0"/>
          <p:nvPr/>
        </p:nvPicPr>
        <p:blipFill rotWithShape="1">
          <a:blip r:embed="rId8">
            <a:alphaModFix/>
          </a:blip>
          <a:srcRect/>
          <a:stretch/>
        </p:blipFill>
        <p:spPr>
          <a:xfrm>
            <a:off x="8335148" y="513622"/>
            <a:ext cx="589003" cy="663993"/>
          </a:xfrm>
          <a:prstGeom prst="rect">
            <a:avLst/>
          </a:prstGeom>
          <a:noFill/>
          <a:ln>
            <a:noFill/>
          </a:ln>
        </p:spPr>
      </p:pic>
    </p:spTree>
    <p:extLst>
      <p:ext uri="{BB962C8B-B14F-4D97-AF65-F5344CB8AC3E}">
        <p14:creationId xmlns:p14="http://schemas.microsoft.com/office/powerpoint/2010/main" val="1625221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sp>
        <p:nvSpPr>
          <p:cNvPr id="233" name="Google Shape;233;p40"/>
          <p:cNvSpPr txBox="1"/>
          <p:nvPr/>
        </p:nvSpPr>
        <p:spPr>
          <a:xfrm rot="5400000">
            <a:off x="1076333" y="3983600"/>
            <a:ext cx="1439200" cy="1066800"/>
          </a:xfrm>
          <a:prstGeom prst="rect">
            <a:avLst/>
          </a:prstGeom>
          <a:noFill/>
          <a:ln>
            <a:noFill/>
          </a:ln>
        </p:spPr>
        <p:txBody>
          <a:bodyPr spcFirstLastPara="1" wrap="square" lIns="121900" tIns="121900" rIns="121900" bIns="121900" anchor="t" anchorCtr="0">
            <a:noAutofit/>
          </a:bodyPr>
          <a:lstStyle/>
          <a:p>
            <a:r>
              <a:rPr lang="en" sz="8000" dirty="0">
                <a:solidFill>
                  <a:schemeClr val="bg2">
                    <a:lumMod val="75000"/>
                  </a:schemeClr>
                </a:solidFill>
              </a:rPr>
              <a:t>...</a:t>
            </a:r>
            <a:endParaRPr sz="8000" dirty="0">
              <a:solidFill>
                <a:schemeClr val="bg2">
                  <a:lumMod val="75000"/>
                </a:schemeClr>
              </a:solidFill>
            </a:endParaRPr>
          </a:p>
        </p:txBody>
      </p:sp>
      <p:pic>
        <p:nvPicPr>
          <p:cNvPr id="3" name="Picture 2">
            <a:extLst>
              <a:ext uri="{FF2B5EF4-FFF2-40B4-BE49-F238E27FC236}">
                <a16:creationId xmlns:a16="http://schemas.microsoft.com/office/drawing/2014/main" id="{08C8D171-28E5-FC4C-BB4F-51BB771C1EBA}"/>
              </a:ext>
            </a:extLst>
          </p:cNvPr>
          <p:cNvPicPr>
            <a:picLocks noChangeAspect="1"/>
          </p:cNvPicPr>
          <p:nvPr/>
        </p:nvPicPr>
        <p:blipFill>
          <a:blip r:embed="rId3">
            <a:lum bright="70000" contrast="-70000"/>
          </a:blip>
          <a:stretch>
            <a:fillRect/>
          </a:stretch>
        </p:blipFill>
        <p:spPr>
          <a:xfrm>
            <a:off x="590534" y="438830"/>
            <a:ext cx="1422400" cy="1422400"/>
          </a:xfrm>
          <a:prstGeom prst="rect">
            <a:avLst/>
          </a:prstGeom>
        </p:spPr>
      </p:pic>
      <p:sp>
        <p:nvSpPr>
          <p:cNvPr id="4" name="TextBox 3">
            <a:extLst>
              <a:ext uri="{FF2B5EF4-FFF2-40B4-BE49-F238E27FC236}">
                <a16:creationId xmlns:a16="http://schemas.microsoft.com/office/drawing/2014/main" id="{08917FE4-A690-724B-A795-12C1BD49C0E2}"/>
              </a:ext>
            </a:extLst>
          </p:cNvPr>
          <p:cNvSpPr txBox="1"/>
          <p:nvPr/>
        </p:nvSpPr>
        <p:spPr>
          <a:xfrm>
            <a:off x="1885942" y="824240"/>
            <a:ext cx="886781" cy="523220"/>
          </a:xfrm>
          <a:prstGeom prst="rect">
            <a:avLst/>
          </a:prstGeom>
          <a:noFill/>
        </p:spPr>
        <p:txBody>
          <a:bodyPr wrap="none" rtlCol="0">
            <a:spAutoFit/>
          </a:bodyPr>
          <a:lstStyle/>
          <a:p>
            <a:r>
              <a:rPr lang="en-US" sz="2800" dirty="0">
                <a:solidFill>
                  <a:schemeClr val="bg2">
                    <a:lumMod val="75000"/>
                  </a:schemeClr>
                </a:solidFill>
              </a:rPr>
              <a:t>Alice</a:t>
            </a:r>
          </a:p>
        </p:txBody>
      </p:sp>
      <p:pic>
        <p:nvPicPr>
          <p:cNvPr id="13" name="Picture 12">
            <a:extLst>
              <a:ext uri="{FF2B5EF4-FFF2-40B4-BE49-F238E27FC236}">
                <a16:creationId xmlns:a16="http://schemas.microsoft.com/office/drawing/2014/main" id="{F136D38B-DE5C-114C-83AD-036336C5C836}"/>
              </a:ext>
            </a:extLst>
          </p:cNvPr>
          <p:cNvPicPr>
            <a:picLocks noChangeAspect="1"/>
          </p:cNvPicPr>
          <p:nvPr/>
        </p:nvPicPr>
        <p:blipFill>
          <a:blip r:embed="rId3">
            <a:lum bright="70000" contrast="-70000"/>
          </a:blip>
          <a:stretch>
            <a:fillRect/>
          </a:stretch>
        </p:blipFill>
        <p:spPr>
          <a:xfrm>
            <a:off x="590534" y="1955897"/>
            <a:ext cx="1422400" cy="1422400"/>
          </a:xfrm>
          <a:prstGeom prst="rect">
            <a:avLst/>
          </a:prstGeom>
        </p:spPr>
      </p:pic>
      <p:sp>
        <p:nvSpPr>
          <p:cNvPr id="14" name="TextBox 13">
            <a:extLst>
              <a:ext uri="{FF2B5EF4-FFF2-40B4-BE49-F238E27FC236}">
                <a16:creationId xmlns:a16="http://schemas.microsoft.com/office/drawing/2014/main" id="{A2C25573-E52F-F84F-A0F2-5A54A17FDA50}"/>
              </a:ext>
            </a:extLst>
          </p:cNvPr>
          <p:cNvSpPr txBox="1"/>
          <p:nvPr/>
        </p:nvSpPr>
        <p:spPr>
          <a:xfrm>
            <a:off x="1871359" y="2375000"/>
            <a:ext cx="758541" cy="523220"/>
          </a:xfrm>
          <a:prstGeom prst="rect">
            <a:avLst/>
          </a:prstGeom>
          <a:noFill/>
        </p:spPr>
        <p:txBody>
          <a:bodyPr wrap="none" rtlCol="0">
            <a:spAutoFit/>
          </a:bodyPr>
          <a:lstStyle/>
          <a:p>
            <a:r>
              <a:rPr lang="en-US" sz="2800" dirty="0">
                <a:solidFill>
                  <a:schemeClr val="bg2">
                    <a:lumMod val="75000"/>
                  </a:schemeClr>
                </a:solidFill>
              </a:rPr>
              <a:t>Bob</a:t>
            </a:r>
          </a:p>
        </p:txBody>
      </p:sp>
      <p:pic>
        <p:nvPicPr>
          <p:cNvPr id="15" name="Picture 14">
            <a:extLst>
              <a:ext uri="{FF2B5EF4-FFF2-40B4-BE49-F238E27FC236}">
                <a16:creationId xmlns:a16="http://schemas.microsoft.com/office/drawing/2014/main" id="{FF942C59-337D-EA45-86E2-AE878CA03D19}"/>
              </a:ext>
            </a:extLst>
          </p:cNvPr>
          <p:cNvPicPr>
            <a:picLocks noChangeAspect="1"/>
          </p:cNvPicPr>
          <p:nvPr/>
        </p:nvPicPr>
        <p:blipFill>
          <a:blip r:embed="rId3">
            <a:lum bright="70000" contrast="-70000"/>
          </a:blip>
          <a:stretch>
            <a:fillRect/>
          </a:stretch>
        </p:blipFill>
        <p:spPr>
          <a:xfrm>
            <a:off x="590534" y="4944503"/>
            <a:ext cx="1422400" cy="1422400"/>
          </a:xfrm>
          <a:prstGeom prst="rect">
            <a:avLst/>
          </a:prstGeom>
        </p:spPr>
      </p:pic>
      <p:sp>
        <p:nvSpPr>
          <p:cNvPr id="16" name="TextBox 15">
            <a:extLst>
              <a:ext uri="{FF2B5EF4-FFF2-40B4-BE49-F238E27FC236}">
                <a16:creationId xmlns:a16="http://schemas.microsoft.com/office/drawing/2014/main" id="{C578665C-E78D-1C41-A799-C0523AA5FDE0}"/>
              </a:ext>
            </a:extLst>
          </p:cNvPr>
          <p:cNvSpPr txBox="1"/>
          <p:nvPr/>
        </p:nvSpPr>
        <p:spPr>
          <a:xfrm>
            <a:off x="1952466" y="5540141"/>
            <a:ext cx="753732" cy="523220"/>
          </a:xfrm>
          <a:prstGeom prst="rect">
            <a:avLst/>
          </a:prstGeom>
          <a:noFill/>
        </p:spPr>
        <p:txBody>
          <a:bodyPr wrap="none" rtlCol="0">
            <a:spAutoFit/>
          </a:bodyPr>
          <a:lstStyle/>
          <a:p>
            <a:r>
              <a:rPr lang="en-US" sz="2800" dirty="0">
                <a:solidFill>
                  <a:schemeClr val="bg2">
                    <a:lumMod val="75000"/>
                  </a:schemeClr>
                </a:solidFill>
              </a:rPr>
              <a:t>Carl</a:t>
            </a:r>
          </a:p>
        </p:txBody>
      </p:sp>
      <p:cxnSp>
        <p:nvCxnSpPr>
          <p:cNvPr id="9" name="Google Shape;246;p41">
            <a:extLst>
              <a:ext uri="{FF2B5EF4-FFF2-40B4-BE49-F238E27FC236}">
                <a16:creationId xmlns:a16="http://schemas.microsoft.com/office/drawing/2014/main" id="{2E2DE479-28B6-3042-8DDA-288CFC26F6A3}"/>
              </a:ext>
            </a:extLst>
          </p:cNvPr>
          <p:cNvCxnSpPr>
            <a:cxnSpLocks/>
          </p:cNvCxnSpPr>
          <p:nvPr/>
        </p:nvCxnSpPr>
        <p:spPr>
          <a:xfrm>
            <a:off x="2955917" y="1091050"/>
            <a:ext cx="3063883" cy="0"/>
          </a:xfrm>
          <a:prstGeom prst="straightConnector1">
            <a:avLst/>
          </a:prstGeom>
          <a:noFill/>
          <a:ln w="76200" cap="flat" cmpd="sng">
            <a:solidFill>
              <a:schemeClr val="bg1">
                <a:lumMod val="85000"/>
              </a:schemeClr>
            </a:solidFill>
            <a:prstDash val="solid"/>
            <a:round/>
            <a:headEnd type="none" w="med" len="med"/>
            <a:tailEnd type="triangle" w="med" len="med"/>
          </a:ln>
        </p:spPr>
      </p:cxnSp>
      <p:cxnSp>
        <p:nvCxnSpPr>
          <p:cNvPr id="10" name="Google Shape;247;p41">
            <a:extLst>
              <a:ext uri="{FF2B5EF4-FFF2-40B4-BE49-F238E27FC236}">
                <a16:creationId xmlns:a16="http://schemas.microsoft.com/office/drawing/2014/main" id="{BD25324C-41A0-044E-BC34-6C192E4BFB5E}"/>
              </a:ext>
            </a:extLst>
          </p:cNvPr>
          <p:cNvCxnSpPr>
            <a:cxnSpLocks/>
          </p:cNvCxnSpPr>
          <p:nvPr/>
        </p:nvCxnSpPr>
        <p:spPr>
          <a:xfrm flipV="1">
            <a:off x="2706198" y="2011071"/>
            <a:ext cx="3320545" cy="847214"/>
          </a:xfrm>
          <a:prstGeom prst="straightConnector1">
            <a:avLst/>
          </a:prstGeom>
          <a:noFill/>
          <a:ln w="76200" cap="flat" cmpd="sng">
            <a:solidFill>
              <a:schemeClr val="bg1">
                <a:lumMod val="85000"/>
              </a:schemeClr>
            </a:solidFill>
            <a:prstDash val="solid"/>
            <a:round/>
            <a:headEnd type="none" w="med" len="med"/>
            <a:tailEnd type="triangle" w="med" len="med"/>
          </a:ln>
        </p:spPr>
      </p:cxnSp>
      <p:cxnSp>
        <p:nvCxnSpPr>
          <p:cNvPr id="11" name="Google Shape;248;p41">
            <a:extLst>
              <a:ext uri="{FF2B5EF4-FFF2-40B4-BE49-F238E27FC236}">
                <a16:creationId xmlns:a16="http://schemas.microsoft.com/office/drawing/2014/main" id="{0E6DEB76-F3EC-334A-B405-BCB27381821D}"/>
              </a:ext>
            </a:extLst>
          </p:cNvPr>
          <p:cNvCxnSpPr>
            <a:cxnSpLocks/>
          </p:cNvCxnSpPr>
          <p:nvPr/>
        </p:nvCxnSpPr>
        <p:spPr>
          <a:xfrm flipV="1">
            <a:off x="2782496" y="2636610"/>
            <a:ext cx="3244247" cy="3019093"/>
          </a:xfrm>
          <a:prstGeom prst="straightConnector1">
            <a:avLst/>
          </a:prstGeom>
          <a:noFill/>
          <a:ln w="76200" cap="flat" cmpd="sng">
            <a:solidFill>
              <a:schemeClr val="bg1">
                <a:lumMod val="85000"/>
              </a:schemeClr>
            </a:solidFill>
            <a:prstDash val="solid"/>
            <a:round/>
            <a:headEnd type="none" w="med" len="med"/>
            <a:tailEnd type="triangle" w="med" len="med"/>
          </a:ln>
        </p:spPr>
      </p:cxnSp>
      <p:sp>
        <p:nvSpPr>
          <p:cNvPr id="6" name="TextBox 5">
            <a:extLst>
              <a:ext uri="{FF2B5EF4-FFF2-40B4-BE49-F238E27FC236}">
                <a16:creationId xmlns:a16="http://schemas.microsoft.com/office/drawing/2014/main" id="{64FC52C4-65BB-7946-B3A9-D0F8FB8F7142}"/>
              </a:ext>
            </a:extLst>
          </p:cNvPr>
          <p:cNvSpPr txBox="1"/>
          <p:nvPr/>
        </p:nvSpPr>
        <p:spPr>
          <a:xfrm>
            <a:off x="3689445" y="550617"/>
            <a:ext cx="545342" cy="461665"/>
          </a:xfrm>
          <a:prstGeom prst="rect">
            <a:avLst/>
          </a:prstGeom>
          <a:noFill/>
        </p:spPr>
        <p:txBody>
          <a:bodyPr wrap="none" rtlCol="0">
            <a:spAutoFit/>
          </a:bodyPr>
          <a:lstStyle/>
          <a:p>
            <a:r>
              <a:rPr lang="en-US" sz="2400" dirty="0">
                <a:solidFill>
                  <a:schemeClr val="bg2">
                    <a:lumMod val="75000"/>
                  </a:schemeClr>
                </a:solidFill>
              </a:rPr>
              <a:t>No</a:t>
            </a:r>
          </a:p>
        </p:txBody>
      </p:sp>
      <p:sp>
        <p:nvSpPr>
          <p:cNvPr id="19" name="TextBox 18">
            <a:extLst>
              <a:ext uri="{FF2B5EF4-FFF2-40B4-BE49-F238E27FC236}">
                <a16:creationId xmlns:a16="http://schemas.microsoft.com/office/drawing/2014/main" id="{F3C4FA56-8A19-B348-BBD8-AFFB3025F484}"/>
              </a:ext>
            </a:extLst>
          </p:cNvPr>
          <p:cNvSpPr txBox="1"/>
          <p:nvPr/>
        </p:nvSpPr>
        <p:spPr>
          <a:xfrm>
            <a:off x="3630768" y="1749535"/>
            <a:ext cx="587340" cy="461665"/>
          </a:xfrm>
          <a:prstGeom prst="rect">
            <a:avLst/>
          </a:prstGeom>
          <a:noFill/>
        </p:spPr>
        <p:txBody>
          <a:bodyPr wrap="none" rtlCol="0">
            <a:spAutoFit/>
          </a:bodyPr>
          <a:lstStyle/>
          <a:p>
            <a:r>
              <a:rPr lang="en-US" sz="2400" dirty="0">
                <a:solidFill>
                  <a:schemeClr val="bg2">
                    <a:lumMod val="75000"/>
                  </a:schemeClr>
                </a:solidFill>
              </a:rPr>
              <a:t>Yes</a:t>
            </a:r>
          </a:p>
        </p:txBody>
      </p:sp>
      <p:sp>
        <p:nvSpPr>
          <p:cNvPr id="20" name="TextBox 19">
            <a:extLst>
              <a:ext uri="{FF2B5EF4-FFF2-40B4-BE49-F238E27FC236}">
                <a16:creationId xmlns:a16="http://schemas.microsoft.com/office/drawing/2014/main" id="{AC7158AB-991E-7748-8B14-91B9B48C9F2F}"/>
              </a:ext>
            </a:extLst>
          </p:cNvPr>
          <p:cNvSpPr txBox="1"/>
          <p:nvPr/>
        </p:nvSpPr>
        <p:spPr>
          <a:xfrm>
            <a:off x="3554470" y="3742312"/>
            <a:ext cx="545342" cy="461665"/>
          </a:xfrm>
          <a:prstGeom prst="rect">
            <a:avLst/>
          </a:prstGeom>
          <a:noFill/>
        </p:spPr>
        <p:txBody>
          <a:bodyPr wrap="none" rtlCol="0">
            <a:spAutoFit/>
          </a:bodyPr>
          <a:lstStyle/>
          <a:p>
            <a:r>
              <a:rPr lang="en-US" sz="2400" dirty="0">
                <a:solidFill>
                  <a:schemeClr val="bg2">
                    <a:lumMod val="75000"/>
                  </a:schemeClr>
                </a:solidFill>
              </a:rPr>
              <a:t>No</a:t>
            </a:r>
          </a:p>
        </p:txBody>
      </p:sp>
      <p:graphicFrame>
        <p:nvGraphicFramePr>
          <p:cNvPr id="21" name="Table 20">
            <a:extLst>
              <a:ext uri="{FF2B5EF4-FFF2-40B4-BE49-F238E27FC236}">
                <a16:creationId xmlns:a16="http://schemas.microsoft.com/office/drawing/2014/main" id="{992D149C-7F17-8A40-94F9-C3698C43FBC5}"/>
              </a:ext>
            </a:extLst>
          </p:cNvPr>
          <p:cNvGraphicFramePr>
            <a:graphicFrameLocks noGrp="1"/>
          </p:cNvGraphicFramePr>
          <p:nvPr/>
        </p:nvGraphicFramePr>
        <p:xfrm>
          <a:off x="6440506" y="91629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Smoke</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No</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Yes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No</a:t>
                      </a:r>
                    </a:p>
                  </a:txBody>
                  <a:tcPr/>
                </a:tc>
                <a:extLst>
                  <a:ext uri="{0D108BD9-81ED-4DB2-BD59-A6C34878D82A}">
                    <a16:rowId xmlns:a16="http://schemas.microsoft.com/office/drawing/2014/main" val="2152774311"/>
                  </a:ext>
                </a:extLst>
              </a:tr>
            </a:tbl>
          </a:graphicData>
        </a:graphic>
      </p:graphicFrame>
      <p:pic>
        <p:nvPicPr>
          <p:cNvPr id="23" name="Google Shape;256;p41">
            <a:extLst>
              <a:ext uri="{FF2B5EF4-FFF2-40B4-BE49-F238E27FC236}">
                <a16:creationId xmlns:a16="http://schemas.microsoft.com/office/drawing/2014/main" id="{14D66AF9-CFCE-6642-AF8A-D2F471384E6C}"/>
              </a:ext>
            </a:extLst>
          </p:cNvPr>
          <p:cNvPicPr preferRelativeResize="0"/>
          <p:nvPr/>
        </p:nvPicPr>
        <p:blipFill>
          <a:blip r:embed="rId4">
            <a:alphaModFix/>
            <a:duotone>
              <a:schemeClr val="bg2">
                <a:shade val="45000"/>
                <a:satMod val="135000"/>
              </a:schemeClr>
              <a:prstClr val="white"/>
            </a:duotone>
          </a:blip>
          <a:stretch>
            <a:fillRect/>
          </a:stretch>
        </p:blipFill>
        <p:spPr>
          <a:xfrm>
            <a:off x="4668873" y="288477"/>
            <a:ext cx="838507" cy="838567"/>
          </a:xfrm>
          <a:prstGeom prst="rect">
            <a:avLst/>
          </a:prstGeom>
          <a:solidFill>
            <a:schemeClr val="bg1"/>
          </a:solidFill>
          <a:ln>
            <a:noFill/>
          </a:ln>
        </p:spPr>
      </p:pic>
      <p:pic>
        <p:nvPicPr>
          <p:cNvPr id="24" name="Google Shape;256;p41">
            <a:extLst>
              <a:ext uri="{FF2B5EF4-FFF2-40B4-BE49-F238E27FC236}">
                <a16:creationId xmlns:a16="http://schemas.microsoft.com/office/drawing/2014/main" id="{308BA9C5-5EC5-3D44-8550-D691DF2C0AF9}"/>
              </a:ext>
            </a:extLst>
          </p:cNvPr>
          <p:cNvPicPr preferRelativeResize="0"/>
          <p:nvPr/>
        </p:nvPicPr>
        <p:blipFill>
          <a:blip r:embed="rId4">
            <a:alphaModFix/>
            <a:duotone>
              <a:schemeClr val="bg2">
                <a:shade val="45000"/>
                <a:satMod val="135000"/>
              </a:schemeClr>
              <a:prstClr val="white"/>
            </a:duotone>
          </a:blip>
          <a:stretch>
            <a:fillRect/>
          </a:stretch>
        </p:blipFill>
        <p:spPr>
          <a:xfrm>
            <a:off x="4841804" y="1624267"/>
            <a:ext cx="838507" cy="838567"/>
          </a:xfrm>
          <a:prstGeom prst="rect">
            <a:avLst/>
          </a:prstGeom>
          <a:solidFill>
            <a:schemeClr val="bg1"/>
          </a:solidFill>
          <a:ln>
            <a:noFill/>
          </a:ln>
        </p:spPr>
      </p:pic>
      <p:pic>
        <p:nvPicPr>
          <p:cNvPr id="25" name="Google Shape;256;p41">
            <a:extLst>
              <a:ext uri="{FF2B5EF4-FFF2-40B4-BE49-F238E27FC236}">
                <a16:creationId xmlns:a16="http://schemas.microsoft.com/office/drawing/2014/main" id="{42A7F1FC-8948-DB4D-9FFF-F1E36DB35BF1}"/>
              </a:ext>
            </a:extLst>
          </p:cNvPr>
          <p:cNvPicPr preferRelativeResize="0"/>
          <p:nvPr/>
        </p:nvPicPr>
        <p:blipFill>
          <a:blip r:embed="rId4">
            <a:alphaModFix/>
            <a:duotone>
              <a:schemeClr val="bg2">
                <a:shade val="45000"/>
                <a:satMod val="135000"/>
              </a:schemeClr>
              <a:prstClr val="white"/>
            </a:duotone>
          </a:blip>
          <a:stretch>
            <a:fillRect/>
          </a:stretch>
        </p:blipFill>
        <p:spPr>
          <a:xfrm>
            <a:off x="4668873" y="3102612"/>
            <a:ext cx="838507" cy="838567"/>
          </a:xfrm>
          <a:prstGeom prst="rect">
            <a:avLst/>
          </a:prstGeom>
          <a:solidFill>
            <a:schemeClr val="bg1"/>
          </a:solidFill>
          <a:ln>
            <a:noFill/>
          </a:ln>
        </p:spPr>
      </p:pic>
      <p:pic>
        <p:nvPicPr>
          <p:cNvPr id="18" name="Google Shape;256;p41">
            <a:extLst>
              <a:ext uri="{FF2B5EF4-FFF2-40B4-BE49-F238E27FC236}">
                <a16:creationId xmlns:a16="http://schemas.microsoft.com/office/drawing/2014/main" id="{81871119-4336-114E-B0EA-28AF9FA914AF}"/>
              </a:ext>
            </a:extLst>
          </p:cNvPr>
          <p:cNvPicPr preferRelativeResize="0"/>
          <p:nvPr/>
        </p:nvPicPr>
        <p:blipFill>
          <a:blip r:embed="rId4">
            <a:alphaModFix/>
          </a:blip>
          <a:stretch>
            <a:fillRect/>
          </a:stretch>
        </p:blipFill>
        <p:spPr>
          <a:xfrm>
            <a:off x="7604553" y="2019718"/>
            <a:ext cx="838507" cy="838567"/>
          </a:xfrm>
          <a:prstGeom prst="rect">
            <a:avLst/>
          </a:prstGeom>
          <a:noFill/>
          <a:ln>
            <a:noFill/>
          </a:ln>
        </p:spPr>
      </p:pic>
      <p:grpSp>
        <p:nvGrpSpPr>
          <p:cNvPr id="22" name="Google Shape;275;p42">
            <a:extLst>
              <a:ext uri="{FF2B5EF4-FFF2-40B4-BE49-F238E27FC236}">
                <a16:creationId xmlns:a16="http://schemas.microsoft.com/office/drawing/2014/main" id="{A8EB1780-7AA1-D44F-959C-DEB42E192D8F}"/>
              </a:ext>
            </a:extLst>
          </p:cNvPr>
          <p:cNvGrpSpPr/>
          <p:nvPr/>
        </p:nvGrpSpPr>
        <p:grpSpPr>
          <a:xfrm>
            <a:off x="6333954" y="4655985"/>
            <a:ext cx="1622511" cy="1354663"/>
            <a:chOff x="685800" y="3045975"/>
            <a:chExt cx="2281241" cy="2283385"/>
          </a:xfrm>
        </p:grpSpPr>
        <p:pic>
          <p:nvPicPr>
            <p:cNvPr id="26" name="Google Shape;276;p42" descr="http://marks-design.com/images/CPU-Stress-Test.png">
              <a:extLst>
                <a:ext uri="{FF2B5EF4-FFF2-40B4-BE49-F238E27FC236}">
                  <a16:creationId xmlns:a16="http://schemas.microsoft.com/office/drawing/2014/main" id="{80DBF1BA-29BF-9D44-A99D-B2D97066049D}"/>
                </a:ext>
              </a:extLst>
            </p:cNvPr>
            <p:cNvPicPr preferRelativeResize="0"/>
            <p:nvPr/>
          </p:nvPicPr>
          <p:blipFill rotWithShape="1">
            <a:blip r:embed="rId5">
              <a:alphaModFix/>
            </a:blip>
            <a:srcRect/>
            <a:stretch/>
          </p:blipFill>
          <p:spPr>
            <a:xfrm>
              <a:off x="943376" y="3255934"/>
              <a:ext cx="1709400" cy="1709400"/>
            </a:xfrm>
            <a:prstGeom prst="rect">
              <a:avLst/>
            </a:prstGeom>
            <a:noFill/>
            <a:ln>
              <a:noFill/>
            </a:ln>
          </p:spPr>
        </p:pic>
        <p:pic>
          <p:nvPicPr>
            <p:cNvPr id="27" name="Google Shape;277;p42" descr="http://www.clker.com/cliparts/0/a/a/3/1197148799528042285barretr_Key.svg.med.png">
              <a:extLst>
                <a:ext uri="{FF2B5EF4-FFF2-40B4-BE49-F238E27FC236}">
                  <a16:creationId xmlns:a16="http://schemas.microsoft.com/office/drawing/2014/main" id="{12B7E663-D9BA-D045-A23C-B7DD600A26EA}"/>
                </a:ext>
              </a:extLst>
            </p:cNvPr>
            <p:cNvPicPr preferRelativeResize="0"/>
            <p:nvPr/>
          </p:nvPicPr>
          <p:blipFill rotWithShape="1">
            <a:blip r:embed="rId6">
              <a:alphaModFix/>
            </a:blip>
            <a:srcRect/>
            <a:stretch/>
          </p:blipFill>
          <p:spPr>
            <a:xfrm rot="-2898112">
              <a:off x="1898719" y="4471663"/>
              <a:ext cx="552460" cy="557991"/>
            </a:xfrm>
            <a:prstGeom prst="rect">
              <a:avLst/>
            </a:prstGeom>
            <a:noFill/>
            <a:ln>
              <a:noFill/>
            </a:ln>
          </p:spPr>
        </p:pic>
        <p:pic>
          <p:nvPicPr>
            <p:cNvPr id="28" name="Google Shape;278;p42">
              <a:extLst>
                <a:ext uri="{FF2B5EF4-FFF2-40B4-BE49-F238E27FC236}">
                  <a16:creationId xmlns:a16="http://schemas.microsoft.com/office/drawing/2014/main" id="{B380EBF9-5E3C-F146-81ED-CBA005985837}"/>
                </a:ext>
              </a:extLst>
            </p:cNvPr>
            <p:cNvPicPr preferRelativeResize="0"/>
            <p:nvPr/>
          </p:nvPicPr>
          <p:blipFill rotWithShape="1">
            <a:blip r:embed="rId7">
              <a:alphaModFix/>
            </a:blip>
            <a:srcRect/>
            <a:stretch/>
          </p:blipFill>
          <p:spPr>
            <a:xfrm rot="-5400000">
              <a:off x="-346800" y="4080636"/>
              <a:ext cx="2281200" cy="216000"/>
            </a:xfrm>
            <a:prstGeom prst="rect">
              <a:avLst/>
            </a:prstGeom>
            <a:noFill/>
            <a:ln>
              <a:noFill/>
            </a:ln>
          </p:spPr>
        </p:pic>
        <p:pic>
          <p:nvPicPr>
            <p:cNvPr id="29" name="Google Shape;279;p42">
              <a:extLst>
                <a:ext uri="{FF2B5EF4-FFF2-40B4-BE49-F238E27FC236}">
                  <a16:creationId xmlns:a16="http://schemas.microsoft.com/office/drawing/2014/main" id="{79EEB1B8-7DAE-124D-BC36-5B16CD6DB4AF}"/>
                </a:ext>
              </a:extLst>
            </p:cNvPr>
            <p:cNvPicPr preferRelativeResize="0"/>
            <p:nvPr/>
          </p:nvPicPr>
          <p:blipFill rotWithShape="1">
            <a:blip r:embed="rId7">
              <a:alphaModFix/>
            </a:blip>
            <a:srcRect/>
            <a:stretch/>
          </p:blipFill>
          <p:spPr>
            <a:xfrm>
              <a:off x="762000" y="3045975"/>
              <a:ext cx="2194200" cy="216000"/>
            </a:xfrm>
            <a:prstGeom prst="rect">
              <a:avLst/>
            </a:prstGeom>
            <a:noFill/>
            <a:ln>
              <a:noFill/>
            </a:ln>
          </p:spPr>
        </p:pic>
        <p:pic>
          <p:nvPicPr>
            <p:cNvPr id="30" name="Google Shape;280;p42">
              <a:extLst>
                <a:ext uri="{FF2B5EF4-FFF2-40B4-BE49-F238E27FC236}">
                  <a16:creationId xmlns:a16="http://schemas.microsoft.com/office/drawing/2014/main" id="{EB90DBAC-5963-214E-9273-AA18C772CFC5}"/>
                </a:ext>
              </a:extLst>
            </p:cNvPr>
            <p:cNvPicPr preferRelativeResize="0"/>
            <p:nvPr/>
          </p:nvPicPr>
          <p:blipFill rotWithShape="1">
            <a:blip r:embed="rId7">
              <a:alphaModFix/>
            </a:blip>
            <a:srcRect/>
            <a:stretch/>
          </p:blipFill>
          <p:spPr>
            <a:xfrm rot="-5400000">
              <a:off x="1742811" y="4053452"/>
              <a:ext cx="2230800" cy="216000"/>
            </a:xfrm>
            <a:prstGeom prst="rect">
              <a:avLst/>
            </a:prstGeom>
            <a:noFill/>
            <a:ln>
              <a:noFill/>
            </a:ln>
          </p:spPr>
        </p:pic>
        <p:pic>
          <p:nvPicPr>
            <p:cNvPr id="31" name="Google Shape;281;p42">
              <a:extLst>
                <a:ext uri="{FF2B5EF4-FFF2-40B4-BE49-F238E27FC236}">
                  <a16:creationId xmlns:a16="http://schemas.microsoft.com/office/drawing/2014/main" id="{E1138F20-EF27-C54A-8D19-BBAED73B8DF1}"/>
                </a:ext>
              </a:extLst>
            </p:cNvPr>
            <p:cNvPicPr preferRelativeResize="0"/>
            <p:nvPr/>
          </p:nvPicPr>
          <p:blipFill rotWithShape="1">
            <a:blip r:embed="rId7">
              <a:alphaModFix/>
            </a:blip>
            <a:srcRect/>
            <a:stretch/>
          </p:blipFill>
          <p:spPr>
            <a:xfrm>
              <a:off x="772841" y="5113360"/>
              <a:ext cx="2194200" cy="216000"/>
            </a:xfrm>
            <a:prstGeom prst="rect">
              <a:avLst/>
            </a:prstGeom>
            <a:noFill/>
            <a:ln>
              <a:noFill/>
            </a:ln>
          </p:spPr>
        </p:pic>
      </p:grpSp>
      <p:sp>
        <p:nvSpPr>
          <p:cNvPr id="32" name="Google Shape;282;p42">
            <a:extLst>
              <a:ext uri="{FF2B5EF4-FFF2-40B4-BE49-F238E27FC236}">
                <a16:creationId xmlns:a16="http://schemas.microsoft.com/office/drawing/2014/main" id="{1248C30D-F712-8141-B29D-E56CEB2D9A8A}"/>
              </a:ext>
            </a:extLst>
          </p:cNvPr>
          <p:cNvSpPr txBox="1"/>
          <p:nvPr/>
        </p:nvSpPr>
        <p:spPr>
          <a:xfrm>
            <a:off x="6053761" y="6135137"/>
            <a:ext cx="2164319" cy="111674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2200" dirty="0">
                <a:solidFill>
                  <a:srgbClr val="000000"/>
                </a:solidFill>
                <a:latin typeface="Times New Roman"/>
                <a:ea typeface="Times New Roman"/>
                <a:cs typeface="Times New Roman"/>
                <a:sym typeface="Times New Roman"/>
              </a:rPr>
              <a:t>Secure CPU</a:t>
            </a:r>
            <a:endParaRPr sz="2200" dirty="0">
              <a:solidFill>
                <a:srgbClr val="000000"/>
              </a:solidFill>
              <a:latin typeface="Times New Roman"/>
              <a:ea typeface="Times New Roman"/>
              <a:cs typeface="Times New Roman"/>
              <a:sym typeface="Times New Roman"/>
            </a:endParaRPr>
          </a:p>
        </p:txBody>
      </p:sp>
      <p:cxnSp>
        <p:nvCxnSpPr>
          <p:cNvPr id="34" name="Straight Arrow Connector 33">
            <a:extLst>
              <a:ext uri="{FF2B5EF4-FFF2-40B4-BE49-F238E27FC236}">
                <a16:creationId xmlns:a16="http://schemas.microsoft.com/office/drawing/2014/main" id="{845E39D2-BBCB-5741-823A-C3BC82A7C878}"/>
              </a:ext>
            </a:extLst>
          </p:cNvPr>
          <p:cNvCxnSpPr>
            <a:cxnSpLocks/>
          </p:cNvCxnSpPr>
          <p:nvPr/>
        </p:nvCxnSpPr>
        <p:spPr>
          <a:xfrm>
            <a:off x="7125049" y="2748584"/>
            <a:ext cx="10871" cy="1701832"/>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a:extLst>
              <a:ext uri="{FF2B5EF4-FFF2-40B4-BE49-F238E27FC236}">
                <a16:creationId xmlns:a16="http://schemas.microsoft.com/office/drawing/2014/main" id="{7D2CDF3B-5C0E-FF47-A0DF-54D055C34D76}"/>
              </a:ext>
            </a:extLst>
          </p:cNvPr>
          <p:cNvGraphicFramePr>
            <a:graphicFrameLocks noGrp="1"/>
          </p:cNvGraphicFramePr>
          <p:nvPr/>
        </p:nvGraphicFramePr>
        <p:xfrm>
          <a:off x="9260374" y="882587"/>
          <a:ext cx="1705526" cy="74168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Smoke</a:t>
                      </a:r>
                    </a:p>
                  </a:txBody>
                  <a:tcPr/>
                </a:tc>
                <a:extLst>
                  <a:ext uri="{0D108BD9-81ED-4DB2-BD59-A6C34878D82A}">
                    <a16:rowId xmlns:a16="http://schemas.microsoft.com/office/drawing/2014/main" val="2840817664"/>
                  </a:ext>
                </a:extLst>
              </a:tr>
              <a:tr h="370840">
                <a:tc>
                  <a:txBody>
                    <a:bodyPr/>
                    <a:lstStyle/>
                    <a:p>
                      <a:r>
                        <a:rPr lang="en-US" dirty="0"/>
                        <a:t>Bob</a:t>
                      </a:r>
                    </a:p>
                  </a:txBody>
                  <a:tcPr/>
                </a:tc>
                <a:tc>
                  <a:txBody>
                    <a:bodyPr/>
                    <a:lstStyle/>
                    <a:p>
                      <a:r>
                        <a:rPr lang="en-US" dirty="0"/>
                        <a:t>Yes</a:t>
                      </a:r>
                    </a:p>
                  </a:txBody>
                  <a:tcPr/>
                </a:tc>
                <a:extLst>
                  <a:ext uri="{0D108BD9-81ED-4DB2-BD59-A6C34878D82A}">
                    <a16:rowId xmlns:a16="http://schemas.microsoft.com/office/drawing/2014/main" val="3895199575"/>
                  </a:ext>
                </a:extLst>
              </a:tr>
            </a:tbl>
          </a:graphicData>
        </a:graphic>
      </p:graphicFrame>
      <p:pic>
        <p:nvPicPr>
          <p:cNvPr id="37" name="Google Shape;256;p41">
            <a:extLst>
              <a:ext uri="{FF2B5EF4-FFF2-40B4-BE49-F238E27FC236}">
                <a16:creationId xmlns:a16="http://schemas.microsoft.com/office/drawing/2014/main" id="{E676D71B-A6B6-CD47-9802-2CC6A860BCE4}"/>
              </a:ext>
            </a:extLst>
          </p:cNvPr>
          <p:cNvPicPr preferRelativeResize="0"/>
          <p:nvPr/>
        </p:nvPicPr>
        <p:blipFill>
          <a:blip r:embed="rId4">
            <a:alphaModFix/>
          </a:blip>
          <a:stretch>
            <a:fillRect/>
          </a:stretch>
        </p:blipFill>
        <p:spPr>
          <a:xfrm>
            <a:off x="10546646" y="1208220"/>
            <a:ext cx="838507" cy="838567"/>
          </a:xfrm>
          <a:prstGeom prst="rect">
            <a:avLst/>
          </a:prstGeom>
          <a:noFill/>
          <a:ln>
            <a:noFill/>
          </a:ln>
        </p:spPr>
      </p:pic>
      <p:sp>
        <p:nvSpPr>
          <p:cNvPr id="2" name="Freeform 1">
            <a:extLst>
              <a:ext uri="{FF2B5EF4-FFF2-40B4-BE49-F238E27FC236}">
                <a16:creationId xmlns:a16="http://schemas.microsoft.com/office/drawing/2014/main" id="{B02DB3A6-BA8E-5045-87EA-C37F05F98F32}"/>
              </a:ext>
            </a:extLst>
          </p:cNvPr>
          <p:cNvSpPr/>
          <p:nvPr/>
        </p:nvSpPr>
        <p:spPr>
          <a:xfrm>
            <a:off x="8229600" y="1276350"/>
            <a:ext cx="857250" cy="267178"/>
          </a:xfrm>
          <a:custGeom>
            <a:avLst/>
            <a:gdLst>
              <a:gd name="connsiteX0" fmla="*/ 0 w 857250"/>
              <a:gd name="connsiteY0" fmla="*/ 152400 h 267178"/>
              <a:gd name="connsiteX1" fmla="*/ 133350 w 857250"/>
              <a:gd name="connsiteY1" fmla="*/ 266700 h 267178"/>
              <a:gd name="connsiteX2" fmla="*/ 152400 w 857250"/>
              <a:gd name="connsiteY2" fmla="*/ 190500 h 267178"/>
              <a:gd name="connsiteX3" fmla="*/ 247650 w 857250"/>
              <a:gd name="connsiteY3" fmla="*/ 95250 h 267178"/>
              <a:gd name="connsiteX4" fmla="*/ 304800 w 857250"/>
              <a:gd name="connsiteY4" fmla="*/ 133350 h 267178"/>
              <a:gd name="connsiteX5" fmla="*/ 342900 w 857250"/>
              <a:gd name="connsiteY5" fmla="*/ 209550 h 267178"/>
              <a:gd name="connsiteX6" fmla="*/ 400050 w 857250"/>
              <a:gd name="connsiteY6" fmla="*/ 266700 h 267178"/>
              <a:gd name="connsiteX7" fmla="*/ 457200 w 857250"/>
              <a:gd name="connsiteY7" fmla="*/ 247650 h 267178"/>
              <a:gd name="connsiteX8" fmla="*/ 476250 w 857250"/>
              <a:gd name="connsiteY8" fmla="*/ 171450 h 267178"/>
              <a:gd name="connsiteX9" fmla="*/ 514350 w 857250"/>
              <a:gd name="connsiteY9" fmla="*/ 114300 h 267178"/>
              <a:gd name="connsiteX10" fmla="*/ 590550 w 857250"/>
              <a:gd name="connsiteY10" fmla="*/ 0 h 267178"/>
              <a:gd name="connsiteX11" fmla="*/ 723900 w 857250"/>
              <a:gd name="connsiteY11" fmla="*/ 133350 h 267178"/>
              <a:gd name="connsiteX12" fmla="*/ 819150 w 857250"/>
              <a:gd name="connsiteY12" fmla="*/ 228600 h 267178"/>
              <a:gd name="connsiteX13" fmla="*/ 857250 w 857250"/>
              <a:gd name="connsiteY13" fmla="*/ 152400 h 26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267178">
                <a:moveTo>
                  <a:pt x="0" y="152400"/>
                </a:moveTo>
                <a:cubicBezTo>
                  <a:pt x="44450" y="190500"/>
                  <a:pt x="76554" y="252501"/>
                  <a:pt x="133350" y="266700"/>
                </a:cubicBezTo>
                <a:cubicBezTo>
                  <a:pt x="158750" y="273050"/>
                  <a:pt x="142087" y="214565"/>
                  <a:pt x="152400" y="190500"/>
                </a:cubicBezTo>
                <a:cubicBezTo>
                  <a:pt x="177800" y="131233"/>
                  <a:pt x="196850" y="129117"/>
                  <a:pt x="247650" y="95250"/>
                </a:cubicBezTo>
                <a:cubicBezTo>
                  <a:pt x="266700" y="107950"/>
                  <a:pt x="290143" y="115761"/>
                  <a:pt x="304800" y="133350"/>
                </a:cubicBezTo>
                <a:cubicBezTo>
                  <a:pt x="322980" y="155166"/>
                  <a:pt x="326394" y="186442"/>
                  <a:pt x="342900" y="209550"/>
                </a:cubicBezTo>
                <a:cubicBezTo>
                  <a:pt x="358559" y="231473"/>
                  <a:pt x="381000" y="247650"/>
                  <a:pt x="400050" y="266700"/>
                </a:cubicBezTo>
                <a:cubicBezTo>
                  <a:pt x="419100" y="260350"/>
                  <a:pt x="444656" y="263330"/>
                  <a:pt x="457200" y="247650"/>
                </a:cubicBezTo>
                <a:cubicBezTo>
                  <a:pt x="473556" y="227206"/>
                  <a:pt x="465937" y="195515"/>
                  <a:pt x="476250" y="171450"/>
                </a:cubicBezTo>
                <a:cubicBezTo>
                  <a:pt x="485269" y="150406"/>
                  <a:pt x="504111" y="134778"/>
                  <a:pt x="514350" y="114300"/>
                </a:cubicBezTo>
                <a:cubicBezTo>
                  <a:pt x="569489" y="4022"/>
                  <a:pt x="482213" y="108337"/>
                  <a:pt x="590550" y="0"/>
                </a:cubicBezTo>
                <a:cubicBezTo>
                  <a:pt x="635000" y="44450"/>
                  <a:pt x="689031" y="81046"/>
                  <a:pt x="723900" y="133350"/>
                </a:cubicBezTo>
                <a:cubicBezTo>
                  <a:pt x="774700" y="209550"/>
                  <a:pt x="742950" y="177800"/>
                  <a:pt x="819150" y="228600"/>
                </a:cubicBezTo>
                <a:cubicBezTo>
                  <a:pt x="841040" y="162931"/>
                  <a:pt x="824001" y="185649"/>
                  <a:pt x="857250" y="152400"/>
                </a:cubicBezTo>
              </a:path>
            </a:pathLst>
          </a:custGeom>
          <a:noFill/>
          <a:ln w="508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B1315644-80BE-444F-B0E7-D90BC906E319}"/>
              </a:ext>
            </a:extLst>
          </p:cNvPr>
          <p:cNvSpPr/>
          <p:nvPr/>
        </p:nvSpPr>
        <p:spPr>
          <a:xfrm>
            <a:off x="8229600" y="1619250"/>
            <a:ext cx="800100" cy="324585"/>
          </a:xfrm>
          <a:custGeom>
            <a:avLst/>
            <a:gdLst>
              <a:gd name="connsiteX0" fmla="*/ 0 w 800100"/>
              <a:gd name="connsiteY0" fmla="*/ 304800 h 324585"/>
              <a:gd name="connsiteX1" fmla="*/ 247650 w 800100"/>
              <a:gd name="connsiteY1" fmla="*/ 304800 h 324585"/>
              <a:gd name="connsiteX2" fmla="*/ 266700 w 800100"/>
              <a:gd name="connsiteY2" fmla="*/ 247650 h 324585"/>
              <a:gd name="connsiteX3" fmla="*/ 323850 w 800100"/>
              <a:gd name="connsiteY3" fmla="*/ 228600 h 324585"/>
              <a:gd name="connsiteX4" fmla="*/ 495300 w 800100"/>
              <a:gd name="connsiteY4" fmla="*/ 247650 h 324585"/>
              <a:gd name="connsiteX5" fmla="*/ 590550 w 800100"/>
              <a:gd name="connsiteY5" fmla="*/ 95250 h 324585"/>
              <a:gd name="connsiteX6" fmla="*/ 666750 w 800100"/>
              <a:gd name="connsiteY6" fmla="*/ 114300 h 324585"/>
              <a:gd name="connsiteX7" fmla="*/ 762000 w 800100"/>
              <a:gd name="connsiteY7" fmla="*/ 38100 h 324585"/>
              <a:gd name="connsiteX8" fmla="*/ 800100 w 800100"/>
              <a:gd name="connsiteY8" fmla="*/ 0 h 32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 h="324585">
                <a:moveTo>
                  <a:pt x="0" y="304800"/>
                </a:moveTo>
                <a:cubicBezTo>
                  <a:pt x="67118" y="314388"/>
                  <a:pt x="178928" y="344070"/>
                  <a:pt x="247650" y="304800"/>
                </a:cubicBezTo>
                <a:cubicBezTo>
                  <a:pt x="265085" y="294837"/>
                  <a:pt x="252501" y="261849"/>
                  <a:pt x="266700" y="247650"/>
                </a:cubicBezTo>
                <a:cubicBezTo>
                  <a:pt x="280899" y="233451"/>
                  <a:pt x="304800" y="234950"/>
                  <a:pt x="323850" y="228600"/>
                </a:cubicBezTo>
                <a:cubicBezTo>
                  <a:pt x="457200" y="273050"/>
                  <a:pt x="400050" y="279400"/>
                  <a:pt x="495300" y="247650"/>
                </a:cubicBezTo>
                <a:cubicBezTo>
                  <a:pt x="540640" y="111630"/>
                  <a:pt x="499984" y="155627"/>
                  <a:pt x="590550" y="95250"/>
                </a:cubicBezTo>
                <a:cubicBezTo>
                  <a:pt x="615950" y="101600"/>
                  <a:pt x="640568" y="114300"/>
                  <a:pt x="666750" y="114300"/>
                </a:cubicBezTo>
                <a:cubicBezTo>
                  <a:pt x="733225" y="114300"/>
                  <a:pt x="726894" y="81983"/>
                  <a:pt x="762000" y="38100"/>
                </a:cubicBezTo>
                <a:cubicBezTo>
                  <a:pt x="773220" y="24075"/>
                  <a:pt x="787400" y="12700"/>
                  <a:pt x="800100" y="0"/>
                </a:cubicBezTo>
              </a:path>
            </a:pathLst>
          </a:custGeom>
          <a:noFill/>
          <a:ln w="508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0FB211B2-78A2-2540-AD9A-107D5FCD67B5}"/>
              </a:ext>
            </a:extLst>
          </p:cNvPr>
          <p:cNvSpPr/>
          <p:nvPr/>
        </p:nvSpPr>
        <p:spPr>
          <a:xfrm>
            <a:off x="8267700" y="1866900"/>
            <a:ext cx="800100" cy="420635"/>
          </a:xfrm>
          <a:custGeom>
            <a:avLst/>
            <a:gdLst>
              <a:gd name="connsiteX0" fmla="*/ 0 w 800100"/>
              <a:gd name="connsiteY0" fmla="*/ 400050 h 420635"/>
              <a:gd name="connsiteX1" fmla="*/ 285750 w 800100"/>
              <a:gd name="connsiteY1" fmla="*/ 400050 h 420635"/>
              <a:gd name="connsiteX2" fmla="*/ 342900 w 800100"/>
              <a:gd name="connsiteY2" fmla="*/ 342900 h 420635"/>
              <a:gd name="connsiteX3" fmla="*/ 419100 w 800100"/>
              <a:gd name="connsiteY3" fmla="*/ 228600 h 420635"/>
              <a:gd name="connsiteX4" fmla="*/ 476250 w 800100"/>
              <a:gd name="connsiteY4" fmla="*/ 209550 h 420635"/>
              <a:gd name="connsiteX5" fmla="*/ 647700 w 800100"/>
              <a:gd name="connsiteY5" fmla="*/ 228600 h 420635"/>
              <a:gd name="connsiteX6" fmla="*/ 742950 w 800100"/>
              <a:gd name="connsiteY6" fmla="*/ 57150 h 420635"/>
              <a:gd name="connsiteX7" fmla="*/ 800100 w 800100"/>
              <a:gd name="connsiteY7" fmla="*/ 0 h 42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100" h="420635">
                <a:moveTo>
                  <a:pt x="0" y="400050"/>
                </a:moveTo>
                <a:cubicBezTo>
                  <a:pt x="102643" y="414713"/>
                  <a:pt x="181591" y="437926"/>
                  <a:pt x="285750" y="400050"/>
                </a:cubicBezTo>
                <a:cubicBezTo>
                  <a:pt x="311069" y="390843"/>
                  <a:pt x="326360" y="364166"/>
                  <a:pt x="342900" y="342900"/>
                </a:cubicBezTo>
                <a:cubicBezTo>
                  <a:pt x="371013" y="306755"/>
                  <a:pt x="375659" y="243080"/>
                  <a:pt x="419100" y="228600"/>
                </a:cubicBezTo>
                <a:lnTo>
                  <a:pt x="476250" y="209550"/>
                </a:lnTo>
                <a:cubicBezTo>
                  <a:pt x="609600" y="254000"/>
                  <a:pt x="552450" y="260350"/>
                  <a:pt x="647700" y="228600"/>
                </a:cubicBezTo>
                <a:cubicBezTo>
                  <a:pt x="671655" y="156735"/>
                  <a:pt x="677446" y="122654"/>
                  <a:pt x="742950" y="57150"/>
                </a:cubicBezTo>
                <a:lnTo>
                  <a:pt x="800100" y="0"/>
                </a:lnTo>
              </a:path>
            </a:pathLst>
          </a:custGeom>
          <a:noFill/>
          <a:ln w="508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oogle Shape;286;p42" descr="http://icons.iconarchive.com/icons/arrioch/halloween/256/devil-icon.png">
            <a:extLst>
              <a:ext uri="{FF2B5EF4-FFF2-40B4-BE49-F238E27FC236}">
                <a16:creationId xmlns:a16="http://schemas.microsoft.com/office/drawing/2014/main" id="{D6AEAEAD-75B0-7349-8A84-79A02D0E7D94}"/>
              </a:ext>
            </a:extLst>
          </p:cNvPr>
          <p:cNvPicPr preferRelativeResize="0"/>
          <p:nvPr/>
        </p:nvPicPr>
        <p:blipFill rotWithShape="1">
          <a:blip r:embed="rId8">
            <a:alphaModFix/>
          </a:blip>
          <a:srcRect/>
          <a:stretch/>
        </p:blipFill>
        <p:spPr>
          <a:xfrm>
            <a:off x="8335148" y="513622"/>
            <a:ext cx="589003" cy="663993"/>
          </a:xfrm>
          <a:prstGeom prst="rect">
            <a:avLst/>
          </a:prstGeom>
          <a:noFill/>
          <a:ln>
            <a:noFill/>
          </a:ln>
        </p:spPr>
      </p:pic>
      <p:sp>
        <p:nvSpPr>
          <p:cNvPr id="38" name="Multiply 37">
            <a:extLst>
              <a:ext uri="{FF2B5EF4-FFF2-40B4-BE49-F238E27FC236}">
                <a16:creationId xmlns:a16="http://schemas.microsoft.com/office/drawing/2014/main" id="{5E9DE73F-C24C-6040-B2AF-5E4E36ACF24D}"/>
              </a:ext>
            </a:extLst>
          </p:cNvPr>
          <p:cNvSpPr/>
          <p:nvPr/>
        </p:nvSpPr>
        <p:spPr>
          <a:xfrm>
            <a:off x="8034945" y="451562"/>
            <a:ext cx="1093390" cy="772129"/>
          </a:xfrm>
          <a:prstGeom prst="mathMultiply">
            <a:avLst/>
          </a:prstGeom>
          <a:solidFill>
            <a:srgbClr val="FF0000">
              <a:alpha val="8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2A6DBED-24A5-4F45-B3FC-37CD4B2E37D9}"/>
              </a:ext>
            </a:extLst>
          </p:cNvPr>
          <p:cNvSpPr txBox="1"/>
          <p:nvPr/>
        </p:nvSpPr>
        <p:spPr>
          <a:xfrm>
            <a:off x="7393097" y="3394302"/>
            <a:ext cx="4086247" cy="461665"/>
          </a:xfrm>
          <a:prstGeom prst="rect">
            <a:avLst/>
          </a:prstGeom>
          <a:noFill/>
        </p:spPr>
        <p:txBody>
          <a:bodyPr wrap="none" rtlCol="0">
            <a:spAutoFit/>
          </a:bodyPr>
          <a:lstStyle/>
          <a:p>
            <a:r>
              <a:rPr lang="en-US" sz="2400" dirty="0"/>
              <a:t>“Obliviously Select Smoke=Yes”</a:t>
            </a:r>
          </a:p>
        </p:txBody>
      </p:sp>
    </p:spTree>
    <p:extLst>
      <p:ext uri="{BB962C8B-B14F-4D97-AF65-F5344CB8AC3E}">
        <p14:creationId xmlns:p14="http://schemas.microsoft.com/office/powerpoint/2010/main" val="380449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262"/>
        <p:cNvGrpSpPr/>
        <p:nvPr/>
      </p:nvGrpSpPr>
      <p:grpSpPr>
        <a:xfrm>
          <a:off x="0" y="0"/>
          <a:ext cx="0" cy="0"/>
          <a:chOff x="0" y="0"/>
          <a:chExt cx="0" cy="0"/>
        </a:xfrm>
      </p:grpSpPr>
      <p:sp>
        <p:nvSpPr>
          <p:cNvPr id="263" name="Google Shape;263;p23"/>
          <p:cNvSpPr txBox="1"/>
          <p:nvPr/>
        </p:nvSpPr>
        <p:spPr>
          <a:xfrm>
            <a:off x="304800" y="101600"/>
            <a:ext cx="12411600" cy="1107955"/>
          </a:xfrm>
          <a:prstGeom prst="rect">
            <a:avLst/>
          </a:prstGeom>
          <a:noFill/>
          <a:ln>
            <a:noFill/>
          </a:ln>
        </p:spPr>
        <p:txBody>
          <a:bodyPr spcFirstLastPara="1" wrap="square" lIns="121900" tIns="121900" rIns="121900" bIns="121900" anchor="t" anchorCtr="0">
            <a:spAutoFit/>
          </a:bodyPr>
          <a:lstStyle/>
          <a:p>
            <a:r>
              <a:rPr lang="en" sz="5600" b="1" dirty="0">
                <a:solidFill>
                  <a:srgbClr val="0DB7C4"/>
                </a:solidFill>
                <a:latin typeface="Calibri" panose="020F0502020204030204" pitchFamily="34" charset="0"/>
                <a:ea typeface="Raleway"/>
                <a:cs typeface="Calibri" panose="020F0502020204030204" pitchFamily="34" charset="0"/>
                <a:sym typeface="Raleway"/>
              </a:rPr>
              <a:t>Future Work</a:t>
            </a:r>
            <a:endParaRPr sz="5600" b="1" dirty="0">
              <a:solidFill>
                <a:srgbClr val="0DB7C4"/>
              </a:solidFill>
              <a:latin typeface="Calibri" panose="020F0502020204030204" pitchFamily="34" charset="0"/>
              <a:ea typeface="Raleway"/>
              <a:cs typeface="Calibri" panose="020F0502020204030204" pitchFamily="34" charset="0"/>
              <a:sym typeface="Raleway"/>
            </a:endParaRPr>
          </a:p>
        </p:txBody>
      </p:sp>
      <p:sp>
        <p:nvSpPr>
          <p:cNvPr id="264" name="Google Shape;264;p23"/>
          <p:cNvSpPr txBox="1"/>
          <p:nvPr/>
        </p:nvSpPr>
        <p:spPr>
          <a:xfrm>
            <a:off x="415000" y="1338834"/>
            <a:ext cx="11031933" cy="3323946"/>
          </a:xfrm>
          <a:prstGeom prst="rect">
            <a:avLst/>
          </a:prstGeom>
          <a:noFill/>
          <a:ln>
            <a:noFill/>
          </a:ln>
        </p:spPr>
        <p:txBody>
          <a:bodyPr spcFirstLastPara="1" wrap="square" lIns="121900" tIns="121900" rIns="121900" bIns="121900" anchor="t" anchorCtr="0">
            <a:spAutoFit/>
          </a:bodyPr>
          <a:lstStyle/>
          <a:p>
            <a:pPr marL="457200" indent="-457200">
              <a:buFont typeface="Arial" panose="020B0604020202020204" pitchFamily="34" charset="0"/>
              <a:buChar char="•"/>
            </a:pPr>
            <a:r>
              <a:rPr lang="en-US" altLang="zh-CN" sz="4000" dirty="0">
                <a:solidFill>
                  <a:schemeClr val="dk1"/>
                </a:solidFill>
                <a:latin typeface="Calibri" panose="020F0502020204030204" pitchFamily="34" charset="0"/>
                <a:ea typeface="Raleway"/>
                <a:cs typeface="Calibri" panose="020F0502020204030204" pitchFamily="34" charset="0"/>
                <a:sym typeface="Raleway"/>
              </a:rPr>
              <a:t>Advanced composition for DO (on-going work)</a:t>
            </a:r>
          </a:p>
          <a:p>
            <a:pPr marL="457200" indent="-457200">
              <a:buFont typeface="Arial" panose="020B0604020202020204" pitchFamily="34" charset="0"/>
              <a:buChar char="•"/>
            </a:pPr>
            <a:r>
              <a:rPr lang="en" altLang="zh-CN" sz="4000" dirty="0" err="1">
                <a:solidFill>
                  <a:schemeClr val="dk1"/>
                </a:solidFill>
                <a:latin typeface="Calibri" panose="020F0502020204030204" pitchFamily="34" charset="0"/>
                <a:ea typeface="Raleway"/>
                <a:cs typeface="Calibri" panose="020F0502020204030204" pitchFamily="34" charset="0"/>
                <a:sym typeface="Raleway"/>
              </a:rPr>
              <a:t>Renyi</a:t>
            </a:r>
            <a:r>
              <a:rPr lang="en" altLang="zh-CN" sz="4000" dirty="0">
                <a:solidFill>
                  <a:schemeClr val="dk1"/>
                </a:solidFill>
                <a:latin typeface="Calibri" panose="020F0502020204030204" pitchFamily="34" charset="0"/>
                <a:ea typeface="Raleway"/>
                <a:cs typeface="Calibri" panose="020F0502020204030204" pitchFamily="34" charset="0"/>
                <a:sym typeface="Raleway"/>
              </a:rPr>
              <a:t>-DO (on-going work)</a:t>
            </a:r>
          </a:p>
          <a:p>
            <a:pPr marL="457200" indent="-457200">
              <a:buFont typeface="Arial" panose="020B0604020202020204" pitchFamily="34" charset="0"/>
              <a:buChar char="•"/>
            </a:pPr>
            <a:endParaRPr lang="en" altLang="zh-CN" sz="4000" dirty="0">
              <a:solidFill>
                <a:schemeClr val="dk1"/>
              </a:solidFill>
              <a:latin typeface="Calibri" panose="020F0502020204030204" pitchFamily="34" charset="0"/>
              <a:ea typeface="Raleway"/>
              <a:cs typeface="Calibri" panose="020F0502020204030204" pitchFamily="34" charset="0"/>
              <a:sym typeface="Raleway"/>
            </a:endParaRPr>
          </a:p>
          <a:p>
            <a:pPr marL="457200" indent="-457200">
              <a:buFont typeface="Arial" panose="020B0604020202020204" pitchFamily="34" charset="0"/>
              <a:buChar char="•"/>
            </a:pPr>
            <a:r>
              <a:rPr lang="en" altLang="zh-CN" sz="4000" dirty="0">
                <a:solidFill>
                  <a:schemeClr val="dk1"/>
                </a:solidFill>
                <a:latin typeface="Calibri" panose="020F0502020204030204" pitchFamily="34" charset="0"/>
                <a:ea typeface="Raleway"/>
                <a:cs typeface="Calibri" panose="020F0502020204030204" pitchFamily="34" charset="0"/>
                <a:sym typeface="Raleway"/>
              </a:rPr>
              <a:t>Composition if view/output are in uncountably infinite space </a:t>
            </a:r>
            <a:endParaRPr lang="en-US" altLang="zh-CN" sz="4000" dirty="0">
              <a:solidFill>
                <a:schemeClr val="dk1"/>
              </a:solidFill>
              <a:latin typeface="Calibri" panose="020F0502020204030204" pitchFamily="34" charset="0"/>
              <a:ea typeface="Raleway"/>
              <a:cs typeface="Calibri" panose="020F0502020204030204" pitchFamily="34" charset="0"/>
              <a:sym typeface="Raleway"/>
            </a:endParaRPr>
          </a:p>
        </p:txBody>
      </p:sp>
      <p:sp>
        <p:nvSpPr>
          <p:cNvPr id="2" name="Slide Number Placeholder 1">
            <a:extLst>
              <a:ext uri="{FF2B5EF4-FFF2-40B4-BE49-F238E27FC236}">
                <a16:creationId xmlns:a16="http://schemas.microsoft.com/office/drawing/2014/main" id="{F35774DC-71E4-AC42-A698-ED83CC100635}"/>
              </a:ext>
            </a:extLst>
          </p:cNvPr>
          <p:cNvSpPr>
            <a:spLocks noGrp="1"/>
          </p:cNvSpPr>
          <p:nvPr>
            <p:ph type="sldNum" idx="12"/>
          </p:nvPr>
        </p:nvSpPr>
        <p:spPr/>
        <p:txBody>
          <a:bodyPr/>
          <a:lstStyle/>
          <a:p>
            <a:fld id="{00000000-1234-1234-1234-123412341234}" type="slidenum">
              <a:rPr lang="en" smtClean="0"/>
              <a:pPr/>
              <a:t>63</a:t>
            </a:fld>
            <a:endParaRPr lang="en"/>
          </a:p>
        </p:txBody>
      </p:sp>
      <p:sp>
        <p:nvSpPr>
          <p:cNvPr id="3" name="TextBox 2">
            <a:extLst>
              <a:ext uri="{FF2B5EF4-FFF2-40B4-BE49-F238E27FC236}">
                <a16:creationId xmlns:a16="http://schemas.microsoft.com/office/drawing/2014/main" id="{2B72D35B-2A67-554C-9705-14EFE2B0AFBC}"/>
              </a:ext>
            </a:extLst>
          </p:cNvPr>
          <p:cNvSpPr txBox="1"/>
          <p:nvPr/>
        </p:nvSpPr>
        <p:spPr>
          <a:xfrm>
            <a:off x="1646833" y="5248354"/>
            <a:ext cx="4284133" cy="1107996"/>
          </a:xfrm>
          <a:prstGeom prst="rect">
            <a:avLst/>
          </a:prstGeom>
          <a:noFill/>
        </p:spPr>
        <p:txBody>
          <a:bodyPr wrap="square" rtlCol="0">
            <a:spAutoFit/>
          </a:bodyPr>
          <a:lstStyle/>
          <a:p>
            <a:r>
              <a:rPr lang="en-US" sz="6600" dirty="0">
                <a:solidFill>
                  <a:schemeClr val="accent5"/>
                </a:solidFill>
                <a:latin typeface="Calibri" panose="020F0502020204030204" pitchFamily="34" charset="0"/>
                <a:cs typeface="Calibri" panose="020F0502020204030204" pitchFamily="34" charset="0"/>
              </a:rPr>
              <a:t>Thank you! </a:t>
            </a:r>
          </a:p>
        </p:txBody>
      </p:sp>
      <p:sp>
        <p:nvSpPr>
          <p:cNvPr id="4" name="TextBox 3">
            <a:extLst>
              <a:ext uri="{FF2B5EF4-FFF2-40B4-BE49-F238E27FC236}">
                <a16:creationId xmlns:a16="http://schemas.microsoft.com/office/drawing/2014/main" id="{D923D202-9BEB-EE4D-9DD1-ABE4399F7F29}"/>
              </a:ext>
            </a:extLst>
          </p:cNvPr>
          <p:cNvSpPr txBox="1"/>
          <p:nvPr/>
        </p:nvSpPr>
        <p:spPr>
          <a:xfrm rot="21200563">
            <a:off x="5951323" y="5797010"/>
            <a:ext cx="6132833" cy="707886"/>
          </a:xfrm>
          <a:prstGeom prst="rect">
            <a:avLst/>
          </a:prstGeom>
          <a:noFill/>
        </p:spPr>
        <p:txBody>
          <a:bodyPr wrap="none" rtlCol="0">
            <a:spAutoFit/>
          </a:bodyPr>
          <a:lstStyle/>
          <a:p>
            <a:r>
              <a:rPr lang="en-US" sz="4000" dirty="0" err="1">
                <a:solidFill>
                  <a:srgbClr val="00B0F0"/>
                </a:solidFill>
                <a:latin typeface="Calibri" panose="020F0502020204030204" pitchFamily="34" charset="0"/>
                <a:cs typeface="Calibri" panose="020F0502020204030204" pitchFamily="34" charset="0"/>
              </a:rPr>
              <a:t>mingxunz@andrew.cmu.edu</a:t>
            </a:r>
            <a:endParaRPr lang="en-US" sz="4000"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2605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619994-6F84-1743-8737-DF9EF1059DA0}"/>
              </a:ext>
            </a:extLst>
          </p:cNvPr>
          <p:cNvSpPr>
            <a:spLocks noGrp="1"/>
          </p:cNvSpPr>
          <p:nvPr>
            <p:ph type="sldNum" sz="quarter" idx="12"/>
          </p:nvPr>
        </p:nvSpPr>
        <p:spPr/>
        <p:txBody>
          <a:bodyPr/>
          <a:lstStyle/>
          <a:p>
            <a:fld id="{41E3F2BF-CFD2-B941-A75D-E2179CA4D974}" type="slidenum">
              <a:rPr lang="en-US" smtClean="0"/>
              <a:t>64</a:t>
            </a:fld>
            <a:endParaRPr lang="en-US"/>
          </a:p>
        </p:txBody>
      </p:sp>
      <p:sp>
        <p:nvSpPr>
          <p:cNvPr id="3" name="TextBox 2">
            <a:extLst>
              <a:ext uri="{FF2B5EF4-FFF2-40B4-BE49-F238E27FC236}">
                <a16:creationId xmlns:a16="http://schemas.microsoft.com/office/drawing/2014/main" id="{CBBB4BC2-9AE2-FC45-BBA1-01DCEF409F20}"/>
              </a:ext>
            </a:extLst>
          </p:cNvPr>
          <p:cNvSpPr txBox="1"/>
          <p:nvPr/>
        </p:nvSpPr>
        <p:spPr>
          <a:xfrm>
            <a:off x="2259106" y="887506"/>
            <a:ext cx="6643998" cy="5170646"/>
          </a:xfrm>
          <a:prstGeom prst="rect">
            <a:avLst/>
          </a:prstGeom>
          <a:noFill/>
        </p:spPr>
        <p:txBody>
          <a:bodyPr wrap="none" rtlCol="0">
            <a:spAutoFit/>
          </a:bodyPr>
          <a:lstStyle/>
          <a:p>
            <a:r>
              <a:rPr lang="en-US" sz="6600" dirty="0"/>
              <a:t>Thank you! </a:t>
            </a:r>
          </a:p>
          <a:p>
            <a:endParaRPr lang="en-US" sz="6600" dirty="0"/>
          </a:p>
          <a:p>
            <a:r>
              <a:rPr lang="en-US" sz="6600" dirty="0"/>
              <a:t>Summarize slides </a:t>
            </a:r>
          </a:p>
          <a:p>
            <a:endParaRPr lang="en-US" sz="6600" dirty="0"/>
          </a:p>
          <a:p>
            <a:r>
              <a:rPr lang="en-US" sz="6600" dirty="0"/>
              <a:t>2. future problem?</a:t>
            </a:r>
          </a:p>
        </p:txBody>
      </p:sp>
    </p:spTree>
    <p:extLst>
      <p:ext uri="{BB962C8B-B14F-4D97-AF65-F5344CB8AC3E}">
        <p14:creationId xmlns:p14="http://schemas.microsoft.com/office/powerpoint/2010/main" val="42097823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FABF-8CE6-8A4E-89F7-F986056DB8CC}"/>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E9B171C0-EC92-CE45-86AA-3ACB8783783C}"/>
              </a:ext>
            </a:extLst>
          </p:cNvPr>
          <p:cNvSpPr>
            <a:spLocks noGrp="1"/>
          </p:cNvSpPr>
          <p:nvPr>
            <p:ph idx="1"/>
          </p:nvPr>
        </p:nvSpPr>
        <p:spPr/>
        <p:txBody>
          <a:bodyPr>
            <a:normAutofit/>
          </a:bodyPr>
          <a:lstStyle/>
          <a:p>
            <a:r>
              <a:rPr lang="en-US" b="1" dirty="0"/>
              <a:t>What</a:t>
            </a:r>
            <a:r>
              <a:rPr lang="en-US" dirty="0"/>
              <a:t> is Differentially Oblivious Algorithm</a:t>
            </a:r>
          </a:p>
          <a:p>
            <a:r>
              <a:rPr lang="en-US" b="1" dirty="0"/>
              <a:t>Why</a:t>
            </a:r>
            <a:r>
              <a:rPr lang="en-US" dirty="0"/>
              <a:t> not composable?</a:t>
            </a:r>
          </a:p>
          <a:p>
            <a:r>
              <a:rPr lang="en-US" b="1" dirty="0"/>
              <a:t>How</a:t>
            </a:r>
            <a:r>
              <a:rPr lang="en-US" dirty="0"/>
              <a:t> to compose</a:t>
            </a:r>
          </a:p>
          <a:p>
            <a:endParaRPr lang="en-US" dirty="0"/>
          </a:p>
          <a:p>
            <a:r>
              <a:rPr lang="en-US" b="1" dirty="0"/>
              <a:t>Applications</a:t>
            </a:r>
            <a:r>
              <a:rPr lang="en-US" dirty="0"/>
              <a:t> </a:t>
            </a:r>
          </a:p>
          <a:p>
            <a:pPr lvl="1"/>
            <a:r>
              <a:rPr lang="en-US" dirty="0"/>
              <a:t>New algorithm: Stable Compaction</a:t>
            </a:r>
          </a:p>
          <a:p>
            <a:pPr lvl="1"/>
            <a:r>
              <a:rPr lang="en-US" dirty="0"/>
              <a:t>New theorem: Optimal Privacy Amplification by DO shuffler</a:t>
            </a:r>
          </a:p>
        </p:txBody>
      </p:sp>
      <p:sp>
        <p:nvSpPr>
          <p:cNvPr id="4" name="Slide Number Placeholder 3">
            <a:extLst>
              <a:ext uri="{FF2B5EF4-FFF2-40B4-BE49-F238E27FC236}">
                <a16:creationId xmlns:a16="http://schemas.microsoft.com/office/drawing/2014/main" id="{B7ED184D-6D10-C246-A8FD-000517167CF6}"/>
              </a:ext>
            </a:extLst>
          </p:cNvPr>
          <p:cNvSpPr>
            <a:spLocks noGrp="1"/>
          </p:cNvSpPr>
          <p:nvPr>
            <p:ph type="sldNum" sz="quarter" idx="12"/>
          </p:nvPr>
        </p:nvSpPr>
        <p:spPr/>
        <p:txBody>
          <a:bodyPr/>
          <a:lstStyle/>
          <a:p>
            <a:fld id="{41E3F2BF-CFD2-B941-A75D-E2179CA4D974}" type="slidenum">
              <a:rPr lang="en-US" smtClean="0"/>
              <a:t>65</a:t>
            </a:fld>
            <a:endParaRPr lang="en-US"/>
          </a:p>
        </p:txBody>
      </p:sp>
    </p:spTree>
    <p:extLst>
      <p:ext uri="{BB962C8B-B14F-4D97-AF65-F5344CB8AC3E}">
        <p14:creationId xmlns:p14="http://schemas.microsoft.com/office/powerpoint/2010/main" val="845956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FABF-8CE6-8A4E-89F7-F986056DB8CC}"/>
              </a:ext>
            </a:extLst>
          </p:cNvPr>
          <p:cNvSpPr>
            <a:spLocks noGrp="1"/>
          </p:cNvSpPr>
          <p:nvPr>
            <p:ph type="title"/>
          </p:nvPr>
        </p:nvSpPr>
        <p:spPr/>
        <p:txBody>
          <a:bodyPr/>
          <a:lstStyle/>
          <a:p>
            <a:r>
              <a:rPr lang="en-US" dirty="0"/>
              <a:t>Guideline</a:t>
            </a:r>
          </a:p>
        </p:txBody>
      </p:sp>
      <p:sp>
        <p:nvSpPr>
          <p:cNvPr id="3" name="Content Placeholder 2">
            <a:extLst>
              <a:ext uri="{FF2B5EF4-FFF2-40B4-BE49-F238E27FC236}">
                <a16:creationId xmlns:a16="http://schemas.microsoft.com/office/drawing/2014/main" id="{E9B171C0-EC92-CE45-86AA-3ACB8783783C}"/>
              </a:ext>
            </a:extLst>
          </p:cNvPr>
          <p:cNvSpPr>
            <a:spLocks noGrp="1"/>
          </p:cNvSpPr>
          <p:nvPr>
            <p:ph idx="1"/>
          </p:nvPr>
        </p:nvSpPr>
        <p:spPr/>
        <p:txBody>
          <a:bodyPr>
            <a:normAutofit/>
          </a:bodyPr>
          <a:lstStyle/>
          <a:p>
            <a:r>
              <a:rPr lang="en-US" dirty="0"/>
              <a:t>What is oblivious algorithm</a:t>
            </a:r>
            <a:r>
              <a:rPr lang="zh-CN" altLang="en-US" dirty="0"/>
              <a:t> </a:t>
            </a:r>
            <a:r>
              <a:rPr lang="en-US" altLang="zh-CN" dirty="0"/>
              <a:t> (the exec, view abstraction)</a:t>
            </a:r>
            <a:endParaRPr lang="en-US" dirty="0"/>
          </a:p>
          <a:p>
            <a:r>
              <a:rPr lang="en-US" dirty="0"/>
              <a:t>What is differential obliviousness and why it has advantages</a:t>
            </a:r>
          </a:p>
          <a:p>
            <a:r>
              <a:rPr lang="en-US" dirty="0"/>
              <a:t>A simple example why the previous algorithms do not compose</a:t>
            </a:r>
          </a:p>
          <a:p>
            <a:pPr lvl="1"/>
            <a:r>
              <a:rPr lang="en-US" dirty="0"/>
              <a:t>Neighbors is no longer neighbors!</a:t>
            </a:r>
          </a:p>
          <a:p>
            <a:r>
              <a:rPr lang="en-US" dirty="0"/>
              <a:t>Introduce NPDO</a:t>
            </a:r>
          </a:p>
          <a:p>
            <a:pPr lvl="1"/>
            <a:r>
              <a:rPr lang="en-US" dirty="0"/>
              <a:t>With an example</a:t>
            </a:r>
          </a:p>
          <a:p>
            <a:r>
              <a:rPr lang="en-US" dirty="0"/>
              <a:t>The matching version, with pictures</a:t>
            </a:r>
          </a:p>
          <a:p>
            <a:r>
              <a:rPr lang="en-US" dirty="0"/>
              <a:t>An application: compaction w/ edit distance</a:t>
            </a:r>
          </a:p>
          <a:p>
            <a:r>
              <a:rPr lang="en-US" dirty="0"/>
              <a:t>An application: optimal shuffle DP </a:t>
            </a:r>
          </a:p>
          <a:p>
            <a:endParaRPr lang="en-US" dirty="0"/>
          </a:p>
        </p:txBody>
      </p:sp>
      <p:sp>
        <p:nvSpPr>
          <p:cNvPr id="4" name="Slide Number Placeholder 3">
            <a:extLst>
              <a:ext uri="{FF2B5EF4-FFF2-40B4-BE49-F238E27FC236}">
                <a16:creationId xmlns:a16="http://schemas.microsoft.com/office/drawing/2014/main" id="{B7ED184D-6D10-C246-A8FD-000517167CF6}"/>
              </a:ext>
            </a:extLst>
          </p:cNvPr>
          <p:cNvSpPr>
            <a:spLocks noGrp="1"/>
          </p:cNvSpPr>
          <p:nvPr>
            <p:ph type="sldNum" sz="quarter" idx="12"/>
          </p:nvPr>
        </p:nvSpPr>
        <p:spPr/>
        <p:txBody>
          <a:bodyPr/>
          <a:lstStyle/>
          <a:p>
            <a:fld id="{41E3F2BF-CFD2-B941-A75D-E2179CA4D974}" type="slidenum">
              <a:rPr lang="en-US" smtClean="0"/>
              <a:t>66</a:t>
            </a:fld>
            <a:endParaRPr lang="en-US"/>
          </a:p>
        </p:txBody>
      </p:sp>
    </p:spTree>
    <p:extLst>
      <p:ext uri="{BB962C8B-B14F-4D97-AF65-F5344CB8AC3E}">
        <p14:creationId xmlns:p14="http://schemas.microsoft.com/office/powerpoint/2010/main" val="10095954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Shape 622"/>
        <p:cNvGrpSpPr/>
        <p:nvPr/>
      </p:nvGrpSpPr>
      <p:grpSpPr>
        <a:xfrm>
          <a:off x="0" y="0"/>
          <a:ext cx="0" cy="0"/>
          <a:chOff x="0" y="0"/>
          <a:chExt cx="0" cy="0"/>
        </a:xfrm>
      </p:grpSpPr>
      <p:sp>
        <p:nvSpPr>
          <p:cNvPr id="623" name="Google Shape;623;p61"/>
          <p:cNvSpPr/>
          <p:nvPr/>
        </p:nvSpPr>
        <p:spPr>
          <a:xfrm>
            <a:off x="-292100" y="-900"/>
            <a:ext cx="12985600" cy="12524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endParaRPr sz="2400" dirty="0"/>
          </a:p>
        </p:txBody>
      </p:sp>
      <p:pic>
        <p:nvPicPr>
          <p:cNvPr id="624" name="Google Shape;624;p61"/>
          <p:cNvPicPr preferRelativeResize="0"/>
          <p:nvPr/>
        </p:nvPicPr>
        <p:blipFill>
          <a:blip r:embed="rId3">
            <a:alphaModFix amt="58999"/>
          </a:blip>
          <a:stretch>
            <a:fillRect/>
          </a:stretch>
        </p:blipFill>
        <p:spPr>
          <a:xfrm>
            <a:off x="3137514" y="5786967"/>
            <a:ext cx="586564" cy="586564"/>
          </a:xfrm>
          <a:prstGeom prst="rect">
            <a:avLst/>
          </a:prstGeom>
          <a:noFill/>
          <a:ln>
            <a:noFill/>
          </a:ln>
        </p:spPr>
      </p:pic>
      <p:pic>
        <p:nvPicPr>
          <p:cNvPr id="625" name="Google Shape;625;p61"/>
          <p:cNvPicPr preferRelativeResize="0"/>
          <p:nvPr/>
        </p:nvPicPr>
        <p:blipFill>
          <a:blip r:embed="rId4">
            <a:alphaModFix/>
          </a:blip>
          <a:stretch>
            <a:fillRect/>
          </a:stretch>
        </p:blipFill>
        <p:spPr>
          <a:xfrm>
            <a:off x="3002300" y="5998803"/>
            <a:ext cx="586565" cy="586565"/>
          </a:xfrm>
          <a:prstGeom prst="rect">
            <a:avLst/>
          </a:prstGeom>
          <a:noFill/>
          <a:ln>
            <a:noFill/>
          </a:ln>
        </p:spPr>
      </p:pic>
      <p:pic>
        <p:nvPicPr>
          <p:cNvPr id="626" name="Google Shape;626;p61"/>
          <p:cNvPicPr preferRelativeResize="0"/>
          <p:nvPr/>
        </p:nvPicPr>
        <p:blipFill>
          <a:blip r:embed="rId3">
            <a:alphaModFix amt="58999"/>
          </a:blip>
          <a:stretch>
            <a:fillRect/>
          </a:stretch>
        </p:blipFill>
        <p:spPr>
          <a:xfrm>
            <a:off x="3619618" y="5786967"/>
            <a:ext cx="586564" cy="586564"/>
          </a:xfrm>
          <a:prstGeom prst="rect">
            <a:avLst/>
          </a:prstGeom>
          <a:noFill/>
          <a:ln>
            <a:noFill/>
          </a:ln>
        </p:spPr>
      </p:pic>
      <p:pic>
        <p:nvPicPr>
          <p:cNvPr id="627" name="Google Shape;627;p61"/>
          <p:cNvPicPr preferRelativeResize="0"/>
          <p:nvPr/>
        </p:nvPicPr>
        <p:blipFill>
          <a:blip r:embed="rId4">
            <a:alphaModFix/>
          </a:blip>
          <a:stretch>
            <a:fillRect/>
          </a:stretch>
        </p:blipFill>
        <p:spPr>
          <a:xfrm>
            <a:off x="3484404" y="5998803"/>
            <a:ext cx="586565" cy="586565"/>
          </a:xfrm>
          <a:prstGeom prst="rect">
            <a:avLst/>
          </a:prstGeom>
          <a:noFill/>
          <a:ln>
            <a:noFill/>
          </a:ln>
        </p:spPr>
      </p:pic>
      <p:pic>
        <p:nvPicPr>
          <p:cNvPr id="628" name="Google Shape;628;p61"/>
          <p:cNvPicPr preferRelativeResize="0"/>
          <p:nvPr/>
        </p:nvPicPr>
        <p:blipFill>
          <a:blip r:embed="rId3">
            <a:alphaModFix amt="58999"/>
          </a:blip>
          <a:stretch>
            <a:fillRect/>
          </a:stretch>
        </p:blipFill>
        <p:spPr>
          <a:xfrm>
            <a:off x="4101722" y="5786967"/>
            <a:ext cx="586564" cy="586564"/>
          </a:xfrm>
          <a:prstGeom prst="rect">
            <a:avLst/>
          </a:prstGeom>
          <a:noFill/>
          <a:ln>
            <a:noFill/>
          </a:ln>
        </p:spPr>
      </p:pic>
      <p:pic>
        <p:nvPicPr>
          <p:cNvPr id="629" name="Google Shape;629;p61"/>
          <p:cNvPicPr preferRelativeResize="0"/>
          <p:nvPr/>
        </p:nvPicPr>
        <p:blipFill>
          <a:blip r:embed="rId4">
            <a:alphaModFix/>
          </a:blip>
          <a:stretch>
            <a:fillRect/>
          </a:stretch>
        </p:blipFill>
        <p:spPr>
          <a:xfrm>
            <a:off x="3966508" y="5998803"/>
            <a:ext cx="586565" cy="586565"/>
          </a:xfrm>
          <a:prstGeom prst="rect">
            <a:avLst/>
          </a:prstGeom>
          <a:noFill/>
          <a:ln>
            <a:noFill/>
          </a:ln>
        </p:spPr>
      </p:pic>
      <p:pic>
        <p:nvPicPr>
          <p:cNvPr id="630" name="Google Shape;630;p61"/>
          <p:cNvPicPr preferRelativeResize="0"/>
          <p:nvPr/>
        </p:nvPicPr>
        <p:blipFill>
          <a:blip r:embed="rId3">
            <a:alphaModFix amt="58999"/>
          </a:blip>
          <a:stretch>
            <a:fillRect/>
          </a:stretch>
        </p:blipFill>
        <p:spPr>
          <a:xfrm>
            <a:off x="4583826" y="5786967"/>
            <a:ext cx="586564" cy="586564"/>
          </a:xfrm>
          <a:prstGeom prst="rect">
            <a:avLst/>
          </a:prstGeom>
          <a:noFill/>
          <a:ln>
            <a:noFill/>
          </a:ln>
        </p:spPr>
      </p:pic>
      <p:pic>
        <p:nvPicPr>
          <p:cNvPr id="631" name="Google Shape;631;p61"/>
          <p:cNvPicPr preferRelativeResize="0"/>
          <p:nvPr/>
        </p:nvPicPr>
        <p:blipFill>
          <a:blip r:embed="rId4">
            <a:alphaModFix/>
          </a:blip>
          <a:stretch>
            <a:fillRect/>
          </a:stretch>
        </p:blipFill>
        <p:spPr>
          <a:xfrm>
            <a:off x="4448612" y="5998803"/>
            <a:ext cx="586565" cy="586565"/>
          </a:xfrm>
          <a:prstGeom prst="rect">
            <a:avLst/>
          </a:prstGeom>
          <a:noFill/>
          <a:ln>
            <a:noFill/>
          </a:ln>
        </p:spPr>
      </p:pic>
      <p:pic>
        <p:nvPicPr>
          <p:cNvPr id="632" name="Google Shape;632;p61"/>
          <p:cNvPicPr preferRelativeResize="0"/>
          <p:nvPr/>
        </p:nvPicPr>
        <p:blipFill>
          <a:blip r:embed="rId3">
            <a:alphaModFix amt="58999"/>
          </a:blip>
          <a:stretch>
            <a:fillRect/>
          </a:stretch>
        </p:blipFill>
        <p:spPr>
          <a:xfrm>
            <a:off x="5065930" y="5786967"/>
            <a:ext cx="586564" cy="586564"/>
          </a:xfrm>
          <a:prstGeom prst="rect">
            <a:avLst/>
          </a:prstGeom>
          <a:noFill/>
          <a:ln>
            <a:noFill/>
          </a:ln>
        </p:spPr>
      </p:pic>
      <p:pic>
        <p:nvPicPr>
          <p:cNvPr id="633" name="Google Shape;633;p61"/>
          <p:cNvPicPr preferRelativeResize="0"/>
          <p:nvPr/>
        </p:nvPicPr>
        <p:blipFill>
          <a:blip r:embed="rId4">
            <a:alphaModFix/>
          </a:blip>
          <a:stretch>
            <a:fillRect/>
          </a:stretch>
        </p:blipFill>
        <p:spPr>
          <a:xfrm>
            <a:off x="4930716" y="5998803"/>
            <a:ext cx="586565" cy="586565"/>
          </a:xfrm>
          <a:prstGeom prst="rect">
            <a:avLst/>
          </a:prstGeom>
          <a:noFill/>
          <a:ln>
            <a:noFill/>
          </a:ln>
        </p:spPr>
      </p:pic>
      <p:pic>
        <p:nvPicPr>
          <p:cNvPr id="634" name="Google Shape;634;p61"/>
          <p:cNvPicPr preferRelativeResize="0"/>
          <p:nvPr/>
        </p:nvPicPr>
        <p:blipFill>
          <a:blip r:embed="rId3">
            <a:alphaModFix amt="58999"/>
          </a:blip>
          <a:stretch>
            <a:fillRect/>
          </a:stretch>
        </p:blipFill>
        <p:spPr>
          <a:xfrm>
            <a:off x="5548034" y="5786967"/>
            <a:ext cx="586564" cy="586564"/>
          </a:xfrm>
          <a:prstGeom prst="rect">
            <a:avLst/>
          </a:prstGeom>
          <a:noFill/>
          <a:ln>
            <a:noFill/>
          </a:ln>
        </p:spPr>
      </p:pic>
      <p:pic>
        <p:nvPicPr>
          <p:cNvPr id="635" name="Google Shape;635;p61"/>
          <p:cNvPicPr preferRelativeResize="0"/>
          <p:nvPr/>
        </p:nvPicPr>
        <p:blipFill>
          <a:blip r:embed="rId5">
            <a:alphaModFix/>
          </a:blip>
          <a:stretch>
            <a:fillRect/>
          </a:stretch>
        </p:blipFill>
        <p:spPr>
          <a:xfrm>
            <a:off x="5412820" y="5998803"/>
            <a:ext cx="586565" cy="586565"/>
          </a:xfrm>
          <a:prstGeom prst="rect">
            <a:avLst/>
          </a:prstGeom>
          <a:noFill/>
          <a:ln>
            <a:noFill/>
          </a:ln>
        </p:spPr>
      </p:pic>
      <p:pic>
        <p:nvPicPr>
          <p:cNvPr id="636" name="Google Shape;636;p61"/>
          <p:cNvPicPr preferRelativeResize="0"/>
          <p:nvPr/>
        </p:nvPicPr>
        <p:blipFill>
          <a:blip r:embed="rId3">
            <a:alphaModFix amt="58999"/>
          </a:blip>
          <a:stretch>
            <a:fillRect/>
          </a:stretch>
        </p:blipFill>
        <p:spPr>
          <a:xfrm>
            <a:off x="6030138" y="5786967"/>
            <a:ext cx="586564" cy="586564"/>
          </a:xfrm>
          <a:prstGeom prst="rect">
            <a:avLst/>
          </a:prstGeom>
          <a:noFill/>
          <a:ln>
            <a:noFill/>
          </a:ln>
        </p:spPr>
      </p:pic>
      <p:pic>
        <p:nvPicPr>
          <p:cNvPr id="637" name="Google Shape;637;p61"/>
          <p:cNvPicPr preferRelativeResize="0"/>
          <p:nvPr/>
        </p:nvPicPr>
        <p:blipFill>
          <a:blip r:embed="rId4">
            <a:alphaModFix/>
          </a:blip>
          <a:stretch>
            <a:fillRect/>
          </a:stretch>
        </p:blipFill>
        <p:spPr>
          <a:xfrm>
            <a:off x="5894924" y="5998803"/>
            <a:ext cx="586565" cy="586565"/>
          </a:xfrm>
          <a:prstGeom prst="rect">
            <a:avLst/>
          </a:prstGeom>
          <a:noFill/>
          <a:ln>
            <a:noFill/>
          </a:ln>
        </p:spPr>
      </p:pic>
      <p:pic>
        <p:nvPicPr>
          <p:cNvPr id="638" name="Google Shape;638;p61"/>
          <p:cNvPicPr preferRelativeResize="0"/>
          <p:nvPr/>
        </p:nvPicPr>
        <p:blipFill>
          <a:blip r:embed="rId3">
            <a:alphaModFix amt="58999"/>
          </a:blip>
          <a:stretch>
            <a:fillRect/>
          </a:stretch>
        </p:blipFill>
        <p:spPr>
          <a:xfrm>
            <a:off x="6512242" y="5786967"/>
            <a:ext cx="586564" cy="586564"/>
          </a:xfrm>
          <a:prstGeom prst="rect">
            <a:avLst/>
          </a:prstGeom>
          <a:noFill/>
          <a:ln>
            <a:noFill/>
          </a:ln>
        </p:spPr>
      </p:pic>
      <p:pic>
        <p:nvPicPr>
          <p:cNvPr id="639" name="Google Shape;639;p61"/>
          <p:cNvPicPr preferRelativeResize="0"/>
          <p:nvPr/>
        </p:nvPicPr>
        <p:blipFill>
          <a:blip r:embed="rId4">
            <a:alphaModFix/>
          </a:blip>
          <a:stretch>
            <a:fillRect/>
          </a:stretch>
        </p:blipFill>
        <p:spPr>
          <a:xfrm>
            <a:off x="6377028" y="5998803"/>
            <a:ext cx="586565" cy="586565"/>
          </a:xfrm>
          <a:prstGeom prst="rect">
            <a:avLst/>
          </a:prstGeom>
          <a:noFill/>
          <a:ln>
            <a:noFill/>
          </a:ln>
        </p:spPr>
      </p:pic>
      <p:pic>
        <p:nvPicPr>
          <p:cNvPr id="640" name="Google Shape;640;p61"/>
          <p:cNvPicPr preferRelativeResize="0"/>
          <p:nvPr/>
        </p:nvPicPr>
        <p:blipFill>
          <a:blip r:embed="rId6">
            <a:alphaModFix/>
          </a:blip>
          <a:stretch>
            <a:fillRect/>
          </a:stretch>
        </p:blipFill>
        <p:spPr>
          <a:xfrm>
            <a:off x="4294300" y="3976433"/>
            <a:ext cx="1098400" cy="1098400"/>
          </a:xfrm>
          <a:prstGeom prst="rect">
            <a:avLst/>
          </a:prstGeom>
          <a:noFill/>
          <a:ln>
            <a:noFill/>
          </a:ln>
        </p:spPr>
      </p:pic>
      <p:sp>
        <p:nvSpPr>
          <p:cNvPr id="641" name="Google Shape;641;p61"/>
          <p:cNvSpPr txBox="1"/>
          <p:nvPr/>
        </p:nvSpPr>
        <p:spPr>
          <a:xfrm>
            <a:off x="-367933" y="5747433"/>
            <a:ext cx="3482400" cy="654400"/>
          </a:xfrm>
          <a:prstGeom prst="rect">
            <a:avLst/>
          </a:prstGeom>
          <a:noFill/>
          <a:ln>
            <a:noFill/>
          </a:ln>
        </p:spPr>
        <p:txBody>
          <a:bodyPr spcFirstLastPara="1" wrap="square" lIns="121900" tIns="121900" rIns="121900" bIns="121900" anchor="t" anchorCtr="0">
            <a:noAutofit/>
          </a:bodyPr>
          <a:lstStyle/>
          <a:p>
            <a:pPr algn="ctr"/>
            <a:r>
              <a:rPr lang="en" sz="4000">
                <a:solidFill>
                  <a:srgbClr val="BF9000"/>
                </a:solidFill>
              </a:rPr>
              <a:t>Database</a:t>
            </a:r>
            <a:endParaRPr sz="2667">
              <a:solidFill>
                <a:srgbClr val="BF9000"/>
              </a:solidFill>
            </a:endParaRPr>
          </a:p>
        </p:txBody>
      </p:sp>
      <p:pic>
        <p:nvPicPr>
          <p:cNvPr id="642" name="Google Shape;642;p61"/>
          <p:cNvPicPr preferRelativeResize="0"/>
          <p:nvPr/>
        </p:nvPicPr>
        <p:blipFill>
          <a:blip r:embed="rId7">
            <a:alphaModFix amt="46000"/>
          </a:blip>
          <a:stretch>
            <a:fillRect/>
          </a:stretch>
        </p:blipFill>
        <p:spPr>
          <a:xfrm>
            <a:off x="2754467" y="1751767"/>
            <a:ext cx="500800" cy="500800"/>
          </a:xfrm>
          <a:prstGeom prst="rect">
            <a:avLst/>
          </a:prstGeom>
          <a:noFill/>
          <a:ln>
            <a:noFill/>
          </a:ln>
        </p:spPr>
      </p:pic>
      <p:pic>
        <p:nvPicPr>
          <p:cNvPr id="643" name="Google Shape;643;p61"/>
          <p:cNvPicPr preferRelativeResize="0"/>
          <p:nvPr/>
        </p:nvPicPr>
        <p:blipFill>
          <a:blip r:embed="rId7">
            <a:alphaModFix amt="46000"/>
          </a:blip>
          <a:stretch>
            <a:fillRect/>
          </a:stretch>
        </p:blipFill>
        <p:spPr>
          <a:xfrm>
            <a:off x="3262467" y="1751767"/>
            <a:ext cx="500800" cy="500800"/>
          </a:xfrm>
          <a:prstGeom prst="rect">
            <a:avLst/>
          </a:prstGeom>
          <a:noFill/>
          <a:ln>
            <a:noFill/>
          </a:ln>
        </p:spPr>
      </p:pic>
      <p:pic>
        <p:nvPicPr>
          <p:cNvPr id="644" name="Google Shape;644;p61"/>
          <p:cNvPicPr preferRelativeResize="0"/>
          <p:nvPr/>
        </p:nvPicPr>
        <p:blipFill>
          <a:blip r:embed="rId7">
            <a:alphaModFix amt="46000"/>
          </a:blip>
          <a:stretch>
            <a:fillRect/>
          </a:stretch>
        </p:blipFill>
        <p:spPr>
          <a:xfrm>
            <a:off x="3770467" y="1751767"/>
            <a:ext cx="500800" cy="500800"/>
          </a:xfrm>
          <a:prstGeom prst="rect">
            <a:avLst/>
          </a:prstGeom>
          <a:noFill/>
          <a:ln>
            <a:noFill/>
          </a:ln>
        </p:spPr>
      </p:pic>
      <p:pic>
        <p:nvPicPr>
          <p:cNvPr id="645" name="Google Shape;645;p61"/>
          <p:cNvPicPr preferRelativeResize="0"/>
          <p:nvPr/>
        </p:nvPicPr>
        <p:blipFill>
          <a:blip r:embed="rId7">
            <a:alphaModFix amt="46000"/>
          </a:blip>
          <a:stretch>
            <a:fillRect/>
          </a:stretch>
        </p:blipFill>
        <p:spPr>
          <a:xfrm>
            <a:off x="4278467" y="1751767"/>
            <a:ext cx="500800" cy="500800"/>
          </a:xfrm>
          <a:prstGeom prst="rect">
            <a:avLst/>
          </a:prstGeom>
          <a:noFill/>
          <a:ln>
            <a:noFill/>
          </a:ln>
        </p:spPr>
      </p:pic>
      <p:pic>
        <p:nvPicPr>
          <p:cNvPr id="646" name="Google Shape;646;p61"/>
          <p:cNvPicPr preferRelativeResize="0"/>
          <p:nvPr/>
        </p:nvPicPr>
        <p:blipFill>
          <a:blip r:embed="rId7">
            <a:alphaModFix amt="46000"/>
          </a:blip>
          <a:stretch>
            <a:fillRect/>
          </a:stretch>
        </p:blipFill>
        <p:spPr>
          <a:xfrm>
            <a:off x="4786467" y="1751767"/>
            <a:ext cx="500800" cy="500800"/>
          </a:xfrm>
          <a:prstGeom prst="rect">
            <a:avLst/>
          </a:prstGeom>
          <a:noFill/>
          <a:ln>
            <a:noFill/>
          </a:ln>
        </p:spPr>
      </p:pic>
      <p:pic>
        <p:nvPicPr>
          <p:cNvPr id="647" name="Google Shape;647;p61"/>
          <p:cNvPicPr preferRelativeResize="0"/>
          <p:nvPr/>
        </p:nvPicPr>
        <p:blipFill>
          <a:blip r:embed="rId7">
            <a:alphaModFix amt="46000"/>
          </a:blip>
          <a:stretch>
            <a:fillRect/>
          </a:stretch>
        </p:blipFill>
        <p:spPr>
          <a:xfrm>
            <a:off x="5294467" y="1751767"/>
            <a:ext cx="500800" cy="500800"/>
          </a:xfrm>
          <a:prstGeom prst="rect">
            <a:avLst/>
          </a:prstGeom>
          <a:noFill/>
          <a:ln>
            <a:noFill/>
          </a:ln>
        </p:spPr>
      </p:pic>
      <p:pic>
        <p:nvPicPr>
          <p:cNvPr id="648" name="Google Shape;648;p61"/>
          <p:cNvPicPr preferRelativeResize="0"/>
          <p:nvPr/>
        </p:nvPicPr>
        <p:blipFill>
          <a:blip r:embed="rId7">
            <a:alphaModFix amt="46000"/>
          </a:blip>
          <a:stretch>
            <a:fillRect/>
          </a:stretch>
        </p:blipFill>
        <p:spPr>
          <a:xfrm>
            <a:off x="5802467" y="1751767"/>
            <a:ext cx="500800" cy="500800"/>
          </a:xfrm>
          <a:prstGeom prst="rect">
            <a:avLst/>
          </a:prstGeom>
          <a:noFill/>
          <a:ln>
            <a:noFill/>
          </a:ln>
        </p:spPr>
      </p:pic>
      <p:pic>
        <p:nvPicPr>
          <p:cNvPr id="649" name="Google Shape;649;p61"/>
          <p:cNvPicPr preferRelativeResize="0"/>
          <p:nvPr/>
        </p:nvPicPr>
        <p:blipFill>
          <a:blip r:embed="rId7">
            <a:alphaModFix amt="46000"/>
          </a:blip>
          <a:stretch>
            <a:fillRect/>
          </a:stretch>
        </p:blipFill>
        <p:spPr>
          <a:xfrm>
            <a:off x="6310467" y="1751767"/>
            <a:ext cx="500800" cy="500800"/>
          </a:xfrm>
          <a:prstGeom prst="rect">
            <a:avLst/>
          </a:prstGeom>
          <a:noFill/>
          <a:ln>
            <a:noFill/>
          </a:ln>
        </p:spPr>
      </p:pic>
      <p:sp>
        <p:nvSpPr>
          <p:cNvPr id="650" name="Google Shape;650;p61"/>
          <p:cNvSpPr txBox="1"/>
          <p:nvPr/>
        </p:nvSpPr>
        <p:spPr>
          <a:xfrm>
            <a:off x="-502467" y="1548567"/>
            <a:ext cx="3482400" cy="654400"/>
          </a:xfrm>
          <a:prstGeom prst="rect">
            <a:avLst/>
          </a:prstGeom>
          <a:noFill/>
          <a:ln>
            <a:noFill/>
          </a:ln>
        </p:spPr>
        <p:txBody>
          <a:bodyPr spcFirstLastPara="1" wrap="square" lIns="121900" tIns="121900" rIns="121900" bIns="121900" anchor="t" anchorCtr="0">
            <a:noAutofit/>
          </a:bodyPr>
          <a:lstStyle/>
          <a:p>
            <a:pPr algn="ctr"/>
            <a:r>
              <a:rPr lang="en" sz="4000">
                <a:solidFill>
                  <a:srgbClr val="BF9000"/>
                </a:solidFill>
              </a:rPr>
              <a:t>Memory</a:t>
            </a:r>
            <a:endParaRPr sz="2667">
              <a:solidFill>
                <a:srgbClr val="BF9000"/>
              </a:solidFill>
            </a:endParaRPr>
          </a:p>
        </p:txBody>
      </p:sp>
      <p:cxnSp>
        <p:nvCxnSpPr>
          <p:cNvPr id="651" name="Google Shape;651;p61"/>
          <p:cNvCxnSpPr>
            <a:stCxn id="640" idx="0"/>
            <a:endCxn id="643" idx="2"/>
          </p:cNvCxnSpPr>
          <p:nvPr/>
        </p:nvCxnSpPr>
        <p:spPr>
          <a:xfrm rot="10800000">
            <a:off x="3512700" y="2252433"/>
            <a:ext cx="1330800" cy="1724000"/>
          </a:xfrm>
          <a:prstGeom prst="straightConnector1">
            <a:avLst/>
          </a:prstGeom>
          <a:noFill/>
          <a:ln w="28575" cap="flat" cmpd="sng">
            <a:solidFill>
              <a:srgbClr val="0000FF"/>
            </a:solidFill>
            <a:prstDash val="solid"/>
            <a:round/>
            <a:headEnd type="none" w="med" len="med"/>
            <a:tailEnd type="triangle" w="med" len="med"/>
          </a:ln>
        </p:spPr>
      </p:cxnSp>
      <p:cxnSp>
        <p:nvCxnSpPr>
          <p:cNvPr id="652" name="Google Shape;652;p61"/>
          <p:cNvCxnSpPr>
            <a:stCxn id="640" idx="0"/>
            <a:endCxn id="644" idx="2"/>
          </p:cNvCxnSpPr>
          <p:nvPr/>
        </p:nvCxnSpPr>
        <p:spPr>
          <a:xfrm rot="10800000">
            <a:off x="4020700" y="2252433"/>
            <a:ext cx="822800" cy="1724000"/>
          </a:xfrm>
          <a:prstGeom prst="straightConnector1">
            <a:avLst/>
          </a:prstGeom>
          <a:noFill/>
          <a:ln w="28575" cap="flat" cmpd="sng">
            <a:solidFill>
              <a:srgbClr val="0000FF"/>
            </a:solidFill>
            <a:prstDash val="solid"/>
            <a:round/>
            <a:headEnd type="none" w="med" len="med"/>
            <a:tailEnd type="triangle" w="med" len="med"/>
          </a:ln>
        </p:spPr>
      </p:cxnSp>
      <p:cxnSp>
        <p:nvCxnSpPr>
          <p:cNvPr id="653" name="Google Shape;653;p61"/>
          <p:cNvCxnSpPr>
            <a:stCxn id="640" idx="0"/>
            <a:endCxn id="647" idx="2"/>
          </p:cNvCxnSpPr>
          <p:nvPr/>
        </p:nvCxnSpPr>
        <p:spPr>
          <a:xfrm rot="10800000" flipH="1">
            <a:off x="4843500" y="2252433"/>
            <a:ext cx="701200" cy="1724000"/>
          </a:xfrm>
          <a:prstGeom prst="straightConnector1">
            <a:avLst/>
          </a:prstGeom>
          <a:noFill/>
          <a:ln w="28575" cap="flat" cmpd="sng">
            <a:solidFill>
              <a:srgbClr val="0000FF"/>
            </a:solidFill>
            <a:prstDash val="solid"/>
            <a:round/>
            <a:headEnd type="none" w="med" len="med"/>
            <a:tailEnd type="triangle" w="med" len="med"/>
          </a:ln>
        </p:spPr>
      </p:cxnSp>
      <p:cxnSp>
        <p:nvCxnSpPr>
          <p:cNvPr id="654" name="Google Shape;654;p61"/>
          <p:cNvCxnSpPr>
            <a:stCxn id="640" idx="0"/>
            <a:endCxn id="648" idx="2"/>
          </p:cNvCxnSpPr>
          <p:nvPr/>
        </p:nvCxnSpPr>
        <p:spPr>
          <a:xfrm rot="10800000" flipH="1">
            <a:off x="4843500" y="2252433"/>
            <a:ext cx="1209200" cy="1724000"/>
          </a:xfrm>
          <a:prstGeom prst="straightConnector1">
            <a:avLst/>
          </a:prstGeom>
          <a:noFill/>
          <a:ln w="28575" cap="flat" cmpd="sng">
            <a:solidFill>
              <a:srgbClr val="0000FF"/>
            </a:solidFill>
            <a:prstDash val="solid"/>
            <a:round/>
            <a:headEnd type="none" w="med" len="med"/>
            <a:tailEnd type="triangle" w="med" len="med"/>
          </a:ln>
        </p:spPr>
      </p:cxnSp>
      <p:cxnSp>
        <p:nvCxnSpPr>
          <p:cNvPr id="655" name="Google Shape;655;p61"/>
          <p:cNvCxnSpPr>
            <a:stCxn id="640" idx="0"/>
            <a:endCxn id="646" idx="2"/>
          </p:cNvCxnSpPr>
          <p:nvPr/>
        </p:nvCxnSpPr>
        <p:spPr>
          <a:xfrm rot="10800000" flipH="1">
            <a:off x="4843500" y="2252433"/>
            <a:ext cx="193200" cy="1724000"/>
          </a:xfrm>
          <a:prstGeom prst="straightConnector1">
            <a:avLst/>
          </a:prstGeom>
          <a:noFill/>
          <a:ln w="28575" cap="flat" cmpd="sng">
            <a:solidFill>
              <a:srgbClr val="0000FF"/>
            </a:solidFill>
            <a:prstDash val="solid"/>
            <a:round/>
            <a:headEnd type="none" w="med" len="med"/>
            <a:tailEnd type="triangle" w="med" len="med"/>
          </a:ln>
        </p:spPr>
      </p:cxnSp>
      <p:pic>
        <p:nvPicPr>
          <p:cNvPr id="656" name="Google Shape;656;p61"/>
          <p:cNvPicPr preferRelativeResize="0"/>
          <p:nvPr/>
        </p:nvPicPr>
        <p:blipFill>
          <a:blip r:embed="rId3">
            <a:alphaModFix amt="58999"/>
          </a:blip>
          <a:stretch>
            <a:fillRect/>
          </a:stretch>
        </p:blipFill>
        <p:spPr>
          <a:xfrm>
            <a:off x="8115914" y="5786967"/>
            <a:ext cx="586564" cy="586564"/>
          </a:xfrm>
          <a:prstGeom prst="rect">
            <a:avLst/>
          </a:prstGeom>
          <a:noFill/>
          <a:ln>
            <a:noFill/>
          </a:ln>
        </p:spPr>
      </p:pic>
      <p:pic>
        <p:nvPicPr>
          <p:cNvPr id="657" name="Google Shape;657;p61"/>
          <p:cNvPicPr preferRelativeResize="0"/>
          <p:nvPr/>
        </p:nvPicPr>
        <p:blipFill>
          <a:blip r:embed="rId4">
            <a:alphaModFix/>
          </a:blip>
          <a:stretch>
            <a:fillRect/>
          </a:stretch>
        </p:blipFill>
        <p:spPr>
          <a:xfrm>
            <a:off x="7980700" y="5998803"/>
            <a:ext cx="586565" cy="586565"/>
          </a:xfrm>
          <a:prstGeom prst="rect">
            <a:avLst/>
          </a:prstGeom>
          <a:noFill/>
          <a:ln>
            <a:noFill/>
          </a:ln>
        </p:spPr>
      </p:pic>
      <p:pic>
        <p:nvPicPr>
          <p:cNvPr id="658" name="Google Shape;658;p61"/>
          <p:cNvPicPr preferRelativeResize="0"/>
          <p:nvPr/>
        </p:nvPicPr>
        <p:blipFill>
          <a:blip r:embed="rId3">
            <a:alphaModFix amt="58999"/>
          </a:blip>
          <a:stretch>
            <a:fillRect/>
          </a:stretch>
        </p:blipFill>
        <p:spPr>
          <a:xfrm>
            <a:off x="8598018" y="5786967"/>
            <a:ext cx="586564" cy="586564"/>
          </a:xfrm>
          <a:prstGeom prst="rect">
            <a:avLst/>
          </a:prstGeom>
          <a:noFill/>
          <a:ln>
            <a:noFill/>
          </a:ln>
        </p:spPr>
      </p:pic>
      <p:pic>
        <p:nvPicPr>
          <p:cNvPr id="659" name="Google Shape;659;p61"/>
          <p:cNvPicPr preferRelativeResize="0"/>
          <p:nvPr/>
        </p:nvPicPr>
        <p:blipFill>
          <a:blip r:embed="rId4">
            <a:alphaModFix/>
          </a:blip>
          <a:stretch>
            <a:fillRect/>
          </a:stretch>
        </p:blipFill>
        <p:spPr>
          <a:xfrm>
            <a:off x="8462804" y="5998803"/>
            <a:ext cx="586565" cy="586565"/>
          </a:xfrm>
          <a:prstGeom prst="rect">
            <a:avLst/>
          </a:prstGeom>
          <a:noFill/>
          <a:ln>
            <a:noFill/>
          </a:ln>
        </p:spPr>
      </p:pic>
      <p:pic>
        <p:nvPicPr>
          <p:cNvPr id="660" name="Google Shape;660;p61"/>
          <p:cNvPicPr preferRelativeResize="0"/>
          <p:nvPr/>
        </p:nvPicPr>
        <p:blipFill>
          <a:blip r:embed="rId3">
            <a:alphaModFix amt="58999"/>
          </a:blip>
          <a:stretch>
            <a:fillRect/>
          </a:stretch>
        </p:blipFill>
        <p:spPr>
          <a:xfrm>
            <a:off x="9080122" y="5786967"/>
            <a:ext cx="586564" cy="586564"/>
          </a:xfrm>
          <a:prstGeom prst="rect">
            <a:avLst/>
          </a:prstGeom>
          <a:noFill/>
          <a:ln>
            <a:noFill/>
          </a:ln>
        </p:spPr>
      </p:pic>
      <p:pic>
        <p:nvPicPr>
          <p:cNvPr id="661" name="Google Shape;661;p61"/>
          <p:cNvPicPr preferRelativeResize="0"/>
          <p:nvPr/>
        </p:nvPicPr>
        <p:blipFill>
          <a:blip r:embed="rId4">
            <a:alphaModFix/>
          </a:blip>
          <a:stretch>
            <a:fillRect/>
          </a:stretch>
        </p:blipFill>
        <p:spPr>
          <a:xfrm>
            <a:off x="8944908" y="5998803"/>
            <a:ext cx="586565" cy="586565"/>
          </a:xfrm>
          <a:prstGeom prst="rect">
            <a:avLst/>
          </a:prstGeom>
          <a:noFill/>
          <a:ln>
            <a:noFill/>
          </a:ln>
        </p:spPr>
      </p:pic>
      <p:pic>
        <p:nvPicPr>
          <p:cNvPr id="662" name="Google Shape;662;p61"/>
          <p:cNvPicPr preferRelativeResize="0"/>
          <p:nvPr/>
        </p:nvPicPr>
        <p:blipFill>
          <a:blip r:embed="rId3">
            <a:alphaModFix amt="58999"/>
          </a:blip>
          <a:stretch>
            <a:fillRect/>
          </a:stretch>
        </p:blipFill>
        <p:spPr>
          <a:xfrm>
            <a:off x="9562226" y="5786967"/>
            <a:ext cx="586564" cy="586564"/>
          </a:xfrm>
          <a:prstGeom prst="rect">
            <a:avLst/>
          </a:prstGeom>
          <a:noFill/>
          <a:ln>
            <a:noFill/>
          </a:ln>
        </p:spPr>
      </p:pic>
      <p:pic>
        <p:nvPicPr>
          <p:cNvPr id="663" name="Google Shape;663;p61"/>
          <p:cNvPicPr preferRelativeResize="0"/>
          <p:nvPr/>
        </p:nvPicPr>
        <p:blipFill>
          <a:blip r:embed="rId4">
            <a:alphaModFix/>
          </a:blip>
          <a:stretch>
            <a:fillRect/>
          </a:stretch>
        </p:blipFill>
        <p:spPr>
          <a:xfrm>
            <a:off x="9427012" y="5998803"/>
            <a:ext cx="586565" cy="586565"/>
          </a:xfrm>
          <a:prstGeom prst="rect">
            <a:avLst/>
          </a:prstGeom>
          <a:noFill/>
          <a:ln>
            <a:noFill/>
          </a:ln>
        </p:spPr>
      </p:pic>
      <p:pic>
        <p:nvPicPr>
          <p:cNvPr id="664" name="Google Shape;664;p61"/>
          <p:cNvPicPr preferRelativeResize="0"/>
          <p:nvPr/>
        </p:nvPicPr>
        <p:blipFill>
          <a:blip r:embed="rId3">
            <a:alphaModFix amt="58999"/>
          </a:blip>
          <a:stretch>
            <a:fillRect/>
          </a:stretch>
        </p:blipFill>
        <p:spPr>
          <a:xfrm>
            <a:off x="10044330" y="5786967"/>
            <a:ext cx="586564" cy="586564"/>
          </a:xfrm>
          <a:prstGeom prst="rect">
            <a:avLst/>
          </a:prstGeom>
          <a:noFill/>
          <a:ln>
            <a:noFill/>
          </a:ln>
        </p:spPr>
      </p:pic>
      <p:pic>
        <p:nvPicPr>
          <p:cNvPr id="665" name="Google Shape;665;p61"/>
          <p:cNvPicPr preferRelativeResize="0"/>
          <p:nvPr/>
        </p:nvPicPr>
        <p:blipFill>
          <a:blip r:embed="rId4">
            <a:alphaModFix/>
          </a:blip>
          <a:stretch>
            <a:fillRect/>
          </a:stretch>
        </p:blipFill>
        <p:spPr>
          <a:xfrm>
            <a:off x="9909116" y="5998803"/>
            <a:ext cx="586565" cy="586565"/>
          </a:xfrm>
          <a:prstGeom prst="rect">
            <a:avLst/>
          </a:prstGeom>
          <a:noFill/>
          <a:ln>
            <a:noFill/>
          </a:ln>
        </p:spPr>
      </p:pic>
      <p:pic>
        <p:nvPicPr>
          <p:cNvPr id="666" name="Google Shape;666;p61"/>
          <p:cNvPicPr preferRelativeResize="0"/>
          <p:nvPr/>
        </p:nvPicPr>
        <p:blipFill>
          <a:blip r:embed="rId3">
            <a:alphaModFix amt="58999"/>
          </a:blip>
          <a:stretch>
            <a:fillRect/>
          </a:stretch>
        </p:blipFill>
        <p:spPr>
          <a:xfrm>
            <a:off x="10526434" y="5786967"/>
            <a:ext cx="586564" cy="586564"/>
          </a:xfrm>
          <a:prstGeom prst="rect">
            <a:avLst/>
          </a:prstGeom>
          <a:noFill/>
          <a:ln>
            <a:noFill/>
          </a:ln>
        </p:spPr>
      </p:pic>
      <p:pic>
        <p:nvPicPr>
          <p:cNvPr id="667" name="Google Shape;667;p61"/>
          <p:cNvPicPr preferRelativeResize="0"/>
          <p:nvPr/>
        </p:nvPicPr>
        <p:blipFill>
          <a:blip r:embed="rId8">
            <a:alphaModFix/>
          </a:blip>
          <a:stretch>
            <a:fillRect/>
          </a:stretch>
        </p:blipFill>
        <p:spPr>
          <a:xfrm>
            <a:off x="10391220" y="5998803"/>
            <a:ext cx="586565" cy="586565"/>
          </a:xfrm>
          <a:prstGeom prst="rect">
            <a:avLst/>
          </a:prstGeom>
          <a:noFill/>
          <a:ln>
            <a:noFill/>
          </a:ln>
        </p:spPr>
      </p:pic>
      <p:pic>
        <p:nvPicPr>
          <p:cNvPr id="668" name="Google Shape;668;p61"/>
          <p:cNvPicPr preferRelativeResize="0"/>
          <p:nvPr/>
        </p:nvPicPr>
        <p:blipFill>
          <a:blip r:embed="rId3">
            <a:alphaModFix amt="58999"/>
          </a:blip>
          <a:stretch>
            <a:fillRect/>
          </a:stretch>
        </p:blipFill>
        <p:spPr>
          <a:xfrm>
            <a:off x="11008538" y="5786967"/>
            <a:ext cx="586564" cy="586564"/>
          </a:xfrm>
          <a:prstGeom prst="rect">
            <a:avLst/>
          </a:prstGeom>
          <a:noFill/>
          <a:ln>
            <a:noFill/>
          </a:ln>
        </p:spPr>
      </p:pic>
      <p:pic>
        <p:nvPicPr>
          <p:cNvPr id="669" name="Google Shape;669;p61"/>
          <p:cNvPicPr preferRelativeResize="0"/>
          <p:nvPr/>
        </p:nvPicPr>
        <p:blipFill>
          <a:blip r:embed="rId4">
            <a:alphaModFix/>
          </a:blip>
          <a:stretch>
            <a:fillRect/>
          </a:stretch>
        </p:blipFill>
        <p:spPr>
          <a:xfrm>
            <a:off x="10873324" y="5998803"/>
            <a:ext cx="586565" cy="586565"/>
          </a:xfrm>
          <a:prstGeom prst="rect">
            <a:avLst/>
          </a:prstGeom>
          <a:noFill/>
          <a:ln>
            <a:noFill/>
          </a:ln>
        </p:spPr>
      </p:pic>
      <p:pic>
        <p:nvPicPr>
          <p:cNvPr id="670" name="Google Shape;670;p61"/>
          <p:cNvPicPr preferRelativeResize="0"/>
          <p:nvPr/>
        </p:nvPicPr>
        <p:blipFill>
          <a:blip r:embed="rId3">
            <a:alphaModFix amt="58999"/>
          </a:blip>
          <a:stretch>
            <a:fillRect/>
          </a:stretch>
        </p:blipFill>
        <p:spPr>
          <a:xfrm>
            <a:off x="11490642" y="5786967"/>
            <a:ext cx="586564" cy="586564"/>
          </a:xfrm>
          <a:prstGeom prst="rect">
            <a:avLst/>
          </a:prstGeom>
          <a:noFill/>
          <a:ln>
            <a:noFill/>
          </a:ln>
        </p:spPr>
      </p:pic>
      <p:pic>
        <p:nvPicPr>
          <p:cNvPr id="671" name="Google Shape;671;p61"/>
          <p:cNvPicPr preferRelativeResize="0"/>
          <p:nvPr/>
        </p:nvPicPr>
        <p:blipFill>
          <a:blip r:embed="rId4">
            <a:alphaModFix/>
          </a:blip>
          <a:stretch>
            <a:fillRect/>
          </a:stretch>
        </p:blipFill>
        <p:spPr>
          <a:xfrm>
            <a:off x="11355428" y="5998803"/>
            <a:ext cx="586565" cy="586565"/>
          </a:xfrm>
          <a:prstGeom prst="rect">
            <a:avLst/>
          </a:prstGeom>
          <a:noFill/>
          <a:ln>
            <a:noFill/>
          </a:ln>
        </p:spPr>
      </p:pic>
      <p:sp>
        <p:nvSpPr>
          <p:cNvPr id="672" name="Google Shape;672;p61"/>
          <p:cNvSpPr/>
          <p:nvPr/>
        </p:nvSpPr>
        <p:spPr>
          <a:xfrm rot="-5400000">
            <a:off x="9491300" y="5155167"/>
            <a:ext cx="661200" cy="500800"/>
          </a:xfrm>
          <a:prstGeom prst="rightArrow">
            <a:avLst>
              <a:gd name="adj1" fmla="val 50000"/>
              <a:gd name="adj2" fmla="val 50000"/>
            </a:avLst>
          </a:prstGeom>
          <a:solidFill>
            <a:schemeClr val="lt2"/>
          </a:solidFill>
          <a:ln>
            <a:noFill/>
          </a:ln>
        </p:spPr>
        <p:txBody>
          <a:bodyPr spcFirstLastPara="1" wrap="square" lIns="121900" tIns="121900" rIns="121900" bIns="121900" anchor="ctr" anchorCtr="0">
            <a:noAutofit/>
          </a:bodyPr>
          <a:lstStyle/>
          <a:p>
            <a:endParaRPr sz="2400"/>
          </a:p>
        </p:txBody>
      </p:sp>
      <p:pic>
        <p:nvPicPr>
          <p:cNvPr id="673" name="Google Shape;673;p61"/>
          <p:cNvPicPr preferRelativeResize="0"/>
          <p:nvPr/>
        </p:nvPicPr>
        <p:blipFill>
          <a:blip r:embed="rId6">
            <a:alphaModFix/>
          </a:blip>
          <a:stretch>
            <a:fillRect/>
          </a:stretch>
        </p:blipFill>
        <p:spPr>
          <a:xfrm>
            <a:off x="9272700" y="3976433"/>
            <a:ext cx="1098400" cy="1098400"/>
          </a:xfrm>
          <a:prstGeom prst="rect">
            <a:avLst/>
          </a:prstGeom>
          <a:noFill/>
          <a:ln>
            <a:noFill/>
          </a:ln>
        </p:spPr>
      </p:pic>
      <p:pic>
        <p:nvPicPr>
          <p:cNvPr id="674" name="Google Shape;674;p61"/>
          <p:cNvPicPr preferRelativeResize="0"/>
          <p:nvPr/>
        </p:nvPicPr>
        <p:blipFill>
          <a:blip r:embed="rId7">
            <a:alphaModFix amt="46000"/>
          </a:blip>
          <a:stretch>
            <a:fillRect/>
          </a:stretch>
        </p:blipFill>
        <p:spPr>
          <a:xfrm>
            <a:off x="7732867" y="1751767"/>
            <a:ext cx="500800" cy="500800"/>
          </a:xfrm>
          <a:prstGeom prst="rect">
            <a:avLst/>
          </a:prstGeom>
          <a:noFill/>
          <a:ln>
            <a:noFill/>
          </a:ln>
        </p:spPr>
      </p:pic>
      <p:pic>
        <p:nvPicPr>
          <p:cNvPr id="675" name="Google Shape;675;p61"/>
          <p:cNvPicPr preferRelativeResize="0"/>
          <p:nvPr/>
        </p:nvPicPr>
        <p:blipFill>
          <a:blip r:embed="rId7">
            <a:alphaModFix amt="46000"/>
          </a:blip>
          <a:stretch>
            <a:fillRect/>
          </a:stretch>
        </p:blipFill>
        <p:spPr>
          <a:xfrm>
            <a:off x="8240867" y="1751767"/>
            <a:ext cx="500800" cy="500800"/>
          </a:xfrm>
          <a:prstGeom prst="rect">
            <a:avLst/>
          </a:prstGeom>
          <a:noFill/>
          <a:ln>
            <a:noFill/>
          </a:ln>
        </p:spPr>
      </p:pic>
      <p:pic>
        <p:nvPicPr>
          <p:cNvPr id="676" name="Google Shape;676;p61"/>
          <p:cNvPicPr preferRelativeResize="0"/>
          <p:nvPr/>
        </p:nvPicPr>
        <p:blipFill>
          <a:blip r:embed="rId7">
            <a:alphaModFix amt="46000"/>
          </a:blip>
          <a:stretch>
            <a:fillRect/>
          </a:stretch>
        </p:blipFill>
        <p:spPr>
          <a:xfrm>
            <a:off x="8748867" y="1751767"/>
            <a:ext cx="500800" cy="500800"/>
          </a:xfrm>
          <a:prstGeom prst="rect">
            <a:avLst/>
          </a:prstGeom>
          <a:noFill/>
          <a:ln>
            <a:noFill/>
          </a:ln>
        </p:spPr>
      </p:pic>
      <p:pic>
        <p:nvPicPr>
          <p:cNvPr id="677" name="Google Shape;677;p61"/>
          <p:cNvPicPr preferRelativeResize="0"/>
          <p:nvPr/>
        </p:nvPicPr>
        <p:blipFill>
          <a:blip r:embed="rId7">
            <a:alphaModFix amt="46000"/>
          </a:blip>
          <a:stretch>
            <a:fillRect/>
          </a:stretch>
        </p:blipFill>
        <p:spPr>
          <a:xfrm>
            <a:off x="9256867" y="1751767"/>
            <a:ext cx="500800" cy="500800"/>
          </a:xfrm>
          <a:prstGeom prst="rect">
            <a:avLst/>
          </a:prstGeom>
          <a:noFill/>
          <a:ln>
            <a:noFill/>
          </a:ln>
        </p:spPr>
      </p:pic>
      <p:pic>
        <p:nvPicPr>
          <p:cNvPr id="678" name="Google Shape;678;p61"/>
          <p:cNvPicPr preferRelativeResize="0"/>
          <p:nvPr/>
        </p:nvPicPr>
        <p:blipFill>
          <a:blip r:embed="rId7">
            <a:alphaModFix amt="46000"/>
          </a:blip>
          <a:stretch>
            <a:fillRect/>
          </a:stretch>
        </p:blipFill>
        <p:spPr>
          <a:xfrm>
            <a:off x="9764867" y="1751767"/>
            <a:ext cx="500800" cy="500800"/>
          </a:xfrm>
          <a:prstGeom prst="rect">
            <a:avLst/>
          </a:prstGeom>
          <a:noFill/>
          <a:ln>
            <a:noFill/>
          </a:ln>
        </p:spPr>
      </p:pic>
      <p:pic>
        <p:nvPicPr>
          <p:cNvPr id="679" name="Google Shape;679;p61"/>
          <p:cNvPicPr preferRelativeResize="0"/>
          <p:nvPr/>
        </p:nvPicPr>
        <p:blipFill>
          <a:blip r:embed="rId7">
            <a:alphaModFix amt="46000"/>
          </a:blip>
          <a:stretch>
            <a:fillRect/>
          </a:stretch>
        </p:blipFill>
        <p:spPr>
          <a:xfrm>
            <a:off x="10272867" y="1751767"/>
            <a:ext cx="500800" cy="500800"/>
          </a:xfrm>
          <a:prstGeom prst="rect">
            <a:avLst/>
          </a:prstGeom>
          <a:noFill/>
          <a:ln>
            <a:noFill/>
          </a:ln>
        </p:spPr>
      </p:pic>
      <p:pic>
        <p:nvPicPr>
          <p:cNvPr id="680" name="Google Shape;680;p61"/>
          <p:cNvPicPr preferRelativeResize="0"/>
          <p:nvPr/>
        </p:nvPicPr>
        <p:blipFill>
          <a:blip r:embed="rId7">
            <a:alphaModFix amt="46000"/>
          </a:blip>
          <a:stretch>
            <a:fillRect/>
          </a:stretch>
        </p:blipFill>
        <p:spPr>
          <a:xfrm>
            <a:off x="10780867" y="1751767"/>
            <a:ext cx="500800" cy="500800"/>
          </a:xfrm>
          <a:prstGeom prst="rect">
            <a:avLst/>
          </a:prstGeom>
          <a:noFill/>
          <a:ln>
            <a:noFill/>
          </a:ln>
        </p:spPr>
      </p:pic>
      <p:pic>
        <p:nvPicPr>
          <p:cNvPr id="681" name="Google Shape;681;p61"/>
          <p:cNvPicPr preferRelativeResize="0"/>
          <p:nvPr/>
        </p:nvPicPr>
        <p:blipFill>
          <a:blip r:embed="rId7">
            <a:alphaModFix amt="46000"/>
          </a:blip>
          <a:stretch>
            <a:fillRect/>
          </a:stretch>
        </p:blipFill>
        <p:spPr>
          <a:xfrm>
            <a:off x="11288867" y="1751767"/>
            <a:ext cx="500800" cy="500800"/>
          </a:xfrm>
          <a:prstGeom prst="rect">
            <a:avLst/>
          </a:prstGeom>
          <a:noFill/>
          <a:ln>
            <a:noFill/>
          </a:ln>
        </p:spPr>
      </p:pic>
      <p:cxnSp>
        <p:nvCxnSpPr>
          <p:cNvPr id="682" name="Google Shape;682;p61"/>
          <p:cNvCxnSpPr>
            <a:stCxn id="673" idx="0"/>
            <a:endCxn id="675" idx="2"/>
          </p:cNvCxnSpPr>
          <p:nvPr/>
        </p:nvCxnSpPr>
        <p:spPr>
          <a:xfrm rot="10800000">
            <a:off x="8491100" y="2252433"/>
            <a:ext cx="1330800" cy="1724000"/>
          </a:xfrm>
          <a:prstGeom prst="straightConnector1">
            <a:avLst/>
          </a:prstGeom>
          <a:noFill/>
          <a:ln w="28575" cap="flat" cmpd="sng">
            <a:solidFill>
              <a:srgbClr val="FF0000"/>
            </a:solidFill>
            <a:prstDash val="solid"/>
            <a:round/>
            <a:headEnd type="none" w="med" len="med"/>
            <a:tailEnd type="triangle" w="med" len="med"/>
          </a:ln>
        </p:spPr>
      </p:cxnSp>
      <p:cxnSp>
        <p:nvCxnSpPr>
          <p:cNvPr id="683" name="Google Shape;683;p61"/>
          <p:cNvCxnSpPr>
            <a:stCxn id="673" idx="0"/>
            <a:endCxn id="676" idx="2"/>
          </p:cNvCxnSpPr>
          <p:nvPr/>
        </p:nvCxnSpPr>
        <p:spPr>
          <a:xfrm rot="10800000">
            <a:off x="8999100" y="2252433"/>
            <a:ext cx="822800" cy="1724000"/>
          </a:xfrm>
          <a:prstGeom prst="straightConnector1">
            <a:avLst/>
          </a:prstGeom>
          <a:noFill/>
          <a:ln w="28575" cap="flat" cmpd="sng">
            <a:solidFill>
              <a:srgbClr val="FF0000"/>
            </a:solidFill>
            <a:prstDash val="solid"/>
            <a:round/>
            <a:headEnd type="none" w="med" len="med"/>
            <a:tailEnd type="triangle" w="med" len="med"/>
          </a:ln>
        </p:spPr>
      </p:cxnSp>
      <p:cxnSp>
        <p:nvCxnSpPr>
          <p:cNvPr id="684" name="Google Shape;684;p61"/>
          <p:cNvCxnSpPr>
            <a:stCxn id="673" idx="0"/>
            <a:endCxn id="679" idx="2"/>
          </p:cNvCxnSpPr>
          <p:nvPr/>
        </p:nvCxnSpPr>
        <p:spPr>
          <a:xfrm rot="10800000" flipH="1">
            <a:off x="9821900" y="2252433"/>
            <a:ext cx="701200" cy="1724000"/>
          </a:xfrm>
          <a:prstGeom prst="straightConnector1">
            <a:avLst/>
          </a:prstGeom>
          <a:noFill/>
          <a:ln w="28575" cap="flat" cmpd="sng">
            <a:solidFill>
              <a:srgbClr val="FF0000"/>
            </a:solidFill>
            <a:prstDash val="solid"/>
            <a:round/>
            <a:headEnd type="none" w="med" len="med"/>
            <a:tailEnd type="triangle" w="med" len="med"/>
          </a:ln>
        </p:spPr>
      </p:cxnSp>
      <p:cxnSp>
        <p:nvCxnSpPr>
          <p:cNvPr id="685" name="Google Shape;685;p61"/>
          <p:cNvCxnSpPr>
            <a:stCxn id="673" idx="0"/>
            <a:endCxn id="680" idx="2"/>
          </p:cNvCxnSpPr>
          <p:nvPr/>
        </p:nvCxnSpPr>
        <p:spPr>
          <a:xfrm rot="10800000" flipH="1">
            <a:off x="9821900" y="2252433"/>
            <a:ext cx="1209200" cy="1724000"/>
          </a:xfrm>
          <a:prstGeom prst="straightConnector1">
            <a:avLst/>
          </a:prstGeom>
          <a:noFill/>
          <a:ln w="28575" cap="flat" cmpd="sng">
            <a:solidFill>
              <a:srgbClr val="FF0000"/>
            </a:solidFill>
            <a:prstDash val="solid"/>
            <a:round/>
            <a:headEnd type="none" w="med" len="med"/>
            <a:tailEnd type="triangle" w="med" len="med"/>
          </a:ln>
        </p:spPr>
      </p:cxnSp>
      <p:cxnSp>
        <p:nvCxnSpPr>
          <p:cNvPr id="686" name="Google Shape;686;p61"/>
          <p:cNvCxnSpPr>
            <a:stCxn id="673" idx="0"/>
            <a:endCxn id="678" idx="2"/>
          </p:cNvCxnSpPr>
          <p:nvPr/>
        </p:nvCxnSpPr>
        <p:spPr>
          <a:xfrm rot="10800000" flipH="1">
            <a:off x="9821900" y="2252433"/>
            <a:ext cx="193200" cy="1724000"/>
          </a:xfrm>
          <a:prstGeom prst="straightConnector1">
            <a:avLst/>
          </a:prstGeom>
          <a:noFill/>
          <a:ln w="28575" cap="flat" cmpd="sng">
            <a:solidFill>
              <a:srgbClr val="FF0000"/>
            </a:solidFill>
            <a:prstDash val="solid"/>
            <a:round/>
            <a:headEnd type="none" w="med" len="med"/>
            <a:tailEnd type="triangle" w="med" len="med"/>
          </a:ln>
        </p:spPr>
      </p:cxnSp>
      <p:sp>
        <p:nvSpPr>
          <p:cNvPr id="687" name="Google Shape;687;p61"/>
          <p:cNvSpPr txBox="1"/>
          <p:nvPr/>
        </p:nvSpPr>
        <p:spPr>
          <a:xfrm>
            <a:off x="6292767" y="1859000"/>
            <a:ext cx="1098400" cy="2656400"/>
          </a:xfrm>
          <a:prstGeom prst="rect">
            <a:avLst/>
          </a:prstGeom>
          <a:noFill/>
          <a:ln>
            <a:noFill/>
          </a:ln>
        </p:spPr>
        <p:txBody>
          <a:bodyPr spcFirstLastPara="1" wrap="square" lIns="121900" tIns="121900" rIns="121900" bIns="121900" anchor="ctr" anchorCtr="0">
            <a:noAutofit/>
          </a:bodyPr>
          <a:lstStyle/>
          <a:p>
            <a:r>
              <a:rPr lang="en" sz="26666" b="1" dirty="0">
                <a:solidFill>
                  <a:srgbClr val="F1C232"/>
                </a:solidFill>
              </a:rPr>
              <a:t>≈</a:t>
            </a:r>
            <a:endParaRPr sz="26666" b="1" dirty="0">
              <a:solidFill>
                <a:srgbClr val="F1C232"/>
              </a:solidFill>
            </a:endParaRPr>
          </a:p>
        </p:txBody>
      </p:sp>
      <mc:AlternateContent xmlns:mc="http://schemas.openxmlformats.org/markup-compatibility/2006" xmlns:a14="http://schemas.microsoft.com/office/drawing/2010/main">
        <mc:Choice Requires="a14">
          <p:sp>
            <p:nvSpPr>
              <p:cNvPr id="688" name="Google Shape;688;p61"/>
              <p:cNvSpPr txBox="1"/>
              <p:nvPr/>
            </p:nvSpPr>
            <p:spPr>
              <a:xfrm>
                <a:off x="225167" y="206867"/>
                <a:ext cx="12827200" cy="1066800"/>
              </a:xfrm>
              <a:prstGeom prst="rect">
                <a:avLst/>
              </a:prstGeom>
              <a:noFill/>
              <a:ln>
                <a:noFill/>
              </a:ln>
            </p:spPr>
            <p:txBody>
              <a:bodyPr spcFirstLastPara="1" wrap="square" lIns="121900" tIns="121900" rIns="121900" bIns="121900" anchor="t" anchorCtr="0">
                <a:noAutofit/>
              </a:bodyPr>
              <a:lstStyle/>
              <a:p>
                <a:pPr/>
                <a14:m>
                  <m:oMathPara xmlns:m="http://schemas.openxmlformats.org/officeDocument/2006/math">
                    <m:oMathParaPr>
                      <m:jc m:val="centerGroup"/>
                    </m:oMathParaPr>
                    <m:oMath xmlns:m="http://schemas.openxmlformats.org/officeDocument/2006/math">
                      <m:r>
                        <a:rPr lang="en-US" sz="3867" b="1" i="1" smtClean="0">
                          <a:solidFill>
                            <a:srgbClr val="FFFF00"/>
                          </a:solidFill>
                          <a:latin typeface="Cambria Math" panose="02040503050406030204" pitchFamily="18" charset="0"/>
                        </a:rPr>
                        <m:t>    </m:t>
                      </m:r>
                      <m:r>
                        <a:rPr lang="en-US" sz="3867" b="1" i="1" smtClean="0">
                          <a:solidFill>
                            <a:srgbClr val="FFFF00"/>
                          </a:solidFill>
                          <a:latin typeface="Cambria Math" panose="02040503050406030204" pitchFamily="18" charset="0"/>
                        </a:rPr>
                        <m:t>𝑷𝒓</m:t>
                      </m:r>
                      <m:d>
                        <m:dPr>
                          <m:begChr m:val="["/>
                          <m:endChr m:val="]"/>
                          <m:ctrlPr>
                            <a:rPr lang="en-US" sz="3867" b="1" i="1" smtClean="0">
                              <a:solidFill>
                                <a:srgbClr val="FFFF00"/>
                              </a:solidFill>
                              <a:latin typeface="Cambria Math" panose="02040503050406030204" pitchFamily="18" charset="0"/>
                            </a:rPr>
                          </m:ctrlPr>
                        </m:dPr>
                        <m:e>
                          <m:r>
                            <a:rPr lang="en-US" sz="3867" b="1" i="1" smtClean="0">
                              <a:solidFill>
                                <a:srgbClr val="FFFF00"/>
                              </a:solidFill>
                              <a:latin typeface="Cambria Math" panose="02040503050406030204" pitchFamily="18" charset="0"/>
                            </a:rPr>
                            <m:t>           </m:t>
                          </m:r>
                          <m:r>
                            <a:rPr lang="en-US" sz="3867" b="1" i="1" smtClean="0">
                              <a:solidFill>
                                <a:srgbClr val="FFFF00"/>
                              </a:solidFill>
                              <a:latin typeface="Cambria Math" panose="02040503050406030204" pitchFamily="18" charset="0"/>
                              <a:ea typeface="Cambria Math" panose="02040503050406030204" pitchFamily="18" charset="0"/>
                            </a:rPr>
                            <m:t>∈</m:t>
                          </m:r>
                          <m:r>
                            <a:rPr lang="en-US" sz="3867" b="1" i="1" smtClean="0">
                              <a:solidFill>
                                <a:srgbClr val="FFFF00"/>
                              </a:solidFill>
                              <a:latin typeface="Cambria Math" panose="02040503050406030204" pitchFamily="18" charset="0"/>
                              <a:ea typeface="Cambria Math" panose="02040503050406030204" pitchFamily="18" charset="0"/>
                            </a:rPr>
                            <m:t>𝑺</m:t>
                          </m:r>
                        </m:e>
                      </m:d>
                      <m:r>
                        <a:rPr lang="en-US" sz="3867" b="1" i="1" smtClean="0">
                          <a:solidFill>
                            <a:srgbClr val="FFFF00"/>
                          </a:solidFill>
                          <a:latin typeface="Cambria Math" panose="02040503050406030204" pitchFamily="18" charset="0"/>
                          <a:ea typeface="Cambria Math" panose="02040503050406030204" pitchFamily="18" charset="0"/>
                        </a:rPr>
                        <m:t>≤</m:t>
                      </m:r>
                      <m:sSup>
                        <m:sSupPr>
                          <m:ctrlPr>
                            <a:rPr lang="en-US" sz="3867" b="1" i="1" smtClean="0">
                              <a:solidFill>
                                <a:srgbClr val="FFFF00"/>
                              </a:solidFill>
                              <a:latin typeface="Cambria Math" panose="02040503050406030204" pitchFamily="18" charset="0"/>
                              <a:ea typeface="Cambria Math" panose="02040503050406030204" pitchFamily="18" charset="0"/>
                            </a:rPr>
                          </m:ctrlPr>
                        </m:sSupPr>
                        <m:e>
                          <m:r>
                            <a:rPr lang="en-US" sz="3867" b="1" i="1" smtClean="0">
                              <a:solidFill>
                                <a:srgbClr val="FFFF00"/>
                              </a:solidFill>
                              <a:latin typeface="Cambria Math" panose="02040503050406030204" pitchFamily="18" charset="0"/>
                              <a:ea typeface="Cambria Math" panose="02040503050406030204" pitchFamily="18" charset="0"/>
                            </a:rPr>
                            <m:t>𝒆</m:t>
                          </m:r>
                        </m:e>
                        <m:sup>
                          <m:r>
                            <a:rPr lang="en-US" sz="3867" b="1" i="1" smtClean="0">
                              <a:solidFill>
                                <a:srgbClr val="FFFF00"/>
                              </a:solidFill>
                              <a:latin typeface="Cambria Math" panose="02040503050406030204" pitchFamily="18" charset="0"/>
                              <a:ea typeface="Cambria Math" panose="02040503050406030204" pitchFamily="18" charset="0"/>
                            </a:rPr>
                            <m:t>𝝐</m:t>
                          </m:r>
                        </m:sup>
                      </m:sSup>
                      <m:r>
                        <a:rPr lang="en-US" sz="3867" b="1" i="1">
                          <a:solidFill>
                            <a:srgbClr val="FFFF00"/>
                          </a:solidFill>
                          <a:latin typeface="Cambria Math" panose="02040503050406030204" pitchFamily="18" charset="0"/>
                        </a:rPr>
                        <m:t>𝑷𝒓</m:t>
                      </m:r>
                      <m:d>
                        <m:dPr>
                          <m:begChr m:val="["/>
                          <m:endChr m:val="]"/>
                          <m:ctrlPr>
                            <a:rPr lang="en-US" sz="3867" b="1" i="1">
                              <a:solidFill>
                                <a:srgbClr val="FFFF00"/>
                              </a:solidFill>
                              <a:latin typeface="Cambria Math" panose="02040503050406030204" pitchFamily="18" charset="0"/>
                            </a:rPr>
                          </m:ctrlPr>
                        </m:dPr>
                        <m:e>
                          <m:r>
                            <a:rPr lang="en-US" sz="3867" b="1" i="1">
                              <a:solidFill>
                                <a:srgbClr val="FFFF00"/>
                              </a:solidFill>
                              <a:latin typeface="Cambria Math" panose="02040503050406030204" pitchFamily="18" charset="0"/>
                            </a:rPr>
                            <m:t> </m:t>
                          </m:r>
                          <m:r>
                            <a:rPr lang="en-US" sz="3867" b="1" i="1" smtClean="0">
                              <a:solidFill>
                                <a:srgbClr val="FFFF00"/>
                              </a:solidFill>
                              <a:latin typeface="Cambria Math" panose="02040503050406030204" pitchFamily="18" charset="0"/>
                            </a:rPr>
                            <m:t>   </m:t>
                          </m:r>
                          <m:r>
                            <a:rPr lang="en-US" sz="3867" b="1" i="1">
                              <a:solidFill>
                                <a:srgbClr val="FFFF00"/>
                              </a:solidFill>
                              <a:latin typeface="Cambria Math" panose="02040503050406030204" pitchFamily="18" charset="0"/>
                            </a:rPr>
                            <m:t> </m:t>
                          </m:r>
                          <m:r>
                            <a:rPr lang="en-US" sz="3867" b="1" i="1" smtClean="0">
                              <a:solidFill>
                                <a:srgbClr val="FFFF00"/>
                              </a:solidFill>
                              <a:latin typeface="Cambria Math" panose="02040503050406030204" pitchFamily="18" charset="0"/>
                            </a:rPr>
                            <m:t>  </m:t>
                          </m:r>
                          <m:r>
                            <a:rPr lang="en-US" sz="3867" b="1" i="1">
                              <a:solidFill>
                                <a:srgbClr val="FFFF00"/>
                              </a:solidFill>
                              <a:latin typeface="Cambria Math" panose="02040503050406030204" pitchFamily="18" charset="0"/>
                            </a:rPr>
                            <m:t>   ∈</m:t>
                          </m:r>
                          <m:r>
                            <a:rPr lang="en-US" sz="3867" b="1" i="1">
                              <a:solidFill>
                                <a:srgbClr val="FFFF00"/>
                              </a:solidFill>
                              <a:latin typeface="Cambria Math" panose="02040503050406030204" pitchFamily="18" charset="0"/>
                              <a:ea typeface="Cambria Math" panose="02040503050406030204" pitchFamily="18" charset="0"/>
                            </a:rPr>
                            <m:t>𝑺</m:t>
                          </m:r>
                        </m:e>
                      </m:d>
                      <m:r>
                        <a:rPr lang="en-US" sz="3867" b="1" i="1" smtClean="0">
                          <a:solidFill>
                            <a:srgbClr val="FFFF00"/>
                          </a:solidFill>
                          <a:latin typeface="Cambria Math" panose="02040503050406030204" pitchFamily="18" charset="0"/>
                        </a:rPr>
                        <m:t>+</m:t>
                      </m:r>
                      <m:r>
                        <a:rPr lang="en-US" sz="3867" b="1" i="1" smtClean="0">
                          <a:solidFill>
                            <a:srgbClr val="FFFF00"/>
                          </a:solidFill>
                          <a:latin typeface="Cambria Math" panose="02040503050406030204" pitchFamily="18" charset="0"/>
                          <a:ea typeface="Cambria Math" panose="02040503050406030204" pitchFamily="18" charset="0"/>
                        </a:rPr>
                        <m:t>𝜹</m:t>
                      </m:r>
                    </m:oMath>
                  </m:oMathPara>
                </a14:m>
                <a:endParaRPr sz="3867" b="1" dirty="0">
                  <a:solidFill>
                    <a:srgbClr val="FFFF00"/>
                  </a:solidFill>
                </a:endParaRPr>
              </a:p>
            </p:txBody>
          </p:sp>
        </mc:Choice>
        <mc:Fallback xmlns="">
          <p:sp>
            <p:nvSpPr>
              <p:cNvPr id="688" name="Google Shape;688;p61"/>
              <p:cNvSpPr txBox="1">
                <a:spLocks noRot="1" noChangeAspect="1" noMove="1" noResize="1" noEditPoints="1" noAdjustHandles="1" noChangeArrowheads="1" noChangeShapeType="1" noTextEdit="1"/>
              </p:cNvSpPr>
              <p:nvPr/>
            </p:nvSpPr>
            <p:spPr>
              <a:xfrm>
                <a:off x="225167" y="206867"/>
                <a:ext cx="12827200" cy="1066800"/>
              </a:xfrm>
              <a:prstGeom prst="rect">
                <a:avLst/>
              </a:prstGeom>
              <a:blipFill>
                <a:blip r:embed="rId9"/>
                <a:stretch>
                  <a:fillRect/>
                </a:stretch>
              </a:blipFill>
              <a:ln>
                <a:noFill/>
              </a:ln>
            </p:spPr>
            <p:txBody>
              <a:bodyPr/>
              <a:lstStyle/>
              <a:p>
                <a:r>
                  <a:rPr lang="en-US">
                    <a:noFill/>
                  </a:rPr>
                  <a:t> </a:t>
                </a:r>
              </a:p>
            </p:txBody>
          </p:sp>
        </mc:Fallback>
      </mc:AlternateContent>
      <p:sp>
        <p:nvSpPr>
          <p:cNvPr id="689" name="Google Shape;689;p61"/>
          <p:cNvSpPr/>
          <p:nvPr/>
        </p:nvSpPr>
        <p:spPr>
          <a:xfrm rot="-5400000">
            <a:off x="4512900" y="5155167"/>
            <a:ext cx="661200" cy="500800"/>
          </a:xfrm>
          <a:prstGeom prst="rightArrow">
            <a:avLst>
              <a:gd name="adj1" fmla="val 50000"/>
              <a:gd name="adj2" fmla="val 50000"/>
            </a:avLst>
          </a:prstGeom>
          <a:solidFill>
            <a:schemeClr val="lt2"/>
          </a:solidFill>
          <a:ln>
            <a:noFill/>
          </a:ln>
        </p:spPr>
        <p:txBody>
          <a:bodyPr spcFirstLastPara="1" wrap="square" lIns="121900" tIns="121900" rIns="121900" bIns="121900" anchor="ctr" anchorCtr="0">
            <a:noAutofit/>
          </a:bodyPr>
          <a:lstStyle/>
          <a:p>
            <a:endParaRPr sz="2400"/>
          </a:p>
        </p:txBody>
      </p:sp>
      <p:pic>
        <p:nvPicPr>
          <p:cNvPr id="690" name="Google Shape;690;p61" descr="http://icons.iconarchive.com/icons/arrioch/halloween/256/devil-icon.png"/>
          <p:cNvPicPr preferRelativeResize="0"/>
          <p:nvPr/>
        </p:nvPicPr>
        <p:blipFill rotWithShape="1">
          <a:blip r:embed="rId10">
            <a:alphaModFix amt="70000"/>
          </a:blip>
          <a:srcRect/>
          <a:stretch/>
        </p:blipFill>
        <p:spPr>
          <a:xfrm>
            <a:off x="2965184" y="2752800"/>
            <a:ext cx="864000" cy="868800"/>
          </a:xfrm>
          <a:prstGeom prst="rect">
            <a:avLst/>
          </a:prstGeom>
          <a:noFill/>
          <a:ln>
            <a:noFill/>
          </a:ln>
        </p:spPr>
      </p:pic>
      <p:sp>
        <p:nvSpPr>
          <p:cNvPr id="691" name="Google Shape;691;p61"/>
          <p:cNvSpPr txBox="1"/>
          <p:nvPr/>
        </p:nvSpPr>
        <p:spPr>
          <a:xfrm>
            <a:off x="-469533" y="3817033"/>
            <a:ext cx="3880800" cy="654400"/>
          </a:xfrm>
          <a:prstGeom prst="rect">
            <a:avLst/>
          </a:prstGeom>
          <a:noFill/>
          <a:ln>
            <a:noFill/>
          </a:ln>
        </p:spPr>
        <p:txBody>
          <a:bodyPr spcFirstLastPara="1" wrap="square" lIns="121900" tIns="121900" rIns="121900" bIns="121900" anchor="t" anchorCtr="0">
            <a:noAutofit/>
          </a:bodyPr>
          <a:lstStyle/>
          <a:p>
            <a:pPr algn="ctr"/>
            <a:r>
              <a:rPr lang="en" sz="4000">
                <a:solidFill>
                  <a:srgbClr val="BF9000"/>
                </a:solidFill>
              </a:rPr>
              <a:t>Algorithm</a:t>
            </a:r>
            <a:endParaRPr sz="4000">
              <a:solidFill>
                <a:srgbClr val="BF9000"/>
              </a:solidFill>
            </a:endParaRPr>
          </a:p>
          <a:p>
            <a:pPr algn="ctr"/>
            <a:r>
              <a:rPr lang="en" sz="2667"/>
              <a:t>   (e.g., data analytics)</a:t>
            </a:r>
            <a:endParaRPr sz="2667"/>
          </a:p>
        </p:txBody>
      </p:sp>
      <p:cxnSp>
        <p:nvCxnSpPr>
          <p:cNvPr id="71" name="Google Shape;651;p61">
            <a:extLst>
              <a:ext uri="{FF2B5EF4-FFF2-40B4-BE49-F238E27FC236}">
                <a16:creationId xmlns:a16="http://schemas.microsoft.com/office/drawing/2014/main" id="{439D0CD4-903C-684A-9F71-19C32B1698E4}"/>
              </a:ext>
            </a:extLst>
          </p:cNvPr>
          <p:cNvCxnSpPr>
            <a:cxnSpLocks/>
          </p:cNvCxnSpPr>
          <p:nvPr/>
        </p:nvCxnSpPr>
        <p:spPr>
          <a:xfrm flipH="1" flipV="1">
            <a:off x="3837100" y="101600"/>
            <a:ext cx="701600" cy="953833"/>
          </a:xfrm>
          <a:prstGeom prst="straightConnector1">
            <a:avLst/>
          </a:prstGeom>
          <a:noFill/>
          <a:ln w="63500" cap="flat" cmpd="sng">
            <a:solidFill>
              <a:srgbClr val="0000FF"/>
            </a:solidFill>
            <a:prstDash val="solid"/>
            <a:round/>
            <a:headEnd type="none" w="med" len="med"/>
            <a:tailEnd type="triangle" w="med" len="med"/>
          </a:ln>
        </p:spPr>
      </p:cxnSp>
      <p:cxnSp>
        <p:nvCxnSpPr>
          <p:cNvPr id="72" name="Google Shape;652;p61">
            <a:extLst>
              <a:ext uri="{FF2B5EF4-FFF2-40B4-BE49-F238E27FC236}">
                <a16:creationId xmlns:a16="http://schemas.microsoft.com/office/drawing/2014/main" id="{4A41974F-D56F-8F41-A9F7-C62B23B5D45A}"/>
              </a:ext>
            </a:extLst>
          </p:cNvPr>
          <p:cNvCxnSpPr>
            <a:cxnSpLocks/>
          </p:cNvCxnSpPr>
          <p:nvPr/>
        </p:nvCxnSpPr>
        <p:spPr>
          <a:xfrm flipH="1" flipV="1">
            <a:off x="4231086" y="101600"/>
            <a:ext cx="307614" cy="953833"/>
          </a:xfrm>
          <a:prstGeom prst="straightConnector1">
            <a:avLst/>
          </a:prstGeom>
          <a:noFill/>
          <a:ln w="63500" cap="flat" cmpd="sng">
            <a:solidFill>
              <a:srgbClr val="0000FF"/>
            </a:solidFill>
            <a:prstDash val="solid"/>
            <a:round/>
            <a:headEnd type="none" w="med" len="med"/>
            <a:tailEnd type="triangle" w="med" len="med"/>
          </a:ln>
        </p:spPr>
      </p:cxnSp>
      <p:cxnSp>
        <p:nvCxnSpPr>
          <p:cNvPr id="73" name="Google Shape;653;p61">
            <a:extLst>
              <a:ext uri="{FF2B5EF4-FFF2-40B4-BE49-F238E27FC236}">
                <a16:creationId xmlns:a16="http://schemas.microsoft.com/office/drawing/2014/main" id="{2D6DE51B-77DE-2842-8761-3F29C3D5DFB5}"/>
              </a:ext>
            </a:extLst>
          </p:cNvPr>
          <p:cNvCxnSpPr>
            <a:cxnSpLocks/>
          </p:cNvCxnSpPr>
          <p:nvPr/>
        </p:nvCxnSpPr>
        <p:spPr>
          <a:xfrm flipV="1">
            <a:off x="4538700" y="83033"/>
            <a:ext cx="291367" cy="972400"/>
          </a:xfrm>
          <a:prstGeom prst="straightConnector1">
            <a:avLst/>
          </a:prstGeom>
          <a:noFill/>
          <a:ln w="63500" cap="flat" cmpd="sng">
            <a:solidFill>
              <a:srgbClr val="0000FF"/>
            </a:solidFill>
            <a:prstDash val="solid"/>
            <a:round/>
            <a:headEnd type="none" w="med" len="med"/>
            <a:tailEnd type="triangle" w="med" len="med"/>
          </a:ln>
        </p:spPr>
      </p:cxnSp>
      <p:cxnSp>
        <p:nvCxnSpPr>
          <p:cNvPr id="74" name="Google Shape;654;p61">
            <a:extLst>
              <a:ext uri="{FF2B5EF4-FFF2-40B4-BE49-F238E27FC236}">
                <a16:creationId xmlns:a16="http://schemas.microsoft.com/office/drawing/2014/main" id="{9B031CCE-2842-BC41-8A43-200DB1DD402F}"/>
              </a:ext>
            </a:extLst>
          </p:cNvPr>
          <p:cNvCxnSpPr>
            <a:cxnSpLocks/>
          </p:cNvCxnSpPr>
          <p:nvPr/>
        </p:nvCxnSpPr>
        <p:spPr>
          <a:xfrm flipV="1">
            <a:off x="4538700" y="101600"/>
            <a:ext cx="548800" cy="953833"/>
          </a:xfrm>
          <a:prstGeom prst="straightConnector1">
            <a:avLst/>
          </a:prstGeom>
          <a:noFill/>
          <a:ln w="63500" cap="flat" cmpd="sng">
            <a:solidFill>
              <a:srgbClr val="0000FF"/>
            </a:solidFill>
            <a:prstDash val="solid"/>
            <a:round/>
            <a:headEnd type="none" w="med" len="med"/>
            <a:tailEnd type="triangle" w="med" len="med"/>
          </a:ln>
        </p:spPr>
      </p:cxnSp>
      <p:cxnSp>
        <p:nvCxnSpPr>
          <p:cNvPr id="75" name="Google Shape;655;p61">
            <a:extLst>
              <a:ext uri="{FF2B5EF4-FFF2-40B4-BE49-F238E27FC236}">
                <a16:creationId xmlns:a16="http://schemas.microsoft.com/office/drawing/2014/main" id="{11F93B1E-9050-DA42-8C6E-01FE02B520A0}"/>
              </a:ext>
            </a:extLst>
          </p:cNvPr>
          <p:cNvCxnSpPr>
            <a:cxnSpLocks/>
          </p:cNvCxnSpPr>
          <p:nvPr/>
        </p:nvCxnSpPr>
        <p:spPr>
          <a:xfrm flipV="1">
            <a:off x="4538700" y="101600"/>
            <a:ext cx="0" cy="953833"/>
          </a:xfrm>
          <a:prstGeom prst="straightConnector1">
            <a:avLst/>
          </a:prstGeom>
          <a:noFill/>
          <a:ln w="63500" cap="flat" cmpd="sng">
            <a:solidFill>
              <a:srgbClr val="0000FF"/>
            </a:solidFill>
            <a:prstDash val="solid"/>
            <a:round/>
            <a:headEnd type="none" w="med" len="med"/>
            <a:tailEnd type="triangle" w="med" len="med"/>
          </a:ln>
        </p:spPr>
      </p:cxnSp>
      <p:cxnSp>
        <p:nvCxnSpPr>
          <p:cNvPr id="86" name="Google Shape;651;p61">
            <a:extLst>
              <a:ext uri="{FF2B5EF4-FFF2-40B4-BE49-F238E27FC236}">
                <a16:creationId xmlns:a16="http://schemas.microsoft.com/office/drawing/2014/main" id="{F2B06C0B-D703-9846-92E8-EF8A3A0B46EC}"/>
              </a:ext>
            </a:extLst>
          </p:cNvPr>
          <p:cNvCxnSpPr>
            <a:cxnSpLocks/>
          </p:cNvCxnSpPr>
          <p:nvPr/>
        </p:nvCxnSpPr>
        <p:spPr>
          <a:xfrm flipH="1" flipV="1">
            <a:off x="7697900" y="76200"/>
            <a:ext cx="701600" cy="953833"/>
          </a:xfrm>
          <a:prstGeom prst="straightConnector1">
            <a:avLst/>
          </a:prstGeom>
          <a:noFill/>
          <a:ln w="63500" cap="flat" cmpd="sng">
            <a:solidFill>
              <a:srgbClr val="FF0000"/>
            </a:solidFill>
            <a:prstDash val="solid"/>
            <a:round/>
            <a:headEnd type="none" w="med" len="med"/>
            <a:tailEnd type="triangle" w="med" len="med"/>
          </a:ln>
        </p:spPr>
      </p:cxnSp>
      <p:cxnSp>
        <p:nvCxnSpPr>
          <p:cNvPr id="87" name="Google Shape;652;p61">
            <a:extLst>
              <a:ext uri="{FF2B5EF4-FFF2-40B4-BE49-F238E27FC236}">
                <a16:creationId xmlns:a16="http://schemas.microsoft.com/office/drawing/2014/main" id="{9BFF6700-222F-744D-98CB-2D0090366378}"/>
              </a:ext>
            </a:extLst>
          </p:cNvPr>
          <p:cNvCxnSpPr>
            <a:cxnSpLocks/>
          </p:cNvCxnSpPr>
          <p:nvPr/>
        </p:nvCxnSpPr>
        <p:spPr>
          <a:xfrm flipH="1" flipV="1">
            <a:off x="8091886" y="76200"/>
            <a:ext cx="307614" cy="953833"/>
          </a:xfrm>
          <a:prstGeom prst="straightConnector1">
            <a:avLst/>
          </a:prstGeom>
          <a:noFill/>
          <a:ln w="63500" cap="flat" cmpd="sng">
            <a:solidFill>
              <a:srgbClr val="FF0000"/>
            </a:solidFill>
            <a:prstDash val="solid"/>
            <a:round/>
            <a:headEnd type="none" w="med" len="med"/>
            <a:tailEnd type="triangle" w="med" len="med"/>
          </a:ln>
        </p:spPr>
      </p:cxnSp>
      <p:cxnSp>
        <p:nvCxnSpPr>
          <p:cNvPr id="88" name="Google Shape;653;p61">
            <a:extLst>
              <a:ext uri="{FF2B5EF4-FFF2-40B4-BE49-F238E27FC236}">
                <a16:creationId xmlns:a16="http://schemas.microsoft.com/office/drawing/2014/main" id="{79D96B47-C3AA-CF47-BCAE-28AAB4FCE135}"/>
              </a:ext>
            </a:extLst>
          </p:cNvPr>
          <p:cNvCxnSpPr>
            <a:cxnSpLocks/>
          </p:cNvCxnSpPr>
          <p:nvPr/>
        </p:nvCxnSpPr>
        <p:spPr>
          <a:xfrm flipV="1">
            <a:off x="8399500" y="57633"/>
            <a:ext cx="291367" cy="972400"/>
          </a:xfrm>
          <a:prstGeom prst="straightConnector1">
            <a:avLst/>
          </a:prstGeom>
          <a:noFill/>
          <a:ln w="63500" cap="flat" cmpd="sng">
            <a:solidFill>
              <a:srgbClr val="FF0000"/>
            </a:solidFill>
            <a:prstDash val="solid"/>
            <a:round/>
            <a:headEnd type="none" w="med" len="med"/>
            <a:tailEnd type="triangle" w="med" len="med"/>
          </a:ln>
        </p:spPr>
      </p:cxnSp>
      <p:cxnSp>
        <p:nvCxnSpPr>
          <p:cNvPr id="89" name="Google Shape;654;p61">
            <a:extLst>
              <a:ext uri="{FF2B5EF4-FFF2-40B4-BE49-F238E27FC236}">
                <a16:creationId xmlns:a16="http://schemas.microsoft.com/office/drawing/2014/main" id="{297F5EFE-B031-E846-AFB0-AA8029425E6A}"/>
              </a:ext>
            </a:extLst>
          </p:cNvPr>
          <p:cNvCxnSpPr>
            <a:cxnSpLocks/>
          </p:cNvCxnSpPr>
          <p:nvPr/>
        </p:nvCxnSpPr>
        <p:spPr>
          <a:xfrm flipV="1">
            <a:off x="8399500" y="76200"/>
            <a:ext cx="548800" cy="953833"/>
          </a:xfrm>
          <a:prstGeom prst="straightConnector1">
            <a:avLst/>
          </a:prstGeom>
          <a:noFill/>
          <a:ln w="63500" cap="flat" cmpd="sng">
            <a:solidFill>
              <a:srgbClr val="FF0000"/>
            </a:solidFill>
            <a:prstDash val="solid"/>
            <a:round/>
            <a:headEnd type="none" w="med" len="med"/>
            <a:tailEnd type="triangle" w="med" len="med"/>
          </a:ln>
        </p:spPr>
      </p:cxnSp>
      <p:cxnSp>
        <p:nvCxnSpPr>
          <p:cNvPr id="90" name="Google Shape;655;p61">
            <a:extLst>
              <a:ext uri="{FF2B5EF4-FFF2-40B4-BE49-F238E27FC236}">
                <a16:creationId xmlns:a16="http://schemas.microsoft.com/office/drawing/2014/main" id="{E885CD7A-B3C1-D540-B097-D72E1FD5D4D3}"/>
              </a:ext>
            </a:extLst>
          </p:cNvPr>
          <p:cNvCxnSpPr>
            <a:cxnSpLocks/>
          </p:cNvCxnSpPr>
          <p:nvPr/>
        </p:nvCxnSpPr>
        <p:spPr>
          <a:xfrm flipV="1">
            <a:off x="8399500" y="76200"/>
            <a:ext cx="0" cy="953833"/>
          </a:xfrm>
          <a:prstGeom prst="straightConnector1">
            <a:avLst/>
          </a:prstGeom>
          <a:noFill/>
          <a:ln w="63500" cap="flat" cmpd="sng">
            <a:solidFill>
              <a:srgbClr val="FF0000"/>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6E19255-E384-CE44-95E6-38F6510F65D0}"/>
                  </a:ext>
                </a:extLst>
              </p:cNvPr>
              <p:cNvSpPr txBox="1"/>
              <p:nvPr/>
            </p:nvSpPr>
            <p:spPr>
              <a:xfrm>
                <a:off x="0" y="304739"/>
                <a:ext cx="3021405" cy="646331"/>
              </a:xfrm>
              <a:prstGeom prst="rect">
                <a:avLst/>
              </a:prstGeom>
              <a:noFill/>
            </p:spPr>
            <p:txBody>
              <a:bodyPr wrap="none" rtlCol="0">
                <a:spAutoFit/>
              </a:bodyPr>
              <a:lstStyle/>
              <a:p>
                <a:r>
                  <a:rPr lang="en-US" sz="3600" dirty="0">
                    <a:solidFill>
                      <a:schemeClr val="bg1"/>
                    </a:solidFill>
                  </a:rPr>
                  <a:t>   For any set </a:t>
                </a:r>
                <a14:m>
                  <m:oMath xmlns:m="http://schemas.openxmlformats.org/officeDocument/2006/math">
                    <m:r>
                      <a:rPr lang="en-US" sz="3600" b="0" i="1" smtClean="0">
                        <a:solidFill>
                          <a:schemeClr val="bg1"/>
                        </a:solidFill>
                        <a:latin typeface="Cambria Math" panose="02040503050406030204" pitchFamily="18" charset="0"/>
                      </a:rPr>
                      <m:t>𝑆</m:t>
                    </m:r>
                  </m:oMath>
                </a14:m>
                <a:r>
                  <a:rPr lang="en-US" sz="3600" dirty="0">
                    <a:solidFill>
                      <a:schemeClr val="bg1"/>
                    </a:solidFill>
                  </a:rPr>
                  <a:t>:</a:t>
                </a:r>
              </a:p>
            </p:txBody>
          </p:sp>
        </mc:Choice>
        <mc:Fallback xmlns="">
          <p:sp>
            <p:nvSpPr>
              <p:cNvPr id="12" name="TextBox 11">
                <a:extLst>
                  <a:ext uri="{FF2B5EF4-FFF2-40B4-BE49-F238E27FC236}">
                    <a16:creationId xmlns:a16="http://schemas.microsoft.com/office/drawing/2014/main" id="{F6E19255-E384-CE44-95E6-38F6510F65D0}"/>
                  </a:ext>
                </a:extLst>
              </p:cNvPr>
              <p:cNvSpPr txBox="1">
                <a:spLocks noRot="1" noChangeAspect="1" noMove="1" noResize="1" noEditPoints="1" noAdjustHandles="1" noChangeArrowheads="1" noChangeShapeType="1" noTextEdit="1"/>
              </p:cNvSpPr>
              <p:nvPr/>
            </p:nvSpPr>
            <p:spPr>
              <a:xfrm>
                <a:off x="0" y="304739"/>
                <a:ext cx="3021405" cy="646331"/>
              </a:xfrm>
              <a:prstGeom prst="rect">
                <a:avLst/>
              </a:prstGeom>
              <a:blipFill>
                <a:blip r:embed="rId11"/>
                <a:stretch>
                  <a:fillRect t="-15686" r="-5042" b="-33333"/>
                </a:stretch>
              </a:blipFill>
            </p:spPr>
            <p:txBody>
              <a:bodyPr/>
              <a:lstStyle/>
              <a:p>
                <a:r>
                  <a:rPr lang="en-US">
                    <a:noFill/>
                  </a:rPr>
                  <a:t> </a:t>
                </a:r>
              </a:p>
            </p:txBody>
          </p:sp>
        </mc:Fallback>
      </mc:AlternateContent>
    </p:spTree>
    <p:extLst>
      <p:ext uri="{BB962C8B-B14F-4D97-AF65-F5344CB8AC3E}">
        <p14:creationId xmlns:p14="http://schemas.microsoft.com/office/powerpoint/2010/main" val="1466601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8ED67-1F22-EE45-94B0-0A5A14354CB7}"/>
              </a:ext>
            </a:extLst>
          </p:cNvPr>
          <p:cNvSpPr>
            <a:spLocks noGrp="1"/>
          </p:cNvSpPr>
          <p:nvPr>
            <p:ph idx="1"/>
          </p:nvPr>
        </p:nvSpPr>
        <p:spPr/>
        <p:txBody>
          <a:bodyPr>
            <a:normAutofit/>
          </a:bodyPr>
          <a:lstStyle/>
          <a:p>
            <a:endParaRPr lang="en-US" sz="3600" dirty="0"/>
          </a:p>
          <a:p>
            <a:endParaRPr lang="en-US" sz="3200" dirty="0"/>
          </a:p>
        </p:txBody>
      </p:sp>
      <p:sp>
        <p:nvSpPr>
          <p:cNvPr id="5" name="Title 1">
            <a:extLst>
              <a:ext uri="{FF2B5EF4-FFF2-40B4-BE49-F238E27FC236}">
                <a16:creationId xmlns:a16="http://schemas.microsoft.com/office/drawing/2014/main" id="{809AEE1B-73C6-3245-BB28-6F53FC74B938}"/>
              </a:ext>
            </a:extLst>
          </p:cNvPr>
          <p:cNvSpPr>
            <a:spLocks noGrp="1"/>
          </p:cNvSpPr>
          <p:nvPr>
            <p:ph type="title"/>
          </p:nvPr>
        </p:nvSpPr>
        <p:spPr/>
        <p:txBody>
          <a:bodyPr>
            <a:noAutofit/>
          </a:bodyPr>
          <a:lstStyle/>
          <a:p>
            <a:r>
              <a:rPr lang="en-US" sz="3200" dirty="0"/>
              <a:t>Example: DO Selection </a:t>
            </a:r>
            <a:r>
              <a:rPr lang="en-US" sz="3200" dirty="0" err="1"/>
              <a:t>w.r.t</a:t>
            </a:r>
            <a:r>
              <a:rPr lang="en-US" sz="3200" dirty="0"/>
              <a:t> Hamming Distance Neighboring</a:t>
            </a:r>
          </a:p>
        </p:txBody>
      </p:sp>
      <p:graphicFrame>
        <p:nvGraphicFramePr>
          <p:cNvPr id="2" name="Table 1">
            <a:extLst>
              <a:ext uri="{FF2B5EF4-FFF2-40B4-BE49-F238E27FC236}">
                <a16:creationId xmlns:a16="http://schemas.microsoft.com/office/drawing/2014/main" id="{6F3BAFF0-51DE-B84C-AC38-F7BB8EC6038D}"/>
              </a:ext>
            </a:extLst>
          </p:cNvPr>
          <p:cNvGraphicFramePr>
            <a:graphicFrameLocks noGrp="1"/>
          </p:cNvGraphicFramePr>
          <p:nvPr>
            <p:extLst>
              <p:ext uri="{D42A27DB-BD31-4B8C-83A1-F6EECF244321}">
                <p14:modId xmlns:p14="http://schemas.microsoft.com/office/powerpoint/2010/main" val="1663647656"/>
              </p:ext>
            </p:extLst>
          </p:nvPr>
        </p:nvGraphicFramePr>
        <p:xfrm>
          <a:off x="838200" y="1825625"/>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2.0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11" name="Table 10">
            <a:extLst>
              <a:ext uri="{FF2B5EF4-FFF2-40B4-BE49-F238E27FC236}">
                <a16:creationId xmlns:a16="http://schemas.microsoft.com/office/drawing/2014/main" id="{6710F6F3-7BF4-8447-B77E-BB9F2CD9A4C6}"/>
              </a:ext>
            </a:extLst>
          </p:cNvPr>
          <p:cNvGraphicFramePr>
            <a:graphicFrameLocks noGrp="1"/>
          </p:cNvGraphicFramePr>
          <p:nvPr>
            <p:extLst>
              <p:ext uri="{D42A27DB-BD31-4B8C-83A1-F6EECF244321}">
                <p14:modId xmlns:p14="http://schemas.microsoft.com/office/powerpoint/2010/main" val="2177471396"/>
              </p:ext>
            </p:extLst>
          </p:nvPr>
        </p:nvGraphicFramePr>
        <p:xfrm>
          <a:off x="838200" y="4580700"/>
          <a:ext cx="2558289" cy="15697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957588268"/>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GPA</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4.0</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sz="2400" b="1" dirty="0">
                          <a:solidFill>
                            <a:schemeClr val="tx1"/>
                          </a:solidFill>
                        </a:rPr>
                        <a:t>3.0</a:t>
                      </a:r>
                    </a:p>
                  </a:txBody>
                  <a:tcPr>
                    <a:solidFill>
                      <a:schemeClr val="accent4">
                        <a:lumMod val="40000"/>
                        <a:lumOff val="60000"/>
                      </a:schemeClr>
                    </a:solidFill>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4.0</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6" name="Table 5">
            <a:extLst>
              <a:ext uri="{FF2B5EF4-FFF2-40B4-BE49-F238E27FC236}">
                <a16:creationId xmlns:a16="http://schemas.microsoft.com/office/drawing/2014/main" id="{6F33C66D-058F-AF47-A626-FD668CB92B58}"/>
              </a:ext>
            </a:extLst>
          </p:cNvPr>
          <p:cNvGraphicFramePr>
            <a:graphicFrameLocks noGrp="1"/>
          </p:cNvGraphicFramePr>
          <p:nvPr>
            <p:extLst>
              <p:ext uri="{D42A27DB-BD31-4B8C-83A1-F6EECF244321}">
                <p14:modId xmlns:p14="http://schemas.microsoft.com/office/powerpoint/2010/main" val="1540813304"/>
              </p:ext>
            </p:extLst>
          </p:nvPr>
        </p:nvGraphicFramePr>
        <p:xfrm>
          <a:off x="5298101" y="1825625"/>
          <a:ext cx="1705526" cy="11125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8" name="Table 7">
            <a:extLst>
              <a:ext uri="{FF2B5EF4-FFF2-40B4-BE49-F238E27FC236}">
                <a16:creationId xmlns:a16="http://schemas.microsoft.com/office/drawing/2014/main" id="{BB3C8937-B4DF-BB4E-B12A-98A244226553}"/>
              </a:ext>
            </a:extLst>
          </p:cNvPr>
          <p:cNvGraphicFramePr>
            <a:graphicFrameLocks noGrp="1"/>
          </p:cNvGraphicFramePr>
          <p:nvPr>
            <p:extLst>
              <p:ext uri="{D42A27DB-BD31-4B8C-83A1-F6EECF244321}">
                <p14:modId xmlns:p14="http://schemas.microsoft.com/office/powerpoint/2010/main" val="4099128292"/>
              </p:ext>
            </p:extLst>
          </p:nvPr>
        </p:nvGraphicFramePr>
        <p:xfrm>
          <a:off x="5310631" y="4580700"/>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Dept</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CS</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CS</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Math</a:t>
                      </a:r>
                    </a:p>
                  </a:txBody>
                  <a:tcPr/>
                </a:tc>
                <a:extLst>
                  <a:ext uri="{0D108BD9-81ED-4DB2-BD59-A6C34878D82A}">
                    <a16:rowId xmlns:a16="http://schemas.microsoft.com/office/drawing/2014/main" val="2152774311"/>
                  </a:ext>
                </a:extLst>
              </a:tr>
            </a:tbl>
          </a:graphicData>
        </a:graphic>
      </p:graphicFrame>
      <p:graphicFrame>
        <p:nvGraphicFramePr>
          <p:cNvPr id="9" name="Table 8">
            <a:extLst>
              <a:ext uri="{FF2B5EF4-FFF2-40B4-BE49-F238E27FC236}">
                <a16:creationId xmlns:a16="http://schemas.microsoft.com/office/drawing/2014/main" id="{CE0DEA87-C061-1642-A8D9-C99F9C3C9DFC}"/>
              </a:ext>
            </a:extLst>
          </p:cNvPr>
          <p:cNvGraphicFramePr>
            <a:graphicFrameLocks noGrp="1"/>
          </p:cNvGraphicFramePr>
          <p:nvPr>
            <p:extLst>
              <p:ext uri="{D42A27DB-BD31-4B8C-83A1-F6EECF244321}">
                <p14:modId xmlns:p14="http://schemas.microsoft.com/office/powerpoint/2010/main" val="1670903357"/>
              </p:ext>
            </p:extLst>
          </p:nvPr>
        </p:nvGraphicFramePr>
        <p:xfrm>
          <a:off x="9323464" y="1825625"/>
          <a:ext cx="852763" cy="74168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tblGrid>
              <a:tr h="370840">
                <a:tc>
                  <a:txBody>
                    <a:bodyPr/>
                    <a:lstStyle/>
                    <a:p>
                      <a:r>
                        <a:rPr lang="en-US" dirty="0"/>
                        <a:t>Name</a:t>
                      </a:r>
                    </a:p>
                  </a:txBody>
                  <a:tcPr/>
                </a:tc>
                <a:extLst>
                  <a:ext uri="{0D108BD9-81ED-4DB2-BD59-A6C34878D82A}">
                    <a16:rowId xmlns:a16="http://schemas.microsoft.com/office/drawing/2014/main" val="2840817664"/>
                  </a:ext>
                </a:extLst>
              </a:tr>
              <a:tr h="370840">
                <a:tc>
                  <a:txBody>
                    <a:bodyPr/>
                    <a:lstStyle/>
                    <a:p>
                      <a:r>
                        <a:rPr lang="en-US" dirty="0"/>
                        <a:t>Alice</a:t>
                      </a:r>
                    </a:p>
                  </a:txBody>
                  <a:tcPr/>
                </a:tc>
                <a:extLst>
                  <a:ext uri="{0D108BD9-81ED-4DB2-BD59-A6C34878D82A}">
                    <a16:rowId xmlns:a16="http://schemas.microsoft.com/office/drawing/2014/main" val="4253524241"/>
                  </a:ext>
                </a:extLst>
              </a:tr>
            </a:tbl>
          </a:graphicData>
        </a:graphic>
      </p:graphicFrame>
      <p:graphicFrame>
        <p:nvGraphicFramePr>
          <p:cNvPr id="10" name="Table 9">
            <a:extLst>
              <a:ext uri="{FF2B5EF4-FFF2-40B4-BE49-F238E27FC236}">
                <a16:creationId xmlns:a16="http://schemas.microsoft.com/office/drawing/2014/main" id="{9250C937-68FF-EA49-A252-F8E42019DE8C}"/>
              </a:ext>
            </a:extLst>
          </p:cNvPr>
          <p:cNvGraphicFramePr>
            <a:graphicFrameLocks noGrp="1"/>
          </p:cNvGraphicFramePr>
          <p:nvPr>
            <p:extLst>
              <p:ext uri="{D42A27DB-BD31-4B8C-83A1-F6EECF244321}">
                <p14:modId xmlns:p14="http://schemas.microsoft.com/office/powerpoint/2010/main" val="3879413060"/>
              </p:ext>
            </p:extLst>
          </p:nvPr>
        </p:nvGraphicFramePr>
        <p:xfrm>
          <a:off x="9323464" y="4580700"/>
          <a:ext cx="852763" cy="111252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tblGrid>
              <a:tr h="370840">
                <a:tc>
                  <a:txBody>
                    <a:bodyPr/>
                    <a:lstStyle/>
                    <a:p>
                      <a:r>
                        <a:rPr lang="en-US" dirty="0"/>
                        <a:t>Name</a:t>
                      </a:r>
                    </a:p>
                  </a:txBody>
                  <a:tcPr/>
                </a:tc>
                <a:extLst>
                  <a:ext uri="{0D108BD9-81ED-4DB2-BD59-A6C34878D82A}">
                    <a16:rowId xmlns:a16="http://schemas.microsoft.com/office/drawing/2014/main" val="2840817664"/>
                  </a:ext>
                </a:extLst>
              </a:tr>
              <a:tr h="370840">
                <a:tc>
                  <a:txBody>
                    <a:bodyPr/>
                    <a:lstStyle/>
                    <a:p>
                      <a:r>
                        <a:rPr lang="en-US" dirty="0"/>
                        <a:t>Alice</a:t>
                      </a:r>
                    </a:p>
                  </a:txBody>
                  <a:tcPr/>
                </a:tc>
                <a:extLst>
                  <a:ext uri="{0D108BD9-81ED-4DB2-BD59-A6C34878D82A}">
                    <a16:rowId xmlns:a16="http://schemas.microsoft.com/office/drawing/2014/main" val="4253524241"/>
                  </a:ext>
                </a:extLst>
              </a:tr>
              <a:tr h="370840">
                <a:tc>
                  <a:txBody>
                    <a:bodyPr/>
                    <a:lstStyle/>
                    <a:p>
                      <a:r>
                        <a:rPr lang="en-US" dirty="0"/>
                        <a:t>Bob</a:t>
                      </a:r>
                    </a:p>
                  </a:txBody>
                  <a:tcPr/>
                </a:tc>
                <a:extLst>
                  <a:ext uri="{0D108BD9-81ED-4DB2-BD59-A6C34878D82A}">
                    <a16:rowId xmlns:a16="http://schemas.microsoft.com/office/drawing/2014/main" val="3895199575"/>
                  </a:ext>
                </a:extLst>
              </a:tr>
            </a:tbl>
          </a:graphicData>
        </a:graphic>
      </p:graphicFrame>
      <p:cxnSp>
        <p:nvCxnSpPr>
          <p:cNvPr id="12" name="Straight Arrow Connector 11">
            <a:extLst>
              <a:ext uri="{FF2B5EF4-FFF2-40B4-BE49-F238E27FC236}">
                <a16:creationId xmlns:a16="http://schemas.microsoft.com/office/drawing/2014/main" id="{F8F566F3-F4AF-3E49-ABF8-581A11680C19}"/>
              </a:ext>
            </a:extLst>
          </p:cNvPr>
          <p:cNvCxnSpPr/>
          <p:nvPr/>
        </p:nvCxnSpPr>
        <p:spPr>
          <a:xfrm>
            <a:off x="3433065" y="2556002"/>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D0A80F9-343A-FD4C-A4F8-1B71EECDA7F2}"/>
              </a:ext>
            </a:extLst>
          </p:cNvPr>
          <p:cNvSpPr txBox="1"/>
          <p:nvPr/>
        </p:nvSpPr>
        <p:spPr>
          <a:xfrm>
            <a:off x="3433065" y="2073767"/>
            <a:ext cx="1711109" cy="369332"/>
          </a:xfrm>
          <a:prstGeom prst="rect">
            <a:avLst/>
          </a:prstGeom>
          <a:noFill/>
        </p:spPr>
        <p:txBody>
          <a:bodyPr wrap="none" rtlCol="0">
            <a:spAutoFit/>
          </a:bodyPr>
          <a:lstStyle/>
          <a:p>
            <a:r>
              <a:rPr lang="en-US" b="1" dirty="0"/>
              <a:t>Select  GPA &gt;= 3</a:t>
            </a:r>
          </a:p>
        </p:txBody>
      </p:sp>
      <p:sp>
        <p:nvSpPr>
          <p:cNvPr id="14" name="TextBox 13">
            <a:extLst>
              <a:ext uri="{FF2B5EF4-FFF2-40B4-BE49-F238E27FC236}">
                <a16:creationId xmlns:a16="http://schemas.microsoft.com/office/drawing/2014/main" id="{FE00DD05-77C6-8749-9673-2C42E48C034F}"/>
              </a:ext>
            </a:extLst>
          </p:cNvPr>
          <p:cNvSpPr txBox="1"/>
          <p:nvPr/>
        </p:nvSpPr>
        <p:spPr>
          <a:xfrm>
            <a:off x="3390226" y="4940356"/>
            <a:ext cx="1711109" cy="369332"/>
          </a:xfrm>
          <a:prstGeom prst="rect">
            <a:avLst/>
          </a:prstGeom>
          <a:noFill/>
        </p:spPr>
        <p:txBody>
          <a:bodyPr wrap="none" rtlCol="0">
            <a:spAutoFit/>
          </a:bodyPr>
          <a:lstStyle/>
          <a:p>
            <a:r>
              <a:rPr lang="en-US" b="1" dirty="0"/>
              <a:t>Select  GPA &gt;= 3</a:t>
            </a:r>
          </a:p>
        </p:txBody>
      </p:sp>
      <p:cxnSp>
        <p:nvCxnSpPr>
          <p:cNvPr id="15" name="Straight Arrow Connector 14">
            <a:extLst>
              <a:ext uri="{FF2B5EF4-FFF2-40B4-BE49-F238E27FC236}">
                <a16:creationId xmlns:a16="http://schemas.microsoft.com/office/drawing/2014/main" id="{39158522-64ED-9B43-9C7F-6D1B24ABB673}"/>
              </a:ext>
            </a:extLst>
          </p:cNvPr>
          <p:cNvCxnSpPr/>
          <p:nvPr/>
        </p:nvCxnSpPr>
        <p:spPr>
          <a:xfrm>
            <a:off x="3433065" y="5382840"/>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1F1641A-EA86-FC45-96C8-C1321C2EDB6B}"/>
              </a:ext>
            </a:extLst>
          </p:cNvPr>
          <p:cNvSpPr txBox="1"/>
          <p:nvPr/>
        </p:nvSpPr>
        <p:spPr>
          <a:xfrm>
            <a:off x="7215828" y="2091492"/>
            <a:ext cx="1672958" cy="369332"/>
          </a:xfrm>
          <a:prstGeom prst="rect">
            <a:avLst/>
          </a:prstGeom>
          <a:noFill/>
        </p:spPr>
        <p:txBody>
          <a:bodyPr wrap="none" rtlCol="0">
            <a:spAutoFit/>
          </a:bodyPr>
          <a:lstStyle/>
          <a:p>
            <a:r>
              <a:rPr lang="en-US" b="1" dirty="0"/>
              <a:t>Select  Dept=CS</a:t>
            </a:r>
          </a:p>
        </p:txBody>
      </p:sp>
      <p:cxnSp>
        <p:nvCxnSpPr>
          <p:cNvPr id="17" name="Straight Arrow Connector 16">
            <a:extLst>
              <a:ext uri="{FF2B5EF4-FFF2-40B4-BE49-F238E27FC236}">
                <a16:creationId xmlns:a16="http://schemas.microsoft.com/office/drawing/2014/main" id="{AA6FDB94-64BA-B64A-8156-38EFD29ACCCF}"/>
              </a:ext>
            </a:extLst>
          </p:cNvPr>
          <p:cNvCxnSpPr/>
          <p:nvPr/>
        </p:nvCxnSpPr>
        <p:spPr>
          <a:xfrm>
            <a:off x="7292509" y="2518029"/>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57FD2F3-6A40-2A42-A71C-2449FC17E2F3}"/>
              </a:ext>
            </a:extLst>
          </p:cNvPr>
          <p:cNvSpPr txBox="1"/>
          <p:nvPr/>
        </p:nvSpPr>
        <p:spPr>
          <a:xfrm>
            <a:off x="7198035" y="5013508"/>
            <a:ext cx="1672958" cy="369332"/>
          </a:xfrm>
          <a:prstGeom prst="rect">
            <a:avLst/>
          </a:prstGeom>
          <a:noFill/>
        </p:spPr>
        <p:txBody>
          <a:bodyPr wrap="none" rtlCol="0">
            <a:spAutoFit/>
          </a:bodyPr>
          <a:lstStyle/>
          <a:p>
            <a:r>
              <a:rPr lang="en-US" b="1" dirty="0"/>
              <a:t>Select  Dept=CS</a:t>
            </a:r>
          </a:p>
        </p:txBody>
      </p:sp>
      <p:cxnSp>
        <p:nvCxnSpPr>
          <p:cNvPr id="19" name="Straight Arrow Connector 18">
            <a:extLst>
              <a:ext uri="{FF2B5EF4-FFF2-40B4-BE49-F238E27FC236}">
                <a16:creationId xmlns:a16="http://schemas.microsoft.com/office/drawing/2014/main" id="{E8B7600E-7D5C-C74A-AE7C-66D24DFE51AF}"/>
              </a:ext>
            </a:extLst>
          </p:cNvPr>
          <p:cNvCxnSpPr/>
          <p:nvPr/>
        </p:nvCxnSpPr>
        <p:spPr>
          <a:xfrm>
            <a:off x="7274716" y="5440045"/>
            <a:ext cx="148640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0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9"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par>
                                <p:cTn id="30" presetID="9"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par>
                                <p:cTn id="36" presetID="9"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par>
                                <p:cTn id="44" presetID="9"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9BDD-338C-0540-8BEB-6E84CA16A4F8}"/>
              </a:ext>
            </a:extLst>
          </p:cNvPr>
          <p:cNvSpPr>
            <a:spLocks noGrp="1"/>
          </p:cNvSpPr>
          <p:nvPr>
            <p:ph type="title"/>
          </p:nvPr>
        </p:nvSpPr>
        <p:spPr/>
        <p:txBody>
          <a:bodyPr/>
          <a:lstStyle/>
          <a:p>
            <a:r>
              <a:rPr lang="en-US" dirty="0"/>
              <a:t>Main Theorem</a:t>
            </a:r>
          </a:p>
        </p:txBody>
      </p:sp>
      <p:sp>
        <p:nvSpPr>
          <p:cNvPr id="4" name="Slide Number Placeholder 3">
            <a:extLst>
              <a:ext uri="{FF2B5EF4-FFF2-40B4-BE49-F238E27FC236}">
                <a16:creationId xmlns:a16="http://schemas.microsoft.com/office/drawing/2014/main" id="{92C4C56C-0058-AA4F-9CCF-14B5E2D9E6E4}"/>
              </a:ext>
            </a:extLst>
          </p:cNvPr>
          <p:cNvSpPr>
            <a:spLocks noGrp="1"/>
          </p:cNvSpPr>
          <p:nvPr>
            <p:ph type="sldNum" sz="quarter" idx="12"/>
          </p:nvPr>
        </p:nvSpPr>
        <p:spPr/>
        <p:txBody>
          <a:bodyPr/>
          <a:lstStyle/>
          <a:p>
            <a:fld id="{41E3F2BF-CFD2-B941-A75D-E2179CA4D974}" type="slidenum">
              <a:rPr lang="en-US" smtClean="0"/>
              <a:t>69</a:t>
            </a:fld>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EB186CD-D874-BE4D-A447-472DA0C4C248}"/>
                  </a:ext>
                </a:extLst>
              </p:cNvPr>
              <p:cNvSpPr>
                <a:spLocks noGrp="1"/>
              </p:cNvSpPr>
              <p:nvPr>
                <p:ph idx="1"/>
              </p:nvPr>
            </p:nvSpPr>
            <p:spPr/>
            <p:txBody>
              <a:bodyPr>
                <a:normAutofit/>
              </a:bodyPr>
              <a:lstStyle/>
              <a:p>
                <a:r>
                  <a:rPr lang="en-US" sz="3600" dirty="0"/>
                  <a:t>Suppose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𝑀</m:t>
                        </m:r>
                      </m:e>
                      <m:sub>
                        <m:r>
                          <a:rPr lang="en-US" sz="3600" i="1">
                            <a:latin typeface="Cambria Math" panose="02040503050406030204" pitchFamily="18" charset="0"/>
                          </a:rPr>
                          <m:t>1</m:t>
                        </m:r>
                      </m:sub>
                    </m:sSub>
                  </m:oMath>
                </a14:m>
                <a:r>
                  <a:rPr lang="en-US" sz="3600" dirty="0"/>
                  <a:t> is </a:t>
                </a:r>
                <a14:m>
                  <m:oMath xmlns:m="http://schemas.openxmlformats.org/officeDocument/2006/math">
                    <m:d>
                      <m:dPr>
                        <m:ctrlPr>
                          <a:rPr lang="en-US" sz="3600" i="1">
                            <a:latin typeface="Cambria Math" panose="02040503050406030204" pitchFamily="18" charset="0"/>
                            <a:ea typeface="Cambria Math" panose="02040503050406030204" pitchFamily="18" charset="0"/>
                          </a:rPr>
                        </m:ctrlPr>
                      </m:dPr>
                      <m:e>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𝜖</m:t>
                            </m:r>
                          </m:e>
                          <m:sub>
                            <m:r>
                              <a:rPr lang="en-US" sz="3600" i="1">
                                <a:latin typeface="Cambria Math" panose="02040503050406030204" pitchFamily="18" charset="0"/>
                                <a:ea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𝛿</m:t>
                            </m:r>
                          </m:e>
                          <m:sub>
                            <m:r>
                              <a:rPr lang="en-US" sz="3600" i="1">
                                <a:latin typeface="Cambria Math" panose="02040503050406030204" pitchFamily="18" charset="0"/>
                                <a:ea typeface="Cambria Math" panose="02040503050406030204" pitchFamily="18" charset="0"/>
                              </a:rPr>
                              <m:t>1</m:t>
                            </m:r>
                          </m:sub>
                        </m:sSub>
                      </m:e>
                    </m:d>
                  </m:oMath>
                </a14:m>
                <a:r>
                  <a:rPr lang="en-US" sz="3600" dirty="0"/>
                  <a:t>-</a:t>
                </a:r>
                <a:r>
                  <a:rPr lang="en-US" sz="3600" b="1" dirty="0">
                    <a:solidFill>
                      <a:schemeClr val="accent6">
                        <a:lumMod val="75000"/>
                      </a:schemeClr>
                    </a:solidFill>
                  </a:rPr>
                  <a:t>NPDO: </a:t>
                </a:r>
              </a:p>
            </p:txBody>
          </p:sp>
        </mc:Choice>
        <mc:Fallback xmlns="">
          <p:sp>
            <p:nvSpPr>
              <p:cNvPr id="7" name="Content Placeholder 6">
                <a:extLst>
                  <a:ext uri="{FF2B5EF4-FFF2-40B4-BE49-F238E27FC236}">
                    <a16:creationId xmlns:a16="http://schemas.microsoft.com/office/drawing/2014/main" id="{8EB186CD-D874-BE4D-A447-472DA0C4C248}"/>
                  </a:ext>
                </a:extLst>
              </p:cNvPr>
              <p:cNvSpPr>
                <a:spLocks noGrp="1" noRot="1" noChangeAspect="1" noMove="1" noResize="1" noEditPoints="1" noAdjustHandles="1" noChangeArrowheads="1" noChangeShapeType="1" noTextEdit="1"/>
              </p:cNvSpPr>
              <p:nvPr>
                <p:ph idx="1"/>
              </p:nvPr>
            </p:nvSpPr>
            <p:spPr>
              <a:blipFill>
                <a:blip r:embed="rId2"/>
                <a:stretch>
                  <a:fillRect l="-1568" t="-3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A2D56D24-9348-DC4D-BA18-846565423BA2}"/>
                  </a:ext>
                </a:extLst>
              </p:cNvPr>
              <p:cNvSpPr/>
              <p:nvPr/>
            </p:nvSpPr>
            <p:spPr>
              <a:xfrm>
                <a:off x="838200" y="2501678"/>
                <a:ext cx="9857232" cy="202209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If </a:t>
                </a:r>
                <a14:m>
                  <m:oMath xmlns:m="http://schemas.openxmlformats.org/officeDocument/2006/math">
                    <m:sSub>
                      <m:sSubPr>
                        <m:ctrlPr>
                          <a:rPr lang="en-US" sz="4000" i="1" smtClean="0">
                            <a:latin typeface="Cambria Math" panose="02040503050406030204" pitchFamily="18" charset="0"/>
                          </a:rPr>
                        </m:ctrlPr>
                      </m:sSubPr>
                      <m:e>
                        <m:r>
                          <a:rPr lang="en-US" sz="4000" b="0" i="1">
                            <a:latin typeface="Cambria Math" panose="02040503050406030204" pitchFamily="18" charset="0"/>
                          </a:rPr>
                          <m:t>𝑀</m:t>
                        </m:r>
                      </m:e>
                      <m:sub>
                        <m:r>
                          <a:rPr lang="en-US" sz="4000" b="0" i="1" smtClean="0">
                            <a:latin typeface="Cambria Math" panose="02040503050406030204" pitchFamily="18" charset="0"/>
                          </a:rPr>
                          <m:t>2</m:t>
                        </m:r>
                      </m:sub>
                    </m:sSub>
                  </m:oMath>
                </a14:m>
                <a:r>
                  <a:rPr lang="en-US" sz="4000" dirty="0"/>
                  <a:t> is </a:t>
                </a:r>
                <a14:m>
                  <m:oMath xmlns:m="http://schemas.openxmlformats.org/officeDocument/2006/math">
                    <m:d>
                      <m:dPr>
                        <m:ctrlPr>
                          <a:rPr lang="en-US" sz="4000" i="1">
                            <a:latin typeface="Cambria Math" panose="02040503050406030204" pitchFamily="18" charset="0"/>
                            <a:ea typeface="Cambria Math" panose="02040503050406030204" pitchFamily="18" charset="0"/>
                          </a:rPr>
                        </m:ctrlPr>
                      </m:dPr>
                      <m:e>
                        <m:sSub>
                          <m:sSubPr>
                            <m:ctrlPr>
                              <a:rPr lang="en-US" sz="4000" i="1" smtClean="0">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𝜖</m:t>
                            </m:r>
                          </m:e>
                          <m:sub>
                            <m:r>
                              <a:rPr lang="en-US" sz="4000" b="0" i="1" smtClean="0">
                                <a:latin typeface="Cambria Math" panose="02040503050406030204" pitchFamily="18" charset="0"/>
                                <a:ea typeface="Cambria Math" panose="02040503050406030204" pitchFamily="18" charset="0"/>
                              </a:rPr>
                              <m:t>2</m:t>
                            </m:r>
                          </m:sub>
                        </m:sSub>
                        <m:r>
                          <a:rPr lang="en-US" sz="4000" b="0" i="1">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 </m:t>
                        </m:r>
                        <m:sSub>
                          <m:sSubPr>
                            <m:ctrlPr>
                              <a:rPr lang="en-US" sz="4000" i="1">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𝛿</m:t>
                            </m:r>
                          </m:e>
                          <m:sub>
                            <m:r>
                              <a:rPr lang="en-US" sz="4000" b="0" i="1">
                                <a:latin typeface="Cambria Math" panose="02040503050406030204" pitchFamily="18" charset="0"/>
                                <a:ea typeface="Cambria Math" panose="02040503050406030204" pitchFamily="18" charset="0"/>
                              </a:rPr>
                              <m:t>2</m:t>
                            </m:r>
                          </m:sub>
                        </m:sSub>
                      </m:e>
                    </m:d>
                  </m:oMath>
                </a14:m>
                <a:r>
                  <a:rPr lang="en-US" sz="4000" dirty="0"/>
                  <a:t>-</a:t>
                </a:r>
                <a:r>
                  <a:rPr lang="en-US" sz="4000" dirty="0">
                    <a:solidFill>
                      <a:schemeClr val="tx1"/>
                    </a:solidFill>
                  </a:rPr>
                  <a:t>DO, </a:t>
                </a:r>
              </a:p>
              <a:p>
                <a:pPr algn="ctr"/>
                <a:r>
                  <a:rPr lang="en-US" sz="4000" dirty="0">
                    <a:solidFill>
                      <a:schemeClr val="tx1"/>
                    </a:solidFill>
                  </a:rPr>
                  <a:t>the composition is </a:t>
                </a:r>
                <a14:m>
                  <m:oMath xmlns:m="http://schemas.openxmlformats.org/officeDocument/2006/math">
                    <m:d>
                      <m:dPr>
                        <m:ctrlPr>
                          <a:rPr lang="en-US" sz="4000" i="1">
                            <a:latin typeface="Cambria Math" panose="02040503050406030204" pitchFamily="18" charset="0"/>
                            <a:ea typeface="Cambria Math" panose="02040503050406030204" pitchFamily="18" charset="0"/>
                          </a:rPr>
                        </m:ctrlPr>
                      </m:dPr>
                      <m:e>
                        <m:sSub>
                          <m:sSubPr>
                            <m:ctrlPr>
                              <a:rPr lang="en-US" sz="4000" i="1">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𝜖</m:t>
                            </m:r>
                          </m:e>
                          <m:sub>
                            <m:r>
                              <a:rPr lang="en-US" sz="4000" b="0" i="1">
                                <a:latin typeface="Cambria Math" panose="02040503050406030204" pitchFamily="18" charset="0"/>
                                <a:ea typeface="Cambria Math" panose="02040503050406030204" pitchFamily="18" charset="0"/>
                              </a:rPr>
                              <m:t>1</m:t>
                            </m:r>
                          </m:sub>
                        </m:sSub>
                        <m:r>
                          <a:rPr lang="en-US" sz="4000" b="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𝜖</m:t>
                            </m:r>
                          </m:e>
                          <m:sub>
                            <m:r>
                              <a:rPr lang="en-US" sz="4000" b="0" i="1">
                                <a:latin typeface="Cambria Math" panose="02040503050406030204" pitchFamily="18" charset="0"/>
                                <a:ea typeface="Cambria Math" panose="02040503050406030204" pitchFamily="18" charset="0"/>
                              </a:rPr>
                              <m:t>2</m:t>
                            </m:r>
                          </m:sub>
                        </m:sSub>
                        <m:r>
                          <a:rPr lang="en-US" sz="4000" b="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𝛿</m:t>
                            </m:r>
                          </m:e>
                          <m:sub>
                            <m:r>
                              <a:rPr lang="en-US" sz="4000" b="0" i="1">
                                <a:latin typeface="Cambria Math" panose="02040503050406030204" pitchFamily="18" charset="0"/>
                                <a:ea typeface="Cambria Math" panose="02040503050406030204" pitchFamily="18" charset="0"/>
                              </a:rPr>
                              <m:t>1</m:t>
                            </m:r>
                          </m:sub>
                        </m:sSub>
                        <m:r>
                          <a:rPr lang="en-US" sz="4000" b="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𝛿</m:t>
                            </m:r>
                          </m:e>
                          <m:sub>
                            <m:r>
                              <a:rPr lang="en-US" sz="4000" b="0" i="1">
                                <a:latin typeface="Cambria Math" panose="02040503050406030204" pitchFamily="18" charset="0"/>
                                <a:ea typeface="Cambria Math" panose="02040503050406030204" pitchFamily="18" charset="0"/>
                              </a:rPr>
                              <m:t>2</m:t>
                            </m:r>
                          </m:sub>
                        </m:sSub>
                      </m:e>
                    </m:d>
                  </m:oMath>
                </a14:m>
                <a:r>
                  <a:rPr lang="en-US" sz="4000" dirty="0">
                    <a:solidFill>
                      <a:schemeClr val="tx1"/>
                    </a:solidFill>
                  </a:rPr>
                  <a:t>-DO</a:t>
                </a:r>
              </a:p>
            </p:txBody>
          </p:sp>
        </mc:Choice>
        <mc:Fallback xmlns="">
          <p:sp>
            <p:nvSpPr>
              <p:cNvPr id="8" name="Rounded Rectangle 7">
                <a:extLst>
                  <a:ext uri="{FF2B5EF4-FFF2-40B4-BE49-F238E27FC236}">
                    <a16:creationId xmlns:a16="http://schemas.microsoft.com/office/drawing/2014/main" id="{A2D56D24-9348-DC4D-BA18-846565423BA2}"/>
                  </a:ext>
                </a:extLst>
              </p:cNvPr>
              <p:cNvSpPr>
                <a:spLocks noRot="1" noChangeAspect="1" noMove="1" noResize="1" noEditPoints="1" noAdjustHandles="1" noChangeArrowheads="1" noChangeShapeType="1" noTextEdit="1"/>
              </p:cNvSpPr>
              <p:nvPr/>
            </p:nvSpPr>
            <p:spPr>
              <a:xfrm>
                <a:off x="838200" y="2501678"/>
                <a:ext cx="9857232" cy="202209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03701051-8634-0442-BBB8-D2C070F59C41}"/>
                  </a:ext>
                </a:extLst>
              </p:cNvPr>
              <p:cNvSpPr/>
              <p:nvPr/>
            </p:nvSpPr>
            <p:spPr>
              <a:xfrm>
                <a:off x="838200" y="4662805"/>
                <a:ext cx="9857232" cy="202209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If </a:t>
                </a:r>
                <a14:m>
                  <m:oMath xmlns:m="http://schemas.openxmlformats.org/officeDocument/2006/math">
                    <m:sSub>
                      <m:sSubPr>
                        <m:ctrlPr>
                          <a:rPr lang="en-US" sz="4000" i="1" smtClean="0">
                            <a:latin typeface="Cambria Math" panose="02040503050406030204" pitchFamily="18" charset="0"/>
                          </a:rPr>
                        </m:ctrlPr>
                      </m:sSubPr>
                      <m:e>
                        <m:r>
                          <a:rPr lang="en-US" sz="4000" b="0" i="1">
                            <a:latin typeface="Cambria Math" panose="02040503050406030204" pitchFamily="18" charset="0"/>
                          </a:rPr>
                          <m:t>𝑀</m:t>
                        </m:r>
                      </m:e>
                      <m:sub>
                        <m:r>
                          <a:rPr lang="en-US" sz="4000" b="0" i="1" smtClean="0">
                            <a:latin typeface="Cambria Math" panose="02040503050406030204" pitchFamily="18" charset="0"/>
                          </a:rPr>
                          <m:t>2</m:t>
                        </m:r>
                      </m:sub>
                    </m:sSub>
                  </m:oMath>
                </a14:m>
                <a:r>
                  <a:rPr lang="en-US" sz="4000" dirty="0"/>
                  <a:t> is </a:t>
                </a:r>
                <a14:m>
                  <m:oMath xmlns:m="http://schemas.openxmlformats.org/officeDocument/2006/math">
                    <m:d>
                      <m:dPr>
                        <m:ctrlPr>
                          <a:rPr lang="en-US" sz="4000" i="1">
                            <a:latin typeface="Cambria Math" panose="02040503050406030204" pitchFamily="18" charset="0"/>
                            <a:ea typeface="Cambria Math" panose="02040503050406030204" pitchFamily="18" charset="0"/>
                          </a:rPr>
                        </m:ctrlPr>
                      </m:dPr>
                      <m:e>
                        <m:sSub>
                          <m:sSubPr>
                            <m:ctrlPr>
                              <a:rPr lang="en-US" sz="4000" i="1" smtClean="0">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𝜖</m:t>
                            </m:r>
                          </m:e>
                          <m:sub>
                            <m:r>
                              <a:rPr lang="en-US" sz="4000" b="0" i="1" smtClean="0">
                                <a:latin typeface="Cambria Math" panose="02040503050406030204" pitchFamily="18" charset="0"/>
                                <a:ea typeface="Cambria Math" panose="02040503050406030204" pitchFamily="18" charset="0"/>
                              </a:rPr>
                              <m:t>2</m:t>
                            </m:r>
                          </m:sub>
                        </m:sSub>
                        <m:r>
                          <a:rPr lang="en-US" sz="4000" b="0" i="1">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 </m:t>
                        </m:r>
                        <m:sSub>
                          <m:sSubPr>
                            <m:ctrlPr>
                              <a:rPr lang="en-US" sz="4000" i="1">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𝛿</m:t>
                            </m:r>
                          </m:e>
                          <m:sub>
                            <m:r>
                              <a:rPr lang="en-US" sz="4000" b="0" i="1">
                                <a:latin typeface="Cambria Math" panose="02040503050406030204" pitchFamily="18" charset="0"/>
                                <a:ea typeface="Cambria Math" panose="02040503050406030204" pitchFamily="18" charset="0"/>
                              </a:rPr>
                              <m:t>2</m:t>
                            </m:r>
                          </m:sub>
                        </m:sSub>
                      </m:e>
                    </m:d>
                  </m:oMath>
                </a14:m>
                <a:r>
                  <a:rPr lang="en-US" sz="4000" dirty="0"/>
                  <a:t>-</a:t>
                </a:r>
                <a:r>
                  <a:rPr lang="en-US" sz="4000" dirty="0">
                    <a:solidFill>
                      <a:schemeClr val="accent6">
                        <a:lumMod val="50000"/>
                      </a:schemeClr>
                    </a:solidFill>
                  </a:rPr>
                  <a:t>NPDO</a:t>
                </a:r>
                <a:r>
                  <a:rPr lang="en-US" sz="4000" dirty="0">
                    <a:solidFill>
                      <a:schemeClr val="tx1"/>
                    </a:solidFill>
                  </a:rPr>
                  <a:t>, then</a:t>
                </a:r>
              </a:p>
              <a:p>
                <a:pPr algn="ctr"/>
                <a:r>
                  <a:rPr lang="en-US" sz="4000" dirty="0">
                    <a:solidFill>
                      <a:schemeClr val="tx1"/>
                    </a:solidFill>
                  </a:rPr>
                  <a:t>the composition is </a:t>
                </a:r>
                <a14:m>
                  <m:oMath xmlns:m="http://schemas.openxmlformats.org/officeDocument/2006/math">
                    <m:d>
                      <m:dPr>
                        <m:ctrlPr>
                          <a:rPr lang="en-US" sz="4000" i="1">
                            <a:latin typeface="Cambria Math" panose="02040503050406030204" pitchFamily="18" charset="0"/>
                            <a:ea typeface="Cambria Math" panose="02040503050406030204" pitchFamily="18" charset="0"/>
                          </a:rPr>
                        </m:ctrlPr>
                      </m:dPr>
                      <m:e>
                        <m:sSub>
                          <m:sSubPr>
                            <m:ctrlPr>
                              <a:rPr lang="en-US" sz="4000" i="1">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𝜖</m:t>
                            </m:r>
                          </m:e>
                          <m:sub>
                            <m:r>
                              <a:rPr lang="en-US" sz="4000" b="0" i="1">
                                <a:latin typeface="Cambria Math" panose="02040503050406030204" pitchFamily="18" charset="0"/>
                                <a:ea typeface="Cambria Math" panose="02040503050406030204" pitchFamily="18" charset="0"/>
                              </a:rPr>
                              <m:t>1</m:t>
                            </m:r>
                          </m:sub>
                        </m:sSub>
                        <m:r>
                          <a:rPr lang="en-US" sz="4000" b="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𝜖</m:t>
                            </m:r>
                          </m:e>
                          <m:sub>
                            <m:r>
                              <a:rPr lang="en-US" sz="4000" b="0" i="1">
                                <a:latin typeface="Cambria Math" panose="02040503050406030204" pitchFamily="18" charset="0"/>
                                <a:ea typeface="Cambria Math" panose="02040503050406030204" pitchFamily="18" charset="0"/>
                              </a:rPr>
                              <m:t>2</m:t>
                            </m:r>
                          </m:sub>
                        </m:sSub>
                        <m:r>
                          <a:rPr lang="en-US" sz="4000" b="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𝛿</m:t>
                            </m:r>
                          </m:e>
                          <m:sub>
                            <m:r>
                              <a:rPr lang="en-US" sz="4000" b="0" i="1">
                                <a:latin typeface="Cambria Math" panose="02040503050406030204" pitchFamily="18" charset="0"/>
                                <a:ea typeface="Cambria Math" panose="02040503050406030204" pitchFamily="18" charset="0"/>
                              </a:rPr>
                              <m:t>1</m:t>
                            </m:r>
                          </m:sub>
                        </m:sSub>
                        <m:r>
                          <a:rPr lang="en-US" sz="4000" b="0" i="1">
                            <a:latin typeface="Cambria Math" panose="02040503050406030204" pitchFamily="18" charset="0"/>
                            <a:ea typeface="Cambria Math" panose="02040503050406030204" pitchFamily="18" charset="0"/>
                          </a:rPr>
                          <m:t>+</m:t>
                        </m:r>
                        <m:sSub>
                          <m:sSubPr>
                            <m:ctrlPr>
                              <a:rPr lang="en-US" sz="4000" i="1">
                                <a:latin typeface="Cambria Math" panose="02040503050406030204" pitchFamily="18" charset="0"/>
                                <a:ea typeface="Cambria Math" panose="02040503050406030204" pitchFamily="18" charset="0"/>
                              </a:rPr>
                            </m:ctrlPr>
                          </m:sSubPr>
                          <m:e>
                            <m:r>
                              <a:rPr lang="en-US" sz="4000" b="0" i="1">
                                <a:latin typeface="Cambria Math" panose="02040503050406030204" pitchFamily="18" charset="0"/>
                                <a:ea typeface="Cambria Math" panose="02040503050406030204" pitchFamily="18" charset="0"/>
                              </a:rPr>
                              <m:t>𝛿</m:t>
                            </m:r>
                          </m:e>
                          <m:sub>
                            <m:r>
                              <a:rPr lang="en-US" sz="4000" b="0" i="1">
                                <a:latin typeface="Cambria Math" panose="02040503050406030204" pitchFamily="18" charset="0"/>
                                <a:ea typeface="Cambria Math" panose="02040503050406030204" pitchFamily="18" charset="0"/>
                              </a:rPr>
                              <m:t>2</m:t>
                            </m:r>
                          </m:sub>
                        </m:sSub>
                      </m:e>
                    </m:d>
                  </m:oMath>
                </a14:m>
                <a:r>
                  <a:rPr lang="en-US" sz="4000" dirty="0">
                    <a:solidFill>
                      <a:schemeClr val="tx1"/>
                    </a:solidFill>
                  </a:rPr>
                  <a:t>-</a:t>
                </a:r>
                <a:r>
                  <a:rPr lang="en-US" sz="4000" dirty="0">
                    <a:solidFill>
                      <a:schemeClr val="accent6">
                        <a:lumMod val="50000"/>
                      </a:schemeClr>
                    </a:solidFill>
                  </a:rPr>
                  <a:t>NPDO</a:t>
                </a:r>
              </a:p>
            </p:txBody>
          </p:sp>
        </mc:Choice>
        <mc:Fallback xmlns="">
          <p:sp>
            <p:nvSpPr>
              <p:cNvPr id="9" name="Rounded Rectangle 8">
                <a:extLst>
                  <a:ext uri="{FF2B5EF4-FFF2-40B4-BE49-F238E27FC236}">
                    <a16:creationId xmlns:a16="http://schemas.microsoft.com/office/drawing/2014/main" id="{03701051-8634-0442-BBB8-D2C070F59C41}"/>
                  </a:ext>
                </a:extLst>
              </p:cNvPr>
              <p:cNvSpPr>
                <a:spLocks noRot="1" noChangeAspect="1" noMove="1" noResize="1" noEditPoints="1" noAdjustHandles="1" noChangeArrowheads="1" noChangeShapeType="1" noTextEdit="1"/>
              </p:cNvSpPr>
              <p:nvPr/>
            </p:nvSpPr>
            <p:spPr>
              <a:xfrm>
                <a:off x="838200" y="4662805"/>
                <a:ext cx="9857232" cy="2022094"/>
              </a:xfrm>
              <a:prstGeom prst="round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904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493A-D8B0-8E47-85F1-06AFEF327C04}"/>
              </a:ext>
            </a:extLst>
          </p:cNvPr>
          <p:cNvSpPr>
            <a:spLocks noGrp="1"/>
          </p:cNvSpPr>
          <p:nvPr>
            <p:ph type="title"/>
          </p:nvPr>
        </p:nvSpPr>
        <p:spPr/>
        <p:txBody>
          <a:bodyPr/>
          <a:lstStyle/>
          <a:p>
            <a:r>
              <a:rPr lang="en-US" dirty="0"/>
              <a:t>What hinders DO from wide adoption?  </a:t>
            </a:r>
            <a:r>
              <a:rPr lang="en-US" sz="7200" dirty="0"/>
              <a:t>🤨 </a:t>
            </a:r>
            <a:endParaRPr lang="en-US" dirty="0"/>
          </a:p>
        </p:txBody>
      </p:sp>
      <p:sp>
        <p:nvSpPr>
          <p:cNvPr id="3" name="Content Placeholder 2">
            <a:extLst>
              <a:ext uri="{FF2B5EF4-FFF2-40B4-BE49-F238E27FC236}">
                <a16:creationId xmlns:a16="http://schemas.microsoft.com/office/drawing/2014/main" id="{52A5EBB7-DB16-4742-A882-79D5B5C4E7E1}"/>
              </a:ext>
            </a:extLst>
          </p:cNvPr>
          <p:cNvSpPr>
            <a:spLocks noGrp="1"/>
          </p:cNvSpPr>
          <p:nvPr>
            <p:ph idx="1"/>
          </p:nvPr>
        </p:nvSpPr>
        <p:spPr>
          <a:xfrm>
            <a:off x="2255520" y="3014345"/>
            <a:ext cx="10515600" cy="4351338"/>
          </a:xfrm>
        </p:spPr>
        <p:txBody>
          <a:bodyPr>
            <a:normAutofit/>
          </a:bodyPr>
          <a:lstStyle/>
          <a:p>
            <a:pPr marL="0" indent="0">
              <a:buNone/>
            </a:pPr>
            <a:r>
              <a:rPr lang="en-US" sz="6000" dirty="0">
                <a:solidFill>
                  <a:srgbClr val="C00000"/>
                </a:solidFill>
              </a:rPr>
              <a:t>Lack of Composability!</a:t>
            </a:r>
          </a:p>
        </p:txBody>
      </p:sp>
      <p:sp>
        <p:nvSpPr>
          <p:cNvPr id="4" name="Slide Number Placeholder 3">
            <a:extLst>
              <a:ext uri="{FF2B5EF4-FFF2-40B4-BE49-F238E27FC236}">
                <a16:creationId xmlns:a16="http://schemas.microsoft.com/office/drawing/2014/main" id="{2DB45144-F945-EC40-BAFA-181116FE61C7}"/>
              </a:ext>
            </a:extLst>
          </p:cNvPr>
          <p:cNvSpPr>
            <a:spLocks noGrp="1"/>
          </p:cNvSpPr>
          <p:nvPr>
            <p:ph type="sldNum" sz="quarter" idx="12"/>
          </p:nvPr>
        </p:nvSpPr>
        <p:spPr/>
        <p:txBody>
          <a:bodyPr/>
          <a:lstStyle/>
          <a:p>
            <a:fld id="{41E3F2BF-CFD2-B941-A75D-E2179CA4D974}" type="slidenum">
              <a:rPr lang="en-US" smtClean="0"/>
              <a:t>7</a:t>
            </a:fld>
            <a:endParaRPr lang="en-US"/>
          </a:p>
        </p:txBody>
      </p:sp>
    </p:spTree>
    <p:extLst>
      <p:ext uri="{BB962C8B-B14F-4D97-AF65-F5344CB8AC3E}">
        <p14:creationId xmlns:p14="http://schemas.microsoft.com/office/powerpoint/2010/main" val="3850183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Shape 128"/>
        <p:cNvGrpSpPr/>
        <p:nvPr/>
      </p:nvGrpSpPr>
      <p:grpSpPr>
        <a:xfrm>
          <a:off x="0" y="0"/>
          <a:ext cx="0" cy="0"/>
          <a:chOff x="0" y="0"/>
          <a:chExt cx="0" cy="0"/>
        </a:xfrm>
      </p:grpSpPr>
      <p:pic>
        <p:nvPicPr>
          <p:cNvPr id="139" name="Google Shape;139;p17"/>
          <p:cNvPicPr preferRelativeResize="0"/>
          <p:nvPr/>
        </p:nvPicPr>
        <p:blipFill rotWithShape="1">
          <a:blip r:embed="rId3">
            <a:alphaModFix amt="84000"/>
          </a:blip>
          <a:srcRect l="7018" t="4524" r="74741" b="74603"/>
          <a:stretch/>
        </p:blipFill>
        <p:spPr>
          <a:xfrm>
            <a:off x="523501" y="4059933"/>
            <a:ext cx="764167" cy="699531"/>
          </a:xfrm>
          <a:prstGeom prst="rect">
            <a:avLst/>
          </a:prstGeom>
          <a:noFill/>
          <a:ln>
            <a:noFill/>
          </a:ln>
        </p:spPr>
      </p:pic>
      <p:pic>
        <p:nvPicPr>
          <p:cNvPr id="140" name="Google Shape;140;p17"/>
          <p:cNvPicPr preferRelativeResize="0"/>
          <p:nvPr/>
        </p:nvPicPr>
        <p:blipFill rotWithShape="1">
          <a:blip r:embed="rId4">
            <a:alphaModFix/>
          </a:blip>
          <a:srcRect l="23739" t="4524" r="57023" b="74603"/>
          <a:stretch/>
        </p:blipFill>
        <p:spPr>
          <a:xfrm>
            <a:off x="1495867" y="4111872"/>
            <a:ext cx="805933" cy="699531"/>
          </a:xfrm>
          <a:prstGeom prst="rect">
            <a:avLst/>
          </a:prstGeom>
          <a:noFill/>
          <a:ln>
            <a:noFill/>
          </a:ln>
        </p:spPr>
      </p:pic>
      <p:pic>
        <p:nvPicPr>
          <p:cNvPr id="141" name="Google Shape;141;p17"/>
          <p:cNvPicPr preferRelativeResize="0"/>
          <p:nvPr/>
        </p:nvPicPr>
        <p:blipFill rotWithShape="1">
          <a:blip r:embed="rId4">
            <a:alphaModFix/>
          </a:blip>
          <a:srcRect l="43622" t="49318" r="39019" b="26636"/>
          <a:stretch/>
        </p:blipFill>
        <p:spPr>
          <a:xfrm>
            <a:off x="2406865" y="4059933"/>
            <a:ext cx="727200" cy="805899"/>
          </a:xfrm>
          <a:prstGeom prst="rect">
            <a:avLst/>
          </a:prstGeom>
          <a:noFill/>
          <a:ln>
            <a:noFill/>
          </a:ln>
        </p:spPr>
      </p:pic>
      <p:pic>
        <p:nvPicPr>
          <p:cNvPr id="142" name="Google Shape;142;p17"/>
          <p:cNvPicPr preferRelativeResize="0"/>
          <p:nvPr/>
        </p:nvPicPr>
        <p:blipFill rotWithShape="1">
          <a:blip r:embed="rId3">
            <a:alphaModFix amt="61000"/>
          </a:blip>
          <a:srcRect l="7919" t="47237" r="72843" b="27368"/>
          <a:stretch/>
        </p:blipFill>
        <p:spPr>
          <a:xfrm>
            <a:off x="3488433" y="4113117"/>
            <a:ext cx="662360" cy="699531"/>
          </a:xfrm>
          <a:prstGeom prst="rect">
            <a:avLst/>
          </a:prstGeom>
          <a:noFill/>
          <a:ln>
            <a:noFill/>
          </a:ln>
        </p:spPr>
      </p:pic>
      <p:pic>
        <p:nvPicPr>
          <p:cNvPr id="143" name="Google Shape;143;p17"/>
          <p:cNvPicPr preferRelativeResize="0"/>
          <p:nvPr/>
        </p:nvPicPr>
        <p:blipFill rotWithShape="1">
          <a:blip r:embed="rId3">
            <a:alphaModFix amt="84000"/>
          </a:blip>
          <a:srcRect l="60419" t="45352" r="21339" b="29251"/>
          <a:stretch/>
        </p:blipFill>
        <p:spPr>
          <a:xfrm>
            <a:off x="4426418" y="4030500"/>
            <a:ext cx="662333" cy="737739"/>
          </a:xfrm>
          <a:prstGeom prst="rect">
            <a:avLst/>
          </a:prstGeom>
          <a:noFill/>
          <a:ln>
            <a:noFill/>
          </a:ln>
        </p:spPr>
      </p:pic>
      <p:pic>
        <p:nvPicPr>
          <p:cNvPr id="144" name="Google Shape;144;p17"/>
          <p:cNvPicPr preferRelativeResize="0"/>
          <p:nvPr/>
        </p:nvPicPr>
        <p:blipFill rotWithShape="1">
          <a:blip r:embed="rId3">
            <a:alphaModFix amt="84000"/>
          </a:blip>
          <a:srcRect l="7018" t="4524" r="74741" b="74603"/>
          <a:stretch/>
        </p:blipFill>
        <p:spPr>
          <a:xfrm>
            <a:off x="7216634" y="4059933"/>
            <a:ext cx="764167" cy="699531"/>
          </a:xfrm>
          <a:prstGeom prst="rect">
            <a:avLst/>
          </a:prstGeom>
          <a:noFill/>
          <a:ln>
            <a:noFill/>
          </a:ln>
        </p:spPr>
      </p:pic>
      <p:pic>
        <p:nvPicPr>
          <p:cNvPr id="147" name="Google Shape;147;p17"/>
          <p:cNvPicPr preferRelativeResize="0"/>
          <p:nvPr/>
        </p:nvPicPr>
        <p:blipFill rotWithShape="1">
          <a:blip r:embed="rId3">
            <a:alphaModFix amt="61000"/>
          </a:blip>
          <a:srcRect l="7919" t="47237" r="72843" b="27368"/>
          <a:stretch/>
        </p:blipFill>
        <p:spPr>
          <a:xfrm>
            <a:off x="9889233" y="4059936"/>
            <a:ext cx="662360" cy="699531"/>
          </a:xfrm>
          <a:prstGeom prst="rect">
            <a:avLst/>
          </a:prstGeom>
          <a:noFill/>
          <a:ln>
            <a:noFill/>
          </a:ln>
        </p:spPr>
      </p:pic>
      <p:pic>
        <p:nvPicPr>
          <p:cNvPr id="148" name="Google Shape;148;p17"/>
          <p:cNvPicPr preferRelativeResize="0"/>
          <p:nvPr/>
        </p:nvPicPr>
        <p:blipFill rotWithShape="1">
          <a:blip r:embed="rId3">
            <a:alphaModFix amt="84000"/>
          </a:blip>
          <a:srcRect l="60419" t="45352" r="21339" b="29251"/>
          <a:stretch/>
        </p:blipFill>
        <p:spPr>
          <a:xfrm>
            <a:off x="10725618" y="3928900"/>
            <a:ext cx="662333" cy="737739"/>
          </a:xfrm>
          <a:prstGeom prst="rect">
            <a:avLst/>
          </a:prstGeom>
          <a:noFill/>
          <a:ln>
            <a:noFill/>
          </a:ln>
        </p:spPr>
      </p:pic>
      <p:sp>
        <p:nvSpPr>
          <p:cNvPr id="149" name="Google Shape;149;p17"/>
          <p:cNvSpPr txBox="1"/>
          <p:nvPr/>
        </p:nvSpPr>
        <p:spPr>
          <a:xfrm>
            <a:off x="609600" y="304800"/>
            <a:ext cx="12411600" cy="964391"/>
          </a:xfrm>
          <a:prstGeom prst="rect">
            <a:avLst/>
          </a:prstGeom>
          <a:noFill/>
          <a:ln>
            <a:noFill/>
          </a:ln>
        </p:spPr>
        <p:txBody>
          <a:bodyPr spcFirstLastPara="1" wrap="square" lIns="121900" tIns="121900" rIns="121900" bIns="121900" anchor="t" anchorCtr="0">
            <a:spAutoFit/>
          </a:bodyPr>
          <a:lstStyle/>
          <a:p>
            <a:r>
              <a:rPr lang="en" sz="4667" b="1" dirty="0">
                <a:solidFill>
                  <a:schemeClr val="dk1"/>
                </a:solidFill>
                <a:latin typeface="Calibri" panose="020F0502020204030204" pitchFamily="34" charset="0"/>
                <a:ea typeface="Raleway"/>
                <a:cs typeface="Calibri" panose="020F0502020204030204" pitchFamily="34" charset="0"/>
                <a:sym typeface="Raleway"/>
              </a:rPr>
              <a:t>Differentially Oblivious Shuffle</a:t>
            </a:r>
            <a:endParaRPr sz="4667" b="1" dirty="0">
              <a:solidFill>
                <a:schemeClr val="dk1"/>
              </a:solidFill>
              <a:latin typeface="Calibri" panose="020F0502020204030204" pitchFamily="34" charset="0"/>
              <a:ea typeface="Raleway"/>
              <a:cs typeface="Calibri" panose="020F0502020204030204" pitchFamily="34" charset="0"/>
              <a:sym typeface="Raleway"/>
            </a:endParaRPr>
          </a:p>
        </p:txBody>
      </p:sp>
      <p:pic>
        <p:nvPicPr>
          <p:cNvPr id="145" name="Google Shape;145;p17"/>
          <p:cNvPicPr preferRelativeResize="0"/>
          <p:nvPr/>
        </p:nvPicPr>
        <p:blipFill rotWithShape="1">
          <a:blip r:embed="rId4">
            <a:alphaModFix/>
          </a:blip>
          <a:srcRect l="23739" t="4524" r="57023" b="74603"/>
          <a:stretch/>
        </p:blipFill>
        <p:spPr>
          <a:xfrm>
            <a:off x="8037883" y="4068708"/>
            <a:ext cx="805933" cy="699531"/>
          </a:xfrm>
          <a:prstGeom prst="rect">
            <a:avLst/>
          </a:prstGeom>
          <a:noFill/>
          <a:ln>
            <a:noFill/>
          </a:ln>
        </p:spPr>
      </p:pic>
      <p:pic>
        <p:nvPicPr>
          <p:cNvPr id="146" name="Google Shape;146;p17"/>
          <p:cNvPicPr preferRelativeResize="0"/>
          <p:nvPr/>
        </p:nvPicPr>
        <p:blipFill rotWithShape="1">
          <a:blip r:embed="rId4">
            <a:alphaModFix/>
          </a:blip>
          <a:srcRect l="43623" t="49318" r="39918" b="26636"/>
          <a:stretch/>
        </p:blipFill>
        <p:spPr>
          <a:xfrm>
            <a:off x="9003011" y="3945833"/>
            <a:ext cx="689533" cy="805899"/>
          </a:xfrm>
          <a:prstGeom prst="rect">
            <a:avLst/>
          </a:prstGeom>
          <a:noFill/>
          <a:ln>
            <a:noFill/>
          </a:ln>
        </p:spPr>
      </p:pic>
      <p:sp>
        <p:nvSpPr>
          <p:cNvPr id="3" name="Slide Number Placeholder 2">
            <a:extLst>
              <a:ext uri="{FF2B5EF4-FFF2-40B4-BE49-F238E27FC236}">
                <a16:creationId xmlns:a16="http://schemas.microsoft.com/office/drawing/2014/main" id="{38684982-23CC-A44D-B4A1-E2BEC894B8AB}"/>
              </a:ext>
            </a:extLst>
          </p:cNvPr>
          <p:cNvSpPr>
            <a:spLocks noGrp="1"/>
          </p:cNvSpPr>
          <p:nvPr>
            <p:ph type="sldNum" idx="12"/>
          </p:nvPr>
        </p:nvSpPr>
        <p:spPr/>
        <p:txBody>
          <a:bodyPr/>
          <a:lstStyle/>
          <a:p>
            <a:fld id="{00000000-1234-1234-1234-123412341234}" type="slidenum">
              <a:rPr lang="en" smtClean="0"/>
              <a:pPr/>
              <a:t>70</a:t>
            </a:fld>
            <a:endParaRPr lang="en"/>
          </a:p>
        </p:txBody>
      </p:sp>
      <p:pic>
        <p:nvPicPr>
          <p:cNvPr id="24" name="Picture 23">
            <a:extLst>
              <a:ext uri="{FF2B5EF4-FFF2-40B4-BE49-F238E27FC236}">
                <a16:creationId xmlns:a16="http://schemas.microsoft.com/office/drawing/2014/main" id="{F1140E22-9D80-4C4E-8C4C-364925875A8F}"/>
              </a:ext>
            </a:extLst>
          </p:cNvPr>
          <p:cNvPicPr>
            <a:picLocks noChangeAspect="1"/>
          </p:cNvPicPr>
          <p:nvPr/>
        </p:nvPicPr>
        <p:blipFill>
          <a:blip r:embed="rId5"/>
          <a:stretch>
            <a:fillRect/>
          </a:stretch>
        </p:blipFill>
        <p:spPr>
          <a:xfrm>
            <a:off x="302120" y="4957173"/>
            <a:ext cx="910265" cy="901071"/>
          </a:xfrm>
          <a:prstGeom prst="rect">
            <a:avLst/>
          </a:prstGeom>
        </p:spPr>
      </p:pic>
      <p:pic>
        <p:nvPicPr>
          <p:cNvPr id="25" name="Picture 24">
            <a:extLst>
              <a:ext uri="{FF2B5EF4-FFF2-40B4-BE49-F238E27FC236}">
                <a16:creationId xmlns:a16="http://schemas.microsoft.com/office/drawing/2014/main" id="{1ABD0970-7B8E-364B-9E21-31FF40D4C7E1}"/>
              </a:ext>
            </a:extLst>
          </p:cNvPr>
          <p:cNvPicPr>
            <a:picLocks noChangeAspect="1"/>
          </p:cNvPicPr>
          <p:nvPr/>
        </p:nvPicPr>
        <p:blipFill>
          <a:blip r:embed="rId6"/>
          <a:stretch>
            <a:fillRect/>
          </a:stretch>
        </p:blipFill>
        <p:spPr>
          <a:xfrm>
            <a:off x="1359881" y="4953825"/>
            <a:ext cx="932731" cy="932731"/>
          </a:xfrm>
          <a:prstGeom prst="rect">
            <a:avLst/>
          </a:prstGeom>
        </p:spPr>
      </p:pic>
      <p:pic>
        <p:nvPicPr>
          <p:cNvPr id="26" name="Picture 25">
            <a:extLst>
              <a:ext uri="{FF2B5EF4-FFF2-40B4-BE49-F238E27FC236}">
                <a16:creationId xmlns:a16="http://schemas.microsoft.com/office/drawing/2014/main" id="{A9134793-8BDA-E148-9C78-046126CED891}"/>
              </a:ext>
            </a:extLst>
          </p:cNvPr>
          <p:cNvPicPr>
            <a:picLocks noChangeAspect="1"/>
          </p:cNvPicPr>
          <p:nvPr/>
        </p:nvPicPr>
        <p:blipFill>
          <a:blip r:embed="rId7"/>
          <a:stretch>
            <a:fillRect/>
          </a:stretch>
        </p:blipFill>
        <p:spPr>
          <a:xfrm>
            <a:off x="2409080" y="4928099"/>
            <a:ext cx="952213" cy="959215"/>
          </a:xfrm>
          <a:prstGeom prst="rect">
            <a:avLst/>
          </a:prstGeom>
        </p:spPr>
      </p:pic>
      <p:pic>
        <p:nvPicPr>
          <p:cNvPr id="27" name="Picture 26">
            <a:extLst>
              <a:ext uri="{FF2B5EF4-FFF2-40B4-BE49-F238E27FC236}">
                <a16:creationId xmlns:a16="http://schemas.microsoft.com/office/drawing/2014/main" id="{24947546-B797-B941-9CE0-21717177A2EC}"/>
              </a:ext>
            </a:extLst>
          </p:cNvPr>
          <p:cNvPicPr>
            <a:picLocks noChangeAspect="1"/>
          </p:cNvPicPr>
          <p:nvPr/>
        </p:nvPicPr>
        <p:blipFill>
          <a:blip r:embed="rId8"/>
          <a:stretch>
            <a:fillRect/>
          </a:stretch>
        </p:blipFill>
        <p:spPr>
          <a:xfrm>
            <a:off x="3314886" y="4885639"/>
            <a:ext cx="1079484" cy="1069103"/>
          </a:xfrm>
          <a:prstGeom prst="rect">
            <a:avLst/>
          </a:prstGeom>
        </p:spPr>
      </p:pic>
      <p:pic>
        <p:nvPicPr>
          <p:cNvPr id="38" name="Picture 37">
            <a:extLst>
              <a:ext uri="{FF2B5EF4-FFF2-40B4-BE49-F238E27FC236}">
                <a16:creationId xmlns:a16="http://schemas.microsoft.com/office/drawing/2014/main" id="{4BBCC370-9608-2C44-932D-FBE245244252}"/>
              </a:ext>
            </a:extLst>
          </p:cNvPr>
          <p:cNvPicPr>
            <a:picLocks noChangeAspect="1"/>
          </p:cNvPicPr>
          <p:nvPr/>
        </p:nvPicPr>
        <p:blipFill>
          <a:blip r:embed="rId9"/>
          <a:stretch>
            <a:fillRect/>
          </a:stretch>
        </p:blipFill>
        <p:spPr>
          <a:xfrm>
            <a:off x="4369060" y="4909167"/>
            <a:ext cx="1045483" cy="1035429"/>
          </a:xfrm>
          <a:prstGeom prst="rect">
            <a:avLst/>
          </a:prstGeom>
        </p:spPr>
      </p:pic>
      <p:pic>
        <p:nvPicPr>
          <p:cNvPr id="39" name="Picture 38">
            <a:extLst>
              <a:ext uri="{FF2B5EF4-FFF2-40B4-BE49-F238E27FC236}">
                <a16:creationId xmlns:a16="http://schemas.microsoft.com/office/drawing/2014/main" id="{8C45BA80-48CA-AD49-9FEA-F42363819052}"/>
              </a:ext>
            </a:extLst>
          </p:cNvPr>
          <p:cNvPicPr>
            <a:picLocks noChangeAspect="1"/>
          </p:cNvPicPr>
          <p:nvPr/>
        </p:nvPicPr>
        <p:blipFill>
          <a:blip r:embed="rId5"/>
          <a:stretch>
            <a:fillRect/>
          </a:stretch>
        </p:blipFill>
        <p:spPr>
          <a:xfrm>
            <a:off x="6798269" y="4933645"/>
            <a:ext cx="910265" cy="901071"/>
          </a:xfrm>
          <a:prstGeom prst="rect">
            <a:avLst/>
          </a:prstGeom>
        </p:spPr>
      </p:pic>
      <p:pic>
        <p:nvPicPr>
          <p:cNvPr id="40" name="Picture 39">
            <a:extLst>
              <a:ext uri="{FF2B5EF4-FFF2-40B4-BE49-F238E27FC236}">
                <a16:creationId xmlns:a16="http://schemas.microsoft.com/office/drawing/2014/main" id="{97470FBF-EC79-3447-9A41-A4E6482D9008}"/>
              </a:ext>
            </a:extLst>
          </p:cNvPr>
          <p:cNvPicPr>
            <a:picLocks noChangeAspect="1"/>
          </p:cNvPicPr>
          <p:nvPr/>
        </p:nvPicPr>
        <p:blipFill>
          <a:blip r:embed="rId6"/>
          <a:stretch>
            <a:fillRect/>
          </a:stretch>
        </p:blipFill>
        <p:spPr>
          <a:xfrm>
            <a:off x="7856031" y="4930297"/>
            <a:ext cx="932731" cy="932731"/>
          </a:xfrm>
          <a:prstGeom prst="rect">
            <a:avLst/>
          </a:prstGeom>
        </p:spPr>
      </p:pic>
      <p:pic>
        <p:nvPicPr>
          <p:cNvPr id="41" name="Picture 40">
            <a:extLst>
              <a:ext uri="{FF2B5EF4-FFF2-40B4-BE49-F238E27FC236}">
                <a16:creationId xmlns:a16="http://schemas.microsoft.com/office/drawing/2014/main" id="{391C8C8A-1892-A64E-875A-72326365F140}"/>
              </a:ext>
            </a:extLst>
          </p:cNvPr>
          <p:cNvPicPr>
            <a:picLocks noChangeAspect="1"/>
          </p:cNvPicPr>
          <p:nvPr/>
        </p:nvPicPr>
        <p:blipFill>
          <a:blip r:embed="rId7"/>
          <a:stretch>
            <a:fillRect/>
          </a:stretch>
        </p:blipFill>
        <p:spPr>
          <a:xfrm>
            <a:off x="8905230" y="4904571"/>
            <a:ext cx="952213" cy="959215"/>
          </a:xfrm>
          <a:prstGeom prst="rect">
            <a:avLst/>
          </a:prstGeom>
        </p:spPr>
      </p:pic>
      <p:pic>
        <p:nvPicPr>
          <p:cNvPr id="42" name="Picture 41">
            <a:extLst>
              <a:ext uri="{FF2B5EF4-FFF2-40B4-BE49-F238E27FC236}">
                <a16:creationId xmlns:a16="http://schemas.microsoft.com/office/drawing/2014/main" id="{2CEE2035-0AF1-1C4B-A21B-E60EC46966ED}"/>
              </a:ext>
            </a:extLst>
          </p:cNvPr>
          <p:cNvPicPr>
            <a:picLocks noChangeAspect="1"/>
          </p:cNvPicPr>
          <p:nvPr/>
        </p:nvPicPr>
        <p:blipFill>
          <a:blip r:embed="rId8"/>
          <a:stretch>
            <a:fillRect/>
          </a:stretch>
        </p:blipFill>
        <p:spPr>
          <a:xfrm>
            <a:off x="9811035" y="4862111"/>
            <a:ext cx="1079484" cy="1069103"/>
          </a:xfrm>
          <a:prstGeom prst="rect">
            <a:avLst/>
          </a:prstGeom>
        </p:spPr>
      </p:pic>
      <p:pic>
        <p:nvPicPr>
          <p:cNvPr id="43" name="Picture 42">
            <a:extLst>
              <a:ext uri="{FF2B5EF4-FFF2-40B4-BE49-F238E27FC236}">
                <a16:creationId xmlns:a16="http://schemas.microsoft.com/office/drawing/2014/main" id="{0F198431-1C02-4F4F-BDA8-9831277FD04E}"/>
              </a:ext>
            </a:extLst>
          </p:cNvPr>
          <p:cNvPicPr>
            <a:picLocks noChangeAspect="1"/>
          </p:cNvPicPr>
          <p:nvPr/>
        </p:nvPicPr>
        <p:blipFill>
          <a:blip r:embed="rId9"/>
          <a:stretch>
            <a:fillRect/>
          </a:stretch>
        </p:blipFill>
        <p:spPr>
          <a:xfrm>
            <a:off x="10865209" y="4885639"/>
            <a:ext cx="1045483" cy="1035429"/>
          </a:xfrm>
          <a:prstGeom prst="rect">
            <a:avLst/>
          </a:prstGeom>
        </p:spPr>
      </p:pic>
    </p:spTree>
    <p:extLst>
      <p:ext uri="{BB962C8B-B14F-4D97-AF65-F5344CB8AC3E}">
        <p14:creationId xmlns:p14="http://schemas.microsoft.com/office/powerpoint/2010/main" val="20458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25 0.0003 C 0.01302 -0.0605 0.02378 -0.1213 0.03698 -0.12068 C 0.05017 -0.12037 0.0658 -0.05895 0.08142 0.00277 " pathEditMode="relative" ptsTypes="AAA">
                                      <p:cBhvr>
                                        <p:cTn id="6" dur="2000" fill="hold"/>
                                        <p:tgtEl>
                                          <p:spTgt spid="14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694 0.00062 C -0.00643 0.11574 -0.01979 0.23117 -0.03334 0.23241 C -0.04705 0.23364 -0.06111 0.12068 -0.075 0.00772 " pathEditMode="relative" rAng="0" ptsTypes="AAA">
                                      <p:cBhvr>
                                        <p:cTn id="8" dur="2000" fill="hold"/>
                                        <p:tgtEl>
                                          <p:spTgt spid="146"/>
                                        </p:tgtEl>
                                        <p:attrNameLst>
                                          <p:attrName>ppt_x</p:attrName>
                                          <p:attrName>ppt_y</p:attrName>
                                        </p:attrNameLst>
                                      </p:cBhvr>
                                      <p:rCtr x="-4097" y="11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Shape 153"/>
        <p:cNvGrpSpPr/>
        <p:nvPr/>
      </p:nvGrpSpPr>
      <p:grpSpPr>
        <a:xfrm>
          <a:off x="0" y="0"/>
          <a:ext cx="0" cy="0"/>
          <a:chOff x="0" y="0"/>
          <a:chExt cx="0" cy="0"/>
        </a:xfrm>
      </p:grpSpPr>
      <p:pic>
        <p:nvPicPr>
          <p:cNvPr id="164" name="Google Shape;164;p18"/>
          <p:cNvPicPr preferRelativeResize="0"/>
          <p:nvPr/>
        </p:nvPicPr>
        <p:blipFill rotWithShape="1">
          <a:blip r:embed="rId3">
            <a:alphaModFix amt="84000"/>
          </a:blip>
          <a:srcRect l="7018" t="4524" r="74741" b="74603"/>
          <a:stretch/>
        </p:blipFill>
        <p:spPr>
          <a:xfrm>
            <a:off x="523501" y="4059933"/>
            <a:ext cx="764167" cy="699531"/>
          </a:xfrm>
          <a:prstGeom prst="rect">
            <a:avLst/>
          </a:prstGeom>
          <a:noFill/>
          <a:ln>
            <a:noFill/>
          </a:ln>
        </p:spPr>
      </p:pic>
      <p:pic>
        <p:nvPicPr>
          <p:cNvPr id="165" name="Google Shape;165;p18"/>
          <p:cNvPicPr preferRelativeResize="0"/>
          <p:nvPr/>
        </p:nvPicPr>
        <p:blipFill rotWithShape="1">
          <a:blip r:embed="rId4">
            <a:alphaModFix/>
          </a:blip>
          <a:srcRect l="23739" t="4524" r="57023" b="74603"/>
          <a:stretch/>
        </p:blipFill>
        <p:spPr>
          <a:xfrm>
            <a:off x="1495867" y="4151200"/>
            <a:ext cx="805933" cy="699531"/>
          </a:xfrm>
          <a:prstGeom prst="rect">
            <a:avLst/>
          </a:prstGeom>
          <a:noFill/>
          <a:ln>
            <a:noFill/>
          </a:ln>
        </p:spPr>
      </p:pic>
      <p:pic>
        <p:nvPicPr>
          <p:cNvPr id="166" name="Google Shape;166;p18"/>
          <p:cNvPicPr preferRelativeResize="0"/>
          <p:nvPr/>
        </p:nvPicPr>
        <p:blipFill rotWithShape="1">
          <a:blip r:embed="rId4">
            <a:alphaModFix/>
          </a:blip>
          <a:srcRect l="43622" t="49318" r="39019" b="26636"/>
          <a:stretch/>
        </p:blipFill>
        <p:spPr>
          <a:xfrm>
            <a:off x="2406865" y="4059933"/>
            <a:ext cx="727200" cy="805899"/>
          </a:xfrm>
          <a:prstGeom prst="rect">
            <a:avLst/>
          </a:prstGeom>
          <a:noFill/>
          <a:ln>
            <a:noFill/>
          </a:ln>
        </p:spPr>
      </p:pic>
      <p:pic>
        <p:nvPicPr>
          <p:cNvPr id="167" name="Google Shape;167;p18"/>
          <p:cNvPicPr preferRelativeResize="0"/>
          <p:nvPr/>
        </p:nvPicPr>
        <p:blipFill rotWithShape="1">
          <a:blip r:embed="rId3">
            <a:alphaModFix amt="61000"/>
          </a:blip>
          <a:srcRect l="7919" t="47237" r="72843" b="27368"/>
          <a:stretch/>
        </p:blipFill>
        <p:spPr>
          <a:xfrm>
            <a:off x="3488433" y="4113117"/>
            <a:ext cx="662360" cy="699531"/>
          </a:xfrm>
          <a:prstGeom prst="rect">
            <a:avLst/>
          </a:prstGeom>
          <a:noFill/>
          <a:ln>
            <a:noFill/>
          </a:ln>
        </p:spPr>
      </p:pic>
      <p:pic>
        <p:nvPicPr>
          <p:cNvPr id="168" name="Google Shape;168;p18"/>
          <p:cNvPicPr preferRelativeResize="0"/>
          <p:nvPr/>
        </p:nvPicPr>
        <p:blipFill rotWithShape="1">
          <a:blip r:embed="rId3">
            <a:alphaModFix amt="84000"/>
          </a:blip>
          <a:srcRect l="60419" t="45352" r="21339" b="29251"/>
          <a:stretch/>
        </p:blipFill>
        <p:spPr>
          <a:xfrm>
            <a:off x="4426418" y="4030500"/>
            <a:ext cx="662333" cy="737739"/>
          </a:xfrm>
          <a:prstGeom prst="rect">
            <a:avLst/>
          </a:prstGeom>
          <a:noFill/>
          <a:ln>
            <a:noFill/>
          </a:ln>
        </p:spPr>
      </p:pic>
      <p:pic>
        <p:nvPicPr>
          <p:cNvPr id="169" name="Google Shape;169;p18"/>
          <p:cNvPicPr preferRelativeResize="0"/>
          <p:nvPr/>
        </p:nvPicPr>
        <p:blipFill rotWithShape="1">
          <a:blip r:embed="rId3">
            <a:alphaModFix amt="84000"/>
          </a:blip>
          <a:srcRect l="7018" t="4524" r="74741" b="74603"/>
          <a:stretch/>
        </p:blipFill>
        <p:spPr>
          <a:xfrm>
            <a:off x="7216634" y="4059933"/>
            <a:ext cx="764167" cy="699531"/>
          </a:xfrm>
          <a:prstGeom prst="rect">
            <a:avLst/>
          </a:prstGeom>
          <a:noFill/>
          <a:ln>
            <a:noFill/>
          </a:ln>
        </p:spPr>
      </p:pic>
      <p:pic>
        <p:nvPicPr>
          <p:cNvPr id="170" name="Google Shape;170;p18"/>
          <p:cNvPicPr preferRelativeResize="0"/>
          <p:nvPr/>
        </p:nvPicPr>
        <p:blipFill rotWithShape="1">
          <a:blip r:embed="rId4">
            <a:alphaModFix/>
          </a:blip>
          <a:srcRect l="23739" t="4524" r="57023" b="74603"/>
          <a:stretch/>
        </p:blipFill>
        <p:spPr>
          <a:xfrm>
            <a:off x="8912667" y="4120896"/>
            <a:ext cx="805933" cy="699531"/>
          </a:xfrm>
          <a:prstGeom prst="rect">
            <a:avLst/>
          </a:prstGeom>
          <a:noFill/>
          <a:ln>
            <a:noFill/>
          </a:ln>
        </p:spPr>
      </p:pic>
      <p:pic>
        <p:nvPicPr>
          <p:cNvPr id="171" name="Google Shape;171;p18"/>
          <p:cNvPicPr preferRelativeResize="0"/>
          <p:nvPr/>
        </p:nvPicPr>
        <p:blipFill rotWithShape="1">
          <a:blip r:embed="rId4">
            <a:alphaModFix/>
          </a:blip>
          <a:srcRect l="43623" t="49318" r="39918" b="26636"/>
          <a:stretch/>
        </p:blipFill>
        <p:spPr>
          <a:xfrm>
            <a:off x="8096464" y="4059933"/>
            <a:ext cx="689533" cy="805899"/>
          </a:xfrm>
          <a:prstGeom prst="rect">
            <a:avLst/>
          </a:prstGeom>
          <a:noFill/>
          <a:ln>
            <a:noFill/>
          </a:ln>
        </p:spPr>
      </p:pic>
      <p:pic>
        <p:nvPicPr>
          <p:cNvPr id="172" name="Google Shape;172;p18"/>
          <p:cNvPicPr preferRelativeResize="0"/>
          <p:nvPr/>
        </p:nvPicPr>
        <p:blipFill rotWithShape="1">
          <a:blip r:embed="rId3">
            <a:alphaModFix amt="61000"/>
          </a:blip>
          <a:srcRect l="7919" t="47237" r="72843" b="27368"/>
          <a:stretch/>
        </p:blipFill>
        <p:spPr>
          <a:xfrm>
            <a:off x="9889233" y="4059936"/>
            <a:ext cx="662360" cy="699531"/>
          </a:xfrm>
          <a:prstGeom prst="rect">
            <a:avLst/>
          </a:prstGeom>
          <a:noFill/>
          <a:ln>
            <a:noFill/>
          </a:ln>
        </p:spPr>
      </p:pic>
      <p:pic>
        <p:nvPicPr>
          <p:cNvPr id="173" name="Google Shape;173;p18"/>
          <p:cNvPicPr preferRelativeResize="0"/>
          <p:nvPr/>
        </p:nvPicPr>
        <p:blipFill rotWithShape="1">
          <a:blip r:embed="rId3">
            <a:alphaModFix amt="84000"/>
          </a:blip>
          <a:srcRect l="60419" t="45352" r="21339" b="29251"/>
          <a:stretch/>
        </p:blipFill>
        <p:spPr>
          <a:xfrm>
            <a:off x="10725618" y="3928900"/>
            <a:ext cx="662333" cy="737739"/>
          </a:xfrm>
          <a:prstGeom prst="rect">
            <a:avLst/>
          </a:prstGeom>
          <a:noFill/>
          <a:ln>
            <a:noFill/>
          </a:ln>
        </p:spPr>
      </p:pic>
      <p:sp>
        <p:nvSpPr>
          <p:cNvPr id="174" name="Google Shape;174;p18"/>
          <p:cNvSpPr txBox="1"/>
          <p:nvPr/>
        </p:nvSpPr>
        <p:spPr>
          <a:xfrm>
            <a:off x="609600" y="304801"/>
            <a:ext cx="12411600" cy="964391"/>
          </a:xfrm>
          <a:prstGeom prst="rect">
            <a:avLst/>
          </a:prstGeom>
          <a:noFill/>
          <a:ln>
            <a:noFill/>
          </a:ln>
        </p:spPr>
        <p:txBody>
          <a:bodyPr spcFirstLastPara="1" wrap="square" lIns="121900" tIns="121900" rIns="121900" bIns="121900" anchor="t" anchorCtr="0">
            <a:spAutoFit/>
          </a:bodyPr>
          <a:lstStyle/>
          <a:p>
            <a:r>
              <a:rPr lang="en" sz="4667" b="1" dirty="0">
                <a:solidFill>
                  <a:schemeClr val="dk1"/>
                </a:solidFill>
                <a:latin typeface="Calibri" panose="020F0502020204030204" pitchFamily="34" charset="0"/>
                <a:ea typeface="Raleway"/>
                <a:cs typeface="Calibri" panose="020F0502020204030204" pitchFamily="34" charset="0"/>
                <a:sym typeface="Raleway"/>
              </a:rPr>
              <a:t>Differentially Oblivious Shuffle Model</a:t>
            </a:r>
            <a:endParaRPr sz="4667" b="1" dirty="0">
              <a:solidFill>
                <a:schemeClr val="dk1"/>
              </a:solidFill>
              <a:latin typeface="Calibri" panose="020F0502020204030204" pitchFamily="34" charset="0"/>
              <a:ea typeface="Raleway"/>
              <a:cs typeface="Calibri" panose="020F0502020204030204" pitchFamily="34" charset="0"/>
              <a:sym typeface="Raleway"/>
            </a:endParaRPr>
          </a:p>
        </p:txBody>
      </p:sp>
      <p:sp>
        <p:nvSpPr>
          <p:cNvPr id="175" name="Google Shape;175;p18"/>
          <p:cNvSpPr txBox="1"/>
          <p:nvPr/>
        </p:nvSpPr>
        <p:spPr>
          <a:xfrm>
            <a:off x="2935624" y="2933870"/>
            <a:ext cx="2089137" cy="1313268"/>
          </a:xfrm>
          <a:prstGeom prst="rect">
            <a:avLst/>
          </a:prstGeom>
          <a:noFill/>
          <a:ln>
            <a:noFill/>
          </a:ln>
        </p:spPr>
        <p:txBody>
          <a:bodyPr spcFirstLastPara="1" wrap="square" lIns="121900" tIns="121900" rIns="121900" bIns="121900" anchor="t" anchorCtr="0">
            <a:spAutoFit/>
          </a:bodyPr>
          <a:lstStyle/>
          <a:p>
            <a:r>
              <a:rPr lang="en" sz="3467" b="1" dirty="0">
                <a:solidFill>
                  <a:srgbClr val="999999"/>
                </a:solidFill>
                <a:latin typeface="Calibri" panose="020F0502020204030204" pitchFamily="34" charset="0"/>
                <a:ea typeface="Raleway"/>
                <a:cs typeface="Calibri" panose="020F0502020204030204" pitchFamily="34" charset="0"/>
                <a:sym typeface="Raleway"/>
              </a:rPr>
              <a:t>DO-Shuffle</a:t>
            </a:r>
            <a:endParaRPr sz="3467" b="1" dirty="0">
              <a:solidFill>
                <a:srgbClr val="999999"/>
              </a:solidFill>
              <a:latin typeface="Calibri" panose="020F0502020204030204" pitchFamily="34" charset="0"/>
              <a:ea typeface="Raleway"/>
              <a:cs typeface="Calibri" panose="020F0502020204030204" pitchFamily="34" charset="0"/>
              <a:sym typeface="Raleway"/>
            </a:endParaRPr>
          </a:p>
        </p:txBody>
      </p:sp>
      <p:pic>
        <p:nvPicPr>
          <p:cNvPr id="176" name="Google Shape;176;p18"/>
          <p:cNvPicPr preferRelativeResize="0"/>
          <p:nvPr/>
        </p:nvPicPr>
        <p:blipFill>
          <a:blip r:embed="rId5">
            <a:alphaModFix/>
          </a:blip>
          <a:stretch>
            <a:fillRect/>
          </a:stretch>
        </p:blipFill>
        <p:spPr>
          <a:xfrm>
            <a:off x="1889690" y="2861316"/>
            <a:ext cx="1018597" cy="1018600"/>
          </a:xfrm>
          <a:prstGeom prst="rect">
            <a:avLst/>
          </a:prstGeom>
          <a:noFill/>
          <a:ln>
            <a:noFill/>
          </a:ln>
        </p:spPr>
      </p:pic>
      <p:sp>
        <p:nvSpPr>
          <p:cNvPr id="177" name="Google Shape;177;p18"/>
          <p:cNvSpPr txBox="1"/>
          <p:nvPr/>
        </p:nvSpPr>
        <p:spPr>
          <a:xfrm>
            <a:off x="9641224" y="2832270"/>
            <a:ext cx="1820000" cy="1313268"/>
          </a:xfrm>
          <a:prstGeom prst="rect">
            <a:avLst/>
          </a:prstGeom>
          <a:noFill/>
          <a:ln>
            <a:noFill/>
          </a:ln>
        </p:spPr>
        <p:txBody>
          <a:bodyPr spcFirstLastPara="1" wrap="square" lIns="121900" tIns="121900" rIns="121900" bIns="121900" anchor="t" anchorCtr="0">
            <a:spAutoFit/>
          </a:bodyPr>
          <a:lstStyle/>
          <a:p>
            <a:r>
              <a:rPr lang="en" sz="3467" b="1" dirty="0">
                <a:solidFill>
                  <a:srgbClr val="999999"/>
                </a:solidFill>
                <a:latin typeface="Calibri" panose="020F0502020204030204" pitchFamily="34" charset="0"/>
                <a:ea typeface="Raleway"/>
                <a:cs typeface="Calibri" panose="020F0502020204030204" pitchFamily="34" charset="0"/>
                <a:sym typeface="Raleway"/>
              </a:rPr>
              <a:t>DO-Shuffle</a:t>
            </a:r>
            <a:endParaRPr sz="3467" b="1" dirty="0">
              <a:solidFill>
                <a:srgbClr val="999999"/>
              </a:solidFill>
              <a:latin typeface="Calibri" panose="020F0502020204030204" pitchFamily="34" charset="0"/>
              <a:ea typeface="Raleway"/>
              <a:cs typeface="Calibri" panose="020F0502020204030204" pitchFamily="34" charset="0"/>
              <a:sym typeface="Raleway"/>
            </a:endParaRPr>
          </a:p>
        </p:txBody>
      </p:sp>
      <p:pic>
        <p:nvPicPr>
          <p:cNvPr id="178" name="Google Shape;178;p18"/>
          <p:cNvPicPr preferRelativeResize="0"/>
          <p:nvPr/>
        </p:nvPicPr>
        <p:blipFill>
          <a:blip r:embed="rId5">
            <a:alphaModFix/>
          </a:blip>
          <a:stretch>
            <a:fillRect/>
          </a:stretch>
        </p:blipFill>
        <p:spPr>
          <a:xfrm>
            <a:off x="8595290" y="2759716"/>
            <a:ext cx="1018597" cy="1018600"/>
          </a:xfrm>
          <a:prstGeom prst="rect">
            <a:avLst/>
          </a:prstGeom>
          <a:noFill/>
          <a:ln>
            <a:noFill/>
          </a:ln>
        </p:spPr>
      </p:pic>
      <p:pic>
        <p:nvPicPr>
          <p:cNvPr id="179" name="Google Shape;179;p18"/>
          <p:cNvPicPr preferRelativeResize="0"/>
          <p:nvPr/>
        </p:nvPicPr>
        <p:blipFill rotWithShape="1">
          <a:blip r:embed="rId6">
            <a:alphaModFix/>
          </a:blip>
          <a:srcRect r="75883"/>
          <a:stretch/>
        </p:blipFill>
        <p:spPr>
          <a:xfrm>
            <a:off x="3490805" y="4300343"/>
            <a:ext cx="286079" cy="1186199"/>
          </a:xfrm>
          <a:prstGeom prst="rect">
            <a:avLst/>
          </a:prstGeom>
          <a:noFill/>
          <a:ln>
            <a:noFill/>
          </a:ln>
        </p:spPr>
      </p:pic>
      <p:pic>
        <p:nvPicPr>
          <p:cNvPr id="180" name="Google Shape;180;p18"/>
          <p:cNvPicPr preferRelativeResize="0"/>
          <p:nvPr/>
        </p:nvPicPr>
        <p:blipFill rotWithShape="1">
          <a:blip r:embed="rId6">
            <a:alphaModFix/>
          </a:blip>
          <a:srcRect r="75883"/>
          <a:stretch/>
        </p:blipFill>
        <p:spPr>
          <a:xfrm flipH="1">
            <a:off x="3867093" y="4300343"/>
            <a:ext cx="286079" cy="1186199"/>
          </a:xfrm>
          <a:prstGeom prst="rect">
            <a:avLst/>
          </a:prstGeom>
          <a:noFill/>
          <a:ln>
            <a:noFill/>
          </a:ln>
        </p:spPr>
      </p:pic>
      <p:pic>
        <p:nvPicPr>
          <p:cNvPr id="181" name="Google Shape;181;p18"/>
          <p:cNvPicPr preferRelativeResize="0"/>
          <p:nvPr/>
        </p:nvPicPr>
        <p:blipFill rotWithShape="1">
          <a:blip r:embed="rId6">
            <a:alphaModFix/>
          </a:blip>
          <a:srcRect r="75883"/>
          <a:stretch/>
        </p:blipFill>
        <p:spPr>
          <a:xfrm>
            <a:off x="4552813" y="4300343"/>
            <a:ext cx="286079" cy="1186199"/>
          </a:xfrm>
          <a:prstGeom prst="rect">
            <a:avLst/>
          </a:prstGeom>
          <a:noFill/>
          <a:ln>
            <a:noFill/>
          </a:ln>
        </p:spPr>
      </p:pic>
      <p:pic>
        <p:nvPicPr>
          <p:cNvPr id="182" name="Google Shape;182;p18"/>
          <p:cNvPicPr preferRelativeResize="0"/>
          <p:nvPr/>
        </p:nvPicPr>
        <p:blipFill rotWithShape="1">
          <a:blip r:embed="rId6">
            <a:alphaModFix/>
          </a:blip>
          <a:srcRect r="75883"/>
          <a:stretch/>
        </p:blipFill>
        <p:spPr>
          <a:xfrm flipH="1">
            <a:off x="4929101" y="4300343"/>
            <a:ext cx="286079" cy="1186199"/>
          </a:xfrm>
          <a:prstGeom prst="rect">
            <a:avLst/>
          </a:prstGeom>
          <a:noFill/>
          <a:ln>
            <a:noFill/>
          </a:ln>
        </p:spPr>
      </p:pic>
      <p:pic>
        <p:nvPicPr>
          <p:cNvPr id="187" name="Google Shape;187;p18"/>
          <p:cNvPicPr preferRelativeResize="0"/>
          <p:nvPr/>
        </p:nvPicPr>
        <p:blipFill>
          <a:blip r:embed="rId7">
            <a:alphaModFix/>
          </a:blip>
          <a:stretch>
            <a:fillRect/>
          </a:stretch>
        </p:blipFill>
        <p:spPr>
          <a:xfrm>
            <a:off x="1951267" y="1716867"/>
            <a:ext cx="964400" cy="964400"/>
          </a:xfrm>
          <a:prstGeom prst="rect">
            <a:avLst/>
          </a:prstGeom>
          <a:noFill/>
          <a:ln>
            <a:noFill/>
          </a:ln>
        </p:spPr>
      </p:pic>
      <p:pic>
        <p:nvPicPr>
          <p:cNvPr id="188" name="Google Shape;188;p18"/>
          <p:cNvPicPr preferRelativeResize="0"/>
          <p:nvPr/>
        </p:nvPicPr>
        <p:blipFill>
          <a:blip r:embed="rId7">
            <a:alphaModFix/>
          </a:blip>
          <a:stretch>
            <a:fillRect/>
          </a:stretch>
        </p:blipFill>
        <p:spPr>
          <a:xfrm>
            <a:off x="8650184" y="1716867"/>
            <a:ext cx="964400" cy="964400"/>
          </a:xfrm>
          <a:prstGeom prst="rect">
            <a:avLst/>
          </a:prstGeom>
          <a:noFill/>
          <a:ln>
            <a:noFill/>
          </a:ln>
        </p:spPr>
      </p:pic>
      <p:pic>
        <p:nvPicPr>
          <p:cNvPr id="189" name="Google Shape;189;p18"/>
          <p:cNvPicPr preferRelativeResize="0"/>
          <p:nvPr/>
        </p:nvPicPr>
        <p:blipFill rotWithShape="1">
          <a:blip r:embed="rId6">
            <a:alphaModFix/>
          </a:blip>
          <a:srcRect r="75883"/>
          <a:stretch/>
        </p:blipFill>
        <p:spPr>
          <a:xfrm>
            <a:off x="1999393" y="1150743"/>
            <a:ext cx="286079" cy="1186199"/>
          </a:xfrm>
          <a:prstGeom prst="rect">
            <a:avLst/>
          </a:prstGeom>
          <a:noFill/>
          <a:ln>
            <a:noFill/>
          </a:ln>
        </p:spPr>
      </p:pic>
      <p:pic>
        <p:nvPicPr>
          <p:cNvPr id="190" name="Google Shape;190;p18"/>
          <p:cNvPicPr preferRelativeResize="0"/>
          <p:nvPr/>
        </p:nvPicPr>
        <p:blipFill rotWithShape="1">
          <a:blip r:embed="rId6">
            <a:alphaModFix/>
          </a:blip>
          <a:srcRect r="75883"/>
          <a:stretch/>
        </p:blipFill>
        <p:spPr>
          <a:xfrm flipH="1">
            <a:off x="2375681" y="1150743"/>
            <a:ext cx="286079" cy="1186199"/>
          </a:xfrm>
          <a:prstGeom prst="rect">
            <a:avLst/>
          </a:prstGeom>
          <a:noFill/>
          <a:ln>
            <a:noFill/>
          </a:ln>
        </p:spPr>
      </p:pic>
      <p:pic>
        <p:nvPicPr>
          <p:cNvPr id="191" name="Google Shape;191;p18"/>
          <p:cNvPicPr preferRelativeResize="0"/>
          <p:nvPr/>
        </p:nvPicPr>
        <p:blipFill rotWithShape="1">
          <a:blip r:embed="rId6">
            <a:alphaModFix/>
          </a:blip>
          <a:srcRect r="75883"/>
          <a:stretch/>
        </p:blipFill>
        <p:spPr>
          <a:xfrm>
            <a:off x="8704993" y="1150743"/>
            <a:ext cx="286079" cy="1186199"/>
          </a:xfrm>
          <a:prstGeom prst="rect">
            <a:avLst/>
          </a:prstGeom>
          <a:noFill/>
          <a:ln>
            <a:noFill/>
          </a:ln>
        </p:spPr>
      </p:pic>
      <p:pic>
        <p:nvPicPr>
          <p:cNvPr id="192" name="Google Shape;192;p18"/>
          <p:cNvPicPr preferRelativeResize="0"/>
          <p:nvPr/>
        </p:nvPicPr>
        <p:blipFill rotWithShape="1">
          <a:blip r:embed="rId6">
            <a:alphaModFix/>
          </a:blip>
          <a:srcRect r="75883"/>
          <a:stretch/>
        </p:blipFill>
        <p:spPr>
          <a:xfrm flipH="1">
            <a:off x="9081281" y="1150743"/>
            <a:ext cx="286079" cy="1186199"/>
          </a:xfrm>
          <a:prstGeom prst="rect">
            <a:avLst/>
          </a:prstGeom>
          <a:noFill/>
          <a:ln>
            <a:noFill/>
          </a:ln>
        </p:spPr>
      </p:pic>
      <p:sp>
        <p:nvSpPr>
          <p:cNvPr id="193" name="Google Shape;193;p18"/>
          <p:cNvSpPr txBox="1"/>
          <p:nvPr/>
        </p:nvSpPr>
        <p:spPr>
          <a:xfrm>
            <a:off x="5319700" y="1344801"/>
            <a:ext cx="1666000" cy="3323946"/>
          </a:xfrm>
          <a:prstGeom prst="rect">
            <a:avLst/>
          </a:prstGeom>
          <a:noFill/>
          <a:ln>
            <a:noFill/>
          </a:ln>
        </p:spPr>
        <p:txBody>
          <a:bodyPr spcFirstLastPara="1" wrap="square" lIns="121900" tIns="121900" rIns="121900" bIns="121900" anchor="t" anchorCtr="0">
            <a:spAutoFit/>
          </a:bodyPr>
          <a:lstStyle/>
          <a:p>
            <a:endParaRPr sz="20000">
              <a:solidFill>
                <a:srgbClr val="0DB7C4"/>
              </a:solidFill>
            </a:endParaRPr>
          </a:p>
        </p:txBody>
      </p:sp>
      <p:pic>
        <p:nvPicPr>
          <p:cNvPr id="52" name="Picture 51">
            <a:extLst>
              <a:ext uri="{FF2B5EF4-FFF2-40B4-BE49-F238E27FC236}">
                <a16:creationId xmlns:a16="http://schemas.microsoft.com/office/drawing/2014/main" id="{C2FD657A-187D-8345-9D5B-133D516821B5}"/>
              </a:ext>
            </a:extLst>
          </p:cNvPr>
          <p:cNvPicPr>
            <a:picLocks noChangeAspect="1"/>
          </p:cNvPicPr>
          <p:nvPr/>
        </p:nvPicPr>
        <p:blipFill>
          <a:blip r:embed="rId8"/>
          <a:stretch>
            <a:fillRect/>
          </a:stretch>
        </p:blipFill>
        <p:spPr>
          <a:xfrm>
            <a:off x="285386" y="5075567"/>
            <a:ext cx="910265" cy="901071"/>
          </a:xfrm>
          <a:prstGeom prst="rect">
            <a:avLst/>
          </a:prstGeom>
        </p:spPr>
      </p:pic>
      <p:pic>
        <p:nvPicPr>
          <p:cNvPr id="53" name="Picture 52">
            <a:extLst>
              <a:ext uri="{FF2B5EF4-FFF2-40B4-BE49-F238E27FC236}">
                <a16:creationId xmlns:a16="http://schemas.microsoft.com/office/drawing/2014/main" id="{19652D75-1A30-9141-A2AE-B63F4C0376D0}"/>
              </a:ext>
            </a:extLst>
          </p:cNvPr>
          <p:cNvPicPr>
            <a:picLocks noChangeAspect="1"/>
          </p:cNvPicPr>
          <p:nvPr/>
        </p:nvPicPr>
        <p:blipFill>
          <a:blip r:embed="rId9"/>
          <a:stretch>
            <a:fillRect/>
          </a:stretch>
        </p:blipFill>
        <p:spPr>
          <a:xfrm>
            <a:off x="1343148" y="5072220"/>
            <a:ext cx="932731" cy="932731"/>
          </a:xfrm>
          <a:prstGeom prst="rect">
            <a:avLst/>
          </a:prstGeom>
        </p:spPr>
      </p:pic>
      <p:pic>
        <p:nvPicPr>
          <p:cNvPr id="54" name="Picture 53">
            <a:extLst>
              <a:ext uri="{FF2B5EF4-FFF2-40B4-BE49-F238E27FC236}">
                <a16:creationId xmlns:a16="http://schemas.microsoft.com/office/drawing/2014/main" id="{C108E6D5-47AF-224A-B63E-C89E958147F7}"/>
              </a:ext>
            </a:extLst>
          </p:cNvPr>
          <p:cNvPicPr>
            <a:picLocks noChangeAspect="1"/>
          </p:cNvPicPr>
          <p:nvPr/>
        </p:nvPicPr>
        <p:blipFill>
          <a:blip r:embed="rId10"/>
          <a:stretch>
            <a:fillRect/>
          </a:stretch>
        </p:blipFill>
        <p:spPr>
          <a:xfrm>
            <a:off x="2392347" y="5046494"/>
            <a:ext cx="952213" cy="959215"/>
          </a:xfrm>
          <a:prstGeom prst="rect">
            <a:avLst/>
          </a:prstGeom>
        </p:spPr>
      </p:pic>
      <p:pic>
        <p:nvPicPr>
          <p:cNvPr id="55" name="Picture 54">
            <a:extLst>
              <a:ext uri="{FF2B5EF4-FFF2-40B4-BE49-F238E27FC236}">
                <a16:creationId xmlns:a16="http://schemas.microsoft.com/office/drawing/2014/main" id="{AFEEFB29-6EF4-4A4A-B91F-137C324DC735}"/>
              </a:ext>
            </a:extLst>
          </p:cNvPr>
          <p:cNvPicPr>
            <a:picLocks noChangeAspect="1"/>
          </p:cNvPicPr>
          <p:nvPr/>
        </p:nvPicPr>
        <p:blipFill>
          <a:blip r:embed="rId11"/>
          <a:stretch>
            <a:fillRect/>
          </a:stretch>
        </p:blipFill>
        <p:spPr>
          <a:xfrm>
            <a:off x="3298153" y="5004034"/>
            <a:ext cx="1079484" cy="1069103"/>
          </a:xfrm>
          <a:prstGeom prst="rect">
            <a:avLst/>
          </a:prstGeom>
        </p:spPr>
      </p:pic>
      <p:pic>
        <p:nvPicPr>
          <p:cNvPr id="56" name="Picture 55">
            <a:extLst>
              <a:ext uri="{FF2B5EF4-FFF2-40B4-BE49-F238E27FC236}">
                <a16:creationId xmlns:a16="http://schemas.microsoft.com/office/drawing/2014/main" id="{64EA69DB-3607-FA48-A686-987F859E83CA}"/>
              </a:ext>
            </a:extLst>
          </p:cNvPr>
          <p:cNvPicPr>
            <a:picLocks noChangeAspect="1"/>
          </p:cNvPicPr>
          <p:nvPr/>
        </p:nvPicPr>
        <p:blipFill>
          <a:blip r:embed="rId12"/>
          <a:stretch>
            <a:fillRect/>
          </a:stretch>
        </p:blipFill>
        <p:spPr>
          <a:xfrm>
            <a:off x="4352327" y="5027562"/>
            <a:ext cx="1045483" cy="1035429"/>
          </a:xfrm>
          <a:prstGeom prst="rect">
            <a:avLst/>
          </a:prstGeom>
        </p:spPr>
      </p:pic>
      <p:pic>
        <p:nvPicPr>
          <p:cNvPr id="57" name="Google Shape;179;p18">
            <a:extLst>
              <a:ext uri="{FF2B5EF4-FFF2-40B4-BE49-F238E27FC236}">
                <a16:creationId xmlns:a16="http://schemas.microsoft.com/office/drawing/2014/main" id="{FA248686-4B8E-7F49-8C4E-81E01E54556A}"/>
              </a:ext>
            </a:extLst>
          </p:cNvPr>
          <p:cNvPicPr preferRelativeResize="0"/>
          <p:nvPr/>
        </p:nvPicPr>
        <p:blipFill rotWithShape="1">
          <a:blip r:embed="rId6">
            <a:alphaModFix/>
          </a:blip>
          <a:srcRect r="75883"/>
          <a:stretch/>
        </p:blipFill>
        <p:spPr>
          <a:xfrm>
            <a:off x="10043045" y="4250502"/>
            <a:ext cx="286079" cy="1186199"/>
          </a:xfrm>
          <a:prstGeom prst="rect">
            <a:avLst/>
          </a:prstGeom>
          <a:noFill/>
          <a:ln>
            <a:noFill/>
          </a:ln>
        </p:spPr>
      </p:pic>
      <p:pic>
        <p:nvPicPr>
          <p:cNvPr id="58" name="Google Shape;180;p18">
            <a:extLst>
              <a:ext uri="{FF2B5EF4-FFF2-40B4-BE49-F238E27FC236}">
                <a16:creationId xmlns:a16="http://schemas.microsoft.com/office/drawing/2014/main" id="{B5C12FE7-0CF3-5D41-91AE-0FACE9FA9C6C}"/>
              </a:ext>
            </a:extLst>
          </p:cNvPr>
          <p:cNvPicPr preferRelativeResize="0"/>
          <p:nvPr/>
        </p:nvPicPr>
        <p:blipFill rotWithShape="1">
          <a:blip r:embed="rId6">
            <a:alphaModFix/>
          </a:blip>
          <a:srcRect r="75883"/>
          <a:stretch/>
        </p:blipFill>
        <p:spPr>
          <a:xfrm flipH="1">
            <a:off x="10419333" y="4250502"/>
            <a:ext cx="286079" cy="1186199"/>
          </a:xfrm>
          <a:prstGeom prst="rect">
            <a:avLst/>
          </a:prstGeom>
          <a:noFill/>
          <a:ln>
            <a:noFill/>
          </a:ln>
        </p:spPr>
      </p:pic>
      <p:pic>
        <p:nvPicPr>
          <p:cNvPr id="59" name="Google Shape;181;p18">
            <a:extLst>
              <a:ext uri="{FF2B5EF4-FFF2-40B4-BE49-F238E27FC236}">
                <a16:creationId xmlns:a16="http://schemas.microsoft.com/office/drawing/2014/main" id="{1471AE52-21EA-1744-A204-AFE35ECBA957}"/>
              </a:ext>
            </a:extLst>
          </p:cNvPr>
          <p:cNvPicPr preferRelativeResize="0"/>
          <p:nvPr/>
        </p:nvPicPr>
        <p:blipFill rotWithShape="1">
          <a:blip r:embed="rId6">
            <a:alphaModFix/>
          </a:blip>
          <a:srcRect r="75883"/>
          <a:stretch/>
        </p:blipFill>
        <p:spPr>
          <a:xfrm>
            <a:off x="11105053" y="4250502"/>
            <a:ext cx="286079" cy="1186199"/>
          </a:xfrm>
          <a:prstGeom prst="rect">
            <a:avLst/>
          </a:prstGeom>
          <a:noFill/>
          <a:ln>
            <a:noFill/>
          </a:ln>
        </p:spPr>
      </p:pic>
      <p:pic>
        <p:nvPicPr>
          <p:cNvPr id="60" name="Google Shape;182;p18">
            <a:extLst>
              <a:ext uri="{FF2B5EF4-FFF2-40B4-BE49-F238E27FC236}">
                <a16:creationId xmlns:a16="http://schemas.microsoft.com/office/drawing/2014/main" id="{D1D71D23-BF73-5641-B53F-50F01BF495E9}"/>
              </a:ext>
            </a:extLst>
          </p:cNvPr>
          <p:cNvPicPr preferRelativeResize="0"/>
          <p:nvPr/>
        </p:nvPicPr>
        <p:blipFill rotWithShape="1">
          <a:blip r:embed="rId6">
            <a:alphaModFix/>
          </a:blip>
          <a:srcRect r="75883"/>
          <a:stretch/>
        </p:blipFill>
        <p:spPr>
          <a:xfrm flipH="1">
            <a:off x="11481341" y="4250502"/>
            <a:ext cx="286079" cy="1186199"/>
          </a:xfrm>
          <a:prstGeom prst="rect">
            <a:avLst/>
          </a:prstGeom>
          <a:noFill/>
          <a:ln>
            <a:noFill/>
          </a:ln>
        </p:spPr>
      </p:pic>
      <p:pic>
        <p:nvPicPr>
          <p:cNvPr id="61" name="Picture 60">
            <a:extLst>
              <a:ext uri="{FF2B5EF4-FFF2-40B4-BE49-F238E27FC236}">
                <a16:creationId xmlns:a16="http://schemas.microsoft.com/office/drawing/2014/main" id="{8E7A7659-A192-F549-922E-A2618DF4A0C8}"/>
              </a:ext>
            </a:extLst>
          </p:cNvPr>
          <p:cNvPicPr>
            <a:picLocks noChangeAspect="1"/>
          </p:cNvPicPr>
          <p:nvPr/>
        </p:nvPicPr>
        <p:blipFill>
          <a:blip r:embed="rId8"/>
          <a:stretch>
            <a:fillRect/>
          </a:stretch>
        </p:blipFill>
        <p:spPr>
          <a:xfrm>
            <a:off x="6837626" y="5025726"/>
            <a:ext cx="910265" cy="901071"/>
          </a:xfrm>
          <a:prstGeom prst="rect">
            <a:avLst/>
          </a:prstGeom>
        </p:spPr>
      </p:pic>
      <p:pic>
        <p:nvPicPr>
          <p:cNvPr id="62" name="Picture 61">
            <a:extLst>
              <a:ext uri="{FF2B5EF4-FFF2-40B4-BE49-F238E27FC236}">
                <a16:creationId xmlns:a16="http://schemas.microsoft.com/office/drawing/2014/main" id="{9DBD6A7B-6172-924A-9985-02F134500A4C}"/>
              </a:ext>
            </a:extLst>
          </p:cNvPr>
          <p:cNvPicPr>
            <a:picLocks noChangeAspect="1"/>
          </p:cNvPicPr>
          <p:nvPr/>
        </p:nvPicPr>
        <p:blipFill>
          <a:blip r:embed="rId9"/>
          <a:stretch>
            <a:fillRect/>
          </a:stretch>
        </p:blipFill>
        <p:spPr>
          <a:xfrm>
            <a:off x="7895388" y="5022379"/>
            <a:ext cx="932731" cy="932731"/>
          </a:xfrm>
          <a:prstGeom prst="rect">
            <a:avLst/>
          </a:prstGeom>
        </p:spPr>
      </p:pic>
      <p:pic>
        <p:nvPicPr>
          <p:cNvPr id="63" name="Picture 62">
            <a:extLst>
              <a:ext uri="{FF2B5EF4-FFF2-40B4-BE49-F238E27FC236}">
                <a16:creationId xmlns:a16="http://schemas.microsoft.com/office/drawing/2014/main" id="{0B825028-6E54-A948-B99B-50B13DBFC9C4}"/>
              </a:ext>
            </a:extLst>
          </p:cNvPr>
          <p:cNvPicPr>
            <a:picLocks noChangeAspect="1"/>
          </p:cNvPicPr>
          <p:nvPr/>
        </p:nvPicPr>
        <p:blipFill>
          <a:blip r:embed="rId10"/>
          <a:stretch>
            <a:fillRect/>
          </a:stretch>
        </p:blipFill>
        <p:spPr>
          <a:xfrm>
            <a:off x="8944587" y="4996653"/>
            <a:ext cx="952213" cy="959215"/>
          </a:xfrm>
          <a:prstGeom prst="rect">
            <a:avLst/>
          </a:prstGeom>
        </p:spPr>
      </p:pic>
      <p:pic>
        <p:nvPicPr>
          <p:cNvPr id="64" name="Picture 63">
            <a:extLst>
              <a:ext uri="{FF2B5EF4-FFF2-40B4-BE49-F238E27FC236}">
                <a16:creationId xmlns:a16="http://schemas.microsoft.com/office/drawing/2014/main" id="{3AA91921-2378-BC47-A587-6D0852393FD6}"/>
              </a:ext>
            </a:extLst>
          </p:cNvPr>
          <p:cNvPicPr>
            <a:picLocks noChangeAspect="1"/>
          </p:cNvPicPr>
          <p:nvPr/>
        </p:nvPicPr>
        <p:blipFill>
          <a:blip r:embed="rId11"/>
          <a:stretch>
            <a:fillRect/>
          </a:stretch>
        </p:blipFill>
        <p:spPr>
          <a:xfrm>
            <a:off x="9850393" y="4954193"/>
            <a:ext cx="1079484" cy="1069103"/>
          </a:xfrm>
          <a:prstGeom prst="rect">
            <a:avLst/>
          </a:prstGeom>
        </p:spPr>
      </p:pic>
      <p:pic>
        <p:nvPicPr>
          <p:cNvPr id="65" name="Picture 64">
            <a:extLst>
              <a:ext uri="{FF2B5EF4-FFF2-40B4-BE49-F238E27FC236}">
                <a16:creationId xmlns:a16="http://schemas.microsoft.com/office/drawing/2014/main" id="{F7D80868-3B4E-1541-A5DD-C928B90550A8}"/>
              </a:ext>
            </a:extLst>
          </p:cNvPr>
          <p:cNvPicPr>
            <a:picLocks noChangeAspect="1"/>
          </p:cNvPicPr>
          <p:nvPr/>
        </p:nvPicPr>
        <p:blipFill>
          <a:blip r:embed="rId12"/>
          <a:stretch>
            <a:fillRect/>
          </a:stretch>
        </p:blipFill>
        <p:spPr>
          <a:xfrm>
            <a:off x="10904567" y="4977720"/>
            <a:ext cx="1045483" cy="1035429"/>
          </a:xfrm>
          <a:prstGeom prst="rect">
            <a:avLst/>
          </a:prstGeom>
        </p:spPr>
      </p:pic>
    </p:spTree>
    <p:extLst>
      <p:ext uri="{BB962C8B-B14F-4D97-AF65-F5344CB8AC3E}">
        <p14:creationId xmlns:p14="http://schemas.microsoft.com/office/powerpoint/2010/main" val="12156245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Shape 153"/>
        <p:cNvGrpSpPr/>
        <p:nvPr/>
      </p:nvGrpSpPr>
      <p:grpSpPr>
        <a:xfrm>
          <a:off x="0" y="0"/>
          <a:ext cx="0" cy="0"/>
          <a:chOff x="0" y="0"/>
          <a:chExt cx="0" cy="0"/>
        </a:xfrm>
      </p:grpSpPr>
      <p:pic>
        <p:nvPicPr>
          <p:cNvPr id="164" name="Google Shape;164;p18"/>
          <p:cNvPicPr preferRelativeResize="0"/>
          <p:nvPr/>
        </p:nvPicPr>
        <p:blipFill rotWithShape="1">
          <a:blip r:embed="rId3">
            <a:alphaModFix amt="84000"/>
          </a:blip>
          <a:srcRect l="7018" t="4524" r="74741" b="74603"/>
          <a:stretch/>
        </p:blipFill>
        <p:spPr>
          <a:xfrm>
            <a:off x="523501" y="4059933"/>
            <a:ext cx="764167" cy="699531"/>
          </a:xfrm>
          <a:prstGeom prst="rect">
            <a:avLst/>
          </a:prstGeom>
          <a:noFill/>
          <a:ln>
            <a:noFill/>
          </a:ln>
        </p:spPr>
      </p:pic>
      <p:pic>
        <p:nvPicPr>
          <p:cNvPr id="165" name="Google Shape;165;p18"/>
          <p:cNvPicPr preferRelativeResize="0"/>
          <p:nvPr/>
        </p:nvPicPr>
        <p:blipFill rotWithShape="1">
          <a:blip r:embed="rId4">
            <a:alphaModFix/>
          </a:blip>
          <a:srcRect l="23739" t="4524" r="57023" b="74603"/>
          <a:stretch/>
        </p:blipFill>
        <p:spPr>
          <a:xfrm>
            <a:off x="1495867" y="4151200"/>
            <a:ext cx="805933" cy="699531"/>
          </a:xfrm>
          <a:prstGeom prst="rect">
            <a:avLst/>
          </a:prstGeom>
          <a:noFill/>
          <a:ln>
            <a:noFill/>
          </a:ln>
        </p:spPr>
      </p:pic>
      <p:pic>
        <p:nvPicPr>
          <p:cNvPr id="166" name="Google Shape;166;p18"/>
          <p:cNvPicPr preferRelativeResize="0"/>
          <p:nvPr/>
        </p:nvPicPr>
        <p:blipFill rotWithShape="1">
          <a:blip r:embed="rId4">
            <a:alphaModFix/>
          </a:blip>
          <a:srcRect l="43622" t="49318" r="39019" b="26636"/>
          <a:stretch/>
        </p:blipFill>
        <p:spPr>
          <a:xfrm>
            <a:off x="2406865" y="4059933"/>
            <a:ext cx="727200" cy="805899"/>
          </a:xfrm>
          <a:prstGeom prst="rect">
            <a:avLst/>
          </a:prstGeom>
          <a:noFill/>
          <a:ln>
            <a:noFill/>
          </a:ln>
        </p:spPr>
      </p:pic>
      <p:pic>
        <p:nvPicPr>
          <p:cNvPr id="167" name="Google Shape;167;p18"/>
          <p:cNvPicPr preferRelativeResize="0"/>
          <p:nvPr/>
        </p:nvPicPr>
        <p:blipFill rotWithShape="1">
          <a:blip r:embed="rId3">
            <a:alphaModFix amt="61000"/>
          </a:blip>
          <a:srcRect l="7919" t="47237" r="72843" b="27368"/>
          <a:stretch/>
        </p:blipFill>
        <p:spPr>
          <a:xfrm>
            <a:off x="3488433" y="4113117"/>
            <a:ext cx="662360" cy="699531"/>
          </a:xfrm>
          <a:prstGeom prst="rect">
            <a:avLst/>
          </a:prstGeom>
          <a:noFill/>
          <a:ln>
            <a:noFill/>
          </a:ln>
        </p:spPr>
      </p:pic>
      <p:pic>
        <p:nvPicPr>
          <p:cNvPr id="168" name="Google Shape;168;p18"/>
          <p:cNvPicPr preferRelativeResize="0"/>
          <p:nvPr/>
        </p:nvPicPr>
        <p:blipFill rotWithShape="1">
          <a:blip r:embed="rId3">
            <a:alphaModFix amt="84000"/>
          </a:blip>
          <a:srcRect l="60419" t="45352" r="21339" b="29251"/>
          <a:stretch/>
        </p:blipFill>
        <p:spPr>
          <a:xfrm>
            <a:off x="4426418" y="4030500"/>
            <a:ext cx="662333" cy="737739"/>
          </a:xfrm>
          <a:prstGeom prst="rect">
            <a:avLst/>
          </a:prstGeom>
          <a:noFill/>
          <a:ln>
            <a:noFill/>
          </a:ln>
        </p:spPr>
      </p:pic>
      <p:pic>
        <p:nvPicPr>
          <p:cNvPr id="169" name="Google Shape;169;p18"/>
          <p:cNvPicPr preferRelativeResize="0"/>
          <p:nvPr/>
        </p:nvPicPr>
        <p:blipFill rotWithShape="1">
          <a:blip r:embed="rId3">
            <a:alphaModFix amt="84000"/>
          </a:blip>
          <a:srcRect l="7018" t="4524" r="74741" b="74603"/>
          <a:stretch/>
        </p:blipFill>
        <p:spPr>
          <a:xfrm>
            <a:off x="7216634" y="4059933"/>
            <a:ext cx="764167" cy="699531"/>
          </a:xfrm>
          <a:prstGeom prst="rect">
            <a:avLst/>
          </a:prstGeom>
          <a:noFill/>
          <a:ln>
            <a:noFill/>
          </a:ln>
        </p:spPr>
      </p:pic>
      <p:pic>
        <p:nvPicPr>
          <p:cNvPr id="170" name="Google Shape;170;p18"/>
          <p:cNvPicPr preferRelativeResize="0"/>
          <p:nvPr/>
        </p:nvPicPr>
        <p:blipFill rotWithShape="1">
          <a:blip r:embed="rId4">
            <a:alphaModFix/>
          </a:blip>
          <a:srcRect l="23739" t="4524" r="57023" b="74603"/>
          <a:stretch/>
        </p:blipFill>
        <p:spPr>
          <a:xfrm>
            <a:off x="8912667" y="4120896"/>
            <a:ext cx="805933" cy="699531"/>
          </a:xfrm>
          <a:prstGeom prst="rect">
            <a:avLst/>
          </a:prstGeom>
          <a:noFill/>
          <a:ln>
            <a:noFill/>
          </a:ln>
        </p:spPr>
      </p:pic>
      <p:pic>
        <p:nvPicPr>
          <p:cNvPr id="171" name="Google Shape;171;p18"/>
          <p:cNvPicPr preferRelativeResize="0"/>
          <p:nvPr/>
        </p:nvPicPr>
        <p:blipFill rotWithShape="1">
          <a:blip r:embed="rId4">
            <a:alphaModFix/>
          </a:blip>
          <a:srcRect l="43623" t="49318" r="39918" b="26636"/>
          <a:stretch/>
        </p:blipFill>
        <p:spPr>
          <a:xfrm>
            <a:off x="8096464" y="4059933"/>
            <a:ext cx="689533" cy="805899"/>
          </a:xfrm>
          <a:prstGeom prst="rect">
            <a:avLst/>
          </a:prstGeom>
          <a:noFill/>
          <a:ln>
            <a:noFill/>
          </a:ln>
        </p:spPr>
      </p:pic>
      <p:pic>
        <p:nvPicPr>
          <p:cNvPr id="172" name="Google Shape;172;p18"/>
          <p:cNvPicPr preferRelativeResize="0"/>
          <p:nvPr/>
        </p:nvPicPr>
        <p:blipFill rotWithShape="1">
          <a:blip r:embed="rId3">
            <a:alphaModFix amt="61000"/>
          </a:blip>
          <a:srcRect l="7919" t="47237" r="72843" b="27368"/>
          <a:stretch/>
        </p:blipFill>
        <p:spPr>
          <a:xfrm>
            <a:off x="9889233" y="4059936"/>
            <a:ext cx="662360" cy="699531"/>
          </a:xfrm>
          <a:prstGeom prst="rect">
            <a:avLst/>
          </a:prstGeom>
          <a:noFill/>
          <a:ln>
            <a:noFill/>
          </a:ln>
        </p:spPr>
      </p:pic>
      <p:pic>
        <p:nvPicPr>
          <p:cNvPr id="173" name="Google Shape;173;p18"/>
          <p:cNvPicPr preferRelativeResize="0"/>
          <p:nvPr/>
        </p:nvPicPr>
        <p:blipFill rotWithShape="1">
          <a:blip r:embed="rId3">
            <a:alphaModFix amt="84000"/>
          </a:blip>
          <a:srcRect l="60419" t="45352" r="21339" b="29251"/>
          <a:stretch/>
        </p:blipFill>
        <p:spPr>
          <a:xfrm>
            <a:off x="10725618" y="3928900"/>
            <a:ext cx="662333" cy="737739"/>
          </a:xfrm>
          <a:prstGeom prst="rect">
            <a:avLst/>
          </a:prstGeom>
          <a:noFill/>
          <a:ln>
            <a:noFill/>
          </a:ln>
        </p:spPr>
      </p:pic>
      <p:sp>
        <p:nvSpPr>
          <p:cNvPr id="174" name="Google Shape;174;p18"/>
          <p:cNvSpPr txBox="1"/>
          <p:nvPr/>
        </p:nvSpPr>
        <p:spPr>
          <a:xfrm>
            <a:off x="609600" y="304801"/>
            <a:ext cx="12411600" cy="964391"/>
          </a:xfrm>
          <a:prstGeom prst="rect">
            <a:avLst/>
          </a:prstGeom>
          <a:noFill/>
          <a:ln>
            <a:noFill/>
          </a:ln>
        </p:spPr>
        <p:txBody>
          <a:bodyPr spcFirstLastPara="1" wrap="square" lIns="121900" tIns="121900" rIns="121900" bIns="121900" anchor="t" anchorCtr="0">
            <a:spAutoFit/>
          </a:bodyPr>
          <a:lstStyle/>
          <a:p>
            <a:r>
              <a:rPr lang="en" sz="4667" b="1" dirty="0">
                <a:solidFill>
                  <a:schemeClr val="dk1"/>
                </a:solidFill>
                <a:latin typeface="Calibri" panose="020F0502020204030204" pitchFamily="34" charset="0"/>
                <a:ea typeface="Raleway"/>
                <a:cs typeface="Calibri" panose="020F0502020204030204" pitchFamily="34" charset="0"/>
                <a:sym typeface="Raleway"/>
              </a:rPr>
              <a:t>Differentially Oblivious Shuffle Model</a:t>
            </a:r>
            <a:endParaRPr sz="4667" b="1" dirty="0">
              <a:solidFill>
                <a:schemeClr val="dk1"/>
              </a:solidFill>
              <a:latin typeface="Calibri" panose="020F0502020204030204" pitchFamily="34" charset="0"/>
              <a:ea typeface="Raleway"/>
              <a:cs typeface="Calibri" panose="020F0502020204030204" pitchFamily="34" charset="0"/>
              <a:sym typeface="Raleway"/>
            </a:endParaRPr>
          </a:p>
        </p:txBody>
      </p:sp>
      <p:sp>
        <p:nvSpPr>
          <p:cNvPr id="175" name="Google Shape;175;p18"/>
          <p:cNvSpPr txBox="1"/>
          <p:nvPr/>
        </p:nvSpPr>
        <p:spPr>
          <a:xfrm>
            <a:off x="2935624" y="2933870"/>
            <a:ext cx="2089137" cy="1313268"/>
          </a:xfrm>
          <a:prstGeom prst="rect">
            <a:avLst/>
          </a:prstGeom>
          <a:noFill/>
          <a:ln>
            <a:noFill/>
          </a:ln>
        </p:spPr>
        <p:txBody>
          <a:bodyPr spcFirstLastPara="1" wrap="square" lIns="121900" tIns="121900" rIns="121900" bIns="121900" anchor="t" anchorCtr="0">
            <a:spAutoFit/>
          </a:bodyPr>
          <a:lstStyle/>
          <a:p>
            <a:r>
              <a:rPr lang="en" sz="3467" b="1" dirty="0">
                <a:solidFill>
                  <a:srgbClr val="999999"/>
                </a:solidFill>
                <a:latin typeface="Calibri" panose="020F0502020204030204" pitchFamily="34" charset="0"/>
                <a:ea typeface="Raleway"/>
                <a:cs typeface="Calibri" panose="020F0502020204030204" pitchFamily="34" charset="0"/>
                <a:sym typeface="Raleway"/>
              </a:rPr>
              <a:t>DO-Shuffle</a:t>
            </a:r>
            <a:endParaRPr sz="3467" b="1" dirty="0">
              <a:solidFill>
                <a:srgbClr val="999999"/>
              </a:solidFill>
              <a:latin typeface="Calibri" panose="020F0502020204030204" pitchFamily="34" charset="0"/>
              <a:ea typeface="Raleway"/>
              <a:cs typeface="Calibri" panose="020F0502020204030204" pitchFamily="34" charset="0"/>
              <a:sym typeface="Raleway"/>
            </a:endParaRPr>
          </a:p>
        </p:txBody>
      </p:sp>
      <p:pic>
        <p:nvPicPr>
          <p:cNvPr id="176" name="Google Shape;176;p18"/>
          <p:cNvPicPr preferRelativeResize="0"/>
          <p:nvPr/>
        </p:nvPicPr>
        <p:blipFill>
          <a:blip r:embed="rId5">
            <a:alphaModFix/>
          </a:blip>
          <a:stretch>
            <a:fillRect/>
          </a:stretch>
        </p:blipFill>
        <p:spPr>
          <a:xfrm>
            <a:off x="1889690" y="2861316"/>
            <a:ext cx="1018597" cy="1018600"/>
          </a:xfrm>
          <a:prstGeom prst="rect">
            <a:avLst/>
          </a:prstGeom>
          <a:noFill/>
          <a:ln>
            <a:noFill/>
          </a:ln>
        </p:spPr>
      </p:pic>
      <p:sp>
        <p:nvSpPr>
          <p:cNvPr id="177" name="Google Shape;177;p18"/>
          <p:cNvSpPr txBox="1"/>
          <p:nvPr/>
        </p:nvSpPr>
        <p:spPr>
          <a:xfrm>
            <a:off x="9641224" y="2832270"/>
            <a:ext cx="1820000" cy="1313268"/>
          </a:xfrm>
          <a:prstGeom prst="rect">
            <a:avLst/>
          </a:prstGeom>
          <a:noFill/>
          <a:ln>
            <a:noFill/>
          </a:ln>
        </p:spPr>
        <p:txBody>
          <a:bodyPr spcFirstLastPara="1" wrap="square" lIns="121900" tIns="121900" rIns="121900" bIns="121900" anchor="t" anchorCtr="0">
            <a:spAutoFit/>
          </a:bodyPr>
          <a:lstStyle/>
          <a:p>
            <a:r>
              <a:rPr lang="en" sz="3467" b="1" dirty="0">
                <a:solidFill>
                  <a:srgbClr val="999999"/>
                </a:solidFill>
                <a:latin typeface="Calibri" panose="020F0502020204030204" pitchFamily="34" charset="0"/>
                <a:ea typeface="Raleway"/>
                <a:cs typeface="Calibri" panose="020F0502020204030204" pitchFamily="34" charset="0"/>
                <a:sym typeface="Raleway"/>
              </a:rPr>
              <a:t>DO-Shuffle</a:t>
            </a:r>
            <a:endParaRPr sz="3467" b="1" dirty="0">
              <a:solidFill>
                <a:srgbClr val="999999"/>
              </a:solidFill>
              <a:latin typeface="Calibri" panose="020F0502020204030204" pitchFamily="34" charset="0"/>
              <a:ea typeface="Raleway"/>
              <a:cs typeface="Calibri" panose="020F0502020204030204" pitchFamily="34" charset="0"/>
              <a:sym typeface="Raleway"/>
            </a:endParaRPr>
          </a:p>
        </p:txBody>
      </p:sp>
      <p:pic>
        <p:nvPicPr>
          <p:cNvPr id="178" name="Google Shape;178;p18"/>
          <p:cNvPicPr preferRelativeResize="0"/>
          <p:nvPr/>
        </p:nvPicPr>
        <p:blipFill>
          <a:blip r:embed="rId5">
            <a:alphaModFix/>
          </a:blip>
          <a:stretch>
            <a:fillRect/>
          </a:stretch>
        </p:blipFill>
        <p:spPr>
          <a:xfrm>
            <a:off x="8595290" y="2759716"/>
            <a:ext cx="1018597" cy="1018600"/>
          </a:xfrm>
          <a:prstGeom prst="rect">
            <a:avLst/>
          </a:prstGeom>
          <a:noFill/>
          <a:ln>
            <a:noFill/>
          </a:ln>
        </p:spPr>
      </p:pic>
      <p:pic>
        <p:nvPicPr>
          <p:cNvPr id="179" name="Google Shape;179;p18"/>
          <p:cNvPicPr preferRelativeResize="0"/>
          <p:nvPr/>
        </p:nvPicPr>
        <p:blipFill rotWithShape="1">
          <a:blip r:embed="rId6">
            <a:alphaModFix/>
          </a:blip>
          <a:srcRect r="75883"/>
          <a:stretch/>
        </p:blipFill>
        <p:spPr>
          <a:xfrm>
            <a:off x="3490805" y="4300343"/>
            <a:ext cx="286079" cy="1186199"/>
          </a:xfrm>
          <a:prstGeom prst="rect">
            <a:avLst/>
          </a:prstGeom>
          <a:noFill/>
          <a:ln>
            <a:noFill/>
          </a:ln>
        </p:spPr>
      </p:pic>
      <p:pic>
        <p:nvPicPr>
          <p:cNvPr id="180" name="Google Shape;180;p18"/>
          <p:cNvPicPr preferRelativeResize="0"/>
          <p:nvPr/>
        </p:nvPicPr>
        <p:blipFill rotWithShape="1">
          <a:blip r:embed="rId6">
            <a:alphaModFix/>
          </a:blip>
          <a:srcRect r="75883"/>
          <a:stretch/>
        </p:blipFill>
        <p:spPr>
          <a:xfrm flipH="1">
            <a:off x="3867093" y="4300343"/>
            <a:ext cx="286079" cy="1186199"/>
          </a:xfrm>
          <a:prstGeom prst="rect">
            <a:avLst/>
          </a:prstGeom>
          <a:noFill/>
          <a:ln>
            <a:noFill/>
          </a:ln>
        </p:spPr>
      </p:pic>
      <p:pic>
        <p:nvPicPr>
          <p:cNvPr id="181" name="Google Shape;181;p18"/>
          <p:cNvPicPr preferRelativeResize="0"/>
          <p:nvPr/>
        </p:nvPicPr>
        <p:blipFill rotWithShape="1">
          <a:blip r:embed="rId6">
            <a:alphaModFix/>
          </a:blip>
          <a:srcRect r="75883"/>
          <a:stretch/>
        </p:blipFill>
        <p:spPr>
          <a:xfrm>
            <a:off x="4552813" y="4300343"/>
            <a:ext cx="286079" cy="1186199"/>
          </a:xfrm>
          <a:prstGeom prst="rect">
            <a:avLst/>
          </a:prstGeom>
          <a:noFill/>
          <a:ln>
            <a:noFill/>
          </a:ln>
        </p:spPr>
      </p:pic>
      <p:pic>
        <p:nvPicPr>
          <p:cNvPr id="182" name="Google Shape;182;p18"/>
          <p:cNvPicPr preferRelativeResize="0"/>
          <p:nvPr/>
        </p:nvPicPr>
        <p:blipFill rotWithShape="1">
          <a:blip r:embed="rId6">
            <a:alphaModFix/>
          </a:blip>
          <a:srcRect r="75883"/>
          <a:stretch/>
        </p:blipFill>
        <p:spPr>
          <a:xfrm flipH="1">
            <a:off x="4929101" y="4300343"/>
            <a:ext cx="286079" cy="1186199"/>
          </a:xfrm>
          <a:prstGeom prst="rect">
            <a:avLst/>
          </a:prstGeom>
          <a:noFill/>
          <a:ln>
            <a:noFill/>
          </a:ln>
        </p:spPr>
      </p:pic>
      <p:pic>
        <p:nvPicPr>
          <p:cNvPr id="187" name="Google Shape;187;p18"/>
          <p:cNvPicPr preferRelativeResize="0"/>
          <p:nvPr/>
        </p:nvPicPr>
        <p:blipFill>
          <a:blip r:embed="rId7">
            <a:alphaModFix/>
          </a:blip>
          <a:stretch>
            <a:fillRect/>
          </a:stretch>
        </p:blipFill>
        <p:spPr>
          <a:xfrm>
            <a:off x="1951267" y="1716867"/>
            <a:ext cx="964400" cy="964400"/>
          </a:xfrm>
          <a:prstGeom prst="rect">
            <a:avLst/>
          </a:prstGeom>
          <a:noFill/>
          <a:ln>
            <a:noFill/>
          </a:ln>
        </p:spPr>
      </p:pic>
      <p:pic>
        <p:nvPicPr>
          <p:cNvPr id="188" name="Google Shape;188;p18"/>
          <p:cNvPicPr preferRelativeResize="0"/>
          <p:nvPr/>
        </p:nvPicPr>
        <p:blipFill>
          <a:blip r:embed="rId7">
            <a:alphaModFix/>
          </a:blip>
          <a:stretch>
            <a:fillRect/>
          </a:stretch>
        </p:blipFill>
        <p:spPr>
          <a:xfrm>
            <a:off x="8650184" y="1716867"/>
            <a:ext cx="964400" cy="964400"/>
          </a:xfrm>
          <a:prstGeom prst="rect">
            <a:avLst/>
          </a:prstGeom>
          <a:noFill/>
          <a:ln>
            <a:noFill/>
          </a:ln>
        </p:spPr>
      </p:pic>
      <p:pic>
        <p:nvPicPr>
          <p:cNvPr id="189" name="Google Shape;189;p18"/>
          <p:cNvPicPr preferRelativeResize="0"/>
          <p:nvPr/>
        </p:nvPicPr>
        <p:blipFill rotWithShape="1">
          <a:blip r:embed="rId6">
            <a:alphaModFix/>
          </a:blip>
          <a:srcRect r="75883"/>
          <a:stretch/>
        </p:blipFill>
        <p:spPr>
          <a:xfrm>
            <a:off x="1999393" y="1150743"/>
            <a:ext cx="286079" cy="1186199"/>
          </a:xfrm>
          <a:prstGeom prst="rect">
            <a:avLst/>
          </a:prstGeom>
          <a:noFill/>
          <a:ln>
            <a:noFill/>
          </a:ln>
        </p:spPr>
      </p:pic>
      <p:pic>
        <p:nvPicPr>
          <p:cNvPr id="190" name="Google Shape;190;p18"/>
          <p:cNvPicPr preferRelativeResize="0"/>
          <p:nvPr/>
        </p:nvPicPr>
        <p:blipFill rotWithShape="1">
          <a:blip r:embed="rId6">
            <a:alphaModFix/>
          </a:blip>
          <a:srcRect r="75883"/>
          <a:stretch/>
        </p:blipFill>
        <p:spPr>
          <a:xfrm flipH="1">
            <a:off x="2375681" y="1150743"/>
            <a:ext cx="286079" cy="1186199"/>
          </a:xfrm>
          <a:prstGeom prst="rect">
            <a:avLst/>
          </a:prstGeom>
          <a:noFill/>
          <a:ln>
            <a:noFill/>
          </a:ln>
        </p:spPr>
      </p:pic>
      <p:pic>
        <p:nvPicPr>
          <p:cNvPr id="191" name="Google Shape;191;p18"/>
          <p:cNvPicPr preferRelativeResize="0"/>
          <p:nvPr/>
        </p:nvPicPr>
        <p:blipFill rotWithShape="1">
          <a:blip r:embed="rId6">
            <a:alphaModFix/>
          </a:blip>
          <a:srcRect r="75883"/>
          <a:stretch/>
        </p:blipFill>
        <p:spPr>
          <a:xfrm>
            <a:off x="8704993" y="1150743"/>
            <a:ext cx="286079" cy="1186199"/>
          </a:xfrm>
          <a:prstGeom prst="rect">
            <a:avLst/>
          </a:prstGeom>
          <a:noFill/>
          <a:ln>
            <a:noFill/>
          </a:ln>
        </p:spPr>
      </p:pic>
      <p:pic>
        <p:nvPicPr>
          <p:cNvPr id="192" name="Google Shape;192;p18"/>
          <p:cNvPicPr preferRelativeResize="0"/>
          <p:nvPr/>
        </p:nvPicPr>
        <p:blipFill rotWithShape="1">
          <a:blip r:embed="rId6">
            <a:alphaModFix/>
          </a:blip>
          <a:srcRect r="75883"/>
          <a:stretch/>
        </p:blipFill>
        <p:spPr>
          <a:xfrm flipH="1">
            <a:off x="9081281" y="1150743"/>
            <a:ext cx="286079" cy="1186199"/>
          </a:xfrm>
          <a:prstGeom prst="rect">
            <a:avLst/>
          </a:prstGeom>
          <a:noFill/>
          <a:ln>
            <a:noFill/>
          </a:ln>
        </p:spPr>
      </p:pic>
      <p:sp>
        <p:nvSpPr>
          <p:cNvPr id="193" name="Google Shape;193;p18"/>
          <p:cNvSpPr txBox="1"/>
          <p:nvPr/>
        </p:nvSpPr>
        <p:spPr>
          <a:xfrm>
            <a:off x="5319700" y="1344801"/>
            <a:ext cx="1666000" cy="3323946"/>
          </a:xfrm>
          <a:prstGeom prst="rect">
            <a:avLst/>
          </a:prstGeom>
          <a:noFill/>
          <a:ln>
            <a:noFill/>
          </a:ln>
        </p:spPr>
        <p:txBody>
          <a:bodyPr spcFirstLastPara="1" wrap="square" lIns="121900" tIns="121900" rIns="121900" bIns="121900" anchor="t" anchorCtr="0">
            <a:spAutoFit/>
          </a:bodyPr>
          <a:lstStyle/>
          <a:p>
            <a:endParaRPr sz="20000">
              <a:solidFill>
                <a:srgbClr val="0DB7C4"/>
              </a:solidFill>
            </a:endParaRPr>
          </a:p>
        </p:txBody>
      </p:sp>
      <p:pic>
        <p:nvPicPr>
          <p:cNvPr id="52" name="Picture 51">
            <a:extLst>
              <a:ext uri="{FF2B5EF4-FFF2-40B4-BE49-F238E27FC236}">
                <a16:creationId xmlns:a16="http://schemas.microsoft.com/office/drawing/2014/main" id="{C2FD657A-187D-8345-9D5B-133D516821B5}"/>
              </a:ext>
            </a:extLst>
          </p:cNvPr>
          <p:cNvPicPr>
            <a:picLocks noChangeAspect="1"/>
          </p:cNvPicPr>
          <p:nvPr/>
        </p:nvPicPr>
        <p:blipFill>
          <a:blip r:embed="rId8"/>
          <a:stretch>
            <a:fillRect/>
          </a:stretch>
        </p:blipFill>
        <p:spPr>
          <a:xfrm>
            <a:off x="285386" y="5075567"/>
            <a:ext cx="910265" cy="901071"/>
          </a:xfrm>
          <a:prstGeom prst="rect">
            <a:avLst/>
          </a:prstGeom>
        </p:spPr>
      </p:pic>
      <p:pic>
        <p:nvPicPr>
          <p:cNvPr id="53" name="Picture 52">
            <a:extLst>
              <a:ext uri="{FF2B5EF4-FFF2-40B4-BE49-F238E27FC236}">
                <a16:creationId xmlns:a16="http://schemas.microsoft.com/office/drawing/2014/main" id="{19652D75-1A30-9141-A2AE-B63F4C0376D0}"/>
              </a:ext>
            </a:extLst>
          </p:cNvPr>
          <p:cNvPicPr>
            <a:picLocks noChangeAspect="1"/>
          </p:cNvPicPr>
          <p:nvPr/>
        </p:nvPicPr>
        <p:blipFill>
          <a:blip r:embed="rId9"/>
          <a:stretch>
            <a:fillRect/>
          </a:stretch>
        </p:blipFill>
        <p:spPr>
          <a:xfrm>
            <a:off x="1343148" y="5072220"/>
            <a:ext cx="932731" cy="932731"/>
          </a:xfrm>
          <a:prstGeom prst="rect">
            <a:avLst/>
          </a:prstGeom>
        </p:spPr>
      </p:pic>
      <p:pic>
        <p:nvPicPr>
          <p:cNvPr id="54" name="Picture 53">
            <a:extLst>
              <a:ext uri="{FF2B5EF4-FFF2-40B4-BE49-F238E27FC236}">
                <a16:creationId xmlns:a16="http://schemas.microsoft.com/office/drawing/2014/main" id="{C108E6D5-47AF-224A-B63E-C89E958147F7}"/>
              </a:ext>
            </a:extLst>
          </p:cNvPr>
          <p:cNvPicPr>
            <a:picLocks noChangeAspect="1"/>
          </p:cNvPicPr>
          <p:nvPr/>
        </p:nvPicPr>
        <p:blipFill>
          <a:blip r:embed="rId10"/>
          <a:stretch>
            <a:fillRect/>
          </a:stretch>
        </p:blipFill>
        <p:spPr>
          <a:xfrm>
            <a:off x="2392347" y="5046494"/>
            <a:ext cx="952213" cy="959215"/>
          </a:xfrm>
          <a:prstGeom prst="rect">
            <a:avLst/>
          </a:prstGeom>
        </p:spPr>
      </p:pic>
      <p:pic>
        <p:nvPicPr>
          <p:cNvPr id="55" name="Picture 54">
            <a:extLst>
              <a:ext uri="{FF2B5EF4-FFF2-40B4-BE49-F238E27FC236}">
                <a16:creationId xmlns:a16="http://schemas.microsoft.com/office/drawing/2014/main" id="{AFEEFB29-6EF4-4A4A-B91F-137C324DC735}"/>
              </a:ext>
            </a:extLst>
          </p:cNvPr>
          <p:cNvPicPr>
            <a:picLocks noChangeAspect="1"/>
          </p:cNvPicPr>
          <p:nvPr/>
        </p:nvPicPr>
        <p:blipFill>
          <a:blip r:embed="rId11"/>
          <a:stretch>
            <a:fillRect/>
          </a:stretch>
        </p:blipFill>
        <p:spPr>
          <a:xfrm>
            <a:off x="3298153" y="5004034"/>
            <a:ext cx="1079484" cy="1069103"/>
          </a:xfrm>
          <a:prstGeom prst="rect">
            <a:avLst/>
          </a:prstGeom>
        </p:spPr>
      </p:pic>
      <p:pic>
        <p:nvPicPr>
          <p:cNvPr id="56" name="Picture 55">
            <a:extLst>
              <a:ext uri="{FF2B5EF4-FFF2-40B4-BE49-F238E27FC236}">
                <a16:creationId xmlns:a16="http://schemas.microsoft.com/office/drawing/2014/main" id="{64EA69DB-3607-FA48-A686-987F859E83CA}"/>
              </a:ext>
            </a:extLst>
          </p:cNvPr>
          <p:cNvPicPr>
            <a:picLocks noChangeAspect="1"/>
          </p:cNvPicPr>
          <p:nvPr/>
        </p:nvPicPr>
        <p:blipFill>
          <a:blip r:embed="rId12"/>
          <a:stretch>
            <a:fillRect/>
          </a:stretch>
        </p:blipFill>
        <p:spPr>
          <a:xfrm>
            <a:off x="4352327" y="5027562"/>
            <a:ext cx="1045483" cy="1035429"/>
          </a:xfrm>
          <a:prstGeom prst="rect">
            <a:avLst/>
          </a:prstGeom>
        </p:spPr>
      </p:pic>
      <p:pic>
        <p:nvPicPr>
          <p:cNvPr id="57" name="Google Shape;179;p18">
            <a:extLst>
              <a:ext uri="{FF2B5EF4-FFF2-40B4-BE49-F238E27FC236}">
                <a16:creationId xmlns:a16="http://schemas.microsoft.com/office/drawing/2014/main" id="{FA248686-4B8E-7F49-8C4E-81E01E54556A}"/>
              </a:ext>
            </a:extLst>
          </p:cNvPr>
          <p:cNvPicPr preferRelativeResize="0"/>
          <p:nvPr/>
        </p:nvPicPr>
        <p:blipFill rotWithShape="1">
          <a:blip r:embed="rId6">
            <a:alphaModFix/>
          </a:blip>
          <a:srcRect r="75883"/>
          <a:stretch/>
        </p:blipFill>
        <p:spPr>
          <a:xfrm>
            <a:off x="10043045" y="4250502"/>
            <a:ext cx="286079" cy="1186199"/>
          </a:xfrm>
          <a:prstGeom prst="rect">
            <a:avLst/>
          </a:prstGeom>
          <a:noFill/>
          <a:ln>
            <a:noFill/>
          </a:ln>
        </p:spPr>
      </p:pic>
      <p:pic>
        <p:nvPicPr>
          <p:cNvPr id="58" name="Google Shape;180;p18">
            <a:extLst>
              <a:ext uri="{FF2B5EF4-FFF2-40B4-BE49-F238E27FC236}">
                <a16:creationId xmlns:a16="http://schemas.microsoft.com/office/drawing/2014/main" id="{B5C12FE7-0CF3-5D41-91AE-0FACE9FA9C6C}"/>
              </a:ext>
            </a:extLst>
          </p:cNvPr>
          <p:cNvPicPr preferRelativeResize="0"/>
          <p:nvPr/>
        </p:nvPicPr>
        <p:blipFill rotWithShape="1">
          <a:blip r:embed="rId6">
            <a:alphaModFix/>
          </a:blip>
          <a:srcRect r="75883"/>
          <a:stretch/>
        </p:blipFill>
        <p:spPr>
          <a:xfrm flipH="1">
            <a:off x="10419333" y="4250502"/>
            <a:ext cx="286079" cy="1186199"/>
          </a:xfrm>
          <a:prstGeom prst="rect">
            <a:avLst/>
          </a:prstGeom>
          <a:noFill/>
          <a:ln>
            <a:noFill/>
          </a:ln>
        </p:spPr>
      </p:pic>
      <p:pic>
        <p:nvPicPr>
          <p:cNvPr id="59" name="Google Shape;181;p18">
            <a:extLst>
              <a:ext uri="{FF2B5EF4-FFF2-40B4-BE49-F238E27FC236}">
                <a16:creationId xmlns:a16="http://schemas.microsoft.com/office/drawing/2014/main" id="{1471AE52-21EA-1744-A204-AFE35ECBA957}"/>
              </a:ext>
            </a:extLst>
          </p:cNvPr>
          <p:cNvPicPr preferRelativeResize="0"/>
          <p:nvPr/>
        </p:nvPicPr>
        <p:blipFill rotWithShape="1">
          <a:blip r:embed="rId6">
            <a:alphaModFix/>
          </a:blip>
          <a:srcRect r="75883"/>
          <a:stretch/>
        </p:blipFill>
        <p:spPr>
          <a:xfrm>
            <a:off x="11105053" y="4250502"/>
            <a:ext cx="286079" cy="1186199"/>
          </a:xfrm>
          <a:prstGeom prst="rect">
            <a:avLst/>
          </a:prstGeom>
          <a:noFill/>
          <a:ln>
            <a:noFill/>
          </a:ln>
        </p:spPr>
      </p:pic>
      <p:pic>
        <p:nvPicPr>
          <p:cNvPr id="60" name="Google Shape;182;p18">
            <a:extLst>
              <a:ext uri="{FF2B5EF4-FFF2-40B4-BE49-F238E27FC236}">
                <a16:creationId xmlns:a16="http://schemas.microsoft.com/office/drawing/2014/main" id="{D1D71D23-BF73-5641-B53F-50F01BF495E9}"/>
              </a:ext>
            </a:extLst>
          </p:cNvPr>
          <p:cNvPicPr preferRelativeResize="0"/>
          <p:nvPr/>
        </p:nvPicPr>
        <p:blipFill rotWithShape="1">
          <a:blip r:embed="rId6">
            <a:alphaModFix/>
          </a:blip>
          <a:srcRect r="75883"/>
          <a:stretch/>
        </p:blipFill>
        <p:spPr>
          <a:xfrm flipH="1">
            <a:off x="11481341" y="4250502"/>
            <a:ext cx="286079" cy="1186199"/>
          </a:xfrm>
          <a:prstGeom prst="rect">
            <a:avLst/>
          </a:prstGeom>
          <a:noFill/>
          <a:ln>
            <a:noFill/>
          </a:ln>
        </p:spPr>
      </p:pic>
      <p:pic>
        <p:nvPicPr>
          <p:cNvPr id="61" name="Picture 60">
            <a:extLst>
              <a:ext uri="{FF2B5EF4-FFF2-40B4-BE49-F238E27FC236}">
                <a16:creationId xmlns:a16="http://schemas.microsoft.com/office/drawing/2014/main" id="{8E7A7659-A192-F549-922E-A2618DF4A0C8}"/>
              </a:ext>
            </a:extLst>
          </p:cNvPr>
          <p:cNvPicPr>
            <a:picLocks noChangeAspect="1"/>
          </p:cNvPicPr>
          <p:nvPr/>
        </p:nvPicPr>
        <p:blipFill>
          <a:blip r:embed="rId8"/>
          <a:stretch>
            <a:fillRect/>
          </a:stretch>
        </p:blipFill>
        <p:spPr>
          <a:xfrm>
            <a:off x="6837626" y="5025726"/>
            <a:ext cx="910265" cy="901071"/>
          </a:xfrm>
          <a:prstGeom prst="rect">
            <a:avLst/>
          </a:prstGeom>
        </p:spPr>
      </p:pic>
      <p:pic>
        <p:nvPicPr>
          <p:cNvPr id="62" name="Picture 61">
            <a:extLst>
              <a:ext uri="{FF2B5EF4-FFF2-40B4-BE49-F238E27FC236}">
                <a16:creationId xmlns:a16="http://schemas.microsoft.com/office/drawing/2014/main" id="{9DBD6A7B-6172-924A-9985-02F134500A4C}"/>
              </a:ext>
            </a:extLst>
          </p:cNvPr>
          <p:cNvPicPr>
            <a:picLocks noChangeAspect="1"/>
          </p:cNvPicPr>
          <p:nvPr/>
        </p:nvPicPr>
        <p:blipFill>
          <a:blip r:embed="rId9"/>
          <a:stretch>
            <a:fillRect/>
          </a:stretch>
        </p:blipFill>
        <p:spPr>
          <a:xfrm>
            <a:off x="7895388" y="5022379"/>
            <a:ext cx="932731" cy="932731"/>
          </a:xfrm>
          <a:prstGeom prst="rect">
            <a:avLst/>
          </a:prstGeom>
        </p:spPr>
      </p:pic>
      <p:pic>
        <p:nvPicPr>
          <p:cNvPr id="63" name="Picture 62">
            <a:extLst>
              <a:ext uri="{FF2B5EF4-FFF2-40B4-BE49-F238E27FC236}">
                <a16:creationId xmlns:a16="http://schemas.microsoft.com/office/drawing/2014/main" id="{0B825028-6E54-A948-B99B-50B13DBFC9C4}"/>
              </a:ext>
            </a:extLst>
          </p:cNvPr>
          <p:cNvPicPr>
            <a:picLocks noChangeAspect="1"/>
          </p:cNvPicPr>
          <p:nvPr/>
        </p:nvPicPr>
        <p:blipFill>
          <a:blip r:embed="rId10"/>
          <a:stretch>
            <a:fillRect/>
          </a:stretch>
        </p:blipFill>
        <p:spPr>
          <a:xfrm>
            <a:off x="8944587" y="4996653"/>
            <a:ext cx="952213" cy="959215"/>
          </a:xfrm>
          <a:prstGeom prst="rect">
            <a:avLst/>
          </a:prstGeom>
        </p:spPr>
      </p:pic>
      <p:pic>
        <p:nvPicPr>
          <p:cNvPr id="64" name="Picture 63">
            <a:extLst>
              <a:ext uri="{FF2B5EF4-FFF2-40B4-BE49-F238E27FC236}">
                <a16:creationId xmlns:a16="http://schemas.microsoft.com/office/drawing/2014/main" id="{3AA91921-2378-BC47-A587-6D0852393FD6}"/>
              </a:ext>
            </a:extLst>
          </p:cNvPr>
          <p:cNvPicPr>
            <a:picLocks noChangeAspect="1"/>
          </p:cNvPicPr>
          <p:nvPr/>
        </p:nvPicPr>
        <p:blipFill>
          <a:blip r:embed="rId11"/>
          <a:stretch>
            <a:fillRect/>
          </a:stretch>
        </p:blipFill>
        <p:spPr>
          <a:xfrm>
            <a:off x="9850393" y="4954193"/>
            <a:ext cx="1079484" cy="1069103"/>
          </a:xfrm>
          <a:prstGeom prst="rect">
            <a:avLst/>
          </a:prstGeom>
        </p:spPr>
      </p:pic>
      <p:pic>
        <p:nvPicPr>
          <p:cNvPr id="65" name="Picture 64">
            <a:extLst>
              <a:ext uri="{FF2B5EF4-FFF2-40B4-BE49-F238E27FC236}">
                <a16:creationId xmlns:a16="http://schemas.microsoft.com/office/drawing/2014/main" id="{F7D80868-3B4E-1541-A5DD-C928B90550A8}"/>
              </a:ext>
            </a:extLst>
          </p:cNvPr>
          <p:cNvPicPr>
            <a:picLocks noChangeAspect="1"/>
          </p:cNvPicPr>
          <p:nvPr/>
        </p:nvPicPr>
        <p:blipFill>
          <a:blip r:embed="rId12"/>
          <a:stretch>
            <a:fillRect/>
          </a:stretch>
        </p:blipFill>
        <p:spPr>
          <a:xfrm>
            <a:off x="10904567" y="4977720"/>
            <a:ext cx="1045483" cy="1035429"/>
          </a:xfrm>
          <a:prstGeom prst="rect">
            <a:avLst/>
          </a:prstGeom>
        </p:spPr>
      </p:pic>
      <p:sp>
        <p:nvSpPr>
          <p:cNvPr id="42" name="Google Shape;237;p19">
            <a:extLst>
              <a:ext uri="{FF2B5EF4-FFF2-40B4-BE49-F238E27FC236}">
                <a16:creationId xmlns:a16="http://schemas.microsoft.com/office/drawing/2014/main" id="{E24A315B-24F1-9B4F-9309-71E2FF8518F2}"/>
              </a:ext>
            </a:extLst>
          </p:cNvPr>
          <p:cNvSpPr txBox="1"/>
          <p:nvPr/>
        </p:nvSpPr>
        <p:spPr>
          <a:xfrm>
            <a:off x="5522900" y="1548001"/>
            <a:ext cx="1666000" cy="3323946"/>
          </a:xfrm>
          <a:prstGeom prst="rect">
            <a:avLst/>
          </a:prstGeom>
          <a:noFill/>
          <a:ln>
            <a:noFill/>
          </a:ln>
        </p:spPr>
        <p:txBody>
          <a:bodyPr spcFirstLastPara="1" wrap="square" lIns="121900" tIns="121900" rIns="121900" bIns="121900" anchor="t" anchorCtr="0">
            <a:spAutoFit/>
          </a:bodyPr>
          <a:lstStyle/>
          <a:p>
            <a:r>
              <a:rPr lang="en" sz="20000" dirty="0">
                <a:solidFill>
                  <a:srgbClr val="0DB7C4"/>
                </a:solidFill>
              </a:rPr>
              <a:t>≈</a:t>
            </a:r>
            <a:endParaRPr sz="20000" dirty="0">
              <a:solidFill>
                <a:srgbClr val="0DB7C4"/>
              </a:solidFill>
            </a:endParaRPr>
          </a:p>
        </p:txBody>
      </p:sp>
      <p:sp>
        <p:nvSpPr>
          <p:cNvPr id="43" name="Google Shape;238;p19">
            <a:extLst>
              <a:ext uri="{FF2B5EF4-FFF2-40B4-BE49-F238E27FC236}">
                <a16:creationId xmlns:a16="http://schemas.microsoft.com/office/drawing/2014/main" id="{5577F52F-55BC-2E4C-844C-8BC57DB9260D}"/>
              </a:ext>
            </a:extLst>
          </p:cNvPr>
          <p:cNvSpPr txBox="1"/>
          <p:nvPr/>
        </p:nvSpPr>
        <p:spPr>
          <a:xfrm>
            <a:off x="5088767" y="1269201"/>
            <a:ext cx="2546000" cy="1436187"/>
          </a:xfrm>
          <a:prstGeom prst="rect">
            <a:avLst/>
          </a:prstGeom>
          <a:noFill/>
          <a:ln>
            <a:noFill/>
          </a:ln>
        </p:spPr>
        <p:txBody>
          <a:bodyPr spcFirstLastPara="1" wrap="square" lIns="121900" tIns="121900" rIns="121900" bIns="121900" anchor="t" anchorCtr="0">
            <a:spAutoFit/>
          </a:bodyPr>
          <a:lstStyle/>
          <a:p>
            <a:r>
              <a:rPr lang="en" sz="7733" dirty="0">
                <a:solidFill>
                  <a:srgbClr val="0DB7C4"/>
                </a:solidFill>
                <a:latin typeface="Raleway"/>
                <a:ea typeface="Raleway"/>
                <a:cs typeface="Raleway"/>
                <a:sym typeface="Raleway"/>
              </a:rPr>
              <a:t> ϵ, </a:t>
            </a:r>
            <a:r>
              <a:rPr lang="en" sz="7733" dirty="0" err="1">
                <a:solidFill>
                  <a:srgbClr val="0DB7C4"/>
                </a:solidFill>
                <a:latin typeface="Raleway"/>
                <a:ea typeface="Raleway"/>
                <a:cs typeface="Raleway"/>
                <a:sym typeface="Raleway"/>
              </a:rPr>
              <a:t>δ</a:t>
            </a:r>
            <a:endParaRPr sz="7733" dirty="0">
              <a:solidFill>
                <a:srgbClr val="0DB7C4"/>
              </a:solidFill>
              <a:latin typeface="Raleway"/>
              <a:ea typeface="Raleway"/>
              <a:cs typeface="Raleway"/>
              <a:sym typeface="Raleway"/>
            </a:endParaRPr>
          </a:p>
        </p:txBody>
      </p:sp>
      <p:sp>
        <p:nvSpPr>
          <p:cNvPr id="44" name="Cloud Callout 43">
            <a:extLst>
              <a:ext uri="{FF2B5EF4-FFF2-40B4-BE49-F238E27FC236}">
                <a16:creationId xmlns:a16="http://schemas.microsoft.com/office/drawing/2014/main" id="{659BC0AC-133F-6949-881A-B5F9D7D5E39C}"/>
              </a:ext>
            </a:extLst>
          </p:cNvPr>
          <p:cNvSpPr/>
          <p:nvPr/>
        </p:nvSpPr>
        <p:spPr>
          <a:xfrm>
            <a:off x="3514972" y="1058821"/>
            <a:ext cx="5589616" cy="3437467"/>
          </a:xfrm>
          <a:prstGeom prst="cloudCallou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Deniability for the sources of the messages</a:t>
            </a:r>
          </a:p>
        </p:txBody>
      </p:sp>
    </p:spTree>
    <p:extLst>
      <p:ext uri="{BB962C8B-B14F-4D97-AF65-F5344CB8AC3E}">
        <p14:creationId xmlns:p14="http://schemas.microsoft.com/office/powerpoint/2010/main" val="344303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466C97D-D528-8D4D-A701-5DAE0E23605E}"/>
              </a:ext>
            </a:extLst>
          </p:cNvPr>
          <p:cNvCxnSpPr>
            <a:cxnSpLocks/>
          </p:cNvCxnSpPr>
          <p:nvPr/>
        </p:nvCxnSpPr>
        <p:spPr>
          <a:xfrm>
            <a:off x="5897317" y="1545618"/>
            <a:ext cx="0" cy="5196805"/>
          </a:xfrm>
          <a:prstGeom prst="line">
            <a:avLst/>
          </a:prstGeom>
          <a:ln w="50800"/>
        </p:spPr>
        <p:style>
          <a:lnRef idx="1">
            <a:schemeClr val="accent2"/>
          </a:lnRef>
          <a:fillRef idx="0">
            <a:schemeClr val="accent2"/>
          </a:fillRef>
          <a:effectRef idx="0">
            <a:schemeClr val="accent2"/>
          </a:effectRef>
          <a:fontRef idx="minor">
            <a:schemeClr val="tx1"/>
          </a:fontRef>
        </p:style>
      </p:cxnSp>
      <p:sp>
        <p:nvSpPr>
          <p:cNvPr id="4" name="Google Shape;119;p15">
            <a:extLst>
              <a:ext uri="{FF2B5EF4-FFF2-40B4-BE49-F238E27FC236}">
                <a16:creationId xmlns:a16="http://schemas.microsoft.com/office/drawing/2014/main" id="{5379C1CC-68EF-3A4B-9C82-F99E1D5F9437}"/>
              </a:ext>
            </a:extLst>
          </p:cNvPr>
          <p:cNvSpPr txBox="1"/>
          <p:nvPr/>
        </p:nvSpPr>
        <p:spPr>
          <a:xfrm>
            <a:off x="233699" y="-35541"/>
            <a:ext cx="11800800" cy="841280"/>
          </a:xfrm>
          <a:prstGeom prst="rect">
            <a:avLst/>
          </a:prstGeom>
          <a:noFill/>
          <a:ln>
            <a:noFill/>
          </a:ln>
        </p:spPr>
        <p:txBody>
          <a:bodyPr spcFirstLastPara="1" wrap="square" lIns="121900" tIns="121900" rIns="121900" bIns="121900" anchor="t" anchorCtr="0">
            <a:spAutoFit/>
          </a:bodyPr>
          <a:lstStyle/>
          <a:p>
            <a:r>
              <a:rPr lang="en-US" sz="3867" b="1" dirty="0">
                <a:solidFill>
                  <a:schemeClr val="accent1">
                    <a:lumMod val="75000"/>
                  </a:schemeClr>
                </a:solidFill>
                <a:latin typeface="Calibri" panose="020F0502020204030204" pitchFamily="34" charset="0"/>
                <a:ea typeface="Raleway"/>
                <a:cs typeface="Calibri" panose="020F0502020204030204" pitchFamily="34" charset="0"/>
                <a:sym typeface="Raleway"/>
              </a:rPr>
              <a:t>Our work: A Composition Framework for DO algorithms</a:t>
            </a:r>
            <a:endParaRPr sz="3867" b="1" dirty="0">
              <a:solidFill>
                <a:schemeClr val="accent1">
                  <a:lumMod val="75000"/>
                </a:schemeClr>
              </a:solidFill>
              <a:latin typeface="Calibri" panose="020F0502020204030204" pitchFamily="34" charset="0"/>
              <a:ea typeface="Raleway"/>
              <a:cs typeface="Calibri" panose="020F0502020204030204" pitchFamily="34" charset="0"/>
              <a:sym typeface="Raleway"/>
            </a:endParaRPr>
          </a:p>
        </p:txBody>
      </p:sp>
      <p:pic>
        <p:nvPicPr>
          <p:cNvPr id="5" name="Picture 4">
            <a:extLst>
              <a:ext uri="{FF2B5EF4-FFF2-40B4-BE49-F238E27FC236}">
                <a16:creationId xmlns:a16="http://schemas.microsoft.com/office/drawing/2014/main" id="{8E1B33F9-F718-3344-809F-655CD7149615}"/>
              </a:ext>
            </a:extLst>
          </p:cNvPr>
          <p:cNvPicPr>
            <a:picLocks noChangeAspect="1"/>
          </p:cNvPicPr>
          <p:nvPr/>
        </p:nvPicPr>
        <p:blipFill>
          <a:blip r:embed="rId3"/>
          <a:stretch>
            <a:fillRect/>
          </a:stretch>
        </p:blipFill>
        <p:spPr>
          <a:xfrm>
            <a:off x="1365693" y="1697075"/>
            <a:ext cx="3225800" cy="3225800"/>
          </a:xfrm>
          <a:prstGeom prst="rect">
            <a:avLst/>
          </a:prstGeom>
        </p:spPr>
      </p:pic>
      <p:sp>
        <p:nvSpPr>
          <p:cNvPr id="6" name="TextBox 5">
            <a:extLst>
              <a:ext uri="{FF2B5EF4-FFF2-40B4-BE49-F238E27FC236}">
                <a16:creationId xmlns:a16="http://schemas.microsoft.com/office/drawing/2014/main" id="{DEED52BE-431F-AC4C-900B-752E842F88FC}"/>
              </a:ext>
            </a:extLst>
          </p:cNvPr>
          <p:cNvSpPr txBox="1"/>
          <p:nvPr/>
        </p:nvSpPr>
        <p:spPr>
          <a:xfrm>
            <a:off x="59364" y="4940838"/>
            <a:ext cx="4171911" cy="1323439"/>
          </a:xfrm>
          <a:prstGeom prst="rect">
            <a:avLst/>
          </a:prstGeom>
          <a:noFill/>
        </p:spPr>
        <p:txBody>
          <a:bodyPr wrap="none" rtlCol="0">
            <a:spAutoFit/>
          </a:bodyPr>
          <a:lstStyle/>
          <a:p>
            <a:r>
              <a:rPr lang="en-US" sz="4000" dirty="0"/>
              <a:t>Before:</a:t>
            </a:r>
          </a:p>
          <a:p>
            <a:pPr marL="571500" indent="-571500">
              <a:buFont typeface="Arial" panose="020B0604020202020204" pitchFamily="34" charset="0"/>
              <a:buChar char="•"/>
            </a:pPr>
            <a:r>
              <a:rPr lang="en-US" sz="4000" dirty="0"/>
              <a:t>Not composable</a:t>
            </a:r>
          </a:p>
        </p:txBody>
      </p:sp>
      <p:pic>
        <p:nvPicPr>
          <p:cNvPr id="7" name="Picture 6">
            <a:extLst>
              <a:ext uri="{FF2B5EF4-FFF2-40B4-BE49-F238E27FC236}">
                <a16:creationId xmlns:a16="http://schemas.microsoft.com/office/drawing/2014/main" id="{7070DF64-CFCB-DC42-9FE8-4E3F240A96E4}"/>
              </a:ext>
            </a:extLst>
          </p:cNvPr>
          <p:cNvPicPr>
            <a:picLocks noChangeAspect="1"/>
          </p:cNvPicPr>
          <p:nvPr/>
        </p:nvPicPr>
        <p:blipFill>
          <a:blip r:embed="rId4"/>
          <a:stretch>
            <a:fillRect/>
          </a:stretch>
        </p:blipFill>
        <p:spPr>
          <a:xfrm>
            <a:off x="7020590" y="1835076"/>
            <a:ext cx="3922926" cy="2949797"/>
          </a:xfrm>
          <a:prstGeom prst="rect">
            <a:avLst/>
          </a:prstGeom>
        </p:spPr>
      </p:pic>
      <p:sp>
        <p:nvSpPr>
          <p:cNvPr id="8" name="TextBox 7">
            <a:extLst>
              <a:ext uri="{FF2B5EF4-FFF2-40B4-BE49-F238E27FC236}">
                <a16:creationId xmlns:a16="http://schemas.microsoft.com/office/drawing/2014/main" id="{7D01E0E0-3A67-E742-80F8-476F67462AE9}"/>
              </a:ext>
            </a:extLst>
          </p:cNvPr>
          <p:cNvSpPr txBox="1"/>
          <p:nvPr/>
        </p:nvSpPr>
        <p:spPr>
          <a:xfrm>
            <a:off x="6196041" y="4940837"/>
            <a:ext cx="3622658" cy="1938992"/>
          </a:xfrm>
          <a:prstGeom prst="rect">
            <a:avLst/>
          </a:prstGeom>
          <a:noFill/>
        </p:spPr>
        <p:txBody>
          <a:bodyPr wrap="none" rtlCol="0">
            <a:spAutoFit/>
          </a:bodyPr>
          <a:lstStyle/>
          <a:p>
            <a:r>
              <a:rPr lang="en-US" sz="4000" dirty="0"/>
              <a:t>After:</a:t>
            </a:r>
          </a:p>
          <a:p>
            <a:pPr marL="571500" indent="-571500">
              <a:buFont typeface="Arial" panose="020B0604020202020204" pitchFamily="34" charset="0"/>
              <a:buChar char="•"/>
            </a:pPr>
            <a:r>
              <a:rPr lang="en-US" sz="4000" dirty="0"/>
              <a:t>Composable</a:t>
            </a:r>
          </a:p>
          <a:p>
            <a:pPr marL="571500" indent="-571500">
              <a:buFont typeface="Arial" panose="020B0604020202020204" pitchFamily="34" charset="0"/>
              <a:buChar char="•"/>
            </a:pPr>
            <a:r>
              <a:rPr lang="en-US" sz="4000" dirty="0"/>
              <a:t>Modulization </a:t>
            </a:r>
          </a:p>
        </p:txBody>
      </p:sp>
    </p:spTree>
    <p:extLst>
      <p:ext uri="{BB962C8B-B14F-4D97-AF65-F5344CB8AC3E}">
        <p14:creationId xmlns:p14="http://schemas.microsoft.com/office/powerpoint/2010/main" val="38164943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sp>
        <p:nvSpPr>
          <p:cNvPr id="233" name="Google Shape;233;p40"/>
          <p:cNvSpPr txBox="1"/>
          <p:nvPr/>
        </p:nvSpPr>
        <p:spPr>
          <a:xfrm rot="5400000">
            <a:off x="1076333" y="3983600"/>
            <a:ext cx="1439200" cy="1066800"/>
          </a:xfrm>
          <a:prstGeom prst="rect">
            <a:avLst/>
          </a:prstGeom>
          <a:noFill/>
          <a:ln>
            <a:noFill/>
          </a:ln>
        </p:spPr>
        <p:txBody>
          <a:bodyPr spcFirstLastPara="1" wrap="square" lIns="121900" tIns="121900" rIns="121900" bIns="121900" anchor="t" anchorCtr="0">
            <a:noAutofit/>
          </a:bodyPr>
          <a:lstStyle/>
          <a:p>
            <a:r>
              <a:rPr lang="en" sz="8000"/>
              <a:t>...</a:t>
            </a:r>
            <a:endParaRPr sz="8000"/>
          </a:p>
        </p:txBody>
      </p:sp>
      <p:pic>
        <p:nvPicPr>
          <p:cNvPr id="3" name="Picture 2">
            <a:extLst>
              <a:ext uri="{FF2B5EF4-FFF2-40B4-BE49-F238E27FC236}">
                <a16:creationId xmlns:a16="http://schemas.microsoft.com/office/drawing/2014/main" id="{08C8D171-28E5-FC4C-BB4F-51BB771C1EBA}"/>
              </a:ext>
            </a:extLst>
          </p:cNvPr>
          <p:cNvPicPr>
            <a:picLocks noChangeAspect="1"/>
          </p:cNvPicPr>
          <p:nvPr/>
        </p:nvPicPr>
        <p:blipFill>
          <a:blip r:embed="rId3"/>
          <a:stretch>
            <a:fillRect/>
          </a:stretch>
        </p:blipFill>
        <p:spPr>
          <a:xfrm>
            <a:off x="590534" y="438830"/>
            <a:ext cx="1422400" cy="1422400"/>
          </a:xfrm>
          <a:prstGeom prst="rect">
            <a:avLst/>
          </a:prstGeom>
        </p:spPr>
      </p:pic>
      <p:sp>
        <p:nvSpPr>
          <p:cNvPr id="4" name="TextBox 3">
            <a:extLst>
              <a:ext uri="{FF2B5EF4-FFF2-40B4-BE49-F238E27FC236}">
                <a16:creationId xmlns:a16="http://schemas.microsoft.com/office/drawing/2014/main" id="{08917FE4-A690-724B-A795-12C1BD49C0E2}"/>
              </a:ext>
            </a:extLst>
          </p:cNvPr>
          <p:cNvSpPr txBox="1"/>
          <p:nvPr/>
        </p:nvSpPr>
        <p:spPr>
          <a:xfrm>
            <a:off x="1885942" y="824240"/>
            <a:ext cx="886781" cy="523220"/>
          </a:xfrm>
          <a:prstGeom prst="rect">
            <a:avLst/>
          </a:prstGeom>
          <a:noFill/>
        </p:spPr>
        <p:txBody>
          <a:bodyPr wrap="none" rtlCol="0">
            <a:spAutoFit/>
          </a:bodyPr>
          <a:lstStyle/>
          <a:p>
            <a:r>
              <a:rPr lang="en-US" sz="2800" dirty="0"/>
              <a:t>Alice</a:t>
            </a:r>
          </a:p>
        </p:txBody>
      </p:sp>
      <p:pic>
        <p:nvPicPr>
          <p:cNvPr id="13" name="Picture 12">
            <a:extLst>
              <a:ext uri="{FF2B5EF4-FFF2-40B4-BE49-F238E27FC236}">
                <a16:creationId xmlns:a16="http://schemas.microsoft.com/office/drawing/2014/main" id="{F136D38B-DE5C-114C-83AD-036336C5C836}"/>
              </a:ext>
            </a:extLst>
          </p:cNvPr>
          <p:cNvPicPr>
            <a:picLocks noChangeAspect="1"/>
          </p:cNvPicPr>
          <p:nvPr/>
        </p:nvPicPr>
        <p:blipFill>
          <a:blip r:embed="rId3"/>
          <a:stretch>
            <a:fillRect/>
          </a:stretch>
        </p:blipFill>
        <p:spPr>
          <a:xfrm>
            <a:off x="590534" y="1955897"/>
            <a:ext cx="1422400" cy="1422400"/>
          </a:xfrm>
          <a:prstGeom prst="rect">
            <a:avLst/>
          </a:prstGeom>
        </p:spPr>
      </p:pic>
      <p:sp>
        <p:nvSpPr>
          <p:cNvPr id="14" name="TextBox 13">
            <a:extLst>
              <a:ext uri="{FF2B5EF4-FFF2-40B4-BE49-F238E27FC236}">
                <a16:creationId xmlns:a16="http://schemas.microsoft.com/office/drawing/2014/main" id="{A2C25573-E52F-F84F-A0F2-5A54A17FDA50}"/>
              </a:ext>
            </a:extLst>
          </p:cNvPr>
          <p:cNvSpPr txBox="1"/>
          <p:nvPr/>
        </p:nvSpPr>
        <p:spPr>
          <a:xfrm>
            <a:off x="1871359" y="2375000"/>
            <a:ext cx="758541" cy="523220"/>
          </a:xfrm>
          <a:prstGeom prst="rect">
            <a:avLst/>
          </a:prstGeom>
          <a:noFill/>
        </p:spPr>
        <p:txBody>
          <a:bodyPr wrap="none" rtlCol="0">
            <a:spAutoFit/>
          </a:bodyPr>
          <a:lstStyle/>
          <a:p>
            <a:r>
              <a:rPr lang="en-US" sz="2800" dirty="0"/>
              <a:t>Bob</a:t>
            </a:r>
          </a:p>
        </p:txBody>
      </p:sp>
      <p:pic>
        <p:nvPicPr>
          <p:cNvPr id="15" name="Picture 14">
            <a:extLst>
              <a:ext uri="{FF2B5EF4-FFF2-40B4-BE49-F238E27FC236}">
                <a16:creationId xmlns:a16="http://schemas.microsoft.com/office/drawing/2014/main" id="{FF942C59-337D-EA45-86E2-AE878CA03D19}"/>
              </a:ext>
            </a:extLst>
          </p:cNvPr>
          <p:cNvPicPr>
            <a:picLocks noChangeAspect="1"/>
          </p:cNvPicPr>
          <p:nvPr/>
        </p:nvPicPr>
        <p:blipFill>
          <a:blip r:embed="rId3"/>
          <a:stretch>
            <a:fillRect/>
          </a:stretch>
        </p:blipFill>
        <p:spPr>
          <a:xfrm>
            <a:off x="590534" y="4944503"/>
            <a:ext cx="1422400" cy="1422400"/>
          </a:xfrm>
          <a:prstGeom prst="rect">
            <a:avLst/>
          </a:prstGeom>
        </p:spPr>
      </p:pic>
      <p:sp>
        <p:nvSpPr>
          <p:cNvPr id="16" name="TextBox 15">
            <a:extLst>
              <a:ext uri="{FF2B5EF4-FFF2-40B4-BE49-F238E27FC236}">
                <a16:creationId xmlns:a16="http://schemas.microsoft.com/office/drawing/2014/main" id="{C578665C-E78D-1C41-A799-C0523AA5FDE0}"/>
              </a:ext>
            </a:extLst>
          </p:cNvPr>
          <p:cNvSpPr txBox="1"/>
          <p:nvPr/>
        </p:nvSpPr>
        <p:spPr>
          <a:xfrm>
            <a:off x="1952466" y="5540141"/>
            <a:ext cx="753732" cy="523220"/>
          </a:xfrm>
          <a:prstGeom prst="rect">
            <a:avLst/>
          </a:prstGeom>
          <a:noFill/>
        </p:spPr>
        <p:txBody>
          <a:bodyPr wrap="none" rtlCol="0">
            <a:spAutoFit/>
          </a:bodyPr>
          <a:lstStyle/>
          <a:p>
            <a:r>
              <a:rPr lang="en-US" sz="2800" dirty="0"/>
              <a:t>Carl</a:t>
            </a:r>
          </a:p>
        </p:txBody>
      </p:sp>
      <p:cxnSp>
        <p:nvCxnSpPr>
          <p:cNvPr id="9" name="Google Shape;246;p41">
            <a:extLst>
              <a:ext uri="{FF2B5EF4-FFF2-40B4-BE49-F238E27FC236}">
                <a16:creationId xmlns:a16="http://schemas.microsoft.com/office/drawing/2014/main" id="{2E2DE479-28B6-3042-8DDA-288CFC26F6A3}"/>
              </a:ext>
            </a:extLst>
          </p:cNvPr>
          <p:cNvCxnSpPr/>
          <p:nvPr/>
        </p:nvCxnSpPr>
        <p:spPr>
          <a:xfrm rot="10800000" flipH="1">
            <a:off x="2955917" y="1085850"/>
            <a:ext cx="4524400" cy="5200"/>
          </a:xfrm>
          <a:prstGeom prst="straightConnector1">
            <a:avLst/>
          </a:prstGeom>
          <a:noFill/>
          <a:ln w="76200" cap="flat" cmpd="sng">
            <a:solidFill>
              <a:srgbClr val="CFE2F3"/>
            </a:solidFill>
            <a:prstDash val="solid"/>
            <a:round/>
            <a:headEnd type="none" w="med" len="med"/>
            <a:tailEnd type="triangle" w="med" len="med"/>
          </a:ln>
        </p:spPr>
      </p:cxnSp>
      <p:cxnSp>
        <p:nvCxnSpPr>
          <p:cNvPr id="10" name="Google Shape;247;p41">
            <a:extLst>
              <a:ext uri="{FF2B5EF4-FFF2-40B4-BE49-F238E27FC236}">
                <a16:creationId xmlns:a16="http://schemas.microsoft.com/office/drawing/2014/main" id="{BD25324C-41A0-044E-BC34-6C192E4BFB5E}"/>
              </a:ext>
            </a:extLst>
          </p:cNvPr>
          <p:cNvCxnSpPr/>
          <p:nvPr/>
        </p:nvCxnSpPr>
        <p:spPr>
          <a:xfrm rot="10800000" flipH="1">
            <a:off x="2706198" y="1640685"/>
            <a:ext cx="4778400" cy="1217600"/>
          </a:xfrm>
          <a:prstGeom prst="straightConnector1">
            <a:avLst/>
          </a:prstGeom>
          <a:noFill/>
          <a:ln w="76200" cap="flat" cmpd="sng">
            <a:solidFill>
              <a:srgbClr val="CFE2F3"/>
            </a:solidFill>
            <a:prstDash val="solid"/>
            <a:round/>
            <a:headEnd type="none" w="med" len="med"/>
            <a:tailEnd type="triangle" w="med" len="med"/>
          </a:ln>
        </p:spPr>
      </p:cxnSp>
      <p:cxnSp>
        <p:nvCxnSpPr>
          <p:cNvPr id="11" name="Google Shape;248;p41">
            <a:extLst>
              <a:ext uri="{FF2B5EF4-FFF2-40B4-BE49-F238E27FC236}">
                <a16:creationId xmlns:a16="http://schemas.microsoft.com/office/drawing/2014/main" id="{0E6DEB76-F3EC-334A-B405-BCB27381821D}"/>
              </a:ext>
            </a:extLst>
          </p:cNvPr>
          <p:cNvCxnSpPr>
            <a:cxnSpLocks/>
          </p:cNvCxnSpPr>
          <p:nvPr/>
        </p:nvCxnSpPr>
        <p:spPr>
          <a:xfrm flipV="1">
            <a:off x="2782496" y="2249485"/>
            <a:ext cx="4697821" cy="3406218"/>
          </a:xfrm>
          <a:prstGeom prst="straightConnector1">
            <a:avLst/>
          </a:prstGeom>
          <a:noFill/>
          <a:ln w="76200" cap="flat" cmpd="sng">
            <a:solidFill>
              <a:srgbClr val="CFE2F3"/>
            </a:solidFill>
            <a:prstDash val="solid"/>
            <a:round/>
            <a:headEnd type="none" w="med" len="med"/>
            <a:tailEnd type="triangle" w="med" len="med"/>
          </a:ln>
        </p:spPr>
      </p:cxnSp>
      <p:sp>
        <p:nvSpPr>
          <p:cNvPr id="6" name="TextBox 5">
            <a:extLst>
              <a:ext uri="{FF2B5EF4-FFF2-40B4-BE49-F238E27FC236}">
                <a16:creationId xmlns:a16="http://schemas.microsoft.com/office/drawing/2014/main" id="{64FC52C4-65BB-7946-B3A9-D0F8FB8F7142}"/>
              </a:ext>
            </a:extLst>
          </p:cNvPr>
          <p:cNvSpPr txBox="1"/>
          <p:nvPr/>
        </p:nvSpPr>
        <p:spPr>
          <a:xfrm>
            <a:off x="3689445" y="550617"/>
            <a:ext cx="1038105" cy="461665"/>
          </a:xfrm>
          <a:prstGeom prst="rect">
            <a:avLst/>
          </a:prstGeom>
          <a:noFill/>
        </p:spPr>
        <p:txBody>
          <a:bodyPr wrap="none" rtlCol="0">
            <a:spAutoFit/>
          </a:bodyPr>
          <a:lstStyle/>
          <a:p>
            <a:r>
              <a:rPr lang="en-US" sz="2400" dirty="0"/>
              <a:t>Age 10</a:t>
            </a:r>
          </a:p>
        </p:txBody>
      </p:sp>
      <p:sp>
        <p:nvSpPr>
          <p:cNvPr id="19" name="TextBox 18">
            <a:extLst>
              <a:ext uri="{FF2B5EF4-FFF2-40B4-BE49-F238E27FC236}">
                <a16:creationId xmlns:a16="http://schemas.microsoft.com/office/drawing/2014/main" id="{F3C4FA56-8A19-B348-BBD8-AFFB3025F484}"/>
              </a:ext>
            </a:extLst>
          </p:cNvPr>
          <p:cNvSpPr txBox="1"/>
          <p:nvPr/>
        </p:nvSpPr>
        <p:spPr>
          <a:xfrm>
            <a:off x="3630768" y="1749535"/>
            <a:ext cx="1038105" cy="461665"/>
          </a:xfrm>
          <a:prstGeom prst="rect">
            <a:avLst/>
          </a:prstGeom>
          <a:noFill/>
        </p:spPr>
        <p:txBody>
          <a:bodyPr wrap="none" rtlCol="0">
            <a:spAutoFit/>
          </a:bodyPr>
          <a:lstStyle/>
          <a:p>
            <a:r>
              <a:rPr lang="en-US" sz="2400" dirty="0"/>
              <a:t>Age 30</a:t>
            </a:r>
          </a:p>
        </p:txBody>
      </p:sp>
      <p:sp>
        <p:nvSpPr>
          <p:cNvPr id="20" name="TextBox 19">
            <a:extLst>
              <a:ext uri="{FF2B5EF4-FFF2-40B4-BE49-F238E27FC236}">
                <a16:creationId xmlns:a16="http://schemas.microsoft.com/office/drawing/2014/main" id="{AC7158AB-991E-7748-8B14-91B9B48C9F2F}"/>
              </a:ext>
            </a:extLst>
          </p:cNvPr>
          <p:cNvSpPr txBox="1"/>
          <p:nvPr/>
        </p:nvSpPr>
        <p:spPr>
          <a:xfrm>
            <a:off x="3630768" y="4026162"/>
            <a:ext cx="1038105" cy="461665"/>
          </a:xfrm>
          <a:prstGeom prst="rect">
            <a:avLst/>
          </a:prstGeom>
          <a:noFill/>
        </p:spPr>
        <p:txBody>
          <a:bodyPr wrap="none" rtlCol="0">
            <a:spAutoFit/>
          </a:bodyPr>
          <a:lstStyle/>
          <a:p>
            <a:r>
              <a:rPr lang="en-US" sz="2400" dirty="0"/>
              <a:t>Age 12</a:t>
            </a:r>
          </a:p>
        </p:txBody>
      </p:sp>
      <p:graphicFrame>
        <p:nvGraphicFramePr>
          <p:cNvPr id="21" name="Table 20">
            <a:extLst>
              <a:ext uri="{FF2B5EF4-FFF2-40B4-BE49-F238E27FC236}">
                <a16:creationId xmlns:a16="http://schemas.microsoft.com/office/drawing/2014/main" id="{992D149C-7F17-8A40-94F9-C3698C43FBC5}"/>
              </a:ext>
            </a:extLst>
          </p:cNvPr>
          <p:cNvGraphicFramePr>
            <a:graphicFrameLocks noGrp="1"/>
          </p:cNvGraphicFramePr>
          <p:nvPr/>
        </p:nvGraphicFramePr>
        <p:xfrm>
          <a:off x="8035416" y="781449"/>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Age</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10</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30</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12</a:t>
                      </a:r>
                    </a:p>
                  </a:txBody>
                  <a:tcPr/>
                </a:tc>
                <a:extLst>
                  <a:ext uri="{0D108BD9-81ED-4DB2-BD59-A6C34878D82A}">
                    <a16:rowId xmlns:a16="http://schemas.microsoft.com/office/drawing/2014/main" val="2152774311"/>
                  </a:ext>
                </a:extLst>
              </a:tr>
            </a:tbl>
          </a:graphicData>
        </a:graphic>
      </p:graphicFrame>
      <p:pic>
        <p:nvPicPr>
          <p:cNvPr id="23" name="Google Shape;256;p41">
            <a:extLst>
              <a:ext uri="{FF2B5EF4-FFF2-40B4-BE49-F238E27FC236}">
                <a16:creationId xmlns:a16="http://schemas.microsoft.com/office/drawing/2014/main" id="{14D66AF9-CFCE-6642-AF8A-D2F471384E6C}"/>
              </a:ext>
            </a:extLst>
          </p:cNvPr>
          <p:cNvPicPr preferRelativeResize="0"/>
          <p:nvPr/>
        </p:nvPicPr>
        <p:blipFill>
          <a:blip r:embed="rId4">
            <a:alphaModFix/>
          </a:blip>
          <a:stretch>
            <a:fillRect/>
          </a:stretch>
        </p:blipFill>
        <p:spPr>
          <a:xfrm>
            <a:off x="4805765" y="470680"/>
            <a:ext cx="838507" cy="838567"/>
          </a:xfrm>
          <a:prstGeom prst="rect">
            <a:avLst/>
          </a:prstGeom>
          <a:noFill/>
          <a:ln>
            <a:noFill/>
          </a:ln>
        </p:spPr>
      </p:pic>
      <p:pic>
        <p:nvPicPr>
          <p:cNvPr id="24" name="Google Shape;256;p41">
            <a:extLst>
              <a:ext uri="{FF2B5EF4-FFF2-40B4-BE49-F238E27FC236}">
                <a16:creationId xmlns:a16="http://schemas.microsoft.com/office/drawing/2014/main" id="{308BA9C5-5EC5-3D44-8550-D691DF2C0AF9}"/>
              </a:ext>
            </a:extLst>
          </p:cNvPr>
          <p:cNvPicPr preferRelativeResize="0"/>
          <p:nvPr/>
        </p:nvPicPr>
        <p:blipFill>
          <a:blip r:embed="rId4">
            <a:alphaModFix/>
          </a:blip>
          <a:stretch>
            <a:fillRect/>
          </a:stretch>
        </p:blipFill>
        <p:spPr>
          <a:xfrm>
            <a:off x="4841804" y="1624267"/>
            <a:ext cx="838507" cy="838567"/>
          </a:xfrm>
          <a:prstGeom prst="rect">
            <a:avLst/>
          </a:prstGeom>
          <a:noFill/>
          <a:ln>
            <a:noFill/>
          </a:ln>
        </p:spPr>
      </p:pic>
      <p:pic>
        <p:nvPicPr>
          <p:cNvPr id="25" name="Google Shape;256;p41">
            <a:extLst>
              <a:ext uri="{FF2B5EF4-FFF2-40B4-BE49-F238E27FC236}">
                <a16:creationId xmlns:a16="http://schemas.microsoft.com/office/drawing/2014/main" id="{42A7F1FC-8948-DB4D-9FFF-F1E36DB35BF1}"/>
              </a:ext>
            </a:extLst>
          </p:cNvPr>
          <p:cNvPicPr preferRelativeResize="0"/>
          <p:nvPr/>
        </p:nvPicPr>
        <p:blipFill>
          <a:blip r:embed="rId4">
            <a:alphaModFix/>
          </a:blip>
          <a:stretch>
            <a:fillRect/>
          </a:stretch>
        </p:blipFill>
        <p:spPr>
          <a:xfrm>
            <a:off x="4853597" y="3248274"/>
            <a:ext cx="838507" cy="838567"/>
          </a:xfrm>
          <a:prstGeom prst="rect">
            <a:avLst/>
          </a:prstGeom>
          <a:noFill/>
          <a:ln>
            <a:noFill/>
          </a:ln>
        </p:spPr>
      </p:pic>
      <p:pic>
        <p:nvPicPr>
          <p:cNvPr id="18" name="Google Shape;256;p41">
            <a:extLst>
              <a:ext uri="{FF2B5EF4-FFF2-40B4-BE49-F238E27FC236}">
                <a16:creationId xmlns:a16="http://schemas.microsoft.com/office/drawing/2014/main" id="{81871119-4336-114E-B0EA-28AF9FA914AF}"/>
              </a:ext>
            </a:extLst>
          </p:cNvPr>
          <p:cNvPicPr preferRelativeResize="0"/>
          <p:nvPr/>
        </p:nvPicPr>
        <p:blipFill>
          <a:blip r:embed="rId4">
            <a:alphaModFix/>
          </a:blip>
          <a:stretch>
            <a:fillRect/>
          </a:stretch>
        </p:blipFill>
        <p:spPr>
          <a:xfrm>
            <a:off x="9351568" y="1561083"/>
            <a:ext cx="838507" cy="838567"/>
          </a:xfrm>
          <a:prstGeom prst="rect">
            <a:avLst/>
          </a:prstGeom>
          <a:noFill/>
          <a:ln>
            <a:noFill/>
          </a:ln>
        </p:spPr>
      </p:pic>
      <p:grpSp>
        <p:nvGrpSpPr>
          <p:cNvPr id="22" name="Google Shape;275;p42">
            <a:extLst>
              <a:ext uri="{FF2B5EF4-FFF2-40B4-BE49-F238E27FC236}">
                <a16:creationId xmlns:a16="http://schemas.microsoft.com/office/drawing/2014/main" id="{10F85B06-08FD-3D44-A4ED-F2F4204EA357}"/>
              </a:ext>
            </a:extLst>
          </p:cNvPr>
          <p:cNvGrpSpPr/>
          <p:nvPr/>
        </p:nvGrpSpPr>
        <p:grpSpPr>
          <a:xfrm>
            <a:off x="7800804" y="4370235"/>
            <a:ext cx="1622511" cy="1354663"/>
            <a:chOff x="685800" y="3045975"/>
            <a:chExt cx="2281241" cy="2283385"/>
          </a:xfrm>
        </p:grpSpPr>
        <p:pic>
          <p:nvPicPr>
            <p:cNvPr id="26" name="Google Shape;276;p42" descr="http://marks-design.com/images/CPU-Stress-Test.png">
              <a:extLst>
                <a:ext uri="{FF2B5EF4-FFF2-40B4-BE49-F238E27FC236}">
                  <a16:creationId xmlns:a16="http://schemas.microsoft.com/office/drawing/2014/main" id="{D4ACA136-46A8-0243-AB48-4A4F2062E20D}"/>
                </a:ext>
              </a:extLst>
            </p:cNvPr>
            <p:cNvPicPr preferRelativeResize="0"/>
            <p:nvPr/>
          </p:nvPicPr>
          <p:blipFill rotWithShape="1">
            <a:blip r:embed="rId5">
              <a:alphaModFix/>
            </a:blip>
            <a:srcRect/>
            <a:stretch/>
          </p:blipFill>
          <p:spPr>
            <a:xfrm>
              <a:off x="943376" y="3255934"/>
              <a:ext cx="1709400" cy="1709400"/>
            </a:xfrm>
            <a:prstGeom prst="rect">
              <a:avLst/>
            </a:prstGeom>
            <a:noFill/>
            <a:ln>
              <a:noFill/>
            </a:ln>
          </p:spPr>
        </p:pic>
        <p:pic>
          <p:nvPicPr>
            <p:cNvPr id="27" name="Google Shape;277;p42" descr="http://www.clker.com/cliparts/0/a/a/3/1197148799528042285barretr_Key.svg.med.png">
              <a:extLst>
                <a:ext uri="{FF2B5EF4-FFF2-40B4-BE49-F238E27FC236}">
                  <a16:creationId xmlns:a16="http://schemas.microsoft.com/office/drawing/2014/main" id="{BFD8291F-DE2D-CB43-AA7A-4D077F701E01}"/>
                </a:ext>
              </a:extLst>
            </p:cNvPr>
            <p:cNvPicPr preferRelativeResize="0"/>
            <p:nvPr/>
          </p:nvPicPr>
          <p:blipFill rotWithShape="1">
            <a:blip r:embed="rId6">
              <a:alphaModFix/>
            </a:blip>
            <a:srcRect/>
            <a:stretch/>
          </p:blipFill>
          <p:spPr>
            <a:xfrm rot="-2898112">
              <a:off x="1898719" y="4471663"/>
              <a:ext cx="552460" cy="557991"/>
            </a:xfrm>
            <a:prstGeom prst="rect">
              <a:avLst/>
            </a:prstGeom>
            <a:noFill/>
            <a:ln>
              <a:noFill/>
            </a:ln>
          </p:spPr>
        </p:pic>
        <p:pic>
          <p:nvPicPr>
            <p:cNvPr id="28" name="Google Shape;278;p42">
              <a:extLst>
                <a:ext uri="{FF2B5EF4-FFF2-40B4-BE49-F238E27FC236}">
                  <a16:creationId xmlns:a16="http://schemas.microsoft.com/office/drawing/2014/main" id="{A80A6ED1-0971-ED4B-ADB7-22B52490BEA3}"/>
                </a:ext>
              </a:extLst>
            </p:cNvPr>
            <p:cNvPicPr preferRelativeResize="0"/>
            <p:nvPr/>
          </p:nvPicPr>
          <p:blipFill rotWithShape="1">
            <a:blip r:embed="rId7">
              <a:alphaModFix/>
            </a:blip>
            <a:srcRect/>
            <a:stretch/>
          </p:blipFill>
          <p:spPr>
            <a:xfrm rot="-5400000">
              <a:off x="-346800" y="4080636"/>
              <a:ext cx="2281200" cy="216000"/>
            </a:xfrm>
            <a:prstGeom prst="rect">
              <a:avLst/>
            </a:prstGeom>
            <a:noFill/>
            <a:ln>
              <a:noFill/>
            </a:ln>
          </p:spPr>
        </p:pic>
        <p:pic>
          <p:nvPicPr>
            <p:cNvPr id="29" name="Google Shape;279;p42">
              <a:extLst>
                <a:ext uri="{FF2B5EF4-FFF2-40B4-BE49-F238E27FC236}">
                  <a16:creationId xmlns:a16="http://schemas.microsoft.com/office/drawing/2014/main" id="{AF28BA5B-B756-8C4C-A58C-C86918639CF8}"/>
                </a:ext>
              </a:extLst>
            </p:cNvPr>
            <p:cNvPicPr preferRelativeResize="0"/>
            <p:nvPr/>
          </p:nvPicPr>
          <p:blipFill rotWithShape="1">
            <a:blip r:embed="rId7">
              <a:alphaModFix/>
            </a:blip>
            <a:srcRect/>
            <a:stretch/>
          </p:blipFill>
          <p:spPr>
            <a:xfrm>
              <a:off x="762000" y="3045975"/>
              <a:ext cx="2194200" cy="216000"/>
            </a:xfrm>
            <a:prstGeom prst="rect">
              <a:avLst/>
            </a:prstGeom>
            <a:noFill/>
            <a:ln>
              <a:noFill/>
            </a:ln>
          </p:spPr>
        </p:pic>
        <p:pic>
          <p:nvPicPr>
            <p:cNvPr id="30" name="Google Shape;280;p42">
              <a:extLst>
                <a:ext uri="{FF2B5EF4-FFF2-40B4-BE49-F238E27FC236}">
                  <a16:creationId xmlns:a16="http://schemas.microsoft.com/office/drawing/2014/main" id="{9D09DC19-10DD-464B-B4CD-D1308FFBE8FB}"/>
                </a:ext>
              </a:extLst>
            </p:cNvPr>
            <p:cNvPicPr preferRelativeResize="0"/>
            <p:nvPr/>
          </p:nvPicPr>
          <p:blipFill rotWithShape="1">
            <a:blip r:embed="rId7">
              <a:alphaModFix/>
            </a:blip>
            <a:srcRect/>
            <a:stretch/>
          </p:blipFill>
          <p:spPr>
            <a:xfrm rot="-5400000">
              <a:off x="1742811" y="4053452"/>
              <a:ext cx="2230800" cy="216000"/>
            </a:xfrm>
            <a:prstGeom prst="rect">
              <a:avLst/>
            </a:prstGeom>
            <a:noFill/>
            <a:ln>
              <a:noFill/>
            </a:ln>
          </p:spPr>
        </p:pic>
        <p:pic>
          <p:nvPicPr>
            <p:cNvPr id="31" name="Google Shape;281;p42">
              <a:extLst>
                <a:ext uri="{FF2B5EF4-FFF2-40B4-BE49-F238E27FC236}">
                  <a16:creationId xmlns:a16="http://schemas.microsoft.com/office/drawing/2014/main" id="{138BA9F4-C47E-794F-A187-4DCB2A4650C5}"/>
                </a:ext>
              </a:extLst>
            </p:cNvPr>
            <p:cNvPicPr preferRelativeResize="0"/>
            <p:nvPr/>
          </p:nvPicPr>
          <p:blipFill rotWithShape="1">
            <a:blip r:embed="rId7">
              <a:alphaModFix/>
            </a:blip>
            <a:srcRect/>
            <a:stretch/>
          </p:blipFill>
          <p:spPr>
            <a:xfrm>
              <a:off x="772841" y="5113360"/>
              <a:ext cx="2194200" cy="216000"/>
            </a:xfrm>
            <a:prstGeom prst="rect">
              <a:avLst/>
            </a:prstGeom>
            <a:noFill/>
            <a:ln>
              <a:noFill/>
            </a:ln>
          </p:spPr>
        </p:pic>
      </p:grpSp>
      <p:sp>
        <p:nvSpPr>
          <p:cNvPr id="32" name="Google Shape;282;p42">
            <a:extLst>
              <a:ext uri="{FF2B5EF4-FFF2-40B4-BE49-F238E27FC236}">
                <a16:creationId xmlns:a16="http://schemas.microsoft.com/office/drawing/2014/main" id="{26A23F2E-8C56-6E4A-9829-9A977ABC182E}"/>
              </a:ext>
            </a:extLst>
          </p:cNvPr>
          <p:cNvSpPr txBox="1"/>
          <p:nvPr/>
        </p:nvSpPr>
        <p:spPr>
          <a:xfrm>
            <a:off x="7520611" y="5849387"/>
            <a:ext cx="2164319" cy="111674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2200" dirty="0">
                <a:solidFill>
                  <a:srgbClr val="000000"/>
                </a:solidFill>
                <a:latin typeface="Times New Roman"/>
                <a:ea typeface="Times New Roman"/>
                <a:cs typeface="Times New Roman"/>
                <a:sym typeface="Times New Roman"/>
              </a:rPr>
              <a:t>Secure CPU</a:t>
            </a:r>
            <a:endParaRPr sz="2200" dirty="0">
              <a:solidFill>
                <a:srgbClr val="000000"/>
              </a:solidFill>
              <a:latin typeface="Times New Roman"/>
              <a:ea typeface="Times New Roman"/>
              <a:cs typeface="Times New Roman"/>
              <a:sym typeface="Times New Roman"/>
            </a:endParaRPr>
          </a:p>
        </p:txBody>
      </p:sp>
      <p:sp>
        <p:nvSpPr>
          <p:cNvPr id="33" name="TextBox 32">
            <a:extLst>
              <a:ext uri="{FF2B5EF4-FFF2-40B4-BE49-F238E27FC236}">
                <a16:creationId xmlns:a16="http://schemas.microsoft.com/office/drawing/2014/main" id="{630BF7CF-B92C-2344-9935-F3622B6AF719}"/>
              </a:ext>
            </a:extLst>
          </p:cNvPr>
          <p:cNvSpPr txBox="1"/>
          <p:nvPr/>
        </p:nvSpPr>
        <p:spPr>
          <a:xfrm>
            <a:off x="8859947" y="3108552"/>
            <a:ext cx="2492029" cy="461665"/>
          </a:xfrm>
          <a:prstGeom prst="rect">
            <a:avLst/>
          </a:prstGeom>
          <a:noFill/>
        </p:spPr>
        <p:txBody>
          <a:bodyPr wrap="none" rtlCol="0">
            <a:spAutoFit/>
          </a:bodyPr>
          <a:lstStyle/>
          <a:p>
            <a:r>
              <a:rPr lang="en-US" sz="2400" dirty="0"/>
              <a:t>“Select Age &gt;= 30”</a:t>
            </a:r>
          </a:p>
        </p:txBody>
      </p:sp>
      <p:cxnSp>
        <p:nvCxnSpPr>
          <p:cNvPr id="34" name="Straight Arrow Connector 33">
            <a:extLst>
              <a:ext uri="{FF2B5EF4-FFF2-40B4-BE49-F238E27FC236}">
                <a16:creationId xmlns:a16="http://schemas.microsoft.com/office/drawing/2014/main" id="{CF22FFF0-B666-C04D-AAFD-7B410C588C80}"/>
              </a:ext>
            </a:extLst>
          </p:cNvPr>
          <p:cNvCxnSpPr>
            <a:cxnSpLocks/>
          </p:cNvCxnSpPr>
          <p:nvPr/>
        </p:nvCxnSpPr>
        <p:spPr>
          <a:xfrm>
            <a:off x="8591899" y="2462834"/>
            <a:ext cx="10871" cy="1701832"/>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542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sp>
        <p:nvSpPr>
          <p:cNvPr id="233" name="Google Shape;233;p40"/>
          <p:cNvSpPr txBox="1"/>
          <p:nvPr/>
        </p:nvSpPr>
        <p:spPr>
          <a:xfrm rot="5400000">
            <a:off x="1076333" y="3983600"/>
            <a:ext cx="1439200" cy="1066800"/>
          </a:xfrm>
          <a:prstGeom prst="rect">
            <a:avLst/>
          </a:prstGeom>
          <a:noFill/>
          <a:ln>
            <a:noFill/>
          </a:ln>
        </p:spPr>
        <p:txBody>
          <a:bodyPr spcFirstLastPara="1" wrap="square" lIns="121900" tIns="121900" rIns="121900" bIns="121900" anchor="t" anchorCtr="0">
            <a:noAutofit/>
          </a:bodyPr>
          <a:lstStyle/>
          <a:p>
            <a:r>
              <a:rPr lang="en" sz="8000"/>
              <a:t>...</a:t>
            </a:r>
            <a:endParaRPr sz="8000"/>
          </a:p>
        </p:txBody>
      </p:sp>
      <p:pic>
        <p:nvPicPr>
          <p:cNvPr id="3" name="Picture 2">
            <a:extLst>
              <a:ext uri="{FF2B5EF4-FFF2-40B4-BE49-F238E27FC236}">
                <a16:creationId xmlns:a16="http://schemas.microsoft.com/office/drawing/2014/main" id="{08C8D171-28E5-FC4C-BB4F-51BB771C1EBA}"/>
              </a:ext>
            </a:extLst>
          </p:cNvPr>
          <p:cNvPicPr>
            <a:picLocks noChangeAspect="1"/>
          </p:cNvPicPr>
          <p:nvPr/>
        </p:nvPicPr>
        <p:blipFill>
          <a:blip r:embed="rId3"/>
          <a:stretch>
            <a:fillRect/>
          </a:stretch>
        </p:blipFill>
        <p:spPr>
          <a:xfrm>
            <a:off x="590534" y="438830"/>
            <a:ext cx="1422400" cy="1422400"/>
          </a:xfrm>
          <a:prstGeom prst="rect">
            <a:avLst/>
          </a:prstGeom>
        </p:spPr>
      </p:pic>
      <p:sp>
        <p:nvSpPr>
          <p:cNvPr id="4" name="TextBox 3">
            <a:extLst>
              <a:ext uri="{FF2B5EF4-FFF2-40B4-BE49-F238E27FC236}">
                <a16:creationId xmlns:a16="http://schemas.microsoft.com/office/drawing/2014/main" id="{08917FE4-A690-724B-A795-12C1BD49C0E2}"/>
              </a:ext>
            </a:extLst>
          </p:cNvPr>
          <p:cNvSpPr txBox="1"/>
          <p:nvPr/>
        </p:nvSpPr>
        <p:spPr>
          <a:xfrm>
            <a:off x="1885942" y="824240"/>
            <a:ext cx="886781" cy="523220"/>
          </a:xfrm>
          <a:prstGeom prst="rect">
            <a:avLst/>
          </a:prstGeom>
          <a:noFill/>
        </p:spPr>
        <p:txBody>
          <a:bodyPr wrap="none" rtlCol="0">
            <a:spAutoFit/>
          </a:bodyPr>
          <a:lstStyle/>
          <a:p>
            <a:r>
              <a:rPr lang="en-US" sz="2800" dirty="0"/>
              <a:t>Alice</a:t>
            </a:r>
          </a:p>
        </p:txBody>
      </p:sp>
      <p:pic>
        <p:nvPicPr>
          <p:cNvPr id="13" name="Picture 12">
            <a:extLst>
              <a:ext uri="{FF2B5EF4-FFF2-40B4-BE49-F238E27FC236}">
                <a16:creationId xmlns:a16="http://schemas.microsoft.com/office/drawing/2014/main" id="{F136D38B-DE5C-114C-83AD-036336C5C836}"/>
              </a:ext>
            </a:extLst>
          </p:cNvPr>
          <p:cNvPicPr>
            <a:picLocks noChangeAspect="1"/>
          </p:cNvPicPr>
          <p:nvPr/>
        </p:nvPicPr>
        <p:blipFill>
          <a:blip r:embed="rId3"/>
          <a:stretch>
            <a:fillRect/>
          </a:stretch>
        </p:blipFill>
        <p:spPr>
          <a:xfrm>
            <a:off x="590534" y="1955897"/>
            <a:ext cx="1422400" cy="1422400"/>
          </a:xfrm>
          <a:prstGeom prst="rect">
            <a:avLst/>
          </a:prstGeom>
        </p:spPr>
      </p:pic>
      <p:sp>
        <p:nvSpPr>
          <p:cNvPr id="14" name="TextBox 13">
            <a:extLst>
              <a:ext uri="{FF2B5EF4-FFF2-40B4-BE49-F238E27FC236}">
                <a16:creationId xmlns:a16="http://schemas.microsoft.com/office/drawing/2014/main" id="{A2C25573-E52F-F84F-A0F2-5A54A17FDA50}"/>
              </a:ext>
            </a:extLst>
          </p:cNvPr>
          <p:cNvSpPr txBox="1"/>
          <p:nvPr/>
        </p:nvSpPr>
        <p:spPr>
          <a:xfrm>
            <a:off x="1871359" y="2375000"/>
            <a:ext cx="758541" cy="523220"/>
          </a:xfrm>
          <a:prstGeom prst="rect">
            <a:avLst/>
          </a:prstGeom>
          <a:noFill/>
        </p:spPr>
        <p:txBody>
          <a:bodyPr wrap="none" rtlCol="0">
            <a:spAutoFit/>
          </a:bodyPr>
          <a:lstStyle/>
          <a:p>
            <a:r>
              <a:rPr lang="en-US" sz="2800" dirty="0"/>
              <a:t>Bob</a:t>
            </a:r>
          </a:p>
        </p:txBody>
      </p:sp>
      <p:pic>
        <p:nvPicPr>
          <p:cNvPr id="15" name="Picture 14">
            <a:extLst>
              <a:ext uri="{FF2B5EF4-FFF2-40B4-BE49-F238E27FC236}">
                <a16:creationId xmlns:a16="http://schemas.microsoft.com/office/drawing/2014/main" id="{FF942C59-337D-EA45-86E2-AE878CA03D19}"/>
              </a:ext>
            </a:extLst>
          </p:cNvPr>
          <p:cNvPicPr>
            <a:picLocks noChangeAspect="1"/>
          </p:cNvPicPr>
          <p:nvPr/>
        </p:nvPicPr>
        <p:blipFill>
          <a:blip r:embed="rId3"/>
          <a:stretch>
            <a:fillRect/>
          </a:stretch>
        </p:blipFill>
        <p:spPr>
          <a:xfrm>
            <a:off x="590534" y="4944503"/>
            <a:ext cx="1422400" cy="1422400"/>
          </a:xfrm>
          <a:prstGeom prst="rect">
            <a:avLst/>
          </a:prstGeom>
        </p:spPr>
      </p:pic>
      <p:sp>
        <p:nvSpPr>
          <p:cNvPr id="16" name="TextBox 15">
            <a:extLst>
              <a:ext uri="{FF2B5EF4-FFF2-40B4-BE49-F238E27FC236}">
                <a16:creationId xmlns:a16="http://schemas.microsoft.com/office/drawing/2014/main" id="{C578665C-E78D-1C41-A799-C0523AA5FDE0}"/>
              </a:ext>
            </a:extLst>
          </p:cNvPr>
          <p:cNvSpPr txBox="1"/>
          <p:nvPr/>
        </p:nvSpPr>
        <p:spPr>
          <a:xfrm>
            <a:off x="1952466" y="5540141"/>
            <a:ext cx="753732" cy="523220"/>
          </a:xfrm>
          <a:prstGeom prst="rect">
            <a:avLst/>
          </a:prstGeom>
          <a:noFill/>
        </p:spPr>
        <p:txBody>
          <a:bodyPr wrap="none" rtlCol="0">
            <a:spAutoFit/>
          </a:bodyPr>
          <a:lstStyle/>
          <a:p>
            <a:r>
              <a:rPr lang="en-US" sz="2800" dirty="0"/>
              <a:t>Carl</a:t>
            </a:r>
          </a:p>
        </p:txBody>
      </p:sp>
      <p:cxnSp>
        <p:nvCxnSpPr>
          <p:cNvPr id="9" name="Google Shape;246;p41">
            <a:extLst>
              <a:ext uri="{FF2B5EF4-FFF2-40B4-BE49-F238E27FC236}">
                <a16:creationId xmlns:a16="http://schemas.microsoft.com/office/drawing/2014/main" id="{2E2DE479-28B6-3042-8DDA-288CFC26F6A3}"/>
              </a:ext>
            </a:extLst>
          </p:cNvPr>
          <p:cNvCxnSpPr/>
          <p:nvPr/>
        </p:nvCxnSpPr>
        <p:spPr>
          <a:xfrm rot="10800000" flipH="1">
            <a:off x="2955917" y="1085850"/>
            <a:ext cx="4524400" cy="5200"/>
          </a:xfrm>
          <a:prstGeom prst="straightConnector1">
            <a:avLst/>
          </a:prstGeom>
          <a:noFill/>
          <a:ln w="76200" cap="flat" cmpd="sng">
            <a:solidFill>
              <a:srgbClr val="CFE2F3"/>
            </a:solidFill>
            <a:prstDash val="solid"/>
            <a:round/>
            <a:headEnd type="none" w="med" len="med"/>
            <a:tailEnd type="triangle" w="med" len="med"/>
          </a:ln>
        </p:spPr>
      </p:cxnSp>
      <p:cxnSp>
        <p:nvCxnSpPr>
          <p:cNvPr id="10" name="Google Shape;247;p41">
            <a:extLst>
              <a:ext uri="{FF2B5EF4-FFF2-40B4-BE49-F238E27FC236}">
                <a16:creationId xmlns:a16="http://schemas.microsoft.com/office/drawing/2014/main" id="{BD25324C-41A0-044E-BC34-6C192E4BFB5E}"/>
              </a:ext>
            </a:extLst>
          </p:cNvPr>
          <p:cNvCxnSpPr/>
          <p:nvPr/>
        </p:nvCxnSpPr>
        <p:spPr>
          <a:xfrm rot="10800000" flipH="1">
            <a:off x="2706198" y="1640685"/>
            <a:ext cx="4778400" cy="1217600"/>
          </a:xfrm>
          <a:prstGeom prst="straightConnector1">
            <a:avLst/>
          </a:prstGeom>
          <a:noFill/>
          <a:ln w="76200" cap="flat" cmpd="sng">
            <a:solidFill>
              <a:srgbClr val="CFE2F3"/>
            </a:solidFill>
            <a:prstDash val="solid"/>
            <a:round/>
            <a:headEnd type="none" w="med" len="med"/>
            <a:tailEnd type="triangle" w="med" len="med"/>
          </a:ln>
        </p:spPr>
      </p:cxnSp>
      <p:cxnSp>
        <p:nvCxnSpPr>
          <p:cNvPr id="11" name="Google Shape;248;p41">
            <a:extLst>
              <a:ext uri="{FF2B5EF4-FFF2-40B4-BE49-F238E27FC236}">
                <a16:creationId xmlns:a16="http://schemas.microsoft.com/office/drawing/2014/main" id="{0E6DEB76-F3EC-334A-B405-BCB27381821D}"/>
              </a:ext>
            </a:extLst>
          </p:cNvPr>
          <p:cNvCxnSpPr>
            <a:cxnSpLocks/>
          </p:cNvCxnSpPr>
          <p:nvPr/>
        </p:nvCxnSpPr>
        <p:spPr>
          <a:xfrm flipV="1">
            <a:off x="2782496" y="2249485"/>
            <a:ext cx="4697821" cy="3406218"/>
          </a:xfrm>
          <a:prstGeom prst="straightConnector1">
            <a:avLst/>
          </a:prstGeom>
          <a:noFill/>
          <a:ln w="76200" cap="flat" cmpd="sng">
            <a:solidFill>
              <a:srgbClr val="CFE2F3"/>
            </a:solidFill>
            <a:prstDash val="solid"/>
            <a:round/>
            <a:headEnd type="none" w="med" len="med"/>
            <a:tailEnd type="triangle" w="med" len="med"/>
          </a:ln>
        </p:spPr>
      </p:cxnSp>
      <p:sp>
        <p:nvSpPr>
          <p:cNvPr id="6" name="TextBox 5">
            <a:extLst>
              <a:ext uri="{FF2B5EF4-FFF2-40B4-BE49-F238E27FC236}">
                <a16:creationId xmlns:a16="http://schemas.microsoft.com/office/drawing/2014/main" id="{64FC52C4-65BB-7946-B3A9-D0F8FB8F7142}"/>
              </a:ext>
            </a:extLst>
          </p:cNvPr>
          <p:cNvSpPr txBox="1"/>
          <p:nvPr/>
        </p:nvSpPr>
        <p:spPr>
          <a:xfrm>
            <a:off x="3689445" y="550617"/>
            <a:ext cx="1038105" cy="461665"/>
          </a:xfrm>
          <a:prstGeom prst="rect">
            <a:avLst/>
          </a:prstGeom>
          <a:noFill/>
        </p:spPr>
        <p:txBody>
          <a:bodyPr wrap="none" rtlCol="0">
            <a:spAutoFit/>
          </a:bodyPr>
          <a:lstStyle/>
          <a:p>
            <a:r>
              <a:rPr lang="en-US" sz="2400" dirty="0"/>
              <a:t>Age 10</a:t>
            </a:r>
          </a:p>
        </p:txBody>
      </p:sp>
      <p:sp>
        <p:nvSpPr>
          <p:cNvPr id="19" name="TextBox 18">
            <a:extLst>
              <a:ext uri="{FF2B5EF4-FFF2-40B4-BE49-F238E27FC236}">
                <a16:creationId xmlns:a16="http://schemas.microsoft.com/office/drawing/2014/main" id="{F3C4FA56-8A19-B348-BBD8-AFFB3025F484}"/>
              </a:ext>
            </a:extLst>
          </p:cNvPr>
          <p:cNvSpPr txBox="1"/>
          <p:nvPr/>
        </p:nvSpPr>
        <p:spPr>
          <a:xfrm>
            <a:off x="3630768" y="1749535"/>
            <a:ext cx="1038105" cy="461665"/>
          </a:xfrm>
          <a:prstGeom prst="rect">
            <a:avLst/>
          </a:prstGeom>
          <a:noFill/>
        </p:spPr>
        <p:txBody>
          <a:bodyPr wrap="none" rtlCol="0">
            <a:spAutoFit/>
          </a:bodyPr>
          <a:lstStyle/>
          <a:p>
            <a:r>
              <a:rPr lang="en-US" sz="2400" dirty="0"/>
              <a:t>Age 30</a:t>
            </a:r>
          </a:p>
        </p:txBody>
      </p:sp>
      <p:sp>
        <p:nvSpPr>
          <p:cNvPr id="20" name="TextBox 19">
            <a:extLst>
              <a:ext uri="{FF2B5EF4-FFF2-40B4-BE49-F238E27FC236}">
                <a16:creationId xmlns:a16="http://schemas.microsoft.com/office/drawing/2014/main" id="{AC7158AB-991E-7748-8B14-91B9B48C9F2F}"/>
              </a:ext>
            </a:extLst>
          </p:cNvPr>
          <p:cNvSpPr txBox="1"/>
          <p:nvPr/>
        </p:nvSpPr>
        <p:spPr>
          <a:xfrm>
            <a:off x="3630768" y="4026162"/>
            <a:ext cx="1038105" cy="461665"/>
          </a:xfrm>
          <a:prstGeom prst="rect">
            <a:avLst/>
          </a:prstGeom>
          <a:noFill/>
        </p:spPr>
        <p:txBody>
          <a:bodyPr wrap="none" rtlCol="0">
            <a:spAutoFit/>
          </a:bodyPr>
          <a:lstStyle/>
          <a:p>
            <a:r>
              <a:rPr lang="en-US" sz="2400" dirty="0"/>
              <a:t>Age 12</a:t>
            </a:r>
          </a:p>
        </p:txBody>
      </p:sp>
      <p:graphicFrame>
        <p:nvGraphicFramePr>
          <p:cNvPr id="21" name="Table 20">
            <a:extLst>
              <a:ext uri="{FF2B5EF4-FFF2-40B4-BE49-F238E27FC236}">
                <a16:creationId xmlns:a16="http://schemas.microsoft.com/office/drawing/2014/main" id="{992D149C-7F17-8A40-94F9-C3698C43FBC5}"/>
              </a:ext>
            </a:extLst>
          </p:cNvPr>
          <p:cNvGraphicFramePr>
            <a:graphicFrameLocks noGrp="1"/>
          </p:cNvGraphicFramePr>
          <p:nvPr/>
        </p:nvGraphicFramePr>
        <p:xfrm>
          <a:off x="8035416" y="781449"/>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Age</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10</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30</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12</a:t>
                      </a:r>
                    </a:p>
                  </a:txBody>
                  <a:tcPr/>
                </a:tc>
                <a:extLst>
                  <a:ext uri="{0D108BD9-81ED-4DB2-BD59-A6C34878D82A}">
                    <a16:rowId xmlns:a16="http://schemas.microsoft.com/office/drawing/2014/main" val="2152774311"/>
                  </a:ext>
                </a:extLst>
              </a:tr>
            </a:tbl>
          </a:graphicData>
        </a:graphic>
      </p:graphicFrame>
      <p:pic>
        <p:nvPicPr>
          <p:cNvPr id="23" name="Google Shape;256;p41">
            <a:extLst>
              <a:ext uri="{FF2B5EF4-FFF2-40B4-BE49-F238E27FC236}">
                <a16:creationId xmlns:a16="http://schemas.microsoft.com/office/drawing/2014/main" id="{14D66AF9-CFCE-6642-AF8A-D2F471384E6C}"/>
              </a:ext>
            </a:extLst>
          </p:cNvPr>
          <p:cNvPicPr preferRelativeResize="0"/>
          <p:nvPr/>
        </p:nvPicPr>
        <p:blipFill>
          <a:blip r:embed="rId4">
            <a:alphaModFix/>
          </a:blip>
          <a:stretch>
            <a:fillRect/>
          </a:stretch>
        </p:blipFill>
        <p:spPr>
          <a:xfrm>
            <a:off x="4805765" y="470680"/>
            <a:ext cx="838507" cy="838567"/>
          </a:xfrm>
          <a:prstGeom prst="rect">
            <a:avLst/>
          </a:prstGeom>
          <a:noFill/>
          <a:ln>
            <a:noFill/>
          </a:ln>
        </p:spPr>
      </p:pic>
      <p:pic>
        <p:nvPicPr>
          <p:cNvPr id="24" name="Google Shape;256;p41">
            <a:extLst>
              <a:ext uri="{FF2B5EF4-FFF2-40B4-BE49-F238E27FC236}">
                <a16:creationId xmlns:a16="http://schemas.microsoft.com/office/drawing/2014/main" id="{308BA9C5-5EC5-3D44-8550-D691DF2C0AF9}"/>
              </a:ext>
            </a:extLst>
          </p:cNvPr>
          <p:cNvPicPr preferRelativeResize="0"/>
          <p:nvPr/>
        </p:nvPicPr>
        <p:blipFill>
          <a:blip r:embed="rId4">
            <a:alphaModFix/>
          </a:blip>
          <a:stretch>
            <a:fillRect/>
          </a:stretch>
        </p:blipFill>
        <p:spPr>
          <a:xfrm>
            <a:off x="4841804" y="1624267"/>
            <a:ext cx="838507" cy="838567"/>
          </a:xfrm>
          <a:prstGeom prst="rect">
            <a:avLst/>
          </a:prstGeom>
          <a:noFill/>
          <a:ln>
            <a:noFill/>
          </a:ln>
        </p:spPr>
      </p:pic>
      <p:pic>
        <p:nvPicPr>
          <p:cNvPr id="25" name="Google Shape;256;p41">
            <a:extLst>
              <a:ext uri="{FF2B5EF4-FFF2-40B4-BE49-F238E27FC236}">
                <a16:creationId xmlns:a16="http://schemas.microsoft.com/office/drawing/2014/main" id="{42A7F1FC-8948-DB4D-9FFF-F1E36DB35BF1}"/>
              </a:ext>
            </a:extLst>
          </p:cNvPr>
          <p:cNvPicPr preferRelativeResize="0"/>
          <p:nvPr/>
        </p:nvPicPr>
        <p:blipFill>
          <a:blip r:embed="rId4">
            <a:alphaModFix/>
          </a:blip>
          <a:stretch>
            <a:fillRect/>
          </a:stretch>
        </p:blipFill>
        <p:spPr>
          <a:xfrm>
            <a:off x="4853597" y="3248274"/>
            <a:ext cx="838507" cy="838567"/>
          </a:xfrm>
          <a:prstGeom prst="rect">
            <a:avLst/>
          </a:prstGeom>
          <a:noFill/>
          <a:ln>
            <a:noFill/>
          </a:ln>
        </p:spPr>
      </p:pic>
      <p:pic>
        <p:nvPicPr>
          <p:cNvPr id="18" name="Google Shape;256;p41">
            <a:extLst>
              <a:ext uri="{FF2B5EF4-FFF2-40B4-BE49-F238E27FC236}">
                <a16:creationId xmlns:a16="http://schemas.microsoft.com/office/drawing/2014/main" id="{81871119-4336-114E-B0EA-28AF9FA914AF}"/>
              </a:ext>
            </a:extLst>
          </p:cNvPr>
          <p:cNvPicPr preferRelativeResize="0"/>
          <p:nvPr/>
        </p:nvPicPr>
        <p:blipFill>
          <a:blip r:embed="rId4">
            <a:alphaModFix/>
          </a:blip>
          <a:stretch>
            <a:fillRect/>
          </a:stretch>
        </p:blipFill>
        <p:spPr>
          <a:xfrm>
            <a:off x="9351568" y="1561083"/>
            <a:ext cx="838507" cy="838567"/>
          </a:xfrm>
          <a:prstGeom prst="rect">
            <a:avLst/>
          </a:prstGeom>
          <a:noFill/>
          <a:ln>
            <a:noFill/>
          </a:ln>
        </p:spPr>
      </p:pic>
      <p:grpSp>
        <p:nvGrpSpPr>
          <p:cNvPr id="22" name="Google Shape;275;p42">
            <a:extLst>
              <a:ext uri="{FF2B5EF4-FFF2-40B4-BE49-F238E27FC236}">
                <a16:creationId xmlns:a16="http://schemas.microsoft.com/office/drawing/2014/main" id="{10F85B06-08FD-3D44-A4ED-F2F4204EA357}"/>
              </a:ext>
            </a:extLst>
          </p:cNvPr>
          <p:cNvGrpSpPr/>
          <p:nvPr/>
        </p:nvGrpSpPr>
        <p:grpSpPr>
          <a:xfrm>
            <a:off x="7800804" y="4370235"/>
            <a:ext cx="1622511" cy="1354663"/>
            <a:chOff x="685800" y="3045975"/>
            <a:chExt cx="2281241" cy="2283385"/>
          </a:xfrm>
        </p:grpSpPr>
        <p:pic>
          <p:nvPicPr>
            <p:cNvPr id="26" name="Google Shape;276;p42" descr="http://marks-design.com/images/CPU-Stress-Test.png">
              <a:extLst>
                <a:ext uri="{FF2B5EF4-FFF2-40B4-BE49-F238E27FC236}">
                  <a16:creationId xmlns:a16="http://schemas.microsoft.com/office/drawing/2014/main" id="{D4ACA136-46A8-0243-AB48-4A4F2062E20D}"/>
                </a:ext>
              </a:extLst>
            </p:cNvPr>
            <p:cNvPicPr preferRelativeResize="0"/>
            <p:nvPr/>
          </p:nvPicPr>
          <p:blipFill rotWithShape="1">
            <a:blip r:embed="rId5">
              <a:alphaModFix/>
            </a:blip>
            <a:srcRect/>
            <a:stretch/>
          </p:blipFill>
          <p:spPr>
            <a:xfrm>
              <a:off x="943376" y="3255934"/>
              <a:ext cx="1709400" cy="1709400"/>
            </a:xfrm>
            <a:prstGeom prst="rect">
              <a:avLst/>
            </a:prstGeom>
            <a:noFill/>
            <a:ln>
              <a:noFill/>
            </a:ln>
          </p:spPr>
        </p:pic>
        <p:pic>
          <p:nvPicPr>
            <p:cNvPr id="27" name="Google Shape;277;p42" descr="http://www.clker.com/cliparts/0/a/a/3/1197148799528042285barretr_Key.svg.med.png">
              <a:extLst>
                <a:ext uri="{FF2B5EF4-FFF2-40B4-BE49-F238E27FC236}">
                  <a16:creationId xmlns:a16="http://schemas.microsoft.com/office/drawing/2014/main" id="{BFD8291F-DE2D-CB43-AA7A-4D077F701E01}"/>
                </a:ext>
              </a:extLst>
            </p:cNvPr>
            <p:cNvPicPr preferRelativeResize="0"/>
            <p:nvPr/>
          </p:nvPicPr>
          <p:blipFill rotWithShape="1">
            <a:blip r:embed="rId6">
              <a:alphaModFix/>
            </a:blip>
            <a:srcRect/>
            <a:stretch/>
          </p:blipFill>
          <p:spPr>
            <a:xfrm rot="-2898112">
              <a:off x="1898719" y="4471663"/>
              <a:ext cx="552460" cy="557991"/>
            </a:xfrm>
            <a:prstGeom prst="rect">
              <a:avLst/>
            </a:prstGeom>
            <a:noFill/>
            <a:ln>
              <a:noFill/>
            </a:ln>
          </p:spPr>
        </p:pic>
        <p:pic>
          <p:nvPicPr>
            <p:cNvPr id="28" name="Google Shape;278;p42">
              <a:extLst>
                <a:ext uri="{FF2B5EF4-FFF2-40B4-BE49-F238E27FC236}">
                  <a16:creationId xmlns:a16="http://schemas.microsoft.com/office/drawing/2014/main" id="{A80A6ED1-0971-ED4B-ADB7-22B52490BEA3}"/>
                </a:ext>
              </a:extLst>
            </p:cNvPr>
            <p:cNvPicPr preferRelativeResize="0"/>
            <p:nvPr/>
          </p:nvPicPr>
          <p:blipFill rotWithShape="1">
            <a:blip r:embed="rId7">
              <a:alphaModFix/>
            </a:blip>
            <a:srcRect/>
            <a:stretch/>
          </p:blipFill>
          <p:spPr>
            <a:xfrm rot="-5400000">
              <a:off x="-346800" y="4080636"/>
              <a:ext cx="2281200" cy="216000"/>
            </a:xfrm>
            <a:prstGeom prst="rect">
              <a:avLst/>
            </a:prstGeom>
            <a:noFill/>
            <a:ln>
              <a:noFill/>
            </a:ln>
          </p:spPr>
        </p:pic>
        <p:pic>
          <p:nvPicPr>
            <p:cNvPr id="29" name="Google Shape;279;p42">
              <a:extLst>
                <a:ext uri="{FF2B5EF4-FFF2-40B4-BE49-F238E27FC236}">
                  <a16:creationId xmlns:a16="http://schemas.microsoft.com/office/drawing/2014/main" id="{AF28BA5B-B756-8C4C-A58C-C86918639CF8}"/>
                </a:ext>
              </a:extLst>
            </p:cNvPr>
            <p:cNvPicPr preferRelativeResize="0"/>
            <p:nvPr/>
          </p:nvPicPr>
          <p:blipFill rotWithShape="1">
            <a:blip r:embed="rId7">
              <a:alphaModFix/>
            </a:blip>
            <a:srcRect/>
            <a:stretch/>
          </p:blipFill>
          <p:spPr>
            <a:xfrm>
              <a:off x="762000" y="3045975"/>
              <a:ext cx="2194200" cy="216000"/>
            </a:xfrm>
            <a:prstGeom prst="rect">
              <a:avLst/>
            </a:prstGeom>
            <a:noFill/>
            <a:ln>
              <a:noFill/>
            </a:ln>
          </p:spPr>
        </p:pic>
        <p:pic>
          <p:nvPicPr>
            <p:cNvPr id="30" name="Google Shape;280;p42">
              <a:extLst>
                <a:ext uri="{FF2B5EF4-FFF2-40B4-BE49-F238E27FC236}">
                  <a16:creationId xmlns:a16="http://schemas.microsoft.com/office/drawing/2014/main" id="{9D09DC19-10DD-464B-B4CD-D1308FFBE8FB}"/>
                </a:ext>
              </a:extLst>
            </p:cNvPr>
            <p:cNvPicPr preferRelativeResize="0"/>
            <p:nvPr/>
          </p:nvPicPr>
          <p:blipFill rotWithShape="1">
            <a:blip r:embed="rId7">
              <a:alphaModFix/>
            </a:blip>
            <a:srcRect/>
            <a:stretch/>
          </p:blipFill>
          <p:spPr>
            <a:xfrm rot="-5400000">
              <a:off x="1742811" y="4053452"/>
              <a:ext cx="2230800" cy="216000"/>
            </a:xfrm>
            <a:prstGeom prst="rect">
              <a:avLst/>
            </a:prstGeom>
            <a:noFill/>
            <a:ln>
              <a:noFill/>
            </a:ln>
          </p:spPr>
        </p:pic>
        <p:pic>
          <p:nvPicPr>
            <p:cNvPr id="31" name="Google Shape;281;p42">
              <a:extLst>
                <a:ext uri="{FF2B5EF4-FFF2-40B4-BE49-F238E27FC236}">
                  <a16:creationId xmlns:a16="http://schemas.microsoft.com/office/drawing/2014/main" id="{138BA9F4-C47E-794F-A187-4DCB2A4650C5}"/>
                </a:ext>
              </a:extLst>
            </p:cNvPr>
            <p:cNvPicPr preferRelativeResize="0"/>
            <p:nvPr/>
          </p:nvPicPr>
          <p:blipFill rotWithShape="1">
            <a:blip r:embed="rId7">
              <a:alphaModFix/>
            </a:blip>
            <a:srcRect/>
            <a:stretch/>
          </p:blipFill>
          <p:spPr>
            <a:xfrm>
              <a:off x="772841" y="5113360"/>
              <a:ext cx="2194200" cy="216000"/>
            </a:xfrm>
            <a:prstGeom prst="rect">
              <a:avLst/>
            </a:prstGeom>
            <a:noFill/>
            <a:ln>
              <a:noFill/>
            </a:ln>
          </p:spPr>
        </p:pic>
      </p:grpSp>
      <p:sp>
        <p:nvSpPr>
          <p:cNvPr id="32" name="Google Shape;282;p42">
            <a:extLst>
              <a:ext uri="{FF2B5EF4-FFF2-40B4-BE49-F238E27FC236}">
                <a16:creationId xmlns:a16="http://schemas.microsoft.com/office/drawing/2014/main" id="{26A23F2E-8C56-6E4A-9829-9A977ABC182E}"/>
              </a:ext>
            </a:extLst>
          </p:cNvPr>
          <p:cNvSpPr txBox="1"/>
          <p:nvPr/>
        </p:nvSpPr>
        <p:spPr>
          <a:xfrm>
            <a:off x="7520611" y="5849387"/>
            <a:ext cx="2164319" cy="111674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2200" dirty="0">
                <a:solidFill>
                  <a:srgbClr val="000000"/>
                </a:solidFill>
                <a:latin typeface="Times New Roman"/>
                <a:ea typeface="Times New Roman"/>
                <a:cs typeface="Times New Roman"/>
                <a:sym typeface="Times New Roman"/>
              </a:rPr>
              <a:t>Secure CPU</a:t>
            </a:r>
            <a:endParaRPr sz="2200" dirty="0">
              <a:solidFill>
                <a:srgbClr val="000000"/>
              </a:solidFill>
              <a:latin typeface="Times New Roman"/>
              <a:ea typeface="Times New Roman"/>
              <a:cs typeface="Times New Roman"/>
              <a:sym typeface="Times New Roman"/>
            </a:endParaRPr>
          </a:p>
        </p:txBody>
      </p:sp>
      <p:sp>
        <p:nvSpPr>
          <p:cNvPr id="33" name="TextBox 32">
            <a:extLst>
              <a:ext uri="{FF2B5EF4-FFF2-40B4-BE49-F238E27FC236}">
                <a16:creationId xmlns:a16="http://schemas.microsoft.com/office/drawing/2014/main" id="{630BF7CF-B92C-2344-9935-F3622B6AF719}"/>
              </a:ext>
            </a:extLst>
          </p:cNvPr>
          <p:cNvSpPr txBox="1"/>
          <p:nvPr/>
        </p:nvSpPr>
        <p:spPr>
          <a:xfrm>
            <a:off x="8859947" y="3108552"/>
            <a:ext cx="2492029" cy="461665"/>
          </a:xfrm>
          <a:prstGeom prst="rect">
            <a:avLst/>
          </a:prstGeom>
          <a:noFill/>
        </p:spPr>
        <p:txBody>
          <a:bodyPr wrap="none" rtlCol="0">
            <a:spAutoFit/>
          </a:bodyPr>
          <a:lstStyle/>
          <a:p>
            <a:r>
              <a:rPr lang="en-US" sz="2400" dirty="0"/>
              <a:t>“Select Age &gt;= 30”</a:t>
            </a:r>
          </a:p>
        </p:txBody>
      </p:sp>
      <p:cxnSp>
        <p:nvCxnSpPr>
          <p:cNvPr id="34" name="Straight Arrow Connector 33">
            <a:extLst>
              <a:ext uri="{FF2B5EF4-FFF2-40B4-BE49-F238E27FC236}">
                <a16:creationId xmlns:a16="http://schemas.microsoft.com/office/drawing/2014/main" id="{CF22FFF0-B666-C04D-AAFD-7B410C588C80}"/>
              </a:ext>
            </a:extLst>
          </p:cNvPr>
          <p:cNvCxnSpPr>
            <a:cxnSpLocks/>
          </p:cNvCxnSpPr>
          <p:nvPr/>
        </p:nvCxnSpPr>
        <p:spPr>
          <a:xfrm>
            <a:off x="8591899" y="2462834"/>
            <a:ext cx="10871" cy="1701832"/>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7278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sp>
        <p:nvSpPr>
          <p:cNvPr id="233" name="Google Shape;233;p40"/>
          <p:cNvSpPr txBox="1"/>
          <p:nvPr/>
        </p:nvSpPr>
        <p:spPr>
          <a:xfrm rot="5400000">
            <a:off x="1076333" y="3983600"/>
            <a:ext cx="1439200" cy="1066800"/>
          </a:xfrm>
          <a:prstGeom prst="rect">
            <a:avLst/>
          </a:prstGeom>
          <a:noFill/>
          <a:ln>
            <a:noFill/>
          </a:ln>
        </p:spPr>
        <p:txBody>
          <a:bodyPr spcFirstLastPara="1" wrap="square" lIns="121900" tIns="121900" rIns="121900" bIns="121900" anchor="t" anchorCtr="0">
            <a:noAutofit/>
          </a:bodyPr>
          <a:lstStyle/>
          <a:p>
            <a:r>
              <a:rPr lang="en" sz="8000"/>
              <a:t>...</a:t>
            </a:r>
            <a:endParaRPr sz="8000"/>
          </a:p>
        </p:txBody>
      </p:sp>
      <p:pic>
        <p:nvPicPr>
          <p:cNvPr id="3" name="Picture 2">
            <a:extLst>
              <a:ext uri="{FF2B5EF4-FFF2-40B4-BE49-F238E27FC236}">
                <a16:creationId xmlns:a16="http://schemas.microsoft.com/office/drawing/2014/main" id="{08C8D171-28E5-FC4C-BB4F-51BB771C1EBA}"/>
              </a:ext>
            </a:extLst>
          </p:cNvPr>
          <p:cNvPicPr>
            <a:picLocks noChangeAspect="1"/>
          </p:cNvPicPr>
          <p:nvPr/>
        </p:nvPicPr>
        <p:blipFill>
          <a:blip r:embed="rId3"/>
          <a:stretch>
            <a:fillRect/>
          </a:stretch>
        </p:blipFill>
        <p:spPr>
          <a:xfrm>
            <a:off x="590534" y="438830"/>
            <a:ext cx="1422400" cy="1422400"/>
          </a:xfrm>
          <a:prstGeom prst="rect">
            <a:avLst/>
          </a:prstGeom>
        </p:spPr>
      </p:pic>
      <p:sp>
        <p:nvSpPr>
          <p:cNvPr id="4" name="TextBox 3">
            <a:extLst>
              <a:ext uri="{FF2B5EF4-FFF2-40B4-BE49-F238E27FC236}">
                <a16:creationId xmlns:a16="http://schemas.microsoft.com/office/drawing/2014/main" id="{08917FE4-A690-724B-A795-12C1BD49C0E2}"/>
              </a:ext>
            </a:extLst>
          </p:cNvPr>
          <p:cNvSpPr txBox="1"/>
          <p:nvPr/>
        </p:nvSpPr>
        <p:spPr>
          <a:xfrm>
            <a:off x="1885942" y="824240"/>
            <a:ext cx="886781" cy="523220"/>
          </a:xfrm>
          <a:prstGeom prst="rect">
            <a:avLst/>
          </a:prstGeom>
          <a:noFill/>
        </p:spPr>
        <p:txBody>
          <a:bodyPr wrap="none" rtlCol="0">
            <a:spAutoFit/>
          </a:bodyPr>
          <a:lstStyle/>
          <a:p>
            <a:r>
              <a:rPr lang="en-US" sz="2800" dirty="0"/>
              <a:t>Alice</a:t>
            </a:r>
          </a:p>
        </p:txBody>
      </p:sp>
      <p:pic>
        <p:nvPicPr>
          <p:cNvPr id="13" name="Picture 12">
            <a:extLst>
              <a:ext uri="{FF2B5EF4-FFF2-40B4-BE49-F238E27FC236}">
                <a16:creationId xmlns:a16="http://schemas.microsoft.com/office/drawing/2014/main" id="{F136D38B-DE5C-114C-83AD-036336C5C836}"/>
              </a:ext>
            </a:extLst>
          </p:cNvPr>
          <p:cNvPicPr>
            <a:picLocks noChangeAspect="1"/>
          </p:cNvPicPr>
          <p:nvPr/>
        </p:nvPicPr>
        <p:blipFill>
          <a:blip r:embed="rId3"/>
          <a:stretch>
            <a:fillRect/>
          </a:stretch>
        </p:blipFill>
        <p:spPr>
          <a:xfrm>
            <a:off x="590534" y="1955897"/>
            <a:ext cx="1422400" cy="1422400"/>
          </a:xfrm>
          <a:prstGeom prst="rect">
            <a:avLst/>
          </a:prstGeom>
        </p:spPr>
      </p:pic>
      <p:sp>
        <p:nvSpPr>
          <p:cNvPr id="14" name="TextBox 13">
            <a:extLst>
              <a:ext uri="{FF2B5EF4-FFF2-40B4-BE49-F238E27FC236}">
                <a16:creationId xmlns:a16="http://schemas.microsoft.com/office/drawing/2014/main" id="{A2C25573-E52F-F84F-A0F2-5A54A17FDA50}"/>
              </a:ext>
            </a:extLst>
          </p:cNvPr>
          <p:cNvSpPr txBox="1"/>
          <p:nvPr/>
        </p:nvSpPr>
        <p:spPr>
          <a:xfrm>
            <a:off x="1871359" y="2375000"/>
            <a:ext cx="758541" cy="523220"/>
          </a:xfrm>
          <a:prstGeom prst="rect">
            <a:avLst/>
          </a:prstGeom>
          <a:noFill/>
        </p:spPr>
        <p:txBody>
          <a:bodyPr wrap="none" rtlCol="0">
            <a:spAutoFit/>
          </a:bodyPr>
          <a:lstStyle/>
          <a:p>
            <a:r>
              <a:rPr lang="en-US" sz="2800" dirty="0"/>
              <a:t>Bob</a:t>
            </a:r>
          </a:p>
        </p:txBody>
      </p:sp>
      <p:pic>
        <p:nvPicPr>
          <p:cNvPr id="15" name="Picture 14">
            <a:extLst>
              <a:ext uri="{FF2B5EF4-FFF2-40B4-BE49-F238E27FC236}">
                <a16:creationId xmlns:a16="http://schemas.microsoft.com/office/drawing/2014/main" id="{FF942C59-337D-EA45-86E2-AE878CA03D19}"/>
              </a:ext>
            </a:extLst>
          </p:cNvPr>
          <p:cNvPicPr>
            <a:picLocks noChangeAspect="1"/>
          </p:cNvPicPr>
          <p:nvPr/>
        </p:nvPicPr>
        <p:blipFill>
          <a:blip r:embed="rId3"/>
          <a:stretch>
            <a:fillRect/>
          </a:stretch>
        </p:blipFill>
        <p:spPr>
          <a:xfrm>
            <a:off x="590534" y="4944503"/>
            <a:ext cx="1422400" cy="1422400"/>
          </a:xfrm>
          <a:prstGeom prst="rect">
            <a:avLst/>
          </a:prstGeom>
        </p:spPr>
      </p:pic>
      <p:sp>
        <p:nvSpPr>
          <p:cNvPr id="16" name="TextBox 15">
            <a:extLst>
              <a:ext uri="{FF2B5EF4-FFF2-40B4-BE49-F238E27FC236}">
                <a16:creationId xmlns:a16="http://schemas.microsoft.com/office/drawing/2014/main" id="{C578665C-E78D-1C41-A799-C0523AA5FDE0}"/>
              </a:ext>
            </a:extLst>
          </p:cNvPr>
          <p:cNvSpPr txBox="1"/>
          <p:nvPr/>
        </p:nvSpPr>
        <p:spPr>
          <a:xfrm>
            <a:off x="1952466" y="5540141"/>
            <a:ext cx="753732" cy="523220"/>
          </a:xfrm>
          <a:prstGeom prst="rect">
            <a:avLst/>
          </a:prstGeom>
          <a:noFill/>
        </p:spPr>
        <p:txBody>
          <a:bodyPr wrap="none" rtlCol="0">
            <a:spAutoFit/>
          </a:bodyPr>
          <a:lstStyle/>
          <a:p>
            <a:r>
              <a:rPr lang="en-US" sz="2800" dirty="0"/>
              <a:t>Carl</a:t>
            </a:r>
          </a:p>
        </p:txBody>
      </p:sp>
      <p:cxnSp>
        <p:nvCxnSpPr>
          <p:cNvPr id="9" name="Google Shape;246;p41">
            <a:extLst>
              <a:ext uri="{FF2B5EF4-FFF2-40B4-BE49-F238E27FC236}">
                <a16:creationId xmlns:a16="http://schemas.microsoft.com/office/drawing/2014/main" id="{2E2DE479-28B6-3042-8DDA-288CFC26F6A3}"/>
              </a:ext>
            </a:extLst>
          </p:cNvPr>
          <p:cNvCxnSpPr/>
          <p:nvPr/>
        </p:nvCxnSpPr>
        <p:spPr>
          <a:xfrm rot="10800000" flipH="1">
            <a:off x="2955917" y="1085850"/>
            <a:ext cx="4524400" cy="5200"/>
          </a:xfrm>
          <a:prstGeom prst="straightConnector1">
            <a:avLst/>
          </a:prstGeom>
          <a:noFill/>
          <a:ln w="76200" cap="flat" cmpd="sng">
            <a:solidFill>
              <a:srgbClr val="CFE2F3"/>
            </a:solidFill>
            <a:prstDash val="solid"/>
            <a:round/>
            <a:headEnd type="none" w="med" len="med"/>
            <a:tailEnd type="triangle" w="med" len="med"/>
          </a:ln>
        </p:spPr>
      </p:cxnSp>
      <p:cxnSp>
        <p:nvCxnSpPr>
          <p:cNvPr id="10" name="Google Shape;247;p41">
            <a:extLst>
              <a:ext uri="{FF2B5EF4-FFF2-40B4-BE49-F238E27FC236}">
                <a16:creationId xmlns:a16="http://schemas.microsoft.com/office/drawing/2014/main" id="{BD25324C-41A0-044E-BC34-6C192E4BFB5E}"/>
              </a:ext>
            </a:extLst>
          </p:cNvPr>
          <p:cNvCxnSpPr/>
          <p:nvPr/>
        </p:nvCxnSpPr>
        <p:spPr>
          <a:xfrm rot="10800000" flipH="1">
            <a:off x="2706198" y="1640685"/>
            <a:ext cx="4778400" cy="1217600"/>
          </a:xfrm>
          <a:prstGeom prst="straightConnector1">
            <a:avLst/>
          </a:prstGeom>
          <a:noFill/>
          <a:ln w="76200" cap="flat" cmpd="sng">
            <a:solidFill>
              <a:srgbClr val="CFE2F3"/>
            </a:solidFill>
            <a:prstDash val="solid"/>
            <a:round/>
            <a:headEnd type="none" w="med" len="med"/>
            <a:tailEnd type="triangle" w="med" len="med"/>
          </a:ln>
        </p:spPr>
      </p:cxnSp>
      <p:cxnSp>
        <p:nvCxnSpPr>
          <p:cNvPr id="11" name="Google Shape;248;p41">
            <a:extLst>
              <a:ext uri="{FF2B5EF4-FFF2-40B4-BE49-F238E27FC236}">
                <a16:creationId xmlns:a16="http://schemas.microsoft.com/office/drawing/2014/main" id="{0E6DEB76-F3EC-334A-B405-BCB27381821D}"/>
              </a:ext>
            </a:extLst>
          </p:cNvPr>
          <p:cNvCxnSpPr>
            <a:cxnSpLocks/>
          </p:cNvCxnSpPr>
          <p:nvPr/>
        </p:nvCxnSpPr>
        <p:spPr>
          <a:xfrm flipV="1">
            <a:off x="2782496" y="2249485"/>
            <a:ext cx="4697821" cy="3406218"/>
          </a:xfrm>
          <a:prstGeom prst="straightConnector1">
            <a:avLst/>
          </a:prstGeom>
          <a:noFill/>
          <a:ln w="76200" cap="flat" cmpd="sng">
            <a:solidFill>
              <a:srgbClr val="CFE2F3"/>
            </a:solidFill>
            <a:prstDash val="solid"/>
            <a:round/>
            <a:headEnd type="none" w="med" len="med"/>
            <a:tailEnd type="triangle" w="med" len="med"/>
          </a:ln>
        </p:spPr>
      </p:cxnSp>
      <p:pic>
        <p:nvPicPr>
          <p:cNvPr id="17" name="Google Shape;255;p41">
            <a:extLst>
              <a:ext uri="{FF2B5EF4-FFF2-40B4-BE49-F238E27FC236}">
                <a16:creationId xmlns:a16="http://schemas.microsoft.com/office/drawing/2014/main" id="{78B2C09C-E762-C84D-A05E-3CB127249E03}"/>
              </a:ext>
            </a:extLst>
          </p:cNvPr>
          <p:cNvPicPr preferRelativeResize="0"/>
          <p:nvPr/>
        </p:nvPicPr>
        <p:blipFill>
          <a:blip r:embed="rId4">
            <a:alphaModFix/>
          </a:blip>
          <a:stretch>
            <a:fillRect/>
          </a:stretch>
        </p:blipFill>
        <p:spPr>
          <a:xfrm>
            <a:off x="7480317" y="498365"/>
            <a:ext cx="2327267" cy="2327300"/>
          </a:xfrm>
          <a:prstGeom prst="rect">
            <a:avLst/>
          </a:prstGeom>
          <a:noFill/>
          <a:ln>
            <a:noFill/>
          </a:ln>
        </p:spPr>
      </p:pic>
      <p:pic>
        <p:nvPicPr>
          <p:cNvPr id="18" name="Google Shape;256;p41">
            <a:extLst>
              <a:ext uri="{FF2B5EF4-FFF2-40B4-BE49-F238E27FC236}">
                <a16:creationId xmlns:a16="http://schemas.microsoft.com/office/drawing/2014/main" id="{81871119-4336-114E-B0EA-28AF9FA914AF}"/>
              </a:ext>
            </a:extLst>
          </p:cNvPr>
          <p:cNvPicPr preferRelativeResize="0"/>
          <p:nvPr/>
        </p:nvPicPr>
        <p:blipFill>
          <a:blip r:embed="rId5">
            <a:alphaModFix/>
          </a:blip>
          <a:stretch>
            <a:fillRect/>
          </a:stretch>
        </p:blipFill>
        <p:spPr>
          <a:xfrm>
            <a:off x="9004062" y="2211200"/>
            <a:ext cx="838507" cy="838567"/>
          </a:xfrm>
          <a:prstGeom prst="rect">
            <a:avLst/>
          </a:prstGeom>
          <a:noFill/>
          <a:ln>
            <a:noFill/>
          </a:ln>
        </p:spPr>
      </p:pic>
      <p:sp>
        <p:nvSpPr>
          <p:cNvPr id="6" name="TextBox 5">
            <a:extLst>
              <a:ext uri="{FF2B5EF4-FFF2-40B4-BE49-F238E27FC236}">
                <a16:creationId xmlns:a16="http://schemas.microsoft.com/office/drawing/2014/main" id="{64FC52C4-65BB-7946-B3A9-D0F8FB8F7142}"/>
              </a:ext>
            </a:extLst>
          </p:cNvPr>
          <p:cNvSpPr txBox="1"/>
          <p:nvPr/>
        </p:nvSpPr>
        <p:spPr>
          <a:xfrm>
            <a:off x="3689445" y="550617"/>
            <a:ext cx="1038105" cy="461665"/>
          </a:xfrm>
          <a:prstGeom prst="rect">
            <a:avLst/>
          </a:prstGeom>
          <a:noFill/>
        </p:spPr>
        <p:txBody>
          <a:bodyPr wrap="none" rtlCol="0">
            <a:spAutoFit/>
          </a:bodyPr>
          <a:lstStyle/>
          <a:p>
            <a:r>
              <a:rPr lang="en-US" sz="2400" dirty="0"/>
              <a:t>Age 10</a:t>
            </a:r>
          </a:p>
        </p:txBody>
      </p:sp>
      <p:sp>
        <p:nvSpPr>
          <p:cNvPr id="19" name="TextBox 18">
            <a:extLst>
              <a:ext uri="{FF2B5EF4-FFF2-40B4-BE49-F238E27FC236}">
                <a16:creationId xmlns:a16="http://schemas.microsoft.com/office/drawing/2014/main" id="{F3C4FA56-8A19-B348-BBD8-AFFB3025F484}"/>
              </a:ext>
            </a:extLst>
          </p:cNvPr>
          <p:cNvSpPr txBox="1"/>
          <p:nvPr/>
        </p:nvSpPr>
        <p:spPr>
          <a:xfrm>
            <a:off x="3630768" y="1749535"/>
            <a:ext cx="1038105" cy="461665"/>
          </a:xfrm>
          <a:prstGeom prst="rect">
            <a:avLst/>
          </a:prstGeom>
          <a:noFill/>
        </p:spPr>
        <p:txBody>
          <a:bodyPr wrap="none" rtlCol="0">
            <a:spAutoFit/>
          </a:bodyPr>
          <a:lstStyle/>
          <a:p>
            <a:r>
              <a:rPr lang="en-US" sz="2400" dirty="0"/>
              <a:t>Age 30</a:t>
            </a:r>
          </a:p>
        </p:txBody>
      </p:sp>
      <p:sp>
        <p:nvSpPr>
          <p:cNvPr id="20" name="TextBox 19">
            <a:extLst>
              <a:ext uri="{FF2B5EF4-FFF2-40B4-BE49-F238E27FC236}">
                <a16:creationId xmlns:a16="http://schemas.microsoft.com/office/drawing/2014/main" id="{AC7158AB-991E-7748-8B14-91B9B48C9F2F}"/>
              </a:ext>
            </a:extLst>
          </p:cNvPr>
          <p:cNvSpPr txBox="1"/>
          <p:nvPr/>
        </p:nvSpPr>
        <p:spPr>
          <a:xfrm>
            <a:off x="3630768" y="4026162"/>
            <a:ext cx="1038105" cy="461665"/>
          </a:xfrm>
          <a:prstGeom prst="rect">
            <a:avLst/>
          </a:prstGeom>
          <a:noFill/>
        </p:spPr>
        <p:txBody>
          <a:bodyPr wrap="none" rtlCol="0">
            <a:spAutoFit/>
          </a:bodyPr>
          <a:lstStyle/>
          <a:p>
            <a:r>
              <a:rPr lang="en-US" sz="2400" dirty="0"/>
              <a:t>Age 12</a:t>
            </a:r>
          </a:p>
        </p:txBody>
      </p:sp>
      <p:graphicFrame>
        <p:nvGraphicFramePr>
          <p:cNvPr id="21" name="Table 20">
            <a:extLst>
              <a:ext uri="{FF2B5EF4-FFF2-40B4-BE49-F238E27FC236}">
                <a16:creationId xmlns:a16="http://schemas.microsoft.com/office/drawing/2014/main" id="{992D149C-7F17-8A40-94F9-C3698C43FBC5}"/>
              </a:ext>
            </a:extLst>
          </p:cNvPr>
          <p:cNvGraphicFramePr>
            <a:graphicFrameLocks noGrp="1"/>
          </p:cNvGraphicFramePr>
          <p:nvPr/>
        </p:nvGraphicFramePr>
        <p:xfrm>
          <a:off x="9842569" y="920335"/>
          <a:ext cx="1705526" cy="1483360"/>
        </p:xfrm>
        <a:graphic>
          <a:graphicData uri="http://schemas.openxmlformats.org/drawingml/2006/table">
            <a:tbl>
              <a:tblPr firstRow="1" bandRow="1">
                <a:tableStyleId>{7E9639D4-E3E2-4D34-9284-5A2195B3D0D7}</a:tableStyleId>
              </a:tblPr>
              <a:tblGrid>
                <a:gridCol w="852763">
                  <a:extLst>
                    <a:ext uri="{9D8B030D-6E8A-4147-A177-3AD203B41FA5}">
                      <a16:colId xmlns:a16="http://schemas.microsoft.com/office/drawing/2014/main" val="349056149"/>
                    </a:ext>
                  </a:extLst>
                </a:gridCol>
                <a:gridCol w="852763">
                  <a:extLst>
                    <a:ext uri="{9D8B030D-6E8A-4147-A177-3AD203B41FA5}">
                      <a16:colId xmlns:a16="http://schemas.microsoft.com/office/drawing/2014/main" val="4081491836"/>
                    </a:ext>
                  </a:extLst>
                </a:gridCol>
              </a:tblGrid>
              <a:tr h="370840">
                <a:tc>
                  <a:txBody>
                    <a:bodyPr/>
                    <a:lstStyle/>
                    <a:p>
                      <a:r>
                        <a:rPr lang="en-US" dirty="0"/>
                        <a:t>Name</a:t>
                      </a:r>
                    </a:p>
                  </a:txBody>
                  <a:tcPr/>
                </a:tc>
                <a:tc>
                  <a:txBody>
                    <a:bodyPr/>
                    <a:lstStyle/>
                    <a:p>
                      <a:r>
                        <a:rPr lang="en-US" dirty="0"/>
                        <a:t>Age</a:t>
                      </a:r>
                    </a:p>
                  </a:txBody>
                  <a:tcPr/>
                </a:tc>
                <a:extLst>
                  <a:ext uri="{0D108BD9-81ED-4DB2-BD59-A6C34878D82A}">
                    <a16:rowId xmlns:a16="http://schemas.microsoft.com/office/drawing/2014/main" val="2840817664"/>
                  </a:ext>
                </a:extLst>
              </a:tr>
              <a:tr h="370840">
                <a:tc>
                  <a:txBody>
                    <a:bodyPr/>
                    <a:lstStyle/>
                    <a:p>
                      <a:r>
                        <a:rPr lang="en-US" dirty="0"/>
                        <a:t>Alice</a:t>
                      </a:r>
                    </a:p>
                  </a:txBody>
                  <a:tcPr/>
                </a:tc>
                <a:tc>
                  <a:txBody>
                    <a:bodyPr/>
                    <a:lstStyle/>
                    <a:p>
                      <a:r>
                        <a:rPr lang="en-US" dirty="0"/>
                        <a:t>10</a:t>
                      </a:r>
                    </a:p>
                  </a:txBody>
                  <a:tcPr/>
                </a:tc>
                <a:extLst>
                  <a:ext uri="{0D108BD9-81ED-4DB2-BD59-A6C34878D82A}">
                    <a16:rowId xmlns:a16="http://schemas.microsoft.com/office/drawing/2014/main" val="4253524241"/>
                  </a:ext>
                </a:extLst>
              </a:tr>
              <a:tr h="370840">
                <a:tc>
                  <a:txBody>
                    <a:bodyPr/>
                    <a:lstStyle/>
                    <a:p>
                      <a:r>
                        <a:rPr lang="en-US" dirty="0"/>
                        <a:t>Bob</a:t>
                      </a:r>
                    </a:p>
                  </a:txBody>
                  <a:tcPr/>
                </a:tc>
                <a:tc>
                  <a:txBody>
                    <a:bodyPr/>
                    <a:lstStyle/>
                    <a:p>
                      <a:r>
                        <a:rPr lang="en-US" dirty="0"/>
                        <a:t>30</a:t>
                      </a:r>
                    </a:p>
                  </a:txBody>
                  <a:tcPr/>
                </a:tc>
                <a:extLst>
                  <a:ext uri="{0D108BD9-81ED-4DB2-BD59-A6C34878D82A}">
                    <a16:rowId xmlns:a16="http://schemas.microsoft.com/office/drawing/2014/main" val="3895199575"/>
                  </a:ext>
                </a:extLst>
              </a:tr>
              <a:tr h="370840">
                <a:tc>
                  <a:txBody>
                    <a:bodyPr/>
                    <a:lstStyle/>
                    <a:p>
                      <a:r>
                        <a:rPr lang="en-US" dirty="0"/>
                        <a:t>Carl</a:t>
                      </a:r>
                    </a:p>
                  </a:txBody>
                  <a:tcPr/>
                </a:tc>
                <a:tc>
                  <a:txBody>
                    <a:bodyPr/>
                    <a:lstStyle/>
                    <a:p>
                      <a:r>
                        <a:rPr lang="en-US" dirty="0"/>
                        <a:t>12</a:t>
                      </a:r>
                    </a:p>
                  </a:txBody>
                  <a:tcPr/>
                </a:tc>
                <a:extLst>
                  <a:ext uri="{0D108BD9-81ED-4DB2-BD59-A6C34878D82A}">
                    <a16:rowId xmlns:a16="http://schemas.microsoft.com/office/drawing/2014/main" val="2152774311"/>
                  </a:ext>
                </a:extLst>
              </a:tr>
            </a:tbl>
          </a:graphicData>
        </a:graphic>
      </p:graphicFrame>
      <p:grpSp>
        <p:nvGrpSpPr>
          <p:cNvPr id="22" name="Google Shape;275;p42">
            <a:extLst>
              <a:ext uri="{FF2B5EF4-FFF2-40B4-BE49-F238E27FC236}">
                <a16:creationId xmlns:a16="http://schemas.microsoft.com/office/drawing/2014/main" id="{CFCCACC9-D190-C64B-9070-D11948DC7905}"/>
              </a:ext>
            </a:extLst>
          </p:cNvPr>
          <p:cNvGrpSpPr/>
          <p:nvPr/>
        </p:nvGrpSpPr>
        <p:grpSpPr>
          <a:xfrm>
            <a:off x="7800804" y="4370235"/>
            <a:ext cx="1622511" cy="1354663"/>
            <a:chOff x="685800" y="3045975"/>
            <a:chExt cx="2281241" cy="2283385"/>
          </a:xfrm>
        </p:grpSpPr>
        <p:pic>
          <p:nvPicPr>
            <p:cNvPr id="23" name="Google Shape;276;p42" descr="http://marks-design.com/images/CPU-Stress-Test.png">
              <a:extLst>
                <a:ext uri="{FF2B5EF4-FFF2-40B4-BE49-F238E27FC236}">
                  <a16:creationId xmlns:a16="http://schemas.microsoft.com/office/drawing/2014/main" id="{287A3224-75D5-9941-AAB9-1EB456FF164A}"/>
                </a:ext>
              </a:extLst>
            </p:cNvPr>
            <p:cNvPicPr preferRelativeResize="0"/>
            <p:nvPr/>
          </p:nvPicPr>
          <p:blipFill rotWithShape="1">
            <a:blip r:embed="rId6">
              <a:alphaModFix/>
            </a:blip>
            <a:srcRect/>
            <a:stretch/>
          </p:blipFill>
          <p:spPr>
            <a:xfrm>
              <a:off x="943376" y="3255934"/>
              <a:ext cx="1709400" cy="1709400"/>
            </a:xfrm>
            <a:prstGeom prst="rect">
              <a:avLst/>
            </a:prstGeom>
            <a:noFill/>
            <a:ln>
              <a:noFill/>
            </a:ln>
          </p:spPr>
        </p:pic>
        <p:pic>
          <p:nvPicPr>
            <p:cNvPr id="24" name="Google Shape;277;p42" descr="http://www.clker.com/cliparts/0/a/a/3/1197148799528042285barretr_Key.svg.med.png">
              <a:extLst>
                <a:ext uri="{FF2B5EF4-FFF2-40B4-BE49-F238E27FC236}">
                  <a16:creationId xmlns:a16="http://schemas.microsoft.com/office/drawing/2014/main" id="{18A5F010-362C-9946-BEFE-2385BE5C3071}"/>
                </a:ext>
              </a:extLst>
            </p:cNvPr>
            <p:cNvPicPr preferRelativeResize="0"/>
            <p:nvPr/>
          </p:nvPicPr>
          <p:blipFill rotWithShape="1">
            <a:blip r:embed="rId7">
              <a:alphaModFix/>
            </a:blip>
            <a:srcRect/>
            <a:stretch/>
          </p:blipFill>
          <p:spPr>
            <a:xfrm rot="-2898112">
              <a:off x="1898719" y="4471663"/>
              <a:ext cx="552460" cy="557991"/>
            </a:xfrm>
            <a:prstGeom prst="rect">
              <a:avLst/>
            </a:prstGeom>
            <a:noFill/>
            <a:ln>
              <a:noFill/>
            </a:ln>
          </p:spPr>
        </p:pic>
        <p:pic>
          <p:nvPicPr>
            <p:cNvPr id="25" name="Google Shape;278;p42">
              <a:extLst>
                <a:ext uri="{FF2B5EF4-FFF2-40B4-BE49-F238E27FC236}">
                  <a16:creationId xmlns:a16="http://schemas.microsoft.com/office/drawing/2014/main" id="{2FCCF592-ED91-B640-A7D6-B84C4C371BC6}"/>
                </a:ext>
              </a:extLst>
            </p:cNvPr>
            <p:cNvPicPr preferRelativeResize="0"/>
            <p:nvPr/>
          </p:nvPicPr>
          <p:blipFill rotWithShape="1">
            <a:blip r:embed="rId8">
              <a:alphaModFix/>
            </a:blip>
            <a:srcRect/>
            <a:stretch/>
          </p:blipFill>
          <p:spPr>
            <a:xfrm rot="-5400000">
              <a:off x="-346800" y="4080636"/>
              <a:ext cx="2281200" cy="216000"/>
            </a:xfrm>
            <a:prstGeom prst="rect">
              <a:avLst/>
            </a:prstGeom>
            <a:noFill/>
            <a:ln>
              <a:noFill/>
            </a:ln>
          </p:spPr>
        </p:pic>
        <p:pic>
          <p:nvPicPr>
            <p:cNvPr id="26" name="Google Shape;279;p42">
              <a:extLst>
                <a:ext uri="{FF2B5EF4-FFF2-40B4-BE49-F238E27FC236}">
                  <a16:creationId xmlns:a16="http://schemas.microsoft.com/office/drawing/2014/main" id="{F2C63FBC-2664-F044-8DF4-12D0E0DB45F1}"/>
                </a:ext>
              </a:extLst>
            </p:cNvPr>
            <p:cNvPicPr preferRelativeResize="0"/>
            <p:nvPr/>
          </p:nvPicPr>
          <p:blipFill rotWithShape="1">
            <a:blip r:embed="rId8">
              <a:alphaModFix/>
            </a:blip>
            <a:srcRect/>
            <a:stretch/>
          </p:blipFill>
          <p:spPr>
            <a:xfrm>
              <a:off x="762000" y="3045975"/>
              <a:ext cx="2194200" cy="216000"/>
            </a:xfrm>
            <a:prstGeom prst="rect">
              <a:avLst/>
            </a:prstGeom>
            <a:noFill/>
            <a:ln>
              <a:noFill/>
            </a:ln>
          </p:spPr>
        </p:pic>
        <p:pic>
          <p:nvPicPr>
            <p:cNvPr id="27" name="Google Shape;280;p42">
              <a:extLst>
                <a:ext uri="{FF2B5EF4-FFF2-40B4-BE49-F238E27FC236}">
                  <a16:creationId xmlns:a16="http://schemas.microsoft.com/office/drawing/2014/main" id="{B86BBD18-1632-934C-8ACE-037AA8105AC3}"/>
                </a:ext>
              </a:extLst>
            </p:cNvPr>
            <p:cNvPicPr preferRelativeResize="0"/>
            <p:nvPr/>
          </p:nvPicPr>
          <p:blipFill rotWithShape="1">
            <a:blip r:embed="rId8">
              <a:alphaModFix/>
            </a:blip>
            <a:srcRect/>
            <a:stretch/>
          </p:blipFill>
          <p:spPr>
            <a:xfrm rot="-5400000">
              <a:off x="1742811" y="4053452"/>
              <a:ext cx="2230800" cy="216000"/>
            </a:xfrm>
            <a:prstGeom prst="rect">
              <a:avLst/>
            </a:prstGeom>
            <a:noFill/>
            <a:ln>
              <a:noFill/>
            </a:ln>
          </p:spPr>
        </p:pic>
        <p:pic>
          <p:nvPicPr>
            <p:cNvPr id="28" name="Google Shape;281;p42">
              <a:extLst>
                <a:ext uri="{FF2B5EF4-FFF2-40B4-BE49-F238E27FC236}">
                  <a16:creationId xmlns:a16="http://schemas.microsoft.com/office/drawing/2014/main" id="{C76F565D-FBEE-434D-836F-8B9439E6E1D3}"/>
                </a:ext>
              </a:extLst>
            </p:cNvPr>
            <p:cNvPicPr preferRelativeResize="0"/>
            <p:nvPr/>
          </p:nvPicPr>
          <p:blipFill rotWithShape="1">
            <a:blip r:embed="rId8">
              <a:alphaModFix/>
            </a:blip>
            <a:srcRect/>
            <a:stretch/>
          </p:blipFill>
          <p:spPr>
            <a:xfrm>
              <a:off x="772841" y="5113360"/>
              <a:ext cx="2194200" cy="216000"/>
            </a:xfrm>
            <a:prstGeom prst="rect">
              <a:avLst/>
            </a:prstGeom>
            <a:noFill/>
            <a:ln>
              <a:noFill/>
            </a:ln>
          </p:spPr>
        </p:pic>
      </p:grpSp>
      <p:sp>
        <p:nvSpPr>
          <p:cNvPr id="29" name="Google Shape;282;p42">
            <a:extLst>
              <a:ext uri="{FF2B5EF4-FFF2-40B4-BE49-F238E27FC236}">
                <a16:creationId xmlns:a16="http://schemas.microsoft.com/office/drawing/2014/main" id="{BE89AA1B-E416-E847-8E21-5CF46083D3F3}"/>
              </a:ext>
            </a:extLst>
          </p:cNvPr>
          <p:cNvSpPr txBox="1"/>
          <p:nvPr/>
        </p:nvSpPr>
        <p:spPr>
          <a:xfrm>
            <a:off x="7520611" y="5849387"/>
            <a:ext cx="2164319" cy="111674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2200" dirty="0">
                <a:solidFill>
                  <a:srgbClr val="000000"/>
                </a:solidFill>
                <a:latin typeface="Times New Roman"/>
                <a:ea typeface="Times New Roman"/>
                <a:cs typeface="Times New Roman"/>
                <a:sym typeface="Times New Roman"/>
              </a:rPr>
              <a:t>Secure CPU</a:t>
            </a:r>
            <a:endParaRPr sz="2200" dirty="0">
              <a:solidFill>
                <a:srgbClr val="000000"/>
              </a:solidFill>
              <a:latin typeface="Times New Roman"/>
              <a:ea typeface="Times New Roman"/>
              <a:cs typeface="Times New Roman"/>
              <a:sym typeface="Times New Roman"/>
            </a:endParaRPr>
          </a:p>
        </p:txBody>
      </p:sp>
      <p:cxnSp>
        <p:nvCxnSpPr>
          <p:cNvPr id="30" name="Straight Arrow Connector 29">
            <a:extLst>
              <a:ext uri="{FF2B5EF4-FFF2-40B4-BE49-F238E27FC236}">
                <a16:creationId xmlns:a16="http://schemas.microsoft.com/office/drawing/2014/main" id="{9DD96A51-CE07-6644-BA4C-380EA5CA02D1}"/>
              </a:ext>
            </a:extLst>
          </p:cNvPr>
          <p:cNvCxnSpPr>
            <a:cxnSpLocks/>
          </p:cNvCxnSpPr>
          <p:nvPr/>
        </p:nvCxnSpPr>
        <p:spPr>
          <a:xfrm>
            <a:off x="8602771" y="2967313"/>
            <a:ext cx="0" cy="105884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3F124B1-476E-DC43-9AA6-F805D0674AF3}"/>
              </a:ext>
            </a:extLst>
          </p:cNvPr>
          <p:cNvSpPr txBox="1"/>
          <p:nvPr/>
        </p:nvSpPr>
        <p:spPr>
          <a:xfrm>
            <a:off x="9117123" y="3428068"/>
            <a:ext cx="1920398" cy="369332"/>
          </a:xfrm>
          <a:prstGeom prst="rect">
            <a:avLst/>
          </a:prstGeom>
          <a:noFill/>
        </p:spPr>
        <p:txBody>
          <a:bodyPr wrap="none" rtlCol="0">
            <a:spAutoFit/>
          </a:bodyPr>
          <a:lstStyle/>
          <a:p>
            <a:r>
              <a:rPr lang="en-US" dirty="0"/>
              <a:t>“Select Age &gt;= 30”</a:t>
            </a:r>
          </a:p>
        </p:txBody>
      </p:sp>
    </p:spTree>
    <p:extLst>
      <p:ext uri="{BB962C8B-B14F-4D97-AF65-F5344CB8AC3E}">
        <p14:creationId xmlns:p14="http://schemas.microsoft.com/office/powerpoint/2010/main" val="36127834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pic>
        <p:nvPicPr>
          <p:cNvPr id="230" name="Google Shape;230;p40"/>
          <p:cNvPicPr preferRelativeResize="0"/>
          <p:nvPr/>
        </p:nvPicPr>
        <p:blipFill>
          <a:blip r:embed="rId3">
            <a:alphaModFix/>
          </a:blip>
          <a:stretch>
            <a:fillRect/>
          </a:stretch>
        </p:blipFill>
        <p:spPr>
          <a:xfrm>
            <a:off x="809634" y="476234"/>
            <a:ext cx="1222367" cy="1222367"/>
          </a:xfrm>
          <a:prstGeom prst="rect">
            <a:avLst/>
          </a:prstGeom>
          <a:noFill/>
          <a:ln>
            <a:noFill/>
          </a:ln>
        </p:spPr>
      </p:pic>
      <p:pic>
        <p:nvPicPr>
          <p:cNvPr id="231" name="Google Shape;231;p40"/>
          <p:cNvPicPr preferRelativeResize="0"/>
          <p:nvPr/>
        </p:nvPicPr>
        <p:blipFill>
          <a:blip r:embed="rId3">
            <a:alphaModFix/>
          </a:blip>
          <a:stretch>
            <a:fillRect/>
          </a:stretch>
        </p:blipFill>
        <p:spPr>
          <a:xfrm>
            <a:off x="809634" y="5308701"/>
            <a:ext cx="1222367" cy="1222367"/>
          </a:xfrm>
          <a:prstGeom prst="rect">
            <a:avLst/>
          </a:prstGeom>
          <a:noFill/>
          <a:ln>
            <a:noFill/>
          </a:ln>
        </p:spPr>
      </p:pic>
      <p:pic>
        <p:nvPicPr>
          <p:cNvPr id="232" name="Google Shape;232;p40"/>
          <p:cNvPicPr preferRelativeResize="0"/>
          <p:nvPr/>
        </p:nvPicPr>
        <p:blipFill>
          <a:blip r:embed="rId3">
            <a:alphaModFix/>
          </a:blip>
          <a:stretch>
            <a:fillRect/>
          </a:stretch>
        </p:blipFill>
        <p:spPr>
          <a:xfrm>
            <a:off x="809634" y="2273301"/>
            <a:ext cx="1222367" cy="1222367"/>
          </a:xfrm>
          <a:prstGeom prst="rect">
            <a:avLst/>
          </a:prstGeom>
          <a:noFill/>
          <a:ln>
            <a:noFill/>
          </a:ln>
        </p:spPr>
      </p:pic>
      <p:sp>
        <p:nvSpPr>
          <p:cNvPr id="233" name="Google Shape;233;p40"/>
          <p:cNvSpPr txBox="1"/>
          <p:nvPr/>
        </p:nvSpPr>
        <p:spPr>
          <a:xfrm rot="5400000">
            <a:off x="1076333" y="3983600"/>
            <a:ext cx="1439200" cy="1066800"/>
          </a:xfrm>
          <a:prstGeom prst="rect">
            <a:avLst/>
          </a:prstGeom>
          <a:noFill/>
          <a:ln>
            <a:noFill/>
          </a:ln>
        </p:spPr>
        <p:txBody>
          <a:bodyPr spcFirstLastPara="1" wrap="square" lIns="121900" tIns="121900" rIns="121900" bIns="121900" anchor="t" anchorCtr="0">
            <a:noAutofit/>
          </a:bodyPr>
          <a:lstStyle/>
          <a:p>
            <a:r>
              <a:rPr lang="en" sz="8000"/>
              <a:t>...</a:t>
            </a:r>
            <a:endParaRPr sz="8000"/>
          </a:p>
        </p:txBody>
      </p:sp>
      <p:pic>
        <p:nvPicPr>
          <p:cNvPr id="234" name="Google Shape;234;p40"/>
          <p:cNvPicPr preferRelativeResize="0"/>
          <p:nvPr/>
        </p:nvPicPr>
        <p:blipFill>
          <a:blip r:embed="rId4">
            <a:alphaModFix/>
          </a:blip>
          <a:stretch>
            <a:fillRect/>
          </a:stretch>
        </p:blipFill>
        <p:spPr>
          <a:xfrm>
            <a:off x="2124067" y="532334"/>
            <a:ext cx="1132900" cy="1132900"/>
          </a:xfrm>
          <a:prstGeom prst="rect">
            <a:avLst/>
          </a:prstGeom>
          <a:noFill/>
          <a:ln>
            <a:noFill/>
          </a:ln>
        </p:spPr>
      </p:pic>
      <p:pic>
        <p:nvPicPr>
          <p:cNvPr id="235" name="Google Shape;235;p40"/>
          <p:cNvPicPr preferRelativeResize="0"/>
          <p:nvPr/>
        </p:nvPicPr>
        <p:blipFill>
          <a:blip r:embed="rId4">
            <a:alphaModFix/>
          </a:blip>
          <a:stretch>
            <a:fillRect/>
          </a:stretch>
        </p:blipFill>
        <p:spPr>
          <a:xfrm>
            <a:off x="2124067" y="2361134"/>
            <a:ext cx="1132900" cy="1132900"/>
          </a:xfrm>
          <a:prstGeom prst="rect">
            <a:avLst/>
          </a:prstGeom>
          <a:noFill/>
          <a:ln>
            <a:noFill/>
          </a:ln>
        </p:spPr>
      </p:pic>
      <p:pic>
        <p:nvPicPr>
          <p:cNvPr id="236" name="Google Shape;236;p40"/>
          <p:cNvPicPr preferRelativeResize="0"/>
          <p:nvPr/>
        </p:nvPicPr>
        <p:blipFill>
          <a:blip r:embed="rId4">
            <a:alphaModFix/>
          </a:blip>
          <a:stretch>
            <a:fillRect/>
          </a:stretch>
        </p:blipFill>
        <p:spPr>
          <a:xfrm>
            <a:off x="2124067" y="5409134"/>
            <a:ext cx="1132900" cy="1132900"/>
          </a:xfrm>
          <a:prstGeom prst="rect">
            <a:avLst/>
          </a:prstGeom>
          <a:noFill/>
          <a:ln>
            <a:noFill/>
          </a:ln>
        </p:spPr>
      </p:pic>
      <p:pic>
        <p:nvPicPr>
          <p:cNvPr id="2" name="Picture 1">
            <a:extLst>
              <a:ext uri="{FF2B5EF4-FFF2-40B4-BE49-F238E27FC236}">
                <a16:creationId xmlns:a16="http://schemas.microsoft.com/office/drawing/2014/main" id="{902A6B13-EB0F-2045-9275-DCD1F0AF35ED}"/>
              </a:ext>
            </a:extLst>
          </p:cNvPr>
          <p:cNvPicPr>
            <a:picLocks noChangeAspect="1"/>
          </p:cNvPicPr>
          <p:nvPr/>
        </p:nvPicPr>
        <p:blipFill>
          <a:blip r:embed="rId5"/>
          <a:stretch>
            <a:fillRect/>
          </a:stretch>
        </p:blipFill>
        <p:spPr>
          <a:xfrm>
            <a:off x="4489450" y="1087417"/>
            <a:ext cx="1460500" cy="1384300"/>
          </a:xfrm>
          <a:prstGeom prst="rect">
            <a:avLst/>
          </a:prstGeom>
        </p:spPr>
      </p:pic>
    </p:spTree>
    <p:extLst>
      <p:ext uri="{BB962C8B-B14F-4D97-AF65-F5344CB8AC3E}">
        <p14:creationId xmlns:p14="http://schemas.microsoft.com/office/powerpoint/2010/main" val="31970579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Shape 240"/>
        <p:cNvGrpSpPr/>
        <p:nvPr/>
      </p:nvGrpSpPr>
      <p:grpSpPr>
        <a:xfrm>
          <a:off x="0" y="0"/>
          <a:ext cx="0" cy="0"/>
          <a:chOff x="0" y="0"/>
          <a:chExt cx="0" cy="0"/>
        </a:xfrm>
      </p:grpSpPr>
      <p:pic>
        <p:nvPicPr>
          <p:cNvPr id="18" name="Google Shape;261;p42">
            <a:extLst>
              <a:ext uri="{FF2B5EF4-FFF2-40B4-BE49-F238E27FC236}">
                <a16:creationId xmlns:a16="http://schemas.microsoft.com/office/drawing/2014/main" id="{915A3D1E-E661-1E46-83AE-0D9383DD6C88}"/>
              </a:ext>
            </a:extLst>
          </p:cNvPr>
          <p:cNvPicPr preferRelativeResize="0"/>
          <p:nvPr/>
        </p:nvPicPr>
        <p:blipFill>
          <a:blip r:embed="rId3">
            <a:alphaModFix/>
          </a:blip>
          <a:stretch>
            <a:fillRect/>
          </a:stretch>
        </p:blipFill>
        <p:spPr>
          <a:xfrm rot="5400000">
            <a:off x="5219177" y="761481"/>
            <a:ext cx="7924802" cy="5677942"/>
          </a:xfrm>
          <a:prstGeom prst="rect">
            <a:avLst/>
          </a:prstGeom>
          <a:noFill/>
          <a:ln>
            <a:noFill/>
          </a:ln>
        </p:spPr>
      </p:pic>
      <p:pic>
        <p:nvPicPr>
          <p:cNvPr id="242" name="Google Shape;242;p41"/>
          <p:cNvPicPr preferRelativeResize="0"/>
          <p:nvPr/>
        </p:nvPicPr>
        <p:blipFill>
          <a:blip r:embed="rId4">
            <a:alphaModFix/>
          </a:blip>
          <a:stretch>
            <a:fillRect/>
          </a:stretch>
        </p:blipFill>
        <p:spPr>
          <a:xfrm>
            <a:off x="809634" y="476234"/>
            <a:ext cx="1222367" cy="1222367"/>
          </a:xfrm>
          <a:prstGeom prst="rect">
            <a:avLst/>
          </a:prstGeom>
          <a:noFill/>
          <a:ln>
            <a:noFill/>
          </a:ln>
        </p:spPr>
      </p:pic>
      <p:pic>
        <p:nvPicPr>
          <p:cNvPr id="243" name="Google Shape;243;p41"/>
          <p:cNvPicPr preferRelativeResize="0"/>
          <p:nvPr/>
        </p:nvPicPr>
        <p:blipFill>
          <a:blip r:embed="rId4">
            <a:alphaModFix/>
          </a:blip>
          <a:stretch>
            <a:fillRect/>
          </a:stretch>
        </p:blipFill>
        <p:spPr>
          <a:xfrm>
            <a:off x="809634" y="5308701"/>
            <a:ext cx="1222367" cy="1222367"/>
          </a:xfrm>
          <a:prstGeom prst="rect">
            <a:avLst/>
          </a:prstGeom>
          <a:noFill/>
          <a:ln>
            <a:noFill/>
          </a:ln>
        </p:spPr>
      </p:pic>
      <p:pic>
        <p:nvPicPr>
          <p:cNvPr id="244" name="Google Shape;244;p41"/>
          <p:cNvPicPr preferRelativeResize="0"/>
          <p:nvPr/>
        </p:nvPicPr>
        <p:blipFill>
          <a:blip r:embed="rId4">
            <a:alphaModFix/>
          </a:blip>
          <a:stretch>
            <a:fillRect/>
          </a:stretch>
        </p:blipFill>
        <p:spPr>
          <a:xfrm>
            <a:off x="809634" y="2273301"/>
            <a:ext cx="1222367" cy="1222367"/>
          </a:xfrm>
          <a:prstGeom prst="rect">
            <a:avLst/>
          </a:prstGeom>
          <a:noFill/>
          <a:ln>
            <a:noFill/>
          </a:ln>
        </p:spPr>
      </p:pic>
      <p:sp>
        <p:nvSpPr>
          <p:cNvPr id="245" name="Google Shape;245;p41"/>
          <p:cNvSpPr txBox="1"/>
          <p:nvPr/>
        </p:nvSpPr>
        <p:spPr>
          <a:xfrm rot="5400000">
            <a:off x="1076333" y="3983600"/>
            <a:ext cx="1439200" cy="1066800"/>
          </a:xfrm>
          <a:prstGeom prst="rect">
            <a:avLst/>
          </a:prstGeom>
          <a:noFill/>
          <a:ln>
            <a:noFill/>
          </a:ln>
        </p:spPr>
        <p:txBody>
          <a:bodyPr spcFirstLastPara="1" wrap="square" lIns="121900" tIns="121900" rIns="121900" bIns="121900" anchor="t" anchorCtr="0">
            <a:noAutofit/>
          </a:bodyPr>
          <a:lstStyle/>
          <a:p>
            <a:r>
              <a:rPr lang="en" sz="8000"/>
              <a:t>...</a:t>
            </a:r>
            <a:endParaRPr sz="8000"/>
          </a:p>
        </p:txBody>
      </p:sp>
      <p:cxnSp>
        <p:nvCxnSpPr>
          <p:cNvPr id="246" name="Google Shape;246;p41"/>
          <p:cNvCxnSpPr/>
          <p:nvPr/>
        </p:nvCxnSpPr>
        <p:spPr>
          <a:xfrm rot="10800000" flipH="1">
            <a:off x="2365367" y="904967"/>
            <a:ext cx="4524400" cy="5200"/>
          </a:xfrm>
          <a:prstGeom prst="straightConnector1">
            <a:avLst/>
          </a:prstGeom>
          <a:noFill/>
          <a:ln w="76200" cap="flat" cmpd="sng">
            <a:solidFill>
              <a:srgbClr val="CFE2F3"/>
            </a:solidFill>
            <a:prstDash val="solid"/>
            <a:round/>
            <a:headEnd type="none" w="med" len="med"/>
            <a:tailEnd type="triangle" w="med" len="med"/>
          </a:ln>
        </p:spPr>
      </p:cxnSp>
      <p:cxnSp>
        <p:nvCxnSpPr>
          <p:cNvPr id="247" name="Google Shape;247;p41"/>
          <p:cNvCxnSpPr>
            <a:stCxn id="244" idx="3"/>
          </p:cNvCxnSpPr>
          <p:nvPr/>
        </p:nvCxnSpPr>
        <p:spPr>
          <a:xfrm rot="10800000" flipH="1">
            <a:off x="2032000" y="1666884"/>
            <a:ext cx="4778400" cy="1217600"/>
          </a:xfrm>
          <a:prstGeom prst="straightConnector1">
            <a:avLst/>
          </a:prstGeom>
          <a:noFill/>
          <a:ln w="76200" cap="flat" cmpd="sng">
            <a:solidFill>
              <a:srgbClr val="CFE2F3"/>
            </a:solidFill>
            <a:prstDash val="solid"/>
            <a:round/>
            <a:headEnd type="none" w="med" len="med"/>
            <a:tailEnd type="triangle" w="med" len="med"/>
          </a:ln>
        </p:spPr>
      </p:cxnSp>
      <p:cxnSp>
        <p:nvCxnSpPr>
          <p:cNvPr id="248" name="Google Shape;248;p41"/>
          <p:cNvCxnSpPr/>
          <p:nvPr/>
        </p:nvCxnSpPr>
        <p:spPr>
          <a:xfrm rot="10800000" flipH="1">
            <a:off x="2286000" y="2381167"/>
            <a:ext cx="4540400" cy="3482000"/>
          </a:xfrm>
          <a:prstGeom prst="straightConnector1">
            <a:avLst/>
          </a:prstGeom>
          <a:noFill/>
          <a:ln w="76200" cap="flat" cmpd="sng">
            <a:solidFill>
              <a:srgbClr val="CFE2F3"/>
            </a:solidFill>
            <a:prstDash val="solid"/>
            <a:round/>
            <a:headEnd type="none" w="med" len="med"/>
            <a:tailEnd type="triangle" w="med" len="med"/>
          </a:ln>
        </p:spPr>
      </p:cxnSp>
      <p:pic>
        <p:nvPicPr>
          <p:cNvPr id="249" name="Google Shape;249;p41"/>
          <p:cNvPicPr preferRelativeResize="0"/>
          <p:nvPr/>
        </p:nvPicPr>
        <p:blipFill>
          <a:blip r:embed="rId5">
            <a:alphaModFix/>
          </a:blip>
          <a:stretch>
            <a:fillRect/>
          </a:stretch>
        </p:blipFill>
        <p:spPr>
          <a:xfrm>
            <a:off x="4359267" y="532334"/>
            <a:ext cx="737317" cy="737324"/>
          </a:xfrm>
          <a:prstGeom prst="rect">
            <a:avLst/>
          </a:prstGeom>
          <a:noFill/>
          <a:ln>
            <a:noFill/>
          </a:ln>
        </p:spPr>
      </p:pic>
      <p:pic>
        <p:nvPicPr>
          <p:cNvPr id="250" name="Google Shape;250;p41"/>
          <p:cNvPicPr preferRelativeResize="0"/>
          <p:nvPr/>
        </p:nvPicPr>
        <p:blipFill>
          <a:blip r:embed="rId6">
            <a:alphaModFix/>
          </a:blip>
          <a:stretch>
            <a:fillRect/>
          </a:stretch>
        </p:blipFill>
        <p:spPr>
          <a:xfrm>
            <a:off x="4800607" y="893978"/>
            <a:ext cx="467260" cy="467273"/>
          </a:xfrm>
          <a:prstGeom prst="rect">
            <a:avLst/>
          </a:prstGeom>
          <a:noFill/>
          <a:ln>
            <a:noFill/>
          </a:ln>
        </p:spPr>
      </p:pic>
      <p:pic>
        <p:nvPicPr>
          <p:cNvPr id="251" name="Google Shape;251;p41"/>
          <p:cNvPicPr preferRelativeResize="0"/>
          <p:nvPr/>
        </p:nvPicPr>
        <p:blipFill>
          <a:blip r:embed="rId5">
            <a:alphaModFix/>
          </a:blip>
          <a:stretch>
            <a:fillRect/>
          </a:stretch>
        </p:blipFill>
        <p:spPr>
          <a:xfrm>
            <a:off x="4359267" y="1751534"/>
            <a:ext cx="737317" cy="737324"/>
          </a:xfrm>
          <a:prstGeom prst="rect">
            <a:avLst/>
          </a:prstGeom>
          <a:noFill/>
          <a:ln>
            <a:noFill/>
          </a:ln>
        </p:spPr>
      </p:pic>
      <p:pic>
        <p:nvPicPr>
          <p:cNvPr id="252" name="Google Shape;252;p41"/>
          <p:cNvPicPr preferRelativeResize="0"/>
          <p:nvPr/>
        </p:nvPicPr>
        <p:blipFill>
          <a:blip r:embed="rId6">
            <a:alphaModFix/>
          </a:blip>
          <a:stretch>
            <a:fillRect/>
          </a:stretch>
        </p:blipFill>
        <p:spPr>
          <a:xfrm>
            <a:off x="4800607" y="2113178"/>
            <a:ext cx="467260" cy="467273"/>
          </a:xfrm>
          <a:prstGeom prst="rect">
            <a:avLst/>
          </a:prstGeom>
          <a:noFill/>
          <a:ln>
            <a:noFill/>
          </a:ln>
        </p:spPr>
      </p:pic>
      <p:pic>
        <p:nvPicPr>
          <p:cNvPr id="253" name="Google Shape;253;p41"/>
          <p:cNvPicPr preferRelativeResize="0"/>
          <p:nvPr/>
        </p:nvPicPr>
        <p:blipFill>
          <a:blip r:embed="rId5">
            <a:alphaModFix/>
          </a:blip>
          <a:stretch>
            <a:fillRect/>
          </a:stretch>
        </p:blipFill>
        <p:spPr>
          <a:xfrm>
            <a:off x="4359267" y="3478734"/>
            <a:ext cx="737317" cy="737324"/>
          </a:xfrm>
          <a:prstGeom prst="rect">
            <a:avLst/>
          </a:prstGeom>
          <a:noFill/>
          <a:ln>
            <a:noFill/>
          </a:ln>
        </p:spPr>
      </p:pic>
      <p:pic>
        <p:nvPicPr>
          <p:cNvPr id="254" name="Google Shape;254;p41"/>
          <p:cNvPicPr preferRelativeResize="0"/>
          <p:nvPr/>
        </p:nvPicPr>
        <p:blipFill>
          <a:blip r:embed="rId6">
            <a:alphaModFix/>
          </a:blip>
          <a:stretch>
            <a:fillRect/>
          </a:stretch>
        </p:blipFill>
        <p:spPr>
          <a:xfrm>
            <a:off x="4800607" y="3840378"/>
            <a:ext cx="467260" cy="467273"/>
          </a:xfrm>
          <a:prstGeom prst="rect">
            <a:avLst/>
          </a:prstGeom>
          <a:noFill/>
          <a:ln>
            <a:noFill/>
          </a:ln>
        </p:spPr>
      </p:pic>
      <p:pic>
        <p:nvPicPr>
          <p:cNvPr id="255" name="Google Shape;255;p41"/>
          <p:cNvPicPr preferRelativeResize="0"/>
          <p:nvPr/>
        </p:nvPicPr>
        <p:blipFill>
          <a:blip r:embed="rId5">
            <a:alphaModFix/>
          </a:blip>
          <a:stretch>
            <a:fillRect/>
          </a:stretch>
        </p:blipFill>
        <p:spPr>
          <a:xfrm>
            <a:off x="7935932" y="777858"/>
            <a:ext cx="2327267" cy="2327300"/>
          </a:xfrm>
          <a:prstGeom prst="rect">
            <a:avLst/>
          </a:prstGeom>
          <a:noFill/>
          <a:ln>
            <a:noFill/>
          </a:ln>
        </p:spPr>
      </p:pic>
      <p:pic>
        <p:nvPicPr>
          <p:cNvPr id="256" name="Google Shape;256;p41"/>
          <p:cNvPicPr preferRelativeResize="0"/>
          <p:nvPr/>
        </p:nvPicPr>
        <p:blipFill>
          <a:blip r:embed="rId6">
            <a:alphaModFix/>
          </a:blip>
          <a:stretch>
            <a:fillRect/>
          </a:stretch>
        </p:blipFill>
        <p:spPr>
          <a:xfrm>
            <a:off x="9459677" y="2490693"/>
            <a:ext cx="838507" cy="838567"/>
          </a:xfrm>
          <a:prstGeom prst="rect">
            <a:avLst/>
          </a:prstGeom>
          <a:noFill/>
          <a:ln>
            <a:noFill/>
          </a:ln>
        </p:spPr>
      </p:pic>
      <p:grpSp>
        <p:nvGrpSpPr>
          <p:cNvPr id="19" name="Google Shape;275;p42">
            <a:extLst>
              <a:ext uri="{FF2B5EF4-FFF2-40B4-BE49-F238E27FC236}">
                <a16:creationId xmlns:a16="http://schemas.microsoft.com/office/drawing/2014/main" id="{DBEF6341-48AE-C441-A79C-CE54E7FEA4B7}"/>
              </a:ext>
            </a:extLst>
          </p:cNvPr>
          <p:cNvGrpSpPr/>
          <p:nvPr/>
        </p:nvGrpSpPr>
        <p:grpSpPr>
          <a:xfrm>
            <a:off x="8404768" y="4364763"/>
            <a:ext cx="1622511" cy="1354663"/>
            <a:chOff x="685800" y="3045975"/>
            <a:chExt cx="2281241" cy="2283385"/>
          </a:xfrm>
        </p:grpSpPr>
        <p:pic>
          <p:nvPicPr>
            <p:cNvPr id="20" name="Google Shape;276;p42" descr="http://marks-design.com/images/CPU-Stress-Test.png">
              <a:extLst>
                <a:ext uri="{FF2B5EF4-FFF2-40B4-BE49-F238E27FC236}">
                  <a16:creationId xmlns:a16="http://schemas.microsoft.com/office/drawing/2014/main" id="{5810A7C0-54FA-334F-AEE1-0CEF54762844}"/>
                </a:ext>
              </a:extLst>
            </p:cNvPr>
            <p:cNvPicPr preferRelativeResize="0"/>
            <p:nvPr/>
          </p:nvPicPr>
          <p:blipFill rotWithShape="1">
            <a:blip r:embed="rId7">
              <a:alphaModFix/>
            </a:blip>
            <a:srcRect/>
            <a:stretch/>
          </p:blipFill>
          <p:spPr>
            <a:xfrm>
              <a:off x="943376" y="3255934"/>
              <a:ext cx="1709400" cy="1709400"/>
            </a:xfrm>
            <a:prstGeom prst="rect">
              <a:avLst/>
            </a:prstGeom>
            <a:noFill/>
            <a:ln>
              <a:noFill/>
            </a:ln>
          </p:spPr>
        </p:pic>
        <p:pic>
          <p:nvPicPr>
            <p:cNvPr id="21" name="Google Shape;277;p42" descr="http://www.clker.com/cliparts/0/a/a/3/1197148799528042285barretr_Key.svg.med.png">
              <a:extLst>
                <a:ext uri="{FF2B5EF4-FFF2-40B4-BE49-F238E27FC236}">
                  <a16:creationId xmlns:a16="http://schemas.microsoft.com/office/drawing/2014/main" id="{107D14E5-60AD-464D-8EFB-D3EA0067D631}"/>
                </a:ext>
              </a:extLst>
            </p:cNvPr>
            <p:cNvPicPr preferRelativeResize="0"/>
            <p:nvPr/>
          </p:nvPicPr>
          <p:blipFill rotWithShape="1">
            <a:blip r:embed="rId8">
              <a:alphaModFix/>
            </a:blip>
            <a:srcRect/>
            <a:stretch/>
          </p:blipFill>
          <p:spPr>
            <a:xfrm rot="-2898112">
              <a:off x="1898719" y="4471663"/>
              <a:ext cx="552460" cy="557991"/>
            </a:xfrm>
            <a:prstGeom prst="rect">
              <a:avLst/>
            </a:prstGeom>
            <a:noFill/>
            <a:ln>
              <a:noFill/>
            </a:ln>
          </p:spPr>
        </p:pic>
        <p:pic>
          <p:nvPicPr>
            <p:cNvPr id="22" name="Google Shape;278;p42">
              <a:extLst>
                <a:ext uri="{FF2B5EF4-FFF2-40B4-BE49-F238E27FC236}">
                  <a16:creationId xmlns:a16="http://schemas.microsoft.com/office/drawing/2014/main" id="{E53F4FF4-CCE4-2846-92F8-C07AA6D4E1B3}"/>
                </a:ext>
              </a:extLst>
            </p:cNvPr>
            <p:cNvPicPr preferRelativeResize="0"/>
            <p:nvPr/>
          </p:nvPicPr>
          <p:blipFill rotWithShape="1">
            <a:blip r:embed="rId9">
              <a:alphaModFix/>
            </a:blip>
            <a:srcRect/>
            <a:stretch/>
          </p:blipFill>
          <p:spPr>
            <a:xfrm rot="-5400000">
              <a:off x="-346800" y="4080636"/>
              <a:ext cx="2281200" cy="216000"/>
            </a:xfrm>
            <a:prstGeom prst="rect">
              <a:avLst/>
            </a:prstGeom>
            <a:noFill/>
            <a:ln>
              <a:noFill/>
            </a:ln>
          </p:spPr>
        </p:pic>
        <p:pic>
          <p:nvPicPr>
            <p:cNvPr id="23" name="Google Shape;279;p42">
              <a:extLst>
                <a:ext uri="{FF2B5EF4-FFF2-40B4-BE49-F238E27FC236}">
                  <a16:creationId xmlns:a16="http://schemas.microsoft.com/office/drawing/2014/main" id="{C2AB1196-A546-3A42-8F61-A9E7C5737A85}"/>
                </a:ext>
              </a:extLst>
            </p:cNvPr>
            <p:cNvPicPr preferRelativeResize="0"/>
            <p:nvPr/>
          </p:nvPicPr>
          <p:blipFill rotWithShape="1">
            <a:blip r:embed="rId9">
              <a:alphaModFix/>
            </a:blip>
            <a:srcRect/>
            <a:stretch/>
          </p:blipFill>
          <p:spPr>
            <a:xfrm>
              <a:off x="762000" y="3045975"/>
              <a:ext cx="2194200" cy="216000"/>
            </a:xfrm>
            <a:prstGeom prst="rect">
              <a:avLst/>
            </a:prstGeom>
            <a:noFill/>
            <a:ln>
              <a:noFill/>
            </a:ln>
          </p:spPr>
        </p:pic>
        <p:pic>
          <p:nvPicPr>
            <p:cNvPr id="24" name="Google Shape;280;p42">
              <a:extLst>
                <a:ext uri="{FF2B5EF4-FFF2-40B4-BE49-F238E27FC236}">
                  <a16:creationId xmlns:a16="http://schemas.microsoft.com/office/drawing/2014/main" id="{3FB67F52-8F45-D447-8394-41FFC99D03AF}"/>
                </a:ext>
              </a:extLst>
            </p:cNvPr>
            <p:cNvPicPr preferRelativeResize="0"/>
            <p:nvPr/>
          </p:nvPicPr>
          <p:blipFill rotWithShape="1">
            <a:blip r:embed="rId9">
              <a:alphaModFix/>
            </a:blip>
            <a:srcRect/>
            <a:stretch/>
          </p:blipFill>
          <p:spPr>
            <a:xfrm rot="-5400000">
              <a:off x="1742811" y="4053452"/>
              <a:ext cx="2230800" cy="216000"/>
            </a:xfrm>
            <a:prstGeom prst="rect">
              <a:avLst/>
            </a:prstGeom>
            <a:noFill/>
            <a:ln>
              <a:noFill/>
            </a:ln>
          </p:spPr>
        </p:pic>
        <p:pic>
          <p:nvPicPr>
            <p:cNvPr id="25" name="Google Shape;281;p42">
              <a:extLst>
                <a:ext uri="{FF2B5EF4-FFF2-40B4-BE49-F238E27FC236}">
                  <a16:creationId xmlns:a16="http://schemas.microsoft.com/office/drawing/2014/main" id="{F54283E8-67E8-0048-868C-CE9DF6289AC9}"/>
                </a:ext>
              </a:extLst>
            </p:cNvPr>
            <p:cNvPicPr preferRelativeResize="0"/>
            <p:nvPr/>
          </p:nvPicPr>
          <p:blipFill rotWithShape="1">
            <a:blip r:embed="rId9">
              <a:alphaModFix/>
            </a:blip>
            <a:srcRect/>
            <a:stretch/>
          </p:blipFill>
          <p:spPr>
            <a:xfrm>
              <a:off x="772841" y="5113360"/>
              <a:ext cx="2194200" cy="216000"/>
            </a:xfrm>
            <a:prstGeom prst="rect">
              <a:avLst/>
            </a:prstGeom>
            <a:noFill/>
            <a:ln>
              <a:noFill/>
            </a:ln>
          </p:spPr>
        </p:pic>
      </p:grpSp>
      <p:cxnSp>
        <p:nvCxnSpPr>
          <p:cNvPr id="26" name="Straight Arrow Connector 25">
            <a:extLst>
              <a:ext uri="{FF2B5EF4-FFF2-40B4-BE49-F238E27FC236}">
                <a16:creationId xmlns:a16="http://schemas.microsoft.com/office/drawing/2014/main" id="{EB8B2236-0C84-914D-B87D-647C24DFA29D}"/>
              </a:ext>
            </a:extLst>
          </p:cNvPr>
          <p:cNvCxnSpPr>
            <a:cxnSpLocks/>
            <a:stCxn id="255" idx="2"/>
          </p:cNvCxnSpPr>
          <p:nvPr/>
        </p:nvCxnSpPr>
        <p:spPr>
          <a:xfrm>
            <a:off x="9099566" y="3105158"/>
            <a:ext cx="0" cy="105884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Google Shape;282;p42">
            <a:extLst>
              <a:ext uri="{FF2B5EF4-FFF2-40B4-BE49-F238E27FC236}">
                <a16:creationId xmlns:a16="http://schemas.microsoft.com/office/drawing/2014/main" id="{021CA24A-D11F-B040-8D54-DCCD6AD03FD3}"/>
              </a:ext>
            </a:extLst>
          </p:cNvPr>
          <p:cNvSpPr txBox="1"/>
          <p:nvPr/>
        </p:nvSpPr>
        <p:spPr>
          <a:xfrm>
            <a:off x="8133865" y="5870750"/>
            <a:ext cx="2164319" cy="111674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2200" dirty="0">
                <a:solidFill>
                  <a:srgbClr val="000000"/>
                </a:solidFill>
                <a:latin typeface="Times New Roman"/>
                <a:ea typeface="Times New Roman"/>
                <a:cs typeface="Times New Roman"/>
                <a:sym typeface="Times New Roman"/>
              </a:rPr>
              <a:t>Secure CPU</a:t>
            </a:r>
            <a:endParaRPr sz="220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555752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Shape 240"/>
        <p:cNvGrpSpPr/>
        <p:nvPr/>
      </p:nvGrpSpPr>
      <p:grpSpPr>
        <a:xfrm>
          <a:off x="0" y="0"/>
          <a:ext cx="0" cy="0"/>
          <a:chOff x="0" y="0"/>
          <a:chExt cx="0" cy="0"/>
        </a:xfrm>
      </p:grpSpPr>
      <p:pic>
        <p:nvPicPr>
          <p:cNvPr id="18" name="Google Shape;261;p42">
            <a:extLst>
              <a:ext uri="{FF2B5EF4-FFF2-40B4-BE49-F238E27FC236}">
                <a16:creationId xmlns:a16="http://schemas.microsoft.com/office/drawing/2014/main" id="{915A3D1E-E661-1E46-83AE-0D9383DD6C88}"/>
              </a:ext>
            </a:extLst>
          </p:cNvPr>
          <p:cNvPicPr preferRelativeResize="0"/>
          <p:nvPr/>
        </p:nvPicPr>
        <p:blipFill>
          <a:blip r:embed="rId3">
            <a:alphaModFix/>
          </a:blip>
          <a:stretch>
            <a:fillRect/>
          </a:stretch>
        </p:blipFill>
        <p:spPr>
          <a:xfrm rot="5400000">
            <a:off x="5219177" y="761481"/>
            <a:ext cx="7924802" cy="5677942"/>
          </a:xfrm>
          <a:prstGeom prst="rect">
            <a:avLst/>
          </a:prstGeom>
          <a:noFill/>
          <a:ln>
            <a:noFill/>
          </a:ln>
        </p:spPr>
      </p:pic>
      <p:pic>
        <p:nvPicPr>
          <p:cNvPr id="255" name="Google Shape;255;p41"/>
          <p:cNvPicPr preferRelativeResize="0"/>
          <p:nvPr/>
        </p:nvPicPr>
        <p:blipFill>
          <a:blip r:embed="rId4">
            <a:alphaModFix/>
          </a:blip>
          <a:stretch>
            <a:fillRect/>
          </a:stretch>
        </p:blipFill>
        <p:spPr>
          <a:xfrm>
            <a:off x="7935932" y="777858"/>
            <a:ext cx="2327267" cy="2327300"/>
          </a:xfrm>
          <a:prstGeom prst="rect">
            <a:avLst/>
          </a:prstGeom>
          <a:noFill/>
          <a:ln>
            <a:noFill/>
          </a:ln>
        </p:spPr>
      </p:pic>
      <p:pic>
        <p:nvPicPr>
          <p:cNvPr id="256" name="Google Shape;256;p41"/>
          <p:cNvPicPr preferRelativeResize="0"/>
          <p:nvPr/>
        </p:nvPicPr>
        <p:blipFill>
          <a:blip r:embed="rId5">
            <a:alphaModFix/>
          </a:blip>
          <a:stretch>
            <a:fillRect/>
          </a:stretch>
        </p:blipFill>
        <p:spPr>
          <a:xfrm>
            <a:off x="9459677" y="2490693"/>
            <a:ext cx="838507" cy="838567"/>
          </a:xfrm>
          <a:prstGeom prst="rect">
            <a:avLst/>
          </a:prstGeom>
          <a:noFill/>
          <a:ln>
            <a:noFill/>
          </a:ln>
        </p:spPr>
      </p:pic>
      <p:grpSp>
        <p:nvGrpSpPr>
          <p:cNvPr id="19" name="Google Shape;275;p42">
            <a:extLst>
              <a:ext uri="{FF2B5EF4-FFF2-40B4-BE49-F238E27FC236}">
                <a16:creationId xmlns:a16="http://schemas.microsoft.com/office/drawing/2014/main" id="{DBEF6341-48AE-C441-A79C-CE54E7FEA4B7}"/>
              </a:ext>
            </a:extLst>
          </p:cNvPr>
          <p:cNvGrpSpPr/>
          <p:nvPr/>
        </p:nvGrpSpPr>
        <p:grpSpPr>
          <a:xfrm>
            <a:off x="8404768" y="4364763"/>
            <a:ext cx="1622511" cy="1354663"/>
            <a:chOff x="685800" y="3045975"/>
            <a:chExt cx="2281241" cy="2283385"/>
          </a:xfrm>
        </p:grpSpPr>
        <p:pic>
          <p:nvPicPr>
            <p:cNvPr id="20" name="Google Shape;276;p42" descr="http://marks-design.com/images/CPU-Stress-Test.png">
              <a:extLst>
                <a:ext uri="{FF2B5EF4-FFF2-40B4-BE49-F238E27FC236}">
                  <a16:creationId xmlns:a16="http://schemas.microsoft.com/office/drawing/2014/main" id="{5810A7C0-54FA-334F-AEE1-0CEF54762844}"/>
                </a:ext>
              </a:extLst>
            </p:cNvPr>
            <p:cNvPicPr preferRelativeResize="0"/>
            <p:nvPr/>
          </p:nvPicPr>
          <p:blipFill rotWithShape="1">
            <a:blip r:embed="rId6">
              <a:alphaModFix/>
            </a:blip>
            <a:srcRect/>
            <a:stretch/>
          </p:blipFill>
          <p:spPr>
            <a:xfrm>
              <a:off x="943376" y="3255934"/>
              <a:ext cx="1709400" cy="1709400"/>
            </a:xfrm>
            <a:prstGeom prst="rect">
              <a:avLst/>
            </a:prstGeom>
            <a:noFill/>
            <a:ln>
              <a:noFill/>
            </a:ln>
          </p:spPr>
        </p:pic>
        <p:pic>
          <p:nvPicPr>
            <p:cNvPr id="21" name="Google Shape;277;p42" descr="http://www.clker.com/cliparts/0/a/a/3/1197148799528042285barretr_Key.svg.med.png">
              <a:extLst>
                <a:ext uri="{FF2B5EF4-FFF2-40B4-BE49-F238E27FC236}">
                  <a16:creationId xmlns:a16="http://schemas.microsoft.com/office/drawing/2014/main" id="{107D14E5-60AD-464D-8EFB-D3EA0067D631}"/>
                </a:ext>
              </a:extLst>
            </p:cNvPr>
            <p:cNvPicPr preferRelativeResize="0"/>
            <p:nvPr/>
          </p:nvPicPr>
          <p:blipFill rotWithShape="1">
            <a:blip r:embed="rId7">
              <a:alphaModFix/>
            </a:blip>
            <a:srcRect/>
            <a:stretch/>
          </p:blipFill>
          <p:spPr>
            <a:xfrm rot="-2898112">
              <a:off x="1898719" y="4471663"/>
              <a:ext cx="552460" cy="557991"/>
            </a:xfrm>
            <a:prstGeom prst="rect">
              <a:avLst/>
            </a:prstGeom>
            <a:noFill/>
            <a:ln>
              <a:noFill/>
            </a:ln>
          </p:spPr>
        </p:pic>
        <p:pic>
          <p:nvPicPr>
            <p:cNvPr id="22" name="Google Shape;278;p42">
              <a:extLst>
                <a:ext uri="{FF2B5EF4-FFF2-40B4-BE49-F238E27FC236}">
                  <a16:creationId xmlns:a16="http://schemas.microsoft.com/office/drawing/2014/main" id="{E53F4FF4-CCE4-2846-92F8-C07AA6D4E1B3}"/>
                </a:ext>
              </a:extLst>
            </p:cNvPr>
            <p:cNvPicPr preferRelativeResize="0"/>
            <p:nvPr/>
          </p:nvPicPr>
          <p:blipFill rotWithShape="1">
            <a:blip r:embed="rId8">
              <a:alphaModFix/>
            </a:blip>
            <a:srcRect/>
            <a:stretch/>
          </p:blipFill>
          <p:spPr>
            <a:xfrm rot="-5400000">
              <a:off x="-346800" y="4080636"/>
              <a:ext cx="2281200" cy="216000"/>
            </a:xfrm>
            <a:prstGeom prst="rect">
              <a:avLst/>
            </a:prstGeom>
            <a:noFill/>
            <a:ln>
              <a:noFill/>
            </a:ln>
          </p:spPr>
        </p:pic>
        <p:pic>
          <p:nvPicPr>
            <p:cNvPr id="23" name="Google Shape;279;p42">
              <a:extLst>
                <a:ext uri="{FF2B5EF4-FFF2-40B4-BE49-F238E27FC236}">
                  <a16:creationId xmlns:a16="http://schemas.microsoft.com/office/drawing/2014/main" id="{C2AB1196-A546-3A42-8F61-A9E7C5737A85}"/>
                </a:ext>
              </a:extLst>
            </p:cNvPr>
            <p:cNvPicPr preferRelativeResize="0"/>
            <p:nvPr/>
          </p:nvPicPr>
          <p:blipFill rotWithShape="1">
            <a:blip r:embed="rId8">
              <a:alphaModFix/>
            </a:blip>
            <a:srcRect/>
            <a:stretch/>
          </p:blipFill>
          <p:spPr>
            <a:xfrm>
              <a:off x="762000" y="3045975"/>
              <a:ext cx="2194200" cy="216000"/>
            </a:xfrm>
            <a:prstGeom prst="rect">
              <a:avLst/>
            </a:prstGeom>
            <a:noFill/>
            <a:ln>
              <a:noFill/>
            </a:ln>
          </p:spPr>
        </p:pic>
        <p:pic>
          <p:nvPicPr>
            <p:cNvPr id="24" name="Google Shape;280;p42">
              <a:extLst>
                <a:ext uri="{FF2B5EF4-FFF2-40B4-BE49-F238E27FC236}">
                  <a16:creationId xmlns:a16="http://schemas.microsoft.com/office/drawing/2014/main" id="{3FB67F52-8F45-D447-8394-41FFC99D03AF}"/>
                </a:ext>
              </a:extLst>
            </p:cNvPr>
            <p:cNvPicPr preferRelativeResize="0"/>
            <p:nvPr/>
          </p:nvPicPr>
          <p:blipFill rotWithShape="1">
            <a:blip r:embed="rId8">
              <a:alphaModFix/>
            </a:blip>
            <a:srcRect/>
            <a:stretch/>
          </p:blipFill>
          <p:spPr>
            <a:xfrm rot="-5400000">
              <a:off x="1742811" y="4053452"/>
              <a:ext cx="2230800" cy="216000"/>
            </a:xfrm>
            <a:prstGeom prst="rect">
              <a:avLst/>
            </a:prstGeom>
            <a:noFill/>
            <a:ln>
              <a:noFill/>
            </a:ln>
          </p:spPr>
        </p:pic>
        <p:pic>
          <p:nvPicPr>
            <p:cNvPr id="25" name="Google Shape;281;p42">
              <a:extLst>
                <a:ext uri="{FF2B5EF4-FFF2-40B4-BE49-F238E27FC236}">
                  <a16:creationId xmlns:a16="http://schemas.microsoft.com/office/drawing/2014/main" id="{F54283E8-67E8-0048-868C-CE9DF6289AC9}"/>
                </a:ext>
              </a:extLst>
            </p:cNvPr>
            <p:cNvPicPr preferRelativeResize="0"/>
            <p:nvPr/>
          </p:nvPicPr>
          <p:blipFill rotWithShape="1">
            <a:blip r:embed="rId8">
              <a:alphaModFix/>
            </a:blip>
            <a:srcRect/>
            <a:stretch/>
          </p:blipFill>
          <p:spPr>
            <a:xfrm>
              <a:off x="772841" y="5113360"/>
              <a:ext cx="2194200" cy="216000"/>
            </a:xfrm>
            <a:prstGeom prst="rect">
              <a:avLst/>
            </a:prstGeom>
            <a:noFill/>
            <a:ln>
              <a:noFill/>
            </a:ln>
          </p:spPr>
        </p:pic>
      </p:grpSp>
      <p:cxnSp>
        <p:nvCxnSpPr>
          <p:cNvPr id="26" name="Straight Arrow Connector 25">
            <a:extLst>
              <a:ext uri="{FF2B5EF4-FFF2-40B4-BE49-F238E27FC236}">
                <a16:creationId xmlns:a16="http://schemas.microsoft.com/office/drawing/2014/main" id="{EB8B2236-0C84-914D-B87D-647C24DFA29D}"/>
              </a:ext>
            </a:extLst>
          </p:cNvPr>
          <p:cNvCxnSpPr>
            <a:cxnSpLocks/>
            <a:stCxn id="255" idx="2"/>
          </p:cNvCxnSpPr>
          <p:nvPr/>
        </p:nvCxnSpPr>
        <p:spPr>
          <a:xfrm>
            <a:off x="9099566" y="3105158"/>
            <a:ext cx="0" cy="105884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Google Shape;282;p42">
            <a:extLst>
              <a:ext uri="{FF2B5EF4-FFF2-40B4-BE49-F238E27FC236}">
                <a16:creationId xmlns:a16="http://schemas.microsoft.com/office/drawing/2014/main" id="{021CA24A-D11F-B040-8D54-DCCD6AD03FD3}"/>
              </a:ext>
            </a:extLst>
          </p:cNvPr>
          <p:cNvSpPr txBox="1"/>
          <p:nvPr/>
        </p:nvSpPr>
        <p:spPr>
          <a:xfrm>
            <a:off x="8133865" y="5870750"/>
            <a:ext cx="2164319" cy="1116744"/>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2200" dirty="0">
                <a:solidFill>
                  <a:srgbClr val="000000"/>
                </a:solidFill>
                <a:latin typeface="Times New Roman"/>
                <a:ea typeface="Times New Roman"/>
                <a:cs typeface="Times New Roman"/>
                <a:sym typeface="Times New Roman"/>
              </a:rPr>
              <a:t>Secure CPU</a:t>
            </a:r>
            <a:endParaRPr sz="2200" dirty="0">
              <a:solidFill>
                <a:srgbClr val="000000"/>
              </a:solidFill>
              <a:latin typeface="Times New Roman"/>
              <a:ea typeface="Times New Roman"/>
              <a:cs typeface="Times New Roman"/>
              <a:sym typeface="Times New Roman"/>
            </a:endParaRPr>
          </a:p>
        </p:txBody>
      </p:sp>
      <p:pic>
        <p:nvPicPr>
          <p:cNvPr id="30" name="Google Shape;286;p42" descr="http://icons.iconarchive.com/icons/arrioch/halloween/256/devil-icon.png">
            <a:extLst>
              <a:ext uri="{FF2B5EF4-FFF2-40B4-BE49-F238E27FC236}">
                <a16:creationId xmlns:a16="http://schemas.microsoft.com/office/drawing/2014/main" id="{9802AD1D-7FD2-4747-A810-96BBA421FAF3}"/>
              </a:ext>
            </a:extLst>
          </p:cNvPr>
          <p:cNvPicPr preferRelativeResize="0"/>
          <p:nvPr/>
        </p:nvPicPr>
        <p:blipFill rotWithShape="1">
          <a:blip r:embed="rId9">
            <a:alphaModFix/>
          </a:blip>
          <a:srcRect/>
          <a:stretch/>
        </p:blipFill>
        <p:spPr>
          <a:xfrm>
            <a:off x="7855616" y="3101601"/>
            <a:ext cx="1128218" cy="1065964"/>
          </a:xfrm>
          <a:prstGeom prst="rect">
            <a:avLst/>
          </a:prstGeom>
          <a:noFill/>
          <a:ln>
            <a:noFill/>
          </a:ln>
        </p:spPr>
      </p:pic>
      <p:sp>
        <p:nvSpPr>
          <p:cNvPr id="31" name="Google Shape;304;p43">
            <a:extLst>
              <a:ext uri="{FF2B5EF4-FFF2-40B4-BE49-F238E27FC236}">
                <a16:creationId xmlns:a16="http://schemas.microsoft.com/office/drawing/2014/main" id="{C4583D28-CF4D-1046-A31A-02D43F3096A7}"/>
              </a:ext>
            </a:extLst>
          </p:cNvPr>
          <p:cNvSpPr txBox="1"/>
          <p:nvPr/>
        </p:nvSpPr>
        <p:spPr>
          <a:xfrm>
            <a:off x="28133" y="377620"/>
            <a:ext cx="6312416" cy="1948247"/>
          </a:xfrm>
          <a:prstGeom prst="rect">
            <a:avLst/>
          </a:prstGeom>
          <a:solidFill>
            <a:srgbClr val="FF0000"/>
          </a:solidFill>
          <a:ln w="38100" cap="flat" cmpd="sng">
            <a:solidFill>
              <a:srgbClr val="FFFFFF"/>
            </a:solidFill>
            <a:prstDash val="solid"/>
            <a:round/>
            <a:headEnd type="none" w="sm" len="sm"/>
            <a:tailEnd type="none" w="sm" len="sm"/>
          </a:ln>
        </p:spPr>
        <p:txBody>
          <a:bodyPr spcFirstLastPara="1" wrap="square" lIns="0" tIns="91425" rIns="0" bIns="91425" anchor="t" anchorCtr="0">
            <a:noAutofit/>
          </a:bodyPr>
          <a:lstStyle/>
          <a:p>
            <a:pPr marL="0" marR="0" lvl="0" indent="0" algn="ctr" rtl="0">
              <a:spcBef>
                <a:spcPts val="0"/>
              </a:spcBef>
              <a:spcAft>
                <a:spcPts val="0"/>
              </a:spcAft>
              <a:buNone/>
            </a:pPr>
            <a:r>
              <a:rPr lang="en" sz="3600" dirty="0">
                <a:solidFill>
                  <a:srgbClr val="FFFFFF"/>
                </a:solidFill>
                <a:latin typeface="Arial"/>
                <a:ea typeface="Arial"/>
                <a:cs typeface="Arial"/>
                <a:sym typeface="Arial"/>
              </a:rPr>
              <a:t>Access patterns to even encrypted data leak sensitive information.</a:t>
            </a:r>
            <a:endParaRPr sz="3600"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23814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E23FBD-105C-D84B-B63C-32819A6FEBA3}"/>
              </a:ext>
            </a:extLst>
          </p:cNvPr>
          <p:cNvSpPr>
            <a:spLocks noGrp="1"/>
          </p:cNvSpPr>
          <p:nvPr>
            <p:ph type="sldNum" sz="quarter" idx="12"/>
          </p:nvPr>
        </p:nvSpPr>
        <p:spPr/>
        <p:txBody>
          <a:bodyPr/>
          <a:lstStyle/>
          <a:p>
            <a:fld id="{41E3F2BF-CFD2-B941-A75D-E2179CA4D974}" type="slidenum">
              <a:rPr lang="en-US" smtClean="0"/>
              <a:t>8</a:t>
            </a:fld>
            <a:endParaRPr lang="en-US"/>
          </a:p>
        </p:txBody>
      </p:sp>
      <p:pic>
        <p:nvPicPr>
          <p:cNvPr id="3" name="Google Shape;629;p48">
            <a:extLst>
              <a:ext uri="{FF2B5EF4-FFF2-40B4-BE49-F238E27FC236}">
                <a16:creationId xmlns:a16="http://schemas.microsoft.com/office/drawing/2014/main" id="{CBBC2C4F-6BEB-314E-A4F2-7B28C60A122F}"/>
              </a:ext>
            </a:extLst>
          </p:cNvPr>
          <p:cNvPicPr preferRelativeResize="0"/>
          <p:nvPr/>
        </p:nvPicPr>
        <p:blipFill>
          <a:blip r:embed="rId2">
            <a:alphaModFix/>
          </a:blip>
          <a:stretch>
            <a:fillRect/>
          </a:stretch>
        </p:blipFill>
        <p:spPr>
          <a:xfrm>
            <a:off x="552184" y="437554"/>
            <a:ext cx="4506199" cy="5904880"/>
          </a:xfrm>
          <a:prstGeom prst="rect">
            <a:avLst/>
          </a:prstGeom>
          <a:noFill/>
          <a:ln>
            <a:noFill/>
          </a:ln>
        </p:spPr>
      </p:pic>
      <p:sp>
        <p:nvSpPr>
          <p:cNvPr id="4" name="Rounded Rectangle 3">
            <a:extLst>
              <a:ext uri="{FF2B5EF4-FFF2-40B4-BE49-F238E27FC236}">
                <a16:creationId xmlns:a16="http://schemas.microsoft.com/office/drawing/2014/main" id="{BAE47825-5FDF-5948-8FF0-89FA3C787A3C}"/>
              </a:ext>
            </a:extLst>
          </p:cNvPr>
          <p:cNvSpPr/>
          <p:nvPr/>
        </p:nvSpPr>
        <p:spPr>
          <a:xfrm>
            <a:off x="4844375" y="4980562"/>
            <a:ext cx="5972308" cy="13618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t>Why DO lacks composability</a:t>
            </a:r>
            <a:endParaRPr lang="en-US" sz="3200" dirty="0"/>
          </a:p>
        </p:txBody>
      </p:sp>
      <p:sp>
        <p:nvSpPr>
          <p:cNvPr id="5" name="Rounded Rectangle 4">
            <a:extLst>
              <a:ext uri="{FF2B5EF4-FFF2-40B4-BE49-F238E27FC236}">
                <a16:creationId xmlns:a16="http://schemas.microsoft.com/office/drawing/2014/main" id="{3329BB5D-28D9-8848-AC8A-26EE37F5D0FD}"/>
              </a:ext>
            </a:extLst>
          </p:cNvPr>
          <p:cNvSpPr/>
          <p:nvPr/>
        </p:nvSpPr>
        <p:spPr>
          <a:xfrm>
            <a:off x="5677711" y="2537481"/>
            <a:ext cx="5661498" cy="1361872"/>
          </a:xfrm>
          <a:prstGeom prst="roundRect">
            <a:avLst/>
          </a:prstGeom>
          <a:solidFill>
            <a:schemeClr val="accent6">
              <a:lumMod val="60000"/>
              <a:lumOff val="40000"/>
            </a:schemeClr>
          </a:solidFill>
          <a:ln>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chemeClr val="tx1"/>
                </a:solidFill>
              </a:rPr>
              <a:t>A New, Composable DO notion </a:t>
            </a:r>
            <a:endParaRPr lang="en-US" sz="3200" dirty="0">
              <a:solidFill>
                <a:schemeClr val="tx1"/>
              </a:solidFill>
            </a:endParaRPr>
          </a:p>
        </p:txBody>
      </p:sp>
      <p:pic>
        <p:nvPicPr>
          <p:cNvPr id="6" name="Google Shape;633;p48">
            <a:extLst>
              <a:ext uri="{FF2B5EF4-FFF2-40B4-BE49-F238E27FC236}">
                <a16:creationId xmlns:a16="http://schemas.microsoft.com/office/drawing/2014/main" id="{6E1FDC47-0B1C-394C-9374-28E06A3B954D}"/>
              </a:ext>
            </a:extLst>
          </p:cNvPr>
          <p:cNvPicPr preferRelativeResize="0"/>
          <p:nvPr/>
        </p:nvPicPr>
        <p:blipFill>
          <a:blip r:embed="rId3">
            <a:alphaModFix/>
          </a:blip>
          <a:stretch>
            <a:fillRect/>
          </a:stretch>
        </p:blipFill>
        <p:spPr>
          <a:xfrm>
            <a:off x="7474155" y="3982224"/>
            <a:ext cx="615946" cy="722350"/>
          </a:xfrm>
          <a:prstGeom prst="rect">
            <a:avLst/>
          </a:prstGeom>
          <a:noFill/>
          <a:ln>
            <a:noFill/>
          </a:ln>
        </p:spPr>
      </p:pic>
      <p:sp>
        <p:nvSpPr>
          <p:cNvPr id="7" name="Rounded Rectangle 6">
            <a:extLst>
              <a:ext uri="{FF2B5EF4-FFF2-40B4-BE49-F238E27FC236}">
                <a16:creationId xmlns:a16="http://schemas.microsoft.com/office/drawing/2014/main" id="{AD56D949-7324-CF41-A5BD-C34402533233}"/>
              </a:ext>
            </a:extLst>
          </p:cNvPr>
          <p:cNvSpPr/>
          <p:nvPr/>
        </p:nvSpPr>
        <p:spPr>
          <a:xfrm>
            <a:off x="6258128" y="286781"/>
            <a:ext cx="5661498" cy="1361872"/>
          </a:xfrm>
          <a:prstGeom prst="roundRect">
            <a:avLst/>
          </a:prstGeom>
          <a:solidFill>
            <a:schemeClr val="accent6">
              <a:lumMod val="60000"/>
              <a:lumOff val="40000"/>
            </a:schemeClr>
          </a:solidFill>
          <a:ln>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chemeClr val="tx1"/>
                </a:solidFill>
              </a:rPr>
              <a:t>Applications</a:t>
            </a:r>
            <a:endParaRPr lang="en-US" sz="3200" dirty="0">
              <a:solidFill>
                <a:schemeClr val="tx1"/>
              </a:solidFill>
            </a:endParaRPr>
          </a:p>
        </p:txBody>
      </p:sp>
      <p:pic>
        <p:nvPicPr>
          <p:cNvPr id="8" name="Google Shape;633;p48">
            <a:extLst>
              <a:ext uri="{FF2B5EF4-FFF2-40B4-BE49-F238E27FC236}">
                <a16:creationId xmlns:a16="http://schemas.microsoft.com/office/drawing/2014/main" id="{B45FFEED-ED73-304D-B36B-B370AE8551DF}"/>
              </a:ext>
            </a:extLst>
          </p:cNvPr>
          <p:cNvPicPr preferRelativeResize="0"/>
          <p:nvPr/>
        </p:nvPicPr>
        <p:blipFill>
          <a:blip r:embed="rId3">
            <a:alphaModFix/>
          </a:blip>
          <a:stretch>
            <a:fillRect/>
          </a:stretch>
        </p:blipFill>
        <p:spPr>
          <a:xfrm>
            <a:off x="8472931" y="1732260"/>
            <a:ext cx="615946" cy="722350"/>
          </a:xfrm>
          <a:prstGeom prst="rect">
            <a:avLst/>
          </a:prstGeom>
          <a:noFill/>
          <a:ln>
            <a:noFill/>
          </a:ln>
        </p:spPr>
      </p:pic>
    </p:spTree>
    <p:extLst>
      <p:ext uri="{BB962C8B-B14F-4D97-AF65-F5344CB8AC3E}">
        <p14:creationId xmlns:p14="http://schemas.microsoft.com/office/powerpoint/2010/main" val="24701247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097B58-1513-EC40-9FFB-AD5FF01ADA1C}"/>
              </a:ext>
            </a:extLst>
          </p:cNvPr>
          <p:cNvSpPr>
            <a:spLocks noGrp="1"/>
          </p:cNvSpPr>
          <p:nvPr>
            <p:ph type="sldNum" sz="quarter" idx="12"/>
          </p:nvPr>
        </p:nvSpPr>
        <p:spPr/>
        <p:txBody>
          <a:bodyPr/>
          <a:lstStyle/>
          <a:p>
            <a:fld id="{41E3F2BF-CFD2-B941-A75D-E2179CA4D974}" type="slidenum">
              <a:rPr lang="en-US" smtClean="0"/>
              <a:t>80</a:t>
            </a:fld>
            <a:endParaRPr lang="en-US"/>
          </a:p>
        </p:txBody>
      </p:sp>
      <p:pic>
        <p:nvPicPr>
          <p:cNvPr id="7" name="Google Shape;283;p42">
            <a:extLst>
              <a:ext uri="{FF2B5EF4-FFF2-40B4-BE49-F238E27FC236}">
                <a16:creationId xmlns:a16="http://schemas.microsoft.com/office/drawing/2014/main" id="{5DE5D64F-99DF-3E4A-AAE2-D5E51D4672DA}"/>
              </a:ext>
            </a:extLst>
          </p:cNvPr>
          <p:cNvPicPr preferRelativeResize="0"/>
          <p:nvPr/>
        </p:nvPicPr>
        <p:blipFill>
          <a:blip r:embed="rId3">
            <a:alphaModFix/>
          </a:blip>
          <a:stretch>
            <a:fillRect/>
          </a:stretch>
        </p:blipFill>
        <p:spPr>
          <a:xfrm>
            <a:off x="8182554" y="1657292"/>
            <a:ext cx="2833463" cy="3294485"/>
          </a:xfrm>
          <a:prstGeom prst="rect">
            <a:avLst/>
          </a:prstGeom>
          <a:noFill/>
          <a:ln>
            <a:noFill/>
          </a:ln>
        </p:spPr>
      </p:pic>
      <p:pic>
        <p:nvPicPr>
          <p:cNvPr id="8" name="Google Shape;284;p42">
            <a:extLst>
              <a:ext uri="{FF2B5EF4-FFF2-40B4-BE49-F238E27FC236}">
                <a16:creationId xmlns:a16="http://schemas.microsoft.com/office/drawing/2014/main" id="{3B4EB917-F2E7-DD42-BA8F-0F0265EB9A1C}"/>
              </a:ext>
            </a:extLst>
          </p:cNvPr>
          <p:cNvPicPr preferRelativeResize="0"/>
          <p:nvPr/>
        </p:nvPicPr>
        <p:blipFill>
          <a:blip r:embed="rId4">
            <a:alphaModFix/>
          </a:blip>
          <a:stretch>
            <a:fillRect/>
          </a:stretch>
        </p:blipFill>
        <p:spPr>
          <a:xfrm>
            <a:off x="10200907" y="3888696"/>
            <a:ext cx="1081342" cy="1005842"/>
          </a:xfrm>
          <a:prstGeom prst="rect">
            <a:avLst/>
          </a:prstGeom>
          <a:noFill/>
          <a:ln>
            <a:noFill/>
          </a:ln>
        </p:spPr>
      </p:pic>
      <p:grpSp>
        <p:nvGrpSpPr>
          <p:cNvPr id="9" name="Google Shape;275;p42">
            <a:extLst>
              <a:ext uri="{FF2B5EF4-FFF2-40B4-BE49-F238E27FC236}">
                <a16:creationId xmlns:a16="http://schemas.microsoft.com/office/drawing/2014/main" id="{17DD39A3-B0C2-D440-8689-16E0827826A9}"/>
              </a:ext>
            </a:extLst>
          </p:cNvPr>
          <p:cNvGrpSpPr/>
          <p:nvPr/>
        </p:nvGrpSpPr>
        <p:grpSpPr>
          <a:xfrm>
            <a:off x="1246148" y="2021972"/>
            <a:ext cx="2701309" cy="2565124"/>
            <a:chOff x="685800" y="3045975"/>
            <a:chExt cx="2281241" cy="2283385"/>
          </a:xfrm>
        </p:grpSpPr>
        <p:pic>
          <p:nvPicPr>
            <p:cNvPr id="10" name="Google Shape;276;p42" descr="http://marks-design.com/images/CPU-Stress-Test.png">
              <a:extLst>
                <a:ext uri="{FF2B5EF4-FFF2-40B4-BE49-F238E27FC236}">
                  <a16:creationId xmlns:a16="http://schemas.microsoft.com/office/drawing/2014/main" id="{4D582F17-7232-3944-8536-CEA55B3FEAEC}"/>
                </a:ext>
              </a:extLst>
            </p:cNvPr>
            <p:cNvPicPr preferRelativeResize="0"/>
            <p:nvPr/>
          </p:nvPicPr>
          <p:blipFill rotWithShape="1">
            <a:blip r:embed="rId5">
              <a:alphaModFix/>
            </a:blip>
            <a:srcRect/>
            <a:stretch/>
          </p:blipFill>
          <p:spPr>
            <a:xfrm>
              <a:off x="943376" y="3255934"/>
              <a:ext cx="1709400" cy="1709400"/>
            </a:xfrm>
            <a:prstGeom prst="rect">
              <a:avLst/>
            </a:prstGeom>
            <a:noFill/>
            <a:ln>
              <a:noFill/>
            </a:ln>
          </p:spPr>
        </p:pic>
        <p:pic>
          <p:nvPicPr>
            <p:cNvPr id="11" name="Google Shape;277;p42" descr="http://www.clker.com/cliparts/0/a/a/3/1197148799528042285barretr_Key.svg.med.png">
              <a:extLst>
                <a:ext uri="{FF2B5EF4-FFF2-40B4-BE49-F238E27FC236}">
                  <a16:creationId xmlns:a16="http://schemas.microsoft.com/office/drawing/2014/main" id="{523D1633-73E5-2F40-BB1E-CAFF86A39536}"/>
                </a:ext>
              </a:extLst>
            </p:cNvPr>
            <p:cNvPicPr preferRelativeResize="0"/>
            <p:nvPr/>
          </p:nvPicPr>
          <p:blipFill rotWithShape="1">
            <a:blip r:embed="rId6">
              <a:alphaModFix/>
            </a:blip>
            <a:srcRect/>
            <a:stretch/>
          </p:blipFill>
          <p:spPr>
            <a:xfrm rot="-2898112">
              <a:off x="1898719" y="4471663"/>
              <a:ext cx="552460" cy="557991"/>
            </a:xfrm>
            <a:prstGeom prst="rect">
              <a:avLst/>
            </a:prstGeom>
            <a:noFill/>
            <a:ln>
              <a:noFill/>
            </a:ln>
          </p:spPr>
        </p:pic>
        <p:pic>
          <p:nvPicPr>
            <p:cNvPr id="12" name="Google Shape;278;p42">
              <a:extLst>
                <a:ext uri="{FF2B5EF4-FFF2-40B4-BE49-F238E27FC236}">
                  <a16:creationId xmlns:a16="http://schemas.microsoft.com/office/drawing/2014/main" id="{7A6A37F4-29F4-AC43-A4D0-858CDD438AEA}"/>
                </a:ext>
              </a:extLst>
            </p:cNvPr>
            <p:cNvPicPr preferRelativeResize="0"/>
            <p:nvPr/>
          </p:nvPicPr>
          <p:blipFill rotWithShape="1">
            <a:blip r:embed="rId7">
              <a:alphaModFix/>
            </a:blip>
            <a:srcRect/>
            <a:stretch/>
          </p:blipFill>
          <p:spPr>
            <a:xfrm rot="-5400000">
              <a:off x="-346800" y="4080636"/>
              <a:ext cx="2281200" cy="216000"/>
            </a:xfrm>
            <a:prstGeom prst="rect">
              <a:avLst/>
            </a:prstGeom>
            <a:noFill/>
            <a:ln>
              <a:noFill/>
            </a:ln>
          </p:spPr>
        </p:pic>
        <p:pic>
          <p:nvPicPr>
            <p:cNvPr id="13" name="Google Shape;279;p42">
              <a:extLst>
                <a:ext uri="{FF2B5EF4-FFF2-40B4-BE49-F238E27FC236}">
                  <a16:creationId xmlns:a16="http://schemas.microsoft.com/office/drawing/2014/main" id="{5744BA0A-4A74-2B47-B828-47624F4BA1F7}"/>
                </a:ext>
              </a:extLst>
            </p:cNvPr>
            <p:cNvPicPr preferRelativeResize="0"/>
            <p:nvPr/>
          </p:nvPicPr>
          <p:blipFill rotWithShape="1">
            <a:blip r:embed="rId7">
              <a:alphaModFix/>
            </a:blip>
            <a:srcRect/>
            <a:stretch/>
          </p:blipFill>
          <p:spPr>
            <a:xfrm>
              <a:off x="762000" y="3045975"/>
              <a:ext cx="2194200" cy="216000"/>
            </a:xfrm>
            <a:prstGeom prst="rect">
              <a:avLst/>
            </a:prstGeom>
            <a:noFill/>
            <a:ln>
              <a:noFill/>
            </a:ln>
          </p:spPr>
        </p:pic>
        <p:pic>
          <p:nvPicPr>
            <p:cNvPr id="14" name="Google Shape;280;p42">
              <a:extLst>
                <a:ext uri="{FF2B5EF4-FFF2-40B4-BE49-F238E27FC236}">
                  <a16:creationId xmlns:a16="http://schemas.microsoft.com/office/drawing/2014/main" id="{B3BA5035-2156-7340-9394-D0D6F6711B14}"/>
                </a:ext>
              </a:extLst>
            </p:cNvPr>
            <p:cNvPicPr preferRelativeResize="0"/>
            <p:nvPr/>
          </p:nvPicPr>
          <p:blipFill rotWithShape="1">
            <a:blip r:embed="rId7">
              <a:alphaModFix/>
            </a:blip>
            <a:srcRect/>
            <a:stretch/>
          </p:blipFill>
          <p:spPr>
            <a:xfrm rot="-5400000">
              <a:off x="1742811" y="4053452"/>
              <a:ext cx="2230800" cy="216000"/>
            </a:xfrm>
            <a:prstGeom prst="rect">
              <a:avLst/>
            </a:prstGeom>
            <a:noFill/>
            <a:ln>
              <a:noFill/>
            </a:ln>
          </p:spPr>
        </p:pic>
        <p:pic>
          <p:nvPicPr>
            <p:cNvPr id="15" name="Google Shape;281;p42">
              <a:extLst>
                <a:ext uri="{FF2B5EF4-FFF2-40B4-BE49-F238E27FC236}">
                  <a16:creationId xmlns:a16="http://schemas.microsoft.com/office/drawing/2014/main" id="{E4CA0E8D-BAC6-8947-8CBF-4767B1D66F1C}"/>
                </a:ext>
              </a:extLst>
            </p:cNvPr>
            <p:cNvPicPr preferRelativeResize="0"/>
            <p:nvPr/>
          </p:nvPicPr>
          <p:blipFill rotWithShape="1">
            <a:blip r:embed="rId7">
              <a:alphaModFix/>
            </a:blip>
            <a:srcRect/>
            <a:stretch/>
          </p:blipFill>
          <p:spPr>
            <a:xfrm>
              <a:off x="772841" y="5113360"/>
              <a:ext cx="2194200" cy="216000"/>
            </a:xfrm>
            <a:prstGeom prst="rect">
              <a:avLst/>
            </a:prstGeom>
            <a:noFill/>
            <a:ln>
              <a:noFill/>
            </a:ln>
          </p:spPr>
        </p:pic>
      </p:grpSp>
      <p:sp>
        <p:nvSpPr>
          <p:cNvPr id="17" name="TextBox 16">
            <a:extLst>
              <a:ext uri="{FF2B5EF4-FFF2-40B4-BE49-F238E27FC236}">
                <a16:creationId xmlns:a16="http://schemas.microsoft.com/office/drawing/2014/main" id="{76BC69F0-4EA9-0D43-922A-707C7A3AA317}"/>
              </a:ext>
            </a:extLst>
          </p:cNvPr>
          <p:cNvSpPr txBox="1"/>
          <p:nvPr/>
        </p:nvSpPr>
        <p:spPr>
          <a:xfrm>
            <a:off x="646618" y="4951777"/>
            <a:ext cx="4725781" cy="830997"/>
          </a:xfrm>
          <a:prstGeom prst="rect">
            <a:avLst/>
          </a:prstGeom>
          <a:noFill/>
        </p:spPr>
        <p:txBody>
          <a:bodyPr wrap="none" rtlCol="0">
            <a:spAutoFit/>
          </a:bodyPr>
          <a:lstStyle/>
          <a:p>
            <a:r>
              <a:rPr lang="en-US" sz="2800" dirty="0"/>
              <a:t>Trusted Execution Environment</a:t>
            </a:r>
          </a:p>
          <a:p>
            <a:r>
              <a:rPr lang="en-US" sz="2000" dirty="0"/>
              <a:t>(Intel SGX, ARM </a:t>
            </a:r>
            <a:r>
              <a:rPr lang="en-US" sz="2000" dirty="0" err="1"/>
              <a:t>TrustZone</a:t>
            </a:r>
            <a:r>
              <a:rPr lang="en-US" sz="2000" dirty="0"/>
              <a:t>…)</a:t>
            </a:r>
          </a:p>
        </p:txBody>
      </p:sp>
      <p:cxnSp>
        <p:nvCxnSpPr>
          <p:cNvPr id="19" name="Straight Arrow Connector 18">
            <a:extLst>
              <a:ext uri="{FF2B5EF4-FFF2-40B4-BE49-F238E27FC236}">
                <a16:creationId xmlns:a16="http://schemas.microsoft.com/office/drawing/2014/main" id="{05062306-52CD-A146-A007-A20AC7A5CA75}"/>
              </a:ext>
            </a:extLst>
          </p:cNvPr>
          <p:cNvCxnSpPr/>
          <p:nvPr/>
        </p:nvCxnSpPr>
        <p:spPr>
          <a:xfrm>
            <a:off x="4551082" y="3485528"/>
            <a:ext cx="3370730" cy="0"/>
          </a:xfrm>
          <a:prstGeom prst="straightConnector1">
            <a:avLst/>
          </a:prstGeom>
          <a:ln w="190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911D87C-767B-064B-82ED-1D40C207E6EF}"/>
              </a:ext>
            </a:extLst>
          </p:cNvPr>
          <p:cNvSpPr txBox="1"/>
          <p:nvPr/>
        </p:nvSpPr>
        <p:spPr>
          <a:xfrm>
            <a:off x="8540807" y="4951777"/>
            <a:ext cx="2159053" cy="523220"/>
          </a:xfrm>
          <a:prstGeom prst="rect">
            <a:avLst/>
          </a:prstGeom>
          <a:noFill/>
        </p:spPr>
        <p:txBody>
          <a:bodyPr wrap="none" rtlCol="0">
            <a:spAutoFit/>
          </a:bodyPr>
          <a:lstStyle/>
          <a:p>
            <a:r>
              <a:rPr lang="en-US" sz="2800" dirty="0"/>
              <a:t>Encrypted DB</a:t>
            </a:r>
            <a:endParaRPr lang="en-US" sz="2000" dirty="0"/>
          </a:p>
        </p:txBody>
      </p:sp>
      <p:pic>
        <p:nvPicPr>
          <p:cNvPr id="21" name="Google Shape;286;p42" descr="http://icons.iconarchive.com/icons/arrioch/halloween/256/devil-icon.png">
            <a:extLst>
              <a:ext uri="{FF2B5EF4-FFF2-40B4-BE49-F238E27FC236}">
                <a16:creationId xmlns:a16="http://schemas.microsoft.com/office/drawing/2014/main" id="{73DB6A55-1DE1-D44A-88A6-C5DF8A00A8A7}"/>
              </a:ext>
            </a:extLst>
          </p:cNvPr>
          <p:cNvPicPr preferRelativeResize="0"/>
          <p:nvPr/>
        </p:nvPicPr>
        <p:blipFill rotWithShape="1">
          <a:blip r:embed="rId8">
            <a:alphaModFix/>
          </a:blip>
          <a:srcRect/>
          <a:stretch/>
        </p:blipFill>
        <p:spPr>
          <a:xfrm>
            <a:off x="5343574" y="1488760"/>
            <a:ext cx="1583357" cy="1551725"/>
          </a:xfrm>
          <a:prstGeom prst="rect">
            <a:avLst/>
          </a:prstGeom>
          <a:noFill/>
          <a:ln>
            <a:noFill/>
          </a:ln>
        </p:spPr>
      </p:pic>
      <p:sp>
        <p:nvSpPr>
          <p:cNvPr id="22" name="Google Shape;304;p43">
            <a:extLst>
              <a:ext uri="{FF2B5EF4-FFF2-40B4-BE49-F238E27FC236}">
                <a16:creationId xmlns:a16="http://schemas.microsoft.com/office/drawing/2014/main" id="{20F9DF0C-F21E-A944-91C1-E3E9F32EB3A0}"/>
              </a:ext>
            </a:extLst>
          </p:cNvPr>
          <p:cNvSpPr txBox="1"/>
          <p:nvPr/>
        </p:nvSpPr>
        <p:spPr>
          <a:xfrm>
            <a:off x="3260680" y="4287111"/>
            <a:ext cx="6312416" cy="1948247"/>
          </a:xfrm>
          <a:prstGeom prst="rect">
            <a:avLst/>
          </a:prstGeom>
          <a:solidFill>
            <a:srgbClr val="FF0000"/>
          </a:solidFill>
          <a:ln w="38100" cap="flat" cmpd="sng">
            <a:solidFill>
              <a:srgbClr val="FFFFFF"/>
            </a:solidFill>
            <a:prstDash val="solid"/>
            <a:round/>
            <a:headEnd type="none" w="sm" len="sm"/>
            <a:tailEnd type="none" w="sm" len="sm"/>
          </a:ln>
        </p:spPr>
        <p:txBody>
          <a:bodyPr spcFirstLastPara="1" wrap="square" lIns="0" tIns="91425" rIns="0" bIns="91425" anchor="t" anchorCtr="0">
            <a:noAutofit/>
          </a:bodyPr>
          <a:lstStyle/>
          <a:p>
            <a:pPr marL="0" marR="0" lvl="0" indent="0" algn="ctr" rtl="0">
              <a:spcBef>
                <a:spcPts val="0"/>
              </a:spcBef>
              <a:spcAft>
                <a:spcPts val="0"/>
              </a:spcAft>
              <a:buNone/>
            </a:pPr>
            <a:r>
              <a:rPr lang="en" sz="3600" dirty="0">
                <a:solidFill>
                  <a:srgbClr val="FFFFFF"/>
                </a:solidFill>
                <a:latin typeface="Arial"/>
                <a:ea typeface="Arial"/>
                <a:cs typeface="Arial"/>
                <a:sym typeface="Arial"/>
              </a:rPr>
              <a:t>Access patterns to even encrypted data leak sensitive information.</a:t>
            </a:r>
            <a:endParaRPr sz="3600" dirty="0">
              <a:solidFill>
                <a:srgbClr val="FFFFFF"/>
              </a:solidFill>
              <a:latin typeface="Arial"/>
              <a:ea typeface="Arial"/>
              <a:cs typeface="Arial"/>
              <a:sym typeface="Arial"/>
            </a:endParaRPr>
          </a:p>
        </p:txBody>
      </p:sp>
      <p:sp>
        <p:nvSpPr>
          <p:cNvPr id="18" name="Title 1">
            <a:extLst>
              <a:ext uri="{FF2B5EF4-FFF2-40B4-BE49-F238E27FC236}">
                <a16:creationId xmlns:a16="http://schemas.microsoft.com/office/drawing/2014/main" id="{3ECA4DD1-C9B0-8243-B4EA-6FEC4421FBFD}"/>
              </a:ext>
            </a:extLst>
          </p:cNvPr>
          <p:cNvSpPr>
            <a:spLocks noGrp="1"/>
          </p:cNvSpPr>
          <p:nvPr>
            <p:ph type="title"/>
          </p:nvPr>
        </p:nvSpPr>
        <p:spPr>
          <a:xfrm>
            <a:off x="838200" y="365125"/>
            <a:ext cx="10515600" cy="1325563"/>
          </a:xfrm>
        </p:spPr>
        <p:txBody>
          <a:bodyPr/>
          <a:lstStyle/>
          <a:p>
            <a:r>
              <a:rPr lang="en-US" dirty="0"/>
              <a:t>Non-oblivious Algorithm</a:t>
            </a:r>
          </a:p>
        </p:txBody>
      </p:sp>
    </p:spTree>
    <p:extLst>
      <p:ext uri="{BB962C8B-B14F-4D97-AF65-F5344CB8AC3E}">
        <p14:creationId xmlns:p14="http://schemas.microsoft.com/office/powerpoint/2010/main" val="2474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564D-1468-9642-8FAC-7FFE4DEA8487}"/>
              </a:ext>
            </a:extLst>
          </p:cNvPr>
          <p:cNvSpPr>
            <a:spLocks noGrp="1"/>
          </p:cNvSpPr>
          <p:nvPr>
            <p:ph type="title"/>
          </p:nvPr>
        </p:nvSpPr>
        <p:spPr>
          <a:xfrm>
            <a:off x="838200" y="365125"/>
            <a:ext cx="10515600" cy="1325563"/>
          </a:xfrm>
        </p:spPr>
        <p:txBody>
          <a:bodyPr/>
          <a:lstStyle/>
          <a:p>
            <a:r>
              <a:rPr lang="en-US" dirty="0"/>
              <a:t>Oblivious Algorithm</a:t>
            </a:r>
          </a:p>
        </p:txBody>
      </p:sp>
      <p:sp>
        <p:nvSpPr>
          <p:cNvPr id="4" name="Slide Number Placeholder 3">
            <a:extLst>
              <a:ext uri="{FF2B5EF4-FFF2-40B4-BE49-F238E27FC236}">
                <a16:creationId xmlns:a16="http://schemas.microsoft.com/office/drawing/2014/main" id="{BD7083A4-6C87-8A4A-87F7-C06F0C930A56}"/>
              </a:ext>
            </a:extLst>
          </p:cNvPr>
          <p:cNvSpPr>
            <a:spLocks noGrp="1"/>
          </p:cNvSpPr>
          <p:nvPr>
            <p:ph type="sldNum" sz="quarter" idx="12"/>
          </p:nvPr>
        </p:nvSpPr>
        <p:spPr/>
        <p:txBody>
          <a:bodyPr/>
          <a:lstStyle/>
          <a:p>
            <a:fld id="{41E3F2BF-CFD2-B941-A75D-E2179CA4D974}" type="slidenum">
              <a:rPr lang="en-US" smtClean="0"/>
              <a:t>81</a:t>
            </a:fld>
            <a:endParaRPr lang="en-US"/>
          </a:p>
        </p:txBody>
      </p:sp>
      <p:sp>
        <p:nvSpPr>
          <p:cNvPr id="8" name="Slide Number Placeholder 3">
            <a:extLst>
              <a:ext uri="{FF2B5EF4-FFF2-40B4-BE49-F238E27FC236}">
                <a16:creationId xmlns:a16="http://schemas.microsoft.com/office/drawing/2014/main" id="{8F3979AE-958B-F245-8D8E-94A1B7357D7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E3F2BF-CFD2-B941-A75D-E2179CA4D974}" type="slidenum">
              <a:rPr lang="en-US" smtClean="0"/>
              <a:pPr/>
              <a:t>81</a:t>
            </a:fld>
            <a:endParaRPr lang="en-US"/>
          </a:p>
        </p:txBody>
      </p:sp>
      <p:pic>
        <p:nvPicPr>
          <p:cNvPr id="9" name="Google Shape;283;p42">
            <a:extLst>
              <a:ext uri="{FF2B5EF4-FFF2-40B4-BE49-F238E27FC236}">
                <a16:creationId xmlns:a16="http://schemas.microsoft.com/office/drawing/2014/main" id="{1FD80033-290A-F647-89BB-8A925FCA66B5}"/>
              </a:ext>
            </a:extLst>
          </p:cNvPr>
          <p:cNvPicPr preferRelativeResize="0"/>
          <p:nvPr/>
        </p:nvPicPr>
        <p:blipFill>
          <a:blip r:embed="rId2">
            <a:alphaModFix/>
          </a:blip>
          <a:stretch>
            <a:fillRect/>
          </a:stretch>
        </p:blipFill>
        <p:spPr>
          <a:xfrm>
            <a:off x="8182554" y="1657292"/>
            <a:ext cx="2833463" cy="3294485"/>
          </a:xfrm>
          <a:prstGeom prst="rect">
            <a:avLst/>
          </a:prstGeom>
          <a:noFill/>
          <a:ln>
            <a:noFill/>
          </a:ln>
        </p:spPr>
      </p:pic>
      <p:pic>
        <p:nvPicPr>
          <p:cNvPr id="10" name="Google Shape;284;p42">
            <a:extLst>
              <a:ext uri="{FF2B5EF4-FFF2-40B4-BE49-F238E27FC236}">
                <a16:creationId xmlns:a16="http://schemas.microsoft.com/office/drawing/2014/main" id="{9ED10078-27C4-D345-B628-E240A2B816D2}"/>
              </a:ext>
            </a:extLst>
          </p:cNvPr>
          <p:cNvPicPr preferRelativeResize="0"/>
          <p:nvPr/>
        </p:nvPicPr>
        <p:blipFill>
          <a:blip r:embed="rId3">
            <a:alphaModFix/>
          </a:blip>
          <a:stretch>
            <a:fillRect/>
          </a:stretch>
        </p:blipFill>
        <p:spPr>
          <a:xfrm>
            <a:off x="10200907" y="3888696"/>
            <a:ext cx="1081342" cy="1005842"/>
          </a:xfrm>
          <a:prstGeom prst="rect">
            <a:avLst/>
          </a:prstGeom>
          <a:noFill/>
          <a:ln>
            <a:noFill/>
          </a:ln>
        </p:spPr>
      </p:pic>
      <p:grpSp>
        <p:nvGrpSpPr>
          <p:cNvPr id="11" name="Google Shape;275;p42">
            <a:extLst>
              <a:ext uri="{FF2B5EF4-FFF2-40B4-BE49-F238E27FC236}">
                <a16:creationId xmlns:a16="http://schemas.microsoft.com/office/drawing/2014/main" id="{E714D221-B254-4647-9542-4026B8FADA20}"/>
              </a:ext>
            </a:extLst>
          </p:cNvPr>
          <p:cNvGrpSpPr/>
          <p:nvPr/>
        </p:nvGrpSpPr>
        <p:grpSpPr>
          <a:xfrm>
            <a:off x="1246148" y="2021972"/>
            <a:ext cx="2701309" cy="2565124"/>
            <a:chOff x="685800" y="3045975"/>
            <a:chExt cx="2281241" cy="2283385"/>
          </a:xfrm>
        </p:grpSpPr>
        <p:pic>
          <p:nvPicPr>
            <p:cNvPr id="12" name="Google Shape;276;p42" descr="http://marks-design.com/images/CPU-Stress-Test.png">
              <a:extLst>
                <a:ext uri="{FF2B5EF4-FFF2-40B4-BE49-F238E27FC236}">
                  <a16:creationId xmlns:a16="http://schemas.microsoft.com/office/drawing/2014/main" id="{90503AC2-1C64-B64A-9596-C273FDEE975B}"/>
                </a:ext>
              </a:extLst>
            </p:cNvPr>
            <p:cNvPicPr preferRelativeResize="0"/>
            <p:nvPr/>
          </p:nvPicPr>
          <p:blipFill rotWithShape="1">
            <a:blip r:embed="rId4">
              <a:alphaModFix/>
            </a:blip>
            <a:srcRect/>
            <a:stretch/>
          </p:blipFill>
          <p:spPr>
            <a:xfrm>
              <a:off x="943376" y="3255934"/>
              <a:ext cx="1709400" cy="1709400"/>
            </a:xfrm>
            <a:prstGeom prst="rect">
              <a:avLst/>
            </a:prstGeom>
            <a:noFill/>
            <a:ln>
              <a:noFill/>
            </a:ln>
          </p:spPr>
        </p:pic>
        <p:pic>
          <p:nvPicPr>
            <p:cNvPr id="13" name="Google Shape;277;p42" descr="http://www.clker.com/cliparts/0/a/a/3/1197148799528042285barretr_Key.svg.med.png">
              <a:extLst>
                <a:ext uri="{FF2B5EF4-FFF2-40B4-BE49-F238E27FC236}">
                  <a16:creationId xmlns:a16="http://schemas.microsoft.com/office/drawing/2014/main" id="{405C2C94-0B83-4B4D-AFB5-815110030748}"/>
                </a:ext>
              </a:extLst>
            </p:cNvPr>
            <p:cNvPicPr preferRelativeResize="0"/>
            <p:nvPr/>
          </p:nvPicPr>
          <p:blipFill rotWithShape="1">
            <a:blip r:embed="rId5">
              <a:alphaModFix/>
            </a:blip>
            <a:srcRect/>
            <a:stretch/>
          </p:blipFill>
          <p:spPr>
            <a:xfrm rot="-2898112">
              <a:off x="1898719" y="4471663"/>
              <a:ext cx="552460" cy="557991"/>
            </a:xfrm>
            <a:prstGeom prst="rect">
              <a:avLst/>
            </a:prstGeom>
            <a:noFill/>
            <a:ln>
              <a:noFill/>
            </a:ln>
          </p:spPr>
        </p:pic>
        <p:pic>
          <p:nvPicPr>
            <p:cNvPr id="14" name="Google Shape;278;p42">
              <a:extLst>
                <a:ext uri="{FF2B5EF4-FFF2-40B4-BE49-F238E27FC236}">
                  <a16:creationId xmlns:a16="http://schemas.microsoft.com/office/drawing/2014/main" id="{8482586D-E267-C346-97B9-5AA550428F4B}"/>
                </a:ext>
              </a:extLst>
            </p:cNvPr>
            <p:cNvPicPr preferRelativeResize="0"/>
            <p:nvPr/>
          </p:nvPicPr>
          <p:blipFill rotWithShape="1">
            <a:blip r:embed="rId6">
              <a:alphaModFix/>
            </a:blip>
            <a:srcRect/>
            <a:stretch/>
          </p:blipFill>
          <p:spPr>
            <a:xfrm rot="-5400000">
              <a:off x="-346800" y="4080636"/>
              <a:ext cx="2281200" cy="216000"/>
            </a:xfrm>
            <a:prstGeom prst="rect">
              <a:avLst/>
            </a:prstGeom>
            <a:noFill/>
            <a:ln>
              <a:noFill/>
            </a:ln>
          </p:spPr>
        </p:pic>
        <p:pic>
          <p:nvPicPr>
            <p:cNvPr id="15" name="Google Shape;279;p42">
              <a:extLst>
                <a:ext uri="{FF2B5EF4-FFF2-40B4-BE49-F238E27FC236}">
                  <a16:creationId xmlns:a16="http://schemas.microsoft.com/office/drawing/2014/main" id="{E7A42FB7-7F15-6345-9109-B234C352A215}"/>
                </a:ext>
              </a:extLst>
            </p:cNvPr>
            <p:cNvPicPr preferRelativeResize="0"/>
            <p:nvPr/>
          </p:nvPicPr>
          <p:blipFill rotWithShape="1">
            <a:blip r:embed="rId6">
              <a:alphaModFix/>
            </a:blip>
            <a:srcRect/>
            <a:stretch/>
          </p:blipFill>
          <p:spPr>
            <a:xfrm>
              <a:off x="762000" y="3045975"/>
              <a:ext cx="2194200" cy="216000"/>
            </a:xfrm>
            <a:prstGeom prst="rect">
              <a:avLst/>
            </a:prstGeom>
            <a:noFill/>
            <a:ln>
              <a:noFill/>
            </a:ln>
          </p:spPr>
        </p:pic>
        <p:pic>
          <p:nvPicPr>
            <p:cNvPr id="16" name="Google Shape;280;p42">
              <a:extLst>
                <a:ext uri="{FF2B5EF4-FFF2-40B4-BE49-F238E27FC236}">
                  <a16:creationId xmlns:a16="http://schemas.microsoft.com/office/drawing/2014/main" id="{8D68156D-0AD6-5946-9D79-DD0E68B90DD6}"/>
                </a:ext>
              </a:extLst>
            </p:cNvPr>
            <p:cNvPicPr preferRelativeResize="0"/>
            <p:nvPr/>
          </p:nvPicPr>
          <p:blipFill rotWithShape="1">
            <a:blip r:embed="rId6">
              <a:alphaModFix/>
            </a:blip>
            <a:srcRect/>
            <a:stretch/>
          </p:blipFill>
          <p:spPr>
            <a:xfrm rot="-5400000">
              <a:off x="1742811" y="4053452"/>
              <a:ext cx="2230800" cy="216000"/>
            </a:xfrm>
            <a:prstGeom prst="rect">
              <a:avLst/>
            </a:prstGeom>
            <a:noFill/>
            <a:ln>
              <a:noFill/>
            </a:ln>
          </p:spPr>
        </p:pic>
        <p:pic>
          <p:nvPicPr>
            <p:cNvPr id="17" name="Google Shape;281;p42">
              <a:extLst>
                <a:ext uri="{FF2B5EF4-FFF2-40B4-BE49-F238E27FC236}">
                  <a16:creationId xmlns:a16="http://schemas.microsoft.com/office/drawing/2014/main" id="{79CCC469-83DD-A348-8AA6-67D970AA01CD}"/>
                </a:ext>
              </a:extLst>
            </p:cNvPr>
            <p:cNvPicPr preferRelativeResize="0"/>
            <p:nvPr/>
          </p:nvPicPr>
          <p:blipFill rotWithShape="1">
            <a:blip r:embed="rId6">
              <a:alphaModFix/>
            </a:blip>
            <a:srcRect/>
            <a:stretch/>
          </p:blipFill>
          <p:spPr>
            <a:xfrm>
              <a:off x="772841" y="5113360"/>
              <a:ext cx="2194200" cy="216000"/>
            </a:xfrm>
            <a:prstGeom prst="rect">
              <a:avLst/>
            </a:prstGeom>
            <a:noFill/>
            <a:ln>
              <a:noFill/>
            </a:ln>
          </p:spPr>
        </p:pic>
      </p:grpSp>
      <p:sp>
        <p:nvSpPr>
          <p:cNvPr id="18" name="TextBox 17">
            <a:extLst>
              <a:ext uri="{FF2B5EF4-FFF2-40B4-BE49-F238E27FC236}">
                <a16:creationId xmlns:a16="http://schemas.microsoft.com/office/drawing/2014/main" id="{B6E58B38-EFD1-DE4C-9516-F500101D87E7}"/>
              </a:ext>
            </a:extLst>
          </p:cNvPr>
          <p:cNvSpPr txBox="1"/>
          <p:nvPr/>
        </p:nvSpPr>
        <p:spPr>
          <a:xfrm>
            <a:off x="646618" y="4951777"/>
            <a:ext cx="4725781" cy="830997"/>
          </a:xfrm>
          <a:prstGeom prst="rect">
            <a:avLst/>
          </a:prstGeom>
          <a:noFill/>
        </p:spPr>
        <p:txBody>
          <a:bodyPr wrap="none" rtlCol="0">
            <a:spAutoFit/>
          </a:bodyPr>
          <a:lstStyle/>
          <a:p>
            <a:r>
              <a:rPr lang="en-US" sz="2800" dirty="0"/>
              <a:t>Trusted Execution Environment</a:t>
            </a:r>
          </a:p>
          <a:p>
            <a:r>
              <a:rPr lang="en-US" sz="2000" dirty="0"/>
              <a:t>(Intel SGX, ARM </a:t>
            </a:r>
            <a:r>
              <a:rPr lang="en-US" sz="2000" dirty="0" err="1"/>
              <a:t>TrustZone</a:t>
            </a:r>
            <a:r>
              <a:rPr lang="en-US" sz="2000" dirty="0"/>
              <a:t>…)</a:t>
            </a:r>
          </a:p>
        </p:txBody>
      </p:sp>
      <p:cxnSp>
        <p:nvCxnSpPr>
          <p:cNvPr id="19" name="Straight Arrow Connector 18">
            <a:extLst>
              <a:ext uri="{FF2B5EF4-FFF2-40B4-BE49-F238E27FC236}">
                <a16:creationId xmlns:a16="http://schemas.microsoft.com/office/drawing/2014/main" id="{54DC6D1B-A9BC-EB4E-9EEF-139D2D8BB337}"/>
              </a:ext>
            </a:extLst>
          </p:cNvPr>
          <p:cNvCxnSpPr/>
          <p:nvPr/>
        </p:nvCxnSpPr>
        <p:spPr>
          <a:xfrm>
            <a:off x="4551082" y="3485528"/>
            <a:ext cx="3370730" cy="0"/>
          </a:xfrm>
          <a:prstGeom prst="straightConnector1">
            <a:avLst/>
          </a:prstGeom>
          <a:ln w="1905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1C90496-6406-EB46-ABAD-663DC998D6D9}"/>
              </a:ext>
            </a:extLst>
          </p:cNvPr>
          <p:cNvSpPr txBox="1"/>
          <p:nvPr/>
        </p:nvSpPr>
        <p:spPr>
          <a:xfrm>
            <a:off x="8540807" y="4951777"/>
            <a:ext cx="2159053" cy="523220"/>
          </a:xfrm>
          <a:prstGeom prst="rect">
            <a:avLst/>
          </a:prstGeom>
          <a:noFill/>
        </p:spPr>
        <p:txBody>
          <a:bodyPr wrap="none" rtlCol="0">
            <a:spAutoFit/>
          </a:bodyPr>
          <a:lstStyle/>
          <a:p>
            <a:r>
              <a:rPr lang="en-US" sz="2800" dirty="0"/>
              <a:t>Encrypted DB</a:t>
            </a:r>
            <a:endParaRPr lang="en-US" sz="2000" dirty="0"/>
          </a:p>
        </p:txBody>
      </p:sp>
      <p:pic>
        <p:nvPicPr>
          <p:cNvPr id="21" name="Google Shape;286;p42" descr="http://icons.iconarchive.com/icons/arrioch/halloween/256/devil-icon.png">
            <a:extLst>
              <a:ext uri="{FF2B5EF4-FFF2-40B4-BE49-F238E27FC236}">
                <a16:creationId xmlns:a16="http://schemas.microsoft.com/office/drawing/2014/main" id="{0B5AF514-7A51-FC40-8A19-FF50C5146A6A}"/>
              </a:ext>
            </a:extLst>
          </p:cNvPr>
          <p:cNvPicPr preferRelativeResize="0"/>
          <p:nvPr/>
        </p:nvPicPr>
        <p:blipFill rotWithShape="1">
          <a:blip r:embed="rId7">
            <a:alphaModFix/>
          </a:blip>
          <a:srcRect/>
          <a:stretch/>
        </p:blipFill>
        <p:spPr>
          <a:xfrm>
            <a:off x="5343574" y="1488760"/>
            <a:ext cx="1583357" cy="1551725"/>
          </a:xfrm>
          <a:prstGeom prst="rect">
            <a:avLst/>
          </a:prstGeom>
          <a:noFill/>
          <a:ln>
            <a:noFill/>
          </a:ln>
        </p:spPr>
      </p:pic>
      <p:sp>
        <p:nvSpPr>
          <p:cNvPr id="23" name="Google Shape;304;p43">
            <a:extLst>
              <a:ext uri="{FF2B5EF4-FFF2-40B4-BE49-F238E27FC236}">
                <a16:creationId xmlns:a16="http://schemas.microsoft.com/office/drawing/2014/main" id="{F43113EE-200D-2F4F-80DC-07B851A14CCC}"/>
              </a:ext>
            </a:extLst>
          </p:cNvPr>
          <p:cNvSpPr txBox="1"/>
          <p:nvPr/>
        </p:nvSpPr>
        <p:spPr>
          <a:xfrm>
            <a:off x="3260680" y="4287111"/>
            <a:ext cx="6312416" cy="1948247"/>
          </a:xfrm>
          <a:prstGeom prst="rect">
            <a:avLst/>
          </a:prstGeom>
          <a:solidFill>
            <a:schemeClr val="accent6">
              <a:lumMod val="75000"/>
            </a:schemeClr>
          </a:solidFill>
          <a:ln w="38100" cap="flat" cmpd="sng">
            <a:solidFill>
              <a:srgbClr val="FFFFFF"/>
            </a:solidFill>
            <a:prstDash val="solid"/>
            <a:round/>
            <a:headEnd type="none" w="sm" len="sm"/>
            <a:tailEnd type="none" w="sm" len="sm"/>
          </a:ln>
        </p:spPr>
        <p:txBody>
          <a:bodyPr spcFirstLastPara="1" wrap="square" lIns="0" tIns="91425" rIns="0" bIns="91425" anchor="t" anchorCtr="0">
            <a:noAutofit/>
          </a:bodyPr>
          <a:lstStyle/>
          <a:p>
            <a:pPr lvl="0" algn="ctr"/>
            <a:r>
              <a:rPr lang="en" sz="3600" dirty="0">
                <a:solidFill>
                  <a:schemeClr val="bg1"/>
                </a:solidFill>
                <a:latin typeface="Arial"/>
                <a:ea typeface="Arial"/>
                <a:cs typeface="Arial"/>
                <a:sym typeface="Arial"/>
              </a:rPr>
              <a:t>Access patterns</a:t>
            </a:r>
            <a:r>
              <a:rPr lang="zh-CN" altLang="en-US" sz="3600" dirty="0">
                <a:solidFill>
                  <a:schemeClr val="bg1"/>
                </a:solidFill>
                <a:latin typeface="Arial"/>
                <a:ea typeface="Arial"/>
                <a:cs typeface="Arial"/>
                <a:sym typeface="Arial"/>
              </a:rPr>
              <a:t> </a:t>
            </a:r>
            <a:r>
              <a:rPr lang="en-US" altLang="zh-CN" sz="3600" dirty="0">
                <a:solidFill>
                  <a:schemeClr val="bg1"/>
                </a:solidFill>
                <a:latin typeface="Arial"/>
                <a:ea typeface="Arial"/>
                <a:cs typeface="Arial"/>
                <a:sym typeface="Arial"/>
              </a:rPr>
              <a:t>are indistinguishable </a:t>
            </a:r>
          </a:p>
          <a:p>
            <a:pPr lvl="0" algn="ctr"/>
            <a:r>
              <a:rPr lang="en-US" altLang="zh-CN" sz="3600" dirty="0">
                <a:solidFill>
                  <a:schemeClr val="bg1"/>
                </a:solidFill>
                <a:latin typeface="Arial"/>
                <a:ea typeface="Arial"/>
                <a:cs typeface="Arial"/>
                <a:sym typeface="Arial"/>
              </a:rPr>
              <a:t>for different inputs</a:t>
            </a:r>
          </a:p>
        </p:txBody>
      </p:sp>
      <p:sp>
        <p:nvSpPr>
          <p:cNvPr id="24" name="Multiply 23">
            <a:extLst>
              <a:ext uri="{FF2B5EF4-FFF2-40B4-BE49-F238E27FC236}">
                <a16:creationId xmlns:a16="http://schemas.microsoft.com/office/drawing/2014/main" id="{CE5B2691-F71C-FC4D-8D2C-25E6B6472DC1}"/>
              </a:ext>
            </a:extLst>
          </p:cNvPr>
          <p:cNvSpPr/>
          <p:nvPr/>
        </p:nvSpPr>
        <p:spPr>
          <a:xfrm>
            <a:off x="4491869" y="964970"/>
            <a:ext cx="3214958" cy="2748206"/>
          </a:xfrm>
          <a:prstGeom prst="mathMultiply">
            <a:avLst/>
          </a:prstGeom>
          <a:solidFill>
            <a:srgbClr val="FF0000">
              <a:alpha val="8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249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par>
                                <p:cTn id="13" presetID="9"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8ED67-1F22-EE45-94B0-0A5A14354CB7}"/>
              </a:ext>
            </a:extLst>
          </p:cNvPr>
          <p:cNvSpPr>
            <a:spLocks noGrp="1"/>
          </p:cNvSpPr>
          <p:nvPr>
            <p:ph idx="1"/>
          </p:nvPr>
        </p:nvSpPr>
        <p:spPr/>
        <p:txBody>
          <a:bodyPr>
            <a:normAutofit/>
          </a:bodyPr>
          <a:lstStyle/>
          <a:p>
            <a:r>
              <a:rPr lang="en-US" sz="3600" dirty="0"/>
              <a:t>Specific purpose: </a:t>
            </a:r>
          </a:p>
          <a:p>
            <a:pPr lvl="1"/>
            <a:r>
              <a:rPr lang="en-US" sz="3200" dirty="0"/>
              <a:t>Oblivious sorting, shuffling, sampling…</a:t>
            </a:r>
          </a:p>
          <a:p>
            <a:r>
              <a:rPr lang="en-US" sz="3600" dirty="0"/>
              <a:t>General Purpose:</a:t>
            </a:r>
          </a:p>
          <a:p>
            <a:pPr lvl="1"/>
            <a:r>
              <a:rPr lang="en-US" sz="3200" b="1" dirty="0"/>
              <a:t>Oblivious RAM! </a:t>
            </a:r>
          </a:p>
        </p:txBody>
      </p:sp>
      <p:sp>
        <p:nvSpPr>
          <p:cNvPr id="4" name="Slide Number Placeholder 3">
            <a:extLst>
              <a:ext uri="{FF2B5EF4-FFF2-40B4-BE49-F238E27FC236}">
                <a16:creationId xmlns:a16="http://schemas.microsoft.com/office/drawing/2014/main" id="{A3209FC7-5B9A-154E-AAEF-FB311E5299FD}"/>
              </a:ext>
            </a:extLst>
          </p:cNvPr>
          <p:cNvSpPr>
            <a:spLocks noGrp="1"/>
          </p:cNvSpPr>
          <p:nvPr>
            <p:ph type="sldNum" sz="quarter" idx="12"/>
          </p:nvPr>
        </p:nvSpPr>
        <p:spPr/>
        <p:txBody>
          <a:bodyPr/>
          <a:lstStyle/>
          <a:p>
            <a:fld id="{41E3F2BF-CFD2-B941-A75D-E2179CA4D974}" type="slidenum">
              <a:rPr lang="en-US" smtClean="0"/>
              <a:t>82</a:t>
            </a:fld>
            <a:endParaRPr lang="en-US"/>
          </a:p>
        </p:txBody>
      </p:sp>
      <p:sp>
        <p:nvSpPr>
          <p:cNvPr id="5" name="Title 1">
            <a:extLst>
              <a:ext uri="{FF2B5EF4-FFF2-40B4-BE49-F238E27FC236}">
                <a16:creationId xmlns:a16="http://schemas.microsoft.com/office/drawing/2014/main" id="{809AEE1B-73C6-3245-BB28-6F53FC74B938}"/>
              </a:ext>
            </a:extLst>
          </p:cNvPr>
          <p:cNvSpPr>
            <a:spLocks noGrp="1"/>
          </p:cNvSpPr>
          <p:nvPr>
            <p:ph type="title"/>
          </p:nvPr>
        </p:nvSpPr>
        <p:spPr/>
        <p:txBody>
          <a:bodyPr/>
          <a:lstStyle/>
          <a:p>
            <a:r>
              <a:rPr lang="en-US" dirty="0"/>
              <a:t>Oblivious Algorithm</a:t>
            </a:r>
          </a:p>
        </p:txBody>
      </p:sp>
      <mc:AlternateContent xmlns:mc="http://schemas.openxmlformats.org/markup-compatibility/2006" xmlns:a14="http://schemas.microsoft.com/office/drawing/2010/main">
        <mc:Choice Requires="a14">
          <p:sp>
            <p:nvSpPr>
              <p:cNvPr id="7" name="Google Shape;304;p43">
                <a:extLst>
                  <a:ext uri="{FF2B5EF4-FFF2-40B4-BE49-F238E27FC236}">
                    <a16:creationId xmlns:a16="http://schemas.microsoft.com/office/drawing/2014/main" id="{F68EF397-3FEC-0C4D-82D0-ED116055AEA8}"/>
                  </a:ext>
                </a:extLst>
              </p:cNvPr>
              <p:cNvSpPr txBox="1"/>
              <p:nvPr/>
            </p:nvSpPr>
            <p:spPr>
              <a:xfrm>
                <a:off x="176768" y="4546599"/>
                <a:ext cx="6223000" cy="2174876"/>
              </a:xfrm>
              <a:prstGeom prst="rect">
                <a:avLst/>
              </a:prstGeom>
              <a:solidFill>
                <a:schemeClr val="accent6">
                  <a:lumMod val="75000"/>
                </a:schemeClr>
              </a:solidFill>
              <a:ln w="38100" cap="flat" cmpd="sng">
                <a:solidFill>
                  <a:srgbClr val="FFFFFF"/>
                </a:solidFill>
                <a:prstDash val="solid"/>
                <a:round/>
                <a:headEnd type="none" w="sm" len="sm"/>
                <a:tailEnd type="none" w="sm" len="sm"/>
              </a:ln>
            </p:spPr>
            <p:txBody>
              <a:bodyPr spcFirstLastPara="1" wrap="square" lIns="0" tIns="91425" rIns="0" bIns="91425" anchor="t" anchorCtr="0">
                <a:noAutofit/>
              </a:bodyPr>
              <a:lstStyle/>
              <a:p>
                <a:pPr lvl="0" algn="ctr"/>
                <a:r>
                  <a:rPr lang="en-US" altLang="zh-CN" sz="3200" dirty="0">
                    <a:solidFill>
                      <a:schemeClr val="bg1"/>
                    </a:solidFill>
                    <a:latin typeface="Arial"/>
                    <a:ea typeface="Arial"/>
                    <a:cs typeface="Arial"/>
                    <a:sym typeface="Arial"/>
                  </a:rPr>
                  <a:t>Any program can be made  oblivious with </a:t>
                </a:r>
              </a:p>
              <a:p>
                <a:pPr lvl="0" algn="ctr"/>
                <a14:m>
                  <m:oMath xmlns:m="http://schemas.openxmlformats.org/officeDocument/2006/math">
                    <m:r>
                      <a:rPr lang="en-US" altLang="zh-CN" sz="3200" b="0" i="1" smtClean="0">
                        <a:solidFill>
                          <a:schemeClr val="bg1"/>
                        </a:solidFill>
                        <a:latin typeface="Cambria Math" panose="02040503050406030204" pitchFamily="18" charset="0"/>
                        <a:ea typeface="Arial"/>
                        <a:cs typeface="Arial"/>
                        <a:sym typeface="Arial"/>
                      </a:rPr>
                      <m:t>𝑂</m:t>
                    </m:r>
                    <m:r>
                      <a:rPr lang="en-US" altLang="zh-CN" sz="3200" b="0" i="1" smtClean="0">
                        <a:solidFill>
                          <a:schemeClr val="bg1"/>
                        </a:solidFill>
                        <a:latin typeface="Cambria Math" panose="02040503050406030204" pitchFamily="18" charset="0"/>
                        <a:ea typeface="Arial"/>
                        <a:cs typeface="Arial"/>
                        <a:sym typeface="Arial"/>
                      </a:rPr>
                      <m:t>(</m:t>
                    </m:r>
                    <m:func>
                      <m:funcPr>
                        <m:ctrlPr>
                          <a:rPr lang="en-US" altLang="zh-CN" sz="3200" b="0" i="1" smtClean="0">
                            <a:solidFill>
                              <a:schemeClr val="bg1"/>
                            </a:solidFill>
                            <a:latin typeface="Cambria Math" panose="02040503050406030204" pitchFamily="18" charset="0"/>
                            <a:ea typeface="Arial"/>
                            <a:cs typeface="Arial"/>
                            <a:sym typeface="Arial"/>
                          </a:rPr>
                        </m:ctrlPr>
                      </m:funcPr>
                      <m:fName>
                        <m:r>
                          <m:rPr>
                            <m:sty m:val="p"/>
                          </m:rPr>
                          <a:rPr lang="en-US" altLang="zh-CN" sz="3200" b="0" i="0" smtClean="0">
                            <a:solidFill>
                              <a:schemeClr val="bg1"/>
                            </a:solidFill>
                            <a:latin typeface="Cambria Math" panose="02040503050406030204" pitchFamily="18" charset="0"/>
                            <a:ea typeface="Arial"/>
                            <a:cs typeface="Arial"/>
                            <a:sym typeface="Arial"/>
                          </a:rPr>
                          <m:t>log</m:t>
                        </m:r>
                      </m:fName>
                      <m:e>
                        <m:r>
                          <a:rPr lang="en-US" altLang="zh-CN" sz="3200" b="0" i="1" smtClean="0">
                            <a:solidFill>
                              <a:schemeClr val="bg1"/>
                            </a:solidFill>
                            <a:latin typeface="Cambria Math" panose="02040503050406030204" pitchFamily="18" charset="0"/>
                            <a:ea typeface="Arial"/>
                            <a:cs typeface="Arial"/>
                            <a:sym typeface="Arial"/>
                          </a:rPr>
                          <m:t>𝑛</m:t>
                        </m:r>
                        <m:r>
                          <a:rPr lang="en-US" altLang="zh-CN" sz="3200" b="0" i="1" smtClean="0">
                            <a:solidFill>
                              <a:schemeClr val="bg1"/>
                            </a:solidFill>
                            <a:latin typeface="Cambria Math" panose="02040503050406030204" pitchFamily="18" charset="0"/>
                            <a:ea typeface="Arial"/>
                            <a:cs typeface="Arial"/>
                            <a:sym typeface="Arial"/>
                          </a:rPr>
                          <m:t>)</m:t>
                        </m:r>
                      </m:e>
                    </m:func>
                  </m:oMath>
                </a14:m>
                <a:r>
                  <a:rPr lang="en-US" altLang="zh-CN" sz="3200" dirty="0">
                    <a:solidFill>
                      <a:schemeClr val="bg1"/>
                    </a:solidFill>
                    <a:latin typeface="Arial"/>
                    <a:ea typeface="Arial"/>
                    <a:cs typeface="Arial"/>
                    <a:sym typeface="Arial"/>
                  </a:rPr>
                  <a:t> to </a:t>
                </a:r>
                <a14:m>
                  <m:oMath xmlns:m="http://schemas.openxmlformats.org/officeDocument/2006/math">
                    <m:r>
                      <a:rPr lang="en-US" altLang="zh-CN" sz="3200" i="1">
                        <a:solidFill>
                          <a:schemeClr val="bg1"/>
                        </a:solidFill>
                        <a:latin typeface="Cambria Math" panose="02040503050406030204" pitchFamily="18" charset="0"/>
                        <a:ea typeface="Arial"/>
                        <a:cs typeface="Arial"/>
                        <a:sym typeface="Arial"/>
                      </a:rPr>
                      <m:t>𝑂</m:t>
                    </m:r>
                    <m:r>
                      <a:rPr lang="en-US" altLang="zh-CN" sz="3200" i="1">
                        <a:solidFill>
                          <a:schemeClr val="bg1"/>
                        </a:solidFill>
                        <a:latin typeface="Cambria Math" panose="02040503050406030204" pitchFamily="18" charset="0"/>
                        <a:ea typeface="Arial"/>
                        <a:cs typeface="Arial"/>
                        <a:sym typeface="Arial"/>
                      </a:rPr>
                      <m:t>(</m:t>
                    </m:r>
                    <m:func>
                      <m:funcPr>
                        <m:ctrlPr>
                          <a:rPr lang="en-US" altLang="zh-CN" sz="3200" i="1">
                            <a:solidFill>
                              <a:schemeClr val="bg1"/>
                            </a:solidFill>
                            <a:latin typeface="Cambria Math" panose="02040503050406030204" pitchFamily="18" charset="0"/>
                            <a:ea typeface="Arial"/>
                            <a:cs typeface="Arial"/>
                            <a:sym typeface="Arial"/>
                          </a:rPr>
                        </m:ctrlPr>
                      </m:funcPr>
                      <m:fName>
                        <m:sSup>
                          <m:sSupPr>
                            <m:ctrlPr>
                              <a:rPr lang="en-US" altLang="zh-CN" sz="3200" b="0" i="1" smtClean="0">
                                <a:solidFill>
                                  <a:schemeClr val="bg1"/>
                                </a:solidFill>
                                <a:latin typeface="Cambria Math" panose="02040503050406030204" pitchFamily="18" charset="0"/>
                                <a:ea typeface="Arial"/>
                                <a:cs typeface="Arial"/>
                                <a:sym typeface="Arial"/>
                              </a:rPr>
                            </m:ctrlPr>
                          </m:sSupPr>
                          <m:e>
                            <m:r>
                              <m:rPr>
                                <m:sty m:val="p"/>
                              </m:rPr>
                              <a:rPr lang="en-US" altLang="zh-CN" sz="3200">
                                <a:solidFill>
                                  <a:schemeClr val="bg1"/>
                                </a:solidFill>
                                <a:latin typeface="Cambria Math" panose="02040503050406030204" pitchFamily="18" charset="0"/>
                                <a:ea typeface="Arial"/>
                                <a:cs typeface="Arial"/>
                                <a:sym typeface="Arial"/>
                              </a:rPr>
                              <m:t>log</m:t>
                            </m:r>
                          </m:e>
                          <m:sup>
                            <m:r>
                              <a:rPr lang="en-US" altLang="zh-CN" sz="3200" b="0" i="1" smtClean="0">
                                <a:solidFill>
                                  <a:schemeClr val="bg1"/>
                                </a:solidFill>
                                <a:latin typeface="Cambria Math" panose="02040503050406030204" pitchFamily="18" charset="0"/>
                                <a:ea typeface="Arial"/>
                                <a:cs typeface="Arial"/>
                                <a:sym typeface="Arial"/>
                              </a:rPr>
                              <m:t>2</m:t>
                            </m:r>
                          </m:sup>
                        </m:sSup>
                      </m:fName>
                      <m:e>
                        <m:r>
                          <a:rPr lang="en-US" altLang="zh-CN" sz="3200" i="1">
                            <a:solidFill>
                              <a:schemeClr val="bg1"/>
                            </a:solidFill>
                            <a:latin typeface="Cambria Math" panose="02040503050406030204" pitchFamily="18" charset="0"/>
                            <a:ea typeface="Arial"/>
                            <a:cs typeface="Arial"/>
                            <a:sym typeface="Arial"/>
                          </a:rPr>
                          <m:t>𝑛</m:t>
                        </m:r>
                        <m:r>
                          <a:rPr lang="en-US" altLang="zh-CN" sz="3200" i="1">
                            <a:solidFill>
                              <a:schemeClr val="bg1"/>
                            </a:solidFill>
                            <a:latin typeface="Cambria Math" panose="02040503050406030204" pitchFamily="18" charset="0"/>
                            <a:ea typeface="Arial"/>
                            <a:cs typeface="Arial"/>
                            <a:sym typeface="Arial"/>
                          </a:rPr>
                          <m:t>)</m:t>
                        </m:r>
                      </m:e>
                    </m:func>
                  </m:oMath>
                </a14:m>
                <a:endParaRPr lang="en-US" altLang="zh-CN" sz="3200" dirty="0">
                  <a:solidFill>
                    <a:schemeClr val="bg1"/>
                  </a:solidFill>
                  <a:latin typeface="Arial"/>
                  <a:ea typeface="Arial"/>
                  <a:cs typeface="Arial"/>
                  <a:sym typeface="Arial"/>
                </a:endParaRPr>
              </a:p>
              <a:p>
                <a:pPr lvl="0" algn="ctr"/>
                <a:r>
                  <a:rPr lang="en-US" altLang="zh-CN" sz="3200" dirty="0">
                    <a:solidFill>
                      <a:schemeClr val="bg1"/>
                    </a:solidFill>
                    <a:latin typeface="Arial"/>
                    <a:ea typeface="Arial"/>
                    <a:cs typeface="Arial"/>
                    <a:sym typeface="Arial"/>
                  </a:rPr>
                  <a:t>overhead </a:t>
                </a:r>
              </a:p>
            </p:txBody>
          </p:sp>
        </mc:Choice>
        <mc:Fallback xmlns="">
          <p:sp>
            <p:nvSpPr>
              <p:cNvPr id="7" name="Google Shape;304;p43">
                <a:extLst>
                  <a:ext uri="{FF2B5EF4-FFF2-40B4-BE49-F238E27FC236}">
                    <a16:creationId xmlns:a16="http://schemas.microsoft.com/office/drawing/2014/main" id="{F68EF397-3FEC-0C4D-82D0-ED116055AEA8}"/>
                  </a:ext>
                </a:extLst>
              </p:cNvPr>
              <p:cNvSpPr txBox="1">
                <a:spLocks noRot="1" noChangeAspect="1" noMove="1" noResize="1" noEditPoints="1" noAdjustHandles="1" noChangeArrowheads="1" noChangeShapeType="1" noTextEdit="1"/>
              </p:cNvSpPr>
              <p:nvPr/>
            </p:nvSpPr>
            <p:spPr>
              <a:xfrm>
                <a:off x="176768" y="4546599"/>
                <a:ext cx="6223000" cy="2174876"/>
              </a:xfrm>
              <a:prstGeom prst="rect">
                <a:avLst/>
              </a:prstGeom>
              <a:blipFill>
                <a:blip r:embed="rId2"/>
                <a:stretch>
                  <a:fillRect t="-571" b="-3429"/>
                </a:stretch>
              </a:blipFill>
              <a:ln w="38100" cap="flat" cmpd="sng">
                <a:solidFill>
                  <a:srgbClr val="FFFFFF"/>
                </a:solidFill>
                <a:prstDash val="solid"/>
                <a:round/>
                <a:headEnd type="none" w="sm" len="sm"/>
                <a:tailEnd type="none" w="sm" len="sm"/>
              </a:ln>
            </p:spPr>
            <p:txBody>
              <a:bodyPr/>
              <a:lstStyle/>
              <a:p>
                <a:r>
                  <a:rPr lang="en-US">
                    <a:noFill/>
                  </a:rPr>
                  <a:t> </a:t>
                </a:r>
              </a:p>
            </p:txBody>
          </p:sp>
        </mc:Fallback>
      </mc:AlternateContent>
      <p:pic>
        <p:nvPicPr>
          <p:cNvPr id="8" name="Google Shape;388;p50">
            <a:extLst>
              <a:ext uri="{FF2B5EF4-FFF2-40B4-BE49-F238E27FC236}">
                <a16:creationId xmlns:a16="http://schemas.microsoft.com/office/drawing/2014/main" id="{88772B98-3696-304D-A52B-7B3703E1ABEE}"/>
              </a:ext>
            </a:extLst>
          </p:cNvPr>
          <p:cNvPicPr preferRelativeResize="0"/>
          <p:nvPr/>
        </p:nvPicPr>
        <p:blipFill>
          <a:blip r:embed="rId3">
            <a:alphaModFix/>
          </a:blip>
          <a:stretch>
            <a:fillRect/>
          </a:stretch>
        </p:blipFill>
        <p:spPr>
          <a:xfrm>
            <a:off x="5304652" y="5634037"/>
            <a:ext cx="954900" cy="954900"/>
          </a:xfrm>
          <a:prstGeom prst="rect">
            <a:avLst/>
          </a:prstGeom>
          <a:noFill/>
          <a:ln>
            <a:noFill/>
          </a:ln>
        </p:spPr>
      </p:pic>
      <mc:AlternateContent xmlns:mc="http://schemas.openxmlformats.org/markup-compatibility/2006" xmlns:a14="http://schemas.microsoft.com/office/drawing/2010/main">
        <mc:Choice Requires="a14">
          <p:sp>
            <p:nvSpPr>
              <p:cNvPr id="9" name="Google Shape;304;p43">
                <a:extLst>
                  <a:ext uri="{FF2B5EF4-FFF2-40B4-BE49-F238E27FC236}">
                    <a16:creationId xmlns:a16="http://schemas.microsoft.com/office/drawing/2014/main" id="{2A72ED10-61D0-8045-B114-706C6B57EF79}"/>
                  </a:ext>
                </a:extLst>
              </p:cNvPr>
              <p:cNvSpPr txBox="1"/>
              <p:nvPr/>
            </p:nvSpPr>
            <p:spPr>
              <a:xfrm>
                <a:off x="6399768" y="4544218"/>
                <a:ext cx="5792232" cy="2174876"/>
              </a:xfrm>
              <a:prstGeom prst="rect">
                <a:avLst/>
              </a:prstGeom>
              <a:solidFill>
                <a:srgbClr val="FF0000"/>
              </a:solidFill>
              <a:ln w="38100" cap="flat" cmpd="sng">
                <a:solidFill>
                  <a:srgbClr val="FFFFFF"/>
                </a:solidFill>
                <a:prstDash val="solid"/>
                <a:round/>
                <a:headEnd type="none" w="sm" len="sm"/>
                <a:tailEnd type="none" w="sm" len="sm"/>
              </a:ln>
            </p:spPr>
            <p:txBody>
              <a:bodyPr spcFirstLastPara="1" wrap="square" lIns="0" tIns="91425" rIns="0" bIns="91425" anchor="t" anchorCtr="0">
                <a:noAutofit/>
              </a:bodyPr>
              <a:lstStyle/>
              <a:p>
                <a:pPr lvl="0" algn="ctr"/>
                <a14:m>
                  <m:oMath xmlns:m="http://schemas.openxmlformats.org/officeDocument/2006/math">
                    <m:r>
                      <m:rPr>
                        <m:sty m:val="p"/>
                      </m:rPr>
                      <a:rPr lang="el-GR" altLang="zh-CN" sz="3200" b="0" i="1" smtClean="0">
                        <a:solidFill>
                          <a:schemeClr val="bg1"/>
                        </a:solidFill>
                        <a:latin typeface="Cambria Math" panose="02040503050406030204" pitchFamily="18" charset="0"/>
                        <a:ea typeface="Cambria Math" panose="02040503050406030204" pitchFamily="18" charset="0"/>
                        <a:cs typeface="Arial"/>
                        <a:sym typeface="Arial"/>
                      </a:rPr>
                      <m:t>Ω</m:t>
                    </m:r>
                    <m:d>
                      <m:dPr>
                        <m:ctrlPr>
                          <a:rPr lang="en-US" altLang="zh-CN" sz="3200" b="0" i="1" smtClean="0">
                            <a:solidFill>
                              <a:schemeClr val="bg1"/>
                            </a:solidFill>
                            <a:latin typeface="Cambria Math" panose="02040503050406030204" pitchFamily="18" charset="0"/>
                            <a:ea typeface="Cambria Math" panose="02040503050406030204" pitchFamily="18" charset="0"/>
                            <a:cs typeface="Arial"/>
                            <a:sym typeface="Arial"/>
                          </a:rPr>
                        </m:ctrlPr>
                      </m:dPr>
                      <m:e>
                        <m:func>
                          <m:funcPr>
                            <m:ctrlPr>
                              <a:rPr lang="en-US" altLang="zh-CN" sz="3200" b="0" i="1" smtClean="0">
                                <a:solidFill>
                                  <a:schemeClr val="bg1"/>
                                </a:solidFill>
                                <a:latin typeface="Cambria Math" panose="02040503050406030204" pitchFamily="18" charset="0"/>
                                <a:ea typeface="Cambria Math" panose="02040503050406030204" pitchFamily="18" charset="0"/>
                                <a:cs typeface="Arial"/>
                                <a:sym typeface="Arial"/>
                              </a:rPr>
                            </m:ctrlPr>
                          </m:funcPr>
                          <m:fName>
                            <m:r>
                              <m:rPr>
                                <m:sty m:val="p"/>
                              </m:rPr>
                              <a:rPr lang="en-US" altLang="zh-CN" sz="3200" b="0" i="0" smtClean="0">
                                <a:solidFill>
                                  <a:schemeClr val="bg1"/>
                                </a:solidFill>
                                <a:latin typeface="Cambria Math" panose="02040503050406030204" pitchFamily="18" charset="0"/>
                                <a:ea typeface="Cambria Math" panose="02040503050406030204" pitchFamily="18" charset="0"/>
                                <a:cs typeface="Arial"/>
                                <a:sym typeface="Arial"/>
                              </a:rPr>
                              <m:t>log</m:t>
                            </m:r>
                          </m:fName>
                          <m:e>
                            <m:r>
                              <a:rPr lang="en-US" altLang="zh-CN" sz="3200" b="0" i="1" smtClean="0">
                                <a:solidFill>
                                  <a:schemeClr val="bg1"/>
                                </a:solidFill>
                                <a:latin typeface="Cambria Math" panose="02040503050406030204" pitchFamily="18" charset="0"/>
                                <a:ea typeface="Cambria Math" panose="02040503050406030204" pitchFamily="18" charset="0"/>
                                <a:cs typeface="Arial"/>
                                <a:sym typeface="Arial"/>
                              </a:rPr>
                              <m:t>𝑛</m:t>
                            </m:r>
                          </m:e>
                        </m:func>
                      </m:e>
                    </m:d>
                  </m:oMath>
                </a14:m>
                <a:r>
                  <a:rPr lang="en-US" altLang="zh-CN" sz="3200" dirty="0">
                    <a:solidFill>
                      <a:schemeClr val="bg1"/>
                    </a:solidFill>
                    <a:latin typeface="Arial"/>
                    <a:ea typeface="Arial"/>
                    <a:cs typeface="Arial"/>
                    <a:sym typeface="Arial"/>
                  </a:rPr>
                  <a:t> overhead </a:t>
                </a:r>
              </a:p>
              <a:p>
                <a:pPr lvl="0" algn="ctr"/>
                <a:r>
                  <a:rPr lang="en-US" altLang="zh-CN" sz="3200" dirty="0">
                    <a:solidFill>
                      <a:schemeClr val="bg1"/>
                    </a:solidFill>
                    <a:latin typeface="Arial"/>
                    <a:ea typeface="Arial"/>
                    <a:cs typeface="Arial"/>
                    <a:sym typeface="Arial"/>
                  </a:rPr>
                  <a:t>Padding to worst case -&gt; </a:t>
                </a:r>
              </a:p>
              <a:p>
                <a:pPr lvl="0" algn="ctr"/>
                <a:r>
                  <a:rPr lang="en-US" altLang="zh-CN" sz="3200" dirty="0">
                    <a:solidFill>
                      <a:schemeClr val="bg1"/>
                    </a:solidFill>
                    <a:latin typeface="Arial"/>
                    <a:ea typeface="Arial"/>
                    <a:cs typeface="Arial"/>
                    <a:sym typeface="Arial"/>
                  </a:rPr>
                  <a:t> higher overhead </a:t>
                </a:r>
              </a:p>
            </p:txBody>
          </p:sp>
        </mc:Choice>
        <mc:Fallback xmlns="">
          <p:sp>
            <p:nvSpPr>
              <p:cNvPr id="9" name="Google Shape;304;p43">
                <a:extLst>
                  <a:ext uri="{FF2B5EF4-FFF2-40B4-BE49-F238E27FC236}">
                    <a16:creationId xmlns:a16="http://schemas.microsoft.com/office/drawing/2014/main" id="{2A72ED10-61D0-8045-B114-706C6B57EF79}"/>
                  </a:ext>
                </a:extLst>
              </p:cNvPr>
              <p:cNvSpPr txBox="1">
                <a:spLocks noRot="1" noChangeAspect="1" noMove="1" noResize="1" noEditPoints="1" noAdjustHandles="1" noChangeArrowheads="1" noChangeShapeType="1" noTextEdit="1"/>
              </p:cNvSpPr>
              <p:nvPr/>
            </p:nvSpPr>
            <p:spPr>
              <a:xfrm>
                <a:off x="6399768" y="4544218"/>
                <a:ext cx="5792232" cy="2174876"/>
              </a:xfrm>
              <a:prstGeom prst="rect">
                <a:avLst/>
              </a:prstGeom>
              <a:blipFill>
                <a:blip r:embed="rId4"/>
                <a:stretch>
                  <a:fillRect t="-571"/>
                </a:stretch>
              </a:blipFill>
              <a:ln w="38100" cap="flat" cmpd="sng">
                <a:solidFill>
                  <a:srgbClr val="FFFFFF"/>
                </a:solidFill>
                <a:prstDash val="solid"/>
                <a:round/>
                <a:headEnd type="none" w="sm" len="sm"/>
                <a:tailEnd type="none" w="sm" len="sm"/>
              </a:ln>
            </p:spPr>
            <p:txBody>
              <a:bodyPr/>
              <a:lstStyle/>
              <a:p>
                <a:r>
                  <a:rPr lang="en-US">
                    <a:noFill/>
                  </a:rPr>
                  <a:t> </a:t>
                </a:r>
              </a:p>
            </p:txBody>
          </p:sp>
        </mc:Fallback>
      </mc:AlternateContent>
      <p:pic>
        <p:nvPicPr>
          <p:cNvPr id="10" name="Google Shape;404;p52">
            <a:extLst>
              <a:ext uri="{FF2B5EF4-FFF2-40B4-BE49-F238E27FC236}">
                <a16:creationId xmlns:a16="http://schemas.microsoft.com/office/drawing/2014/main" id="{EDCFD124-CA9B-2E4F-B8A0-F03A01CD247D}"/>
              </a:ext>
            </a:extLst>
          </p:cNvPr>
          <p:cNvPicPr preferRelativeResize="0"/>
          <p:nvPr/>
        </p:nvPicPr>
        <p:blipFill>
          <a:blip r:embed="rId5">
            <a:alphaModFix/>
          </a:blip>
          <a:stretch>
            <a:fillRect/>
          </a:stretch>
        </p:blipFill>
        <p:spPr>
          <a:xfrm>
            <a:off x="10971858" y="5631656"/>
            <a:ext cx="954900" cy="954900"/>
          </a:xfrm>
          <a:prstGeom prst="rect">
            <a:avLst/>
          </a:prstGeom>
          <a:noFill/>
          <a:ln>
            <a:noFill/>
          </a:ln>
        </p:spPr>
      </p:pic>
    </p:spTree>
    <p:extLst>
      <p:ext uri="{BB962C8B-B14F-4D97-AF65-F5344CB8AC3E}">
        <p14:creationId xmlns:p14="http://schemas.microsoft.com/office/powerpoint/2010/main" val="114232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4F4C7C-607C-3D4C-820F-71CFFF85CEF1}"/>
              </a:ext>
            </a:extLst>
          </p:cNvPr>
          <p:cNvSpPr>
            <a:spLocks noGrp="1"/>
          </p:cNvSpPr>
          <p:nvPr>
            <p:ph type="sldNum" sz="quarter" idx="12"/>
          </p:nvPr>
        </p:nvSpPr>
        <p:spPr/>
        <p:txBody>
          <a:bodyPr/>
          <a:lstStyle/>
          <a:p>
            <a:fld id="{41E3F2BF-CFD2-B941-A75D-E2179CA4D974}" type="slidenum">
              <a:rPr lang="en-US" smtClean="0"/>
              <a:t>83</a:t>
            </a:fld>
            <a:endParaRPr lang="en-US"/>
          </a:p>
        </p:txBody>
      </p:sp>
      <p:sp>
        <p:nvSpPr>
          <p:cNvPr id="7" name="TextBox 6">
            <a:extLst>
              <a:ext uri="{FF2B5EF4-FFF2-40B4-BE49-F238E27FC236}">
                <a16:creationId xmlns:a16="http://schemas.microsoft.com/office/drawing/2014/main" id="{88A092E9-C9E9-994B-B1FD-42EE82E66E7A}"/>
              </a:ext>
            </a:extLst>
          </p:cNvPr>
          <p:cNvSpPr txBox="1"/>
          <p:nvPr/>
        </p:nvSpPr>
        <p:spPr>
          <a:xfrm>
            <a:off x="1676400" y="1176900"/>
            <a:ext cx="9180718" cy="923330"/>
          </a:xfrm>
          <a:prstGeom prst="rect">
            <a:avLst/>
          </a:prstGeom>
          <a:noFill/>
        </p:spPr>
        <p:txBody>
          <a:bodyPr wrap="none" rtlCol="0">
            <a:spAutoFit/>
          </a:bodyPr>
          <a:lstStyle/>
          <a:p>
            <a:r>
              <a:rPr lang="en-US" sz="5400" dirty="0"/>
              <a:t>Relax the obliviousness notion? </a:t>
            </a:r>
          </a:p>
        </p:txBody>
      </p:sp>
      <p:sp>
        <p:nvSpPr>
          <p:cNvPr id="9" name="Rectangle 8">
            <a:extLst>
              <a:ext uri="{FF2B5EF4-FFF2-40B4-BE49-F238E27FC236}">
                <a16:creationId xmlns:a16="http://schemas.microsoft.com/office/drawing/2014/main" id="{FE3D4EE7-BD27-4243-94C1-F5C52961FF96}"/>
              </a:ext>
            </a:extLst>
          </p:cNvPr>
          <p:cNvSpPr/>
          <p:nvPr/>
        </p:nvSpPr>
        <p:spPr>
          <a:xfrm>
            <a:off x="1257300" y="3744456"/>
            <a:ext cx="10536154" cy="923330"/>
          </a:xfrm>
          <a:prstGeom prst="rect">
            <a:avLst/>
          </a:prstGeom>
        </p:spPr>
        <p:txBody>
          <a:bodyPr wrap="none">
            <a:spAutoFit/>
          </a:bodyPr>
          <a:lstStyle/>
          <a:p>
            <a:pPr lvl="0">
              <a:buClr>
                <a:srgbClr val="000000"/>
              </a:buClr>
            </a:pPr>
            <a:r>
              <a:rPr lang="en-US" sz="5400" b="1" dirty="0">
                <a:solidFill>
                  <a:srgbClr val="C00000"/>
                </a:solidFill>
              </a:rPr>
              <a:t>Differential Obliviousness(DO)! </a:t>
            </a:r>
            <a:r>
              <a:rPr lang="en-US" sz="2400" b="1" dirty="0"/>
              <a:t>[CCMS17]</a:t>
            </a:r>
            <a:endParaRPr lang="en-US" sz="5400" b="1" dirty="0"/>
          </a:p>
        </p:txBody>
      </p:sp>
      <p:sp>
        <p:nvSpPr>
          <p:cNvPr id="10" name="TextBox 9">
            <a:extLst>
              <a:ext uri="{FF2B5EF4-FFF2-40B4-BE49-F238E27FC236}">
                <a16:creationId xmlns:a16="http://schemas.microsoft.com/office/drawing/2014/main" id="{57C8EFF6-C6B2-E44C-9E92-04243D1219F3}"/>
              </a:ext>
            </a:extLst>
          </p:cNvPr>
          <p:cNvSpPr txBox="1"/>
          <p:nvPr/>
        </p:nvSpPr>
        <p:spPr>
          <a:xfrm>
            <a:off x="2412778" y="5032911"/>
            <a:ext cx="7189789" cy="1323439"/>
          </a:xfrm>
          <a:prstGeom prst="rect">
            <a:avLst/>
          </a:prstGeom>
          <a:noFill/>
        </p:spPr>
        <p:txBody>
          <a:bodyPr wrap="none" rtlCol="0">
            <a:spAutoFit/>
          </a:bodyPr>
          <a:lstStyle/>
          <a:p>
            <a:pPr marL="285750" indent="-285750">
              <a:buFont typeface="Arial" panose="020B0604020202020204" pitchFamily="34" charset="0"/>
              <a:buChar char="•"/>
            </a:pPr>
            <a:r>
              <a:rPr lang="en-US" sz="4000" b="1" dirty="0"/>
              <a:t>Still provide meaningful privacy</a:t>
            </a:r>
          </a:p>
          <a:p>
            <a:pPr marL="285750" indent="-285750">
              <a:buFont typeface="Arial" panose="020B0604020202020204" pitchFamily="34" charset="0"/>
              <a:buChar char="•"/>
            </a:pPr>
            <a:r>
              <a:rPr lang="en-US" sz="4000" b="1" dirty="0"/>
              <a:t>Improve efficiency</a:t>
            </a:r>
          </a:p>
        </p:txBody>
      </p:sp>
    </p:spTree>
    <p:extLst>
      <p:ext uri="{BB962C8B-B14F-4D97-AF65-F5344CB8AC3E}">
        <p14:creationId xmlns:p14="http://schemas.microsoft.com/office/powerpoint/2010/main" val="46270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9AEE1B-73C6-3245-BB28-6F53FC74B938}"/>
              </a:ext>
            </a:extLst>
          </p:cNvPr>
          <p:cNvSpPr>
            <a:spLocks noGrp="1"/>
          </p:cNvSpPr>
          <p:nvPr>
            <p:ph type="title"/>
          </p:nvPr>
        </p:nvSpPr>
        <p:spPr/>
        <p:txBody>
          <a:bodyPr/>
          <a:lstStyle/>
          <a:p>
            <a:r>
              <a:rPr lang="en-US" dirty="0"/>
              <a:t>But the privacy guarantee is constrained…</a:t>
            </a:r>
          </a:p>
        </p:txBody>
      </p:sp>
    </p:spTree>
    <p:extLst>
      <p:ext uri="{BB962C8B-B14F-4D97-AF65-F5344CB8AC3E}">
        <p14:creationId xmlns:p14="http://schemas.microsoft.com/office/powerpoint/2010/main" val="24926554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Shape 452"/>
        <p:cNvGrpSpPr/>
        <p:nvPr/>
      </p:nvGrpSpPr>
      <p:grpSpPr>
        <a:xfrm>
          <a:off x="0" y="0"/>
          <a:ext cx="0" cy="0"/>
          <a:chOff x="0" y="0"/>
          <a:chExt cx="0" cy="0"/>
        </a:xfrm>
      </p:grpSpPr>
      <p:pic>
        <p:nvPicPr>
          <p:cNvPr id="453" name="Google Shape;453;p58"/>
          <p:cNvPicPr preferRelativeResize="0"/>
          <p:nvPr/>
        </p:nvPicPr>
        <p:blipFill>
          <a:blip r:embed="rId3">
            <a:alphaModFix amt="58999"/>
          </a:blip>
          <a:stretch>
            <a:fillRect/>
          </a:stretch>
        </p:blipFill>
        <p:spPr>
          <a:xfrm>
            <a:off x="3137514" y="5786967"/>
            <a:ext cx="586564" cy="586564"/>
          </a:xfrm>
          <a:prstGeom prst="rect">
            <a:avLst/>
          </a:prstGeom>
          <a:noFill/>
          <a:ln>
            <a:noFill/>
          </a:ln>
        </p:spPr>
      </p:pic>
      <p:pic>
        <p:nvPicPr>
          <p:cNvPr id="454" name="Google Shape;454;p58"/>
          <p:cNvPicPr preferRelativeResize="0"/>
          <p:nvPr/>
        </p:nvPicPr>
        <p:blipFill>
          <a:blip r:embed="rId4">
            <a:alphaModFix/>
          </a:blip>
          <a:stretch>
            <a:fillRect/>
          </a:stretch>
        </p:blipFill>
        <p:spPr>
          <a:xfrm>
            <a:off x="3002300" y="5998803"/>
            <a:ext cx="586565" cy="586565"/>
          </a:xfrm>
          <a:prstGeom prst="rect">
            <a:avLst/>
          </a:prstGeom>
          <a:noFill/>
          <a:ln>
            <a:noFill/>
          </a:ln>
        </p:spPr>
      </p:pic>
      <p:pic>
        <p:nvPicPr>
          <p:cNvPr id="455" name="Google Shape;455;p58"/>
          <p:cNvPicPr preferRelativeResize="0"/>
          <p:nvPr/>
        </p:nvPicPr>
        <p:blipFill>
          <a:blip r:embed="rId3">
            <a:alphaModFix amt="58999"/>
          </a:blip>
          <a:stretch>
            <a:fillRect/>
          </a:stretch>
        </p:blipFill>
        <p:spPr>
          <a:xfrm>
            <a:off x="3619618" y="5786967"/>
            <a:ext cx="586564" cy="586564"/>
          </a:xfrm>
          <a:prstGeom prst="rect">
            <a:avLst/>
          </a:prstGeom>
          <a:noFill/>
          <a:ln>
            <a:noFill/>
          </a:ln>
        </p:spPr>
      </p:pic>
      <p:pic>
        <p:nvPicPr>
          <p:cNvPr id="456" name="Google Shape;456;p58"/>
          <p:cNvPicPr preferRelativeResize="0"/>
          <p:nvPr/>
        </p:nvPicPr>
        <p:blipFill>
          <a:blip r:embed="rId4">
            <a:alphaModFix/>
          </a:blip>
          <a:stretch>
            <a:fillRect/>
          </a:stretch>
        </p:blipFill>
        <p:spPr>
          <a:xfrm>
            <a:off x="3484404" y="5998803"/>
            <a:ext cx="586565" cy="586565"/>
          </a:xfrm>
          <a:prstGeom prst="rect">
            <a:avLst/>
          </a:prstGeom>
          <a:noFill/>
          <a:ln>
            <a:noFill/>
          </a:ln>
        </p:spPr>
      </p:pic>
      <p:pic>
        <p:nvPicPr>
          <p:cNvPr id="457" name="Google Shape;457;p58"/>
          <p:cNvPicPr preferRelativeResize="0"/>
          <p:nvPr/>
        </p:nvPicPr>
        <p:blipFill>
          <a:blip r:embed="rId3">
            <a:alphaModFix amt="58999"/>
          </a:blip>
          <a:stretch>
            <a:fillRect/>
          </a:stretch>
        </p:blipFill>
        <p:spPr>
          <a:xfrm>
            <a:off x="4101722" y="5786967"/>
            <a:ext cx="586564" cy="586564"/>
          </a:xfrm>
          <a:prstGeom prst="rect">
            <a:avLst/>
          </a:prstGeom>
          <a:noFill/>
          <a:ln>
            <a:noFill/>
          </a:ln>
        </p:spPr>
      </p:pic>
      <p:pic>
        <p:nvPicPr>
          <p:cNvPr id="458" name="Google Shape;458;p58"/>
          <p:cNvPicPr preferRelativeResize="0"/>
          <p:nvPr/>
        </p:nvPicPr>
        <p:blipFill>
          <a:blip r:embed="rId4">
            <a:alphaModFix/>
          </a:blip>
          <a:stretch>
            <a:fillRect/>
          </a:stretch>
        </p:blipFill>
        <p:spPr>
          <a:xfrm>
            <a:off x="3966508" y="5998803"/>
            <a:ext cx="586565" cy="586565"/>
          </a:xfrm>
          <a:prstGeom prst="rect">
            <a:avLst/>
          </a:prstGeom>
          <a:noFill/>
          <a:ln>
            <a:noFill/>
          </a:ln>
        </p:spPr>
      </p:pic>
      <p:pic>
        <p:nvPicPr>
          <p:cNvPr id="459" name="Google Shape;459;p58"/>
          <p:cNvPicPr preferRelativeResize="0"/>
          <p:nvPr/>
        </p:nvPicPr>
        <p:blipFill>
          <a:blip r:embed="rId3">
            <a:alphaModFix amt="58999"/>
          </a:blip>
          <a:stretch>
            <a:fillRect/>
          </a:stretch>
        </p:blipFill>
        <p:spPr>
          <a:xfrm>
            <a:off x="4583826" y="5786967"/>
            <a:ext cx="586564" cy="586564"/>
          </a:xfrm>
          <a:prstGeom prst="rect">
            <a:avLst/>
          </a:prstGeom>
          <a:noFill/>
          <a:ln>
            <a:noFill/>
          </a:ln>
        </p:spPr>
      </p:pic>
      <p:pic>
        <p:nvPicPr>
          <p:cNvPr id="460" name="Google Shape;460;p58"/>
          <p:cNvPicPr preferRelativeResize="0"/>
          <p:nvPr/>
        </p:nvPicPr>
        <p:blipFill>
          <a:blip r:embed="rId4">
            <a:alphaModFix/>
          </a:blip>
          <a:stretch>
            <a:fillRect/>
          </a:stretch>
        </p:blipFill>
        <p:spPr>
          <a:xfrm>
            <a:off x="4448612" y="5998803"/>
            <a:ext cx="586565" cy="586565"/>
          </a:xfrm>
          <a:prstGeom prst="rect">
            <a:avLst/>
          </a:prstGeom>
          <a:noFill/>
          <a:ln>
            <a:noFill/>
          </a:ln>
        </p:spPr>
      </p:pic>
      <p:pic>
        <p:nvPicPr>
          <p:cNvPr id="461" name="Google Shape;461;p58"/>
          <p:cNvPicPr preferRelativeResize="0"/>
          <p:nvPr/>
        </p:nvPicPr>
        <p:blipFill>
          <a:blip r:embed="rId3">
            <a:alphaModFix amt="58999"/>
          </a:blip>
          <a:stretch>
            <a:fillRect/>
          </a:stretch>
        </p:blipFill>
        <p:spPr>
          <a:xfrm>
            <a:off x="5065930" y="5786967"/>
            <a:ext cx="586564" cy="586564"/>
          </a:xfrm>
          <a:prstGeom prst="rect">
            <a:avLst/>
          </a:prstGeom>
          <a:noFill/>
          <a:ln>
            <a:noFill/>
          </a:ln>
        </p:spPr>
      </p:pic>
      <p:pic>
        <p:nvPicPr>
          <p:cNvPr id="462" name="Google Shape;462;p58"/>
          <p:cNvPicPr preferRelativeResize="0"/>
          <p:nvPr/>
        </p:nvPicPr>
        <p:blipFill>
          <a:blip r:embed="rId4">
            <a:alphaModFix/>
          </a:blip>
          <a:stretch>
            <a:fillRect/>
          </a:stretch>
        </p:blipFill>
        <p:spPr>
          <a:xfrm>
            <a:off x="4930716" y="5998803"/>
            <a:ext cx="586565" cy="586565"/>
          </a:xfrm>
          <a:prstGeom prst="rect">
            <a:avLst/>
          </a:prstGeom>
          <a:noFill/>
          <a:ln>
            <a:noFill/>
          </a:ln>
        </p:spPr>
      </p:pic>
      <p:pic>
        <p:nvPicPr>
          <p:cNvPr id="463" name="Google Shape;463;p58"/>
          <p:cNvPicPr preferRelativeResize="0"/>
          <p:nvPr/>
        </p:nvPicPr>
        <p:blipFill>
          <a:blip r:embed="rId3">
            <a:alphaModFix amt="58999"/>
          </a:blip>
          <a:stretch>
            <a:fillRect/>
          </a:stretch>
        </p:blipFill>
        <p:spPr>
          <a:xfrm>
            <a:off x="5548034" y="5786967"/>
            <a:ext cx="586564" cy="586564"/>
          </a:xfrm>
          <a:prstGeom prst="rect">
            <a:avLst/>
          </a:prstGeom>
          <a:noFill/>
          <a:ln>
            <a:noFill/>
          </a:ln>
        </p:spPr>
      </p:pic>
      <p:pic>
        <p:nvPicPr>
          <p:cNvPr id="464" name="Google Shape;464;p58"/>
          <p:cNvPicPr preferRelativeResize="0"/>
          <p:nvPr/>
        </p:nvPicPr>
        <p:blipFill>
          <a:blip r:embed="rId4">
            <a:alphaModFix/>
          </a:blip>
          <a:stretch>
            <a:fillRect/>
          </a:stretch>
        </p:blipFill>
        <p:spPr>
          <a:xfrm>
            <a:off x="5412820" y="5998803"/>
            <a:ext cx="586565" cy="586565"/>
          </a:xfrm>
          <a:prstGeom prst="rect">
            <a:avLst/>
          </a:prstGeom>
          <a:noFill/>
          <a:ln>
            <a:noFill/>
          </a:ln>
        </p:spPr>
      </p:pic>
      <p:pic>
        <p:nvPicPr>
          <p:cNvPr id="465" name="Google Shape;465;p58"/>
          <p:cNvPicPr preferRelativeResize="0"/>
          <p:nvPr/>
        </p:nvPicPr>
        <p:blipFill>
          <a:blip r:embed="rId3">
            <a:alphaModFix amt="58999"/>
          </a:blip>
          <a:stretch>
            <a:fillRect/>
          </a:stretch>
        </p:blipFill>
        <p:spPr>
          <a:xfrm>
            <a:off x="6030138" y="5786967"/>
            <a:ext cx="586564" cy="586564"/>
          </a:xfrm>
          <a:prstGeom prst="rect">
            <a:avLst/>
          </a:prstGeom>
          <a:noFill/>
          <a:ln>
            <a:noFill/>
          </a:ln>
        </p:spPr>
      </p:pic>
      <p:pic>
        <p:nvPicPr>
          <p:cNvPr id="466" name="Google Shape;466;p58"/>
          <p:cNvPicPr preferRelativeResize="0"/>
          <p:nvPr/>
        </p:nvPicPr>
        <p:blipFill>
          <a:blip r:embed="rId4">
            <a:alphaModFix/>
          </a:blip>
          <a:stretch>
            <a:fillRect/>
          </a:stretch>
        </p:blipFill>
        <p:spPr>
          <a:xfrm>
            <a:off x="5894924" y="5998803"/>
            <a:ext cx="586565" cy="586565"/>
          </a:xfrm>
          <a:prstGeom prst="rect">
            <a:avLst/>
          </a:prstGeom>
          <a:noFill/>
          <a:ln>
            <a:noFill/>
          </a:ln>
        </p:spPr>
      </p:pic>
      <p:pic>
        <p:nvPicPr>
          <p:cNvPr id="467" name="Google Shape;467;p58"/>
          <p:cNvPicPr preferRelativeResize="0"/>
          <p:nvPr/>
        </p:nvPicPr>
        <p:blipFill>
          <a:blip r:embed="rId3">
            <a:alphaModFix amt="58999"/>
          </a:blip>
          <a:stretch>
            <a:fillRect/>
          </a:stretch>
        </p:blipFill>
        <p:spPr>
          <a:xfrm>
            <a:off x="6512242" y="5786967"/>
            <a:ext cx="586564" cy="586564"/>
          </a:xfrm>
          <a:prstGeom prst="rect">
            <a:avLst/>
          </a:prstGeom>
          <a:noFill/>
          <a:ln>
            <a:noFill/>
          </a:ln>
        </p:spPr>
      </p:pic>
      <p:pic>
        <p:nvPicPr>
          <p:cNvPr id="468" name="Google Shape;468;p58"/>
          <p:cNvPicPr preferRelativeResize="0"/>
          <p:nvPr/>
        </p:nvPicPr>
        <p:blipFill>
          <a:blip r:embed="rId4">
            <a:alphaModFix/>
          </a:blip>
          <a:stretch>
            <a:fillRect/>
          </a:stretch>
        </p:blipFill>
        <p:spPr>
          <a:xfrm>
            <a:off x="6377028" y="5998803"/>
            <a:ext cx="586565" cy="586565"/>
          </a:xfrm>
          <a:prstGeom prst="rect">
            <a:avLst/>
          </a:prstGeom>
          <a:noFill/>
          <a:ln>
            <a:noFill/>
          </a:ln>
        </p:spPr>
      </p:pic>
      <p:sp>
        <p:nvSpPr>
          <p:cNvPr id="469" name="Google Shape;469;p58"/>
          <p:cNvSpPr txBox="1"/>
          <p:nvPr/>
        </p:nvSpPr>
        <p:spPr>
          <a:xfrm>
            <a:off x="-469533" y="3715433"/>
            <a:ext cx="3880800" cy="654400"/>
          </a:xfrm>
          <a:prstGeom prst="rect">
            <a:avLst/>
          </a:prstGeom>
          <a:noFill/>
          <a:ln>
            <a:noFill/>
          </a:ln>
        </p:spPr>
        <p:txBody>
          <a:bodyPr spcFirstLastPara="1" wrap="square" lIns="121900" tIns="121900" rIns="121900" bIns="121900" anchor="t" anchorCtr="0">
            <a:noAutofit/>
          </a:bodyPr>
          <a:lstStyle/>
          <a:p>
            <a:pPr algn="ctr"/>
            <a:r>
              <a:rPr lang="en" sz="4000" dirty="0">
                <a:solidFill>
                  <a:srgbClr val="BF9000"/>
                </a:solidFill>
              </a:rPr>
              <a:t>Algorithm</a:t>
            </a:r>
            <a:endParaRPr sz="4000" dirty="0">
              <a:solidFill>
                <a:srgbClr val="BF9000"/>
              </a:solidFill>
            </a:endParaRPr>
          </a:p>
          <a:p>
            <a:pPr algn="ctr"/>
            <a:r>
              <a:rPr lang="en" sz="2667" dirty="0"/>
              <a:t> (e.g., data analytics)</a:t>
            </a:r>
            <a:endParaRPr sz="2667" dirty="0"/>
          </a:p>
        </p:txBody>
      </p:sp>
      <p:pic>
        <p:nvPicPr>
          <p:cNvPr id="470" name="Google Shape;470;p58"/>
          <p:cNvPicPr preferRelativeResize="0"/>
          <p:nvPr/>
        </p:nvPicPr>
        <p:blipFill>
          <a:blip r:embed="rId5">
            <a:alphaModFix/>
          </a:blip>
          <a:stretch>
            <a:fillRect/>
          </a:stretch>
        </p:blipFill>
        <p:spPr>
          <a:xfrm>
            <a:off x="4294300" y="3976433"/>
            <a:ext cx="1098400" cy="1098400"/>
          </a:xfrm>
          <a:prstGeom prst="rect">
            <a:avLst/>
          </a:prstGeom>
          <a:noFill/>
          <a:ln>
            <a:noFill/>
          </a:ln>
        </p:spPr>
      </p:pic>
      <p:sp>
        <p:nvSpPr>
          <p:cNvPr id="471" name="Google Shape;471;p58"/>
          <p:cNvSpPr txBox="1"/>
          <p:nvPr/>
        </p:nvSpPr>
        <p:spPr>
          <a:xfrm>
            <a:off x="-367933" y="5747433"/>
            <a:ext cx="3482400" cy="654400"/>
          </a:xfrm>
          <a:prstGeom prst="rect">
            <a:avLst/>
          </a:prstGeom>
          <a:noFill/>
          <a:ln>
            <a:noFill/>
          </a:ln>
        </p:spPr>
        <p:txBody>
          <a:bodyPr spcFirstLastPara="1" wrap="square" lIns="121900" tIns="121900" rIns="121900" bIns="121900" anchor="t" anchorCtr="0">
            <a:noAutofit/>
          </a:bodyPr>
          <a:lstStyle/>
          <a:p>
            <a:pPr algn="ctr"/>
            <a:r>
              <a:rPr lang="en" sz="4000">
                <a:solidFill>
                  <a:srgbClr val="BF9000"/>
                </a:solidFill>
              </a:rPr>
              <a:t>Database</a:t>
            </a:r>
            <a:endParaRPr sz="2667">
              <a:solidFill>
                <a:srgbClr val="BF9000"/>
              </a:solidFill>
            </a:endParaRPr>
          </a:p>
        </p:txBody>
      </p:sp>
      <p:pic>
        <p:nvPicPr>
          <p:cNvPr id="472" name="Google Shape;472;p58"/>
          <p:cNvPicPr preferRelativeResize="0"/>
          <p:nvPr/>
        </p:nvPicPr>
        <p:blipFill>
          <a:blip r:embed="rId6">
            <a:alphaModFix amt="46000"/>
          </a:blip>
          <a:stretch>
            <a:fillRect/>
          </a:stretch>
        </p:blipFill>
        <p:spPr>
          <a:xfrm>
            <a:off x="2754467" y="1751767"/>
            <a:ext cx="500800" cy="500800"/>
          </a:xfrm>
          <a:prstGeom prst="rect">
            <a:avLst/>
          </a:prstGeom>
          <a:noFill/>
          <a:ln>
            <a:noFill/>
          </a:ln>
        </p:spPr>
      </p:pic>
      <p:pic>
        <p:nvPicPr>
          <p:cNvPr id="473" name="Google Shape;473;p58"/>
          <p:cNvPicPr preferRelativeResize="0"/>
          <p:nvPr/>
        </p:nvPicPr>
        <p:blipFill>
          <a:blip r:embed="rId6">
            <a:alphaModFix amt="46000"/>
          </a:blip>
          <a:stretch>
            <a:fillRect/>
          </a:stretch>
        </p:blipFill>
        <p:spPr>
          <a:xfrm>
            <a:off x="3262467" y="1751767"/>
            <a:ext cx="500800" cy="500800"/>
          </a:xfrm>
          <a:prstGeom prst="rect">
            <a:avLst/>
          </a:prstGeom>
          <a:noFill/>
          <a:ln>
            <a:noFill/>
          </a:ln>
        </p:spPr>
      </p:pic>
      <p:pic>
        <p:nvPicPr>
          <p:cNvPr id="474" name="Google Shape;474;p58"/>
          <p:cNvPicPr preferRelativeResize="0"/>
          <p:nvPr/>
        </p:nvPicPr>
        <p:blipFill>
          <a:blip r:embed="rId6">
            <a:alphaModFix amt="46000"/>
          </a:blip>
          <a:stretch>
            <a:fillRect/>
          </a:stretch>
        </p:blipFill>
        <p:spPr>
          <a:xfrm>
            <a:off x="3770467" y="1751767"/>
            <a:ext cx="500800" cy="500800"/>
          </a:xfrm>
          <a:prstGeom prst="rect">
            <a:avLst/>
          </a:prstGeom>
          <a:noFill/>
          <a:ln>
            <a:noFill/>
          </a:ln>
        </p:spPr>
      </p:pic>
      <p:pic>
        <p:nvPicPr>
          <p:cNvPr id="475" name="Google Shape;475;p58"/>
          <p:cNvPicPr preferRelativeResize="0"/>
          <p:nvPr/>
        </p:nvPicPr>
        <p:blipFill>
          <a:blip r:embed="rId6">
            <a:alphaModFix amt="46000"/>
          </a:blip>
          <a:stretch>
            <a:fillRect/>
          </a:stretch>
        </p:blipFill>
        <p:spPr>
          <a:xfrm>
            <a:off x="4278467" y="1751767"/>
            <a:ext cx="500800" cy="500800"/>
          </a:xfrm>
          <a:prstGeom prst="rect">
            <a:avLst/>
          </a:prstGeom>
          <a:noFill/>
          <a:ln>
            <a:noFill/>
          </a:ln>
        </p:spPr>
      </p:pic>
      <p:pic>
        <p:nvPicPr>
          <p:cNvPr id="476" name="Google Shape;476;p58"/>
          <p:cNvPicPr preferRelativeResize="0"/>
          <p:nvPr/>
        </p:nvPicPr>
        <p:blipFill>
          <a:blip r:embed="rId6">
            <a:alphaModFix amt="46000"/>
          </a:blip>
          <a:stretch>
            <a:fillRect/>
          </a:stretch>
        </p:blipFill>
        <p:spPr>
          <a:xfrm>
            <a:off x="4786467" y="1751767"/>
            <a:ext cx="500800" cy="500800"/>
          </a:xfrm>
          <a:prstGeom prst="rect">
            <a:avLst/>
          </a:prstGeom>
          <a:noFill/>
          <a:ln>
            <a:noFill/>
          </a:ln>
        </p:spPr>
      </p:pic>
      <p:pic>
        <p:nvPicPr>
          <p:cNvPr id="477" name="Google Shape;477;p58"/>
          <p:cNvPicPr preferRelativeResize="0"/>
          <p:nvPr/>
        </p:nvPicPr>
        <p:blipFill>
          <a:blip r:embed="rId6">
            <a:alphaModFix amt="46000"/>
          </a:blip>
          <a:stretch>
            <a:fillRect/>
          </a:stretch>
        </p:blipFill>
        <p:spPr>
          <a:xfrm>
            <a:off x="5294467" y="1751767"/>
            <a:ext cx="500800" cy="500800"/>
          </a:xfrm>
          <a:prstGeom prst="rect">
            <a:avLst/>
          </a:prstGeom>
          <a:noFill/>
          <a:ln>
            <a:noFill/>
          </a:ln>
        </p:spPr>
      </p:pic>
      <p:pic>
        <p:nvPicPr>
          <p:cNvPr id="478" name="Google Shape;478;p58"/>
          <p:cNvPicPr preferRelativeResize="0"/>
          <p:nvPr/>
        </p:nvPicPr>
        <p:blipFill>
          <a:blip r:embed="rId6">
            <a:alphaModFix amt="46000"/>
          </a:blip>
          <a:stretch>
            <a:fillRect/>
          </a:stretch>
        </p:blipFill>
        <p:spPr>
          <a:xfrm>
            <a:off x="5802467" y="1751767"/>
            <a:ext cx="500800" cy="500800"/>
          </a:xfrm>
          <a:prstGeom prst="rect">
            <a:avLst/>
          </a:prstGeom>
          <a:noFill/>
          <a:ln>
            <a:noFill/>
          </a:ln>
        </p:spPr>
      </p:pic>
      <p:pic>
        <p:nvPicPr>
          <p:cNvPr id="479" name="Google Shape;479;p58"/>
          <p:cNvPicPr preferRelativeResize="0"/>
          <p:nvPr/>
        </p:nvPicPr>
        <p:blipFill>
          <a:blip r:embed="rId6">
            <a:alphaModFix amt="46000"/>
          </a:blip>
          <a:stretch>
            <a:fillRect/>
          </a:stretch>
        </p:blipFill>
        <p:spPr>
          <a:xfrm>
            <a:off x="6310467" y="1751767"/>
            <a:ext cx="500800" cy="500800"/>
          </a:xfrm>
          <a:prstGeom prst="rect">
            <a:avLst/>
          </a:prstGeom>
          <a:noFill/>
          <a:ln>
            <a:noFill/>
          </a:ln>
        </p:spPr>
      </p:pic>
      <p:sp>
        <p:nvSpPr>
          <p:cNvPr id="480" name="Google Shape;480;p58"/>
          <p:cNvSpPr txBox="1"/>
          <p:nvPr/>
        </p:nvSpPr>
        <p:spPr>
          <a:xfrm>
            <a:off x="-502467" y="1548567"/>
            <a:ext cx="3482400" cy="654400"/>
          </a:xfrm>
          <a:prstGeom prst="rect">
            <a:avLst/>
          </a:prstGeom>
          <a:noFill/>
          <a:ln>
            <a:noFill/>
          </a:ln>
        </p:spPr>
        <p:txBody>
          <a:bodyPr spcFirstLastPara="1" wrap="square" lIns="121900" tIns="121900" rIns="121900" bIns="121900" anchor="t" anchorCtr="0">
            <a:noAutofit/>
          </a:bodyPr>
          <a:lstStyle/>
          <a:p>
            <a:pPr algn="ctr"/>
            <a:r>
              <a:rPr lang="en" sz="4000">
                <a:solidFill>
                  <a:srgbClr val="BF9000"/>
                </a:solidFill>
              </a:rPr>
              <a:t>Memory</a:t>
            </a:r>
            <a:endParaRPr sz="2667">
              <a:solidFill>
                <a:srgbClr val="BF9000"/>
              </a:solidFill>
            </a:endParaRPr>
          </a:p>
        </p:txBody>
      </p:sp>
      <p:cxnSp>
        <p:nvCxnSpPr>
          <p:cNvPr id="481" name="Google Shape;481;p58"/>
          <p:cNvCxnSpPr>
            <a:stCxn id="470" idx="0"/>
            <a:endCxn id="473" idx="2"/>
          </p:cNvCxnSpPr>
          <p:nvPr/>
        </p:nvCxnSpPr>
        <p:spPr>
          <a:xfrm rot="10800000">
            <a:off x="3512700" y="2252433"/>
            <a:ext cx="1330800" cy="1724000"/>
          </a:xfrm>
          <a:prstGeom prst="straightConnector1">
            <a:avLst/>
          </a:prstGeom>
          <a:noFill/>
          <a:ln w="28575" cap="flat" cmpd="sng">
            <a:solidFill>
              <a:srgbClr val="0000FF"/>
            </a:solidFill>
            <a:prstDash val="solid"/>
            <a:round/>
            <a:headEnd type="none" w="med" len="med"/>
            <a:tailEnd type="triangle" w="med" len="med"/>
          </a:ln>
        </p:spPr>
      </p:cxnSp>
      <p:cxnSp>
        <p:nvCxnSpPr>
          <p:cNvPr id="482" name="Google Shape;482;p58"/>
          <p:cNvCxnSpPr>
            <a:stCxn id="470" idx="0"/>
            <a:endCxn id="474" idx="2"/>
          </p:cNvCxnSpPr>
          <p:nvPr/>
        </p:nvCxnSpPr>
        <p:spPr>
          <a:xfrm rot="10800000">
            <a:off x="4020700" y="2252433"/>
            <a:ext cx="822800" cy="1724000"/>
          </a:xfrm>
          <a:prstGeom prst="straightConnector1">
            <a:avLst/>
          </a:prstGeom>
          <a:noFill/>
          <a:ln w="28575" cap="flat" cmpd="sng">
            <a:solidFill>
              <a:srgbClr val="0000FF"/>
            </a:solidFill>
            <a:prstDash val="solid"/>
            <a:round/>
            <a:headEnd type="none" w="med" len="med"/>
            <a:tailEnd type="triangle" w="med" len="med"/>
          </a:ln>
        </p:spPr>
      </p:cxnSp>
      <p:cxnSp>
        <p:nvCxnSpPr>
          <p:cNvPr id="483" name="Google Shape;483;p58"/>
          <p:cNvCxnSpPr>
            <a:stCxn id="470" idx="0"/>
            <a:endCxn id="477" idx="2"/>
          </p:cNvCxnSpPr>
          <p:nvPr/>
        </p:nvCxnSpPr>
        <p:spPr>
          <a:xfrm rot="10800000" flipH="1">
            <a:off x="4843500" y="2252433"/>
            <a:ext cx="701200" cy="1724000"/>
          </a:xfrm>
          <a:prstGeom prst="straightConnector1">
            <a:avLst/>
          </a:prstGeom>
          <a:noFill/>
          <a:ln w="28575" cap="flat" cmpd="sng">
            <a:solidFill>
              <a:srgbClr val="0000FF"/>
            </a:solidFill>
            <a:prstDash val="solid"/>
            <a:round/>
            <a:headEnd type="none" w="med" len="med"/>
            <a:tailEnd type="triangle" w="med" len="med"/>
          </a:ln>
        </p:spPr>
      </p:cxnSp>
      <p:cxnSp>
        <p:nvCxnSpPr>
          <p:cNvPr id="484" name="Google Shape;484;p58"/>
          <p:cNvCxnSpPr>
            <a:stCxn id="470" idx="0"/>
            <a:endCxn id="478" idx="2"/>
          </p:cNvCxnSpPr>
          <p:nvPr/>
        </p:nvCxnSpPr>
        <p:spPr>
          <a:xfrm rot="10800000" flipH="1">
            <a:off x="4843500" y="2252433"/>
            <a:ext cx="1209200" cy="1724000"/>
          </a:xfrm>
          <a:prstGeom prst="straightConnector1">
            <a:avLst/>
          </a:prstGeom>
          <a:noFill/>
          <a:ln w="28575" cap="flat" cmpd="sng">
            <a:solidFill>
              <a:srgbClr val="0000FF"/>
            </a:solidFill>
            <a:prstDash val="solid"/>
            <a:round/>
            <a:headEnd type="none" w="med" len="med"/>
            <a:tailEnd type="triangle" w="med" len="med"/>
          </a:ln>
        </p:spPr>
      </p:cxnSp>
      <p:cxnSp>
        <p:nvCxnSpPr>
          <p:cNvPr id="485" name="Google Shape;485;p58"/>
          <p:cNvCxnSpPr>
            <a:stCxn id="470" idx="0"/>
            <a:endCxn id="476" idx="2"/>
          </p:cNvCxnSpPr>
          <p:nvPr/>
        </p:nvCxnSpPr>
        <p:spPr>
          <a:xfrm rot="10800000" flipH="1">
            <a:off x="4843500" y="2252433"/>
            <a:ext cx="193200" cy="1724000"/>
          </a:xfrm>
          <a:prstGeom prst="straightConnector1">
            <a:avLst/>
          </a:prstGeom>
          <a:noFill/>
          <a:ln w="28575" cap="flat" cmpd="sng">
            <a:solidFill>
              <a:srgbClr val="0000FF"/>
            </a:solidFill>
            <a:prstDash val="solid"/>
            <a:round/>
            <a:headEnd type="none" w="med" len="med"/>
            <a:tailEnd type="triangle" w="med" len="med"/>
          </a:ln>
        </p:spPr>
      </p:cxnSp>
      <p:pic>
        <p:nvPicPr>
          <p:cNvPr id="486" name="Google Shape;486;p58" descr="http://icons.iconarchive.com/icons/arrioch/halloween/256/devil-icon.png"/>
          <p:cNvPicPr preferRelativeResize="0"/>
          <p:nvPr/>
        </p:nvPicPr>
        <p:blipFill rotWithShape="1">
          <a:blip r:embed="rId7">
            <a:alphaModFix/>
          </a:blip>
          <a:srcRect/>
          <a:stretch/>
        </p:blipFill>
        <p:spPr>
          <a:xfrm>
            <a:off x="2965184" y="2752800"/>
            <a:ext cx="864000" cy="868800"/>
          </a:xfrm>
          <a:prstGeom prst="rect">
            <a:avLst/>
          </a:prstGeom>
          <a:noFill/>
          <a:ln>
            <a:noFill/>
          </a:ln>
        </p:spPr>
      </p:pic>
      <p:sp>
        <p:nvSpPr>
          <p:cNvPr id="487" name="Google Shape;487;p58"/>
          <p:cNvSpPr txBox="1"/>
          <p:nvPr/>
        </p:nvSpPr>
        <p:spPr>
          <a:xfrm>
            <a:off x="6292767" y="1859000"/>
            <a:ext cx="1098400" cy="2656400"/>
          </a:xfrm>
          <a:prstGeom prst="rect">
            <a:avLst/>
          </a:prstGeom>
          <a:noFill/>
          <a:ln>
            <a:noFill/>
          </a:ln>
        </p:spPr>
        <p:txBody>
          <a:bodyPr spcFirstLastPara="1" wrap="square" lIns="121900" tIns="121900" rIns="121900" bIns="121900" anchor="ctr" anchorCtr="0">
            <a:noAutofit/>
          </a:bodyPr>
          <a:lstStyle/>
          <a:p>
            <a:endParaRPr sz="26666" b="1">
              <a:solidFill>
                <a:srgbClr val="F1C232"/>
              </a:solidFill>
            </a:endParaRPr>
          </a:p>
        </p:txBody>
      </p:sp>
      <p:sp>
        <p:nvSpPr>
          <p:cNvPr id="488" name="Google Shape;488;p58"/>
          <p:cNvSpPr/>
          <p:nvPr/>
        </p:nvSpPr>
        <p:spPr>
          <a:xfrm rot="-5400000">
            <a:off x="4512900" y="5155167"/>
            <a:ext cx="661200" cy="500800"/>
          </a:xfrm>
          <a:prstGeom prst="rightArrow">
            <a:avLst>
              <a:gd name="adj1" fmla="val 50000"/>
              <a:gd name="adj2"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489" name="Google Shape;489;p58"/>
          <p:cNvSpPr txBox="1"/>
          <p:nvPr/>
        </p:nvSpPr>
        <p:spPr>
          <a:xfrm>
            <a:off x="5419400" y="4129833"/>
            <a:ext cx="9122800" cy="1064400"/>
          </a:xfrm>
          <a:prstGeom prst="rect">
            <a:avLst/>
          </a:prstGeom>
          <a:noFill/>
          <a:ln>
            <a:noFill/>
          </a:ln>
        </p:spPr>
        <p:txBody>
          <a:bodyPr spcFirstLastPara="1" wrap="square" lIns="121900" tIns="121900" rIns="121900" bIns="121900" anchor="t" anchorCtr="0">
            <a:noAutofit/>
          </a:bodyPr>
          <a:lstStyle/>
          <a:p>
            <a:r>
              <a:rPr lang="en" sz="3733">
                <a:solidFill>
                  <a:srgbClr val="BF9000"/>
                </a:solidFill>
              </a:rPr>
              <a:t>randomized</a:t>
            </a:r>
            <a:endParaRPr sz="3733">
              <a:solidFill>
                <a:srgbClr val="BF9000"/>
              </a:solidFill>
            </a:endParaRPr>
          </a:p>
        </p:txBody>
      </p:sp>
    </p:spTree>
    <p:extLst>
      <p:ext uri="{BB962C8B-B14F-4D97-AF65-F5344CB8AC3E}">
        <p14:creationId xmlns:p14="http://schemas.microsoft.com/office/powerpoint/2010/main" val="16202949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Shape 493"/>
        <p:cNvGrpSpPr/>
        <p:nvPr/>
      </p:nvGrpSpPr>
      <p:grpSpPr>
        <a:xfrm>
          <a:off x="0" y="0"/>
          <a:ext cx="0" cy="0"/>
          <a:chOff x="0" y="0"/>
          <a:chExt cx="0" cy="0"/>
        </a:xfrm>
      </p:grpSpPr>
      <p:pic>
        <p:nvPicPr>
          <p:cNvPr id="494" name="Google Shape;494;p59"/>
          <p:cNvPicPr preferRelativeResize="0"/>
          <p:nvPr/>
        </p:nvPicPr>
        <p:blipFill>
          <a:blip r:embed="rId3">
            <a:alphaModFix amt="58999"/>
          </a:blip>
          <a:stretch>
            <a:fillRect/>
          </a:stretch>
        </p:blipFill>
        <p:spPr>
          <a:xfrm>
            <a:off x="3137514" y="5786967"/>
            <a:ext cx="586564" cy="586564"/>
          </a:xfrm>
          <a:prstGeom prst="rect">
            <a:avLst/>
          </a:prstGeom>
          <a:noFill/>
          <a:ln>
            <a:noFill/>
          </a:ln>
        </p:spPr>
      </p:pic>
      <p:pic>
        <p:nvPicPr>
          <p:cNvPr id="495" name="Google Shape;495;p59"/>
          <p:cNvPicPr preferRelativeResize="0"/>
          <p:nvPr/>
        </p:nvPicPr>
        <p:blipFill>
          <a:blip r:embed="rId4">
            <a:alphaModFix/>
          </a:blip>
          <a:stretch>
            <a:fillRect/>
          </a:stretch>
        </p:blipFill>
        <p:spPr>
          <a:xfrm>
            <a:off x="3002300" y="5998803"/>
            <a:ext cx="586565" cy="586565"/>
          </a:xfrm>
          <a:prstGeom prst="rect">
            <a:avLst/>
          </a:prstGeom>
          <a:noFill/>
          <a:ln>
            <a:noFill/>
          </a:ln>
        </p:spPr>
      </p:pic>
      <p:pic>
        <p:nvPicPr>
          <p:cNvPr id="496" name="Google Shape;496;p59"/>
          <p:cNvPicPr preferRelativeResize="0"/>
          <p:nvPr/>
        </p:nvPicPr>
        <p:blipFill>
          <a:blip r:embed="rId3">
            <a:alphaModFix amt="58999"/>
          </a:blip>
          <a:stretch>
            <a:fillRect/>
          </a:stretch>
        </p:blipFill>
        <p:spPr>
          <a:xfrm>
            <a:off x="3619618" y="5786967"/>
            <a:ext cx="586564" cy="586564"/>
          </a:xfrm>
          <a:prstGeom prst="rect">
            <a:avLst/>
          </a:prstGeom>
          <a:noFill/>
          <a:ln>
            <a:noFill/>
          </a:ln>
        </p:spPr>
      </p:pic>
      <p:pic>
        <p:nvPicPr>
          <p:cNvPr id="497" name="Google Shape;497;p59"/>
          <p:cNvPicPr preferRelativeResize="0"/>
          <p:nvPr/>
        </p:nvPicPr>
        <p:blipFill>
          <a:blip r:embed="rId4">
            <a:alphaModFix/>
          </a:blip>
          <a:stretch>
            <a:fillRect/>
          </a:stretch>
        </p:blipFill>
        <p:spPr>
          <a:xfrm>
            <a:off x="3484404" y="5998803"/>
            <a:ext cx="586565" cy="586565"/>
          </a:xfrm>
          <a:prstGeom prst="rect">
            <a:avLst/>
          </a:prstGeom>
          <a:noFill/>
          <a:ln>
            <a:noFill/>
          </a:ln>
        </p:spPr>
      </p:pic>
      <p:pic>
        <p:nvPicPr>
          <p:cNvPr id="498" name="Google Shape;498;p59"/>
          <p:cNvPicPr preferRelativeResize="0"/>
          <p:nvPr/>
        </p:nvPicPr>
        <p:blipFill>
          <a:blip r:embed="rId3">
            <a:alphaModFix amt="58999"/>
          </a:blip>
          <a:stretch>
            <a:fillRect/>
          </a:stretch>
        </p:blipFill>
        <p:spPr>
          <a:xfrm>
            <a:off x="4101722" y="5786967"/>
            <a:ext cx="586564" cy="586564"/>
          </a:xfrm>
          <a:prstGeom prst="rect">
            <a:avLst/>
          </a:prstGeom>
          <a:noFill/>
          <a:ln>
            <a:noFill/>
          </a:ln>
        </p:spPr>
      </p:pic>
      <p:pic>
        <p:nvPicPr>
          <p:cNvPr id="499" name="Google Shape;499;p59"/>
          <p:cNvPicPr preferRelativeResize="0"/>
          <p:nvPr/>
        </p:nvPicPr>
        <p:blipFill>
          <a:blip r:embed="rId4">
            <a:alphaModFix/>
          </a:blip>
          <a:stretch>
            <a:fillRect/>
          </a:stretch>
        </p:blipFill>
        <p:spPr>
          <a:xfrm>
            <a:off x="3966508" y="5998803"/>
            <a:ext cx="586565" cy="586565"/>
          </a:xfrm>
          <a:prstGeom prst="rect">
            <a:avLst/>
          </a:prstGeom>
          <a:noFill/>
          <a:ln>
            <a:noFill/>
          </a:ln>
        </p:spPr>
      </p:pic>
      <p:pic>
        <p:nvPicPr>
          <p:cNvPr id="500" name="Google Shape;500;p59"/>
          <p:cNvPicPr preferRelativeResize="0"/>
          <p:nvPr/>
        </p:nvPicPr>
        <p:blipFill>
          <a:blip r:embed="rId3">
            <a:alphaModFix amt="58999"/>
          </a:blip>
          <a:stretch>
            <a:fillRect/>
          </a:stretch>
        </p:blipFill>
        <p:spPr>
          <a:xfrm>
            <a:off x="4583826" y="5786967"/>
            <a:ext cx="586564" cy="586564"/>
          </a:xfrm>
          <a:prstGeom prst="rect">
            <a:avLst/>
          </a:prstGeom>
          <a:noFill/>
          <a:ln>
            <a:noFill/>
          </a:ln>
        </p:spPr>
      </p:pic>
      <p:pic>
        <p:nvPicPr>
          <p:cNvPr id="501" name="Google Shape;501;p59"/>
          <p:cNvPicPr preferRelativeResize="0"/>
          <p:nvPr/>
        </p:nvPicPr>
        <p:blipFill>
          <a:blip r:embed="rId4">
            <a:alphaModFix/>
          </a:blip>
          <a:stretch>
            <a:fillRect/>
          </a:stretch>
        </p:blipFill>
        <p:spPr>
          <a:xfrm>
            <a:off x="4448612" y="5998803"/>
            <a:ext cx="586565" cy="586565"/>
          </a:xfrm>
          <a:prstGeom prst="rect">
            <a:avLst/>
          </a:prstGeom>
          <a:noFill/>
          <a:ln>
            <a:noFill/>
          </a:ln>
        </p:spPr>
      </p:pic>
      <p:pic>
        <p:nvPicPr>
          <p:cNvPr id="502" name="Google Shape;502;p59"/>
          <p:cNvPicPr preferRelativeResize="0"/>
          <p:nvPr/>
        </p:nvPicPr>
        <p:blipFill>
          <a:blip r:embed="rId3">
            <a:alphaModFix amt="58999"/>
          </a:blip>
          <a:stretch>
            <a:fillRect/>
          </a:stretch>
        </p:blipFill>
        <p:spPr>
          <a:xfrm>
            <a:off x="5065930" y="5786967"/>
            <a:ext cx="586564" cy="586564"/>
          </a:xfrm>
          <a:prstGeom prst="rect">
            <a:avLst/>
          </a:prstGeom>
          <a:noFill/>
          <a:ln>
            <a:noFill/>
          </a:ln>
        </p:spPr>
      </p:pic>
      <p:pic>
        <p:nvPicPr>
          <p:cNvPr id="503" name="Google Shape;503;p59"/>
          <p:cNvPicPr preferRelativeResize="0"/>
          <p:nvPr/>
        </p:nvPicPr>
        <p:blipFill>
          <a:blip r:embed="rId4">
            <a:alphaModFix/>
          </a:blip>
          <a:stretch>
            <a:fillRect/>
          </a:stretch>
        </p:blipFill>
        <p:spPr>
          <a:xfrm>
            <a:off x="4930716" y="5998803"/>
            <a:ext cx="586565" cy="586565"/>
          </a:xfrm>
          <a:prstGeom prst="rect">
            <a:avLst/>
          </a:prstGeom>
          <a:noFill/>
          <a:ln>
            <a:noFill/>
          </a:ln>
        </p:spPr>
      </p:pic>
      <p:pic>
        <p:nvPicPr>
          <p:cNvPr id="504" name="Google Shape;504;p59"/>
          <p:cNvPicPr preferRelativeResize="0"/>
          <p:nvPr/>
        </p:nvPicPr>
        <p:blipFill>
          <a:blip r:embed="rId3">
            <a:alphaModFix amt="58999"/>
          </a:blip>
          <a:stretch>
            <a:fillRect/>
          </a:stretch>
        </p:blipFill>
        <p:spPr>
          <a:xfrm>
            <a:off x="5548034" y="5786967"/>
            <a:ext cx="586564" cy="586564"/>
          </a:xfrm>
          <a:prstGeom prst="rect">
            <a:avLst/>
          </a:prstGeom>
          <a:noFill/>
          <a:ln>
            <a:noFill/>
          </a:ln>
        </p:spPr>
      </p:pic>
      <p:pic>
        <p:nvPicPr>
          <p:cNvPr id="505" name="Google Shape;505;p59"/>
          <p:cNvPicPr preferRelativeResize="0"/>
          <p:nvPr/>
        </p:nvPicPr>
        <p:blipFill>
          <a:blip r:embed="rId5">
            <a:alphaModFix/>
          </a:blip>
          <a:stretch>
            <a:fillRect/>
          </a:stretch>
        </p:blipFill>
        <p:spPr>
          <a:xfrm>
            <a:off x="5412820" y="5998803"/>
            <a:ext cx="586565" cy="586565"/>
          </a:xfrm>
          <a:prstGeom prst="rect">
            <a:avLst/>
          </a:prstGeom>
          <a:noFill/>
          <a:ln>
            <a:noFill/>
          </a:ln>
        </p:spPr>
      </p:pic>
      <p:pic>
        <p:nvPicPr>
          <p:cNvPr id="506" name="Google Shape;506;p59"/>
          <p:cNvPicPr preferRelativeResize="0"/>
          <p:nvPr/>
        </p:nvPicPr>
        <p:blipFill>
          <a:blip r:embed="rId3">
            <a:alphaModFix amt="58999"/>
          </a:blip>
          <a:stretch>
            <a:fillRect/>
          </a:stretch>
        </p:blipFill>
        <p:spPr>
          <a:xfrm>
            <a:off x="6030138" y="5786967"/>
            <a:ext cx="586564" cy="586564"/>
          </a:xfrm>
          <a:prstGeom prst="rect">
            <a:avLst/>
          </a:prstGeom>
          <a:noFill/>
          <a:ln>
            <a:noFill/>
          </a:ln>
        </p:spPr>
      </p:pic>
      <p:pic>
        <p:nvPicPr>
          <p:cNvPr id="507" name="Google Shape;507;p59"/>
          <p:cNvPicPr preferRelativeResize="0"/>
          <p:nvPr/>
        </p:nvPicPr>
        <p:blipFill>
          <a:blip r:embed="rId4">
            <a:alphaModFix/>
          </a:blip>
          <a:stretch>
            <a:fillRect/>
          </a:stretch>
        </p:blipFill>
        <p:spPr>
          <a:xfrm>
            <a:off x="5894924" y="5998803"/>
            <a:ext cx="586565" cy="586565"/>
          </a:xfrm>
          <a:prstGeom prst="rect">
            <a:avLst/>
          </a:prstGeom>
          <a:noFill/>
          <a:ln>
            <a:noFill/>
          </a:ln>
        </p:spPr>
      </p:pic>
      <p:pic>
        <p:nvPicPr>
          <p:cNvPr id="508" name="Google Shape;508;p59"/>
          <p:cNvPicPr preferRelativeResize="0"/>
          <p:nvPr/>
        </p:nvPicPr>
        <p:blipFill>
          <a:blip r:embed="rId3">
            <a:alphaModFix amt="58999"/>
          </a:blip>
          <a:stretch>
            <a:fillRect/>
          </a:stretch>
        </p:blipFill>
        <p:spPr>
          <a:xfrm>
            <a:off x="6512242" y="5786967"/>
            <a:ext cx="586564" cy="586564"/>
          </a:xfrm>
          <a:prstGeom prst="rect">
            <a:avLst/>
          </a:prstGeom>
          <a:noFill/>
          <a:ln>
            <a:noFill/>
          </a:ln>
        </p:spPr>
      </p:pic>
      <p:pic>
        <p:nvPicPr>
          <p:cNvPr id="509" name="Google Shape;509;p59"/>
          <p:cNvPicPr preferRelativeResize="0"/>
          <p:nvPr/>
        </p:nvPicPr>
        <p:blipFill>
          <a:blip r:embed="rId4">
            <a:alphaModFix/>
          </a:blip>
          <a:stretch>
            <a:fillRect/>
          </a:stretch>
        </p:blipFill>
        <p:spPr>
          <a:xfrm>
            <a:off x="6377028" y="5998803"/>
            <a:ext cx="586565" cy="586565"/>
          </a:xfrm>
          <a:prstGeom prst="rect">
            <a:avLst/>
          </a:prstGeom>
          <a:noFill/>
          <a:ln>
            <a:noFill/>
          </a:ln>
        </p:spPr>
      </p:pic>
      <p:pic>
        <p:nvPicPr>
          <p:cNvPr id="510" name="Google Shape;510;p59"/>
          <p:cNvPicPr preferRelativeResize="0"/>
          <p:nvPr/>
        </p:nvPicPr>
        <p:blipFill>
          <a:blip r:embed="rId6">
            <a:alphaModFix/>
          </a:blip>
          <a:stretch>
            <a:fillRect/>
          </a:stretch>
        </p:blipFill>
        <p:spPr>
          <a:xfrm>
            <a:off x="4294300" y="3976433"/>
            <a:ext cx="1098400" cy="1098400"/>
          </a:xfrm>
          <a:prstGeom prst="rect">
            <a:avLst/>
          </a:prstGeom>
          <a:noFill/>
          <a:ln>
            <a:noFill/>
          </a:ln>
        </p:spPr>
      </p:pic>
      <p:sp>
        <p:nvSpPr>
          <p:cNvPr id="511" name="Google Shape;511;p59"/>
          <p:cNvSpPr txBox="1"/>
          <p:nvPr/>
        </p:nvSpPr>
        <p:spPr>
          <a:xfrm>
            <a:off x="-367933" y="5747433"/>
            <a:ext cx="3482400" cy="654400"/>
          </a:xfrm>
          <a:prstGeom prst="rect">
            <a:avLst/>
          </a:prstGeom>
          <a:noFill/>
          <a:ln>
            <a:noFill/>
          </a:ln>
        </p:spPr>
        <p:txBody>
          <a:bodyPr spcFirstLastPara="1" wrap="square" lIns="121900" tIns="121900" rIns="121900" bIns="121900" anchor="t" anchorCtr="0">
            <a:noAutofit/>
          </a:bodyPr>
          <a:lstStyle/>
          <a:p>
            <a:pPr algn="ctr"/>
            <a:r>
              <a:rPr lang="en" sz="4000">
                <a:solidFill>
                  <a:srgbClr val="BF9000"/>
                </a:solidFill>
              </a:rPr>
              <a:t>Database</a:t>
            </a:r>
            <a:endParaRPr sz="2667">
              <a:solidFill>
                <a:srgbClr val="BF9000"/>
              </a:solidFill>
            </a:endParaRPr>
          </a:p>
        </p:txBody>
      </p:sp>
      <p:pic>
        <p:nvPicPr>
          <p:cNvPr id="512" name="Google Shape;512;p59"/>
          <p:cNvPicPr preferRelativeResize="0"/>
          <p:nvPr/>
        </p:nvPicPr>
        <p:blipFill>
          <a:blip r:embed="rId7">
            <a:alphaModFix amt="46000"/>
          </a:blip>
          <a:stretch>
            <a:fillRect/>
          </a:stretch>
        </p:blipFill>
        <p:spPr>
          <a:xfrm>
            <a:off x="2754467" y="1751767"/>
            <a:ext cx="500800" cy="500800"/>
          </a:xfrm>
          <a:prstGeom prst="rect">
            <a:avLst/>
          </a:prstGeom>
          <a:noFill/>
          <a:ln>
            <a:noFill/>
          </a:ln>
        </p:spPr>
      </p:pic>
      <p:pic>
        <p:nvPicPr>
          <p:cNvPr id="513" name="Google Shape;513;p59"/>
          <p:cNvPicPr preferRelativeResize="0"/>
          <p:nvPr/>
        </p:nvPicPr>
        <p:blipFill>
          <a:blip r:embed="rId7">
            <a:alphaModFix amt="46000"/>
          </a:blip>
          <a:stretch>
            <a:fillRect/>
          </a:stretch>
        </p:blipFill>
        <p:spPr>
          <a:xfrm>
            <a:off x="3262467" y="1751767"/>
            <a:ext cx="500800" cy="500800"/>
          </a:xfrm>
          <a:prstGeom prst="rect">
            <a:avLst/>
          </a:prstGeom>
          <a:noFill/>
          <a:ln>
            <a:noFill/>
          </a:ln>
        </p:spPr>
      </p:pic>
      <p:pic>
        <p:nvPicPr>
          <p:cNvPr id="514" name="Google Shape;514;p59"/>
          <p:cNvPicPr preferRelativeResize="0"/>
          <p:nvPr/>
        </p:nvPicPr>
        <p:blipFill>
          <a:blip r:embed="rId7">
            <a:alphaModFix amt="46000"/>
          </a:blip>
          <a:stretch>
            <a:fillRect/>
          </a:stretch>
        </p:blipFill>
        <p:spPr>
          <a:xfrm>
            <a:off x="3770467" y="1751767"/>
            <a:ext cx="500800" cy="500800"/>
          </a:xfrm>
          <a:prstGeom prst="rect">
            <a:avLst/>
          </a:prstGeom>
          <a:noFill/>
          <a:ln>
            <a:noFill/>
          </a:ln>
        </p:spPr>
      </p:pic>
      <p:pic>
        <p:nvPicPr>
          <p:cNvPr id="515" name="Google Shape;515;p59"/>
          <p:cNvPicPr preferRelativeResize="0"/>
          <p:nvPr/>
        </p:nvPicPr>
        <p:blipFill>
          <a:blip r:embed="rId7">
            <a:alphaModFix amt="46000"/>
          </a:blip>
          <a:stretch>
            <a:fillRect/>
          </a:stretch>
        </p:blipFill>
        <p:spPr>
          <a:xfrm>
            <a:off x="4278467" y="1751767"/>
            <a:ext cx="500800" cy="500800"/>
          </a:xfrm>
          <a:prstGeom prst="rect">
            <a:avLst/>
          </a:prstGeom>
          <a:noFill/>
          <a:ln>
            <a:noFill/>
          </a:ln>
        </p:spPr>
      </p:pic>
      <p:pic>
        <p:nvPicPr>
          <p:cNvPr id="516" name="Google Shape;516;p59"/>
          <p:cNvPicPr preferRelativeResize="0"/>
          <p:nvPr/>
        </p:nvPicPr>
        <p:blipFill>
          <a:blip r:embed="rId7">
            <a:alphaModFix amt="46000"/>
          </a:blip>
          <a:stretch>
            <a:fillRect/>
          </a:stretch>
        </p:blipFill>
        <p:spPr>
          <a:xfrm>
            <a:off x="4786467" y="1751767"/>
            <a:ext cx="500800" cy="500800"/>
          </a:xfrm>
          <a:prstGeom prst="rect">
            <a:avLst/>
          </a:prstGeom>
          <a:noFill/>
          <a:ln>
            <a:noFill/>
          </a:ln>
        </p:spPr>
      </p:pic>
      <p:pic>
        <p:nvPicPr>
          <p:cNvPr id="517" name="Google Shape;517;p59"/>
          <p:cNvPicPr preferRelativeResize="0"/>
          <p:nvPr/>
        </p:nvPicPr>
        <p:blipFill>
          <a:blip r:embed="rId7">
            <a:alphaModFix amt="46000"/>
          </a:blip>
          <a:stretch>
            <a:fillRect/>
          </a:stretch>
        </p:blipFill>
        <p:spPr>
          <a:xfrm>
            <a:off x="5294467" y="1751767"/>
            <a:ext cx="500800" cy="500800"/>
          </a:xfrm>
          <a:prstGeom prst="rect">
            <a:avLst/>
          </a:prstGeom>
          <a:noFill/>
          <a:ln>
            <a:noFill/>
          </a:ln>
        </p:spPr>
      </p:pic>
      <p:pic>
        <p:nvPicPr>
          <p:cNvPr id="518" name="Google Shape;518;p59"/>
          <p:cNvPicPr preferRelativeResize="0"/>
          <p:nvPr/>
        </p:nvPicPr>
        <p:blipFill>
          <a:blip r:embed="rId7">
            <a:alphaModFix amt="46000"/>
          </a:blip>
          <a:stretch>
            <a:fillRect/>
          </a:stretch>
        </p:blipFill>
        <p:spPr>
          <a:xfrm>
            <a:off x="5802467" y="1751767"/>
            <a:ext cx="500800" cy="500800"/>
          </a:xfrm>
          <a:prstGeom prst="rect">
            <a:avLst/>
          </a:prstGeom>
          <a:noFill/>
          <a:ln>
            <a:noFill/>
          </a:ln>
        </p:spPr>
      </p:pic>
      <p:pic>
        <p:nvPicPr>
          <p:cNvPr id="519" name="Google Shape;519;p59"/>
          <p:cNvPicPr preferRelativeResize="0"/>
          <p:nvPr/>
        </p:nvPicPr>
        <p:blipFill>
          <a:blip r:embed="rId7">
            <a:alphaModFix amt="46000"/>
          </a:blip>
          <a:stretch>
            <a:fillRect/>
          </a:stretch>
        </p:blipFill>
        <p:spPr>
          <a:xfrm>
            <a:off x="6310467" y="1751767"/>
            <a:ext cx="500800" cy="500800"/>
          </a:xfrm>
          <a:prstGeom prst="rect">
            <a:avLst/>
          </a:prstGeom>
          <a:noFill/>
          <a:ln>
            <a:noFill/>
          </a:ln>
        </p:spPr>
      </p:pic>
      <p:sp>
        <p:nvSpPr>
          <p:cNvPr id="520" name="Google Shape;520;p59"/>
          <p:cNvSpPr txBox="1"/>
          <p:nvPr/>
        </p:nvSpPr>
        <p:spPr>
          <a:xfrm>
            <a:off x="-502467" y="1548567"/>
            <a:ext cx="3482400" cy="654400"/>
          </a:xfrm>
          <a:prstGeom prst="rect">
            <a:avLst/>
          </a:prstGeom>
          <a:noFill/>
          <a:ln>
            <a:noFill/>
          </a:ln>
        </p:spPr>
        <p:txBody>
          <a:bodyPr spcFirstLastPara="1" wrap="square" lIns="121900" tIns="121900" rIns="121900" bIns="121900" anchor="t" anchorCtr="0">
            <a:noAutofit/>
          </a:bodyPr>
          <a:lstStyle/>
          <a:p>
            <a:pPr algn="ctr"/>
            <a:r>
              <a:rPr lang="en" sz="4000">
                <a:solidFill>
                  <a:srgbClr val="BF9000"/>
                </a:solidFill>
              </a:rPr>
              <a:t>Memory</a:t>
            </a:r>
            <a:endParaRPr sz="2667">
              <a:solidFill>
                <a:srgbClr val="BF9000"/>
              </a:solidFill>
            </a:endParaRPr>
          </a:p>
        </p:txBody>
      </p:sp>
      <p:cxnSp>
        <p:nvCxnSpPr>
          <p:cNvPr id="521" name="Google Shape;521;p59"/>
          <p:cNvCxnSpPr>
            <a:stCxn id="510" idx="0"/>
            <a:endCxn id="513" idx="2"/>
          </p:cNvCxnSpPr>
          <p:nvPr/>
        </p:nvCxnSpPr>
        <p:spPr>
          <a:xfrm rot="10800000">
            <a:off x="3512700" y="2252433"/>
            <a:ext cx="1330800" cy="1724000"/>
          </a:xfrm>
          <a:prstGeom prst="straightConnector1">
            <a:avLst/>
          </a:prstGeom>
          <a:noFill/>
          <a:ln w="28575" cap="flat" cmpd="sng">
            <a:solidFill>
              <a:srgbClr val="0000FF"/>
            </a:solidFill>
            <a:prstDash val="solid"/>
            <a:round/>
            <a:headEnd type="none" w="med" len="med"/>
            <a:tailEnd type="triangle" w="med" len="med"/>
          </a:ln>
        </p:spPr>
      </p:cxnSp>
      <p:cxnSp>
        <p:nvCxnSpPr>
          <p:cNvPr id="522" name="Google Shape;522;p59"/>
          <p:cNvCxnSpPr>
            <a:stCxn id="510" idx="0"/>
            <a:endCxn id="514" idx="2"/>
          </p:cNvCxnSpPr>
          <p:nvPr/>
        </p:nvCxnSpPr>
        <p:spPr>
          <a:xfrm rot="10800000">
            <a:off x="4020700" y="2252433"/>
            <a:ext cx="822800" cy="1724000"/>
          </a:xfrm>
          <a:prstGeom prst="straightConnector1">
            <a:avLst/>
          </a:prstGeom>
          <a:noFill/>
          <a:ln w="28575" cap="flat" cmpd="sng">
            <a:solidFill>
              <a:srgbClr val="0000FF"/>
            </a:solidFill>
            <a:prstDash val="solid"/>
            <a:round/>
            <a:headEnd type="none" w="med" len="med"/>
            <a:tailEnd type="triangle" w="med" len="med"/>
          </a:ln>
        </p:spPr>
      </p:cxnSp>
      <p:cxnSp>
        <p:nvCxnSpPr>
          <p:cNvPr id="523" name="Google Shape;523;p59"/>
          <p:cNvCxnSpPr>
            <a:stCxn id="510" idx="0"/>
            <a:endCxn id="517" idx="2"/>
          </p:cNvCxnSpPr>
          <p:nvPr/>
        </p:nvCxnSpPr>
        <p:spPr>
          <a:xfrm rot="10800000" flipH="1">
            <a:off x="4843500" y="2252433"/>
            <a:ext cx="701200" cy="1724000"/>
          </a:xfrm>
          <a:prstGeom prst="straightConnector1">
            <a:avLst/>
          </a:prstGeom>
          <a:noFill/>
          <a:ln w="28575" cap="flat" cmpd="sng">
            <a:solidFill>
              <a:srgbClr val="0000FF"/>
            </a:solidFill>
            <a:prstDash val="solid"/>
            <a:round/>
            <a:headEnd type="none" w="med" len="med"/>
            <a:tailEnd type="triangle" w="med" len="med"/>
          </a:ln>
        </p:spPr>
      </p:cxnSp>
      <p:cxnSp>
        <p:nvCxnSpPr>
          <p:cNvPr id="524" name="Google Shape;524;p59"/>
          <p:cNvCxnSpPr>
            <a:stCxn id="510" idx="0"/>
            <a:endCxn id="518" idx="2"/>
          </p:cNvCxnSpPr>
          <p:nvPr/>
        </p:nvCxnSpPr>
        <p:spPr>
          <a:xfrm rot="10800000" flipH="1">
            <a:off x="4843500" y="2252433"/>
            <a:ext cx="1209200" cy="1724000"/>
          </a:xfrm>
          <a:prstGeom prst="straightConnector1">
            <a:avLst/>
          </a:prstGeom>
          <a:noFill/>
          <a:ln w="28575" cap="flat" cmpd="sng">
            <a:solidFill>
              <a:srgbClr val="0000FF"/>
            </a:solidFill>
            <a:prstDash val="solid"/>
            <a:round/>
            <a:headEnd type="none" w="med" len="med"/>
            <a:tailEnd type="triangle" w="med" len="med"/>
          </a:ln>
        </p:spPr>
      </p:cxnSp>
      <p:cxnSp>
        <p:nvCxnSpPr>
          <p:cNvPr id="525" name="Google Shape;525;p59"/>
          <p:cNvCxnSpPr>
            <a:stCxn id="510" idx="0"/>
            <a:endCxn id="516" idx="2"/>
          </p:cNvCxnSpPr>
          <p:nvPr/>
        </p:nvCxnSpPr>
        <p:spPr>
          <a:xfrm rot="10800000" flipH="1">
            <a:off x="4843500" y="2252433"/>
            <a:ext cx="193200" cy="1724000"/>
          </a:xfrm>
          <a:prstGeom prst="straightConnector1">
            <a:avLst/>
          </a:prstGeom>
          <a:noFill/>
          <a:ln w="28575" cap="flat" cmpd="sng">
            <a:solidFill>
              <a:srgbClr val="0000FF"/>
            </a:solidFill>
            <a:prstDash val="solid"/>
            <a:round/>
            <a:headEnd type="none" w="med" len="med"/>
            <a:tailEnd type="triangle" w="med" len="med"/>
          </a:ln>
        </p:spPr>
      </p:cxnSp>
      <p:pic>
        <p:nvPicPr>
          <p:cNvPr id="526" name="Google Shape;526;p59" descr="http://icons.iconarchive.com/icons/arrioch/halloween/256/devil-icon.png"/>
          <p:cNvPicPr preferRelativeResize="0"/>
          <p:nvPr/>
        </p:nvPicPr>
        <p:blipFill rotWithShape="1">
          <a:blip r:embed="rId8">
            <a:alphaModFix amt="70000"/>
          </a:blip>
          <a:srcRect/>
          <a:stretch/>
        </p:blipFill>
        <p:spPr>
          <a:xfrm>
            <a:off x="2965184" y="2752800"/>
            <a:ext cx="864000" cy="868800"/>
          </a:xfrm>
          <a:prstGeom prst="rect">
            <a:avLst/>
          </a:prstGeom>
          <a:noFill/>
          <a:ln>
            <a:noFill/>
          </a:ln>
        </p:spPr>
      </p:pic>
      <p:pic>
        <p:nvPicPr>
          <p:cNvPr id="527" name="Google Shape;527;p59"/>
          <p:cNvPicPr preferRelativeResize="0"/>
          <p:nvPr/>
        </p:nvPicPr>
        <p:blipFill>
          <a:blip r:embed="rId3">
            <a:alphaModFix amt="58999"/>
          </a:blip>
          <a:stretch>
            <a:fillRect/>
          </a:stretch>
        </p:blipFill>
        <p:spPr>
          <a:xfrm>
            <a:off x="8115914" y="5786967"/>
            <a:ext cx="586564" cy="586564"/>
          </a:xfrm>
          <a:prstGeom prst="rect">
            <a:avLst/>
          </a:prstGeom>
          <a:noFill/>
          <a:ln>
            <a:noFill/>
          </a:ln>
        </p:spPr>
      </p:pic>
      <p:pic>
        <p:nvPicPr>
          <p:cNvPr id="528" name="Google Shape;528;p59"/>
          <p:cNvPicPr preferRelativeResize="0"/>
          <p:nvPr/>
        </p:nvPicPr>
        <p:blipFill>
          <a:blip r:embed="rId4">
            <a:alphaModFix/>
          </a:blip>
          <a:stretch>
            <a:fillRect/>
          </a:stretch>
        </p:blipFill>
        <p:spPr>
          <a:xfrm>
            <a:off x="7980700" y="5998803"/>
            <a:ext cx="586565" cy="586565"/>
          </a:xfrm>
          <a:prstGeom prst="rect">
            <a:avLst/>
          </a:prstGeom>
          <a:noFill/>
          <a:ln>
            <a:noFill/>
          </a:ln>
        </p:spPr>
      </p:pic>
      <p:pic>
        <p:nvPicPr>
          <p:cNvPr id="529" name="Google Shape;529;p59"/>
          <p:cNvPicPr preferRelativeResize="0"/>
          <p:nvPr/>
        </p:nvPicPr>
        <p:blipFill>
          <a:blip r:embed="rId3">
            <a:alphaModFix amt="58999"/>
          </a:blip>
          <a:stretch>
            <a:fillRect/>
          </a:stretch>
        </p:blipFill>
        <p:spPr>
          <a:xfrm>
            <a:off x="8598018" y="5786967"/>
            <a:ext cx="586564" cy="586564"/>
          </a:xfrm>
          <a:prstGeom prst="rect">
            <a:avLst/>
          </a:prstGeom>
          <a:noFill/>
          <a:ln>
            <a:noFill/>
          </a:ln>
        </p:spPr>
      </p:pic>
      <p:pic>
        <p:nvPicPr>
          <p:cNvPr id="530" name="Google Shape;530;p59"/>
          <p:cNvPicPr preferRelativeResize="0"/>
          <p:nvPr/>
        </p:nvPicPr>
        <p:blipFill>
          <a:blip r:embed="rId4">
            <a:alphaModFix/>
          </a:blip>
          <a:stretch>
            <a:fillRect/>
          </a:stretch>
        </p:blipFill>
        <p:spPr>
          <a:xfrm>
            <a:off x="8462804" y="5998803"/>
            <a:ext cx="586565" cy="586565"/>
          </a:xfrm>
          <a:prstGeom prst="rect">
            <a:avLst/>
          </a:prstGeom>
          <a:noFill/>
          <a:ln>
            <a:noFill/>
          </a:ln>
        </p:spPr>
      </p:pic>
      <p:pic>
        <p:nvPicPr>
          <p:cNvPr id="531" name="Google Shape;531;p59"/>
          <p:cNvPicPr preferRelativeResize="0"/>
          <p:nvPr/>
        </p:nvPicPr>
        <p:blipFill>
          <a:blip r:embed="rId3">
            <a:alphaModFix amt="58999"/>
          </a:blip>
          <a:stretch>
            <a:fillRect/>
          </a:stretch>
        </p:blipFill>
        <p:spPr>
          <a:xfrm>
            <a:off x="9080122" y="5786967"/>
            <a:ext cx="586564" cy="586564"/>
          </a:xfrm>
          <a:prstGeom prst="rect">
            <a:avLst/>
          </a:prstGeom>
          <a:noFill/>
          <a:ln>
            <a:noFill/>
          </a:ln>
        </p:spPr>
      </p:pic>
      <p:pic>
        <p:nvPicPr>
          <p:cNvPr id="532" name="Google Shape;532;p59"/>
          <p:cNvPicPr preferRelativeResize="0"/>
          <p:nvPr/>
        </p:nvPicPr>
        <p:blipFill>
          <a:blip r:embed="rId4">
            <a:alphaModFix/>
          </a:blip>
          <a:stretch>
            <a:fillRect/>
          </a:stretch>
        </p:blipFill>
        <p:spPr>
          <a:xfrm>
            <a:off x="8944908" y="5998803"/>
            <a:ext cx="586565" cy="586565"/>
          </a:xfrm>
          <a:prstGeom prst="rect">
            <a:avLst/>
          </a:prstGeom>
          <a:noFill/>
          <a:ln>
            <a:noFill/>
          </a:ln>
        </p:spPr>
      </p:pic>
      <p:pic>
        <p:nvPicPr>
          <p:cNvPr id="533" name="Google Shape;533;p59"/>
          <p:cNvPicPr preferRelativeResize="0"/>
          <p:nvPr/>
        </p:nvPicPr>
        <p:blipFill>
          <a:blip r:embed="rId3">
            <a:alphaModFix amt="58999"/>
          </a:blip>
          <a:stretch>
            <a:fillRect/>
          </a:stretch>
        </p:blipFill>
        <p:spPr>
          <a:xfrm>
            <a:off x="9562226" y="5786967"/>
            <a:ext cx="586564" cy="586564"/>
          </a:xfrm>
          <a:prstGeom prst="rect">
            <a:avLst/>
          </a:prstGeom>
          <a:noFill/>
          <a:ln>
            <a:noFill/>
          </a:ln>
        </p:spPr>
      </p:pic>
      <p:pic>
        <p:nvPicPr>
          <p:cNvPr id="534" name="Google Shape;534;p59"/>
          <p:cNvPicPr preferRelativeResize="0"/>
          <p:nvPr/>
        </p:nvPicPr>
        <p:blipFill>
          <a:blip r:embed="rId4">
            <a:alphaModFix/>
          </a:blip>
          <a:stretch>
            <a:fillRect/>
          </a:stretch>
        </p:blipFill>
        <p:spPr>
          <a:xfrm>
            <a:off x="9427012" y="5998803"/>
            <a:ext cx="586565" cy="586565"/>
          </a:xfrm>
          <a:prstGeom prst="rect">
            <a:avLst/>
          </a:prstGeom>
          <a:noFill/>
          <a:ln>
            <a:noFill/>
          </a:ln>
        </p:spPr>
      </p:pic>
      <p:pic>
        <p:nvPicPr>
          <p:cNvPr id="535" name="Google Shape;535;p59"/>
          <p:cNvPicPr preferRelativeResize="0"/>
          <p:nvPr/>
        </p:nvPicPr>
        <p:blipFill>
          <a:blip r:embed="rId3">
            <a:alphaModFix amt="58999"/>
          </a:blip>
          <a:stretch>
            <a:fillRect/>
          </a:stretch>
        </p:blipFill>
        <p:spPr>
          <a:xfrm>
            <a:off x="10044330" y="5786967"/>
            <a:ext cx="586564" cy="586564"/>
          </a:xfrm>
          <a:prstGeom prst="rect">
            <a:avLst/>
          </a:prstGeom>
          <a:noFill/>
          <a:ln>
            <a:noFill/>
          </a:ln>
        </p:spPr>
      </p:pic>
      <p:pic>
        <p:nvPicPr>
          <p:cNvPr id="536" name="Google Shape;536;p59"/>
          <p:cNvPicPr preferRelativeResize="0"/>
          <p:nvPr/>
        </p:nvPicPr>
        <p:blipFill>
          <a:blip r:embed="rId4">
            <a:alphaModFix/>
          </a:blip>
          <a:stretch>
            <a:fillRect/>
          </a:stretch>
        </p:blipFill>
        <p:spPr>
          <a:xfrm>
            <a:off x="9909116" y="5998803"/>
            <a:ext cx="586565" cy="586565"/>
          </a:xfrm>
          <a:prstGeom prst="rect">
            <a:avLst/>
          </a:prstGeom>
          <a:noFill/>
          <a:ln>
            <a:noFill/>
          </a:ln>
        </p:spPr>
      </p:pic>
      <p:pic>
        <p:nvPicPr>
          <p:cNvPr id="537" name="Google Shape;537;p59"/>
          <p:cNvPicPr preferRelativeResize="0"/>
          <p:nvPr/>
        </p:nvPicPr>
        <p:blipFill>
          <a:blip r:embed="rId3">
            <a:alphaModFix amt="58999"/>
          </a:blip>
          <a:stretch>
            <a:fillRect/>
          </a:stretch>
        </p:blipFill>
        <p:spPr>
          <a:xfrm>
            <a:off x="10526434" y="5786967"/>
            <a:ext cx="586564" cy="586564"/>
          </a:xfrm>
          <a:prstGeom prst="rect">
            <a:avLst/>
          </a:prstGeom>
          <a:noFill/>
          <a:ln>
            <a:noFill/>
          </a:ln>
        </p:spPr>
      </p:pic>
      <p:pic>
        <p:nvPicPr>
          <p:cNvPr id="538" name="Google Shape;538;p59"/>
          <p:cNvPicPr preferRelativeResize="0"/>
          <p:nvPr/>
        </p:nvPicPr>
        <p:blipFill>
          <a:blip r:embed="rId9">
            <a:alphaModFix/>
          </a:blip>
          <a:stretch>
            <a:fillRect/>
          </a:stretch>
        </p:blipFill>
        <p:spPr>
          <a:xfrm>
            <a:off x="10391220" y="5998803"/>
            <a:ext cx="586565" cy="586565"/>
          </a:xfrm>
          <a:prstGeom prst="rect">
            <a:avLst/>
          </a:prstGeom>
          <a:noFill/>
          <a:ln>
            <a:noFill/>
          </a:ln>
        </p:spPr>
      </p:pic>
      <p:pic>
        <p:nvPicPr>
          <p:cNvPr id="539" name="Google Shape;539;p59"/>
          <p:cNvPicPr preferRelativeResize="0"/>
          <p:nvPr/>
        </p:nvPicPr>
        <p:blipFill>
          <a:blip r:embed="rId3">
            <a:alphaModFix amt="58999"/>
          </a:blip>
          <a:stretch>
            <a:fillRect/>
          </a:stretch>
        </p:blipFill>
        <p:spPr>
          <a:xfrm>
            <a:off x="11008538" y="5786967"/>
            <a:ext cx="586564" cy="586564"/>
          </a:xfrm>
          <a:prstGeom prst="rect">
            <a:avLst/>
          </a:prstGeom>
          <a:noFill/>
          <a:ln>
            <a:noFill/>
          </a:ln>
        </p:spPr>
      </p:pic>
      <p:pic>
        <p:nvPicPr>
          <p:cNvPr id="540" name="Google Shape;540;p59"/>
          <p:cNvPicPr preferRelativeResize="0"/>
          <p:nvPr/>
        </p:nvPicPr>
        <p:blipFill>
          <a:blip r:embed="rId4">
            <a:alphaModFix/>
          </a:blip>
          <a:stretch>
            <a:fillRect/>
          </a:stretch>
        </p:blipFill>
        <p:spPr>
          <a:xfrm>
            <a:off x="10873324" y="5998803"/>
            <a:ext cx="586565" cy="586565"/>
          </a:xfrm>
          <a:prstGeom prst="rect">
            <a:avLst/>
          </a:prstGeom>
          <a:noFill/>
          <a:ln>
            <a:noFill/>
          </a:ln>
        </p:spPr>
      </p:pic>
      <p:pic>
        <p:nvPicPr>
          <p:cNvPr id="541" name="Google Shape;541;p59"/>
          <p:cNvPicPr preferRelativeResize="0"/>
          <p:nvPr/>
        </p:nvPicPr>
        <p:blipFill>
          <a:blip r:embed="rId3">
            <a:alphaModFix amt="58999"/>
          </a:blip>
          <a:stretch>
            <a:fillRect/>
          </a:stretch>
        </p:blipFill>
        <p:spPr>
          <a:xfrm>
            <a:off x="11490642" y="5786967"/>
            <a:ext cx="586564" cy="586564"/>
          </a:xfrm>
          <a:prstGeom prst="rect">
            <a:avLst/>
          </a:prstGeom>
          <a:noFill/>
          <a:ln>
            <a:noFill/>
          </a:ln>
        </p:spPr>
      </p:pic>
      <p:pic>
        <p:nvPicPr>
          <p:cNvPr id="542" name="Google Shape;542;p59"/>
          <p:cNvPicPr preferRelativeResize="0"/>
          <p:nvPr/>
        </p:nvPicPr>
        <p:blipFill>
          <a:blip r:embed="rId4">
            <a:alphaModFix/>
          </a:blip>
          <a:stretch>
            <a:fillRect/>
          </a:stretch>
        </p:blipFill>
        <p:spPr>
          <a:xfrm>
            <a:off x="11355428" y="5998803"/>
            <a:ext cx="586565" cy="586565"/>
          </a:xfrm>
          <a:prstGeom prst="rect">
            <a:avLst/>
          </a:prstGeom>
          <a:noFill/>
          <a:ln>
            <a:noFill/>
          </a:ln>
        </p:spPr>
      </p:pic>
      <p:sp>
        <p:nvSpPr>
          <p:cNvPr id="543" name="Google Shape;543;p59"/>
          <p:cNvSpPr txBox="1"/>
          <p:nvPr/>
        </p:nvSpPr>
        <p:spPr>
          <a:xfrm>
            <a:off x="6292767" y="1859000"/>
            <a:ext cx="1098400" cy="2656400"/>
          </a:xfrm>
          <a:prstGeom prst="rect">
            <a:avLst/>
          </a:prstGeom>
          <a:noFill/>
          <a:ln>
            <a:noFill/>
          </a:ln>
        </p:spPr>
        <p:txBody>
          <a:bodyPr spcFirstLastPara="1" wrap="square" lIns="121900" tIns="121900" rIns="121900" bIns="121900" anchor="ctr" anchorCtr="0">
            <a:noAutofit/>
          </a:bodyPr>
          <a:lstStyle/>
          <a:p>
            <a:endParaRPr sz="26666" b="1">
              <a:solidFill>
                <a:srgbClr val="F1C232"/>
              </a:solidFill>
            </a:endParaRPr>
          </a:p>
        </p:txBody>
      </p:sp>
      <p:sp>
        <p:nvSpPr>
          <p:cNvPr id="544" name="Google Shape;544;p59"/>
          <p:cNvSpPr/>
          <p:nvPr/>
        </p:nvSpPr>
        <p:spPr>
          <a:xfrm rot="-5400000">
            <a:off x="4512900" y="5155167"/>
            <a:ext cx="661200" cy="500800"/>
          </a:xfrm>
          <a:prstGeom prst="rightArrow">
            <a:avLst>
              <a:gd name="adj1" fmla="val 50000"/>
              <a:gd name="adj2" fmla="val 50000"/>
            </a:avLst>
          </a:prstGeom>
          <a:solidFill>
            <a:schemeClr val="lt2"/>
          </a:solidFill>
          <a:ln>
            <a:noFill/>
          </a:ln>
        </p:spPr>
        <p:txBody>
          <a:bodyPr spcFirstLastPara="1" wrap="square" lIns="121900" tIns="121900" rIns="121900" bIns="121900" anchor="ctr" anchorCtr="0">
            <a:noAutofit/>
          </a:bodyPr>
          <a:lstStyle/>
          <a:p>
            <a:endParaRPr sz="2400"/>
          </a:p>
        </p:txBody>
      </p:sp>
      <p:pic>
        <p:nvPicPr>
          <p:cNvPr id="545" name="Google Shape;545;p59"/>
          <p:cNvPicPr preferRelativeResize="0"/>
          <p:nvPr/>
        </p:nvPicPr>
        <p:blipFill>
          <a:blip r:embed="rId10">
            <a:alphaModFix/>
          </a:blip>
          <a:stretch>
            <a:fillRect/>
          </a:stretch>
        </p:blipFill>
        <p:spPr>
          <a:xfrm rot="-10677242">
            <a:off x="5723250" y="5097584"/>
            <a:ext cx="4954735" cy="615971"/>
          </a:xfrm>
          <a:prstGeom prst="rect">
            <a:avLst/>
          </a:prstGeom>
          <a:noFill/>
          <a:ln>
            <a:noFill/>
          </a:ln>
        </p:spPr>
      </p:pic>
      <p:sp>
        <p:nvSpPr>
          <p:cNvPr id="546" name="Google Shape;546;p59"/>
          <p:cNvSpPr txBox="1"/>
          <p:nvPr/>
        </p:nvSpPr>
        <p:spPr>
          <a:xfrm>
            <a:off x="5640995" y="4281633"/>
            <a:ext cx="6436400" cy="1064400"/>
          </a:xfrm>
          <a:prstGeom prst="rect">
            <a:avLst/>
          </a:prstGeom>
          <a:noFill/>
          <a:ln>
            <a:noFill/>
          </a:ln>
        </p:spPr>
        <p:txBody>
          <a:bodyPr spcFirstLastPara="1" wrap="square" lIns="121900" tIns="121900" rIns="121900" bIns="121900" anchor="t" anchorCtr="0">
            <a:noAutofit/>
          </a:bodyPr>
          <a:lstStyle/>
          <a:p>
            <a:r>
              <a:rPr lang="en" sz="4000" b="1" dirty="0">
                <a:solidFill>
                  <a:srgbClr val="BF9000"/>
                </a:solidFill>
              </a:rPr>
              <a:t>Neighboring input DBs</a:t>
            </a:r>
            <a:endParaRPr sz="4000" b="1" dirty="0">
              <a:solidFill>
                <a:srgbClr val="BF9000"/>
              </a:solidFill>
            </a:endParaRPr>
          </a:p>
        </p:txBody>
      </p:sp>
      <p:sp>
        <p:nvSpPr>
          <p:cNvPr id="547" name="Google Shape;547;p59"/>
          <p:cNvSpPr txBox="1"/>
          <p:nvPr/>
        </p:nvSpPr>
        <p:spPr>
          <a:xfrm>
            <a:off x="-469533" y="3817033"/>
            <a:ext cx="3880800" cy="654400"/>
          </a:xfrm>
          <a:prstGeom prst="rect">
            <a:avLst/>
          </a:prstGeom>
          <a:noFill/>
          <a:ln>
            <a:noFill/>
          </a:ln>
        </p:spPr>
        <p:txBody>
          <a:bodyPr spcFirstLastPara="1" wrap="square" lIns="121900" tIns="121900" rIns="121900" bIns="121900" anchor="t" anchorCtr="0">
            <a:noAutofit/>
          </a:bodyPr>
          <a:lstStyle/>
          <a:p>
            <a:pPr algn="ctr"/>
            <a:r>
              <a:rPr lang="en" sz="4000" dirty="0">
                <a:solidFill>
                  <a:srgbClr val="BF9000"/>
                </a:solidFill>
              </a:rPr>
              <a:t>Algorithm</a:t>
            </a:r>
            <a:endParaRPr sz="4000" dirty="0">
              <a:solidFill>
                <a:srgbClr val="BF9000"/>
              </a:solidFill>
            </a:endParaRPr>
          </a:p>
          <a:p>
            <a:pPr algn="ctr"/>
            <a:r>
              <a:rPr lang="en" sz="2667" dirty="0"/>
              <a:t>   (e.g., data analytics)</a:t>
            </a:r>
            <a:endParaRPr sz="2667" dirty="0"/>
          </a:p>
        </p:txBody>
      </p:sp>
    </p:spTree>
    <p:extLst>
      <p:ext uri="{BB962C8B-B14F-4D97-AF65-F5344CB8AC3E}">
        <p14:creationId xmlns:p14="http://schemas.microsoft.com/office/powerpoint/2010/main" val="2711224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Shape 551"/>
        <p:cNvGrpSpPr/>
        <p:nvPr/>
      </p:nvGrpSpPr>
      <p:grpSpPr>
        <a:xfrm>
          <a:off x="0" y="0"/>
          <a:ext cx="0" cy="0"/>
          <a:chOff x="0" y="0"/>
          <a:chExt cx="0" cy="0"/>
        </a:xfrm>
      </p:grpSpPr>
      <p:pic>
        <p:nvPicPr>
          <p:cNvPr id="552" name="Google Shape;552;p60"/>
          <p:cNvPicPr preferRelativeResize="0"/>
          <p:nvPr/>
        </p:nvPicPr>
        <p:blipFill>
          <a:blip r:embed="rId3">
            <a:alphaModFix amt="58999"/>
          </a:blip>
          <a:stretch>
            <a:fillRect/>
          </a:stretch>
        </p:blipFill>
        <p:spPr>
          <a:xfrm>
            <a:off x="3137514" y="5786967"/>
            <a:ext cx="586564" cy="586564"/>
          </a:xfrm>
          <a:prstGeom prst="rect">
            <a:avLst/>
          </a:prstGeom>
          <a:noFill/>
          <a:ln>
            <a:noFill/>
          </a:ln>
        </p:spPr>
      </p:pic>
      <p:pic>
        <p:nvPicPr>
          <p:cNvPr id="553" name="Google Shape;553;p60"/>
          <p:cNvPicPr preferRelativeResize="0"/>
          <p:nvPr/>
        </p:nvPicPr>
        <p:blipFill>
          <a:blip r:embed="rId4">
            <a:alphaModFix/>
          </a:blip>
          <a:stretch>
            <a:fillRect/>
          </a:stretch>
        </p:blipFill>
        <p:spPr>
          <a:xfrm>
            <a:off x="3002300" y="5998803"/>
            <a:ext cx="586565" cy="586565"/>
          </a:xfrm>
          <a:prstGeom prst="rect">
            <a:avLst/>
          </a:prstGeom>
          <a:noFill/>
          <a:ln>
            <a:noFill/>
          </a:ln>
        </p:spPr>
      </p:pic>
      <p:pic>
        <p:nvPicPr>
          <p:cNvPr id="554" name="Google Shape;554;p60"/>
          <p:cNvPicPr preferRelativeResize="0"/>
          <p:nvPr/>
        </p:nvPicPr>
        <p:blipFill>
          <a:blip r:embed="rId3">
            <a:alphaModFix amt="58999"/>
          </a:blip>
          <a:stretch>
            <a:fillRect/>
          </a:stretch>
        </p:blipFill>
        <p:spPr>
          <a:xfrm>
            <a:off x="3619618" y="5786967"/>
            <a:ext cx="586564" cy="586564"/>
          </a:xfrm>
          <a:prstGeom prst="rect">
            <a:avLst/>
          </a:prstGeom>
          <a:noFill/>
          <a:ln>
            <a:noFill/>
          </a:ln>
        </p:spPr>
      </p:pic>
      <p:pic>
        <p:nvPicPr>
          <p:cNvPr id="555" name="Google Shape;555;p60"/>
          <p:cNvPicPr preferRelativeResize="0"/>
          <p:nvPr/>
        </p:nvPicPr>
        <p:blipFill>
          <a:blip r:embed="rId4">
            <a:alphaModFix/>
          </a:blip>
          <a:stretch>
            <a:fillRect/>
          </a:stretch>
        </p:blipFill>
        <p:spPr>
          <a:xfrm>
            <a:off x="3484404" y="5998803"/>
            <a:ext cx="586565" cy="586565"/>
          </a:xfrm>
          <a:prstGeom prst="rect">
            <a:avLst/>
          </a:prstGeom>
          <a:noFill/>
          <a:ln>
            <a:noFill/>
          </a:ln>
        </p:spPr>
      </p:pic>
      <p:pic>
        <p:nvPicPr>
          <p:cNvPr id="556" name="Google Shape;556;p60"/>
          <p:cNvPicPr preferRelativeResize="0"/>
          <p:nvPr/>
        </p:nvPicPr>
        <p:blipFill>
          <a:blip r:embed="rId3">
            <a:alphaModFix amt="58999"/>
          </a:blip>
          <a:stretch>
            <a:fillRect/>
          </a:stretch>
        </p:blipFill>
        <p:spPr>
          <a:xfrm>
            <a:off x="4101722" y="5786967"/>
            <a:ext cx="586564" cy="586564"/>
          </a:xfrm>
          <a:prstGeom prst="rect">
            <a:avLst/>
          </a:prstGeom>
          <a:noFill/>
          <a:ln>
            <a:noFill/>
          </a:ln>
        </p:spPr>
      </p:pic>
      <p:pic>
        <p:nvPicPr>
          <p:cNvPr id="557" name="Google Shape;557;p60"/>
          <p:cNvPicPr preferRelativeResize="0"/>
          <p:nvPr/>
        </p:nvPicPr>
        <p:blipFill>
          <a:blip r:embed="rId4">
            <a:alphaModFix/>
          </a:blip>
          <a:stretch>
            <a:fillRect/>
          </a:stretch>
        </p:blipFill>
        <p:spPr>
          <a:xfrm>
            <a:off x="3966508" y="5998803"/>
            <a:ext cx="586565" cy="586565"/>
          </a:xfrm>
          <a:prstGeom prst="rect">
            <a:avLst/>
          </a:prstGeom>
          <a:noFill/>
          <a:ln>
            <a:noFill/>
          </a:ln>
        </p:spPr>
      </p:pic>
      <p:pic>
        <p:nvPicPr>
          <p:cNvPr id="558" name="Google Shape;558;p60"/>
          <p:cNvPicPr preferRelativeResize="0"/>
          <p:nvPr/>
        </p:nvPicPr>
        <p:blipFill>
          <a:blip r:embed="rId3">
            <a:alphaModFix amt="58999"/>
          </a:blip>
          <a:stretch>
            <a:fillRect/>
          </a:stretch>
        </p:blipFill>
        <p:spPr>
          <a:xfrm>
            <a:off x="4583826" y="5786967"/>
            <a:ext cx="586564" cy="586564"/>
          </a:xfrm>
          <a:prstGeom prst="rect">
            <a:avLst/>
          </a:prstGeom>
          <a:noFill/>
          <a:ln>
            <a:noFill/>
          </a:ln>
        </p:spPr>
      </p:pic>
      <p:pic>
        <p:nvPicPr>
          <p:cNvPr id="559" name="Google Shape;559;p60"/>
          <p:cNvPicPr preferRelativeResize="0"/>
          <p:nvPr/>
        </p:nvPicPr>
        <p:blipFill>
          <a:blip r:embed="rId4">
            <a:alphaModFix/>
          </a:blip>
          <a:stretch>
            <a:fillRect/>
          </a:stretch>
        </p:blipFill>
        <p:spPr>
          <a:xfrm>
            <a:off x="4448612" y="5998803"/>
            <a:ext cx="586565" cy="586565"/>
          </a:xfrm>
          <a:prstGeom prst="rect">
            <a:avLst/>
          </a:prstGeom>
          <a:noFill/>
          <a:ln>
            <a:noFill/>
          </a:ln>
        </p:spPr>
      </p:pic>
      <p:pic>
        <p:nvPicPr>
          <p:cNvPr id="560" name="Google Shape;560;p60"/>
          <p:cNvPicPr preferRelativeResize="0"/>
          <p:nvPr/>
        </p:nvPicPr>
        <p:blipFill>
          <a:blip r:embed="rId3">
            <a:alphaModFix amt="58999"/>
          </a:blip>
          <a:stretch>
            <a:fillRect/>
          </a:stretch>
        </p:blipFill>
        <p:spPr>
          <a:xfrm>
            <a:off x="5065930" y="5786967"/>
            <a:ext cx="586564" cy="586564"/>
          </a:xfrm>
          <a:prstGeom prst="rect">
            <a:avLst/>
          </a:prstGeom>
          <a:noFill/>
          <a:ln>
            <a:noFill/>
          </a:ln>
        </p:spPr>
      </p:pic>
      <p:pic>
        <p:nvPicPr>
          <p:cNvPr id="561" name="Google Shape;561;p60"/>
          <p:cNvPicPr preferRelativeResize="0"/>
          <p:nvPr/>
        </p:nvPicPr>
        <p:blipFill>
          <a:blip r:embed="rId4">
            <a:alphaModFix/>
          </a:blip>
          <a:stretch>
            <a:fillRect/>
          </a:stretch>
        </p:blipFill>
        <p:spPr>
          <a:xfrm>
            <a:off x="4930716" y="5998803"/>
            <a:ext cx="586565" cy="586565"/>
          </a:xfrm>
          <a:prstGeom prst="rect">
            <a:avLst/>
          </a:prstGeom>
          <a:noFill/>
          <a:ln>
            <a:noFill/>
          </a:ln>
        </p:spPr>
      </p:pic>
      <p:pic>
        <p:nvPicPr>
          <p:cNvPr id="562" name="Google Shape;562;p60"/>
          <p:cNvPicPr preferRelativeResize="0"/>
          <p:nvPr/>
        </p:nvPicPr>
        <p:blipFill>
          <a:blip r:embed="rId3">
            <a:alphaModFix amt="58999"/>
          </a:blip>
          <a:stretch>
            <a:fillRect/>
          </a:stretch>
        </p:blipFill>
        <p:spPr>
          <a:xfrm>
            <a:off x="5548034" y="5786967"/>
            <a:ext cx="586564" cy="586564"/>
          </a:xfrm>
          <a:prstGeom prst="rect">
            <a:avLst/>
          </a:prstGeom>
          <a:noFill/>
          <a:ln>
            <a:noFill/>
          </a:ln>
        </p:spPr>
      </p:pic>
      <p:pic>
        <p:nvPicPr>
          <p:cNvPr id="563" name="Google Shape;563;p60"/>
          <p:cNvPicPr preferRelativeResize="0"/>
          <p:nvPr/>
        </p:nvPicPr>
        <p:blipFill>
          <a:blip r:embed="rId5">
            <a:alphaModFix/>
          </a:blip>
          <a:stretch>
            <a:fillRect/>
          </a:stretch>
        </p:blipFill>
        <p:spPr>
          <a:xfrm>
            <a:off x="5412820" y="5998803"/>
            <a:ext cx="586565" cy="586565"/>
          </a:xfrm>
          <a:prstGeom prst="rect">
            <a:avLst/>
          </a:prstGeom>
          <a:noFill/>
          <a:ln>
            <a:noFill/>
          </a:ln>
        </p:spPr>
      </p:pic>
      <p:pic>
        <p:nvPicPr>
          <p:cNvPr id="564" name="Google Shape;564;p60"/>
          <p:cNvPicPr preferRelativeResize="0"/>
          <p:nvPr/>
        </p:nvPicPr>
        <p:blipFill>
          <a:blip r:embed="rId3">
            <a:alphaModFix amt="58999"/>
          </a:blip>
          <a:stretch>
            <a:fillRect/>
          </a:stretch>
        </p:blipFill>
        <p:spPr>
          <a:xfrm>
            <a:off x="6030138" y="5786967"/>
            <a:ext cx="586564" cy="586564"/>
          </a:xfrm>
          <a:prstGeom prst="rect">
            <a:avLst/>
          </a:prstGeom>
          <a:noFill/>
          <a:ln>
            <a:noFill/>
          </a:ln>
        </p:spPr>
      </p:pic>
      <p:pic>
        <p:nvPicPr>
          <p:cNvPr id="565" name="Google Shape;565;p60"/>
          <p:cNvPicPr preferRelativeResize="0"/>
          <p:nvPr/>
        </p:nvPicPr>
        <p:blipFill>
          <a:blip r:embed="rId4">
            <a:alphaModFix/>
          </a:blip>
          <a:stretch>
            <a:fillRect/>
          </a:stretch>
        </p:blipFill>
        <p:spPr>
          <a:xfrm>
            <a:off x="5894924" y="5998803"/>
            <a:ext cx="586565" cy="586565"/>
          </a:xfrm>
          <a:prstGeom prst="rect">
            <a:avLst/>
          </a:prstGeom>
          <a:noFill/>
          <a:ln>
            <a:noFill/>
          </a:ln>
        </p:spPr>
      </p:pic>
      <p:pic>
        <p:nvPicPr>
          <p:cNvPr id="566" name="Google Shape;566;p60"/>
          <p:cNvPicPr preferRelativeResize="0"/>
          <p:nvPr/>
        </p:nvPicPr>
        <p:blipFill>
          <a:blip r:embed="rId3">
            <a:alphaModFix amt="58999"/>
          </a:blip>
          <a:stretch>
            <a:fillRect/>
          </a:stretch>
        </p:blipFill>
        <p:spPr>
          <a:xfrm>
            <a:off x="6512242" y="5786967"/>
            <a:ext cx="586564" cy="586564"/>
          </a:xfrm>
          <a:prstGeom prst="rect">
            <a:avLst/>
          </a:prstGeom>
          <a:noFill/>
          <a:ln>
            <a:noFill/>
          </a:ln>
        </p:spPr>
      </p:pic>
      <p:pic>
        <p:nvPicPr>
          <p:cNvPr id="567" name="Google Shape;567;p60"/>
          <p:cNvPicPr preferRelativeResize="0"/>
          <p:nvPr/>
        </p:nvPicPr>
        <p:blipFill>
          <a:blip r:embed="rId4">
            <a:alphaModFix/>
          </a:blip>
          <a:stretch>
            <a:fillRect/>
          </a:stretch>
        </p:blipFill>
        <p:spPr>
          <a:xfrm>
            <a:off x="6377028" y="5998803"/>
            <a:ext cx="586565" cy="586565"/>
          </a:xfrm>
          <a:prstGeom prst="rect">
            <a:avLst/>
          </a:prstGeom>
          <a:noFill/>
          <a:ln>
            <a:noFill/>
          </a:ln>
        </p:spPr>
      </p:pic>
      <p:sp>
        <p:nvSpPr>
          <p:cNvPr id="568" name="Google Shape;568;p60"/>
          <p:cNvSpPr txBox="1"/>
          <p:nvPr/>
        </p:nvSpPr>
        <p:spPr>
          <a:xfrm>
            <a:off x="-469533" y="3817033"/>
            <a:ext cx="3880800" cy="654400"/>
          </a:xfrm>
          <a:prstGeom prst="rect">
            <a:avLst/>
          </a:prstGeom>
          <a:noFill/>
          <a:ln>
            <a:noFill/>
          </a:ln>
        </p:spPr>
        <p:txBody>
          <a:bodyPr spcFirstLastPara="1" wrap="square" lIns="121900" tIns="121900" rIns="121900" bIns="121900" anchor="t" anchorCtr="0">
            <a:noAutofit/>
          </a:bodyPr>
          <a:lstStyle/>
          <a:p>
            <a:pPr algn="ctr"/>
            <a:r>
              <a:rPr lang="en" sz="4000">
                <a:solidFill>
                  <a:srgbClr val="BF9000"/>
                </a:solidFill>
              </a:rPr>
              <a:t>Algorithm</a:t>
            </a:r>
            <a:endParaRPr sz="4000">
              <a:solidFill>
                <a:srgbClr val="BF9000"/>
              </a:solidFill>
            </a:endParaRPr>
          </a:p>
          <a:p>
            <a:pPr algn="ctr"/>
            <a:r>
              <a:rPr lang="en" sz="2667"/>
              <a:t>   (e.g., data analytics)</a:t>
            </a:r>
            <a:endParaRPr sz="2667"/>
          </a:p>
        </p:txBody>
      </p:sp>
      <p:pic>
        <p:nvPicPr>
          <p:cNvPr id="569" name="Google Shape;569;p60"/>
          <p:cNvPicPr preferRelativeResize="0"/>
          <p:nvPr/>
        </p:nvPicPr>
        <p:blipFill>
          <a:blip r:embed="rId6">
            <a:alphaModFix/>
          </a:blip>
          <a:stretch>
            <a:fillRect/>
          </a:stretch>
        </p:blipFill>
        <p:spPr>
          <a:xfrm>
            <a:off x="4294300" y="3976433"/>
            <a:ext cx="1098400" cy="1098400"/>
          </a:xfrm>
          <a:prstGeom prst="rect">
            <a:avLst/>
          </a:prstGeom>
          <a:noFill/>
          <a:ln>
            <a:noFill/>
          </a:ln>
        </p:spPr>
      </p:pic>
      <p:sp>
        <p:nvSpPr>
          <p:cNvPr id="570" name="Google Shape;570;p60"/>
          <p:cNvSpPr txBox="1"/>
          <p:nvPr/>
        </p:nvSpPr>
        <p:spPr>
          <a:xfrm>
            <a:off x="-367933" y="5747433"/>
            <a:ext cx="3482400" cy="654400"/>
          </a:xfrm>
          <a:prstGeom prst="rect">
            <a:avLst/>
          </a:prstGeom>
          <a:noFill/>
          <a:ln>
            <a:noFill/>
          </a:ln>
        </p:spPr>
        <p:txBody>
          <a:bodyPr spcFirstLastPara="1" wrap="square" lIns="121900" tIns="121900" rIns="121900" bIns="121900" anchor="t" anchorCtr="0">
            <a:noAutofit/>
          </a:bodyPr>
          <a:lstStyle/>
          <a:p>
            <a:pPr algn="ctr"/>
            <a:r>
              <a:rPr lang="en" sz="4000">
                <a:solidFill>
                  <a:srgbClr val="BF9000"/>
                </a:solidFill>
              </a:rPr>
              <a:t>Database</a:t>
            </a:r>
            <a:endParaRPr sz="2667">
              <a:solidFill>
                <a:srgbClr val="BF9000"/>
              </a:solidFill>
            </a:endParaRPr>
          </a:p>
        </p:txBody>
      </p:sp>
      <p:pic>
        <p:nvPicPr>
          <p:cNvPr id="571" name="Google Shape;571;p60"/>
          <p:cNvPicPr preferRelativeResize="0"/>
          <p:nvPr/>
        </p:nvPicPr>
        <p:blipFill>
          <a:blip r:embed="rId7">
            <a:alphaModFix amt="46000"/>
          </a:blip>
          <a:stretch>
            <a:fillRect/>
          </a:stretch>
        </p:blipFill>
        <p:spPr>
          <a:xfrm>
            <a:off x="2754467" y="1751767"/>
            <a:ext cx="500800" cy="500800"/>
          </a:xfrm>
          <a:prstGeom prst="rect">
            <a:avLst/>
          </a:prstGeom>
          <a:noFill/>
          <a:ln>
            <a:noFill/>
          </a:ln>
        </p:spPr>
      </p:pic>
      <p:pic>
        <p:nvPicPr>
          <p:cNvPr id="572" name="Google Shape;572;p60"/>
          <p:cNvPicPr preferRelativeResize="0"/>
          <p:nvPr/>
        </p:nvPicPr>
        <p:blipFill>
          <a:blip r:embed="rId7">
            <a:alphaModFix amt="46000"/>
          </a:blip>
          <a:stretch>
            <a:fillRect/>
          </a:stretch>
        </p:blipFill>
        <p:spPr>
          <a:xfrm>
            <a:off x="3262467" y="1751767"/>
            <a:ext cx="500800" cy="500800"/>
          </a:xfrm>
          <a:prstGeom prst="rect">
            <a:avLst/>
          </a:prstGeom>
          <a:noFill/>
          <a:ln>
            <a:noFill/>
          </a:ln>
        </p:spPr>
      </p:pic>
      <p:pic>
        <p:nvPicPr>
          <p:cNvPr id="573" name="Google Shape;573;p60"/>
          <p:cNvPicPr preferRelativeResize="0"/>
          <p:nvPr/>
        </p:nvPicPr>
        <p:blipFill>
          <a:blip r:embed="rId7">
            <a:alphaModFix amt="46000"/>
          </a:blip>
          <a:stretch>
            <a:fillRect/>
          </a:stretch>
        </p:blipFill>
        <p:spPr>
          <a:xfrm>
            <a:off x="3770467" y="1751767"/>
            <a:ext cx="500800" cy="500800"/>
          </a:xfrm>
          <a:prstGeom prst="rect">
            <a:avLst/>
          </a:prstGeom>
          <a:noFill/>
          <a:ln>
            <a:noFill/>
          </a:ln>
        </p:spPr>
      </p:pic>
      <p:pic>
        <p:nvPicPr>
          <p:cNvPr id="574" name="Google Shape;574;p60"/>
          <p:cNvPicPr preferRelativeResize="0"/>
          <p:nvPr/>
        </p:nvPicPr>
        <p:blipFill>
          <a:blip r:embed="rId7">
            <a:alphaModFix amt="46000"/>
          </a:blip>
          <a:stretch>
            <a:fillRect/>
          </a:stretch>
        </p:blipFill>
        <p:spPr>
          <a:xfrm>
            <a:off x="4278467" y="1751767"/>
            <a:ext cx="500800" cy="500800"/>
          </a:xfrm>
          <a:prstGeom prst="rect">
            <a:avLst/>
          </a:prstGeom>
          <a:noFill/>
          <a:ln>
            <a:noFill/>
          </a:ln>
        </p:spPr>
      </p:pic>
      <p:pic>
        <p:nvPicPr>
          <p:cNvPr id="575" name="Google Shape;575;p60"/>
          <p:cNvPicPr preferRelativeResize="0"/>
          <p:nvPr/>
        </p:nvPicPr>
        <p:blipFill>
          <a:blip r:embed="rId7">
            <a:alphaModFix amt="46000"/>
          </a:blip>
          <a:stretch>
            <a:fillRect/>
          </a:stretch>
        </p:blipFill>
        <p:spPr>
          <a:xfrm>
            <a:off x="4786467" y="1751767"/>
            <a:ext cx="500800" cy="500800"/>
          </a:xfrm>
          <a:prstGeom prst="rect">
            <a:avLst/>
          </a:prstGeom>
          <a:noFill/>
          <a:ln>
            <a:noFill/>
          </a:ln>
        </p:spPr>
      </p:pic>
      <p:pic>
        <p:nvPicPr>
          <p:cNvPr id="576" name="Google Shape;576;p60"/>
          <p:cNvPicPr preferRelativeResize="0"/>
          <p:nvPr/>
        </p:nvPicPr>
        <p:blipFill>
          <a:blip r:embed="rId7">
            <a:alphaModFix amt="46000"/>
          </a:blip>
          <a:stretch>
            <a:fillRect/>
          </a:stretch>
        </p:blipFill>
        <p:spPr>
          <a:xfrm>
            <a:off x="5294467" y="1751767"/>
            <a:ext cx="500800" cy="500800"/>
          </a:xfrm>
          <a:prstGeom prst="rect">
            <a:avLst/>
          </a:prstGeom>
          <a:noFill/>
          <a:ln>
            <a:noFill/>
          </a:ln>
        </p:spPr>
      </p:pic>
      <p:pic>
        <p:nvPicPr>
          <p:cNvPr id="577" name="Google Shape;577;p60"/>
          <p:cNvPicPr preferRelativeResize="0"/>
          <p:nvPr/>
        </p:nvPicPr>
        <p:blipFill>
          <a:blip r:embed="rId7">
            <a:alphaModFix amt="46000"/>
          </a:blip>
          <a:stretch>
            <a:fillRect/>
          </a:stretch>
        </p:blipFill>
        <p:spPr>
          <a:xfrm>
            <a:off x="5802467" y="1751767"/>
            <a:ext cx="500800" cy="500800"/>
          </a:xfrm>
          <a:prstGeom prst="rect">
            <a:avLst/>
          </a:prstGeom>
          <a:noFill/>
          <a:ln>
            <a:noFill/>
          </a:ln>
        </p:spPr>
      </p:pic>
      <p:pic>
        <p:nvPicPr>
          <p:cNvPr id="578" name="Google Shape;578;p60"/>
          <p:cNvPicPr preferRelativeResize="0"/>
          <p:nvPr/>
        </p:nvPicPr>
        <p:blipFill>
          <a:blip r:embed="rId7">
            <a:alphaModFix amt="46000"/>
          </a:blip>
          <a:stretch>
            <a:fillRect/>
          </a:stretch>
        </p:blipFill>
        <p:spPr>
          <a:xfrm>
            <a:off x="6310467" y="1751767"/>
            <a:ext cx="500800" cy="500800"/>
          </a:xfrm>
          <a:prstGeom prst="rect">
            <a:avLst/>
          </a:prstGeom>
          <a:noFill/>
          <a:ln>
            <a:noFill/>
          </a:ln>
        </p:spPr>
      </p:pic>
      <p:sp>
        <p:nvSpPr>
          <p:cNvPr id="579" name="Google Shape;579;p60"/>
          <p:cNvSpPr txBox="1"/>
          <p:nvPr/>
        </p:nvSpPr>
        <p:spPr>
          <a:xfrm>
            <a:off x="-502467" y="1548567"/>
            <a:ext cx="3482400" cy="654400"/>
          </a:xfrm>
          <a:prstGeom prst="rect">
            <a:avLst/>
          </a:prstGeom>
          <a:noFill/>
          <a:ln>
            <a:noFill/>
          </a:ln>
        </p:spPr>
        <p:txBody>
          <a:bodyPr spcFirstLastPara="1" wrap="square" lIns="121900" tIns="121900" rIns="121900" bIns="121900" anchor="t" anchorCtr="0">
            <a:noAutofit/>
          </a:bodyPr>
          <a:lstStyle/>
          <a:p>
            <a:pPr algn="ctr"/>
            <a:r>
              <a:rPr lang="en" sz="4000">
                <a:solidFill>
                  <a:srgbClr val="BF9000"/>
                </a:solidFill>
              </a:rPr>
              <a:t>Memory</a:t>
            </a:r>
            <a:endParaRPr sz="2667">
              <a:solidFill>
                <a:srgbClr val="BF9000"/>
              </a:solidFill>
            </a:endParaRPr>
          </a:p>
        </p:txBody>
      </p:sp>
      <p:cxnSp>
        <p:nvCxnSpPr>
          <p:cNvPr id="580" name="Google Shape;580;p60"/>
          <p:cNvCxnSpPr>
            <a:stCxn id="569" idx="0"/>
            <a:endCxn id="572" idx="2"/>
          </p:cNvCxnSpPr>
          <p:nvPr/>
        </p:nvCxnSpPr>
        <p:spPr>
          <a:xfrm rot="10800000">
            <a:off x="3512700" y="2252433"/>
            <a:ext cx="1330800" cy="1724000"/>
          </a:xfrm>
          <a:prstGeom prst="straightConnector1">
            <a:avLst/>
          </a:prstGeom>
          <a:noFill/>
          <a:ln w="28575" cap="flat" cmpd="sng">
            <a:solidFill>
              <a:srgbClr val="0000FF"/>
            </a:solidFill>
            <a:prstDash val="solid"/>
            <a:round/>
            <a:headEnd type="none" w="med" len="med"/>
            <a:tailEnd type="triangle" w="med" len="med"/>
          </a:ln>
        </p:spPr>
      </p:cxnSp>
      <p:cxnSp>
        <p:nvCxnSpPr>
          <p:cNvPr id="581" name="Google Shape;581;p60"/>
          <p:cNvCxnSpPr>
            <a:stCxn id="569" idx="0"/>
            <a:endCxn id="573" idx="2"/>
          </p:cNvCxnSpPr>
          <p:nvPr/>
        </p:nvCxnSpPr>
        <p:spPr>
          <a:xfrm rot="10800000">
            <a:off x="4020700" y="2252433"/>
            <a:ext cx="822800" cy="1724000"/>
          </a:xfrm>
          <a:prstGeom prst="straightConnector1">
            <a:avLst/>
          </a:prstGeom>
          <a:noFill/>
          <a:ln w="28575" cap="flat" cmpd="sng">
            <a:solidFill>
              <a:srgbClr val="0000FF"/>
            </a:solidFill>
            <a:prstDash val="solid"/>
            <a:round/>
            <a:headEnd type="none" w="med" len="med"/>
            <a:tailEnd type="triangle" w="med" len="med"/>
          </a:ln>
        </p:spPr>
      </p:cxnSp>
      <p:cxnSp>
        <p:nvCxnSpPr>
          <p:cNvPr id="582" name="Google Shape;582;p60"/>
          <p:cNvCxnSpPr>
            <a:stCxn id="569" idx="0"/>
            <a:endCxn id="576" idx="2"/>
          </p:cNvCxnSpPr>
          <p:nvPr/>
        </p:nvCxnSpPr>
        <p:spPr>
          <a:xfrm rot="10800000" flipH="1">
            <a:off x="4843500" y="2252433"/>
            <a:ext cx="701200" cy="1724000"/>
          </a:xfrm>
          <a:prstGeom prst="straightConnector1">
            <a:avLst/>
          </a:prstGeom>
          <a:noFill/>
          <a:ln w="28575" cap="flat" cmpd="sng">
            <a:solidFill>
              <a:srgbClr val="0000FF"/>
            </a:solidFill>
            <a:prstDash val="solid"/>
            <a:round/>
            <a:headEnd type="none" w="med" len="med"/>
            <a:tailEnd type="triangle" w="med" len="med"/>
          </a:ln>
        </p:spPr>
      </p:cxnSp>
      <p:cxnSp>
        <p:nvCxnSpPr>
          <p:cNvPr id="583" name="Google Shape;583;p60"/>
          <p:cNvCxnSpPr>
            <a:stCxn id="569" idx="0"/>
            <a:endCxn id="577" idx="2"/>
          </p:cNvCxnSpPr>
          <p:nvPr/>
        </p:nvCxnSpPr>
        <p:spPr>
          <a:xfrm rot="10800000" flipH="1">
            <a:off x="4843500" y="2252433"/>
            <a:ext cx="1209200" cy="1724000"/>
          </a:xfrm>
          <a:prstGeom prst="straightConnector1">
            <a:avLst/>
          </a:prstGeom>
          <a:noFill/>
          <a:ln w="28575" cap="flat" cmpd="sng">
            <a:solidFill>
              <a:srgbClr val="0000FF"/>
            </a:solidFill>
            <a:prstDash val="solid"/>
            <a:round/>
            <a:headEnd type="none" w="med" len="med"/>
            <a:tailEnd type="triangle" w="med" len="med"/>
          </a:ln>
        </p:spPr>
      </p:cxnSp>
      <p:cxnSp>
        <p:nvCxnSpPr>
          <p:cNvPr id="584" name="Google Shape;584;p60"/>
          <p:cNvCxnSpPr>
            <a:stCxn id="569" idx="0"/>
            <a:endCxn id="575" idx="2"/>
          </p:cNvCxnSpPr>
          <p:nvPr/>
        </p:nvCxnSpPr>
        <p:spPr>
          <a:xfrm rot="10800000" flipH="1">
            <a:off x="4843500" y="2252433"/>
            <a:ext cx="193200" cy="1724000"/>
          </a:xfrm>
          <a:prstGeom prst="straightConnector1">
            <a:avLst/>
          </a:prstGeom>
          <a:noFill/>
          <a:ln w="28575" cap="flat" cmpd="sng">
            <a:solidFill>
              <a:srgbClr val="0000FF"/>
            </a:solidFill>
            <a:prstDash val="solid"/>
            <a:round/>
            <a:headEnd type="none" w="med" len="med"/>
            <a:tailEnd type="triangle" w="med" len="med"/>
          </a:ln>
        </p:spPr>
      </p:cxnSp>
      <p:pic>
        <p:nvPicPr>
          <p:cNvPr id="585" name="Google Shape;585;p60"/>
          <p:cNvPicPr preferRelativeResize="0"/>
          <p:nvPr/>
        </p:nvPicPr>
        <p:blipFill>
          <a:blip r:embed="rId3">
            <a:alphaModFix amt="58999"/>
          </a:blip>
          <a:stretch>
            <a:fillRect/>
          </a:stretch>
        </p:blipFill>
        <p:spPr>
          <a:xfrm>
            <a:off x="8115914" y="5786967"/>
            <a:ext cx="586564" cy="586564"/>
          </a:xfrm>
          <a:prstGeom prst="rect">
            <a:avLst/>
          </a:prstGeom>
          <a:noFill/>
          <a:ln>
            <a:noFill/>
          </a:ln>
        </p:spPr>
      </p:pic>
      <p:pic>
        <p:nvPicPr>
          <p:cNvPr id="586" name="Google Shape;586;p60"/>
          <p:cNvPicPr preferRelativeResize="0"/>
          <p:nvPr/>
        </p:nvPicPr>
        <p:blipFill>
          <a:blip r:embed="rId4">
            <a:alphaModFix/>
          </a:blip>
          <a:stretch>
            <a:fillRect/>
          </a:stretch>
        </p:blipFill>
        <p:spPr>
          <a:xfrm>
            <a:off x="7980700" y="5998803"/>
            <a:ext cx="586565" cy="586565"/>
          </a:xfrm>
          <a:prstGeom prst="rect">
            <a:avLst/>
          </a:prstGeom>
          <a:noFill/>
          <a:ln>
            <a:noFill/>
          </a:ln>
        </p:spPr>
      </p:pic>
      <p:pic>
        <p:nvPicPr>
          <p:cNvPr id="587" name="Google Shape;587;p60"/>
          <p:cNvPicPr preferRelativeResize="0"/>
          <p:nvPr/>
        </p:nvPicPr>
        <p:blipFill>
          <a:blip r:embed="rId3">
            <a:alphaModFix amt="58999"/>
          </a:blip>
          <a:stretch>
            <a:fillRect/>
          </a:stretch>
        </p:blipFill>
        <p:spPr>
          <a:xfrm>
            <a:off x="8598018" y="5786967"/>
            <a:ext cx="586564" cy="586564"/>
          </a:xfrm>
          <a:prstGeom prst="rect">
            <a:avLst/>
          </a:prstGeom>
          <a:noFill/>
          <a:ln>
            <a:noFill/>
          </a:ln>
        </p:spPr>
      </p:pic>
      <p:pic>
        <p:nvPicPr>
          <p:cNvPr id="588" name="Google Shape;588;p60"/>
          <p:cNvPicPr preferRelativeResize="0"/>
          <p:nvPr/>
        </p:nvPicPr>
        <p:blipFill>
          <a:blip r:embed="rId4">
            <a:alphaModFix/>
          </a:blip>
          <a:stretch>
            <a:fillRect/>
          </a:stretch>
        </p:blipFill>
        <p:spPr>
          <a:xfrm>
            <a:off x="8462804" y="5998803"/>
            <a:ext cx="586565" cy="586565"/>
          </a:xfrm>
          <a:prstGeom prst="rect">
            <a:avLst/>
          </a:prstGeom>
          <a:noFill/>
          <a:ln>
            <a:noFill/>
          </a:ln>
        </p:spPr>
      </p:pic>
      <p:pic>
        <p:nvPicPr>
          <p:cNvPr id="589" name="Google Shape;589;p60"/>
          <p:cNvPicPr preferRelativeResize="0"/>
          <p:nvPr/>
        </p:nvPicPr>
        <p:blipFill>
          <a:blip r:embed="rId3">
            <a:alphaModFix amt="58999"/>
          </a:blip>
          <a:stretch>
            <a:fillRect/>
          </a:stretch>
        </p:blipFill>
        <p:spPr>
          <a:xfrm>
            <a:off x="9080122" y="5786967"/>
            <a:ext cx="586564" cy="586564"/>
          </a:xfrm>
          <a:prstGeom prst="rect">
            <a:avLst/>
          </a:prstGeom>
          <a:noFill/>
          <a:ln>
            <a:noFill/>
          </a:ln>
        </p:spPr>
      </p:pic>
      <p:pic>
        <p:nvPicPr>
          <p:cNvPr id="590" name="Google Shape;590;p60"/>
          <p:cNvPicPr preferRelativeResize="0"/>
          <p:nvPr/>
        </p:nvPicPr>
        <p:blipFill>
          <a:blip r:embed="rId4">
            <a:alphaModFix/>
          </a:blip>
          <a:stretch>
            <a:fillRect/>
          </a:stretch>
        </p:blipFill>
        <p:spPr>
          <a:xfrm>
            <a:off x="8944908" y="5998803"/>
            <a:ext cx="586565" cy="586565"/>
          </a:xfrm>
          <a:prstGeom prst="rect">
            <a:avLst/>
          </a:prstGeom>
          <a:noFill/>
          <a:ln>
            <a:noFill/>
          </a:ln>
        </p:spPr>
      </p:pic>
      <p:pic>
        <p:nvPicPr>
          <p:cNvPr id="591" name="Google Shape;591;p60"/>
          <p:cNvPicPr preferRelativeResize="0"/>
          <p:nvPr/>
        </p:nvPicPr>
        <p:blipFill>
          <a:blip r:embed="rId3">
            <a:alphaModFix amt="58999"/>
          </a:blip>
          <a:stretch>
            <a:fillRect/>
          </a:stretch>
        </p:blipFill>
        <p:spPr>
          <a:xfrm>
            <a:off x="9562226" y="5786967"/>
            <a:ext cx="586564" cy="586564"/>
          </a:xfrm>
          <a:prstGeom prst="rect">
            <a:avLst/>
          </a:prstGeom>
          <a:noFill/>
          <a:ln>
            <a:noFill/>
          </a:ln>
        </p:spPr>
      </p:pic>
      <p:pic>
        <p:nvPicPr>
          <p:cNvPr id="592" name="Google Shape;592;p60"/>
          <p:cNvPicPr preferRelativeResize="0"/>
          <p:nvPr/>
        </p:nvPicPr>
        <p:blipFill>
          <a:blip r:embed="rId4">
            <a:alphaModFix/>
          </a:blip>
          <a:stretch>
            <a:fillRect/>
          </a:stretch>
        </p:blipFill>
        <p:spPr>
          <a:xfrm>
            <a:off x="9427012" y="5998803"/>
            <a:ext cx="586565" cy="586565"/>
          </a:xfrm>
          <a:prstGeom prst="rect">
            <a:avLst/>
          </a:prstGeom>
          <a:noFill/>
          <a:ln>
            <a:noFill/>
          </a:ln>
        </p:spPr>
      </p:pic>
      <p:pic>
        <p:nvPicPr>
          <p:cNvPr id="593" name="Google Shape;593;p60"/>
          <p:cNvPicPr preferRelativeResize="0"/>
          <p:nvPr/>
        </p:nvPicPr>
        <p:blipFill>
          <a:blip r:embed="rId3">
            <a:alphaModFix amt="58999"/>
          </a:blip>
          <a:stretch>
            <a:fillRect/>
          </a:stretch>
        </p:blipFill>
        <p:spPr>
          <a:xfrm>
            <a:off x="10044330" y="5786967"/>
            <a:ext cx="586564" cy="586564"/>
          </a:xfrm>
          <a:prstGeom prst="rect">
            <a:avLst/>
          </a:prstGeom>
          <a:noFill/>
          <a:ln>
            <a:noFill/>
          </a:ln>
        </p:spPr>
      </p:pic>
      <p:pic>
        <p:nvPicPr>
          <p:cNvPr id="594" name="Google Shape;594;p60"/>
          <p:cNvPicPr preferRelativeResize="0"/>
          <p:nvPr/>
        </p:nvPicPr>
        <p:blipFill>
          <a:blip r:embed="rId4">
            <a:alphaModFix/>
          </a:blip>
          <a:stretch>
            <a:fillRect/>
          </a:stretch>
        </p:blipFill>
        <p:spPr>
          <a:xfrm>
            <a:off x="9909116" y="5998803"/>
            <a:ext cx="586565" cy="586565"/>
          </a:xfrm>
          <a:prstGeom prst="rect">
            <a:avLst/>
          </a:prstGeom>
          <a:noFill/>
          <a:ln>
            <a:noFill/>
          </a:ln>
        </p:spPr>
      </p:pic>
      <p:pic>
        <p:nvPicPr>
          <p:cNvPr id="595" name="Google Shape;595;p60"/>
          <p:cNvPicPr preferRelativeResize="0"/>
          <p:nvPr/>
        </p:nvPicPr>
        <p:blipFill>
          <a:blip r:embed="rId3">
            <a:alphaModFix amt="58999"/>
          </a:blip>
          <a:stretch>
            <a:fillRect/>
          </a:stretch>
        </p:blipFill>
        <p:spPr>
          <a:xfrm>
            <a:off x="10526434" y="5786967"/>
            <a:ext cx="586564" cy="586564"/>
          </a:xfrm>
          <a:prstGeom prst="rect">
            <a:avLst/>
          </a:prstGeom>
          <a:noFill/>
          <a:ln>
            <a:noFill/>
          </a:ln>
        </p:spPr>
      </p:pic>
      <p:pic>
        <p:nvPicPr>
          <p:cNvPr id="596" name="Google Shape;596;p60"/>
          <p:cNvPicPr preferRelativeResize="0"/>
          <p:nvPr/>
        </p:nvPicPr>
        <p:blipFill>
          <a:blip r:embed="rId8">
            <a:alphaModFix/>
          </a:blip>
          <a:stretch>
            <a:fillRect/>
          </a:stretch>
        </p:blipFill>
        <p:spPr>
          <a:xfrm>
            <a:off x="10391220" y="5998803"/>
            <a:ext cx="586565" cy="586565"/>
          </a:xfrm>
          <a:prstGeom prst="rect">
            <a:avLst/>
          </a:prstGeom>
          <a:noFill/>
          <a:ln>
            <a:noFill/>
          </a:ln>
        </p:spPr>
      </p:pic>
      <p:pic>
        <p:nvPicPr>
          <p:cNvPr id="597" name="Google Shape;597;p60"/>
          <p:cNvPicPr preferRelativeResize="0"/>
          <p:nvPr/>
        </p:nvPicPr>
        <p:blipFill>
          <a:blip r:embed="rId3">
            <a:alphaModFix amt="58999"/>
          </a:blip>
          <a:stretch>
            <a:fillRect/>
          </a:stretch>
        </p:blipFill>
        <p:spPr>
          <a:xfrm>
            <a:off x="11008538" y="5786967"/>
            <a:ext cx="586564" cy="586564"/>
          </a:xfrm>
          <a:prstGeom prst="rect">
            <a:avLst/>
          </a:prstGeom>
          <a:noFill/>
          <a:ln>
            <a:noFill/>
          </a:ln>
        </p:spPr>
      </p:pic>
      <p:pic>
        <p:nvPicPr>
          <p:cNvPr id="598" name="Google Shape;598;p60"/>
          <p:cNvPicPr preferRelativeResize="0"/>
          <p:nvPr/>
        </p:nvPicPr>
        <p:blipFill>
          <a:blip r:embed="rId4">
            <a:alphaModFix/>
          </a:blip>
          <a:stretch>
            <a:fillRect/>
          </a:stretch>
        </p:blipFill>
        <p:spPr>
          <a:xfrm>
            <a:off x="10873324" y="5998803"/>
            <a:ext cx="586565" cy="586565"/>
          </a:xfrm>
          <a:prstGeom prst="rect">
            <a:avLst/>
          </a:prstGeom>
          <a:noFill/>
          <a:ln>
            <a:noFill/>
          </a:ln>
        </p:spPr>
      </p:pic>
      <p:pic>
        <p:nvPicPr>
          <p:cNvPr id="599" name="Google Shape;599;p60"/>
          <p:cNvPicPr preferRelativeResize="0"/>
          <p:nvPr/>
        </p:nvPicPr>
        <p:blipFill>
          <a:blip r:embed="rId3">
            <a:alphaModFix amt="58999"/>
          </a:blip>
          <a:stretch>
            <a:fillRect/>
          </a:stretch>
        </p:blipFill>
        <p:spPr>
          <a:xfrm>
            <a:off x="11490642" y="5786967"/>
            <a:ext cx="586564" cy="586564"/>
          </a:xfrm>
          <a:prstGeom prst="rect">
            <a:avLst/>
          </a:prstGeom>
          <a:noFill/>
          <a:ln>
            <a:noFill/>
          </a:ln>
        </p:spPr>
      </p:pic>
      <p:pic>
        <p:nvPicPr>
          <p:cNvPr id="600" name="Google Shape;600;p60"/>
          <p:cNvPicPr preferRelativeResize="0"/>
          <p:nvPr/>
        </p:nvPicPr>
        <p:blipFill>
          <a:blip r:embed="rId4">
            <a:alphaModFix/>
          </a:blip>
          <a:stretch>
            <a:fillRect/>
          </a:stretch>
        </p:blipFill>
        <p:spPr>
          <a:xfrm>
            <a:off x="11355428" y="5998803"/>
            <a:ext cx="586565" cy="586565"/>
          </a:xfrm>
          <a:prstGeom prst="rect">
            <a:avLst/>
          </a:prstGeom>
          <a:noFill/>
          <a:ln>
            <a:noFill/>
          </a:ln>
        </p:spPr>
      </p:pic>
      <p:sp>
        <p:nvSpPr>
          <p:cNvPr id="601" name="Google Shape;601;p60"/>
          <p:cNvSpPr/>
          <p:nvPr/>
        </p:nvSpPr>
        <p:spPr>
          <a:xfrm rot="-5400000">
            <a:off x="9491300" y="5155167"/>
            <a:ext cx="661200" cy="500800"/>
          </a:xfrm>
          <a:prstGeom prst="rightArrow">
            <a:avLst>
              <a:gd name="adj1" fmla="val 50000"/>
              <a:gd name="adj2" fmla="val 50000"/>
            </a:avLst>
          </a:prstGeom>
          <a:solidFill>
            <a:schemeClr val="lt2"/>
          </a:solidFill>
          <a:ln>
            <a:noFill/>
          </a:ln>
        </p:spPr>
        <p:txBody>
          <a:bodyPr spcFirstLastPara="1" wrap="square" lIns="121900" tIns="121900" rIns="121900" bIns="121900" anchor="ctr" anchorCtr="0">
            <a:noAutofit/>
          </a:bodyPr>
          <a:lstStyle/>
          <a:p>
            <a:endParaRPr sz="2400"/>
          </a:p>
        </p:txBody>
      </p:sp>
      <p:pic>
        <p:nvPicPr>
          <p:cNvPr id="602" name="Google Shape;602;p60"/>
          <p:cNvPicPr preferRelativeResize="0"/>
          <p:nvPr/>
        </p:nvPicPr>
        <p:blipFill>
          <a:blip r:embed="rId6">
            <a:alphaModFix/>
          </a:blip>
          <a:stretch>
            <a:fillRect/>
          </a:stretch>
        </p:blipFill>
        <p:spPr>
          <a:xfrm>
            <a:off x="9272700" y="3976433"/>
            <a:ext cx="1098400" cy="1098400"/>
          </a:xfrm>
          <a:prstGeom prst="rect">
            <a:avLst/>
          </a:prstGeom>
          <a:noFill/>
          <a:ln>
            <a:noFill/>
          </a:ln>
        </p:spPr>
      </p:pic>
      <p:pic>
        <p:nvPicPr>
          <p:cNvPr id="603" name="Google Shape;603;p60"/>
          <p:cNvPicPr preferRelativeResize="0"/>
          <p:nvPr/>
        </p:nvPicPr>
        <p:blipFill>
          <a:blip r:embed="rId7">
            <a:alphaModFix amt="46000"/>
          </a:blip>
          <a:stretch>
            <a:fillRect/>
          </a:stretch>
        </p:blipFill>
        <p:spPr>
          <a:xfrm>
            <a:off x="7732867" y="1751767"/>
            <a:ext cx="500800" cy="500800"/>
          </a:xfrm>
          <a:prstGeom prst="rect">
            <a:avLst/>
          </a:prstGeom>
          <a:noFill/>
          <a:ln>
            <a:noFill/>
          </a:ln>
        </p:spPr>
      </p:pic>
      <p:pic>
        <p:nvPicPr>
          <p:cNvPr id="604" name="Google Shape;604;p60"/>
          <p:cNvPicPr preferRelativeResize="0"/>
          <p:nvPr/>
        </p:nvPicPr>
        <p:blipFill>
          <a:blip r:embed="rId7">
            <a:alphaModFix amt="46000"/>
          </a:blip>
          <a:stretch>
            <a:fillRect/>
          </a:stretch>
        </p:blipFill>
        <p:spPr>
          <a:xfrm>
            <a:off x="8240867" y="1751767"/>
            <a:ext cx="500800" cy="500800"/>
          </a:xfrm>
          <a:prstGeom prst="rect">
            <a:avLst/>
          </a:prstGeom>
          <a:noFill/>
          <a:ln>
            <a:noFill/>
          </a:ln>
        </p:spPr>
      </p:pic>
      <p:pic>
        <p:nvPicPr>
          <p:cNvPr id="605" name="Google Shape;605;p60"/>
          <p:cNvPicPr preferRelativeResize="0"/>
          <p:nvPr/>
        </p:nvPicPr>
        <p:blipFill>
          <a:blip r:embed="rId7">
            <a:alphaModFix amt="46000"/>
          </a:blip>
          <a:stretch>
            <a:fillRect/>
          </a:stretch>
        </p:blipFill>
        <p:spPr>
          <a:xfrm>
            <a:off x="8748867" y="1751767"/>
            <a:ext cx="500800" cy="500800"/>
          </a:xfrm>
          <a:prstGeom prst="rect">
            <a:avLst/>
          </a:prstGeom>
          <a:noFill/>
          <a:ln>
            <a:noFill/>
          </a:ln>
        </p:spPr>
      </p:pic>
      <p:pic>
        <p:nvPicPr>
          <p:cNvPr id="606" name="Google Shape;606;p60"/>
          <p:cNvPicPr preferRelativeResize="0"/>
          <p:nvPr/>
        </p:nvPicPr>
        <p:blipFill>
          <a:blip r:embed="rId7">
            <a:alphaModFix amt="46000"/>
          </a:blip>
          <a:stretch>
            <a:fillRect/>
          </a:stretch>
        </p:blipFill>
        <p:spPr>
          <a:xfrm>
            <a:off x="9256867" y="1751767"/>
            <a:ext cx="500800" cy="500800"/>
          </a:xfrm>
          <a:prstGeom prst="rect">
            <a:avLst/>
          </a:prstGeom>
          <a:noFill/>
          <a:ln>
            <a:noFill/>
          </a:ln>
        </p:spPr>
      </p:pic>
      <p:pic>
        <p:nvPicPr>
          <p:cNvPr id="607" name="Google Shape;607;p60"/>
          <p:cNvPicPr preferRelativeResize="0"/>
          <p:nvPr/>
        </p:nvPicPr>
        <p:blipFill>
          <a:blip r:embed="rId7">
            <a:alphaModFix amt="46000"/>
          </a:blip>
          <a:stretch>
            <a:fillRect/>
          </a:stretch>
        </p:blipFill>
        <p:spPr>
          <a:xfrm>
            <a:off x="9764867" y="1751767"/>
            <a:ext cx="500800" cy="500800"/>
          </a:xfrm>
          <a:prstGeom prst="rect">
            <a:avLst/>
          </a:prstGeom>
          <a:noFill/>
          <a:ln>
            <a:noFill/>
          </a:ln>
        </p:spPr>
      </p:pic>
      <p:pic>
        <p:nvPicPr>
          <p:cNvPr id="608" name="Google Shape;608;p60"/>
          <p:cNvPicPr preferRelativeResize="0"/>
          <p:nvPr/>
        </p:nvPicPr>
        <p:blipFill>
          <a:blip r:embed="rId7">
            <a:alphaModFix amt="46000"/>
          </a:blip>
          <a:stretch>
            <a:fillRect/>
          </a:stretch>
        </p:blipFill>
        <p:spPr>
          <a:xfrm>
            <a:off x="10272867" y="1751767"/>
            <a:ext cx="500800" cy="500800"/>
          </a:xfrm>
          <a:prstGeom prst="rect">
            <a:avLst/>
          </a:prstGeom>
          <a:noFill/>
          <a:ln>
            <a:noFill/>
          </a:ln>
        </p:spPr>
      </p:pic>
      <p:pic>
        <p:nvPicPr>
          <p:cNvPr id="609" name="Google Shape;609;p60"/>
          <p:cNvPicPr preferRelativeResize="0"/>
          <p:nvPr/>
        </p:nvPicPr>
        <p:blipFill>
          <a:blip r:embed="rId7">
            <a:alphaModFix amt="46000"/>
          </a:blip>
          <a:stretch>
            <a:fillRect/>
          </a:stretch>
        </p:blipFill>
        <p:spPr>
          <a:xfrm>
            <a:off x="10780867" y="1751767"/>
            <a:ext cx="500800" cy="500800"/>
          </a:xfrm>
          <a:prstGeom prst="rect">
            <a:avLst/>
          </a:prstGeom>
          <a:noFill/>
          <a:ln>
            <a:noFill/>
          </a:ln>
        </p:spPr>
      </p:pic>
      <p:pic>
        <p:nvPicPr>
          <p:cNvPr id="610" name="Google Shape;610;p60"/>
          <p:cNvPicPr preferRelativeResize="0"/>
          <p:nvPr/>
        </p:nvPicPr>
        <p:blipFill>
          <a:blip r:embed="rId7">
            <a:alphaModFix amt="46000"/>
          </a:blip>
          <a:stretch>
            <a:fillRect/>
          </a:stretch>
        </p:blipFill>
        <p:spPr>
          <a:xfrm>
            <a:off x="11288867" y="1751767"/>
            <a:ext cx="500800" cy="500800"/>
          </a:xfrm>
          <a:prstGeom prst="rect">
            <a:avLst/>
          </a:prstGeom>
          <a:noFill/>
          <a:ln>
            <a:noFill/>
          </a:ln>
        </p:spPr>
      </p:pic>
      <p:cxnSp>
        <p:nvCxnSpPr>
          <p:cNvPr id="611" name="Google Shape;611;p60"/>
          <p:cNvCxnSpPr>
            <a:stCxn id="602" idx="0"/>
            <a:endCxn id="604" idx="2"/>
          </p:cNvCxnSpPr>
          <p:nvPr/>
        </p:nvCxnSpPr>
        <p:spPr>
          <a:xfrm rot="10800000">
            <a:off x="8491100" y="2252433"/>
            <a:ext cx="1330800" cy="1724000"/>
          </a:xfrm>
          <a:prstGeom prst="straightConnector1">
            <a:avLst/>
          </a:prstGeom>
          <a:noFill/>
          <a:ln w="28575" cap="flat" cmpd="sng">
            <a:solidFill>
              <a:srgbClr val="FF0000"/>
            </a:solidFill>
            <a:prstDash val="solid"/>
            <a:round/>
            <a:headEnd type="none" w="med" len="med"/>
            <a:tailEnd type="triangle" w="med" len="med"/>
          </a:ln>
        </p:spPr>
      </p:cxnSp>
      <p:cxnSp>
        <p:nvCxnSpPr>
          <p:cNvPr id="612" name="Google Shape;612;p60"/>
          <p:cNvCxnSpPr>
            <a:stCxn id="602" idx="0"/>
            <a:endCxn id="605" idx="2"/>
          </p:cNvCxnSpPr>
          <p:nvPr/>
        </p:nvCxnSpPr>
        <p:spPr>
          <a:xfrm rot="10800000">
            <a:off x="8999100" y="2252433"/>
            <a:ext cx="822800" cy="1724000"/>
          </a:xfrm>
          <a:prstGeom prst="straightConnector1">
            <a:avLst/>
          </a:prstGeom>
          <a:noFill/>
          <a:ln w="28575" cap="flat" cmpd="sng">
            <a:solidFill>
              <a:srgbClr val="FF0000"/>
            </a:solidFill>
            <a:prstDash val="solid"/>
            <a:round/>
            <a:headEnd type="none" w="med" len="med"/>
            <a:tailEnd type="triangle" w="med" len="med"/>
          </a:ln>
        </p:spPr>
      </p:cxnSp>
      <p:cxnSp>
        <p:nvCxnSpPr>
          <p:cNvPr id="613" name="Google Shape;613;p60"/>
          <p:cNvCxnSpPr>
            <a:stCxn id="602" idx="0"/>
            <a:endCxn id="608" idx="2"/>
          </p:cNvCxnSpPr>
          <p:nvPr/>
        </p:nvCxnSpPr>
        <p:spPr>
          <a:xfrm rot="10800000" flipH="1">
            <a:off x="9821900" y="2252433"/>
            <a:ext cx="701200" cy="1724000"/>
          </a:xfrm>
          <a:prstGeom prst="straightConnector1">
            <a:avLst/>
          </a:prstGeom>
          <a:noFill/>
          <a:ln w="28575" cap="flat" cmpd="sng">
            <a:solidFill>
              <a:srgbClr val="FF0000"/>
            </a:solidFill>
            <a:prstDash val="solid"/>
            <a:round/>
            <a:headEnd type="none" w="med" len="med"/>
            <a:tailEnd type="triangle" w="med" len="med"/>
          </a:ln>
        </p:spPr>
      </p:cxnSp>
      <p:cxnSp>
        <p:nvCxnSpPr>
          <p:cNvPr id="614" name="Google Shape;614;p60"/>
          <p:cNvCxnSpPr>
            <a:stCxn id="602" idx="0"/>
            <a:endCxn id="609" idx="2"/>
          </p:cNvCxnSpPr>
          <p:nvPr/>
        </p:nvCxnSpPr>
        <p:spPr>
          <a:xfrm rot="10800000" flipH="1">
            <a:off x="9821900" y="2252433"/>
            <a:ext cx="1209200" cy="1724000"/>
          </a:xfrm>
          <a:prstGeom prst="straightConnector1">
            <a:avLst/>
          </a:prstGeom>
          <a:noFill/>
          <a:ln w="28575" cap="flat" cmpd="sng">
            <a:solidFill>
              <a:srgbClr val="FF0000"/>
            </a:solidFill>
            <a:prstDash val="solid"/>
            <a:round/>
            <a:headEnd type="none" w="med" len="med"/>
            <a:tailEnd type="triangle" w="med" len="med"/>
          </a:ln>
        </p:spPr>
      </p:cxnSp>
      <p:cxnSp>
        <p:nvCxnSpPr>
          <p:cNvPr id="615" name="Google Shape;615;p60"/>
          <p:cNvCxnSpPr>
            <a:stCxn id="602" idx="0"/>
            <a:endCxn id="607" idx="2"/>
          </p:cNvCxnSpPr>
          <p:nvPr/>
        </p:nvCxnSpPr>
        <p:spPr>
          <a:xfrm rot="10800000" flipH="1">
            <a:off x="9821900" y="2252433"/>
            <a:ext cx="193200" cy="1724000"/>
          </a:xfrm>
          <a:prstGeom prst="straightConnector1">
            <a:avLst/>
          </a:prstGeom>
          <a:noFill/>
          <a:ln w="28575" cap="flat" cmpd="sng">
            <a:solidFill>
              <a:srgbClr val="FF0000"/>
            </a:solidFill>
            <a:prstDash val="solid"/>
            <a:round/>
            <a:headEnd type="none" w="med" len="med"/>
            <a:tailEnd type="triangle" w="med" len="med"/>
          </a:ln>
        </p:spPr>
      </p:cxnSp>
      <p:sp>
        <p:nvSpPr>
          <p:cNvPr id="616" name="Google Shape;616;p60"/>
          <p:cNvSpPr txBox="1"/>
          <p:nvPr/>
        </p:nvSpPr>
        <p:spPr>
          <a:xfrm>
            <a:off x="6292767" y="1859000"/>
            <a:ext cx="1098400" cy="2656400"/>
          </a:xfrm>
          <a:prstGeom prst="rect">
            <a:avLst/>
          </a:prstGeom>
          <a:noFill/>
          <a:ln>
            <a:noFill/>
          </a:ln>
        </p:spPr>
        <p:txBody>
          <a:bodyPr spcFirstLastPara="1" wrap="square" lIns="121900" tIns="121900" rIns="121900" bIns="121900" anchor="ctr" anchorCtr="0">
            <a:noAutofit/>
          </a:bodyPr>
          <a:lstStyle/>
          <a:p>
            <a:endParaRPr sz="26666" b="1">
              <a:solidFill>
                <a:srgbClr val="F1C232"/>
              </a:solidFill>
            </a:endParaRPr>
          </a:p>
        </p:txBody>
      </p:sp>
      <p:sp>
        <p:nvSpPr>
          <p:cNvPr id="617" name="Google Shape;617;p60"/>
          <p:cNvSpPr/>
          <p:nvPr/>
        </p:nvSpPr>
        <p:spPr>
          <a:xfrm rot="-5400000">
            <a:off x="4512900" y="5155167"/>
            <a:ext cx="661200" cy="500800"/>
          </a:xfrm>
          <a:prstGeom prst="rightArrow">
            <a:avLst>
              <a:gd name="adj1" fmla="val 50000"/>
              <a:gd name="adj2" fmla="val 50000"/>
            </a:avLst>
          </a:prstGeom>
          <a:solidFill>
            <a:schemeClr val="lt2"/>
          </a:solidFill>
          <a:ln>
            <a:noFill/>
          </a:ln>
        </p:spPr>
        <p:txBody>
          <a:bodyPr spcFirstLastPara="1" wrap="square" lIns="121900" tIns="121900" rIns="121900" bIns="121900" anchor="ctr" anchorCtr="0">
            <a:noAutofit/>
          </a:bodyPr>
          <a:lstStyle/>
          <a:p>
            <a:endParaRPr sz="2400"/>
          </a:p>
        </p:txBody>
      </p:sp>
      <p:pic>
        <p:nvPicPr>
          <p:cNvPr id="618" name="Google Shape;618;p60" descr="http://icons.iconarchive.com/icons/arrioch/halloween/256/devil-icon.png"/>
          <p:cNvPicPr preferRelativeResize="0"/>
          <p:nvPr/>
        </p:nvPicPr>
        <p:blipFill rotWithShape="1">
          <a:blip r:embed="rId9">
            <a:alphaModFix amt="70000"/>
          </a:blip>
          <a:srcRect/>
          <a:stretch/>
        </p:blipFill>
        <p:spPr>
          <a:xfrm>
            <a:off x="2965184" y="2752800"/>
            <a:ext cx="864000" cy="868800"/>
          </a:xfrm>
          <a:prstGeom prst="rect">
            <a:avLst/>
          </a:prstGeom>
          <a:noFill/>
          <a:ln>
            <a:noFill/>
          </a:ln>
        </p:spPr>
      </p:pic>
    </p:spTree>
    <p:extLst>
      <p:ext uri="{BB962C8B-B14F-4D97-AF65-F5344CB8AC3E}">
        <p14:creationId xmlns:p14="http://schemas.microsoft.com/office/powerpoint/2010/main" val="520569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Shape 622"/>
        <p:cNvGrpSpPr/>
        <p:nvPr/>
      </p:nvGrpSpPr>
      <p:grpSpPr>
        <a:xfrm>
          <a:off x="0" y="0"/>
          <a:ext cx="0" cy="0"/>
          <a:chOff x="0" y="0"/>
          <a:chExt cx="0" cy="0"/>
        </a:xfrm>
      </p:grpSpPr>
      <p:sp>
        <p:nvSpPr>
          <p:cNvPr id="623" name="Google Shape;623;p61"/>
          <p:cNvSpPr/>
          <p:nvPr/>
        </p:nvSpPr>
        <p:spPr>
          <a:xfrm>
            <a:off x="-292100" y="-900"/>
            <a:ext cx="12985600" cy="12524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endParaRPr sz="2400" dirty="0"/>
          </a:p>
        </p:txBody>
      </p:sp>
      <p:pic>
        <p:nvPicPr>
          <p:cNvPr id="624" name="Google Shape;624;p61"/>
          <p:cNvPicPr preferRelativeResize="0"/>
          <p:nvPr/>
        </p:nvPicPr>
        <p:blipFill>
          <a:blip r:embed="rId3">
            <a:alphaModFix amt="58999"/>
          </a:blip>
          <a:stretch>
            <a:fillRect/>
          </a:stretch>
        </p:blipFill>
        <p:spPr>
          <a:xfrm>
            <a:off x="3137514" y="5786967"/>
            <a:ext cx="586564" cy="586564"/>
          </a:xfrm>
          <a:prstGeom prst="rect">
            <a:avLst/>
          </a:prstGeom>
          <a:noFill/>
          <a:ln>
            <a:noFill/>
          </a:ln>
        </p:spPr>
      </p:pic>
      <p:pic>
        <p:nvPicPr>
          <p:cNvPr id="625" name="Google Shape;625;p61"/>
          <p:cNvPicPr preferRelativeResize="0"/>
          <p:nvPr/>
        </p:nvPicPr>
        <p:blipFill>
          <a:blip r:embed="rId4">
            <a:alphaModFix/>
          </a:blip>
          <a:stretch>
            <a:fillRect/>
          </a:stretch>
        </p:blipFill>
        <p:spPr>
          <a:xfrm>
            <a:off x="3002300" y="5998803"/>
            <a:ext cx="586565" cy="586565"/>
          </a:xfrm>
          <a:prstGeom prst="rect">
            <a:avLst/>
          </a:prstGeom>
          <a:noFill/>
          <a:ln>
            <a:noFill/>
          </a:ln>
        </p:spPr>
      </p:pic>
      <p:pic>
        <p:nvPicPr>
          <p:cNvPr id="626" name="Google Shape;626;p61"/>
          <p:cNvPicPr preferRelativeResize="0"/>
          <p:nvPr/>
        </p:nvPicPr>
        <p:blipFill>
          <a:blip r:embed="rId3">
            <a:alphaModFix amt="58999"/>
          </a:blip>
          <a:stretch>
            <a:fillRect/>
          </a:stretch>
        </p:blipFill>
        <p:spPr>
          <a:xfrm>
            <a:off x="3619618" y="5786967"/>
            <a:ext cx="586564" cy="586564"/>
          </a:xfrm>
          <a:prstGeom prst="rect">
            <a:avLst/>
          </a:prstGeom>
          <a:noFill/>
          <a:ln>
            <a:noFill/>
          </a:ln>
        </p:spPr>
      </p:pic>
      <p:pic>
        <p:nvPicPr>
          <p:cNvPr id="627" name="Google Shape;627;p61"/>
          <p:cNvPicPr preferRelativeResize="0"/>
          <p:nvPr/>
        </p:nvPicPr>
        <p:blipFill>
          <a:blip r:embed="rId4">
            <a:alphaModFix/>
          </a:blip>
          <a:stretch>
            <a:fillRect/>
          </a:stretch>
        </p:blipFill>
        <p:spPr>
          <a:xfrm>
            <a:off x="3484404" y="5998803"/>
            <a:ext cx="586565" cy="586565"/>
          </a:xfrm>
          <a:prstGeom prst="rect">
            <a:avLst/>
          </a:prstGeom>
          <a:noFill/>
          <a:ln>
            <a:noFill/>
          </a:ln>
        </p:spPr>
      </p:pic>
      <p:pic>
        <p:nvPicPr>
          <p:cNvPr id="628" name="Google Shape;628;p61"/>
          <p:cNvPicPr preferRelativeResize="0"/>
          <p:nvPr/>
        </p:nvPicPr>
        <p:blipFill>
          <a:blip r:embed="rId3">
            <a:alphaModFix amt="58999"/>
          </a:blip>
          <a:stretch>
            <a:fillRect/>
          </a:stretch>
        </p:blipFill>
        <p:spPr>
          <a:xfrm>
            <a:off x="4101722" y="5786967"/>
            <a:ext cx="586564" cy="586564"/>
          </a:xfrm>
          <a:prstGeom prst="rect">
            <a:avLst/>
          </a:prstGeom>
          <a:noFill/>
          <a:ln>
            <a:noFill/>
          </a:ln>
        </p:spPr>
      </p:pic>
      <p:pic>
        <p:nvPicPr>
          <p:cNvPr id="629" name="Google Shape;629;p61"/>
          <p:cNvPicPr preferRelativeResize="0"/>
          <p:nvPr/>
        </p:nvPicPr>
        <p:blipFill>
          <a:blip r:embed="rId4">
            <a:alphaModFix/>
          </a:blip>
          <a:stretch>
            <a:fillRect/>
          </a:stretch>
        </p:blipFill>
        <p:spPr>
          <a:xfrm>
            <a:off x="3966508" y="5998803"/>
            <a:ext cx="586565" cy="586565"/>
          </a:xfrm>
          <a:prstGeom prst="rect">
            <a:avLst/>
          </a:prstGeom>
          <a:noFill/>
          <a:ln>
            <a:noFill/>
          </a:ln>
        </p:spPr>
      </p:pic>
      <p:pic>
        <p:nvPicPr>
          <p:cNvPr id="630" name="Google Shape;630;p61"/>
          <p:cNvPicPr preferRelativeResize="0"/>
          <p:nvPr/>
        </p:nvPicPr>
        <p:blipFill>
          <a:blip r:embed="rId3">
            <a:alphaModFix amt="58999"/>
          </a:blip>
          <a:stretch>
            <a:fillRect/>
          </a:stretch>
        </p:blipFill>
        <p:spPr>
          <a:xfrm>
            <a:off x="4583826" y="5786967"/>
            <a:ext cx="586564" cy="586564"/>
          </a:xfrm>
          <a:prstGeom prst="rect">
            <a:avLst/>
          </a:prstGeom>
          <a:noFill/>
          <a:ln>
            <a:noFill/>
          </a:ln>
        </p:spPr>
      </p:pic>
      <p:pic>
        <p:nvPicPr>
          <p:cNvPr id="631" name="Google Shape;631;p61"/>
          <p:cNvPicPr preferRelativeResize="0"/>
          <p:nvPr/>
        </p:nvPicPr>
        <p:blipFill>
          <a:blip r:embed="rId4">
            <a:alphaModFix/>
          </a:blip>
          <a:stretch>
            <a:fillRect/>
          </a:stretch>
        </p:blipFill>
        <p:spPr>
          <a:xfrm>
            <a:off x="4448612" y="5998803"/>
            <a:ext cx="586565" cy="586565"/>
          </a:xfrm>
          <a:prstGeom prst="rect">
            <a:avLst/>
          </a:prstGeom>
          <a:noFill/>
          <a:ln>
            <a:noFill/>
          </a:ln>
        </p:spPr>
      </p:pic>
      <p:pic>
        <p:nvPicPr>
          <p:cNvPr id="632" name="Google Shape;632;p61"/>
          <p:cNvPicPr preferRelativeResize="0"/>
          <p:nvPr/>
        </p:nvPicPr>
        <p:blipFill>
          <a:blip r:embed="rId3">
            <a:alphaModFix amt="58999"/>
          </a:blip>
          <a:stretch>
            <a:fillRect/>
          </a:stretch>
        </p:blipFill>
        <p:spPr>
          <a:xfrm>
            <a:off x="5065930" y="5786967"/>
            <a:ext cx="586564" cy="586564"/>
          </a:xfrm>
          <a:prstGeom prst="rect">
            <a:avLst/>
          </a:prstGeom>
          <a:noFill/>
          <a:ln>
            <a:noFill/>
          </a:ln>
        </p:spPr>
      </p:pic>
      <p:pic>
        <p:nvPicPr>
          <p:cNvPr id="633" name="Google Shape;633;p61"/>
          <p:cNvPicPr preferRelativeResize="0"/>
          <p:nvPr/>
        </p:nvPicPr>
        <p:blipFill>
          <a:blip r:embed="rId4">
            <a:alphaModFix/>
          </a:blip>
          <a:stretch>
            <a:fillRect/>
          </a:stretch>
        </p:blipFill>
        <p:spPr>
          <a:xfrm>
            <a:off x="4930716" y="5998803"/>
            <a:ext cx="586565" cy="586565"/>
          </a:xfrm>
          <a:prstGeom prst="rect">
            <a:avLst/>
          </a:prstGeom>
          <a:noFill/>
          <a:ln>
            <a:noFill/>
          </a:ln>
        </p:spPr>
      </p:pic>
      <p:pic>
        <p:nvPicPr>
          <p:cNvPr id="634" name="Google Shape;634;p61"/>
          <p:cNvPicPr preferRelativeResize="0"/>
          <p:nvPr/>
        </p:nvPicPr>
        <p:blipFill>
          <a:blip r:embed="rId3">
            <a:alphaModFix amt="58999"/>
          </a:blip>
          <a:stretch>
            <a:fillRect/>
          </a:stretch>
        </p:blipFill>
        <p:spPr>
          <a:xfrm>
            <a:off x="5548034" y="5786967"/>
            <a:ext cx="586564" cy="586564"/>
          </a:xfrm>
          <a:prstGeom prst="rect">
            <a:avLst/>
          </a:prstGeom>
          <a:noFill/>
          <a:ln>
            <a:noFill/>
          </a:ln>
        </p:spPr>
      </p:pic>
      <p:pic>
        <p:nvPicPr>
          <p:cNvPr id="635" name="Google Shape;635;p61"/>
          <p:cNvPicPr preferRelativeResize="0"/>
          <p:nvPr/>
        </p:nvPicPr>
        <p:blipFill>
          <a:blip r:embed="rId5">
            <a:alphaModFix/>
          </a:blip>
          <a:stretch>
            <a:fillRect/>
          </a:stretch>
        </p:blipFill>
        <p:spPr>
          <a:xfrm>
            <a:off x="5412820" y="5998803"/>
            <a:ext cx="586565" cy="586565"/>
          </a:xfrm>
          <a:prstGeom prst="rect">
            <a:avLst/>
          </a:prstGeom>
          <a:noFill/>
          <a:ln>
            <a:noFill/>
          </a:ln>
        </p:spPr>
      </p:pic>
      <p:pic>
        <p:nvPicPr>
          <p:cNvPr id="636" name="Google Shape;636;p61"/>
          <p:cNvPicPr preferRelativeResize="0"/>
          <p:nvPr/>
        </p:nvPicPr>
        <p:blipFill>
          <a:blip r:embed="rId3">
            <a:alphaModFix amt="58999"/>
          </a:blip>
          <a:stretch>
            <a:fillRect/>
          </a:stretch>
        </p:blipFill>
        <p:spPr>
          <a:xfrm>
            <a:off x="6030138" y="5786967"/>
            <a:ext cx="586564" cy="586564"/>
          </a:xfrm>
          <a:prstGeom prst="rect">
            <a:avLst/>
          </a:prstGeom>
          <a:noFill/>
          <a:ln>
            <a:noFill/>
          </a:ln>
        </p:spPr>
      </p:pic>
      <p:pic>
        <p:nvPicPr>
          <p:cNvPr id="637" name="Google Shape;637;p61"/>
          <p:cNvPicPr preferRelativeResize="0"/>
          <p:nvPr/>
        </p:nvPicPr>
        <p:blipFill>
          <a:blip r:embed="rId4">
            <a:alphaModFix/>
          </a:blip>
          <a:stretch>
            <a:fillRect/>
          </a:stretch>
        </p:blipFill>
        <p:spPr>
          <a:xfrm>
            <a:off x="5894924" y="5998803"/>
            <a:ext cx="586565" cy="586565"/>
          </a:xfrm>
          <a:prstGeom prst="rect">
            <a:avLst/>
          </a:prstGeom>
          <a:noFill/>
          <a:ln>
            <a:noFill/>
          </a:ln>
        </p:spPr>
      </p:pic>
      <p:pic>
        <p:nvPicPr>
          <p:cNvPr id="638" name="Google Shape;638;p61"/>
          <p:cNvPicPr preferRelativeResize="0"/>
          <p:nvPr/>
        </p:nvPicPr>
        <p:blipFill>
          <a:blip r:embed="rId3">
            <a:alphaModFix amt="58999"/>
          </a:blip>
          <a:stretch>
            <a:fillRect/>
          </a:stretch>
        </p:blipFill>
        <p:spPr>
          <a:xfrm>
            <a:off x="6512242" y="5786967"/>
            <a:ext cx="586564" cy="586564"/>
          </a:xfrm>
          <a:prstGeom prst="rect">
            <a:avLst/>
          </a:prstGeom>
          <a:noFill/>
          <a:ln>
            <a:noFill/>
          </a:ln>
        </p:spPr>
      </p:pic>
      <p:pic>
        <p:nvPicPr>
          <p:cNvPr id="639" name="Google Shape;639;p61"/>
          <p:cNvPicPr preferRelativeResize="0"/>
          <p:nvPr/>
        </p:nvPicPr>
        <p:blipFill>
          <a:blip r:embed="rId4">
            <a:alphaModFix/>
          </a:blip>
          <a:stretch>
            <a:fillRect/>
          </a:stretch>
        </p:blipFill>
        <p:spPr>
          <a:xfrm>
            <a:off x="6377028" y="5998803"/>
            <a:ext cx="586565" cy="586565"/>
          </a:xfrm>
          <a:prstGeom prst="rect">
            <a:avLst/>
          </a:prstGeom>
          <a:noFill/>
          <a:ln>
            <a:noFill/>
          </a:ln>
        </p:spPr>
      </p:pic>
      <p:pic>
        <p:nvPicPr>
          <p:cNvPr id="640" name="Google Shape;640;p61"/>
          <p:cNvPicPr preferRelativeResize="0"/>
          <p:nvPr/>
        </p:nvPicPr>
        <p:blipFill>
          <a:blip r:embed="rId6">
            <a:alphaModFix/>
          </a:blip>
          <a:stretch>
            <a:fillRect/>
          </a:stretch>
        </p:blipFill>
        <p:spPr>
          <a:xfrm>
            <a:off x="4294300" y="3976433"/>
            <a:ext cx="1098400" cy="1098400"/>
          </a:xfrm>
          <a:prstGeom prst="rect">
            <a:avLst/>
          </a:prstGeom>
          <a:noFill/>
          <a:ln>
            <a:noFill/>
          </a:ln>
        </p:spPr>
      </p:pic>
      <p:sp>
        <p:nvSpPr>
          <p:cNvPr id="641" name="Google Shape;641;p61"/>
          <p:cNvSpPr txBox="1"/>
          <p:nvPr/>
        </p:nvSpPr>
        <p:spPr>
          <a:xfrm>
            <a:off x="-367933" y="5747433"/>
            <a:ext cx="3482400" cy="654400"/>
          </a:xfrm>
          <a:prstGeom prst="rect">
            <a:avLst/>
          </a:prstGeom>
          <a:noFill/>
          <a:ln>
            <a:noFill/>
          </a:ln>
        </p:spPr>
        <p:txBody>
          <a:bodyPr spcFirstLastPara="1" wrap="square" lIns="121900" tIns="121900" rIns="121900" bIns="121900" anchor="t" anchorCtr="0">
            <a:noAutofit/>
          </a:bodyPr>
          <a:lstStyle/>
          <a:p>
            <a:pPr algn="ctr"/>
            <a:r>
              <a:rPr lang="en" sz="4000">
                <a:solidFill>
                  <a:srgbClr val="BF9000"/>
                </a:solidFill>
              </a:rPr>
              <a:t>Database</a:t>
            </a:r>
            <a:endParaRPr sz="2667">
              <a:solidFill>
                <a:srgbClr val="BF9000"/>
              </a:solidFill>
            </a:endParaRPr>
          </a:p>
        </p:txBody>
      </p:sp>
      <p:pic>
        <p:nvPicPr>
          <p:cNvPr id="642" name="Google Shape;642;p61"/>
          <p:cNvPicPr preferRelativeResize="0"/>
          <p:nvPr/>
        </p:nvPicPr>
        <p:blipFill>
          <a:blip r:embed="rId7">
            <a:alphaModFix amt="46000"/>
          </a:blip>
          <a:stretch>
            <a:fillRect/>
          </a:stretch>
        </p:blipFill>
        <p:spPr>
          <a:xfrm>
            <a:off x="2754467" y="1751767"/>
            <a:ext cx="500800" cy="500800"/>
          </a:xfrm>
          <a:prstGeom prst="rect">
            <a:avLst/>
          </a:prstGeom>
          <a:noFill/>
          <a:ln>
            <a:noFill/>
          </a:ln>
        </p:spPr>
      </p:pic>
      <p:pic>
        <p:nvPicPr>
          <p:cNvPr id="643" name="Google Shape;643;p61"/>
          <p:cNvPicPr preferRelativeResize="0"/>
          <p:nvPr/>
        </p:nvPicPr>
        <p:blipFill>
          <a:blip r:embed="rId7">
            <a:alphaModFix amt="46000"/>
          </a:blip>
          <a:stretch>
            <a:fillRect/>
          </a:stretch>
        </p:blipFill>
        <p:spPr>
          <a:xfrm>
            <a:off x="3262467" y="1751767"/>
            <a:ext cx="500800" cy="500800"/>
          </a:xfrm>
          <a:prstGeom prst="rect">
            <a:avLst/>
          </a:prstGeom>
          <a:noFill/>
          <a:ln>
            <a:noFill/>
          </a:ln>
        </p:spPr>
      </p:pic>
      <p:pic>
        <p:nvPicPr>
          <p:cNvPr id="644" name="Google Shape;644;p61"/>
          <p:cNvPicPr preferRelativeResize="0"/>
          <p:nvPr/>
        </p:nvPicPr>
        <p:blipFill>
          <a:blip r:embed="rId7">
            <a:alphaModFix amt="46000"/>
          </a:blip>
          <a:stretch>
            <a:fillRect/>
          </a:stretch>
        </p:blipFill>
        <p:spPr>
          <a:xfrm>
            <a:off x="3770467" y="1751767"/>
            <a:ext cx="500800" cy="500800"/>
          </a:xfrm>
          <a:prstGeom prst="rect">
            <a:avLst/>
          </a:prstGeom>
          <a:noFill/>
          <a:ln>
            <a:noFill/>
          </a:ln>
        </p:spPr>
      </p:pic>
      <p:pic>
        <p:nvPicPr>
          <p:cNvPr id="645" name="Google Shape;645;p61"/>
          <p:cNvPicPr preferRelativeResize="0"/>
          <p:nvPr/>
        </p:nvPicPr>
        <p:blipFill>
          <a:blip r:embed="rId7">
            <a:alphaModFix amt="46000"/>
          </a:blip>
          <a:stretch>
            <a:fillRect/>
          </a:stretch>
        </p:blipFill>
        <p:spPr>
          <a:xfrm>
            <a:off x="4278467" y="1751767"/>
            <a:ext cx="500800" cy="500800"/>
          </a:xfrm>
          <a:prstGeom prst="rect">
            <a:avLst/>
          </a:prstGeom>
          <a:noFill/>
          <a:ln>
            <a:noFill/>
          </a:ln>
        </p:spPr>
      </p:pic>
      <p:pic>
        <p:nvPicPr>
          <p:cNvPr id="646" name="Google Shape;646;p61"/>
          <p:cNvPicPr preferRelativeResize="0"/>
          <p:nvPr/>
        </p:nvPicPr>
        <p:blipFill>
          <a:blip r:embed="rId7">
            <a:alphaModFix amt="46000"/>
          </a:blip>
          <a:stretch>
            <a:fillRect/>
          </a:stretch>
        </p:blipFill>
        <p:spPr>
          <a:xfrm>
            <a:off x="4786467" y="1751767"/>
            <a:ext cx="500800" cy="500800"/>
          </a:xfrm>
          <a:prstGeom prst="rect">
            <a:avLst/>
          </a:prstGeom>
          <a:noFill/>
          <a:ln>
            <a:noFill/>
          </a:ln>
        </p:spPr>
      </p:pic>
      <p:pic>
        <p:nvPicPr>
          <p:cNvPr id="647" name="Google Shape;647;p61"/>
          <p:cNvPicPr preferRelativeResize="0"/>
          <p:nvPr/>
        </p:nvPicPr>
        <p:blipFill>
          <a:blip r:embed="rId7">
            <a:alphaModFix amt="46000"/>
          </a:blip>
          <a:stretch>
            <a:fillRect/>
          </a:stretch>
        </p:blipFill>
        <p:spPr>
          <a:xfrm>
            <a:off x="5294467" y="1751767"/>
            <a:ext cx="500800" cy="500800"/>
          </a:xfrm>
          <a:prstGeom prst="rect">
            <a:avLst/>
          </a:prstGeom>
          <a:noFill/>
          <a:ln>
            <a:noFill/>
          </a:ln>
        </p:spPr>
      </p:pic>
      <p:pic>
        <p:nvPicPr>
          <p:cNvPr id="648" name="Google Shape;648;p61"/>
          <p:cNvPicPr preferRelativeResize="0"/>
          <p:nvPr/>
        </p:nvPicPr>
        <p:blipFill>
          <a:blip r:embed="rId7">
            <a:alphaModFix amt="46000"/>
          </a:blip>
          <a:stretch>
            <a:fillRect/>
          </a:stretch>
        </p:blipFill>
        <p:spPr>
          <a:xfrm>
            <a:off x="5802467" y="1751767"/>
            <a:ext cx="500800" cy="500800"/>
          </a:xfrm>
          <a:prstGeom prst="rect">
            <a:avLst/>
          </a:prstGeom>
          <a:noFill/>
          <a:ln>
            <a:noFill/>
          </a:ln>
        </p:spPr>
      </p:pic>
      <p:pic>
        <p:nvPicPr>
          <p:cNvPr id="649" name="Google Shape;649;p61"/>
          <p:cNvPicPr preferRelativeResize="0"/>
          <p:nvPr/>
        </p:nvPicPr>
        <p:blipFill>
          <a:blip r:embed="rId7">
            <a:alphaModFix amt="46000"/>
          </a:blip>
          <a:stretch>
            <a:fillRect/>
          </a:stretch>
        </p:blipFill>
        <p:spPr>
          <a:xfrm>
            <a:off x="6310467" y="1751767"/>
            <a:ext cx="500800" cy="500800"/>
          </a:xfrm>
          <a:prstGeom prst="rect">
            <a:avLst/>
          </a:prstGeom>
          <a:noFill/>
          <a:ln>
            <a:noFill/>
          </a:ln>
        </p:spPr>
      </p:pic>
      <p:sp>
        <p:nvSpPr>
          <p:cNvPr id="650" name="Google Shape;650;p61"/>
          <p:cNvSpPr txBox="1"/>
          <p:nvPr/>
        </p:nvSpPr>
        <p:spPr>
          <a:xfrm>
            <a:off x="-502467" y="1548567"/>
            <a:ext cx="3482400" cy="654400"/>
          </a:xfrm>
          <a:prstGeom prst="rect">
            <a:avLst/>
          </a:prstGeom>
          <a:noFill/>
          <a:ln>
            <a:noFill/>
          </a:ln>
        </p:spPr>
        <p:txBody>
          <a:bodyPr spcFirstLastPara="1" wrap="square" lIns="121900" tIns="121900" rIns="121900" bIns="121900" anchor="t" anchorCtr="0">
            <a:noAutofit/>
          </a:bodyPr>
          <a:lstStyle/>
          <a:p>
            <a:pPr algn="ctr"/>
            <a:r>
              <a:rPr lang="en" sz="4000" dirty="0">
                <a:solidFill>
                  <a:srgbClr val="BF9000"/>
                </a:solidFill>
              </a:rPr>
              <a:t>Memory</a:t>
            </a:r>
            <a:endParaRPr sz="2667" dirty="0">
              <a:solidFill>
                <a:srgbClr val="BF9000"/>
              </a:solidFill>
            </a:endParaRPr>
          </a:p>
        </p:txBody>
      </p:sp>
      <p:cxnSp>
        <p:nvCxnSpPr>
          <p:cNvPr id="651" name="Google Shape;651;p61"/>
          <p:cNvCxnSpPr>
            <a:stCxn id="640" idx="0"/>
            <a:endCxn id="643" idx="2"/>
          </p:cNvCxnSpPr>
          <p:nvPr/>
        </p:nvCxnSpPr>
        <p:spPr>
          <a:xfrm rot="10800000">
            <a:off x="3512700" y="2252433"/>
            <a:ext cx="1330800" cy="1724000"/>
          </a:xfrm>
          <a:prstGeom prst="straightConnector1">
            <a:avLst/>
          </a:prstGeom>
          <a:noFill/>
          <a:ln w="28575" cap="flat" cmpd="sng">
            <a:solidFill>
              <a:srgbClr val="0000FF"/>
            </a:solidFill>
            <a:prstDash val="solid"/>
            <a:round/>
            <a:headEnd type="none" w="med" len="med"/>
            <a:tailEnd type="triangle" w="med" len="med"/>
          </a:ln>
        </p:spPr>
      </p:cxnSp>
      <p:cxnSp>
        <p:nvCxnSpPr>
          <p:cNvPr id="652" name="Google Shape;652;p61"/>
          <p:cNvCxnSpPr>
            <a:stCxn id="640" idx="0"/>
            <a:endCxn id="644" idx="2"/>
          </p:cNvCxnSpPr>
          <p:nvPr/>
        </p:nvCxnSpPr>
        <p:spPr>
          <a:xfrm rot="10800000">
            <a:off x="4020700" y="2252433"/>
            <a:ext cx="822800" cy="1724000"/>
          </a:xfrm>
          <a:prstGeom prst="straightConnector1">
            <a:avLst/>
          </a:prstGeom>
          <a:noFill/>
          <a:ln w="28575" cap="flat" cmpd="sng">
            <a:solidFill>
              <a:srgbClr val="0000FF"/>
            </a:solidFill>
            <a:prstDash val="solid"/>
            <a:round/>
            <a:headEnd type="none" w="med" len="med"/>
            <a:tailEnd type="triangle" w="med" len="med"/>
          </a:ln>
        </p:spPr>
      </p:cxnSp>
      <p:cxnSp>
        <p:nvCxnSpPr>
          <p:cNvPr id="653" name="Google Shape;653;p61"/>
          <p:cNvCxnSpPr>
            <a:stCxn id="640" idx="0"/>
            <a:endCxn id="647" idx="2"/>
          </p:cNvCxnSpPr>
          <p:nvPr/>
        </p:nvCxnSpPr>
        <p:spPr>
          <a:xfrm rot="10800000" flipH="1">
            <a:off x="4843500" y="2252433"/>
            <a:ext cx="701200" cy="1724000"/>
          </a:xfrm>
          <a:prstGeom prst="straightConnector1">
            <a:avLst/>
          </a:prstGeom>
          <a:noFill/>
          <a:ln w="28575" cap="flat" cmpd="sng">
            <a:solidFill>
              <a:srgbClr val="0000FF"/>
            </a:solidFill>
            <a:prstDash val="solid"/>
            <a:round/>
            <a:headEnd type="none" w="med" len="med"/>
            <a:tailEnd type="triangle" w="med" len="med"/>
          </a:ln>
        </p:spPr>
      </p:cxnSp>
      <p:cxnSp>
        <p:nvCxnSpPr>
          <p:cNvPr id="654" name="Google Shape;654;p61"/>
          <p:cNvCxnSpPr>
            <a:stCxn id="640" idx="0"/>
            <a:endCxn id="648" idx="2"/>
          </p:cNvCxnSpPr>
          <p:nvPr/>
        </p:nvCxnSpPr>
        <p:spPr>
          <a:xfrm rot="10800000" flipH="1">
            <a:off x="4843500" y="2252433"/>
            <a:ext cx="1209200" cy="1724000"/>
          </a:xfrm>
          <a:prstGeom prst="straightConnector1">
            <a:avLst/>
          </a:prstGeom>
          <a:noFill/>
          <a:ln w="28575" cap="flat" cmpd="sng">
            <a:solidFill>
              <a:srgbClr val="0000FF"/>
            </a:solidFill>
            <a:prstDash val="solid"/>
            <a:round/>
            <a:headEnd type="none" w="med" len="med"/>
            <a:tailEnd type="triangle" w="med" len="med"/>
          </a:ln>
        </p:spPr>
      </p:cxnSp>
      <p:cxnSp>
        <p:nvCxnSpPr>
          <p:cNvPr id="655" name="Google Shape;655;p61"/>
          <p:cNvCxnSpPr>
            <a:stCxn id="640" idx="0"/>
            <a:endCxn id="646" idx="2"/>
          </p:cNvCxnSpPr>
          <p:nvPr/>
        </p:nvCxnSpPr>
        <p:spPr>
          <a:xfrm rot="10800000" flipH="1">
            <a:off x="4843500" y="2252433"/>
            <a:ext cx="193200" cy="1724000"/>
          </a:xfrm>
          <a:prstGeom prst="straightConnector1">
            <a:avLst/>
          </a:prstGeom>
          <a:noFill/>
          <a:ln w="28575" cap="flat" cmpd="sng">
            <a:solidFill>
              <a:srgbClr val="0000FF"/>
            </a:solidFill>
            <a:prstDash val="solid"/>
            <a:round/>
            <a:headEnd type="none" w="med" len="med"/>
            <a:tailEnd type="triangle" w="med" len="med"/>
          </a:ln>
        </p:spPr>
      </p:cxnSp>
      <p:pic>
        <p:nvPicPr>
          <p:cNvPr id="656" name="Google Shape;656;p61"/>
          <p:cNvPicPr preferRelativeResize="0"/>
          <p:nvPr/>
        </p:nvPicPr>
        <p:blipFill>
          <a:blip r:embed="rId3">
            <a:alphaModFix amt="58999"/>
          </a:blip>
          <a:stretch>
            <a:fillRect/>
          </a:stretch>
        </p:blipFill>
        <p:spPr>
          <a:xfrm>
            <a:off x="8115914" y="5786967"/>
            <a:ext cx="586564" cy="586564"/>
          </a:xfrm>
          <a:prstGeom prst="rect">
            <a:avLst/>
          </a:prstGeom>
          <a:noFill/>
          <a:ln>
            <a:noFill/>
          </a:ln>
        </p:spPr>
      </p:pic>
      <p:pic>
        <p:nvPicPr>
          <p:cNvPr id="657" name="Google Shape;657;p61"/>
          <p:cNvPicPr preferRelativeResize="0"/>
          <p:nvPr/>
        </p:nvPicPr>
        <p:blipFill>
          <a:blip r:embed="rId4">
            <a:alphaModFix/>
          </a:blip>
          <a:stretch>
            <a:fillRect/>
          </a:stretch>
        </p:blipFill>
        <p:spPr>
          <a:xfrm>
            <a:off x="7980700" y="5998803"/>
            <a:ext cx="586565" cy="586565"/>
          </a:xfrm>
          <a:prstGeom prst="rect">
            <a:avLst/>
          </a:prstGeom>
          <a:noFill/>
          <a:ln>
            <a:noFill/>
          </a:ln>
        </p:spPr>
      </p:pic>
      <p:pic>
        <p:nvPicPr>
          <p:cNvPr id="658" name="Google Shape;658;p61"/>
          <p:cNvPicPr preferRelativeResize="0"/>
          <p:nvPr/>
        </p:nvPicPr>
        <p:blipFill>
          <a:blip r:embed="rId3">
            <a:alphaModFix amt="58999"/>
          </a:blip>
          <a:stretch>
            <a:fillRect/>
          </a:stretch>
        </p:blipFill>
        <p:spPr>
          <a:xfrm>
            <a:off x="8598018" y="5786967"/>
            <a:ext cx="586564" cy="586564"/>
          </a:xfrm>
          <a:prstGeom prst="rect">
            <a:avLst/>
          </a:prstGeom>
          <a:noFill/>
          <a:ln>
            <a:noFill/>
          </a:ln>
        </p:spPr>
      </p:pic>
      <p:pic>
        <p:nvPicPr>
          <p:cNvPr id="659" name="Google Shape;659;p61"/>
          <p:cNvPicPr preferRelativeResize="0"/>
          <p:nvPr/>
        </p:nvPicPr>
        <p:blipFill>
          <a:blip r:embed="rId4">
            <a:alphaModFix/>
          </a:blip>
          <a:stretch>
            <a:fillRect/>
          </a:stretch>
        </p:blipFill>
        <p:spPr>
          <a:xfrm>
            <a:off x="8462804" y="5998803"/>
            <a:ext cx="586565" cy="586565"/>
          </a:xfrm>
          <a:prstGeom prst="rect">
            <a:avLst/>
          </a:prstGeom>
          <a:noFill/>
          <a:ln>
            <a:noFill/>
          </a:ln>
        </p:spPr>
      </p:pic>
      <p:pic>
        <p:nvPicPr>
          <p:cNvPr id="660" name="Google Shape;660;p61"/>
          <p:cNvPicPr preferRelativeResize="0"/>
          <p:nvPr/>
        </p:nvPicPr>
        <p:blipFill>
          <a:blip r:embed="rId3">
            <a:alphaModFix amt="58999"/>
          </a:blip>
          <a:stretch>
            <a:fillRect/>
          </a:stretch>
        </p:blipFill>
        <p:spPr>
          <a:xfrm>
            <a:off x="9080122" y="5786967"/>
            <a:ext cx="586564" cy="586564"/>
          </a:xfrm>
          <a:prstGeom prst="rect">
            <a:avLst/>
          </a:prstGeom>
          <a:noFill/>
          <a:ln>
            <a:noFill/>
          </a:ln>
        </p:spPr>
      </p:pic>
      <p:pic>
        <p:nvPicPr>
          <p:cNvPr id="661" name="Google Shape;661;p61"/>
          <p:cNvPicPr preferRelativeResize="0"/>
          <p:nvPr/>
        </p:nvPicPr>
        <p:blipFill>
          <a:blip r:embed="rId4">
            <a:alphaModFix/>
          </a:blip>
          <a:stretch>
            <a:fillRect/>
          </a:stretch>
        </p:blipFill>
        <p:spPr>
          <a:xfrm>
            <a:off x="8944908" y="5998803"/>
            <a:ext cx="586565" cy="586565"/>
          </a:xfrm>
          <a:prstGeom prst="rect">
            <a:avLst/>
          </a:prstGeom>
          <a:noFill/>
          <a:ln>
            <a:noFill/>
          </a:ln>
        </p:spPr>
      </p:pic>
      <p:pic>
        <p:nvPicPr>
          <p:cNvPr id="662" name="Google Shape;662;p61"/>
          <p:cNvPicPr preferRelativeResize="0"/>
          <p:nvPr/>
        </p:nvPicPr>
        <p:blipFill>
          <a:blip r:embed="rId3">
            <a:alphaModFix amt="58999"/>
          </a:blip>
          <a:stretch>
            <a:fillRect/>
          </a:stretch>
        </p:blipFill>
        <p:spPr>
          <a:xfrm>
            <a:off x="9562226" y="5786967"/>
            <a:ext cx="586564" cy="586564"/>
          </a:xfrm>
          <a:prstGeom prst="rect">
            <a:avLst/>
          </a:prstGeom>
          <a:noFill/>
          <a:ln>
            <a:noFill/>
          </a:ln>
        </p:spPr>
      </p:pic>
      <p:pic>
        <p:nvPicPr>
          <p:cNvPr id="663" name="Google Shape;663;p61"/>
          <p:cNvPicPr preferRelativeResize="0"/>
          <p:nvPr/>
        </p:nvPicPr>
        <p:blipFill>
          <a:blip r:embed="rId4">
            <a:alphaModFix/>
          </a:blip>
          <a:stretch>
            <a:fillRect/>
          </a:stretch>
        </p:blipFill>
        <p:spPr>
          <a:xfrm>
            <a:off x="9427012" y="5998803"/>
            <a:ext cx="586565" cy="586565"/>
          </a:xfrm>
          <a:prstGeom prst="rect">
            <a:avLst/>
          </a:prstGeom>
          <a:noFill/>
          <a:ln>
            <a:noFill/>
          </a:ln>
        </p:spPr>
      </p:pic>
      <p:pic>
        <p:nvPicPr>
          <p:cNvPr id="664" name="Google Shape;664;p61"/>
          <p:cNvPicPr preferRelativeResize="0"/>
          <p:nvPr/>
        </p:nvPicPr>
        <p:blipFill>
          <a:blip r:embed="rId3">
            <a:alphaModFix amt="58999"/>
          </a:blip>
          <a:stretch>
            <a:fillRect/>
          </a:stretch>
        </p:blipFill>
        <p:spPr>
          <a:xfrm>
            <a:off x="10044330" y="5786967"/>
            <a:ext cx="586564" cy="586564"/>
          </a:xfrm>
          <a:prstGeom prst="rect">
            <a:avLst/>
          </a:prstGeom>
          <a:noFill/>
          <a:ln>
            <a:noFill/>
          </a:ln>
        </p:spPr>
      </p:pic>
      <p:pic>
        <p:nvPicPr>
          <p:cNvPr id="665" name="Google Shape;665;p61"/>
          <p:cNvPicPr preferRelativeResize="0"/>
          <p:nvPr/>
        </p:nvPicPr>
        <p:blipFill>
          <a:blip r:embed="rId4">
            <a:alphaModFix/>
          </a:blip>
          <a:stretch>
            <a:fillRect/>
          </a:stretch>
        </p:blipFill>
        <p:spPr>
          <a:xfrm>
            <a:off x="9909116" y="5998803"/>
            <a:ext cx="586565" cy="586565"/>
          </a:xfrm>
          <a:prstGeom prst="rect">
            <a:avLst/>
          </a:prstGeom>
          <a:noFill/>
          <a:ln>
            <a:noFill/>
          </a:ln>
        </p:spPr>
      </p:pic>
      <p:pic>
        <p:nvPicPr>
          <p:cNvPr id="666" name="Google Shape;666;p61"/>
          <p:cNvPicPr preferRelativeResize="0"/>
          <p:nvPr/>
        </p:nvPicPr>
        <p:blipFill>
          <a:blip r:embed="rId3">
            <a:alphaModFix amt="58999"/>
          </a:blip>
          <a:stretch>
            <a:fillRect/>
          </a:stretch>
        </p:blipFill>
        <p:spPr>
          <a:xfrm>
            <a:off x="10526434" y="5786967"/>
            <a:ext cx="586564" cy="586564"/>
          </a:xfrm>
          <a:prstGeom prst="rect">
            <a:avLst/>
          </a:prstGeom>
          <a:noFill/>
          <a:ln>
            <a:noFill/>
          </a:ln>
        </p:spPr>
      </p:pic>
      <p:pic>
        <p:nvPicPr>
          <p:cNvPr id="667" name="Google Shape;667;p61"/>
          <p:cNvPicPr preferRelativeResize="0"/>
          <p:nvPr/>
        </p:nvPicPr>
        <p:blipFill>
          <a:blip r:embed="rId8">
            <a:alphaModFix/>
          </a:blip>
          <a:stretch>
            <a:fillRect/>
          </a:stretch>
        </p:blipFill>
        <p:spPr>
          <a:xfrm>
            <a:off x="10391220" y="5998803"/>
            <a:ext cx="586565" cy="586565"/>
          </a:xfrm>
          <a:prstGeom prst="rect">
            <a:avLst/>
          </a:prstGeom>
          <a:noFill/>
          <a:ln>
            <a:noFill/>
          </a:ln>
        </p:spPr>
      </p:pic>
      <p:pic>
        <p:nvPicPr>
          <p:cNvPr id="668" name="Google Shape;668;p61"/>
          <p:cNvPicPr preferRelativeResize="0"/>
          <p:nvPr/>
        </p:nvPicPr>
        <p:blipFill>
          <a:blip r:embed="rId3">
            <a:alphaModFix amt="58999"/>
          </a:blip>
          <a:stretch>
            <a:fillRect/>
          </a:stretch>
        </p:blipFill>
        <p:spPr>
          <a:xfrm>
            <a:off x="11008538" y="5786967"/>
            <a:ext cx="586564" cy="586564"/>
          </a:xfrm>
          <a:prstGeom prst="rect">
            <a:avLst/>
          </a:prstGeom>
          <a:noFill/>
          <a:ln>
            <a:noFill/>
          </a:ln>
        </p:spPr>
      </p:pic>
      <p:pic>
        <p:nvPicPr>
          <p:cNvPr id="669" name="Google Shape;669;p61"/>
          <p:cNvPicPr preferRelativeResize="0"/>
          <p:nvPr/>
        </p:nvPicPr>
        <p:blipFill>
          <a:blip r:embed="rId4">
            <a:alphaModFix/>
          </a:blip>
          <a:stretch>
            <a:fillRect/>
          </a:stretch>
        </p:blipFill>
        <p:spPr>
          <a:xfrm>
            <a:off x="10873324" y="5998803"/>
            <a:ext cx="586565" cy="586565"/>
          </a:xfrm>
          <a:prstGeom prst="rect">
            <a:avLst/>
          </a:prstGeom>
          <a:noFill/>
          <a:ln>
            <a:noFill/>
          </a:ln>
        </p:spPr>
      </p:pic>
      <p:pic>
        <p:nvPicPr>
          <p:cNvPr id="670" name="Google Shape;670;p61"/>
          <p:cNvPicPr preferRelativeResize="0"/>
          <p:nvPr/>
        </p:nvPicPr>
        <p:blipFill>
          <a:blip r:embed="rId3">
            <a:alphaModFix amt="58999"/>
          </a:blip>
          <a:stretch>
            <a:fillRect/>
          </a:stretch>
        </p:blipFill>
        <p:spPr>
          <a:xfrm>
            <a:off x="11490642" y="5786967"/>
            <a:ext cx="586564" cy="586564"/>
          </a:xfrm>
          <a:prstGeom prst="rect">
            <a:avLst/>
          </a:prstGeom>
          <a:noFill/>
          <a:ln>
            <a:noFill/>
          </a:ln>
        </p:spPr>
      </p:pic>
      <p:pic>
        <p:nvPicPr>
          <p:cNvPr id="671" name="Google Shape;671;p61"/>
          <p:cNvPicPr preferRelativeResize="0"/>
          <p:nvPr/>
        </p:nvPicPr>
        <p:blipFill>
          <a:blip r:embed="rId4">
            <a:alphaModFix/>
          </a:blip>
          <a:stretch>
            <a:fillRect/>
          </a:stretch>
        </p:blipFill>
        <p:spPr>
          <a:xfrm>
            <a:off x="11355428" y="5998803"/>
            <a:ext cx="586565" cy="586565"/>
          </a:xfrm>
          <a:prstGeom prst="rect">
            <a:avLst/>
          </a:prstGeom>
          <a:noFill/>
          <a:ln>
            <a:noFill/>
          </a:ln>
        </p:spPr>
      </p:pic>
      <p:sp>
        <p:nvSpPr>
          <p:cNvPr id="672" name="Google Shape;672;p61"/>
          <p:cNvSpPr/>
          <p:nvPr/>
        </p:nvSpPr>
        <p:spPr>
          <a:xfrm rot="-5400000">
            <a:off x="9491300" y="5155167"/>
            <a:ext cx="661200" cy="500800"/>
          </a:xfrm>
          <a:prstGeom prst="rightArrow">
            <a:avLst>
              <a:gd name="adj1" fmla="val 50000"/>
              <a:gd name="adj2" fmla="val 50000"/>
            </a:avLst>
          </a:prstGeom>
          <a:solidFill>
            <a:schemeClr val="lt2"/>
          </a:solidFill>
          <a:ln>
            <a:noFill/>
          </a:ln>
        </p:spPr>
        <p:txBody>
          <a:bodyPr spcFirstLastPara="1" wrap="square" lIns="121900" tIns="121900" rIns="121900" bIns="121900" anchor="ctr" anchorCtr="0">
            <a:noAutofit/>
          </a:bodyPr>
          <a:lstStyle/>
          <a:p>
            <a:endParaRPr sz="2400"/>
          </a:p>
        </p:txBody>
      </p:sp>
      <p:pic>
        <p:nvPicPr>
          <p:cNvPr id="673" name="Google Shape;673;p61"/>
          <p:cNvPicPr preferRelativeResize="0"/>
          <p:nvPr/>
        </p:nvPicPr>
        <p:blipFill>
          <a:blip r:embed="rId6">
            <a:alphaModFix/>
          </a:blip>
          <a:stretch>
            <a:fillRect/>
          </a:stretch>
        </p:blipFill>
        <p:spPr>
          <a:xfrm>
            <a:off x="9272700" y="3976433"/>
            <a:ext cx="1098400" cy="1098400"/>
          </a:xfrm>
          <a:prstGeom prst="rect">
            <a:avLst/>
          </a:prstGeom>
          <a:noFill/>
          <a:ln>
            <a:noFill/>
          </a:ln>
        </p:spPr>
      </p:pic>
      <p:pic>
        <p:nvPicPr>
          <p:cNvPr id="674" name="Google Shape;674;p61"/>
          <p:cNvPicPr preferRelativeResize="0"/>
          <p:nvPr/>
        </p:nvPicPr>
        <p:blipFill>
          <a:blip r:embed="rId7">
            <a:alphaModFix amt="46000"/>
          </a:blip>
          <a:stretch>
            <a:fillRect/>
          </a:stretch>
        </p:blipFill>
        <p:spPr>
          <a:xfrm>
            <a:off x="7732867" y="1751767"/>
            <a:ext cx="500800" cy="500800"/>
          </a:xfrm>
          <a:prstGeom prst="rect">
            <a:avLst/>
          </a:prstGeom>
          <a:noFill/>
          <a:ln>
            <a:noFill/>
          </a:ln>
        </p:spPr>
      </p:pic>
      <p:pic>
        <p:nvPicPr>
          <p:cNvPr id="675" name="Google Shape;675;p61"/>
          <p:cNvPicPr preferRelativeResize="0"/>
          <p:nvPr/>
        </p:nvPicPr>
        <p:blipFill>
          <a:blip r:embed="rId7">
            <a:alphaModFix amt="46000"/>
          </a:blip>
          <a:stretch>
            <a:fillRect/>
          </a:stretch>
        </p:blipFill>
        <p:spPr>
          <a:xfrm>
            <a:off x="8240867" y="1751767"/>
            <a:ext cx="500800" cy="500800"/>
          </a:xfrm>
          <a:prstGeom prst="rect">
            <a:avLst/>
          </a:prstGeom>
          <a:noFill/>
          <a:ln>
            <a:noFill/>
          </a:ln>
        </p:spPr>
      </p:pic>
      <p:pic>
        <p:nvPicPr>
          <p:cNvPr id="676" name="Google Shape;676;p61"/>
          <p:cNvPicPr preferRelativeResize="0"/>
          <p:nvPr/>
        </p:nvPicPr>
        <p:blipFill>
          <a:blip r:embed="rId7">
            <a:alphaModFix amt="46000"/>
          </a:blip>
          <a:stretch>
            <a:fillRect/>
          </a:stretch>
        </p:blipFill>
        <p:spPr>
          <a:xfrm>
            <a:off x="8748867" y="1751767"/>
            <a:ext cx="500800" cy="500800"/>
          </a:xfrm>
          <a:prstGeom prst="rect">
            <a:avLst/>
          </a:prstGeom>
          <a:noFill/>
          <a:ln>
            <a:noFill/>
          </a:ln>
        </p:spPr>
      </p:pic>
      <p:pic>
        <p:nvPicPr>
          <p:cNvPr id="677" name="Google Shape;677;p61"/>
          <p:cNvPicPr preferRelativeResize="0"/>
          <p:nvPr/>
        </p:nvPicPr>
        <p:blipFill>
          <a:blip r:embed="rId7">
            <a:alphaModFix amt="46000"/>
          </a:blip>
          <a:stretch>
            <a:fillRect/>
          </a:stretch>
        </p:blipFill>
        <p:spPr>
          <a:xfrm>
            <a:off x="9256867" y="1751767"/>
            <a:ext cx="500800" cy="500800"/>
          </a:xfrm>
          <a:prstGeom prst="rect">
            <a:avLst/>
          </a:prstGeom>
          <a:noFill/>
          <a:ln>
            <a:noFill/>
          </a:ln>
        </p:spPr>
      </p:pic>
      <p:pic>
        <p:nvPicPr>
          <p:cNvPr id="678" name="Google Shape;678;p61"/>
          <p:cNvPicPr preferRelativeResize="0"/>
          <p:nvPr/>
        </p:nvPicPr>
        <p:blipFill>
          <a:blip r:embed="rId7">
            <a:alphaModFix amt="46000"/>
          </a:blip>
          <a:stretch>
            <a:fillRect/>
          </a:stretch>
        </p:blipFill>
        <p:spPr>
          <a:xfrm>
            <a:off x="9764867" y="1751767"/>
            <a:ext cx="500800" cy="500800"/>
          </a:xfrm>
          <a:prstGeom prst="rect">
            <a:avLst/>
          </a:prstGeom>
          <a:noFill/>
          <a:ln>
            <a:noFill/>
          </a:ln>
        </p:spPr>
      </p:pic>
      <p:pic>
        <p:nvPicPr>
          <p:cNvPr id="679" name="Google Shape;679;p61"/>
          <p:cNvPicPr preferRelativeResize="0"/>
          <p:nvPr/>
        </p:nvPicPr>
        <p:blipFill>
          <a:blip r:embed="rId7">
            <a:alphaModFix amt="46000"/>
          </a:blip>
          <a:stretch>
            <a:fillRect/>
          </a:stretch>
        </p:blipFill>
        <p:spPr>
          <a:xfrm>
            <a:off x="10272867" y="1751767"/>
            <a:ext cx="500800" cy="500800"/>
          </a:xfrm>
          <a:prstGeom prst="rect">
            <a:avLst/>
          </a:prstGeom>
          <a:noFill/>
          <a:ln>
            <a:noFill/>
          </a:ln>
        </p:spPr>
      </p:pic>
      <p:pic>
        <p:nvPicPr>
          <p:cNvPr id="680" name="Google Shape;680;p61"/>
          <p:cNvPicPr preferRelativeResize="0"/>
          <p:nvPr/>
        </p:nvPicPr>
        <p:blipFill>
          <a:blip r:embed="rId7">
            <a:alphaModFix amt="46000"/>
          </a:blip>
          <a:stretch>
            <a:fillRect/>
          </a:stretch>
        </p:blipFill>
        <p:spPr>
          <a:xfrm>
            <a:off x="10780867" y="1751767"/>
            <a:ext cx="500800" cy="500800"/>
          </a:xfrm>
          <a:prstGeom prst="rect">
            <a:avLst/>
          </a:prstGeom>
          <a:noFill/>
          <a:ln>
            <a:noFill/>
          </a:ln>
        </p:spPr>
      </p:pic>
      <p:pic>
        <p:nvPicPr>
          <p:cNvPr id="681" name="Google Shape;681;p61"/>
          <p:cNvPicPr preferRelativeResize="0"/>
          <p:nvPr/>
        </p:nvPicPr>
        <p:blipFill>
          <a:blip r:embed="rId7">
            <a:alphaModFix amt="46000"/>
          </a:blip>
          <a:stretch>
            <a:fillRect/>
          </a:stretch>
        </p:blipFill>
        <p:spPr>
          <a:xfrm>
            <a:off x="11288867" y="1751767"/>
            <a:ext cx="500800" cy="500800"/>
          </a:xfrm>
          <a:prstGeom prst="rect">
            <a:avLst/>
          </a:prstGeom>
          <a:noFill/>
          <a:ln>
            <a:noFill/>
          </a:ln>
        </p:spPr>
      </p:pic>
      <p:cxnSp>
        <p:nvCxnSpPr>
          <p:cNvPr id="682" name="Google Shape;682;p61"/>
          <p:cNvCxnSpPr>
            <a:stCxn id="673" idx="0"/>
            <a:endCxn id="675" idx="2"/>
          </p:cNvCxnSpPr>
          <p:nvPr/>
        </p:nvCxnSpPr>
        <p:spPr>
          <a:xfrm rot="10800000">
            <a:off x="8491100" y="2252433"/>
            <a:ext cx="1330800" cy="1724000"/>
          </a:xfrm>
          <a:prstGeom prst="straightConnector1">
            <a:avLst/>
          </a:prstGeom>
          <a:noFill/>
          <a:ln w="28575" cap="flat" cmpd="sng">
            <a:solidFill>
              <a:srgbClr val="FF0000"/>
            </a:solidFill>
            <a:prstDash val="solid"/>
            <a:round/>
            <a:headEnd type="none" w="med" len="med"/>
            <a:tailEnd type="triangle" w="med" len="med"/>
          </a:ln>
        </p:spPr>
      </p:cxnSp>
      <p:cxnSp>
        <p:nvCxnSpPr>
          <p:cNvPr id="683" name="Google Shape;683;p61"/>
          <p:cNvCxnSpPr>
            <a:stCxn id="673" idx="0"/>
            <a:endCxn id="676" idx="2"/>
          </p:cNvCxnSpPr>
          <p:nvPr/>
        </p:nvCxnSpPr>
        <p:spPr>
          <a:xfrm rot="10800000">
            <a:off x="8999100" y="2252433"/>
            <a:ext cx="822800" cy="1724000"/>
          </a:xfrm>
          <a:prstGeom prst="straightConnector1">
            <a:avLst/>
          </a:prstGeom>
          <a:noFill/>
          <a:ln w="28575" cap="flat" cmpd="sng">
            <a:solidFill>
              <a:srgbClr val="FF0000"/>
            </a:solidFill>
            <a:prstDash val="solid"/>
            <a:round/>
            <a:headEnd type="none" w="med" len="med"/>
            <a:tailEnd type="triangle" w="med" len="med"/>
          </a:ln>
        </p:spPr>
      </p:cxnSp>
      <p:cxnSp>
        <p:nvCxnSpPr>
          <p:cNvPr id="684" name="Google Shape;684;p61"/>
          <p:cNvCxnSpPr>
            <a:stCxn id="673" idx="0"/>
            <a:endCxn id="679" idx="2"/>
          </p:cNvCxnSpPr>
          <p:nvPr/>
        </p:nvCxnSpPr>
        <p:spPr>
          <a:xfrm rot="10800000" flipH="1">
            <a:off x="9821900" y="2252433"/>
            <a:ext cx="701200" cy="1724000"/>
          </a:xfrm>
          <a:prstGeom prst="straightConnector1">
            <a:avLst/>
          </a:prstGeom>
          <a:noFill/>
          <a:ln w="28575" cap="flat" cmpd="sng">
            <a:solidFill>
              <a:srgbClr val="FF0000"/>
            </a:solidFill>
            <a:prstDash val="solid"/>
            <a:round/>
            <a:headEnd type="none" w="med" len="med"/>
            <a:tailEnd type="triangle" w="med" len="med"/>
          </a:ln>
        </p:spPr>
      </p:cxnSp>
      <p:cxnSp>
        <p:nvCxnSpPr>
          <p:cNvPr id="685" name="Google Shape;685;p61"/>
          <p:cNvCxnSpPr>
            <a:stCxn id="673" idx="0"/>
            <a:endCxn id="680" idx="2"/>
          </p:cNvCxnSpPr>
          <p:nvPr/>
        </p:nvCxnSpPr>
        <p:spPr>
          <a:xfrm rot="10800000" flipH="1">
            <a:off x="9821900" y="2252433"/>
            <a:ext cx="1209200" cy="1724000"/>
          </a:xfrm>
          <a:prstGeom prst="straightConnector1">
            <a:avLst/>
          </a:prstGeom>
          <a:noFill/>
          <a:ln w="28575" cap="flat" cmpd="sng">
            <a:solidFill>
              <a:srgbClr val="FF0000"/>
            </a:solidFill>
            <a:prstDash val="solid"/>
            <a:round/>
            <a:headEnd type="none" w="med" len="med"/>
            <a:tailEnd type="triangle" w="med" len="med"/>
          </a:ln>
        </p:spPr>
      </p:cxnSp>
      <p:cxnSp>
        <p:nvCxnSpPr>
          <p:cNvPr id="686" name="Google Shape;686;p61"/>
          <p:cNvCxnSpPr>
            <a:stCxn id="673" idx="0"/>
            <a:endCxn id="678" idx="2"/>
          </p:cNvCxnSpPr>
          <p:nvPr/>
        </p:nvCxnSpPr>
        <p:spPr>
          <a:xfrm rot="10800000" flipH="1">
            <a:off x="9821900" y="2252433"/>
            <a:ext cx="193200" cy="1724000"/>
          </a:xfrm>
          <a:prstGeom prst="straightConnector1">
            <a:avLst/>
          </a:prstGeom>
          <a:noFill/>
          <a:ln w="28575" cap="flat" cmpd="sng">
            <a:solidFill>
              <a:srgbClr val="FF0000"/>
            </a:solidFill>
            <a:prstDash val="solid"/>
            <a:round/>
            <a:headEnd type="none" w="med" len="med"/>
            <a:tailEnd type="triangle" w="med" len="med"/>
          </a:ln>
        </p:spPr>
      </p:cxnSp>
      <p:sp>
        <p:nvSpPr>
          <p:cNvPr id="687" name="Google Shape;687;p61"/>
          <p:cNvSpPr txBox="1"/>
          <p:nvPr/>
        </p:nvSpPr>
        <p:spPr>
          <a:xfrm>
            <a:off x="6292767" y="1859000"/>
            <a:ext cx="1098400" cy="2656400"/>
          </a:xfrm>
          <a:prstGeom prst="rect">
            <a:avLst/>
          </a:prstGeom>
          <a:noFill/>
          <a:ln>
            <a:noFill/>
          </a:ln>
        </p:spPr>
        <p:txBody>
          <a:bodyPr spcFirstLastPara="1" wrap="square" lIns="121900" tIns="121900" rIns="121900" bIns="121900" anchor="ctr" anchorCtr="0">
            <a:noAutofit/>
          </a:bodyPr>
          <a:lstStyle/>
          <a:p>
            <a:r>
              <a:rPr lang="en" sz="26666" b="1" dirty="0">
                <a:solidFill>
                  <a:schemeClr val="accent4">
                    <a:lumMod val="60000"/>
                    <a:lumOff val="40000"/>
                  </a:schemeClr>
                </a:solidFill>
              </a:rPr>
              <a:t>≈</a:t>
            </a:r>
            <a:endParaRPr sz="26666" b="1" dirty="0">
              <a:solidFill>
                <a:schemeClr val="accent4">
                  <a:lumMod val="60000"/>
                  <a:lumOff val="40000"/>
                </a:schemeClr>
              </a:solidFill>
            </a:endParaRPr>
          </a:p>
        </p:txBody>
      </p:sp>
      <p:sp>
        <p:nvSpPr>
          <p:cNvPr id="688" name="Google Shape;688;p61"/>
          <p:cNvSpPr txBox="1"/>
          <p:nvPr/>
        </p:nvSpPr>
        <p:spPr>
          <a:xfrm>
            <a:off x="225167" y="206867"/>
            <a:ext cx="12827200" cy="1066800"/>
          </a:xfrm>
          <a:prstGeom prst="rect">
            <a:avLst/>
          </a:prstGeom>
          <a:noFill/>
          <a:ln>
            <a:noFill/>
          </a:ln>
        </p:spPr>
        <p:txBody>
          <a:bodyPr spcFirstLastPara="1" wrap="square" lIns="121900" tIns="121900" rIns="121900" bIns="121900" anchor="t" anchorCtr="0">
            <a:noAutofit/>
          </a:bodyPr>
          <a:lstStyle/>
          <a:p>
            <a:r>
              <a:rPr lang="en" sz="3867" dirty="0">
                <a:solidFill>
                  <a:schemeClr val="bg1"/>
                </a:solidFill>
              </a:rPr>
              <a:t>Access patterns on </a:t>
            </a:r>
            <a:r>
              <a:rPr lang="en" sz="3867" b="1" dirty="0">
                <a:solidFill>
                  <a:srgbClr val="FFFF00"/>
                </a:solidFill>
              </a:rPr>
              <a:t>neighboring</a:t>
            </a:r>
            <a:r>
              <a:rPr lang="en" sz="3867" dirty="0">
                <a:solidFill>
                  <a:schemeClr val="bg1"/>
                </a:solidFill>
              </a:rPr>
              <a:t> DBs must be </a:t>
            </a:r>
            <a:r>
              <a:rPr lang="en" sz="3867" b="1" dirty="0">
                <a:solidFill>
                  <a:srgbClr val="FFFF00"/>
                </a:solidFill>
              </a:rPr>
              <a:t>similar</a:t>
            </a:r>
            <a:endParaRPr sz="3867" b="1" dirty="0">
              <a:solidFill>
                <a:srgbClr val="FFFF00"/>
              </a:solidFill>
            </a:endParaRPr>
          </a:p>
        </p:txBody>
      </p:sp>
      <p:sp>
        <p:nvSpPr>
          <p:cNvPr id="689" name="Google Shape;689;p61"/>
          <p:cNvSpPr/>
          <p:nvPr/>
        </p:nvSpPr>
        <p:spPr>
          <a:xfrm rot="-5400000">
            <a:off x="4512900" y="5155167"/>
            <a:ext cx="661200" cy="500800"/>
          </a:xfrm>
          <a:prstGeom prst="rightArrow">
            <a:avLst>
              <a:gd name="adj1" fmla="val 50000"/>
              <a:gd name="adj2" fmla="val 50000"/>
            </a:avLst>
          </a:prstGeom>
          <a:solidFill>
            <a:schemeClr val="lt2"/>
          </a:solidFill>
          <a:ln>
            <a:noFill/>
          </a:ln>
        </p:spPr>
        <p:txBody>
          <a:bodyPr spcFirstLastPara="1" wrap="square" lIns="121900" tIns="121900" rIns="121900" bIns="121900" anchor="ctr" anchorCtr="0">
            <a:noAutofit/>
          </a:bodyPr>
          <a:lstStyle/>
          <a:p>
            <a:endParaRPr sz="2400"/>
          </a:p>
        </p:txBody>
      </p:sp>
      <p:pic>
        <p:nvPicPr>
          <p:cNvPr id="690" name="Google Shape;690;p61" descr="http://icons.iconarchive.com/icons/arrioch/halloween/256/devil-icon.png"/>
          <p:cNvPicPr preferRelativeResize="0"/>
          <p:nvPr/>
        </p:nvPicPr>
        <p:blipFill rotWithShape="1">
          <a:blip r:embed="rId9">
            <a:alphaModFix amt="70000"/>
          </a:blip>
          <a:srcRect/>
          <a:stretch/>
        </p:blipFill>
        <p:spPr>
          <a:xfrm>
            <a:off x="2965184" y="2752800"/>
            <a:ext cx="864000" cy="868800"/>
          </a:xfrm>
          <a:prstGeom prst="rect">
            <a:avLst/>
          </a:prstGeom>
          <a:noFill/>
          <a:ln>
            <a:noFill/>
          </a:ln>
        </p:spPr>
      </p:pic>
      <p:sp>
        <p:nvSpPr>
          <p:cNvPr id="691" name="Google Shape;691;p61"/>
          <p:cNvSpPr txBox="1"/>
          <p:nvPr/>
        </p:nvSpPr>
        <p:spPr>
          <a:xfrm>
            <a:off x="-469533" y="3817033"/>
            <a:ext cx="3880800" cy="654400"/>
          </a:xfrm>
          <a:prstGeom prst="rect">
            <a:avLst/>
          </a:prstGeom>
          <a:noFill/>
          <a:ln>
            <a:noFill/>
          </a:ln>
        </p:spPr>
        <p:txBody>
          <a:bodyPr spcFirstLastPara="1" wrap="square" lIns="121900" tIns="121900" rIns="121900" bIns="121900" anchor="t" anchorCtr="0">
            <a:noAutofit/>
          </a:bodyPr>
          <a:lstStyle/>
          <a:p>
            <a:pPr algn="ctr"/>
            <a:r>
              <a:rPr lang="en" sz="4000">
                <a:solidFill>
                  <a:srgbClr val="BF9000"/>
                </a:solidFill>
              </a:rPr>
              <a:t>Algorithm</a:t>
            </a:r>
            <a:endParaRPr sz="4000">
              <a:solidFill>
                <a:srgbClr val="BF9000"/>
              </a:solidFill>
            </a:endParaRPr>
          </a:p>
          <a:p>
            <a:pPr algn="ctr"/>
            <a:r>
              <a:rPr lang="en" sz="2667"/>
              <a:t>   (e.g., data analytics)</a:t>
            </a:r>
            <a:endParaRPr sz="2667"/>
          </a:p>
        </p:txBody>
      </p:sp>
    </p:spTree>
    <p:extLst>
      <p:ext uri="{BB962C8B-B14F-4D97-AF65-F5344CB8AC3E}">
        <p14:creationId xmlns:p14="http://schemas.microsoft.com/office/powerpoint/2010/main" val="28836877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F8ED67-1F22-EE45-94B0-0A5A14354CB7}"/>
                  </a:ext>
                </a:extLst>
              </p:cNvPr>
              <p:cNvSpPr>
                <a:spLocks noGrp="1"/>
              </p:cNvSpPr>
              <p:nvPr>
                <p:ph idx="1"/>
              </p:nvPr>
            </p:nvSpPr>
            <p:spPr/>
            <p:txBody>
              <a:bodyPr>
                <a:normAutofit/>
              </a:bodyPr>
              <a:lstStyle/>
              <a:p>
                <a:r>
                  <a:rPr lang="en-US" sz="3200" dirty="0"/>
                  <a:t>Sorting, merging, sampling…</a:t>
                </a:r>
              </a:p>
              <a:p>
                <a:pPr lvl="1"/>
                <a:r>
                  <a:rPr lang="en-US" sz="2800" dirty="0"/>
                  <a:t>Overhead ⬇️ from </a:t>
                </a:r>
                <a14:m>
                  <m:oMath xmlns:m="http://schemas.openxmlformats.org/officeDocument/2006/math">
                    <m:r>
                      <a:rPr lang="en-US" altLang="zh-CN" sz="2800" b="0" i="1" smtClean="0">
                        <a:solidFill>
                          <a:schemeClr val="tx1"/>
                        </a:solidFill>
                        <a:latin typeface="Cambria Math" panose="02040503050406030204" pitchFamily="18" charset="0"/>
                        <a:ea typeface="Arial"/>
                        <a:cs typeface="Arial"/>
                        <a:sym typeface="Arial"/>
                      </a:rPr>
                      <m:t>𝑂</m:t>
                    </m:r>
                    <m:r>
                      <a:rPr lang="en-US" altLang="zh-CN" sz="2800" b="0" i="1" smtClean="0">
                        <a:solidFill>
                          <a:schemeClr val="tx1"/>
                        </a:solidFill>
                        <a:latin typeface="Cambria Math" panose="02040503050406030204" pitchFamily="18" charset="0"/>
                        <a:ea typeface="Arial"/>
                        <a:cs typeface="Arial"/>
                        <a:sym typeface="Arial"/>
                      </a:rPr>
                      <m:t>(</m:t>
                    </m:r>
                    <m:func>
                      <m:funcPr>
                        <m:ctrlPr>
                          <a:rPr lang="en-US" altLang="zh-CN" sz="2800" i="1">
                            <a:solidFill>
                              <a:schemeClr val="tx1"/>
                            </a:solidFill>
                            <a:latin typeface="Cambria Math" panose="02040503050406030204" pitchFamily="18" charset="0"/>
                            <a:ea typeface="Arial"/>
                            <a:cs typeface="Arial"/>
                            <a:sym typeface="Arial"/>
                          </a:rPr>
                        </m:ctrlPr>
                      </m:funcPr>
                      <m:fName>
                        <m:r>
                          <m:rPr>
                            <m:sty m:val="p"/>
                          </m:rPr>
                          <a:rPr lang="en-US" altLang="zh-CN" sz="2800" b="0" smtClean="0">
                            <a:solidFill>
                              <a:schemeClr val="tx1"/>
                            </a:solidFill>
                            <a:latin typeface="Cambria Math" panose="02040503050406030204" pitchFamily="18" charset="0"/>
                            <a:ea typeface="Arial"/>
                            <a:cs typeface="Arial"/>
                            <a:sym typeface="Arial"/>
                          </a:rPr>
                          <m:t>log</m:t>
                        </m:r>
                      </m:fName>
                      <m:e>
                        <m:r>
                          <a:rPr lang="en-US" altLang="zh-CN" sz="2800" b="0" i="1" smtClean="0">
                            <a:solidFill>
                              <a:schemeClr val="tx1"/>
                            </a:solidFill>
                            <a:latin typeface="Cambria Math" panose="02040503050406030204" pitchFamily="18" charset="0"/>
                            <a:ea typeface="Arial"/>
                            <a:cs typeface="Arial"/>
                            <a:sym typeface="Arial"/>
                          </a:rPr>
                          <m:t>𝑛</m:t>
                        </m:r>
                        <m:r>
                          <a:rPr lang="en-US" altLang="zh-CN" sz="2800" b="0" i="1" smtClean="0">
                            <a:solidFill>
                              <a:schemeClr val="tx1"/>
                            </a:solidFill>
                            <a:latin typeface="Cambria Math" panose="02040503050406030204" pitchFamily="18" charset="0"/>
                            <a:ea typeface="Arial"/>
                            <a:cs typeface="Arial"/>
                            <a:sym typeface="Arial"/>
                          </a:rPr>
                          <m:t>)</m:t>
                        </m:r>
                      </m:e>
                    </m:func>
                  </m:oMath>
                </a14:m>
                <a:r>
                  <a:rPr lang="en-US" altLang="zh-CN" sz="2800" dirty="0">
                    <a:solidFill>
                      <a:schemeClr val="tx1"/>
                    </a:solidFill>
                    <a:latin typeface="Arial"/>
                    <a:ea typeface="Arial"/>
                    <a:cs typeface="Arial"/>
                    <a:sym typeface="Arial"/>
                  </a:rPr>
                  <a:t> to </a:t>
                </a:r>
                <a14:m>
                  <m:oMath xmlns:m="http://schemas.openxmlformats.org/officeDocument/2006/math">
                    <m:func>
                      <m:funcPr>
                        <m:ctrlPr>
                          <a:rPr lang="en-US" sz="2800" i="1">
                            <a:latin typeface="Cambria Math" panose="02040503050406030204" pitchFamily="18" charset="0"/>
                          </a:rPr>
                        </m:ctrlPr>
                      </m:funcPr>
                      <m:fName>
                        <m:r>
                          <a:rPr lang="en-US" sz="2800" b="0" i="1" smtClean="0">
                            <a:latin typeface="Cambria Math" panose="02040503050406030204" pitchFamily="18" charset="0"/>
                          </a:rPr>
                          <m:t>𝑂</m:t>
                        </m:r>
                        <m:r>
                          <a:rPr lang="en-US" sz="2800" b="0" i="0" smtClean="0">
                            <a:latin typeface="Cambria Math" panose="02040503050406030204" pitchFamily="18" charset="0"/>
                          </a:rPr>
                          <m:t>(</m:t>
                        </m:r>
                        <m:r>
                          <m:rPr>
                            <m:sty m:val="p"/>
                          </m:rPr>
                          <a:rPr lang="en-US" sz="2800">
                            <a:latin typeface="Cambria Math" panose="02040503050406030204" pitchFamily="18" charset="0"/>
                          </a:rPr>
                          <m:t>log</m:t>
                        </m:r>
                        <m:r>
                          <a:rPr lang="en-US" sz="2800">
                            <a:latin typeface="Cambria Math" panose="02040503050406030204" pitchFamily="18" charset="0"/>
                          </a:rPr>
                          <m:t> </m:t>
                        </m:r>
                        <m:r>
                          <m:rPr>
                            <m:sty m:val="p"/>
                          </m:rPr>
                          <a:rPr lang="en-US" sz="2800">
                            <a:latin typeface="Cambria Math" panose="02040503050406030204" pitchFamily="18" charset="0"/>
                          </a:rPr>
                          <m:t>log</m:t>
                        </m:r>
                      </m:fName>
                      <m:e>
                        <m:r>
                          <a:rPr lang="en-US" sz="2800">
                            <a:latin typeface="Cambria Math" panose="02040503050406030204" pitchFamily="18" charset="0"/>
                          </a:rPr>
                          <m:t>𝑛</m:t>
                        </m:r>
                        <m:r>
                          <a:rPr lang="en-US" sz="2800" b="0" i="0" smtClean="0">
                            <a:latin typeface="Cambria Math" panose="02040503050406030204" pitchFamily="18" charset="0"/>
                          </a:rPr>
                          <m:t>)</m:t>
                        </m:r>
                      </m:e>
                    </m:func>
                  </m:oMath>
                </a14:m>
                <a:r>
                  <a:rPr lang="en-US" sz="2800" dirty="0"/>
                  <a:t> </a:t>
                </a:r>
                <a:r>
                  <a:rPr lang="en-US" sz="2000" dirty="0"/>
                  <a:t>[CCMS17]</a:t>
                </a:r>
              </a:p>
              <a:p>
                <a:pPr lvl="1"/>
                <a:endParaRPr lang="en-US" sz="2800" dirty="0"/>
              </a:p>
              <a:p>
                <a:r>
                  <a:rPr lang="en-US" sz="3200" dirty="0"/>
                  <a:t>Shuffling</a:t>
                </a:r>
              </a:p>
              <a:p>
                <a:pPr lvl="1"/>
                <a:r>
                  <a:rPr lang="en-US" sz="2800" dirty="0"/>
                  <a:t>Overhead ⬇️ from </a:t>
                </a:r>
                <a14:m>
                  <m:oMath xmlns:m="http://schemas.openxmlformats.org/officeDocument/2006/math">
                    <m:r>
                      <a:rPr lang="en-US" altLang="zh-CN" sz="2800" i="1">
                        <a:latin typeface="Cambria Math" panose="02040503050406030204" pitchFamily="18" charset="0"/>
                        <a:ea typeface="Arial"/>
                        <a:cs typeface="Arial"/>
                        <a:sym typeface="Arial"/>
                      </a:rPr>
                      <m:t>𝑂</m:t>
                    </m:r>
                    <m:r>
                      <a:rPr lang="en-US" altLang="zh-CN" sz="2800" i="1">
                        <a:latin typeface="Cambria Math" panose="02040503050406030204" pitchFamily="18" charset="0"/>
                        <a:ea typeface="Arial"/>
                        <a:cs typeface="Arial"/>
                        <a:sym typeface="Arial"/>
                      </a:rPr>
                      <m:t>(</m:t>
                    </m:r>
                    <m:r>
                      <a:rPr lang="en-US" altLang="zh-CN" sz="2800" b="0" i="1" smtClean="0">
                        <a:latin typeface="Cambria Math" panose="02040503050406030204" pitchFamily="18" charset="0"/>
                        <a:ea typeface="Arial"/>
                        <a:cs typeface="Arial"/>
                        <a:sym typeface="Arial"/>
                      </a:rPr>
                      <m:t>𝑝𝑜𝑙𝑦</m:t>
                    </m:r>
                    <m:r>
                      <a:rPr lang="en-US" altLang="zh-CN" sz="2800" b="0" i="1" smtClean="0">
                        <a:latin typeface="Cambria Math" panose="02040503050406030204" pitchFamily="18" charset="0"/>
                        <a:ea typeface="Arial"/>
                        <a:cs typeface="Arial"/>
                        <a:sym typeface="Arial"/>
                      </a:rPr>
                      <m:t>(</m:t>
                    </m:r>
                    <m:r>
                      <a:rPr lang="en-US" altLang="zh-CN" sz="2800" b="0" i="1" smtClean="0">
                        <a:latin typeface="Cambria Math" panose="02040503050406030204" pitchFamily="18" charset="0"/>
                        <a:ea typeface="Arial"/>
                        <a:cs typeface="Arial"/>
                        <a:sym typeface="Arial"/>
                      </a:rPr>
                      <m:t>𝑛</m:t>
                    </m:r>
                    <m:r>
                      <a:rPr lang="en-US" altLang="zh-CN" sz="2800" b="0" i="1" smtClean="0">
                        <a:latin typeface="Cambria Math" panose="02040503050406030204" pitchFamily="18" charset="0"/>
                        <a:ea typeface="Arial"/>
                        <a:cs typeface="Arial"/>
                        <a:sym typeface="Arial"/>
                      </a:rPr>
                      <m:t>))</m:t>
                    </m:r>
                  </m:oMath>
                </a14:m>
                <a:r>
                  <a:rPr lang="en-US" altLang="zh-CN" sz="2800" dirty="0">
                    <a:latin typeface="Arial"/>
                    <a:ea typeface="Arial"/>
                    <a:cs typeface="Arial"/>
                    <a:sym typeface="Arial"/>
                  </a:rPr>
                  <a:t> to </a:t>
                </a:r>
                <a14:m>
                  <m:oMath xmlns:m="http://schemas.openxmlformats.org/officeDocument/2006/math">
                    <m:func>
                      <m:funcPr>
                        <m:ctrlPr>
                          <a:rPr lang="en-US" sz="2800" i="1">
                            <a:latin typeface="Cambria Math" panose="02040503050406030204" pitchFamily="18" charset="0"/>
                          </a:rPr>
                        </m:ctrlPr>
                      </m:funcPr>
                      <m:fName>
                        <m:r>
                          <a:rPr lang="en-US" sz="2800" i="1">
                            <a:latin typeface="Cambria Math" panose="02040503050406030204" pitchFamily="18" charset="0"/>
                          </a:rPr>
                          <m:t>𝑂</m:t>
                        </m:r>
                        <m:r>
                          <a:rPr lang="en-US" sz="2800">
                            <a:latin typeface="Cambria Math" panose="02040503050406030204" pitchFamily="18" charset="0"/>
                          </a:rPr>
                          <m:t>(</m:t>
                        </m:r>
                        <m:r>
                          <m:rPr>
                            <m:sty m:val="p"/>
                          </m:rPr>
                          <a:rPr lang="en-US" sz="2800">
                            <a:latin typeface="Cambria Math" panose="02040503050406030204" pitchFamily="18" charset="0"/>
                          </a:rPr>
                          <m:t>log</m:t>
                        </m:r>
                      </m:fName>
                      <m:e>
                        <m:r>
                          <a:rPr lang="en-US" sz="2800">
                            <a:latin typeface="Cambria Math" panose="02040503050406030204" pitchFamily="18" charset="0"/>
                          </a:rPr>
                          <m:t>𝑛</m:t>
                        </m:r>
                        <m:r>
                          <a:rPr lang="en-US" sz="2800">
                            <a:latin typeface="Cambria Math" panose="02040503050406030204" pitchFamily="18" charset="0"/>
                          </a:rPr>
                          <m:t>)</m:t>
                        </m:r>
                      </m:e>
                    </m:func>
                  </m:oMath>
                </a14:m>
                <a:r>
                  <a:rPr lang="en-US" sz="2800" dirty="0"/>
                  <a:t> </a:t>
                </a:r>
                <a:r>
                  <a:rPr lang="en-US" sz="2000" dirty="0"/>
                  <a:t>[GKLX21] [BHMS21]</a:t>
                </a:r>
              </a:p>
              <a:p>
                <a:pPr lvl="1"/>
                <a:endParaRPr lang="en-US" sz="2000" dirty="0"/>
              </a:p>
              <a:p>
                <a:r>
                  <a:rPr lang="en-US" sz="3200" dirty="0"/>
                  <a:t>DP-ORAM</a:t>
                </a:r>
                <a:r>
                  <a:rPr lang="en-US" sz="1800" dirty="0"/>
                  <a:t>[WCM16]</a:t>
                </a:r>
              </a:p>
              <a:p>
                <a:pPr lvl="1"/>
                <a:r>
                  <a:rPr lang="en-US" sz="2800" dirty="0"/>
                  <a:t>2x-10x faster than ORAM</a:t>
                </a:r>
              </a:p>
            </p:txBody>
          </p:sp>
        </mc:Choice>
        <mc:Fallback xmlns="">
          <p:sp>
            <p:nvSpPr>
              <p:cNvPr id="3" name="Content Placeholder 2">
                <a:extLst>
                  <a:ext uri="{FF2B5EF4-FFF2-40B4-BE49-F238E27FC236}">
                    <a16:creationId xmlns:a16="http://schemas.microsoft.com/office/drawing/2014/main" id="{86F8ED67-1F22-EE45-94B0-0A5A14354CB7}"/>
                  </a:ext>
                </a:extLst>
              </p:cNvPr>
              <p:cNvSpPr>
                <a:spLocks noGrp="1" noRot="1" noChangeAspect="1" noMove="1" noResize="1" noEditPoints="1" noAdjustHandles="1" noChangeArrowheads="1" noChangeShapeType="1" noTextEdit="1"/>
              </p:cNvSpPr>
              <p:nvPr>
                <p:ph idx="1"/>
              </p:nvPr>
            </p:nvSpPr>
            <p:spPr>
              <a:blipFill>
                <a:blip r:embed="rId3"/>
                <a:stretch>
                  <a:fillRect l="-1206" t="-321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209FC7-5B9A-154E-AAEF-FB311E5299FD}"/>
              </a:ext>
            </a:extLst>
          </p:cNvPr>
          <p:cNvSpPr>
            <a:spLocks noGrp="1"/>
          </p:cNvSpPr>
          <p:nvPr>
            <p:ph type="sldNum" sz="quarter" idx="12"/>
          </p:nvPr>
        </p:nvSpPr>
        <p:spPr/>
        <p:txBody>
          <a:bodyPr/>
          <a:lstStyle/>
          <a:p>
            <a:fld id="{41E3F2BF-CFD2-B941-A75D-E2179CA4D974}" type="slidenum">
              <a:rPr lang="en-US" smtClean="0"/>
              <a:t>89</a:t>
            </a:fld>
            <a:endParaRPr lang="en-US"/>
          </a:p>
        </p:txBody>
      </p:sp>
      <p:sp>
        <p:nvSpPr>
          <p:cNvPr id="5" name="Title 1">
            <a:extLst>
              <a:ext uri="{FF2B5EF4-FFF2-40B4-BE49-F238E27FC236}">
                <a16:creationId xmlns:a16="http://schemas.microsoft.com/office/drawing/2014/main" id="{809AEE1B-73C6-3245-BB28-6F53FC74B938}"/>
              </a:ext>
            </a:extLst>
          </p:cNvPr>
          <p:cNvSpPr>
            <a:spLocks noGrp="1"/>
          </p:cNvSpPr>
          <p:nvPr>
            <p:ph type="title"/>
          </p:nvPr>
        </p:nvSpPr>
        <p:spPr/>
        <p:txBody>
          <a:bodyPr/>
          <a:lstStyle/>
          <a:p>
            <a:r>
              <a:rPr lang="en-US" dirty="0"/>
              <a:t>Efficiency Improvement by DO</a:t>
            </a:r>
          </a:p>
        </p:txBody>
      </p:sp>
    </p:spTree>
    <p:extLst>
      <p:ext uri="{BB962C8B-B14F-4D97-AF65-F5344CB8AC3E}">
        <p14:creationId xmlns:p14="http://schemas.microsoft.com/office/powerpoint/2010/main" val="4006004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E23FBD-105C-D84B-B63C-32819A6FEBA3}"/>
              </a:ext>
            </a:extLst>
          </p:cNvPr>
          <p:cNvSpPr>
            <a:spLocks noGrp="1"/>
          </p:cNvSpPr>
          <p:nvPr>
            <p:ph type="sldNum" sz="quarter" idx="12"/>
          </p:nvPr>
        </p:nvSpPr>
        <p:spPr/>
        <p:txBody>
          <a:bodyPr/>
          <a:lstStyle/>
          <a:p>
            <a:fld id="{41E3F2BF-CFD2-B941-A75D-E2179CA4D974}" type="slidenum">
              <a:rPr lang="en-US" smtClean="0"/>
              <a:t>9</a:t>
            </a:fld>
            <a:endParaRPr lang="en-US"/>
          </a:p>
        </p:txBody>
      </p:sp>
      <p:pic>
        <p:nvPicPr>
          <p:cNvPr id="3" name="Google Shape;629;p48">
            <a:extLst>
              <a:ext uri="{FF2B5EF4-FFF2-40B4-BE49-F238E27FC236}">
                <a16:creationId xmlns:a16="http://schemas.microsoft.com/office/drawing/2014/main" id="{CBBC2C4F-6BEB-314E-A4F2-7B28C60A122F}"/>
              </a:ext>
            </a:extLst>
          </p:cNvPr>
          <p:cNvPicPr preferRelativeResize="0"/>
          <p:nvPr/>
        </p:nvPicPr>
        <p:blipFill>
          <a:blip r:embed="rId3">
            <a:alphaModFix/>
          </a:blip>
          <a:stretch>
            <a:fillRect/>
          </a:stretch>
        </p:blipFill>
        <p:spPr>
          <a:xfrm>
            <a:off x="552184" y="437554"/>
            <a:ext cx="4506199" cy="5904880"/>
          </a:xfrm>
          <a:prstGeom prst="rect">
            <a:avLst/>
          </a:prstGeom>
          <a:noFill/>
          <a:ln>
            <a:noFill/>
          </a:ln>
        </p:spPr>
      </p:pic>
      <p:sp>
        <p:nvSpPr>
          <p:cNvPr id="4" name="Rounded Rectangle 3">
            <a:extLst>
              <a:ext uri="{FF2B5EF4-FFF2-40B4-BE49-F238E27FC236}">
                <a16:creationId xmlns:a16="http://schemas.microsoft.com/office/drawing/2014/main" id="{BAE47825-5FDF-5948-8FF0-89FA3C787A3C}"/>
              </a:ext>
            </a:extLst>
          </p:cNvPr>
          <p:cNvSpPr/>
          <p:nvPr/>
        </p:nvSpPr>
        <p:spPr>
          <a:xfrm>
            <a:off x="4844375" y="4980562"/>
            <a:ext cx="5972308" cy="13618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t>Why DO lacks composability</a:t>
            </a:r>
            <a:endParaRPr lang="en-US" sz="3200" dirty="0"/>
          </a:p>
        </p:txBody>
      </p:sp>
      <p:sp>
        <p:nvSpPr>
          <p:cNvPr id="5" name="Rounded Rectangle 4">
            <a:extLst>
              <a:ext uri="{FF2B5EF4-FFF2-40B4-BE49-F238E27FC236}">
                <a16:creationId xmlns:a16="http://schemas.microsoft.com/office/drawing/2014/main" id="{3329BB5D-28D9-8848-AC8A-26EE37F5D0FD}"/>
              </a:ext>
            </a:extLst>
          </p:cNvPr>
          <p:cNvSpPr/>
          <p:nvPr/>
        </p:nvSpPr>
        <p:spPr>
          <a:xfrm>
            <a:off x="5692302" y="2480779"/>
            <a:ext cx="5661498" cy="1361872"/>
          </a:xfrm>
          <a:prstGeom prst="roundRect">
            <a:avLst/>
          </a:prstGeom>
          <a:solidFill>
            <a:schemeClr val="bg1">
              <a:lumMod val="85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chemeClr val="bg1">
                    <a:lumMod val="65000"/>
                  </a:schemeClr>
                </a:solidFill>
              </a:rPr>
              <a:t>A New, Composable DO notion </a:t>
            </a:r>
            <a:endParaRPr lang="en-US" sz="3200" dirty="0">
              <a:solidFill>
                <a:schemeClr val="bg1">
                  <a:lumMod val="65000"/>
                </a:schemeClr>
              </a:solidFill>
            </a:endParaRPr>
          </a:p>
        </p:txBody>
      </p:sp>
      <p:pic>
        <p:nvPicPr>
          <p:cNvPr id="6" name="Google Shape;633;p48">
            <a:extLst>
              <a:ext uri="{FF2B5EF4-FFF2-40B4-BE49-F238E27FC236}">
                <a16:creationId xmlns:a16="http://schemas.microsoft.com/office/drawing/2014/main" id="{6E1FDC47-0B1C-394C-9374-28E06A3B954D}"/>
              </a:ext>
            </a:extLst>
          </p:cNvPr>
          <p:cNvPicPr preferRelativeResize="0"/>
          <p:nvPr/>
        </p:nvPicPr>
        <p:blipFill>
          <a:blip r:embed="rId4">
            <a:alphaModFix/>
          </a:blip>
          <a:stretch>
            <a:fillRect/>
          </a:stretch>
        </p:blipFill>
        <p:spPr>
          <a:xfrm>
            <a:off x="7474155" y="3982224"/>
            <a:ext cx="615946" cy="722350"/>
          </a:xfrm>
          <a:prstGeom prst="rect">
            <a:avLst/>
          </a:prstGeom>
          <a:noFill/>
          <a:ln>
            <a:noFill/>
          </a:ln>
        </p:spPr>
      </p:pic>
      <p:sp>
        <p:nvSpPr>
          <p:cNvPr id="7" name="Rounded Rectangle 6">
            <a:extLst>
              <a:ext uri="{FF2B5EF4-FFF2-40B4-BE49-F238E27FC236}">
                <a16:creationId xmlns:a16="http://schemas.microsoft.com/office/drawing/2014/main" id="{AD56D949-7324-CF41-A5BD-C34402533233}"/>
              </a:ext>
            </a:extLst>
          </p:cNvPr>
          <p:cNvSpPr/>
          <p:nvPr/>
        </p:nvSpPr>
        <p:spPr>
          <a:xfrm>
            <a:off x="6258128" y="368185"/>
            <a:ext cx="5661498" cy="1361872"/>
          </a:xfrm>
          <a:prstGeom prst="roundRect">
            <a:avLst/>
          </a:prstGeom>
          <a:solidFill>
            <a:schemeClr val="bg1">
              <a:lumMod val="85000"/>
            </a:schemeClr>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chemeClr val="bg1">
                    <a:lumMod val="65000"/>
                  </a:schemeClr>
                </a:solidFill>
              </a:rPr>
              <a:t>Applications</a:t>
            </a:r>
            <a:endParaRPr lang="en-US" sz="3200" dirty="0">
              <a:solidFill>
                <a:schemeClr val="bg1">
                  <a:lumMod val="65000"/>
                </a:schemeClr>
              </a:solidFill>
            </a:endParaRPr>
          </a:p>
        </p:txBody>
      </p:sp>
      <p:pic>
        <p:nvPicPr>
          <p:cNvPr id="8" name="Google Shape;633;p48">
            <a:extLst>
              <a:ext uri="{FF2B5EF4-FFF2-40B4-BE49-F238E27FC236}">
                <a16:creationId xmlns:a16="http://schemas.microsoft.com/office/drawing/2014/main" id="{B45FFEED-ED73-304D-B36B-B370AE8551DF}"/>
              </a:ext>
            </a:extLst>
          </p:cNvPr>
          <p:cNvPicPr preferRelativeResize="0"/>
          <p:nvPr/>
        </p:nvPicPr>
        <p:blipFill>
          <a:blip r:embed="rId4">
            <a:alphaModFix/>
          </a:blip>
          <a:stretch>
            <a:fillRect/>
          </a:stretch>
        </p:blipFill>
        <p:spPr>
          <a:xfrm>
            <a:off x="8472931" y="1732260"/>
            <a:ext cx="615946" cy="722350"/>
          </a:xfrm>
          <a:prstGeom prst="rect">
            <a:avLst/>
          </a:prstGeom>
          <a:noFill/>
          <a:ln>
            <a:noFill/>
          </a:ln>
        </p:spPr>
      </p:pic>
    </p:spTree>
    <p:extLst>
      <p:ext uri="{BB962C8B-B14F-4D97-AF65-F5344CB8AC3E}">
        <p14:creationId xmlns:p14="http://schemas.microsoft.com/office/powerpoint/2010/main" val="23986274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F8ED67-1F22-EE45-94B0-0A5A14354CB7}"/>
                  </a:ext>
                </a:extLst>
              </p:cNvPr>
              <p:cNvSpPr>
                <a:spLocks noGrp="1"/>
              </p:cNvSpPr>
              <p:nvPr>
                <p:ph idx="1"/>
              </p:nvPr>
            </p:nvSpPr>
            <p:spPr>
              <a:xfrm>
                <a:off x="838200" y="7445840"/>
                <a:ext cx="10515600" cy="4351338"/>
              </a:xfrm>
            </p:spPr>
            <p:txBody>
              <a:bodyPr>
                <a:normAutofit/>
              </a:bodyPr>
              <a:lstStyle/>
              <a:p>
                <a:r>
                  <a:rPr lang="en-US" sz="3600" dirty="0"/>
                  <a:t>Specific purpose: </a:t>
                </a:r>
              </a:p>
              <a:p>
                <a:pPr lvl="1"/>
                <a14:m>
                  <m:oMath xmlns:m="http://schemas.openxmlformats.org/officeDocument/2006/math">
                    <m:r>
                      <a:rPr lang="en-US" sz="3200" i="1">
                        <a:latin typeface="Cambria Math" panose="02040503050406030204" pitchFamily="18" charset="0"/>
                      </a:rPr>
                      <m:t>𝑂</m:t>
                    </m:r>
                    <m:r>
                      <a:rPr lang="en-US" sz="3200" i="1">
                        <a:latin typeface="Cambria Math" panose="02040503050406030204" pitchFamily="18" charset="0"/>
                      </a:rPr>
                      <m:t>(</m:t>
                    </m:r>
                    <m:r>
                      <a:rPr lang="en-US" sz="3200" i="1">
                        <a:latin typeface="Cambria Math" panose="02040503050406030204" pitchFamily="18" charset="0"/>
                      </a:rPr>
                      <m:t>𝑛</m:t>
                    </m:r>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log</m:t>
                        </m:r>
                      </m:fName>
                      <m:e>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log</m:t>
                            </m:r>
                          </m:fName>
                          <m:e>
                            <m:r>
                              <a:rPr lang="en-US" sz="3200" i="1">
                                <a:latin typeface="Cambria Math" panose="02040503050406030204" pitchFamily="18" charset="0"/>
                              </a:rPr>
                              <m:t>𝑛</m:t>
                            </m:r>
                            <m:r>
                              <a:rPr lang="en-US" sz="3200" i="1">
                                <a:latin typeface="Cambria Math" panose="02040503050406030204" pitchFamily="18" charset="0"/>
                              </a:rPr>
                              <m:t>)</m:t>
                            </m:r>
                          </m:e>
                        </m:func>
                      </m:e>
                    </m:func>
                    <m:r>
                      <a:rPr lang="en-US" sz="3200" i="1">
                        <a:latin typeface="Cambria Math" panose="02040503050406030204" pitchFamily="18" charset="0"/>
                      </a:rPr>
                      <m:t> </m:t>
                    </m:r>
                  </m:oMath>
                </a14:m>
                <a:r>
                  <a:rPr lang="en-US" sz="3200" dirty="0"/>
                  <a:t>Stable Sorting </a:t>
                </a:r>
              </a:p>
              <a:p>
                <a:pPr lvl="1"/>
                <a14:m>
                  <m:oMath xmlns:m="http://schemas.openxmlformats.org/officeDocument/2006/math">
                    <m:r>
                      <a:rPr lang="en-US" sz="3200" i="1">
                        <a:latin typeface="Cambria Math" panose="02040503050406030204" pitchFamily="18" charset="0"/>
                      </a:rPr>
                      <m:t>𝑂</m:t>
                    </m:r>
                    <m:r>
                      <a:rPr lang="en-US" sz="3200" i="1">
                        <a:latin typeface="Cambria Math" panose="02040503050406030204" pitchFamily="18" charset="0"/>
                      </a:rPr>
                      <m:t>(</m:t>
                    </m:r>
                    <m:r>
                      <a:rPr lang="en-US" sz="3200" i="1">
                        <a:latin typeface="Cambria Math" panose="02040503050406030204" pitchFamily="18" charset="0"/>
                      </a:rPr>
                      <m:t>𝑛</m:t>
                    </m:r>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log</m:t>
                        </m:r>
                      </m:fName>
                      <m:e>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log</m:t>
                            </m:r>
                          </m:fName>
                          <m:e>
                            <m:r>
                              <a:rPr lang="en-US" sz="3200" i="1">
                                <a:latin typeface="Cambria Math" panose="02040503050406030204" pitchFamily="18" charset="0"/>
                              </a:rPr>
                              <m:t>𝑛</m:t>
                            </m:r>
                            <m:r>
                              <a:rPr lang="en-US" sz="3200" i="1">
                                <a:latin typeface="Cambria Math" panose="02040503050406030204" pitchFamily="18" charset="0"/>
                              </a:rPr>
                              <m:t>)</m:t>
                            </m:r>
                          </m:e>
                        </m:func>
                      </m:e>
                    </m:func>
                    <m:r>
                      <a:rPr lang="en-US" sz="3200" i="1">
                        <a:latin typeface="Cambria Math" panose="02040503050406030204" pitchFamily="18" charset="0"/>
                      </a:rPr>
                      <m:t> </m:t>
                    </m:r>
                  </m:oMath>
                </a14:m>
                <a:r>
                  <a:rPr lang="en-US" sz="3200" dirty="0"/>
                  <a:t>Merging</a:t>
                </a:r>
              </a:p>
              <a:p>
                <a:pPr lvl="1"/>
                <a14:m>
                  <m:oMath xmlns:m="http://schemas.openxmlformats.org/officeDocument/2006/math">
                    <m:r>
                      <a:rPr lang="en-US" sz="3200" i="1">
                        <a:latin typeface="Cambria Math" panose="02040503050406030204" pitchFamily="18" charset="0"/>
                      </a:rPr>
                      <m:t>𝑂</m:t>
                    </m:r>
                    <m:r>
                      <a:rPr lang="en-US" sz="3200" i="1">
                        <a:latin typeface="Cambria Math" panose="02040503050406030204" pitchFamily="18" charset="0"/>
                      </a:rPr>
                      <m:t>(</m:t>
                    </m:r>
                    <m:r>
                      <a:rPr lang="en-US" sz="3200" i="1">
                        <a:latin typeface="Cambria Math" panose="02040503050406030204" pitchFamily="18" charset="0"/>
                      </a:rPr>
                      <m:t>𝑛</m:t>
                    </m:r>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log</m:t>
                        </m:r>
                      </m:fName>
                      <m:e>
                        <m:r>
                          <a:rPr lang="en-US" sz="3200" b="0" i="1" smtClean="0">
                            <a:latin typeface="Cambria Math" panose="02040503050406030204" pitchFamily="18" charset="0"/>
                          </a:rPr>
                          <m:t> </m:t>
                        </m:r>
                        <m:r>
                          <a:rPr lang="en-US" sz="3200" b="0" i="1" smtClean="0">
                            <a:latin typeface="Cambria Math" panose="02040503050406030204" pitchFamily="18" charset="0"/>
                          </a:rPr>
                          <m:t>𝑛</m:t>
                        </m:r>
                        <m:r>
                          <a:rPr lang="en-US" sz="3200" b="0" i="1" smtClean="0">
                            <a:latin typeface="Cambria Math" panose="02040503050406030204" pitchFamily="18" charset="0"/>
                          </a:rPr>
                          <m:t>)</m:t>
                        </m:r>
                      </m:e>
                    </m:func>
                    <m:r>
                      <a:rPr lang="en-US" sz="3200" i="1">
                        <a:latin typeface="Cambria Math" panose="02040503050406030204" pitchFamily="18" charset="0"/>
                      </a:rPr>
                      <m:t> </m:t>
                    </m:r>
                  </m:oMath>
                </a14:m>
                <a:r>
                  <a:rPr lang="en-US" sz="3200" dirty="0"/>
                  <a:t>Distributed Shuffling </a:t>
                </a:r>
              </a:p>
              <a:p>
                <a:pPr lvl="1"/>
                <a:endParaRPr lang="en-US" sz="3200" dirty="0"/>
              </a:p>
              <a:p>
                <a:r>
                  <a:rPr lang="en-US" sz="3600" dirty="0"/>
                  <a:t>General Purpose:</a:t>
                </a:r>
              </a:p>
              <a:p>
                <a:pPr lvl="1"/>
                <a:r>
                  <a:rPr lang="en-US" sz="3200" dirty="0"/>
                  <a:t>DP-ORAM</a:t>
                </a:r>
              </a:p>
            </p:txBody>
          </p:sp>
        </mc:Choice>
        <mc:Fallback xmlns="">
          <p:sp>
            <p:nvSpPr>
              <p:cNvPr id="3" name="Content Placeholder 2">
                <a:extLst>
                  <a:ext uri="{FF2B5EF4-FFF2-40B4-BE49-F238E27FC236}">
                    <a16:creationId xmlns:a16="http://schemas.microsoft.com/office/drawing/2014/main" id="{86F8ED67-1F22-EE45-94B0-0A5A14354CB7}"/>
                  </a:ext>
                </a:extLst>
              </p:cNvPr>
              <p:cNvSpPr>
                <a:spLocks noGrp="1" noRot="1" noChangeAspect="1" noMove="1" noResize="1" noEditPoints="1" noAdjustHandles="1" noChangeArrowheads="1" noChangeShapeType="1" noTextEdit="1"/>
              </p:cNvSpPr>
              <p:nvPr>
                <p:ph idx="1"/>
              </p:nvPr>
            </p:nvSpPr>
            <p:spPr>
              <a:xfrm>
                <a:off x="838200" y="7445840"/>
                <a:ext cx="10515600" cy="4351338"/>
              </a:xfrm>
              <a:blipFill>
                <a:blip r:embed="rId2"/>
                <a:stretch>
                  <a:fillRect l="-1568" t="-3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65C234FC-F802-D244-95C8-E51A514CCB29}"/>
                  </a:ext>
                </a:extLst>
              </p:cNvPr>
              <p:cNvGraphicFramePr>
                <a:graphicFrameLocks noGrp="1"/>
              </p:cNvGraphicFramePr>
              <p:nvPr>
                <p:extLst/>
              </p:nvPr>
            </p:nvGraphicFramePr>
            <p:xfrm>
              <a:off x="564994" y="942689"/>
              <a:ext cx="10223480" cy="5187631"/>
            </p:xfrm>
            <a:graphic>
              <a:graphicData uri="http://schemas.openxmlformats.org/drawingml/2006/table">
                <a:tbl>
                  <a:tblPr firstRow="1" bandRow="1">
                    <a:tableStyleId>{9D7B26C5-4107-4FEC-AEDC-1716B250A1EF}</a:tableStyleId>
                  </a:tblPr>
                  <a:tblGrid>
                    <a:gridCol w="2765503">
                      <a:extLst>
                        <a:ext uri="{9D8B030D-6E8A-4147-A177-3AD203B41FA5}">
                          <a16:colId xmlns:a16="http://schemas.microsoft.com/office/drawing/2014/main" val="2542891495"/>
                        </a:ext>
                      </a:extLst>
                    </a:gridCol>
                    <a:gridCol w="2765503">
                      <a:extLst>
                        <a:ext uri="{9D8B030D-6E8A-4147-A177-3AD203B41FA5}">
                          <a16:colId xmlns:a16="http://schemas.microsoft.com/office/drawing/2014/main" val="1250589218"/>
                        </a:ext>
                      </a:extLst>
                    </a:gridCol>
                    <a:gridCol w="1926971">
                      <a:extLst>
                        <a:ext uri="{9D8B030D-6E8A-4147-A177-3AD203B41FA5}">
                          <a16:colId xmlns:a16="http://schemas.microsoft.com/office/drawing/2014/main" val="1005854941"/>
                        </a:ext>
                      </a:extLst>
                    </a:gridCol>
                    <a:gridCol w="2765503">
                      <a:extLst>
                        <a:ext uri="{9D8B030D-6E8A-4147-A177-3AD203B41FA5}">
                          <a16:colId xmlns:a16="http://schemas.microsoft.com/office/drawing/2014/main" val="149666333"/>
                        </a:ext>
                      </a:extLst>
                    </a:gridCol>
                  </a:tblGrid>
                  <a:tr h="1120575">
                    <a:tc>
                      <a:txBody>
                        <a:bodyPr/>
                        <a:lstStyle/>
                        <a:p>
                          <a:pPr algn="ctr"/>
                          <a:r>
                            <a:rPr lang="en-US" sz="3200" dirty="0"/>
                            <a:t>Name</a:t>
                          </a:r>
                        </a:p>
                      </a:txBody>
                      <a:tcPr>
                        <a:lnR w="12700" cap="flat" cmpd="sng" algn="ctr">
                          <a:solidFill>
                            <a:schemeClr val="tx1"/>
                          </a:solidFill>
                          <a:prstDash val="solid"/>
                          <a:round/>
                          <a:headEnd type="none" w="med" len="med"/>
                          <a:tailEnd type="none" w="med" len="med"/>
                        </a:lnR>
                      </a:tcPr>
                    </a:tc>
                    <a:tc>
                      <a:txBody>
                        <a:bodyPr/>
                        <a:lstStyle/>
                        <a:p>
                          <a:pPr algn="ctr"/>
                          <a:r>
                            <a:rPr lang="en-US" sz="3200" dirty="0"/>
                            <a:t>Oblivious</a:t>
                          </a:r>
                        </a:p>
                        <a:p>
                          <a:pPr algn="ctr"/>
                          <a:r>
                            <a:rPr lang="en-US" sz="3200" dirty="0"/>
                            <a:t>Overhead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a:t>DO</a:t>
                          </a:r>
                        </a:p>
                        <a:p>
                          <a:pPr algn="ctr"/>
                          <a:r>
                            <a:rPr lang="en-US" sz="3200" dirty="0"/>
                            <a:t>Overhead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98246215"/>
                      </a:ext>
                    </a:extLst>
                  </a:tr>
                  <a:tr h="966728">
                    <a:tc>
                      <a:txBody>
                        <a:bodyPr/>
                        <a:lstStyle/>
                        <a:p>
                          <a:pPr algn="ctr"/>
                          <a:r>
                            <a:rPr lang="en-US" sz="3200" dirty="0"/>
                            <a:t>Stable Sorting</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r>
                                      <m:rPr>
                                        <m:sty m:val="p"/>
                                      </m:rPr>
                                      <a:rPr lang="en-US" sz="3200" smtClean="0">
                                        <a:latin typeface="Cambria Math" panose="02040503050406030204" pitchFamily="18" charset="0"/>
                                      </a:rPr>
                                      <m:t>log</m:t>
                                    </m:r>
                                  </m:fName>
                                  <m:e>
                                    <m:r>
                                      <a:rPr lang="en-US" sz="3200" smtClean="0">
                                        <a:latin typeface="Cambria Math" panose="02040503050406030204" pitchFamily="18" charset="0"/>
                                      </a:rPr>
                                      <m:t>𝑛</m:t>
                                    </m:r>
                                  </m:e>
                                </m:func>
                              </m:oMath>
                            </m:oMathPara>
                          </a14:m>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r>
                                      <m:rPr>
                                        <m:sty m:val="p"/>
                                      </m:rPr>
                                      <a:rPr lang="en-US" sz="3200" smtClean="0">
                                        <a:latin typeface="Cambria Math" panose="02040503050406030204" pitchFamily="18" charset="0"/>
                                      </a:rPr>
                                      <m:t>log</m:t>
                                    </m:r>
                                    <m:r>
                                      <a:rPr lang="en-US" sz="3200" smtClean="0">
                                        <a:latin typeface="Cambria Math" panose="02040503050406030204" pitchFamily="18" charset="0"/>
                                      </a:rPr>
                                      <m:t> </m:t>
                                    </m:r>
                                    <m:r>
                                      <m:rPr>
                                        <m:sty m:val="p"/>
                                      </m:rPr>
                                      <a:rPr lang="en-US" sz="3200" smtClean="0">
                                        <a:latin typeface="Cambria Math" panose="02040503050406030204" pitchFamily="18" charset="0"/>
                                      </a:rPr>
                                      <m:t>log</m:t>
                                    </m:r>
                                  </m:fName>
                                  <m:e>
                                    <m:r>
                                      <a:rPr lang="en-US" sz="3200" smtClean="0">
                                        <a:latin typeface="Cambria Math" panose="02040503050406030204" pitchFamily="18" charset="0"/>
                                      </a:rPr>
                                      <m:t>𝑛</m:t>
                                    </m:r>
                                  </m:e>
                                </m:func>
                              </m:oMath>
                            </m:oMathPara>
                          </a14:m>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82920003"/>
                      </a:ext>
                    </a:extLst>
                  </a:tr>
                  <a:tr h="966728">
                    <a:tc>
                      <a:txBody>
                        <a:bodyPr/>
                        <a:lstStyle/>
                        <a:p>
                          <a:pPr algn="ctr"/>
                          <a:r>
                            <a:rPr lang="en-US" sz="3200" dirty="0"/>
                            <a:t>Merging</a:t>
                          </a:r>
                        </a:p>
                      </a:txBody>
                      <a:tcPr>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r>
                                      <m:rPr>
                                        <m:sty m:val="p"/>
                                      </m:rPr>
                                      <a:rPr lang="en-US" sz="3200" smtClean="0">
                                        <a:latin typeface="Cambria Math" panose="02040503050406030204" pitchFamily="18" charset="0"/>
                                      </a:rPr>
                                      <m:t>log</m:t>
                                    </m:r>
                                  </m:fName>
                                  <m:e>
                                    <m:r>
                                      <a:rPr lang="en-US" sz="3200" smtClean="0">
                                        <a:latin typeface="Cambria Math" panose="02040503050406030204" pitchFamily="18" charset="0"/>
                                      </a:rPr>
                                      <m:t>𝑛</m:t>
                                    </m:r>
                                  </m:e>
                                </m:func>
                              </m:oMath>
                            </m:oMathPara>
                          </a14:m>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r>
                                      <m:rPr>
                                        <m:sty m:val="p"/>
                                      </m:rPr>
                                      <a:rPr lang="en-US" sz="3200" smtClean="0">
                                        <a:latin typeface="Cambria Math" panose="02040503050406030204" pitchFamily="18" charset="0"/>
                                      </a:rPr>
                                      <m:t>log</m:t>
                                    </m:r>
                                    <m:r>
                                      <a:rPr lang="en-US" sz="3200" smtClean="0">
                                        <a:latin typeface="Cambria Math" panose="02040503050406030204" pitchFamily="18" charset="0"/>
                                      </a:rPr>
                                      <m:t> </m:t>
                                    </m:r>
                                    <m:r>
                                      <m:rPr>
                                        <m:sty m:val="p"/>
                                      </m:rPr>
                                      <a:rPr lang="en-US" sz="3200" smtClean="0">
                                        <a:latin typeface="Cambria Math" panose="02040503050406030204" pitchFamily="18" charset="0"/>
                                      </a:rPr>
                                      <m:t>log</m:t>
                                    </m:r>
                                  </m:fName>
                                  <m:e>
                                    <m:r>
                                      <a:rPr lang="en-US" sz="3200" smtClean="0">
                                        <a:latin typeface="Cambria Math" panose="02040503050406030204" pitchFamily="18" charset="0"/>
                                      </a:rPr>
                                      <m:t>𝑛</m:t>
                                    </m:r>
                                  </m:e>
                                </m:func>
                              </m:oMath>
                            </m:oMathPara>
                          </a14:m>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08313848"/>
                      </a:ext>
                    </a:extLst>
                  </a:tr>
                  <a:tr h="966728">
                    <a:tc>
                      <a:txBody>
                        <a:bodyPr/>
                        <a:lstStyle/>
                        <a:p>
                          <a:pPr algn="ctr"/>
                          <a:r>
                            <a:rPr lang="en-US" sz="3200" dirty="0"/>
                            <a:t>Shuffling</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smtClean="0">
                                    <a:latin typeface="Cambria Math" panose="02040503050406030204" pitchFamily="18" charset="0"/>
                                  </a:rPr>
                                  <m:t>𝑝𝑜𝑙𝑦</m:t>
                                </m:r>
                                <m:r>
                                  <a:rPr lang="en-US" sz="3200" smtClean="0">
                                    <a:latin typeface="Cambria Math" panose="02040503050406030204" pitchFamily="18" charset="0"/>
                                  </a:rPr>
                                  <m:t>(</m:t>
                                </m:r>
                                <m:r>
                                  <a:rPr lang="en-US" sz="3200" smtClean="0">
                                    <a:latin typeface="Cambria Math" panose="02040503050406030204" pitchFamily="18" charset="0"/>
                                  </a:rPr>
                                  <m:t>𝑛</m:t>
                                </m:r>
                                <m:r>
                                  <a:rPr lang="en-US" sz="3200" smtClean="0">
                                    <a:latin typeface="Cambria Math" panose="02040503050406030204" pitchFamily="18" charset="0"/>
                                  </a:rPr>
                                  <m:t>)</m:t>
                                </m:r>
                              </m:oMath>
                            </m:oMathPara>
                          </a14:m>
                          <a:endParaRPr lang="en-US" sz="3200" dirty="0"/>
                        </a:p>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r>
                                      <m:rPr>
                                        <m:sty m:val="p"/>
                                      </m:rPr>
                                      <a:rPr lang="en-US" sz="3200" smtClean="0">
                                        <a:latin typeface="Cambria Math" panose="02040503050406030204" pitchFamily="18" charset="0"/>
                                      </a:rPr>
                                      <m:t>log</m:t>
                                    </m:r>
                                  </m:fName>
                                  <m:e>
                                    <m:r>
                                      <a:rPr lang="en-US" sz="3200" smtClean="0">
                                        <a:latin typeface="Cambria Math" panose="02040503050406030204" pitchFamily="18" charset="0"/>
                                      </a:rPr>
                                      <m:t>𝑛</m:t>
                                    </m:r>
                                  </m:e>
                                </m:func>
                              </m:oMath>
                            </m:oMathPara>
                          </a14:m>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a:t>Distributed Setting</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4693214"/>
                      </a:ext>
                    </a:extLst>
                  </a:tr>
                  <a:tr h="966728">
                    <a:tc>
                      <a:txBody>
                        <a:bodyPr/>
                        <a:lstStyle/>
                        <a:p>
                          <a:pPr algn="ctr"/>
                          <a:r>
                            <a:rPr lang="en-US" sz="3200" dirty="0"/>
                            <a:t>ORAM</a:t>
                          </a:r>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r>
                                      <m:rPr>
                                        <m:sty m:val="p"/>
                                      </m:rPr>
                                      <a:rPr lang="en-US" sz="3200" smtClean="0">
                                        <a:latin typeface="Cambria Math" panose="02040503050406030204" pitchFamily="18" charset="0"/>
                                      </a:rPr>
                                      <m:t>log</m:t>
                                    </m:r>
                                  </m:fName>
                                  <m:e>
                                    <m:r>
                                      <a:rPr lang="en-US" sz="3200" smtClean="0">
                                        <a:latin typeface="Cambria Math" panose="02040503050406030204" pitchFamily="18" charset="0"/>
                                      </a:rPr>
                                      <m:t>𝑛</m:t>
                                    </m:r>
                                  </m:e>
                                </m:func>
                              </m:oMath>
                            </m:oMathPara>
                          </a14:m>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lang="en-US" sz="3200" i="1" smtClean="0">
                                        <a:latin typeface="Cambria Math" panose="02040503050406030204" pitchFamily="18" charset="0"/>
                                      </a:rPr>
                                    </m:ctrlPr>
                                  </m:funcPr>
                                  <m:fName>
                                    <m:r>
                                      <m:rPr>
                                        <m:sty m:val="p"/>
                                      </m:rPr>
                                      <a:rPr lang="en-US" sz="3200" smtClean="0">
                                        <a:latin typeface="Cambria Math" panose="02040503050406030204" pitchFamily="18" charset="0"/>
                                      </a:rPr>
                                      <m:t>log</m:t>
                                    </m:r>
                                  </m:fName>
                                  <m:e>
                                    <m:r>
                                      <a:rPr lang="en-US" sz="3200" smtClean="0">
                                        <a:latin typeface="Cambria Math" panose="02040503050406030204" pitchFamily="18" charset="0"/>
                                      </a:rPr>
                                      <m:t>𝑛</m:t>
                                    </m:r>
                                  </m:e>
                                </m:func>
                              </m:oMath>
                            </m:oMathPara>
                          </a14:m>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a:t>DO version is 2x-10x faster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52903779"/>
                      </a:ext>
                    </a:extLst>
                  </a:tr>
                </a:tbl>
              </a:graphicData>
            </a:graphic>
          </p:graphicFrame>
        </mc:Choice>
        <mc:Fallback xmlns="">
          <p:graphicFrame>
            <p:nvGraphicFramePr>
              <p:cNvPr id="11" name="Table 10">
                <a:extLst>
                  <a:ext uri="{FF2B5EF4-FFF2-40B4-BE49-F238E27FC236}">
                    <a16:creationId xmlns:a16="http://schemas.microsoft.com/office/drawing/2014/main" id="{65C234FC-F802-D244-95C8-E51A514CCB29}"/>
                  </a:ext>
                </a:extLst>
              </p:cNvPr>
              <p:cNvGraphicFramePr>
                <a:graphicFrameLocks noGrp="1"/>
              </p:cNvGraphicFramePr>
              <p:nvPr>
                <p:extLst>
                  <p:ext uri="{D42A27DB-BD31-4B8C-83A1-F6EECF244321}">
                    <p14:modId xmlns:p14="http://schemas.microsoft.com/office/powerpoint/2010/main" val="1818749583"/>
                  </p:ext>
                </p:extLst>
              </p:nvPr>
            </p:nvGraphicFramePr>
            <p:xfrm>
              <a:off x="564994" y="942689"/>
              <a:ext cx="10223480" cy="5187631"/>
            </p:xfrm>
            <a:graphic>
              <a:graphicData uri="http://schemas.openxmlformats.org/drawingml/2006/table">
                <a:tbl>
                  <a:tblPr firstRow="1" bandRow="1">
                    <a:tableStyleId>{9D7B26C5-4107-4FEC-AEDC-1716B250A1EF}</a:tableStyleId>
                  </a:tblPr>
                  <a:tblGrid>
                    <a:gridCol w="2765503">
                      <a:extLst>
                        <a:ext uri="{9D8B030D-6E8A-4147-A177-3AD203B41FA5}">
                          <a16:colId xmlns:a16="http://schemas.microsoft.com/office/drawing/2014/main" val="2542891495"/>
                        </a:ext>
                      </a:extLst>
                    </a:gridCol>
                    <a:gridCol w="2765503">
                      <a:extLst>
                        <a:ext uri="{9D8B030D-6E8A-4147-A177-3AD203B41FA5}">
                          <a16:colId xmlns:a16="http://schemas.microsoft.com/office/drawing/2014/main" val="1250589218"/>
                        </a:ext>
                      </a:extLst>
                    </a:gridCol>
                    <a:gridCol w="1926971">
                      <a:extLst>
                        <a:ext uri="{9D8B030D-6E8A-4147-A177-3AD203B41FA5}">
                          <a16:colId xmlns:a16="http://schemas.microsoft.com/office/drawing/2014/main" val="1005854941"/>
                        </a:ext>
                      </a:extLst>
                    </a:gridCol>
                    <a:gridCol w="2765503">
                      <a:extLst>
                        <a:ext uri="{9D8B030D-6E8A-4147-A177-3AD203B41FA5}">
                          <a16:colId xmlns:a16="http://schemas.microsoft.com/office/drawing/2014/main" val="149666333"/>
                        </a:ext>
                      </a:extLst>
                    </a:gridCol>
                  </a:tblGrid>
                  <a:tr h="1120575">
                    <a:tc>
                      <a:txBody>
                        <a:bodyPr/>
                        <a:lstStyle/>
                        <a:p>
                          <a:pPr algn="ctr"/>
                          <a:r>
                            <a:rPr lang="en-US" sz="3200" dirty="0"/>
                            <a:t>Name</a:t>
                          </a:r>
                        </a:p>
                      </a:txBody>
                      <a:tcPr>
                        <a:lnR w="12700" cap="flat" cmpd="sng" algn="ctr">
                          <a:solidFill>
                            <a:schemeClr val="tx1"/>
                          </a:solidFill>
                          <a:prstDash val="solid"/>
                          <a:round/>
                          <a:headEnd type="none" w="med" len="med"/>
                          <a:tailEnd type="none" w="med" len="med"/>
                        </a:lnR>
                      </a:tcPr>
                    </a:tc>
                    <a:tc>
                      <a:txBody>
                        <a:bodyPr/>
                        <a:lstStyle/>
                        <a:p>
                          <a:pPr algn="ctr"/>
                          <a:r>
                            <a:rPr lang="en-US" sz="3200" dirty="0"/>
                            <a:t>Oblivious</a:t>
                          </a:r>
                        </a:p>
                        <a:p>
                          <a:pPr algn="ctr"/>
                          <a:r>
                            <a:rPr lang="en-US" sz="3200" dirty="0"/>
                            <a:t>Overhead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dirty="0"/>
                            <a:t>DO</a:t>
                          </a:r>
                        </a:p>
                        <a:p>
                          <a:pPr algn="ctr"/>
                          <a:r>
                            <a:rPr lang="en-US" sz="3200" dirty="0"/>
                            <a:t>Overhead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3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98246215"/>
                      </a:ext>
                    </a:extLst>
                  </a:tr>
                  <a:tr h="966728">
                    <a:tc>
                      <a:txBody>
                        <a:bodyPr/>
                        <a:lstStyle/>
                        <a:p>
                          <a:pPr algn="ctr"/>
                          <a:r>
                            <a:rPr lang="en-US" sz="3200" dirty="0"/>
                            <a:t>Stable Sorting</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00000" t="-122078" r="-169725" b="-33506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286842" t="-122078" r="-143421" b="-335065"/>
                          </a:stretch>
                        </a:blipFill>
                      </a:tcPr>
                    </a:tc>
                    <a:tc>
                      <a:txBody>
                        <a:bodyPr/>
                        <a:lstStyle/>
                        <a:p>
                          <a:pPr algn="ctr"/>
                          <a:endParaRPr lang="en-US" sz="32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82920003"/>
                      </a:ext>
                    </a:extLst>
                  </a:tr>
                  <a:tr h="966728">
                    <a:tc>
                      <a:txBody>
                        <a:bodyPr/>
                        <a:lstStyle/>
                        <a:p>
                          <a:pPr algn="ctr"/>
                          <a:r>
                            <a:rPr lang="en-US" sz="3200" dirty="0"/>
                            <a:t>Merging</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00000" t="-225000" r="-169725" b="-23947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286842" t="-225000" r="-143421" b="-239474"/>
                          </a:stretch>
                        </a:blipFill>
                      </a:tcPr>
                    </a:tc>
                    <a:tc>
                      <a:txBody>
                        <a:bodyPr/>
                        <a:lstStyle/>
                        <a:p>
                          <a:pPr algn="ctr"/>
                          <a:endParaRPr lang="en-US" sz="32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08313848"/>
                      </a:ext>
                    </a:extLst>
                  </a:tr>
                  <a:tr h="1066800">
                    <a:tc>
                      <a:txBody>
                        <a:bodyPr/>
                        <a:lstStyle/>
                        <a:p>
                          <a:pPr algn="ctr"/>
                          <a:r>
                            <a:rPr lang="en-US" sz="3200" dirty="0"/>
                            <a:t>Shuffling</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00000" t="-294048" r="-169725" b="-11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286842" t="-294048" r="-143421" b="-116667"/>
                          </a:stretch>
                        </a:blipFill>
                      </a:tcPr>
                    </a:tc>
                    <a:tc>
                      <a:txBody>
                        <a:bodyPr/>
                        <a:lstStyle/>
                        <a:p>
                          <a:pPr algn="ctr"/>
                          <a:r>
                            <a:rPr lang="en-US" sz="3200" dirty="0"/>
                            <a:t>Distributed Setting</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4693214"/>
                      </a:ext>
                    </a:extLst>
                  </a:tr>
                  <a:tr h="1066800">
                    <a:tc>
                      <a:txBody>
                        <a:bodyPr/>
                        <a:lstStyle/>
                        <a:p>
                          <a:pPr algn="ctr"/>
                          <a:r>
                            <a:rPr lang="en-US" sz="3200" dirty="0"/>
                            <a:t>ORAM</a:t>
                          </a:r>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100000" t="-394048" r="-169725" b="-1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stretch>
                            <a:fillRect l="-286842" t="-394048" r="-143421" b="-16667"/>
                          </a:stretch>
                        </a:blipFill>
                      </a:tcPr>
                    </a:tc>
                    <a:tc>
                      <a:txBody>
                        <a:bodyPr/>
                        <a:lstStyle/>
                        <a:p>
                          <a:pPr algn="ctr"/>
                          <a:r>
                            <a:rPr lang="en-US" sz="3200" dirty="0"/>
                            <a:t>DO version is 2x-10x faster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52903779"/>
                      </a:ext>
                    </a:extLst>
                  </a:tr>
                </a:tbl>
              </a:graphicData>
            </a:graphic>
          </p:graphicFrame>
        </mc:Fallback>
      </mc:AlternateContent>
    </p:spTree>
    <p:extLst>
      <p:ext uri="{BB962C8B-B14F-4D97-AF65-F5344CB8AC3E}">
        <p14:creationId xmlns:p14="http://schemas.microsoft.com/office/powerpoint/2010/main" val="875021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083A5B-852A-8040-BFD7-87E37025605D}"/>
              </a:ext>
            </a:extLst>
          </p:cNvPr>
          <p:cNvSpPr txBox="1"/>
          <p:nvPr/>
        </p:nvSpPr>
        <p:spPr>
          <a:xfrm>
            <a:off x="3434575" y="1204329"/>
            <a:ext cx="5411353" cy="1015663"/>
          </a:xfrm>
          <a:prstGeom prst="rect">
            <a:avLst/>
          </a:prstGeom>
          <a:noFill/>
        </p:spPr>
        <p:txBody>
          <a:bodyPr wrap="none" rtlCol="0">
            <a:spAutoFit/>
          </a:bodyPr>
          <a:lstStyle/>
          <a:p>
            <a:r>
              <a:rPr lang="en-US" sz="6000" dirty="0"/>
              <a:t>What is missing?</a:t>
            </a:r>
            <a:endParaRPr lang="en-US" sz="16600" dirty="0"/>
          </a:p>
        </p:txBody>
      </p:sp>
      <p:sp>
        <p:nvSpPr>
          <p:cNvPr id="8" name="Rectangle 7">
            <a:extLst>
              <a:ext uri="{FF2B5EF4-FFF2-40B4-BE49-F238E27FC236}">
                <a16:creationId xmlns:a16="http://schemas.microsoft.com/office/drawing/2014/main" id="{EFAED2AB-BE95-004A-BAC1-D1579E77678B}"/>
              </a:ext>
            </a:extLst>
          </p:cNvPr>
          <p:cNvSpPr/>
          <p:nvPr/>
        </p:nvSpPr>
        <p:spPr>
          <a:xfrm>
            <a:off x="5247823" y="2219992"/>
            <a:ext cx="1415772" cy="1569660"/>
          </a:xfrm>
          <a:prstGeom prst="rect">
            <a:avLst/>
          </a:prstGeom>
        </p:spPr>
        <p:txBody>
          <a:bodyPr wrap="none">
            <a:spAutoFit/>
          </a:bodyPr>
          <a:lstStyle/>
          <a:p>
            <a:r>
              <a:rPr lang="en-US" sz="9600" dirty="0"/>
              <a:t>🤨</a:t>
            </a:r>
            <a:endParaRPr lang="en-US" dirty="0"/>
          </a:p>
        </p:txBody>
      </p:sp>
      <p:sp>
        <p:nvSpPr>
          <p:cNvPr id="10" name="TextBox 9">
            <a:extLst>
              <a:ext uri="{FF2B5EF4-FFF2-40B4-BE49-F238E27FC236}">
                <a16:creationId xmlns:a16="http://schemas.microsoft.com/office/drawing/2014/main" id="{EE223037-AEAD-4548-B61C-BDE4F7BADDFD}"/>
              </a:ext>
            </a:extLst>
          </p:cNvPr>
          <p:cNvSpPr txBox="1"/>
          <p:nvPr/>
        </p:nvSpPr>
        <p:spPr>
          <a:xfrm>
            <a:off x="2631117" y="4297483"/>
            <a:ext cx="7018268" cy="1015663"/>
          </a:xfrm>
          <a:prstGeom prst="rect">
            <a:avLst/>
          </a:prstGeom>
          <a:noFill/>
        </p:spPr>
        <p:txBody>
          <a:bodyPr wrap="none" rtlCol="0">
            <a:spAutoFit/>
          </a:bodyPr>
          <a:lstStyle/>
          <a:p>
            <a:r>
              <a:rPr lang="en-US" sz="6000" b="1" dirty="0"/>
              <a:t>Composability of DO!</a:t>
            </a:r>
            <a:endParaRPr lang="en-US" sz="16600" b="1" dirty="0"/>
          </a:p>
        </p:txBody>
      </p:sp>
    </p:spTree>
    <p:extLst>
      <p:ext uri="{BB962C8B-B14F-4D97-AF65-F5344CB8AC3E}">
        <p14:creationId xmlns:p14="http://schemas.microsoft.com/office/powerpoint/2010/main" val="129823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466C97D-D528-8D4D-A701-5DAE0E23605E}"/>
              </a:ext>
            </a:extLst>
          </p:cNvPr>
          <p:cNvCxnSpPr>
            <a:cxnSpLocks/>
          </p:cNvCxnSpPr>
          <p:nvPr/>
        </p:nvCxnSpPr>
        <p:spPr>
          <a:xfrm>
            <a:off x="6068767" y="1545618"/>
            <a:ext cx="0" cy="5196805"/>
          </a:xfrm>
          <a:prstGeom prst="line">
            <a:avLst/>
          </a:prstGeom>
          <a:ln w="50800"/>
        </p:spPr>
        <p:style>
          <a:lnRef idx="1">
            <a:schemeClr val="accent2"/>
          </a:lnRef>
          <a:fillRef idx="0">
            <a:schemeClr val="accent2"/>
          </a:fillRef>
          <a:effectRef idx="0">
            <a:schemeClr val="accent2"/>
          </a:effectRef>
          <a:fontRef idx="minor">
            <a:schemeClr val="tx1"/>
          </a:fontRef>
        </p:style>
      </p:cxnSp>
      <p:sp>
        <p:nvSpPr>
          <p:cNvPr id="4" name="Google Shape;119;p15">
            <a:extLst>
              <a:ext uri="{FF2B5EF4-FFF2-40B4-BE49-F238E27FC236}">
                <a16:creationId xmlns:a16="http://schemas.microsoft.com/office/drawing/2014/main" id="{5379C1CC-68EF-3A4B-9C82-F99E1D5F9437}"/>
              </a:ext>
            </a:extLst>
          </p:cNvPr>
          <p:cNvSpPr txBox="1"/>
          <p:nvPr/>
        </p:nvSpPr>
        <p:spPr>
          <a:xfrm>
            <a:off x="233699" y="174009"/>
            <a:ext cx="11800800" cy="923289"/>
          </a:xfrm>
          <a:prstGeom prst="rect">
            <a:avLst/>
          </a:prstGeom>
          <a:noFill/>
          <a:ln>
            <a:noFill/>
          </a:ln>
        </p:spPr>
        <p:txBody>
          <a:bodyPr spcFirstLastPara="1" wrap="square" lIns="121900" tIns="121900" rIns="121900" bIns="121900" anchor="t" anchorCtr="0">
            <a:spAutoFit/>
          </a:bodyPr>
          <a:lstStyle/>
          <a:p>
            <a:r>
              <a:rPr lang="en-US" sz="4400" b="1" dirty="0">
                <a:solidFill>
                  <a:schemeClr val="accent1">
                    <a:lumMod val="75000"/>
                  </a:schemeClr>
                </a:solidFill>
                <a:latin typeface="Calibri" panose="020F0502020204030204" pitchFamily="34" charset="0"/>
                <a:ea typeface="Raleway"/>
                <a:cs typeface="Calibri" panose="020F0502020204030204" pitchFamily="34" charset="0"/>
                <a:sym typeface="Raleway"/>
              </a:rPr>
              <a:t>Composability is important! </a:t>
            </a:r>
            <a:endParaRPr sz="4400" b="1" dirty="0">
              <a:solidFill>
                <a:schemeClr val="accent1">
                  <a:lumMod val="75000"/>
                </a:schemeClr>
              </a:solidFill>
              <a:latin typeface="Calibri" panose="020F0502020204030204" pitchFamily="34" charset="0"/>
              <a:ea typeface="Raleway"/>
              <a:cs typeface="Calibri" panose="020F0502020204030204" pitchFamily="34" charset="0"/>
              <a:sym typeface="Raleway"/>
            </a:endParaRPr>
          </a:p>
        </p:txBody>
      </p:sp>
      <p:pic>
        <p:nvPicPr>
          <p:cNvPr id="5" name="Picture 4">
            <a:extLst>
              <a:ext uri="{FF2B5EF4-FFF2-40B4-BE49-F238E27FC236}">
                <a16:creationId xmlns:a16="http://schemas.microsoft.com/office/drawing/2014/main" id="{8E1B33F9-F718-3344-809F-655CD7149615}"/>
              </a:ext>
            </a:extLst>
          </p:cNvPr>
          <p:cNvPicPr>
            <a:picLocks noChangeAspect="1"/>
          </p:cNvPicPr>
          <p:nvPr/>
        </p:nvPicPr>
        <p:blipFill>
          <a:blip r:embed="rId3"/>
          <a:stretch>
            <a:fillRect/>
          </a:stretch>
        </p:blipFill>
        <p:spPr>
          <a:xfrm>
            <a:off x="1365693" y="1697075"/>
            <a:ext cx="3225800" cy="3225800"/>
          </a:xfrm>
          <a:prstGeom prst="rect">
            <a:avLst/>
          </a:prstGeom>
        </p:spPr>
      </p:pic>
      <p:sp>
        <p:nvSpPr>
          <p:cNvPr id="6" name="TextBox 5">
            <a:extLst>
              <a:ext uri="{FF2B5EF4-FFF2-40B4-BE49-F238E27FC236}">
                <a16:creationId xmlns:a16="http://schemas.microsoft.com/office/drawing/2014/main" id="{DEED52BE-431F-AC4C-900B-752E842F88FC}"/>
              </a:ext>
            </a:extLst>
          </p:cNvPr>
          <p:cNvSpPr txBox="1"/>
          <p:nvPr/>
        </p:nvSpPr>
        <p:spPr>
          <a:xfrm>
            <a:off x="59364" y="5036088"/>
            <a:ext cx="5412957" cy="2308324"/>
          </a:xfrm>
          <a:prstGeom prst="rect">
            <a:avLst/>
          </a:prstGeom>
          <a:noFill/>
        </p:spPr>
        <p:txBody>
          <a:bodyPr wrap="none" rtlCol="0">
            <a:spAutoFit/>
          </a:bodyPr>
          <a:lstStyle/>
          <a:p>
            <a:r>
              <a:rPr lang="en-US" sz="3600" dirty="0"/>
              <a:t>Vanilla DO: Not composable</a:t>
            </a:r>
          </a:p>
          <a:p>
            <a:pPr marL="571500" indent="-571500">
              <a:buFont typeface="Arial" panose="020B0604020202020204" pitchFamily="34" charset="0"/>
              <a:buChar char="•"/>
            </a:pPr>
            <a:r>
              <a:rPr lang="en-US" sz="3600" dirty="0"/>
              <a:t>Hard to design</a:t>
            </a:r>
          </a:p>
          <a:p>
            <a:pPr marL="571500" indent="-571500">
              <a:buFont typeface="Arial" panose="020B0604020202020204" pitchFamily="34" charset="0"/>
              <a:buChar char="•"/>
            </a:pPr>
            <a:r>
              <a:rPr lang="en-US" sz="3600" dirty="0"/>
              <a:t>No privacy accounting</a:t>
            </a:r>
          </a:p>
          <a:p>
            <a:pPr marL="571500" indent="-571500">
              <a:buFont typeface="Arial" panose="020B0604020202020204" pitchFamily="34" charset="0"/>
              <a:buChar char="•"/>
            </a:pPr>
            <a:endParaRPr lang="en-US" sz="3600" dirty="0"/>
          </a:p>
        </p:txBody>
      </p:sp>
      <p:pic>
        <p:nvPicPr>
          <p:cNvPr id="7" name="Picture 6">
            <a:extLst>
              <a:ext uri="{FF2B5EF4-FFF2-40B4-BE49-F238E27FC236}">
                <a16:creationId xmlns:a16="http://schemas.microsoft.com/office/drawing/2014/main" id="{7070DF64-CFCB-DC42-9FE8-4E3F240A96E4}"/>
              </a:ext>
            </a:extLst>
          </p:cNvPr>
          <p:cNvPicPr>
            <a:picLocks noChangeAspect="1"/>
          </p:cNvPicPr>
          <p:nvPr/>
        </p:nvPicPr>
        <p:blipFill>
          <a:blip r:embed="rId4"/>
          <a:stretch>
            <a:fillRect/>
          </a:stretch>
        </p:blipFill>
        <p:spPr>
          <a:xfrm>
            <a:off x="7020590" y="1835076"/>
            <a:ext cx="3922926" cy="2949797"/>
          </a:xfrm>
          <a:prstGeom prst="rect">
            <a:avLst/>
          </a:prstGeom>
        </p:spPr>
      </p:pic>
      <p:sp>
        <p:nvSpPr>
          <p:cNvPr id="8" name="TextBox 7">
            <a:extLst>
              <a:ext uri="{FF2B5EF4-FFF2-40B4-BE49-F238E27FC236}">
                <a16:creationId xmlns:a16="http://schemas.microsoft.com/office/drawing/2014/main" id="{7D01E0E0-3A67-E742-80F8-476F67462AE9}"/>
              </a:ext>
            </a:extLst>
          </p:cNvPr>
          <p:cNvSpPr txBox="1"/>
          <p:nvPr/>
        </p:nvSpPr>
        <p:spPr>
          <a:xfrm>
            <a:off x="6196041" y="4940837"/>
            <a:ext cx="5623206" cy="2308324"/>
          </a:xfrm>
          <a:prstGeom prst="rect">
            <a:avLst/>
          </a:prstGeom>
          <a:noFill/>
        </p:spPr>
        <p:txBody>
          <a:bodyPr wrap="none" rtlCol="0">
            <a:spAutoFit/>
          </a:bodyPr>
          <a:lstStyle/>
          <a:p>
            <a:r>
              <a:rPr lang="en-US" sz="3600" dirty="0"/>
              <a:t>NPDO: Composable</a:t>
            </a:r>
          </a:p>
          <a:p>
            <a:pPr marL="571500" indent="-571500">
              <a:buFont typeface="Arial" panose="020B0604020202020204" pitchFamily="34" charset="0"/>
              <a:buChar char="•"/>
            </a:pPr>
            <a:r>
              <a:rPr lang="en-US" sz="3600" dirty="0"/>
              <a:t>Modularized design</a:t>
            </a:r>
          </a:p>
          <a:p>
            <a:pPr marL="571500" indent="-571500">
              <a:buFont typeface="Arial" panose="020B0604020202020204" pitchFamily="34" charset="0"/>
              <a:buChar char="•"/>
            </a:pPr>
            <a:r>
              <a:rPr lang="en-US" sz="3600" dirty="0"/>
              <a:t>Enable privacy accounting</a:t>
            </a:r>
          </a:p>
          <a:p>
            <a:pPr marL="571500" indent="-571500">
              <a:buFont typeface="Arial" panose="020B0604020202020204" pitchFamily="34" charset="0"/>
              <a:buChar char="•"/>
            </a:pPr>
            <a:endParaRPr lang="en-US" sz="3600" dirty="0"/>
          </a:p>
        </p:txBody>
      </p:sp>
      <p:pic>
        <p:nvPicPr>
          <p:cNvPr id="9" name="Google Shape;404;p52">
            <a:extLst>
              <a:ext uri="{FF2B5EF4-FFF2-40B4-BE49-F238E27FC236}">
                <a16:creationId xmlns:a16="http://schemas.microsoft.com/office/drawing/2014/main" id="{37490303-2B35-5A48-86CA-06AA46A443CC}"/>
              </a:ext>
            </a:extLst>
          </p:cNvPr>
          <p:cNvPicPr preferRelativeResize="0"/>
          <p:nvPr/>
        </p:nvPicPr>
        <p:blipFill>
          <a:blip r:embed="rId5">
            <a:alphaModFix/>
          </a:blip>
          <a:stretch>
            <a:fillRect/>
          </a:stretch>
        </p:blipFill>
        <p:spPr>
          <a:xfrm>
            <a:off x="4986594" y="3967975"/>
            <a:ext cx="954900" cy="954900"/>
          </a:xfrm>
          <a:prstGeom prst="rect">
            <a:avLst/>
          </a:prstGeom>
          <a:noFill/>
          <a:ln>
            <a:noFill/>
          </a:ln>
        </p:spPr>
      </p:pic>
      <p:pic>
        <p:nvPicPr>
          <p:cNvPr id="10" name="Google Shape;388;p50">
            <a:extLst>
              <a:ext uri="{FF2B5EF4-FFF2-40B4-BE49-F238E27FC236}">
                <a16:creationId xmlns:a16="http://schemas.microsoft.com/office/drawing/2014/main" id="{97A88032-E80F-C34E-8406-0247F6725271}"/>
              </a:ext>
            </a:extLst>
          </p:cNvPr>
          <p:cNvPicPr preferRelativeResize="0"/>
          <p:nvPr/>
        </p:nvPicPr>
        <p:blipFill>
          <a:blip r:embed="rId6">
            <a:alphaModFix/>
          </a:blip>
          <a:stretch>
            <a:fillRect/>
          </a:stretch>
        </p:blipFill>
        <p:spPr>
          <a:xfrm>
            <a:off x="11079599" y="3829973"/>
            <a:ext cx="954900" cy="954900"/>
          </a:xfrm>
          <a:prstGeom prst="rect">
            <a:avLst/>
          </a:prstGeom>
          <a:noFill/>
          <a:ln>
            <a:noFill/>
          </a:ln>
        </p:spPr>
      </p:pic>
    </p:spTree>
    <p:extLst>
      <p:ext uri="{BB962C8B-B14F-4D97-AF65-F5344CB8AC3E}">
        <p14:creationId xmlns:p14="http://schemas.microsoft.com/office/powerpoint/2010/main" val="19053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466C97D-D528-8D4D-A701-5DAE0E23605E}"/>
              </a:ext>
            </a:extLst>
          </p:cNvPr>
          <p:cNvCxnSpPr>
            <a:cxnSpLocks/>
          </p:cNvCxnSpPr>
          <p:nvPr/>
        </p:nvCxnSpPr>
        <p:spPr>
          <a:xfrm>
            <a:off x="6068767" y="1545618"/>
            <a:ext cx="0" cy="5196805"/>
          </a:xfrm>
          <a:prstGeom prst="line">
            <a:avLst/>
          </a:prstGeom>
          <a:ln w="50800"/>
        </p:spPr>
        <p:style>
          <a:lnRef idx="1">
            <a:schemeClr val="accent2"/>
          </a:lnRef>
          <a:fillRef idx="0">
            <a:schemeClr val="accent2"/>
          </a:fillRef>
          <a:effectRef idx="0">
            <a:schemeClr val="accent2"/>
          </a:effectRef>
          <a:fontRef idx="minor">
            <a:schemeClr val="tx1"/>
          </a:fontRef>
        </p:style>
      </p:cxnSp>
      <p:sp>
        <p:nvSpPr>
          <p:cNvPr id="4" name="Google Shape;119;p15">
            <a:extLst>
              <a:ext uri="{FF2B5EF4-FFF2-40B4-BE49-F238E27FC236}">
                <a16:creationId xmlns:a16="http://schemas.microsoft.com/office/drawing/2014/main" id="{5379C1CC-68EF-3A4B-9C82-F99E1D5F9437}"/>
              </a:ext>
            </a:extLst>
          </p:cNvPr>
          <p:cNvSpPr txBox="1"/>
          <p:nvPr/>
        </p:nvSpPr>
        <p:spPr>
          <a:xfrm>
            <a:off x="233699" y="174009"/>
            <a:ext cx="11800800" cy="923289"/>
          </a:xfrm>
          <a:prstGeom prst="rect">
            <a:avLst/>
          </a:prstGeom>
          <a:noFill/>
          <a:ln>
            <a:noFill/>
          </a:ln>
        </p:spPr>
        <p:txBody>
          <a:bodyPr spcFirstLastPara="1" wrap="square" lIns="121900" tIns="121900" rIns="121900" bIns="121900" anchor="t" anchorCtr="0">
            <a:spAutoFit/>
          </a:bodyPr>
          <a:lstStyle/>
          <a:p>
            <a:r>
              <a:rPr lang="en-US" sz="4400" b="1" dirty="0">
                <a:solidFill>
                  <a:schemeClr val="accent1">
                    <a:lumMod val="75000"/>
                  </a:schemeClr>
                </a:solidFill>
                <a:latin typeface="Calibri" panose="020F0502020204030204" pitchFamily="34" charset="0"/>
                <a:ea typeface="Raleway"/>
                <a:cs typeface="Calibri" panose="020F0502020204030204" pitchFamily="34" charset="0"/>
                <a:sym typeface="Raleway"/>
              </a:rPr>
              <a:t>Composability is important! </a:t>
            </a:r>
            <a:endParaRPr sz="4400" b="1" dirty="0">
              <a:solidFill>
                <a:schemeClr val="accent1">
                  <a:lumMod val="75000"/>
                </a:schemeClr>
              </a:solidFill>
              <a:latin typeface="Calibri" panose="020F0502020204030204" pitchFamily="34" charset="0"/>
              <a:ea typeface="Raleway"/>
              <a:cs typeface="Calibri" panose="020F0502020204030204" pitchFamily="34" charset="0"/>
              <a:sym typeface="Raleway"/>
            </a:endParaRPr>
          </a:p>
        </p:txBody>
      </p:sp>
      <p:pic>
        <p:nvPicPr>
          <p:cNvPr id="5" name="Picture 4">
            <a:extLst>
              <a:ext uri="{FF2B5EF4-FFF2-40B4-BE49-F238E27FC236}">
                <a16:creationId xmlns:a16="http://schemas.microsoft.com/office/drawing/2014/main" id="{8E1B33F9-F718-3344-809F-655CD7149615}"/>
              </a:ext>
            </a:extLst>
          </p:cNvPr>
          <p:cNvPicPr>
            <a:picLocks noChangeAspect="1"/>
          </p:cNvPicPr>
          <p:nvPr/>
        </p:nvPicPr>
        <p:blipFill>
          <a:blip r:embed="rId3"/>
          <a:stretch>
            <a:fillRect/>
          </a:stretch>
        </p:blipFill>
        <p:spPr>
          <a:xfrm>
            <a:off x="1365693" y="1697075"/>
            <a:ext cx="3225800" cy="3225800"/>
          </a:xfrm>
          <a:prstGeom prst="rect">
            <a:avLst/>
          </a:prstGeom>
        </p:spPr>
      </p:pic>
      <p:sp>
        <p:nvSpPr>
          <p:cNvPr id="6" name="TextBox 5">
            <a:extLst>
              <a:ext uri="{FF2B5EF4-FFF2-40B4-BE49-F238E27FC236}">
                <a16:creationId xmlns:a16="http://schemas.microsoft.com/office/drawing/2014/main" id="{DEED52BE-431F-AC4C-900B-752E842F88FC}"/>
              </a:ext>
            </a:extLst>
          </p:cNvPr>
          <p:cNvSpPr txBox="1"/>
          <p:nvPr/>
        </p:nvSpPr>
        <p:spPr>
          <a:xfrm>
            <a:off x="59364" y="5036088"/>
            <a:ext cx="5412957" cy="2308324"/>
          </a:xfrm>
          <a:prstGeom prst="rect">
            <a:avLst/>
          </a:prstGeom>
          <a:noFill/>
        </p:spPr>
        <p:txBody>
          <a:bodyPr wrap="none" rtlCol="0">
            <a:spAutoFit/>
          </a:bodyPr>
          <a:lstStyle/>
          <a:p>
            <a:r>
              <a:rPr lang="en-US" sz="3600" dirty="0">
                <a:solidFill>
                  <a:srgbClr val="C00000"/>
                </a:solidFill>
              </a:rPr>
              <a:t>Vanilla DO</a:t>
            </a:r>
            <a:r>
              <a:rPr lang="en-US" sz="3600" dirty="0"/>
              <a:t>: Not composable</a:t>
            </a:r>
          </a:p>
          <a:p>
            <a:pPr marL="571500" indent="-571500">
              <a:buFont typeface="Arial" panose="020B0604020202020204" pitchFamily="34" charset="0"/>
              <a:buChar char="•"/>
            </a:pPr>
            <a:r>
              <a:rPr lang="en-US" sz="3600" dirty="0"/>
              <a:t>Hard to design</a:t>
            </a:r>
          </a:p>
          <a:p>
            <a:pPr marL="571500" indent="-571500">
              <a:buFont typeface="Arial" panose="020B0604020202020204" pitchFamily="34" charset="0"/>
              <a:buChar char="•"/>
            </a:pPr>
            <a:r>
              <a:rPr lang="en-US" sz="3600" dirty="0"/>
              <a:t>No privacy accounting</a:t>
            </a:r>
          </a:p>
          <a:p>
            <a:pPr marL="571500" indent="-571500">
              <a:buFont typeface="Arial" panose="020B0604020202020204" pitchFamily="34" charset="0"/>
              <a:buChar char="•"/>
            </a:pPr>
            <a:endParaRPr lang="en-US" sz="3600" dirty="0"/>
          </a:p>
        </p:txBody>
      </p:sp>
      <p:pic>
        <p:nvPicPr>
          <p:cNvPr id="7" name="Picture 6">
            <a:extLst>
              <a:ext uri="{FF2B5EF4-FFF2-40B4-BE49-F238E27FC236}">
                <a16:creationId xmlns:a16="http://schemas.microsoft.com/office/drawing/2014/main" id="{7070DF64-CFCB-DC42-9FE8-4E3F240A96E4}"/>
              </a:ext>
            </a:extLst>
          </p:cNvPr>
          <p:cNvPicPr>
            <a:picLocks noChangeAspect="1"/>
          </p:cNvPicPr>
          <p:nvPr/>
        </p:nvPicPr>
        <p:blipFill>
          <a:blip r:embed="rId4"/>
          <a:stretch>
            <a:fillRect/>
          </a:stretch>
        </p:blipFill>
        <p:spPr>
          <a:xfrm>
            <a:off x="7020590" y="1835076"/>
            <a:ext cx="3922926" cy="2949797"/>
          </a:xfrm>
          <a:prstGeom prst="rect">
            <a:avLst/>
          </a:prstGeom>
        </p:spPr>
      </p:pic>
      <p:sp>
        <p:nvSpPr>
          <p:cNvPr id="8" name="TextBox 7">
            <a:extLst>
              <a:ext uri="{FF2B5EF4-FFF2-40B4-BE49-F238E27FC236}">
                <a16:creationId xmlns:a16="http://schemas.microsoft.com/office/drawing/2014/main" id="{7D01E0E0-3A67-E742-80F8-476F67462AE9}"/>
              </a:ext>
            </a:extLst>
          </p:cNvPr>
          <p:cNvSpPr txBox="1"/>
          <p:nvPr/>
        </p:nvSpPr>
        <p:spPr>
          <a:xfrm>
            <a:off x="6196041" y="4940837"/>
            <a:ext cx="5623206" cy="2308324"/>
          </a:xfrm>
          <a:prstGeom prst="rect">
            <a:avLst/>
          </a:prstGeom>
          <a:noFill/>
        </p:spPr>
        <p:txBody>
          <a:bodyPr wrap="none" rtlCol="0">
            <a:spAutoFit/>
          </a:bodyPr>
          <a:lstStyle/>
          <a:p>
            <a:r>
              <a:rPr lang="en-US" sz="3600" dirty="0"/>
              <a:t>Standard DP: Composable</a:t>
            </a:r>
          </a:p>
          <a:p>
            <a:pPr marL="571500" indent="-571500">
              <a:buFont typeface="Arial" panose="020B0604020202020204" pitchFamily="34" charset="0"/>
              <a:buChar char="•"/>
            </a:pPr>
            <a:r>
              <a:rPr lang="en-US" sz="3600" dirty="0"/>
              <a:t>Modularized design</a:t>
            </a:r>
          </a:p>
          <a:p>
            <a:pPr marL="571500" indent="-571500">
              <a:buFont typeface="Arial" panose="020B0604020202020204" pitchFamily="34" charset="0"/>
              <a:buChar char="•"/>
            </a:pPr>
            <a:r>
              <a:rPr lang="en-US" sz="3600" dirty="0"/>
              <a:t>Enable privacy accounting</a:t>
            </a:r>
          </a:p>
          <a:p>
            <a:pPr marL="571500" indent="-571500">
              <a:buFont typeface="Arial" panose="020B0604020202020204" pitchFamily="34" charset="0"/>
              <a:buChar char="•"/>
            </a:pPr>
            <a:endParaRPr lang="en-US" sz="3600" dirty="0"/>
          </a:p>
        </p:txBody>
      </p:sp>
      <p:pic>
        <p:nvPicPr>
          <p:cNvPr id="9" name="Google Shape;404;p52">
            <a:extLst>
              <a:ext uri="{FF2B5EF4-FFF2-40B4-BE49-F238E27FC236}">
                <a16:creationId xmlns:a16="http://schemas.microsoft.com/office/drawing/2014/main" id="{37490303-2B35-5A48-86CA-06AA46A443CC}"/>
              </a:ext>
            </a:extLst>
          </p:cNvPr>
          <p:cNvPicPr preferRelativeResize="0"/>
          <p:nvPr/>
        </p:nvPicPr>
        <p:blipFill>
          <a:blip r:embed="rId5">
            <a:alphaModFix/>
          </a:blip>
          <a:stretch>
            <a:fillRect/>
          </a:stretch>
        </p:blipFill>
        <p:spPr>
          <a:xfrm>
            <a:off x="4986594" y="3967975"/>
            <a:ext cx="954900" cy="954900"/>
          </a:xfrm>
          <a:prstGeom prst="rect">
            <a:avLst/>
          </a:prstGeom>
          <a:noFill/>
          <a:ln>
            <a:noFill/>
          </a:ln>
        </p:spPr>
      </p:pic>
      <p:pic>
        <p:nvPicPr>
          <p:cNvPr id="10" name="Google Shape;388;p50">
            <a:extLst>
              <a:ext uri="{FF2B5EF4-FFF2-40B4-BE49-F238E27FC236}">
                <a16:creationId xmlns:a16="http://schemas.microsoft.com/office/drawing/2014/main" id="{97A88032-E80F-C34E-8406-0247F6725271}"/>
              </a:ext>
            </a:extLst>
          </p:cNvPr>
          <p:cNvPicPr preferRelativeResize="0"/>
          <p:nvPr/>
        </p:nvPicPr>
        <p:blipFill>
          <a:blip r:embed="rId6">
            <a:alphaModFix/>
          </a:blip>
          <a:stretch>
            <a:fillRect/>
          </a:stretch>
        </p:blipFill>
        <p:spPr>
          <a:xfrm>
            <a:off x="11079599" y="3829973"/>
            <a:ext cx="954900" cy="954900"/>
          </a:xfrm>
          <a:prstGeom prst="rect">
            <a:avLst/>
          </a:prstGeom>
          <a:noFill/>
          <a:ln>
            <a:noFill/>
          </a:ln>
        </p:spPr>
      </p:pic>
    </p:spTree>
    <p:extLst>
      <p:ext uri="{BB962C8B-B14F-4D97-AF65-F5344CB8AC3E}">
        <p14:creationId xmlns:p14="http://schemas.microsoft.com/office/powerpoint/2010/main" val="111840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53345</TotalTime>
  <Words>3144</Words>
  <Application>Microsoft Macintosh PowerPoint</Application>
  <PresentationFormat>Widescreen</PresentationFormat>
  <Paragraphs>1212</Paragraphs>
  <Slides>93</Slides>
  <Notes>71</Notes>
  <HiddenSlides>55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93</vt:i4>
      </vt:variant>
    </vt:vector>
  </HeadingPairs>
  <TitlesOfParts>
    <vt:vector size="103" baseType="lpstr">
      <vt:lpstr>等线</vt:lpstr>
      <vt:lpstr>等线 Light</vt:lpstr>
      <vt:lpstr>Raleway</vt:lpstr>
      <vt:lpstr>Arial</vt:lpstr>
      <vt:lpstr>Calibri</vt:lpstr>
      <vt:lpstr>Calibri Light</vt:lpstr>
      <vt:lpstr>Cambria Math</vt:lpstr>
      <vt:lpstr>Times New Roman</vt:lpstr>
      <vt:lpstr>Wingdings</vt:lpstr>
      <vt:lpstr>Office Theme</vt:lpstr>
      <vt:lpstr>  A Theory of Composition for Differential Obliviousness </vt:lpstr>
      <vt:lpstr>Oblivious Algorithms</vt:lpstr>
      <vt:lpstr>Current Landscape of Oblivious Algorithms</vt:lpstr>
      <vt:lpstr>Differential Privacy (DP) [DMF+06]</vt:lpstr>
      <vt:lpstr>Differential Obliviousness(DO) [CCMS17]</vt:lpstr>
      <vt:lpstr>DO algorithms can fundamentally overcome the barriers for fully oblivious algorithms</vt:lpstr>
      <vt:lpstr>What hinders DO from wide adoption?  🤨 </vt:lpstr>
      <vt:lpstr>PowerPoint Presentation</vt:lpstr>
      <vt:lpstr>PowerPoint Presentation</vt:lpstr>
      <vt:lpstr>Composability:  A fundamental feature of Differential Privacy</vt:lpstr>
      <vt:lpstr>Composability: a fundamental feature of DO?</vt:lpstr>
      <vt:lpstr>Basic DO is NOT composable</vt:lpstr>
      <vt:lpstr>PowerPoint Presentation</vt:lpstr>
      <vt:lpstr>PowerPoint Presentation</vt:lpstr>
      <vt:lpstr>PowerPoint Presentation</vt:lpstr>
      <vt:lpstr>PowerPoint Presentation</vt:lpstr>
      <vt:lpstr>PowerPoint Presentation</vt:lpstr>
      <vt:lpstr>PowerPoint Presentation</vt:lpstr>
      <vt:lpstr>Composition Example: DO Selection Algorithm</vt:lpstr>
      <vt:lpstr>PowerPoint Presentation</vt:lpstr>
      <vt:lpstr>PowerPoint Presentation</vt:lpstr>
      <vt:lpstr>Example: DO Selection w.r.t Hamming Distance Neighboring</vt:lpstr>
      <vt:lpstr>Example: DO Selection w.r.t Hamming Distance Neighboring</vt:lpstr>
      <vt:lpstr>DO Selection w.r.t Hamming Distance Neighboring [CCMS17]</vt:lpstr>
      <vt:lpstr>DO Selection w.r.t Hamming Distance Neighboring [CCMS17]</vt:lpstr>
      <vt:lpstr>DO Selection w.r.t Hamming Distance Neighboring [CCMS17]</vt:lpstr>
      <vt:lpstr>DO Selection w.r.t Hamming Distance Neighboring [CCMS17]</vt:lpstr>
      <vt:lpstr>Why not composable?</vt:lpstr>
      <vt:lpstr>PowerPoint Presentation</vt:lpstr>
      <vt:lpstr>PowerPoint Presentation</vt:lpstr>
      <vt:lpstr>Intuition</vt:lpstr>
      <vt:lpstr>First Attempt: Strongly Neighbor-Preserving DO</vt:lpstr>
      <vt:lpstr>Composing DO Selection w.r.t Edit Distance Neighboring </vt:lpstr>
      <vt:lpstr>First Attempt: Strongly Neighbor-Preserving DO</vt:lpstr>
      <vt:lpstr>Example of why it’s too stringent</vt:lpstr>
      <vt:lpstr>(ϵ,δ)-Neighbor Preserving DO (Simplified ver.)</vt:lpstr>
      <vt:lpstr>PowerPoint Presentation</vt:lpstr>
      <vt:lpstr>Neighbor Preserving Differential Oblivious</vt:lpstr>
      <vt:lpstr>Key Lemma: A Generalized Hall’s Theorem</vt:lpstr>
      <vt:lpstr>Main Theorem 1</vt:lpstr>
      <vt:lpstr>Main Theorem 2</vt:lpstr>
      <vt:lpstr>In short</vt:lpstr>
      <vt:lpstr>PowerPoint Presentation</vt:lpstr>
      <vt:lpstr>PowerPoint Presentation</vt:lpstr>
      <vt:lpstr>Key Lemma: A Generalized Hall’s Theorem</vt:lpstr>
      <vt:lpstr>PowerPoint Presentation</vt:lpstr>
      <vt:lpstr>DO Database Operations</vt:lpstr>
      <vt:lpstr>PowerPoint Presentation</vt:lpstr>
      <vt:lpstr>Federated Learning with Shuffling</vt:lpstr>
      <vt:lpstr>PowerPoint Presentation</vt:lpstr>
      <vt:lpstr>PowerPoint Presentation</vt:lpstr>
      <vt:lpstr>PowerPoint Presentation</vt:lpstr>
      <vt:lpstr>PowerPoint Presentation</vt:lpstr>
      <vt:lpstr>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Roadmap</vt:lpstr>
      <vt:lpstr>Guideline</vt:lpstr>
      <vt:lpstr>PowerPoint Presentation</vt:lpstr>
      <vt:lpstr>Example: DO Selection w.r.t Hamming Distance Neighboring</vt:lpstr>
      <vt:lpstr>Main 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Non-oblivious Algorithm</vt:lpstr>
      <vt:lpstr>Oblivious Algorithm</vt:lpstr>
      <vt:lpstr>Oblivious Algorithm</vt:lpstr>
      <vt:lpstr>PowerPoint Presentation</vt:lpstr>
      <vt:lpstr>But the privacy guarantee is constrained…</vt:lpstr>
      <vt:lpstr>PowerPoint Presentation</vt:lpstr>
      <vt:lpstr>PowerPoint Presentation</vt:lpstr>
      <vt:lpstr>PowerPoint Presentation</vt:lpstr>
      <vt:lpstr>PowerPoint Presentation</vt:lpstr>
      <vt:lpstr>Efficiency Improvement by DO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Mingxun Zhou</dc:creator>
  <cp:lastModifiedBy>Microsoft Office User</cp:lastModifiedBy>
  <cp:revision>2447</cp:revision>
  <dcterms:created xsi:type="dcterms:W3CDTF">2021-10-04T00:41:33Z</dcterms:created>
  <dcterms:modified xsi:type="dcterms:W3CDTF">2023-04-17T20:59:58Z</dcterms:modified>
</cp:coreProperties>
</file>