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62" r:id="rId4"/>
    <p:sldId id="258" r:id="rId5"/>
    <p:sldId id="614" r:id="rId6"/>
    <p:sldId id="615" r:id="rId7"/>
    <p:sldId id="625" r:id="rId8"/>
    <p:sldId id="622" r:id="rId9"/>
    <p:sldId id="259" r:id="rId10"/>
    <p:sldId id="644" r:id="rId11"/>
    <p:sldId id="643" r:id="rId12"/>
    <p:sldId id="645" r:id="rId13"/>
    <p:sldId id="646" r:id="rId14"/>
    <p:sldId id="626" r:id="rId15"/>
    <p:sldId id="647" r:id="rId16"/>
    <p:sldId id="627" r:id="rId17"/>
    <p:sldId id="642" r:id="rId18"/>
    <p:sldId id="641" r:id="rId19"/>
    <p:sldId id="667" r:id="rId20"/>
    <p:sldId id="668" r:id="rId21"/>
    <p:sldId id="630" r:id="rId22"/>
    <p:sldId id="648" r:id="rId23"/>
    <p:sldId id="649" r:id="rId24"/>
    <p:sldId id="633" r:id="rId25"/>
    <p:sldId id="634" r:id="rId26"/>
    <p:sldId id="650" r:id="rId27"/>
    <p:sldId id="632" r:id="rId28"/>
    <p:sldId id="653" r:id="rId29"/>
    <p:sldId id="628" r:id="rId30"/>
    <p:sldId id="681" r:id="rId31"/>
    <p:sldId id="655" r:id="rId32"/>
    <p:sldId id="635" r:id="rId33"/>
    <p:sldId id="673" r:id="rId34"/>
    <p:sldId id="676" r:id="rId35"/>
    <p:sldId id="656" r:id="rId36"/>
    <p:sldId id="261" r:id="rId37"/>
    <p:sldId id="636" r:id="rId38"/>
    <p:sldId id="637" r:id="rId39"/>
    <p:sldId id="638" r:id="rId40"/>
    <p:sldId id="666" r:id="rId41"/>
    <p:sldId id="665" r:id="rId42"/>
    <p:sldId id="680" r:id="rId43"/>
    <p:sldId id="679" r:id="rId44"/>
    <p:sldId id="661" r:id="rId45"/>
    <p:sldId id="669" r:id="rId46"/>
  </p:sldIdLst>
  <p:sldSz cx="12192000" cy="6858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libri Light" panose="020F0302020204030204" pitchFamily="34" charset="0"/>
      <p:regular r:id="rId52"/>
      <p:italic r:id="rId53"/>
    </p:embeddedFont>
    <p:embeddedFont>
      <p:font typeface="Cambria Math" panose="02040503050406030204" pitchFamily="18" charset="0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89"/>
    <p:restoredTop sz="86750"/>
  </p:normalViewPr>
  <p:slideViewPr>
    <p:cSldViewPr snapToGrid="0">
      <p:cViewPr varScale="1">
        <p:scale>
          <a:sx n="107" d="100"/>
          <a:sy n="107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BFC08-D133-CA4D-8289-E12927488ED6}" type="datetimeFigureOut">
              <a:rPr lang="en-US" smtClean="0"/>
              <a:t>4/24/23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9E38D-8909-6048-B711-FCE2B91C7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2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9E38D-8909-6048-B711-FCE2B91C75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71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9E38D-8909-6048-B711-FCE2B91C75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92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9E38D-8909-6048-B711-FCE2B91C75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8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9E38D-8909-6048-B711-FCE2B91C75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63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9E38D-8909-6048-B711-FCE2B91C75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73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9E38D-8909-6048-B711-FCE2B91C75E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30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9E38D-8909-6048-B711-FCE2B91C75E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74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9E38D-8909-6048-B711-FCE2B91C75E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21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9E38D-8909-6048-B711-FCE2B91C75E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8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77517-A92E-9D44-86E7-3A8045CA43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77517-A92E-9D44-86E7-3A8045CA43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28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77517-A92E-9D44-86E7-3A8045CA43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90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77517-A92E-9D44-86E7-3A8045CA43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82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9E38D-8909-6048-B711-FCE2B91C75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46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Plaintext space support cyclotomic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9E38D-8909-6048-B711-FCE2B91C75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59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9E38D-8909-6048-B711-FCE2B91C75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66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Linux Libertine"/>
              </a:rPr>
              <a:t>Kronecker delta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9E38D-8909-6048-B711-FCE2B91C75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6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1FB1-8BA5-307C-C847-E88DED651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77A1A-AF74-2876-EF9A-ADEEF9AD2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3B5C3-084C-A7D2-D14E-C98C3FB8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091C-2952-7445-8551-71740875C420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BEFCD-CBDD-814D-8D3B-4F1068C9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D2750-018D-F1C1-99DE-48553E1F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9E8D-613D-AB41-84E3-2BEF2483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4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25CF-769F-D1FF-55C5-EACB5785F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76B54-E812-6CD5-1966-DA347A954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2919B-E6CA-166B-930E-BD01FF5A8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091C-2952-7445-8551-71740875C420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B6E59-CC5C-E7A1-174E-9EC2DF30C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7F247-A637-5619-51E6-4027B7E61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9E8D-613D-AB41-84E3-2BEF2483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0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BE0E73-EB5A-D419-6BEF-075EE1FE3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B59C0A-A659-FA12-A57C-BC729E2CA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B677C-7000-C594-5798-CF98B030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091C-2952-7445-8551-71740875C420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0B486-BA88-9095-457C-656026EAB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EAFE-1E2C-372E-D4FB-272B4465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9E8D-613D-AB41-84E3-2BEF2483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6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0F36-653B-D724-52ED-7FB72B86B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4EA0C-1DD8-A872-7438-2214679AB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FECF3-F4FF-55E4-608C-3A1D17A62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091C-2952-7445-8551-71740875C420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740B9-0AFA-6119-1C97-D0BF7A36F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F5D23-7C46-DC5B-2459-A84FAA7E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9E8D-613D-AB41-84E3-2BEF2483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DD471-6F38-548F-6173-36CDAFD4A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31882-252D-3E92-8308-72B7B81C5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4F5B7-BEF9-E396-1940-9DD0D33A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091C-2952-7445-8551-71740875C420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DBFEA-B62A-ABDA-5C1B-5AAC05C60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E2E05-A0E5-20DA-C318-A5C1603F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9E8D-613D-AB41-84E3-2BEF2483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6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5F1-BD67-9041-E6A9-11448582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CAEC0-F2DC-641D-6691-BE6F56880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55647-75F3-B2C6-97C3-D4FAD9F3D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8EED9-7DD9-6D85-BFFF-031255F08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091C-2952-7445-8551-71740875C420}" type="datetimeFigureOut">
              <a:rPr lang="en-US" smtClean="0"/>
              <a:t>4/24/23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F061B-8362-8262-0F27-44B3F898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0000B-C8F5-0310-5966-F56F7E80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9E8D-613D-AB41-84E3-2BEF2483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3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4D9D7-F043-86B7-71F2-E47A76425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EF552-5AFF-0467-56EC-EA3DC6C09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C59FC-2CB5-60FD-3426-B3ABBFED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61697-CC1A-EFFB-E34B-A18B650B7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6853A5-0484-7447-7EC1-B060B1831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8C1D40-D711-ACA9-0135-D097FAE1E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091C-2952-7445-8551-71740875C420}" type="datetimeFigureOut">
              <a:rPr lang="en-US" smtClean="0"/>
              <a:t>4/24/23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849284-44B7-302A-0F0F-7A18C1F55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703FB4-82F7-CEF6-7168-4A7D7F8B1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9E8D-613D-AB41-84E3-2BEF2483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9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EEC1C-FD04-7990-B5BC-40D30757B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FF282D-2F0E-6DAD-C966-E66E5D9C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091C-2952-7445-8551-71740875C420}" type="datetimeFigureOut">
              <a:rPr lang="en-US" smtClean="0"/>
              <a:t>4/24/23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A485E-EDBD-7F76-6C71-C82A90FC4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8D4B7-FDAB-5D5E-5A39-DA826D3AA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9E8D-613D-AB41-84E3-2BEF2483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6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BD18BF-9235-0597-4D0A-5EA21C3A6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091C-2952-7445-8551-71740875C420}" type="datetimeFigureOut">
              <a:rPr lang="en-US" smtClean="0"/>
              <a:t>4/24/23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D7923-2ED3-C08E-5DE1-8B0B20EC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151E7-50B2-E8E8-418C-7FF84513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9E8D-613D-AB41-84E3-2BEF2483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4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32DD-BF33-0367-8179-65252AA59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41EB2-E70D-A884-C546-DC1CF4B0C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FD394-61F3-B9B0-E57B-DFBE40C8A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9D272-464B-B284-8CB5-8C369080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091C-2952-7445-8551-71740875C420}" type="datetimeFigureOut">
              <a:rPr lang="en-US" smtClean="0"/>
              <a:t>4/24/23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00AFE-5AC2-F549-E2C2-282E536C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A96EA-FDBB-3CCC-9671-8FE3E1996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9E8D-613D-AB41-84E3-2BEF2483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4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00C6C-EA81-7565-79BA-468E4FB0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2064EC-7C7E-3F17-0F1B-8711CBB00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4D4CD-F10F-20DF-0858-F5F6B0C4C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C9CF0-C212-F73B-77C6-6DFE1C9B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091C-2952-7445-8551-71740875C420}" type="datetimeFigureOut">
              <a:rPr lang="en-US" smtClean="0"/>
              <a:t>4/24/23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0216A-12D3-1E84-C8C8-B01133A58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96B44-B926-7569-26B7-79154B8A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9E8D-613D-AB41-84E3-2BEF2483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2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12D449-3317-D261-227A-464645302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E9236-20E7-AC79-44A7-8DDF695C6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02A03-F913-961D-30BD-CE2B8AC4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091C-2952-7445-8551-71740875C420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DE828-DFCC-AD5A-5EC2-0B8E4A82DD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3A4D5-2F97-4A5D-0AB5-150E7330F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B9E8D-613D-AB41-84E3-2BEF2483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7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12" Type="http://schemas.openxmlformats.org/officeDocument/2006/relationships/image" Target="../media/image3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300.png"/><Relationship Id="rId5" Type="http://schemas.openxmlformats.org/officeDocument/2006/relationships/image" Target="../media/image240.png"/><Relationship Id="rId10" Type="http://schemas.openxmlformats.org/officeDocument/2006/relationships/image" Target="../media/image290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40.png"/><Relationship Id="rId5" Type="http://schemas.openxmlformats.org/officeDocument/2006/relationships/image" Target="../media/image340.png"/><Relationship Id="rId10" Type="http://schemas.openxmlformats.org/officeDocument/2006/relationships/image" Target="../media/image39.png"/><Relationship Id="rId4" Type="http://schemas.openxmlformats.org/officeDocument/2006/relationships/image" Target="../media/image330.png"/><Relationship Id="rId9" Type="http://schemas.openxmlformats.org/officeDocument/2006/relationships/image" Target="../media/image380.png"/><Relationship Id="rId1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0.png"/><Relationship Id="rId9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7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0.png"/><Relationship Id="rId9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7.png"/><Relationship Id="rId10" Type="http://schemas.openxmlformats.org/officeDocument/2006/relationships/image" Target="../media/image71.png"/><Relationship Id="rId4" Type="http://schemas.openxmlformats.org/officeDocument/2006/relationships/image" Target="../media/image650.png"/><Relationship Id="rId9" Type="http://schemas.openxmlformats.org/officeDocument/2006/relationships/image" Target="../media/image70.png"/><Relationship Id="rId1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80.png"/><Relationship Id="rId10" Type="http://schemas.openxmlformats.org/officeDocument/2006/relationships/image" Target="../media/image71.png"/><Relationship Id="rId4" Type="http://schemas.openxmlformats.org/officeDocument/2006/relationships/image" Target="../media/image650.png"/><Relationship Id="rId9" Type="http://schemas.openxmlformats.org/officeDocument/2006/relationships/image" Target="../media/image70.png"/><Relationship Id="rId14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99529-5652-09D2-89F2-2FB7A7A65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Batch Bootstrapping, I and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D760B-2124-B84F-0AB0-3F00E8DB92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Feng-Hao Liu (Florida Atlantic University)</a:t>
            </a:r>
          </a:p>
          <a:p>
            <a:r>
              <a:rPr lang="en-US" dirty="0"/>
              <a:t>and </a:t>
            </a:r>
          </a:p>
          <a:p>
            <a:r>
              <a:rPr lang="en-US" dirty="0"/>
              <a:t>Han Wang (Chinese Academy of Science)</a:t>
            </a:r>
          </a:p>
        </p:txBody>
      </p:sp>
    </p:spTree>
    <p:extLst>
      <p:ext uri="{BB962C8B-B14F-4D97-AF65-F5344CB8AC3E}">
        <p14:creationId xmlns:p14="http://schemas.microsoft.com/office/powerpoint/2010/main" val="31179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6DC0-88E8-EC19-71DF-8AD5C028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FHEW-like Bootstrapping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0DFBC-17D8-5F61-D541-174A5EB50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(R)LWE, RGSW FHE crypto systems</a:t>
            </a:r>
          </a:p>
          <a:p>
            <a:endParaRPr lang="en-US" dirty="0"/>
          </a:p>
          <a:p>
            <a:r>
              <a:rPr lang="en-US" dirty="0"/>
              <a:t>FHEW-like (3</a:t>
            </a:r>
            <a:r>
              <a:rPr lang="en-US" baseline="30000" dirty="0"/>
              <a:t>rd</a:t>
            </a:r>
            <a:r>
              <a:rPr lang="en-US" dirty="0"/>
              <a:t> gen) bootstrapping</a:t>
            </a:r>
          </a:p>
          <a:p>
            <a:endParaRPr lang="en-US" dirty="0"/>
          </a:p>
          <a:p>
            <a:r>
              <a:rPr lang="en-US" dirty="0"/>
              <a:t>Technical </a:t>
            </a:r>
            <a:r>
              <a:rPr lang="en-US" dirty="0">
                <a:solidFill>
                  <a:srgbClr val="FF0000"/>
                </a:solidFill>
              </a:rPr>
              <a:t>Barriers</a:t>
            </a:r>
            <a:r>
              <a:rPr lang="en-US" dirty="0"/>
              <a:t> for SIMD </a:t>
            </a:r>
          </a:p>
        </p:txBody>
      </p:sp>
    </p:spTree>
    <p:extLst>
      <p:ext uri="{BB962C8B-B14F-4D97-AF65-F5344CB8AC3E}">
        <p14:creationId xmlns:p14="http://schemas.microsoft.com/office/powerpoint/2010/main" val="50465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D4509-0424-BFC8-620D-EF8426AC7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(R)LWE and RGSW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B9717-050C-D38B-5A84-09116D220E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4497" y="1506071"/>
                <a:ext cx="10849303" cy="51816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LWE</a:t>
                </a:r>
                <a:r>
                  <a:rPr lang="en-US" dirty="0"/>
                  <a:t> CT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,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Decryption: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round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Cyclotomic Ring</a:t>
                </a:r>
              </a:p>
              <a:p>
                <a:pPr lvl="1"/>
                <a:r>
                  <a:rPr lang="en-US" dirty="0"/>
                  <a:t>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/>
                  <a:t> being two’s power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1, </m:t>
                    </m:r>
                    <m:r>
                      <m:rPr>
                        <m:sty m:val="p"/>
                      </m:rPr>
                      <a:rPr lang="en-US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⋯,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lit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forms a cyclic group – modulo 2N in the exponent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RLWE</a:t>
                </a:r>
                <a:r>
                  <a:rPr lang="en-US" dirty="0"/>
                  <a:t> CT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×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dirty="0"/>
                  <a:t>,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/>
                  <a:t> with binary coefficients</a:t>
                </a:r>
              </a:p>
              <a:p>
                <a:pPr lvl="1"/>
                <a:r>
                  <a:rPr lang="en-US" dirty="0"/>
                  <a:t>Extract: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RLWE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LWE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 err="1"/>
                  <a:t>-th</a:t>
                </a:r>
                <a:r>
                  <a:rPr lang="en-US" dirty="0"/>
                  <a:t> coefficient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RGSW</a:t>
                </a:r>
                <a:r>
                  <a:rPr lang="en-US" dirty="0"/>
                  <a:t> CT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Matrix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External product: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RGSW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RLWE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RLWE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pPr lvl="1"/>
                <a:r>
                  <a:rPr lang="en-US" dirty="0"/>
                  <a:t>Errors: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B9717-050C-D38B-5A84-09116D220E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497" y="1506071"/>
                <a:ext cx="10849303" cy="5181600"/>
              </a:xfrm>
              <a:blipFill>
                <a:blip r:embed="rId3"/>
                <a:stretch>
                  <a:fillRect l="-584" t="-2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0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D4509-0424-BFC8-620D-EF8426AC7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FHEW-like Bootstrapping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B9717-050C-D38B-5A84-09116D220E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4496" y="1690687"/>
                <a:ext cx="11049072" cy="229240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Input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LWE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Use </a:t>
                </a:r>
                <a:r>
                  <a:rPr lang="en-US" dirty="0">
                    <a:solidFill>
                      <a:srgbClr val="0070C0"/>
                    </a:solidFill>
                  </a:rPr>
                  <a:t>Module-Switch</a:t>
                </a:r>
                <a:r>
                  <a:rPr lang="en-US" dirty="0"/>
                  <a:t>: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LWE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LWE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b="1" dirty="0"/>
                  <a:t>Bootstrapping Key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RGSW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LWE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B9717-050C-D38B-5A84-09116D220E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496" y="1690687"/>
                <a:ext cx="11049072" cy="2292405"/>
              </a:xfrm>
              <a:blipFill>
                <a:blip r:embed="rId2"/>
                <a:stretch>
                  <a:fillRect l="-918" t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99FB794-6CBE-0F58-F935-3520701D42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4495" y="4371976"/>
                <a:ext cx="10849303" cy="19370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00B050"/>
                    </a:solidFill>
                  </a:rPr>
                  <a:t>High-level Steps: </a:t>
                </a:r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RLWE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  <m: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</m:acc>
                                <m:r>
                                  <a:rPr lang="en-US" i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Extract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LWE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for the </a:t>
                </a:r>
                <a:r>
                  <a:rPr lang="en-US" dirty="0">
                    <a:solidFill>
                      <a:srgbClr val="0070C0"/>
                    </a:solidFill>
                  </a:rPr>
                  <a:t>rounding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99FB794-6CBE-0F58-F935-3520701D4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95" y="4371976"/>
                <a:ext cx="10849303" cy="1937078"/>
              </a:xfrm>
              <a:prstGeom prst="rect">
                <a:avLst/>
              </a:prstGeom>
              <a:blipFill>
                <a:blip r:embed="rId3"/>
                <a:stretch>
                  <a:fillRect l="-936" t="-5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3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68C03-898B-4411-FA5D-D95E85E2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FHEW-like Bootstrapping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BDED75-E6A2-BAFA-D585-8C812EA3C5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5021"/>
                <a:ext cx="10515600" cy="494785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/>
                  <a:t>Goal</a:t>
                </a:r>
                <a:r>
                  <a:rPr lang="en-US" dirty="0"/>
                  <a:t>: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RLWE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</m:acc>
                                <m:r>
                                  <a:rPr lang="en-US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Align LWE modulus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/>
                  <a:t> with RLWE ring dimension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Assuming binary/ternary secrets,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RGSW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Can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RGSW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US" dirty="0"/>
                  <a:t> easily [FHEW/AP, TFHE/GINX]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RLWE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Recursively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RGSW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</m:sub>
                                    </m:s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⊠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ACC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Correctness is easy to show</a:t>
                </a:r>
              </a:p>
              <a:p>
                <a:pPr lvl="1"/>
                <a:r>
                  <a:rPr lang="en-US" dirty="0"/>
                  <a:t>As q = 2N, mod q is equal to mod N in the exponent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Error growth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fresh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sub>
                                </m:sSub>
                                <m:r>
                                  <a:rPr lang="en-US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fresh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BDED75-E6A2-BAFA-D585-8C812EA3C5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5021"/>
                <a:ext cx="10515600" cy="4947854"/>
              </a:xfrm>
              <a:blipFill>
                <a:blip r:embed="rId3"/>
                <a:stretch>
                  <a:fillRect l="-844" t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Left Arrow Callout 3">
                <a:extLst>
                  <a:ext uri="{FF2B5EF4-FFF2-40B4-BE49-F238E27FC236}">
                    <a16:creationId xmlns:a16="http://schemas.microsoft.com/office/drawing/2014/main" id="{0EC0333E-4ABA-7A6B-5623-42448C1711E1}"/>
                  </a:ext>
                </a:extLst>
              </p:cNvPr>
              <p:cNvSpPr/>
              <p:nvPr/>
            </p:nvSpPr>
            <p:spPr>
              <a:xfrm>
                <a:off x="5376884" y="5160762"/>
                <a:ext cx="4852087" cy="1055902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86384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Importantly,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Left Arrow Callout 3">
                <a:extLst>
                  <a:ext uri="{FF2B5EF4-FFF2-40B4-BE49-F238E27FC236}">
                    <a16:creationId xmlns:a16="http://schemas.microsoft.com/office/drawing/2014/main" id="{0EC0333E-4ABA-7A6B-5623-42448C171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884" y="5160762"/>
                <a:ext cx="4852087" cy="1055902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86384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39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50ECE-D4C2-D879-422D-B3A0F5BC4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Barriers for SIMD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CAF964-757F-AA1F-9770-ED32AC0CD2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7839" y="1534510"/>
                <a:ext cx="11158150" cy="464245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Existing SIMD Method</a:t>
                </a:r>
              </a:p>
              <a:p>
                <a:pPr lvl="1"/>
                <a:r>
                  <a:rPr lang="en-US" dirty="0"/>
                  <a:t>Chinese Remainder Theorem (CRT)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×⋯ ×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dirty="0"/>
                  <a:t>, for appropriately chosen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Computing over slots via </a:t>
                </a:r>
                <a:r>
                  <a:rPr lang="en-US" dirty="0">
                    <a:solidFill>
                      <a:srgbClr val="0070C0"/>
                    </a:solidFill>
                  </a:rPr>
                  <a:t>ring embedding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×⋯ ×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dirty="0"/>
                  <a:t>, and similarly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known as </a:t>
                </a:r>
                <a:r>
                  <a:rPr lang="en-US" dirty="0">
                    <a:solidFill>
                      <a:srgbClr val="00B050"/>
                    </a:solidFill>
                  </a:rPr>
                  <a:t>CRT basis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CAF964-757F-AA1F-9770-ED32AC0CD2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7839" y="1534510"/>
                <a:ext cx="11158150" cy="4642453"/>
              </a:xfrm>
              <a:blipFill>
                <a:blip r:embed="rId3"/>
                <a:stretch>
                  <a:fillRect l="-909" t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Up Arrow Callout 3">
            <a:extLst>
              <a:ext uri="{FF2B5EF4-FFF2-40B4-BE49-F238E27FC236}">
                <a16:creationId xmlns:a16="http://schemas.microsoft.com/office/drawing/2014/main" id="{1862A8A4-11A4-2BDB-4291-52B3E23657E8}"/>
              </a:ext>
            </a:extLst>
          </p:cNvPr>
          <p:cNvSpPr/>
          <p:nvPr/>
        </p:nvSpPr>
        <p:spPr>
          <a:xfrm>
            <a:off x="1011383" y="5010439"/>
            <a:ext cx="3157661" cy="1482436"/>
          </a:xfrm>
          <a:prstGeom prst="up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CRT basis is “large” =&gt; </a:t>
            </a:r>
          </a:p>
          <a:p>
            <a:pPr algn="ctr"/>
            <a:r>
              <a:rPr lang="en-US" dirty="0"/>
              <a:t>RGSW noise blows up</a:t>
            </a:r>
          </a:p>
        </p:txBody>
      </p:sp>
      <p:sp>
        <p:nvSpPr>
          <p:cNvPr id="5" name="Down Arrow Callout 4">
            <a:extLst>
              <a:ext uri="{FF2B5EF4-FFF2-40B4-BE49-F238E27FC236}">
                <a16:creationId xmlns:a16="http://schemas.microsoft.com/office/drawing/2014/main" id="{2E688228-7322-5A5F-C579-3CA962A285E4}"/>
              </a:ext>
            </a:extLst>
          </p:cNvPr>
          <p:cNvSpPr/>
          <p:nvPr/>
        </p:nvSpPr>
        <p:spPr>
          <a:xfrm>
            <a:off x="3606115" y="2401310"/>
            <a:ext cx="3157660" cy="1325563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 cyclotomic structure over the exponent</a:t>
            </a:r>
          </a:p>
        </p:txBody>
      </p:sp>
    </p:spTree>
    <p:extLst>
      <p:ext uri="{BB962C8B-B14F-4D97-AF65-F5344CB8AC3E}">
        <p14:creationId xmlns:p14="http://schemas.microsoft.com/office/powerpoint/2010/main" val="130190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2C081-E092-AC62-D60B-AC7720A4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High Level Question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5CF24-7D8D-22E8-C840-118623020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3185328"/>
            <a:ext cx="10515600" cy="2173059"/>
          </a:xfrm>
        </p:spPr>
        <p:txBody>
          <a:bodyPr>
            <a:normAutofit/>
          </a:bodyPr>
          <a:lstStyle/>
          <a:p>
            <a:r>
              <a:rPr lang="en-US" dirty="0"/>
              <a:t>Can we find a </a:t>
            </a:r>
            <a:r>
              <a:rPr lang="en-US" dirty="0">
                <a:solidFill>
                  <a:srgbClr val="00B050"/>
                </a:solidFill>
              </a:rPr>
              <a:t>better</a:t>
            </a:r>
            <a:r>
              <a:rPr lang="en-US" dirty="0"/>
              <a:t> framework for batch FHE computation?</a:t>
            </a:r>
          </a:p>
          <a:p>
            <a:pPr lvl="1"/>
            <a:r>
              <a:rPr lang="en-US" dirty="0"/>
              <a:t>New basis and </a:t>
            </a:r>
            <a:r>
              <a:rPr lang="en-US" dirty="0">
                <a:solidFill>
                  <a:srgbClr val="00B050"/>
                </a:solidFill>
              </a:rPr>
              <a:t>small/polynomial </a:t>
            </a:r>
            <a:r>
              <a:rPr lang="en-US" dirty="0"/>
              <a:t>noise growth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93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ED7A0-C751-B8A6-37C1-55A62CA7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Mathematical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40D7E1-ED69-B226-0351-388664CACC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Batch FHE computation for FHEW-like operations</a:t>
                </a:r>
              </a:p>
              <a:p>
                <a:endParaRPr lang="en-US" dirty="0"/>
              </a:p>
              <a:p>
                <a:r>
                  <a:rPr lang="en-US" dirty="0"/>
                  <a:t>Mapping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×⋯ ×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Each slot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 includes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/>
                  <a:t>-th root of unity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dirty="0"/>
                  <a:t>, or equivalently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sup>
                    </m:sSup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dirty="0"/>
                  <a:t>Support homomorphic computation over the slots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Controlled</a:t>
                </a:r>
                <a:r>
                  <a:rPr lang="en-US" dirty="0"/>
                  <a:t> noise growth (polynomial blowup)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40D7E1-ED69-B226-0351-388664CACC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40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55522-E51E-6BE8-6113-C60DA1FBC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Mathematical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576DFF-2224-E581-D70E-D4C3DEDB30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8579" y="1825625"/>
                <a:ext cx="1127759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Goal: Plaintext packing and computation: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en-US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×⋯ × </m:t>
                    </m:r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 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  <a:p>
                <a:r>
                  <a:rPr lang="en-US" dirty="0"/>
                  <a:t>Find another basis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×⋯ ×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, pack vector into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Additive homomorphic is trivial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Goal: find a </a:t>
                </a:r>
                <a:r>
                  <a:rPr lang="en-US" dirty="0">
                    <a:solidFill>
                      <a:srgbClr val="00B050"/>
                    </a:solidFill>
                  </a:rPr>
                  <a:t>homomorphic </a:t>
                </a:r>
                <a:r>
                  <a:rPr lang="en-US" dirty="0" err="1">
                    <a:solidFill>
                      <a:srgbClr val="00B050"/>
                    </a:solidFill>
                  </a:rPr>
                  <a:t>mult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method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dirty="0"/>
                  <a:t>,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dirty="0"/>
                  <a:t> that corresponds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  <m: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576DFF-2224-E581-D70E-D4C3DEDB30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579" y="1825625"/>
                <a:ext cx="11277599" cy="4351338"/>
              </a:xfrm>
              <a:blipFill>
                <a:blip r:embed="rId2"/>
                <a:stretch>
                  <a:fillRect l="-1012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41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50D4-D429-DB3E-F772-6F4B3ACE4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Technical Preliminaries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5807D-6D47-33DB-145B-8245E5A82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Cyclotomic Fields/Rings</a:t>
            </a:r>
          </a:p>
          <a:p>
            <a:endParaRPr lang="en-US" dirty="0"/>
          </a:p>
          <a:p>
            <a:r>
              <a:rPr lang="en-US" dirty="0"/>
              <a:t>Algebraic Extension and Tensor Fields/Rings</a:t>
            </a:r>
          </a:p>
          <a:p>
            <a:endParaRPr lang="en-US" dirty="0"/>
          </a:p>
          <a:p>
            <a:r>
              <a:rPr lang="en-US" dirty="0"/>
              <a:t>Algebraic Trace and Duality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91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4B8F-3F1C-96D5-EF8A-3E5A9AE9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1540A-A3AB-2579-441F-5EFD548A78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General Cyclotomic Fields/Rings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cyclotomic polynomial</a:t>
                </a:r>
              </a:p>
              <a:p>
                <a:pPr lvl="1"/>
                <a:r>
                  <a:rPr lang="en-US" dirty="0"/>
                  <a:t>[Batch Bootstrap I]: RGSW, RLWE, external products </a:t>
                </a:r>
                <a:r>
                  <a:rPr lang="en-US" dirty="0">
                    <a:solidFill>
                      <a:srgbClr val="00B050"/>
                    </a:solidFill>
                  </a:rPr>
                  <a:t>work like 2’s powers </a:t>
                </a:r>
              </a:p>
              <a:p>
                <a:pPr lvl="1"/>
                <a:r>
                  <a:rPr lang="en-US" dirty="0"/>
                  <a:t>Error analysis uses the </a:t>
                </a:r>
                <a:r>
                  <a:rPr lang="en-US" dirty="0">
                    <a:solidFill>
                      <a:srgbClr val="0070C0"/>
                    </a:solidFill>
                  </a:rPr>
                  <a:t>canonical embedding </a:t>
                </a:r>
                <a:r>
                  <a:rPr lang="en-US" dirty="0"/>
                  <a:t>[LPR10, LPR13]</a:t>
                </a:r>
              </a:p>
              <a:p>
                <a:pPr lvl="1"/>
                <a:endParaRPr lang="en-US" dirty="0"/>
              </a:p>
              <a:p>
                <a:r>
                  <a:rPr lang="en-US" b="1" dirty="0"/>
                  <a:t>Tensor of Rings 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two rings (linearly disjoint)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the tensor ring that </a:t>
                </a:r>
                <a:r>
                  <a:rPr lang="en-US" dirty="0">
                    <a:solidFill>
                      <a:srgbClr val="00B050"/>
                    </a:solidFill>
                  </a:rPr>
                  <a:t>includes both sub-rings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has basis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has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0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has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</m:d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element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can be expressed as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∈[ℓ]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1540A-A3AB-2579-441F-5EFD548A78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16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83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2CE0A-738C-C0D2-71F1-4C0AE0B1E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Homomorphic 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ABE5F-4369-1EBB-01B4-7588037D8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38" y="1825625"/>
            <a:ext cx="11162581" cy="1728452"/>
          </a:xfrm>
        </p:spPr>
        <p:txBody>
          <a:bodyPr>
            <a:normAutofit/>
          </a:bodyPr>
          <a:lstStyle/>
          <a:p>
            <a:r>
              <a:rPr lang="en-US" dirty="0"/>
              <a:t>Allow </a:t>
            </a:r>
            <a:r>
              <a:rPr lang="en-US" dirty="0">
                <a:solidFill>
                  <a:srgbClr val="0070C0"/>
                </a:solidFill>
              </a:rPr>
              <a:t>arbitrary</a:t>
            </a:r>
            <a:r>
              <a:rPr lang="en-US" dirty="0"/>
              <a:t> computation on encrypted data, without decrypting it first</a:t>
            </a:r>
          </a:p>
          <a:p>
            <a:r>
              <a:rPr lang="en-US" dirty="0"/>
              <a:t>Pioneering Research [Gentry, BV, BGV, BFV, GSW, AP, DM, CGGI, CKKS…]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Holy grail of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93F1E027-E649-10B4-4687-8B2D3DD7F62D}"/>
                  </a:ext>
                </a:extLst>
              </p:cNvPr>
              <p:cNvSpPr/>
              <p:nvPr/>
            </p:nvSpPr>
            <p:spPr>
              <a:xfrm>
                <a:off x="1239253" y="4463716"/>
                <a:ext cx="2466473" cy="998621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93F1E027-E649-10B4-4687-8B2D3DD7F6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253" y="4463716"/>
                <a:ext cx="2466473" cy="99862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455C34-EFAC-5F05-4F85-EDEC3B5F0B4D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3705726" y="4963026"/>
            <a:ext cx="4903436" cy="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35384C25-9759-3F7F-4536-2CF70271C96E}"/>
                  </a:ext>
                </a:extLst>
              </p:cNvPr>
              <p:cNvSpPr/>
              <p:nvPr/>
            </p:nvSpPr>
            <p:spPr>
              <a:xfrm>
                <a:off x="8609162" y="4463715"/>
                <a:ext cx="2466473" cy="998621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 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35384C25-9759-3F7F-4536-2CF70271C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162" y="4463715"/>
                <a:ext cx="2466473" cy="99862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E18DD8-1D96-D2DC-DF62-759E802BFC4F}"/>
                  </a:ext>
                </a:extLst>
              </p:cNvPr>
              <p:cNvSpPr txBox="1"/>
              <p:nvPr/>
            </p:nvSpPr>
            <p:spPr>
              <a:xfrm>
                <a:off x="4640804" y="4232882"/>
                <a:ext cx="31885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Arbitrary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E18DD8-1D96-D2DC-DF62-759E802BF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804" y="4232882"/>
                <a:ext cx="3188556" cy="461665"/>
              </a:xfrm>
              <a:prstGeom prst="rect">
                <a:avLst/>
              </a:prstGeom>
              <a:blipFill>
                <a:blip r:embed="rId4"/>
                <a:stretch>
                  <a:fillRect l="-277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51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4B8F-3F1C-96D5-EF8A-3E5A9AE9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1540A-A3AB-2579-441F-5EFD548A78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Algebraic Trace and Duality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/>
                  <a:t> is a Galois extension over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Trace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ℚ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Gal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ℚ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/>
                  <a:t> be a ring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/>
                  <a:t>. Dual is defined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Trace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b="1" dirty="0"/>
                  <a:t>Nice Properties of Algebraic Trace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acc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dirty="0"/>
                  <a:t> basis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Exist </a:t>
                </a:r>
                <a:r>
                  <a:rPr lang="en-US" b="0" dirty="0">
                    <a:solidFill>
                      <a:srgbClr val="00B050"/>
                    </a:solidFill>
                  </a:rPr>
                  <a:t>unique dual basis </a:t>
                </a:r>
                <a:r>
                  <a:rPr lang="en-US" b="0" dirty="0"/>
                  <a:t>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en-US" b="0" dirty="0"/>
                  <a:t>, denoted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</m:acc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</m:sup>
                        </m:sSub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</m:sup>
                        </m:sSub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,⋯,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</m:sup>
                        </m:sSubSup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Trace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ℚ</m:t>
                        </m:r>
                      </m:sub>
                    </m:sSub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sub>
                          <m:sup>
                            <m: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</m:sup>
                        </m:sSubSup>
                      </m:e>
                    </m:d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dirty="0">
                    <a:ea typeface="Cambria Math" panose="02040503050406030204" pitchFamily="18" charset="0"/>
                  </a:rPr>
                  <a:t>which is equal to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if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or 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1540A-A3AB-2579-441F-5EFD548A78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59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7D28-2151-F462-9AA2-825892CC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Fields/Rings – First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D7905-3661-E758-1C60-381ABED329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Use</a:t>
                </a:r>
                <a:r>
                  <a:rPr lang="en-US" dirty="0">
                    <a:solidFill>
                      <a:srgbClr val="0070C0"/>
                    </a:solidFill>
                  </a:rPr>
                  <a:t> Tensor Fields/Rings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has basis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ρ</m:t>
                        </m:r>
                      </m:sub>
                    </m:sSub>
                    <m:r>
                      <m:rPr>
                        <m:lit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Pack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Each slot includes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/>
                  <a:t>-th root of unity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Use the direct ring </a:t>
                </a:r>
                <a:r>
                  <a:rPr lang="en-US" dirty="0" err="1"/>
                  <a:t>mult</a:t>
                </a:r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)⋅ </m:t>
                        </m:r>
                      </m:e>
                    </m:nary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D7905-3661-E758-1C60-381ABED329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 b="-15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AB0BC429-FF25-FEEB-3050-F0BB080E7D90}"/>
              </a:ext>
            </a:extLst>
          </p:cNvPr>
          <p:cNvSpPr/>
          <p:nvPr/>
        </p:nvSpPr>
        <p:spPr>
          <a:xfrm>
            <a:off x="8910916" y="5164417"/>
            <a:ext cx="3119719" cy="114748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90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 lot of cross terms </a:t>
            </a:r>
          </a:p>
          <a:p>
            <a:pPr algn="ctr"/>
            <a:r>
              <a:rPr lang="en-US" sz="3200" dirty="0">
                <a:sym typeface="Wingdings" pitchFamily="2" charset="2"/>
              </a:rPr>
              <a:t>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043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7D28-2151-F462-9AA2-825892CC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Fields/Rings – Second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D7905-3661-E758-1C60-381ABED329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Use </a:t>
                </a:r>
                <a:r>
                  <a:rPr lang="en-US" dirty="0">
                    <a:solidFill>
                      <a:srgbClr val="0070C0"/>
                    </a:solidFill>
                  </a:rPr>
                  <a:t>Trace and Dual </a:t>
                </a:r>
                <a:r>
                  <a:rPr lang="en-US" dirty="0"/>
                  <a:t>to get rid to cross term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Trace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sub>
                          <m:sup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</m:sup>
                        </m:sSubSup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dirty="0">
                    <a:ea typeface="Cambria Math" panose="02040503050406030204" pitchFamily="18" charset="0"/>
                  </a:rPr>
                  <a:t>which is equal to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if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or 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</m:sup>
                        </m:sSubSup>
                        <m:r>
                          <a:rPr lang="en-US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Homomorphic </a:t>
                </a:r>
                <a:r>
                  <a:rPr lang="en-US" dirty="0" err="1"/>
                  <a:t>mult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Trace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Trac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  <m:r>
                      <a:rPr lang="en-US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sSubSup>
                      <m:sSubSup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a:rPr lang="en-US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sup>
                    </m:sSubSup>
                    <m:r>
                      <a:rPr lang="en-US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sub>
                          <m:sup>
                            <m:r>
                              <a:rPr lang="en-US" b="0" i="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</m:sup>
                        </m:sSubSup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</m:e>
                    </m:nary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D7905-3661-E758-1C60-381ABED329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7402F40-40FA-90A5-3138-69A93A7C18E1}"/>
              </a:ext>
            </a:extLst>
          </p:cNvPr>
          <p:cNvCxnSpPr/>
          <p:nvPr/>
        </p:nvCxnSpPr>
        <p:spPr>
          <a:xfrm flipV="1">
            <a:off x="6526304" y="4001294"/>
            <a:ext cx="1308847" cy="753036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Left Arrow Callout 5">
            <a:extLst>
              <a:ext uri="{FF2B5EF4-FFF2-40B4-BE49-F238E27FC236}">
                <a16:creationId xmlns:a16="http://schemas.microsoft.com/office/drawing/2014/main" id="{570F02F6-5183-0401-048B-AFB16C74F238}"/>
              </a:ext>
            </a:extLst>
          </p:cNvPr>
          <p:cNvSpPr/>
          <p:nvPr/>
        </p:nvSpPr>
        <p:spPr>
          <a:xfrm>
            <a:off x="7835151" y="4889267"/>
            <a:ext cx="3119719" cy="114748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90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They are mixed</a:t>
            </a:r>
          </a:p>
          <a:p>
            <a:pPr algn="ctr"/>
            <a:r>
              <a:rPr lang="en-US" sz="3200" dirty="0">
                <a:sym typeface="Wingdings" pitchFamily="2" charset="2"/>
              </a:rPr>
              <a:t></a:t>
            </a:r>
            <a:endParaRPr lang="en-US" sz="32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8EC004-D630-1ABE-232C-B102EF8912FD}"/>
              </a:ext>
            </a:extLst>
          </p:cNvPr>
          <p:cNvCxnSpPr>
            <a:cxnSpLocks/>
          </p:cNvCxnSpPr>
          <p:nvPr/>
        </p:nvCxnSpPr>
        <p:spPr>
          <a:xfrm flipV="1">
            <a:off x="5392272" y="4143818"/>
            <a:ext cx="546849" cy="467988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55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7D28-2151-F462-9AA2-825892CC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Fields/Rings – Third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D7905-3661-E758-1C60-381ABED329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1" y="1435659"/>
                <a:ext cx="11317940" cy="528787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One more (tensor) ring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has basis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ρ</m:t>
                        </m:r>
                      </m:sub>
                    </m:sSub>
                    <m:r>
                      <m:rPr>
                        <m:lit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has basis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sub>
                    </m:sSub>
                    <m:r>
                      <m:rPr>
                        <m:lit/>
                      </m:rPr>
                      <a:rPr lang="en-US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min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{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m:rPr>
                        <m:lit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Homomorphic </a:t>
                </a:r>
                <a:r>
                  <a:rPr lang="en-US" dirty="0" err="1"/>
                  <a:t>mult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Trac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Trac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a:rPr lang="en-US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  <m:r>
                      <a:rPr lang="en-US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sSubSup>
                      <m:sSubSup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a:rPr lang="en-US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sup>
                    </m:sSubSup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sub>
                          <m:sup>
                            <m:r>
                              <a:rPr lang="en-US" b="0" i="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</m:sup>
                        </m:sSub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/>
                <a:endParaRPr lang="en-US" sz="2800" dirty="0"/>
              </a:p>
              <a:p>
                <a:r>
                  <a:rPr lang="en-US" dirty="0"/>
                  <a:t>Problem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How to proceed ??? More tensor fields/rings ?</a:t>
                </a:r>
              </a:p>
              <a:p>
                <a:pPr marL="457200" lvl="1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D7905-3661-E758-1C60-381ABED329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1435659"/>
                <a:ext cx="11317940" cy="5287870"/>
              </a:xfrm>
              <a:blipFill>
                <a:blip r:embed="rId3"/>
                <a:stretch>
                  <a:fillRect l="-1009" t="-2878" b="-3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7978941-CDE6-A54A-F87C-FA73012AFF51}"/>
              </a:ext>
            </a:extLst>
          </p:cNvPr>
          <p:cNvCxnSpPr>
            <a:cxnSpLocks/>
          </p:cNvCxnSpPr>
          <p:nvPr/>
        </p:nvCxnSpPr>
        <p:spPr>
          <a:xfrm flipV="1">
            <a:off x="6488746" y="4306956"/>
            <a:ext cx="546849" cy="467988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15657C4-6433-598E-46F5-7EADB06618D5}"/>
              </a:ext>
            </a:extLst>
          </p:cNvPr>
          <p:cNvCxnSpPr>
            <a:cxnSpLocks/>
          </p:cNvCxnSpPr>
          <p:nvPr/>
        </p:nvCxnSpPr>
        <p:spPr>
          <a:xfrm flipV="1">
            <a:off x="7763435" y="4079594"/>
            <a:ext cx="1739153" cy="922712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eft Arrow Callout 7">
            <a:extLst>
              <a:ext uri="{FF2B5EF4-FFF2-40B4-BE49-F238E27FC236}">
                <a16:creationId xmlns:a16="http://schemas.microsoft.com/office/drawing/2014/main" id="{16B88BC3-9A53-C4CA-F3B2-CCDD08DD3BCB}"/>
              </a:ext>
            </a:extLst>
          </p:cNvPr>
          <p:cNvSpPr/>
          <p:nvPr/>
        </p:nvSpPr>
        <p:spPr>
          <a:xfrm>
            <a:off x="7386915" y="5529918"/>
            <a:ext cx="3966885" cy="114748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94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Yes, but dimension blows up with computation</a:t>
            </a:r>
          </a:p>
          <a:p>
            <a:pPr algn="ctr"/>
            <a:r>
              <a:rPr lang="en-US" sz="3200" dirty="0">
                <a:sym typeface="Wingdings" pitchFamily="2" charset="2"/>
              </a:rPr>
              <a:t>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614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7D28-2151-F462-9AA2-825892CC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Solution – </a:t>
            </a:r>
            <a:r>
              <a:rPr lang="en-US" dirty="0">
                <a:solidFill>
                  <a:srgbClr val="00B050"/>
                </a:solidFill>
              </a:rPr>
              <a:t>Reuse 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BF54C73-8EEE-515B-D67B-FE196B5F17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35659"/>
                <a:ext cx="11089341" cy="528787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Three tensor rings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has basis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ρ</m:t>
                        </m:r>
                      </m:sub>
                    </m:sSub>
                    <m:r>
                      <m:rPr>
                        <m:lit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has basis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sub>
                    </m:sSub>
                    <m:r>
                      <m:rPr>
                        <m:lit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min</m:t>
                    </m:r>
                    <m: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{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τ</m:t>
                    </m:r>
                    <m:r>
                      <m:rPr>
                        <m:lit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Homomorphic </a:t>
                </a:r>
                <a:r>
                  <a:rPr lang="en-US" dirty="0" err="1"/>
                  <a:t>mult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esult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Trac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r>
                  <a:rPr lang="en-US" sz="3200" dirty="0"/>
                  <a:t>To proceed computation, let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3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sz="32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32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lang="en-US" sz="3200" b="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</m:sup>
                        </m:sSubSup>
                        <m:r>
                          <a:rPr lang="en-US" sz="32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3200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Homomorphic </a:t>
                </a:r>
                <a:r>
                  <a:rPr lang="en-US" dirty="0" err="1"/>
                  <a:t>mult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result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Trac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result</m:t>
                            </m:r>
                          </m:e>
                          <m:sub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i="0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0" dirty="0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Plaintext space </a:t>
                </a:r>
                <a:r>
                  <a:rPr lang="en-US" dirty="0">
                    <a:solidFill>
                      <a:srgbClr val="00B050"/>
                    </a:solidFill>
                  </a:rPr>
                  <a:t>alternates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2800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2800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BF54C73-8EEE-515B-D67B-FE196B5F17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35659"/>
                <a:ext cx="11089341" cy="5287870"/>
              </a:xfrm>
              <a:blipFill>
                <a:blip r:embed="rId3"/>
                <a:stretch>
                  <a:fillRect l="-1143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9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C95FB-5829-FF9C-E5DB-B205F935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Instantiations of Tensor Fields/Rings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8A0A3C-D646-DF0D-FECB-0BB120310E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Decomposability</a:t>
                </a:r>
                <a:r>
                  <a:rPr lang="en-US" dirty="0"/>
                  <a:t> of Cyclotomic rings: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b="0" dirty="0"/>
                  <a:t> and they are </a:t>
                </a:r>
                <a:r>
                  <a:rPr lang="en-US" b="0" dirty="0">
                    <a:solidFill>
                      <a:srgbClr val="00B050"/>
                    </a:solidFill>
                  </a:rPr>
                  <a:t>relatively prime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has dimension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ρ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ϕ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has dimension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τ</m:t>
                    </m:r>
                    <m:r>
                      <a:rPr lang="en-US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ϕ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en-US" dirty="0"/>
                  <a:t>, where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ϕ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/>
                  <a:t> is the Euler’s phi function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SIMD batch factor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ρ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τ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Can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slots </a:t>
                </a:r>
                <a:r>
                  <a:rPr lang="en-US" dirty="0"/>
                  <a:t>in two operations (ring </a:t>
                </a:r>
                <a:r>
                  <a:rPr lang="en-US" dirty="0" err="1"/>
                  <a:t>mult</a:t>
                </a:r>
                <a:r>
                  <a:rPr lang="en-US" dirty="0"/>
                  <a:t> + algebraic trace)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8A0A3C-D646-DF0D-FECB-0BB120310E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90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DABE5-A0D3-2F88-091F-492BFE1CF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D6BFA3-258D-C348-82C8-48C7984127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Tensor rings + algebraic trace =&gt; SIMD computation of slots that contain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Compatible with FHEW-like bootstrapping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Next question</a:t>
                </a:r>
              </a:p>
              <a:p>
                <a:pPr lvl="1"/>
                <a:r>
                  <a:rPr lang="en-US" dirty="0"/>
                  <a:t>How to compute </a:t>
                </a:r>
                <a:r>
                  <a:rPr lang="en-US" dirty="0">
                    <a:solidFill>
                      <a:srgbClr val="00B050"/>
                    </a:solidFill>
                  </a:rPr>
                  <a:t>homomorphically</a:t>
                </a:r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How about </a:t>
                </a:r>
                <a:r>
                  <a:rPr lang="en-US" dirty="0">
                    <a:solidFill>
                      <a:srgbClr val="00B050"/>
                    </a:solidFill>
                  </a:rPr>
                  <a:t>noise growth</a:t>
                </a:r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D6BFA3-258D-C348-82C8-48C7984127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57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9229-F148-F3B3-0068-A2CA6918E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Homomorphic Comp of the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A8614A-A223-CE6B-8DA3-3748B8F8CF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7882" y="1825625"/>
                <a:ext cx="10815918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Need RGSW and RLWE in </a:t>
                </a:r>
                <a:r>
                  <a:rPr lang="en-US" dirty="0">
                    <a:solidFill>
                      <a:srgbClr val="0070C0"/>
                    </a:solidFill>
                  </a:rPr>
                  <a:t>the general Cyclotomic Rings</a:t>
                </a:r>
              </a:p>
              <a:p>
                <a:pPr lvl="1"/>
                <a:r>
                  <a:rPr lang="en-US" dirty="0"/>
                  <a:t>Schemes remain secure as long as RLWE is hard in these rings [LPR10, LPR13, …]</a:t>
                </a:r>
              </a:p>
              <a:p>
                <a:pPr lvl="1"/>
                <a:r>
                  <a:rPr lang="en-US" dirty="0"/>
                  <a:t>Noise growth behaves </a:t>
                </a:r>
                <a:r>
                  <a:rPr lang="en-US" dirty="0">
                    <a:solidFill>
                      <a:srgbClr val="00B050"/>
                    </a:solidFill>
                  </a:rPr>
                  <a:t>essentially the same </a:t>
                </a:r>
                <a:r>
                  <a:rPr lang="en-US" dirty="0"/>
                  <a:t>as 2’s powers under the </a:t>
                </a:r>
                <a:r>
                  <a:rPr lang="en-US" dirty="0">
                    <a:solidFill>
                      <a:srgbClr val="0070C0"/>
                    </a:solidFill>
                  </a:rPr>
                  <a:t>canonical embedding </a:t>
                </a:r>
                <a:r>
                  <a:rPr lang="en-US" dirty="0"/>
                  <a:t>analysis [LPR13, This work]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RGSW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RLWE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RLWE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pPr lvl="1"/>
                <a:r>
                  <a:rPr lang="en-US" dirty="0"/>
                  <a:t>Errors: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b="0" dirty="0"/>
                  <a:t> (</a:t>
                </a:r>
                <a:r>
                  <a:rPr lang="en-US" b="0" dirty="0">
                    <a:solidFill>
                      <a:srgbClr val="0070C0"/>
                    </a:solidFill>
                  </a:rPr>
                  <a:t>Same as 2’s power’s case</a:t>
                </a:r>
                <a:r>
                  <a:rPr lang="en-US" b="0" dirty="0"/>
                  <a:t>)</a:t>
                </a:r>
              </a:p>
              <a:p>
                <a:pPr lvl="1"/>
                <a:endParaRPr lang="en-US" dirty="0"/>
              </a:p>
              <a:p>
                <a:r>
                  <a:rPr lang="en-US" b="0" dirty="0"/>
                  <a:t> Next questions: </a:t>
                </a:r>
              </a:p>
              <a:p>
                <a:pPr lvl="1"/>
                <a:r>
                  <a:rPr lang="en-US" b="0" dirty="0"/>
                  <a:t>How to homomorphically evaluate trace? </a:t>
                </a:r>
              </a:p>
              <a:p>
                <a:pPr lvl="1"/>
                <a:r>
                  <a:rPr lang="en-US" b="0" dirty="0"/>
                  <a:t>How about noise?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A8614A-A223-CE6B-8DA3-3748B8F8CF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7882" y="1825625"/>
                <a:ext cx="10815918" cy="4351338"/>
              </a:xfrm>
              <a:blipFill>
                <a:blip r:embed="rId2"/>
                <a:stretch>
                  <a:fillRect l="-1055" t="-3198" b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615A3F9-617F-6B65-DFA9-204D5CEC1556}"/>
                  </a:ext>
                </a:extLst>
              </p:cNvPr>
              <p:cNvSpPr/>
              <p:nvPr/>
            </p:nvSpPr>
            <p:spPr>
              <a:xfrm>
                <a:off x="1075391" y="4703763"/>
                <a:ext cx="10452100" cy="1890712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/>
                  <a:t>Theorem [LPR, HS, This work]: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For tower structure </a:t>
                </a:r>
                <a14:m>
                  <m:oMath xmlns:m="http://schemas.openxmlformats.org/officeDocument/2006/math"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⊂⋯⊂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/>
                  <a:t>, there exists an </a:t>
                </a:r>
                <a:r>
                  <a:rPr lang="en-US" dirty="0">
                    <a:solidFill>
                      <a:srgbClr val="00B050"/>
                    </a:solidFill>
                  </a:rPr>
                  <a:t>efficient</a:t>
                </a:r>
                <a:r>
                  <a:rPr lang="en-US" dirty="0"/>
                  <a:t> homomorphic trace: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RLWE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RLWE</m:t>
                    </m:r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Enc</m:t>
                    </m:r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Trace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roughly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Deg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dirty="0"/>
                  <a:t> homomorphic </a:t>
                </a:r>
                <a:r>
                  <a:rPr lang="en-US" dirty="0" err="1"/>
                  <a:t>mults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Noise growth: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Trace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small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615A3F9-617F-6B65-DFA9-204D5CEC1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391" y="4703763"/>
                <a:ext cx="10452100" cy="189071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51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E25C0-146E-88F1-1CED-2B2F1E228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9945"/>
          </a:xfrm>
        </p:spPr>
        <p:txBody>
          <a:bodyPr/>
          <a:lstStyle/>
          <a:p>
            <a:r>
              <a:rPr lang="en-US" dirty="0"/>
              <a:t>Overall Computation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E5B62E-9288-C35F-0F30-0A6A4F12FA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4808"/>
                <a:ext cx="10515600" cy="350174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Work on Tensor Fields and the Rings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has basis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ρ</m:t>
                        </m:r>
                      </m:sub>
                    </m:sSub>
                    <m:r>
                      <m:rPr>
                        <m:lit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has basis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sub>
                    </m:sSub>
                    <m:r>
                      <m:rPr>
                        <m:lit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min</m:t>
                    </m:r>
                    <m: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{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τ</m:t>
                    </m:r>
                    <m:r>
                      <m:rPr>
                        <m:lit/>
                      </m:rP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have tower structures</a:t>
                </a:r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FHE batch external products: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messages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RLWE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Enc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Pack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under mode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en-US" i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CT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RGSW</m:t>
                    </m:r>
                    <m:r>
                      <a:rPr lang="en-US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Enc</m:t>
                    </m:r>
                    <m:r>
                      <a:rPr lang="en-US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Pack</m:t>
                    </m:r>
                    <m:r>
                      <a:rPr lang="en-US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under mode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sup>
                    </m:sSubSup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EvalTrace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RLWE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Pack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under mode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Computation alternates between mode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and mode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E5B62E-9288-C35F-0F30-0A6A4F12FA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4808"/>
                <a:ext cx="10515600" cy="3501749"/>
              </a:xfrm>
              <a:blipFill>
                <a:blip r:embed="rId2"/>
                <a:stretch>
                  <a:fillRect l="-844" t="-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B4090306-FD2D-2857-AAFD-406F2F435622}"/>
                  </a:ext>
                </a:extLst>
              </p:cNvPr>
              <p:cNvSpPr/>
              <p:nvPr/>
            </p:nvSpPr>
            <p:spPr>
              <a:xfrm>
                <a:off x="1108183" y="5142250"/>
                <a:ext cx="1436234" cy="60188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B4090306-FD2D-2857-AAFD-406F2F435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83" y="5142250"/>
                <a:ext cx="1436234" cy="60188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69196EA9-1A68-6860-838B-070CC4199A3F}"/>
                  </a:ext>
                </a:extLst>
              </p:cNvPr>
              <p:cNvSpPr/>
              <p:nvPr/>
            </p:nvSpPr>
            <p:spPr>
              <a:xfrm>
                <a:off x="2499721" y="6085508"/>
                <a:ext cx="1358090" cy="601883"/>
              </a:xfrm>
              <a:prstGeom prst="roundRect">
                <a:avLst/>
              </a:prstGeom>
              <a:gradFill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6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0" scaled="0"/>
              </a:gra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69196EA9-1A68-6860-838B-070CC4199A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721" y="6085508"/>
                <a:ext cx="1358090" cy="60188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D980C72E-C7DD-9368-4F44-AAE71F3F1240}"/>
                  </a:ext>
                </a:extLst>
              </p:cNvPr>
              <p:cNvSpPr/>
              <p:nvPr/>
            </p:nvSpPr>
            <p:spPr>
              <a:xfrm>
                <a:off x="4257262" y="5076395"/>
                <a:ext cx="1436234" cy="60188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D980C72E-C7DD-9368-4F44-AAE71F3F12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262" y="5076395"/>
                <a:ext cx="1436234" cy="60188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EB3ABC88-43A4-85D4-192B-3E2EA242ABE0}"/>
                  </a:ext>
                </a:extLst>
              </p:cNvPr>
              <p:cNvSpPr/>
              <p:nvPr/>
            </p:nvSpPr>
            <p:spPr>
              <a:xfrm>
                <a:off x="6096000" y="6077260"/>
                <a:ext cx="1232452" cy="601883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5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0"/>
              </a:gra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EB3ABC88-43A4-85D4-192B-3E2EA242A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077260"/>
                <a:ext cx="1232452" cy="60188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1A1F6F90-B6C0-951E-658F-FC3766BF3717}"/>
                  </a:ext>
                </a:extLst>
              </p:cNvPr>
              <p:cNvSpPr/>
              <p:nvPr/>
            </p:nvSpPr>
            <p:spPr>
              <a:xfrm>
                <a:off x="7879448" y="5098900"/>
                <a:ext cx="1712844" cy="60188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1A1F6F90-B6C0-951E-658F-FC3766BF3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448" y="5098900"/>
                <a:ext cx="1712844" cy="60188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128059-A69E-5ABC-92AD-2521F9058339}"/>
                  </a:ext>
                </a:extLst>
              </p:cNvPr>
              <p:cNvSpPr txBox="1"/>
              <p:nvPr/>
            </p:nvSpPr>
            <p:spPr>
              <a:xfrm>
                <a:off x="334536" y="5192671"/>
                <a:ext cx="50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128059-A69E-5ABC-92AD-2521F9058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36" y="5192671"/>
                <a:ext cx="50366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C944E9-C3B6-B050-D656-FDFFCB1A82A8}"/>
                  </a:ext>
                </a:extLst>
              </p:cNvPr>
              <p:cNvSpPr txBox="1"/>
              <p:nvPr/>
            </p:nvSpPr>
            <p:spPr>
              <a:xfrm>
                <a:off x="1826300" y="6240790"/>
                <a:ext cx="562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C944E9-C3B6-B050-D656-FDFFCB1A8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300" y="6240790"/>
                <a:ext cx="56297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E6E087-5F24-D728-DAAA-9EEAC60A70DB}"/>
                  </a:ext>
                </a:extLst>
              </p:cNvPr>
              <p:cNvSpPr txBox="1"/>
              <p:nvPr/>
            </p:nvSpPr>
            <p:spPr>
              <a:xfrm>
                <a:off x="3618343" y="5202742"/>
                <a:ext cx="6270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E6E087-5F24-D728-DAAA-9EEAC60A7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343" y="5202742"/>
                <a:ext cx="62709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ACD678-69E1-3C14-1AA7-6615920AA1FB}"/>
                  </a:ext>
                </a:extLst>
              </p:cNvPr>
              <p:cNvSpPr txBox="1"/>
              <p:nvPr/>
            </p:nvSpPr>
            <p:spPr>
              <a:xfrm>
                <a:off x="7509662" y="6226554"/>
                <a:ext cx="2856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Under mode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ACD678-69E1-3C14-1AA7-6615920AA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662" y="6226554"/>
                <a:ext cx="2856038" cy="369332"/>
              </a:xfrm>
              <a:prstGeom prst="rect">
                <a:avLst/>
              </a:prstGeom>
              <a:blipFill>
                <a:blip r:embed="rId11"/>
                <a:stretch>
                  <a:fillRect l="-177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B9590C-F32B-5180-CEB1-3544ACA82E8B}"/>
                  </a:ext>
                </a:extLst>
              </p:cNvPr>
              <p:cNvSpPr txBox="1"/>
              <p:nvPr/>
            </p:nvSpPr>
            <p:spPr>
              <a:xfrm>
                <a:off x="9592292" y="5206329"/>
                <a:ext cx="226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Under mode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B9590C-F32B-5180-CEB1-3544ACA82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292" y="5206329"/>
                <a:ext cx="2265172" cy="369332"/>
              </a:xfrm>
              <a:prstGeom prst="rect">
                <a:avLst/>
              </a:prstGeom>
              <a:blipFill>
                <a:blip r:embed="rId12"/>
                <a:stretch>
                  <a:fillRect l="-2235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AA6BBC-1762-DC4D-5158-0E875EB76290}"/>
              </a:ext>
            </a:extLst>
          </p:cNvPr>
          <p:cNvCxnSpPr>
            <a:cxnSpLocks/>
          </p:cNvCxnSpPr>
          <p:nvPr/>
        </p:nvCxnSpPr>
        <p:spPr>
          <a:xfrm>
            <a:off x="2671935" y="5404757"/>
            <a:ext cx="13580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5A3FF8-CE79-7130-BE6E-7F5D9773CD0C}"/>
              </a:ext>
            </a:extLst>
          </p:cNvPr>
          <p:cNvCxnSpPr>
            <a:cxnSpLocks/>
          </p:cNvCxnSpPr>
          <p:nvPr/>
        </p:nvCxnSpPr>
        <p:spPr>
          <a:xfrm flipV="1">
            <a:off x="3351931" y="5404756"/>
            <a:ext cx="0" cy="621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F658753-CA2E-3C78-93EE-9ED201674B23}"/>
              </a:ext>
            </a:extLst>
          </p:cNvPr>
          <p:cNvSpPr txBox="1"/>
          <p:nvPr/>
        </p:nvSpPr>
        <p:spPr>
          <a:xfrm>
            <a:off x="2907824" y="4941132"/>
            <a:ext cx="884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ExtProd</a:t>
            </a:r>
            <a:r>
              <a:rPr lang="en-US" sz="1400" dirty="0"/>
              <a:t> +</a:t>
            </a:r>
          </a:p>
          <a:p>
            <a:r>
              <a:rPr lang="en-US" sz="1400" dirty="0"/>
              <a:t>    Trace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870E3A4-983B-E3BA-7FF0-836EE8D2D7B1}"/>
              </a:ext>
            </a:extLst>
          </p:cNvPr>
          <p:cNvCxnSpPr>
            <a:cxnSpLocks/>
          </p:cNvCxnSpPr>
          <p:nvPr/>
        </p:nvCxnSpPr>
        <p:spPr>
          <a:xfrm>
            <a:off x="5980500" y="5439920"/>
            <a:ext cx="13580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494C32-22EA-C28F-3554-590974D11B1C}"/>
              </a:ext>
            </a:extLst>
          </p:cNvPr>
          <p:cNvCxnSpPr>
            <a:cxnSpLocks/>
          </p:cNvCxnSpPr>
          <p:nvPr/>
        </p:nvCxnSpPr>
        <p:spPr>
          <a:xfrm flipV="1">
            <a:off x="6660496" y="5439919"/>
            <a:ext cx="0" cy="621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F417A84-55B4-971B-1B66-E9A0A816BF2D}"/>
              </a:ext>
            </a:extLst>
          </p:cNvPr>
          <p:cNvSpPr txBox="1"/>
          <p:nvPr/>
        </p:nvSpPr>
        <p:spPr>
          <a:xfrm>
            <a:off x="6216389" y="4976295"/>
            <a:ext cx="884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ExtProd</a:t>
            </a:r>
            <a:r>
              <a:rPr lang="en-US" sz="1400" dirty="0"/>
              <a:t> +</a:t>
            </a:r>
          </a:p>
          <a:p>
            <a:r>
              <a:rPr lang="en-US" sz="1400" dirty="0"/>
              <a:t>    Trace</a:t>
            </a:r>
          </a:p>
        </p:txBody>
      </p:sp>
    </p:spTree>
    <p:extLst>
      <p:ext uri="{BB962C8B-B14F-4D97-AF65-F5344CB8AC3E}">
        <p14:creationId xmlns:p14="http://schemas.microsoft.com/office/powerpoint/2010/main" val="77643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6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1B8E9-6BC1-8B14-F8B4-4D42779C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to FHEW-like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35C27C-39EE-DAB8-8E87-1E884DC220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7478"/>
                <a:ext cx="10515600" cy="232480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Input two LWE CTs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Assuming binary/ternary secrets,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RGSW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PackBK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RGSW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Pack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q</m:t>
                            </m:r>
                          </m:sub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sup>
                        </m:sSub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sub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sup>
                        </m:sSub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RLWE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Pack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sup>
                        </m:sSub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</m:sSub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Recursively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ACC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EvalTrace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atchB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⊠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ACC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  <a:p>
                <a:pPr lvl="2"/>
                <a:r>
                  <a:rPr lang="en-US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dirty="0"/>
                  <a:t> and then extract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35C27C-39EE-DAB8-8E87-1E884DC220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7478"/>
                <a:ext cx="10515600" cy="2324807"/>
              </a:xfrm>
              <a:blipFill>
                <a:blip r:embed="rId3"/>
                <a:stretch>
                  <a:fillRect l="-965" t="-8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6C89A03-1B38-B8D2-B79F-5C8478582529}"/>
                  </a:ext>
                </a:extLst>
              </p:cNvPr>
              <p:cNvSpPr/>
              <p:nvPr/>
            </p:nvSpPr>
            <p:spPr>
              <a:xfrm>
                <a:off x="1593507" y="5531893"/>
                <a:ext cx="1358090" cy="601883"/>
              </a:xfrm>
              <a:prstGeom prst="roundRect">
                <a:avLst/>
              </a:prstGeom>
              <a:gradFill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6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0" scaled="0"/>
              </a:gra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  <m:sup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sz="160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  <m:sup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6C89A03-1B38-B8D2-B79F-5C8478582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507" y="5531893"/>
                <a:ext cx="1358090" cy="601883"/>
              </a:xfrm>
              <a:prstGeom prst="roundRect">
                <a:avLst/>
              </a:prstGeom>
              <a:blipFill>
                <a:blip r:embed="rId4"/>
                <a:stretch>
                  <a:fillRect l="-555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791E7515-0683-295F-5000-2728D18C2293}"/>
                  </a:ext>
                </a:extLst>
              </p:cNvPr>
              <p:cNvSpPr/>
              <p:nvPr/>
            </p:nvSpPr>
            <p:spPr>
              <a:xfrm>
                <a:off x="157273" y="4298458"/>
                <a:ext cx="1436234" cy="60188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b</m:t>
                          </m:r>
                        </m:sup>
                      </m:sSubSup>
                      <m:r>
                        <a:rPr lang="en-US" sz="1600" i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  <m:sup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791E7515-0683-295F-5000-2728D18C22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73" y="4298458"/>
                <a:ext cx="1436234" cy="60188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4D9C44-6725-97C3-D73A-48B5F642E476}"/>
                  </a:ext>
                </a:extLst>
              </p:cNvPr>
              <p:cNvSpPr txBox="1"/>
              <p:nvPr/>
            </p:nvSpPr>
            <p:spPr>
              <a:xfrm>
                <a:off x="477506" y="4960921"/>
                <a:ext cx="9703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ACC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4D9C44-6725-97C3-D73A-48B5F642E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06" y="4960921"/>
                <a:ext cx="97034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11F945-C964-0D32-EE83-457621043327}"/>
                  </a:ext>
                </a:extLst>
              </p:cNvPr>
              <p:cNvSpPr txBox="1"/>
              <p:nvPr/>
            </p:nvSpPr>
            <p:spPr>
              <a:xfrm>
                <a:off x="1232761" y="6279719"/>
                <a:ext cx="20795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PackBK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11F945-C964-0D32-EE83-457621043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761" y="6279719"/>
                <a:ext cx="20795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B4A804B3-0428-3E64-421D-66D3C0D83918}"/>
                  </a:ext>
                </a:extLst>
              </p:cNvPr>
              <p:cNvSpPr/>
              <p:nvPr/>
            </p:nvSpPr>
            <p:spPr>
              <a:xfrm>
                <a:off x="2951597" y="4298458"/>
                <a:ext cx="1797950" cy="60188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sz="1600" i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  <m:sup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B4A804B3-0428-3E64-421D-66D3C0D83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597" y="4298458"/>
                <a:ext cx="1797950" cy="60188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4434E0-601C-EA1E-1259-CD4D91DC6AE2}"/>
                  </a:ext>
                </a:extLst>
              </p:cNvPr>
              <p:cNvSpPr txBox="1"/>
              <p:nvPr/>
            </p:nvSpPr>
            <p:spPr>
              <a:xfrm>
                <a:off x="3418433" y="4960921"/>
                <a:ext cx="9703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ACC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4434E0-601C-EA1E-1259-CD4D91DC6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433" y="4960921"/>
                <a:ext cx="97034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A5069FD-42EB-77C8-F280-D81EC8AA0012}"/>
              </a:ext>
            </a:extLst>
          </p:cNvPr>
          <p:cNvCxnSpPr>
            <a:cxnSpLocks/>
            <a:stCxn id="5" idx="3"/>
            <a:endCxn id="13" idx="1"/>
          </p:cNvCxnSpPr>
          <p:nvPr/>
        </p:nvCxnSpPr>
        <p:spPr>
          <a:xfrm>
            <a:off x="1593507" y="4599400"/>
            <a:ext cx="13580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537723-1044-D48F-BAA9-7F0D12AF5FB8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2272552" y="4599399"/>
            <a:ext cx="951" cy="932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97D986E-B797-79B0-467A-044DDC1C7A9B}"/>
              </a:ext>
            </a:extLst>
          </p:cNvPr>
          <p:cNvSpPr txBox="1"/>
          <p:nvPr/>
        </p:nvSpPr>
        <p:spPr>
          <a:xfrm>
            <a:off x="1829396" y="4135775"/>
            <a:ext cx="884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ExtProd</a:t>
            </a:r>
            <a:r>
              <a:rPr lang="en-US" sz="1400" dirty="0"/>
              <a:t> +</a:t>
            </a:r>
          </a:p>
          <a:p>
            <a:r>
              <a:rPr lang="en-US" sz="1400" dirty="0"/>
              <a:t>    Trace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8C4AA6-227A-B7A4-C09A-AD95A6B97F1A}"/>
                  </a:ext>
                </a:extLst>
              </p:cNvPr>
              <p:cNvSpPr/>
              <p:nvPr/>
            </p:nvSpPr>
            <p:spPr>
              <a:xfrm>
                <a:off x="4727349" y="5589071"/>
                <a:ext cx="1358090" cy="601883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5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0"/>
              </a:gra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  <m:sup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en-US" sz="160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  <m:sup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88C4AA6-227A-B7A4-C09A-AD95A6B97F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349" y="5589071"/>
                <a:ext cx="1358090" cy="601883"/>
              </a:xfrm>
              <a:prstGeom prst="roundRect">
                <a:avLst/>
              </a:prstGeom>
              <a:blipFill>
                <a:blip r:embed="rId10"/>
                <a:stretch>
                  <a:fillRect l="-555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7DDFD8-3F03-2827-DE8E-54BF8FE68D7E}"/>
                  </a:ext>
                </a:extLst>
              </p:cNvPr>
              <p:cNvSpPr txBox="1"/>
              <p:nvPr/>
            </p:nvSpPr>
            <p:spPr>
              <a:xfrm>
                <a:off x="4393052" y="6272286"/>
                <a:ext cx="20795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PackBK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7DDFD8-3F03-2827-DE8E-54BF8FE68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052" y="6272286"/>
                <a:ext cx="207958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247BA842-2ED8-55F5-A946-CA52684B4AA5}"/>
                  </a:ext>
                </a:extLst>
              </p:cNvPr>
              <p:cNvSpPr/>
              <p:nvPr/>
            </p:nvSpPr>
            <p:spPr>
              <a:xfrm>
                <a:off x="6127404" y="4298459"/>
                <a:ext cx="2629161" cy="601882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en-US" sz="1600" i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  <m:sup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247BA842-2ED8-55F5-A946-CA52684B4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404" y="4298459"/>
                <a:ext cx="2629161" cy="60188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071B5E8-A26D-47CA-6285-D4AE99F61C19}"/>
              </a:ext>
            </a:extLst>
          </p:cNvPr>
          <p:cNvCxnSpPr>
            <a:cxnSpLocks/>
          </p:cNvCxnSpPr>
          <p:nvPr/>
        </p:nvCxnSpPr>
        <p:spPr>
          <a:xfrm>
            <a:off x="4754749" y="4599400"/>
            <a:ext cx="13580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542B08D-51DC-872B-B141-873E58CAA891}"/>
              </a:ext>
            </a:extLst>
          </p:cNvPr>
          <p:cNvCxnSpPr>
            <a:cxnSpLocks/>
          </p:cNvCxnSpPr>
          <p:nvPr/>
        </p:nvCxnSpPr>
        <p:spPr>
          <a:xfrm flipV="1">
            <a:off x="5433794" y="4599399"/>
            <a:ext cx="951" cy="932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9F5EF8F-1A3D-4A13-4DA1-9F22AD967469}"/>
              </a:ext>
            </a:extLst>
          </p:cNvPr>
          <p:cNvSpPr txBox="1"/>
          <p:nvPr/>
        </p:nvSpPr>
        <p:spPr>
          <a:xfrm>
            <a:off x="4990638" y="4135775"/>
            <a:ext cx="884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ExtProd</a:t>
            </a:r>
            <a:r>
              <a:rPr lang="en-US" sz="1400" dirty="0"/>
              <a:t> +</a:t>
            </a:r>
          </a:p>
          <a:p>
            <a:r>
              <a:rPr lang="en-US" sz="1400" dirty="0"/>
              <a:t>    Trace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9ACBD1CB-CE7E-745D-F51E-E7BCBB18E8BE}"/>
                  </a:ext>
                </a:extLst>
              </p:cNvPr>
              <p:cNvSpPr/>
              <p:nvPr/>
            </p:nvSpPr>
            <p:spPr>
              <a:xfrm>
                <a:off x="8794854" y="5551135"/>
                <a:ext cx="1358090" cy="601883"/>
              </a:xfrm>
              <a:prstGeom prst="roundRect">
                <a:avLst/>
              </a:prstGeom>
              <a:gradFill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6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0" scaled="0"/>
              </a:gra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  <m:sup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bSup>
                      <m:r>
                        <a:rPr lang="en-US" sz="160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q</m:t>
                          </m:r>
                        </m:sub>
                        <m:sup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9ACBD1CB-CE7E-745D-F51E-E7BCBB18E8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854" y="5551135"/>
                <a:ext cx="1358090" cy="601883"/>
              </a:xfrm>
              <a:prstGeom prst="roundRect">
                <a:avLst/>
              </a:prstGeom>
              <a:blipFill>
                <a:blip r:embed="rId13"/>
                <a:stretch>
                  <a:fillRect l="-5505" r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4063238-6BFA-619D-D2CD-45B1AED08E01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9473899" y="4618641"/>
            <a:ext cx="951" cy="932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FE68AED-FE76-CC2C-5998-223EC002E8CE}"/>
              </a:ext>
            </a:extLst>
          </p:cNvPr>
          <p:cNvCxnSpPr>
            <a:cxnSpLocks/>
          </p:cNvCxnSpPr>
          <p:nvPr/>
        </p:nvCxnSpPr>
        <p:spPr>
          <a:xfrm>
            <a:off x="8799449" y="4610107"/>
            <a:ext cx="13580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866EB4C-2CA7-4235-0AF8-C6A384C9E80F}"/>
              </a:ext>
            </a:extLst>
          </p:cNvPr>
          <p:cNvSpPr txBox="1"/>
          <p:nvPr/>
        </p:nvSpPr>
        <p:spPr>
          <a:xfrm>
            <a:off x="9035338" y="4146482"/>
            <a:ext cx="884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ExtProd</a:t>
            </a:r>
            <a:r>
              <a:rPr lang="en-US" sz="1400" dirty="0"/>
              <a:t> +</a:t>
            </a:r>
          </a:p>
          <a:p>
            <a:r>
              <a:rPr lang="en-US" sz="1400" dirty="0"/>
              <a:t>    Trace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8DD189D-F9F3-BB68-9DF3-AED2F6FAE71C}"/>
                  </a:ext>
                </a:extLst>
              </p:cNvPr>
              <p:cNvSpPr txBox="1"/>
              <p:nvPr/>
            </p:nvSpPr>
            <p:spPr>
              <a:xfrm>
                <a:off x="8434109" y="6247902"/>
                <a:ext cx="20795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PackBK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8DD189D-F9F3-BB68-9DF3-AED2F6FAE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109" y="6247902"/>
                <a:ext cx="207958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E6CA5A1-409B-2D9E-7136-4622A9B38E52}"/>
              </a:ext>
            </a:extLst>
          </p:cNvPr>
          <p:cNvSpPr txBox="1"/>
          <p:nvPr/>
        </p:nvSpPr>
        <p:spPr>
          <a:xfrm>
            <a:off x="10424418" y="442544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5908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10" grpId="0"/>
      <p:bldP spid="12" grpId="0"/>
      <p:bldP spid="13" grpId="0" animBg="1"/>
      <p:bldP spid="14" grpId="0"/>
      <p:bldP spid="23" grpId="0"/>
      <p:bldP spid="25" grpId="0" animBg="1"/>
      <p:bldP spid="26" grpId="0"/>
      <p:bldP spid="27" grpId="0" animBg="1"/>
      <p:bldP spid="30" grpId="0"/>
      <p:bldP spid="31" grpId="0" animBg="1"/>
      <p:bldP spid="34" grpId="0"/>
      <p:bldP spid="3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0C8E2-6CFD-AE59-FA1B-E7AF93DF9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Noise Grows with 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75F17-8371-EE39-3915-DBA9E1D26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03878"/>
          </a:xfrm>
        </p:spPr>
        <p:txBody>
          <a:bodyPr/>
          <a:lstStyle/>
          <a:p>
            <a:r>
              <a:rPr lang="en-US" dirty="0"/>
              <a:t>Current instantiations need </a:t>
            </a:r>
            <a:r>
              <a:rPr lang="en-US" dirty="0">
                <a:solidFill>
                  <a:srgbClr val="FF0000"/>
                </a:solidFill>
              </a:rPr>
              <a:t>noise</a:t>
            </a:r>
            <a:r>
              <a:rPr lang="en-US" dirty="0"/>
              <a:t>, which </a:t>
            </a:r>
            <a:r>
              <a:rPr lang="en-US" dirty="0">
                <a:solidFill>
                  <a:srgbClr val="0070C0"/>
                </a:solidFill>
              </a:rPr>
              <a:t>grows with computation</a:t>
            </a:r>
          </a:p>
          <a:p>
            <a:pPr lvl="1"/>
            <a:r>
              <a:rPr lang="en-US" dirty="0"/>
              <a:t>Noise becomes too large </a:t>
            </a:r>
            <a:r>
              <a:rPr lang="en-US" dirty="0">
                <a:sym typeface="Wingdings" pitchFamily="2" charset="2"/>
              </a:rPr>
              <a:t> no further computation</a:t>
            </a:r>
          </a:p>
          <a:p>
            <a:r>
              <a:rPr lang="en-US" dirty="0">
                <a:sym typeface="Wingdings" pitchFamily="2" charset="2"/>
              </a:rPr>
              <a:t>Each ciphertext is associated with a “</a:t>
            </a: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battery</a:t>
            </a:r>
            <a:r>
              <a:rPr lang="en-US" dirty="0">
                <a:sym typeface="Wingdings" pitchFamily="2" charset="2"/>
              </a:rPr>
              <a:t>” level</a:t>
            </a:r>
          </a:p>
          <a:p>
            <a:pPr lvl="1"/>
            <a:r>
              <a:rPr lang="en-US" dirty="0">
                <a:sym typeface="Wingdings" pitchFamily="2" charset="2"/>
              </a:rPr>
              <a:t>Decrease after computation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D036EE-6941-7991-F2B6-84942006A218}"/>
                  </a:ext>
                </a:extLst>
              </p:cNvPr>
              <p:cNvSpPr txBox="1"/>
              <p:nvPr/>
            </p:nvSpPr>
            <p:spPr>
              <a:xfrm>
                <a:off x="1541853" y="4688318"/>
                <a:ext cx="657616" cy="369332"/>
              </a:xfrm>
              <a:prstGeom prst="rect">
                <a:avLst/>
              </a:prstGeom>
              <a:noFill/>
              <a:ln w="38100">
                <a:solidFill>
                  <a:srgbClr val="33333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D036EE-6941-7991-F2B6-84942006A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853" y="4688318"/>
                <a:ext cx="65761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et of battery charge level indicator in percent - stock vector Stock  Vector | Adobe Stock">
            <a:extLst>
              <a:ext uri="{FF2B5EF4-FFF2-40B4-BE49-F238E27FC236}">
                <a16:creationId xmlns:a16="http://schemas.microsoft.com/office/drawing/2014/main" id="{D4EA3584-3311-06AE-7B0C-E18FF2D80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5" t="15688" r="3057" b="33202"/>
          <a:stretch/>
        </p:blipFill>
        <p:spPr bwMode="auto">
          <a:xfrm>
            <a:off x="838200" y="4342054"/>
            <a:ext cx="503039" cy="66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et of battery charge level indicator in percent - stock vector Stock  Vector | Adobe Stock">
            <a:extLst>
              <a:ext uri="{FF2B5EF4-FFF2-40B4-BE49-F238E27FC236}">
                <a16:creationId xmlns:a16="http://schemas.microsoft.com/office/drawing/2014/main" id="{36F0FA6F-9212-1D06-67FE-AF17C4C02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5" t="15688" r="21903" b="33202"/>
          <a:stretch/>
        </p:blipFill>
        <p:spPr bwMode="auto">
          <a:xfrm>
            <a:off x="3416380" y="4324420"/>
            <a:ext cx="471600" cy="6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t of battery charge level indicator in percent - stock vector Stock  Vector | Adobe Stock">
            <a:extLst>
              <a:ext uri="{FF2B5EF4-FFF2-40B4-BE49-F238E27FC236}">
                <a16:creationId xmlns:a16="http://schemas.microsoft.com/office/drawing/2014/main" id="{95F1D649-04F4-6000-1D1D-18D04DE28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t="15688" r="58840" b="33202"/>
          <a:stretch/>
        </p:blipFill>
        <p:spPr bwMode="auto">
          <a:xfrm>
            <a:off x="6450899" y="4362023"/>
            <a:ext cx="471599" cy="69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et of battery charge level indicator in percent - stock vector Stock  Vector | Adobe Stock">
            <a:extLst>
              <a:ext uri="{FF2B5EF4-FFF2-40B4-BE49-F238E27FC236}">
                <a16:creationId xmlns:a16="http://schemas.microsoft.com/office/drawing/2014/main" id="{884CFB3D-E67B-54CA-C819-97FD65513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" t="15688" r="78137" b="33202"/>
          <a:stretch/>
        </p:blipFill>
        <p:spPr bwMode="auto">
          <a:xfrm>
            <a:off x="10174017" y="4294922"/>
            <a:ext cx="492483" cy="69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esla Model X Review Colours For Sale - 2021 Tesla Model X Emoji,Tesla Model X Emoticon">
            <a:extLst>
              <a:ext uri="{FF2B5EF4-FFF2-40B4-BE49-F238E27FC236}">
                <a16:creationId xmlns:a16="http://schemas.microsoft.com/office/drawing/2014/main" id="{F97A7632-5A5A-9550-49F8-56C7F8076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200" r="95800">
                        <a14:foregroundMark x1="21000" y1="37083" x2="21000" y2="37083"/>
                        <a14:foregroundMark x1="13800" y1="38750" x2="13800" y2="38750"/>
                        <a14:foregroundMark x1="5800" y1="44167" x2="5800" y2="44167"/>
                        <a14:foregroundMark x1="3600" y1="55000" x2="3600" y2="55000"/>
                        <a14:foregroundMark x1="10800" y1="40417" x2="10800" y2="40417"/>
                        <a14:foregroundMark x1="21400" y1="35000" x2="21400" y2="35000"/>
                        <a14:foregroundMark x1="18600" y1="36667" x2="11000" y2="42917"/>
                        <a14:foregroundMark x1="11000" y1="42917" x2="18200" y2="35417"/>
                        <a14:foregroundMark x1="18200" y1="35417" x2="20200" y2="35000"/>
                        <a14:foregroundMark x1="2974" y1="56667" x2="2800" y2="61250"/>
                        <a14:foregroundMark x1="3242" y1="49583" x2="2974" y2="56667"/>
                        <a14:foregroundMark x1="3400" y1="45417" x2="3242" y2="49583"/>
                        <a14:foregroundMark x1="2800" y1="61250" x2="3200" y2="61250"/>
                        <a14:foregroundMark x1="3000" y1="45417" x2="5400" y2="45000"/>
                        <a14:foregroundMark x1="3200" y1="45000" x2="10600" y2="38333"/>
                        <a14:foregroundMark x1="10600" y1="38333" x2="11600" y2="37917"/>
                        <a14:foregroundMark x1="37400" y1="23750" x2="46800" y2="15833"/>
                        <a14:foregroundMark x1="46800" y1="15833" x2="36600" y2="18750"/>
                        <a14:foregroundMark x1="36600" y1="18750" x2="32000" y2="24583"/>
                        <a14:foregroundMark x1="33400" y1="20417" x2="58200" y2="9583"/>
                        <a14:foregroundMark x1="58200" y1="9583" x2="83200" y2="15833"/>
                        <a14:foregroundMark x1="83200" y1="15833" x2="89200" y2="26250"/>
                        <a14:foregroundMark x1="89200" y1="26250" x2="93600" y2="47500"/>
                        <a14:foregroundMark x1="92200" y1="34583" x2="86400" y2="23333"/>
                        <a14:foregroundMark x1="86400" y1="23333" x2="79400" y2="15833"/>
                        <a14:foregroundMark x1="79400" y1="15833" x2="46200" y2="13333"/>
                        <a14:foregroundMark x1="46200" y1="13333" x2="28600" y2="27917"/>
                        <a14:foregroundMark x1="67600" y1="10833" x2="85600" y2="17500"/>
                        <a14:foregroundMark x1="85600" y1="17500" x2="92400" y2="27500"/>
                        <a14:foregroundMark x1="92400" y1="27500" x2="95800" y2="40833"/>
                        <a14:foregroundMark x1="5400" y1="42500" x2="38600" y2="20000"/>
                        <a14:foregroundMark x1="18000" y1="32917" x2="65000" y2="11250"/>
                        <a14:foregroundMark x1="65000" y1="11250" x2="74800" y2="11667"/>
                        <a14:foregroundMark x1="3400" y1="64583" x2="13200" y2="65833"/>
                        <a14:foregroundMark x1="13200" y1="65833" x2="80200" y2="50833"/>
                        <a14:foregroundMark x1="80200" y1="50833" x2="77000" y2="61667"/>
                        <a14:foregroundMark x1="2946" y1="56667" x2="3400" y2="50833"/>
                        <a14:foregroundMark x1="2395" y1="63750" x2="2946" y2="56667"/>
                        <a14:foregroundMark x1="2200" y1="66250" x2="2395" y2="63750"/>
                        <a14:foregroundMark x1="3250" y1="49583" x2="3200" y2="49167"/>
                        <a14:foregroundMark x1="3400" y1="50833" x2="3250" y2="49583"/>
                        <a14:backgroundMark x1="1800" y1="45417" x2="1800" y2="45417"/>
                        <a14:backgroundMark x1="1200" y1="49583" x2="1200" y2="49583"/>
                        <a14:backgroundMark x1="1000" y1="56667" x2="1000" y2="56667"/>
                        <a14:backgroundMark x1="1200" y1="63750" x2="1200" y2="6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9719" y="5167371"/>
            <a:ext cx="1713506" cy="82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CDA52D-DB3B-BC5F-AB8E-613E24695DDA}"/>
                  </a:ext>
                </a:extLst>
              </p:cNvPr>
              <p:cNvSpPr txBox="1"/>
              <p:nvPr/>
            </p:nvSpPr>
            <p:spPr>
              <a:xfrm>
                <a:off x="3932111" y="4621218"/>
                <a:ext cx="1473128" cy="369332"/>
              </a:xfrm>
              <a:prstGeom prst="rect">
                <a:avLst/>
              </a:prstGeom>
              <a:noFill/>
              <a:ln w="38100">
                <a:solidFill>
                  <a:srgbClr val="33333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CDA52D-DB3B-BC5F-AB8E-613E24695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111" y="4621218"/>
                <a:ext cx="1473128" cy="369332"/>
              </a:xfrm>
              <a:prstGeom prst="rect">
                <a:avLst/>
              </a:prstGeom>
              <a:blipFill>
                <a:blip r:embed="rId7"/>
                <a:stretch>
                  <a:fillRect b="-9091"/>
                </a:stretch>
              </a:blipFill>
              <a:ln w="38100"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60624F-BE91-A357-E91E-D99CDB53DE08}"/>
                  </a:ext>
                </a:extLst>
              </p:cNvPr>
              <p:cNvSpPr txBox="1"/>
              <p:nvPr/>
            </p:nvSpPr>
            <p:spPr>
              <a:xfrm>
                <a:off x="7143923" y="4621218"/>
                <a:ext cx="1608665" cy="369332"/>
              </a:xfrm>
              <a:prstGeom prst="rect">
                <a:avLst/>
              </a:prstGeom>
              <a:noFill/>
              <a:ln w="38100">
                <a:solidFill>
                  <a:srgbClr val="33333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60624F-BE91-A357-E91E-D99CDB53D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923" y="4621218"/>
                <a:ext cx="1608665" cy="369332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  <a:ln w="38100"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B4BB999-69DC-ED5C-CD05-080B91EA6C17}"/>
              </a:ext>
            </a:extLst>
          </p:cNvPr>
          <p:cNvSpPr txBox="1"/>
          <p:nvPr/>
        </p:nvSpPr>
        <p:spPr>
          <a:xfrm>
            <a:off x="5734646" y="5041867"/>
            <a:ext cx="39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7692C9-A363-7A50-75D6-592E058CA4BE}"/>
              </a:ext>
            </a:extLst>
          </p:cNvPr>
          <p:cNvSpPr txBox="1"/>
          <p:nvPr/>
        </p:nvSpPr>
        <p:spPr>
          <a:xfrm>
            <a:off x="9970043" y="3729503"/>
            <a:ext cx="164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Decryption fails</a:t>
            </a:r>
          </a:p>
        </p:txBody>
      </p:sp>
      <p:pic>
        <p:nvPicPr>
          <p:cNvPr id="14" name="Picture 6" descr="Tesla Model X Review Colours For Sale - 2021 Tesla Model X Emoji,Tesla Model X Emoticon">
            <a:extLst>
              <a:ext uri="{FF2B5EF4-FFF2-40B4-BE49-F238E27FC236}">
                <a16:creationId xmlns:a16="http://schemas.microsoft.com/office/drawing/2014/main" id="{FBA80344-5C01-19B0-9952-606585451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200" r="95800">
                        <a14:foregroundMark x1="21000" y1="37083" x2="21000" y2="37083"/>
                        <a14:foregroundMark x1="13800" y1="38750" x2="13800" y2="38750"/>
                        <a14:foregroundMark x1="5800" y1="44167" x2="5800" y2="44167"/>
                        <a14:foregroundMark x1="3600" y1="55000" x2="3600" y2="55000"/>
                        <a14:foregroundMark x1="10800" y1="40417" x2="10800" y2="40417"/>
                        <a14:foregroundMark x1="21400" y1="35000" x2="21400" y2="35000"/>
                        <a14:foregroundMark x1="18600" y1="36667" x2="11000" y2="42917"/>
                        <a14:foregroundMark x1="11000" y1="42917" x2="18200" y2="35417"/>
                        <a14:foregroundMark x1="18200" y1="35417" x2="20200" y2="35000"/>
                        <a14:foregroundMark x1="2974" y1="56667" x2="2800" y2="61250"/>
                        <a14:foregroundMark x1="3242" y1="49583" x2="2974" y2="56667"/>
                        <a14:foregroundMark x1="3400" y1="45417" x2="3242" y2="49583"/>
                        <a14:foregroundMark x1="2800" y1="61250" x2="3200" y2="61250"/>
                        <a14:foregroundMark x1="3000" y1="45417" x2="5400" y2="45000"/>
                        <a14:foregroundMark x1="3200" y1="45000" x2="10600" y2="38333"/>
                        <a14:foregroundMark x1="10600" y1="38333" x2="11600" y2="37917"/>
                        <a14:foregroundMark x1="37400" y1="23750" x2="46800" y2="15833"/>
                        <a14:foregroundMark x1="46800" y1="15833" x2="36600" y2="18750"/>
                        <a14:foregroundMark x1="36600" y1="18750" x2="32000" y2="24583"/>
                        <a14:foregroundMark x1="33400" y1="20417" x2="58200" y2="9583"/>
                        <a14:foregroundMark x1="58200" y1="9583" x2="83200" y2="15833"/>
                        <a14:foregroundMark x1="83200" y1="15833" x2="89200" y2="26250"/>
                        <a14:foregroundMark x1="89200" y1="26250" x2="93600" y2="47500"/>
                        <a14:foregroundMark x1="92200" y1="34583" x2="86400" y2="23333"/>
                        <a14:foregroundMark x1="86400" y1="23333" x2="79400" y2="15833"/>
                        <a14:foregroundMark x1="79400" y1="15833" x2="46200" y2="13333"/>
                        <a14:foregroundMark x1="46200" y1="13333" x2="28600" y2="27917"/>
                        <a14:foregroundMark x1="67600" y1="10833" x2="85600" y2="17500"/>
                        <a14:foregroundMark x1="85600" y1="17500" x2="92400" y2="27500"/>
                        <a14:foregroundMark x1="92400" y1="27500" x2="95800" y2="40833"/>
                        <a14:foregroundMark x1="5400" y1="42500" x2="38600" y2="20000"/>
                        <a14:foregroundMark x1="18000" y1="32917" x2="65000" y2="11250"/>
                        <a14:foregroundMark x1="65000" y1="11250" x2="74800" y2="11667"/>
                        <a14:foregroundMark x1="3400" y1="64583" x2="13200" y2="65833"/>
                        <a14:foregroundMark x1="13200" y1="65833" x2="80200" y2="50833"/>
                        <a14:foregroundMark x1="80200" y1="50833" x2="77000" y2="61667"/>
                        <a14:foregroundMark x1="2946" y1="56667" x2="3400" y2="50833"/>
                        <a14:foregroundMark x1="2395" y1="63750" x2="2946" y2="56667"/>
                        <a14:foregroundMark x1="2200" y1="66250" x2="2395" y2="63750"/>
                        <a14:foregroundMark x1="3250" y1="49583" x2="3200" y2="49167"/>
                        <a14:foregroundMark x1="3400" y1="50833" x2="3250" y2="49583"/>
                        <a14:backgroundMark x1="1800" y1="45417" x2="1800" y2="45417"/>
                        <a14:backgroundMark x1="1200" y1="49583" x2="1200" y2="49583"/>
                        <a14:backgroundMark x1="1000" y1="56667" x2="1000" y2="56667"/>
                        <a14:backgroundMark x1="1200" y1="63750" x2="1200" y2="6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88055" y="5167370"/>
            <a:ext cx="1713506" cy="82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Tesla Model X Review Colours For Sale - 2021 Tesla Model X Emoji,Tesla Model X Emoticon">
            <a:extLst>
              <a:ext uri="{FF2B5EF4-FFF2-40B4-BE49-F238E27FC236}">
                <a16:creationId xmlns:a16="http://schemas.microsoft.com/office/drawing/2014/main" id="{E99EE4D0-4B2E-4EE9-EBBE-79E230650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200" r="95800">
                        <a14:foregroundMark x1="21000" y1="37083" x2="21000" y2="37083"/>
                        <a14:foregroundMark x1="13800" y1="38750" x2="13800" y2="38750"/>
                        <a14:foregroundMark x1="5800" y1="44167" x2="5800" y2="44167"/>
                        <a14:foregroundMark x1="3600" y1="55000" x2="3600" y2="55000"/>
                        <a14:foregroundMark x1="10800" y1="40417" x2="10800" y2="40417"/>
                        <a14:foregroundMark x1="21400" y1="35000" x2="21400" y2="35000"/>
                        <a14:foregroundMark x1="18600" y1="36667" x2="11000" y2="42917"/>
                        <a14:foregroundMark x1="11000" y1="42917" x2="18200" y2="35417"/>
                        <a14:foregroundMark x1="18200" y1="35417" x2="20200" y2="35000"/>
                        <a14:foregroundMark x1="2974" y1="56667" x2="2800" y2="61250"/>
                        <a14:foregroundMark x1="3242" y1="49583" x2="2974" y2="56667"/>
                        <a14:foregroundMark x1="3400" y1="45417" x2="3242" y2="49583"/>
                        <a14:foregroundMark x1="2800" y1="61250" x2="3200" y2="61250"/>
                        <a14:foregroundMark x1="3000" y1="45417" x2="5400" y2="45000"/>
                        <a14:foregroundMark x1="3200" y1="45000" x2="10600" y2="38333"/>
                        <a14:foregroundMark x1="10600" y1="38333" x2="11600" y2="37917"/>
                        <a14:foregroundMark x1="37400" y1="23750" x2="46800" y2="15833"/>
                        <a14:foregroundMark x1="46800" y1="15833" x2="36600" y2="18750"/>
                        <a14:foregroundMark x1="36600" y1="18750" x2="32000" y2="24583"/>
                        <a14:foregroundMark x1="33400" y1="20417" x2="58200" y2="9583"/>
                        <a14:foregroundMark x1="58200" y1="9583" x2="83200" y2="15833"/>
                        <a14:foregroundMark x1="83200" y1="15833" x2="89200" y2="26250"/>
                        <a14:foregroundMark x1="89200" y1="26250" x2="93600" y2="47500"/>
                        <a14:foregroundMark x1="92200" y1="34583" x2="86400" y2="23333"/>
                        <a14:foregroundMark x1="86400" y1="23333" x2="79400" y2="15833"/>
                        <a14:foregroundMark x1="79400" y1="15833" x2="46200" y2="13333"/>
                        <a14:foregroundMark x1="46200" y1="13333" x2="28600" y2="27917"/>
                        <a14:foregroundMark x1="67600" y1="10833" x2="85600" y2="17500"/>
                        <a14:foregroundMark x1="85600" y1="17500" x2="92400" y2="27500"/>
                        <a14:foregroundMark x1="92400" y1="27500" x2="95800" y2="40833"/>
                        <a14:foregroundMark x1="5400" y1="42500" x2="38600" y2="20000"/>
                        <a14:foregroundMark x1="18000" y1="32917" x2="65000" y2="11250"/>
                        <a14:foregroundMark x1="65000" y1="11250" x2="74800" y2="11667"/>
                        <a14:foregroundMark x1="3400" y1="64583" x2="13200" y2="65833"/>
                        <a14:foregroundMark x1="13200" y1="65833" x2="80200" y2="50833"/>
                        <a14:foregroundMark x1="80200" y1="50833" x2="77000" y2="61667"/>
                        <a14:foregroundMark x1="2946" y1="56667" x2="3400" y2="50833"/>
                        <a14:foregroundMark x1="2395" y1="63750" x2="2946" y2="56667"/>
                        <a14:foregroundMark x1="2200" y1="66250" x2="2395" y2="63750"/>
                        <a14:foregroundMark x1="3250" y1="49583" x2="3200" y2="49167"/>
                        <a14:foregroundMark x1="3400" y1="50833" x2="3250" y2="49583"/>
                        <a14:backgroundMark x1="1800" y1="45417" x2="1800" y2="45417"/>
                        <a14:backgroundMark x1="1200" y1="49583" x2="1200" y2="49583"/>
                        <a14:backgroundMark x1="1000" y1="56667" x2="1000" y2="56667"/>
                        <a14:backgroundMark x1="1200" y1="63750" x2="1200" y2="6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5349" y="5198187"/>
            <a:ext cx="1713506" cy="82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Tesla Model X Review Colours For Sale - 2021 Tesla Model X Emoji,Tesla Model X Emoticon">
            <a:extLst>
              <a:ext uri="{FF2B5EF4-FFF2-40B4-BE49-F238E27FC236}">
                <a16:creationId xmlns:a16="http://schemas.microsoft.com/office/drawing/2014/main" id="{713E4CC0-A91E-3169-998F-1D35F8D1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200" r="95800">
                        <a14:foregroundMark x1="21000" y1="37083" x2="21000" y2="37083"/>
                        <a14:foregroundMark x1="13800" y1="38750" x2="13800" y2="38750"/>
                        <a14:foregroundMark x1="5800" y1="44167" x2="5800" y2="44167"/>
                        <a14:foregroundMark x1="3600" y1="55000" x2="3600" y2="55000"/>
                        <a14:foregroundMark x1="10800" y1="40417" x2="10800" y2="40417"/>
                        <a14:foregroundMark x1="21400" y1="35000" x2="21400" y2="35000"/>
                        <a14:foregroundMark x1="18600" y1="36667" x2="11000" y2="42917"/>
                        <a14:foregroundMark x1="11000" y1="42917" x2="18200" y2="35417"/>
                        <a14:foregroundMark x1="18200" y1="35417" x2="20200" y2="35000"/>
                        <a14:foregroundMark x1="2974" y1="56667" x2="2800" y2="61250"/>
                        <a14:foregroundMark x1="3242" y1="49583" x2="2974" y2="56667"/>
                        <a14:foregroundMark x1="3400" y1="45417" x2="3242" y2="49583"/>
                        <a14:foregroundMark x1="2800" y1="61250" x2="3200" y2="61250"/>
                        <a14:foregroundMark x1="3000" y1="45417" x2="5400" y2="45000"/>
                        <a14:foregroundMark x1="3200" y1="45000" x2="10600" y2="38333"/>
                        <a14:foregroundMark x1="10600" y1="38333" x2="11600" y2="37917"/>
                        <a14:foregroundMark x1="37400" y1="23750" x2="46800" y2="15833"/>
                        <a14:foregroundMark x1="46800" y1="15833" x2="36600" y2="18750"/>
                        <a14:foregroundMark x1="36600" y1="18750" x2="32000" y2="24583"/>
                        <a14:foregroundMark x1="33400" y1="20417" x2="58200" y2="9583"/>
                        <a14:foregroundMark x1="58200" y1="9583" x2="83200" y2="15833"/>
                        <a14:foregroundMark x1="83200" y1="15833" x2="89200" y2="26250"/>
                        <a14:foregroundMark x1="89200" y1="26250" x2="93600" y2="47500"/>
                        <a14:foregroundMark x1="92200" y1="34583" x2="86400" y2="23333"/>
                        <a14:foregroundMark x1="86400" y1="23333" x2="79400" y2="15833"/>
                        <a14:foregroundMark x1="79400" y1="15833" x2="46200" y2="13333"/>
                        <a14:foregroundMark x1="46200" y1="13333" x2="28600" y2="27917"/>
                        <a14:foregroundMark x1="67600" y1="10833" x2="85600" y2="17500"/>
                        <a14:foregroundMark x1="85600" y1="17500" x2="92400" y2="27500"/>
                        <a14:foregroundMark x1="92400" y1="27500" x2="95800" y2="40833"/>
                        <a14:foregroundMark x1="5400" y1="42500" x2="38600" y2="20000"/>
                        <a14:foregroundMark x1="18000" y1="32917" x2="65000" y2="11250"/>
                        <a14:foregroundMark x1="65000" y1="11250" x2="74800" y2="11667"/>
                        <a14:foregroundMark x1="3400" y1="64583" x2="13200" y2="65833"/>
                        <a14:foregroundMark x1="13200" y1="65833" x2="80200" y2="50833"/>
                        <a14:foregroundMark x1="80200" y1="50833" x2="77000" y2="61667"/>
                        <a14:foregroundMark x1="2946" y1="56667" x2="3400" y2="50833"/>
                        <a14:foregroundMark x1="2395" y1="63750" x2="2946" y2="56667"/>
                        <a14:foregroundMark x1="2200" y1="66250" x2="2395" y2="63750"/>
                        <a14:foregroundMark x1="3250" y1="49583" x2="3200" y2="49167"/>
                        <a14:foregroundMark x1="3400" y1="50833" x2="3250" y2="49583"/>
                        <a14:backgroundMark x1="1800" y1="45417" x2="1800" y2="45417"/>
                        <a14:backgroundMark x1="1200" y1="49583" x2="1200" y2="49583"/>
                        <a14:backgroundMark x1="1000" y1="56667" x2="1000" y2="56667"/>
                        <a14:backgroundMark x1="1200" y1="63750" x2="1200" y2="6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9454" y="5197717"/>
            <a:ext cx="1713506" cy="82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6AC282-6168-74DC-6003-C1A736B632F2}"/>
                  </a:ext>
                </a:extLst>
              </p:cNvPr>
              <p:cNvSpPr txBox="1"/>
              <p:nvPr/>
            </p:nvSpPr>
            <p:spPr>
              <a:xfrm>
                <a:off x="10976207" y="4656952"/>
                <a:ext cx="804333" cy="369332"/>
              </a:xfrm>
              <a:prstGeom prst="rect">
                <a:avLst/>
              </a:prstGeom>
              <a:noFill/>
              <a:ln w="38100">
                <a:solidFill>
                  <a:srgbClr val="33333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???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6AC282-6168-74DC-6003-C1A736B63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6207" y="4656952"/>
                <a:ext cx="80433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14468E6-DB39-23F8-6580-EDD83D045DD9}"/>
              </a:ext>
            </a:extLst>
          </p:cNvPr>
          <p:cNvCxnSpPr>
            <a:cxnSpLocks/>
            <a:stCxn id="9" idx="1"/>
            <a:endCxn id="14" idx="3"/>
          </p:cNvCxnSpPr>
          <p:nvPr/>
        </p:nvCxnSpPr>
        <p:spPr>
          <a:xfrm flipV="1">
            <a:off x="2803225" y="5578612"/>
            <a:ext cx="98483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328325-E6E1-6388-9A07-BE9AC9D2ADEB}"/>
              </a:ext>
            </a:extLst>
          </p:cNvPr>
          <p:cNvCxnSpPr>
            <a:cxnSpLocks/>
          </p:cNvCxnSpPr>
          <p:nvPr/>
        </p:nvCxnSpPr>
        <p:spPr>
          <a:xfrm flipV="1">
            <a:off x="6257817" y="5578610"/>
            <a:ext cx="596681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FDB896E-F971-A73A-D3DE-C3DDDD9AA4B1}"/>
              </a:ext>
            </a:extLst>
          </p:cNvPr>
          <p:cNvCxnSpPr>
            <a:cxnSpLocks/>
            <a:stCxn id="15" idx="1"/>
            <a:endCxn id="16" idx="3"/>
          </p:cNvCxnSpPr>
          <p:nvPr/>
        </p:nvCxnSpPr>
        <p:spPr>
          <a:xfrm flipV="1">
            <a:off x="8598855" y="5608959"/>
            <a:ext cx="1520599" cy="4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500F3AA-8452-2B2A-5C7B-756D68691EDA}"/>
              </a:ext>
            </a:extLst>
          </p:cNvPr>
          <p:cNvSpPr txBox="1"/>
          <p:nvPr/>
        </p:nvSpPr>
        <p:spPr>
          <a:xfrm>
            <a:off x="2710031" y="5942568"/>
            <a:ext cx="117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541CD3-7E4E-2B9F-3E03-B39F237E1294}"/>
              </a:ext>
            </a:extLst>
          </p:cNvPr>
          <p:cNvSpPr txBox="1"/>
          <p:nvPr/>
        </p:nvSpPr>
        <p:spPr>
          <a:xfrm>
            <a:off x="5931869" y="5914905"/>
            <a:ext cx="1209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g</a:t>
            </a:r>
          </a:p>
        </p:txBody>
      </p:sp>
    </p:spTree>
    <p:extLst>
      <p:ext uri="{BB962C8B-B14F-4D97-AF65-F5344CB8AC3E}">
        <p14:creationId xmlns:p14="http://schemas.microsoft.com/office/powerpoint/2010/main" val="96748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10" grpId="0" animBg="1"/>
      <p:bldP spid="11" grpId="0" animBg="1"/>
      <p:bldP spid="12" grpId="0"/>
      <p:bldP spid="13" grpId="0"/>
      <p:bldP spid="17" grpId="0" animBg="1"/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22473-4837-962A-6CA0-42CEFC562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Growth for Batch FHEW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8C97C7-73EB-363A-2718-1EA5351DB9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165597" cy="4351338"/>
              </a:xfrm>
            </p:spPr>
            <p:txBody>
              <a:bodyPr/>
              <a:lstStyle/>
              <a:p>
                <a:r>
                  <a:rPr lang="en-US" dirty="0"/>
                  <a:t>Analysis of error growth is </a:t>
                </a:r>
                <a:r>
                  <a:rPr lang="en-US" dirty="0">
                    <a:solidFill>
                      <a:srgbClr val="FF0000"/>
                    </a:solidFill>
                  </a:rPr>
                  <a:t>tricky</a:t>
                </a:r>
              </a:p>
              <a:p>
                <a:endParaRPr lang="en-US" dirty="0"/>
              </a:p>
              <a:p>
                <a:r>
                  <a:rPr lang="en-US" dirty="0"/>
                  <a:t>A direct analysis yields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… </a:t>
                </a:r>
                <a:r>
                  <a:rPr lang="en-US" dirty="0">
                    <a:sym typeface="Wingdings" pitchFamily="2" charset="2"/>
                  </a:rPr>
                  <a:t></a:t>
                </a:r>
              </a:p>
              <a:p>
                <a:endParaRPr lang="en-US" dirty="0">
                  <a:sym typeface="Wingdings" pitchFamily="2" charset="2"/>
                </a:endParaRPr>
              </a:p>
              <a:p>
                <a:r>
                  <a:rPr lang="en-US" dirty="0">
                    <a:sym typeface="Wingdings" pitchFamily="2" charset="2"/>
                  </a:rPr>
                  <a:t>Need fine grained analysis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Error in </a:t>
                </a:r>
                <a:r>
                  <a:rPr lang="en-US" dirty="0">
                    <a:solidFill>
                      <a:srgbClr val="00B050"/>
                    </a:solidFill>
                    <a:sym typeface="Wingdings" pitchFamily="2" charset="2"/>
                  </a:rPr>
                  <a:t>each slot </a:t>
                </a:r>
                <a:r>
                  <a:rPr lang="en-US" dirty="0">
                    <a:sym typeface="Wingdings" pitchFamily="2" charset="2"/>
                  </a:rPr>
                  <a:t>is bounded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b="0" dirty="0"/>
                  <a:t>, like </a:t>
                </a:r>
                <a:r>
                  <a:rPr lang="en-US" b="0" dirty="0">
                    <a:solidFill>
                      <a:srgbClr val="0070C0"/>
                    </a:solidFill>
                  </a:rPr>
                  <a:t>batch regular FHEW errors over slots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Overall error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</a:p>
              <a:p>
                <a:pPr lvl="1"/>
                <a:r>
                  <a:rPr lang="en-US" dirty="0"/>
                  <a:t>See the paper for details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8C97C7-73EB-363A-2718-1EA5351DB9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165597" cy="4351338"/>
              </a:xfrm>
              <a:blipFill>
                <a:blip r:embed="rId2"/>
                <a:stretch>
                  <a:fillRect l="-1124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15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00039-A5BF-880F-CA39-79EEE214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of the 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192B28-A9F6-9F99-C3BF-EE477041DA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1913" y="1825625"/>
                <a:ext cx="11195221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Tensor of Cyclotomic Rings (Decomposability)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b="0" dirty="0"/>
                  <a:t> and they are relatively prime</a:t>
                </a:r>
              </a:p>
              <a:p>
                <a:pPr lvl="1"/>
                <a:r>
                  <a:rPr lang="en-US" dirty="0"/>
                  <a:t>Prime powers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 for efficient homomorphic trace</a:t>
                </a:r>
              </a:p>
              <a:p>
                <a:pPr lvl="1"/>
                <a:endParaRPr lang="en-US" b="0" dirty="0"/>
              </a:p>
              <a:p>
                <a:r>
                  <a:rPr lang="en-US" dirty="0"/>
                  <a:t>FHEW -- Computing LWE decryption in the exponent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, by modulus switching technique and randomized rounding [AP14, This work]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Overall</a:t>
                </a:r>
              </a:p>
              <a:p>
                <a:pPr lvl="1"/>
                <a:r>
                  <a:rPr lang="en-US" dirty="0"/>
                  <a:t>Ring dimension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ϕ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b="1" dirty="0"/>
                  <a:t>Batch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ϕ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ϕ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m:rPr>
                                <m:lit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den>
                        </m:f>
                      </m:e>
                    </m:rad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0.25−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ϵ</m:t>
                        </m:r>
                      </m:sup>
                    </m:sSup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192B28-A9F6-9F99-C3BF-EE477041DA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1913" y="1825625"/>
                <a:ext cx="11195221" cy="4351338"/>
              </a:xfrm>
              <a:blipFill>
                <a:blip r:embed="rId2"/>
                <a:stretch>
                  <a:fillRect l="-793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BADFAE73-37FA-FF07-825B-60C850D6288C}"/>
                  </a:ext>
                </a:extLst>
              </p:cNvPr>
              <p:cNvSpPr/>
              <p:nvPr/>
            </p:nvSpPr>
            <p:spPr>
              <a:xfrm>
                <a:off x="1775674" y="5380871"/>
                <a:ext cx="8949154" cy="122436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Batch FHEW computation with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𝛌</m:t>
                        </m:r>
                      </m:e>
                      <m:sup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𝛜</m:t>
                        </m:r>
                      </m:sup>
                    </m:sSup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slots 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BADFAE73-37FA-FF07-825B-60C850D62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674" y="5380871"/>
                <a:ext cx="8949154" cy="122436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34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CDFCA-E9C4-BDBB-369B-6E2FEE1CE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5">
                <a:extLst>
                  <a:ext uri="{FF2B5EF4-FFF2-40B4-BE49-F238E27FC236}">
                    <a16:creationId xmlns:a16="http://schemas.microsoft.com/office/drawing/2014/main" id="{E980FEAE-C0E9-231C-020F-939FC6F3269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04772753"/>
                  </p:ext>
                </p:extLst>
              </p:nvPr>
            </p:nvGraphicFramePr>
            <p:xfrm>
              <a:off x="2275441" y="2180082"/>
              <a:ext cx="6599854" cy="24978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57342">
                      <a:extLst>
                        <a:ext uri="{9D8B030D-6E8A-4147-A177-3AD203B41FA5}">
                          <a16:colId xmlns:a16="http://schemas.microsoft.com/office/drawing/2014/main" val="3282120183"/>
                        </a:ext>
                      </a:extLst>
                    </a:gridCol>
                    <a:gridCol w="4242512">
                      <a:extLst>
                        <a:ext uri="{9D8B030D-6E8A-4147-A177-3AD203B41FA5}">
                          <a16:colId xmlns:a16="http://schemas.microsoft.com/office/drawing/2014/main" val="37010621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Amortized Complexity (# of FHE </a:t>
                          </a:r>
                          <a:r>
                            <a:rPr lang="en-US" i="0" dirty="0" err="1"/>
                            <a:t>Mults</a:t>
                          </a:r>
                          <a:r>
                            <a:rPr lang="en-US" i="0" dirty="0"/>
                            <a:t> per Input)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1944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[AP14]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7391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[DM15] (</a:t>
                          </a:r>
                          <a:r>
                            <a:rPr lang="en-US" i="0" dirty="0" err="1"/>
                            <a:t>aks</a:t>
                          </a:r>
                          <a:r>
                            <a:rPr lang="en-US" i="0" dirty="0"/>
                            <a:t> FHEW)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9654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[CGGI16] (</a:t>
                          </a:r>
                          <a:r>
                            <a:rPr lang="en-US" i="0" dirty="0" err="1"/>
                            <a:t>aks</a:t>
                          </a:r>
                          <a:r>
                            <a:rPr lang="en-US" i="0" dirty="0"/>
                            <a:t> TFHE)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01685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[LMKCDEY23]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5287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>
                              <a:solidFill>
                                <a:srgbClr val="00B050"/>
                              </a:solidFill>
                            </a:rPr>
                            <a:t>This work (BTS I)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</m:e>
                                </m:acc>
                                <m:r>
                                  <a:rPr lang="en-US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0.75</m:t>
                                    </m:r>
                                  </m:sup>
                                </m:sSup>
                                <m:r>
                                  <a:rPr lang="en-US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7727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5">
                <a:extLst>
                  <a:ext uri="{FF2B5EF4-FFF2-40B4-BE49-F238E27FC236}">
                    <a16:creationId xmlns:a16="http://schemas.microsoft.com/office/drawing/2014/main" id="{E980FEAE-C0E9-231C-020F-939FC6F3269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04772753"/>
                  </p:ext>
                </p:extLst>
              </p:nvPr>
            </p:nvGraphicFramePr>
            <p:xfrm>
              <a:off x="2275441" y="2180082"/>
              <a:ext cx="6599854" cy="24978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57342">
                      <a:extLst>
                        <a:ext uri="{9D8B030D-6E8A-4147-A177-3AD203B41FA5}">
                          <a16:colId xmlns:a16="http://schemas.microsoft.com/office/drawing/2014/main" val="3282120183"/>
                        </a:ext>
                      </a:extLst>
                    </a:gridCol>
                    <a:gridCol w="4242512">
                      <a:extLst>
                        <a:ext uri="{9D8B030D-6E8A-4147-A177-3AD203B41FA5}">
                          <a16:colId xmlns:a16="http://schemas.microsoft.com/office/drawing/2014/main" val="3701062189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Amortized Complexity (# of FHE </a:t>
                          </a:r>
                          <a:r>
                            <a:rPr lang="en-US" i="0" dirty="0" err="1"/>
                            <a:t>Mults</a:t>
                          </a:r>
                          <a:r>
                            <a:rPr lang="en-US" i="0" dirty="0"/>
                            <a:t> per Input)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1944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[AP14]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988" t="-182759" r="-599" b="-4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7391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[DM15] (</a:t>
                          </a:r>
                          <a:r>
                            <a:rPr lang="en-US" i="0" dirty="0" err="1"/>
                            <a:t>aks</a:t>
                          </a:r>
                          <a:r>
                            <a:rPr lang="en-US" i="0" dirty="0"/>
                            <a:t> FHEW)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988" t="-273333" r="-599" b="-3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29654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[CGGI16] (</a:t>
                          </a:r>
                          <a:r>
                            <a:rPr lang="en-US" i="0" dirty="0" err="1"/>
                            <a:t>aks</a:t>
                          </a:r>
                          <a:r>
                            <a:rPr lang="en-US" i="0" dirty="0"/>
                            <a:t> TFHE)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988" t="-386207" r="-599" b="-2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01685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[LMKCDEY23]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988" t="-486207" r="-599" b="-1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5287623"/>
                      </a:ext>
                    </a:extLst>
                  </a:tr>
                  <a:tr h="374396">
                    <a:tc>
                      <a:txBody>
                        <a:bodyPr/>
                        <a:lstStyle/>
                        <a:p>
                          <a:r>
                            <a:rPr lang="en-US" i="0" dirty="0">
                              <a:solidFill>
                                <a:srgbClr val="00B050"/>
                              </a:solidFill>
                            </a:rPr>
                            <a:t>This work (BTS I)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988" t="-566667" r="-599" b="-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7727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8D98D84-0F5C-5067-450B-2B51A7FD2BED}"/>
              </a:ext>
            </a:extLst>
          </p:cNvPr>
          <p:cNvSpPr/>
          <p:nvPr/>
        </p:nvSpPr>
        <p:spPr>
          <a:xfrm>
            <a:off x="2479729" y="5424407"/>
            <a:ext cx="6276813" cy="8059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Still gap between the best theoretical results…..</a:t>
            </a:r>
          </a:p>
        </p:txBody>
      </p:sp>
    </p:spTree>
    <p:extLst>
      <p:ext uri="{BB962C8B-B14F-4D97-AF65-F5344CB8AC3E}">
        <p14:creationId xmlns:p14="http://schemas.microsoft.com/office/powerpoint/2010/main" val="114262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CDFCA-E9C4-BDBB-369B-6E2FEE1CE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9A184984-112F-5B32-729C-1ACDF73FD1A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00526692"/>
                  </p:ext>
                </p:extLst>
              </p:nvPr>
            </p:nvGraphicFramePr>
            <p:xfrm>
              <a:off x="4753946" y="1789531"/>
              <a:ext cx="6599854" cy="24978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57342">
                      <a:extLst>
                        <a:ext uri="{9D8B030D-6E8A-4147-A177-3AD203B41FA5}">
                          <a16:colId xmlns:a16="http://schemas.microsoft.com/office/drawing/2014/main" val="3282120183"/>
                        </a:ext>
                      </a:extLst>
                    </a:gridCol>
                    <a:gridCol w="4242512">
                      <a:extLst>
                        <a:ext uri="{9D8B030D-6E8A-4147-A177-3AD203B41FA5}">
                          <a16:colId xmlns:a16="http://schemas.microsoft.com/office/drawing/2014/main" val="37010621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Amortized Complexity (# of FHE </a:t>
                          </a:r>
                          <a:r>
                            <a:rPr lang="en-US" i="0" dirty="0" err="1"/>
                            <a:t>Mults</a:t>
                          </a:r>
                          <a:r>
                            <a:rPr lang="en-US" i="0" dirty="0"/>
                            <a:t> per Input)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1944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[AP14]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7391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[DM15] (</a:t>
                          </a:r>
                          <a:r>
                            <a:rPr lang="en-US" i="0" dirty="0" err="1"/>
                            <a:t>aks</a:t>
                          </a:r>
                          <a:r>
                            <a:rPr lang="en-US" i="0" dirty="0"/>
                            <a:t> FHEW)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9654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[CGGI16] (</a:t>
                          </a:r>
                          <a:r>
                            <a:rPr lang="en-US" i="0" dirty="0" err="1"/>
                            <a:t>aks</a:t>
                          </a:r>
                          <a:r>
                            <a:rPr lang="en-US" i="0" dirty="0"/>
                            <a:t> TFHE)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01685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/>
                            <a:t>[LMKCDEY23]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5287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>
                              <a:solidFill>
                                <a:srgbClr val="00B050"/>
                              </a:solidFill>
                            </a:rPr>
                            <a:t>This work (BTS I)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</m:e>
                                </m:acc>
                                <m:r>
                                  <a:rPr lang="en-US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0.75</m:t>
                                    </m:r>
                                  </m:sup>
                                </m:sSup>
                                <m:r>
                                  <a:rPr lang="en-US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7727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9A184984-112F-5B32-729C-1ACDF73FD1A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00526692"/>
                  </p:ext>
                </p:extLst>
              </p:nvPr>
            </p:nvGraphicFramePr>
            <p:xfrm>
              <a:off x="4753946" y="1789531"/>
              <a:ext cx="6599854" cy="24978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57342">
                      <a:extLst>
                        <a:ext uri="{9D8B030D-6E8A-4147-A177-3AD203B41FA5}">
                          <a16:colId xmlns:a16="http://schemas.microsoft.com/office/drawing/2014/main" val="3282120183"/>
                        </a:ext>
                      </a:extLst>
                    </a:gridCol>
                    <a:gridCol w="4242512">
                      <a:extLst>
                        <a:ext uri="{9D8B030D-6E8A-4147-A177-3AD203B41FA5}">
                          <a16:colId xmlns:a16="http://schemas.microsoft.com/office/drawing/2014/main" val="3701062189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Amortized Complexity (# of FHE </a:t>
                          </a:r>
                          <a:r>
                            <a:rPr lang="en-US" i="0" dirty="0" err="1"/>
                            <a:t>Mults</a:t>
                          </a:r>
                          <a:r>
                            <a:rPr lang="en-US" i="0" dirty="0"/>
                            <a:t> per Input)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1944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[AP14]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988" t="-182759" r="-599" b="-4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7391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[DM15] (</a:t>
                          </a:r>
                          <a:r>
                            <a:rPr lang="en-US" i="0" dirty="0" err="1"/>
                            <a:t>aks</a:t>
                          </a:r>
                          <a:r>
                            <a:rPr lang="en-US" i="0" dirty="0"/>
                            <a:t> FHEW)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988" t="-273333" r="-599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29654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[CGGI16] (</a:t>
                          </a:r>
                          <a:r>
                            <a:rPr lang="en-US" i="0" dirty="0" err="1"/>
                            <a:t>aks</a:t>
                          </a:r>
                          <a:r>
                            <a:rPr lang="en-US" i="0" dirty="0"/>
                            <a:t> TFHE)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988" t="-386207" r="-599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01685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/>
                            <a:t>[LMKCDEY23]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988" t="-486207" r="-599" b="-1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5287623"/>
                      </a:ext>
                    </a:extLst>
                  </a:tr>
                  <a:tr h="374396">
                    <a:tc>
                      <a:txBody>
                        <a:bodyPr/>
                        <a:lstStyle/>
                        <a:p>
                          <a:r>
                            <a:rPr lang="en-US" i="0" dirty="0">
                              <a:solidFill>
                                <a:srgbClr val="00B050"/>
                              </a:solidFill>
                            </a:rPr>
                            <a:t>This work (BTS I)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988" t="-566667" r="-599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7727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CA78963-8356-283D-9B56-BDAF94A7C40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55762119"/>
                  </p:ext>
                </p:extLst>
              </p:nvPr>
            </p:nvGraphicFramePr>
            <p:xfrm>
              <a:off x="4745925" y="4781992"/>
              <a:ext cx="6615896" cy="16561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73384">
                      <a:extLst>
                        <a:ext uri="{9D8B030D-6E8A-4147-A177-3AD203B41FA5}">
                          <a16:colId xmlns:a16="http://schemas.microsoft.com/office/drawing/2014/main" val="3282120183"/>
                        </a:ext>
                      </a:extLst>
                    </a:gridCol>
                    <a:gridCol w="4242512">
                      <a:extLst>
                        <a:ext uri="{9D8B030D-6E8A-4147-A177-3AD203B41FA5}">
                          <a16:colId xmlns:a16="http://schemas.microsoft.com/office/drawing/2014/main" val="3701062189"/>
                        </a:ext>
                      </a:extLst>
                    </a:gridCol>
                  </a:tblGrid>
                  <a:tr h="492366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Amortized Complexity (# of Homomorphic </a:t>
                          </a:r>
                          <a:r>
                            <a:rPr lang="en-US" i="0" dirty="0" err="1"/>
                            <a:t>Mults</a:t>
                          </a:r>
                          <a:r>
                            <a:rPr lang="en-US" i="0" dirty="0"/>
                            <a:t> per Input)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1944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[MS18]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ρ</m:t>
                                      </m:r>
                                    </m:sup>
                                  </m:s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ρ</m:t>
                                  </m:r>
                                </m:sup>
                              </m:s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i="0" dirty="0"/>
                            <a:t> for any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7391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[DMKMS23, GPL23] (Concurrent)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1/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ρ</m:t>
                                    </m:r>
                                  </m:sup>
                                </m:s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9654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CA78963-8356-283D-9B56-BDAF94A7C40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55762119"/>
                  </p:ext>
                </p:extLst>
              </p:nvPr>
            </p:nvGraphicFramePr>
            <p:xfrm>
              <a:off x="4745925" y="4781992"/>
              <a:ext cx="6615896" cy="16561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73384">
                      <a:extLst>
                        <a:ext uri="{9D8B030D-6E8A-4147-A177-3AD203B41FA5}">
                          <a16:colId xmlns:a16="http://schemas.microsoft.com/office/drawing/2014/main" val="3282120183"/>
                        </a:ext>
                      </a:extLst>
                    </a:gridCol>
                    <a:gridCol w="4242512">
                      <a:extLst>
                        <a:ext uri="{9D8B030D-6E8A-4147-A177-3AD203B41FA5}">
                          <a16:colId xmlns:a16="http://schemas.microsoft.com/office/drawing/2014/main" val="3701062189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Amortized Complexity (# of Homomorphic </a:t>
                          </a:r>
                          <a:r>
                            <a:rPr lang="en-US" i="0" dirty="0" err="1"/>
                            <a:t>Mults</a:t>
                          </a:r>
                          <a:r>
                            <a:rPr lang="en-US" i="0" dirty="0"/>
                            <a:t> per Input)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194419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[MS18]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119" t="-182759" r="-299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739170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[DMKMS23, GPL23] (Concurrent)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119" t="-160784" r="-299" b="-156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296545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04EBA7D-99DF-66D5-7D7E-DD203D15C9DF}"/>
              </a:ext>
            </a:extLst>
          </p:cNvPr>
          <p:cNvSpPr txBox="1"/>
          <p:nvPr/>
        </p:nvSpPr>
        <p:spPr>
          <a:xfrm>
            <a:off x="1022684" y="2310063"/>
            <a:ext cx="260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Straight-line Computation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79AE6-FB1C-D8DF-C6C2-7FBFDCD25F66}"/>
              </a:ext>
            </a:extLst>
          </p:cNvPr>
          <p:cNvSpPr txBox="1"/>
          <p:nvPr/>
        </p:nvSpPr>
        <p:spPr>
          <a:xfrm>
            <a:off x="1246142" y="5021891"/>
            <a:ext cx="107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Recursive</a:t>
            </a:r>
          </a:p>
        </p:txBody>
      </p:sp>
    </p:spTree>
    <p:extLst>
      <p:ext uri="{BB962C8B-B14F-4D97-AF65-F5344CB8AC3E}">
        <p14:creationId xmlns:p14="http://schemas.microsoft.com/office/powerpoint/2010/main" val="360704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230B-3BDD-B9FF-A5E9-38622481A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5F38ED-A8DD-960D-5D40-85770A72FF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Batch Bootstrapping I</a:t>
                </a:r>
              </a:p>
              <a:p>
                <a:pPr lvl="1"/>
                <a:r>
                  <a:rPr lang="en-US" dirty="0"/>
                  <a:t>A new mathematical framework for SIMD Homomorphic Computation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SIMD FHEW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0.25−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ϵ</m:t>
                        </m:r>
                      </m:sup>
                    </m:sSup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slots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Batch Bootstrapping II</a:t>
                </a:r>
              </a:p>
              <a:p>
                <a:pPr lvl="1"/>
                <a:r>
                  <a:rPr lang="en-US" dirty="0"/>
                  <a:t>Further improvements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5F38ED-A8DD-960D-5D40-85770A72FF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B68612-94ED-31FF-F216-E1CDD08C0CDD}"/>
              </a:ext>
            </a:extLst>
          </p:cNvPr>
          <p:cNvSpPr/>
          <p:nvPr/>
        </p:nvSpPr>
        <p:spPr>
          <a:xfrm>
            <a:off x="838200" y="3848894"/>
            <a:ext cx="9870989" cy="1666102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0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05D0-E395-5057-6D9F-1FF7E56A3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422B9-FFB1-6AB9-3592-9B9FBD7EC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[MS18] showed a more efficient way of bootstrapping </a:t>
            </a:r>
          </a:p>
          <a:p>
            <a:pPr lvl="1"/>
            <a:r>
              <a:rPr lang="en-US" dirty="0"/>
              <a:t>Using </a:t>
            </a:r>
            <a:r>
              <a:rPr lang="en-US" dirty="0">
                <a:solidFill>
                  <a:srgbClr val="00B050"/>
                </a:solidFill>
              </a:rPr>
              <a:t>recursive</a:t>
            </a:r>
            <a:r>
              <a:rPr lang="en-US" dirty="0"/>
              <a:t> method on top of FHEW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Question: Can we apply our framework in Bootstrapping I to the </a:t>
            </a:r>
            <a:r>
              <a:rPr lang="en-US" dirty="0">
                <a:solidFill>
                  <a:srgbClr val="00B050"/>
                </a:solidFill>
              </a:rPr>
              <a:t>recursive</a:t>
            </a:r>
            <a:r>
              <a:rPr lang="en-US" dirty="0"/>
              <a:t> method?</a:t>
            </a:r>
          </a:p>
          <a:p>
            <a:pPr lvl="1"/>
            <a:r>
              <a:rPr lang="en-US" dirty="0"/>
              <a:t>The framework is </a:t>
            </a:r>
            <a:r>
              <a:rPr lang="en-US" dirty="0">
                <a:solidFill>
                  <a:srgbClr val="0070C0"/>
                </a:solidFill>
              </a:rPr>
              <a:t>well-compatible</a:t>
            </a:r>
            <a:r>
              <a:rPr lang="en-US" dirty="0"/>
              <a:t> with FHEW</a:t>
            </a:r>
          </a:p>
        </p:txBody>
      </p:sp>
    </p:spTree>
    <p:extLst>
      <p:ext uri="{BB962C8B-B14F-4D97-AF65-F5344CB8AC3E}">
        <p14:creationId xmlns:p14="http://schemas.microsoft.com/office/powerpoint/2010/main" val="293393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49A23-DD44-D069-67E3-BD12C0E72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F/DFT + FHEW [MS18]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1F1494-088A-BFF5-846B-D6E6789EA6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Input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/>
                  <a:t> LWEs,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LWE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∈[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/>
                  <a:t> LWEs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LWE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High level steps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Convert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input LWEs </a:t>
                </a:r>
                <a:r>
                  <a:rPr lang="en-US" dirty="0"/>
                  <a:t>into </a:t>
                </a:r>
                <a:r>
                  <a:rPr lang="en-US" dirty="0">
                    <a:solidFill>
                      <a:srgbClr val="00B050"/>
                    </a:solidFill>
                  </a:rPr>
                  <a:t>one RLWE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dirty="0"/>
                  <a:t> that encrypts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9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, under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9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9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in the exponent,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RLWE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Enc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Extract each ciphertext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Computing </a:t>
                </a:r>
                <a:r>
                  <a:rPr lang="en-US" dirty="0">
                    <a:solidFill>
                      <a:srgbClr val="00B050"/>
                    </a:solidFill>
                  </a:rPr>
                  <a:t>Ring multiplication </a:t>
                </a:r>
                <a:r>
                  <a:rPr lang="en-US" dirty="0"/>
                  <a:t>using </a:t>
                </a:r>
                <a:r>
                  <a:rPr lang="en-US" dirty="0">
                    <a:solidFill>
                      <a:srgbClr val="00B050"/>
                    </a:solidFill>
                  </a:rPr>
                  <a:t>FFT-type recursive </a:t>
                </a:r>
                <a:r>
                  <a:rPr lang="en-US" dirty="0"/>
                  <a:t>technique</a:t>
                </a:r>
              </a:p>
              <a:p>
                <a:pPr lvl="1"/>
                <a:r>
                  <a:rPr lang="en-US" dirty="0"/>
                  <a:t>Over the exponent !!!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1F1494-088A-BFF5-846B-D6E6789EA6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8289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7E48-0D03-9B62-1121-DB48C722F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(Recursive) </a:t>
            </a:r>
            <a:r>
              <a:rPr lang="en-US" dirty="0" err="1"/>
              <a:t>Nussbaumer</a:t>
            </a:r>
            <a:r>
              <a:rPr lang="en-US" dirty="0"/>
              <a:t> Transform [MS18]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5B2310-6179-3FD2-3AEC-344133D843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D/FFT type technique over the exponent</a:t>
                </a:r>
              </a:p>
              <a:p>
                <a:pPr lvl="1"/>
                <a:r>
                  <a:rPr lang="en-US" dirty="0"/>
                  <a:t>Need to compute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as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over the exponents 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FFT-type ring multiplication</a:t>
                </a:r>
              </a:p>
              <a:p>
                <a:pPr lvl="1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 in </a:t>
                </a:r>
                <a:r>
                  <a:rPr lang="en-US" dirty="0">
                    <a:solidFill>
                      <a:srgbClr val="0070C0"/>
                    </a:solidFill>
                  </a:rPr>
                  <a:t>the coefficient form</a:t>
                </a:r>
                <a:r>
                  <a:rPr lang="en-US" dirty="0"/>
                  <a:t>, convert into the </a:t>
                </a:r>
                <a:r>
                  <a:rPr lang="en-US" dirty="0">
                    <a:solidFill>
                      <a:srgbClr val="0070C0"/>
                    </a:solidFill>
                  </a:rPr>
                  <a:t>DFT form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acc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acc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i.e., </a:t>
                </a:r>
                <a:r>
                  <a:rPr lang="en-US" dirty="0">
                    <a:solidFill>
                      <a:srgbClr val="00B050"/>
                    </a:solidFill>
                  </a:rPr>
                  <a:t>component-wise</a:t>
                </a:r>
                <a:r>
                  <a:rPr lang="en-US" dirty="0"/>
                  <a:t> multiplication</a:t>
                </a:r>
              </a:p>
              <a:p>
                <a:pPr lvl="1"/>
                <a:r>
                  <a:rPr lang="en-US" dirty="0"/>
                  <a:t>Convert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back into coefficient </a:t>
                </a:r>
                <a:r>
                  <a:rPr lang="en-US" dirty="0"/>
                  <a:t>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r>
                  <a:rPr lang="en-US" dirty="0"/>
                  <a:t>Challenges for computing over the exponents</a:t>
                </a:r>
              </a:p>
              <a:p>
                <a:pPr lvl="1"/>
                <a:r>
                  <a:rPr lang="en-US" dirty="0"/>
                  <a:t>FFT: </a:t>
                </a:r>
                <a:r>
                  <a:rPr lang="en-US" dirty="0">
                    <a:solidFill>
                      <a:srgbClr val="FF0000"/>
                    </a:solidFill>
                  </a:rPr>
                  <a:t>floating</a:t>
                </a:r>
                <a:r>
                  <a:rPr lang="en-US" dirty="0"/>
                  <a:t> points </a:t>
                </a:r>
              </a:p>
              <a:p>
                <a:pPr lvl="1"/>
                <a:r>
                  <a:rPr lang="en-US" dirty="0"/>
                  <a:t>NTT: possible but </a:t>
                </a:r>
                <a:r>
                  <a:rPr lang="en-US" dirty="0">
                    <a:solidFill>
                      <a:srgbClr val="FF0000"/>
                    </a:solidFill>
                  </a:rPr>
                  <a:t>limited choices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(completely) splits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5B2310-6179-3FD2-3AEC-344133D843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 b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81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2CDF-78E3-A3FC-D416-5DF6415E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Nussbaumer</a:t>
            </a:r>
            <a:r>
              <a:rPr lang="en-US" dirty="0"/>
              <a:t>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C30DD2-A713-DD41-FC7C-BACB71C4CA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763002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Use </a:t>
                </a:r>
                <a:r>
                  <a:rPr lang="en-US" dirty="0" err="1"/>
                  <a:t>Nussbaumer</a:t>
                </a:r>
                <a:r>
                  <a:rPr lang="en-US" dirty="0"/>
                  <a:t> Transform [MS18] as below</a:t>
                </a:r>
              </a:p>
              <a:p>
                <a:r>
                  <a:rPr lang="en-US" dirty="0"/>
                  <a:t>Let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dirty="0"/>
                  <a:t>be field extensions where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sz="1600" dirty="0"/>
                  <a:t>, </a:t>
                </a:r>
                <a:r>
                  <a:rPr lang="en-US" dirty="0"/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1"/>
                <a:r>
                  <a:rPr lang="en-US" dirty="0"/>
                  <a:t>Each element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/>
                  <a:t> can be expressed as a polynomial with coefficients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E.g.,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/>
                  <a:t>, express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Multiplication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/>
                  <a:t> is equivalent to multiplication over polynomials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C30DD2-A713-DD41-FC7C-BACB71C4C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7630028" cy="4351338"/>
              </a:xfrm>
              <a:blipFill>
                <a:blip r:embed="rId2"/>
                <a:stretch>
                  <a:fillRect l="-1329" t="-2326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80D4362-CF3C-0C07-AD2E-028C727D9006}"/>
              </a:ext>
            </a:extLst>
          </p:cNvPr>
          <p:cNvGrpSpPr/>
          <p:nvPr/>
        </p:nvGrpSpPr>
        <p:grpSpPr>
          <a:xfrm>
            <a:off x="8407066" y="1731653"/>
            <a:ext cx="3233013" cy="4106646"/>
            <a:chOff x="8407066" y="1731653"/>
            <a:chExt cx="3233013" cy="4106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5462138-8E99-3CBE-5E45-B4D1CB058569}"/>
                    </a:ext>
                  </a:extLst>
                </p:cNvPr>
                <p:cNvSpPr txBox="1"/>
                <p:nvPr/>
              </p:nvSpPr>
              <p:spPr>
                <a:xfrm>
                  <a:off x="8407066" y="1995989"/>
                  <a:ext cx="246647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5462138-8E99-3CBE-5E45-B4D1CB058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7066" y="1995989"/>
                  <a:ext cx="2466474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1DC1E08-FA38-65AE-3D1F-5C243B9B09FE}"/>
                    </a:ext>
                  </a:extLst>
                </p:cNvPr>
                <p:cNvSpPr txBox="1"/>
                <p:nvPr/>
              </p:nvSpPr>
              <p:spPr>
                <a:xfrm>
                  <a:off x="9270332" y="3678128"/>
                  <a:ext cx="73994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1DC1E08-FA38-65AE-3D1F-5C243B9B09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0332" y="3678128"/>
                  <a:ext cx="739942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80B0139-009B-89B6-746C-71988FEE7049}"/>
                    </a:ext>
                  </a:extLst>
                </p:cNvPr>
                <p:cNvSpPr txBox="1"/>
                <p:nvPr/>
              </p:nvSpPr>
              <p:spPr>
                <a:xfrm>
                  <a:off x="9270332" y="5315079"/>
                  <a:ext cx="73994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ℚ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80B0139-009B-89B6-746C-71988FEE70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0332" y="5315079"/>
                  <a:ext cx="739942" cy="523220"/>
                </a:xfrm>
                <a:prstGeom prst="rect">
                  <a:avLst/>
                </a:prstGeom>
                <a:blipFill>
                  <a:blip r:embed="rId5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5D78D75-9EB9-8512-FD08-841F5A9EB147}"/>
                    </a:ext>
                  </a:extLst>
                </p:cNvPr>
                <p:cNvSpPr txBox="1"/>
                <p:nvPr/>
              </p:nvSpPr>
              <p:spPr>
                <a:xfrm>
                  <a:off x="9688429" y="1731653"/>
                  <a:ext cx="1665371" cy="9903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5D78D75-9EB9-8512-FD08-841F5A9EB1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8429" y="1731653"/>
                  <a:ext cx="1665371" cy="9903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6974B85-98B9-2FB4-1232-EE9B36DBB355}"/>
                </a:ext>
              </a:extLst>
            </p:cNvPr>
            <p:cNvCxnSpPr>
              <a:cxnSpLocks/>
            </p:cNvCxnSpPr>
            <p:nvPr/>
          </p:nvCxnSpPr>
          <p:spPr>
            <a:xfrm>
              <a:off x="9680923" y="2656086"/>
              <a:ext cx="0" cy="8944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DB7C103-19DE-9AE5-59BF-2ED6F3D1DD18}"/>
                    </a:ext>
                  </a:extLst>
                </p:cNvPr>
                <p:cNvSpPr txBox="1"/>
                <p:nvPr/>
              </p:nvSpPr>
              <p:spPr>
                <a:xfrm>
                  <a:off x="10010274" y="3018566"/>
                  <a:ext cx="16298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</m:d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DB7C103-19DE-9AE5-59BF-2ED6F3D1DD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0274" y="3018566"/>
                  <a:ext cx="1629805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BE529A3-DBD6-7E3F-97AC-F99E41ADC748}"/>
                </a:ext>
              </a:extLst>
            </p:cNvPr>
            <p:cNvCxnSpPr>
              <a:cxnSpLocks/>
            </p:cNvCxnSpPr>
            <p:nvPr/>
          </p:nvCxnSpPr>
          <p:spPr>
            <a:xfrm>
              <a:off x="9680923" y="4274821"/>
              <a:ext cx="0" cy="8944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95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ED679-B5F2-B04B-F3B6-78BD10BD2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DFT-based Polynomial Multiplications [MS18]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162AD7-6D0A-1838-E928-6059C34AEE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8068294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To multiply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p>
                    </m:sSup>
                  </m:oMath>
                </a14:m>
                <a:r>
                  <a:rPr lang="en-US" sz="1600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degree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dirty="0"/>
                  <a:t> polynomial before modulo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Convert the two polynomials into the DFT form: </a:t>
                </a:r>
              </a:p>
              <a:p>
                <a:pPr marL="457200" lvl="1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p>
                        </m:sSubSup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</m:acc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p>
                        </m:sSubSup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Pointwise multiplication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p>
                        </m:sSub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Convert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the coefficient 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take </a:t>
                </a:r>
                <a:r>
                  <a:rPr lang="en-US" dirty="0">
                    <a:solidFill>
                      <a:srgbClr val="0070C0"/>
                    </a:solidFill>
                  </a:rPr>
                  <a:t>modulo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162AD7-6D0A-1838-E928-6059C34AEE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8068294" cy="4351338"/>
              </a:xfrm>
              <a:blipFill>
                <a:blip r:embed="rId2"/>
                <a:stretch>
                  <a:fillRect l="-1415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Left Arrow Callout 3">
                <a:extLst>
                  <a:ext uri="{FF2B5EF4-FFF2-40B4-BE49-F238E27FC236}">
                    <a16:creationId xmlns:a16="http://schemas.microsoft.com/office/drawing/2014/main" id="{3B4D2E07-AEF3-F0FC-427D-93E6AA8D3D4D}"/>
                  </a:ext>
                </a:extLst>
              </p:cNvPr>
              <p:cNvSpPr/>
              <p:nvPr/>
            </p:nvSpPr>
            <p:spPr>
              <a:xfrm>
                <a:off x="7423067" y="1799030"/>
                <a:ext cx="4440381" cy="2434441"/>
              </a:xfrm>
              <a:prstGeom prst="leftArrowCallout">
                <a:avLst>
                  <a:gd name="adj1" fmla="val 16220"/>
                  <a:gd name="adj2" fmla="val 24024"/>
                  <a:gd name="adj3" fmla="val 14756"/>
                  <a:gd name="adj4" fmla="val 83178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/>
                  <a:t>Importantly, </a:t>
                </a:r>
                <a:r>
                  <a:rPr lang="en-US" b="1" dirty="0">
                    <a:solidFill>
                      <a:srgbClr val="0070C0"/>
                    </a:solidFill>
                  </a:rPr>
                  <a:t>all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𝐚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𝛏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𝟐𝐝</m:t>
                            </m:r>
                          </m:sub>
                          <m:sup>
                            <m:r>
                              <a:rPr lang="en-US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𝐢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𝛏</m:t>
                            </m:r>
                          </m:e>
                          <m:sub>
                            <m:r>
                              <a:rPr lang="en-US" b="1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𝐝</m:t>
                            </m:r>
                          </m:sub>
                          <m:sup>
                            <m:r>
                              <a:rPr lang="en-US" b="1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𝐢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belong to the intermediate field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𝐄</m:t>
                    </m:r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dirty="0"/>
                  <a:t> is an extension field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endParaRPr lang="en-US" sz="105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Ring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dirty="0"/>
                  <a:t> has </a:t>
                </a:r>
                <a:r>
                  <a:rPr lang="en-US" dirty="0">
                    <a:solidFill>
                      <a:srgbClr val="0070C0"/>
                    </a:solidFill>
                  </a:rPr>
                  <a:t>integer</a:t>
                </a:r>
                <a:r>
                  <a:rPr lang="en-US" dirty="0"/>
                  <a:t> coefficients</a:t>
                </a:r>
              </a:p>
            </p:txBody>
          </p:sp>
        </mc:Choice>
        <mc:Fallback xmlns="">
          <p:sp>
            <p:nvSpPr>
              <p:cNvPr id="4" name="Left Arrow Callout 3">
                <a:extLst>
                  <a:ext uri="{FF2B5EF4-FFF2-40B4-BE49-F238E27FC236}">
                    <a16:creationId xmlns:a16="http://schemas.microsoft.com/office/drawing/2014/main" id="{3B4D2E07-AEF3-F0FC-427D-93E6AA8D3D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067" y="1799030"/>
                <a:ext cx="4440381" cy="2434441"/>
              </a:xfrm>
              <a:prstGeom prst="leftArrowCallout">
                <a:avLst>
                  <a:gd name="adj1" fmla="val 16220"/>
                  <a:gd name="adj2" fmla="val 24024"/>
                  <a:gd name="adj3" fmla="val 14756"/>
                  <a:gd name="adj4" fmla="val 83178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FF0E43B9-A3DA-E9D8-9C51-F95443BB3B49}"/>
                  </a:ext>
                </a:extLst>
              </p:cNvPr>
              <p:cNvSpPr/>
              <p:nvPr/>
            </p:nvSpPr>
            <p:spPr>
              <a:xfrm>
                <a:off x="8182098" y="4405249"/>
                <a:ext cx="3681350" cy="2087625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Thus,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p>
                        </m:sSub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can be expressed as arithmetic computation  </a:t>
                </a:r>
                <a:r>
                  <a:rPr lang="en-US" dirty="0">
                    <a:solidFill>
                      <a:srgbClr val="00B050"/>
                    </a:solidFill>
                  </a:rPr>
                  <a:t>over integers</a:t>
                </a:r>
              </a:p>
              <a:p>
                <a:pPr algn="ctr"/>
                <a:r>
                  <a:rPr lang="en-US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Compatible with FHEW, i.e., computation over exponents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FF0E43B9-A3DA-E9D8-9C51-F95443BB3B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098" y="4405249"/>
                <a:ext cx="3681350" cy="208762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6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F62A-898B-5232-AB83-2B725C610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Clean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6EAD5-9937-34F6-0379-2C7EF09A1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59786"/>
          </a:xfrm>
        </p:spPr>
        <p:txBody>
          <a:bodyPr/>
          <a:lstStyle/>
          <a:p>
            <a:r>
              <a:rPr lang="en-US" dirty="0"/>
              <a:t>Given a </a:t>
            </a:r>
            <a:r>
              <a:rPr lang="en-US" dirty="0">
                <a:solidFill>
                  <a:srgbClr val="FF0000"/>
                </a:solidFill>
              </a:rPr>
              <a:t>somewhat</a:t>
            </a:r>
            <a:r>
              <a:rPr lang="en-US" dirty="0"/>
              <a:t> noisy ciphertext, output a </a:t>
            </a:r>
            <a:r>
              <a:rPr lang="en-US" dirty="0">
                <a:solidFill>
                  <a:srgbClr val="00B050"/>
                </a:solidFill>
              </a:rPr>
              <a:t>cleaner</a:t>
            </a:r>
            <a:r>
              <a:rPr lang="en-US" dirty="0"/>
              <a:t> ciphertext</a:t>
            </a:r>
          </a:p>
        </p:txBody>
      </p:sp>
      <p:pic>
        <p:nvPicPr>
          <p:cNvPr id="4" name="Picture 4" descr="Set of battery charge level indicator in percent - stock vector Stock  Vector | Adobe Stock">
            <a:extLst>
              <a:ext uri="{FF2B5EF4-FFF2-40B4-BE49-F238E27FC236}">
                <a16:creationId xmlns:a16="http://schemas.microsoft.com/office/drawing/2014/main" id="{7605F9EF-91A4-3244-CC69-CA4A3C8C4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t="15688" r="58840" b="33202"/>
          <a:stretch/>
        </p:blipFill>
        <p:spPr bwMode="auto">
          <a:xfrm>
            <a:off x="2664393" y="4824953"/>
            <a:ext cx="471599" cy="66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Tesla Model X Review Colours For Sale - 2021 Tesla Model X Emoji,Tesla Model X Emoticon">
            <a:extLst>
              <a:ext uri="{FF2B5EF4-FFF2-40B4-BE49-F238E27FC236}">
                <a16:creationId xmlns:a16="http://schemas.microsoft.com/office/drawing/2014/main" id="{C74348E9-514A-A0CE-A1A7-588AE7F57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200" r="95800">
                        <a14:foregroundMark x1="21000" y1="37083" x2="21000" y2="37083"/>
                        <a14:foregroundMark x1="13800" y1="38750" x2="13800" y2="38750"/>
                        <a14:foregroundMark x1="5800" y1="44167" x2="5800" y2="44167"/>
                        <a14:foregroundMark x1="3600" y1="55000" x2="3600" y2="55000"/>
                        <a14:foregroundMark x1="10800" y1="40417" x2="10800" y2="40417"/>
                        <a14:foregroundMark x1="21400" y1="35000" x2="21400" y2="35000"/>
                        <a14:foregroundMark x1="18600" y1="36667" x2="11000" y2="42917"/>
                        <a14:foregroundMark x1="11000" y1="42917" x2="18200" y2="35417"/>
                        <a14:foregroundMark x1="18200" y1="35417" x2="20200" y2="35000"/>
                        <a14:foregroundMark x1="2974" y1="56667" x2="2800" y2="61250"/>
                        <a14:foregroundMark x1="3242" y1="49583" x2="2974" y2="56667"/>
                        <a14:foregroundMark x1="3400" y1="45417" x2="3242" y2="49583"/>
                        <a14:foregroundMark x1="2800" y1="61250" x2="3200" y2="61250"/>
                        <a14:foregroundMark x1="3000" y1="45417" x2="5400" y2="45000"/>
                        <a14:foregroundMark x1="3200" y1="45000" x2="10600" y2="38333"/>
                        <a14:foregroundMark x1="10600" y1="38333" x2="11600" y2="37917"/>
                        <a14:foregroundMark x1="37400" y1="23750" x2="46800" y2="15833"/>
                        <a14:foregroundMark x1="46800" y1="15833" x2="36600" y2="18750"/>
                        <a14:foregroundMark x1="36600" y1="18750" x2="32000" y2="24583"/>
                        <a14:foregroundMark x1="33400" y1="20417" x2="58200" y2="9583"/>
                        <a14:foregroundMark x1="58200" y1="9583" x2="83200" y2="15833"/>
                        <a14:foregroundMark x1="83200" y1="15833" x2="89200" y2="26250"/>
                        <a14:foregroundMark x1="89200" y1="26250" x2="93600" y2="47500"/>
                        <a14:foregroundMark x1="92200" y1="34583" x2="86400" y2="23333"/>
                        <a14:foregroundMark x1="86400" y1="23333" x2="79400" y2="15833"/>
                        <a14:foregroundMark x1="79400" y1="15833" x2="46200" y2="13333"/>
                        <a14:foregroundMark x1="46200" y1="13333" x2="28600" y2="27917"/>
                        <a14:foregroundMark x1="67600" y1="10833" x2="85600" y2="17500"/>
                        <a14:foregroundMark x1="85600" y1="17500" x2="92400" y2="27500"/>
                        <a14:foregroundMark x1="92400" y1="27500" x2="95800" y2="40833"/>
                        <a14:foregroundMark x1="5400" y1="42500" x2="38600" y2="20000"/>
                        <a14:foregroundMark x1="18000" y1="32917" x2="65000" y2="11250"/>
                        <a14:foregroundMark x1="65000" y1="11250" x2="74800" y2="11667"/>
                        <a14:foregroundMark x1="3400" y1="64583" x2="13200" y2="65833"/>
                        <a14:foregroundMark x1="13200" y1="65833" x2="80200" y2="50833"/>
                        <a14:foregroundMark x1="80200" y1="50833" x2="77000" y2="61667"/>
                        <a14:foregroundMark x1="2946" y1="56667" x2="3400" y2="50833"/>
                        <a14:foregroundMark x1="2395" y1="63750" x2="2946" y2="56667"/>
                        <a14:foregroundMark x1="2200" y1="66250" x2="2395" y2="63750"/>
                        <a14:foregroundMark x1="3250" y1="49583" x2="3200" y2="49167"/>
                        <a14:foregroundMark x1="3400" y1="50833" x2="3250" y2="49583"/>
                        <a14:backgroundMark x1="1800" y1="45417" x2="1800" y2="45417"/>
                        <a14:backgroundMark x1="1200" y1="49583" x2="1200" y2="49583"/>
                        <a14:backgroundMark x1="1000" y1="56667" x2="1000" y2="56667"/>
                        <a14:backgroundMark x1="1200" y1="63750" x2="1200" y2="6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6687" y="5582366"/>
            <a:ext cx="1713506" cy="82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0491F7-7573-24AA-929D-069E4A7C85C0}"/>
              </a:ext>
            </a:extLst>
          </p:cNvPr>
          <p:cNvSpPr txBox="1"/>
          <p:nvPr/>
        </p:nvSpPr>
        <p:spPr>
          <a:xfrm>
            <a:off x="1738548" y="5030467"/>
            <a:ext cx="304892" cy="369332"/>
          </a:xfrm>
          <a:prstGeom prst="rect">
            <a:avLst/>
          </a:prstGeom>
          <a:noFill/>
          <a:ln w="38100">
            <a:solidFill>
              <a:srgbClr val="33333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pic>
        <p:nvPicPr>
          <p:cNvPr id="7" name="Picture 2" descr="9 Supercharger Icons - Free in SVG, PNG, ICO - IconScout">
            <a:extLst>
              <a:ext uri="{FF2B5EF4-FFF2-40B4-BE49-F238E27FC236}">
                <a16:creationId xmlns:a16="http://schemas.microsoft.com/office/drawing/2014/main" id="{35EDEAAD-1835-6886-2FC9-F75BDD82D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13" b="92188" l="9766" r="89844">
                        <a14:foregroundMark x1="43750" y1="8203" x2="58984" y2="7813"/>
                        <a14:foregroundMark x1="58984" y1="7813" x2="60938" y2="7813"/>
                        <a14:foregroundMark x1="72656" y1="39844" x2="75000" y2="74609"/>
                        <a14:foregroundMark x1="27344" y1="92188" x2="73828" y2="89453"/>
                        <a14:foregroundMark x1="27344" y1="42969" x2="30859" y2="87109"/>
                        <a14:backgroundMark x1="9766" y1="42188" x2="9766" y2="42188"/>
                        <a14:backgroundMark x1="12891" y1="23828" x2="17188" y2="7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4437073"/>
            <a:ext cx="2017712" cy="20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et of battery charge level indicator in percent - stock vector Stock  Vector | Adobe Stock">
            <a:extLst>
              <a:ext uri="{FF2B5EF4-FFF2-40B4-BE49-F238E27FC236}">
                <a16:creationId xmlns:a16="http://schemas.microsoft.com/office/drawing/2014/main" id="{908853E5-B1A9-AD32-7B24-43F956C01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5" t="15688" r="3057" b="33202"/>
          <a:stretch/>
        </p:blipFill>
        <p:spPr bwMode="auto">
          <a:xfrm>
            <a:off x="9207699" y="4738147"/>
            <a:ext cx="503039" cy="66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esla Model X Review Colours For Sale - 2021 Tesla Model X Emoji,Tesla Model X Emoticon">
            <a:extLst>
              <a:ext uri="{FF2B5EF4-FFF2-40B4-BE49-F238E27FC236}">
                <a16:creationId xmlns:a16="http://schemas.microsoft.com/office/drawing/2014/main" id="{9B00F464-2A52-F2CD-A2DA-7E62E1337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2200" r="95800">
                        <a14:foregroundMark x1="21000" y1="37083" x2="21000" y2="37083"/>
                        <a14:foregroundMark x1="13800" y1="38750" x2="13800" y2="38750"/>
                        <a14:foregroundMark x1="5800" y1="44167" x2="5800" y2="44167"/>
                        <a14:foregroundMark x1="3600" y1="55000" x2="3600" y2="55000"/>
                        <a14:foregroundMark x1="10800" y1="40417" x2="10800" y2="40417"/>
                        <a14:foregroundMark x1="21400" y1="35000" x2="21400" y2="35000"/>
                        <a14:foregroundMark x1="18600" y1="36667" x2="11000" y2="42917"/>
                        <a14:foregroundMark x1="11000" y1="42917" x2="18200" y2="35417"/>
                        <a14:foregroundMark x1="18200" y1="35417" x2="20200" y2="35000"/>
                        <a14:foregroundMark x1="2974" y1="56667" x2="2800" y2="61250"/>
                        <a14:foregroundMark x1="3242" y1="49583" x2="2974" y2="56667"/>
                        <a14:foregroundMark x1="3400" y1="45417" x2="3242" y2="49583"/>
                        <a14:foregroundMark x1="2800" y1="61250" x2="3200" y2="61250"/>
                        <a14:foregroundMark x1="3000" y1="45417" x2="5400" y2="45000"/>
                        <a14:foregroundMark x1="3200" y1="45000" x2="10600" y2="38333"/>
                        <a14:foregroundMark x1="10600" y1="38333" x2="11600" y2="37917"/>
                        <a14:foregroundMark x1="37400" y1="23750" x2="46800" y2="15833"/>
                        <a14:foregroundMark x1="46800" y1="15833" x2="36600" y2="18750"/>
                        <a14:foregroundMark x1="36600" y1="18750" x2="32000" y2="24583"/>
                        <a14:foregroundMark x1="33400" y1="20417" x2="58200" y2="9583"/>
                        <a14:foregroundMark x1="58200" y1="9583" x2="83200" y2="15833"/>
                        <a14:foregroundMark x1="83200" y1="15833" x2="89200" y2="26250"/>
                        <a14:foregroundMark x1="89200" y1="26250" x2="93600" y2="47500"/>
                        <a14:foregroundMark x1="92200" y1="34583" x2="86400" y2="23333"/>
                        <a14:foregroundMark x1="86400" y1="23333" x2="79400" y2="15833"/>
                        <a14:foregroundMark x1="79400" y1="15833" x2="46200" y2="13333"/>
                        <a14:foregroundMark x1="46200" y1="13333" x2="28600" y2="27917"/>
                        <a14:foregroundMark x1="67600" y1="10833" x2="85600" y2="17500"/>
                        <a14:foregroundMark x1="85600" y1="17500" x2="92400" y2="27500"/>
                        <a14:foregroundMark x1="92400" y1="27500" x2="95800" y2="40833"/>
                        <a14:foregroundMark x1="5400" y1="42500" x2="38600" y2="20000"/>
                        <a14:foregroundMark x1="18000" y1="32917" x2="65000" y2="11250"/>
                        <a14:foregroundMark x1="65000" y1="11250" x2="74800" y2="11667"/>
                        <a14:foregroundMark x1="3400" y1="64583" x2="13200" y2="65833"/>
                        <a14:foregroundMark x1="13200" y1="65833" x2="80200" y2="50833"/>
                        <a14:foregroundMark x1="80200" y1="50833" x2="77000" y2="61667"/>
                        <a14:foregroundMark x1="2946" y1="56667" x2="3400" y2="50833"/>
                        <a14:foregroundMark x1="2395" y1="63750" x2="2946" y2="56667"/>
                        <a14:foregroundMark x1="2200" y1="66250" x2="2395" y2="63750"/>
                        <a14:foregroundMark x1="3250" y1="49583" x2="3200" y2="49167"/>
                        <a14:foregroundMark x1="3400" y1="50833" x2="3250" y2="49583"/>
                        <a14:backgroundMark x1="1800" y1="45417" x2="1800" y2="45417"/>
                        <a14:backgroundMark x1="1200" y1="49583" x2="1200" y2="49583"/>
                        <a14:backgroundMark x1="1000" y1="56667" x2="1000" y2="56667"/>
                        <a14:backgroundMark x1="1200" y1="63750" x2="1200" y2="6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97232" y="5575852"/>
            <a:ext cx="1713506" cy="82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et of battery charge level indicator in percent - stock vector Stock  Vector | Adobe Stock">
            <a:extLst>
              <a:ext uri="{FF2B5EF4-FFF2-40B4-BE49-F238E27FC236}">
                <a16:creationId xmlns:a16="http://schemas.microsoft.com/office/drawing/2014/main" id="{102996C0-684F-553E-14C2-584537E7B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5" t="15688" r="21903" b="33202"/>
          <a:stretch/>
        </p:blipFill>
        <p:spPr bwMode="auto">
          <a:xfrm>
            <a:off x="9819650" y="4694922"/>
            <a:ext cx="471600" cy="6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et of battery charge level indicator in percent - stock vector Stock  Vector | Adobe Stock">
            <a:extLst>
              <a:ext uri="{FF2B5EF4-FFF2-40B4-BE49-F238E27FC236}">
                <a16:creationId xmlns:a16="http://schemas.microsoft.com/office/drawing/2014/main" id="{C4FDF888-BF0D-540B-5CFE-354CB2C37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5" t="15688" r="39693" b="33202"/>
          <a:stretch/>
        </p:blipFill>
        <p:spPr bwMode="auto">
          <a:xfrm>
            <a:off x="10400162" y="4684360"/>
            <a:ext cx="471599" cy="66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8705BB-C738-25AC-73ED-EB5386128BFD}"/>
              </a:ext>
            </a:extLst>
          </p:cNvPr>
          <p:cNvSpPr txBox="1"/>
          <p:nvPr/>
        </p:nvSpPr>
        <p:spPr>
          <a:xfrm>
            <a:off x="8395564" y="5019830"/>
            <a:ext cx="304892" cy="369332"/>
          </a:xfrm>
          <a:prstGeom prst="rect">
            <a:avLst/>
          </a:prstGeom>
          <a:noFill/>
          <a:ln w="38100">
            <a:solidFill>
              <a:srgbClr val="33333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8735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C4737-AAF4-B58C-74B6-DD7CB980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by Recursion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75FCB9-B41E-36B9-92CA-7F87B2E8C3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8" y="1825625"/>
                <a:ext cx="8503489" cy="449204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Assuming a </a:t>
                </a:r>
                <a:r>
                  <a:rPr lang="en-US" dirty="0">
                    <a:solidFill>
                      <a:srgbClr val="00B050"/>
                    </a:solidFill>
                  </a:rPr>
                  <a:t>tower</a:t>
                </a:r>
                <a:r>
                  <a:rPr lang="en-US" dirty="0"/>
                  <a:t> structure.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ρ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intermediate degree of extension is d</a:t>
                </a:r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Recursively</a:t>
                </a:r>
                <a:r>
                  <a:rPr lang="en-US" dirty="0"/>
                  <a:t> computing the multiplication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endParaRPr lang="en-US" sz="1400" dirty="0"/>
              </a:p>
              <a:p>
                <a:pPr lvl="1"/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/>
                  <a:t>  can be reduced to computing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dirty="0"/>
                  <a:t> multiplications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, each which can be computed by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dirty="0"/>
                  <a:t> multiplications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Unfolding to the bottom,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multiplications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(each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basic integer </a:t>
                </a:r>
                <a:r>
                  <a:rPr lang="en-US" dirty="0" err="1"/>
                  <a:t>mult</a:t>
                </a:r>
                <a:r>
                  <a:rPr lang="en-US" dirty="0"/>
                  <a:t>) 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ρ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ρ</m:t>
                            </m:r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Then do inverse DFT, recursively</a:t>
                </a:r>
              </a:p>
              <a:p>
                <a:pPr lvl="1"/>
                <a:r>
                  <a:rPr lang="en-US" dirty="0"/>
                  <a:t>Inverse DFT roughly needs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ring multiplications of the sub-ring </a:t>
                </a:r>
              </a:p>
              <a:p>
                <a:pPr lvl="1"/>
                <a:r>
                  <a:rPr lang="en-US" dirty="0"/>
                  <a:t>At 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ρ</m:t>
                        </m:r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inverse DFTs, each sub-ring of dimension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ρ</m:t>
                            </m:r>
                          </m:sup>
                        </m:sSup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ρ</m:t>
                            </m:r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(homomorphic) </a:t>
                </a:r>
                <a:r>
                  <a:rPr lang="en-US" dirty="0" err="1"/>
                  <a:t>mults</a:t>
                </a:r>
                <a:r>
                  <a:rPr lang="en-US" dirty="0"/>
                  <a:t> in total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75FCB9-B41E-36B9-92CA-7F87B2E8C3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825625"/>
                <a:ext cx="8503489" cy="4492048"/>
              </a:xfrm>
              <a:blipFill>
                <a:blip r:embed="rId3"/>
                <a:stretch>
                  <a:fillRect l="-894" t="-3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E4CA8B23-C0BF-7ED0-A78B-0017ED0E1501}"/>
              </a:ext>
            </a:extLst>
          </p:cNvPr>
          <p:cNvGrpSpPr/>
          <p:nvPr/>
        </p:nvGrpSpPr>
        <p:grpSpPr>
          <a:xfrm>
            <a:off x="8240812" y="1743934"/>
            <a:ext cx="3638151" cy="4094365"/>
            <a:chOff x="8240812" y="1743934"/>
            <a:chExt cx="3638151" cy="40943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2108405-BFAA-F5DC-AF60-4B4E947610CA}"/>
                    </a:ext>
                  </a:extLst>
                </p:cNvPr>
                <p:cNvSpPr txBox="1"/>
                <p:nvPr/>
              </p:nvSpPr>
              <p:spPr>
                <a:xfrm>
                  <a:off x="8240812" y="1926546"/>
                  <a:ext cx="246647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2108405-BFAA-F5DC-AF60-4B4E94761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0812" y="1926546"/>
                  <a:ext cx="2466474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B4C9AFC-C455-B524-58DE-899B3E422D17}"/>
                    </a:ext>
                  </a:extLst>
                </p:cNvPr>
                <p:cNvSpPr txBox="1"/>
                <p:nvPr/>
              </p:nvSpPr>
              <p:spPr>
                <a:xfrm>
                  <a:off x="9270332" y="2762955"/>
                  <a:ext cx="739942" cy="5618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B4C9AFC-C455-B524-58DE-899B3E422D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0332" y="2762955"/>
                  <a:ext cx="739942" cy="561885"/>
                </a:xfrm>
                <a:prstGeom prst="rect">
                  <a:avLst/>
                </a:prstGeom>
                <a:blipFill>
                  <a:blip r:embed="rId5"/>
                  <a:stretch>
                    <a:fillRect l="-5085" r="-18644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79B40A9-64AD-C467-1512-8DDCE1CDCC81}"/>
                    </a:ext>
                  </a:extLst>
                </p:cNvPr>
                <p:cNvSpPr txBox="1"/>
                <p:nvPr/>
              </p:nvSpPr>
              <p:spPr>
                <a:xfrm>
                  <a:off x="9270332" y="5315079"/>
                  <a:ext cx="73994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ℚ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79B40A9-64AD-C467-1512-8DDCE1CDCC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0332" y="5315079"/>
                  <a:ext cx="739942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FB1F0A7-1F3F-21EB-FA10-2691B86A8C4C}"/>
                    </a:ext>
                  </a:extLst>
                </p:cNvPr>
                <p:cNvSpPr txBox="1"/>
                <p:nvPr/>
              </p:nvSpPr>
              <p:spPr>
                <a:xfrm>
                  <a:off x="9270332" y="4378450"/>
                  <a:ext cx="73994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FB1F0A7-1F3F-21EB-FA10-2691B86A8C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0332" y="4378450"/>
                  <a:ext cx="739942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8B70F7A-7903-072C-44C9-14F0CD0900E5}"/>
                    </a:ext>
                  </a:extLst>
                </p:cNvPr>
                <p:cNvSpPr txBox="1"/>
                <p:nvPr/>
              </p:nvSpPr>
              <p:spPr>
                <a:xfrm>
                  <a:off x="9189665" y="3501946"/>
                  <a:ext cx="73994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8B70F7A-7903-072C-44C9-14F0CD0900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9665" y="3501946"/>
                  <a:ext cx="739942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14C072-28C2-00E5-AEE1-34AC283529DD}"/>
                </a:ext>
              </a:extLst>
            </p:cNvPr>
            <p:cNvCxnSpPr>
              <a:cxnSpLocks/>
            </p:cNvCxnSpPr>
            <p:nvPr/>
          </p:nvCxnSpPr>
          <p:spPr>
            <a:xfrm>
              <a:off x="9483215" y="2388211"/>
              <a:ext cx="0" cy="2848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4128318-7889-E972-8293-2AD44914E70E}"/>
                </a:ext>
              </a:extLst>
            </p:cNvPr>
            <p:cNvCxnSpPr>
              <a:cxnSpLocks/>
            </p:cNvCxnSpPr>
            <p:nvPr/>
          </p:nvCxnSpPr>
          <p:spPr>
            <a:xfrm>
              <a:off x="9540880" y="4098363"/>
              <a:ext cx="0" cy="2800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777715-B35D-6166-24DB-A4654CA153C2}"/>
                </a:ext>
              </a:extLst>
            </p:cNvPr>
            <p:cNvCxnSpPr>
              <a:cxnSpLocks/>
            </p:cNvCxnSpPr>
            <p:nvPr/>
          </p:nvCxnSpPr>
          <p:spPr>
            <a:xfrm>
              <a:off x="9540880" y="5034992"/>
              <a:ext cx="0" cy="2800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5A17CF5-6BF8-95A0-D385-1BDC485D0764}"/>
                    </a:ext>
                  </a:extLst>
                </p:cNvPr>
                <p:cNvSpPr txBox="1"/>
                <p:nvPr/>
              </p:nvSpPr>
              <p:spPr>
                <a:xfrm>
                  <a:off x="9189664" y="2438274"/>
                  <a:ext cx="208041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5A17CF5-6BF8-95A0-D385-1BDC485D07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9664" y="2438274"/>
                  <a:ext cx="2080411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1D0FFC4-17FD-7B8D-C17C-E43B77B0A7B8}"/>
                    </a:ext>
                  </a:extLst>
                </p:cNvPr>
                <p:cNvSpPr txBox="1"/>
                <p:nvPr/>
              </p:nvSpPr>
              <p:spPr>
                <a:xfrm>
                  <a:off x="9189665" y="4138639"/>
                  <a:ext cx="208041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1D0FFC4-17FD-7B8D-C17C-E43B77B0A7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9665" y="4138639"/>
                  <a:ext cx="2080411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EF5DB69-5051-B7F1-5B4C-0E6E8ACACD8C}"/>
                    </a:ext>
                  </a:extLst>
                </p:cNvPr>
                <p:cNvSpPr txBox="1"/>
                <p:nvPr/>
              </p:nvSpPr>
              <p:spPr>
                <a:xfrm>
                  <a:off x="9189665" y="4945747"/>
                  <a:ext cx="208041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EF5DB69-5051-B7F1-5B4C-0E6E8ACACD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9665" y="4945747"/>
                  <a:ext cx="2080411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C3672D2-F162-3AE9-F980-0017882660EC}"/>
                    </a:ext>
                  </a:extLst>
                </p:cNvPr>
                <p:cNvSpPr txBox="1"/>
                <p:nvPr/>
              </p:nvSpPr>
              <p:spPr>
                <a:xfrm>
                  <a:off x="9078098" y="1743934"/>
                  <a:ext cx="280086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C3672D2-F162-3AE9-F980-0017882660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8098" y="1743934"/>
                  <a:ext cx="2800865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8031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87FA5-9715-5139-E4ED-DC6ED662A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FHEW with </a:t>
            </a:r>
            <a:r>
              <a:rPr lang="en-US" dirty="0" err="1"/>
              <a:t>Nussbaumer</a:t>
            </a:r>
            <a:r>
              <a:rPr lang="en-US" dirty="0"/>
              <a:t>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2F06A7-658A-F248-6DC1-44BCF30936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757675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Conflict constraints: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00B050"/>
                    </a:solidFill>
                  </a:rPr>
                  <a:t>larger</a:t>
                </a:r>
                <a:r>
                  <a:rPr lang="en-US" dirty="0"/>
                  <a:t> recursive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, the </a:t>
                </a:r>
                <a:r>
                  <a:rPr lang="en-US" dirty="0">
                    <a:solidFill>
                      <a:srgbClr val="00B050"/>
                    </a:solidFill>
                  </a:rPr>
                  <a:t>better</a:t>
                </a:r>
                <a:r>
                  <a:rPr lang="en-US" dirty="0"/>
                  <a:t> efficiency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ρ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ρ</m:t>
                            </m:r>
                          </m:sup>
                        </m:s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ρ</m:t>
                            </m:r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homomorphic multiplications to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Enc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Coeffs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Noise </a:t>
                </a:r>
                <a:r>
                  <a:rPr lang="en-US" dirty="0">
                    <a:solidFill>
                      <a:srgbClr val="FF0000"/>
                    </a:solidFill>
                  </a:rPr>
                  <a:t>grows</a:t>
                </a:r>
                <a:r>
                  <a:rPr lang="en-US" dirty="0"/>
                  <a:t> with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Error bound is roughly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</m:sup>
                    </m:sSup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Polynomial modulus 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ρ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Overall complexity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1+1/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</m:sup>
                    </m:sSup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homomorphic </a:t>
                </a:r>
                <a:r>
                  <a:rPr lang="en-US" dirty="0" err="1"/>
                  <a:t>mults</a:t>
                </a:r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</m:sup>
                    </m:sSup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homomorphic </a:t>
                </a:r>
                <a:r>
                  <a:rPr lang="en-US" dirty="0" err="1"/>
                  <a:t>mults</a:t>
                </a:r>
                <a:r>
                  <a:rPr lang="en-US" dirty="0"/>
                  <a:t> per input LWE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2F06A7-658A-F248-6DC1-44BCF30936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7576750" cy="4351338"/>
              </a:xfrm>
              <a:blipFill>
                <a:blip r:embed="rId3"/>
                <a:stretch>
                  <a:fillRect l="-1508" t="-3488" r="-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C0A6F4D-D8D6-3224-6C96-AFA37F8652F6}"/>
              </a:ext>
            </a:extLst>
          </p:cNvPr>
          <p:cNvGrpSpPr/>
          <p:nvPr/>
        </p:nvGrpSpPr>
        <p:grpSpPr>
          <a:xfrm>
            <a:off x="8240812" y="1743934"/>
            <a:ext cx="3638151" cy="4094365"/>
            <a:chOff x="8240812" y="1743934"/>
            <a:chExt cx="3638151" cy="40943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C660D6A-F25B-A168-81DB-5B837A837F2C}"/>
                    </a:ext>
                  </a:extLst>
                </p:cNvPr>
                <p:cNvSpPr txBox="1"/>
                <p:nvPr/>
              </p:nvSpPr>
              <p:spPr>
                <a:xfrm>
                  <a:off x="8240812" y="1926546"/>
                  <a:ext cx="246647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C660D6A-F25B-A168-81DB-5B837A837F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0812" y="1926546"/>
                  <a:ext cx="2466474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E8E3CF8-1E84-33AD-3D00-BE16077C5917}"/>
                    </a:ext>
                  </a:extLst>
                </p:cNvPr>
                <p:cNvSpPr txBox="1"/>
                <p:nvPr/>
              </p:nvSpPr>
              <p:spPr>
                <a:xfrm>
                  <a:off x="9270332" y="2762955"/>
                  <a:ext cx="739942" cy="5618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E8E3CF8-1E84-33AD-3D00-BE16077C59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0332" y="2762955"/>
                  <a:ext cx="739942" cy="561885"/>
                </a:xfrm>
                <a:prstGeom prst="rect">
                  <a:avLst/>
                </a:prstGeom>
                <a:blipFill>
                  <a:blip r:embed="rId5"/>
                  <a:stretch>
                    <a:fillRect l="-5085" r="-18644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F52BE1C-4DD9-A701-16E2-AA4D3D673FA3}"/>
                    </a:ext>
                  </a:extLst>
                </p:cNvPr>
                <p:cNvSpPr txBox="1"/>
                <p:nvPr/>
              </p:nvSpPr>
              <p:spPr>
                <a:xfrm>
                  <a:off x="9270332" y="5315079"/>
                  <a:ext cx="73994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ℚ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F52BE1C-4DD9-A701-16E2-AA4D3D673F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0332" y="5315079"/>
                  <a:ext cx="739942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F32139B-567F-B271-55CC-0E1B2382DE65}"/>
                    </a:ext>
                  </a:extLst>
                </p:cNvPr>
                <p:cNvSpPr txBox="1"/>
                <p:nvPr/>
              </p:nvSpPr>
              <p:spPr>
                <a:xfrm>
                  <a:off x="9270332" y="4378450"/>
                  <a:ext cx="73994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F32139B-567F-B271-55CC-0E1B2382DE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0332" y="4378450"/>
                  <a:ext cx="739942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9717A8F-EA7B-BF53-7574-2833C59703D9}"/>
                    </a:ext>
                  </a:extLst>
                </p:cNvPr>
                <p:cNvSpPr txBox="1"/>
                <p:nvPr/>
              </p:nvSpPr>
              <p:spPr>
                <a:xfrm>
                  <a:off x="9189665" y="3501946"/>
                  <a:ext cx="73994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9717A8F-EA7B-BF53-7574-2833C59703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9665" y="3501946"/>
                  <a:ext cx="739942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638D86-AAF2-EA85-801E-4D4AA01EA3AB}"/>
                </a:ext>
              </a:extLst>
            </p:cNvPr>
            <p:cNvCxnSpPr>
              <a:cxnSpLocks/>
            </p:cNvCxnSpPr>
            <p:nvPr/>
          </p:nvCxnSpPr>
          <p:spPr>
            <a:xfrm>
              <a:off x="9483215" y="2388211"/>
              <a:ext cx="0" cy="2848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53F29-DD17-EE06-0F05-FFF105359E38}"/>
                </a:ext>
              </a:extLst>
            </p:cNvPr>
            <p:cNvCxnSpPr>
              <a:cxnSpLocks/>
            </p:cNvCxnSpPr>
            <p:nvPr/>
          </p:nvCxnSpPr>
          <p:spPr>
            <a:xfrm>
              <a:off x="9540880" y="4098363"/>
              <a:ext cx="0" cy="2800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BC4CC63-F51C-8533-CB4D-5FADCBB1E7CC}"/>
                </a:ext>
              </a:extLst>
            </p:cNvPr>
            <p:cNvCxnSpPr>
              <a:cxnSpLocks/>
            </p:cNvCxnSpPr>
            <p:nvPr/>
          </p:nvCxnSpPr>
          <p:spPr>
            <a:xfrm>
              <a:off x="9540880" y="5034992"/>
              <a:ext cx="0" cy="2800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4CABF49-A1A5-C07E-ACB4-BDE4CBF7E9E3}"/>
                    </a:ext>
                  </a:extLst>
                </p:cNvPr>
                <p:cNvSpPr txBox="1"/>
                <p:nvPr/>
              </p:nvSpPr>
              <p:spPr>
                <a:xfrm>
                  <a:off x="9189664" y="2438274"/>
                  <a:ext cx="208041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4CABF49-A1A5-C07E-ACB4-BDE4CBF7E9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9664" y="2438274"/>
                  <a:ext cx="2080411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C22AADC-7DE1-D310-0EEE-844F39E38E08}"/>
                    </a:ext>
                  </a:extLst>
                </p:cNvPr>
                <p:cNvSpPr txBox="1"/>
                <p:nvPr/>
              </p:nvSpPr>
              <p:spPr>
                <a:xfrm>
                  <a:off x="9189665" y="4138639"/>
                  <a:ext cx="208041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C22AADC-7DE1-D310-0EEE-844F39E38E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9665" y="4138639"/>
                  <a:ext cx="2080411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7988167-8400-4893-271A-397AF3CF7C8C}"/>
                    </a:ext>
                  </a:extLst>
                </p:cNvPr>
                <p:cNvSpPr txBox="1"/>
                <p:nvPr/>
              </p:nvSpPr>
              <p:spPr>
                <a:xfrm>
                  <a:off x="9189665" y="4945747"/>
                  <a:ext cx="208041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7988167-8400-4893-271A-397AF3CF7C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9665" y="4945747"/>
                  <a:ext cx="2080411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BA406BC-64CE-6FBA-4D40-88727F62D88C}"/>
                    </a:ext>
                  </a:extLst>
                </p:cNvPr>
                <p:cNvSpPr txBox="1"/>
                <p:nvPr/>
              </p:nvSpPr>
              <p:spPr>
                <a:xfrm>
                  <a:off x="9078098" y="1743934"/>
                  <a:ext cx="280086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BA406BC-64CE-6FBA-4D40-88727F62D8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8098" y="1743934"/>
                  <a:ext cx="2800865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4817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C4737-AAF4-B58C-74B6-DD7CB980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MS18 + Batch Bootstrapping I + More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75FCB9-B41E-36B9-92CA-7F87B2E8C3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8" y="1825625"/>
                <a:ext cx="8503489" cy="449204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Assuming a </a:t>
                </a:r>
                <a:r>
                  <a:rPr lang="en-US" dirty="0">
                    <a:solidFill>
                      <a:srgbClr val="00B050"/>
                    </a:solidFill>
                  </a:rPr>
                  <a:t>tower</a:t>
                </a:r>
                <a:r>
                  <a:rPr lang="en-US" dirty="0"/>
                  <a:t> structure.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⊂⋯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ρ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intermediate degree of extension is d</a:t>
                </a:r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Recursively</a:t>
                </a:r>
                <a:r>
                  <a:rPr lang="en-US" dirty="0"/>
                  <a:t> computing the multiplication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endParaRPr lang="en-US" sz="1400" dirty="0"/>
              </a:p>
              <a:p>
                <a:pPr lvl="1"/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/>
                  <a:t>  can be reduced to computing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dirty="0"/>
                  <a:t> multiplications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, each which can be computed by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dirty="0"/>
                  <a:t> multiplications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Unfolding to the bottom,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multiplications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(each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basic integer </a:t>
                </a:r>
                <a:r>
                  <a:rPr lang="en-US" dirty="0" err="1"/>
                  <a:t>mult</a:t>
                </a:r>
                <a:r>
                  <a:rPr lang="en-US" dirty="0"/>
                  <a:t>) 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ρ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ρ</m:t>
                            </m:r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Then do inverse DFT, recursively</a:t>
                </a:r>
              </a:p>
              <a:p>
                <a:pPr lvl="1"/>
                <a:r>
                  <a:rPr lang="en-US" dirty="0"/>
                  <a:t>Inverse DFT roughly needs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ring multiplications of the sub-ring </a:t>
                </a:r>
              </a:p>
              <a:p>
                <a:pPr lvl="1"/>
                <a:r>
                  <a:rPr lang="en-US" dirty="0"/>
                  <a:t>At 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ρ</m:t>
                        </m:r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inverse DFTs, each sub-ring of dimension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ρ</m:t>
                            </m:r>
                          </m:sup>
                        </m:sSup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ρ</m:t>
                            </m:r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(homomorphic) </a:t>
                </a:r>
                <a:r>
                  <a:rPr lang="en-US" dirty="0" err="1"/>
                  <a:t>mults</a:t>
                </a:r>
                <a:r>
                  <a:rPr lang="en-US" dirty="0"/>
                  <a:t> in total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75FCB9-B41E-36B9-92CA-7F87B2E8C3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825625"/>
                <a:ext cx="8503489" cy="4492048"/>
              </a:xfrm>
              <a:blipFill>
                <a:blip r:embed="rId3"/>
                <a:stretch>
                  <a:fillRect l="-894" t="-3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E4CA8B23-C0BF-7ED0-A78B-0017ED0E1501}"/>
              </a:ext>
            </a:extLst>
          </p:cNvPr>
          <p:cNvGrpSpPr/>
          <p:nvPr/>
        </p:nvGrpSpPr>
        <p:grpSpPr>
          <a:xfrm>
            <a:off x="8240812" y="1743934"/>
            <a:ext cx="3638151" cy="4094365"/>
            <a:chOff x="8240812" y="1743934"/>
            <a:chExt cx="3638151" cy="40943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2108405-BFAA-F5DC-AF60-4B4E947610CA}"/>
                    </a:ext>
                  </a:extLst>
                </p:cNvPr>
                <p:cNvSpPr txBox="1"/>
                <p:nvPr/>
              </p:nvSpPr>
              <p:spPr>
                <a:xfrm>
                  <a:off x="8240812" y="1926546"/>
                  <a:ext cx="246647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2108405-BFAA-F5DC-AF60-4B4E94761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0812" y="1926546"/>
                  <a:ext cx="2466474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B4C9AFC-C455-B524-58DE-899B3E422D17}"/>
                    </a:ext>
                  </a:extLst>
                </p:cNvPr>
                <p:cNvSpPr txBox="1"/>
                <p:nvPr/>
              </p:nvSpPr>
              <p:spPr>
                <a:xfrm>
                  <a:off x="9270332" y="2762955"/>
                  <a:ext cx="739942" cy="5618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B4C9AFC-C455-B524-58DE-899B3E422D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0332" y="2762955"/>
                  <a:ext cx="739942" cy="561885"/>
                </a:xfrm>
                <a:prstGeom prst="rect">
                  <a:avLst/>
                </a:prstGeom>
                <a:blipFill>
                  <a:blip r:embed="rId5"/>
                  <a:stretch>
                    <a:fillRect l="-5085" r="-18644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79B40A9-64AD-C467-1512-8DDCE1CDCC81}"/>
                    </a:ext>
                  </a:extLst>
                </p:cNvPr>
                <p:cNvSpPr txBox="1"/>
                <p:nvPr/>
              </p:nvSpPr>
              <p:spPr>
                <a:xfrm>
                  <a:off x="9270332" y="5315079"/>
                  <a:ext cx="73994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ℚ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79B40A9-64AD-C467-1512-8DDCE1CDCC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0332" y="5315079"/>
                  <a:ext cx="739942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FB1F0A7-1F3F-21EB-FA10-2691B86A8C4C}"/>
                    </a:ext>
                  </a:extLst>
                </p:cNvPr>
                <p:cNvSpPr txBox="1"/>
                <p:nvPr/>
              </p:nvSpPr>
              <p:spPr>
                <a:xfrm>
                  <a:off x="9270332" y="4378450"/>
                  <a:ext cx="73994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FB1F0A7-1F3F-21EB-FA10-2691B86A8C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0332" y="4378450"/>
                  <a:ext cx="739942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8B70F7A-7903-072C-44C9-14F0CD0900E5}"/>
                    </a:ext>
                  </a:extLst>
                </p:cNvPr>
                <p:cNvSpPr txBox="1"/>
                <p:nvPr/>
              </p:nvSpPr>
              <p:spPr>
                <a:xfrm>
                  <a:off x="9189665" y="3501946"/>
                  <a:ext cx="73994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8B70F7A-7903-072C-44C9-14F0CD0900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9665" y="3501946"/>
                  <a:ext cx="739942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14C072-28C2-00E5-AEE1-34AC283529DD}"/>
                </a:ext>
              </a:extLst>
            </p:cNvPr>
            <p:cNvCxnSpPr>
              <a:cxnSpLocks/>
            </p:cNvCxnSpPr>
            <p:nvPr/>
          </p:nvCxnSpPr>
          <p:spPr>
            <a:xfrm>
              <a:off x="9483215" y="2388211"/>
              <a:ext cx="0" cy="2848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4128318-7889-E972-8293-2AD44914E70E}"/>
                </a:ext>
              </a:extLst>
            </p:cNvPr>
            <p:cNvCxnSpPr>
              <a:cxnSpLocks/>
            </p:cNvCxnSpPr>
            <p:nvPr/>
          </p:nvCxnSpPr>
          <p:spPr>
            <a:xfrm>
              <a:off x="9540880" y="4098363"/>
              <a:ext cx="0" cy="2800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777715-B35D-6166-24DB-A4654CA153C2}"/>
                </a:ext>
              </a:extLst>
            </p:cNvPr>
            <p:cNvCxnSpPr>
              <a:cxnSpLocks/>
            </p:cNvCxnSpPr>
            <p:nvPr/>
          </p:nvCxnSpPr>
          <p:spPr>
            <a:xfrm>
              <a:off x="9540880" y="5034992"/>
              <a:ext cx="0" cy="2800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5A17CF5-6BF8-95A0-D385-1BDC485D0764}"/>
                    </a:ext>
                  </a:extLst>
                </p:cNvPr>
                <p:cNvSpPr txBox="1"/>
                <p:nvPr/>
              </p:nvSpPr>
              <p:spPr>
                <a:xfrm>
                  <a:off x="9189664" y="2438274"/>
                  <a:ext cx="208041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5A17CF5-6BF8-95A0-D385-1BDC485D07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9664" y="2438274"/>
                  <a:ext cx="2080411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1D0FFC4-17FD-7B8D-C17C-E43B77B0A7B8}"/>
                    </a:ext>
                  </a:extLst>
                </p:cNvPr>
                <p:cNvSpPr txBox="1"/>
                <p:nvPr/>
              </p:nvSpPr>
              <p:spPr>
                <a:xfrm>
                  <a:off x="9189665" y="4138639"/>
                  <a:ext cx="208041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1D0FFC4-17FD-7B8D-C17C-E43B77B0A7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9665" y="4138639"/>
                  <a:ext cx="2080411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EF5DB69-5051-B7F1-5B4C-0E6E8ACACD8C}"/>
                    </a:ext>
                  </a:extLst>
                </p:cNvPr>
                <p:cNvSpPr txBox="1"/>
                <p:nvPr/>
              </p:nvSpPr>
              <p:spPr>
                <a:xfrm>
                  <a:off x="9189665" y="4945747"/>
                  <a:ext cx="208041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EF5DB69-5051-B7F1-5B4C-0E6E8ACACD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9665" y="4945747"/>
                  <a:ext cx="2080411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C3672D2-F162-3AE9-F980-0017882660EC}"/>
                    </a:ext>
                  </a:extLst>
                </p:cNvPr>
                <p:cNvSpPr txBox="1"/>
                <p:nvPr/>
              </p:nvSpPr>
              <p:spPr>
                <a:xfrm>
                  <a:off x="9078098" y="1743934"/>
                  <a:ext cx="280086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C3672D2-F162-3AE9-F980-0017882660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8098" y="1743934"/>
                  <a:ext cx="2800865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3B5F98-A178-74A3-FD17-86E32D06805C}"/>
              </a:ext>
            </a:extLst>
          </p:cNvPr>
          <p:cNvCxnSpPr/>
          <p:nvPr/>
        </p:nvCxnSpPr>
        <p:spPr>
          <a:xfrm flipV="1">
            <a:off x="4413710" y="5034992"/>
            <a:ext cx="630194" cy="29656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FC7107-0BCC-2C59-EB2D-C7792C86927D}"/>
              </a:ext>
            </a:extLst>
          </p:cNvPr>
          <p:cNvCxnSpPr/>
          <p:nvPr/>
        </p:nvCxnSpPr>
        <p:spPr>
          <a:xfrm flipV="1">
            <a:off x="3016189" y="5698256"/>
            <a:ext cx="630194" cy="29656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Left Arrow Callout 11">
                <a:extLst>
                  <a:ext uri="{FF2B5EF4-FFF2-40B4-BE49-F238E27FC236}">
                    <a16:creationId xmlns:a16="http://schemas.microsoft.com/office/drawing/2014/main" id="{9DBDDC2A-61B7-D830-B74F-DAE4586BCAF3}"/>
                  </a:ext>
                </a:extLst>
              </p:cNvPr>
              <p:cNvSpPr/>
              <p:nvPr/>
            </p:nvSpPr>
            <p:spPr>
              <a:xfrm>
                <a:off x="8844353" y="3630343"/>
                <a:ext cx="3034610" cy="815350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87644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Batch Bootstrapping I:</a:t>
                </a:r>
                <a:endParaRPr lang="en-US" b="0" i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Left Arrow Callout 11">
                <a:extLst>
                  <a:ext uri="{FF2B5EF4-FFF2-40B4-BE49-F238E27FC236}">
                    <a16:creationId xmlns:a16="http://schemas.microsoft.com/office/drawing/2014/main" id="{9DBDDC2A-61B7-D830-B74F-DAE4586BC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353" y="3630343"/>
                <a:ext cx="3034610" cy="815350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87644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Left Arrow Callout 13">
                <a:extLst>
                  <a:ext uri="{FF2B5EF4-FFF2-40B4-BE49-F238E27FC236}">
                    <a16:creationId xmlns:a16="http://schemas.microsoft.com/office/drawing/2014/main" id="{0908ED11-D76F-9794-73E1-9C8BEBEADCCE}"/>
                  </a:ext>
                </a:extLst>
              </p:cNvPr>
              <p:cNvSpPr/>
              <p:nvPr/>
            </p:nvSpPr>
            <p:spPr>
              <a:xfrm>
                <a:off x="5243097" y="5576532"/>
                <a:ext cx="3034610" cy="815350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87644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sup>
                          </m:sSup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Left Arrow Callout 13">
                <a:extLst>
                  <a:ext uri="{FF2B5EF4-FFF2-40B4-BE49-F238E27FC236}">
                    <a16:creationId xmlns:a16="http://schemas.microsoft.com/office/drawing/2014/main" id="{0908ED11-D76F-9794-73E1-9C8BEBEAD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097" y="5576532"/>
                <a:ext cx="3034610" cy="815350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87644"/>
                </a:avLst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6EE9A3-9FDE-67CD-3F45-3E1A0D044AF1}"/>
              </a:ext>
            </a:extLst>
          </p:cNvPr>
          <p:cNvCxnSpPr/>
          <p:nvPr/>
        </p:nvCxnSpPr>
        <p:spPr>
          <a:xfrm flipV="1">
            <a:off x="8144778" y="3929794"/>
            <a:ext cx="630194" cy="29656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F95C44-C955-1143-8D7A-47885608E8B5}"/>
              </a:ext>
            </a:extLst>
          </p:cNvPr>
          <p:cNvCxnSpPr/>
          <p:nvPr/>
        </p:nvCxnSpPr>
        <p:spPr>
          <a:xfrm flipV="1">
            <a:off x="4187258" y="4105715"/>
            <a:ext cx="630194" cy="29656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Left Arrow Callout 16">
                <a:extLst>
                  <a:ext uri="{FF2B5EF4-FFF2-40B4-BE49-F238E27FC236}">
                    <a16:creationId xmlns:a16="http://schemas.microsoft.com/office/drawing/2014/main" id="{D060FFEB-D9A1-13C5-B2FE-48E244236ED3}"/>
                  </a:ext>
                </a:extLst>
              </p:cNvPr>
              <p:cNvSpPr/>
              <p:nvPr/>
            </p:nvSpPr>
            <p:spPr>
              <a:xfrm>
                <a:off x="5223663" y="4681153"/>
                <a:ext cx="3034610" cy="815350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87644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Batch Bootstrapping I:</a:t>
                </a:r>
                <a:endParaRPr lang="en-US" b="0" i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Left Arrow Callout 16">
                <a:extLst>
                  <a:ext uri="{FF2B5EF4-FFF2-40B4-BE49-F238E27FC236}">
                    <a16:creationId xmlns:a16="http://schemas.microsoft.com/office/drawing/2014/main" id="{D060FFEB-D9A1-13C5-B2FE-48E244236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663" y="4681153"/>
                <a:ext cx="3034610" cy="815350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87644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Left Arrow Callout 18">
                <a:extLst>
                  <a:ext uri="{FF2B5EF4-FFF2-40B4-BE49-F238E27FC236}">
                    <a16:creationId xmlns:a16="http://schemas.microsoft.com/office/drawing/2014/main" id="{01EDF90C-3045-7062-AA82-1F77A55894EE}"/>
                  </a:ext>
                </a:extLst>
              </p:cNvPr>
              <p:cNvSpPr/>
              <p:nvPr/>
            </p:nvSpPr>
            <p:spPr>
              <a:xfrm>
                <a:off x="5206202" y="3901916"/>
                <a:ext cx="3034610" cy="815350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87644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sup>
                          </m:sSup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Left Arrow Callout 18">
                <a:extLst>
                  <a:ext uri="{FF2B5EF4-FFF2-40B4-BE49-F238E27FC236}">
                    <a16:creationId xmlns:a16="http://schemas.microsoft.com/office/drawing/2014/main" id="{01EDF90C-3045-7062-AA82-1F77A55894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202" y="3901916"/>
                <a:ext cx="3034610" cy="815350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87644"/>
                </a:avLst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73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87FA5-9715-5139-E4ED-DC6ED662A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MS18 + Batch Bootstrapping I + More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2F06A7-658A-F248-6DC1-44BCF30936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757675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Conflict constraints: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00B050"/>
                    </a:solidFill>
                  </a:rPr>
                  <a:t>larger</a:t>
                </a:r>
                <a:r>
                  <a:rPr lang="en-US" dirty="0"/>
                  <a:t> recursive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, the </a:t>
                </a:r>
                <a:r>
                  <a:rPr lang="en-US" dirty="0">
                    <a:solidFill>
                      <a:srgbClr val="00B050"/>
                    </a:solidFill>
                  </a:rPr>
                  <a:t>better</a:t>
                </a:r>
                <a:r>
                  <a:rPr lang="en-US" dirty="0"/>
                  <a:t> efficiency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ρ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ρ</m:t>
                            </m:r>
                          </m:sup>
                        </m:s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ρ</m:t>
                            </m:r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homomorphic multiplications to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Enc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Coeffs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Noise </a:t>
                </a:r>
                <a:r>
                  <a:rPr lang="en-US" dirty="0">
                    <a:solidFill>
                      <a:srgbClr val="FF0000"/>
                    </a:solidFill>
                  </a:rPr>
                  <a:t>grows</a:t>
                </a:r>
                <a:r>
                  <a:rPr lang="en-US" dirty="0"/>
                  <a:t> with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Error bound is roughly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</m:sup>
                    </m:sSup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Polynomial modulus 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ρ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Overall complexity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1+1/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</m:sup>
                    </m:sSup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homomorphic </a:t>
                </a:r>
                <a:r>
                  <a:rPr lang="en-US" dirty="0" err="1"/>
                  <a:t>mults</a:t>
                </a:r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</m:sup>
                    </m:sSup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homomorphic </a:t>
                </a:r>
                <a:r>
                  <a:rPr lang="en-US" dirty="0" err="1"/>
                  <a:t>mults</a:t>
                </a:r>
                <a:r>
                  <a:rPr lang="en-US" dirty="0"/>
                  <a:t> per input LWE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2F06A7-658A-F248-6DC1-44BCF30936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7576750" cy="4351338"/>
              </a:xfrm>
              <a:blipFill>
                <a:blip r:embed="rId3"/>
                <a:stretch>
                  <a:fillRect l="-1508" t="-3488" r="-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C0A6F4D-D8D6-3224-6C96-AFA37F8652F6}"/>
              </a:ext>
            </a:extLst>
          </p:cNvPr>
          <p:cNvGrpSpPr/>
          <p:nvPr/>
        </p:nvGrpSpPr>
        <p:grpSpPr>
          <a:xfrm>
            <a:off x="8240812" y="1743934"/>
            <a:ext cx="3638151" cy="4094365"/>
            <a:chOff x="8240812" y="1743934"/>
            <a:chExt cx="3638151" cy="40943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C660D6A-F25B-A168-81DB-5B837A837F2C}"/>
                    </a:ext>
                  </a:extLst>
                </p:cNvPr>
                <p:cNvSpPr txBox="1"/>
                <p:nvPr/>
              </p:nvSpPr>
              <p:spPr>
                <a:xfrm>
                  <a:off x="8240812" y="1926546"/>
                  <a:ext cx="246647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C660D6A-F25B-A168-81DB-5B837A837F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0812" y="1926546"/>
                  <a:ext cx="2466474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E8E3CF8-1E84-33AD-3D00-BE16077C5917}"/>
                    </a:ext>
                  </a:extLst>
                </p:cNvPr>
                <p:cNvSpPr txBox="1"/>
                <p:nvPr/>
              </p:nvSpPr>
              <p:spPr>
                <a:xfrm>
                  <a:off x="9270332" y="2762955"/>
                  <a:ext cx="739942" cy="5618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E8E3CF8-1E84-33AD-3D00-BE16077C59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0332" y="2762955"/>
                  <a:ext cx="739942" cy="561885"/>
                </a:xfrm>
                <a:prstGeom prst="rect">
                  <a:avLst/>
                </a:prstGeom>
                <a:blipFill>
                  <a:blip r:embed="rId5"/>
                  <a:stretch>
                    <a:fillRect l="-5085" r="-18644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F52BE1C-4DD9-A701-16E2-AA4D3D673FA3}"/>
                    </a:ext>
                  </a:extLst>
                </p:cNvPr>
                <p:cNvSpPr txBox="1"/>
                <p:nvPr/>
              </p:nvSpPr>
              <p:spPr>
                <a:xfrm>
                  <a:off x="9270332" y="5315079"/>
                  <a:ext cx="73994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ℚ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F52BE1C-4DD9-A701-16E2-AA4D3D673F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0332" y="5315079"/>
                  <a:ext cx="739942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F32139B-567F-B271-55CC-0E1B2382DE65}"/>
                    </a:ext>
                  </a:extLst>
                </p:cNvPr>
                <p:cNvSpPr txBox="1"/>
                <p:nvPr/>
              </p:nvSpPr>
              <p:spPr>
                <a:xfrm>
                  <a:off x="9270332" y="4378450"/>
                  <a:ext cx="73994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F32139B-567F-B271-55CC-0E1B2382DE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0332" y="4378450"/>
                  <a:ext cx="739942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9717A8F-EA7B-BF53-7574-2833C59703D9}"/>
                    </a:ext>
                  </a:extLst>
                </p:cNvPr>
                <p:cNvSpPr txBox="1"/>
                <p:nvPr/>
              </p:nvSpPr>
              <p:spPr>
                <a:xfrm>
                  <a:off x="9189665" y="3501946"/>
                  <a:ext cx="73994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9717A8F-EA7B-BF53-7574-2833C59703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9665" y="3501946"/>
                  <a:ext cx="739942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638D86-AAF2-EA85-801E-4D4AA01EA3AB}"/>
                </a:ext>
              </a:extLst>
            </p:cNvPr>
            <p:cNvCxnSpPr>
              <a:cxnSpLocks/>
            </p:cNvCxnSpPr>
            <p:nvPr/>
          </p:nvCxnSpPr>
          <p:spPr>
            <a:xfrm>
              <a:off x="9483215" y="2388211"/>
              <a:ext cx="0" cy="2848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53F29-DD17-EE06-0F05-FFF105359E38}"/>
                </a:ext>
              </a:extLst>
            </p:cNvPr>
            <p:cNvCxnSpPr>
              <a:cxnSpLocks/>
            </p:cNvCxnSpPr>
            <p:nvPr/>
          </p:nvCxnSpPr>
          <p:spPr>
            <a:xfrm>
              <a:off x="9540880" y="4098363"/>
              <a:ext cx="0" cy="2800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BC4CC63-F51C-8533-CB4D-5FADCBB1E7CC}"/>
                </a:ext>
              </a:extLst>
            </p:cNvPr>
            <p:cNvCxnSpPr>
              <a:cxnSpLocks/>
            </p:cNvCxnSpPr>
            <p:nvPr/>
          </p:nvCxnSpPr>
          <p:spPr>
            <a:xfrm>
              <a:off x="9540880" y="5034992"/>
              <a:ext cx="0" cy="2800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4CABF49-A1A5-C07E-ACB4-BDE4CBF7E9E3}"/>
                    </a:ext>
                  </a:extLst>
                </p:cNvPr>
                <p:cNvSpPr txBox="1"/>
                <p:nvPr/>
              </p:nvSpPr>
              <p:spPr>
                <a:xfrm>
                  <a:off x="9189664" y="2438274"/>
                  <a:ext cx="208041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4CABF49-A1A5-C07E-ACB4-BDE4CBF7E9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9664" y="2438274"/>
                  <a:ext cx="2080411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C22AADC-7DE1-D310-0EEE-844F39E38E08}"/>
                    </a:ext>
                  </a:extLst>
                </p:cNvPr>
                <p:cNvSpPr txBox="1"/>
                <p:nvPr/>
              </p:nvSpPr>
              <p:spPr>
                <a:xfrm>
                  <a:off x="9189665" y="4138639"/>
                  <a:ext cx="208041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C22AADC-7DE1-D310-0EEE-844F39E38E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9665" y="4138639"/>
                  <a:ext cx="2080411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7988167-8400-4893-271A-397AF3CF7C8C}"/>
                    </a:ext>
                  </a:extLst>
                </p:cNvPr>
                <p:cNvSpPr txBox="1"/>
                <p:nvPr/>
              </p:nvSpPr>
              <p:spPr>
                <a:xfrm>
                  <a:off x="9189665" y="4945747"/>
                  <a:ext cx="208041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7988167-8400-4893-271A-397AF3CF7C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9665" y="4945747"/>
                  <a:ext cx="2080411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BA406BC-64CE-6FBA-4D40-88727F62D88C}"/>
                    </a:ext>
                  </a:extLst>
                </p:cNvPr>
                <p:cNvSpPr txBox="1"/>
                <p:nvPr/>
              </p:nvSpPr>
              <p:spPr>
                <a:xfrm>
                  <a:off x="9078098" y="1743934"/>
                  <a:ext cx="280086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BA406BC-64CE-6FBA-4D40-88727F62D8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8098" y="1743934"/>
                  <a:ext cx="2800865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43508B-3636-AABE-FFF9-A2632451F5C5}"/>
              </a:ext>
            </a:extLst>
          </p:cNvPr>
          <p:cNvCxnSpPr>
            <a:cxnSpLocks/>
          </p:cNvCxnSpPr>
          <p:nvPr/>
        </p:nvCxnSpPr>
        <p:spPr>
          <a:xfrm>
            <a:off x="1556482" y="3073977"/>
            <a:ext cx="1944599" cy="0"/>
          </a:xfrm>
          <a:prstGeom prst="line">
            <a:avLst/>
          </a:prstGeom>
          <a:ln w="508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D2AD83-19BC-BAAA-200F-B245791B0EB8}"/>
              </a:ext>
            </a:extLst>
          </p:cNvPr>
          <p:cNvCxnSpPr>
            <a:cxnSpLocks/>
          </p:cNvCxnSpPr>
          <p:nvPr/>
        </p:nvCxnSpPr>
        <p:spPr>
          <a:xfrm>
            <a:off x="3768997" y="5468191"/>
            <a:ext cx="135634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B93476-7236-8DD4-1938-EEE730C35EBE}"/>
              </a:ext>
            </a:extLst>
          </p:cNvPr>
          <p:cNvCxnSpPr>
            <a:cxnSpLocks/>
          </p:cNvCxnSpPr>
          <p:nvPr/>
        </p:nvCxnSpPr>
        <p:spPr>
          <a:xfrm>
            <a:off x="1496851" y="5820090"/>
            <a:ext cx="101082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Left Arrow Callout 21">
                <a:extLst>
                  <a:ext uri="{FF2B5EF4-FFF2-40B4-BE49-F238E27FC236}">
                    <a16:creationId xmlns:a16="http://schemas.microsoft.com/office/drawing/2014/main" id="{0F169C14-E6B3-1ECF-234F-877D305FACC4}"/>
                  </a:ext>
                </a:extLst>
              </p:cNvPr>
              <p:cNvSpPr/>
              <p:nvPr/>
            </p:nvSpPr>
            <p:spPr>
              <a:xfrm>
                <a:off x="4035314" y="2686596"/>
                <a:ext cx="3034610" cy="815350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87644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sup>
                          </m:sSup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Left Arrow Callout 21">
                <a:extLst>
                  <a:ext uri="{FF2B5EF4-FFF2-40B4-BE49-F238E27FC236}">
                    <a16:creationId xmlns:a16="http://schemas.microsoft.com/office/drawing/2014/main" id="{0F169C14-E6B3-1ECF-234F-877D305FAC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314" y="2686596"/>
                <a:ext cx="3034610" cy="815350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87644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Left Arrow Callout 22">
                <a:extLst>
                  <a:ext uri="{FF2B5EF4-FFF2-40B4-BE49-F238E27FC236}">
                    <a16:creationId xmlns:a16="http://schemas.microsoft.com/office/drawing/2014/main" id="{DEF2769A-61B2-B9DB-1394-A5D05284AAE6}"/>
                  </a:ext>
                </a:extLst>
              </p:cNvPr>
              <p:cNvSpPr/>
              <p:nvPr/>
            </p:nvSpPr>
            <p:spPr>
              <a:xfrm>
                <a:off x="5380341" y="5118922"/>
                <a:ext cx="3034610" cy="698538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87644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sup>
                          </m:sSup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Left Arrow Callout 22">
                <a:extLst>
                  <a:ext uri="{FF2B5EF4-FFF2-40B4-BE49-F238E27FC236}">
                    <a16:creationId xmlns:a16="http://schemas.microsoft.com/office/drawing/2014/main" id="{DEF2769A-61B2-B9DB-1394-A5D05284AA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341" y="5118922"/>
                <a:ext cx="3034610" cy="698538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87644"/>
                </a:avLst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Left Arrow Callout 23">
                <a:extLst>
                  <a:ext uri="{FF2B5EF4-FFF2-40B4-BE49-F238E27FC236}">
                    <a16:creationId xmlns:a16="http://schemas.microsoft.com/office/drawing/2014/main" id="{951A6614-11AA-D6CF-7457-30F44004B2B3}"/>
                  </a:ext>
                </a:extLst>
              </p:cNvPr>
              <p:cNvSpPr/>
              <p:nvPr/>
            </p:nvSpPr>
            <p:spPr>
              <a:xfrm>
                <a:off x="2386183" y="5838299"/>
                <a:ext cx="1848066" cy="698538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78283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Left Arrow Callout 23">
                <a:extLst>
                  <a:ext uri="{FF2B5EF4-FFF2-40B4-BE49-F238E27FC236}">
                    <a16:creationId xmlns:a16="http://schemas.microsoft.com/office/drawing/2014/main" id="{951A6614-11AA-D6CF-7457-30F44004B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183" y="5838299"/>
                <a:ext cx="1848066" cy="698538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78283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6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CDFCA-E9C4-BDBB-369B-6E2FEE1CE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9A184984-112F-5B32-729C-1ACDF73FD1A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50620226"/>
                  </p:ext>
                </p:extLst>
              </p:nvPr>
            </p:nvGraphicFramePr>
            <p:xfrm>
              <a:off x="4753946" y="1789531"/>
              <a:ext cx="6599854" cy="24978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57342">
                      <a:extLst>
                        <a:ext uri="{9D8B030D-6E8A-4147-A177-3AD203B41FA5}">
                          <a16:colId xmlns:a16="http://schemas.microsoft.com/office/drawing/2014/main" val="3282120183"/>
                        </a:ext>
                      </a:extLst>
                    </a:gridCol>
                    <a:gridCol w="4242512">
                      <a:extLst>
                        <a:ext uri="{9D8B030D-6E8A-4147-A177-3AD203B41FA5}">
                          <a16:colId xmlns:a16="http://schemas.microsoft.com/office/drawing/2014/main" val="37010621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Amortized Complexity (# of FHE </a:t>
                          </a:r>
                          <a:r>
                            <a:rPr lang="en-US" i="0" dirty="0" err="1"/>
                            <a:t>Mults</a:t>
                          </a:r>
                          <a:r>
                            <a:rPr lang="en-US" i="0" dirty="0"/>
                            <a:t> per Input)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1944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[AP14]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7391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[DM15] (</a:t>
                          </a:r>
                          <a:r>
                            <a:rPr lang="en-US" i="0" dirty="0" err="1"/>
                            <a:t>aks</a:t>
                          </a:r>
                          <a:r>
                            <a:rPr lang="en-US" i="0" dirty="0"/>
                            <a:t> FHEW)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9654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[CGGI16] (</a:t>
                          </a:r>
                          <a:r>
                            <a:rPr lang="en-US" i="0" dirty="0" err="1"/>
                            <a:t>aks</a:t>
                          </a:r>
                          <a:r>
                            <a:rPr lang="en-US" i="0" dirty="0"/>
                            <a:t> TFHE)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01685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/>
                            <a:t>[LMKCDEY23]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5287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>
                              <a:solidFill>
                                <a:srgbClr val="00B050"/>
                              </a:solidFill>
                            </a:rPr>
                            <a:t>This work (BTS I)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</m:e>
                                </m:acc>
                                <m:r>
                                  <a:rPr lang="en-US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0.75</m:t>
                                    </m:r>
                                  </m:sup>
                                </m:sSup>
                                <m:r>
                                  <a:rPr lang="en-US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7727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9A184984-112F-5B32-729C-1ACDF73FD1A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50620226"/>
                  </p:ext>
                </p:extLst>
              </p:nvPr>
            </p:nvGraphicFramePr>
            <p:xfrm>
              <a:off x="4753946" y="1789531"/>
              <a:ext cx="6599854" cy="24978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57342">
                      <a:extLst>
                        <a:ext uri="{9D8B030D-6E8A-4147-A177-3AD203B41FA5}">
                          <a16:colId xmlns:a16="http://schemas.microsoft.com/office/drawing/2014/main" val="3282120183"/>
                        </a:ext>
                      </a:extLst>
                    </a:gridCol>
                    <a:gridCol w="4242512">
                      <a:extLst>
                        <a:ext uri="{9D8B030D-6E8A-4147-A177-3AD203B41FA5}">
                          <a16:colId xmlns:a16="http://schemas.microsoft.com/office/drawing/2014/main" val="3701062189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Amortized Complexity (# of FHE </a:t>
                          </a:r>
                          <a:r>
                            <a:rPr lang="en-US" i="0" dirty="0" err="1"/>
                            <a:t>Mults</a:t>
                          </a:r>
                          <a:r>
                            <a:rPr lang="en-US" i="0" dirty="0"/>
                            <a:t> per Input)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1944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[AP14]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988" t="-182759" r="-599" b="-4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7391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[DM15] (</a:t>
                          </a:r>
                          <a:r>
                            <a:rPr lang="en-US" i="0" dirty="0" err="1"/>
                            <a:t>aks</a:t>
                          </a:r>
                          <a:r>
                            <a:rPr lang="en-US" i="0" dirty="0"/>
                            <a:t> FHEW)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988" t="-273333" r="-599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29654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[CGGI16] (</a:t>
                          </a:r>
                          <a:r>
                            <a:rPr lang="en-US" i="0" dirty="0" err="1"/>
                            <a:t>aks</a:t>
                          </a:r>
                          <a:r>
                            <a:rPr lang="en-US" i="0" dirty="0"/>
                            <a:t> TFHE)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988" t="-386207" r="-599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01685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/>
                            <a:t>[LMKCDEY23]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988" t="-486207" r="-599" b="-1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5287623"/>
                      </a:ext>
                    </a:extLst>
                  </a:tr>
                  <a:tr h="374396">
                    <a:tc>
                      <a:txBody>
                        <a:bodyPr/>
                        <a:lstStyle/>
                        <a:p>
                          <a:r>
                            <a:rPr lang="en-US" i="0" dirty="0">
                              <a:solidFill>
                                <a:srgbClr val="00B050"/>
                              </a:solidFill>
                            </a:rPr>
                            <a:t>This work (BTS I)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988" t="-566667" r="-599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7727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CA78963-8356-283D-9B56-BDAF94A7C40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89906646"/>
                  </p:ext>
                </p:extLst>
              </p:nvPr>
            </p:nvGraphicFramePr>
            <p:xfrm>
              <a:off x="4745925" y="4617235"/>
              <a:ext cx="6615896" cy="20305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73384">
                      <a:extLst>
                        <a:ext uri="{9D8B030D-6E8A-4147-A177-3AD203B41FA5}">
                          <a16:colId xmlns:a16="http://schemas.microsoft.com/office/drawing/2014/main" val="3282120183"/>
                        </a:ext>
                      </a:extLst>
                    </a:gridCol>
                    <a:gridCol w="4242512">
                      <a:extLst>
                        <a:ext uri="{9D8B030D-6E8A-4147-A177-3AD203B41FA5}">
                          <a16:colId xmlns:a16="http://schemas.microsoft.com/office/drawing/2014/main" val="3701062189"/>
                        </a:ext>
                      </a:extLst>
                    </a:gridCol>
                  </a:tblGrid>
                  <a:tr h="492366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Amortized Complexity (# of Homomorphic </a:t>
                          </a:r>
                          <a:r>
                            <a:rPr lang="en-US" i="0" dirty="0" err="1"/>
                            <a:t>Mults</a:t>
                          </a:r>
                          <a:r>
                            <a:rPr lang="en-US" i="0" dirty="0"/>
                            <a:t> per Input)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1944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[MS18]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ρ</m:t>
                                      </m:r>
                                    </m:sup>
                                  </m:s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p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ρ</m:t>
                                  </m:r>
                                </m:sup>
                              </m:s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i="0" dirty="0"/>
                            <a:t> for any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7391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[DMKMS23, GPL23] (Concurrent)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1/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ρ</m:t>
                                    </m:r>
                                  </m:sup>
                                </m:s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9654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0" dirty="0">
                              <a:solidFill>
                                <a:srgbClr val="00B050"/>
                              </a:solidFill>
                            </a:rPr>
                            <a:t>This work (BTS II)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</m:e>
                                </m:acc>
                                <m:r>
                                  <a:rPr lang="en-US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i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14216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CA78963-8356-283D-9B56-BDAF94A7C40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89906646"/>
                  </p:ext>
                </p:extLst>
              </p:nvPr>
            </p:nvGraphicFramePr>
            <p:xfrm>
              <a:off x="4745925" y="4617235"/>
              <a:ext cx="6615896" cy="20305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73384">
                      <a:extLst>
                        <a:ext uri="{9D8B030D-6E8A-4147-A177-3AD203B41FA5}">
                          <a16:colId xmlns:a16="http://schemas.microsoft.com/office/drawing/2014/main" val="3282120183"/>
                        </a:ext>
                      </a:extLst>
                    </a:gridCol>
                    <a:gridCol w="4242512">
                      <a:extLst>
                        <a:ext uri="{9D8B030D-6E8A-4147-A177-3AD203B41FA5}">
                          <a16:colId xmlns:a16="http://schemas.microsoft.com/office/drawing/2014/main" val="3701062189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Amortized Complexity (# of Homomorphic </a:t>
                          </a:r>
                          <a:r>
                            <a:rPr lang="en-US" i="0" dirty="0" err="1"/>
                            <a:t>Mults</a:t>
                          </a:r>
                          <a:r>
                            <a:rPr lang="en-US" i="0" dirty="0"/>
                            <a:t> per Input)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194419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[MS18]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119" t="-176667" r="-299" b="-29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739170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i="0" dirty="0"/>
                            <a:t>[DMKMS23, GPL23] (Concurrent)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119" t="-166000" r="-299" b="-7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2965457"/>
                      </a:ext>
                    </a:extLst>
                  </a:tr>
                  <a:tr h="374396">
                    <a:tc>
                      <a:txBody>
                        <a:bodyPr/>
                        <a:lstStyle/>
                        <a:p>
                          <a:r>
                            <a:rPr lang="en-US" i="0" dirty="0">
                              <a:solidFill>
                                <a:srgbClr val="00B050"/>
                              </a:solidFill>
                            </a:rPr>
                            <a:t>This work (BTS II)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119" t="-443333" r="-299" b="-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14216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04EBA7D-99DF-66D5-7D7E-DD203D15C9DF}"/>
              </a:ext>
            </a:extLst>
          </p:cNvPr>
          <p:cNvSpPr txBox="1"/>
          <p:nvPr/>
        </p:nvSpPr>
        <p:spPr>
          <a:xfrm>
            <a:off x="1022684" y="2310063"/>
            <a:ext cx="260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Straight-line Computation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79AE6-FB1C-D8DF-C6C2-7FBFDCD25F66}"/>
              </a:ext>
            </a:extLst>
          </p:cNvPr>
          <p:cNvSpPr txBox="1"/>
          <p:nvPr/>
        </p:nvSpPr>
        <p:spPr>
          <a:xfrm>
            <a:off x="1246142" y="5021891"/>
            <a:ext cx="107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Recursive</a:t>
            </a:r>
          </a:p>
        </p:txBody>
      </p:sp>
    </p:spTree>
    <p:extLst>
      <p:ext uri="{BB962C8B-B14F-4D97-AF65-F5344CB8AC3E}">
        <p14:creationId xmlns:p14="http://schemas.microsoft.com/office/powerpoint/2010/main" val="1753209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955B2-ED84-D7B2-B1CA-788426234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fr-FR" dirty="0"/>
              <a:t>Merci</a:t>
            </a:r>
            <a:endParaRPr lang="en-US" dirty="0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D5D012DF-E8D9-577F-9AF3-311027B47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US" sz="2000" dirty="0"/>
              <a:t>Pour </a:t>
            </a:r>
            <a:r>
              <a:rPr lang="en-US" sz="2000" dirty="0" err="1"/>
              <a:t>votre</a:t>
            </a:r>
            <a:r>
              <a:rPr lang="en-US" sz="2000" dirty="0"/>
              <a:t> extension</a:t>
            </a:r>
          </a:p>
        </p:txBody>
      </p:sp>
      <p:pic>
        <p:nvPicPr>
          <p:cNvPr id="1026" name="Picture 2" descr="Évariste Galois - Wikipedia">
            <a:extLst>
              <a:ext uri="{FF2B5EF4-FFF2-40B4-BE49-F238E27FC236}">
                <a16:creationId xmlns:a16="http://schemas.microsoft.com/office/drawing/2014/main" id="{3ACD8DC6-9CE3-FD1B-E4D3-118EEF658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" b="595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53F3A5-874F-111A-E98B-CE6528E3EB73}"/>
              </a:ext>
            </a:extLst>
          </p:cNvPr>
          <p:cNvSpPr txBox="1"/>
          <p:nvPr/>
        </p:nvSpPr>
        <p:spPr>
          <a:xfrm>
            <a:off x="6229215" y="6172201"/>
            <a:ext cx="5962785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3200" b="0" i="0" u="none" strike="noStrike" dirty="0" err="1">
                <a:solidFill>
                  <a:srgbClr val="FFFFFF"/>
                </a:solidFill>
                <a:effectLst/>
              </a:rPr>
              <a:t>Évariste</a:t>
            </a:r>
            <a:r>
              <a:rPr lang="en-US" sz="3200" b="0" i="0" u="none" strike="noStrike" dirty="0">
                <a:solidFill>
                  <a:srgbClr val="FFFFFF"/>
                </a:solidFill>
                <a:effectLst/>
              </a:rPr>
              <a:t> Galois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1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A6B37-1CB3-8A7D-8548-C8BABE5D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Bootstrapping Framework [Gentry]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00D48D-DFEE-AA34-DD0A-127055EC36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5"/>
                <a:ext cx="10972800" cy="274319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Need </a:t>
                </a:r>
                <a:r>
                  <a:rPr lang="en-US" dirty="0">
                    <a:solidFill>
                      <a:srgbClr val="0070C0"/>
                    </a:solidFill>
                  </a:rPr>
                  <a:t>Bootstrapping Key</a:t>
                </a:r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FHE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sk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FHE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which might be </a:t>
                </a:r>
                <a:r>
                  <a:rPr lang="en-US" dirty="0">
                    <a:solidFill>
                      <a:srgbClr val="FF0000"/>
                    </a:solidFill>
                  </a:rPr>
                  <a:t>somewhat noisy</a:t>
                </a:r>
              </a:p>
              <a:p>
                <a:pPr lvl="1"/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CT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⋅ 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CT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Eval also </a:t>
                </a:r>
                <a:r>
                  <a:rPr lang="en-US" dirty="0">
                    <a:solidFill>
                      <a:srgbClr val="FF0000"/>
                    </a:solidFill>
                  </a:rPr>
                  <a:t>incurs</a:t>
                </a:r>
                <a:r>
                  <a:rPr lang="en-US" dirty="0"/>
                  <a:t> noise e’</a:t>
                </a:r>
              </a:p>
              <a:p>
                <a:pPr lvl="1"/>
                <a:r>
                  <a:rPr lang="en-US" dirty="0"/>
                  <a:t>Need small e’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00D48D-DFEE-AA34-DD0A-127055EC36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5"/>
                <a:ext cx="10972800" cy="2743195"/>
              </a:xfrm>
              <a:blipFill>
                <a:blip r:embed="rId4"/>
                <a:stretch>
                  <a:fillRect l="-925" t="-4608" b="-4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Tesla Model X Review Colours For Sale - 2021 Tesla Model X Emoji,Tesla Model X Emoticon">
            <a:extLst>
              <a:ext uri="{FF2B5EF4-FFF2-40B4-BE49-F238E27FC236}">
                <a16:creationId xmlns:a16="http://schemas.microsoft.com/office/drawing/2014/main" id="{B179D45A-1064-2FC5-AB32-30E415B54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200" r="95800">
                        <a14:foregroundMark x1="21000" y1="37083" x2="21000" y2="37083"/>
                        <a14:foregroundMark x1="13800" y1="38750" x2="13800" y2="38750"/>
                        <a14:foregroundMark x1="5800" y1="44167" x2="5800" y2="44167"/>
                        <a14:foregroundMark x1="3600" y1="55000" x2="3600" y2="55000"/>
                        <a14:foregroundMark x1="10800" y1="40417" x2="10800" y2="40417"/>
                        <a14:foregroundMark x1="21400" y1="35000" x2="21400" y2="35000"/>
                        <a14:foregroundMark x1="18600" y1="36667" x2="11000" y2="42917"/>
                        <a14:foregroundMark x1="11000" y1="42917" x2="18200" y2="35417"/>
                        <a14:foregroundMark x1="18200" y1="35417" x2="20200" y2="35000"/>
                        <a14:foregroundMark x1="2974" y1="56667" x2="2800" y2="61250"/>
                        <a14:foregroundMark x1="3242" y1="49583" x2="2974" y2="56667"/>
                        <a14:foregroundMark x1="3400" y1="45417" x2="3242" y2="49583"/>
                        <a14:foregroundMark x1="2800" y1="61250" x2="3200" y2="61250"/>
                        <a14:foregroundMark x1="3000" y1="45417" x2="5400" y2="45000"/>
                        <a14:foregroundMark x1="3200" y1="45000" x2="10600" y2="38333"/>
                        <a14:foregroundMark x1="10600" y1="38333" x2="11600" y2="37917"/>
                        <a14:foregroundMark x1="37400" y1="23750" x2="46800" y2="15833"/>
                        <a14:foregroundMark x1="46800" y1="15833" x2="36600" y2="18750"/>
                        <a14:foregroundMark x1="36600" y1="18750" x2="32000" y2="24583"/>
                        <a14:foregroundMark x1="33400" y1="20417" x2="58200" y2="9583"/>
                        <a14:foregroundMark x1="58200" y1="9583" x2="83200" y2="15833"/>
                        <a14:foregroundMark x1="83200" y1="15833" x2="89200" y2="26250"/>
                        <a14:foregroundMark x1="89200" y1="26250" x2="93600" y2="47500"/>
                        <a14:foregroundMark x1="92200" y1="34583" x2="86400" y2="23333"/>
                        <a14:foregroundMark x1="86400" y1="23333" x2="79400" y2="15833"/>
                        <a14:foregroundMark x1="79400" y1="15833" x2="46200" y2="13333"/>
                        <a14:foregroundMark x1="46200" y1="13333" x2="28600" y2="27917"/>
                        <a14:foregroundMark x1="67600" y1="10833" x2="85600" y2="17500"/>
                        <a14:foregroundMark x1="85600" y1="17500" x2="92400" y2="27500"/>
                        <a14:foregroundMark x1="92400" y1="27500" x2="95800" y2="40833"/>
                        <a14:foregroundMark x1="5400" y1="42500" x2="38600" y2="20000"/>
                        <a14:foregroundMark x1="18000" y1="32917" x2="65000" y2="11250"/>
                        <a14:foregroundMark x1="65000" y1="11250" x2="74800" y2="11667"/>
                        <a14:foregroundMark x1="3400" y1="64583" x2="13200" y2="65833"/>
                        <a14:foregroundMark x1="13200" y1="65833" x2="80200" y2="50833"/>
                        <a14:foregroundMark x1="80200" y1="50833" x2="77000" y2="61667"/>
                        <a14:foregroundMark x1="2946" y1="56667" x2="3400" y2="50833"/>
                        <a14:foregroundMark x1="2395" y1="63750" x2="2946" y2="56667"/>
                        <a14:foregroundMark x1="2200" y1="66250" x2="2395" y2="63750"/>
                        <a14:foregroundMark x1="3250" y1="49583" x2="3200" y2="49167"/>
                        <a14:foregroundMark x1="3400" y1="50833" x2="3250" y2="49583"/>
                        <a14:backgroundMark x1="1800" y1="45417" x2="1800" y2="45417"/>
                        <a14:backgroundMark x1="1200" y1="49583" x2="1200" y2="49583"/>
                        <a14:backgroundMark x1="1000" y1="56667" x2="1000" y2="56667"/>
                        <a14:backgroundMark x1="1200" y1="63750" x2="1200" y2="6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9587" y="5422895"/>
            <a:ext cx="1713506" cy="82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01AD23-8C5D-F810-2ADD-6740E71E21D7}"/>
              </a:ext>
            </a:extLst>
          </p:cNvPr>
          <p:cNvSpPr txBox="1"/>
          <p:nvPr/>
        </p:nvSpPr>
        <p:spPr>
          <a:xfrm>
            <a:off x="2007710" y="4888463"/>
            <a:ext cx="378630" cy="369332"/>
          </a:xfrm>
          <a:prstGeom prst="rect">
            <a:avLst/>
          </a:prstGeom>
          <a:noFill/>
          <a:ln w="38100">
            <a:solidFill>
              <a:srgbClr val="33333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sk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ight Arrow 5">
                <a:extLst>
                  <a:ext uri="{FF2B5EF4-FFF2-40B4-BE49-F238E27FC236}">
                    <a16:creationId xmlns:a16="http://schemas.microsoft.com/office/drawing/2014/main" id="{829033BA-52CA-3A0A-042E-8A5AF1E15B56}"/>
                  </a:ext>
                </a:extLst>
              </p:cNvPr>
              <p:cNvSpPr/>
              <p:nvPr/>
            </p:nvSpPr>
            <p:spPr>
              <a:xfrm>
                <a:off x="4191000" y="4912826"/>
                <a:ext cx="3187700" cy="1143005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CT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ight Arrow 5">
                <a:extLst>
                  <a:ext uri="{FF2B5EF4-FFF2-40B4-BE49-F238E27FC236}">
                    <a16:creationId xmlns:a16="http://schemas.microsoft.com/office/drawing/2014/main" id="{829033BA-52CA-3A0A-042E-8A5AF1E15B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912826"/>
                <a:ext cx="3187700" cy="1143005"/>
              </a:xfrm>
              <a:prstGeom prst="rightArrow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Tesla Model X Review Colours For Sale - 2021 Tesla Model X Emoji,Tesla Model X Emoticon">
            <a:extLst>
              <a:ext uri="{FF2B5EF4-FFF2-40B4-BE49-F238E27FC236}">
                <a16:creationId xmlns:a16="http://schemas.microsoft.com/office/drawing/2014/main" id="{609279D7-FABB-A0EB-4A5B-99A8ED9D2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200" r="95800">
                        <a14:foregroundMark x1="21000" y1="37083" x2="21000" y2="37083"/>
                        <a14:foregroundMark x1="13800" y1="38750" x2="13800" y2="38750"/>
                        <a14:foregroundMark x1="5800" y1="44167" x2="5800" y2="44167"/>
                        <a14:foregroundMark x1="3600" y1="55000" x2="3600" y2="55000"/>
                        <a14:foregroundMark x1="10800" y1="40417" x2="10800" y2="40417"/>
                        <a14:foregroundMark x1="21400" y1="35000" x2="21400" y2="35000"/>
                        <a14:foregroundMark x1="18600" y1="36667" x2="11000" y2="42917"/>
                        <a14:foregroundMark x1="11000" y1="42917" x2="18200" y2="35417"/>
                        <a14:foregroundMark x1="18200" y1="35417" x2="20200" y2="35000"/>
                        <a14:foregroundMark x1="2974" y1="56667" x2="2800" y2="61250"/>
                        <a14:foregroundMark x1="3242" y1="49583" x2="2974" y2="56667"/>
                        <a14:foregroundMark x1="3400" y1="45417" x2="3242" y2="49583"/>
                        <a14:foregroundMark x1="2800" y1="61250" x2="3200" y2="61250"/>
                        <a14:foregroundMark x1="3000" y1="45417" x2="5400" y2="45000"/>
                        <a14:foregroundMark x1="3200" y1="45000" x2="10600" y2="38333"/>
                        <a14:foregroundMark x1="10600" y1="38333" x2="11600" y2="37917"/>
                        <a14:foregroundMark x1="37400" y1="23750" x2="46800" y2="15833"/>
                        <a14:foregroundMark x1="46800" y1="15833" x2="36600" y2="18750"/>
                        <a14:foregroundMark x1="36600" y1="18750" x2="32000" y2="24583"/>
                        <a14:foregroundMark x1="33400" y1="20417" x2="58200" y2="9583"/>
                        <a14:foregroundMark x1="58200" y1="9583" x2="83200" y2="15833"/>
                        <a14:foregroundMark x1="83200" y1="15833" x2="89200" y2="26250"/>
                        <a14:foregroundMark x1="89200" y1="26250" x2="93600" y2="47500"/>
                        <a14:foregroundMark x1="92200" y1="34583" x2="86400" y2="23333"/>
                        <a14:foregroundMark x1="86400" y1="23333" x2="79400" y2="15833"/>
                        <a14:foregroundMark x1="79400" y1="15833" x2="46200" y2="13333"/>
                        <a14:foregroundMark x1="46200" y1="13333" x2="28600" y2="27917"/>
                        <a14:foregroundMark x1="67600" y1="10833" x2="85600" y2="17500"/>
                        <a14:foregroundMark x1="85600" y1="17500" x2="92400" y2="27500"/>
                        <a14:foregroundMark x1="92400" y1="27500" x2="95800" y2="40833"/>
                        <a14:foregroundMark x1="5400" y1="42500" x2="38600" y2="20000"/>
                        <a14:foregroundMark x1="18000" y1="32917" x2="65000" y2="11250"/>
                        <a14:foregroundMark x1="65000" y1="11250" x2="74800" y2="11667"/>
                        <a14:foregroundMark x1="3400" y1="64583" x2="13200" y2="65833"/>
                        <a14:foregroundMark x1="13200" y1="65833" x2="80200" y2="50833"/>
                        <a14:foregroundMark x1="80200" y1="50833" x2="77000" y2="61667"/>
                        <a14:foregroundMark x1="2946" y1="56667" x2="3400" y2="50833"/>
                        <a14:foregroundMark x1="2395" y1="63750" x2="2946" y2="56667"/>
                        <a14:foregroundMark x1="2200" y1="66250" x2="2395" y2="63750"/>
                        <a14:foregroundMark x1="3250" y1="49583" x2="3200" y2="49167"/>
                        <a14:foregroundMark x1="3400" y1="50833" x2="3250" y2="49583"/>
                        <a14:backgroundMark x1="1800" y1="45417" x2="1800" y2="45417"/>
                        <a14:backgroundMark x1="1200" y1="49583" x2="1200" y2="49583"/>
                        <a14:backgroundMark x1="1000" y1="56667" x2="1000" y2="56667"/>
                        <a14:backgroundMark x1="1200" y1="63750" x2="1200" y2="6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0787" y="5394386"/>
            <a:ext cx="1713506" cy="82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5C60EA-C4D3-F572-F9CA-EE23B579E5DB}"/>
                  </a:ext>
                </a:extLst>
              </p:cNvPr>
              <p:cNvSpPr txBox="1"/>
              <p:nvPr/>
            </p:nvSpPr>
            <p:spPr>
              <a:xfrm>
                <a:off x="8326607" y="4900126"/>
                <a:ext cx="2904578" cy="369332"/>
              </a:xfrm>
              <a:prstGeom prst="rect">
                <a:avLst/>
              </a:prstGeom>
              <a:noFill/>
              <a:ln w="38100">
                <a:solidFill>
                  <a:srgbClr val="333333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CT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5C60EA-C4D3-F572-F9CA-EE23B579E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07" y="4900126"/>
                <a:ext cx="290457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Set of battery charge level indicator in percent - stock vector Stock  Vector | Adobe Stock">
            <a:extLst>
              <a:ext uri="{FF2B5EF4-FFF2-40B4-BE49-F238E27FC236}">
                <a16:creationId xmlns:a16="http://schemas.microsoft.com/office/drawing/2014/main" id="{18BEFEB1-E5C6-5244-5B3E-8112E66A1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5" t="15688" r="3057" b="33202"/>
          <a:stretch/>
        </p:blipFill>
        <p:spPr bwMode="auto">
          <a:xfrm>
            <a:off x="3214007" y="4818199"/>
            <a:ext cx="503039" cy="66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et of battery charge level indicator in percent - stock vector Stock  Vector | Adobe Stock">
            <a:extLst>
              <a:ext uri="{FF2B5EF4-FFF2-40B4-BE49-F238E27FC236}">
                <a16:creationId xmlns:a16="http://schemas.microsoft.com/office/drawing/2014/main" id="{BE2DDE47-486A-D271-6C8F-0B8155508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5" t="15688" r="21903" b="33202"/>
          <a:stretch/>
        </p:blipFill>
        <p:spPr bwMode="auto">
          <a:xfrm>
            <a:off x="7748943" y="4782507"/>
            <a:ext cx="471600" cy="6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9 Supercharger Icons - Free in SVG, PNG, ICO - IconScout">
            <a:extLst>
              <a:ext uri="{FF2B5EF4-FFF2-40B4-BE49-F238E27FC236}">
                <a16:creationId xmlns:a16="http://schemas.microsoft.com/office/drawing/2014/main" id="{A599C4A9-72BE-E622-75FB-B46D3DDE8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813" b="92188" l="9766" r="89844">
                        <a14:foregroundMark x1="43750" y1="8203" x2="58984" y2="7813"/>
                        <a14:foregroundMark x1="58984" y1="7813" x2="60938" y2="7813"/>
                        <a14:foregroundMark x1="72656" y1="39844" x2="75000" y2="74609"/>
                        <a14:foregroundMark x1="27344" y1="92188" x2="73828" y2="89453"/>
                        <a14:foregroundMark x1="27344" y1="42969" x2="30859" y2="87109"/>
                        <a14:backgroundMark x1="9766" y1="42188" x2="9766" y2="42188"/>
                        <a14:backgroundMark x1="12891" y1="23828" x2="17188" y2="7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445" y="3815348"/>
            <a:ext cx="1261155" cy="126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976478-9DD7-BCD2-E9C4-DF4DFB924E90}"/>
              </a:ext>
            </a:extLst>
          </p:cNvPr>
          <p:cNvSpPr txBox="1"/>
          <p:nvPr/>
        </p:nvSpPr>
        <p:spPr>
          <a:xfrm>
            <a:off x="4455180" y="6214030"/>
            <a:ext cx="2792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Homomorphic computation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888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8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BAB9A-8FAE-20ED-57F0-9ADBFD64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the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2546D-C318-1910-E561-0B22EC195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First generation [Gentry]</a:t>
            </a:r>
          </a:p>
          <a:p>
            <a:pPr lvl="1"/>
            <a:r>
              <a:rPr lang="en-US" dirty="0"/>
              <a:t>Bootstrap is theoretically feasible </a:t>
            </a:r>
          </a:p>
          <a:p>
            <a:pPr lvl="1"/>
            <a:r>
              <a:rPr lang="en-US" dirty="0"/>
              <a:t>30 mins per execution</a:t>
            </a:r>
          </a:p>
          <a:p>
            <a:pPr lvl="1"/>
            <a:endParaRPr lang="en-US" dirty="0"/>
          </a:p>
          <a:p>
            <a:r>
              <a:rPr lang="en-US" dirty="0"/>
              <a:t>Second generation [BV, BGV, B/FV, HS,…]</a:t>
            </a:r>
          </a:p>
          <a:p>
            <a:pPr lvl="1"/>
            <a:endParaRPr lang="en-US" dirty="0"/>
          </a:p>
          <a:p>
            <a:r>
              <a:rPr lang="en-US" dirty="0"/>
              <a:t>Third generation [GSW, AP, DM (FHEW), CGGI (TFHE)]</a:t>
            </a:r>
          </a:p>
          <a:p>
            <a:pPr lvl="1"/>
            <a:endParaRPr lang="en-US" dirty="0"/>
          </a:p>
          <a:p>
            <a:r>
              <a:rPr lang="en-US" dirty="0"/>
              <a:t>Fourth generation [CKKS]</a:t>
            </a:r>
          </a:p>
          <a:p>
            <a:pPr lvl="1"/>
            <a:r>
              <a:rPr lang="en-US" dirty="0"/>
              <a:t>Approximated version </a:t>
            </a:r>
          </a:p>
          <a:p>
            <a:pPr lvl="1"/>
            <a:r>
              <a:rPr lang="en-US" dirty="0"/>
              <a:t>Approximated Bootstrap does not reduce noise </a:t>
            </a:r>
          </a:p>
          <a:p>
            <a:pPr lvl="1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5F595F6-4834-D36D-4C20-5EA10E1C54DB}"/>
              </a:ext>
            </a:extLst>
          </p:cNvPr>
          <p:cNvSpPr/>
          <p:nvPr/>
        </p:nvSpPr>
        <p:spPr>
          <a:xfrm>
            <a:off x="605481" y="3052119"/>
            <a:ext cx="9218141" cy="1915297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783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BAB9A-8FAE-20ED-57F0-9ADBFD649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994" y="218017"/>
            <a:ext cx="10515600" cy="1325563"/>
          </a:xfrm>
        </p:spPr>
        <p:txBody>
          <a:bodyPr/>
          <a:lstStyle/>
          <a:p>
            <a:r>
              <a:rPr lang="en-US" dirty="0"/>
              <a:t>Limitations and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2546D-C318-1910-E561-0B22EC195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1417639"/>
            <a:ext cx="6909032" cy="51657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Second generation [BV, BGV, B/FV, HS,…]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Slow</a:t>
            </a:r>
            <a:r>
              <a:rPr lang="en-US" dirty="0"/>
              <a:t> bootstrap (20 secs)</a:t>
            </a:r>
          </a:p>
          <a:p>
            <a:pPr lvl="1"/>
            <a:r>
              <a:rPr lang="en-US" dirty="0"/>
              <a:t>Incur </a:t>
            </a:r>
            <a:r>
              <a:rPr lang="en-US" dirty="0">
                <a:solidFill>
                  <a:srgbClr val="FF0000"/>
                </a:solidFill>
              </a:rPr>
              <a:t>large</a:t>
            </a:r>
            <a:r>
              <a:rPr lang="en-US" dirty="0"/>
              <a:t> noise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Large</a:t>
            </a:r>
            <a:r>
              <a:rPr lang="en-US" dirty="0"/>
              <a:t> FHE parameters =&gt; </a:t>
            </a:r>
            <a:r>
              <a:rPr lang="en-US" dirty="0">
                <a:solidFill>
                  <a:srgbClr val="FF0000"/>
                </a:solidFill>
              </a:rPr>
              <a:t>huge</a:t>
            </a:r>
            <a:r>
              <a:rPr lang="en-US" dirty="0"/>
              <a:t> BK (10 GB)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Support</a:t>
            </a:r>
            <a:r>
              <a:rPr lang="en-US" dirty="0"/>
              <a:t> Single instruction multiple data (SIMD) </a:t>
            </a:r>
          </a:p>
          <a:p>
            <a:pPr marL="457200" lvl="1" indent="0">
              <a:buNone/>
            </a:pPr>
            <a:r>
              <a:rPr lang="en-US" dirty="0"/>
              <a:t>     =&gt; slightly better amortized cost </a:t>
            </a:r>
          </a:p>
          <a:p>
            <a:pPr marL="457200" lvl="1" indent="0">
              <a:buNone/>
            </a:pPr>
            <a:r>
              <a:rPr lang="en-US" dirty="0"/>
              <a:t>          (20/10000 = 2 msec per operation)</a:t>
            </a:r>
          </a:p>
          <a:p>
            <a:pPr lvl="1"/>
            <a:endParaRPr lang="en-US" dirty="0"/>
          </a:p>
          <a:p>
            <a:r>
              <a:rPr lang="en-US" dirty="0"/>
              <a:t>Third generation [GSW, AP, DM (FHEW), CGGI (TFHE)]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Fast</a:t>
            </a:r>
            <a:r>
              <a:rPr lang="en-US" dirty="0"/>
              <a:t> bootstrap (13 msecs)</a:t>
            </a:r>
          </a:p>
          <a:p>
            <a:pPr lvl="1"/>
            <a:r>
              <a:rPr lang="en-US" dirty="0"/>
              <a:t>Incur </a:t>
            </a:r>
            <a:r>
              <a:rPr lang="en-US" dirty="0">
                <a:solidFill>
                  <a:srgbClr val="00B050"/>
                </a:solidFill>
              </a:rPr>
              <a:t>small</a:t>
            </a:r>
            <a:r>
              <a:rPr lang="en-US" dirty="0"/>
              <a:t> noise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Small</a:t>
            </a:r>
            <a:r>
              <a:rPr lang="en-US" dirty="0"/>
              <a:t> parameters =&gt; </a:t>
            </a:r>
            <a:r>
              <a:rPr lang="en-US" dirty="0">
                <a:solidFill>
                  <a:srgbClr val="00B050"/>
                </a:solidFill>
              </a:rPr>
              <a:t>small</a:t>
            </a:r>
            <a:r>
              <a:rPr lang="en-US" dirty="0"/>
              <a:t> BK (20 MB)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SIMD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6" descr="Tesla Model X Review Colours For Sale - 2021 Tesla Model X Emoji,Tesla Model X Emoticon">
            <a:extLst>
              <a:ext uri="{FF2B5EF4-FFF2-40B4-BE49-F238E27FC236}">
                <a16:creationId xmlns:a16="http://schemas.microsoft.com/office/drawing/2014/main" id="{C82EB255-D70A-B671-BED5-78323D58A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200" r="95800">
                        <a14:foregroundMark x1="21000" y1="37083" x2="21000" y2="37083"/>
                        <a14:foregroundMark x1="13800" y1="38750" x2="13800" y2="38750"/>
                        <a14:foregroundMark x1="5800" y1="44167" x2="5800" y2="44167"/>
                        <a14:foregroundMark x1="3600" y1="55000" x2="3600" y2="55000"/>
                        <a14:foregroundMark x1="10800" y1="40417" x2="10800" y2="40417"/>
                        <a14:foregroundMark x1="21400" y1="35000" x2="21400" y2="35000"/>
                        <a14:foregroundMark x1="18600" y1="36667" x2="11000" y2="42917"/>
                        <a14:foregroundMark x1="11000" y1="42917" x2="18200" y2="35417"/>
                        <a14:foregroundMark x1="18200" y1="35417" x2="20200" y2="35000"/>
                        <a14:foregroundMark x1="2974" y1="56667" x2="2800" y2="61250"/>
                        <a14:foregroundMark x1="3242" y1="49583" x2="2974" y2="56667"/>
                        <a14:foregroundMark x1="3400" y1="45417" x2="3242" y2="49583"/>
                        <a14:foregroundMark x1="2800" y1="61250" x2="3200" y2="61250"/>
                        <a14:foregroundMark x1="3000" y1="45417" x2="5400" y2="45000"/>
                        <a14:foregroundMark x1="3200" y1="45000" x2="10600" y2="38333"/>
                        <a14:foregroundMark x1="10600" y1="38333" x2="11600" y2="37917"/>
                        <a14:foregroundMark x1="37400" y1="23750" x2="46800" y2="15833"/>
                        <a14:foregroundMark x1="46800" y1="15833" x2="36600" y2="18750"/>
                        <a14:foregroundMark x1="36600" y1="18750" x2="32000" y2="24583"/>
                        <a14:foregroundMark x1="33400" y1="20417" x2="58200" y2="9583"/>
                        <a14:foregroundMark x1="58200" y1="9583" x2="83200" y2="15833"/>
                        <a14:foregroundMark x1="83200" y1="15833" x2="89200" y2="26250"/>
                        <a14:foregroundMark x1="89200" y1="26250" x2="93600" y2="47500"/>
                        <a14:foregroundMark x1="92200" y1="34583" x2="86400" y2="23333"/>
                        <a14:foregroundMark x1="86400" y1="23333" x2="79400" y2="15833"/>
                        <a14:foregroundMark x1="79400" y1="15833" x2="46200" y2="13333"/>
                        <a14:foregroundMark x1="46200" y1="13333" x2="28600" y2="27917"/>
                        <a14:foregroundMark x1="67600" y1="10833" x2="85600" y2="17500"/>
                        <a14:foregroundMark x1="85600" y1="17500" x2="92400" y2="27500"/>
                        <a14:foregroundMark x1="92400" y1="27500" x2="95800" y2="40833"/>
                        <a14:foregroundMark x1="5400" y1="42500" x2="38600" y2="20000"/>
                        <a14:foregroundMark x1="18000" y1="32917" x2="65000" y2="11250"/>
                        <a14:foregroundMark x1="65000" y1="11250" x2="74800" y2="11667"/>
                        <a14:foregroundMark x1="3400" y1="64583" x2="13200" y2="65833"/>
                        <a14:foregroundMark x1="13200" y1="65833" x2="80200" y2="50833"/>
                        <a14:foregroundMark x1="80200" y1="50833" x2="77000" y2="61667"/>
                        <a14:foregroundMark x1="2946" y1="56667" x2="3400" y2="50833"/>
                        <a14:foregroundMark x1="2395" y1="63750" x2="2946" y2="56667"/>
                        <a14:foregroundMark x1="2200" y1="66250" x2="2395" y2="63750"/>
                        <a14:foregroundMark x1="3250" y1="49583" x2="3200" y2="49167"/>
                        <a14:foregroundMark x1="3400" y1="50833" x2="3250" y2="49583"/>
                        <a14:backgroundMark x1="1800" y1="45417" x2="1800" y2="45417"/>
                        <a14:backgroundMark x1="1200" y1="49583" x2="1200" y2="49583"/>
                        <a14:backgroundMark x1="1000" y1="56667" x2="1000" y2="56667"/>
                        <a14:backgroundMark x1="1200" y1="63750" x2="1200" y2="6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0743" y="5557833"/>
            <a:ext cx="1184031" cy="5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9 Supercharger Icons - Free in SVG, PNG, ICO - IconScout">
            <a:extLst>
              <a:ext uri="{FF2B5EF4-FFF2-40B4-BE49-F238E27FC236}">
                <a16:creationId xmlns:a16="http://schemas.microsoft.com/office/drawing/2014/main" id="{10074C0F-1A9F-112D-D206-1BB4DBF6C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13" b="92188" l="9766" r="89844">
                        <a14:foregroundMark x1="43750" y1="8203" x2="58984" y2="7813"/>
                        <a14:foregroundMark x1="58984" y1="7813" x2="60938" y2="7813"/>
                        <a14:foregroundMark x1="72656" y1="39844" x2="75000" y2="74609"/>
                        <a14:foregroundMark x1="27344" y1="92188" x2="73828" y2="89453"/>
                        <a14:foregroundMark x1="27344" y1="42969" x2="30859" y2="87109"/>
                        <a14:backgroundMark x1="9766" y1="42188" x2="9766" y2="42188"/>
                        <a14:backgroundMark x1="12891" y1="23828" x2="17188" y2="7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244" y="772303"/>
            <a:ext cx="2552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esla Semi Tesla Motors Car Truck - car png download - 860*602 - Free  Transparent Tesla Semi png Download. - Clip Art Library">
            <a:extLst>
              <a:ext uri="{FF2B5EF4-FFF2-40B4-BE49-F238E27FC236}">
                <a16:creationId xmlns:a16="http://schemas.microsoft.com/office/drawing/2014/main" id="{4C31A158-5998-3C29-6BC2-4F509B82D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22" b="91304" l="9563" r="89891">
                        <a14:foregroundMark x1="62295" y1="33333" x2="73770" y2="45652"/>
                        <a14:foregroundMark x1="73770" y1="45652" x2="79508" y2="63768"/>
                        <a14:foregroundMark x1="66393" y1="31159" x2="81967" y2="64493"/>
                        <a14:foregroundMark x1="80055" y1="60870" x2="17213" y2="68841"/>
                        <a14:foregroundMark x1="17213" y1="68841" x2="14208" y2="41304"/>
                        <a14:foregroundMark x1="14208" y1="41304" x2="16120" y2="35507"/>
                        <a14:foregroundMark x1="17486" y1="38406" x2="53825" y2="34058"/>
                        <a14:foregroundMark x1="53825" y1="34058" x2="57650" y2="8696"/>
                        <a14:foregroundMark x1="57650" y1="8696" x2="57650" y2="7246"/>
                        <a14:foregroundMark x1="57104" y1="13768" x2="58197" y2="31159"/>
                        <a14:foregroundMark x1="63661" y1="12319" x2="64481" y2="31884"/>
                        <a14:foregroundMark x1="69945" y1="23188" x2="72404" y2="46377"/>
                        <a14:foregroundMark x1="69945" y1="20290" x2="72951" y2="48551"/>
                        <a14:foregroundMark x1="70765" y1="36957" x2="77596" y2="62319"/>
                        <a14:foregroundMark x1="77596" y1="62319" x2="77869" y2="63043"/>
                        <a14:foregroundMark x1="73770" y1="44928" x2="77869" y2="64493"/>
                        <a14:foregroundMark x1="59563" y1="81884" x2="47814" y2="71739"/>
                        <a14:foregroundMark x1="47814" y1="71739" x2="24863" y2="75362"/>
                        <a14:foregroundMark x1="62568" y1="84783" x2="72678" y2="91304"/>
                        <a14:foregroundMark x1="72678" y1="91304" x2="77049" y2="85507"/>
                        <a14:foregroundMark x1="76503" y1="82609" x2="83607" y2="78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1796416"/>
            <a:ext cx="4064000" cy="154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ownload tesla superchargers - tesla charging station transparent png -  Free PNG Images | TOPpng">
            <a:extLst>
              <a:ext uri="{FF2B5EF4-FFF2-40B4-BE49-F238E27FC236}">
                <a16:creationId xmlns:a16="http://schemas.microsoft.com/office/drawing/2014/main" id="{546C2514-4E6A-A0DD-29F7-2F6CF8BB3A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910" b="89872" l="10000" r="90000">
                        <a14:foregroundMark x1="16071" y1="7800" x2="15000" y2="22235"/>
                        <a14:foregroundMark x1="17857" y1="8382" x2="27619" y2="6286"/>
                        <a14:foregroundMark x1="27619" y1="6286" x2="37262" y2="6403"/>
                        <a14:foregroundMark x1="13810" y1="4889" x2="37143" y2="2910"/>
                        <a14:foregroundMark x1="37143" y1="2910" x2="42857" y2="17811"/>
                        <a14:foregroundMark x1="42857" y1="17811" x2="42857" y2="19092"/>
                        <a14:foregroundMark x1="40357" y1="4191" x2="40476" y2="17113"/>
                        <a14:foregroundMark x1="11492" y1="39671" x2="12619" y2="70664"/>
                        <a14:foregroundMark x1="10988" y1="25822" x2="11036" y2="27143"/>
                        <a14:foregroundMark x1="10595" y1="15017" x2="10752" y2="19325"/>
                        <a14:foregroundMark x1="12619" y1="70664" x2="12143" y2="71595"/>
                        <a14:foregroundMark x1="11548" y1="70780" x2="10476" y2="69849"/>
                        <a14:foregroundMark x1="10238" y1="67288" x2="10238" y2="69383"/>
                        <a14:backgroundMark x1="9881" y1="2328" x2="9881" y2="2328"/>
                        <a14:backgroundMark x1="12738" y1="1397" x2="12738" y2="1397"/>
                        <a14:backgroundMark x1="45476" y1="22235" x2="45476" y2="22235"/>
                        <a14:backgroundMark x1="45238" y1="15483" x2="45238" y2="15483"/>
                        <a14:backgroundMark x1="43810" y1="21886" x2="44881" y2="29569"/>
                        <a14:backgroundMark x1="8690" y1="18976" x2="9286" y2="25960"/>
                        <a14:backgroundMark x1="9643" y1="27125" x2="9286" y2="52619"/>
                        <a14:backgroundMark x1="44286" y1="62282" x2="45119" y2="50757"/>
                        <a14:backgroundMark x1="43929" y1="42258" x2="45833" y2="27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4" t="-8333" r="55492" b="8333"/>
          <a:stretch/>
        </p:blipFill>
        <p:spPr bwMode="auto">
          <a:xfrm flipH="1">
            <a:off x="10558352" y="4927045"/>
            <a:ext cx="640239" cy="154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AE626E-9C4B-89E7-BA7E-0B8218C1B673}"/>
              </a:ext>
            </a:extLst>
          </p:cNvPr>
          <p:cNvSpPr txBox="1"/>
          <p:nvPr/>
        </p:nvSpPr>
        <p:spPr>
          <a:xfrm>
            <a:off x="7804310" y="3325003"/>
            <a:ext cx="1665841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X</a:t>
            </a:r>
            <a:r>
              <a:rPr lang="en-US" baseline="-25000" dirty="0"/>
              <a:t>3</a:t>
            </a:r>
            <a:r>
              <a:rPr lang="en-US" dirty="0"/>
              <a:t>, …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2FB6B0-D34D-9D64-AEE6-72C878072256}"/>
              </a:ext>
            </a:extLst>
          </p:cNvPr>
          <p:cNvSpPr txBox="1"/>
          <p:nvPr/>
        </p:nvSpPr>
        <p:spPr>
          <a:xfrm>
            <a:off x="8614106" y="6101834"/>
            <a:ext cx="304892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50209E-7DC1-AB0E-7662-6CCB4ED66F89}"/>
              </a:ext>
            </a:extLst>
          </p:cNvPr>
          <p:cNvSpPr txBox="1"/>
          <p:nvPr/>
        </p:nvSpPr>
        <p:spPr>
          <a:xfrm>
            <a:off x="10277506" y="3453336"/>
            <a:ext cx="139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Slow charger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3A05B9-1C8F-8AD5-A0E1-845D041F7044}"/>
              </a:ext>
            </a:extLst>
          </p:cNvPr>
          <p:cNvSpPr txBox="1"/>
          <p:nvPr/>
        </p:nvSpPr>
        <p:spPr>
          <a:xfrm>
            <a:off x="10089940" y="6286500"/>
            <a:ext cx="1492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Supercharger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353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E998A-3A15-D0BC-4289-E623526A6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3B872-E301-A709-783D-C09A51C80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37591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Does more efficient bootstrapping </a:t>
            </a:r>
            <a:r>
              <a:rPr lang="en-US" dirty="0">
                <a:solidFill>
                  <a:srgbClr val="FF0000"/>
                </a:solidFill>
              </a:rPr>
              <a:t>inherently</a:t>
            </a:r>
            <a:r>
              <a:rPr lang="en-US" dirty="0"/>
              <a:t> require large FHE parameters?</a:t>
            </a:r>
          </a:p>
          <a:p>
            <a:pPr lvl="1"/>
            <a:r>
              <a:rPr lang="en-US" dirty="0"/>
              <a:t>In theory: Can FHE parameters </a:t>
            </a:r>
            <a:r>
              <a:rPr lang="en-US" dirty="0">
                <a:solidFill>
                  <a:srgbClr val="0070C0"/>
                </a:solidFill>
              </a:rPr>
              <a:t>match</a:t>
            </a:r>
            <a:r>
              <a:rPr lang="en-US" dirty="0"/>
              <a:t> (be as small as) those basic PKE?</a:t>
            </a:r>
          </a:p>
          <a:p>
            <a:pPr lvl="1"/>
            <a:r>
              <a:rPr lang="en-US" dirty="0"/>
              <a:t>In practice: smaller parameters are </a:t>
            </a:r>
            <a:r>
              <a:rPr lang="en-US" dirty="0">
                <a:solidFill>
                  <a:srgbClr val="0070C0"/>
                </a:solidFill>
              </a:rPr>
              <a:t>more friendly</a:t>
            </a:r>
            <a:r>
              <a:rPr lang="en-US" dirty="0"/>
              <a:t> to hardware/computing architectures</a:t>
            </a:r>
          </a:p>
          <a:p>
            <a:endParaRPr lang="en-US" dirty="0"/>
          </a:p>
          <a:p>
            <a:r>
              <a:rPr lang="en-US" dirty="0"/>
              <a:t>Can we achieve </a:t>
            </a:r>
            <a:r>
              <a:rPr lang="en-US" dirty="0">
                <a:solidFill>
                  <a:srgbClr val="00B050"/>
                </a:solidFill>
              </a:rPr>
              <a:t>best of both</a:t>
            </a:r>
            <a:r>
              <a:rPr lang="en-US" dirty="0"/>
              <a:t> ?</a:t>
            </a:r>
          </a:p>
          <a:p>
            <a:pPr lvl="1"/>
            <a:r>
              <a:rPr lang="en-US" dirty="0"/>
              <a:t>SIMD compatible (2</a:t>
            </a:r>
            <a:r>
              <a:rPr lang="en-US" baseline="30000" dirty="0"/>
              <a:t>nd</a:t>
            </a:r>
            <a:r>
              <a:rPr lang="en-US" dirty="0"/>
              <a:t> gen)</a:t>
            </a:r>
          </a:p>
          <a:p>
            <a:pPr lvl="1"/>
            <a:r>
              <a:rPr lang="en-US" dirty="0"/>
              <a:t>Small FHE parameters (3</a:t>
            </a:r>
            <a:r>
              <a:rPr lang="en-US" baseline="30000" dirty="0"/>
              <a:t>rd</a:t>
            </a:r>
            <a:r>
              <a:rPr lang="en-US" dirty="0"/>
              <a:t> gen)</a:t>
            </a:r>
          </a:p>
        </p:txBody>
      </p:sp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384C56BF-2DC4-34CA-F2FD-A665DC37975D}"/>
              </a:ext>
            </a:extLst>
          </p:cNvPr>
          <p:cNvSpPr/>
          <p:nvPr/>
        </p:nvSpPr>
        <p:spPr>
          <a:xfrm>
            <a:off x="5588404" y="4187244"/>
            <a:ext cx="3950043" cy="13716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040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Polynomial modulus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37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230B-3BDD-B9FF-A5E9-38622481A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F38ED-A8DD-960D-5D40-85770A72F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Batch Bootstrapping I</a:t>
            </a:r>
          </a:p>
          <a:p>
            <a:pPr lvl="1"/>
            <a:r>
              <a:rPr lang="en-US" dirty="0"/>
              <a:t>A new mathematical framework for SIMD Homomorphic Computation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Batch Bootstrapping II</a:t>
            </a:r>
          </a:p>
          <a:p>
            <a:pPr lvl="1"/>
            <a:r>
              <a:rPr lang="en-US" dirty="0"/>
              <a:t>Further improvements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C38DFE-3F62-1621-0A31-0B4F46CA5C60}"/>
              </a:ext>
            </a:extLst>
          </p:cNvPr>
          <p:cNvSpPr/>
          <p:nvPr/>
        </p:nvSpPr>
        <p:spPr>
          <a:xfrm>
            <a:off x="838200" y="1513704"/>
            <a:ext cx="9870989" cy="1666102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4.7|12.6|19.4|4.4|19.9|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3.5|1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3|7.1|17.9|39.2|1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7.1|26.4|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44978</TotalTime>
  <Words>3770</Words>
  <Application>Microsoft Macintosh PowerPoint</Application>
  <PresentationFormat>Widescreen</PresentationFormat>
  <Paragraphs>603</Paragraphs>
  <Slides>45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Calibri</vt:lpstr>
      <vt:lpstr>Linux Libertine</vt:lpstr>
      <vt:lpstr>Cambria Math</vt:lpstr>
      <vt:lpstr>Calibri Light</vt:lpstr>
      <vt:lpstr>Arial</vt:lpstr>
      <vt:lpstr>Office Theme</vt:lpstr>
      <vt:lpstr>Batch Bootstrapping, I and II</vt:lpstr>
      <vt:lpstr>Fully Homomorphic Encryption</vt:lpstr>
      <vt:lpstr>Noise Grows with Computation</vt:lpstr>
      <vt:lpstr>Need to Clean Noise</vt:lpstr>
      <vt:lpstr>Bootstrapping Framework [Gentry]</vt:lpstr>
      <vt:lpstr>Current State of the Art</vt:lpstr>
      <vt:lpstr>Limitations and Tradeoffs</vt:lpstr>
      <vt:lpstr>Fundamental Question</vt:lpstr>
      <vt:lpstr>Our Work</vt:lpstr>
      <vt:lpstr>Recap of FHEW-like Bootstrapping </vt:lpstr>
      <vt:lpstr>Recap of (R)LWE and RGSW</vt:lpstr>
      <vt:lpstr>Recap of FHEW-like Bootstrapping</vt:lpstr>
      <vt:lpstr>Recap of FHEW-like Bootstrapping</vt:lpstr>
      <vt:lpstr>Technical Barriers for SIMD</vt:lpstr>
      <vt:lpstr>High Level Question</vt:lpstr>
      <vt:lpstr>New Mathematical Framework</vt:lpstr>
      <vt:lpstr>New Mathematical Framework</vt:lpstr>
      <vt:lpstr>Some Technical Preliminaries</vt:lpstr>
      <vt:lpstr>Preliminaries</vt:lpstr>
      <vt:lpstr>Preliminaries</vt:lpstr>
      <vt:lpstr>Tensor Fields/Rings – First Attempt</vt:lpstr>
      <vt:lpstr>Tensor Fields/Rings – Second Attempt</vt:lpstr>
      <vt:lpstr>Tensor Fields/Rings – Third Attempt</vt:lpstr>
      <vt:lpstr>Final Solution – Reuse Rings</vt:lpstr>
      <vt:lpstr>Instantiations of Tensor Fields/Rings</vt:lpstr>
      <vt:lpstr>Summary</vt:lpstr>
      <vt:lpstr>Homomorphic Comp of the Framework</vt:lpstr>
      <vt:lpstr>Overall Computation Structure</vt:lpstr>
      <vt:lpstr>Application to FHEW-like Algorithms</vt:lpstr>
      <vt:lpstr>Error Growth for Batch FHEW</vt:lpstr>
      <vt:lpstr>Parameters of the Rings</vt:lpstr>
      <vt:lpstr>Results and Comparison</vt:lpstr>
      <vt:lpstr>Results and Comparison</vt:lpstr>
      <vt:lpstr>Our Work</vt:lpstr>
      <vt:lpstr>High Level Question</vt:lpstr>
      <vt:lpstr>F/DFT + FHEW [MS18]</vt:lpstr>
      <vt:lpstr>(Recursive) Nussbaumer Transform [MS18]</vt:lpstr>
      <vt:lpstr>Nussbaumer Transform</vt:lpstr>
      <vt:lpstr>DFT-based Polynomial Multiplications [MS18]</vt:lpstr>
      <vt:lpstr>Optimization by Recursion</vt:lpstr>
      <vt:lpstr>FHEW with Nussbaumer Transform</vt:lpstr>
      <vt:lpstr>MS18 + Batch Bootstrapping I + More Details</vt:lpstr>
      <vt:lpstr>MS18 + Batch Bootstrapping I + More Details</vt:lpstr>
      <vt:lpstr>Results and Comparison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Batch Bootstrapping</dc:title>
  <dc:creator>Feng-Hao Liu</dc:creator>
  <cp:lastModifiedBy>Feng-Hao Liu</cp:lastModifiedBy>
  <cp:revision>114</cp:revision>
  <dcterms:created xsi:type="dcterms:W3CDTF">2023-03-09T19:08:51Z</dcterms:created>
  <dcterms:modified xsi:type="dcterms:W3CDTF">2023-04-24T05:46:59Z</dcterms:modified>
</cp:coreProperties>
</file>