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698" r:id="rId3"/>
    <p:sldId id="581" r:id="rId4"/>
    <p:sldId id="833" r:id="rId5"/>
    <p:sldId id="832" r:id="rId6"/>
    <p:sldId id="705" r:id="rId7"/>
    <p:sldId id="796" r:id="rId8"/>
    <p:sldId id="797" r:id="rId9"/>
    <p:sldId id="834" r:id="rId10"/>
    <p:sldId id="805" r:id="rId11"/>
    <p:sldId id="811" r:id="rId12"/>
    <p:sldId id="808" r:id="rId13"/>
    <p:sldId id="809" r:id="rId14"/>
    <p:sldId id="810" r:id="rId15"/>
    <p:sldId id="812" r:id="rId16"/>
    <p:sldId id="752" r:id="rId17"/>
    <p:sldId id="816" r:id="rId18"/>
    <p:sldId id="814" r:id="rId19"/>
    <p:sldId id="818" r:id="rId20"/>
    <p:sldId id="835" r:id="rId21"/>
    <p:sldId id="836" r:id="rId22"/>
    <p:sldId id="819" r:id="rId23"/>
    <p:sldId id="601" r:id="rId24"/>
    <p:sldId id="823" r:id="rId25"/>
    <p:sldId id="753" r:id="rId26"/>
    <p:sldId id="825" r:id="rId27"/>
    <p:sldId id="826" r:id="rId28"/>
    <p:sldId id="827" r:id="rId29"/>
    <p:sldId id="828" r:id="rId30"/>
    <p:sldId id="829" r:id="rId31"/>
    <p:sldId id="830" r:id="rId32"/>
    <p:sldId id="758" r:id="rId33"/>
    <p:sldId id="769" r:id="rId34"/>
    <p:sldId id="777" r:id="rId35"/>
    <p:sldId id="7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CCB49D-8922-8E41-BB80-83904F97E78A}">
          <p14:sldIdLst>
            <p14:sldId id="256"/>
          </p14:sldIdLst>
        </p14:section>
        <p14:section name="Defining ZK Proofs" id="{B9EE5643-2D74-274D-BA80-8A54C6B4BD01}">
          <p14:sldIdLst>
            <p14:sldId id="698"/>
            <p14:sldId id="581"/>
            <p14:sldId id="833"/>
            <p14:sldId id="832"/>
          </p14:sldIdLst>
        </p14:section>
        <p14:section name="Disjunctions" id="{A7E5B829-03A1-6B43-8E94-835C6FB5186E}">
          <p14:sldIdLst>
            <p14:sldId id="705"/>
            <p14:sldId id="796"/>
          </p14:sldIdLst>
        </p14:section>
        <p14:section name="Problem and Result" id="{20188370-478D-9343-9467-B5B67D3B3DC9}">
          <p14:sldIdLst>
            <p14:sldId id="797"/>
            <p14:sldId id="834"/>
            <p14:sldId id="805"/>
            <p14:sldId id="811"/>
            <p14:sldId id="808"/>
            <p14:sldId id="809"/>
            <p14:sldId id="810"/>
            <p14:sldId id="812"/>
            <p14:sldId id="752"/>
          </p14:sldIdLst>
        </p14:section>
        <p14:section name="Stacking sigma protocols" id="{E9407BA1-0BE1-4742-9CB5-00BBDFD7173F}">
          <p14:sldIdLst>
            <p14:sldId id="816"/>
            <p14:sldId id="814"/>
            <p14:sldId id="818"/>
            <p14:sldId id="835"/>
            <p14:sldId id="836"/>
            <p14:sldId id="819"/>
            <p14:sldId id="601"/>
            <p14:sldId id="823"/>
          </p14:sldIdLst>
        </p14:section>
        <p14:section name="Speed Stacking" id="{B1E29073-0D86-634E-ABB2-76C3C26BDD02}">
          <p14:sldIdLst>
            <p14:sldId id="753"/>
            <p14:sldId id="825"/>
            <p14:sldId id="826"/>
            <p14:sldId id="827"/>
            <p14:sldId id="828"/>
            <p14:sldId id="829"/>
            <p14:sldId id="830"/>
            <p14:sldId id="758"/>
            <p14:sldId id="769"/>
            <p14:sldId id="777"/>
            <p14:sldId id="780"/>
          </p14:sldIdLst>
        </p14:section>
        <p14:section name="Extra" id="{5DDC514A-8102-714C-9FA0-76F6EB621A2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EF6"/>
    <a:srgbClr val="F0B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8"/>
    <p:restoredTop sz="82109"/>
  </p:normalViewPr>
  <p:slideViewPr>
    <p:cSldViewPr snapToGrid="0">
      <p:cViewPr varScale="1">
        <p:scale>
          <a:sx n="104" d="100"/>
          <a:sy n="104" d="100"/>
        </p:scale>
        <p:origin x="119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92C65-CDE1-3747-9F90-AA010C1CEA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6F7C1-7D8C-764C-B365-7CA71CAB2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3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46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35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54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22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17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02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0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90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84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81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65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75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97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51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77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93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2F5BE-9BFD-8247-B4AC-AF6E4679B4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72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5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02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8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05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9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14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37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28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76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02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06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8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4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1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05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6F7C1-7D8C-764C-B365-7CA71CAB22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40C01-C363-BD10-6356-755D440B2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9DAA0-F4AC-8DCC-837B-01E663045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101D6-F839-1DC0-8B04-AD745FFB5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80C9E-A725-4B65-3B42-90057E03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7415E-F026-355E-41AD-0227180C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5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7738-BCCE-DCD4-4455-7147C28B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86EF9-BC04-ECFE-ED36-A5B115EAF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1CA6E-241A-A65A-6F31-567E2365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974D1-B916-72D1-D888-C73E865C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4AE2B-5F7F-722B-E231-3B721DD0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769AE-0066-B0E0-1831-FB4980739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59963-C579-2CB3-821B-C59431AF4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558BC-FAA8-1A9E-03D4-1E81276A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E0E7D-ED72-A68B-B232-AAAFB3EC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86238-0CEB-7773-59DD-1711DC5E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3660-C072-40D9-1AA2-5A23F6491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2062A-02B9-80D4-7867-DCC88C84B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F07EA-25A0-ED31-0B45-A45B12061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1BD6-3D8E-15FD-AE59-BDB0106D3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D277-0BA6-01AA-8A2E-600004403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9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7C7C-C3F0-E8C1-EA0F-2DFBE2F33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6896-CCF1-CFDA-EC46-5B937CCC6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9F09A-523C-EBF2-9DCC-05B224E3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22AFA-49CD-9CE4-893D-928D2A5D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BCAA-BCCB-5888-69CF-2475C83F4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D1E4-BE63-0496-E572-5C2B04A1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8695D-4CF2-5318-A042-CBF4B56FE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E184B-BBE3-D9CF-5D71-5A8518E5E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3D1C7-CF84-3F09-9F7F-02263745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58BBF-DA83-6C49-AAD3-7B3960D3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2A1E1-1975-8693-4288-8184C934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8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63F6-963C-10BE-4F92-66A12512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1E0A4-78C1-F2EF-61E3-E4907E274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A3BE3-A93B-5D5E-6CB3-F2A3FF598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31ED1-77CC-EAB5-D55F-44D9BD7C82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2D07DA-7E1B-0A4C-EE77-4D786001C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22EA4F-DA47-E30B-7583-72F6CB568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14291-2403-AB77-60A6-D86370EC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AD4AD-9603-78AE-616F-A3F7EF7F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4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EB7B-2F77-CA7C-17D5-2ADC0D79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028F1-E57A-FD6E-9C34-0E5C23A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3F09B-1237-4CE3-3B86-71FB4A28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3E4ED-48DB-354F-BCD3-ECA7BEB7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8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9BAFD-A392-7446-9FFD-2F99AE959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11C4E-C037-E37B-360F-2F093D1F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DA931-F0FA-AE8F-3A45-A58895D9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4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685C-DE9C-A184-CA6C-8B10C6C3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C63DB-6777-8278-758C-BB98E3C97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A5589-EBAB-7BDC-4508-2E4B992E7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D88DA-391E-CA4A-653A-2CC124B9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26E-6819-DA38-194C-5A2B482F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99AE9-7715-EE09-520F-82987067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2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D1402-531E-026F-54DE-B2C4FEE1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F24843-8A26-9077-63D2-4D1C368B1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6AC1E-CA43-A20D-7C6F-E30F9B57A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7D424-2DA7-3F19-83A4-EF0396634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96CF3-1427-498A-BC32-504AD380C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4889-B70C-5CB6-07F6-F830BB4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2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E75E1-57B2-C7E3-E01A-E126FA16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85F3E-C37A-A6E2-631E-95101B13E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2B4CC-14A5-BD8A-3491-BF9399159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BC007-5BC7-4847-B666-C0EEF69BF3FC}" type="datetimeFigureOut">
              <a:rPr lang="en-US" smtClean="0"/>
              <a:t>4/26/23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45F5B-8A87-C2F3-3588-27937321F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53DE-FAD8-9FDA-3430-3126F7DAA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00A07-670B-804B-842B-BB552B90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0.png"/><Relationship Id="rId3" Type="http://schemas.openxmlformats.org/officeDocument/2006/relationships/image" Target="../media/image1110.png"/><Relationship Id="rId7" Type="http://schemas.openxmlformats.org/officeDocument/2006/relationships/image" Target="../media/image18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20.png"/><Relationship Id="rId5" Type="http://schemas.openxmlformats.org/officeDocument/2006/relationships/image" Target="../media/image15.png"/><Relationship Id="rId15" Type="http://schemas.openxmlformats.org/officeDocument/2006/relationships/image" Target="../media/image31.jpeg"/><Relationship Id="rId10" Type="http://schemas.openxmlformats.org/officeDocument/2006/relationships/image" Target="../media/image210.png"/><Relationship Id="rId4" Type="http://schemas.openxmlformats.org/officeDocument/2006/relationships/image" Target="../media/image1210.png"/><Relationship Id="rId9" Type="http://schemas.openxmlformats.org/officeDocument/2006/relationships/image" Target="../media/image200.png"/><Relationship Id="rId14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0.png"/><Relationship Id="rId18" Type="http://schemas.openxmlformats.org/officeDocument/2006/relationships/image" Target="../media/image33.png"/><Relationship Id="rId3" Type="http://schemas.openxmlformats.org/officeDocument/2006/relationships/image" Target="../media/image1110.png"/><Relationship Id="rId7" Type="http://schemas.openxmlformats.org/officeDocument/2006/relationships/image" Target="../media/image15.png"/><Relationship Id="rId12" Type="http://schemas.openxmlformats.org/officeDocument/2006/relationships/image" Target="../media/image31.jpe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300.png"/><Relationship Id="rId10" Type="http://schemas.openxmlformats.org/officeDocument/2006/relationships/image" Target="../media/image18.png"/><Relationship Id="rId19" Type="http://schemas.openxmlformats.org/officeDocument/2006/relationships/image" Target="../media/image34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Relationship Id="rId14" Type="http://schemas.openxmlformats.org/officeDocument/2006/relationships/image" Target="../media/image2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0.png"/><Relationship Id="rId18" Type="http://schemas.openxmlformats.org/officeDocument/2006/relationships/image" Target="../media/image31.jpeg"/><Relationship Id="rId3" Type="http://schemas.openxmlformats.org/officeDocument/2006/relationships/image" Target="../media/image1110.png"/><Relationship Id="rId7" Type="http://schemas.openxmlformats.org/officeDocument/2006/relationships/image" Target="../media/image15.png"/><Relationship Id="rId12" Type="http://schemas.openxmlformats.org/officeDocument/2006/relationships/image" Target="../media/image28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4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Relationship Id="rId14" Type="http://schemas.openxmlformats.org/officeDocument/2006/relationships/image" Target="../media/image3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0.png"/><Relationship Id="rId18" Type="http://schemas.openxmlformats.org/officeDocument/2006/relationships/image" Target="../media/image31.jpeg"/><Relationship Id="rId26" Type="http://schemas.openxmlformats.org/officeDocument/2006/relationships/image" Target="../media/image340.png"/><Relationship Id="rId3" Type="http://schemas.openxmlformats.org/officeDocument/2006/relationships/image" Target="../media/image1110.png"/><Relationship Id="rId21" Type="http://schemas.openxmlformats.org/officeDocument/2006/relationships/image" Target="../media/image36.png"/><Relationship Id="rId7" Type="http://schemas.openxmlformats.org/officeDocument/2006/relationships/image" Target="../media/image15.png"/><Relationship Id="rId12" Type="http://schemas.openxmlformats.org/officeDocument/2006/relationships/image" Target="../media/image280.png"/><Relationship Id="rId17" Type="http://schemas.openxmlformats.org/officeDocument/2006/relationships/image" Target="../media/image33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9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10" Type="http://schemas.openxmlformats.org/officeDocument/2006/relationships/image" Target="../media/image18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Relationship Id="rId14" Type="http://schemas.openxmlformats.org/officeDocument/2006/relationships/image" Target="../media/image300.png"/><Relationship Id="rId22" Type="http://schemas.openxmlformats.org/officeDocument/2006/relationships/image" Target="../media/image37.png"/><Relationship Id="rId27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1" Type="http://schemas.openxmlformats.org/officeDocument/2006/relationships/image" Target="../media/image64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23" Type="http://schemas.openxmlformats.org/officeDocument/2006/relationships/image" Target="../media/image47.png"/><Relationship Id="rId10" Type="http://schemas.openxmlformats.org/officeDocument/2006/relationships/image" Target="../media/image6.tiff"/><Relationship Id="rId19" Type="http://schemas.openxmlformats.org/officeDocument/2006/relationships/image" Target="../media/image62.png"/><Relationship Id="rId4" Type="http://schemas.openxmlformats.org/officeDocument/2006/relationships/image" Target="../media/image49.png"/><Relationship Id="rId9" Type="http://schemas.openxmlformats.org/officeDocument/2006/relationships/image" Target="../media/image5.tiff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6.tiff"/><Relationship Id="rId4" Type="http://schemas.openxmlformats.org/officeDocument/2006/relationships/image" Target="../media/image49.png"/><Relationship Id="rId9" Type="http://schemas.openxmlformats.org/officeDocument/2006/relationships/image" Target="../media/image5.tiff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67.png"/><Relationship Id="rId15" Type="http://schemas.openxmlformats.org/officeDocument/2006/relationships/image" Target="../media/image60.png"/><Relationship Id="rId10" Type="http://schemas.openxmlformats.org/officeDocument/2006/relationships/image" Target="../media/image6.tiff"/><Relationship Id="rId19" Type="http://schemas.openxmlformats.org/officeDocument/2006/relationships/image" Target="../media/image47.png"/><Relationship Id="rId4" Type="http://schemas.openxmlformats.org/officeDocument/2006/relationships/image" Target="../media/image49.png"/><Relationship Id="rId9" Type="http://schemas.openxmlformats.org/officeDocument/2006/relationships/image" Target="../media/image5.tiff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8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.tiff"/><Relationship Id="rId10" Type="http://schemas.openxmlformats.org/officeDocument/2006/relationships/image" Target="../media/image73.png"/><Relationship Id="rId4" Type="http://schemas.openxmlformats.org/officeDocument/2006/relationships/image" Target="../media/image5.tiff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7" Type="http://schemas.openxmlformats.org/officeDocument/2006/relationships/image" Target="../media/image68.png"/><Relationship Id="rId12" Type="http://schemas.openxmlformats.org/officeDocument/2006/relationships/image" Target="../media/image55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54.png"/><Relationship Id="rId5" Type="http://schemas.openxmlformats.org/officeDocument/2006/relationships/image" Target="../media/image67.png"/><Relationship Id="rId15" Type="http://schemas.openxmlformats.org/officeDocument/2006/relationships/image" Target="../media/image60.png"/><Relationship Id="rId10" Type="http://schemas.openxmlformats.org/officeDocument/2006/relationships/image" Target="../media/image6.tiff"/><Relationship Id="rId19" Type="http://schemas.openxmlformats.org/officeDocument/2006/relationships/image" Target="../media/image47.png"/><Relationship Id="rId4" Type="http://schemas.openxmlformats.org/officeDocument/2006/relationships/image" Target="../media/image49.png"/><Relationship Id="rId9" Type="http://schemas.openxmlformats.org/officeDocument/2006/relationships/image" Target="../media/image5.tiff"/><Relationship Id="rId1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58.png"/><Relationship Id="rId18" Type="http://schemas.openxmlformats.org/officeDocument/2006/relationships/image" Target="../media/image65.png"/><Relationship Id="rId26" Type="http://schemas.openxmlformats.org/officeDocument/2006/relationships/image" Target="../media/image88.png"/><Relationship Id="rId21" Type="http://schemas.openxmlformats.org/officeDocument/2006/relationships/image" Target="../media/image79.png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17" Type="http://schemas.openxmlformats.org/officeDocument/2006/relationships/image" Target="../media/image62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1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24" Type="http://schemas.openxmlformats.org/officeDocument/2006/relationships/image" Target="../media/image86.png"/><Relationship Id="rId5" Type="http://schemas.openxmlformats.org/officeDocument/2006/relationships/image" Target="../media/image76.png"/><Relationship Id="rId15" Type="http://schemas.openxmlformats.org/officeDocument/2006/relationships/image" Target="../media/image60.png"/><Relationship Id="rId23" Type="http://schemas.openxmlformats.org/officeDocument/2006/relationships/image" Target="../media/image85.png"/><Relationship Id="rId28" Type="http://schemas.openxmlformats.org/officeDocument/2006/relationships/image" Target="../media/image89.png"/><Relationship Id="rId19" Type="http://schemas.openxmlformats.org/officeDocument/2006/relationships/image" Target="../media/image82.png"/><Relationship Id="rId9" Type="http://schemas.openxmlformats.org/officeDocument/2006/relationships/image" Target="../media/image6.tiff"/><Relationship Id="rId14" Type="http://schemas.openxmlformats.org/officeDocument/2006/relationships/image" Target="../media/image59.png"/><Relationship Id="rId22" Type="http://schemas.openxmlformats.org/officeDocument/2006/relationships/image" Target="../media/image84.png"/><Relationship Id="rId27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1.png"/><Relationship Id="rId18" Type="http://schemas.openxmlformats.org/officeDocument/2006/relationships/image" Target="../media/image102.png"/><Relationship Id="rId7" Type="http://schemas.openxmlformats.org/officeDocument/2006/relationships/image" Target="../media/image6.tiff"/><Relationship Id="rId12" Type="http://schemas.openxmlformats.org/officeDocument/2006/relationships/image" Target="../media/image6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2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11" Type="http://schemas.openxmlformats.org/officeDocument/2006/relationships/image" Target="../media/image59.png"/><Relationship Id="rId5" Type="http://schemas.openxmlformats.org/officeDocument/2006/relationships/image" Target="../media/image101.png"/><Relationship Id="rId15" Type="http://schemas.openxmlformats.org/officeDocument/2006/relationships/image" Target="../media/image65.png"/><Relationship Id="rId10" Type="http://schemas.openxmlformats.org/officeDocument/2006/relationships/image" Target="../media/image58.png"/><Relationship Id="rId19" Type="http://schemas.openxmlformats.org/officeDocument/2006/relationships/image" Target="../media/image77.png"/><Relationship Id="rId4" Type="http://schemas.openxmlformats.org/officeDocument/2006/relationships/image" Target="../media/image97.png"/><Relationship Id="rId9" Type="http://schemas.openxmlformats.org/officeDocument/2006/relationships/image" Target="../media/image81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5.tiff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2.png"/><Relationship Id="rId4" Type="http://schemas.openxmlformats.org/officeDocument/2006/relationships/image" Target="../media/image6.tiff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99.png"/><Relationship Id="rId7" Type="http://schemas.openxmlformats.org/officeDocument/2006/relationships/image" Target="../media/image119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28.png"/><Relationship Id="rId5" Type="http://schemas.openxmlformats.org/officeDocument/2006/relationships/image" Target="../media/image5.tiff"/><Relationship Id="rId10" Type="http://schemas.openxmlformats.org/officeDocument/2006/relationships/image" Target="../media/image127.png"/><Relationship Id="rId4" Type="http://schemas.openxmlformats.org/officeDocument/2006/relationships/image" Target="../media/image100.png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26" Type="http://schemas.openxmlformats.org/officeDocument/2006/relationships/image" Target="../media/image121.png"/><Relationship Id="rId21" Type="http://schemas.openxmlformats.org/officeDocument/2006/relationships/image" Target="../media/image145.png"/><Relationship Id="rId34" Type="http://schemas.openxmlformats.org/officeDocument/2006/relationships/image" Target="../media/image140.png"/><Relationship Id="rId7" Type="http://schemas.openxmlformats.org/officeDocument/2006/relationships/image" Target="../media/image132.png"/><Relationship Id="rId12" Type="http://schemas.openxmlformats.org/officeDocument/2006/relationships/image" Target="../media/image136.png"/><Relationship Id="rId17" Type="http://schemas.openxmlformats.org/officeDocument/2006/relationships/image" Target="../media/image106.png"/><Relationship Id="rId25" Type="http://schemas.openxmlformats.org/officeDocument/2006/relationships/image" Target="../media/image115.png"/><Relationship Id="rId33" Type="http://schemas.openxmlformats.org/officeDocument/2006/relationships/image" Target="../media/image157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03.png"/><Relationship Id="rId24" Type="http://schemas.openxmlformats.org/officeDocument/2006/relationships/image" Target="../media/image148.png"/><Relationship Id="rId32" Type="http://schemas.openxmlformats.org/officeDocument/2006/relationships/image" Target="../media/image156.png"/><Relationship Id="rId37" Type="http://schemas.openxmlformats.org/officeDocument/2006/relationships/image" Target="../media/image143.png"/><Relationship Id="rId5" Type="http://schemas.openxmlformats.org/officeDocument/2006/relationships/image" Target="../media/image130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24.png"/><Relationship Id="rId36" Type="http://schemas.openxmlformats.org/officeDocument/2006/relationships/image" Target="../media/image142.png"/><Relationship Id="rId10" Type="http://schemas.openxmlformats.org/officeDocument/2006/relationships/image" Target="../media/image134.png"/><Relationship Id="rId19" Type="http://schemas.openxmlformats.org/officeDocument/2006/relationships/image" Target="../media/image108.png"/><Relationship Id="rId31" Type="http://schemas.openxmlformats.org/officeDocument/2006/relationships/image" Target="../media/image137.png"/><Relationship Id="rId4" Type="http://schemas.openxmlformats.org/officeDocument/2006/relationships/image" Target="../media/image6.tiff"/><Relationship Id="rId9" Type="http://schemas.openxmlformats.org/officeDocument/2006/relationships/image" Target="../media/image65.png"/><Relationship Id="rId14" Type="http://schemas.openxmlformats.org/officeDocument/2006/relationships/image" Target="../media/image138.png"/><Relationship Id="rId22" Type="http://schemas.openxmlformats.org/officeDocument/2006/relationships/image" Target="../media/image114.png"/><Relationship Id="rId27" Type="http://schemas.openxmlformats.org/officeDocument/2006/relationships/image" Target="../media/image123.png"/><Relationship Id="rId30" Type="http://schemas.openxmlformats.org/officeDocument/2006/relationships/image" Target="../media/image154.png"/><Relationship Id="rId35" Type="http://schemas.openxmlformats.org/officeDocument/2006/relationships/image" Target="../media/image141.png"/><Relationship Id="rId8" Type="http://schemas.openxmlformats.org/officeDocument/2006/relationships/image" Target="../media/image133.png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63.png"/><Relationship Id="rId18" Type="http://schemas.openxmlformats.org/officeDocument/2006/relationships/image" Target="../media/image151.png"/><Relationship Id="rId26" Type="http://schemas.openxmlformats.org/officeDocument/2006/relationships/image" Target="../media/image130.png"/><Relationship Id="rId3" Type="http://schemas.openxmlformats.org/officeDocument/2006/relationships/image" Target="../media/image5.tiff"/><Relationship Id="rId21" Type="http://schemas.openxmlformats.org/officeDocument/2006/relationships/image" Target="../media/image137.png"/><Relationship Id="rId7" Type="http://schemas.openxmlformats.org/officeDocument/2006/relationships/image" Target="../media/image104.png"/><Relationship Id="rId12" Type="http://schemas.openxmlformats.org/officeDocument/2006/relationships/image" Target="../media/image144.png"/><Relationship Id="rId17" Type="http://schemas.openxmlformats.org/officeDocument/2006/relationships/image" Target="../media/image150.png"/><Relationship Id="rId25" Type="http://schemas.openxmlformats.org/officeDocument/2006/relationships/image" Target="../media/image143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9.png"/><Relationship Id="rId20" Type="http://schemas.openxmlformats.org/officeDocument/2006/relationships/image" Target="../media/image135.png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24" Type="http://schemas.openxmlformats.org/officeDocument/2006/relationships/image" Target="../media/image142.png"/><Relationship Id="rId5" Type="http://schemas.openxmlformats.org/officeDocument/2006/relationships/image" Target="../media/image65.png"/><Relationship Id="rId15" Type="http://schemas.openxmlformats.org/officeDocument/2006/relationships/image" Target="../media/image165.png"/><Relationship Id="rId23" Type="http://schemas.openxmlformats.org/officeDocument/2006/relationships/image" Target="../media/image141.png"/><Relationship Id="rId28" Type="http://schemas.openxmlformats.org/officeDocument/2006/relationships/image" Target="../media/image132.png"/><Relationship Id="rId10" Type="http://schemas.openxmlformats.org/officeDocument/2006/relationships/image" Target="../media/image107.png"/><Relationship Id="rId19" Type="http://schemas.openxmlformats.org/officeDocument/2006/relationships/image" Target="../media/image152.png"/><Relationship Id="rId4" Type="http://schemas.openxmlformats.org/officeDocument/2006/relationships/image" Target="../media/image6.tiff"/><Relationship Id="rId9" Type="http://schemas.openxmlformats.org/officeDocument/2006/relationships/image" Target="../media/image106.png"/><Relationship Id="rId14" Type="http://schemas.openxmlformats.org/officeDocument/2006/relationships/image" Target="../media/image146.png"/><Relationship Id="rId22" Type="http://schemas.openxmlformats.org/officeDocument/2006/relationships/image" Target="../media/image140.png"/><Relationship Id="rId27" Type="http://schemas.openxmlformats.org/officeDocument/2006/relationships/image" Target="../media/image131.png"/><Relationship Id="rId30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5.png"/><Relationship Id="rId18" Type="http://schemas.openxmlformats.org/officeDocument/2006/relationships/image" Target="../media/image180.png"/><Relationship Id="rId26" Type="http://schemas.openxmlformats.org/officeDocument/2006/relationships/image" Target="../media/image1150.png"/><Relationship Id="rId3" Type="http://schemas.openxmlformats.org/officeDocument/2006/relationships/image" Target="../media/image5.tiff"/><Relationship Id="rId21" Type="http://schemas.openxmlformats.org/officeDocument/2006/relationships/image" Target="../media/image162.png"/><Relationship Id="rId12" Type="http://schemas.openxmlformats.org/officeDocument/2006/relationships/image" Target="../media/image174.png"/><Relationship Id="rId17" Type="http://schemas.openxmlformats.org/officeDocument/2006/relationships/image" Target="../media/image160.png"/><Relationship Id="rId25" Type="http://schemas.openxmlformats.org/officeDocument/2006/relationships/image" Target="../media/image167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59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24" Type="http://schemas.openxmlformats.org/officeDocument/2006/relationships/image" Target="../media/image186.png"/><Relationship Id="rId5" Type="http://schemas.openxmlformats.org/officeDocument/2006/relationships/image" Target="../media/image130.png"/><Relationship Id="rId15" Type="http://schemas.openxmlformats.org/officeDocument/2006/relationships/image" Target="../media/image158.png"/><Relationship Id="rId23" Type="http://schemas.openxmlformats.org/officeDocument/2006/relationships/image" Target="../media/image166.png"/><Relationship Id="rId28" Type="http://schemas.openxmlformats.org/officeDocument/2006/relationships/image" Target="../media/image170.png"/><Relationship Id="rId10" Type="http://schemas.openxmlformats.org/officeDocument/2006/relationships/image" Target="../media/image153.png"/><Relationship Id="rId19" Type="http://schemas.openxmlformats.org/officeDocument/2006/relationships/image" Target="../media/image181.png"/><Relationship Id="rId4" Type="http://schemas.openxmlformats.org/officeDocument/2006/relationships/image" Target="../media/image6.tiff"/><Relationship Id="rId9" Type="http://schemas.openxmlformats.org/officeDocument/2006/relationships/image" Target="../media/image65.png"/><Relationship Id="rId14" Type="http://schemas.openxmlformats.org/officeDocument/2006/relationships/image" Target="../media/image176.png"/><Relationship Id="rId22" Type="http://schemas.openxmlformats.org/officeDocument/2006/relationships/image" Target="../media/image164.png"/><Relationship Id="rId27" Type="http://schemas.openxmlformats.org/officeDocument/2006/relationships/image" Target="../media/image12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4" Type="http://schemas.openxmlformats.org/officeDocument/2006/relationships/image" Target="../media/image1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jpe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6.tiff"/><Relationship Id="rId10" Type="http://schemas.openxmlformats.org/officeDocument/2006/relationships/image" Target="../media/image11.png"/><Relationship Id="rId4" Type="http://schemas.openxmlformats.org/officeDocument/2006/relationships/image" Target="../media/image5.tiff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tiff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0" Type="http://schemas.openxmlformats.org/officeDocument/2006/relationships/image" Target="../media/image11.png"/><Relationship Id="rId4" Type="http://schemas.openxmlformats.org/officeDocument/2006/relationships/image" Target="../media/image6.tiff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2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16.png"/><Relationship Id="rId5" Type="http://schemas.openxmlformats.org/officeDocument/2006/relationships/image" Target="../media/image14.jpeg"/><Relationship Id="rId10" Type="http://schemas.openxmlformats.org/officeDocument/2006/relationships/image" Target="../media/image15.png"/><Relationship Id="rId4" Type="http://schemas.openxmlformats.org/officeDocument/2006/relationships/image" Target="../media/image13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Aarhus University - Short Term Programs">
            <a:extLst>
              <a:ext uri="{FF2B5EF4-FFF2-40B4-BE49-F238E27FC236}">
                <a16:creationId xmlns:a16="http://schemas.microsoft.com/office/drawing/2014/main" id="{CC35F447-1687-6F0A-BBD6-24491EEA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19" y="4967154"/>
            <a:ext cx="1849206" cy="96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48899-DE59-027C-6BE5-1720DF5A0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992" y="617532"/>
            <a:ext cx="11698014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Speed-Stacking</a:t>
            </a:r>
            <a:br>
              <a:rPr lang="en-US" sz="54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</a:b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Fast Sublinear Zero-Knowledge Proofs </a:t>
            </a:r>
            <a:br>
              <a:rPr lang="en-US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for Disjunctions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8B42D-139B-7140-DA3B-4EB35B2FE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113" y="4654541"/>
            <a:ext cx="1857675" cy="578690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2">
                    <a:lumMod val="50000"/>
                  </a:schemeClr>
                </a:solidFill>
              </a:rPr>
              <a:t>Aarushi Goel</a:t>
            </a:r>
          </a:p>
        </p:txBody>
      </p:sp>
      <p:pic>
        <p:nvPicPr>
          <p:cNvPr id="1026" name="Picture 2" descr="Discussing nonlinear optics: new medicines, chemicals and materials: NTT  Research Scientist Marc Jankowski – NTT Research">
            <a:extLst>
              <a:ext uri="{FF2B5EF4-FFF2-40B4-BE49-F238E27FC236}">
                <a16:creationId xmlns:a16="http://schemas.microsoft.com/office/drawing/2014/main" id="{D188B1DF-5B48-64A9-0D20-5E92B2C1E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" y="5237399"/>
            <a:ext cx="1779704" cy="34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9B45B1B-32FA-A34E-653E-CDAED83B0BEB}"/>
              </a:ext>
            </a:extLst>
          </p:cNvPr>
          <p:cNvSpPr txBox="1">
            <a:spLocks/>
          </p:cNvSpPr>
          <p:nvPr/>
        </p:nvSpPr>
        <p:spPr>
          <a:xfrm>
            <a:off x="2318595" y="4654541"/>
            <a:ext cx="4069255" cy="625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Mathias Hall-Andersen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9034E5F-C033-DB92-1E97-3205A0C2484F}"/>
              </a:ext>
            </a:extLst>
          </p:cNvPr>
          <p:cNvSpPr txBox="1">
            <a:spLocks/>
          </p:cNvSpPr>
          <p:nvPr/>
        </p:nvSpPr>
        <p:spPr>
          <a:xfrm>
            <a:off x="6012801" y="4653620"/>
            <a:ext cx="3078655" cy="578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Gabriel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Kaptchuk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34489F0-03F2-AC17-4F0E-2719D31DF847}"/>
              </a:ext>
            </a:extLst>
          </p:cNvPr>
          <p:cNvSpPr txBox="1">
            <a:spLocks/>
          </p:cNvSpPr>
          <p:nvPr/>
        </p:nvSpPr>
        <p:spPr>
          <a:xfrm>
            <a:off x="8769122" y="4653620"/>
            <a:ext cx="3180255" cy="50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Nicholas Spooner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A1FC2-22AC-EE7F-FBB9-1F2ABFADECBB}"/>
              </a:ext>
            </a:extLst>
          </p:cNvPr>
          <p:cNvSpPr txBox="1"/>
          <p:nvPr/>
        </p:nvSpPr>
        <p:spPr>
          <a:xfrm>
            <a:off x="5271639" y="6391275"/>
            <a:ext cx="1648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EUROCRYPT 2023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36FFDAD-167B-AD25-51CF-0CCC6FD65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55" y="5210838"/>
            <a:ext cx="1071546" cy="48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University of Warwick - Simple English Wikipedia, the free encyclopedia">
            <a:extLst>
              <a:ext uri="{FF2B5EF4-FFF2-40B4-BE49-F238E27FC236}">
                <a16:creationId xmlns:a16="http://schemas.microsoft.com/office/drawing/2014/main" id="{33010CE4-E4AB-09D9-16B0-7C96E05B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972" y="5159478"/>
            <a:ext cx="1004650" cy="6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37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2308980" y="2267844"/>
                <a:ext cx="495071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980" y="2267844"/>
                <a:ext cx="4950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>
                <a:off x="3706170" y="2269626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170" y="2269626"/>
                <a:ext cx="50039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5116088" y="2268438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088" y="2268438"/>
                <a:ext cx="50039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>
                <a:off x="6559594" y="2268438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594" y="2268438"/>
                <a:ext cx="50039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7925642" y="2267844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5642" y="2267844"/>
                <a:ext cx="50039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9354435" y="2268438"/>
                <a:ext cx="5003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435" y="2268438"/>
                <a:ext cx="50039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>
            <a:off x="5085119" y="2932839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>
            <a:off x="6505809" y="2951417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>
            <a:off x="2255813" y="2948615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>
            <a:off x="7854024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>
            <a:off x="3677682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>
            <a:off x="9282817" y="2951417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B3826712-F07D-7BF5-0D9B-0EA28C32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2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8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>
            <a:off x="5085119" y="2932839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>
            <a:off x="6505809" y="2951417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>
            <a:off x="2255813" y="2948615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>
            <a:off x="7854024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>
            <a:off x="3677682" y="290329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>
            <a:off x="9282817" y="2951417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E67100-E829-D297-2A99-5F510E52CD0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E67100-E829-D297-2A99-5F510E52C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B5F19-E629-55E3-7CF2-A5F4B01EEED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B5F19-E629-55E3-7CF2-A5F4B01E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7E76FB-B8EB-EC25-8469-04E59D61D742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7E76FB-B8EB-EC25-8469-04E59D61D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9A1BA2-527F-2B12-469F-9ACD55560B1D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9A1BA2-527F-2B12-469F-9ACD55560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C71B28-2071-7958-A34D-E8C1A6B5FCB9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C71B28-2071-7958-A34D-E8C1A6B5F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F5CC5B-928E-EA8E-17E8-1AFC73789C67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F5CC5B-928E-EA8E-17E8-1AFC73789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8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845E9E-530F-C19C-1BF2-81820C414D8D}"/>
              </a:ext>
            </a:extLst>
          </p:cNvPr>
          <p:cNvCxnSpPr/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DA5F052-7762-6DF2-3561-05856C2D1255}"/>
              </a:ext>
            </a:extLst>
          </p:cNvPr>
          <p:cNvSpPr txBox="1"/>
          <p:nvPr/>
        </p:nvSpPr>
        <p:spPr>
          <a:xfrm>
            <a:off x="3541609" y="6404498"/>
            <a:ext cx="1068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Proof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A3A5D471-E1F6-B222-0B7A-477445E1E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130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7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 rot="10800000">
            <a:off x="4301796" y="5707448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 rot="10800000">
            <a:off x="3465343" y="5017946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 rot="10800000">
            <a:off x="3186193" y="5657312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 rot="10800000">
            <a:off x="4025159" y="5083917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 rot="10800000">
            <a:off x="3703345" y="570044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 rot="10800000">
            <a:off x="3728663" y="4354270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93E487-B70E-5720-DA6F-3E7B9EA717DE}"/>
              </a:ext>
            </a:extLst>
          </p:cNvPr>
          <p:cNvCxnSpPr>
            <a:cxnSpLocks/>
          </p:cNvCxnSpPr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F3EF88-AE6D-C88A-5D1C-F7ABC24E9691}"/>
              </a:ext>
            </a:extLst>
          </p:cNvPr>
          <p:cNvSpPr txBox="1"/>
          <p:nvPr/>
        </p:nvSpPr>
        <p:spPr>
          <a:xfrm>
            <a:off x="1974046" y="4851147"/>
            <a:ext cx="1501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[CDS94, AOS02]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FEE1AA-9AB2-4A83-83A5-3715E8A4608A}"/>
              </a:ext>
            </a:extLst>
          </p:cNvPr>
          <p:cNvSpPr txBox="1"/>
          <p:nvPr/>
        </p:nvSpPr>
        <p:spPr>
          <a:xfrm>
            <a:off x="3541609" y="6404498"/>
            <a:ext cx="1068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09BC6B-45E0-BD9B-EC7F-BCF0FEA4A0F6}"/>
                  </a:ext>
                </a:extLst>
              </p:cNvPr>
              <p:cNvSpPr txBox="1"/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dirty="0"/>
                  <a:t>-Protocols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09BC6B-45E0-BD9B-EC7F-BCF0FEA4A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blipFill>
                <a:blip r:embed="rId20"/>
                <a:stretch>
                  <a:fillRect t="-3571" r="-219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4">
            <a:extLst>
              <a:ext uri="{FF2B5EF4-FFF2-40B4-BE49-F238E27FC236}">
                <a16:creationId xmlns:a16="http://schemas.microsoft.com/office/drawing/2014/main" id="{FA29DF0E-6923-F934-6F34-2B9EFEE30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0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Composing</a:t>
            </a:r>
            <a:r>
              <a:rPr lang="en-US" dirty="0"/>
              <a:t> Public-Coin ZK-IP for Disjunctions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22C3E4-33C4-285D-A17E-080A1DEE675F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A537A8-425B-D3F3-1E51-E34A3BF9A8CE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45EA8-81D4-D20A-176F-959D5E0BC1E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668389-E4E9-CF9E-4C89-D5744B9CB8BA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C674A3-35E8-CC77-A7C4-C8F86D2D85F9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A9497E-2FCF-7911-029B-93FA4FE4443B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4A568D4-FBA4-7641-9AE3-3B4D86CBA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BDB7151-E823-A04A-91A4-2326DB49B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1E198FA-D8E2-C944-9DF6-1CCE211A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828744D-6898-7048-96B6-CCAAA4E23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390CC3E-8F25-A046-83D9-B7079B880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B065FF-DC68-2540-71E4-6AC83F77E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C2C215-6360-BDD9-7AA7-A41C6EB4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C9A0-C753-38DD-FC9E-163E96873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2A874-FF70-ACEB-4663-ADD940E12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FEFF202-9F08-A6B8-4A3B-2A84182DF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6B1118-BF54-F59A-1CCA-B1F08DD17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/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23353D2-438A-CF4F-8489-FA0BEFD2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35" y="4694646"/>
                <a:ext cx="376450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2116609" y="1431901"/>
            <a:ext cx="856176" cy="223221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/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709DAB9-7E13-3847-BE4D-6E1ACBB8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1358160" y="4679265"/>
                <a:ext cx="376449" cy="2616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3C1F2A-BE70-91E4-2E42-06E649D1A1E6}"/>
              </a:ext>
            </a:extLst>
          </p:cNvPr>
          <p:cNvSpPr/>
          <p:nvPr/>
        </p:nvSpPr>
        <p:spPr>
          <a:xfrm>
            <a:off x="3525274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76D4-5BF1-84E8-2D3E-917DFCA71E7B}"/>
              </a:ext>
            </a:extLst>
          </p:cNvPr>
          <p:cNvSpPr/>
          <p:nvPr/>
        </p:nvSpPr>
        <p:spPr>
          <a:xfrm>
            <a:off x="4913696" y="1451350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2B7F0-310B-B5F1-5DAA-85D0465BA49C}"/>
              </a:ext>
            </a:extLst>
          </p:cNvPr>
          <p:cNvSpPr/>
          <p:nvPr/>
        </p:nvSpPr>
        <p:spPr>
          <a:xfrm>
            <a:off x="6370723" y="1431254"/>
            <a:ext cx="856176" cy="223286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FE23-8E1C-DFB9-EED5-F429DB3788DD}"/>
              </a:ext>
            </a:extLst>
          </p:cNvPr>
          <p:cNvSpPr/>
          <p:nvPr/>
        </p:nvSpPr>
        <p:spPr>
          <a:xfrm>
            <a:off x="7727231" y="1442030"/>
            <a:ext cx="856176" cy="222208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504AFD-90C3-D7C2-A382-D6386F4DD612}"/>
              </a:ext>
            </a:extLst>
          </p:cNvPr>
          <p:cNvSpPr/>
          <p:nvPr/>
        </p:nvSpPr>
        <p:spPr>
          <a:xfrm>
            <a:off x="9167810" y="1450703"/>
            <a:ext cx="856176" cy="2212767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/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FF90BE-7723-3559-753B-42E373FC7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528" y="4590822"/>
                <a:ext cx="376449" cy="2616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/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2DD1-BEEA-1AB3-8E1A-845A99B53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1355692" y="4880183"/>
                <a:ext cx="376449" cy="2616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/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AB6780F-CF36-2EB6-456C-03D8E924D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017" y="4869563"/>
                <a:ext cx="376449" cy="2616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/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FD50305-0BFC-CBD5-5524-7C1294A03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344" y="4486998"/>
                <a:ext cx="80674" cy="261610"/>
              </a:xfrm>
              <a:prstGeom prst="rect">
                <a:avLst/>
              </a:prstGeom>
              <a:blipFill>
                <a:blip r:embed="rId17"/>
                <a:stretch>
                  <a:fillRect r="-1500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6079FB85-0033-E87C-93EB-D170DB33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32" r="77353"/>
          <a:stretch/>
        </p:blipFill>
        <p:spPr bwMode="auto">
          <a:xfrm rot="10800000">
            <a:off x="4301796" y="5707448"/>
            <a:ext cx="562329" cy="6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980C3EF7-1C0A-24FE-68BD-DA3C9684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50443" b="50570"/>
          <a:stretch/>
        </p:blipFill>
        <p:spPr bwMode="auto">
          <a:xfrm rot="10800000">
            <a:off x="3465343" y="5017946"/>
            <a:ext cx="610451" cy="6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B46ADC6F-0B3A-A689-A4C3-0122B1998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9" b="51822"/>
          <a:stretch/>
        </p:blipFill>
        <p:spPr bwMode="auto">
          <a:xfrm rot="10800000">
            <a:off x="3186193" y="5657312"/>
            <a:ext cx="581564" cy="6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DA62DABC-4C43-8388-3390-7AED0DB07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t="50612" r="50014"/>
          <a:stretch/>
        </p:blipFill>
        <p:spPr bwMode="auto">
          <a:xfrm rot="10800000">
            <a:off x="4025159" y="5083917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33A9A6E5-1EC5-81C9-2BDE-ACA1EDF75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5" t="50612" r="23024"/>
          <a:stretch/>
        </p:blipFill>
        <p:spPr bwMode="auto">
          <a:xfrm rot="10800000">
            <a:off x="3703345" y="5700442"/>
            <a:ext cx="643628" cy="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olored Disposable Beer Cups Stock Illustration - Download Image Now - Cup,  Disposable Cup, Red - iStock">
            <a:extLst>
              <a:ext uri="{FF2B5EF4-FFF2-40B4-BE49-F238E27FC236}">
                <a16:creationId xmlns:a16="http://schemas.microsoft.com/office/drawing/2014/main" id="{80B9F8A7-820B-AA37-3D89-C6BDE267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r="24345" b="47543"/>
          <a:stretch/>
        </p:blipFill>
        <p:spPr bwMode="auto">
          <a:xfrm rot="10800000">
            <a:off x="3728663" y="4354270"/>
            <a:ext cx="643628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93E487-B70E-5720-DA6F-3E7B9EA717DE}"/>
              </a:ext>
            </a:extLst>
          </p:cNvPr>
          <p:cNvCxnSpPr/>
          <p:nvPr/>
        </p:nvCxnSpPr>
        <p:spPr>
          <a:xfrm>
            <a:off x="2116609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3966B9B-BCDD-FF07-CD9E-A1F43CD878B9}"/>
              </a:ext>
            </a:extLst>
          </p:cNvPr>
          <p:cNvSpPr txBox="1"/>
          <p:nvPr/>
        </p:nvSpPr>
        <p:spPr>
          <a:xfrm>
            <a:off x="3541609" y="6404498"/>
            <a:ext cx="1068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Proof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58D7A1-B1FD-35BD-50F0-933FDF44E0F1}"/>
                  </a:ext>
                </a:extLst>
              </p:cNvPr>
              <p:cNvSpPr txBox="1"/>
              <p:nvPr/>
            </p:nvSpPr>
            <p:spPr>
              <a:xfrm>
                <a:off x="7926670" y="4694646"/>
                <a:ext cx="376450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58D7A1-B1FD-35BD-50F0-933FDF44E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6670" y="4694646"/>
                <a:ext cx="376450" cy="2616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F111F6-2E3F-D4E0-4EA9-2091FEC4BD62}"/>
                  </a:ext>
                </a:extLst>
              </p:cNvPr>
              <p:cNvSpPr txBox="1"/>
              <p:nvPr/>
            </p:nvSpPr>
            <p:spPr>
              <a:xfrm rot="20037914">
                <a:off x="8114895" y="4679265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F111F6-2E3F-D4E0-4EA9-2091FEC4B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7914">
                <a:off x="8114895" y="4679265"/>
                <a:ext cx="376449" cy="2616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18F602-940E-0470-F970-09574673AB8E}"/>
                  </a:ext>
                </a:extLst>
              </p:cNvPr>
              <p:cNvSpPr txBox="1"/>
              <p:nvPr/>
            </p:nvSpPr>
            <p:spPr>
              <a:xfrm>
                <a:off x="7937263" y="4590822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18F602-940E-0470-F970-09574673A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63" y="4590822"/>
                <a:ext cx="376449" cy="2616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635D0E-6198-967B-67D3-25D581E07997}"/>
                  </a:ext>
                </a:extLst>
              </p:cNvPr>
              <p:cNvSpPr txBox="1"/>
              <p:nvPr/>
            </p:nvSpPr>
            <p:spPr>
              <a:xfrm rot="1420743">
                <a:off x="8112427" y="488018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635D0E-6198-967B-67D3-25D581E07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20743">
                <a:off x="8112427" y="4880183"/>
                <a:ext cx="376449" cy="2616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C1C88C-43CD-E1E5-CCE2-AC2BFF017583}"/>
                  </a:ext>
                </a:extLst>
              </p:cNvPr>
              <p:cNvSpPr txBox="1"/>
              <p:nvPr/>
            </p:nvSpPr>
            <p:spPr>
              <a:xfrm>
                <a:off x="7996752" y="4869563"/>
                <a:ext cx="376449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DC1C88C-43CD-E1E5-CCE2-AC2BFF017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752" y="4869563"/>
                <a:ext cx="376449" cy="2616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A68B66-F671-AE80-F09D-5B922CC356F3}"/>
                  </a:ext>
                </a:extLst>
              </p:cNvPr>
              <p:cNvSpPr txBox="1"/>
              <p:nvPr/>
            </p:nvSpPr>
            <p:spPr>
              <a:xfrm>
                <a:off x="7916079" y="4486998"/>
                <a:ext cx="80674" cy="261610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1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1100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1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A68B66-F671-AE80-F09D-5B922CC35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6079" y="4486998"/>
                <a:ext cx="80674" cy="261610"/>
              </a:xfrm>
              <a:prstGeom prst="rect">
                <a:avLst/>
              </a:prstGeom>
              <a:blipFill>
                <a:blip r:embed="rId25"/>
                <a:stretch>
                  <a:fillRect l="-12500" r="-1375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5C4C3F-B98F-9545-F2B9-C9285EB7E832}"/>
              </a:ext>
            </a:extLst>
          </p:cNvPr>
          <p:cNvCxnSpPr/>
          <p:nvPr/>
        </p:nvCxnSpPr>
        <p:spPr>
          <a:xfrm>
            <a:off x="8873344" y="5223626"/>
            <a:ext cx="12649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41DEAF-90DA-551D-DEC1-E7F9C826CE06}"/>
              </a:ext>
            </a:extLst>
          </p:cNvPr>
          <p:cNvGrpSpPr/>
          <p:nvPr/>
        </p:nvGrpSpPr>
        <p:grpSpPr>
          <a:xfrm>
            <a:off x="10350545" y="4755616"/>
            <a:ext cx="660927" cy="1125697"/>
            <a:chOff x="4061293" y="3756015"/>
            <a:chExt cx="990010" cy="1856197"/>
          </a:xfrm>
        </p:grpSpPr>
        <p:pic>
          <p:nvPicPr>
            <p:cNvPr id="30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DD97A360-A595-6A1E-43BA-BB2F48286E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836" b="51493"/>
            <a:stretch/>
          </p:blipFill>
          <p:spPr bwMode="auto">
            <a:xfrm>
              <a:off x="4138297" y="4497720"/>
              <a:ext cx="859414" cy="111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265F6DC9-6912-2D7B-A744-6D601109C6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2" t="50320" r="23546" b="36120"/>
            <a:stretch/>
          </p:blipFill>
          <p:spPr bwMode="auto">
            <a:xfrm>
              <a:off x="4061293" y="4252119"/>
              <a:ext cx="976184" cy="31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AA525765-4650-0BD4-9E5D-0A0A8E11B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509" r="76586" b="35931"/>
            <a:stretch/>
          </p:blipFill>
          <p:spPr bwMode="auto">
            <a:xfrm>
              <a:off x="4135527" y="4103596"/>
              <a:ext cx="868687" cy="311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B9752743-D522-31E9-578E-25A519C50D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7" t="1" r="49958" b="91091"/>
            <a:stretch/>
          </p:blipFill>
          <p:spPr bwMode="auto">
            <a:xfrm>
              <a:off x="4067442" y="4060641"/>
              <a:ext cx="964097" cy="204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09C95510-AF38-F068-043E-E029F7B8BE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2" t="47413" r="49636" b="36421"/>
            <a:stretch/>
          </p:blipFill>
          <p:spPr bwMode="auto">
            <a:xfrm>
              <a:off x="4112189" y="3756015"/>
              <a:ext cx="939114" cy="37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1,300+ Red Plastic Cup Illustrations, Royalty-Free Vector Graphics &amp; Clip  Art - iStock">
              <a:extLst>
                <a:ext uri="{FF2B5EF4-FFF2-40B4-BE49-F238E27FC236}">
                  <a16:creationId xmlns:a16="http://schemas.microsoft.com/office/drawing/2014/main" id="{4541CDE9-9CC9-89DE-21AF-24E84EC55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4014" b="91846"/>
            <a:stretch/>
          </p:blipFill>
          <p:spPr bwMode="auto">
            <a:xfrm>
              <a:off x="4077247" y="3795187"/>
              <a:ext cx="964098" cy="187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6FDFB7C-0B7B-7C42-13B4-C3A21D41569F}"/>
              </a:ext>
            </a:extLst>
          </p:cNvPr>
          <p:cNvSpPr txBox="1"/>
          <p:nvPr/>
        </p:nvSpPr>
        <p:spPr>
          <a:xfrm>
            <a:off x="9913594" y="5985810"/>
            <a:ext cx="1525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New proof where size only depends on one clause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51F40C4-A885-CC9A-0AA7-A3D3C022758E}"/>
                  </a:ext>
                </a:extLst>
              </p:cNvPr>
              <p:cNvSpPr txBox="1"/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dirty="0"/>
                  <a:t>-Protocols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51F40C4-A885-CC9A-0AA7-A3D3C0227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154" y="5305570"/>
                <a:ext cx="1139414" cy="338554"/>
              </a:xfrm>
              <a:prstGeom prst="rect">
                <a:avLst/>
              </a:prstGeom>
              <a:blipFill>
                <a:blip r:embed="rId26"/>
                <a:stretch>
                  <a:fillRect t="-3571" r="-219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4">
            <a:extLst>
              <a:ext uri="{FF2B5EF4-FFF2-40B4-BE49-F238E27FC236}">
                <a16:creationId xmlns:a16="http://schemas.microsoft.com/office/drawing/2014/main" id="{56AC0EC9-F5E4-C8F0-46DF-8909134CE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15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D7DB4035-BF6E-EF53-FB3A-3CA49A29C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081" y="4363236"/>
            <a:ext cx="927140" cy="193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BF7CC1-685F-EF11-8EBB-596FA0B23C55}"/>
              </a:ext>
            </a:extLst>
          </p:cNvPr>
          <p:cNvSpPr txBox="1"/>
          <p:nvPr/>
        </p:nvSpPr>
        <p:spPr>
          <a:xfrm>
            <a:off x="1974046" y="4851147"/>
            <a:ext cx="1501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[CDS94, AOS02]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6DF966-2824-7359-5232-738859D3B5BE}"/>
              </a:ext>
            </a:extLst>
          </p:cNvPr>
          <p:cNvSpPr txBox="1"/>
          <p:nvPr/>
        </p:nvSpPr>
        <p:spPr>
          <a:xfrm>
            <a:off x="8956001" y="4864750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[</a:t>
            </a:r>
            <a:r>
              <a:rPr lang="en-US" sz="1600" dirty="0">
                <a:solidFill>
                  <a:srgbClr val="C00000"/>
                </a:solidFill>
              </a:rPr>
              <a:t>G</a:t>
            </a:r>
            <a:r>
              <a:rPr lang="en-US" sz="1600" dirty="0">
                <a:solidFill>
                  <a:schemeClr val="accent5"/>
                </a:solidFill>
              </a:rPr>
              <a:t>GHK22]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733F06-84FB-42FA-25E8-5D39C497A5A1}"/>
                  </a:ext>
                </a:extLst>
              </p:cNvPr>
              <p:cNvSpPr txBox="1"/>
              <p:nvPr/>
            </p:nvSpPr>
            <p:spPr>
              <a:xfrm>
                <a:off x="8936110" y="5266164"/>
                <a:ext cx="1139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1600" dirty="0"/>
                  <a:t>-Protocols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733F06-84FB-42FA-25E8-5D39C497A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110" y="5266164"/>
                <a:ext cx="1139414" cy="338554"/>
              </a:xfrm>
              <a:prstGeom prst="rect">
                <a:avLst/>
              </a:prstGeom>
              <a:blipFill>
                <a:blip r:embed="rId27"/>
                <a:stretch>
                  <a:fillRect t="-3571" r="-1099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4EBDA290-C806-C3F6-BBEC-5B5C5C5613E2}"/>
              </a:ext>
            </a:extLst>
          </p:cNvPr>
          <p:cNvSpPr txBox="1"/>
          <p:nvPr/>
        </p:nvSpPr>
        <p:spPr>
          <a:xfrm>
            <a:off x="1042282" y="142984"/>
            <a:ext cx="2225743" cy="769441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</a:t>
            </a:r>
            <a:endParaRPr lang="en-US" sz="4400" dirty="0">
              <a:solidFill>
                <a:schemeClr val="accent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1AF10CB-1DE7-13CB-1C04-021B8DA452D3}"/>
              </a:ext>
            </a:extLst>
          </p:cNvPr>
          <p:cNvCxnSpPr/>
          <p:nvPr/>
        </p:nvCxnSpPr>
        <p:spPr>
          <a:xfrm>
            <a:off x="838200" y="1027907"/>
            <a:ext cx="2650167" cy="366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2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105D-8B00-BE46-8C49-C150DDF8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1"/>
                </a:solidFill>
              </a:rPr>
              <a:t>Goal</a:t>
            </a:r>
          </a:p>
        </p:txBody>
      </p:sp>
      <p:pic>
        <p:nvPicPr>
          <p:cNvPr id="37" name="Picture 4" descr="These Kids Learned How To Stack Cups And Were Actually Good At It">
            <a:extLst>
              <a:ext uri="{FF2B5EF4-FFF2-40B4-BE49-F238E27FC236}">
                <a16:creationId xmlns:a16="http://schemas.microsoft.com/office/drawing/2014/main" id="{1618E175-D3BC-7076-B23D-0CBDAC746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092" y="1663420"/>
            <a:ext cx="6269816" cy="353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97BA4B6-C3EF-9152-754C-873ED856D0D2}"/>
              </a:ext>
            </a:extLst>
          </p:cNvPr>
          <p:cNvSpPr txBox="1"/>
          <p:nvPr/>
        </p:nvSpPr>
        <p:spPr>
          <a:xfrm>
            <a:off x="297629" y="5636790"/>
            <a:ext cx="1159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Speed-Stacking </a:t>
            </a:r>
            <a:r>
              <a:rPr lang="en-US" sz="3200" dirty="0"/>
              <a:t>Sublinear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/>
              <a:t>Public-Coin ZK-IP for Disjunctions</a:t>
            </a:r>
          </a:p>
        </p:txBody>
      </p:sp>
    </p:spTree>
    <p:extLst>
      <p:ext uri="{BB962C8B-B14F-4D97-AF65-F5344CB8AC3E}">
        <p14:creationId xmlns:p14="http://schemas.microsoft.com/office/powerpoint/2010/main" val="150085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D102-CCE6-9D9F-7757-477062E7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>
                <a:solidFill>
                  <a:schemeClr val="accent1"/>
                </a:solidFill>
              </a:rPr>
              <a:t>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19ED-9887-5BDD-F223-C18DED3674F5}"/>
              </a:ext>
            </a:extLst>
          </p:cNvPr>
          <p:cNvSpPr txBox="1"/>
          <p:nvPr/>
        </p:nvSpPr>
        <p:spPr>
          <a:xfrm>
            <a:off x="1057676" y="1862811"/>
            <a:ext cx="98480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Extend stacking framework </a:t>
            </a:r>
            <a:r>
              <a:rPr lang="en-US" dirty="0">
                <a:solidFill>
                  <a:schemeClr val="accent5"/>
                </a:solidFill>
              </a:rPr>
              <a:t>[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5"/>
                </a:solidFill>
              </a:rPr>
              <a:t>GHK22] </a:t>
            </a:r>
            <a:r>
              <a:rPr lang="en-US" dirty="0"/>
              <a:t>to multi-round public-coin ZK-IP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52E144-FEBA-1685-0339-1A463F2406A9}"/>
              </a:ext>
            </a:extLst>
          </p:cNvPr>
          <p:cNvSpPr txBox="1"/>
          <p:nvPr/>
        </p:nvSpPr>
        <p:spPr>
          <a:xfrm>
            <a:off x="1057675" y="2649244"/>
            <a:ext cx="984806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Show that many existing sublinear proof systems are stackable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14828B-8251-6C47-F214-57E37955F810}"/>
              </a:ext>
            </a:extLst>
          </p:cNvPr>
          <p:cNvSpPr txBox="1"/>
          <p:nvPr/>
        </p:nvSpPr>
        <p:spPr>
          <a:xfrm>
            <a:off x="1057675" y="4267383"/>
            <a:ext cx="984806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prover time = </a:t>
            </a:r>
            <a:r>
              <a:rPr lang="en-US" dirty="0">
                <a:solidFill>
                  <a:schemeClr val="tx1"/>
                </a:solidFill>
              </a:rPr>
              <a:t>Prover time for a single branch + time to simulate remaining clauses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72695-FC05-69E5-E3BF-1133A52130F9}"/>
              </a:ext>
            </a:extLst>
          </p:cNvPr>
          <p:cNvSpPr txBox="1"/>
          <p:nvPr/>
        </p:nvSpPr>
        <p:spPr>
          <a:xfrm>
            <a:off x="1057675" y="3435677"/>
            <a:ext cx="98480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proof size = Proof size for a single clause + log (# clauses)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7C0D78-B158-563E-8DA7-09C8CCD42505}"/>
                  </a:ext>
                </a:extLst>
              </p:cNvPr>
              <p:cNvSpPr txBox="1"/>
              <p:nvPr/>
            </p:nvSpPr>
            <p:spPr>
              <a:xfrm>
                <a:off x="1718887" y="5099089"/>
                <a:ext cx="87542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/>
                  <a:t>In sublinear proofs:</a:t>
                </a:r>
                <a:br>
                  <a:rPr lang="en-US" u="sng" dirty="0"/>
                </a:br>
                <a:r>
                  <a:rPr lang="en-US" dirty="0">
                    <a:solidFill>
                      <a:schemeClr val="accent1"/>
                    </a:solidFill>
                  </a:rPr>
                  <a:t>Simulation time &lt; Prover time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Faster prover time for disjunctions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7C0D78-B158-563E-8DA7-09C8CCD42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887" y="5099089"/>
                <a:ext cx="8754226" cy="923330"/>
              </a:xfrm>
              <a:prstGeom prst="rect">
                <a:avLst/>
              </a:prstGeom>
              <a:blipFill>
                <a:blip r:embed="rId3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728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19DA3C-1582-B647-242D-D26E3FC681C2}"/>
                  </a:ext>
                </a:extLst>
              </p:cNvPr>
              <p:cNvSpPr txBox="1"/>
              <p:nvPr/>
            </p:nvSpPr>
            <p:spPr>
              <a:xfrm>
                <a:off x="1450773" y="2269251"/>
                <a:ext cx="929044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>
                    <a:solidFill>
                      <a:srgbClr val="C00000"/>
                    </a:solidFill>
                  </a:rPr>
                  <a:t>Recall: </a:t>
                </a:r>
                <a:r>
                  <a:rPr lang="en-US" sz="6000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sz="6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6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sz="60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-Protocols</a:t>
                </a:r>
                <a:endParaRPr lang="en-US" sz="6000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19DA3C-1582-B647-242D-D26E3FC68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773" y="2269251"/>
                <a:ext cx="9290449" cy="1015663"/>
              </a:xfrm>
              <a:prstGeom prst="rect">
                <a:avLst/>
              </a:prstGeom>
              <a:blipFill>
                <a:blip r:embed="rId3"/>
                <a:stretch>
                  <a:fillRect l="-4098" t="-19753" b="-40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C1A5E9E-813F-3608-0634-33B2A7E52A0E}"/>
              </a:ext>
            </a:extLst>
          </p:cNvPr>
          <p:cNvSpPr txBox="1"/>
          <p:nvPr/>
        </p:nvSpPr>
        <p:spPr>
          <a:xfrm>
            <a:off x="3634587" y="3364303"/>
            <a:ext cx="4922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[</a:t>
            </a:r>
            <a:r>
              <a:rPr lang="en-US" sz="2400" dirty="0">
                <a:solidFill>
                  <a:srgbClr val="C00000"/>
                </a:solidFill>
              </a:rPr>
              <a:t>G</a:t>
            </a:r>
            <a:r>
              <a:rPr lang="en-US" sz="2400" dirty="0">
                <a:solidFill>
                  <a:schemeClr val="accent5"/>
                </a:solidFill>
              </a:rPr>
              <a:t>-Green-Hall-Andersen-</a:t>
            </a:r>
            <a:r>
              <a:rPr lang="en-US" sz="2400" dirty="0" err="1">
                <a:solidFill>
                  <a:schemeClr val="accent5"/>
                </a:solidFill>
              </a:rPr>
              <a:t>Kaptchuk</a:t>
            </a:r>
            <a:r>
              <a:rPr lang="en-US" sz="2400" dirty="0">
                <a:solidFill>
                  <a:schemeClr val="accent5"/>
                </a:solidFill>
              </a:rPr>
              <a:t> 22]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313160-4E62-0105-4DAA-7CB70E7763A6}"/>
              </a:ext>
            </a:extLst>
          </p:cNvPr>
          <p:cNvGrpSpPr/>
          <p:nvPr/>
        </p:nvGrpSpPr>
        <p:grpSpPr>
          <a:xfrm>
            <a:off x="2906025" y="4515650"/>
            <a:ext cx="6379949" cy="1125697"/>
            <a:chOff x="2880827" y="4457898"/>
            <a:chExt cx="6379949" cy="1125697"/>
          </a:xfrm>
        </p:grpSpPr>
        <p:pic>
          <p:nvPicPr>
            <p:cNvPr id="11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8685F711-B19E-E337-19B3-752FD2F09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632" r="77353"/>
            <a:stretch/>
          </p:blipFill>
          <p:spPr bwMode="auto">
            <a:xfrm>
              <a:off x="4295182" y="4623708"/>
              <a:ext cx="562329" cy="647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153491A7-8DFD-476E-4B39-AC895C22D6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72" r="50443" b="50570"/>
            <a:stretch/>
          </p:blipFill>
          <p:spPr bwMode="auto">
            <a:xfrm>
              <a:off x="4945293" y="4651028"/>
              <a:ext cx="610451" cy="690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00B4F4D5-4E39-F16C-4685-97C45157AE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579" b="51822"/>
            <a:stretch/>
          </p:blipFill>
          <p:spPr bwMode="auto">
            <a:xfrm>
              <a:off x="2880827" y="4651028"/>
              <a:ext cx="581564" cy="672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D7D9A3BA-A8DC-D051-520E-2BEB720254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5" t="50612" r="50014"/>
            <a:stretch/>
          </p:blipFill>
          <p:spPr bwMode="auto">
            <a:xfrm>
              <a:off x="5601197" y="4602611"/>
              <a:ext cx="643628" cy="689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BD991670-9817-C189-CD76-A24F7C32A9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55" t="50612" r="23024"/>
            <a:stretch/>
          </p:blipFill>
          <p:spPr bwMode="auto">
            <a:xfrm>
              <a:off x="3571321" y="4581515"/>
              <a:ext cx="643628" cy="689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olored Disposable Beer Cups Stock Illustration - Download Image Now - Cup,  Disposable Cup, Red - iStock">
              <a:extLst>
                <a:ext uri="{FF2B5EF4-FFF2-40B4-BE49-F238E27FC236}">
                  <a16:creationId xmlns:a16="http://schemas.microsoft.com/office/drawing/2014/main" id="{87F9AF57-EAA8-67F2-5DDC-8A523A1A20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4" r="24345" b="47543"/>
            <a:stretch/>
          </p:blipFill>
          <p:spPr bwMode="auto">
            <a:xfrm>
              <a:off x="6274698" y="4654373"/>
              <a:ext cx="643628" cy="73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54F1B8E-644E-EFE3-6377-4235BE403E49}"/>
                </a:ext>
              </a:extLst>
            </p:cNvPr>
            <p:cNvCxnSpPr/>
            <p:nvPr/>
          </p:nvCxnSpPr>
          <p:spPr>
            <a:xfrm>
              <a:off x="7179298" y="4926458"/>
              <a:ext cx="126494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385ADA-F09D-CA8D-92E5-CE384E0C22C6}"/>
                </a:ext>
              </a:extLst>
            </p:cNvPr>
            <p:cNvGrpSpPr/>
            <p:nvPr/>
          </p:nvGrpSpPr>
          <p:grpSpPr>
            <a:xfrm>
              <a:off x="8599849" y="4457898"/>
              <a:ext cx="660927" cy="1125697"/>
              <a:chOff x="4061293" y="3756015"/>
              <a:chExt cx="990010" cy="1856197"/>
            </a:xfrm>
          </p:grpSpPr>
          <p:pic>
            <p:nvPicPr>
              <p:cNvPr id="19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8F1B3D9B-4D79-C473-EC2B-7C52F4D82C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6836" b="51493"/>
              <a:stretch/>
            </p:blipFill>
            <p:spPr bwMode="auto">
              <a:xfrm>
                <a:off x="4138297" y="4497720"/>
                <a:ext cx="859414" cy="1114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214CCFA7-1E73-8EF8-7FC3-8BD734DFB1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42" t="50320" r="23546" b="36120"/>
              <a:stretch/>
            </p:blipFill>
            <p:spPr bwMode="auto">
              <a:xfrm>
                <a:off x="4061293" y="4252119"/>
                <a:ext cx="976184" cy="311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C073DBD9-263E-9666-4302-CB864BA10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509" r="76586" b="35931"/>
              <a:stretch/>
            </p:blipFill>
            <p:spPr bwMode="auto">
              <a:xfrm>
                <a:off x="4135527" y="4103596"/>
                <a:ext cx="868687" cy="311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F1EA9DC1-39A4-286E-F52B-113FCBB956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57" t="1" r="49958" b="91091"/>
              <a:stretch/>
            </p:blipFill>
            <p:spPr bwMode="auto">
              <a:xfrm>
                <a:off x="4067442" y="4060641"/>
                <a:ext cx="964097" cy="2046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634A35B9-AFAD-D028-A92A-AD49A546FA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52" t="47413" r="49636" b="36421"/>
              <a:stretch/>
            </p:blipFill>
            <p:spPr bwMode="auto">
              <a:xfrm>
                <a:off x="4112189" y="3756015"/>
                <a:ext cx="939114" cy="3714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1,300+ Red Plastic Cup Illustrations, Royalty-Free Vector Graphics &amp; Clip  Art - iStock">
                <a:extLst>
                  <a:ext uri="{FF2B5EF4-FFF2-40B4-BE49-F238E27FC236}">
                    <a16:creationId xmlns:a16="http://schemas.microsoft.com/office/drawing/2014/main" id="{C713B7C8-6E4F-13C7-9014-640100AD4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r="24014" b="91846"/>
              <a:stretch/>
            </p:blipFill>
            <p:spPr bwMode="auto">
              <a:xfrm>
                <a:off x="4077247" y="3795187"/>
                <a:ext cx="964098" cy="187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96292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4175395" y="3212569"/>
                <a:ext cx="695484" cy="31228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5" y="3212569"/>
                <a:ext cx="695484" cy="312282"/>
              </a:xfrm>
              <a:prstGeom prst="rect">
                <a:avLst/>
              </a:prstGeom>
              <a:blipFill>
                <a:blip r:embed="rId6"/>
                <a:stretch>
                  <a:fillRect b="-3704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26FBB0F-DF04-8044-8B47-92200A737E66}"/>
                  </a:ext>
                </a:extLst>
              </p:cNvPr>
              <p:cNvSpPr/>
              <p:nvPr/>
            </p:nvSpPr>
            <p:spPr>
              <a:xfrm>
                <a:off x="5879094" y="3204734"/>
                <a:ext cx="695484" cy="31228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26FBB0F-DF04-8044-8B47-92200A737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094" y="3204734"/>
                <a:ext cx="695484" cy="31228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E5B4D3-12FB-4647-9FAF-EA929A36CB5C}"/>
                  </a:ext>
                </a:extLst>
              </p:cNvPr>
              <p:cNvSpPr/>
              <p:nvPr/>
            </p:nvSpPr>
            <p:spPr>
              <a:xfrm>
                <a:off x="7570491" y="3200670"/>
                <a:ext cx="695484" cy="31228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E5B4D3-12FB-4647-9FAF-EA929A36CB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0491" y="3200670"/>
                <a:ext cx="695484" cy="312282"/>
              </a:xfrm>
              <a:prstGeom prst="rect">
                <a:avLst/>
              </a:prstGeom>
              <a:blipFill>
                <a:blip r:embed="rId14"/>
                <a:stretch>
                  <a:fillRect b="-3704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B21CCF02-D9AA-E343-9EEC-1B4069F58640}"/>
              </a:ext>
            </a:extLst>
          </p:cNvPr>
          <p:cNvSpPr/>
          <p:nvPr/>
        </p:nvSpPr>
        <p:spPr>
          <a:xfrm>
            <a:off x="4070960" y="1767691"/>
            <a:ext cx="884219" cy="31508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8ADCEF3-B04D-424C-B495-6CF739E85313}"/>
              </a:ext>
            </a:extLst>
          </p:cNvPr>
          <p:cNvSpPr/>
          <p:nvPr/>
        </p:nvSpPr>
        <p:spPr>
          <a:xfrm>
            <a:off x="5798988" y="1767691"/>
            <a:ext cx="861454" cy="31508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C7F0143-7B0D-804C-9CB6-A8AADC2BDF9B}"/>
              </a:ext>
            </a:extLst>
          </p:cNvPr>
          <p:cNvSpPr/>
          <p:nvPr/>
        </p:nvSpPr>
        <p:spPr>
          <a:xfrm>
            <a:off x="7461628" y="1767690"/>
            <a:ext cx="880882" cy="315081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9F7CD2B-14E0-D646-8DE8-78BFBF340634}"/>
                  </a:ext>
                </a:extLst>
              </p:cNvPr>
              <p:cNvSpPr txBox="1"/>
              <p:nvPr/>
            </p:nvSpPr>
            <p:spPr>
              <a:xfrm>
                <a:off x="4330968" y="4460766"/>
                <a:ext cx="364202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9F7CD2B-14E0-D646-8DE8-78BFBF340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968" y="4460766"/>
                <a:ext cx="364202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613AC6-F4B3-1340-857F-AE644A71E454}"/>
                  </a:ext>
                </a:extLst>
              </p:cNvPr>
              <p:cNvSpPr txBox="1"/>
              <p:nvPr/>
            </p:nvSpPr>
            <p:spPr>
              <a:xfrm>
                <a:off x="6056318" y="4460766"/>
                <a:ext cx="364202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613AC6-F4B3-1340-857F-AE644A71E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318" y="4460766"/>
                <a:ext cx="364202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D443A39-392C-D94B-B587-3E982B3DEFBF}"/>
                  </a:ext>
                </a:extLst>
              </p:cNvPr>
              <p:cNvSpPr txBox="1"/>
              <p:nvPr/>
            </p:nvSpPr>
            <p:spPr>
              <a:xfrm>
                <a:off x="7718219" y="4460766"/>
                <a:ext cx="364202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D443A39-392C-D94B-B587-3E982B3DE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219" y="4460766"/>
                <a:ext cx="364202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78405057-5879-4DE4-ABDE-358AF7D16151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Callout 16">
                <a:extLst>
                  <a:ext uri="{FF2B5EF4-FFF2-40B4-BE49-F238E27FC236}">
                    <a16:creationId xmlns:a16="http://schemas.microsoft.com/office/drawing/2014/main" id="{9B93AEE2-1480-8CEB-177C-9790055E0DC5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7" name="Oval Callout 16">
                <a:extLst>
                  <a:ext uri="{FF2B5EF4-FFF2-40B4-BE49-F238E27FC236}">
                    <a16:creationId xmlns:a16="http://schemas.microsoft.com/office/drawing/2014/main" id="{9B93AEE2-1480-8CEB-177C-9790055E0D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03368BC3-4972-5650-7ADB-16E3711542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03368BC3-4972-5650-7ADB-16E3711542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23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62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13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EF9105D-8B00-BE46-8C49-C150DDF8BC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3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513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47E83D9-DAAC-DE73-8A56-E2351449FEBE}"/>
              </a:ext>
            </a:extLst>
          </p:cNvPr>
          <p:cNvSpPr txBox="1"/>
          <p:nvPr/>
        </p:nvSpPr>
        <p:spPr>
          <a:xfrm>
            <a:off x="5393280" y="4948130"/>
            <a:ext cx="176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Prover can compute these messages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C16E9C27-08D0-B86E-FF50-CF79F71FCB51}"/>
              </a:ext>
            </a:extLst>
          </p:cNvPr>
          <p:cNvSpPr/>
          <p:nvPr/>
        </p:nvSpPr>
        <p:spPr>
          <a:xfrm>
            <a:off x="6096000" y="453056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21678-353F-E97F-45A4-C650C4FDCCFB}"/>
              </a:ext>
            </a:extLst>
          </p:cNvPr>
          <p:cNvSpPr txBox="1"/>
          <p:nvPr/>
        </p:nvSpPr>
        <p:spPr>
          <a:xfrm>
            <a:off x="7087425" y="4948130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8D432-8FF0-998D-1EB7-53DE35853C71}"/>
              </a:ext>
            </a:extLst>
          </p:cNvPr>
          <p:cNvSpPr txBox="1"/>
          <p:nvPr/>
        </p:nvSpPr>
        <p:spPr>
          <a:xfrm>
            <a:off x="3624064" y="4978603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3902475D-9769-94FF-D6BD-060479342C04}"/>
              </a:ext>
            </a:extLst>
          </p:cNvPr>
          <p:cNvSpPr/>
          <p:nvPr/>
        </p:nvSpPr>
        <p:spPr>
          <a:xfrm>
            <a:off x="7757901" y="455371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A5835ECA-B8A0-71A2-6D6C-5961D93C8861}"/>
              </a:ext>
            </a:extLst>
          </p:cNvPr>
          <p:cNvSpPr/>
          <p:nvPr/>
        </p:nvSpPr>
        <p:spPr>
          <a:xfrm>
            <a:off x="4304670" y="453837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BD319BB-FB09-BB10-C2D1-D0FE8883968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BD319BB-FB09-BB10-C2D1-D0FE888396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19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6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[GMR85]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68490-17EB-794A-AB0B-68077B16C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32A3FE-8FB3-E942-8656-9A596E9CD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517433-9ED7-8A4A-98D7-78DC8871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Callout 24">
                <a:extLst>
                  <a:ext uri="{FF2B5EF4-FFF2-40B4-BE49-F238E27FC236}">
                    <a16:creationId xmlns:a16="http://schemas.microsoft.com/office/drawing/2014/main" id="{6423E7F0-6361-8346-9EDB-6C198FCA6C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Callout 26">
            <a:extLst>
              <a:ext uri="{FF2B5EF4-FFF2-40B4-BE49-F238E27FC236}">
                <a16:creationId xmlns:a16="http://schemas.microsoft.com/office/drawing/2014/main" id="{FA85ECDF-FFF5-FE40-A4B9-3CF36A21627C}"/>
              </a:ext>
            </a:extLst>
          </p:cNvPr>
          <p:cNvSpPr/>
          <p:nvPr/>
        </p:nvSpPr>
        <p:spPr>
          <a:xfrm>
            <a:off x="3835905" y="5122886"/>
            <a:ext cx="1844024" cy="726141"/>
          </a:xfrm>
          <a:prstGeom prst="wedgeEllipseCallout">
            <a:avLst>
              <a:gd name="adj1" fmla="val 36876"/>
              <a:gd name="adj2" fmla="val -8228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Okay, I believe you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CDD12-8A95-CE43-9A9E-C4435151C680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475E70-2C5A-0B4A-B1AD-32009186EC26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ED7E31-BA8D-F24F-A804-17F35875C1C0}"/>
              </a:ext>
            </a:extLst>
          </p:cNvPr>
          <p:cNvCxnSpPr>
            <a:cxnSpLocks/>
          </p:cNvCxnSpPr>
          <p:nvPr/>
        </p:nvCxnSpPr>
        <p:spPr>
          <a:xfrm>
            <a:off x="2105213" y="39200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DCB3F9-8A0A-2240-8DBE-90F8F9CED395}"/>
              </a:ext>
            </a:extLst>
          </p:cNvPr>
          <p:cNvCxnSpPr>
            <a:cxnSpLocks/>
          </p:cNvCxnSpPr>
          <p:nvPr/>
        </p:nvCxnSpPr>
        <p:spPr>
          <a:xfrm>
            <a:off x="2105212" y="47582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109795-4D37-5141-81C7-15C847EBC29B}"/>
              </a:ext>
            </a:extLst>
          </p:cNvPr>
          <p:cNvCxnSpPr>
            <a:cxnSpLocks/>
          </p:cNvCxnSpPr>
          <p:nvPr/>
        </p:nvCxnSpPr>
        <p:spPr>
          <a:xfrm flipH="1">
            <a:off x="2064736" y="4350328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70E4A3F-54F9-4242-8EA8-1546254DD5FE}"/>
              </a:ext>
            </a:extLst>
          </p:cNvPr>
          <p:cNvSpPr txBox="1"/>
          <p:nvPr/>
        </p:nvSpPr>
        <p:spPr>
          <a:xfrm>
            <a:off x="3263159" y="34729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1C0E37-F9BF-724E-B84F-606F63C72950}"/>
              </a:ext>
            </a:extLst>
          </p:cNvPr>
          <p:cNvSpPr txBox="1"/>
          <p:nvPr/>
        </p:nvSpPr>
        <p:spPr>
          <a:xfrm>
            <a:off x="3263159" y="39318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282F6F-1832-2A4E-8980-EDD5C114D071}"/>
              </a:ext>
            </a:extLst>
          </p:cNvPr>
          <p:cNvSpPr txBox="1"/>
          <p:nvPr/>
        </p:nvSpPr>
        <p:spPr>
          <a:xfrm>
            <a:off x="3267167" y="43589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874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E4CAE6F-CDA6-3817-7EC4-3CB3DEF2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608" y="355332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EF383-27DA-829C-3D3F-F45401223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21" y="3553321"/>
            <a:ext cx="960618" cy="13255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746294-B0F6-C1E9-FA61-AEADED355F82}"/>
              </a:ext>
            </a:extLst>
          </p:cNvPr>
          <p:cNvCxnSpPr>
            <a:cxnSpLocks/>
          </p:cNvCxnSpPr>
          <p:nvPr/>
        </p:nvCxnSpPr>
        <p:spPr>
          <a:xfrm>
            <a:off x="1892318" y="380181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853035-1B5E-AA6D-7994-D78A63F5B228}"/>
              </a:ext>
            </a:extLst>
          </p:cNvPr>
          <p:cNvCxnSpPr>
            <a:cxnSpLocks/>
          </p:cNvCxnSpPr>
          <p:nvPr/>
        </p:nvCxnSpPr>
        <p:spPr>
          <a:xfrm>
            <a:off x="1892317" y="464001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66226-09A8-5699-C9CC-42BFDC526143}"/>
              </a:ext>
            </a:extLst>
          </p:cNvPr>
          <p:cNvCxnSpPr>
            <a:cxnSpLocks/>
          </p:cNvCxnSpPr>
          <p:nvPr/>
        </p:nvCxnSpPr>
        <p:spPr>
          <a:xfrm flipH="1">
            <a:off x="1851841" y="4232120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/>
              <p:nvPr/>
            </p:nvSpPr>
            <p:spPr>
              <a:xfrm>
                <a:off x="3050264" y="3354782"/>
                <a:ext cx="4326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264" y="3354782"/>
                <a:ext cx="43261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/>
              <p:nvPr/>
            </p:nvSpPr>
            <p:spPr>
              <a:xfrm>
                <a:off x="3050264" y="3813688"/>
                <a:ext cx="404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264" y="3813688"/>
                <a:ext cx="40440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/>
              <p:nvPr/>
            </p:nvSpPr>
            <p:spPr>
              <a:xfrm>
                <a:off x="3054272" y="4240710"/>
                <a:ext cx="4079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272" y="4240710"/>
                <a:ext cx="40793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564F8D-E9AB-8E13-42A2-91482D9D1C3D}"/>
              </a:ext>
            </a:extLst>
          </p:cNvPr>
          <p:cNvSpPr txBox="1"/>
          <p:nvPr/>
        </p:nvSpPr>
        <p:spPr>
          <a:xfrm>
            <a:off x="285921" y="492856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A6FE0-6B49-5B6E-DD31-B110FBBCA721}"/>
              </a:ext>
            </a:extLst>
          </p:cNvPr>
          <p:cNvSpPr txBox="1"/>
          <p:nvPr/>
        </p:nvSpPr>
        <p:spPr>
          <a:xfrm>
            <a:off x="5469937" y="48305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7952A1-68B8-F546-CE95-046A20FA84CB}"/>
              </a:ext>
            </a:extLst>
          </p:cNvPr>
          <p:cNvGrpSpPr/>
          <p:nvPr/>
        </p:nvGrpSpPr>
        <p:grpSpPr>
          <a:xfrm>
            <a:off x="7544261" y="3017485"/>
            <a:ext cx="3856002" cy="2397234"/>
            <a:chOff x="-66242" y="715955"/>
            <a:chExt cx="3856002" cy="23972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E99EA5-1DD4-254E-506B-B8EE2C07B968}"/>
                </a:ext>
              </a:extLst>
            </p:cNvPr>
            <p:cNvSpPr/>
            <p:nvPr/>
          </p:nvSpPr>
          <p:spPr>
            <a:xfrm>
              <a:off x="-66242" y="715955"/>
              <a:ext cx="3856002" cy="23972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5777A0-08D5-B943-01F3-6B36A9EA04F0}"/>
                </a:ext>
              </a:extLst>
            </p:cNvPr>
            <p:cNvSpPr/>
            <p:nvPr/>
          </p:nvSpPr>
          <p:spPr>
            <a:xfrm>
              <a:off x="3300786" y="2424755"/>
              <a:ext cx="358814" cy="37325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7C813BA-58D0-5A51-5233-98F5979525B8}"/>
                </a:ext>
              </a:extLst>
            </p:cNvPr>
            <p:cNvSpPr/>
            <p:nvPr/>
          </p:nvSpPr>
          <p:spPr>
            <a:xfrm>
              <a:off x="1866922" y="1695595"/>
              <a:ext cx="358814" cy="3732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44775B-43D6-D5D2-7564-DD842C0FFDDD}"/>
                </a:ext>
              </a:extLst>
            </p:cNvPr>
            <p:cNvSpPr/>
            <p:nvPr/>
          </p:nvSpPr>
          <p:spPr>
            <a:xfrm>
              <a:off x="2002836" y="2447844"/>
              <a:ext cx="358814" cy="3732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BF4725-014A-DDFB-FF93-1B7D639D9CA0}"/>
                </a:ext>
              </a:extLst>
            </p:cNvPr>
            <p:cNvSpPr txBox="1"/>
            <p:nvPr/>
          </p:nvSpPr>
          <p:spPr>
            <a:xfrm>
              <a:off x="605600" y="917529"/>
              <a:ext cx="2777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/>
                <a:t>Stackable Property 1: </a:t>
              </a:r>
            </a:p>
            <a:p>
              <a:pPr algn="ctr"/>
              <a:r>
                <a:rPr lang="en-US" sz="1600" u="sng" dirty="0"/>
                <a:t>Extended Honest Verifier ZK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82FE05C-E6EE-04EF-68E7-B2930D6EBB5E}"/>
                    </a:ext>
                  </a:extLst>
                </p:cNvPr>
                <p:cNvSpPr txBox="1"/>
                <p:nvPr/>
              </p:nvSpPr>
              <p:spPr>
                <a:xfrm>
                  <a:off x="1118195" y="1695595"/>
                  <a:ext cx="12366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Sample  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82FE05C-E6EE-04EF-68E7-B2930D6EBB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195" y="1695595"/>
                  <a:ext cx="1236680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3061"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63D9AC2-478D-EFCD-54D1-C0005933E27E}"/>
                    </a:ext>
                  </a:extLst>
                </p:cNvPr>
                <p:cNvSpPr txBox="1"/>
                <p:nvPr/>
              </p:nvSpPr>
              <p:spPr>
                <a:xfrm>
                  <a:off x="1118195" y="2447844"/>
                  <a:ext cx="25419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Compute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                       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63D9AC2-478D-EFCD-54D1-C0005933E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195" y="2447844"/>
                  <a:ext cx="2541968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1493"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4BDED-A210-79F9-D9F2-9FA2931A31F4}"/>
                </a:ext>
              </a:extLst>
            </p:cNvPr>
            <p:cNvSpPr txBox="1"/>
            <p:nvPr/>
          </p:nvSpPr>
          <p:spPr>
            <a:xfrm>
              <a:off x="272141" y="1714213"/>
              <a:ext cx="761170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Step 1: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1252E6-B683-8095-2066-C5E4CEA10AD1}"/>
                </a:ext>
              </a:extLst>
            </p:cNvPr>
            <p:cNvSpPr txBox="1"/>
            <p:nvPr/>
          </p:nvSpPr>
          <p:spPr>
            <a:xfrm>
              <a:off x="272141" y="2447844"/>
              <a:ext cx="761170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Step 2: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C72CCAEE-FEF8-15F0-7329-931EB93C505F}"/>
                </a:ext>
              </a:extLst>
            </p:cNvPr>
            <p:cNvSpPr/>
            <p:nvPr/>
          </p:nvSpPr>
          <p:spPr>
            <a:xfrm>
              <a:off x="2392243" y="2611382"/>
              <a:ext cx="897859" cy="10011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554767-515C-8FEE-A98F-AA33571C3567}"/>
                </a:ext>
              </a:extLst>
            </p:cNvPr>
            <p:cNvSpPr txBox="1"/>
            <p:nvPr/>
          </p:nvSpPr>
          <p:spPr>
            <a:xfrm>
              <a:off x="2407625" y="2381285"/>
              <a:ext cx="872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C00000"/>
                  </a:solidFill>
                </a:rPr>
                <a:t>deterministic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AAFE98-95FD-422E-9F82-07D52C80B2B0}"/>
              </a:ext>
            </a:extLst>
          </p:cNvPr>
          <p:cNvGrpSpPr/>
          <p:nvPr/>
        </p:nvGrpSpPr>
        <p:grpSpPr>
          <a:xfrm>
            <a:off x="6614269" y="3685045"/>
            <a:ext cx="5465538" cy="1243517"/>
            <a:chOff x="6553678" y="5574945"/>
            <a:chExt cx="5465538" cy="124351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73A7638-EC4E-E437-1644-745F13E299A2}"/>
                </a:ext>
              </a:extLst>
            </p:cNvPr>
            <p:cNvSpPr/>
            <p:nvPr/>
          </p:nvSpPr>
          <p:spPr>
            <a:xfrm>
              <a:off x="6585527" y="5574945"/>
              <a:ext cx="5433689" cy="1152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9A27AEE-EBCA-10F4-11D4-84887B423F0D}"/>
                </a:ext>
              </a:extLst>
            </p:cNvPr>
            <p:cNvSpPr/>
            <p:nvPr/>
          </p:nvSpPr>
          <p:spPr>
            <a:xfrm>
              <a:off x="8209434" y="6185755"/>
              <a:ext cx="346347" cy="37325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8F0A93-5C62-5C92-1D1E-9134221D61CA}"/>
                </a:ext>
              </a:extLst>
            </p:cNvPr>
            <p:cNvSpPr/>
            <p:nvPr/>
          </p:nvSpPr>
          <p:spPr>
            <a:xfrm>
              <a:off x="7644011" y="6196909"/>
              <a:ext cx="346347" cy="3732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FD48B50-FBE6-7C2B-646B-E206B44E7587}"/>
                    </a:ext>
                  </a:extLst>
                </p:cNvPr>
                <p:cNvSpPr txBox="1"/>
                <p:nvPr/>
              </p:nvSpPr>
              <p:spPr>
                <a:xfrm>
                  <a:off x="6553678" y="6172131"/>
                  <a:ext cx="153211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u="sng" dirty="0"/>
                    <a:t>For a fixed   </a:t>
                  </a:r>
                  <a14:m>
                    <m:oMath xmlns:m="http://schemas.openxmlformats.org/officeDocument/2006/math">
                      <m:r>
                        <a:rPr lang="en-US" b="0" i="1" u="sng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u="sng" dirty="0"/>
                    <a:t>: </a:t>
                  </a:r>
                </a:p>
                <a:p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FD48B50-FBE6-7C2B-646B-E206B44E75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3678" y="6172131"/>
                  <a:ext cx="1532113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3279" t="-1923" r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7B87D9D-4E62-0AB2-9871-6F452BCA9A52}"/>
                    </a:ext>
                  </a:extLst>
                </p:cNvPr>
                <p:cNvSpPr txBox="1"/>
                <p:nvPr/>
              </p:nvSpPr>
              <p:spPr>
                <a:xfrm>
                  <a:off x="8093323" y="6177129"/>
                  <a:ext cx="39258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  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a14:m>
                  <a:r>
                    <a:rPr lang="en-US" dirty="0"/>
                    <a:t>    is similarly distributed for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7B87D9D-4E62-0AB2-9871-6F452BCA9A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3323" y="6177129"/>
                  <a:ext cx="3925893" cy="369332"/>
                </a:xfrm>
                <a:prstGeom prst="rect">
                  <a:avLst/>
                </a:prstGeom>
                <a:blipFill>
                  <a:blip r:embed="rId12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63D694-0D86-10A5-A84B-DF819E843462}"/>
                </a:ext>
              </a:extLst>
            </p:cNvPr>
            <p:cNvSpPr txBox="1"/>
            <p:nvPr/>
          </p:nvSpPr>
          <p:spPr>
            <a:xfrm>
              <a:off x="6678330" y="5650515"/>
              <a:ext cx="5340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Stackable Property 2: (Recyclable third round message)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66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/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D9EC407-DC13-EB4B-A355-8CF0C3946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999" y="3974497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397" y="3212569"/>
                <a:ext cx="697108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646" y="3974498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/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B6EE12-41E2-294D-907C-F599D8F076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096" y="3979106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57F8AB-CD30-2AB4-C778-28C9709A321D}"/>
              </a:ext>
            </a:extLst>
          </p:cNvPr>
          <p:cNvGrpSpPr/>
          <p:nvPr/>
        </p:nvGrpSpPr>
        <p:grpSpPr>
          <a:xfrm>
            <a:off x="3409842" y="2846270"/>
            <a:ext cx="5618655" cy="1514302"/>
            <a:chOff x="3409842" y="2846270"/>
            <a:chExt cx="6735917" cy="1514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271B85-6EE0-3C4E-A913-728E0BBBB2CE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3" y="2846270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5AEEC4-8315-7E4D-BECC-21502DEA480C}"/>
                </a:ext>
              </a:extLst>
            </p:cNvPr>
            <p:cNvCxnSpPr>
              <a:cxnSpLocks/>
            </p:cNvCxnSpPr>
            <p:nvPr/>
          </p:nvCxnSpPr>
          <p:spPr>
            <a:xfrm>
              <a:off x="3442342" y="4360572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3A2FB9E-C56C-3D47-A101-EF389A07B2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9842" y="360258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394" y="2465566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847" y="2465566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C47E83D9-DAAC-DE73-8A56-E2351449FEBE}"/>
              </a:ext>
            </a:extLst>
          </p:cNvPr>
          <p:cNvSpPr txBox="1"/>
          <p:nvPr/>
        </p:nvSpPr>
        <p:spPr>
          <a:xfrm>
            <a:off x="5393280" y="4948130"/>
            <a:ext cx="1769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Prover can compute these messages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C16E9C27-08D0-B86E-FF50-CF79F71FCB51}"/>
              </a:ext>
            </a:extLst>
          </p:cNvPr>
          <p:cNvSpPr/>
          <p:nvPr/>
        </p:nvSpPr>
        <p:spPr>
          <a:xfrm>
            <a:off x="6096000" y="453056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21678-353F-E97F-45A4-C650C4FDCCFB}"/>
              </a:ext>
            </a:extLst>
          </p:cNvPr>
          <p:cNvSpPr txBox="1"/>
          <p:nvPr/>
        </p:nvSpPr>
        <p:spPr>
          <a:xfrm>
            <a:off x="7087425" y="4948130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38D432-8FF0-998D-1EB7-53DE35853C71}"/>
              </a:ext>
            </a:extLst>
          </p:cNvPr>
          <p:cNvSpPr txBox="1"/>
          <p:nvPr/>
        </p:nvSpPr>
        <p:spPr>
          <a:xfrm>
            <a:off x="3624064" y="4978603"/>
            <a:ext cx="1769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??</a:t>
            </a:r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3902475D-9769-94FF-D6BD-060479342C04}"/>
              </a:ext>
            </a:extLst>
          </p:cNvPr>
          <p:cNvSpPr/>
          <p:nvPr/>
        </p:nvSpPr>
        <p:spPr>
          <a:xfrm>
            <a:off x="7757901" y="455371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A5835ECA-B8A0-71A2-6D6C-5961D93C8861}"/>
              </a:ext>
            </a:extLst>
          </p:cNvPr>
          <p:cNvSpPr/>
          <p:nvPr/>
        </p:nvSpPr>
        <p:spPr>
          <a:xfrm>
            <a:off x="4304670" y="4538376"/>
            <a:ext cx="428263" cy="394414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BD319BB-FB09-BB10-C2D1-D0FE8883968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BD319BB-FB09-BB10-C2D1-D0FE888396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19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9971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/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90F0B8-983F-A14C-88A2-BC236C3E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71B85-6EE0-3C4E-A913-728E0BBBB2CE}"/>
              </a:ext>
            </a:extLst>
          </p:cNvPr>
          <p:cNvCxnSpPr>
            <a:cxnSpLocks/>
          </p:cNvCxnSpPr>
          <p:nvPr/>
        </p:nvCxnSpPr>
        <p:spPr>
          <a:xfrm>
            <a:off x="3436952" y="2846270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5AEEC4-8315-7E4D-BECC-21502DEA480C}"/>
              </a:ext>
            </a:extLst>
          </p:cNvPr>
          <p:cNvCxnSpPr>
            <a:cxnSpLocks/>
          </p:cNvCxnSpPr>
          <p:nvPr/>
        </p:nvCxnSpPr>
        <p:spPr>
          <a:xfrm>
            <a:off x="3436951" y="4360572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A2FB9E-C56C-3D47-A101-EF389A07B223}"/>
              </a:ext>
            </a:extLst>
          </p:cNvPr>
          <p:cNvCxnSpPr>
            <a:cxnSpLocks/>
          </p:cNvCxnSpPr>
          <p:nvPr/>
        </p:nvCxnSpPr>
        <p:spPr>
          <a:xfrm flipH="1">
            <a:off x="3409842" y="3602583"/>
            <a:ext cx="561865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/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blipFill>
                <a:blip r:embed="rId19"/>
                <a:stretch>
                  <a:fillRect r="-219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/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blipFill>
                <a:blip r:embed="rId20"/>
                <a:stretch>
                  <a:fillRect l="-5882" r="-882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FF25B6-90A6-762E-347B-3CC6FE632A9C}"/>
                  </a:ext>
                </a:extLst>
              </p:cNvPr>
              <p:cNvSpPr txBox="1"/>
              <p:nvPr/>
            </p:nvSpPr>
            <p:spPr>
              <a:xfrm>
                <a:off x="300269" y="4891431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FF25B6-90A6-762E-347B-3CC6FE632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69" y="4891431"/>
                <a:ext cx="3813949" cy="369332"/>
              </a:xfrm>
              <a:prstGeom prst="rect">
                <a:avLst/>
              </a:prstGeom>
              <a:blipFill>
                <a:blip r:embed="rId21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490FA8-9F37-C0BD-E6CD-1DFBDF214A1B}"/>
                  </a:ext>
                </a:extLst>
              </p:cNvPr>
              <p:cNvSpPr/>
              <p:nvPr/>
            </p:nvSpPr>
            <p:spPr>
              <a:xfrm>
                <a:off x="300268" y="5326102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Equivocate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490FA8-9F37-C0BD-E6CD-1DFBDF214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68" y="5326102"/>
                <a:ext cx="3813949" cy="369332"/>
              </a:xfrm>
              <a:prstGeom prst="rect">
                <a:avLst/>
              </a:prstGeom>
              <a:blipFill>
                <a:blip r:embed="rId22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/>
              <p:nvPr/>
            </p:nvSpPr>
            <p:spPr>
              <a:xfrm>
                <a:off x="6211689" y="3863412"/>
                <a:ext cx="79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𝑜𝑝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689" y="3863412"/>
                <a:ext cx="795474" cy="523220"/>
              </a:xfrm>
              <a:prstGeom prst="rect">
                <a:avLst/>
              </a:prstGeom>
              <a:blipFill>
                <a:blip r:embed="rId23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B8299B-E753-DF14-D6D0-141E2903C417}"/>
                  </a:ext>
                </a:extLst>
              </p:cNvPr>
              <p:cNvSpPr txBox="1"/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Check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𝑐𝑜𝑚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𝑜𝑝</m:t>
                    </m:r>
                  </m:oMath>
                </a14:m>
                <a:r>
                  <a:rPr lang="en-US" dirty="0"/>
                  <a:t> are 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B8299B-E753-DF14-D6D0-141E2903C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4864947"/>
                <a:ext cx="4837030" cy="369332"/>
              </a:xfrm>
              <a:prstGeom prst="rect">
                <a:avLst/>
              </a:prstGeom>
              <a:blipFill>
                <a:blip r:embed="rId2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A4DFB-F3EE-3B52-C11B-4BD76C125FD5}"/>
                  </a:ext>
                </a:extLst>
              </p:cNvPr>
              <p:cNvSpPr txBox="1"/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Check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A4DFB-F3EE-3B52-C11B-4BD76C125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01" y="5308212"/>
                <a:ext cx="4837030" cy="369332"/>
              </a:xfrm>
              <a:prstGeom prst="rect">
                <a:avLst/>
              </a:prstGeom>
              <a:blipFill>
                <a:blip r:embed="rId25"/>
                <a:stretch>
                  <a:fillRect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8A91FA-7F48-9BDE-7CDD-078B6CE92930}"/>
                  </a:ext>
                </a:extLst>
              </p:cNvPr>
              <p:cNvSpPr txBox="1"/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solidFill>
                <a:srgbClr val="DFDEF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using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8A91FA-7F48-9BDE-7CDD-078B6CE92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69" y="4460954"/>
                <a:ext cx="4837030" cy="369332"/>
              </a:xfrm>
              <a:prstGeom prst="rect">
                <a:avLst/>
              </a:prstGeom>
              <a:blipFill>
                <a:blip r:embed="rId2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C552D29A-A3D6-6574-4DB1-B633F79F9DD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for Disjunctions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C552D29A-A3D6-6574-4DB1-B633F79F9D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27"/>
                <a:stretch>
                  <a:fillRect l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FC8707C-C1E4-59DC-C2AC-A6376BADADC1}"/>
                  </a:ext>
                </a:extLst>
              </p:cNvPr>
              <p:cNvSpPr txBox="1"/>
              <p:nvPr/>
            </p:nvSpPr>
            <p:spPr>
              <a:xfrm>
                <a:off x="300268" y="4456760"/>
                <a:ext cx="38139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FC8707C-C1E4-59DC-C2AC-A6376BADA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68" y="4456760"/>
                <a:ext cx="3813949" cy="369332"/>
              </a:xfrm>
              <a:prstGeom prst="rect">
                <a:avLst/>
              </a:prstGeom>
              <a:blipFill>
                <a:blip r:embed="rId28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51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21" grpId="0" animBg="1"/>
      <p:bldP spid="22" grpId="0" animBg="1"/>
      <p:bldP spid="27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6693-C4B0-714F-8B80-DAC35472F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1302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Partially-Binding</a:t>
            </a:r>
            <a:r>
              <a:rPr lang="en-US" dirty="0"/>
              <a:t> Vector Commitments </a:t>
            </a:r>
            <a:r>
              <a:rPr lang="en-US" dirty="0">
                <a:solidFill>
                  <a:schemeClr val="accent5"/>
                </a:solidFill>
              </a:rPr>
              <a:t>[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5"/>
                </a:solidFill>
              </a:rPr>
              <a:t>GHK22]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42A6E4-8EAA-734A-9F65-CF7CF3365E5B}"/>
                  </a:ext>
                </a:extLst>
              </p:cNvPr>
              <p:cNvSpPr txBox="1"/>
              <p:nvPr/>
            </p:nvSpPr>
            <p:spPr>
              <a:xfrm>
                <a:off x="1939293" y="3100870"/>
                <a:ext cx="8313413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/>
                  <a:t>-out-of-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/>
                  <a:t> position is binding. Rest can be equivocated.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42A6E4-8EAA-734A-9F65-CF7CF3365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93" y="3100870"/>
                <a:ext cx="8313413" cy="369332"/>
              </a:xfrm>
              <a:prstGeom prst="rect">
                <a:avLst/>
              </a:prstGeom>
              <a:blipFill>
                <a:blip r:embed="rId3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314585C-98E5-B44C-B81F-AA1841B7159F}"/>
              </a:ext>
            </a:extLst>
          </p:cNvPr>
          <p:cNvSpPr txBox="1"/>
          <p:nvPr/>
        </p:nvSpPr>
        <p:spPr>
          <a:xfrm>
            <a:off x="1939293" y="3675671"/>
            <a:ext cx="831341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Binding position is fixed at the time of commitment.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7F5FC-0B07-9843-A4AF-9D23E7ACAC16}"/>
              </a:ext>
            </a:extLst>
          </p:cNvPr>
          <p:cNvSpPr txBox="1"/>
          <p:nvPr/>
        </p:nvSpPr>
        <p:spPr>
          <a:xfrm>
            <a:off x="1939293" y="4265120"/>
            <a:ext cx="831341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Binding position remains hidden from the receiver.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09519-1634-9E4C-81E0-0FEAC3E66C53}"/>
              </a:ext>
            </a:extLst>
          </p:cNvPr>
          <p:cNvSpPr txBox="1"/>
          <p:nvPr/>
        </p:nvSpPr>
        <p:spPr>
          <a:xfrm>
            <a:off x="1939295" y="5245509"/>
            <a:ext cx="83134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[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5"/>
                </a:solidFill>
              </a:rPr>
              <a:t>GHK22]</a:t>
            </a:r>
            <a:r>
              <a:rPr lang="en-US" dirty="0"/>
              <a:t> propose an efficient construction based on Pedersen Commitments </a:t>
            </a:r>
            <a:r>
              <a:rPr lang="en-US" dirty="0">
                <a:solidFill>
                  <a:schemeClr val="accent1"/>
                </a:solidFill>
              </a:rPr>
              <a:t>[Ped91]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6A98A1-02EF-8F5A-4441-4C462194E67D}"/>
              </a:ext>
            </a:extLst>
          </p:cNvPr>
          <p:cNvGrpSpPr/>
          <p:nvPr/>
        </p:nvGrpSpPr>
        <p:grpSpPr>
          <a:xfrm>
            <a:off x="3412060" y="1996364"/>
            <a:ext cx="5367879" cy="610762"/>
            <a:chOff x="2801127" y="1932802"/>
            <a:chExt cx="5367879" cy="6107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8E2D96C9-DB1D-367A-25CC-AE648F34EC82}"/>
                    </a:ext>
                  </a:extLst>
                </p:cNvPr>
                <p:cNvSpPr/>
                <p:nvPr/>
              </p:nvSpPr>
              <p:spPr>
                <a:xfrm>
                  <a:off x="5051727" y="2076629"/>
                  <a:ext cx="959259" cy="312282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8E2D96C9-DB1D-367A-25CC-AE648F34EC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1727" y="2076629"/>
                  <a:ext cx="959259" cy="3122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670483-45EB-2676-EF85-7CFF985B4351}"/>
                </a:ext>
              </a:extLst>
            </p:cNvPr>
            <p:cNvSpPr txBox="1"/>
            <p:nvPr/>
          </p:nvSpPr>
          <p:spPr>
            <a:xfrm>
              <a:off x="6137933" y="1932802"/>
              <a:ext cx="615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…..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4B62763-CB61-1DDE-73ED-C9EEB14B8C11}"/>
                    </a:ext>
                  </a:extLst>
                </p:cNvPr>
                <p:cNvSpPr/>
                <p:nvPr/>
              </p:nvSpPr>
              <p:spPr>
                <a:xfrm>
                  <a:off x="3903190" y="2067453"/>
                  <a:ext cx="959259" cy="312282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4B62763-CB61-1DDE-73ED-C9EEB14B8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3190" y="2067453"/>
                  <a:ext cx="959259" cy="312282"/>
                </a:xfrm>
                <a:prstGeom prst="rect">
                  <a:avLst/>
                </a:prstGeom>
                <a:blipFill>
                  <a:blip r:embed="rId5"/>
                  <a:stretch>
                    <a:fillRect b="-3704"/>
                  </a:stretch>
                </a:blipFill>
                <a:ln w="285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610B946-155E-46F9-D0EA-7903A7F9FC06}"/>
                    </a:ext>
                  </a:extLst>
                </p:cNvPr>
                <p:cNvSpPr/>
                <p:nvPr/>
              </p:nvSpPr>
              <p:spPr>
                <a:xfrm>
                  <a:off x="6797182" y="2076629"/>
                  <a:ext cx="959259" cy="312282"/>
                </a:xfrm>
                <a:prstGeom prst="rect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610B946-155E-46F9-D0EA-7903A7F9FC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7182" y="2076629"/>
                  <a:ext cx="959259" cy="3122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205F90-5135-5EE3-3192-3C98917ECBB8}"/>
                    </a:ext>
                  </a:extLst>
                </p:cNvPr>
                <p:cNvSpPr txBox="1"/>
                <p:nvPr/>
              </p:nvSpPr>
              <p:spPr>
                <a:xfrm>
                  <a:off x="2801127" y="1932802"/>
                  <a:ext cx="112857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𝐶𝑜𝑚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205F90-5135-5EE3-3192-3C98917EC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1127" y="1932802"/>
                  <a:ext cx="1128578" cy="523220"/>
                </a:xfrm>
                <a:prstGeom prst="rect">
                  <a:avLst/>
                </a:prstGeom>
                <a:blipFill>
                  <a:blip r:embed="rId7"/>
                  <a:stretch>
                    <a:fillRect r="-2222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D5A3FD-6418-2A5A-88E0-7ADCF1661016}"/>
                    </a:ext>
                  </a:extLst>
                </p:cNvPr>
                <p:cNvSpPr txBox="1"/>
                <p:nvPr/>
              </p:nvSpPr>
              <p:spPr>
                <a:xfrm>
                  <a:off x="7753508" y="1932802"/>
                  <a:ext cx="4154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D5A3FD-6418-2A5A-88E0-7ADCF1661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3508" y="1932802"/>
                  <a:ext cx="415498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8824" r="-8824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198" name="Picture 6" descr="Paddle Lock Svg Paddle Lock Clipart Paddle Lock Clip Art - Etsy">
              <a:extLst>
                <a:ext uri="{FF2B5EF4-FFF2-40B4-BE49-F238E27FC236}">
                  <a16:creationId xmlns:a16="http://schemas.microsoft.com/office/drawing/2014/main" id="{92288798-9BDD-5E99-5EF8-B8DAAECB3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226" y="2120870"/>
              <a:ext cx="563592" cy="42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390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/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0B22CA-D740-6048-B6C9-C90568A10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658" y="2474742"/>
                <a:ext cx="680859" cy="312282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/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B1DBA9-E0C2-2E45-9DA8-B66C89F17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310" y="3978370"/>
                <a:ext cx="680859" cy="3122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DAEF465-F297-8E41-9ADF-7C2CE49D6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467" y="2739301"/>
            <a:ext cx="688408" cy="937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D0871B-D13C-774C-85FE-5B5CE3BB1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545" y="2775067"/>
            <a:ext cx="647041" cy="89285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271B85-6EE0-3C4E-A913-728E0BBBB2CE}"/>
              </a:ext>
            </a:extLst>
          </p:cNvPr>
          <p:cNvCxnSpPr>
            <a:cxnSpLocks/>
          </p:cNvCxnSpPr>
          <p:nvPr/>
        </p:nvCxnSpPr>
        <p:spPr>
          <a:xfrm>
            <a:off x="3436952" y="2846270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5AEEC4-8315-7E4D-BECC-21502DEA480C}"/>
              </a:ext>
            </a:extLst>
          </p:cNvPr>
          <p:cNvCxnSpPr>
            <a:cxnSpLocks/>
          </p:cNvCxnSpPr>
          <p:nvPr/>
        </p:nvCxnSpPr>
        <p:spPr>
          <a:xfrm>
            <a:off x="3436951" y="4360572"/>
            <a:ext cx="559154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A2FB9E-C56C-3D47-A101-EF389A07B223}"/>
              </a:ext>
            </a:extLst>
          </p:cNvPr>
          <p:cNvCxnSpPr>
            <a:cxnSpLocks/>
          </p:cNvCxnSpPr>
          <p:nvPr/>
        </p:nvCxnSpPr>
        <p:spPr>
          <a:xfrm flipH="1">
            <a:off x="3409842" y="3602583"/>
            <a:ext cx="5618654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9DA35DC-E971-7B44-B9F2-DB7F7CDC5548}"/>
              </a:ext>
            </a:extLst>
          </p:cNvPr>
          <p:cNvSpPr txBox="1"/>
          <p:nvPr/>
        </p:nvSpPr>
        <p:spPr>
          <a:xfrm>
            <a:off x="2566734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52227-9F1E-7744-AEB7-0DE36B7E8F8D}"/>
              </a:ext>
            </a:extLst>
          </p:cNvPr>
          <p:cNvSpPr txBox="1"/>
          <p:nvPr/>
        </p:nvSpPr>
        <p:spPr>
          <a:xfrm>
            <a:off x="9197054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/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AD3507-E2AA-1943-A946-2117BECC0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346" y="2475742"/>
                <a:ext cx="680859" cy="312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/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7960C4-FD70-704E-A9AF-3B401B524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243" y="2474742"/>
                <a:ext cx="680859" cy="3122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EDE9F0C8-4386-1848-B722-DE341A3C295C}"/>
              </a:ext>
            </a:extLst>
          </p:cNvPr>
          <p:cNvSpPr/>
          <p:nvPr/>
        </p:nvSpPr>
        <p:spPr>
          <a:xfrm>
            <a:off x="3696101" y="1823069"/>
            <a:ext cx="4966636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/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C3F758-E4A8-BD41-AE42-88D29B829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827" y="1942346"/>
                <a:ext cx="95872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/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2B77AE5-D7F5-0541-8601-392E34D22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27" y="1930764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/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E69C37-437A-2848-A55B-62F9D2407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841" y="1946124"/>
                <a:ext cx="96936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/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488891F-4522-1A45-96CA-1060BF21D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923096"/>
                <a:ext cx="47506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/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195C96C-ACF3-2445-AD3B-6319A257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000" y="1930764"/>
                <a:ext cx="47506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9533CE47-5B42-E089-9230-9076ACABB999}"/>
              </a:ext>
            </a:extLst>
          </p:cNvPr>
          <p:cNvSpPr/>
          <p:nvPr/>
        </p:nvSpPr>
        <p:spPr>
          <a:xfrm>
            <a:off x="5647906" y="1882209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20" name="Oval Callout 19">
                <a:extLst>
                  <a:ext uri="{FF2B5EF4-FFF2-40B4-BE49-F238E27FC236}">
                    <a16:creationId xmlns:a16="http://schemas.microsoft.com/office/drawing/2014/main" id="{F64205F7-F0E2-A4B0-A9B2-711CB06F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/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𝐶𝑜𝑚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4A15E7-F32E-936C-3531-C8E4C6046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7" y="2342020"/>
                <a:ext cx="1128578" cy="523220"/>
              </a:xfrm>
              <a:prstGeom prst="rect">
                <a:avLst/>
              </a:prstGeom>
              <a:blipFill>
                <a:blip r:embed="rId16"/>
                <a:stretch>
                  <a:fillRect r="-2198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/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DDF8D2-4746-AF7C-D6F1-9F4373D57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534" y="2334670"/>
                <a:ext cx="415498" cy="523220"/>
              </a:xfrm>
              <a:prstGeom prst="rect">
                <a:avLst/>
              </a:prstGeom>
              <a:blipFill>
                <a:blip r:embed="rId17"/>
                <a:stretch>
                  <a:fillRect l="-5882" r="-8824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/>
              <p:nvPr/>
            </p:nvSpPr>
            <p:spPr>
              <a:xfrm>
                <a:off x="6222457" y="3872180"/>
                <a:ext cx="7954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𝑜𝑝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39D0BE-5B32-F470-8981-346B67081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457" y="3872180"/>
                <a:ext cx="795474" cy="523220"/>
              </a:xfrm>
              <a:prstGeom prst="rect">
                <a:avLst/>
              </a:prstGeom>
              <a:blipFill>
                <a:blip r:embed="rId18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2CB10C-2830-D3D3-71D5-8653E58CAAB7}"/>
                  </a:ext>
                </a:extLst>
              </p:cNvPr>
              <p:cNvSpPr/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2CB10C-2830-D3D3-71D5-8653E58CAA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543" y="3169121"/>
                <a:ext cx="645752" cy="3122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BB302BB-61BE-963C-3358-421D851359CD}"/>
              </a:ext>
            </a:extLst>
          </p:cNvPr>
          <p:cNvSpPr txBox="1"/>
          <p:nvPr/>
        </p:nvSpPr>
        <p:spPr>
          <a:xfrm>
            <a:off x="1579510" y="4773489"/>
            <a:ext cx="897393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Communication = proof size for proving a single branch + </a:t>
            </a:r>
            <a:r>
              <a:rPr lang="en-US" dirty="0">
                <a:solidFill>
                  <a:srgbClr val="C00000"/>
                </a:solidFill>
              </a:rPr>
              <a:t>size of commitment</a:t>
            </a:r>
            <a:r>
              <a:rPr lang="en-US" dirty="0"/>
              <a:t> + </a:t>
            </a:r>
            <a:r>
              <a:rPr lang="en-US" dirty="0">
                <a:solidFill>
                  <a:schemeClr val="accent1"/>
                </a:solidFill>
              </a:rPr>
              <a:t>size of opening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22502FAD-08AF-5E60-8106-105E66482D87}"/>
              </a:ext>
            </a:extLst>
          </p:cNvPr>
          <p:cNvSpPr/>
          <p:nvPr/>
        </p:nvSpPr>
        <p:spPr>
          <a:xfrm>
            <a:off x="7078639" y="5448895"/>
            <a:ext cx="1410918" cy="592328"/>
          </a:xfrm>
          <a:prstGeom prst="wedgeEllipseCallout">
            <a:avLst>
              <a:gd name="adj1" fmla="val -12576"/>
              <a:gd name="adj2" fmla="val -109027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Can be short</a:t>
            </a:r>
            <a:endParaRPr lang="en-US" sz="160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98DBB05F-CC34-095C-938A-2EDBFFC220CC}"/>
              </a:ext>
            </a:extLst>
          </p:cNvPr>
          <p:cNvSpPr/>
          <p:nvPr/>
        </p:nvSpPr>
        <p:spPr>
          <a:xfrm>
            <a:off x="8605697" y="5448895"/>
            <a:ext cx="2800260" cy="592328"/>
          </a:xfrm>
          <a:prstGeom prst="wedgeEllipseCallout">
            <a:avLst>
              <a:gd name="adj1" fmla="val -12576"/>
              <a:gd name="adj2" fmla="val -109027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>
                    <a:lumMod val="50000"/>
                  </a:schemeClr>
                </a:solidFill>
              </a:rPr>
              <a:t>At least linear in the length of the vector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BB6CE-839C-0C73-CDCA-B7D137011AB7}"/>
              </a:ext>
            </a:extLst>
          </p:cNvPr>
          <p:cNvSpPr txBox="1"/>
          <p:nvPr/>
        </p:nvSpPr>
        <p:spPr>
          <a:xfrm>
            <a:off x="8743045" y="6316053"/>
            <a:ext cx="2391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Can be made logarithmic!!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FB39F5A8-59A5-CCCD-6AC2-2F1718922F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Stacked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 </a:t>
                </a:r>
                <a:r>
                  <a:rPr lang="en-US" dirty="0">
                    <a:solidFill>
                      <a:schemeClr val="accent5"/>
                    </a:solidFill>
                  </a:rPr>
                  <a:t>[</a:t>
                </a:r>
                <a:r>
                  <a:rPr lang="en-US" dirty="0">
                    <a:solidFill>
                      <a:srgbClr val="C00000"/>
                    </a:solidFill>
                  </a:rPr>
                  <a:t>G</a:t>
                </a:r>
                <a:r>
                  <a:rPr lang="en-US" dirty="0">
                    <a:solidFill>
                      <a:schemeClr val="accent5"/>
                    </a:solidFill>
                  </a:rPr>
                  <a:t>GHK22]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FB39F5A8-59A5-CCCD-6AC2-2F1718922F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0892883" cy="1325563"/>
              </a:xfrm>
              <a:blipFill>
                <a:blip r:embed="rId20"/>
                <a:stretch>
                  <a:fillRect l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80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19DA3C-1582-B647-242D-D26E3FC681C2}"/>
              </a:ext>
            </a:extLst>
          </p:cNvPr>
          <p:cNvSpPr txBox="1"/>
          <p:nvPr/>
        </p:nvSpPr>
        <p:spPr>
          <a:xfrm>
            <a:off x="1171789" y="2215134"/>
            <a:ext cx="9848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+mj-lt"/>
              </a:rPr>
              <a:t>Our Approach</a:t>
            </a:r>
          </a:p>
          <a:p>
            <a:pPr algn="ctr"/>
            <a:r>
              <a:rPr lang="en-US" sz="6000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Multi-Round ZK-IP</a:t>
            </a:r>
            <a:endParaRPr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30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Review: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/>
                    </a:solidFill>
                    <a:latin typeface="Berlin Sans FB" panose="020F0502020204030204" pitchFamily="34" charset="0"/>
                    <a:ea typeface="Krungthep" panose="02000400000000000000" pitchFamily="2" charset="-34"/>
                    <a:cs typeface="Berlin Sans FB" panose="020F0502020204030204" pitchFamily="34" charset="0"/>
                  </a:rPr>
                  <a:t>Stacking</a:t>
                </a:r>
                <a:r>
                  <a:rPr lang="en-US" dirty="0"/>
                  <a:t> approach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31A11C7-DA2C-F4D4-CC12-D98A82AE7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E4CAE6F-CDA6-3817-7EC4-3CB3DEF2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630" y="345077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EF383-27DA-829C-3D3F-F45401223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943" y="3450771"/>
            <a:ext cx="960618" cy="13255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746294-B0F6-C1E9-FA61-AEADED355F82}"/>
              </a:ext>
            </a:extLst>
          </p:cNvPr>
          <p:cNvCxnSpPr>
            <a:cxnSpLocks/>
          </p:cNvCxnSpPr>
          <p:nvPr/>
        </p:nvCxnSpPr>
        <p:spPr>
          <a:xfrm>
            <a:off x="4674340" y="369926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853035-1B5E-AA6D-7994-D78A63F5B228}"/>
              </a:ext>
            </a:extLst>
          </p:cNvPr>
          <p:cNvCxnSpPr>
            <a:cxnSpLocks/>
          </p:cNvCxnSpPr>
          <p:nvPr/>
        </p:nvCxnSpPr>
        <p:spPr>
          <a:xfrm>
            <a:off x="4674339" y="4537465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66226-09A8-5699-C9CC-42BFDC526143}"/>
              </a:ext>
            </a:extLst>
          </p:cNvPr>
          <p:cNvCxnSpPr>
            <a:cxnSpLocks/>
          </p:cNvCxnSpPr>
          <p:nvPr/>
        </p:nvCxnSpPr>
        <p:spPr>
          <a:xfrm flipH="1">
            <a:off x="4633863" y="4129570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/>
              <p:nvPr/>
            </p:nvSpPr>
            <p:spPr>
              <a:xfrm>
                <a:off x="5832286" y="3252232"/>
                <a:ext cx="4326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3E728D-441C-A0C6-30B6-21F626711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286" y="3252232"/>
                <a:ext cx="432618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/>
              <p:nvPr/>
            </p:nvSpPr>
            <p:spPr>
              <a:xfrm>
                <a:off x="5832286" y="3711138"/>
                <a:ext cx="404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9DBE01-1C74-00D6-9880-315BA0700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286" y="3711138"/>
                <a:ext cx="40440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/>
              <p:nvPr/>
            </p:nvSpPr>
            <p:spPr>
              <a:xfrm>
                <a:off x="5836294" y="4138160"/>
                <a:ext cx="4079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A85E51-9FD7-39C1-E444-DACC5B75F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6294" y="4138160"/>
                <a:ext cx="40793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5564F8D-E9AB-8E13-42A2-91482D9D1C3D}"/>
              </a:ext>
            </a:extLst>
          </p:cNvPr>
          <p:cNvSpPr txBox="1"/>
          <p:nvPr/>
        </p:nvSpPr>
        <p:spPr>
          <a:xfrm>
            <a:off x="3067943" y="482601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A6FE0-6B49-5B6E-DD31-B110FBBCA721}"/>
              </a:ext>
            </a:extLst>
          </p:cNvPr>
          <p:cNvSpPr txBox="1"/>
          <p:nvPr/>
        </p:nvSpPr>
        <p:spPr>
          <a:xfrm>
            <a:off x="8251959" y="472795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3F12E6DD-4B72-FD38-04E3-203B8E8C56BE}"/>
              </a:ext>
            </a:extLst>
          </p:cNvPr>
          <p:cNvSpPr/>
          <p:nvPr/>
        </p:nvSpPr>
        <p:spPr>
          <a:xfrm>
            <a:off x="5102271" y="4808853"/>
            <a:ext cx="2608729" cy="753098"/>
          </a:xfrm>
          <a:prstGeom prst="wedgeEllipseCallout">
            <a:avLst>
              <a:gd name="adj1" fmla="val -11506"/>
              <a:gd name="adj2" fmla="val -98248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Recyclable across clauses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61EBF856-A4AE-FC1F-732F-ED4A20CB1CC4}"/>
                  </a:ext>
                </a:extLst>
              </p:cNvPr>
              <p:cNvSpPr/>
              <p:nvPr/>
            </p:nvSpPr>
            <p:spPr>
              <a:xfrm>
                <a:off x="6079279" y="2138317"/>
                <a:ext cx="2608729" cy="1135426"/>
              </a:xfrm>
              <a:prstGeom prst="wedgeEllipseCallout">
                <a:avLst>
                  <a:gd name="adj1" fmla="val -46558"/>
                  <a:gd name="adj2" fmla="val 70871"/>
                </a:avLst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Deterministically computable given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Oval Callout 14">
                <a:extLst>
                  <a:ext uri="{FF2B5EF4-FFF2-40B4-BE49-F238E27FC236}">
                    <a16:creationId xmlns:a16="http://schemas.microsoft.com/office/drawing/2014/main" id="{61EBF856-A4AE-FC1F-732F-ED4A20CB1C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79" y="2138317"/>
                <a:ext cx="2608729" cy="1135426"/>
              </a:xfrm>
              <a:prstGeom prst="wedgeEllipseCallout">
                <a:avLst>
                  <a:gd name="adj1" fmla="val -46558"/>
                  <a:gd name="adj2" fmla="val 70871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4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352" y="2739301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8826939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A2DEE53-2082-BCB0-DF0D-CE1C8939EABE}"/>
                  </a:ext>
                </a:extLst>
              </p:cNvPr>
              <p:cNvSpPr/>
              <p:nvPr/>
            </p:nvSpPr>
            <p:spPr>
              <a:xfrm>
                <a:off x="3385900" y="3450711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A2DEE53-2082-BCB0-DF0D-CE1C8939EA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5900" y="3450711"/>
                <a:ext cx="5214841" cy="320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F659C12-B649-1A3B-20A8-9FF957F35912}"/>
                  </a:ext>
                </a:extLst>
              </p:cNvPr>
              <p:cNvSpPr/>
              <p:nvPr/>
            </p:nvSpPr>
            <p:spPr>
              <a:xfrm>
                <a:off x="3365295" y="2784030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F659C12-B649-1A3B-20A8-9FF957F359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295" y="2784030"/>
                <a:ext cx="5225144" cy="320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3EEA07-3A92-5753-E954-564F864E24E5}"/>
                  </a:ext>
                </a:extLst>
              </p:cNvPr>
              <p:cNvSpPr/>
              <p:nvPr/>
            </p:nvSpPr>
            <p:spPr>
              <a:xfrm>
                <a:off x="3375598" y="2141668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83EEA07-3A92-5753-E954-564F864E24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598" y="2141668"/>
                <a:ext cx="5214841" cy="320793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0FA95AA3-35A1-6ADC-186E-2E76ACA39A4F}"/>
              </a:ext>
            </a:extLst>
          </p:cNvPr>
          <p:cNvSpPr/>
          <p:nvPr/>
        </p:nvSpPr>
        <p:spPr>
          <a:xfrm>
            <a:off x="5326225" y="1352349"/>
            <a:ext cx="130328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/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464420" y="2530883"/>
            <a:ext cx="5238242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A1E2E21-531C-142C-7794-AB2ECF860033}"/>
                  </a:ext>
                </a:extLst>
              </p:cNvPr>
              <p:cNvSpPr/>
              <p:nvPr/>
            </p:nvSpPr>
            <p:spPr>
              <a:xfrm>
                <a:off x="3370403" y="4132035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A1E2E21-531C-142C-7794-AB2ECF860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403" y="4132035"/>
                <a:ext cx="5225144" cy="3207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292F0F-117A-5D43-8478-F884ABA1F0BB}"/>
                  </a:ext>
                </a:extLst>
              </p:cNvPr>
              <p:cNvSpPr/>
              <p:nvPr/>
            </p:nvSpPr>
            <p:spPr>
              <a:xfrm>
                <a:off x="3378459" y="5474357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292F0F-117A-5D43-8478-F884ABA1F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459" y="5474357"/>
                <a:ext cx="5214841" cy="320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F061CDA4-9A62-5192-26B4-7A1029AB8B51}"/>
              </a:ext>
            </a:extLst>
          </p:cNvPr>
          <p:cNvSpPr txBox="1"/>
          <p:nvPr/>
        </p:nvSpPr>
        <p:spPr>
          <a:xfrm>
            <a:off x="5833878" y="4522134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2617E0B-8DF1-3C5A-2AAC-53C267AD32C3}"/>
              </a:ext>
            </a:extLst>
          </p:cNvPr>
          <p:cNvSpPr txBox="1"/>
          <p:nvPr/>
        </p:nvSpPr>
        <p:spPr>
          <a:xfrm>
            <a:off x="7707086" y="1278111"/>
            <a:ext cx="4190493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Which messages are recyclable and which ones are deterministically computable?</a:t>
            </a:r>
          </a:p>
        </p:txBody>
      </p:sp>
    </p:spTree>
    <p:extLst>
      <p:ext uri="{BB962C8B-B14F-4D97-AF65-F5344CB8AC3E}">
        <p14:creationId xmlns:p14="http://schemas.microsoft.com/office/powerpoint/2010/main" val="1645175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8F41755-4301-D69A-EC17-DBE3926D0582}"/>
              </a:ext>
            </a:extLst>
          </p:cNvPr>
          <p:cNvSpPr/>
          <p:nvPr/>
        </p:nvSpPr>
        <p:spPr>
          <a:xfrm>
            <a:off x="6545751" y="2115238"/>
            <a:ext cx="1021434" cy="40254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FEECC-2E3E-B60E-2332-9D0AAC547469}"/>
                  </a:ext>
                </a:extLst>
              </p:cNvPr>
              <p:cNvSpPr txBox="1"/>
              <p:nvPr/>
            </p:nvSpPr>
            <p:spPr>
              <a:xfrm>
                <a:off x="7919382" y="4925570"/>
                <a:ext cx="4086553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Can be computed deterministically, given the instance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𝑟𝑎𝑛𝑑</m:t>
                        </m:r>
                      </m:sub>
                    </m:sSub>
                  </m:oMath>
                </a14:m>
                <a:r>
                  <a:rPr lang="en-US"/>
                  <a:t> messages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EFEECC-2E3E-B60E-2332-9D0AAC547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382" y="4925570"/>
                <a:ext cx="4086553" cy="646331"/>
              </a:xfrm>
              <a:prstGeom prst="rect">
                <a:avLst/>
              </a:prstGeom>
              <a:blipFill>
                <a:blip r:embed="rId3"/>
                <a:stretch>
                  <a:fillRect t="-3846" r="-1548" b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FDCA2870-BC4B-6134-966B-9CD5AA423B8B}"/>
              </a:ext>
            </a:extLst>
          </p:cNvPr>
          <p:cNvSpPr/>
          <p:nvPr/>
        </p:nvSpPr>
        <p:spPr>
          <a:xfrm>
            <a:off x="4709010" y="2115238"/>
            <a:ext cx="1021434" cy="402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3650B9-8C04-A289-ABED-DED27F2962DB}"/>
                  </a:ext>
                </a:extLst>
              </p:cNvPr>
              <p:cNvSpPr txBox="1"/>
              <p:nvPr/>
            </p:nvSpPr>
            <p:spPr>
              <a:xfrm>
                <a:off x="663735" y="4930532"/>
                <a:ext cx="3693078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Can be simulated independent of the instance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 and hence are recyclable!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3650B9-8C04-A289-ABED-DED27F296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35" y="4930532"/>
                <a:ext cx="3693078" cy="646331"/>
              </a:xfrm>
              <a:prstGeom prst="rect">
                <a:avLst/>
              </a:prstGeom>
              <a:blipFill>
                <a:blip r:embed="rId4"/>
                <a:stretch>
                  <a:fillRect l="-685" t="-5769" r="-1712" b="-134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352" y="2739301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8826939" y="365360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FA95AA3-35A1-6ADC-186E-2E76ACA39A4F}"/>
              </a:ext>
            </a:extLst>
          </p:cNvPr>
          <p:cNvSpPr/>
          <p:nvPr/>
        </p:nvSpPr>
        <p:spPr>
          <a:xfrm>
            <a:off x="5326225" y="1352349"/>
            <a:ext cx="130328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/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54DB7B-6A73-CB05-25E7-A0E9C94BC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30" y="1466228"/>
                <a:ext cx="76867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464420" y="2530883"/>
            <a:ext cx="5238242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030E15A-591A-A6B0-B388-DED601D8248F}"/>
                  </a:ext>
                </a:extLst>
              </p:cNvPr>
              <p:cNvSpPr/>
              <p:nvPr/>
            </p:nvSpPr>
            <p:spPr>
              <a:xfrm>
                <a:off x="3499996" y="3468417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𝑟𝑎𝑛𝑑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  <m:r>
                      <m:rPr>
                        <m:nor/>
                      </m:rPr>
                      <a:rPr lang="en-US" sz="1600">
                        <a:solidFill>
                          <a:schemeClr val="tx1"/>
                        </a:solidFill>
                      </a:rPr>
                      <m:t>		</m:t>
                    </m:r>
                  </m:oMath>
                </a14:m>
                <a:r>
                  <a:rPr lang="en-US" sz="1600">
                    <a:solidFill>
                      <a:schemeClr val="tx1"/>
                    </a:solidFill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030E15A-591A-A6B0-B388-DED601D824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96" y="3468417"/>
                <a:ext cx="5214841" cy="320793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D52048-554C-74FB-620A-5E60E271B0BB}"/>
                  </a:ext>
                </a:extLst>
              </p:cNvPr>
              <p:cNvSpPr/>
              <p:nvPr/>
            </p:nvSpPr>
            <p:spPr>
              <a:xfrm>
                <a:off x="3479391" y="2801736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D52048-554C-74FB-620A-5E60E271B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391" y="2801736"/>
                <a:ext cx="5225144" cy="320793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DAC7E-26D1-50A2-1C9A-75237DFCBD10}"/>
                  </a:ext>
                </a:extLst>
              </p:cNvPr>
              <p:cNvSpPr/>
              <p:nvPr/>
            </p:nvSpPr>
            <p:spPr>
              <a:xfrm>
                <a:off x="3489694" y="2159374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𝑟𝑎𝑛𝑑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CCDAC7E-26D1-50A2-1C9A-75237DFCBD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694" y="2159374"/>
                <a:ext cx="5214841" cy="320793"/>
              </a:xfrm>
              <a:prstGeom prst="rect">
                <a:avLst/>
              </a:prstGeom>
              <a:blipFill>
                <a:blip r:embed="rId10"/>
                <a:stretch>
                  <a:fillRect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315762-8E65-BCD5-5078-450167565E7A}"/>
                  </a:ext>
                </a:extLst>
              </p:cNvPr>
              <p:cNvSpPr/>
              <p:nvPr/>
            </p:nvSpPr>
            <p:spPr>
              <a:xfrm>
                <a:off x="3484499" y="4149741"/>
                <a:ext cx="5225144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315762-8E65-BCD5-5078-450167565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499" y="4149741"/>
                <a:ext cx="5225144" cy="320793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69CEB-7C2A-CF5F-9E08-40A96A240E1A}"/>
                  </a:ext>
                </a:extLst>
              </p:cNvPr>
              <p:cNvSpPr/>
              <p:nvPr/>
            </p:nvSpPr>
            <p:spPr>
              <a:xfrm>
                <a:off x="3492555" y="5492063"/>
                <a:ext cx="5214841" cy="32079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𝑟𝑎𝑛𝑑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69CEB-7C2A-CF5F-9E08-40A96A240E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555" y="5492063"/>
                <a:ext cx="5214841" cy="320793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1993A7-3632-774E-212C-D9B0998E76C3}"/>
              </a:ext>
            </a:extLst>
          </p:cNvPr>
          <p:cNvSpPr txBox="1"/>
          <p:nvPr/>
        </p:nvSpPr>
        <p:spPr>
          <a:xfrm>
            <a:off x="5947974" y="4539840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09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77" y="2752635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9591764" y="36669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079283" y="2530883"/>
            <a:ext cx="6372280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EF0063-1C51-FC98-4333-6CA9AA4D1D61}"/>
              </a:ext>
            </a:extLst>
          </p:cNvPr>
          <p:cNvSpPr/>
          <p:nvPr/>
        </p:nvSpPr>
        <p:spPr>
          <a:xfrm>
            <a:off x="3298370" y="1322324"/>
            <a:ext cx="598714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/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/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156908-3E95-216F-9966-D04945EEB8FA}"/>
                  </a:ext>
                </a:extLst>
              </p:cNvPr>
              <p:cNvSpPr txBox="1"/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156908-3E95-216F-9966-D04945EEB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F1344-D022-64CB-FD97-B994ABEEDEBE}"/>
                  </a:ext>
                </a:extLst>
              </p:cNvPr>
              <p:cNvSpPr txBox="1"/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6F1344-D022-64CB-FD97-B994ABEED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432EF4A-2F57-B4A7-94EC-7A6F666F1B2A}"/>
              </a:ext>
            </a:extLst>
          </p:cNvPr>
          <p:cNvSpPr/>
          <p:nvPr/>
        </p:nvSpPr>
        <p:spPr>
          <a:xfrm>
            <a:off x="5713222" y="1381464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69706F-C9C3-7852-55E3-1D6D7F29580D}"/>
                  </a:ext>
                </a:extLst>
              </p:cNvPr>
              <p:cNvSpPr txBox="1"/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69706F-C9C3-7852-55E3-1D6D7F29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/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67D953C-5EA4-AB5D-D694-9AA575D4EA1B}"/>
                  </a:ext>
                </a:extLst>
              </p:cNvPr>
              <p:cNvSpPr/>
              <p:nvPr/>
            </p:nvSpPr>
            <p:spPr>
              <a:xfrm>
                <a:off x="3762657" y="2793317"/>
                <a:ext cx="1338179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67D953C-5EA4-AB5D-D694-9AA575D4E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657" y="2793317"/>
                <a:ext cx="1338179" cy="320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/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E2CDE62D-DB6C-14B3-FAFD-A6C7F7F28982}"/>
              </a:ext>
            </a:extLst>
          </p:cNvPr>
          <p:cNvSpPr/>
          <p:nvPr/>
        </p:nvSpPr>
        <p:spPr>
          <a:xfrm>
            <a:off x="3681388" y="1295693"/>
            <a:ext cx="1508384" cy="47626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5696004-4A3D-C73A-AC97-CE34CB821850}"/>
                  </a:ext>
                </a:extLst>
              </p:cNvPr>
              <p:cNvSpPr txBox="1"/>
              <p:nvPr/>
            </p:nvSpPr>
            <p:spPr>
              <a:xfrm>
                <a:off x="4195318" y="6164157"/>
                <a:ext cx="547971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5696004-4A3D-C73A-AC97-CE34CB821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318" y="6164157"/>
                <a:ext cx="547971" cy="369332"/>
              </a:xfrm>
              <a:prstGeom prst="rect">
                <a:avLst/>
              </a:prstGeom>
              <a:blipFill>
                <a:blip r:embed="rId14"/>
                <a:stretch>
                  <a:fillRect b="-12500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358DEE2-6A47-645C-819C-41EF68C9484A}"/>
                  </a:ext>
                </a:extLst>
              </p:cNvPr>
              <p:cNvSpPr/>
              <p:nvPr/>
            </p:nvSpPr>
            <p:spPr>
              <a:xfrm>
                <a:off x="3762657" y="4147854"/>
                <a:ext cx="1338178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358DEE2-6A47-645C-819C-41EF68C94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657" y="4147854"/>
                <a:ext cx="1338178" cy="320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/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/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/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/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65CBC9FC-FE84-C56C-D792-7CD55352C0FE}"/>
              </a:ext>
            </a:extLst>
          </p:cNvPr>
          <p:cNvSpPr txBox="1"/>
          <p:nvPr/>
        </p:nvSpPr>
        <p:spPr>
          <a:xfrm>
            <a:off x="4257490" y="452107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/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/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/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 76">
            <a:extLst>
              <a:ext uri="{FF2B5EF4-FFF2-40B4-BE49-F238E27FC236}">
                <a16:creationId xmlns:a16="http://schemas.microsoft.com/office/drawing/2014/main" id="{5FF885E9-4D95-703F-37F2-347BD5E8F141}"/>
              </a:ext>
            </a:extLst>
          </p:cNvPr>
          <p:cNvSpPr/>
          <p:nvPr/>
        </p:nvSpPr>
        <p:spPr>
          <a:xfrm>
            <a:off x="5562443" y="1286596"/>
            <a:ext cx="1508384" cy="47626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E564FB9-8EDB-AA3B-40B3-50EAAC87E0E6}"/>
                  </a:ext>
                </a:extLst>
              </p:cNvPr>
              <p:cNvSpPr txBox="1"/>
              <p:nvPr/>
            </p:nvSpPr>
            <p:spPr>
              <a:xfrm>
                <a:off x="6076373" y="6155060"/>
                <a:ext cx="547971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E564FB9-8EDB-AA3B-40B3-50EAAC87E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373" y="6155060"/>
                <a:ext cx="547971" cy="369332"/>
              </a:xfrm>
              <a:prstGeom prst="rect">
                <a:avLst/>
              </a:prstGeom>
              <a:blipFill>
                <a:blip r:embed="rId23"/>
                <a:stretch>
                  <a:fillRect t="-3226" b="-16129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/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/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blipFill>
                <a:blip r:embed="rId25"/>
                <a:stretch>
                  <a:fillRect l="-185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/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/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/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61BCBC6E-2DD5-2CD1-D974-93FBB7D30F43}"/>
              </a:ext>
            </a:extLst>
          </p:cNvPr>
          <p:cNvSpPr txBox="1"/>
          <p:nvPr/>
        </p:nvSpPr>
        <p:spPr>
          <a:xfrm>
            <a:off x="6138545" y="4511975"/>
            <a:ext cx="24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/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8AD5D28-0FBD-562C-3140-A1FDFD29BA38}"/>
                  </a:ext>
                </a:extLst>
              </p:cNvPr>
              <p:cNvSpPr/>
              <p:nvPr/>
            </p:nvSpPr>
            <p:spPr>
              <a:xfrm>
                <a:off x="7499254" y="2783237"/>
                <a:ext cx="1338179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8AD5D28-0FBD-562C-3140-A1FDFD29B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254" y="2783237"/>
                <a:ext cx="1338179" cy="32079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/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35E84D27-4456-1929-6849-A0ADA4E0D321}"/>
              </a:ext>
            </a:extLst>
          </p:cNvPr>
          <p:cNvSpPr/>
          <p:nvPr/>
        </p:nvSpPr>
        <p:spPr>
          <a:xfrm>
            <a:off x="7417985" y="1285613"/>
            <a:ext cx="1508384" cy="476265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F257204-1A49-4964-A8A3-F5A4F34F1BFE}"/>
                  </a:ext>
                </a:extLst>
              </p:cNvPr>
              <p:cNvSpPr txBox="1"/>
              <p:nvPr/>
            </p:nvSpPr>
            <p:spPr>
              <a:xfrm>
                <a:off x="7931915" y="6154077"/>
                <a:ext cx="553293" cy="36933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</a:rPr>
                            <m:t> 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F257204-1A49-4964-A8A3-F5A4F34F1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915" y="6154077"/>
                <a:ext cx="553293" cy="369332"/>
              </a:xfrm>
              <a:prstGeom prst="rect">
                <a:avLst/>
              </a:prstGeom>
              <a:blipFill>
                <a:blip r:embed="rId32"/>
                <a:stretch>
                  <a:fillRect t="-3226" b="-16129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62F7CF4-7A40-2922-D904-0C6AC1775C3C}"/>
                  </a:ext>
                </a:extLst>
              </p:cNvPr>
              <p:cNvSpPr/>
              <p:nvPr/>
            </p:nvSpPr>
            <p:spPr>
              <a:xfrm>
                <a:off x="7499254" y="4137774"/>
                <a:ext cx="1338178" cy="32079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62F7CF4-7A40-2922-D904-0C6AC1775C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254" y="4137774"/>
                <a:ext cx="1338178" cy="320793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/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blipFill>
                <a:blip r:embed="rId34"/>
                <a:stretch>
                  <a:fillRect l="-185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/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/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/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9B3C7C10-5584-E0DC-FE48-C5DB95097973}"/>
              </a:ext>
            </a:extLst>
          </p:cNvPr>
          <p:cNvSpPr txBox="1"/>
          <p:nvPr/>
        </p:nvSpPr>
        <p:spPr>
          <a:xfrm>
            <a:off x="7994087" y="451099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6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76,631 Devil Horns Images, Stock Photos &amp; Vectors | Shutterstock">
            <a:extLst>
              <a:ext uri="{FF2B5EF4-FFF2-40B4-BE49-F238E27FC236}">
                <a16:creationId xmlns:a16="http://schemas.microsoft.com/office/drawing/2014/main" id="{0AB78A17-77B7-B7F3-5832-84C272B62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 b="26733"/>
          <a:stretch/>
        </p:blipFill>
        <p:spPr bwMode="auto">
          <a:xfrm>
            <a:off x="210920" y="3260096"/>
            <a:ext cx="900314" cy="10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76,631 Devil Horns Images, Stock Photos &amp; Vectors | Shutterstock">
            <a:extLst>
              <a:ext uri="{FF2B5EF4-FFF2-40B4-BE49-F238E27FC236}">
                <a16:creationId xmlns:a16="http://schemas.microsoft.com/office/drawing/2014/main" id="{E6415882-0DC8-CDD0-640F-FCD32E2E6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8" b="26733"/>
          <a:stretch/>
        </p:blipFill>
        <p:spPr bwMode="auto">
          <a:xfrm>
            <a:off x="760316" y="3240727"/>
            <a:ext cx="883165" cy="108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9EC54-61E7-2649-AD6F-02DB3FEF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[GMR85]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CF87E-DC60-A749-AC10-EECA815C2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34C35-C891-2E43-87C9-9F8905B156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649F67-41BA-A84F-8919-D0772A4F925C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649F67-41BA-A84F-8919-D0772A4F9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Callout 7">
                <a:extLst>
                  <a:ext uri="{FF2B5EF4-FFF2-40B4-BE49-F238E27FC236}">
                    <a16:creationId xmlns:a16="http://schemas.microsoft.com/office/drawing/2014/main" id="{E0BC49E7-9F03-7C40-9DF4-5084EFA43128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Oval Callout 7">
                <a:extLst>
                  <a:ext uri="{FF2B5EF4-FFF2-40B4-BE49-F238E27FC236}">
                    <a16:creationId xmlns:a16="http://schemas.microsoft.com/office/drawing/2014/main" id="{E0BC49E7-9F03-7C40-9DF4-5084EFA431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7BFD4C3-62B9-1C49-AFD7-56330A44A8F9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A6BB5-0C4A-E34B-8CCC-CEB6C07CF163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E61AEC-0F0D-7141-901F-F608523769DB}"/>
              </a:ext>
            </a:extLst>
          </p:cNvPr>
          <p:cNvCxnSpPr>
            <a:cxnSpLocks/>
          </p:cNvCxnSpPr>
          <p:nvPr/>
        </p:nvCxnSpPr>
        <p:spPr>
          <a:xfrm>
            <a:off x="2105213" y="39200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B4EACC-CAF7-6B47-BA7B-F47664905E93}"/>
              </a:ext>
            </a:extLst>
          </p:cNvPr>
          <p:cNvCxnSpPr>
            <a:cxnSpLocks/>
          </p:cNvCxnSpPr>
          <p:nvPr/>
        </p:nvCxnSpPr>
        <p:spPr>
          <a:xfrm>
            <a:off x="2105212" y="47582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3D60D8-1347-8D43-8F97-FA1AFE4887F8}"/>
              </a:ext>
            </a:extLst>
          </p:cNvPr>
          <p:cNvCxnSpPr>
            <a:cxnSpLocks/>
          </p:cNvCxnSpPr>
          <p:nvPr/>
        </p:nvCxnSpPr>
        <p:spPr>
          <a:xfrm flipH="1">
            <a:off x="2064736" y="4350328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2C39A3B-E6A3-804F-BF65-E0A6B278FA28}"/>
              </a:ext>
            </a:extLst>
          </p:cNvPr>
          <p:cNvSpPr txBox="1"/>
          <p:nvPr/>
        </p:nvSpPr>
        <p:spPr>
          <a:xfrm>
            <a:off x="3263159" y="34729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C0AA2B-EAF9-4642-ABF6-4D20DE95FF7A}"/>
              </a:ext>
            </a:extLst>
          </p:cNvPr>
          <p:cNvSpPr txBox="1"/>
          <p:nvPr/>
        </p:nvSpPr>
        <p:spPr>
          <a:xfrm>
            <a:off x="3263159" y="39318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3A2004-F9EF-624B-97EE-D221BC44510F}"/>
              </a:ext>
            </a:extLst>
          </p:cNvPr>
          <p:cNvSpPr txBox="1"/>
          <p:nvPr/>
        </p:nvSpPr>
        <p:spPr>
          <a:xfrm>
            <a:off x="3267167" y="43589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66D196-27BD-4B38-40E0-6424CB49B108}"/>
                  </a:ext>
                </a:extLst>
              </p:cNvPr>
              <p:cNvSpPr txBox="1"/>
              <p:nvPr/>
            </p:nvSpPr>
            <p:spPr>
              <a:xfrm>
                <a:off x="7586396" y="2487461"/>
                <a:ext cx="3519054" cy="70788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C00000"/>
                    </a:solidFill>
                  </a:rPr>
                  <a:t>Cheating</a:t>
                </a:r>
                <a:r>
                  <a:rPr lang="en-US" sz="2000" dirty="0"/>
                  <a:t> prover cannot give accepting proof if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66D196-27BD-4B38-40E0-6424CB49B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396" y="2487461"/>
                <a:ext cx="3519054" cy="707886"/>
              </a:xfrm>
              <a:prstGeom prst="rect">
                <a:avLst/>
              </a:prstGeom>
              <a:blipFill>
                <a:blip r:embed="rId8"/>
                <a:stretch>
                  <a:fillRect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D334EE-19A6-CD28-A500-70E1CCA7CAD4}"/>
              </a:ext>
            </a:extLst>
          </p:cNvPr>
          <p:cNvSpPr txBox="1"/>
          <p:nvPr/>
        </p:nvSpPr>
        <p:spPr>
          <a:xfrm>
            <a:off x="8529358" y="1860977"/>
            <a:ext cx="1633130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Soundness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D2136-128E-9903-48CA-9720823E914D}"/>
              </a:ext>
            </a:extLst>
          </p:cNvPr>
          <p:cNvSpPr txBox="1"/>
          <p:nvPr/>
        </p:nvSpPr>
        <p:spPr>
          <a:xfrm>
            <a:off x="7586396" y="4791799"/>
            <a:ext cx="351905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Verifier should not learn the secret witness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571D0B-CD9A-1F76-BD73-73E691105D1B}"/>
              </a:ext>
            </a:extLst>
          </p:cNvPr>
          <p:cNvSpPr txBox="1"/>
          <p:nvPr/>
        </p:nvSpPr>
        <p:spPr>
          <a:xfrm>
            <a:off x="8075491" y="4110373"/>
            <a:ext cx="2540863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Zero knowledge</a:t>
            </a:r>
          </a:p>
        </p:txBody>
      </p:sp>
    </p:spTree>
    <p:extLst>
      <p:ext uri="{BB962C8B-B14F-4D97-AF65-F5344CB8AC3E}">
        <p14:creationId xmlns:p14="http://schemas.microsoft.com/office/powerpoint/2010/main" val="11712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77" y="2752635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9591764" y="36669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FDD009-C35E-E4C0-1CAE-C9B10C278C26}"/>
              </a:ext>
            </a:extLst>
          </p:cNvPr>
          <p:cNvGrpSpPr/>
          <p:nvPr/>
        </p:nvGrpSpPr>
        <p:grpSpPr>
          <a:xfrm>
            <a:off x="3079283" y="2530883"/>
            <a:ext cx="6372280" cy="3358862"/>
            <a:chOff x="923524" y="2672397"/>
            <a:chExt cx="6735916" cy="335886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7F3A60A-9D3F-CB8A-473A-D0ED98F2F78A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5" y="2672397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4B903D-92A3-E742-5783-4BA55C25475C}"/>
                </a:ext>
              </a:extLst>
            </p:cNvPr>
            <p:cNvCxnSpPr>
              <a:cxnSpLocks/>
            </p:cNvCxnSpPr>
            <p:nvPr/>
          </p:nvCxnSpPr>
          <p:spPr>
            <a:xfrm>
              <a:off x="956024" y="3991871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6D25D8E-BA31-82A0-D1E3-45D286A96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3339079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FE04903-3F27-3BF8-A655-D4EB9C397CE8}"/>
                </a:ext>
              </a:extLst>
            </p:cNvPr>
            <p:cNvCxnSpPr>
              <a:cxnSpLocks/>
            </p:cNvCxnSpPr>
            <p:nvPr/>
          </p:nvCxnSpPr>
          <p:spPr>
            <a:xfrm>
              <a:off x="939774" y="6031259"/>
              <a:ext cx="67034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802CFD2-F986-6356-BBF0-DEC384FCE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524" y="4679743"/>
              <a:ext cx="6735916" cy="0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/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AF78FE5-62ED-A2A9-8467-94F4754E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985" y="3459983"/>
                <a:ext cx="647186" cy="320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/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501F412-FCF2-ABCC-E27A-842902FD0E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571" y="2150940"/>
                <a:ext cx="647186" cy="3207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/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783FD7A-5BF4-C5B1-4564-41B2EB0FBD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60" y="5494515"/>
                <a:ext cx="647186" cy="3207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/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760" y="2150326"/>
                <a:ext cx="647186" cy="3207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/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EDE8CE8-F03F-73A1-21EA-EEB333A1D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650" y="3467073"/>
                <a:ext cx="647186" cy="320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/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FAF906B-AC18-BF7F-D7E4-F89BFAF03E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604" y="5488517"/>
                <a:ext cx="647186" cy="32079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65CBC9FC-FE84-C56C-D792-7CD55352C0FE}"/>
              </a:ext>
            </a:extLst>
          </p:cNvPr>
          <p:cNvSpPr txBox="1"/>
          <p:nvPr/>
        </p:nvSpPr>
        <p:spPr>
          <a:xfrm>
            <a:off x="4257490" y="452107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/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4E8A833-3AEB-89B4-ECCB-993668492E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040" y="3450886"/>
                <a:ext cx="647186" cy="320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/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2784220"/>
                <a:ext cx="1338179" cy="320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/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626" y="2141843"/>
                <a:ext cx="647186" cy="320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/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12" y="4138757"/>
                <a:ext cx="1338178" cy="320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/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715" y="5485418"/>
                <a:ext cx="647186" cy="320793"/>
              </a:xfrm>
              <a:prstGeom prst="rect">
                <a:avLst/>
              </a:prstGeom>
              <a:blipFill>
                <a:blip r:embed="rId16"/>
                <a:stretch>
                  <a:fillRect l="-185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/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815" y="2141229"/>
                <a:ext cx="647186" cy="3207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/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DEA2DE0-E532-072D-5E2D-1899DF280D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705" y="3457976"/>
                <a:ext cx="647186" cy="32079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/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E03A69D-21CD-43D0-C847-93B0C44D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659" y="5479420"/>
                <a:ext cx="647186" cy="32079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61BCBC6E-2DD5-2CD1-D974-93FBB7D30F43}"/>
              </a:ext>
            </a:extLst>
          </p:cNvPr>
          <p:cNvSpPr txBox="1"/>
          <p:nvPr/>
        </p:nvSpPr>
        <p:spPr>
          <a:xfrm>
            <a:off x="6138545" y="4511975"/>
            <a:ext cx="24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/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9DDDCF2-FF22-B0A9-A7F4-7B0BEE072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582" y="3449903"/>
                <a:ext cx="647186" cy="32079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/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F193348-589D-89BE-A945-91AA9D0E04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68" y="2140860"/>
                <a:ext cx="647186" cy="320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/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43B4F5-882D-1D7E-23DA-5BE2BB5DCF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257" y="5484435"/>
                <a:ext cx="647186" cy="320793"/>
              </a:xfrm>
              <a:prstGeom prst="rect">
                <a:avLst/>
              </a:prstGeom>
              <a:blipFill>
                <a:blip r:embed="rId22"/>
                <a:stretch>
                  <a:fillRect l="-1852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/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357" y="2140246"/>
                <a:ext cx="647186" cy="32079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/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AEDB7A-E456-D239-BC0B-D9DD681FE4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247" y="3456993"/>
                <a:ext cx="647186" cy="32079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/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5602D02-7858-1F9A-21C4-2320DE96CB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201" y="5478437"/>
                <a:ext cx="647186" cy="32079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9B3C7C10-5584-E0DC-FE48-C5DB95097973}"/>
              </a:ext>
            </a:extLst>
          </p:cNvPr>
          <p:cNvSpPr txBox="1"/>
          <p:nvPr/>
        </p:nvSpPr>
        <p:spPr>
          <a:xfrm>
            <a:off x="7994087" y="451099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E20377-83D6-2134-4C0D-28D2B16FD2D7}"/>
              </a:ext>
            </a:extLst>
          </p:cNvPr>
          <p:cNvSpPr/>
          <p:nvPr/>
        </p:nvSpPr>
        <p:spPr>
          <a:xfrm>
            <a:off x="3298370" y="1322324"/>
            <a:ext cx="598714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EF5BF2-9347-4243-BCAD-172F3A6A8793}"/>
                  </a:ext>
                </a:extLst>
              </p:cNvPr>
              <p:cNvSpPr txBox="1"/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EF5BF2-9347-4243-BCAD-172F3A6A8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E6582F-0779-8B69-676B-FB76E0D1112C}"/>
                  </a:ext>
                </a:extLst>
              </p:cNvPr>
              <p:cNvSpPr txBox="1"/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E6582F-0779-8B69-676B-FB76E0D11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5CB5A8-BB96-F2A4-9B21-C6495C1657C2}"/>
                  </a:ext>
                </a:extLst>
              </p:cNvPr>
              <p:cNvSpPr txBox="1"/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5CB5A8-BB96-F2A4-9B21-C6495C165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31891-BA84-F297-72CB-768B9C045A94}"/>
                  </a:ext>
                </a:extLst>
              </p:cNvPr>
              <p:cNvSpPr txBox="1"/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731891-BA84-F297-72CB-768B9C045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CB90F9D5-F551-23E1-7FB8-855A9C20C9F6}"/>
              </a:ext>
            </a:extLst>
          </p:cNvPr>
          <p:cNvSpPr/>
          <p:nvPr/>
        </p:nvSpPr>
        <p:spPr>
          <a:xfrm>
            <a:off x="5713222" y="1381464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32876C-56F7-B027-37D8-40E7B4C85D47}"/>
                  </a:ext>
                </a:extLst>
              </p:cNvPr>
              <p:cNvSpPr txBox="1"/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32876C-56F7-B027-37D8-40E7B4C85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707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368D9-C75B-6942-5A06-8BD6A547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Stacking </a:t>
            </a:r>
            <a:r>
              <a:rPr lang="en-US" dirty="0"/>
              <a:t>Multi-Round ZK-IP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2D590D-D02A-B73F-68A5-047B2F53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177" y="2752635"/>
            <a:ext cx="688408" cy="937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195B4-081C-02AE-220A-0EAB8B72A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30" y="2775067"/>
            <a:ext cx="647041" cy="892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5A713-DC64-59ED-CFA6-838410FEA656}"/>
              </a:ext>
            </a:extLst>
          </p:cNvPr>
          <p:cNvSpPr txBox="1"/>
          <p:nvPr/>
        </p:nvSpPr>
        <p:spPr>
          <a:xfrm>
            <a:off x="2196619" y="3667923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Prover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EA3BD9-6A12-AD42-7333-BAC83B4FFE8D}"/>
              </a:ext>
            </a:extLst>
          </p:cNvPr>
          <p:cNvSpPr txBox="1"/>
          <p:nvPr/>
        </p:nvSpPr>
        <p:spPr>
          <a:xfrm>
            <a:off x="9591764" y="3666940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>
                    <a:lumMod val="50000"/>
                  </a:schemeClr>
                </a:solidFill>
              </a:rPr>
              <a:t>Verifier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7F3A60A-9D3F-CB8A-473A-D0ED98F2F78A}"/>
              </a:ext>
            </a:extLst>
          </p:cNvPr>
          <p:cNvCxnSpPr>
            <a:cxnSpLocks/>
          </p:cNvCxnSpPr>
          <p:nvPr/>
        </p:nvCxnSpPr>
        <p:spPr>
          <a:xfrm>
            <a:off x="3094657" y="2530883"/>
            <a:ext cx="634153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04B903D-92A3-E742-5783-4BA55C25475C}"/>
              </a:ext>
            </a:extLst>
          </p:cNvPr>
          <p:cNvCxnSpPr>
            <a:cxnSpLocks/>
          </p:cNvCxnSpPr>
          <p:nvPr/>
        </p:nvCxnSpPr>
        <p:spPr>
          <a:xfrm>
            <a:off x="3110028" y="3850357"/>
            <a:ext cx="634153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6D25D8E-BA31-82A0-D1E3-45D286A96C72}"/>
              </a:ext>
            </a:extLst>
          </p:cNvPr>
          <p:cNvCxnSpPr>
            <a:cxnSpLocks/>
          </p:cNvCxnSpPr>
          <p:nvPr/>
        </p:nvCxnSpPr>
        <p:spPr>
          <a:xfrm flipH="1">
            <a:off x="3079283" y="3197565"/>
            <a:ext cx="6372280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FE04903-3F27-3BF8-A655-D4EB9C397CE8}"/>
              </a:ext>
            </a:extLst>
          </p:cNvPr>
          <p:cNvCxnSpPr>
            <a:cxnSpLocks/>
          </p:cNvCxnSpPr>
          <p:nvPr/>
        </p:nvCxnSpPr>
        <p:spPr>
          <a:xfrm>
            <a:off x="3094656" y="6412261"/>
            <a:ext cx="634153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802CFD2-F986-6356-BBF0-DEC384FCE964}"/>
              </a:ext>
            </a:extLst>
          </p:cNvPr>
          <p:cNvCxnSpPr>
            <a:cxnSpLocks/>
          </p:cNvCxnSpPr>
          <p:nvPr/>
        </p:nvCxnSpPr>
        <p:spPr>
          <a:xfrm flipH="1">
            <a:off x="3079283" y="4538229"/>
            <a:ext cx="6372280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3EF0063-1C51-FC98-4333-6CA9AA4D1D61}"/>
              </a:ext>
            </a:extLst>
          </p:cNvPr>
          <p:cNvSpPr/>
          <p:nvPr/>
        </p:nvSpPr>
        <p:spPr>
          <a:xfrm>
            <a:off x="3298370" y="1322324"/>
            <a:ext cx="5987143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/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E6241B-9C8C-3A1B-BE50-24A880AC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853" y="1441601"/>
                <a:ext cx="958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/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B9EF4-8760-5A62-8E1A-03D59440B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2084" y="1446064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/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Prover has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14" name="Oval Callout 13">
                <a:extLst>
                  <a:ext uri="{FF2B5EF4-FFF2-40B4-BE49-F238E27FC236}">
                    <a16:creationId xmlns:a16="http://schemas.microsoft.com/office/drawing/2014/main" id="{38142B26-E547-9BE6-AB76-A9B6E92A1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637" y="2082273"/>
                <a:ext cx="1107474" cy="592328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/>
              <p:nvPr/>
            </p:nvSpPr>
            <p:spPr>
              <a:xfrm>
                <a:off x="6074176" y="213937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18777C-D025-56F9-C8E6-16E9B9EEF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76" y="2139377"/>
                <a:ext cx="647186" cy="320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/>
              <p:nvPr/>
            </p:nvSpPr>
            <p:spPr>
              <a:xfrm>
                <a:off x="5578396" y="2784220"/>
                <a:ext cx="1338179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4F7F09C-C722-EF88-59C3-7589B14D84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396" y="2784220"/>
                <a:ext cx="1338179" cy="3207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/>
              <p:nvPr/>
            </p:nvSpPr>
            <p:spPr>
              <a:xfrm>
                <a:off x="4209461" y="2141229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549FCF1-2043-E2A6-44AE-F08A59D3C8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61" y="2141229"/>
                <a:ext cx="647186" cy="32079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/>
              <p:nvPr/>
            </p:nvSpPr>
            <p:spPr>
              <a:xfrm>
                <a:off x="5578396" y="4138757"/>
                <a:ext cx="1338178" cy="3207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73076D-DCB4-0136-2F48-CB0807C2B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396" y="4138757"/>
                <a:ext cx="1338178" cy="3207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/>
              <p:nvPr/>
            </p:nvSpPr>
            <p:spPr>
              <a:xfrm>
                <a:off x="5149284" y="6032752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A2BC78A-47F7-EBBD-02CB-DE3E2AC03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6032752"/>
                <a:ext cx="647186" cy="3207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/>
              <p:nvPr/>
            </p:nvSpPr>
            <p:spPr>
              <a:xfrm>
                <a:off x="6902870" y="2141229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3A627E8-B194-1AC2-67B4-D109070E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870" y="2141229"/>
                <a:ext cx="647186" cy="32079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61BCBC6E-2DD5-2CD1-D974-93FBB7D30F43}"/>
              </a:ext>
            </a:extLst>
          </p:cNvPr>
          <p:cNvSpPr txBox="1"/>
          <p:nvPr/>
        </p:nvSpPr>
        <p:spPr>
          <a:xfrm>
            <a:off x="6073229" y="4511975"/>
            <a:ext cx="24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  <a:p>
            <a:r>
              <a:rPr lang="en-US" b="1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/>
              <p:nvPr/>
            </p:nvSpPr>
            <p:spPr>
              <a:xfrm>
                <a:off x="7710864" y="2139377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B80181F-E40E-C704-2F02-10B95D79D1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864" y="2139377"/>
                <a:ext cx="647186" cy="32079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B3C062-7D69-C35F-042E-BF3B629DBD60}"/>
                  </a:ext>
                </a:extLst>
              </p:cNvPr>
              <p:cNvSpPr txBox="1"/>
              <p:nvPr/>
            </p:nvSpPr>
            <p:spPr>
              <a:xfrm>
                <a:off x="4894672" y="2016566"/>
                <a:ext cx="12183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B3C062-7D69-C35F-042E-BF3B629DB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672" y="2016566"/>
                <a:ext cx="1218347" cy="523220"/>
              </a:xfrm>
              <a:prstGeom prst="rect">
                <a:avLst/>
              </a:prstGeom>
              <a:blipFill>
                <a:blip r:embed="rId18"/>
                <a:stretch>
                  <a:fillRect l="-10309" t="-11628" r="-5155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2FAB2-2AD8-52A3-7988-566B74227DA3}"/>
                  </a:ext>
                </a:extLst>
              </p:cNvPr>
              <p:cNvSpPr txBox="1"/>
              <p:nvPr/>
            </p:nvSpPr>
            <p:spPr>
              <a:xfrm>
                <a:off x="8314408" y="2010195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E2FAB2-2AD8-52A3-7988-566B74227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408" y="2010195"/>
                <a:ext cx="415498" cy="523220"/>
              </a:xfrm>
              <a:prstGeom prst="rect">
                <a:avLst/>
              </a:prstGeom>
              <a:blipFill>
                <a:blip r:embed="rId19"/>
                <a:stretch>
                  <a:fillRect l="-8824" r="-882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A3C82D-D205-0BF8-DD33-8E98B53BBDAD}"/>
                  </a:ext>
                </a:extLst>
              </p:cNvPr>
              <p:cNvSpPr/>
              <p:nvPr/>
            </p:nvSpPr>
            <p:spPr>
              <a:xfrm>
                <a:off x="6074176" y="345783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A3C82D-D205-0BF8-DD33-8E98B53BBD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4176" y="3457833"/>
                <a:ext cx="647186" cy="32079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A90B87-1171-3F69-D0AA-B35E357903F2}"/>
                  </a:ext>
                </a:extLst>
              </p:cNvPr>
              <p:cNvSpPr/>
              <p:nvPr/>
            </p:nvSpPr>
            <p:spPr>
              <a:xfrm>
                <a:off x="4209461" y="3459685"/>
                <a:ext cx="647186" cy="32079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A90B87-1171-3F69-D0AA-B35E35790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61" y="3459685"/>
                <a:ext cx="647186" cy="32079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ABB3-0F40-C10B-5BAB-AD40B9E09C2C}"/>
                  </a:ext>
                </a:extLst>
              </p:cNvPr>
              <p:cNvSpPr/>
              <p:nvPr/>
            </p:nvSpPr>
            <p:spPr>
              <a:xfrm>
                <a:off x="6902870" y="3459685"/>
                <a:ext cx="647186" cy="3207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𝑑𝑒𝑡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,22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CC2ABB3-0F40-C10B-5BAB-AD40B9E09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870" y="3459685"/>
                <a:ext cx="647186" cy="32079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393B8E6-499A-6E00-E60F-EC23CDF711C1}"/>
                  </a:ext>
                </a:extLst>
              </p:cNvPr>
              <p:cNvSpPr/>
              <p:nvPr/>
            </p:nvSpPr>
            <p:spPr>
              <a:xfrm>
                <a:off x="7710864" y="3457833"/>
                <a:ext cx="647186" cy="320793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393B8E6-499A-6E00-E60F-EC23CDF711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864" y="3457833"/>
                <a:ext cx="647186" cy="32079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48E5F5-7841-D172-C32A-C833C8EB746D}"/>
                  </a:ext>
                </a:extLst>
              </p:cNvPr>
              <p:cNvSpPr txBox="1"/>
              <p:nvPr/>
            </p:nvSpPr>
            <p:spPr>
              <a:xfrm>
                <a:off x="4894672" y="3335022"/>
                <a:ext cx="12183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48E5F5-7841-D172-C32A-C833C8EB7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672" y="3335022"/>
                <a:ext cx="1218347" cy="523220"/>
              </a:xfrm>
              <a:prstGeom prst="rect">
                <a:avLst/>
              </a:prstGeom>
              <a:blipFill>
                <a:blip r:embed="rId24"/>
                <a:stretch>
                  <a:fillRect l="-10309" t="-11905" r="-515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AF253C-408B-72B8-6CDB-5E41B8F55504}"/>
                  </a:ext>
                </a:extLst>
              </p:cNvPr>
              <p:cNvSpPr txBox="1"/>
              <p:nvPr/>
            </p:nvSpPr>
            <p:spPr>
              <a:xfrm>
                <a:off x="8314408" y="3328651"/>
                <a:ext cx="4154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AF253C-408B-72B8-6CDB-5E41B8F55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408" y="3328651"/>
                <a:ext cx="415498" cy="523220"/>
              </a:xfrm>
              <a:prstGeom prst="rect">
                <a:avLst/>
              </a:prstGeom>
              <a:blipFill>
                <a:blip r:embed="rId19"/>
                <a:stretch>
                  <a:fillRect l="-8824" r="-882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E9575CA-C306-34EA-ED24-AF91F90D8555}"/>
              </a:ext>
            </a:extLst>
          </p:cNvPr>
          <p:cNvSpPr txBox="1"/>
          <p:nvPr/>
        </p:nvSpPr>
        <p:spPr>
          <a:xfrm>
            <a:off x="189953" y="5075739"/>
            <a:ext cx="443647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Simulate all remaining deterministic messages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97A4A5-EB0B-BEE3-DA0C-FC56B6D47BE6}"/>
              </a:ext>
            </a:extLst>
          </p:cNvPr>
          <p:cNvSpPr/>
          <p:nvPr/>
        </p:nvSpPr>
        <p:spPr>
          <a:xfrm>
            <a:off x="189954" y="5559280"/>
            <a:ext cx="443647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Equivocate all commitments to the updated vectors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AF8EE0-19BA-1042-F77D-82DB9296D43B}"/>
              </a:ext>
            </a:extLst>
          </p:cNvPr>
          <p:cNvSpPr txBox="1"/>
          <p:nvPr/>
        </p:nvSpPr>
        <p:spPr>
          <a:xfrm>
            <a:off x="1667517" y="4725758"/>
            <a:ext cx="2000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Before the last round: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DE45D3-CFE3-6997-3EC2-895586118C3B}"/>
              </a:ext>
            </a:extLst>
          </p:cNvPr>
          <p:cNvSpPr txBox="1"/>
          <p:nvPr/>
        </p:nvSpPr>
        <p:spPr>
          <a:xfrm>
            <a:off x="172528" y="47913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588ADF-9271-6387-FD8E-11B95C6ED145}"/>
                  </a:ext>
                </a:extLst>
              </p:cNvPr>
              <p:cNvSpPr txBox="1"/>
              <p:nvPr/>
            </p:nvSpPr>
            <p:spPr>
              <a:xfrm>
                <a:off x="5860820" y="5920777"/>
                <a:ext cx="18264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6588ADF-9271-6387-FD8E-11B95C6ED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820" y="5920777"/>
                <a:ext cx="1826462" cy="461665"/>
              </a:xfrm>
              <a:prstGeom prst="rect">
                <a:avLst/>
              </a:prstGeom>
              <a:blipFill>
                <a:blip r:embed="rId25"/>
                <a:stretch>
                  <a:fillRect l="-690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5146BD-DDB6-FBB3-EAA6-99C0B5714936}"/>
                  </a:ext>
                </a:extLst>
              </p:cNvPr>
              <p:cNvSpPr txBox="1"/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65146BD-DDB6-FBB3-EAA6-99C0B5714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284" y="1411465"/>
                <a:ext cx="475066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5F82DD8A-AD7E-FDED-A96F-2100BF1ECF56}"/>
              </a:ext>
            </a:extLst>
          </p:cNvPr>
          <p:cNvSpPr/>
          <p:nvPr/>
        </p:nvSpPr>
        <p:spPr>
          <a:xfrm>
            <a:off x="5713222" y="1381464"/>
            <a:ext cx="1149103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691EFE-61BD-D3E9-B760-CBC17676809E}"/>
                  </a:ext>
                </a:extLst>
              </p:cNvPr>
              <p:cNvSpPr txBox="1"/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691EFE-61BD-D3E9-B760-CBC176768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444" y="1422351"/>
                <a:ext cx="969368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BD8DE3-95AF-E3B3-5AA4-20518B29A72A}"/>
                  </a:ext>
                </a:extLst>
              </p:cNvPr>
              <p:cNvSpPr txBox="1"/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BD8DE3-95AF-E3B3-5AA4-20518B29A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15" y="1418206"/>
                <a:ext cx="475066" cy="3693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D5748E7-1C8B-B09D-A226-BDA011D38314}"/>
              </a:ext>
            </a:extLst>
          </p:cNvPr>
          <p:cNvSpPr txBox="1"/>
          <p:nvPr/>
        </p:nvSpPr>
        <p:spPr>
          <a:xfrm>
            <a:off x="7687282" y="5204601"/>
            <a:ext cx="443647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Simulate all deterministic messages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F433A-249D-F01E-2A23-1695213F6C6B}"/>
              </a:ext>
            </a:extLst>
          </p:cNvPr>
          <p:cNvSpPr/>
          <p:nvPr/>
        </p:nvSpPr>
        <p:spPr>
          <a:xfrm>
            <a:off x="7687283" y="5688142"/>
            <a:ext cx="443647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Checks all commitments and transcripts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0F343-BEF7-D9C3-AA84-92DCC93EF1A3}"/>
              </a:ext>
            </a:extLst>
          </p:cNvPr>
          <p:cNvSpPr txBox="1"/>
          <p:nvPr/>
        </p:nvSpPr>
        <p:spPr>
          <a:xfrm>
            <a:off x="7680834" y="48613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00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9" grpId="0" animBg="1"/>
      <p:bldP spid="80" grpId="0" animBg="1"/>
      <p:bldP spid="84" grpId="0"/>
      <p:bldP spid="12" grpId="0" animBg="1"/>
      <p:bldP spid="18" grpId="0" animBg="1"/>
      <p:bldP spid="19" grpId="0" animBg="1"/>
      <p:bldP spid="20" grpId="0" animBg="1"/>
      <p:bldP spid="21" grpId="0"/>
      <p:bldP spid="22" grpId="0"/>
      <p:bldP spid="27" grpId="0" animBg="1"/>
      <p:bldP spid="28" grpId="0" animBg="1"/>
      <p:bldP spid="29" grpId="0"/>
      <p:bldP spid="31" grpId="0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425DD-F6AC-8230-795B-0E8F251B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BCDEE7-CB56-276D-11B1-936BA6D65E95}"/>
                  </a:ext>
                </a:extLst>
              </p:cNvPr>
              <p:cNvSpPr txBox="1"/>
              <p:nvPr/>
            </p:nvSpPr>
            <p:spPr>
              <a:xfrm>
                <a:off x="934278" y="3790407"/>
                <a:ext cx="10620600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Communication = proof size for proving a single branch +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× </m:t>
                    </m:r>
                  </m:oMath>
                </a14:m>
                <a:r>
                  <a:rPr lang="en-US">
                    <a:solidFill>
                      <a:srgbClr val="C00000"/>
                    </a:solidFill>
                  </a:rPr>
                  <a:t>size of commitment</a:t>
                </a:r>
                <a:r>
                  <a:rPr lang="en-US"/>
                  <a:t> + </a:t>
                </a:r>
                <a:r>
                  <a:rPr lang="en-US">
                    <a:solidFill>
                      <a:schemeClr val="accent1"/>
                    </a:solidFill>
                  </a:rPr>
                  <a:t>size of openings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BCDEE7-CB56-276D-11B1-936BA6D65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78" y="3790407"/>
                <a:ext cx="10620600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D75252-CE5D-09FB-7072-3DDA8E041359}"/>
                  </a:ext>
                </a:extLst>
              </p:cNvPr>
              <p:cNvSpPr txBox="1"/>
              <p:nvPr/>
            </p:nvSpPr>
            <p:spPr>
              <a:xfrm>
                <a:off x="934279" y="4494898"/>
                <a:ext cx="10620600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Computation time =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time to prove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a single branch </a:t>
                </a:r>
                <a:r>
                  <a:rPr lang="en-US" dirty="0">
                    <a:solidFill>
                      <a:schemeClr val="accent1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time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to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compute</m:t>
                    </m:r>
                    <m:r>
                      <m:rPr>
                        <m:nor/>
                      </m:rPr>
                      <a:rPr lang="en-US" smtClean="0">
                        <a:solidFill>
                          <a:schemeClr val="accent1"/>
                        </a:solidFill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deterministic messages for all branches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D75252-CE5D-09FB-7072-3DDA8E041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79" y="4494898"/>
                <a:ext cx="10620600" cy="369332"/>
              </a:xfrm>
              <a:prstGeom prst="rect">
                <a:avLst/>
              </a:prstGeom>
              <a:blipFill>
                <a:blip r:embed="rId4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0C9997-76D1-D9E8-071D-EE3E3DD05D6A}"/>
                  </a:ext>
                </a:extLst>
              </p:cNvPr>
              <p:cNvSpPr txBox="1"/>
              <p:nvPr/>
            </p:nvSpPr>
            <p:spPr>
              <a:xfrm>
                <a:off x="905773" y="5793336"/>
                <a:ext cx="10620600" cy="424796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If time to 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/>
                  <a:t> &lt;&lt; time to prove a single branch: </a:t>
                </a:r>
                <a:r>
                  <a:rPr lang="en-US" sz="2000" dirty="0">
                    <a:solidFill>
                      <a:srgbClr val="C00000"/>
                    </a:solidFill>
                  </a:rPr>
                  <a:t>We can get sublinear computation times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0C9997-76D1-D9E8-071D-EE3E3DD05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73" y="5793336"/>
                <a:ext cx="10620600" cy="424796"/>
              </a:xfrm>
              <a:prstGeom prst="rect">
                <a:avLst/>
              </a:prstGeom>
              <a:blipFill>
                <a:blip r:embed="rId6"/>
                <a:stretch>
                  <a:fillRect l="-476" t="-2632" b="-10526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EB696E0-0F45-AD45-8D9F-262E65353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4462" y="621450"/>
            <a:ext cx="5675416" cy="316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70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4413-7C7C-ED30-6DF8-7C3F3147E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>
                <a:solidFill>
                  <a:schemeClr val="accent1"/>
                </a:solidFill>
                <a:latin typeface="Berlin Sans FB" panose="020F0502020204030204" pitchFamily="34" charset="0"/>
                <a:ea typeface="Krungthep" panose="02000400000000000000" pitchFamily="2" charset="-34"/>
                <a:cs typeface="Berlin Sans FB" panose="020F0502020204030204" pitchFamily="34" charset="0"/>
              </a:rPr>
              <a:t>Stackable</a:t>
            </a:r>
            <a:r>
              <a:rPr lang="en-US" dirty="0"/>
              <a:t> Multi-round ZK-IP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03687-85CA-80CC-9F9C-FE9D408162B8}"/>
              </a:ext>
            </a:extLst>
          </p:cNvPr>
          <p:cNvSpPr txBox="1"/>
          <p:nvPr/>
        </p:nvSpPr>
        <p:spPr>
          <a:xfrm>
            <a:off x="4453363" y="1506022"/>
            <a:ext cx="306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Many sublinear proof systems!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462D09-9971-6551-FD13-1C65253CE5E3}"/>
              </a:ext>
            </a:extLst>
          </p:cNvPr>
          <p:cNvCxnSpPr>
            <a:cxnSpLocks/>
          </p:cNvCxnSpPr>
          <p:nvPr/>
        </p:nvCxnSpPr>
        <p:spPr>
          <a:xfrm>
            <a:off x="5719314" y="2177369"/>
            <a:ext cx="0" cy="4330461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C671BA-5B9F-0527-96A5-EA8665BA9D9E}"/>
              </a:ext>
            </a:extLst>
          </p:cNvPr>
          <p:cNvSpPr txBox="1"/>
          <p:nvPr/>
        </p:nvSpPr>
        <p:spPr>
          <a:xfrm>
            <a:off x="1913204" y="1992703"/>
            <a:ext cx="19475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Folding Arguments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FA3CD-99B9-B8AA-5772-94B558999B69}"/>
              </a:ext>
            </a:extLst>
          </p:cNvPr>
          <p:cNvSpPr txBox="1"/>
          <p:nvPr/>
        </p:nvSpPr>
        <p:spPr>
          <a:xfrm>
            <a:off x="7806907" y="1992703"/>
            <a:ext cx="24891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Interactive Oracle Proofs</a:t>
            </a:r>
          </a:p>
        </p:txBody>
      </p:sp>
      <p:pic>
        <p:nvPicPr>
          <p:cNvPr id="9228" name="Picture 12">
            <a:extLst>
              <a:ext uri="{FF2B5EF4-FFF2-40B4-BE49-F238E27FC236}">
                <a16:creationId xmlns:a16="http://schemas.microsoft.com/office/drawing/2014/main" id="{AD2674C7-0259-6270-C798-DCDBC7D9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11" y="2376163"/>
            <a:ext cx="883728" cy="8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89D1ABF4-2724-F39A-D8AE-7D4047B8E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091" y="2487902"/>
            <a:ext cx="708775" cy="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28BF7B73-2054-CC0A-BE44-75FBDA2D3FEF}"/>
              </a:ext>
            </a:extLst>
          </p:cNvPr>
          <p:cNvSpPr/>
          <p:nvPr/>
        </p:nvSpPr>
        <p:spPr>
          <a:xfrm rot="5400000">
            <a:off x="2506730" y="1997797"/>
            <a:ext cx="708774" cy="3184547"/>
          </a:xfrm>
          <a:prstGeom prst="leftBrace">
            <a:avLst>
              <a:gd name="adj1" fmla="val 24739"/>
              <a:gd name="adj2" fmla="val 5000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BAAA73AF-8972-9633-5B86-EF960C9032C8}"/>
              </a:ext>
            </a:extLst>
          </p:cNvPr>
          <p:cNvSpPr/>
          <p:nvPr/>
        </p:nvSpPr>
        <p:spPr>
          <a:xfrm rot="5400000">
            <a:off x="8671212" y="1997797"/>
            <a:ext cx="708774" cy="3184547"/>
          </a:xfrm>
          <a:prstGeom prst="leftBrace">
            <a:avLst>
              <a:gd name="adj1" fmla="val 24739"/>
              <a:gd name="adj2" fmla="val 5000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8DB177-2F82-0283-3971-02B0DC7FFC91}"/>
              </a:ext>
            </a:extLst>
          </p:cNvPr>
          <p:cNvSpPr txBox="1"/>
          <p:nvPr/>
        </p:nvSpPr>
        <p:spPr>
          <a:xfrm>
            <a:off x="676135" y="4119411"/>
            <a:ext cx="140852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dirty="0"/>
              <a:t>Bulletproofs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5"/>
                </a:solidFill>
              </a:rPr>
              <a:t>[</a:t>
            </a: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BBBPWM18]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920930-E7A0-08E4-14E1-ACEFC11C3CF7}"/>
              </a:ext>
            </a:extLst>
          </p:cNvPr>
          <p:cNvSpPr txBox="1"/>
          <p:nvPr/>
        </p:nvSpPr>
        <p:spPr>
          <a:xfrm>
            <a:off x="178889" y="4884985"/>
            <a:ext cx="24035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meaningful speedup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 same speed as prover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48769F-F3A5-F409-AABB-DEC4FC1D4648}"/>
              </a:ext>
            </a:extLst>
          </p:cNvPr>
          <p:cNvSpPr txBox="1"/>
          <p:nvPr/>
        </p:nvSpPr>
        <p:spPr>
          <a:xfrm>
            <a:off x="2751832" y="4135016"/>
            <a:ext cx="279732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Compressed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Σ-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Protocols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[AC20, ACF21]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55D11-AAFC-3222-5D4E-4DEB9D84D4DB}"/>
              </a:ext>
            </a:extLst>
          </p:cNvPr>
          <p:cNvSpPr txBox="1"/>
          <p:nvPr/>
        </p:nvSpPr>
        <p:spPr>
          <a:xfrm>
            <a:off x="2704410" y="4900167"/>
            <a:ext cx="291432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 asymptotic speedup 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Significant concrete speedup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Sim only field operations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222589-51E3-218B-049C-5112AF760737}"/>
              </a:ext>
            </a:extLst>
          </p:cNvPr>
          <p:cNvSpPr txBox="1"/>
          <p:nvPr/>
        </p:nvSpPr>
        <p:spPr>
          <a:xfrm>
            <a:off x="6291160" y="4062488"/>
            <a:ext cx="22843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Aurora</a:t>
            </a:r>
            <a:endParaRPr lang="en-US" sz="16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[BCRSVW19]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sz="1600" dirty="0"/>
            </a:b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3FCA4B-3518-0CAA-4D8B-5D52178AFBE4}"/>
              </a:ext>
            </a:extLst>
          </p:cNvPr>
          <p:cNvSpPr txBox="1"/>
          <p:nvPr/>
        </p:nvSpPr>
        <p:spPr>
          <a:xfrm>
            <a:off x="5819896" y="4900167"/>
            <a:ext cx="329861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Small asymptotic speedup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Significant concrete speedup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Re-use low-degree test across clauses</a:t>
            </a:r>
            <a:endParaRPr lang="en-US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DBB8E0-1714-D5A1-2A31-FDDE821EAAA4}"/>
              </a:ext>
            </a:extLst>
          </p:cNvPr>
          <p:cNvSpPr txBox="1"/>
          <p:nvPr/>
        </p:nvSpPr>
        <p:spPr>
          <a:xfrm>
            <a:off x="9589774" y="4062488"/>
            <a:ext cx="210556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Fractal</a:t>
            </a:r>
            <a:endParaRPr lang="en-US" sz="16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</a:rPr>
              <a:t>[COS20]</a:t>
            </a:r>
            <a:endParaRPr lang="en-US" sz="1600" b="0" dirty="0">
              <a:solidFill>
                <a:schemeClr val="accent5"/>
              </a:solidFill>
              <a:effectLst/>
            </a:endParaRPr>
          </a:p>
          <a:p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06C62C-0B81-FAA6-EDDA-D7E2593AC229}"/>
              </a:ext>
            </a:extLst>
          </p:cNvPr>
          <p:cNvSpPr txBox="1"/>
          <p:nvPr/>
        </p:nvSpPr>
        <p:spPr>
          <a:xfrm>
            <a:off x="9172756" y="4893611"/>
            <a:ext cx="301061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Design non-trivial extension with constant time simulation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Significant asymptotic speedup</a:t>
            </a:r>
            <a:endParaRPr lang="en-US" sz="16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854444-66F3-918C-F884-FD0CC3EB122B}"/>
              </a:ext>
            </a:extLst>
          </p:cNvPr>
          <p:cNvCxnSpPr/>
          <p:nvPr/>
        </p:nvCxnSpPr>
        <p:spPr>
          <a:xfrm flipV="1">
            <a:off x="10296050" y="3944458"/>
            <a:ext cx="745761" cy="65663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84D48E6-EA6D-3269-95CB-0B57FFD9ED3B}"/>
              </a:ext>
            </a:extLst>
          </p:cNvPr>
          <p:cNvSpPr txBox="1"/>
          <p:nvPr/>
        </p:nvSpPr>
        <p:spPr>
          <a:xfrm>
            <a:off x="11045750" y="3888961"/>
            <a:ext cx="976357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Stactal</a:t>
            </a:r>
            <a:endParaRPr lang="en-US" sz="1600" dirty="0"/>
          </a:p>
          <a:p>
            <a:pPr algn="ctr"/>
            <a:r>
              <a:rPr lang="en-US" sz="1600" dirty="0">
                <a:solidFill>
                  <a:schemeClr val="accent5"/>
                </a:solidFill>
              </a:rPr>
              <a:t>[</a:t>
            </a:r>
            <a:r>
              <a:rPr lang="en-US" sz="1600" dirty="0">
                <a:solidFill>
                  <a:srgbClr val="C00000"/>
                </a:solidFill>
              </a:rPr>
              <a:t>G</a:t>
            </a:r>
            <a:r>
              <a:rPr lang="en-US" sz="1600" dirty="0">
                <a:solidFill>
                  <a:schemeClr val="accent5"/>
                </a:solidFill>
              </a:rPr>
              <a:t>HKS23]</a:t>
            </a:r>
          </a:p>
        </p:txBody>
      </p:sp>
    </p:spTree>
    <p:extLst>
      <p:ext uri="{BB962C8B-B14F-4D97-AF65-F5344CB8AC3E}">
        <p14:creationId xmlns:p14="http://schemas.microsoft.com/office/powerpoint/2010/main" val="20115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20" grpId="0" animBg="1"/>
      <p:bldP spid="21" grpId="0"/>
      <p:bldP spid="23" grpId="0" animBg="1"/>
      <p:bldP spid="25" grpId="0"/>
      <p:bldP spid="27" grpId="0" animBg="1"/>
      <p:bldP spid="29" grpId="0"/>
      <p:bldP spid="31" grpId="0" animBg="1"/>
      <p:bldP spid="33" grpId="0"/>
      <p:bldP spid="35" grpId="0" animBg="1"/>
      <p:bldP spid="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BC2C-484B-70F7-D21A-2957DC1A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9D3F2-A1ED-70E2-04AC-FFE2BA508A6D}"/>
              </a:ext>
            </a:extLst>
          </p:cNvPr>
          <p:cNvSpPr txBox="1"/>
          <p:nvPr/>
        </p:nvSpPr>
        <p:spPr>
          <a:xfrm>
            <a:off x="1057676" y="1862811"/>
            <a:ext cx="98480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Extend stacking framework </a:t>
            </a:r>
            <a:r>
              <a:rPr lang="en-US" dirty="0">
                <a:solidFill>
                  <a:schemeClr val="accent5"/>
                </a:solidFill>
              </a:rPr>
              <a:t>[</a:t>
            </a:r>
            <a:r>
              <a:rPr lang="en-US" dirty="0">
                <a:solidFill>
                  <a:srgbClr val="C00000"/>
                </a:solidFill>
              </a:rPr>
              <a:t>G</a:t>
            </a:r>
            <a:r>
              <a:rPr lang="en-US" dirty="0">
                <a:solidFill>
                  <a:schemeClr val="accent5"/>
                </a:solidFill>
              </a:rPr>
              <a:t>GHK22] </a:t>
            </a:r>
            <a:r>
              <a:rPr lang="en-US" dirty="0"/>
              <a:t>to multi-round public-coin ZK-IP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1B637-791B-C9DB-4EB9-E02D78311FB8}"/>
              </a:ext>
            </a:extLst>
          </p:cNvPr>
          <p:cNvSpPr txBox="1"/>
          <p:nvPr/>
        </p:nvSpPr>
        <p:spPr>
          <a:xfrm>
            <a:off x="1057675" y="2649244"/>
            <a:ext cx="984806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Show that many existing sublinear proof systems are stackable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B781F-40FD-74AC-4205-2521225247D2}"/>
              </a:ext>
            </a:extLst>
          </p:cNvPr>
          <p:cNvSpPr txBox="1"/>
          <p:nvPr/>
        </p:nvSpPr>
        <p:spPr>
          <a:xfrm>
            <a:off x="1057675" y="4267383"/>
            <a:ext cx="984806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prover time = </a:t>
            </a:r>
            <a:r>
              <a:rPr lang="en-US" dirty="0">
                <a:solidFill>
                  <a:schemeClr val="tx1"/>
                </a:solidFill>
              </a:rPr>
              <a:t>Prover time for a single branch + time to simulate remaining clauses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C50C8E-A36E-F805-78EC-806096490815}"/>
              </a:ext>
            </a:extLst>
          </p:cNvPr>
          <p:cNvSpPr txBox="1"/>
          <p:nvPr/>
        </p:nvSpPr>
        <p:spPr>
          <a:xfrm>
            <a:off x="1057675" y="3435677"/>
            <a:ext cx="98480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Resulting proof size = Proof size for a single clause + log (# clauses)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6C7617-5787-D398-DA0B-F5C9BB085C12}"/>
                  </a:ext>
                </a:extLst>
              </p:cNvPr>
              <p:cNvSpPr txBox="1"/>
              <p:nvPr/>
            </p:nvSpPr>
            <p:spPr>
              <a:xfrm>
                <a:off x="1718887" y="5099089"/>
                <a:ext cx="87542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/>
                  <a:t>In sublinear proofs:</a:t>
                </a:r>
                <a:br>
                  <a:rPr lang="en-US" u="sng" dirty="0"/>
                </a:br>
                <a:r>
                  <a:rPr lang="en-US" dirty="0">
                    <a:solidFill>
                      <a:schemeClr val="accent1"/>
                    </a:solidFill>
                  </a:rPr>
                  <a:t>Simulation time &lt; Prover time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Faster prover time for disjunctions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6C7617-5787-D398-DA0B-F5C9BB085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887" y="5099089"/>
                <a:ext cx="8754226" cy="923330"/>
              </a:xfrm>
              <a:prstGeom prst="rect">
                <a:avLst/>
              </a:prstGeom>
              <a:blipFill>
                <a:blip r:embed="rId3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94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D7EE-DBEB-A542-6F76-D05064A9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8717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sz="8800" dirty="0">
                <a:solidFill>
                  <a:schemeClr val="accent1"/>
                </a:solidFill>
                <a:latin typeface="Berlin Sans FB" panose="020E0602020502020306" pitchFamily="34" charset="77"/>
              </a:rPr>
              <a:t>Thanks!</a:t>
            </a:r>
            <a:br>
              <a:rPr lang="en-US" sz="8800" dirty="0">
                <a:solidFill>
                  <a:schemeClr val="accent1"/>
                </a:solidFill>
                <a:latin typeface="Berlin Sans FB" panose="020E0602020502020306" pitchFamily="34" charset="77"/>
              </a:rPr>
            </a:br>
            <a:br>
              <a:rPr lang="en-US" sz="3100" dirty="0">
                <a:solidFill>
                  <a:schemeClr val="accent1"/>
                </a:solidFill>
                <a:latin typeface="+mn-lt"/>
              </a:rPr>
            </a:br>
            <a:r>
              <a:rPr lang="en-US" sz="3100" dirty="0" err="1">
                <a:latin typeface="Abadi" panose="020F0502020204030204" pitchFamily="34" charset="0"/>
              </a:rPr>
              <a:t>eprint.iacr.org</a:t>
            </a:r>
            <a:r>
              <a:rPr lang="en-US" sz="3100" dirty="0">
                <a:latin typeface="Abadi" panose="020F0502020204030204" pitchFamily="34" charset="0"/>
              </a:rPr>
              <a:t>/2022/1419</a:t>
            </a:r>
          </a:p>
        </p:txBody>
      </p:sp>
    </p:spTree>
    <p:extLst>
      <p:ext uri="{BB962C8B-B14F-4D97-AF65-F5344CB8AC3E}">
        <p14:creationId xmlns:p14="http://schemas.microsoft.com/office/powerpoint/2010/main" val="212794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7 Toss A Coin Stock Illustrations, Cliparts and Royalty Free Toss A Coin  Vectors">
            <a:extLst>
              <a:ext uri="{FF2B5EF4-FFF2-40B4-BE49-F238E27FC236}">
                <a16:creationId xmlns:a16="http://schemas.microsoft.com/office/drawing/2014/main" id="{B4B5CDB5-9109-DB5E-BBDB-F4EB9832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55" y="3771907"/>
            <a:ext cx="696488" cy="6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E84B0-2C35-0018-746E-6C62200E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0426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Public-Coin</a:t>
            </a:r>
            <a:r>
              <a:rPr lang="en-US" dirty="0"/>
              <a:t> Interactive Zero-Knowledge Proofs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5EE68-193F-5E45-6520-DBC4A9435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18D80-4B9F-EDA0-E627-B8EF17285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EAD14F7-1F12-3409-0801-E5D5D19C439A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2741A-3D2E-5C76-708B-EEBB3CAE981E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4B0AB6-7E74-8AD4-56DE-E139BB660E39}"/>
              </a:ext>
            </a:extLst>
          </p:cNvPr>
          <p:cNvCxnSpPr>
            <a:cxnSpLocks/>
          </p:cNvCxnSpPr>
          <p:nvPr/>
        </p:nvCxnSpPr>
        <p:spPr>
          <a:xfrm>
            <a:off x="2105213" y="39200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4BA954-B11D-780E-CBE2-58DC7E088C89}"/>
              </a:ext>
            </a:extLst>
          </p:cNvPr>
          <p:cNvCxnSpPr>
            <a:cxnSpLocks/>
          </p:cNvCxnSpPr>
          <p:nvPr/>
        </p:nvCxnSpPr>
        <p:spPr>
          <a:xfrm>
            <a:off x="2105212" y="4758223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DA74AB-A6DD-0AD4-7AEB-9510DFAB4D21}"/>
              </a:ext>
            </a:extLst>
          </p:cNvPr>
          <p:cNvCxnSpPr>
            <a:cxnSpLocks/>
          </p:cNvCxnSpPr>
          <p:nvPr/>
        </p:nvCxnSpPr>
        <p:spPr>
          <a:xfrm flipH="1">
            <a:off x="2064736" y="4350328"/>
            <a:ext cx="264920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D089FC-6E89-60EE-F8B7-CBBDD41F513E}"/>
              </a:ext>
            </a:extLst>
          </p:cNvPr>
          <p:cNvSpPr txBox="1"/>
          <p:nvPr/>
        </p:nvSpPr>
        <p:spPr>
          <a:xfrm>
            <a:off x="3263159" y="347299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62B8-FBE1-C751-382A-A0574716034A}"/>
              </a:ext>
            </a:extLst>
          </p:cNvPr>
          <p:cNvSpPr txBox="1"/>
          <p:nvPr/>
        </p:nvSpPr>
        <p:spPr>
          <a:xfrm>
            <a:off x="3273533" y="3878785"/>
            <a:ext cx="38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AC29F9-091E-DB13-A16B-7123736B4F2F}"/>
              </a:ext>
            </a:extLst>
          </p:cNvPr>
          <p:cNvSpPr txBox="1"/>
          <p:nvPr/>
        </p:nvSpPr>
        <p:spPr>
          <a:xfrm>
            <a:off x="3267167" y="436854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76FDF-7150-68A0-7BB6-6777EBF50864}"/>
              </a:ext>
            </a:extLst>
          </p:cNvPr>
          <p:cNvSpPr txBox="1"/>
          <p:nvPr/>
        </p:nvSpPr>
        <p:spPr>
          <a:xfrm>
            <a:off x="7397079" y="3298393"/>
            <a:ext cx="39237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Honest verifier zero-knowledge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46A77-1C32-9A96-CACD-CA8C67D10D91}"/>
              </a:ext>
            </a:extLst>
          </p:cNvPr>
          <p:cNvSpPr txBox="1"/>
          <p:nvPr/>
        </p:nvSpPr>
        <p:spPr>
          <a:xfrm>
            <a:off x="7397078" y="2630803"/>
            <a:ext cx="39237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Verifier only sends random messages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196BA-D50A-222D-650F-E59FF0846193}"/>
              </a:ext>
            </a:extLst>
          </p:cNvPr>
          <p:cNvSpPr txBox="1"/>
          <p:nvPr/>
        </p:nvSpPr>
        <p:spPr>
          <a:xfrm>
            <a:off x="7397080" y="3937440"/>
            <a:ext cx="39237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be made non-interactive in the random oracle model </a:t>
            </a:r>
            <a:r>
              <a:rPr lang="en-US" dirty="0">
                <a:solidFill>
                  <a:schemeClr val="accent5"/>
                </a:solidFill>
              </a:rPr>
              <a:t>[FS87]</a:t>
            </a:r>
          </a:p>
        </p:txBody>
      </p:sp>
      <p:pic>
        <p:nvPicPr>
          <p:cNvPr id="22" name="Picture 4" descr="Angel Wings and Halo Svg Loss Memorial. Vector Cut File for - Etsy">
            <a:extLst>
              <a:ext uri="{FF2B5EF4-FFF2-40B4-BE49-F238E27FC236}">
                <a16:creationId xmlns:a16="http://schemas.microsoft.com/office/drawing/2014/main" id="{F3358393-4B50-78D3-77F7-E8F5AB309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32" t="-56216" r="153257" b="145208"/>
          <a:stretch/>
        </p:blipFill>
        <p:spPr bwMode="auto">
          <a:xfrm>
            <a:off x="5679929" y="3664528"/>
            <a:ext cx="693817" cy="1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3EA547-F3EA-1331-5236-81A59619A872}"/>
              </a:ext>
            </a:extLst>
          </p:cNvPr>
          <p:cNvCxnSpPr>
            <a:cxnSpLocks/>
          </p:cNvCxnSpPr>
          <p:nvPr/>
        </p:nvCxnSpPr>
        <p:spPr>
          <a:xfrm>
            <a:off x="2076768" y="4347822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1,900+ Magic Crystal Ball Illustrations, Royalty-Free Vector Graphics &amp; Clip  Art - iStock | Fortune teller, Magic 8 ball, Looking into the crystal ball">
            <a:extLst>
              <a:ext uri="{FF2B5EF4-FFF2-40B4-BE49-F238E27FC236}">
                <a16:creationId xmlns:a16="http://schemas.microsoft.com/office/drawing/2014/main" id="{699FA629-1E44-5677-C175-DE033925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24" y="2630803"/>
            <a:ext cx="1308816" cy="13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EA22A3-0D1B-2209-CE4D-7759F89A8107}"/>
                  </a:ext>
                </a:extLst>
              </p:cNvPr>
              <p:cNvSpPr txBox="1"/>
              <p:nvPr/>
            </p:nvSpPr>
            <p:spPr>
              <a:xfrm>
                <a:off x="3176411" y="3955914"/>
                <a:ext cx="4058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𝛱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EA22A3-0D1B-2209-CE4D-7759F89A8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411" y="3955914"/>
                <a:ext cx="40588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11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  <p:bldP spid="16" grpId="2"/>
      <p:bldP spid="17" grpId="0"/>
      <p:bldP spid="19" grpId="0" animBg="1"/>
      <p:bldP spid="20" grpId="0" animBg="1"/>
      <p:bldP spid="21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E84B0-2C35-0018-746E-6C62200E2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0426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Public-Coin</a:t>
            </a:r>
            <a:r>
              <a:rPr lang="en-US" dirty="0"/>
              <a:t> Interactive Zero-Knowledge Proofs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5EE68-193F-5E45-6520-DBC4A9435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600" y="3845701"/>
            <a:ext cx="973137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18D80-4B9F-EDA0-E627-B8EF17285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3" y="3845701"/>
            <a:ext cx="960618" cy="1325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/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𝑁𝑃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E34FE9-05D6-0620-82C6-93FE35A88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767" y="2017517"/>
                <a:ext cx="1210973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/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noFill/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Callout 6">
                <a:extLst>
                  <a:ext uri="{FF2B5EF4-FFF2-40B4-BE49-F238E27FC236}">
                    <a16:creationId xmlns:a16="http://schemas.microsoft.com/office/drawing/2014/main" id="{10F933FC-A86E-97BB-E3FF-6E37F836E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222" y="2938387"/>
                <a:ext cx="1357455" cy="726141"/>
              </a:xfrm>
              <a:prstGeom prst="wedgeEllipseCallout">
                <a:avLst>
                  <a:gd name="adj1" fmla="val -37673"/>
                  <a:gd name="adj2" fmla="val 71759"/>
                </a:avLst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EAD14F7-1F12-3409-0801-E5D5D19C439A}"/>
              </a:ext>
            </a:extLst>
          </p:cNvPr>
          <p:cNvSpPr txBox="1"/>
          <p:nvPr/>
        </p:nvSpPr>
        <p:spPr>
          <a:xfrm>
            <a:off x="495913" y="522094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2741A-3D2E-5C76-708B-EEBB3CAE981E}"/>
              </a:ext>
            </a:extLst>
          </p:cNvPr>
          <p:cNvSpPr txBox="1"/>
          <p:nvPr/>
        </p:nvSpPr>
        <p:spPr>
          <a:xfrm>
            <a:off x="5679929" y="5122886"/>
            <a:ext cx="872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Verifier</a:t>
            </a:r>
          </a:p>
        </p:txBody>
      </p:sp>
      <p:pic>
        <p:nvPicPr>
          <p:cNvPr id="22" name="Picture 4" descr="Angel Wings and Halo Svg Loss Memorial. Vector Cut File for - Etsy">
            <a:extLst>
              <a:ext uri="{FF2B5EF4-FFF2-40B4-BE49-F238E27FC236}">
                <a16:creationId xmlns:a16="http://schemas.microsoft.com/office/drawing/2014/main" id="{F3358393-4B50-78D3-77F7-E8F5AB309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032" t="-56216" r="153257" b="145208"/>
          <a:stretch/>
        </p:blipFill>
        <p:spPr bwMode="auto">
          <a:xfrm>
            <a:off x="5679929" y="3664528"/>
            <a:ext cx="693817" cy="18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3EA547-F3EA-1331-5236-81A59619A872}"/>
              </a:ext>
            </a:extLst>
          </p:cNvPr>
          <p:cNvCxnSpPr>
            <a:cxnSpLocks/>
          </p:cNvCxnSpPr>
          <p:nvPr/>
        </p:nvCxnSpPr>
        <p:spPr>
          <a:xfrm>
            <a:off x="2076768" y="4347822"/>
            <a:ext cx="260872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29A44C5-BD19-CBEE-75C5-D823D8380D3A}"/>
              </a:ext>
            </a:extLst>
          </p:cNvPr>
          <p:cNvSpPr txBox="1"/>
          <p:nvPr/>
        </p:nvSpPr>
        <p:spPr>
          <a:xfrm>
            <a:off x="1508876" y="6094632"/>
            <a:ext cx="925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Proof size (and sometimes verification time) is sublinear in the size of computation being proven.</a:t>
            </a:r>
          </a:p>
        </p:txBody>
      </p:sp>
      <p:pic>
        <p:nvPicPr>
          <p:cNvPr id="24" name="Picture 8" descr="1,900+ Magic Crystal Ball Illustrations, Royalty-Free Vector Graphics &amp; Clip  Art - iStock | Fortune teller, Magic 8 ball, Looking into the crystal ball">
            <a:extLst>
              <a:ext uri="{FF2B5EF4-FFF2-40B4-BE49-F238E27FC236}">
                <a16:creationId xmlns:a16="http://schemas.microsoft.com/office/drawing/2014/main" id="{932B2134-EFB0-944C-E61C-DAB605CC7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8FBFF"/>
              </a:clrFrom>
              <a:clrTo>
                <a:srgbClr val="F8FB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24" y="2630803"/>
            <a:ext cx="1308816" cy="13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CF27F98F-B1D9-4022-0FD0-A9455F9D5289}"/>
              </a:ext>
            </a:extLst>
          </p:cNvPr>
          <p:cNvSpPr/>
          <p:nvPr/>
        </p:nvSpPr>
        <p:spPr>
          <a:xfrm rot="10206933">
            <a:off x="369773" y="401322"/>
            <a:ext cx="1048026" cy="549367"/>
          </a:xfrm>
          <a:prstGeom prst="arc">
            <a:avLst>
              <a:gd name="adj1" fmla="val 16622587"/>
              <a:gd name="adj2" fmla="val 936404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8013BAE-3E0F-F91F-E41F-E404B6FC1CB4}"/>
              </a:ext>
            </a:extLst>
          </p:cNvPr>
          <p:cNvGrpSpPr/>
          <p:nvPr/>
        </p:nvGrpSpPr>
        <p:grpSpPr>
          <a:xfrm>
            <a:off x="950243" y="183952"/>
            <a:ext cx="1888524" cy="523220"/>
            <a:chOff x="31960" y="222912"/>
            <a:chExt cx="1888524" cy="523220"/>
          </a:xfrm>
        </p:grpSpPr>
        <p:sp>
          <p:nvSpPr>
            <p:cNvPr id="18" name="Pentagon 17">
              <a:extLst>
                <a:ext uri="{FF2B5EF4-FFF2-40B4-BE49-F238E27FC236}">
                  <a16:creationId xmlns:a16="http://schemas.microsoft.com/office/drawing/2014/main" id="{5361C846-1D07-21A5-6BC2-23DEE65D71E3}"/>
                </a:ext>
              </a:extLst>
            </p:cNvPr>
            <p:cNvSpPr/>
            <p:nvPr/>
          </p:nvSpPr>
          <p:spPr>
            <a:xfrm rot="10800000">
              <a:off x="31960" y="232554"/>
              <a:ext cx="1888524" cy="503936"/>
            </a:xfrm>
            <a:prstGeom prst="homePlat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D2EF340-F8B0-B4E4-CDFB-E6C190B9A6D5}"/>
                </a:ext>
              </a:extLst>
            </p:cNvPr>
            <p:cNvSpPr/>
            <p:nvPr/>
          </p:nvSpPr>
          <p:spPr>
            <a:xfrm>
              <a:off x="254702" y="413062"/>
              <a:ext cx="123092" cy="14292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9F2924-AE3B-3A96-8AEA-F880155C15C6}"/>
                </a:ext>
              </a:extLst>
            </p:cNvPr>
            <p:cNvSpPr txBox="1"/>
            <p:nvPr/>
          </p:nvSpPr>
          <p:spPr>
            <a:xfrm>
              <a:off x="365250" y="222912"/>
              <a:ext cx="15552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Sublinear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EF00A6B-2E11-CEE3-B03B-FBDAD29B636B}"/>
                  </a:ext>
                </a:extLst>
              </p:cNvPr>
              <p:cNvSpPr txBox="1"/>
              <p:nvPr/>
            </p:nvSpPr>
            <p:spPr>
              <a:xfrm>
                <a:off x="3176411" y="3955914"/>
                <a:ext cx="4058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𝛱</m:t>
                      </m:r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EF00A6B-2E11-CEE3-B03B-FBDAD29B6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411" y="3955914"/>
                <a:ext cx="40588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5854879-A503-0D48-CF28-5EBFD6F44743}"/>
              </a:ext>
            </a:extLst>
          </p:cNvPr>
          <p:cNvSpPr txBox="1"/>
          <p:nvPr/>
        </p:nvSpPr>
        <p:spPr>
          <a:xfrm>
            <a:off x="7397079" y="3298393"/>
            <a:ext cx="39237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Honest verifier zero-knowledge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812577-09DB-B9BB-671E-5597F54DB3E7}"/>
              </a:ext>
            </a:extLst>
          </p:cNvPr>
          <p:cNvSpPr txBox="1"/>
          <p:nvPr/>
        </p:nvSpPr>
        <p:spPr>
          <a:xfrm>
            <a:off x="7397078" y="2630803"/>
            <a:ext cx="392372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Verifier only sends random messages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220592-1536-0765-220F-49CE70E78084}"/>
              </a:ext>
            </a:extLst>
          </p:cNvPr>
          <p:cNvSpPr txBox="1"/>
          <p:nvPr/>
        </p:nvSpPr>
        <p:spPr>
          <a:xfrm>
            <a:off x="7397080" y="3937440"/>
            <a:ext cx="39237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 be made non-interactive in the random oracle model </a:t>
            </a:r>
            <a:r>
              <a:rPr lang="en-US" dirty="0">
                <a:solidFill>
                  <a:schemeClr val="accent5"/>
                </a:solidFill>
              </a:rPr>
              <a:t>[FS87]</a:t>
            </a:r>
          </a:p>
        </p:txBody>
      </p:sp>
    </p:spTree>
    <p:extLst>
      <p:ext uri="{BB962C8B-B14F-4D97-AF65-F5344CB8AC3E}">
        <p14:creationId xmlns:p14="http://schemas.microsoft.com/office/powerpoint/2010/main" val="328312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62CE4-BF0C-B877-DC8A-141F66B8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Disjunctive Statements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E3756-2415-DA09-85AF-EC6650197BE1}"/>
              </a:ext>
            </a:extLst>
          </p:cNvPr>
          <p:cNvSpPr txBox="1"/>
          <p:nvPr/>
        </p:nvSpPr>
        <p:spPr>
          <a:xfrm>
            <a:off x="4161560" y="2728168"/>
            <a:ext cx="3868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Why care about disjunctions?</a:t>
            </a:r>
          </a:p>
        </p:txBody>
      </p:sp>
      <p:pic>
        <p:nvPicPr>
          <p:cNvPr id="2050" name="Picture 2" descr="Using Ring Signatures For An Anonymous E-Voting System | Semantic Scholar">
            <a:extLst>
              <a:ext uri="{FF2B5EF4-FFF2-40B4-BE49-F238E27FC236}">
                <a16:creationId xmlns:a16="http://schemas.microsoft.com/office/drawing/2014/main" id="{723F5C47-35EA-7A23-2E80-4CED19A9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58" y="3926359"/>
            <a:ext cx="2455651" cy="18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Never Endless Bug - Portal Integrators">
            <a:extLst>
              <a:ext uri="{FF2B5EF4-FFF2-40B4-BE49-F238E27FC236}">
                <a16:creationId xmlns:a16="http://schemas.microsoft.com/office/drawing/2014/main" id="{51DA394A-49F0-EFBC-4C3C-273E9EA41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13" y="3926359"/>
            <a:ext cx="2373044" cy="1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dom of expression is key to countering disinformation | OHCHR">
            <a:extLst>
              <a:ext uri="{FF2B5EF4-FFF2-40B4-BE49-F238E27FC236}">
                <a16:creationId xmlns:a16="http://schemas.microsoft.com/office/drawing/2014/main" id="{AFFF0FB8-CABC-8F57-8B07-EFC070B2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3926359"/>
            <a:ext cx="2206514" cy="158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82379B-73B8-AED3-CA98-066C3524C16A}"/>
              </a:ext>
            </a:extLst>
          </p:cNvPr>
          <p:cNvSpPr txBox="1"/>
          <p:nvPr/>
        </p:nvSpPr>
        <p:spPr>
          <a:xfrm>
            <a:off x="4926525" y="5783481"/>
            <a:ext cx="237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Proving existence of bugs in code </a:t>
            </a:r>
            <a:r>
              <a:rPr lang="en-US" dirty="0">
                <a:solidFill>
                  <a:schemeClr val="accent5"/>
                </a:solidFill>
              </a:rPr>
              <a:t>[HK20]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4A489-DD2A-887B-5CB3-33BC4DA19B47}"/>
              </a:ext>
            </a:extLst>
          </p:cNvPr>
          <p:cNvSpPr txBox="1"/>
          <p:nvPr/>
        </p:nvSpPr>
        <p:spPr>
          <a:xfrm>
            <a:off x="8114570" y="5783481"/>
            <a:ext cx="278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Verifying authenticity of images in media </a:t>
            </a:r>
            <a:r>
              <a:rPr lang="en-US" dirty="0">
                <a:solidFill>
                  <a:schemeClr val="accent5"/>
                </a:solidFill>
              </a:rPr>
              <a:t>[NT16]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4E8C4B-12C4-49EB-4A08-2C100AA6DF12}"/>
              </a:ext>
            </a:extLst>
          </p:cNvPr>
          <p:cNvSpPr txBox="1"/>
          <p:nvPr/>
        </p:nvSpPr>
        <p:spPr>
          <a:xfrm>
            <a:off x="1384522" y="5783482"/>
            <a:ext cx="263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Ring Signatures </a:t>
            </a:r>
            <a:r>
              <a:rPr lang="en-US" dirty="0">
                <a:solidFill>
                  <a:schemeClr val="accent5"/>
                </a:solidFill>
              </a:rPr>
              <a:t>[RST01]</a:t>
            </a:r>
          </a:p>
          <a:p>
            <a:r>
              <a:rPr lang="en-US" dirty="0"/>
              <a:t>/Confidential Transactions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8A4A52-EB65-511E-30B8-FCD6F2F71FD3}"/>
              </a:ext>
            </a:extLst>
          </p:cNvPr>
          <p:cNvSpPr/>
          <p:nvPr/>
        </p:nvSpPr>
        <p:spPr>
          <a:xfrm>
            <a:off x="9171514" y="1456631"/>
            <a:ext cx="848767" cy="523220"/>
          </a:xfrm>
          <a:prstGeom prst="rect">
            <a:avLst/>
          </a:prstGeom>
          <a:solidFill>
            <a:srgbClr val="F0BBDE">
              <a:alpha val="481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8583E9-B5A7-7E0D-EE16-E9A2B117CACD}"/>
              </a:ext>
            </a:extLst>
          </p:cNvPr>
          <p:cNvSpPr/>
          <p:nvPr/>
        </p:nvSpPr>
        <p:spPr>
          <a:xfrm>
            <a:off x="7730935" y="1455055"/>
            <a:ext cx="84876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4E751E-36C6-9A87-045D-A20251B085BD}"/>
              </a:ext>
            </a:extLst>
          </p:cNvPr>
          <p:cNvSpPr/>
          <p:nvPr/>
        </p:nvSpPr>
        <p:spPr>
          <a:xfrm>
            <a:off x="6382898" y="1451858"/>
            <a:ext cx="848767" cy="523220"/>
          </a:xfrm>
          <a:prstGeom prst="rect">
            <a:avLst/>
          </a:prstGeom>
          <a:solidFill>
            <a:srgbClr val="C00000">
              <a:alpha val="152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0DE3AB-FEE5-1AF5-AF0E-5DCD0F4730EB}"/>
              </a:ext>
            </a:extLst>
          </p:cNvPr>
          <p:cNvSpPr/>
          <p:nvPr/>
        </p:nvSpPr>
        <p:spPr>
          <a:xfrm>
            <a:off x="4916516" y="1465257"/>
            <a:ext cx="8487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FFE2E9-137B-F360-5972-A127E0CFCF5C}"/>
              </a:ext>
            </a:extLst>
          </p:cNvPr>
          <p:cNvSpPr/>
          <p:nvPr/>
        </p:nvSpPr>
        <p:spPr>
          <a:xfrm>
            <a:off x="3534285" y="1442030"/>
            <a:ext cx="84876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585E2-1AE0-B7A8-27E2-ED2939D5CBFE}"/>
              </a:ext>
            </a:extLst>
          </p:cNvPr>
          <p:cNvSpPr/>
          <p:nvPr/>
        </p:nvSpPr>
        <p:spPr>
          <a:xfrm>
            <a:off x="2116609" y="1442030"/>
            <a:ext cx="84876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410C80-9602-35E8-921E-ED0883A993F2}"/>
                  </a:ext>
                </a:extLst>
              </p:cNvPr>
              <p:cNvSpPr txBox="1"/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410C80-9602-35E8-921E-ED0883A99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448" y="1571084"/>
                <a:ext cx="9587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0C8DD6-A931-AF5E-45A3-E4057DA03697}"/>
                  </a:ext>
                </a:extLst>
              </p:cNvPr>
              <p:cNvSpPr txBox="1"/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0C8DD6-A931-AF5E-45A3-E4057DA03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367" y="1555208"/>
                <a:ext cx="96936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089B6B-C2AC-E0F3-42E0-3968289F121E}"/>
                  </a:ext>
                </a:extLst>
              </p:cNvPr>
              <p:cNvSpPr txBox="1"/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089B6B-C2AC-E0F3-42E0-3968289F1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108" y="1552430"/>
                <a:ext cx="4750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56A120-CB18-257B-85E3-978C3B6E6380}"/>
                  </a:ext>
                </a:extLst>
              </p:cNvPr>
              <p:cNvSpPr txBox="1"/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56A120-CB18-257B-85E3-978C3B6E6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86" y="1566481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E6F6EB-240F-0837-1344-3711CA2BEBF9}"/>
                  </a:ext>
                </a:extLst>
              </p:cNvPr>
              <p:cNvSpPr txBox="1"/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E6F6EB-240F-0837-1344-3711CA2BE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301" y="1570105"/>
                <a:ext cx="4750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CDB019-17DA-FFDB-D901-D34F04C99F51}"/>
                  </a:ext>
                </a:extLst>
              </p:cNvPr>
              <p:cNvSpPr txBox="1"/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CDB019-17DA-FFDB-D901-D34F04C99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782" y="1556835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6BE320-14F1-DD17-8752-823E2D9D4FA4}"/>
                  </a:ext>
                </a:extLst>
              </p:cNvPr>
              <p:cNvSpPr txBox="1"/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6BE320-14F1-DD17-8752-823E2D9D4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664" y="1568897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81D8B47-DA81-5D73-05F1-2106808B93EF}"/>
                  </a:ext>
                </a:extLst>
              </p:cNvPr>
              <p:cNvSpPr txBox="1"/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81D8B47-DA81-5D73-05F1-2106808B9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344" y="1551783"/>
                <a:ext cx="4750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EFB183-B599-E4A5-0CC5-2BFFFAFE36CB}"/>
                  </a:ext>
                </a:extLst>
              </p:cNvPr>
              <p:cNvSpPr txBox="1"/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EFB183-B599-E4A5-0CC5-2BFFFAFE3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012" y="1566405"/>
                <a:ext cx="4750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9261787-569F-9C86-F23E-8963EE57AF40}"/>
                  </a:ext>
                </a:extLst>
              </p:cNvPr>
              <p:cNvSpPr txBox="1"/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9261787-569F-9C86-F23E-8963EE57A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522" y="1560340"/>
                <a:ext cx="969368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DF6F4A-33BA-CACC-5141-7618AF157BCA}"/>
                  </a:ext>
                </a:extLst>
              </p:cNvPr>
              <p:cNvSpPr txBox="1"/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DF6F4A-33BA-CACC-5141-7618AF157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183" y="1551783"/>
                <a:ext cx="96936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05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1D5B-B991-6F52-F0C6-32413A85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Lot of Work on Disjunctive Zero-Knowledge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9C6E5-2E36-2D2F-0245-DEFECD45F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3" y="1464858"/>
            <a:ext cx="3915413" cy="2179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52208-4C2B-EEA2-3451-BFF81E8AF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48" y="1351178"/>
            <a:ext cx="4166757" cy="2220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14C54-BB18-9203-F61A-822053729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092" y="2787446"/>
            <a:ext cx="3962400" cy="2780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97F246-F899-D889-EDAD-A9513BD1A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541" y="4472815"/>
            <a:ext cx="4121452" cy="2010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2D466D-5822-FE50-4820-2F65E9EC0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037" y="2488801"/>
            <a:ext cx="3652236" cy="1814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7FFCF2-ED6F-EC0E-709D-B410589B19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04" y="1410354"/>
            <a:ext cx="3727953" cy="1936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B9A783-54C8-C73B-775A-27B2658F1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62" y="2461550"/>
            <a:ext cx="3804997" cy="2230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F909B-3E97-CC5F-4760-458250DB2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406" y="3472978"/>
            <a:ext cx="4320623" cy="2346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6B35DA-9E45-C7AA-5D3D-2AF7769DB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851" y="4487988"/>
            <a:ext cx="4205982" cy="2179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3167AA-C5D5-97AF-7A95-76553CDA91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6300" y="3311048"/>
            <a:ext cx="3489600" cy="18928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88EF54-CF66-4ADA-7AC5-A148C3014E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4909" y="4519619"/>
            <a:ext cx="3511588" cy="1889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12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CC094-BFDE-45CF-4F7F-A5A4D9C9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Question?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BFF48-44F5-7D1A-EBBC-C97121224976}"/>
              </a:ext>
            </a:extLst>
          </p:cNvPr>
          <p:cNvSpPr txBox="1"/>
          <p:nvPr/>
        </p:nvSpPr>
        <p:spPr>
          <a:xfrm>
            <a:off x="1181139" y="2928573"/>
            <a:ext cx="982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Can we design a </a:t>
            </a:r>
            <a:r>
              <a:rPr lang="en-US" sz="3600" dirty="0">
                <a:solidFill>
                  <a:srgbClr val="C00000"/>
                </a:solidFill>
              </a:rPr>
              <a:t>framework</a:t>
            </a:r>
            <a:r>
              <a:rPr lang="en-US" sz="3600" dirty="0"/>
              <a:t> to efficiently compose </a:t>
            </a:r>
          </a:p>
          <a:p>
            <a:pPr algn="ctr"/>
            <a:r>
              <a:rPr lang="en-US" sz="3600" dirty="0"/>
              <a:t>sublinear zero-knowledge proofs for </a:t>
            </a:r>
            <a:r>
              <a:rPr lang="en-US" sz="3600" dirty="0">
                <a:solidFill>
                  <a:srgbClr val="C00000"/>
                </a:solidFill>
              </a:rPr>
              <a:t>disjunctions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0455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ADA840-AE4A-17AD-6483-21DDC87499A9}"/>
              </a:ext>
            </a:extLst>
          </p:cNvPr>
          <p:cNvSpPr/>
          <p:nvPr/>
        </p:nvSpPr>
        <p:spPr>
          <a:xfrm>
            <a:off x="7072632" y="2955461"/>
            <a:ext cx="1962038" cy="636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A75BA2-BF1D-5259-A035-450417C0555B}"/>
              </a:ext>
            </a:extLst>
          </p:cNvPr>
          <p:cNvSpPr/>
          <p:nvPr/>
        </p:nvSpPr>
        <p:spPr>
          <a:xfrm>
            <a:off x="7211886" y="2955461"/>
            <a:ext cx="3645568" cy="636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CC094-BFDE-45CF-4F7F-A5A4D9C9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Question?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DB069-8D7C-D3FC-D444-CF8C734A1AE1}"/>
              </a:ext>
            </a:extLst>
          </p:cNvPr>
          <p:cNvSpPr txBox="1"/>
          <p:nvPr/>
        </p:nvSpPr>
        <p:spPr>
          <a:xfrm>
            <a:off x="3169317" y="4150414"/>
            <a:ext cx="2819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(Public-coin ZK-IP)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D478F-64B3-A979-6669-E7BA7BC25E61}"/>
              </a:ext>
            </a:extLst>
          </p:cNvPr>
          <p:cNvSpPr txBox="1"/>
          <p:nvPr/>
        </p:nvSpPr>
        <p:spPr>
          <a:xfrm>
            <a:off x="1181139" y="2928573"/>
            <a:ext cx="9829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Can we design a </a:t>
            </a:r>
            <a:r>
              <a:rPr lang="en-US" sz="3600" dirty="0">
                <a:solidFill>
                  <a:srgbClr val="C00000"/>
                </a:solidFill>
              </a:rPr>
              <a:t>framework</a:t>
            </a:r>
            <a:r>
              <a:rPr lang="en-US" sz="3600" dirty="0"/>
              <a:t> to efficiently compose </a:t>
            </a:r>
          </a:p>
          <a:p>
            <a:pPr algn="ctr"/>
            <a:r>
              <a:rPr lang="en-US" sz="3600" u="sng" dirty="0">
                <a:solidFill>
                  <a:schemeClr val="accent1"/>
                </a:solidFill>
              </a:rPr>
              <a:t>sublinear zero-knowledge proofs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/>
              <a:t>for </a:t>
            </a:r>
            <a:r>
              <a:rPr lang="en-US" sz="3600" dirty="0">
                <a:solidFill>
                  <a:srgbClr val="C00000"/>
                </a:solidFill>
              </a:rPr>
              <a:t>disjunctions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1816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7230</TotalTime>
  <Words>1482</Words>
  <Application>Microsoft Macintosh PowerPoint</Application>
  <PresentationFormat>Widescreen</PresentationFormat>
  <Paragraphs>545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Abadi</vt:lpstr>
      <vt:lpstr>Arial</vt:lpstr>
      <vt:lpstr>Berlin Sans FB</vt:lpstr>
      <vt:lpstr>Calibri</vt:lpstr>
      <vt:lpstr>Calibri Light</vt:lpstr>
      <vt:lpstr>Cambria Math</vt:lpstr>
      <vt:lpstr>Office Theme</vt:lpstr>
      <vt:lpstr>Speed-Stacking Fast Sublinear Zero-Knowledge Proofs  for Disjunctions</vt:lpstr>
      <vt:lpstr>Zero Knowledge Proofs [GMR85] </vt:lpstr>
      <vt:lpstr>Zero Knowledge Proofs [GMR85] </vt:lpstr>
      <vt:lpstr>Public-Coin Interactive Zero-Knowledge Proofs</vt:lpstr>
      <vt:lpstr>Public-Coin Interactive Zero-Knowledge Proofs</vt:lpstr>
      <vt:lpstr>Disjunctive Statements</vt:lpstr>
      <vt:lpstr>A Lot of Work on Disjunctive Zero-Knowledge</vt:lpstr>
      <vt:lpstr>Question?</vt:lpstr>
      <vt:lpstr>Question?</vt:lpstr>
      <vt:lpstr>Composing Public-Coin ZK-IP for Disjunctions</vt:lpstr>
      <vt:lpstr>Composing Public-Coin ZK-IP for Disjunctions</vt:lpstr>
      <vt:lpstr>Composing Public-Coin ZK-IP for Disjunctions</vt:lpstr>
      <vt:lpstr>Composing Public-Coin ZK-IP for Disjunctions</vt:lpstr>
      <vt:lpstr>Our Goal</vt:lpstr>
      <vt:lpstr>Our Results</vt:lpstr>
      <vt:lpstr>PowerPoint Presentation</vt:lpstr>
      <vt:lpstr>Stacking Σ-Protocols for Disjunctions [GGHK22] </vt:lpstr>
      <vt:lpstr>Stacking Σ-Protocols for Disjunctions [GGHK22] </vt:lpstr>
      <vt:lpstr>Stacking Σ-Protocols for Disjunctions [GGHK22] </vt:lpstr>
      <vt:lpstr>Stackable Σ-Protocols [GGHK22] </vt:lpstr>
      <vt:lpstr>Stacking Σ-Protocols for Disjunctions [GGHK22] </vt:lpstr>
      <vt:lpstr>Stacking Σ-Protocols for Disjunctions [GGHK22] </vt:lpstr>
      <vt:lpstr>Partially-Binding Vector Commitments [GGHK22] </vt:lpstr>
      <vt:lpstr>Stacked Σ-Protocol [GGHK22] </vt:lpstr>
      <vt:lpstr>PowerPoint Presentation</vt:lpstr>
      <vt:lpstr>Review: Stacking approach for Σ-Protocols </vt:lpstr>
      <vt:lpstr>Multi-Round ZK-IP</vt:lpstr>
      <vt:lpstr>Multi-Round ZK-IP</vt:lpstr>
      <vt:lpstr>Stacking Multi-Round ZK-IP</vt:lpstr>
      <vt:lpstr>Stacking Multi-Round ZK-IP</vt:lpstr>
      <vt:lpstr>Stacking Multi-Round ZK-IP</vt:lpstr>
      <vt:lpstr>Analyzing Complexity</vt:lpstr>
      <vt:lpstr>Examples of Stackable Multi-round ZK-IP</vt:lpstr>
      <vt:lpstr>Conclusion</vt:lpstr>
      <vt:lpstr>Thanks!  eprint.iacr.org/2022/1419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Stacking Zero-Knowledge Proofs  for Disjunctions</dc:title>
  <dc:creator>Aarushi Goel</dc:creator>
  <cp:lastModifiedBy>Aarushi Goel</cp:lastModifiedBy>
  <cp:revision>49</cp:revision>
  <dcterms:created xsi:type="dcterms:W3CDTF">2023-03-27T05:03:13Z</dcterms:created>
  <dcterms:modified xsi:type="dcterms:W3CDTF">2023-04-27T02:57:09Z</dcterms:modified>
</cp:coreProperties>
</file>