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2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3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4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tags/tag5.xml" ContentType="application/vnd.openxmlformats-officedocument.presentationml.tags+xml"/>
  <Override PartName="/ppt/notesSlides/notesSlide31.xml" ContentType="application/vnd.openxmlformats-officedocument.presentationml.notesSlide+xml"/>
  <Override PartName="/ppt/tags/tag6.xml" ContentType="application/vnd.openxmlformats-officedocument.presentationml.tags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tags/tag7.xml" ContentType="application/vnd.openxmlformats-officedocument.presentationml.tags+xml"/>
  <Override PartName="/ppt/notesSlides/notesSlide35.xml" ContentType="application/vnd.openxmlformats-officedocument.presentationml.notesSlide+xml"/>
  <Override PartName="/ppt/tags/tag8.xml" ContentType="application/vnd.openxmlformats-officedocument.presentationml.tags+xml"/>
  <Override PartName="/ppt/notesSlides/notesSlide36.xml" ContentType="application/vnd.openxmlformats-officedocument.presentationml.notesSlide+xml"/>
  <Override PartName="/ppt/tags/tag9.xml" ContentType="application/vnd.openxmlformats-officedocument.presentationml.tags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tags/tag10.xml" ContentType="application/vnd.openxmlformats-officedocument.presentationml.tags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tags/tag11.xml" ContentType="application/vnd.openxmlformats-officedocument.presentationml.tags+xml"/>
  <Override PartName="/ppt/notesSlides/notesSlide48.xml" ContentType="application/vnd.openxmlformats-officedocument.presentationml.notesSlide+xml"/>
  <Override PartName="/ppt/tags/tag12.xml" ContentType="application/vnd.openxmlformats-officedocument.presentationml.tags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tags/tag13.xml" ContentType="application/vnd.openxmlformats-officedocument.presentationml.tags+xml"/>
  <Override PartName="/ppt/notesSlides/notesSlide51.xml" ContentType="application/vnd.openxmlformats-officedocument.presentationml.notesSlide+xml"/>
  <Override PartName="/ppt/tags/tag14.xml" ContentType="application/vnd.openxmlformats-officedocument.presentationml.tags+xml"/>
  <Override PartName="/ppt/notesSlides/notesSlide52.xml" ContentType="application/vnd.openxmlformats-officedocument.presentationml.notesSlide+xml"/>
  <Override PartName="/ppt/tags/tag15.xml" ContentType="application/vnd.openxmlformats-officedocument.presentationml.tags+xml"/>
  <Override PartName="/ppt/notesSlides/notesSlide53.xml" ContentType="application/vnd.openxmlformats-officedocument.presentationml.notesSlide+xml"/>
  <Override PartName="/ppt/tags/tag16.xml" ContentType="application/vnd.openxmlformats-officedocument.presentationml.tags+xml"/>
  <Override PartName="/ppt/notesSlides/notesSlide54.xml" ContentType="application/vnd.openxmlformats-officedocument.presentationml.notesSlide+xml"/>
  <Override PartName="/ppt/tags/tag17.xml" ContentType="application/vnd.openxmlformats-officedocument.presentationml.tags+xml"/>
  <Override PartName="/ppt/notesSlides/notesSlide55.xml" ContentType="application/vnd.openxmlformats-officedocument.presentationml.notesSlide+xml"/>
  <Override PartName="/ppt/tags/tag18.xml" ContentType="application/vnd.openxmlformats-officedocument.presentationml.tags+xml"/>
  <Override PartName="/ppt/notesSlides/notesSlide56.xml" ContentType="application/vnd.openxmlformats-officedocument.presentationml.notesSlide+xml"/>
  <Override PartName="/ppt/tags/tag19.xml" ContentType="application/vnd.openxmlformats-officedocument.presentationml.tags+xml"/>
  <Override PartName="/ppt/notesSlides/notesSlide57.xml" ContentType="application/vnd.openxmlformats-officedocument.presentationml.notesSlide+xml"/>
  <Override PartName="/ppt/tags/tag20.xml" ContentType="application/vnd.openxmlformats-officedocument.presentationml.tags+xml"/>
  <Override PartName="/ppt/notesSlides/notesSlide58.xml" ContentType="application/vnd.openxmlformats-officedocument.presentationml.notesSlide+xml"/>
  <Override PartName="/ppt/tags/tag21.xml" ContentType="application/vnd.openxmlformats-officedocument.presentationml.tags+xml"/>
  <Override PartName="/ppt/notesSlides/notesSlide59.xml" ContentType="application/vnd.openxmlformats-officedocument.presentationml.notesSlide+xml"/>
  <Override PartName="/ppt/tags/tag22.xml" ContentType="application/vnd.openxmlformats-officedocument.presentationml.tags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tags/tag23.xml" ContentType="application/vnd.openxmlformats-officedocument.presentationml.tags+xml"/>
  <Override PartName="/ppt/notesSlides/notesSlide62.xml" ContentType="application/vnd.openxmlformats-officedocument.presentationml.notesSlide+xml"/>
  <Override PartName="/ppt/tags/tag24.xml" ContentType="application/vnd.openxmlformats-officedocument.presentationml.tags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tags/tag25.xml" ContentType="application/vnd.openxmlformats-officedocument.presentationml.tags+xml"/>
  <Override PartName="/ppt/notesSlides/notesSlide68.xml" ContentType="application/vnd.openxmlformats-officedocument.presentationml.notesSlide+xml"/>
  <Override PartName="/ppt/tags/tag26.xml" ContentType="application/vnd.openxmlformats-officedocument.presentationml.tags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tags/tag27.xml" ContentType="application/vnd.openxmlformats-officedocument.presentationml.tags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tags/tag28.xml" ContentType="application/vnd.openxmlformats-officedocument.presentationml.tags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34" r:id="rId1"/>
  </p:sldMasterIdLst>
  <p:notesMasterIdLst>
    <p:notesMasterId r:id="rId81"/>
  </p:notesMasterIdLst>
  <p:sldIdLst>
    <p:sldId id="256" r:id="rId2"/>
    <p:sldId id="268" r:id="rId3"/>
    <p:sldId id="508" r:id="rId4"/>
    <p:sldId id="257" r:id="rId5"/>
    <p:sldId id="479" r:id="rId6"/>
    <p:sldId id="370" r:id="rId7"/>
    <p:sldId id="371" r:id="rId8"/>
    <p:sldId id="372" r:id="rId9"/>
    <p:sldId id="424" r:id="rId10"/>
    <p:sldId id="373" r:id="rId11"/>
    <p:sldId id="507" r:id="rId12"/>
    <p:sldId id="459" r:id="rId13"/>
    <p:sldId id="514" r:id="rId14"/>
    <p:sldId id="515" r:id="rId15"/>
    <p:sldId id="457" r:id="rId16"/>
    <p:sldId id="516" r:id="rId17"/>
    <p:sldId id="543" r:id="rId18"/>
    <p:sldId id="460" r:id="rId19"/>
    <p:sldId id="461" r:id="rId20"/>
    <p:sldId id="462" r:id="rId21"/>
    <p:sldId id="552" r:id="rId22"/>
    <p:sldId id="467" r:id="rId23"/>
    <p:sldId id="544" r:id="rId24"/>
    <p:sldId id="484" r:id="rId25"/>
    <p:sldId id="517" r:id="rId26"/>
    <p:sldId id="478" r:id="rId27"/>
    <p:sldId id="486" r:id="rId28"/>
    <p:sldId id="480" r:id="rId29"/>
    <p:sldId id="481" r:id="rId30"/>
    <p:sldId id="482" r:id="rId31"/>
    <p:sldId id="529" r:id="rId32"/>
    <p:sldId id="545" r:id="rId33"/>
    <p:sldId id="490" r:id="rId34"/>
    <p:sldId id="518" r:id="rId35"/>
    <p:sldId id="491" r:id="rId36"/>
    <p:sldId id="530" r:id="rId37"/>
    <p:sldId id="493" r:id="rId38"/>
    <p:sldId id="494" r:id="rId39"/>
    <p:sldId id="495" r:id="rId40"/>
    <p:sldId id="496" r:id="rId41"/>
    <p:sldId id="497" r:id="rId42"/>
    <p:sldId id="498" r:id="rId43"/>
    <p:sldId id="499" r:id="rId44"/>
    <p:sldId id="500" r:id="rId45"/>
    <p:sldId id="501" r:id="rId46"/>
    <p:sldId id="502" r:id="rId47"/>
    <p:sldId id="503" r:id="rId48"/>
    <p:sldId id="504" r:id="rId49"/>
    <p:sldId id="505" r:id="rId50"/>
    <p:sldId id="532" r:id="rId51"/>
    <p:sldId id="534" r:id="rId52"/>
    <p:sldId id="519" r:id="rId53"/>
    <p:sldId id="553" r:id="rId54"/>
    <p:sldId id="554" r:id="rId55"/>
    <p:sldId id="521" r:id="rId56"/>
    <p:sldId id="536" r:id="rId57"/>
    <p:sldId id="537" r:id="rId58"/>
    <p:sldId id="538" r:id="rId59"/>
    <p:sldId id="539" r:id="rId60"/>
    <p:sldId id="540" r:id="rId61"/>
    <p:sldId id="541" r:id="rId62"/>
    <p:sldId id="425" r:id="rId63"/>
    <p:sldId id="528" r:id="rId64"/>
    <p:sldId id="522" r:id="rId65"/>
    <p:sldId id="349" r:id="rId66"/>
    <p:sldId id="525" r:id="rId67"/>
    <p:sldId id="542" r:id="rId68"/>
    <p:sldId id="526" r:id="rId69"/>
    <p:sldId id="527" r:id="rId70"/>
    <p:sldId id="535" r:id="rId71"/>
    <p:sldId id="546" r:id="rId72"/>
    <p:sldId id="523" r:id="rId73"/>
    <p:sldId id="547" r:id="rId74"/>
    <p:sldId id="560" r:id="rId75"/>
    <p:sldId id="509" r:id="rId76"/>
    <p:sldId id="510" r:id="rId77"/>
    <p:sldId id="511" r:id="rId78"/>
    <p:sldId id="512" r:id="rId79"/>
    <p:sldId id="513" r:id="rId80"/>
  </p:sldIdLst>
  <p:sldSz cx="12192000" cy="6858000"/>
  <p:notesSz cx="6858000" cy="9144000"/>
  <p:embeddedFontLst>
    <p:embeddedFont>
      <p:font typeface="Calibri" panose="020F0502020204030204" pitchFamily="34" charset="0"/>
      <p:regular r:id="rId82"/>
      <p:bold r:id="rId83"/>
      <p:italic r:id="rId84"/>
      <p:boldItalic r:id="rId85"/>
    </p:embeddedFont>
    <p:embeddedFont>
      <p:font typeface="Calibri Light" panose="020F0302020204030204" pitchFamily="34" charset="0"/>
      <p:regular r:id="rId86"/>
      <p:italic r:id="rId87"/>
    </p:embeddedFont>
    <p:embeddedFont>
      <p:font typeface="Cambria Math" panose="02040503050406030204" pitchFamily="18" charset="0"/>
      <p:regular r:id="rId8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AB8"/>
    <a:srgbClr val="EB9AA5"/>
    <a:srgbClr val="C214AE"/>
    <a:srgbClr val="FA8D93"/>
    <a:srgbClr val="AF4F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48"/>
    <p:restoredTop sz="86890"/>
  </p:normalViewPr>
  <p:slideViewPr>
    <p:cSldViewPr snapToGrid="0">
      <p:cViewPr>
        <p:scale>
          <a:sx n="100" d="100"/>
          <a:sy n="100" d="100"/>
        </p:scale>
        <p:origin x="14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font" Target="fonts/font3.fntdata"/><Relationship Id="rId89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viewProps" Target="viewProp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font" Target="fonts/font4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font" Target="fonts/font2.fntdata"/><Relationship Id="rId88" Type="http://schemas.openxmlformats.org/officeDocument/2006/relationships/font" Target="fonts/font7.fntdata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Relationship Id="rId86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font" Target="fonts/font6.fntdata"/><Relationship Id="rId61" Type="http://schemas.openxmlformats.org/officeDocument/2006/relationships/slide" Target="slides/slide60.xml"/><Relationship Id="rId82" Type="http://schemas.openxmlformats.org/officeDocument/2006/relationships/font" Target="fonts/font1.fntdata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6EE41A-886E-A147-84E2-FE60BBA5131B}" type="datetimeFigureOut">
              <a:rPr lang="en-US" smtClean="0"/>
              <a:t>4/23/23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3E7FE5-E7EE-3649-BADE-FA1F505EB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28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1" eaLnBrk="1" latinLnBrk="0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E7FE5-E7EE-3649-BADE-FA1F505EBF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3830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E7FE5-E7EE-3649-BADE-FA1F505EBFD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1834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E7FE5-E7EE-3649-BADE-FA1F505EBFD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9884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E7FE5-E7EE-3649-BADE-FA1F505EBFD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7140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E7FE5-E7EE-3649-BADE-FA1F505EBFD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0849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E7FE5-E7EE-3649-BADE-FA1F505EBFD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8952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E7FE5-E7EE-3649-BADE-FA1F505EBFD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6493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8AAFFB-0E6E-4B3B-B0B4-5A6729FAE6F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7883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E7FE5-E7EE-3649-BADE-FA1F505EBFD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5266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8AAFFB-0E6E-4B3B-B0B4-5A6729FAE6F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5818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8AAFFB-0E6E-4B3B-B0B4-5A6729FAE6F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994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E7FE5-E7EE-3649-BADE-FA1F505EBFD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1686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E7FE5-E7EE-3649-BADE-FA1F505EBFD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350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E7FE5-E7EE-3649-BADE-FA1F505EBFD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0108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E7FE5-E7EE-3649-BADE-FA1F505EBFD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9310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E7FE5-E7EE-3649-BADE-FA1F505EBFD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7547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E7FE5-E7EE-3649-BADE-FA1F505EBFD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656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E7FE5-E7EE-3649-BADE-FA1F505EBFD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2451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E7FE5-E7EE-3649-BADE-FA1F505EBFD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6942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E7FE5-E7EE-3649-BADE-FA1F505EBFD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6297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E7FE5-E7EE-3649-BADE-FA1F505EBFD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7359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E7FE5-E7EE-3649-BADE-FA1F505EBFD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047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E7FE5-E7EE-3649-BADE-FA1F505EBFD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5387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E7FE5-E7EE-3649-BADE-FA1F505EBFD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82793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E7FE5-E7EE-3649-BADE-FA1F505EBFD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23795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E7FE5-E7EE-3649-BADE-FA1F505EBFD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44536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E7FE5-E7EE-3649-BADE-FA1F505EBFD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78725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E7FE5-E7EE-3649-BADE-FA1F505EBFD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42101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E7FE5-E7EE-3649-BADE-FA1F505EBFD7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31760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E7FE5-E7EE-3649-BADE-FA1F505EBFD7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38545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E7FE5-E7EE-3649-BADE-FA1F505EBFD7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14953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E7FE5-E7EE-3649-BADE-FA1F505EBFD7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10061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E7FE5-E7EE-3649-BADE-FA1F505EBFD7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2128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E7FE5-E7EE-3649-BADE-FA1F505EBFD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00628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E7FE5-E7EE-3649-BADE-FA1F505EBFD7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47402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E7FE5-E7EE-3649-BADE-FA1F505EBFD7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75323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E7FE5-E7EE-3649-BADE-FA1F505EBFD7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77089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E7FE5-E7EE-3649-BADE-FA1F505EBFD7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62582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E7FE5-E7EE-3649-BADE-FA1F505EBFD7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22104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E7FE5-E7EE-3649-BADE-FA1F505EBFD7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43444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E7FE5-E7EE-3649-BADE-FA1F505EBFD7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95966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E7FE5-E7EE-3649-BADE-FA1F505EBFD7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64807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E7FE5-E7EE-3649-BADE-FA1F505EBFD7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95023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E7FE5-E7EE-3649-BADE-FA1F505EBFD7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0575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E7FE5-E7EE-3649-BADE-FA1F505EBFD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93961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8AAFFB-0E6E-4B3B-B0B4-5A6729FAE6FE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93669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E7FE5-E7EE-3649-BADE-FA1F505EBFD7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04916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E7FE5-E7EE-3649-BADE-FA1F505EBFD7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48765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E7FE5-E7EE-3649-BADE-FA1F505EBFD7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36980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E7FE5-E7EE-3649-BADE-FA1F505EBFD7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54248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E7FE5-E7EE-3649-BADE-FA1F505EBFD7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56065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E7FE5-E7EE-3649-BADE-FA1F505EBFD7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44005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E7FE5-E7EE-3649-BADE-FA1F505EBFD7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87981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E7FE5-E7EE-3649-BADE-FA1F505EBFD7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11185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E7FE5-E7EE-3649-BADE-FA1F505EBFD7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1782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E7FE5-E7EE-3649-BADE-FA1F505EBFD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64072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E7FE5-E7EE-3649-BADE-FA1F505EBFD7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959880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E7FE5-E7EE-3649-BADE-FA1F505EBFD7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323034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E7FE5-E7EE-3649-BADE-FA1F505EBFD7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305534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E7FE5-E7EE-3649-BADE-FA1F505EBFD7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918270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E7FE5-E7EE-3649-BADE-FA1F505EBFD7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48652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E7FE5-E7EE-3649-BADE-FA1F505EBFD7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980400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E7FE5-E7EE-3649-BADE-FA1F505EBFD7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964241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E7FE5-E7EE-3649-BADE-FA1F505EBFD7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869373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E7FE5-E7EE-3649-BADE-FA1F505EBFD7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344162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E7FE5-E7EE-3649-BADE-FA1F505EBFD7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4130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E7FE5-E7EE-3649-BADE-FA1F505EBFD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570065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E7FE5-E7EE-3649-BADE-FA1F505EBFD7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279283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8AAFFB-0E6E-4B3B-B0B4-5A6729FAE6FE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98049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8AAFFB-0E6E-4B3B-B0B4-5A6729FAE6FE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403222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E7FE5-E7EE-3649-BADE-FA1F505EBFD7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018915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E7FE5-E7EE-3649-BADE-FA1F505EBFD7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120961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E7FE5-E7EE-3649-BADE-FA1F505EBFD7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213245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E7FE5-E7EE-3649-BADE-FA1F505EBFD7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257545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E7FE5-E7EE-3649-BADE-FA1F505EBFD7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1883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E7FE5-E7EE-3649-BADE-FA1F505EBFD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2484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E7FE5-E7EE-3649-BADE-FA1F505EBFD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992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6101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92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386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CEF3B-A037-46D0-B02C-1428F07E9383}" type="datetimeFigureOut">
              <a:rPr lang="en-US" dirty="0"/>
              <a:t>4/23/23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897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2471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4/23/23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319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4/23/23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500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4/23/23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251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4/23/23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68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dirty="0"/>
              <a:pPr/>
              <a:t>4/23/23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690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4/23/23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484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4/23/23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5180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34.png"/><Relationship Id="rId18" Type="http://schemas.openxmlformats.org/officeDocument/2006/relationships/image" Target="../media/image47.png"/><Relationship Id="rId3" Type="http://schemas.openxmlformats.org/officeDocument/2006/relationships/image" Target="../media/image1.png"/><Relationship Id="rId21" Type="http://schemas.openxmlformats.org/officeDocument/2006/relationships/image" Target="../media/image5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46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43.png"/><Relationship Id="rId20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24" Type="http://schemas.openxmlformats.org/officeDocument/2006/relationships/image" Target="../media/image58.png"/><Relationship Id="rId15" Type="http://schemas.openxmlformats.org/officeDocument/2006/relationships/image" Target="../media/image36.png"/><Relationship Id="rId23" Type="http://schemas.openxmlformats.org/officeDocument/2006/relationships/image" Target="../media/image5.png"/><Relationship Id="rId10" Type="http://schemas.openxmlformats.org/officeDocument/2006/relationships/image" Target="../media/image17.png"/><Relationship Id="rId19" Type="http://schemas.openxmlformats.org/officeDocument/2006/relationships/image" Target="../media/image48.png"/><Relationship Id="rId9" Type="http://schemas.openxmlformats.org/officeDocument/2006/relationships/image" Target="../media/image16.png"/><Relationship Id="rId14" Type="http://schemas.openxmlformats.org/officeDocument/2006/relationships/image" Target="../media/image35.png"/><Relationship Id="rId22" Type="http://schemas.openxmlformats.org/officeDocument/2006/relationships/image" Target="../media/image5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7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5" Type="http://schemas.openxmlformats.org/officeDocument/2006/relationships/image" Target="../media/image9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98.png"/><Relationship Id="rId7" Type="http://schemas.openxmlformats.org/officeDocument/2006/relationships/image" Target="../media/image13.png"/><Relationship Id="rId12" Type="http://schemas.openxmlformats.org/officeDocument/2006/relationships/image" Target="../media/image9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11" Type="http://schemas.openxmlformats.org/officeDocument/2006/relationships/image" Target="../media/image96.png"/><Relationship Id="rId5" Type="http://schemas.openxmlformats.org/officeDocument/2006/relationships/image" Target="../media/image90.png"/><Relationship Id="rId15" Type="http://schemas.openxmlformats.org/officeDocument/2006/relationships/image" Target="../media/image92.png"/><Relationship Id="rId10" Type="http://schemas.openxmlformats.org/officeDocument/2006/relationships/image" Target="../media/image95.png"/><Relationship Id="rId9" Type="http://schemas.openxmlformats.org/officeDocument/2006/relationships/image" Target="../media/image94.png"/><Relationship Id="rId14" Type="http://schemas.openxmlformats.org/officeDocument/2006/relationships/image" Target="../media/image9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98.png"/><Relationship Id="rId18" Type="http://schemas.openxmlformats.org/officeDocument/2006/relationships/image" Target="../media/image104.png"/><Relationship Id="rId7" Type="http://schemas.openxmlformats.org/officeDocument/2006/relationships/image" Target="../media/image13.png"/><Relationship Id="rId12" Type="http://schemas.openxmlformats.org/officeDocument/2006/relationships/image" Target="../media/image97.png"/><Relationship Id="rId17" Type="http://schemas.openxmlformats.org/officeDocument/2006/relationships/image" Target="../media/image103.png"/><Relationship Id="rId2" Type="http://schemas.openxmlformats.org/officeDocument/2006/relationships/notesSlide" Target="../notesSlides/notesSlide26.xml"/><Relationship Id="rId16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11" Type="http://schemas.openxmlformats.org/officeDocument/2006/relationships/image" Target="../media/image96.png"/><Relationship Id="rId5" Type="http://schemas.openxmlformats.org/officeDocument/2006/relationships/image" Target="../media/image90.png"/><Relationship Id="rId15" Type="http://schemas.openxmlformats.org/officeDocument/2006/relationships/image" Target="../media/image101.png"/><Relationship Id="rId10" Type="http://schemas.openxmlformats.org/officeDocument/2006/relationships/image" Target="../media/image95.png"/><Relationship Id="rId19" Type="http://schemas.openxmlformats.org/officeDocument/2006/relationships/image" Target="../media/image92.png"/><Relationship Id="rId9" Type="http://schemas.openxmlformats.org/officeDocument/2006/relationships/image" Target="../media/image94.png"/><Relationship Id="rId14" Type="http://schemas.openxmlformats.org/officeDocument/2006/relationships/image" Target="../media/image9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98.png"/><Relationship Id="rId18" Type="http://schemas.openxmlformats.org/officeDocument/2006/relationships/image" Target="../media/image104.png"/><Relationship Id="rId21" Type="http://schemas.openxmlformats.org/officeDocument/2006/relationships/image" Target="../media/image109.png"/><Relationship Id="rId7" Type="http://schemas.openxmlformats.org/officeDocument/2006/relationships/image" Target="../media/image13.png"/><Relationship Id="rId12" Type="http://schemas.openxmlformats.org/officeDocument/2006/relationships/image" Target="../media/image97.png"/><Relationship Id="rId17" Type="http://schemas.openxmlformats.org/officeDocument/2006/relationships/image" Target="../media/image103.png"/><Relationship Id="rId2" Type="http://schemas.openxmlformats.org/officeDocument/2006/relationships/notesSlide" Target="../notesSlides/notesSlide27.xml"/><Relationship Id="rId16" Type="http://schemas.openxmlformats.org/officeDocument/2006/relationships/image" Target="../media/image107.png"/><Relationship Id="rId20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11" Type="http://schemas.openxmlformats.org/officeDocument/2006/relationships/image" Target="../media/image96.png"/><Relationship Id="rId5" Type="http://schemas.openxmlformats.org/officeDocument/2006/relationships/image" Target="../media/image90.png"/><Relationship Id="rId15" Type="http://schemas.openxmlformats.org/officeDocument/2006/relationships/image" Target="../media/image106.png"/><Relationship Id="rId10" Type="http://schemas.openxmlformats.org/officeDocument/2006/relationships/image" Target="../media/image95.png"/><Relationship Id="rId19" Type="http://schemas.openxmlformats.org/officeDocument/2006/relationships/image" Target="../media/image92.png"/><Relationship Id="rId9" Type="http://schemas.openxmlformats.org/officeDocument/2006/relationships/image" Target="../media/image94.png"/><Relationship Id="rId14" Type="http://schemas.openxmlformats.org/officeDocument/2006/relationships/image" Target="../media/image9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98.png"/><Relationship Id="rId18" Type="http://schemas.openxmlformats.org/officeDocument/2006/relationships/image" Target="../media/image106.png"/><Relationship Id="rId21" Type="http://schemas.openxmlformats.org/officeDocument/2006/relationships/image" Target="../media/image114.png"/><Relationship Id="rId7" Type="http://schemas.openxmlformats.org/officeDocument/2006/relationships/image" Target="../media/image13.png"/><Relationship Id="rId12" Type="http://schemas.openxmlformats.org/officeDocument/2006/relationships/image" Target="../media/image97.png"/><Relationship Id="rId17" Type="http://schemas.openxmlformats.org/officeDocument/2006/relationships/image" Target="../media/image92.png"/><Relationship Id="rId2" Type="http://schemas.openxmlformats.org/officeDocument/2006/relationships/notesSlide" Target="../notesSlides/notesSlide28.xml"/><Relationship Id="rId16" Type="http://schemas.openxmlformats.org/officeDocument/2006/relationships/image" Target="../media/image112.png"/><Relationship Id="rId20" Type="http://schemas.openxmlformats.org/officeDocument/2006/relationships/image" Target="../media/image1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11" Type="http://schemas.openxmlformats.org/officeDocument/2006/relationships/image" Target="../media/image96.png"/><Relationship Id="rId5" Type="http://schemas.openxmlformats.org/officeDocument/2006/relationships/image" Target="../media/image90.png"/><Relationship Id="rId15" Type="http://schemas.openxmlformats.org/officeDocument/2006/relationships/image" Target="../media/image111.png"/><Relationship Id="rId10" Type="http://schemas.openxmlformats.org/officeDocument/2006/relationships/image" Target="../media/image95.png"/><Relationship Id="rId19" Type="http://schemas.openxmlformats.org/officeDocument/2006/relationships/image" Target="../media/image107.png"/><Relationship Id="rId9" Type="http://schemas.openxmlformats.org/officeDocument/2006/relationships/image" Target="../media/image94.png"/><Relationship Id="rId14" Type="http://schemas.openxmlformats.org/officeDocument/2006/relationships/image" Target="../media/image99.png"/><Relationship Id="rId22" Type="http://schemas.openxmlformats.org/officeDocument/2006/relationships/image" Target="../media/image1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92.png"/><Relationship Id="rId7" Type="http://schemas.openxmlformats.org/officeDocument/2006/relationships/image" Target="../media/image13.png"/><Relationship Id="rId12" Type="http://schemas.openxmlformats.org/officeDocument/2006/relationships/image" Target="../media/image11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11" Type="http://schemas.openxmlformats.org/officeDocument/2006/relationships/image" Target="../media/image117.png"/><Relationship Id="rId5" Type="http://schemas.openxmlformats.org/officeDocument/2006/relationships/image" Target="../media/image90.png"/><Relationship Id="rId10" Type="http://schemas.openxmlformats.org/officeDocument/2006/relationships/image" Target="../media/image96.png"/><Relationship Id="rId9" Type="http://schemas.openxmlformats.org/officeDocument/2006/relationships/image" Target="../media/image94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92.png"/><Relationship Id="rId7" Type="http://schemas.openxmlformats.org/officeDocument/2006/relationships/image" Target="../media/image13.png"/><Relationship Id="rId12" Type="http://schemas.openxmlformats.org/officeDocument/2006/relationships/image" Target="../media/image11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11" Type="http://schemas.openxmlformats.org/officeDocument/2006/relationships/image" Target="../media/image117.png"/><Relationship Id="rId5" Type="http://schemas.openxmlformats.org/officeDocument/2006/relationships/image" Target="../media/image90.png"/><Relationship Id="rId10" Type="http://schemas.openxmlformats.org/officeDocument/2006/relationships/image" Target="../media/image96.png"/><Relationship Id="rId9" Type="http://schemas.openxmlformats.org/officeDocument/2006/relationships/image" Target="../media/image94.png"/><Relationship Id="rId14" Type="http://schemas.openxmlformats.org/officeDocument/2006/relationships/image" Target="../media/image12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13" Type="http://schemas.openxmlformats.org/officeDocument/2006/relationships/image" Target="../media/image130.png"/><Relationship Id="rId18" Type="http://schemas.openxmlformats.org/officeDocument/2006/relationships/image" Target="../media/image135.png"/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124.png"/><Relationship Id="rId12" Type="http://schemas.openxmlformats.org/officeDocument/2006/relationships/image" Target="../media/image129.png"/><Relationship Id="rId17" Type="http://schemas.openxmlformats.org/officeDocument/2006/relationships/image" Target="../media/image13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33.png"/><Relationship Id="rId1" Type="http://schemas.openxmlformats.org/officeDocument/2006/relationships/tags" Target="../tags/tag6.xml"/><Relationship Id="rId11" Type="http://schemas.openxmlformats.org/officeDocument/2006/relationships/image" Target="../media/image128.png"/><Relationship Id="rId15" Type="http://schemas.openxmlformats.org/officeDocument/2006/relationships/image" Target="../media/image132.png"/><Relationship Id="rId10" Type="http://schemas.openxmlformats.org/officeDocument/2006/relationships/image" Target="../media/image127.png"/><Relationship Id="rId19" Type="http://schemas.openxmlformats.org/officeDocument/2006/relationships/image" Target="../media/image136.png"/><Relationship Id="rId4" Type="http://schemas.openxmlformats.org/officeDocument/2006/relationships/image" Target="../media/image1.png"/><Relationship Id="rId9" Type="http://schemas.openxmlformats.org/officeDocument/2006/relationships/image" Target="../media/image126.png"/><Relationship Id="rId14" Type="http://schemas.openxmlformats.org/officeDocument/2006/relationships/image" Target="../media/image131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13" Type="http://schemas.openxmlformats.org/officeDocument/2006/relationships/image" Target="../media/image131.png"/><Relationship Id="rId18" Type="http://schemas.openxmlformats.org/officeDocument/2006/relationships/image" Target="../media/image142.png"/><Relationship Id="rId3" Type="http://schemas.openxmlformats.org/officeDocument/2006/relationships/image" Target="../media/image1.png"/><Relationship Id="rId7" Type="http://schemas.openxmlformats.org/officeDocument/2006/relationships/image" Target="../media/image125.png"/><Relationship Id="rId12" Type="http://schemas.openxmlformats.org/officeDocument/2006/relationships/image" Target="../media/image130.png"/><Relationship Id="rId17" Type="http://schemas.openxmlformats.org/officeDocument/2006/relationships/image" Target="../media/image141.png"/><Relationship Id="rId2" Type="http://schemas.openxmlformats.org/officeDocument/2006/relationships/notesSlide" Target="../notesSlides/notesSlide33.xml"/><Relationship Id="rId16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4.png"/><Relationship Id="rId11" Type="http://schemas.openxmlformats.org/officeDocument/2006/relationships/image" Target="../media/image129.png"/><Relationship Id="rId15" Type="http://schemas.openxmlformats.org/officeDocument/2006/relationships/image" Target="../media/image139.png"/><Relationship Id="rId10" Type="http://schemas.openxmlformats.org/officeDocument/2006/relationships/image" Target="../media/image128.png"/><Relationship Id="rId19" Type="http://schemas.openxmlformats.org/officeDocument/2006/relationships/image" Target="../media/image143.png"/><Relationship Id="rId9" Type="http://schemas.openxmlformats.org/officeDocument/2006/relationships/image" Target="../media/image127.png"/><Relationship Id="rId14" Type="http://schemas.openxmlformats.org/officeDocument/2006/relationships/image" Target="../media/image138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13" Type="http://schemas.openxmlformats.org/officeDocument/2006/relationships/image" Target="../media/image131.png"/><Relationship Id="rId18" Type="http://schemas.openxmlformats.org/officeDocument/2006/relationships/image" Target="../media/image145.png"/><Relationship Id="rId3" Type="http://schemas.openxmlformats.org/officeDocument/2006/relationships/image" Target="../media/image1.png"/><Relationship Id="rId7" Type="http://schemas.openxmlformats.org/officeDocument/2006/relationships/image" Target="../media/image125.png"/><Relationship Id="rId12" Type="http://schemas.openxmlformats.org/officeDocument/2006/relationships/image" Target="../media/image130.png"/><Relationship Id="rId17" Type="http://schemas.openxmlformats.org/officeDocument/2006/relationships/image" Target="../media/image141.png"/><Relationship Id="rId2" Type="http://schemas.openxmlformats.org/officeDocument/2006/relationships/notesSlide" Target="../notesSlides/notesSlide34.xml"/><Relationship Id="rId16" Type="http://schemas.openxmlformats.org/officeDocument/2006/relationships/image" Target="../media/image140.png"/><Relationship Id="rId20" Type="http://schemas.openxmlformats.org/officeDocument/2006/relationships/image" Target="../media/image1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4.png"/><Relationship Id="rId11" Type="http://schemas.openxmlformats.org/officeDocument/2006/relationships/image" Target="../media/image129.png"/><Relationship Id="rId15" Type="http://schemas.openxmlformats.org/officeDocument/2006/relationships/image" Target="../media/image139.png"/><Relationship Id="rId10" Type="http://schemas.openxmlformats.org/officeDocument/2006/relationships/image" Target="../media/image128.png"/><Relationship Id="rId19" Type="http://schemas.openxmlformats.org/officeDocument/2006/relationships/image" Target="../media/image146.png"/><Relationship Id="rId9" Type="http://schemas.openxmlformats.org/officeDocument/2006/relationships/image" Target="../media/image127.png"/><Relationship Id="rId14" Type="http://schemas.openxmlformats.org/officeDocument/2006/relationships/image" Target="../media/image138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13" Type="http://schemas.openxmlformats.org/officeDocument/2006/relationships/image" Target="../media/image151.png"/><Relationship Id="rId3" Type="http://schemas.openxmlformats.org/officeDocument/2006/relationships/notesSlide" Target="../notesSlides/notesSlide35.xml"/><Relationship Id="rId7" Type="http://schemas.openxmlformats.org/officeDocument/2006/relationships/image" Target="../media/image124.png"/><Relationship Id="rId12" Type="http://schemas.openxmlformats.org/officeDocument/2006/relationships/image" Target="../media/image9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54.png"/><Relationship Id="rId1" Type="http://schemas.openxmlformats.org/officeDocument/2006/relationships/tags" Target="../tags/tag7.xml"/><Relationship Id="rId11" Type="http://schemas.openxmlformats.org/officeDocument/2006/relationships/image" Target="../media/image8.png"/><Relationship Id="rId15" Type="http://schemas.openxmlformats.org/officeDocument/2006/relationships/image" Target="../media/image153.png"/><Relationship Id="rId10" Type="http://schemas.openxmlformats.org/officeDocument/2006/relationships/image" Target="../media/image128.png"/><Relationship Id="rId4" Type="http://schemas.openxmlformats.org/officeDocument/2006/relationships/image" Target="../media/image1.png"/><Relationship Id="rId9" Type="http://schemas.openxmlformats.org/officeDocument/2006/relationships/image" Target="../media/image126.png"/><Relationship Id="rId14" Type="http://schemas.openxmlformats.org/officeDocument/2006/relationships/image" Target="../media/image15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15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2.png"/><Relationship Id="rId1" Type="http://schemas.openxmlformats.org/officeDocument/2006/relationships/tags" Target="../tags/tag1.xml"/><Relationship Id="rId11" Type="http://schemas.openxmlformats.org/officeDocument/2006/relationships/image" Target="../media/image17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9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1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4.png"/><Relationship Id="rId7" Type="http://schemas.openxmlformats.org/officeDocument/2006/relationships/image" Target="../media/image12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63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6.png"/><Relationship Id="rId7" Type="http://schemas.openxmlformats.org/officeDocument/2006/relationships/image" Target="../media/image12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63.png"/><Relationship Id="rId9" Type="http://schemas.openxmlformats.org/officeDocument/2006/relationships/image" Target="../media/image167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6.png"/><Relationship Id="rId7" Type="http://schemas.openxmlformats.org/officeDocument/2006/relationships/image" Target="../media/image12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11" Type="http://schemas.openxmlformats.org/officeDocument/2006/relationships/image" Target="../media/image171.png"/><Relationship Id="rId5" Type="http://schemas.openxmlformats.org/officeDocument/2006/relationships/image" Target="../media/image163.png"/><Relationship Id="rId10" Type="http://schemas.openxmlformats.org/officeDocument/2006/relationships/image" Target="../media/image170.png"/><Relationship Id="rId9" Type="http://schemas.openxmlformats.org/officeDocument/2006/relationships/image" Target="../media/image169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3.png"/><Relationship Id="rId13" Type="http://schemas.openxmlformats.org/officeDocument/2006/relationships/image" Target="../media/image177.png"/><Relationship Id="rId3" Type="http://schemas.openxmlformats.org/officeDocument/2006/relationships/image" Target="../media/image1.png"/><Relationship Id="rId7" Type="http://schemas.openxmlformats.org/officeDocument/2006/relationships/image" Target="../media/image166.png"/><Relationship Id="rId12" Type="http://schemas.openxmlformats.org/officeDocument/2006/relationships/image" Target="../media/image17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4.png"/><Relationship Id="rId11" Type="http://schemas.openxmlformats.org/officeDocument/2006/relationships/image" Target="../media/image175.png"/><Relationship Id="rId15" Type="http://schemas.openxmlformats.org/officeDocument/2006/relationships/image" Target="../media/image178.png"/><Relationship Id="rId10" Type="http://schemas.openxmlformats.org/officeDocument/2006/relationships/image" Target="../media/image174.png"/><Relationship Id="rId9" Type="http://schemas.openxmlformats.org/officeDocument/2006/relationships/image" Target="../media/image173.png"/><Relationship Id="rId14" Type="http://schemas.openxmlformats.org/officeDocument/2006/relationships/image" Target="../media/image171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182.png"/><Relationship Id="rId3" Type="http://schemas.openxmlformats.org/officeDocument/2006/relationships/notesSlide" Target="../notesSlides/notesSlide44.xml"/><Relationship Id="rId7" Type="http://schemas.openxmlformats.org/officeDocument/2006/relationships/image" Target="../media/image180.png"/><Relationship Id="rId12" Type="http://schemas.openxmlformats.org/officeDocument/2006/relationships/image" Target="../media/image181.png"/><Relationship Id="rId17" Type="http://schemas.openxmlformats.org/officeDocument/2006/relationships/image" Target="../media/image18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71.png"/><Relationship Id="rId1" Type="http://schemas.openxmlformats.org/officeDocument/2006/relationships/tags" Target="../tags/tag10.xml"/><Relationship Id="rId6" Type="http://schemas.openxmlformats.org/officeDocument/2006/relationships/image" Target="../media/image163.png"/><Relationship Id="rId11" Type="http://schemas.openxmlformats.org/officeDocument/2006/relationships/image" Target="../media/image173.png"/><Relationship Id="rId15" Type="http://schemas.openxmlformats.org/officeDocument/2006/relationships/image" Target="../media/image183.png"/><Relationship Id="rId10" Type="http://schemas.openxmlformats.org/officeDocument/2006/relationships/image" Target="../media/image166.png"/><Relationship Id="rId9" Type="http://schemas.openxmlformats.org/officeDocument/2006/relationships/image" Target="../media/image124.png"/><Relationship Id="rId14" Type="http://schemas.openxmlformats.org/officeDocument/2006/relationships/image" Target="../media/image176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182.png"/><Relationship Id="rId7" Type="http://schemas.openxmlformats.org/officeDocument/2006/relationships/image" Target="../media/image180.png"/><Relationship Id="rId12" Type="http://schemas.openxmlformats.org/officeDocument/2006/relationships/image" Target="../media/image181.png"/><Relationship Id="rId17" Type="http://schemas.openxmlformats.org/officeDocument/2006/relationships/image" Target="../media/image184.png"/><Relationship Id="rId2" Type="http://schemas.openxmlformats.org/officeDocument/2006/relationships/notesSlide" Target="../notesSlides/notesSlide45.xml"/><Relationship Id="rId16" Type="http://schemas.openxmlformats.org/officeDocument/2006/relationships/image" Target="../media/image1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6.png"/><Relationship Id="rId11" Type="http://schemas.openxmlformats.org/officeDocument/2006/relationships/image" Target="../media/image173.png"/><Relationship Id="rId5" Type="http://schemas.openxmlformats.org/officeDocument/2006/relationships/image" Target="../media/image163.png"/><Relationship Id="rId15" Type="http://schemas.openxmlformats.org/officeDocument/2006/relationships/image" Target="../media/image183.png"/><Relationship Id="rId10" Type="http://schemas.openxmlformats.org/officeDocument/2006/relationships/image" Target="../media/image166.png"/><Relationship Id="rId9" Type="http://schemas.openxmlformats.org/officeDocument/2006/relationships/image" Target="../media/image124.png"/><Relationship Id="rId14" Type="http://schemas.openxmlformats.org/officeDocument/2006/relationships/image" Target="../media/image176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png"/><Relationship Id="rId13" Type="http://schemas.openxmlformats.org/officeDocument/2006/relationships/image" Target="../media/image181.png"/><Relationship Id="rId18" Type="http://schemas.openxmlformats.org/officeDocument/2006/relationships/image" Target="../media/image184.png"/><Relationship Id="rId7" Type="http://schemas.openxmlformats.org/officeDocument/2006/relationships/image" Target="../media/image189.png"/><Relationship Id="rId12" Type="http://schemas.openxmlformats.org/officeDocument/2006/relationships/image" Target="../media/image173.png"/><Relationship Id="rId17" Type="http://schemas.openxmlformats.org/officeDocument/2006/relationships/image" Target="../media/image171.png"/><Relationship Id="rId2" Type="http://schemas.openxmlformats.org/officeDocument/2006/relationships/notesSlide" Target="../notesSlides/notesSlide46.xml"/><Relationship Id="rId16" Type="http://schemas.openxmlformats.org/officeDocument/2006/relationships/image" Target="../media/image1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11" Type="http://schemas.openxmlformats.org/officeDocument/2006/relationships/image" Target="../media/image166.png"/><Relationship Id="rId5" Type="http://schemas.openxmlformats.org/officeDocument/2006/relationships/image" Target="../media/image163.png"/><Relationship Id="rId15" Type="http://schemas.openxmlformats.org/officeDocument/2006/relationships/image" Target="../media/image176.png"/><Relationship Id="rId10" Type="http://schemas.openxmlformats.org/officeDocument/2006/relationships/image" Target="../media/image124.png"/><Relationship Id="rId9" Type="http://schemas.openxmlformats.org/officeDocument/2006/relationships/image" Target="../media/image1.png"/><Relationship Id="rId14" Type="http://schemas.openxmlformats.org/officeDocument/2006/relationships/image" Target="../media/image182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2.png"/><Relationship Id="rId13" Type="http://schemas.openxmlformats.org/officeDocument/2006/relationships/image" Target="../media/image196.png"/><Relationship Id="rId7" Type="http://schemas.openxmlformats.org/officeDocument/2006/relationships/image" Target="../media/image1.png"/><Relationship Id="rId12" Type="http://schemas.openxmlformats.org/officeDocument/2006/relationships/image" Target="../media/image195.png"/><Relationship Id="rId17" Type="http://schemas.openxmlformats.org/officeDocument/2006/relationships/image" Target="../media/image200.png"/><Relationship Id="rId2" Type="http://schemas.openxmlformats.org/officeDocument/2006/relationships/notesSlide" Target="../notesSlides/notesSlide47.xml"/><Relationship Id="rId16" Type="http://schemas.openxmlformats.org/officeDocument/2006/relationships/image" Target="../media/image1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1.png"/><Relationship Id="rId11" Type="http://schemas.openxmlformats.org/officeDocument/2006/relationships/image" Target="../media/image194.png"/><Relationship Id="rId5" Type="http://schemas.openxmlformats.org/officeDocument/2006/relationships/image" Target="../media/image163.png"/><Relationship Id="rId15" Type="http://schemas.openxmlformats.org/officeDocument/2006/relationships/image" Target="../media/image198.png"/><Relationship Id="rId10" Type="http://schemas.openxmlformats.org/officeDocument/2006/relationships/image" Target="../media/image126.png"/><Relationship Id="rId9" Type="http://schemas.openxmlformats.org/officeDocument/2006/relationships/image" Target="../media/image193.png"/><Relationship Id="rId14" Type="http://schemas.openxmlformats.org/officeDocument/2006/relationships/image" Target="../media/image19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182.png"/><Relationship Id="rId18" Type="http://schemas.openxmlformats.org/officeDocument/2006/relationships/image" Target="../media/image63.png"/><Relationship Id="rId3" Type="http://schemas.openxmlformats.org/officeDocument/2006/relationships/notesSlide" Target="../notesSlides/notesSlide48.xml"/><Relationship Id="rId21" Type="http://schemas.openxmlformats.org/officeDocument/2006/relationships/image" Target="../media/image204.png"/><Relationship Id="rId7" Type="http://schemas.openxmlformats.org/officeDocument/2006/relationships/image" Target="../media/image180.png"/><Relationship Id="rId12" Type="http://schemas.openxmlformats.org/officeDocument/2006/relationships/image" Target="../media/image181.png"/><Relationship Id="rId17" Type="http://schemas.openxmlformats.org/officeDocument/2006/relationships/image" Target="../media/image18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71.png"/><Relationship Id="rId20" Type="http://schemas.openxmlformats.org/officeDocument/2006/relationships/image" Target="../media/image189.png"/><Relationship Id="rId1" Type="http://schemas.openxmlformats.org/officeDocument/2006/relationships/tags" Target="../tags/tag11.xml"/><Relationship Id="rId6" Type="http://schemas.openxmlformats.org/officeDocument/2006/relationships/image" Target="../media/image163.png"/><Relationship Id="rId11" Type="http://schemas.openxmlformats.org/officeDocument/2006/relationships/image" Target="../media/image173.png"/><Relationship Id="rId15" Type="http://schemas.openxmlformats.org/officeDocument/2006/relationships/image" Target="../media/image183.png"/><Relationship Id="rId10" Type="http://schemas.openxmlformats.org/officeDocument/2006/relationships/image" Target="../media/image166.png"/><Relationship Id="rId19" Type="http://schemas.openxmlformats.org/officeDocument/2006/relationships/image" Target="../media/image203.png"/><Relationship Id="rId4" Type="http://schemas.openxmlformats.org/officeDocument/2006/relationships/image" Target="../media/image62.png"/><Relationship Id="rId9" Type="http://schemas.openxmlformats.org/officeDocument/2006/relationships/image" Target="../media/image124.png"/><Relationship Id="rId14" Type="http://schemas.openxmlformats.org/officeDocument/2006/relationships/image" Target="../media/image176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182.png"/><Relationship Id="rId18" Type="http://schemas.openxmlformats.org/officeDocument/2006/relationships/image" Target="../media/image63.png"/><Relationship Id="rId3" Type="http://schemas.openxmlformats.org/officeDocument/2006/relationships/notesSlide" Target="../notesSlides/notesSlide49.xml"/><Relationship Id="rId21" Type="http://schemas.openxmlformats.org/officeDocument/2006/relationships/image" Target="../media/image204.png"/><Relationship Id="rId7" Type="http://schemas.openxmlformats.org/officeDocument/2006/relationships/image" Target="../media/image180.png"/><Relationship Id="rId12" Type="http://schemas.openxmlformats.org/officeDocument/2006/relationships/image" Target="../media/image181.png"/><Relationship Id="rId17" Type="http://schemas.openxmlformats.org/officeDocument/2006/relationships/image" Target="../media/image18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71.png"/><Relationship Id="rId20" Type="http://schemas.openxmlformats.org/officeDocument/2006/relationships/image" Target="../media/image189.png"/><Relationship Id="rId1" Type="http://schemas.openxmlformats.org/officeDocument/2006/relationships/tags" Target="../tags/tag12.xml"/><Relationship Id="rId6" Type="http://schemas.openxmlformats.org/officeDocument/2006/relationships/image" Target="../media/image163.png"/><Relationship Id="rId11" Type="http://schemas.openxmlformats.org/officeDocument/2006/relationships/image" Target="../media/image173.png"/><Relationship Id="rId15" Type="http://schemas.openxmlformats.org/officeDocument/2006/relationships/image" Target="../media/image183.png"/><Relationship Id="rId10" Type="http://schemas.openxmlformats.org/officeDocument/2006/relationships/image" Target="../media/image166.png"/><Relationship Id="rId19" Type="http://schemas.openxmlformats.org/officeDocument/2006/relationships/image" Target="../media/image207.png"/><Relationship Id="rId4" Type="http://schemas.openxmlformats.org/officeDocument/2006/relationships/image" Target="../media/image62.png"/><Relationship Id="rId9" Type="http://schemas.openxmlformats.org/officeDocument/2006/relationships/image" Target="../media/image124.png"/><Relationship Id="rId14" Type="http://schemas.openxmlformats.org/officeDocument/2006/relationships/image" Target="../media/image176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image" Target="../media/image310.png"/><Relationship Id="rId4" Type="http://schemas.openxmlformats.org/officeDocument/2006/relationships/image" Target="../media/image21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notesSlide" Target="../notesSlides/notesSlide57.xml"/><Relationship Id="rId7" Type="http://schemas.openxmlformats.org/officeDocument/2006/relationships/image" Target="../media/image6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8.png"/><Relationship Id="rId9" Type="http://schemas.openxmlformats.org/officeDocument/2006/relationships/image" Target="../media/image7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8.png"/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15" Type="http://schemas.openxmlformats.org/officeDocument/2006/relationships/image" Target="../media/image30.png"/><Relationship Id="rId10" Type="http://schemas.openxmlformats.org/officeDocument/2006/relationships/image" Target="../media/image17.png"/><Relationship Id="rId9" Type="http://schemas.openxmlformats.org/officeDocument/2006/relationships/image" Target="../media/image16.png"/><Relationship Id="rId14" Type="http://schemas.openxmlformats.org/officeDocument/2006/relationships/image" Target="../media/image29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notesSlide" Target="../notesSlides/notesSlide58.xml"/><Relationship Id="rId7" Type="http://schemas.openxmlformats.org/officeDocument/2006/relationships/image" Target="../media/image6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71.png"/><Relationship Id="rId9" Type="http://schemas.openxmlformats.org/officeDocument/2006/relationships/image" Target="../media/image70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notesSlide" Target="../notesSlides/notesSlide59.xml"/><Relationship Id="rId7" Type="http://schemas.openxmlformats.org/officeDocument/2006/relationships/image" Target="../media/image6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73.png"/><Relationship Id="rId9" Type="http://schemas.openxmlformats.org/officeDocument/2006/relationships/image" Target="../media/image70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11.png"/><Relationship Id="rId18" Type="http://schemas.openxmlformats.org/officeDocument/2006/relationships/image" Target="../media/image753.png"/><Relationship Id="rId3" Type="http://schemas.openxmlformats.org/officeDocument/2006/relationships/notesSlide" Target="../notesSlides/notesSlide62.xml"/><Relationship Id="rId12" Type="http://schemas.openxmlformats.org/officeDocument/2006/relationships/image" Target="../media/image701.png"/><Relationship Id="rId17" Type="http://schemas.openxmlformats.org/officeDocument/2006/relationships/image" Target="../media/image74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31.png"/><Relationship Id="rId20" Type="http://schemas.openxmlformats.org/officeDocument/2006/relationships/image" Target="../media/image771.png"/><Relationship Id="rId1" Type="http://schemas.openxmlformats.org/officeDocument/2006/relationships/tags" Target="../tags/tag23.xml"/><Relationship Id="rId6" Type="http://schemas.openxmlformats.org/officeDocument/2006/relationships/image" Target="../media/image12.png"/><Relationship Id="rId11" Type="http://schemas.openxmlformats.org/officeDocument/2006/relationships/image" Target="../media/image691.png"/><Relationship Id="rId5" Type="http://schemas.openxmlformats.org/officeDocument/2006/relationships/image" Target="../media/image11.png"/><Relationship Id="rId15" Type="http://schemas.openxmlformats.org/officeDocument/2006/relationships/image" Target="../media/image561.png"/><Relationship Id="rId10" Type="http://schemas.openxmlformats.org/officeDocument/2006/relationships/image" Target="../media/image681.png"/><Relationship Id="rId19" Type="http://schemas.openxmlformats.org/officeDocument/2006/relationships/image" Target="../media/image761.png"/><Relationship Id="rId4" Type="http://schemas.openxmlformats.org/officeDocument/2006/relationships/image" Target="../media/image10.png"/><Relationship Id="rId9" Type="http://schemas.openxmlformats.org/officeDocument/2006/relationships/image" Target="../media/image671.png"/><Relationship Id="rId14" Type="http://schemas.openxmlformats.org/officeDocument/2006/relationships/image" Target="../media/image721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4.png"/><Relationship Id="rId3" Type="http://schemas.openxmlformats.org/officeDocument/2006/relationships/notesSlide" Target="../notesSlides/notesSlide6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11" Type="http://schemas.openxmlformats.org/officeDocument/2006/relationships/image" Target="../media/image227.png"/><Relationship Id="rId5" Type="http://schemas.openxmlformats.org/officeDocument/2006/relationships/image" Target="../media/image12.png"/><Relationship Id="rId10" Type="http://schemas.openxmlformats.org/officeDocument/2006/relationships/image" Target="../media/image226.png"/><Relationship Id="rId4" Type="http://schemas.openxmlformats.org/officeDocument/2006/relationships/image" Target="../media/image11.png"/><Relationship Id="rId9" Type="http://schemas.openxmlformats.org/officeDocument/2006/relationships/image" Target="../media/image225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5.png"/><Relationship Id="rId3" Type="http://schemas.openxmlformats.org/officeDocument/2006/relationships/image" Target="../media/image11.png"/><Relationship Id="rId7" Type="http://schemas.openxmlformats.org/officeDocument/2006/relationships/image" Target="../media/image224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00.png"/><Relationship Id="rId10" Type="http://schemas.openxmlformats.org/officeDocument/2006/relationships/image" Target="../media/image227.png"/><Relationship Id="rId4" Type="http://schemas.openxmlformats.org/officeDocument/2006/relationships/image" Target="../media/image12.png"/><Relationship Id="rId9" Type="http://schemas.openxmlformats.org/officeDocument/2006/relationships/image" Target="../media/image226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3" Type="http://schemas.openxmlformats.org/officeDocument/2006/relationships/image" Target="../media/image11.png"/><Relationship Id="rId7" Type="http://schemas.openxmlformats.org/officeDocument/2006/relationships/image" Target="../media/image116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5" Type="http://schemas.openxmlformats.org/officeDocument/2006/relationships/image" Target="../media/image105.png"/><Relationship Id="rId4" Type="http://schemas.openxmlformats.org/officeDocument/2006/relationships/image" Target="../media/image12.png"/><Relationship Id="rId9" Type="http://schemas.openxmlformats.org/officeDocument/2006/relationships/image" Target="../media/image121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5.png"/><Relationship Id="rId3" Type="http://schemas.openxmlformats.org/officeDocument/2006/relationships/image" Target="../media/image11.png"/><Relationship Id="rId7" Type="http://schemas.openxmlformats.org/officeDocument/2006/relationships/image" Target="../media/image224.png"/><Relationship Id="rId12" Type="http://schemas.openxmlformats.org/officeDocument/2006/relationships/image" Target="../media/image235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23.png"/><Relationship Id="rId10" Type="http://schemas.openxmlformats.org/officeDocument/2006/relationships/image" Target="../media/image227.png"/><Relationship Id="rId4" Type="http://schemas.openxmlformats.org/officeDocument/2006/relationships/image" Target="../media/image12.png"/><Relationship Id="rId9" Type="http://schemas.openxmlformats.org/officeDocument/2006/relationships/image" Target="../media/image226.pn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5.png"/><Relationship Id="rId13" Type="http://schemas.openxmlformats.org/officeDocument/2006/relationships/image" Target="../media/image123.png"/><Relationship Id="rId3" Type="http://schemas.openxmlformats.org/officeDocument/2006/relationships/image" Target="../media/image11.png"/><Relationship Id="rId7" Type="http://schemas.openxmlformats.org/officeDocument/2006/relationships/image" Target="../media/image224.png"/><Relationship Id="rId12" Type="http://schemas.openxmlformats.org/officeDocument/2006/relationships/image" Target="../media/image238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Relationship Id="rId10" Type="http://schemas.openxmlformats.org/officeDocument/2006/relationships/image" Target="../media/image227.png"/><Relationship Id="rId4" Type="http://schemas.openxmlformats.org/officeDocument/2006/relationships/image" Target="../media/image12.png"/><Relationship Id="rId9" Type="http://schemas.openxmlformats.org/officeDocument/2006/relationships/image" Target="../media/image2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34.png"/><Relationship Id="rId18" Type="http://schemas.openxmlformats.org/officeDocument/2006/relationships/image" Target="../media/image39.png"/><Relationship Id="rId3" Type="http://schemas.openxmlformats.org/officeDocument/2006/relationships/image" Target="../media/image1.png"/><Relationship Id="rId21" Type="http://schemas.openxmlformats.org/officeDocument/2006/relationships/image" Target="../media/image42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7.png"/><Relationship Id="rId20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15" Type="http://schemas.openxmlformats.org/officeDocument/2006/relationships/image" Target="../media/image36.png"/><Relationship Id="rId23" Type="http://schemas.openxmlformats.org/officeDocument/2006/relationships/image" Target="../media/image44.png"/><Relationship Id="rId10" Type="http://schemas.openxmlformats.org/officeDocument/2006/relationships/image" Target="../media/image17.png"/><Relationship Id="rId19" Type="http://schemas.openxmlformats.org/officeDocument/2006/relationships/image" Target="../media/image40.png"/><Relationship Id="rId9" Type="http://schemas.openxmlformats.org/officeDocument/2006/relationships/image" Target="../media/image16.png"/><Relationship Id="rId14" Type="http://schemas.openxmlformats.org/officeDocument/2006/relationships/image" Target="../media/image35.png"/><Relationship Id="rId22" Type="http://schemas.openxmlformats.org/officeDocument/2006/relationships/image" Target="../media/image43.png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4.png"/><Relationship Id="rId13" Type="http://schemas.openxmlformats.org/officeDocument/2006/relationships/image" Target="../media/image144.png"/><Relationship Id="rId3" Type="http://schemas.openxmlformats.org/officeDocument/2006/relationships/notesSlide" Target="../notesSlides/notesSlide68.xml"/><Relationship Id="rId12" Type="http://schemas.openxmlformats.org/officeDocument/2006/relationships/image" Target="../media/image13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11" Type="http://schemas.openxmlformats.org/officeDocument/2006/relationships/image" Target="../media/image227.png"/><Relationship Id="rId5" Type="http://schemas.openxmlformats.org/officeDocument/2006/relationships/image" Target="../media/image12.png"/><Relationship Id="rId10" Type="http://schemas.openxmlformats.org/officeDocument/2006/relationships/image" Target="../media/image226.png"/><Relationship Id="rId4" Type="http://schemas.openxmlformats.org/officeDocument/2006/relationships/image" Target="../media/image11.png"/><Relationship Id="rId9" Type="http://schemas.openxmlformats.org/officeDocument/2006/relationships/image" Target="../media/image225.pn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notesSlide" Target="../notesSlides/notesSlide69.xml"/><Relationship Id="rId7" Type="http://schemas.openxmlformats.org/officeDocument/2006/relationships/image" Target="../media/image12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6" Type="http://schemas.openxmlformats.org/officeDocument/2006/relationships/image" Target="../media/image1110.png"/><Relationship Id="rId11" Type="http://schemas.openxmlformats.org/officeDocument/2006/relationships/image" Target="../media/image59.png"/><Relationship Id="rId5" Type="http://schemas.openxmlformats.org/officeDocument/2006/relationships/image" Target="../media/image12.png"/><Relationship Id="rId10" Type="http://schemas.openxmlformats.org/officeDocument/2006/relationships/image" Target="../media/image56.png"/><Relationship Id="rId4" Type="http://schemas.openxmlformats.org/officeDocument/2006/relationships/image" Target="../media/image11.png"/><Relationship Id="rId9" Type="http://schemas.openxmlformats.org/officeDocument/2006/relationships/image" Target="../media/image55.pn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4" Type="http://schemas.openxmlformats.org/officeDocument/2006/relationships/image" Target="../media/image1480.png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34.png"/><Relationship Id="rId18" Type="http://schemas.openxmlformats.org/officeDocument/2006/relationships/image" Target="../media/image47.png"/><Relationship Id="rId3" Type="http://schemas.openxmlformats.org/officeDocument/2006/relationships/image" Target="../media/image1.png"/><Relationship Id="rId21" Type="http://schemas.openxmlformats.org/officeDocument/2006/relationships/image" Target="../media/image5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46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43.png"/><Relationship Id="rId20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15" Type="http://schemas.openxmlformats.org/officeDocument/2006/relationships/image" Target="../media/image36.png"/><Relationship Id="rId23" Type="http://schemas.openxmlformats.org/officeDocument/2006/relationships/image" Target="../media/image52.png"/><Relationship Id="rId10" Type="http://schemas.openxmlformats.org/officeDocument/2006/relationships/image" Target="../media/image17.png"/><Relationship Id="rId19" Type="http://schemas.openxmlformats.org/officeDocument/2006/relationships/image" Target="../media/image48.png"/><Relationship Id="rId9" Type="http://schemas.openxmlformats.org/officeDocument/2006/relationships/image" Target="../media/image16.png"/><Relationship Id="rId14" Type="http://schemas.openxmlformats.org/officeDocument/2006/relationships/image" Target="../media/image35.png"/><Relationship Id="rId22" Type="http://schemas.openxmlformats.org/officeDocument/2006/relationships/image" Target="../media/image5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34.png"/><Relationship Id="rId18" Type="http://schemas.openxmlformats.org/officeDocument/2006/relationships/image" Target="../media/image47.png"/><Relationship Id="rId3" Type="http://schemas.openxmlformats.org/officeDocument/2006/relationships/image" Target="../media/image1.png"/><Relationship Id="rId21" Type="http://schemas.openxmlformats.org/officeDocument/2006/relationships/image" Target="../media/image5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46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43.png"/><Relationship Id="rId20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24" Type="http://schemas.openxmlformats.org/officeDocument/2006/relationships/image" Target="../media/image4.png"/><Relationship Id="rId15" Type="http://schemas.openxmlformats.org/officeDocument/2006/relationships/image" Target="../media/image36.png"/><Relationship Id="rId23" Type="http://schemas.openxmlformats.org/officeDocument/2006/relationships/image" Target="../media/image3.png"/><Relationship Id="rId10" Type="http://schemas.openxmlformats.org/officeDocument/2006/relationships/image" Target="../media/image17.png"/><Relationship Id="rId19" Type="http://schemas.openxmlformats.org/officeDocument/2006/relationships/image" Target="../media/image48.png"/><Relationship Id="rId9" Type="http://schemas.openxmlformats.org/officeDocument/2006/relationships/image" Target="../media/image16.png"/><Relationship Id="rId14" Type="http://schemas.openxmlformats.org/officeDocument/2006/relationships/image" Target="../media/image35.png"/><Relationship Id="rId22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3097" y="2959203"/>
            <a:ext cx="10729493" cy="1371971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Calibri"/>
                <a:ea typeface="+mj-lt"/>
                <a:cs typeface="+mj-lt"/>
              </a:rPr>
              <a:t>Fine-Grained Non-Interactive Key-Exchange:  </a:t>
            </a:r>
            <a:br>
              <a:rPr lang="en-US" sz="4400" dirty="0">
                <a:latin typeface="Calibri"/>
                <a:ea typeface="+mj-lt"/>
                <a:cs typeface="+mj-lt"/>
              </a:rPr>
            </a:br>
            <a:r>
              <a:rPr lang="en-US" sz="4400" dirty="0">
                <a:latin typeface="Calibri"/>
                <a:ea typeface="+mj-lt"/>
                <a:cs typeface="+mj-lt"/>
              </a:rPr>
              <a:t>Constructions and Lower Bounds</a:t>
            </a:r>
            <a:endParaRPr lang="en-US" sz="4400" dirty="0">
              <a:latin typeface="Calibri"/>
              <a:cs typeface="Calibri Ligh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47485" y="4429014"/>
            <a:ext cx="10403979" cy="184325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>
                <a:ea typeface="+mj-lt"/>
                <a:cs typeface="+mj-lt"/>
              </a:rPr>
              <a:t>Abtin Afshar, </a:t>
            </a:r>
            <a:r>
              <a:rPr lang="en-US" sz="1800">
                <a:ea typeface="+mj-lt"/>
                <a:cs typeface="+mj-lt"/>
              </a:rPr>
              <a:t>University of Virginia, Virginia, USA</a:t>
            </a:r>
          </a:p>
          <a:p>
            <a:r>
              <a:rPr lang="en-US">
                <a:ea typeface="+mj-lt"/>
                <a:cs typeface="+mj-lt"/>
              </a:rPr>
              <a:t>Geoffroy Couteau, </a:t>
            </a:r>
            <a:r>
              <a:rPr lang="en-US" sz="1800">
                <a:ea typeface="+mj-lt"/>
                <a:cs typeface="+mj-lt"/>
              </a:rPr>
              <a:t>CNRS, IRIF, Université Paris Cité, France</a:t>
            </a:r>
          </a:p>
          <a:p>
            <a:r>
              <a:rPr lang="en-US">
                <a:ea typeface="+mj-lt"/>
                <a:cs typeface="+mj-lt"/>
              </a:rPr>
              <a:t>Mohammad </a:t>
            </a:r>
            <a:r>
              <a:rPr lang="en-US" err="1">
                <a:ea typeface="+mj-lt"/>
                <a:cs typeface="+mj-lt"/>
              </a:rPr>
              <a:t>Mahmoody</a:t>
            </a:r>
            <a:r>
              <a:rPr lang="en-US">
                <a:ea typeface="+mj-lt"/>
                <a:cs typeface="+mj-lt"/>
              </a:rPr>
              <a:t>, </a:t>
            </a:r>
            <a:r>
              <a:rPr lang="en-US" sz="1800">
                <a:ea typeface="+mj-lt"/>
                <a:cs typeface="+mj-lt"/>
              </a:rPr>
              <a:t>UNIVERSITY OF VIRGINIA, VIRGINIA, USA</a:t>
            </a:r>
          </a:p>
          <a:p>
            <a:r>
              <a:rPr lang="en-US" b="1" u="sng">
                <a:ea typeface="+mj-lt"/>
                <a:cs typeface="+mj-lt"/>
              </a:rPr>
              <a:t>Elahe Sadeghi</a:t>
            </a:r>
            <a:r>
              <a:rPr lang="en-US">
                <a:ea typeface="+mj-lt"/>
                <a:cs typeface="+mj-lt"/>
              </a:rPr>
              <a:t>, </a:t>
            </a:r>
            <a:r>
              <a:rPr lang="en-US" sz="1800">
                <a:ea typeface="+mj-lt"/>
                <a:cs typeface="+mj-lt"/>
              </a:rPr>
              <a:t>University of Texas at Austin, Texas, USA</a:t>
            </a: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1059B7E6-49C8-AE04-1872-604D8C3E5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K-Party </a:t>
            </a:r>
            <a:r>
              <a:rPr lang="en-US" sz="4000" dirty="0">
                <a:solidFill>
                  <a:srgbClr val="FF0000"/>
                </a:solidFill>
              </a:rPr>
              <a:t>Non-Interactive</a:t>
            </a:r>
            <a:r>
              <a:rPr lang="en-US" sz="4000" dirty="0"/>
              <a:t> Key-Exchange (K-NIKE)</a:t>
            </a:r>
            <a:endParaRPr lang="en-US" sz="4000" dirty="0">
              <a:cs typeface="Calibri Light"/>
            </a:endParaRPr>
          </a:p>
        </p:txBody>
      </p:sp>
      <p:pic>
        <p:nvPicPr>
          <p:cNvPr id="6" name="Picture 6" descr="Happy Bee">
            <a:extLst>
              <a:ext uri="{FF2B5EF4-FFF2-40B4-BE49-F238E27FC236}">
                <a16:creationId xmlns:a16="http://schemas.microsoft.com/office/drawing/2014/main" id="{81C6489F-400A-D549-B1CC-120C0B9D4D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96171" y="2266719"/>
            <a:ext cx="715643" cy="715643"/>
          </a:xfrm>
        </p:spPr>
      </p:pic>
      <p:sp>
        <p:nvSpPr>
          <p:cNvPr id="31" name="Footer Placeholder 3">
            <a:extLst>
              <a:ext uri="{FF2B5EF4-FFF2-40B4-BE49-F238E27FC236}">
                <a16:creationId xmlns:a16="http://schemas.microsoft.com/office/drawing/2014/main" id="{7835D338-16FF-CD6D-1BA7-F8F68AFA5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dirty="0">
                <a:latin typeface="Calibri"/>
                <a:ea typeface="+mj-lt"/>
                <a:cs typeface="+mj-lt"/>
              </a:rPr>
              <a:t>Fine-Grained Non-Interactive Key-Exchange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55E529D-DB11-B4FB-9271-3FEA857A117A}"/>
                  </a:ext>
                </a:extLst>
              </p:cNvPr>
              <p:cNvSpPr txBox="1"/>
              <p:nvPr/>
            </p:nvSpPr>
            <p:spPr>
              <a:xfrm>
                <a:off x="1324294" y="2982362"/>
                <a:ext cx="25939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55E529D-DB11-B4FB-9271-3FEA857A11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4294" y="2982362"/>
                <a:ext cx="259396" cy="246221"/>
              </a:xfrm>
              <a:prstGeom prst="rect">
                <a:avLst/>
              </a:prstGeom>
              <a:blipFill>
                <a:blip r:embed="rId6"/>
                <a:stretch>
                  <a:fillRect l="-14286" r="-4762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6" descr="Happy Bee">
            <a:extLst>
              <a:ext uri="{FF2B5EF4-FFF2-40B4-BE49-F238E27FC236}">
                <a16:creationId xmlns:a16="http://schemas.microsoft.com/office/drawing/2014/main" id="{8CFEEEEB-F2E3-A0B0-9C67-D70C18AB2D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885" y="3271596"/>
            <a:ext cx="715643" cy="7156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FF2A36A-EB28-63B9-6484-04122CC7CB8D}"/>
                  </a:ext>
                </a:extLst>
              </p:cNvPr>
              <p:cNvSpPr txBox="1"/>
              <p:nvPr/>
            </p:nvSpPr>
            <p:spPr>
              <a:xfrm>
                <a:off x="1320008" y="3987239"/>
                <a:ext cx="25939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FF2A36A-EB28-63B9-6484-04122CC7CB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0008" y="3987239"/>
                <a:ext cx="259396" cy="246221"/>
              </a:xfrm>
              <a:prstGeom prst="rect">
                <a:avLst/>
              </a:prstGeom>
              <a:blipFill>
                <a:blip r:embed="rId7"/>
                <a:stretch>
                  <a:fillRect l="-19048" r="-4762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6" descr="Happy Bee">
            <a:extLst>
              <a:ext uri="{FF2B5EF4-FFF2-40B4-BE49-F238E27FC236}">
                <a16:creationId xmlns:a16="http://schemas.microsoft.com/office/drawing/2014/main" id="{6F6B7A6F-9756-09B4-5304-F51F1F547E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885" y="4966155"/>
            <a:ext cx="715643" cy="7156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C189869-5F1D-4FCA-A2B9-14B64E4C6FCE}"/>
                  </a:ext>
                </a:extLst>
              </p:cNvPr>
              <p:cNvSpPr txBox="1"/>
              <p:nvPr/>
            </p:nvSpPr>
            <p:spPr>
              <a:xfrm>
                <a:off x="1320008" y="5681798"/>
                <a:ext cx="25939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C189869-5F1D-4FCA-A2B9-14B64E4C6F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0008" y="5681798"/>
                <a:ext cx="259396" cy="246221"/>
              </a:xfrm>
              <a:prstGeom prst="rect">
                <a:avLst/>
              </a:prstGeom>
              <a:blipFill>
                <a:blip r:embed="rId8"/>
                <a:stretch>
                  <a:fillRect l="-23810" r="-9524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3A2A025-7DE3-0F88-F5E9-99E0C5F92931}"/>
                  </a:ext>
                </a:extLst>
              </p:cNvPr>
              <p:cNvSpPr txBox="1"/>
              <p:nvPr/>
            </p:nvSpPr>
            <p:spPr>
              <a:xfrm>
                <a:off x="1324672" y="4442935"/>
                <a:ext cx="12503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3A2A025-7DE3-0F88-F5E9-99E0C5F929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4672" y="4442935"/>
                <a:ext cx="125034" cy="276999"/>
              </a:xfrm>
              <a:prstGeom prst="rect">
                <a:avLst/>
              </a:prstGeom>
              <a:blipFill>
                <a:blip r:embed="rId9"/>
                <a:stretch>
                  <a:fillRect l="-36364" r="-27273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1ECE0FE-C657-0CBF-5066-DC134C6B1852}"/>
              </a:ext>
            </a:extLst>
          </p:cNvPr>
          <p:cNvCxnSpPr/>
          <p:nvPr/>
        </p:nvCxnSpPr>
        <p:spPr>
          <a:xfrm>
            <a:off x="670171" y="3002301"/>
            <a:ext cx="3542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BDB5839-B2E8-0159-A520-E3F82FA53AA6}"/>
                  </a:ext>
                </a:extLst>
              </p:cNvPr>
              <p:cNvSpPr txBox="1"/>
              <p:nvPr/>
            </p:nvSpPr>
            <p:spPr>
              <a:xfrm>
                <a:off x="725182" y="2657344"/>
                <a:ext cx="23852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BDB5839-B2E8-0159-A520-E3F82FA53A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182" y="2657344"/>
                <a:ext cx="238527" cy="276999"/>
              </a:xfrm>
              <a:prstGeom prst="rect">
                <a:avLst/>
              </a:prstGeom>
              <a:blipFill>
                <a:blip r:embed="rId10"/>
                <a:stretch>
                  <a:fillRect l="-15789" r="-10526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F093007-146B-59F5-9C88-2FD6B908A9CA}"/>
              </a:ext>
            </a:extLst>
          </p:cNvPr>
          <p:cNvCxnSpPr/>
          <p:nvPr/>
        </p:nvCxnSpPr>
        <p:spPr>
          <a:xfrm>
            <a:off x="667332" y="3920681"/>
            <a:ext cx="3542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0049A79-1563-DCB9-95DB-365780890CBD}"/>
                  </a:ext>
                </a:extLst>
              </p:cNvPr>
              <p:cNvSpPr txBox="1"/>
              <p:nvPr/>
            </p:nvSpPr>
            <p:spPr>
              <a:xfrm>
                <a:off x="725182" y="3578700"/>
                <a:ext cx="24384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0049A79-1563-DCB9-95DB-365780890C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182" y="3578700"/>
                <a:ext cx="243848" cy="276999"/>
              </a:xfrm>
              <a:prstGeom prst="rect">
                <a:avLst/>
              </a:prstGeom>
              <a:blipFill>
                <a:blip r:embed="rId11"/>
                <a:stretch>
                  <a:fillRect l="-15000" r="-5000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36257CD-64DF-D784-C7AE-167BF466EBC8}"/>
              </a:ext>
            </a:extLst>
          </p:cNvPr>
          <p:cNvCxnSpPr/>
          <p:nvPr/>
        </p:nvCxnSpPr>
        <p:spPr>
          <a:xfrm>
            <a:off x="709112" y="5611061"/>
            <a:ext cx="3542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EB37DB3-593C-180F-0AF8-329C3D6600B7}"/>
                  </a:ext>
                </a:extLst>
              </p:cNvPr>
              <p:cNvSpPr txBox="1"/>
              <p:nvPr/>
            </p:nvSpPr>
            <p:spPr>
              <a:xfrm>
                <a:off x="774491" y="5266103"/>
                <a:ext cx="27296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EB37DB3-593C-180F-0AF8-329C3D6600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491" y="5266103"/>
                <a:ext cx="272960" cy="276999"/>
              </a:xfrm>
              <a:prstGeom prst="rect">
                <a:avLst/>
              </a:prstGeom>
              <a:blipFill>
                <a:blip r:embed="rId12"/>
                <a:stretch>
                  <a:fillRect l="-8696" r="-4348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0F696DD-753D-ACA6-C72C-C6BEE31D757B}"/>
                  </a:ext>
                </a:extLst>
              </p:cNvPr>
              <p:cNvSpPr txBox="1"/>
              <p:nvPr/>
            </p:nvSpPr>
            <p:spPr>
              <a:xfrm>
                <a:off x="1919531" y="3595221"/>
                <a:ext cx="125476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,⋯,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0F696DD-753D-ACA6-C72C-C6BEE31D75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9531" y="3595221"/>
                <a:ext cx="1254767" cy="276999"/>
              </a:xfrm>
              <a:prstGeom prst="rect">
                <a:avLst/>
              </a:prstGeom>
              <a:blipFill>
                <a:blip r:embed="rId13"/>
                <a:stretch>
                  <a:fillRect l="-9000" t="-27273" r="-10000" b="-5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4E8C548-830C-03A9-4302-00978A866993}"/>
                  </a:ext>
                </a:extLst>
              </p:cNvPr>
              <p:cNvSpPr txBox="1"/>
              <p:nvPr/>
            </p:nvSpPr>
            <p:spPr>
              <a:xfrm>
                <a:off x="1939990" y="2657344"/>
                <a:ext cx="125476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,⋯,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4E8C548-830C-03A9-4302-00978A8669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9990" y="2657344"/>
                <a:ext cx="1254767" cy="276999"/>
              </a:xfrm>
              <a:prstGeom prst="rect">
                <a:avLst/>
              </a:prstGeom>
              <a:blipFill>
                <a:blip r:embed="rId14"/>
                <a:stretch>
                  <a:fillRect l="-8000" t="-27273" r="-10000" b="-5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3A7811D-81D4-6C23-ADD7-65E47750741C}"/>
                  </a:ext>
                </a:extLst>
              </p:cNvPr>
              <p:cNvSpPr txBox="1"/>
              <p:nvPr/>
            </p:nvSpPr>
            <p:spPr>
              <a:xfrm>
                <a:off x="1988687" y="5333534"/>
                <a:ext cx="125476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,⋯,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3A7811D-81D4-6C23-ADD7-65E4775074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8687" y="5333534"/>
                <a:ext cx="1254767" cy="276999"/>
              </a:xfrm>
              <a:prstGeom prst="rect">
                <a:avLst/>
              </a:prstGeom>
              <a:blipFill>
                <a:blip r:embed="rId15"/>
                <a:stretch>
                  <a:fillRect l="-9000" t="-27273" r="-10000" b="-5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A0D40E5-70C7-9F06-EE7F-9E948C2E08D0}"/>
                  </a:ext>
                </a:extLst>
              </p:cNvPr>
              <p:cNvSpPr txBox="1"/>
              <p:nvPr/>
            </p:nvSpPr>
            <p:spPr>
              <a:xfrm>
                <a:off x="2510487" y="4453690"/>
                <a:ext cx="12503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A0D40E5-70C7-9F06-EE7F-9E948C2E08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0487" y="4453690"/>
                <a:ext cx="125034" cy="276999"/>
              </a:xfrm>
              <a:prstGeom prst="rect">
                <a:avLst/>
              </a:prstGeom>
              <a:blipFill>
                <a:blip r:embed="rId16"/>
                <a:stretch>
                  <a:fillRect l="-36364" r="-36364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147AB58-E298-1C0C-C488-A89BAB77A9DC}"/>
                  </a:ext>
                </a:extLst>
              </p:cNvPr>
              <p:cNvSpPr txBox="1"/>
              <p:nvPr/>
            </p:nvSpPr>
            <p:spPr>
              <a:xfrm>
                <a:off x="3590966" y="2657344"/>
                <a:ext cx="24686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147AB58-E298-1C0C-C488-A89BAB77A9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0966" y="2657344"/>
                <a:ext cx="246862" cy="276999"/>
              </a:xfrm>
              <a:prstGeom prst="rect">
                <a:avLst/>
              </a:prstGeom>
              <a:blipFill>
                <a:blip r:embed="rId17"/>
                <a:stretch>
                  <a:fillRect l="-9524" r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DC961C6-1F7B-7CFC-8B7B-881BE4CA1FDC}"/>
                  </a:ext>
                </a:extLst>
              </p:cNvPr>
              <p:cNvSpPr txBox="1"/>
              <p:nvPr/>
            </p:nvSpPr>
            <p:spPr>
              <a:xfrm>
                <a:off x="3590966" y="3595221"/>
                <a:ext cx="24686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DC961C6-1F7B-7CFC-8B7B-881BE4CA1F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0966" y="3595221"/>
                <a:ext cx="246862" cy="276999"/>
              </a:xfrm>
              <a:prstGeom prst="rect">
                <a:avLst/>
              </a:prstGeom>
              <a:blipFill>
                <a:blip r:embed="rId17"/>
                <a:stretch>
                  <a:fillRect l="-9524" r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5706207-3741-12E9-3764-BCBAC770BE21}"/>
                  </a:ext>
                </a:extLst>
              </p:cNvPr>
              <p:cNvSpPr txBox="1"/>
              <p:nvPr/>
            </p:nvSpPr>
            <p:spPr>
              <a:xfrm>
                <a:off x="3595222" y="5333533"/>
                <a:ext cx="24686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5706207-3741-12E9-3764-BCBAC770BE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5222" y="5333533"/>
                <a:ext cx="246862" cy="276999"/>
              </a:xfrm>
              <a:prstGeom prst="rect">
                <a:avLst/>
              </a:prstGeom>
              <a:blipFill>
                <a:blip r:embed="rId18"/>
                <a:stretch>
                  <a:fillRect l="-15000" r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5F6C071-F1B4-D24B-0E2C-4966FD0601A3}"/>
                  </a:ext>
                </a:extLst>
              </p:cNvPr>
              <p:cNvSpPr txBox="1"/>
              <p:nvPr/>
            </p:nvSpPr>
            <p:spPr>
              <a:xfrm>
                <a:off x="4027803" y="4459855"/>
                <a:ext cx="12503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5F6C071-F1B4-D24B-0E2C-4966FD0601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7803" y="4459855"/>
                <a:ext cx="125034" cy="276999"/>
              </a:xfrm>
              <a:prstGeom prst="rect">
                <a:avLst/>
              </a:prstGeom>
              <a:blipFill>
                <a:blip r:embed="rId19"/>
                <a:stretch>
                  <a:fillRect l="-40000" r="-40000"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BF80AB0-5B6C-85F5-B56A-73000B899D80}"/>
                  </a:ext>
                </a:extLst>
              </p:cNvPr>
              <p:cNvSpPr txBox="1"/>
              <p:nvPr/>
            </p:nvSpPr>
            <p:spPr>
              <a:xfrm>
                <a:off x="4233068" y="2657344"/>
                <a:ext cx="52328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𝑘𝑒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BF80AB0-5B6C-85F5-B56A-73000B899D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3068" y="2657344"/>
                <a:ext cx="523285" cy="276999"/>
              </a:xfrm>
              <a:prstGeom prst="rect">
                <a:avLst/>
              </a:prstGeom>
              <a:blipFill>
                <a:blip r:embed="rId20"/>
                <a:stretch>
                  <a:fillRect l="-11905" r="-2381" b="-3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040B2B3-0DB4-D04F-BA6B-8FDDAF5F9F85}"/>
                  </a:ext>
                </a:extLst>
              </p:cNvPr>
              <p:cNvSpPr txBox="1"/>
              <p:nvPr/>
            </p:nvSpPr>
            <p:spPr>
              <a:xfrm>
                <a:off x="4233068" y="3594110"/>
                <a:ext cx="52860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𝑘𝑒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040B2B3-0DB4-D04F-BA6B-8FDDAF5F9F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3068" y="3594110"/>
                <a:ext cx="528606" cy="276999"/>
              </a:xfrm>
              <a:prstGeom prst="rect">
                <a:avLst/>
              </a:prstGeom>
              <a:blipFill>
                <a:blip r:embed="rId21"/>
                <a:stretch>
                  <a:fillRect l="-11905" r="-4762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1515685-5865-93C8-A5DA-6827FD8D10F6}"/>
                  </a:ext>
                </a:extLst>
              </p:cNvPr>
              <p:cNvSpPr txBox="1"/>
              <p:nvPr/>
            </p:nvSpPr>
            <p:spPr>
              <a:xfrm>
                <a:off x="4233068" y="5333533"/>
                <a:ext cx="55771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𝑘𝑒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1515685-5865-93C8-A5DA-6827FD8D10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3068" y="5333533"/>
                <a:ext cx="557717" cy="276999"/>
              </a:xfrm>
              <a:prstGeom prst="rect">
                <a:avLst/>
              </a:prstGeom>
              <a:blipFill>
                <a:blip r:embed="rId22"/>
                <a:stretch>
                  <a:fillRect l="-11111" r="-2222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2" descr="🤔 Thinking Face emoji Meaning | Dictionary.com">
            <a:extLst>
              <a:ext uri="{FF2B5EF4-FFF2-40B4-BE49-F238E27FC236}">
                <a16:creationId xmlns:a16="http://schemas.microsoft.com/office/drawing/2014/main" id="{DEADBC82-1FC8-EF6F-AEEB-685404435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944" y="618889"/>
            <a:ext cx="451919" cy="451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27E3329-E990-1570-05C9-AEEA676E1A91}"/>
                  </a:ext>
                </a:extLst>
              </p:cNvPr>
              <p:cNvSpPr txBox="1"/>
              <p:nvPr/>
            </p:nvSpPr>
            <p:spPr>
              <a:xfrm>
                <a:off x="6672649" y="2317725"/>
                <a:ext cx="4483031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There are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parties.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Each party performs the following: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Samples a private randomness.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Generates a </a:t>
                </a:r>
                <a:r>
                  <a:rPr lang="en-US" b="1" dirty="0">
                    <a:solidFill>
                      <a:srgbClr val="FF0000"/>
                    </a:solidFill>
                  </a:rPr>
                  <a:t>single</a:t>
                </a:r>
                <a:r>
                  <a:rPr lang="en-US" dirty="0"/>
                  <a:t> message and sends it to all the other parties.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Receives all the messages. (transcript)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Computes and outputs a key.</a:t>
                </a:r>
              </a:p>
              <a:p>
                <a:pPr lvl="1"/>
                <a:endParaRPr lang="en-US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b="1" dirty="0">
                    <a:solidFill>
                      <a:schemeClr val="tx1"/>
                    </a:solidFill>
                  </a:rPr>
                  <a:t>Completeness</a:t>
                </a:r>
                <a:r>
                  <a:rPr lang="en-US" dirty="0">
                    <a:solidFill>
                      <a:schemeClr val="tx1"/>
                    </a:solidFill>
                  </a:rPr>
                  <a:t>: With high probability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𝑘𝑒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=⋯=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𝑘𝑒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b="1" dirty="0">
                    <a:solidFill>
                      <a:schemeClr val="tx1"/>
                    </a:solidFill>
                  </a:rPr>
                  <a:t>Soundness</a:t>
                </a:r>
                <a:r>
                  <a:rPr lang="en-US" dirty="0">
                    <a:solidFill>
                      <a:schemeClr val="tx1"/>
                    </a:solidFill>
                  </a:rPr>
                  <a:t>: Any polynomial-time adversary has an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𝑛𝑒𝑔𝑙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chance of guessing the key by just looking at the transcript.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27E3329-E990-1570-05C9-AEEA676E1A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2649" y="2317725"/>
                <a:ext cx="4483031" cy="3970318"/>
              </a:xfrm>
              <a:prstGeom prst="rect">
                <a:avLst/>
              </a:prstGeom>
              <a:blipFill>
                <a:blip r:embed="rId24"/>
                <a:stretch>
                  <a:fillRect l="-847" t="-637" r="-1695" b="-15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36005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3097" y="2959203"/>
            <a:ext cx="10729493" cy="1371971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Calibri"/>
                <a:ea typeface="+mj-lt"/>
                <a:cs typeface="+mj-lt"/>
              </a:rPr>
              <a:t>Fine-Grained</a:t>
            </a:r>
            <a:r>
              <a:rPr lang="en-US" sz="4400" dirty="0">
                <a:latin typeface="Calibri"/>
                <a:ea typeface="+mj-lt"/>
                <a:cs typeface="+mj-lt"/>
              </a:rPr>
              <a:t> Non-Interactive Key-Exchange</a:t>
            </a:r>
            <a:endParaRPr lang="en-US" sz="4400" dirty="0">
              <a:latin typeface="Calibri"/>
              <a:cs typeface="Calibri Light"/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A0B04E2C-F952-4C97-97C5-83D58BF0F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US" sz="900" dirty="0">
                <a:latin typeface="Calibri"/>
                <a:ea typeface="+mj-lt"/>
                <a:cs typeface="+mj-lt"/>
              </a:rPr>
              <a:t>Fine-Grained Non-Interactive Key-Exchange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4788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1059B7E6-49C8-AE04-1872-604D8C3E5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cs typeface="Calibri Light"/>
              </a:rPr>
              <a:t>Fine-Grained Cryptography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9A7924B2-A0C6-EE81-A4F9-641A5B1CBB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086892"/>
            <a:ext cx="10058400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 Traditional cryptography 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 requires hardness of cryptographic primitives hold against arbitrary polynomial adversaries.</a:t>
            </a:r>
            <a:endParaRPr lang="fa-IR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1" name="Footer Placeholder 3">
            <a:extLst>
              <a:ext uri="{FF2B5EF4-FFF2-40B4-BE49-F238E27FC236}">
                <a16:creationId xmlns:a16="http://schemas.microsoft.com/office/drawing/2014/main" id="{7835D338-16FF-CD6D-1BA7-F8F68AFA5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dirty="0">
                <a:latin typeface="Calibri"/>
                <a:ea typeface="+mj-lt"/>
                <a:cs typeface="+mj-lt"/>
              </a:rPr>
              <a:t>Fine-Grained Non-Interactive Key-Exchange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0695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1059B7E6-49C8-AE04-1872-604D8C3E5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cs typeface="Calibri Light"/>
              </a:rPr>
              <a:t>Fine-Grained Cryptography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9A7924B2-A0C6-EE81-A4F9-641A5B1CBB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086892"/>
            <a:ext cx="10058400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Traditional cryptography 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 requires hardness of cryptographic primitives hold against arbitrary polynomial adversaries.</a:t>
            </a:r>
            <a:endParaRPr lang="fa-IR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 Fine-grained cryptography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 study the feasibility of cryptographic primitives when the adversarial power is restricted (e.g. fixed polynomial bound)</a:t>
            </a:r>
          </a:p>
          <a:p>
            <a:pPr marL="201168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1" name="Footer Placeholder 3">
            <a:extLst>
              <a:ext uri="{FF2B5EF4-FFF2-40B4-BE49-F238E27FC236}">
                <a16:creationId xmlns:a16="http://schemas.microsoft.com/office/drawing/2014/main" id="{7835D338-16FF-CD6D-1BA7-F8F68AFA5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dirty="0">
                <a:latin typeface="Calibri"/>
                <a:ea typeface="+mj-lt"/>
                <a:cs typeface="+mj-lt"/>
              </a:rPr>
              <a:t>Fine-Grained Non-Interactive Key-Exchange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1260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1059B7E6-49C8-AE04-1872-604D8C3E5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cs typeface="Calibri Light"/>
              </a:rPr>
              <a:t>Fine-Grained Cryptography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9A7924B2-A0C6-EE81-A4F9-641A5B1CBB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086892"/>
            <a:ext cx="10058400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Traditional cryptography 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 requires hardness of cryptographic primitives hold against arbitrary polynomial adversaries.</a:t>
            </a:r>
            <a:endParaRPr lang="fa-IR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Fine-grained cryptography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 study the feasibility of cryptographic primitives when the adversarial power is restricted (e.g. fixed polynomial bound)</a:t>
            </a:r>
          </a:p>
          <a:p>
            <a:pPr marL="201168" lvl="1" indent="0">
              <a:buNone/>
            </a:pPr>
            <a:endParaRPr lang="en-US" dirty="0"/>
          </a:p>
          <a:p>
            <a:pPr lvl="1"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b="0" dirty="0"/>
              <a:t> </a:t>
            </a:r>
            <a:r>
              <a:rPr lang="en-US" b="1" dirty="0"/>
              <a:t>Motivation: </a:t>
            </a:r>
            <a:r>
              <a:rPr lang="en-US" dirty="0"/>
              <a:t>H</a:t>
            </a:r>
            <a:r>
              <a:rPr lang="en-US" b="0" dirty="0"/>
              <a:t>ope of basing the existence of fine-grained primitives on weaker assumptions by relaxing the security to hold against less powerful adversaries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1" name="Footer Placeholder 3">
            <a:extLst>
              <a:ext uri="{FF2B5EF4-FFF2-40B4-BE49-F238E27FC236}">
                <a16:creationId xmlns:a16="http://schemas.microsoft.com/office/drawing/2014/main" id="{7835D338-16FF-CD6D-1BA7-F8F68AFA5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dirty="0">
                <a:latin typeface="Calibri"/>
                <a:ea typeface="+mj-lt"/>
                <a:cs typeface="+mj-lt"/>
              </a:rPr>
              <a:t>Fine-Grained Non-Interactive Key-Exchange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3089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961481"/>
            <a:ext cx="10058400" cy="4023360"/>
          </a:xfrm>
        </p:spPr>
        <p:txBody>
          <a:bodyPr vert="horz" lIns="0" tIns="45720" rIns="0" bIns="45720" rtlCol="0" anchor="t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 Definition Overview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 Previous Works and Our Contribution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Technical Overview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Conclusion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Open Problems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01A3779B-2464-557A-AD20-63EBE1024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dirty="0">
                <a:latin typeface="Calibri"/>
                <a:ea typeface="+mj-lt"/>
                <a:cs typeface="+mj-lt"/>
              </a:rPr>
              <a:t>Fine-Grained Non-Interactive Key-Exchange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7487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 Works (Highlights)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dirty="0">
                <a:latin typeface="Calibri"/>
                <a:ea typeface="+mj-lt"/>
                <a:cs typeface="+mj-lt"/>
              </a:rPr>
              <a:t>Fine-Grained Non-Interactive Key-Exchange</a:t>
            </a:r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8F0AE4E-004F-27E3-0F1E-CE5FFB163770}"/>
              </a:ext>
            </a:extLst>
          </p:cNvPr>
          <p:cNvCxnSpPr/>
          <p:nvPr/>
        </p:nvCxnSpPr>
        <p:spPr>
          <a:xfrm>
            <a:off x="1097280" y="4595149"/>
            <a:ext cx="10257485" cy="0"/>
          </a:xfrm>
          <a:prstGeom prst="straightConnector1">
            <a:avLst/>
          </a:prstGeom>
          <a:ln w="57150">
            <a:headEnd type="none" w="med" len="med"/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B85867-A750-8E02-B351-ADA45F6058B1}"/>
              </a:ext>
            </a:extLst>
          </p:cNvPr>
          <p:cNvCxnSpPr>
            <a:cxnSpLocks/>
          </p:cNvCxnSpPr>
          <p:nvPr/>
        </p:nvCxnSpPr>
        <p:spPr>
          <a:xfrm>
            <a:off x="1226916" y="4433104"/>
            <a:ext cx="0" cy="324091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2DA2EDE-274F-8106-AC31-7A7B3CAFC63C}"/>
              </a:ext>
            </a:extLst>
          </p:cNvPr>
          <p:cNvCxnSpPr/>
          <p:nvPr/>
        </p:nvCxnSpPr>
        <p:spPr>
          <a:xfrm flipV="1">
            <a:off x="1226916" y="2609019"/>
            <a:ext cx="0" cy="17940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40471A5-B845-20D8-8471-F42F996E7BFA}"/>
              </a:ext>
            </a:extLst>
          </p:cNvPr>
          <p:cNvCxnSpPr>
            <a:cxnSpLocks/>
          </p:cNvCxnSpPr>
          <p:nvPr/>
        </p:nvCxnSpPr>
        <p:spPr>
          <a:xfrm>
            <a:off x="1963837" y="4437512"/>
            <a:ext cx="0" cy="324091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5A1C153-33A6-8A36-D696-ED3110B5171F}"/>
              </a:ext>
            </a:extLst>
          </p:cNvPr>
          <p:cNvCxnSpPr>
            <a:cxnSpLocks/>
          </p:cNvCxnSpPr>
          <p:nvPr/>
        </p:nvCxnSpPr>
        <p:spPr>
          <a:xfrm flipV="1">
            <a:off x="1963837" y="3678299"/>
            <a:ext cx="0" cy="7292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036359B5-E032-AA67-F236-58C74C4323C2}"/>
              </a:ext>
            </a:extLst>
          </p:cNvPr>
          <p:cNvSpPr/>
          <p:nvPr/>
        </p:nvSpPr>
        <p:spPr>
          <a:xfrm>
            <a:off x="0" y="1819204"/>
            <a:ext cx="2511706" cy="73334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2060"/>
                </a:solidFill>
              </a:rPr>
              <a:t>2-NIKE - </a:t>
            </a:r>
            <a:r>
              <a:rPr lang="en-US" sz="1400" b="1" dirty="0">
                <a:solidFill>
                  <a:srgbClr val="002060"/>
                </a:solidFill>
              </a:rPr>
              <a:t>ideal hash functions</a:t>
            </a:r>
          </a:p>
          <a:p>
            <a:pPr algn="ctr"/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[Mer74]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CC442C0D-9FFD-EC73-35CF-871C8F588E6A}"/>
              </a:ext>
            </a:extLst>
          </p:cNvPr>
          <p:cNvSpPr/>
          <p:nvPr/>
        </p:nvSpPr>
        <p:spPr>
          <a:xfrm>
            <a:off x="707984" y="2885183"/>
            <a:ext cx="2511706" cy="73334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2060"/>
                </a:solidFill>
              </a:rPr>
              <a:t>2-NIKE – </a:t>
            </a:r>
            <a:r>
              <a:rPr lang="en-US" sz="1400" b="1" dirty="0">
                <a:solidFill>
                  <a:srgbClr val="002060"/>
                </a:solidFill>
              </a:rPr>
              <a:t>Diffie-Hellman</a:t>
            </a:r>
          </a:p>
          <a:p>
            <a:pPr algn="ctr"/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[DH76]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864A44C-9DBD-397E-608A-33A297F08964}"/>
              </a:ext>
            </a:extLst>
          </p:cNvPr>
          <p:cNvCxnSpPr>
            <a:cxnSpLocks/>
          </p:cNvCxnSpPr>
          <p:nvPr/>
        </p:nvCxnSpPr>
        <p:spPr>
          <a:xfrm>
            <a:off x="6798197" y="4436404"/>
            <a:ext cx="0" cy="324091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26D5011-6E10-4058-A612-F8E89D12190B}"/>
              </a:ext>
            </a:extLst>
          </p:cNvPr>
          <p:cNvCxnSpPr/>
          <p:nvPr/>
        </p:nvCxnSpPr>
        <p:spPr>
          <a:xfrm flipV="1">
            <a:off x="6798197" y="2612320"/>
            <a:ext cx="0" cy="17940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2F2082AA-B395-1252-27F8-15624E3C1EC3}"/>
              </a:ext>
            </a:extLst>
          </p:cNvPr>
          <p:cNvSpPr/>
          <p:nvPr/>
        </p:nvSpPr>
        <p:spPr>
          <a:xfrm>
            <a:off x="5542344" y="1819204"/>
            <a:ext cx="2511706" cy="73334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2060"/>
                </a:solidFill>
              </a:rPr>
              <a:t>2-NIKE – </a:t>
            </a:r>
            <a:r>
              <a:rPr lang="en-US" sz="1400" b="1" dirty="0">
                <a:solidFill>
                  <a:srgbClr val="002060"/>
                </a:solidFill>
              </a:rPr>
              <a:t>hardness of factoring</a:t>
            </a:r>
          </a:p>
          <a:p>
            <a:pPr algn="ctr"/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[FHKP13]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2377929-B444-9F5D-35E1-8EC2AE24C4AB}"/>
              </a:ext>
            </a:extLst>
          </p:cNvPr>
          <p:cNvCxnSpPr>
            <a:cxnSpLocks/>
          </p:cNvCxnSpPr>
          <p:nvPr/>
        </p:nvCxnSpPr>
        <p:spPr>
          <a:xfrm>
            <a:off x="9961943" y="4437512"/>
            <a:ext cx="0" cy="324091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0A439D8-EFE8-02E8-CB50-83B3C89AE26B}"/>
              </a:ext>
            </a:extLst>
          </p:cNvPr>
          <p:cNvCxnSpPr>
            <a:cxnSpLocks/>
          </p:cNvCxnSpPr>
          <p:nvPr/>
        </p:nvCxnSpPr>
        <p:spPr>
          <a:xfrm flipV="1">
            <a:off x="9961943" y="3678299"/>
            <a:ext cx="0" cy="7292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4EA68E72-3E5D-1F6E-2AE0-564493CBF823}"/>
              </a:ext>
            </a:extLst>
          </p:cNvPr>
          <p:cNvSpPr/>
          <p:nvPr/>
        </p:nvSpPr>
        <p:spPr>
          <a:xfrm>
            <a:off x="8706090" y="2885183"/>
            <a:ext cx="2511706" cy="73334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2060"/>
                </a:solidFill>
              </a:rPr>
              <a:t>2-NIKE – </a:t>
            </a:r>
            <a:r>
              <a:rPr lang="en-US" sz="1400" b="1" dirty="0">
                <a:solidFill>
                  <a:srgbClr val="002060"/>
                </a:solidFill>
              </a:rPr>
              <a:t>LWE assumption</a:t>
            </a:r>
          </a:p>
          <a:p>
            <a:pPr algn="ctr"/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[GKRS22]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1E387BE-9237-E0AD-BB68-E329E5A253A1}"/>
              </a:ext>
            </a:extLst>
          </p:cNvPr>
          <p:cNvCxnSpPr>
            <a:cxnSpLocks/>
          </p:cNvCxnSpPr>
          <p:nvPr/>
        </p:nvCxnSpPr>
        <p:spPr>
          <a:xfrm>
            <a:off x="5008943" y="4437512"/>
            <a:ext cx="0" cy="324091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B602948-FC51-BFF9-694B-F13C77B0333A}"/>
              </a:ext>
            </a:extLst>
          </p:cNvPr>
          <p:cNvCxnSpPr>
            <a:cxnSpLocks/>
          </p:cNvCxnSpPr>
          <p:nvPr/>
        </p:nvCxnSpPr>
        <p:spPr>
          <a:xfrm flipV="1">
            <a:off x="5008943" y="3248334"/>
            <a:ext cx="0" cy="115917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5D63CC2E-7212-D58B-DD8E-506E38FCD897}"/>
              </a:ext>
            </a:extLst>
          </p:cNvPr>
          <p:cNvSpPr/>
          <p:nvPr/>
        </p:nvSpPr>
        <p:spPr>
          <a:xfrm>
            <a:off x="3753090" y="2412228"/>
            <a:ext cx="2511706" cy="73334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3-NIKE – 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pairings</a:t>
            </a:r>
          </a:p>
          <a:p>
            <a:pPr algn="ctr"/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[Jou00]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ED38FB7-BA27-E34D-DF4B-D227ED50F222}"/>
              </a:ext>
            </a:extLst>
          </p:cNvPr>
          <p:cNvCxnSpPr>
            <a:cxnSpLocks/>
          </p:cNvCxnSpPr>
          <p:nvPr/>
        </p:nvCxnSpPr>
        <p:spPr>
          <a:xfrm>
            <a:off x="7253136" y="4433989"/>
            <a:ext cx="0" cy="324091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D3A5A15-E147-330C-F274-27A63DE63524}"/>
              </a:ext>
            </a:extLst>
          </p:cNvPr>
          <p:cNvCxnSpPr>
            <a:cxnSpLocks/>
          </p:cNvCxnSpPr>
          <p:nvPr/>
        </p:nvCxnSpPr>
        <p:spPr>
          <a:xfrm flipV="1">
            <a:off x="7253136" y="3912243"/>
            <a:ext cx="0" cy="491738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0D430941-9890-854B-FA26-95341D89A6C8}"/>
              </a:ext>
            </a:extLst>
          </p:cNvPr>
          <p:cNvSpPr/>
          <p:nvPr/>
        </p:nvSpPr>
        <p:spPr>
          <a:xfrm>
            <a:off x="5997283" y="3118196"/>
            <a:ext cx="2511706" cy="73334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K-NIKE – </a:t>
            </a:r>
            <a:r>
              <a:rPr lang="en-US" sz="1400" b="1" dirty="0" err="1">
                <a:solidFill>
                  <a:schemeClr val="accent5">
                    <a:lumMod val="50000"/>
                  </a:schemeClr>
                </a:solidFill>
              </a:rPr>
              <a:t>iO</a:t>
            </a:r>
            <a:endParaRPr lang="en-US" sz="14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[BZ14]</a:t>
            </a: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310A0AFC-90A5-EFEB-4529-87EC23FC62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8083" y="5145092"/>
            <a:ext cx="10058400" cy="1033174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Fine-grained cryptography starting from [Mer74, Mer78] on 2-NIKE,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leading to constructions and lower bounds [BGI08, BM09, BHK+11, DVV16, BRSV17, BRSV18, CG18, LLW19, EWT21, DH21, WP22, BC22, …].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8155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1" animBg="1"/>
      <p:bldP spid="21" grpId="1" animBg="1"/>
      <p:bldP spid="24" grpId="1" animBg="1"/>
      <p:bldP spid="27" grpId="1" animBg="1"/>
      <p:bldP spid="30" grpId="0" animBg="1"/>
      <p:bldP spid="3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ctrTitle"/>
              </p:nvPr>
            </p:nvSpPr>
            <p:spPr>
              <a:xfrm>
                <a:off x="506663" y="2755951"/>
                <a:ext cx="11178674" cy="1346097"/>
              </a:xfrm>
            </p:spPr>
            <p:txBody>
              <a:bodyPr>
                <a:normAutofit/>
              </a:bodyPr>
              <a:lstStyle/>
              <a:p>
                <a:pPr algn="ctr"/>
                <a:r>
                  <a:rPr lang="en-US" sz="36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j-lt"/>
                    <a:cs typeface="+mj-lt"/>
                  </a:rPr>
                  <a:t>“Can one get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+mj-lt"/>
                        <a:cs typeface="+mj-lt"/>
                      </a:rPr>
                      <m:t>𝐾</m:t>
                    </m:r>
                  </m:oMath>
                </a14:m>
                <a:r>
                  <a:rPr lang="en-US" sz="36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cs typeface="Calibri Light"/>
                  </a:rPr>
                  <a:t>-NIKE from </a:t>
                </a:r>
                <a:r>
                  <a:rPr lang="en-US" sz="3600" b="1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cs typeface="Calibri Light"/>
                  </a:rPr>
                  <a:t>simpler assumptions</a:t>
                </a:r>
                <a:r>
                  <a:rPr lang="en-US" sz="36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cs typeface="Calibri Light"/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cs typeface="Calibri Light"/>
                      </a:rPr>
                      <m:t>𝐾</m:t>
                    </m:r>
                    <m:r>
                      <a:rPr lang="en-US" sz="36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cs typeface="Calibri Light"/>
                      </a:rPr>
                      <m:t>&gt;2</m:t>
                    </m:r>
                  </m:oMath>
                </a14:m>
                <a:r>
                  <a:rPr lang="en-US" sz="36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cs typeface="Calibri Light"/>
                  </a:rPr>
                  <a:t>?”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506663" y="2755951"/>
                <a:ext cx="11178674" cy="1346097"/>
              </a:xfrm>
              <a:blipFill>
                <a:blip r:embed="rId3"/>
                <a:stretch>
                  <a:fillRect l="-794" r="-794" b="-17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8301392A-76DE-355C-806E-E452F8BA4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US" sz="900" dirty="0">
                <a:latin typeface="Calibri"/>
                <a:ea typeface="+mj-lt"/>
                <a:cs typeface="+mj-lt"/>
              </a:rPr>
              <a:t>Fine-Grained Non-Interactive Key-Exchange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1717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Contribution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2092041"/>
                <a:ext cx="10058400" cy="2924428"/>
              </a:xfrm>
            </p:spPr>
            <p:txBody>
              <a:bodyPr>
                <a:noAutofit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US" sz="2000" b="0" dirty="0">
                    <a:latin typeface="+mj-lt"/>
                  </a:rPr>
                  <a:t>4-NIKE with security against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b="0" dirty="0">
                    <a:latin typeface="+mj-lt"/>
                  </a:rPr>
                  <a:t>-time adversaries in </a:t>
                </a:r>
                <a:r>
                  <a:rPr lang="en-US" sz="2000" b="0" dirty="0" err="1">
                    <a:latin typeface="+mj-lt"/>
                  </a:rPr>
                  <a:t>Shoup’s</a:t>
                </a:r>
                <a:r>
                  <a:rPr lang="en-US" sz="2000" b="0" dirty="0">
                    <a:latin typeface="+mj-lt"/>
                  </a:rPr>
                  <a:t> GGM.</a:t>
                </a:r>
              </a:p>
              <a:p>
                <a:pPr marL="749808" lvl="1" indent="-457200">
                  <a:buFont typeface="Arial" panose="020B0604020202020204" pitchFamily="34" charset="0"/>
                  <a:buChar char="•"/>
                </a:pPr>
                <a:r>
                  <a:rPr lang="en-US" b="0" dirty="0">
                    <a:latin typeface="+mj-lt"/>
                  </a:rPr>
                  <a:t>Generalizes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b="0" dirty="0">
                    <a:latin typeface="+mj-lt"/>
                  </a:rPr>
                  <a:t>-NIKE against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𝑜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b="0" dirty="0">
                    <a:latin typeface="+mj-lt"/>
                  </a:rPr>
                  <a:t> adversaries in generic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b="0" dirty="0">
                    <a:latin typeface="+mj-lt"/>
                  </a:rPr>
                  <a:t>-linear group model.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>
                    <a:latin typeface="+mj-lt"/>
                  </a:rPr>
                  <a:t>Breaking 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b="0" dirty="0">
                    <a:latin typeface="+mj-lt"/>
                  </a:rPr>
                  <a:t>-query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2000" b="0" dirty="0">
                    <a:latin typeface="+mj-lt"/>
                  </a:rPr>
                  <a:t>-NIKE in Maurer’s GGM by a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b="0" dirty="0">
                    <a:latin typeface="+mj-lt"/>
                  </a:rPr>
                  <a:t>-query adversary.</a:t>
                </a:r>
              </a:p>
              <a:p>
                <a:pPr marL="749808" lvl="1" indent="-45720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+mj-lt"/>
                  </a:rPr>
                  <a:t>Limitation on fine-grained security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b="0" dirty="0">
                    <a:latin typeface="+mj-lt"/>
                  </a:rPr>
                  <a:t>-NIKE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&gt;2</m:t>
                    </m:r>
                  </m:oMath>
                </a14:m>
                <a:r>
                  <a:rPr lang="en-US" b="0" dirty="0">
                    <a:latin typeface="+mj-lt"/>
                  </a:rPr>
                  <a:t> over generic groups.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000" dirty="0">
                    <a:latin typeface="+mj-lt"/>
                  </a:rPr>
                  <a:t>Fine-grained 3-NIKE protocol with security against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𝑜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1.5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000" b="0" dirty="0">
                    <a:latin typeface="+mj-lt"/>
                  </a:rPr>
                  <a:t>-time adversaries</a:t>
                </a:r>
                <a:r>
                  <a:rPr lang="en-US" dirty="0">
                    <a:latin typeface="+mj-lt"/>
                  </a:rPr>
                  <a:t> in ROM</a:t>
                </a:r>
                <a:r>
                  <a:rPr lang="en-US" sz="2000" b="0" dirty="0">
                    <a:latin typeface="+mj-lt"/>
                  </a:rPr>
                  <a:t>.</a:t>
                </a:r>
              </a:p>
              <a:p>
                <a:pPr marL="749808" lvl="1" indent="-45720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+mj-lt"/>
                  </a:rPr>
                  <a:t>Generalizes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b="0" dirty="0">
                    <a:latin typeface="+mj-lt"/>
                  </a:rPr>
                  <a:t>-NIKE against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(1+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dirty="0">
                    <a:latin typeface="+mj-lt"/>
                  </a:rPr>
                  <a:t>-time adversaries.</a:t>
                </a:r>
                <a:endParaRPr lang="en-US" sz="2000" b="0" dirty="0">
                  <a:latin typeface="+mj-lt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2092041"/>
                <a:ext cx="10058400" cy="2924428"/>
              </a:xfrm>
              <a:blipFill>
                <a:blip r:embed="rId4"/>
                <a:stretch>
                  <a:fillRect l="-1513" t="-2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dirty="0">
                <a:latin typeface="Calibri"/>
                <a:ea typeface="+mj-lt"/>
                <a:cs typeface="+mj-lt"/>
              </a:rPr>
              <a:t>Fine-Grained Non-Interactive Key-Exchange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8615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Contribution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562B2683-290C-00EF-EF21-E2564975862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2092041"/>
                <a:ext cx="10058400" cy="2924428"/>
              </a:xfrm>
            </p:spPr>
            <p:txBody>
              <a:bodyPr>
                <a:noAutofit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US" sz="2000" b="0" dirty="0">
                    <a:solidFill>
                      <a:srgbClr val="FF0000"/>
                    </a:solidFill>
                    <a:latin typeface="+mj-lt"/>
                  </a:rPr>
                  <a:t>4-NIKE with security against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b="0" dirty="0">
                    <a:solidFill>
                      <a:srgbClr val="FF0000"/>
                    </a:solidFill>
                    <a:latin typeface="+mj-lt"/>
                  </a:rPr>
                  <a:t>-time adversaries in </a:t>
                </a:r>
                <a:r>
                  <a:rPr lang="en-US" sz="2000" b="0" dirty="0" err="1">
                    <a:solidFill>
                      <a:srgbClr val="FF0000"/>
                    </a:solidFill>
                    <a:latin typeface="+mj-lt"/>
                  </a:rPr>
                  <a:t>Shoup’s</a:t>
                </a:r>
                <a:r>
                  <a:rPr lang="en-US" sz="2000" b="0" dirty="0">
                    <a:solidFill>
                      <a:srgbClr val="FF0000"/>
                    </a:solidFill>
                    <a:latin typeface="+mj-lt"/>
                  </a:rPr>
                  <a:t> GGM.</a:t>
                </a:r>
              </a:p>
              <a:p>
                <a:pPr marL="749808" lvl="1" indent="-457200">
                  <a:buFont typeface="Arial" panose="020B0604020202020204" pitchFamily="34" charset="0"/>
                  <a:buChar char="•"/>
                </a:pPr>
                <a:r>
                  <a:rPr lang="en-US" b="0" dirty="0">
                    <a:solidFill>
                      <a:srgbClr val="FF0000"/>
                    </a:solidFill>
                    <a:latin typeface="+mj-lt"/>
                  </a:rPr>
                  <a:t>Generalizes 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b="0" dirty="0">
                    <a:solidFill>
                      <a:srgbClr val="FF0000"/>
                    </a:solidFill>
                    <a:latin typeface="+mj-lt"/>
                  </a:rPr>
                  <a:t>-NIKE against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𝑜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b="0" dirty="0">
                    <a:solidFill>
                      <a:srgbClr val="FF0000"/>
                    </a:solidFill>
                    <a:latin typeface="+mj-lt"/>
                  </a:rPr>
                  <a:t> adversaries in generic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b="0" dirty="0">
                    <a:solidFill>
                      <a:srgbClr val="FF0000"/>
                    </a:solidFill>
                    <a:latin typeface="+mj-lt"/>
                  </a:rPr>
                  <a:t>-linear group model.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>
                    <a:latin typeface="+mj-lt"/>
                  </a:rPr>
                  <a:t>Breaking 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b="0" dirty="0">
                    <a:latin typeface="+mj-lt"/>
                  </a:rPr>
                  <a:t>-query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2000" b="0" dirty="0">
                    <a:latin typeface="+mj-lt"/>
                  </a:rPr>
                  <a:t>-NIKE in Maurer’s GGM by a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b="0" dirty="0">
                    <a:latin typeface="+mj-lt"/>
                  </a:rPr>
                  <a:t>-query adversary.</a:t>
                </a:r>
              </a:p>
              <a:p>
                <a:pPr marL="749808" lvl="1" indent="-45720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+mj-lt"/>
                  </a:rPr>
                  <a:t>Limitation on fine-grained security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b="0" dirty="0">
                    <a:latin typeface="+mj-lt"/>
                  </a:rPr>
                  <a:t>-NIKE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&gt;2</m:t>
                    </m:r>
                  </m:oMath>
                </a14:m>
                <a:r>
                  <a:rPr lang="en-US" b="0" dirty="0">
                    <a:latin typeface="+mj-lt"/>
                  </a:rPr>
                  <a:t> over generic groups.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000" dirty="0">
                    <a:latin typeface="+mj-lt"/>
                  </a:rPr>
                  <a:t>Fine-grained 3-NIKE protocol with security against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𝑜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1.5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000" b="0" dirty="0">
                    <a:latin typeface="+mj-lt"/>
                  </a:rPr>
                  <a:t>-time adversaries in ROM.</a:t>
                </a:r>
              </a:p>
              <a:p>
                <a:pPr marL="749808" lvl="1" indent="-45720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+mj-lt"/>
                  </a:rPr>
                  <a:t>Generalizes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b="0" dirty="0">
                    <a:latin typeface="+mj-lt"/>
                  </a:rPr>
                  <a:t>-NIKE against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(1+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dirty="0">
                    <a:latin typeface="+mj-lt"/>
                  </a:rPr>
                  <a:t>-time adversaries.</a:t>
                </a:r>
                <a:endParaRPr lang="en-US" sz="2000" b="0" dirty="0">
                  <a:latin typeface="+mj-lt"/>
                </a:endParaRP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562B2683-290C-00EF-EF21-E256497586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2092041"/>
                <a:ext cx="10058400" cy="2924428"/>
              </a:xfrm>
              <a:blipFill>
                <a:blip r:embed="rId3"/>
                <a:stretch>
                  <a:fillRect l="-1513" t="-2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dirty="0">
                <a:latin typeface="Calibri"/>
                <a:ea typeface="+mj-lt"/>
                <a:cs typeface="+mj-lt"/>
              </a:rPr>
              <a:t>Fine-Grained Non-Interactive Key-Exchange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044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961481"/>
            <a:ext cx="10058400" cy="4023360"/>
          </a:xfrm>
        </p:spPr>
        <p:txBody>
          <a:bodyPr vert="horz" lIns="0" tIns="45720" rIns="0" bIns="45720" rtlCol="0" anchor="t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Definition Overview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Previous Works and Our Contribution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Technical Overview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Conclusion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Open Problems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1CEB38BD-2F0A-5B1B-A036-5DC71B150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dirty="0">
                <a:latin typeface="Calibri"/>
                <a:ea typeface="+mj-lt"/>
                <a:cs typeface="+mj-lt"/>
              </a:rPr>
              <a:t>Fine-Grained Non-Interactive Key-Exchange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2215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961481"/>
            <a:ext cx="10058400" cy="4023360"/>
          </a:xfrm>
        </p:spPr>
        <p:txBody>
          <a:bodyPr vert="horz" lIns="0" tIns="45720" rIns="0" bIns="45720" rtlCol="0" anchor="t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 Definition Overview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 Previous Works and Our Contribution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 Technical Overview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Conclusion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Open Problems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1E79D8BD-5BAE-22DE-C851-7BE9DA1AC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dirty="0">
                <a:latin typeface="Calibri"/>
                <a:ea typeface="+mj-lt"/>
                <a:cs typeface="+mj-lt"/>
              </a:rPr>
              <a:t>Fine-Grained Non-Interactive Key-Exchange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2576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Shoup’s</a:t>
            </a:r>
            <a:r>
              <a:rPr lang="en-US" dirty="0"/>
              <a:t> Generic Group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4"/>
                <a:ext cx="10815320" cy="4023360"/>
              </a:xfrm>
            </p:spPr>
            <p:txBody>
              <a:bodyPr>
                <a:normAutofit/>
              </a:bodyPr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In </a:t>
                </a:r>
                <a:r>
                  <a:rPr lang="en-US" sz="2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Shoup’s</a:t>
                </a:r>
                <a:r>
                  <a:rPr lang="en-US" sz="2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GGM we work in an additive group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2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for some prime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2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≃</m:t>
                    </m:r>
                    <m:sSup>
                      <m:sSupPr>
                        <m:ctrlPr>
                          <a:rPr lang="en-US" sz="2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sup>
                    </m:sSup>
                  </m:oMath>
                </a14:m>
                <a:r>
                  <a:rPr lang="en-US" sz="2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.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Parties have access to an Oracle with the following operations: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𝑒𝑛𝑐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: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000" dirty="0"/>
                  <a:t> (where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000" dirty="0"/>
                  <a:t> is the label space).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𝑎𝑑𝑑</m:t>
                    </m:r>
                    <m:r>
                      <a:rPr lang="en-US" sz="2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𝑒𝑛𝑐</m:t>
                    </m:r>
                    <m:r>
                      <a:rPr lang="en-US" sz="2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),</m:t>
                    </m:r>
                    <m:r>
                      <a:rPr lang="en-US" sz="2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𝑒𝑛𝑐</m:t>
                    </m:r>
                    <m:r>
                      <a:rPr lang="en-US" sz="2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You can simply consider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𝑒𝑛𝑐</m:t>
                    </m:r>
                    <m:r>
                      <a:rPr lang="en-US" sz="22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(⋅)</m:t>
                    </m:r>
                  </m:oMath>
                </a14:m>
                <a:r>
                  <a:rPr lang="en-US" sz="2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as a random encoding function</a:t>
                </a:r>
                <a:r>
                  <a:rPr lang="en-US" sz="2200" dirty="0"/>
                  <a:t>.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200" b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enc</m:t>
                    </m:r>
                    <m:r>
                      <a:rPr lang="en-US" sz="2200" b="0" i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⋅)=</m:t>
                    </m:r>
                    <m:sSup>
                      <m:sSupPr>
                        <m:ctrlPr>
                          <a:rPr lang="en-US" sz="22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2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2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is the random encoding function in Diffie-Hellman.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4"/>
                <a:ext cx="10815320" cy="4023360"/>
              </a:xfrm>
              <a:blipFill>
                <a:blip r:embed="rId4"/>
                <a:stretch>
                  <a:fillRect l="-1466" t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EB96541F-2812-C264-17DD-F0AA7C87B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US" sz="900" dirty="0">
                <a:latin typeface="Calibri"/>
                <a:ea typeface="+mj-lt"/>
                <a:cs typeface="+mj-lt"/>
              </a:rPr>
              <a:t>Fine-Grained Non-Interactive Key-Exchange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5487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Building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-NIKE in </a:t>
                </a:r>
                <a:r>
                  <a:rPr lang="en-US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Shoup’s</a:t>
                </a:r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GGM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774" b="-23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A2B7946A-6EC3-10A9-9FED-8FF6089351B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984629"/>
                <a:ext cx="10193020" cy="3136011"/>
              </a:xfrm>
            </p:spPr>
            <p:txBody>
              <a:bodyPr>
                <a:normAutofit/>
              </a:bodyPr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 Show how to get a generic construction of fine-grained 4-NIKE from an idealized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-NIKE.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 Show how to get a fine-grained 4-NIKE in the </a:t>
                </a:r>
                <a:r>
                  <a:rPr lang="en-US" dirty="0" err="1"/>
                  <a:t>Shoup’s</a:t>
                </a:r>
                <a:r>
                  <a:rPr lang="en-US" dirty="0"/>
                  <a:t> GGM using the idea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-NIKE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-NIKE.</a:t>
                </a: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A2B7946A-6EC3-10A9-9FED-8FF6089351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984629"/>
                <a:ext cx="10193020" cy="3136011"/>
              </a:xfrm>
              <a:blipFill>
                <a:blip r:embed="rId4"/>
                <a:stretch>
                  <a:fillRect l="-1370" t="-2419" r="-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Footer Placeholder 3">
            <a:extLst>
              <a:ext uri="{FF2B5EF4-FFF2-40B4-BE49-F238E27FC236}">
                <a16:creationId xmlns:a16="http://schemas.microsoft.com/office/drawing/2014/main" id="{AB0D8E74-F483-BAAD-B4E9-E546D4CDB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dirty="0">
                <a:latin typeface="Calibri"/>
                <a:ea typeface="+mj-lt"/>
                <a:cs typeface="+mj-lt"/>
              </a:rPr>
              <a:t>Fine-Grained Non-Interactive Key-Exchange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503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Building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-NIKE in </a:t>
                </a:r>
                <a:r>
                  <a:rPr lang="en-US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Shoup’s</a:t>
                </a:r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GGM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774" b="-23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A2B7946A-6EC3-10A9-9FED-8FF6089351B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984629"/>
                <a:ext cx="10193020" cy="3136011"/>
              </a:xfrm>
            </p:spPr>
            <p:txBody>
              <a:bodyPr>
                <a:normAutofit/>
              </a:bodyPr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FF0000"/>
                    </a:solidFill>
                  </a:rPr>
                  <a:t> Show how to get a generic construction of fine-grained 4-NIKE from an idealized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-NIKE.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 Show how to get a fine-grained 4-NIKE in the </a:t>
                </a:r>
                <a:r>
                  <a:rPr lang="en-US" dirty="0" err="1"/>
                  <a:t>Shoup’s</a:t>
                </a:r>
                <a:r>
                  <a:rPr lang="en-US" dirty="0"/>
                  <a:t> GGM using the idea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-NIKE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-NIKE.</a:t>
                </a: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A2B7946A-6EC3-10A9-9FED-8FF6089351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984629"/>
                <a:ext cx="10193020" cy="3136011"/>
              </a:xfrm>
              <a:blipFill>
                <a:blip r:embed="rId3"/>
                <a:stretch>
                  <a:fillRect l="-1370" t="-2419" r="-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Footer Placeholder 3">
            <a:extLst>
              <a:ext uri="{FF2B5EF4-FFF2-40B4-BE49-F238E27FC236}">
                <a16:creationId xmlns:a16="http://schemas.microsoft.com/office/drawing/2014/main" id="{AB0D8E74-F483-BAAD-B4E9-E546D4CDB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dirty="0">
                <a:latin typeface="Calibri"/>
                <a:ea typeface="+mj-lt"/>
                <a:cs typeface="+mj-lt"/>
              </a:rPr>
              <a:t>Fine-Grained Non-Interactive Key-Exchange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3024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097280" y="286603"/>
                <a:ext cx="10488978" cy="1450757"/>
              </a:xfrm>
            </p:spPr>
            <p:txBody>
              <a:bodyPr/>
              <a:lstStyle/>
              <a:p>
                <a:r>
                  <a:rPr lang="en-US" sz="4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Fine-grained 4-NIKE from idealized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4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-NIKE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097280" y="286603"/>
                <a:ext cx="10488978" cy="1450757"/>
              </a:xfrm>
              <a:blipFill>
                <a:blip r:embed="rId5"/>
                <a:stretch>
                  <a:fillRect l="-2660" b="-23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Footer Placeholder 3">
            <a:extLst>
              <a:ext uri="{FF2B5EF4-FFF2-40B4-BE49-F238E27FC236}">
                <a16:creationId xmlns:a16="http://schemas.microsoft.com/office/drawing/2014/main" id="{AB0D8E74-F483-BAAD-B4E9-E546D4CDB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dirty="0">
                <a:latin typeface="Calibri"/>
                <a:ea typeface="+mj-lt"/>
                <a:cs typeface="+mj-lt"/>
              </a:rPr>
              <a:t>Fine-Grained Non-Interactive Key-Exchange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9103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097280" y="286603"/>
                <a:ext cx="10488978" cy="1450757"/>
              </a:xfrm>
            </p:spPr>
            <p:txBody>
              <a:bodyPr/>
              <a:lstStyle/>
              <a:p>
                <a:r>
                  <a:rPr lang="en-US" sz="4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Fine-grained 4-NIKE from idealized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4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-NIKE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097280" y="286603"/>
                <a:ext cx="10488978" cy="1450757"/>
              </a:xfrm>
              <a:blipFill>
                <a:blip r:embed="rId5"/>
                <a:stretch>
                  <a:fillRect l="-2660" b="-23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Footer Placeholder 3">
            <a:extLst>
              <a:ext uri="{FF2B5EF4-FFF2-40B4-BE49-F238E27FC236}">
                <a16:creationId xmlns:a16="http://schemas.microsoft.com/office/drawing/2014/main" id="{AB0D8E74-F483-BAAD-B4E9-E546D4CDB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dirty="0">
                <a:latin typeface="Calibri"/>
                <a:ea typeface="+mj-lt"/>
                <a:cs typeface="+mj-lt"/>
              </a:rPr>
              <a:t>Fine-Grained Non-Interactive Key-Exchange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0F15A60-FC3E-7EE2-1AEB-5253F8516CB6}"/>
                  </a:ext>
                </a:extLst>
              </p:cNvPr>
              <p:cNvSpPr txBox="1"/>
              <p:nvPr/>
            </p:nvSpPr>
            <p:spPr>
              <a:xfrm>
                <a:off x="7970630" y="1952048"/>
                <a:ext cx="4085903" cy="1084912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Idealized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-NIKE oracle procedures:</a:t>
                </a:r>
              </a:p>
              <a:p>
                <a:endParaRPr lang="en-US" sz="105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Msg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Key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𝑡𝑟𝑎𝑛𝑠𝑐𝑟𝑖𝑝𝑡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𝑘𝑒𝑦</m:t>
                    </m:r>
                  </m:oMath>
                </a14:m>
                <a:endParaRPr lang="en-US" b="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0F15A60-FC3E-7EE2-1AEB-5253F8516C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0630" y="1952048"/>
                <a:ext cx="4085903" cy="1084912"/>
              </a:xfrm>
              <a:prstGeom prst="rect">
                <a:avLst/>
              </a:prstGeom>
              <a:blipFill>
                <a:blip r:embed="rId6"/>
                <a:stretch>
                  <a:fillRect l="-923" t="-1124" b="-6742"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88918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itle 1">
                <a:extLst>
                  <a:ext uri="{FF2B5EF4-FFF2-40B4-BE49-F238E27FC236}">
                    <a16:creationId xmlns:a16="http://schemas.microsoft.com/office/drawing/2014/main" id="{7C240153-BF84-13CF-20E3-40C77000816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097280" y="286603"/>
                <a:ext cx="10488978" cy="1450757"/>
              </a:xfrm>
            </p:spPr>
            <p:txBody>
              <a:bodyPr/>
              <a:lstStyle/>
              <a:p>
                <a:r>
                  <a:rPr lang="en-US" sz="4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Fine-grained 4-NIKE from idealized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4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-NIKE</a:t>
                </a:r>
              </a:p>
            </p:txBody>
          </p:sp>
        </mc:Choice>
        <mc:Fallback xmlns="">
          <p:sp>
            <p:nvSpPr>
              <p:cNvPr id="47" name="Title 1">
                <a:extLst>
                  <a:ext uri="{FF2B5EF4-FFF2-40B4-BE49-F238E27FC236}">
                    <a16:creationId xmlns:a16="http://schemas.microsoft.com/office/drawing/2014/main" id="{7C240153-BF84-13CF-20E3-40C7700081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097280" y="286603"/>
                <a:ext cx="10488978" cy="1450757"/>
              </a:xfrm>
              <a:blipFill>
                <a:blip r:embed="rId5"/>
                <a:stretch>
                  <a:fillRect l="-2660" b="-23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Footer Placeholder 3">
            <a:extLst>
              <a:ext uri="{FF2B5EF4-FFF2-40B4-BE49-F238E27FC236}">
                <a16:creationId xmlns:a16="http://schemas.microsoft.com/office/drawing/2014/main" id="{AB0D8E74-F483-BAAD-B4E9-E546D4CDB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dirty="0">
                <a:latin typeface="Calibri"/>
                <a:ea typeface="+mj-lt"/>
                <a:cs typeface="+mj-lt"/>
              </a:rPr>
              <a:t>Fine-Grained Non-Interactive Key-Exchange</a:t>
            </a:r>
            <a:endParaRPr lang="en-US" dirty="0"/>
          </a:p>
        </p:txBody>
      </p:sp>
      <p:pic>
        <p:nvPicPr>
          <p:cNvPr id="5" name="Picture 6" descr="Happy Bee">
            <a:extLst>
              <a:ext uri="{FF2B5EF4-FFF2-40B4-BE49-F238E27FC236}">
                <a16:creationId xmlns:a16="http://schemas.microsoft.com/office/drawing/2014/main" id="{0192C939-02C7-125E-DCC7-700C048B0E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6171" y="2266719"/>
            <a:ext cx="715643" cy="7156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A796197-F6CE-52AE-AAF1-2A328F7C6BFE}"/>
                  </a:ext>
                </a:extLst>
              </p:cNvPr>
              <p:cNvSpPr txBox="1"/>
              <p:nvPr/>
            </p:nvSpPr>
            <p:spPr>
              <a:xfrm>
                <a:off x="1324294" y="2982362"/>
                <a:ext cx="25939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A796197-F6CE-52AE-AAF1-2A328F7C6B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4294" y="2982362"/>
                <a:ext cx="259396" cy="246221"/>
              </a:xfrm>
              <a:prstGeom prst="rect">
                <a:avLst/>
              </a:prstGeom>
              <a:blipFill>
                <a:blip r:embed="rId7"/>
                <a:stretch>
                  <a:fillRect l="-14286" r="-4762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6" descr="Happy Bee">
            <a:extLst>
              <a:ext uri="{FF2B5EF4-FFF2-40B4-BE49-F238E27FC236}">
                <a16:creationId xmlns:a16="http://schemas.microsoft.com/office/drawing/2014/main" id="{B5C99F28-3D84-6B88-A74B-3CBA7E5EA4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1885" y="3271596"/>
            <a:ext cx="715643" cy="7156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7089D73-440E-311F-9A1E-05B6B73A54A9}"/>
                  </a:ext>
                </a:extLst>
              </p:cNvPr>
              <p:cNvSpPr txBox="1"/>
              <p:nvPr/>
            </p:nvSpPr>
            <p:spPr>
              <a:xfrm>
                <a:off x="1320008" y="3987239"/>
                <a:ext cx="25939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7089D73-440E-311F-9A1E-05B6B73A54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0008" y="3987239"/>
                <a:ext cx="259396" cy="246221"/>
              </a:xfrm>
              <a:prstGeom prst="rect">
                <a:avLst/>
              </a:prstGeom>
              <a:blipFill>
                <a:blip r:embed="rId8"/>
                <a:stretch>
                  <a:fillRect l="-19048" r="-4762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6" descr="Happy Bee">
            <a:extLst>
              <a:ext uri="{FF2B5EF4-FFF2-40B4-BE49-F238E27FC236}">
                <a16:creationId xmlns:a16="http://schemas.microsoft.com/office/drawing/2014/main" id="{1F6572C7-61E2-FE85-88B7-BB7DC69456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6171" y="5361308"/>
            <a:ext cx="715643" cy="7156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AA0C014-F6B7-E129-0FF5-E59023CF36B8}"/>
                  </a:ext>
                </a:extLst>
              </p:cNvPr>
              <p:cNvSpPr txBox="1"/>
              <p:nvPr/>
            </p:nvSpPr>
            <p:spPr>
              <a:xfrm>
                <a:off x="1324294" y="6076951"/>
                <a:ext cx="25939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AA0C014-F6B7-E129-0FF5-E59023CF36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4294" y="6076951"/>
                <a:ext cx="259396" cy="246221"/>
              </a:xfrm>
              <a:prstGeom prst="rect">
                <a:avLst/>
              </a:prstGeom>
              <a:blipFill>
                <a:blip r:embed="rId9"/>
                <a:stretch>
                  <a:fillRect l="-14286" r="-4762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448EF33-A208-60BE-03FB-8C27596D1221}"/>
              </a:ext>
            </a:extLst>
          </p:cNvPr>
          <p:cNvCxnSpPr>
            <a:cxnSpLocks/>
          </p:cNvCxnSpPr>
          <p:nvPr/>
        </p:nvCxnSpPr>
        <p:spPr>
          <a:xfrm>
            <a:off x="395136" y="2999033"/>
            <a:ext cx="69059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257C29F-6F85-97FB-1C87-4838E1B276A9}"/>
                  </a:ext>
                </a:extLst>
              </p:cNvPr>
              <p:cNvSpPr txBox="1"/>
              <p:nvPr/>
            </p:nvSpPr>
            <p:spPr>
              <a:xfrm>
                <a:off x="39293" y="2630495"/>
                <a:ext cx="110754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257C29F-6F85-97FB-1C87-4838E1B276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93" y="2630495"/>
                <a:ext cx="1107547" cy="276999"/>
              </a:xfrm>
              <a:prstGeom prst="rect">
                <a:avLst/>
              </a:prstGeom>
              <a:blipFill>
                <a:blip r:embed="rId10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6" descr="Happy Bee">
            <a:extLst>
              <a:ext uri="{FF2B5EF4-FFF2-40B4-BE49-F238E27FC236}">
                <a16:creationId xmlns:a16="http://schemas.microsoft.com/office/drawing/2014/main" id="{590D3852-C1C5-383E-54BA-5C3BD39B37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5727" y="4318542"/>
            <a:ext cx="715643" cy="7156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88937A1-97CB-697D-FE24-021DC7B00103}"/>
                  </a:ext>
                </a:extLst>
              </p:cNvPr>
              <p:cNvSpPr txBox="1"/>
              <p:nvPr/>
            </p:nvSpPr>
            <p:spPr>
              <a:xfrm>
                <a:off x="1313850" y="5034185"/>
                <a:ext cx="25939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88937A1-97CB-697D-FE24-021DC7B001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3850" y="5034185"/>
                <a:ext cx="259396" cy="246221"/>
              </a:xfrm>
              <a:prstGeom prst="rect">
                <a:avLst/>
              </a:prstGeom>
              <a:blipFill>
                <a:blip r:embed="rId11"/>
                <a:stretch>
                  <a:fillRect l="-14286" r="-4762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A652128-9484-BDE7-C8A8-8239EE42025F}"/>
              </a:ext>
            </a:extLst>
          </p:cNvPr>
          <p:cNvCxnSpPr>
            <a:cxnSpLocks/>
          </p:cNvCxnSpPr>
          <p:nvPr/>
        </p:nvCxnSpPr>
        <p:spPr>
          <a:xfrm>
            <a:off x="395136" y="3940459"/>
            <a:ext cx="69059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D78C77F-2366-8E17-4599-62987092A02C}"/>
                  </a:ext>
                </a:extLst>
              </p:cNvPr>
              <p:cNvSpPr txBox="1"/>
              <p:nvPr/>
            </p:nvSpPr>
            <p:spPr>
              <a:xfrm>
                <a:off x="39293" y="3571921"/>
                <a:ext cx="108651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D78C77F-2366-8E17-4599-62987092A0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93" y="3571921"/>
                <a:ext cx="1086515" cy="276999"/>
              </a:xfrm>
              <a:prstGeom prst="rect">
                <a:avLst/>
              </a:prstGeom>
              <a:blipFill>
                <a:blip r:embed="rId12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0776D3E-349A-3C1C-F9B7-8D0E2D43B211}"/>
              </a:ext>
            </a:extLst>
          </p:cNvPr>
          <p:cNvCxnSpPr>
            <a:cxnSpLocks/>
          </p:cNvCxnSpPr>
          <p:nvPr/>
        </p:nvCxnSpPr>
        <p:spPr>
          <a:xfrm>
            <a:off x="379901" y="5024817"/>
            <a:ext cx="69059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5933CA0-25E6-98C4-A9F0-A200BCECADC3}"/>
                  </a:ext>
                </a:extLst>
              </p:cNvPr>
              <p:cNvSpPr txBox="1"/>
              <p:nvPr/>
            </p:nvSpPr>
            <p:spPr>
              <a:xfrm>
                <a:off x="24058" y="4656279"/>
                <a:ext cx="105137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5933CA0-25E6-98C4-A9F0-A200BCECAD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58" y="4656279"/>
                <a:ext cx="1051377" cy="276999"/>
              </a:xfrm>
              <a:prstGeom prst="rect">
                <a:avLst/>
              </a:prstGeom>
              <a:blipFill>
                <a:blip r:embed="rId13"/>
                <a:stretch>
                  <a:fillRect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D21BA59-3C1E-C0C5-8D2A-CEC1494991EE}"/>
              </a:ext>
            </a:extLst>
          </p:cNvPr>
          <p:cNvCxnSpPr>
            <a:cxnSpLocks/>
          </p:cNvCxnSpPr>
          <p:nvPr/>
        </p:nvCxnSpPr>
        <p:spPr>
          <a:xfrm>
            <a:off x="379901" y="6016861"/>
            <a:ext cx="69059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443262C-59ED-C1B2-C5ED-85779CF5F959}"/>
                  </a:ext>
                </a:extLst>
              </p:cNvPr>
              <p:cNvSpPr txBox="1"/>
              <p:nvPr/>
            </p:nvSpPr>
            <p:spPr>
              <a:xfrm>
                <a:off x="24058" y="5648323"/>
                <a:ext cx="111716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443262C-59ED-C1B2-C5ED-85779CF5F9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58" y="5648323"/>
                <a:ext cx="1117164" cy="276999"/>
              </a:xfrm>
              <a:prstGeom prst="rect">
                <a:avLst/>
              </a:prstGeom>
              <a:blipFill>
                <a:blip r:embed="rId14"/>
                <a:stretch>
                  <a:fillRect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48371AF2-C934-83C2-B03A-30B57D191AEC}"/>
                  </a:ext>
                </a:extLst>
              </p:cNvPr>
              <p:cNvSpPr txBox="1"/>
              <p:nvPr/>
            </p:nvSpPr>
            <p:spPr>
              <a:xfrm>
                <a:off x="7970630" y="1952048"/>
                <a:ext cx="4085903" cy="1084912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Idealized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-NIKE oracle procedures:</a:t>
                </a:r>
              </a:p>
              <a:p>
                <a:endParaRPr lang="en-US" sz="105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Msg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Key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𝑡𝑟𝑎𝑛𝑠𝑐𝑟𝑖𝑝𝑡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𝑘𝑒𝑦</m:t>
                    </m:r>
                  </m:oMath>
                </a14:m>
                <a:endParaRPr lang="en-US" b="0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48371AF2-C934-83C2-B03A-30B57D191A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0630" y="1952048"/>
                <a:ext cx="4085903" cy="1084912"/>
              </a:xfrm>
              <a:prstGeom prst="rect">
                <a:avLst/>
              </a:prstGeom>
              <a:blipFill>
                <a:blip r:embed="rId15"/>
                <a:stretch>
                  <a:fillRect l="-923" t="-1124" b="-6742"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4703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5" grpId="0"/>
      <p:bldP spid="27" grpId="0"/>
      <p:bldP spid="2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itle 1">
                <a:extLst>
                  <a:ext uri="{FF2B5EF4-FFF2-40B4-BE49-F238E27FC236}">
                    <a16:creationId xmlns:a16="http://schemas.microsoft.com/office/drawing/2014/main" id="{A00DAEAD-7993-EC76-E11C-8876116B937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097280" y="286603"/>
                <a:ext cx="10488978" cy="1450757"/>
              </a:xfrm>
            </p:spPr>
            <p:txBody>
              <a:bodyPr/>
              <a:lstStyle/>
              <a:p>
                <a:r>
                  <a:rPr lang="en-US" sz="4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Fine-grained 4-NIKE from idealized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4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-NIKE</a:t>
                </a:r>
              </a:p>
            </p:txBody>
          </p:sp>
        </mc:Choice>
        <mc:Fallback xmlns="">
          <p:sp>
            <p:nvSpPr>
              <p:cNvPr id="12" name="Title 1">
                <a:extLst>
                  <a:ext uri="{FF2B5EF4-FFF2-40B4-BE49-F238E27FC236}">
                    <a16:creationId xmlns:a16="http://schemas.microsoft.com/office/drawing/2014/main" id="{A00DAEAD-7993-EC76-E11C-8876116B93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097280" y="286603"/>
                <a:ext cx="10488978" cy="1450757"/>
              </a:xfrm>
              <a:blipFill>
                <a:blip r:embed="rId5"/>
                <a:stretch>
                  <a:fillRect l="-2660" b="-23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Footer Placeholder 3">
            <a:extLst>
              <a:ext uri="{FF2B5EF4-FFF2-40B4-BE49-F238E27FC236}">
                <a16:creationId xmlns:a16="http://schemas.microsoft.com/office/drawing/2014/main" id="{AB0D8E74-F483-BAAD-B4E9-E546D4CDB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dirty="0">
                <a:latin typeface="Calibri"/>
                <a:ea typeface="+mj-lt"/>
                <a:cs typeface="+mj-lt"/>
              </a:rPr>
              <a:t>Fine-Grained Non-Interactive Key-Exchange</a:t>
            </a:r>
            <a:endParaRPr lang="en-US" dirty="0"/>
          </a:p>
        </p:txBody>
      </p:sp>
      <p:pic>
        <p:nvPicPr>
          <p:cNvPr id="5" name="Picture 6" descr="Happy Bee">
            <a:extLst>
              <a:ext uri="{FF2B5EF4-FFF2-40B4-BE49-F238E27FC236}">
                <a16:creationId xmlns:a16="http://schemas.microsoft.com/office/drawing/2014/main" id="{0192C939-02C7-125E-DCC7-700C048B0E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6171" y="2266719"/>
            <a:ext cx="715643" cy="7156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A796197-F6CE-52AE-AAF1-2A328F7C6BFE}"/>
                  </a:ext>
                </a:extLst>
              </p:cNvPr>
              <p:cNvSpPr txBox="1"/>
              <p:nvPr/>
            </p:nvSpPr>
            <p:spPr>
              <a:xfrm>
                <a:off x="1324294" y="2982362"/>
                <a:ext cx="25939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A796197-F6CE-52AE-AAF1-2A328F7C6B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4294" y="2982362"/>
                <a:ext cx="259396" cy="246221"/>
              </a:xfrm>
              <a:prstGeom prst="rect">
                <a:avLst/>
              </a:prstGeom>
              <a:blipFill>
                <a:blip r:embed="rId7"/>
                <a:stretch>
                  <a:fillRect l="-14286" r="-4762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6" descr="Happy Bee">
            <a:extLst>
              <a:ext uri="{FF2B5EF4-FFF2-40B4-BE49-F238E27FC236}">
                <a16:creationId xmlns:a16="http://schemas.microsoft.com/office/drawing/2014/main" id="{B5C99F28-3D84-6B88-A74B-3CBA7E5EA4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1885" y="3271596"/>
            <a:ext cx="715643" cy="7156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7089D73-440E-311F-9A1E-05B6B73A54A9}"/>
                  </a:ext>
                </a:extLst>
              </p:cNvPr>
              <p:cNvSpPr txBox="1"/>
              <p:nvPr/>
            </p:nvSpPr>
            <p:spPr>
              <a:xfrm>
                <a:off x="1320008" y="3987239"/>
                <a:ext cx="25939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7089D73-440E-311F-9A1E-05B6B73A54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0008" y="3987239"/>
                <a:ext cx="259396" cy="246221"/>
              </a:xfrm>
              <a:prstGeom prst="rect">
                <a:avLst/>
              </a:prstGeom>
              <a:blipFill>
                <a:blip r:embed="rId8"/>
                <a:stretch>
                  <a:fillRect l="-19048" r="-4762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6" descr="Happy Bee">
            <a:extLst>
              <a:ext uri="{FF2B5EF4-FFF2-40B4-BE49-F238E27FC236}">
                <a16:creationId xmlns:a16="http://schemas.microsoft.com/office/drawing/2014/main" id="{1F6572C7-61E2-FE85-88B7-BB7DC69456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6171" y="5361308"/>
            <a:ext cx="715643" cy="7156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AA0C014-F6B7-E129-0FF5-E59023CF36B8}"/>
                  </a:ext>
                </a:extLst>
              </p:cNvPr>
              <p:cNvSpPr txBox="1"/>
              <p:nvPr/>
            </p:nvSpPr>
            <p:spPr>
              <a:xfrm>
                <a:off x="1324294" y="6076951"/>
                <a:ext cx="25939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AA0C014-F6B7-E129-0FF5-E59023CF36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4294" y="6076951"/>
                <a:ext cx="259396" cy="246221"/>
              </a:xfrm>
              <a:prstGeom prst="rect">
                <a:avLst/>
              </a:prstGeom>
              <a:blipFill>
                <a:blip r:embed="rId9"/>
                <a:stretch>
                  <a:fillRect l="-14286" r="-4762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448EF33-A208-60BE-03FB-8C27596D1221}"/>
              </a:ext>
            </a:extLst>
          </p:cNvPr>
          <p:cNvCxnSpPr>
            <a:cxnSpLocks/>
          </p:cNvCxnSpPr>
          <p:nvPr/>
        </p:nvCxnSpPr>
        <p:spPr>
          <a:xfrm>
            <a:off x="395136" y="2999033"/>
            <a:ext cx="69059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257C29F-6F85-97FB-1C87-4838E1B276A9}"/>
                  </a:ext>
                </a:extLst>
              </p:cNvPr>
              <p:cNvSpPr txBox="1"/>
              <p:nvPr/>
            </p:nvSpPr>
            <p:spPr>
              <a:xfrm>
                <a:off x="39293" y="2630495"/>
                <a:ext cx="110754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257C29F-6F85-97FB-1C87-4838E1B276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93" y="2630495"/>
                <a:ext cx="1107547" cy="276999"/>
              </a:xfrm>
              <a:prstGeom prst="rect">
                <a:avLst/>
              </a:prstGeom>
              <a:blipFill>
                <a:blip r:embed="rId10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6" descr="Happy Bee">
            <a:extLst>
              <a:ext uri="{FF2B5EF4-FFF2-40B4-BE49-F238E27FC236}">
                <a16:creationId xmlns:a16="http://schemas.microsoft.com/office/drawing/2014/main" id="{590D3852-C1C5-383E-54BA-5C3BD39B37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5727" y="4318542"/>
            <a:ext cx="715643" cy="7156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88937A1-97CB-697D-FE24-021DC7B00103}"/>
                  </a:ext>
                </a:extLst>
              </p:cNvPr>
              <p:cNvSpPr txBox="1"/>
              <p:nvPr/>
            </p:nvSpPr>
            <p:spPr>
              <a:xfrm>
                <a:off x="1313850" y="5034185"/>
                <a:ext cx="25939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88937A1-97CB-697D-FE24-021DC7B001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3850" y="5034185"/>
                <a:ext cx="259396" cy="246221"/>
              </a:xfrm>
              <a:prstGeom prst="rect">
                <a:avLst/>
              </a:prstGeom>
              <a:blipFill>
                <a:blip r:embed="rId11"/>
                <a:stretch>
                  <a:fillRect l="-14286" r="-4762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A652128-9484-BDE7-C8A8-8239EE42025F}"/>
              </a:ext>
            </a:extLst>
          </p:cNvPr>
          <p:cNvCxnSpPr>
            <a:cxnSpLocks/>
          </p:cNvCxnSpPr>
          <p:nvPr/>
        </p:nvCxnSpPr>
        <p:spPr>
          <a:xfrm>
            <a:off x="395136" y="3940459"/>
            <a:ext cx="69059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D78C77F-2366-8E17-4599-62987092A02C}"/>
                  </a:ext>
                </a:extLst>
              </p:cNvPr>
              <p:cNvSpPr txBox="1"/>
              <p:nvPr/>
            </p:nvSpPr>
            <p:spPr>
              <a:xfrm>
                <a:off x="39293" y="3571921"/>
                <a:ext cx="108651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D78C77F-2366-8E17-4599-62987092A0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93" y="3571921"/>
                <a:ext cx="1086515" cy="276999"/>
              </a:xfrm>
              <a:prstGeom prst="rect">
                <a:avLst/>
              </a:prstGeom>
              <a:blipFill>
                <a:blip r:embed="rId12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0776D3E-349A-3C1C-F9B7-8D0E2D43B211}"/>
              </a:ext>
            </a:extLst>
          </p:cNvPr>
          <p:cNvCxnSpPr>
            <a:cxnSpLocks/>
          </p:cNvCxnSpPr>
          <p:nvPr/>
        </p:nvCxnSpPr>
        <p:spPr>
          <a:xfrm>
            <a:off x="379901" y="5024817"/>
            <a:ext cx="69059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5933CA0-25E6-98C4-A9F0-A200BCECADC3}"/>
                  </a:ext>
                </a:extLst>
              </p:cNvPr>
              <p:cNvSpPr txBox="1"/>
              <p:nvPr/>
            </p:nvSpPr>
            <p:spPr>
              <a:xfrm>
                <a:off x="24058" y="4656279"/>
                <a:ext cx="105137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5933CA0-25E6-98C4-A9F0-A200BCECAD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58" y="4656279"/>
                <a:ext cx="1051377" cy="276999"/>
              </a:xfrm>
              <a:prstGeom prst="rect">
                <a:avLst/>
              </a:prstGeom>
              <a:blipFill>
                <a:blip r:embed="rId13"/>
                <a:stretch>
                  <a:fillRect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D21BA59-3C1E-C0C5-8D2A-CEC1494991EE}"/>
              </a:ext>
            </a:extLst>
          </p:cNvPr>
          <p:cNvCxnSpPr>
            <a:cxnSpLocks/>
          </p:cNvCxnSpPr>
          <p:nvPr/>
        </p:nvCxnSpPr>
        <p:spPr>
          <a:xfrm>
            <a:off x="379901" y="6016861"/>
            <a:ext cx="69059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443262C-59ED-C1B2-C5ED-85779CF5F959}"/>
                  </a:ext>
                </a:extLst>
              </p:cNvPr>
              <p:cNvSpPr txBox="1"/>
              <p:nvPr/>
            </p:nvSpPr>
            <p:spPr>
              <a:xfrm>
                <a:off x="24058" y="5648323"/>
                <a:ext cx="111716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443262C-59ED-C1B2-C5ED-85779CF5F9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58" y="5648323"/>
                <a:ext cx="1117164" cy="276999"/>
              </a:xfrm>
              <a:prstGeom prst="rect">
                <a:avLst/>
              </a:prstGeom>
              <a:blipFill>
                <a:blip r:embed="rId14"/>
                <a:stretch>
                  <a:fillRect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03F7AA0-59B8-6FBE-6745-737FD8F72AEF}"/>
                  </a:ext>
                </a:extLst>
              </p:cNvPr>
              <p:cNvSpPr txBox="1"/>
              <p:nvPr/>
            </p:nvSpPr>
            <p:spPr>
              <a:xfrm>
                <a:off x="2791520" y="2686200"/>
                <a:ext cx="294882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(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Msg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…,</m:t>
                    </m:r>
                  </m:oMath>
                </a14:m>
                <a:r>
                  <a:rPr lang="en-US" b="0" dirty="0">
                    <a:solidFill>
                      <a:schemeClr val="tx1"/>
                    </a:solidFill>
                  </a:rPr>
                  <a:t> Msg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b="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03F7AA0-59B8-6FBE-6745-737FD8F72A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1520" y="2686200"/>
                <a:ext cx="2948821" cy="276999"/>
              </a:xfrm>
              <a:prstGeom prst="rect">
                <a:avLst/>
              </a:prstGeom>
              <a:blipFill>
                <a:blip r:embed="rId15"/>
                <a:stretch>
                  <a:fillRect l="-1709" t="-26087" r="-855" b="-47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3B70C1C0-8A69-8B3D-0D1A-2CF8B3893711}"/>
              </a:ext>
            </a:extLst>
          </p:cNvPr>
          <p:cNvCxnSpPr/>
          <p:nvPr/>
        </p:nvCxnSpPr>
        <p:spPr>
          <a:xfrm>
            <a:off x="2079868" y="2859512"/>
            <a:ext cx="3542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29C018D3-5EED-C744-5D47-1D6B2ABACD2E}"/>
              </a:ext>
            </a:extLst>
          </p:cNvPr>
          <p:cNvCxnSpPr/>
          <p:nvPr/>
        </p:nvCxnSpPr>
        <p:spPr>
          <a:xfrm>
            <a:off x="2079868" y="3842356"/>
            <a:ext cx="3542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F6F7F9C-348A-98F4-1B7B-0BECED23A23A}"/>
                  </a:ext>
                </a:extLst>
              </p:cNvPr>
              <p:cNvSpPr txBox="1"/>
              <p:nvPr/>
            </p:nvSpPr>
            <p:spPr>
              <a:xfrm>
                <a:off x="2791520" y="3675299"/>
                <a:ext cx="301185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(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Msg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…,</m:t>
                    </m:r>
                  </m:oMath>
                </a14:m>
                <a:r>
                  <a:rPr lang="en-US" b="0" dirty="0">
                    <a:solidFill>
                      <a:schemeClr val="tx1"/>
                    </a:solidFill>
                  </a:rPr>
                  <a:t> Msg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b="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F6F7F9C-348A-98F4-1B7B-0BECED23A2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1520" y="3675299"/>
                <a:ext cx="3011850" cy="276999"/>
              </a:xfrm>
              <a:prstGeom prst="rect">
                <a:avLst/>
              </a:prstGeom>
              <a:blipFill>
                <a:blip r:embed="rId16"/>
                <a:stretch>
                  <a:fillRect l="-1681" t="-26087" b="-47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F80F5AA3-CA71-A297-7357-F8CD99C38D61}"/>
              </a:ext>
            </a:extLst>
          </p:cNvPr>
          <p:cNvCxnSpPr/>
          <p:nvPr/>
        </p:nvCxnSpPr>
        <p:spPr>
          <a:xfrm>
            <a:off x="2079868" y="4828884"/>
            <a:ext cx="3542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6E212F58-0AA8-853C-7A76-5F7D4C355994}"/>
                  </a:ext>
                </a:extLst>
              </p:cNvPr>
              <p:cNvSpPr txBox="1"/>
              <p:nvPr/>
            </p:nvSpPr>
            <p:spPr>
              <a:xfrm>
                <a:off x="2791520" y="4661827"/>
                <a:ext cx="301185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(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Msg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…,</m:t>
                    </m:r>
                  </m:oMath>
                </a14:m>
                <a:r>
                  <a:rPr lang="en-US" b="0" dirty="0">
                    <a:solidFill>
                      <a:schemeClr val="tx1"/>
                    </a:solidFill>
                  </a:rPr>
                  <a:t> Msg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b="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6E212F58-0AA8-853C-7A76-5F7D4C3559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1520" y="4661827"/>
                <a:ext cx="3011850" cy="276999"/>
              </a:xfrm>
              <a:prstGeom prst="rect">
                <a:avLst/>
              </a:prstGeom>
              <a:blipFill>
                <a:blip r:embed="rId17"/>
                <a:stretch>
                  <a:fillRect l="-1681" t="-27273" b="-5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5EE54C8F-C06F-ABAF-A877-C01E584ACDB4}"/>
              </a:ext>
            </a:extLst>
          </p:cNvPr>
          <p:cNvCxnSpPr/>
          <p:nvPr/>
        </p:nvCxnSpPr>
        <p:spPr>
          <a:xfrm>
            <a:off x="2079868" y="5815380"/>
            <a:ext cx="3542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619FC3F-E45B-F725-BF09-25CD770B66DF}"/>
                  </a:ext>
                </a:extLst>
              </p:cNvPr>
              <p:cNvSpPr txBox="1"/>
              <p:nvPr/>
            </p:nvSpPr>
            <p:spPr>
              <a:xfrm>
                <a:off x="2791520" y="5648323"/>
                <a:ext cx="304230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(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Msg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…,</m:t>
                    </m:r>
                  </m:oMath>
                </a14:m>
                <a:r>
                  <a:rPr lang="en-US" b="0" dirty="0">
                    <a:solidFill>
                      <a:schemeClr val="tx1"/>
                    </a:solidFill>
                  </a:rPr>
                  <a:t> Msg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b="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619FC3F-E45B-F725-BF09-25CD770B66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1520" y="5648323"/>
                <a:ext cx="3042308" cy="276999"/>
              </a:xfrm>
              <a:prstGeom prst="rect">
                <a:avLst/>
              </a:prstGeom>
              <a:blipFill>
                <a:blip r:embed="rId18"/>
                <a:stretch>
                  <a:fillRect l="-1660" t="-21739" b="-5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796A3FD-4051-2331-A1E2-351812F745A7}"/>
                  </a:ext>
                </a:extLst>
              </p:cNvPr>
              <p:cNvSpPr txBox="1"/>
              <p:nvPr/>
            </p:nvSpPr>
            <p:spPr>
              <a:xfrm>
                <a:off x="7970630" y="1952048"/>
                <a:ext cx="4085903" cy="1084912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Idealized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-NIKE oracle procedures:</a:t>
                </a:r>
              </a:p>
              <a:p>
                <a:endParaRPr lang="en-US" sz="105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Msg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Key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𝑡𝑟𝑎𝑛𝑠𝑐𝑟𝑖𝑝𝑡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𝑘𝑒𝑦</m:t>
                    </m:r>
                  </m:oMath>
                </a14:m>
                <a:endParaRPr lang="en-US" b="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796A3FD-4051-2331-A1E2-351812F745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0630" y="1952048"/>
                <a:ext cx="4085903" cy="1084912"/>
              </a:xfrm>
              <a:prstGeom prst="rect">
                <a:avLst/>
              </a:prstGeom>
              <a:blipFill>
                <a:blip r:embed="rId19"/>
                <a:stretch>
                  <a:fillRect l="-923" t="-1124" b="-6742"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2592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itle 1">
                <a:extLst>
                  <a:ext uri="{FF2B5EF4-FFF2-40B4-BE49-F238E27FC236}">
                    <a16:creationId xmlns:a16="http://schemas.microsoft.com/office/drawing/2014/main" id="{930E1DB5-EE9E-C268-9182-6827525449C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097280" y="286603"/>
                <a:ext cx="10488978" cy="1450757"/>
              </a:xfrm>
            </p:spPr>
            <p:txBody>
              <a:bodyPr/>
              <a:lstStyle/>
              <a:p>
                <a:r>
                  <a:rPr lang="en-US" sz="4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Fine-grained 4-NIKE from idealized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4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-NIKE</a:t>
                </a:r>
              </a:p>
            </p:txBody>
          </p:sp>
        </mc:Choice>
        <mc:Fallback xmlns="">
          <p:sp>
            <p:nvSpPr>
              <p:cNvPr id="18" name="Title 1">
                <a:extLst>
                  <a:ext uri="{FF2B5EF4-FFF2-40B4-BE49-F238E27FC236}">
                    <a16:creationId xmlns:a16="http://schemas.microsoft.com/office/drawing/2014/main" id="{930E1DB5-EE9E-C268-9182-6827525449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097280" y="286603"/>
                <a:ext cx="10488978" cy="1450757"/>
              </a:xfrm>
              <a:blipFill>
                <a:blip r:embed="rId5"/>
                <a:stretch>
                  <a:fillRect l="-2660" b="-23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Footer Placeholder 3">
            <a:extLst>
              <a:ext uri="{FF2B5EF4-FFF2-40B4-BE49-F238E27FC236}">
                <a16:creationId xmlns:a16="http://schemas.microsoft.com/office/drawing/2014/main" id="{AB0D8E74-F483-BAAD-B4E9-E546D4CDB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dirty="0">
                <a:latin typeface="Calibri"/>
                <a:ea typeface="+mj-lt"/>
                <a:cs typeface="+mj-lt"/>
              </a:rPr>
              <a:t>Fine-Grained Non-Interactive Key-Exchange</a:t>
            </a:r>
            <a:endParaRPr lang="en-US" dirty="0"/>
          </a:p>
        </p:txBody>
      </p:sp>
      <p:pic>
        <p:nvPicPr>
          <p:cNvPr id="5" name="Picture 6" descr="Happy Bee">
            <a:extLst>
              <a:ext uri="{FF2B5EF4-FFF2-40B4-BE49-F238E27FC236}">
                <a16:creationId xmlns:a16="http://schemas.microsoft.com/office/drawing/2014/main" id="{0192C939-02C7-125E-DCC7-700C048B0E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6171" y="2266719"/>
            <a:ext cx="715643" cy="7156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A796197-F6CE-52AE-AAF1-2A328F7C6BFE}"/>
                  </a:ext>
                </a:extLst>
              </p:cNvPr>
              <p:cNvSpPr txBox="1"/>
              <p:nvPr/>
            </p:nvSpPr>
            <p:spPr>
              <a:xfrm>
                <a:off x="1324294" y="2982362"/>
                <a:ext cx="25939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A796197-F6CE-52AE-AAF1-2A328F7C6B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4294" y="2982362"/>
                <a:ext cx="259396" cy="246221"/>
              </a:xfrm>
              <a:prstGeom prst="rect">
                <a:avLst/>
              </a:prstGeom>
              <a:blipFill>
                <a:blip r:embed="rId7"/>
                <a:stretch>
                  <a:fillRect l="-14286" r="-4762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6" descr="Happy Bee">
            <a:extLst>
              <a:ext uri="{FF2B5EF4-FFF2-40B4-BE49-F238E27FC236}">
                <a16:creationId xmlns:a16="http://schemas.microsoft.com/office/drawing/2014/main" id="{B5C99F28-3D84-6B88-A74B-3CBA7E5EA4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1885" y="3271596"/>
            <a:ext cx="715643" cy="7156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7089D73-440E-311F-9A1E-05B6B73A54A9}"/>
                  </a:ext>
                </a:extLst>
              </p:cNvPr>
              <p:cNvSpPr txBox="1"/>
              <p:nvPr/>
            </p:nvSpPr>
            <p:spPr>
              <a:xfrm>
                <a:off x="1320008" y="3987239"/>
                <a:ext cx="25939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7089D73-440E-311F-9A1E-05B6B73A54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0008" y="3987239"/>
                <a:ext cx="259396" cy="246221"/>
              </a:xfrm>
              <a:prstGeom prst="rect">
                <a:avLst/>
              </a:prstGeom>
              <a:blipFill>
                <a:blip r:embed="rId8"/>
                <a:stretch>
                  <a:fillRect l="-19048" r="-4762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6" descr="Happy Bee">
            <a:extLst>
              <a:ext uri="{FF2B5EF4-FFF2-40B4-BE49-F238E27FC236}">
                <a16:creationId xmlns:a16="http://schemas.microsoft.com/office/drawing/2014/main" id="{1F6572C7-61E2-FE85-88B7-BB7DC69456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6171" y="5361308"/>
            <a:ext cx="715643" cy="7156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AA0C014-F6B7-E129-0FF5-E59023CF36B8}"/>
                  </a:ext>
                </a:extLst>
              </p:cNvPr>
              <p:cNvSpPr txBox="1"/>
              <p:nvPr/>
            </p:nvSpPr>
            <p:spPr>
              <a:xfrm>
                <a:off x="1324294" y="6076951"/>
                <a:ext cx="25939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AA0C014-F6B7-E129-0FF5-E59023CF36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4294" y="6076951"/>
                <a:ext cx="259396" cy="246221"/>
              </a:xfrm>
              <a:prstGeom prst="rect">
                <a:avLst/>
              </a:prstGeom>
              <a:blipFill>
                <a:blip r:embed="rId9"/>
                <a:stretch>
                  <a:fillRect l="-14286" r="-4762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448EF33-A208-60BE-03FB-8C27596D1221}"/>
              </a:ext>
            </a:extLst>
          </p:cNvPr>
          <p:cNvCxnSpPr>
            <a:cxnSpLocks/>
          </p:cNvCxnSpPr>
          <p:nvPr/>
        </p:nvCxnSpPr>
        <p:spPr>
          <a:xfrm>
            <a:off x="395136" y="2999033"/>
            <a:ext cx="69059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257C29F-6F85-97FB-1C87-4838E1B276A9}"/>
                  </a:ext>
                </a:extLst>
              </p:cNvPr>
              <p:cNvSpPr txBox="1"/>
              <p:nvPr/>
            </p:nvSpPr>
            <p:spPr>
              <a:xfrm>
                <a:off x="39293" y="2630495"/>
                <a:ext cx="110754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257C29F-6F85-97FB-1C87-4838E1B276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93" y="2630495"/>
                <a:ext cx="1107547" cy="276999"/>
              </a:xfrm>
              <a:prstGeom prst="rect">
                <a:avLst/>
              </a:prstGeom>
              <a:blipFill>
                <a:blip r:embed="rId10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6" descr="Happy Bee">
            <a:extLst>
              <a:ext uri="{FF2B5EF4-FFF2-40B4-BE49-F238E27FC236}">
                <a16:creationId xmlns:a16="http://schemas.microsoft.com/office/drawing/2014/main" id="{590D3852-C1C5-383E-54BA-5C3BD39B37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5727" y="4318542"/>
            <a:ext cx="715643" cy="7156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88937A1-97CB-697D-FE24-021DC7B00103}"/>
                  </a:ext>
                </a:extLst>
              </p:cNvPr>
              <p:cNvSpPr txBox="1"/>
              <p:nvPr/>
            </p:nvSpPr>
            <p:spPr>
              <a:xfrm>
                <a:off x="1313850" y="5034185"/>
                <a:ext cx="25939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88937A1-97CB-697D-FE24-021DC7B001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3850" y="5034185"/>
                <a:ext cx="259396" cy="246221"/>
              </a:xfrm>
              <a:prstGeom prst="rect">
                <a:avLst/>
              </a:prstGeom>
              <a:blipFill>
                <a:blip r:embed="rId11"/>
                <a:stretch>
                  <a:fillRect l="-14286" r="-4762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A652128-9484-BDE7-C8A8-8239EE42025F}"/>
              </a:ext>
            </a:extLst>
          </p:cNvPr>
          <p:cNvCxnSpPr>
            <a:cxnSpLocks/>
          </p:cNvCxnSpPr>
          <p:nvPr/>
        </p:nvCxnSpPr>
        <p:spPr>
          <a:xfrm>
            <a:off x="395136" y="3940459"/>
            <a:ext cx="69059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D78C77F-2366-8E17-4599-62987092A02C}"/>
                  </a:ext>
                </a:extLst>
              </p:cNvPr>
              <p:cNvSpPr txBox="1"/>
              <p:nvPr/>
            </p:nvSpPr>
            <p:spPr>
              <a:xfrm>
                <a:off x="39293" y="3571921"/>
                <a:ext cx="108651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D78C77F-2366-8E17-4599-62987092A0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93" y="3571921"/>
                <a:ext cx="1086515" cy="276999"/>
              </a:xfrm>
              <a:prstGeom prst="rect">
                <a:avLst/>
              </a:prstGeom>
              <a:blipFill>
                <a:blip r:embed="rId12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0776D3E-349A-3C1C-F9B7-8D0E2D43B211}"/>
              </a:ext>
            </a:extLst>
          </p:cNvPr>
          <p:cNvCxnSpPr>
            <a:cxnSpLocks/>
          </p:cNvCxnSpPr>
          <p:nvPr/>
        </p:nvCxnSpPr>
        <p:spPr>
          <a:xfrm>
            <a:off x="379901" y="5024817"/>
            <a:ext cx="69059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5933CA0-25E6-98C4-A9F0-A200BCECADC3}"/>
                  </a:ext>
                </a:extLst>
              </p:cNvPr>
              <p:cNvSpPr txBox="1"/>
              <p:nvPr/>
            </p:nvSpPr>
            <p:spPr>
              <a:xfrm>
                <a:off x="24058" y="4656279"/>
                <a:ext cx="105137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5933CA0-25E6-98C4-A9F0-A200BCECAD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58" y="4656279"/>
                <a:ext cx="1051377" cy="276999"/>
              </a:xfrm>
              <a:prstGeom prst="rect">
                <a:avLst/>
              </a:prstGeom>
              <a:blipFill>
                <a:blip r:embed="rId13"/>
                <a:stretch>
                  <a:fillRect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D21BA59-3C1E-C0C5-8D2A-CEC1494991EE}"/>
              </a:ext>
            </a:extLst>
          </p:cNvPr>
          <p:cNvCxnSpPr>
            <a:cxnSpLocks/>
          </p:cNvCxnSpPr>
          <p:nvPr/>
        </p:nvCxnSpPr>
        <p:spPr>
          <a:xfrm>
            <a:off x="379901" y="6016861"/>
            <a:ext cx="69059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443262C-59ED-C1B2-C5ED-85779CF5F959}"/>
                  </a:ext>
                </a:extLst>
              </p:cNvPr>
              <p:cNvSpPr txBox="1"/>
              <p:nvPr/>
            </p:nvSpPr>
            <p:spPr>
              <a:xfrm>
                <a:off x="24058" y="5648323"/>
                <a:ext cx="111716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443262C-59ED-C1B2-C5ED-85779CF5F9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58" y="5648323"/>
                <a:ext cx="1117164" cy="276999"/>
              </a:xfrm>
              <a:prstGeom prst="rect">
                <a:avLst/>
              </a:prstGeom>
              <a:blipFill>
                <a:blip r:embed="rId14"/>
                <a:stretch>
                  <a:fillRect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03F7AA0-59B8-6FBE-6745-737FD8F72AEF}"/>
                  </a:ext>
                </a:extLst>
              </p:cNvPr>
              <p:cNvSpPr txBox="1"/>
              <p:nvPr/>
            </p:nvSpPr>
            <p:spPr>
              <a:xfrm>
                <a:off x="2791520" y="2686200"/>
                <a:ext cx="322344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(</m:t>
                    </m:r>
                  </m:oMath>
                </a14:m>
                <a:r>
                  <a:rPr lang="en-US" b="0" dirty="0">
                    <a:solidFill>
                      <a:schemeClr val="tx1"/>
                    </a:solidFill>
                  </a:rPr>
                  <a:t>Msg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…,</m:t>
                    </m:r>
                  </m:oMath>
                </a14:m>
                <a:r>
                  <a:rPr lang="en-US" b="0" dirty="0">
                    <a:solidFill>
                      <a:schemeClr val="tx1"/>
                    </a:solidFill>
                  </a:rPr>
                  <a:t> Msg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…)</m:t>
                    </m:r>
                  </m:oMath>
                </a14:m>
                <a:r>
                  <a:rPr lang="en-US" b="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03F7AA0-59B8-6FBE-6745-737FD8F72A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1520" y="2686200"/>
                <a:ext cx="3223447" cy="276999"/>
              </a:xfrm>
              <a:prstGeom prst="rect">
                <a:avLst/>
              </a:prstGeom>
              <a:blipFill>
                <a:blip r:embed="rId15"/>
                <a:stretch>
                  <a:fillRect l="-1569" t="-26087" r="-784" b="-47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3B70C1C0-8A69-8B3D-0D1A-2CF8B3893711}"/>
              </a:ext>
            </a:extLst>
          </p:cNvPr>
          <p:cNvCxnSpPr/>
          <p:nvPr/>
        </p:nvCxnSpPr>
        <p:spPr>
          <a:xfrm>
            <a:off x="2079868" y="2859512"/>
            <a:ext cx="3542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29C018D3-5EED-C744-5D47-1D6B2ABACD2E}"/>
              </a:ext>
            </a:extLst>
          </p:cNvPr>
          <p:cNvCxnSpPr/>
          <p:nvPr/>
        </p:nvCxnSpPr>
        <p:spPr>
          <a:xfrm>
            <a:off x="2079868" y="3842356"/>
            <a:ext cx="3542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F6F7F9C-348A-98F4-1B7B-0BECED23A23A}"/>
                  </a:ext>
                </a:extLst>
              </p:cNvPr>
              <p:cNvSpPr txBox="1"/>
              <p:nvPr/>
            </p:nvSpPr>
            <p:spPr>
              <a:xfrm>
                <a:off x="2791520" y="3675299"/>
                <a:ext cx="3283335" cy="3190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(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…,</m:t>
                    </m:r>
                  </m:oMath>
                </a14:m>
                <a:r>
                  <a:rPr lang="en-US" b="0" dirty="0">
                    <a:solidFill>
                      <a:schemeClr val="tx1"/>
                    </a:solidFill>
                  </a:rPr>
                  <a:t> Msg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…,</m:t>
                    </m:r>
                  </m:oMath>
                </a14:m>
                <a:r>
                  <a:rPr lang="en-US" b="0" dirty="0">
                    <a:solidFill>
                      <a:schemeClr val="tx1"/>
                    </a:solidFill>
                  </a:rPr>
                  <a:t> Msg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F6F7F9C-348A-98F4-1B7B-0BECED23A2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1520" y="3675299"/>
                <a:ext cx="3283335" cy="319062"/>
              </a:xfrm>
              <a:prstGeom prst="rect">
                <a:avLst/>
              </a:prstGeom>
              <a:blipFill>
                <a:blip r:embed="rId16"/>
                <a:stretch>
                  <a:fillRect l="-1538" t="-15385" b="-38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F80F5AA3-CA71-A297-7357-F8CD99C38D61}"/>
              </a:ext>
            </a:extLst>
          </p:cNvPr>
          <p:cNvCxnSpPr/>
          <p:nvPr/>
        </p:nvCxnSpPr>
        <p:spPr>
          <a:xfrm>
            <a:off x="2079868" y="4828884"/>
            <a:ext cx="3542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6E212F58-0AA8-853C-7A76-5F7D4C355994}"/>
                  </a:ext>
                </a:extLst>
              </p:cNvPr>
              <p:cNvSpPr txBox="1"/>
              <p:nvPr/>
            </p:nvSpPr>
            <p:spPr>
              <a:xfrm>
                <a:off x="2791520" y="4661827"/>
                <a:ext cx="301185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(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Msg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…,</m:t>
                    </m:r>
                  </m:oMath>
                </a14:m>
                <a:r>
                  <a:rPr lang="en-US" b="0" dirty="0">
                    <a:solidFill>
                      <a:schemeClr val="tx1"/>
                    </a:solidFill>
                  </a:rPr>
                  <a:t> Msg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b="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6E212F58-0AA8-853C-7A76-5F7D4C3559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1520" y="4661827"/>
                <a:ext cx="3011850" cy="276999"/>
              </a:xfrm>
              <a:prstGeom prst="rect">
                <a:avLst/>
              </a:prstGeom>
              <a:blipFill>
                <a:blip r:embed="rId17"/>
                <a:stretch>
                  <a:fillRect l="-1681" t="-27273" b="-5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5EE54C8F-C06F-ABAF-A877-C01E584ACDB4}"/>
              </a:ext>
            </a:extLst>
          </p:cNvPr>
          <p:cNvCxnSpPr/>
          <p:nvPr/>
        </p:nvCxnSpPr>
        <p:spPr>
          <a:xfrm>
            <a:off x="2079868" y="5815380"/>
            <a:ext cx="3542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619FC3F-E45B-F725-BF09-25CD770B66DF}"/>
                  </a:ext>
                </a:extLst>
              </p:cNvPr>
              <p:cNvSpPr txBox="1"/>
              <p:nvPr/>
            </p:nvSpPr>
            <p:spPr>
              <a:xfrm>
                <a:off x="2791520" y="5648323"/>
                <a:ext cx="304230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(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Msg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…,</m:t>
                    </m:r>
                  </m:oMath>
                </a14:m>
                <a:r>
                  <a:rPr lang="en-US" b="0" dirty="0">
                    <a:solidFill>
                      <a:schemeClr val="tx1"/>
                    </a:solidFill>
                  </a:rPr>
                  <a:t> Msg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b="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619FC3F-E45B-F725-BF09-25CD770B66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1520" y="5648323"/>
                <a:ext cx="3042308" cy="276999"/>
              </a:xfrm>
              <a:prstGeom prst="rect">
                <a:avLst/>
              </a:prstGeom>
              <a:blipFill>
                <a:blip r:embed="rId18"/>
                <a:stretch>
                  <a:fillRect l="-1660" t="-21739" b="-5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B177284F-575D-B745-4B18-787E7B922476}"/>
              </a:ext>
            </a:extLst>
          </p:cNvPr>
          <p:cNvSpPr/>
          <p:nvPr/>
        </p:nvSpPr>
        <p:spPr>
          <a:xfrm>
            <a:off x="1921397" y="2630495"/>
            <a:ext cx="4093570" cy="1452906"/>
          </a:xfrm>
          <a:prstGeom prst="rect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C693BE3-BE89-A1A9-20F7-65DF024E15A2}"/>
                  </a:ext>
                </a:extLst>
              </p:cNvPr>
              <p:cNvSpPr txBox="1"/>
              <p:nvPr/>
            </p:nvSpPr>
            <p:spPr>
              <a:xfrm>
                <a:off x="7970630" y="1952048"/>
                <a:ext cx="4085903" cy="1084912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Idealized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-NIKE oracle procedures:</a:t>
                </a:r>
              </a:p>
              <a:p>
                <a:endParaRPr lang="en-US" sz="105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Msg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Key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𝑡𝑟𝑎𝑛𝑠𝑐𝑟𝑖𝑝𝑡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𝑘𝑒𝑦</m:t>
                    </m:r>
                  </m:oMath>
                </a14:m>
                <a:endParaRPr lang="en-US" b="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C693BE3-BE89-A1A9-20F7-65DF024E15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0630" y="1952048"/>
                <a:ext cx="4085903" cy="1084912"/>
              </a:xfrm>
              <a:prstGeom prst="rect">
                <a:avLst/>
              </a:prstGeom>
              <a:blipFill>
                <a:blip r:embed="rId19"/>
                <a:stretch>
                  <a:fillRect l="-923" t="-1124" b="-6742"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6485467E-2A15-DDC3-4AC6-50655CEE7DAB}"/>
              </a:ext>
            </a:extLst>
          </p:cNvPr>
          <p:cNvSpPr/>
          <p:nvPr/>
        </p:nvSpPr>
        <p:spPr>
          <a:xfrm>
            <a:off x="3808071" y="3676132"/>
            <a:ext cx="810227" cy="422440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solidFill>
              <a:srgbClr val="92D05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F74DF0C5-A49B-C115-0275-4F537C425797}"/>
              </a:ext>
            </a:extLst>
          </p:cNvPr>
          <p:cNvSpPr/>
          <p:nvPr/>
        </p:nvSpPr>
        <p:spPr>
          <a:xfrm>
            <a:off x="4712825" y="2632550"/>
            <a:ext cx="810227" cy="422440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solidFill>
              <a:srgbClr val="92D05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27E4545-C4AA-503A-C3F3-5D10AD9E4524}"/>
              </a:ext>
            </a:extLst>
          </p:cNvPr>
          <p:cNvCxnSpPr>
            <a:stCxn id="33" idx="2"/>
            <a:endCxn id="32" idx="0"/>
          </p:cNvCxnSpPr>
          <p:nvPr/>
        </p:nvCxnSpPr>
        <p:spPr>
          <a:xfrm flipH="1">
            <a:off x="4213185" y="3054990"/>
            <a:ext cx="904754" cy="621142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3ACBE053-7DE0-4BBC-8700-7621F248CBF8}"/>
                  </a:ext>
                </a:extLst>
              </p:cNvPr>
              <p:cNvSpPr txBox="1"/>
              <p:nvPr/>
            </p:nvSpPr>
            <p:spPr>
              <a:xfrm>
                <a:off x="4378312" y="3112044"/>
                <a:ext cx="4106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3ACBE053-7DE0-4BBC-8700-7621F248CB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8312" y="3112044"/>
                <a:ext cx="410690" cy="3693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E960FE2-0331-A9A2-719F-84037648BFAF}"/>
                  </a:ext>
                </a:extLst>
              </p:cNvPr>
              <p:cNvSpPr txBox="1"/>
              <p:nvPr/>
            </p:nvSpPr>
            <p:spPr>
              <a:xfrm>
                <a:off x="6124550" y="3024841"/>
                <a:ext cx="946926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𝑠h𝑎𝑟𝑒𝑑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b="0" dirty="0">
                  <a:solidFill>
                    <a:srgbClr val="00B050"/>
                  </a:solidFill>
                </a:endParaRPr>
              </a:p>
              <a:p>
                <a:r>
                  <a:rPr lang="en-US" b="0" dirty="0">
                    <a:solidFill>
                      <a:srgbClr val="00B050"/>
                    </a:solidFill>
                  </a:rPr>
                  <a:t>Msg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endParaRPr lang="en-US" b="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E960FE2-0331-A9A2-719F-84037648BF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4550" y="3024841"/>
                <a:ext cx="946926" cy="553998"/>
              </a:xfrm>
              <a:prstGeom prst="rect">
                <a:avLst/>
              </a:prstGeom>
              <a:blipFill>
                <a:blip r:embed="rId21"/>
                <a:stretch>
                  <a:fillRect l="-16000" t="-4545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00697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itle 1">
                <a:extLst>
                  <a:ext uri="{FF2B5EF4-FFF2-40B4-BE49-F238E27FC236}">
                    <a16:creationId xmlns:a16="http://schemas.microsoft.com/office/drawing/2014/main" id="{87BBD1E0-B806-8A43-DFE5-FF731ECDB5D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097280" y="286603"/>
                <a:ext cx="10488978" cy="1450757"/>
              </a:xfrm>
            </p:spPr>
            <p:txBody>
              <a:bodyPr/>
              <a:lstStyle/>
              <a:p>
                <a:r>
                  <a:rPr lang="en-US" sz="4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Fine-grained 4-NIKE from idealized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4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-NIKE</a:t>
                </a:r>
              </a:p>
            </p:txBody>
          </p:sp>
        </mc:Choice>
        <mc:Fallback xmlns="">
          <p:sp>
            <p:nvSpPr>
              <p:cNvPr id="23" name="Title 1">
                <a:extLst>
                  <a:ext uri="{FF2B5EF4-FFF2-40B4-BE49-F238E27FC236}">
                    <a16:creationId xmlns:a16="http://schemas.microsoft.com/office/drawing/2014/main" id="{87BBD1E0-B806-8A43-DFE5-FF731ECDB5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097280" y="286603"/>
                <a:ext cx="10488978" cy="1450757"/>
              </a:xfrm>
              <a:blipFill>
                <a:blip r:embed="rId5"/>
                <a:stretch>
                  <a:fillRect l="-2660" b="-23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Footer Placeholder 3">
            <a:extLst>
              <a:ext uri="{FF2B5EF4-FFF2-40B4-BE49-F238E27FC236}">
                <a16:creationId xmlns:a16="http://schemas.microsoft.com/office/drawing/2014/main" id="{AB0D8E74-F483-BAAD-B4E9-E546D4CDB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dirty="0">
                <a:latin typeface="Calibri"/>
                <a:ea typeface="+mj-lt"/>
                <a:cs typeface="+mj-lt"/>
              </a:rPr>
              <a:t>Fine-Grained Non-Interactive Key-Exchange</a:t>
            </a:r>
            <a:endParaRPr lang="en-US" dirty="0"/>
          </a:p>
        </p:txBody>
      </p:sp>
      <p:pic>
        <p:nvPicPr>
          <p:cNvPr id="5" name="Picture 6" descr="Happy Bee">
            <a:extLst>
              <a:ext uri="{FF2B5EF4-FFF2-40B4-BE49-F238E27FC236}">
                <a16:creationId xmlns:a16="http://schemas.microsoft.com/office/drawing/2014/main" id="{0192C939-02C7-125E-DCC7-700C048B0E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6171" y="2266719"/>
            <a:ext cx="715643" cy="7156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A796197-F6CE-52AE-AAF1-2A328F7C6BFE}"/>
                  </a:ext>
                </a:extLst>
              </p:cNvPr>
              <p:cNvSpPr txBox="1"/>
              <p:nvPr/>
            </p:nvSpPr>
            <p:spPr>
              <a:xfrm>
                <a:off x="1324294" y="2982362"/>
                <a:ext cx="25939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A796197-F6CE-52AE-AAF1-2A328F7C6B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4294" y="2982362"/>
                <a:ext cx="259396" cy="246221"/>
              </a:xfrm>
              <a:prstGeom prst="rect">
                <a:avLst/>
              </a:prstGeom>
              <a:blipFill>
                <a:blip r:embed="rId7"/>
                <a:stretch>
                  <a:fillRect l="-14286" r="-4762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6" descr="Happy Bee">
            <a:extLst>
              <a:ext uri="{FF2B5EF4-FFF2-40B4-BE49-F238E27FC236}">
                <a16:creationId xmlns:a16="http://schemas.microsoft.com/office/drawing/2014/main" id="{B5C99F28-3D84-6B88-A74B-3CBA7E5EA4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1885" y="3271596"/>
            <a:ext cx="715643" cy="7156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7089D73-440E-311F-9A1E-05B6B73A54A9}"/>
                  </a:ext>
                </a:extLst>
              </p:cNvPr>
              <p:cNvSpPr txBox="1"/>
              <p:nvPr/>
            </p:nvSpPr>
            <p:spPr>
              <a:xfrm>
                <a:off x="1320008" y="3987239"/>
                <a:ext cx="25939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7089D73-440E-311F-9A1E-05B6B73A54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0008" y="3987239"/>
                <a:ext cx="259396" cy="246221"/>
              </a:xfrm>
              <a:prstGeom prst="rect">
                <a:avLst/>
              </a:prstGeom>
              <a:blipFill>
                <a:blip r:embed="rId8"/>
                <a:stretch>
                  <a:fillRect l="-19048" r="-4762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6" descr="Happy Bee">
            <a:extLst>
              <a:ext uri="{FF2B5EF4-FFF2-40B4-BE49-F238E27FC236}">
                <a16:creationId xmlns:a16="http://schemas.microsoft.com/office/drawing/2014/main" id="{1F6572C7-61E2-FE85-88B7-BB7DC69456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6171" y="5361308"/>
            <a:ext cx="715643" cy="7156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AA0C014-F6B7-E129-0FF5-E59023CF36B8}"/>
                  </a:ext>
                </a:extLst>
              </p:cNvPr>
              <p:cNvSpPr txBox="1"/>
              <p:nvPr/>
            </p:nvSpPr>
            <p:spPr>
              <a:xfrm>
                <a:off x="1324294" y="6076951"/>
                <a:ext cx="25939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AA0C014-F6B7-E129-0FF5-E59023CF36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4294" y="6076951"/>
                <a:ext cx="259396" cy="246221"/>
              </a:xfrm>
              <a:prstGeom prst="rect">
                <a:avLst/>
              </a:prstGeom>
              <a:blipFill>
                <a:blip r:embed="rId9"/>
                <a:stretch>
                  <a:fillRect l="-14286" r="-4762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448EF33-A208-60BE-03FB-8C27596D1221}"/>
              </a:ext>
            </a:extLst>
          </p:cNvPr>
          <p:cNvCxnSpPr>
            <a:cxnSpLocks/>
          </p:cNvCxnSpPr>
          <p:nvPr/>
        </p:nvCxnSpPr>
        <p:spPr>
          <a:xfrm>
            <a:off x="395136" y="2999033"/>
            <a:ext cx="69059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257C29F-6F85-97FB-1C87-4838E1B276A9}"/>
                  </a:ext>
                </a:extLst>
              </p:cNvPr>
              <p:cNvSpPr txBox="1"/>
              <p:nvPr/>
            </p:nvSpPr>
            <p:spPr>
              <a:xfrm>
                <a:off x="39293" y="2630495"/>
                <a:ext cx="110754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257C29F-6F85-97FB-1C87-4838E1B276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93" y="2630495"/>
                <a:ext cx="1107547" cy="276999"/>
              </a:xfrm>
              <a:prstGeom prst="rect">
                <a:avLst/>
              </a:prstGeom>
              <a:blipFill>
                <a:blip r:embed="rId10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6" descr="Happy Bee">
            <a:extLst>
              <a:ext uri="{FF2B5EF4-FFF2-40B4-BE49-F238E27FC236}">
                <a16:creationId xmlns:a16="http://schemas.microsoft.com/office/drawing/2014/main" id="{590D3852-C1C5-383E-54BA-5C3BD39B37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5727" y="4318542"/>
            <a:ext cx="715643" cy="7156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88937A1-97CB-697D-FE24-021DC7B00103}"/>
                  </a:ext>
                </a:extLst>
              </p:cNvPr>
              <p:cNvSpPr txBox="1"/>
              <p:nvPr/>
            </p:nvSpPr>
            <p:spPr>
              <a:xfrm>
                <a:off x="1313850" y="5034185"/>
                <a:ext cx="25939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88937A1-97CB-697D-FE24-021DC7B001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3850" y="5034185"/>
                <a:ext cx="259396" cy="246221"/>
              </a:xfrm>
              <a:prstGeom prst="rect">
                <a:avLst/>
              </a:prstGeom>
              <a:blipFill>
                <a:blip r:embed="rId11"/>
                <a:stretch>
                  <a:fillRect l="-14286" r="-4762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A652128-9484-BDE7-C8A8-8239EE42025F}"/>
              </a:ext>
            </a:extLst>
          </p:cNvPr>
          <p:cNvCxnSpPr>
            <a:cxnSpLocks/>
          </p:cNvCxnSpPr>
          <p:nvPr/>
        </p:nvCxnSpPr>
        <p:spPr>
          <a:xfrm>
            <a:off x="395136" y="3940459"/>
            <a:ext cx="69059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D78C77F-2366-8E17-4599-62987092A02C}"/>
                  </a:ext>
                </a:extLst>
              </p:cNvPr>
              <p:cNvSpPr txBox="1"/>
              <p:nvPr/>
            </p:nvSpPr>
            <p:spPr>
              <a:xfrm>
                <a:off x="39293" y="3571921"/>
                <a:ext cx="108651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D78C77F-2366-8E17-4599-62987092A0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93" y="3571921"/>
                <a:ext cx="1086515" cy="276999"/>
              </a:xfrm>
              <a:prstGeom prst="rect">
                <a:avLst/>
              </a:prstGeom>
              <a:blipFill>
                <a:blip r:embed="rId12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0776D3E-349A-3C1C-F9B7-8D0E2D43B211}"/>
              </a:ext>
            </a:extLst>
          </p:cNvPr>
          <p:cNvCxnSpPr>
            <a:cxnSpLocks/>
          </p:cNvCxnSpPr>
          <p:nvPr/>
        </p:nvCxnSpPr>
        <p:spPr>
          <a:xfrm>
            <a:off x="379901" y="5024817"/>
            <a:ext cx="69059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5933CA0-25E6-98C4-A9F0-A200BCECADC3}"/>
                  </a:ext>
                </a:extLst>
              </p:cNvPr>
              <p:cNvSpPr txBox="1"/>
              <p:nvPr/>
            </p:nvSpPr>
            <p:spPr>
              <a:xfrm>
                <a:off x="24058" y="4656279"/>
                <a:ext cx="105137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5933CA0-25E6-98C4-A9F0-A200BCECAD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58" y="4656279"/>
                <a:ext cx="1051377" cy="276999"/>
              </a:xfrm>
              <a:prstGeom prst="rect">
                <a:avLst/>
              </a:prstGeom>
              <a:blipFill>
                <a:blip r:embed="rId13"/>
                <a:stretch>
                  <a:fillRect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D21BA59-3C1E-C0C5-8D2A-CEC1494991EE}"/>
              </a:ext>
            </a:extLst>
          </p:cNvPr>
          <p:cNvCxnSpPr>
            <a:cxnSpLocks/>
          </p:cNvCxnSpPr>
          <p:nvPr/>
        </p:nvCxnSpPr>
        <p:spPr>
          <a:xfrm>
            <a:off x="379901" y="6016861"/>
            <a:ext cx="69059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443262C-59ED-C1B2-C5ED-85779CF5F959}"/>
                  </a:ext>
                </a:extLst>
              </p:cNvPr>
              <p:cNvSpPr txBox="1"/>
              <p:nvPr/>
            </p:nvSpPr>
            <p:spPr>
              <a:xfrm>
                <a:off x="24058" y="5648323"/>
                <a:ext cx="111716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443262C-59ED-C1B2-C5ED-85779CF5F9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58" y="5648323"/>
                <a:ext cx="1117164" cy="276999"/>
              </a:xfrm>
              <a:prstGeom prst="rect">
                <a:avLst/>
              </a:prstGeom>
              <a:blipFill>
                <a:blip r:embed="rId14"/>
                <a:stretch>
                  <a:fillRect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F80F5AA3-CA71-A297-7357-F8CD99C38D61}"/>
              </a:ext>
            </a:extLst>
          </p:cNvPr>
          <p:cNvCxnSpPr/>
          <p:nvPr/>
        </p:nvCxnSpPr>
        <p:spPr>
          <a:xfrm>
            <a:off x="2079868" y="4828884"/>
            <a:ext cx="3542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6E212F58-0AA8-853C-7A76-5F7D4C355994}"/>
                  </a:ext>
                </a:extLst>
              </p:cNvPr>
              <p:cNvSpPr txBox="1"/>
              <p:nvPr/>
            </p:nvSpPr>
            <p:spPr>
              <a:xfrm>
                <a:off x="2791520" y="4661827"/>
                <a:ext cx="329603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 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…,</m:t>
                    </m:r>
                  </m:oMath>
                </a14:m>
                <a:r>
                  <a:rPr lang="en-US" dirty="0"/>
                  <a:t> Msg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, …,</m:t>
                    </m:r>
                  </m:oMath>
                </a14:m>
                <a:r>
                  <a:rPr lang="en-US" dirty="0"/>
                  <a:t> Msg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6E212F58-0AA8-853C-7A76-5F7D4C3559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1520" y="4661827"/>
                <a:ext cx="3296031" cy="276999"/>
              </a:xfrm>
              <a:prstGeom prst="rect">
                <a:avLst/>
              </a:prstGeom>
              <a:blipFill>
                <a:blip r:embed="rId15"/>
                <a:stretch>
                  <a:fillRect l="-1533" t="-27273" b="-5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5EE54C8F-C06F-ABAF-A877-C01E584ACDB4}"/>
              </a:ext>
            </a:extLst>
          </p:cNvPr>
          <p:cNvCxnSpPr/>
          <p:nvPr/>
        </p:nvCxnSpPr>
        <p:spPr>
          <a:xfrm>
            <a:off x="2079868" y="5815380"/>
            <a:ext cx="3542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619FC3F-E45B-F725-BF09-25CD770B66DF}"/>
                  </a:ext>
                </a:extLst>
              </p:cNvPr>
              <p:cNvSpPr txBox="1"/>
              <p:nvPr/>
            </p:nvSpPr>
            <p:spPr>
              <a:xfrm>
                <a:off x="2791520" y="5648323"/>
                <a:ext cx="332879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 (</m:t>
                    </m:r>
                  </m:oMath>
                </a14:m>
                <a:r>
                  <a:rPr lang="en-US" dirty="0"/>
                  <a:t>Msg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…,</m:t>
                    </m:r>
                  </m:oMath>
                </a14:m>
                <a:r>
                  <a:rPr lang="en-US" dirty="0"/>
                  <a:t> Msg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, …)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619FC3F-E45B-F725-BF09-25CD770B66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1520" y="5648323"/>
                <a:ext cx="3328796" cy="276999"/>
              </a:xfrm>
              <a:prstGeom prst="rect">
                <a:avLst/>
              </a:prstGeom>
              <a:blipFill>
                <a:blip r:embed="rId16"/>
                <a:stretch>
                  <a:fillRect l="-1521" t="-21739" b="-5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6628CF45-FD4B-7A0B-44C9-6CB5249D4A2D}"/>
              </a:ext>
            </a:extLst>
          </p:cNvPr>
          <p:cNvSpPr/>
          <p:nvPr/>
        </p:nvSpPr>
        <p:spPr>
          <a:xfrm>
            <a:off x="1921397" y="4613130"/>
            <a:ext cx="4093570" cy="1452906"/>
          </a:xfrm>
          <a:prstGeom prst="rect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B4C8EAF-28D6-2330-73D0-B54B9B85D361}"/>
                  </a:ext>
                </a:extLst>
              </p:cNvPr>
              <p:cNvSpPr txBox="1"/>
              <p:nvPr/>
            </p:nvSpPr>
            <p:spPr>
              <a:xfrm>
                <a:off x="7970630" y="1952048"/>
                <a:ext cx="4085903" cy="1084912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Idealized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-NIKE oracle procedures:</a:t>
                </a:r>
              </a:p>
              <a:p>
                <a:endParaRPr lang="en-US" sz="105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Msg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Key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𝑡𝑟𝑎𝑛𝑠𝑐𝑟𝑖𝑝𝑡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𝑘𝑒𝑦</m:t>
                    </m:r>
                  </m:oMath>
                </a14:m>
                <a:endParaRPr lang="en-US" b="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B4C8EAF-28D6-2330-73D0-B54B9B85D3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0630" y="1952048"/>
                <a:ext cx="4085903" cy="1084912"/>
              </a:xfrm>
              <a:prstGeom prst="rect">
                <a:avLst/>
              </a:prstGeom>
              <a:blipFill>
                <a:blip r:embed="rId17"/>
                <a:stretch>
                  <a:fillRect l="-923" t="-1124" b="-6742"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AAC173D-739B-620E-20E5-33983F8D16AE}"/>
                  </a:ext>
                </a:extLst>
              </p:cNvPr>
              <p:cNvSpPr txBox="1"/>
              <p:nvPr/>
            </p:nvSpPr>
            <p:spPr>
              <a:xfrm>
                <a:off x="2791520" y="2686200"/>
                <a:ext cx="322344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(</m:t>
                    </m:r>
                  </m:oMath>
                </a14:m>
                <a:r>
                  <a:rPr lang="en-US" b="0" dirty="0">
                    <a:solidFill>
                      <a:schemeClr val="tx1"/>
                    </a:solidFill>
                  </a:rPr>
                  <a:t>Msg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…,</m:t>
                    </m:r>
                  </m:oMath>
                </a14:m>
                <a:r>
                  <a:rPr lang="en-US" b="0" dirty="0">
                    <a:solidFill>
                      <a:schemeClr val="tx1"/>
                    </a:solidFill>
                  </a:rPr>
                  <a:t> Msg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…)</m:t>
                    </m:r>
                  </m:oMath>
                </a14:m>
                <a:r>
                  <a:rPr lang="en-US" b="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AAC173D-739B-620E-20E5-33983F8D16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1520" y="2686200"/>
                <a:ext cx="3223447" cy="276999"/>
              </a:xfrm>
              <a:prstGeom prst="rect">
                <a:avLst/>
              </a:prstGeom>
              <a:blipFill>
                <a:blip r:embed="rId18"/>
                <a:stretch>
                  <a:fillRect l="-1569" t="-26087" r="-784" b="-47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D6FBC008-7E99-6A71-F44B-C4ED03468AF7}"/>
              </a:ext>
            </a:extLst>
          </p:cNvPr>
          <p:cNvCxnSpPr/>
          <p:nvPr/>
        </p:nvCxnSpPr>
        <p:spPr>
          <a:xfrm>
            <a:off x="2079868" y="2859512"/>
            <a:ext cx="3542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7D5FFC43-900B-126C-C1A4-BCAE5596DF7C}"/>
              </a:ext>
            </a:extLst>
          </p:cNvPr>
          <p:cNvCxnSpPr/>
          <p:nvPr/>
        </p:nvCxnSpPr>
        <p:spPr>
          <a:xfrm>
            <a:off x="2079868" y="3842356"/>
            <a:ext cx="3542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CD238130-5205-CA09-A5E9-55AE65F7FB34}"/>
                  </a:ext>
                </a:extLst>
              </p:cNvPr>
              <p:cNvSpPr txBox="1"/>
              <p:nvPr/>
            </p:nvSpPr>
            <p:spPr>
              <a:xfrm>
                <a:off x="2791520" y="3675299"/>
                <a:ext cx="3283335" cy="3190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(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…,</m:t>
                    </m:r>
                  </m:oMath>
                </a14:m>
                <a:r>
                  <a:rPr lang="en-US" b="0" dirty="0">
                    <a:solidFill>
                      <a:schemeClr val="tx1"/>
                    </a:solidFill>
                  </a:rPr>
                  <a:t> Msg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…,</m:t>
                    </m:r>
                  </m:oMath>
                </a14:m>
                <a:r>
                  <a:rPr lang="en-US" b="0" dirty="0">
                    <a:solidFill>
                      <a:schemeClr val="tx1"/>
                    </a:solidFill>
                  </a:rPr>
                  <a:t> Msg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CD238130-5205-CA09-A5E9-55AE65F7FB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1520" y="3675299"/>
                <a:ext cx="3283335" cy="319062"/>
              </a:xfrm>
              <a:prstGeom prst="rect">
                <a:avLst/>
              </a:prstGeom>
              <a:blipFill>
                <a:blip r:embed="rId19"/>
                <a:stretch>
                  <a:fillRect l="-1538" t="-15385" b="-38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ectangle 44">
            <a:extLst>
              <a:ext uri="{FF2B5EF4-FFF2-40B4-BE49-F238E27FC236}">
                <a16:creationId xmlns:a16="http://schemas.microsoft.com/office/drawing/2014/main" id="{89174C25-CC83-9558-8C2F-BA39A9A6C1C3}"/>
              </a:ext>
            </a:extLst>
          </p:cNvPr>
          <p:cNvSpPr/>
          <p:nvPr/>
        </p:nvSpPr>
        <p:spPr>
          <a:xfrm>
            <a:off x="1921397" y="2630495"/>
            <a:ext cx="4093570" cy="1452906"/>
          </a:xfrm>
          <a:prstGeom prst="rect">
            <a:avLst/>
          </a:prstGeom>
          <a:noFill/>
          <a:ln w="2857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B7E196D2-CA81-2BB6-42D0-1BFC0ED06EB0}"/>
              </a:ext>
            </a:extLst>
          </p:cNvPr>
          <p:cNvSpPr/>
          <p:nvPr/>
        </p:nvSpPr>
        <p:spPr>
          <a:xfrm>
            <a:off x="3808071" y="3676132"/>
            <a:ext cx="810227" cy="422440"/>
          </a:xfrm>
          <a:prstGeom prst="roundRect">
            <a:avLst/>
          </a:prstGeom>
          <a:solidFill>
            <a:schemeClr val="accent5">
              <a:lumMod val="40000"/>
              <a:lumOff val="60000"/>
              <a:alpha val="5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97B7581C-0A94-906A-0E38-9DBFAB3B3980}"/>
              </a:ext>
            </a:extLst>
          </p:cNvPr>
          <p:cNvSpPr/>
          <p:nvPr/>
        </p:nvSpPr>
        <p:spPr>
          <a:xfrm>
            <a:off x="4712825" y="2632550"/>
            <a:ext cx="810227" cy="422440"/>
          </a:xfrm>
          <a:prstGeom prst="roundRect">
            <a:avLst/>
          </a:prstGeom>
          <a:solidFill>
            <a:schemeClr val="accent5">
              <a:lumMod val="40000"/>
              <a:lumOff val="60000"/>
              <a:alpha val="5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7EBF79EE-AE3E-C3A4-DE70-9779D4A85234}"/>
              </a:ext>
            </a:extLst>
          </p:cNvPr>
          <p:cNvCxnSpPr>
            <a:cxnSpLocks/>
            <a:stCxn id="50" idx="2"/>
            <a:endCxn id="51" idx="0"/>
          </p:cNvCxnSpPr>
          <p:nvPr/>
        </p:nvCxnSpPr>
        <p:spPr>
          <a:xfrm>
            <a:off x="4213184" y="5035638"/>
            <a:ext cx="939561" cy="593613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AB2144DA-3C99-8144-77C4-323FD10C39D9}"/>
                  </a:ext>
                </a:extLst>
              </p:cNvPr>
              <p:cNvSpPr txBox="1"/>
              <p:nvPr/>
            </p:nvSpPr>
            <p:spPr>
              <a:xfrm>
                <a:off x="4618297" y="5115828"/>
                <a:ext cx="4106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AB2144DA-3C99-8144-77C4-323FD10C39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8297" y="5115828"/>
                <a:ext cx="410690" cy="3693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DB47100F-EF01-E808-C324-232652414E6B}"/>
              </a:ext>
            </a:extLst>
          </p:cNvPr>
          <p:cNvSpPr/>
          <p:nvPr/>
        </p:nvSpPr>
        <p:spPr>
          <a:xfrm>
            <a:off x="3808070" y="4613198"/>
            <a:ext cx="810227" cy="422440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solidFill>
              <a:srgbClr val="92D05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9C232079-D331-6340-47C9-4969F10486A9}"/>
              </a:ext>
            </a:extLst>
          </p:cNvPr>
          <p:cNvSpPr/>
          <p:nvPr/>
        </p:nvSpPr>
        <p:spPr>
          <a:xfrm>
            <a:off x="4747631" y="5629251"/>
            <a:ext cx="810227" cy="422440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solidFill>
              <a:srgbClr val="92D05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9A5D7269-C0EE-679A-FE5A-040536B8D5F6}"/>
                  </a:ext>
                </a:extLst>
              </p:cNvPr>
              <p:cNvSpPr txBox="1"/>
              <p:nvPr/>
            </p:nvSpPr>
            <p:spPr>
              <a:xfrm>
                <a:off x="6120316" y="5055445"/>
                <a:ext cx="1001172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𝑠h𝑎𝑟𝑒𝑑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b="0" dirty="0">
                  <a:solidFill>
                    <a:srgbClr val="00B050"/>
                  </a:solidFill>
                </a:endParaRPr>
              </a:p>
              <a:p>
                <a:r>
                  <a:rPr lang="en-US" b="0" dirty="0">
                    <a:solidFill>
                      <a:srgbClr val="00B050"/>
                    </a:solidFill>
                  </a:rPr>
                  <a:t>Msg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endParaRPr lang="en-US" b="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9A5D7269-C0EE-679A-FE5A-040536B8D5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0316" y="5055445"/>
                <a:ext cx="1001172" cy="553998"/>
              </a:xfrm>
              <a:prstGeom prst="rect">
                <a:avLst/>
              </a:prstGeom>
              <a:blipFill>
                <a:blip r:embed="rId21"/>
                <a:stretch>
                  <a:fillRect l="-13750" t="-2222" r="-375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721FFCB8-F072-9A79-ADF3-7CB850040C1E}"/>
                  </a:ext>
                </a:extLst>
              </p:cNvPr>
              <p:cNvSpPr txBox="1"/>
              <p:nvPr/>
            </p:nvSpPr>
            <p:spPr>
              <a:xfrm>
                <a:off x="6124550" y="3024841"/>
                <a:ext cx="946926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𝑠h𝑎𝑟𝑒𝑑</m:t>
                      </m:r>
                      <m:r>
                        <a:rPr lang="en-US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b="0" dirty="0">
                  <a:solidFill>
                    <a:schemeClr val="accent5">
                      <a:lumMod val="75000"/>
                    </a:schemeClr>
                  </a:solidFill>
                </a:endParaRPr>
              </a:p>
              <a:p>
                <a:r>
                  <a:rPr lang="en-US" b="0" dirty="0">
                    <a:solidFill>
                      <a:schemeClr val="accent5">
                        <a:lumMod val="75000"/>
                      </a:schemeClr>
                    </a:solidFill>
                  </a:rPr>
                  <a:t>Msg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endParaRPr lang="en-US" b="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721FFCB8-F072-9A79-ADF3-7CB850040C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4550" y="3024841"/>
                <a:ext cx="946926" cy="553998"/>
              </a:xfrm>
              <a:prstGeom prst="rect">
                <a:avLst/>
              </a:prstGeom>
              <a:blipFill>
                <a:blip r:embed="rId22"/>
                <a:stretch>
                  <a:fillRect l="-16000" t="-4545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6946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3097" y="2959203"/>
            <a:ext cx="10729493" cy="1371971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Calibri"/>
                <a:ea typeface="+mj-lt"/>
                <a:cs typeface="+mj-lt"/>
              </a:rPr>
              <a:t>Fine-Grained </a:t>
            </a:r>
            <a:r>
              <a:rPr lang="en-US" sz="4400" dirty="0">
                <a:solidFill>
                  <a:srgbClr val="FF0000"/>
                </a:solidFill>
                <a:latin typeface="Calibri"/>
                <a:ea typeface="+mj-lt"/>
                <a:cs typeface="+mj-lt"/>
              </a:rPr>
              <a:t>Non-Interactive Key-Exchange</a:t>
            </a:r>
            <a:endParaRPr lang="en-US" sz="4400" dirty="0">
              <a:solidFill>
                <a:srgbClr val="FF0000"/>
              </a:solidFill>
              <a:latin typeface="Calibri"/>
              <a:cs typeface="Calibri Light"/>
            </a:endParaRP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8301392A-76DE-355C-806E-E452F8BA4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US" sz="900" dirty="0">
                <a:latin typeface="Calibri"/>
                <a:ea typeface="+mj-lt"/>
                <a:cs typeface="+mj-lt"/>
              </a:rPr>
              <a:t>Fine-Grained Non-Interactive Key-Exchange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4947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itle 1">
                <a:extLst>
                  <a:ext uri="{FF2B5EF4-FFF2-40B4-BE49-F238E27FC236}">
                    <a16:creationId xmlns:a16="http://schemas.microsoft.com/office/drawing/2014/main" id="{62248182-1DB8-0916-B779-15076BAA870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097280" y="286603"/>
                <a:ext cx="10488978" cy="1450757"/>
              </a:xfrm>
            </p:spPr>
            <p:txBody>
              <a:bodyPr/>
              <a:lstStyle/>
              <a:p>
                <a:r>
                  <a:rPr lang="en-US" sz="4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Fine-grained 4-NIKE from idealized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4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-NIKE</a:t>
                </a:r>
              </a:p>
            </p:txBody>
          </p:sp>
        </mc:Choice>
        <mc:Fallback xmlns="">
          <p:sp>
            <p:nvSpPr>
              <p:cNvPr id="32" name="Title 1">
                <a:extLst>
                  <a:ext uri="{FF2B5EF4-FFF2-40B4-BE49-F238E27FC236}">
                    <a16:creationId xmlns:a16="http://schemas.microsoft.com/office/drawing/2014/main" id="{62248182-1DB8-0916-B779-15076BAA87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097280" y="286603"/>
                <a:ext cx="10488978" cy="1450757"/>
              </a:xfrm>
              <a:blipFill>
                <a:blip r:embed="rId5"/>
                <a:stretch>
                  <a:fillRect l="-2660" b="-23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Footer Placeholder 3">
            <a:extLst>
              <a:ext uri="{FF2B5EF4-FFF2-40B4-BE49-F238E27FC236}">
                <a16:creationId xmlns:a16="http://schemas.microsoft.com/office/drawing/2014/main" id="{AB0D8E74-F483-BAAD-B4E9-E546D4CDB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dirty="0">
                <a:latin typeface="Calibri"/>
                <a:ea typeface="+mj-lt"/>
                <a:cs typeface="+mj-lt"/>
              </a:rPr>
              <a:t>Fine-Grained Non-Interactive Key-Exchange</a:t>
            </a:r>
            <a:endParaRPr lang="en-US" dirty="0"/>
          </a:p>
        </p:txBody>
      </p:sp>
      <p:pic>
        <p:nvPicPr>
          <p:cNvPr id="5" name="Picture 6" descr="Happy Bee">
            <a:extLst>
              <a:ext uri="{FF2B5EF4-FFF2-40B4-BE49-F238E27FC236}">
                <a16:creationId xmlns:a16="http://schemas.microsoft.com/office/drawing/2014/main" id="{0192C939-02C7-125E-DCC7-700C048B0E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6171" y="2266719"/>
            <a:ext cx="715643" cy="7156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A796197-F6CE-52AE-AAF1-2A328F7C6BFE}"/>
                  </a:ext>
                </a:extLst>
              </p:cNvPr>
              <p:cNvSpPr txBox="1"/>
              <p:nvPr/>
            </p:nvSpPr>
            <p:spPr>
              <a:xfrm>
                <a:off x="1324294" y="2982362"/>
                <a:ext cx="25939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A796197-F6CE-52AE-AAF1-2A328F7C6B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4294" y="2982362"/>
                <a:ext cx="259396" cy="246221"/>
              </a:xfrm>
              <a:prstGeom prst="rect">
                <a:avLst/>
              </a:prstGeom>
              <a:blipFill>
                <a:blip r:embed="rId7"/>
                <a:stretch>
                  <a:fillRect l="-14286" r="-4762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6" descr="Happy Bee">
            <a:extLst>
              <a:ext uri="{FF2B5EF4-FFF2-40B4-BE49-F238E27FC236}">
                <a16:creationId xmlns:a16="http://schemas.microsoft.com/office/drawing/2014/main" id="{B5C99F28-3D84-6B88-A74B-3CBA7E5EA4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1885" y="3271596"/>
            <a:ext cx="715643" cy="7156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7089D73-440E-311F-9A1E-05B6B73A54A9}"/>
                  </a:ext>
                </a:extLst>
              </p:cNvPr>
              <p:cNvSpPr txBox="1"/>
              <p:nvPr/>
            </p:nvSpPr>
            <p:spPr>
              <a:xfrm>
                <a:off x="1320008" y="3987239"/>
                <a:ext cx="25939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7089D73-440E-311F-9A1E-05B6B73A54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0008" y="3987239"/>
                <a:ext cx="259396" cy="246221"/>
              </a:xfrm>
              <a:prstGeom prst="rect">
                <a:avLst/>
              </a:prstGeom>
              <a:blipFill>
                <a:blip r:embed="rId8"/>
                <a:stretch>
                  <a:fillRect l="-19048" r="-4762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6" descr="Happy Bee">
            <a:extLst>
              <a:ext uri="{FF2B5EF4-FFF2-40B4-BE49-F238E27FC236}">
                <a16:creationId xmlns:a16="http://schemas.microsoft.com/office/drawing/2014/main" id="{1F6572C7-61E2-FE85-88B7-BB7DC69456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6171" y="5361308"/>
            <a:ext cx="715643" cy="7156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AA0C014-F6B7-E129-0FF5-E59023CF36B8}"/>
                  </a:ext>
                </a:extLst>
              </p:cNvPr>
              <p:cNvSpPr txBox="1"/>
              <p:nvPr/>
            </p:nvSpPr>
            <p:spPr>
              <a:xfrm>
                <a:off x="1324294" y="6076951"/>
                <a:ext cx="25939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AA0C014-F6B7-E129-0FF5-E59023CF36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4294" y="6076951"/>
                <a:ext cx="259396" cy="246221"/>
              </a:xfrm>
              <a:prstGeom prst="rect">
                <a:avLst/>
              </a:prstGeom>
              <a:blipFill>
                <a:blip r:embed="rId9"/>
                <a:stretch>
                  <a:fillRect l="-14286" r="-4762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6" descr="Happy Bee">
            <a:extLst>
              <a:ext uri="{FF2B5EF4-FFF2-40B4-BE49-F238E27FC236}">
                <a16:creationId xmlns:a16="http://schemas.microsoft.com/office/drawing/2014/main" id="{590D3852-C1C5-383E-54BA-5C3BD39B37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5727" y="4318542"/>
            <a:ext cx="715643" cy="7156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88937A1-97CB-697D-FE24-021DC7B00103}"/>
                  </a:ext>
                </a:extLst>
              </p:cNvPr>
              <p:cNvSpPr txBox="1"/>
              <p:nvPr/>
            </p:nvSpPr>
            <p:spPr>
              <a:xfrm>
                <a:off x="1313850" y="5034185"/>
                <a:ext cx="25939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88937A1-97CB-697D-FE24-021DC7B001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3850" y="5034185"/>
                <a:ext cx="259396" cy="246221"/>
              </a:xfrm>
              <a:prstGeom prst="rect">
                <a:avLst/>
              </a:prstGeom>
              <a:blipFill>
                <a:blip r:embed="rId10"/>
                <a:stretch>
                  <a:fillRect l="-14286" r="-4762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23991BD-DB91-4938-371F-D942DFB1F529}"/>
                  </a:ext>
                </a:extLst>
              </p:cNvPr>
              <p:cNvSpPr txBox="1"/>
              <p:nvPr/>
            </p:nvSpPr>
            <p:spPr>
              <a:xfrm>
                <a:off x="2517013" y="3017724"/>
                <a:ext cx="946926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𝑠h𝑎𝑟𝑒𝑑</m:t>
                      </m:r>
                      <m:r>
                        <a:rPr lang="en-US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b="0" dirty="0">
                  <a:solidFill>
                    <a:schemeClr val="accent5">
                      <a:lumMod val="75000"/>
                    </a:schemeClr>
                  </a:solidFill>
                </a:endParaRPr>
              </a:p>
              <a:p>
                <a:r>
                  <a:rPr lang="en-US" b="0" dirty="0">
                    <a:solidFill>
                      <a:schemeClr val="accent5">
                        <a:lumMod val="75000"/>
                      </a:schemeClr>
                    </a:solidFill>
                  </a:rPr>
                  <a:t>Msg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endParaRPr lang="en-US" b="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23991BD-DB91-4938-371F-D942DFB1F5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7013" y="3017724"/>
                <a:ext cx="946926" cy="553998"/>
              </a:xfrm>
              <a:prstGeom prst="rect">
                <a:avLst/>
              </a:prstGeom>
              <a:blipFill>
                <a:blip r:embed="rId11"/>
                <a:stretch>
                  <a:fillRect l="-16000" t="-4444" b="-2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42D21B1-54D2-7887-253C-32E4C6A981DD}"/>
                  </a:ext>
                </a:extLst>
              </p:cNvPr>
              <p:cNvSpPr txBox="1"/>
              <p:nvPr/>
            </p:nvSpPr>
            <p:spPr>
              <a:xfrm>
                <a:off x="2527457" y="5034185"/>
                <a:ext cx="1001172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𝑠h𝑎𝑟𝑒𝑑</m:t>
                      </m:r>
                      <m:r>
                        <a:rPr lang="en-US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b="0" dirty="0">
                  <a:solidFill>
                    <a:schemeClr val="accent5">
                      <a:lumMod val="75000"/>
                    </a:schemeClr>
                  </a:solidFill>
                </a:endParaRPr>
              </a:p>
              <a:p>
                <a:r>
                  <a:rPr lang="en-US" b="0" dirty="0">
                    <a:solidFill>
                      <a:schemeClr val="accent5">
                        <a:lumMod val="75000"/>
                      </a:schemeClr>
                    </a:solidFill>
                  </a:rPr>
                  <a:t>Msg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dirty="0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endParaRPr lang="en-US" b="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42D21B1-54D2-7887-253C-32E4C6A981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7457" y="5034185"/>
                <a:ext cx="1001172" cy="553998"/>
              </a:xfrm>
              <a:prstGeom prst="rect">
                <a:avLst/>
              </a:prstGeom>
              <a:blipFill>
                <a:blip r:embed="rId12"/>
                <a:stretch>
                  <a:fillRect l="-15190" t="-4444" r="-3797" b="-2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ight Brace 16">
            <a:extLst>
              <a:ext uri="{FF2B5EF4-FFF2-40B4-BE49-F238E27FC236}">
                <a16:creationId xmlns:a16="http://schemas.microsoft.com/office/drawing/2014/main" id="{34D6CA44-E457-3A8A-FF6C-283E662F1DDC}"/>
              </a:ext>
            </a:extLst>
          </p:cNvPr>
          <p:cNvSpPr/>
          <p:nvPr/>
        </p:nvSpPr>
        <p:spPr>
          <a:xfrm>
            <a:off x="1801370" y="2361041"/>
            <a:ext cx="490417" cy="1872419"/>
          </a:xfrm>
          <a:prstGeom prst="rightBrac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Brace 17">
            <a:extLst>
              <a:ext uri="{FF2B5EF4-FFF2-40B4-BE49-F238E27FC236}">
                <a16:creationId xmlns:a16="http://schemas.microsoft.com/office/drawing/2014/main" id="{B6CC65D5-7C89-AB70-A75C-004FE036E8AB}"/>
              </a:ext>
            </a:extLst>
          </p:cNvPr>
          <p:cNvSpPr/>
          <p:nvPr/>
        </p:nvSpPr>
        <p:spPr>
          <a:xfrm>
            <a:off x="1801370" y="4425098"/>
            <a:ext cx="490417" cy="1872419"/>
          </a:xfrm>
          <a:prstGeom prst="rightBrac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8D8F0843-20E2-6D6E-B72A-E8E854B3AA85}"/>
                  </a:ext>
                </a:extLst>
              </p:cNvPr>
              <p:cNvSpPr txBox="1"/>
              <p:nvPr/>
            </p:nvSpPr>
            <p:spPr>
              <a:xfrm>
                <a:off x="7970630" y="1952048"/>
                <a:ext cx="4085903" cy="1084912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Idealized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-NIKE oracle procedures:</a:t>
                </a:r>
              </a:p>
              <a:p>
                <a:endParaRPr lang="en-US" sz="105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Msg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Key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𝑡𝑟𝑎𝑛𝑠𝑐𝑟𝑖𝑝𝑡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𝑘𝑒𝑦</m:t>
                    </m:r>
                  </m:oMath>
                </a14:m>
                <a:endParaRPr lang="en-US" b="0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8D8F0843-20E2-6D6E-B72A-E8E854B3AA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0630" y="1952048"/>
                <a:ext cx="4085903" cy="1084912"/>
              </a:xfrm>
              <a:prstGeom prst="rect">
                <a:avLst/>
              </a:prstGeom>
              <a:blipFill>
                <a:blip r:embed="rId13"/>
                <a:stretch>
                  <a:fillRect l="-923" t="-1124" b="-6742"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61267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itle 1">
                <a:extLst>
                  <a:ext uri="{FF2B5EF4-FFF2-40B4-BE49-F238E27FC236}">
                    <a16:creationId xmlns:a16="http://schemas.microsoft.com/office/drawing/2014/main" id="{62248182-1DB8-0916-B779-15076BAA870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097280" y="286603"/>
                <a:ext cx="10488978" cy="1450757"/>
              </a:xfrm>
            </p:spPr>
            <p:txBody>
              <a:bodyPr/>
              <a:lstStyle/>
              <a:p>
                <a:r>
                  <a:rPr lang="en-US" sz="4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Fine-grained 4-NIKE from idealized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4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-NIKE</a:t>
                </a:r>
              </a:p>
            </p:txBody>
          </p:sp>
        </mc:Choice>
        <mc:Fallback xmlns="">
          <p:sp>
            <p:nvSpPr>
              <p:cNvPr id="32" name="Title 1">
                <a:extLst>
                  <a:ext uri="{FF2B5EF4-FFF2-40B4-BE49-F238E27FC236}">
                    <a16:creationId xmlns:a16="http://schemas.microsoft.com/office/drawing/2014/main" id="{62248182-1DB8-0916-B779-15076BAA87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097280" y="286603"/>
                <a:ext cx="10488978" cy="1450757"/>
              </a:xfrm>
              <a:blipFill>
                <a:blip r:embed="rId5"/>
                <a:stretch>
                  <a:fillRect l="-2660" b="-23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Footer Placeholder 3">
            <a:extLst>
              <a:ext uri="{FF2B5EF4-FFF2-40B4-BE49-F238E27FC236}">
                <a16:creationId xmlns:a16="http://schemas.microsoft.com/office/drawing/2014/main" id="{AB0D8E74-F483-BAAD-B4E9-E546D4CDB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dirty="0">
                <a:latin typeface="Calibri"/>
                <a:ea typeface="+mj-lt"/>
                <a:cs typeface="+mj-lt"/>
              </a:rPr>
              <a:t>Fine-Grained Non-Interactive Key-Exchange</a:t>
            </a:r>
            <a:endParaRPr lang="en-US" dirty="0"/>
          </a:p>
        </p:txBody>
      </p:sp>
      <p:pic>
        <p:nvPicPr>
          <p:cNvPr id="5" name="Picture 6" descr="Happy Bee">
            <a:extLst>
              <a:ext uri="{FF2B5EF4-FFF2-40B4-BE49-F238E27FC236}">
                <a16:creationId xmlns:a16="http://schemas.microsoft.com/office/drawing/2014/main" id="{0192C939-02C7-125E-DCC7-700C048B0E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6171" y="2266719"/>
            <a:ext cx="715643" cy="7156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A796197-F6CE-52AE-AAF1-2A328F7C6BFE}"/>
                  </a:ext>
                </a:extLst>
              </p:cNvPr>
              <p:cNvSpPr txBox="1"/>
              <p:nvPr/>
            </p:nvSpPr>
            <p:spPr>
              <a:xfrm>
                <a:off x="1324294" y="2982362"/>
                <a:ext cx="25939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A796197-F6CE-52AE-AAF1-2A328F7C6B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4294" y="2982362"/>
                <a:ext cx="259396" cy="246221"/>
              </a:xfrm>
              <a:prstGeom prst="rect">
                <a:avLst/>
              </a:prstGeom>
              <a:blipFill>
                <a:blip r:embed="rId7"/>
                <a:stretch>
                  <a:fillRect l="-14286" r="-4762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6" descr="Happy Bee">
            <a:extLst>
              <a:ext uri="{FF2B5EF4-FFF2-40B4-BE49-F238E27FC236}">
                <a16:creationId xmlns:a16="http://schemas.microsoft.com/office/drawing/2014/main" id="{B5C99F28-3D84-6B88-A74B-3CBA7E5EA4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1885" y="3271596"/>
            <a:ext cx="715643" cy="7156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7089D73-440E-311F-9A1E-05B6B73A54A9}"/>
                  </a:ext>
                </a:extLst>
              </p:cNvPr>
              <p:cNvSpPr txBox="1"/>
              <p:nvPr/>
            </p:nvSpPr>
            <p:spPr>
              <a:xfrm>
                <a:off x="1320008" y="3987239"/>
                <a:ext cx="25939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7089D73-440E-311F-9A1E-05B6B73A54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0008" y="3987239"/>
                <a:ext cx="259396" cy="246221"/>
              </a:xfrm>
              <a:prstGeom prst="rect">
                <a:avLst/>
              </a:prstGeom>
              <a:blipFill>
                <a:blip r:embed="rId8"/>
                <a:stretch>
                  <a:fillRect l="-19048" r="-4762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6" descr="Happy Bee">
            <a:extLst>
              <a:ext uri="{FF2B5EF4-FFF2-40B4-BE49-F238E27FC236}">
                <a16:creationId xmlns:a16="http://schemas.microsoft.com/office/drawing/2014/main" id="{1F6572C7-61E2-FE85-88B7-BB7DC69456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6171" y="5361308"/>
            <a:ext cx="715643" cy="7156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AA0C014-F6B7-E129-0FF5-E59023CF36B8}"/>
                  </a:ext>
                </a:extLst>
              </p:cNvPr>
              <p:cNvSpPr txBox="1"/>
              <p:nvPr/>
            </p:nvSpPr>
            <p:spPr>
              <a:xfrm>
                <a:off x="1324294" y="6076951"/>
                <a:ext cx="25939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AA0C014-F6B7-E129-0FF5-E59023CF36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4294" y="6076951"/>
                <a:ext cx="259396" cy="246221"/>
              </a:xfrm>
              <a:prstGeom prst="rect">
                <a:avLst/>
              </a:prstGeom>
              <a:blipFill>
                <a:blip r:embed="rId9"/>
                <a:stretch>
                  <a:fillRect l="-14286" r="-4762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6" descr="Happy Bee">
            <a:extLst>
              <a:ext uri="{FF2B5EF4-FFF2-40B4-BE49-F238E27FC236}">
                <a16:creationId xmlns:a16="http://schemas.microsoft.com/office/drawing/2014/main" id="{590D3852-C1C5-383E-54BA-5C3BD39B37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5727" y="4318542"/>
            <a:ext cx="715643" cy="7156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88937A1-97CB-697D-FE24-021DC7B00103}"/>
                  </a:ext>
                </a:extLst>
              </p:cNvPr>
              <p:cNvSpPr txBox="1"/>
              <p:nvPr/>
            </p:nvSpPr>
            <p:spPr>
              <a:xfrm>
                <a:off x="1313850" y="5034185"/>
                <a:ext cx="25939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88937A1-97CB-697D-FE24-021DC7B001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3850" y="5034185"/>
                <a:ext cx="259396" cy="246221"/>
              </a:xfrm>
              <a:prstGeom prst="rect">
                <a:avLst/>
              </a:prstGeom>
              <a:blipFill>
                <a:blip r:embed="rId10"/>
                <a:stretch>
                  <a:fillRect l="-14286" r="-4762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23991BD-DB91-4938-371F-D942DFB1F529}"/>
                  </a:ext>
                </a:extLst>
              </p:cNvPr>
              <p:cNvSpPr txBox="1"/>
              <p:nvPr/>
            </p:nvSpPr>
            <p:spPr>
              <a:xfrm>
                <a:off x="2517013" y="3017724"/>
                <a:ext cx="946926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𝑠h𝑎𝑟𝑒𝑑</m:t>
                      </m:r>
                      <m:r>
                        <a:rPr lang="en-US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b="0" dirty="0">
                  <a:solidFill>
                    <a:schemeClr val="accent5">
                      <a:lumMod val="75000"/>
                    </a:schemeClr>
                  </a:solidFill>
                </a:endParaRPr>
              </a:p>
              <a:p>
                <a:r>
                  <a:rPr lang="en-US" b="0" dirty="0">
                    <a:solidFill>
                      <a:schemeClr val="accent5">
                        <a:lumMod val="75000"/>
                      </a:schemeClr>
                    </a:solidFill>
                  </a:rPr>
                  <a:t>Msg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endParaRPr lang="en-US" b="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23991BD-DB91-4938-371F-D942DFB1F5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7013" y="3017724"/>
                <a:ext cx="946926" cy="553998"/>
              </a:xfrm>
              <a:prstGeom prst="rect">
                <a:avLst/>
              </a:prstGeom>
              <a:blipFill>
                <a:blip r:embed="rId11"/>
                <a:stretch>
                  <a:fillRect l="-16000" t="-4444" b="-2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42D21B1-54D2-7887-253C-32E4C6A981DD}"/>
                  </a:ext>
                </a:extLst>
              </p:cNvPr>
              <p:cNvSpPr txBox="1"/>
              <p:nvPr/>
            </p:nvSpPr>
            <p:spPr>
              <a:xfrm>
                <a:off x="2527457" y="5034185"/>
                <a:ext cx="1001172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𝑠h𝑎𝑟𝑒𝑑</m:t>
                      </m:r>
                      <m:r>
                        <a:rPr lang="en-US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b="0" dirty="0">
                  <a:solidFill>
                    <a:schemeClr val="accent5">
                      <a:lumMod val="75000"/>
                    </a:schemeClr>
                  </a:solidFill>
                </a:endParaRPr>
              </a:p>
              <a:p>
                <a:r>
                  <a:rPr lang="en-US" b="0" dirty="0">
                    <a:solidFill>
                      <a:schemeClr val="accent5">
                        <a:lumMod val="75000"/>
                      </a:schemeClr>
                    </a:solidFill>
                  </a:rPr>
                  <a:t>Msg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dirty="0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endParaRPr lang="en-US" b="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42D21B1-54D2-7887-253C-32E4C6A981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7457" y="5034185"/>
                <a:ext cx="1001172" cy="553998"/>
              </a:xfrm>
              <a:prstGeom prst="rect">
                <a:avLst/>
              </a:prstGeom>
              <a:blipFill>
                <a:blip r:embed="rId12"/>
                <a:stretch>
                  <a:fillRect l="-15190" t="-4444" r="-3797" b="-2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ight Brace 16">
            <a:extLst>
              <a:ext uri="{FF2B5EF4-FFF2-40B4-BE49-F238E27FC236}">
                <a16:creationId xmlns:a16="http://schemas.microsoft.com/office/drawing/2014/main" id="{34D6CA44-E457-3A8A-FF6C-283E662F1DDC}"/>
              </a:ext>
            </a:extLst>
          </p:cNvPr>
          <p:cNvSpPr/>
          <p:nvPr/>
        </p:nvSpPr>
        <p:spPr>
          <a:xfrm>
            <a:off x="1801370" y="2361041"/>
            <a:ext cx="490417" cy="1872419"/>
          </a:xfrm>
          <a:prstGeom prst="rightBrac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Brace 17">
            <a:extLst>
              <a:ext uri="{FF2B5EF4-FFF2-40B4-BE49-F238E27FC236}">
                <a16:creationId xmlns:a16="http://schemas.microsoft.com/office/drawing/2014/main" id="{B6CC65D5-7C89-AB70-A75C-004FE036E8AB}"/>
              </a:ext>
            </a:extLst>
          </p:cNvPr>
          <p:cNvSpPr/>
          <p:nvPr/>
        </p:nvSpPr>
        <p:spPr>
          <a:xfrm>
            <a:off x="1801370" y="4425098"/>
            <a:ext cx="490417" cy="1872419"/>
          </a:xfrm>
          <a:prstGeom prst="rightBrac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8D8F0843-20E2-6D6E-B72A-E8E854B3AA85}"/>
                  </a:ext>
                </a:extLst>
              </p:cNvPr>
              <p:cNvSpPr txBox="1"/>
              <p:nvPr/>
            </p:nvSpPr>
            <p:spPr>
              <a:xfrm>
                <a:off x="7970630" y="1952048"/>
                <a:ext cx="4085903" cy="1084912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Idealized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-NIKE oracle procedures:</a:t>
                </a:r>
              </a:p>
              <a:p>
                <a:endParaRPr lang="en-US" sz="105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Msg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Key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𝑡𝑟𝑎𝑛𝑠𝑐𝑟𝑖𝑝𝑡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𝑘𝑒𝑦</m:t>
                    </m:r>
                  </m:oMath>
                </a14:m>
                <a:endParaRPr lang="en-US" b="0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8D8F0843-20E2-6D6E-B72A-E8E854B3AA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0630" y="1952048"/>
                <a:ext cx="4085903" cy="1084912"/>
              </a:xfrm>
              <a:prstGeom prst="rect">
                <a:avLst/>
              </a:prstGeom>
              <a:blipFill>
                <a:blip r:embed="rId13"/>
                <a:stretch>
                  <a:fillRect l="-923" t="-1124" b="-6742"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ight Brace 1">
            <a:extLst>
              <a:ext uri="{FF2B5EF4-FFF2-40B4-BE49-F238E27FC236}">
                <a16:creationId xmlns:a16="http://schemas.microsoft.com/office/drawing/2014/main" id="{D3E5D1AB-F0C4-D9CA-4000-59CBA81797FD}"/>
              </a:ext>
            </a:extLst>
          </p:cNvPr>
          <p:cNvSpPr/>
          <p:nvPr/>
        </p:nvSpPr>
        <p:spPr>
          <a:xfrm>
            <a:off x="3581328" y="2943757"/>
            <a:ext cx="490417" cy="2749569"/>
          </a:xfrm>
          <a:prstGeom prst="rightBrac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2554946-55A9-C016-78F3-DD2441770437}"/>
                  </a:ext>
                </a:extLst>
              </p:cNvPr>
              <p:cNvSpPr txBox="1"/>
              <p:nvPr/>
            </p:nvSpPr>
            <p:spPr>
              <a:xfrm>
                <a:off x="4194177" y="4185617"/>
                <a:ext cx="467224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𝑘𝑒𝑦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b="0" dirty="0">
                    <a:solidFill>
                      <a:srgbClr val="C00000"/>
                    </a:solidFill>
                  </a:rPr>
                  <a:t>Key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𝑡𝑟𝑎𝑛𝑠𝑐𝑟𝑖𝑝𝑡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b="0" dirty="0">
                    <a:solidFill>
                      <a:srgbClr val="C00000"/>
                    </a:solidFill>
                  </a:rPr>
                  <a:t>Key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′, 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𝑡𝑟𝑎𝑛𝑠𝑐𝑟𝑖𝑝𝑡</m:t>
                        </m:r>
                      </m:e>
                    </m:d>
                  </m:oMath>
                </a14:m>
                <a:endParaRPr lang="en-US" b="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2554946-55A9-C016-78F3-DD24417704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4177" y="4185617"/>
                <a:ext cx="4672241" cy="276999"/>
              </a:xfrm>
              <a:prstGeom prst="rect">
                <a:avLst/>
              </a:prstGeom>
              <a:blipFill>
                <a:blip r:embed="rId14"/>
                <a:stretch>
                  <a:fillRect l="-2446" t="-21739" b="-47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60519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Building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-NIKE in </a:t>
                </a:r>
                <a:r>
                  <a:rPr lang="en-US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Shoup’s</a:t>
                </a:r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GGM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774" b="-23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A2B7946A-6EC3-10A9-9FED-8FF6089351B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984629"/>
                <a:ext cx="10193020" cy="3136011"/>
              </a:xfrm>
            </p:spPr>
            <p:txBody>
              <a:bodyPr>
                <a:normAutofit/>
              </a:bodyPr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 Show how to get a generic construction of fine-grained 4-NIKE from an idealized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-NIKE.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FF0000"/>
                    </a:solidFill>
                  </a:rPr>
                  <a:t> Show how to get a fine-grained 4-NIKE in the </a:t>
                </a:r>
                <a:r>
                  <a:rPr lang="en-US" dirty="0" err="1">
                    <a:solidFill>
                      <a:srgbClr val="FF0000"/>
                    </a:solidFill>
                  </a:rPr>
                  <a:t>Shoup’s</a:t>
                </a:r>
                <a:r>
                  <a:rPr lang="en-US" dirty="0">
                    <a:solidFill>
                      <a:srgbClr val="FF0000"/>
                    </a:solidFill>
                  </a:rPr>
                  <a:t> GGM using the idea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-NIKE from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-NIKE.</a:t>
                </a: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A2B7946A-6EC3-10A9-9FED-8FF6089351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984629"/>
                <a:ext cx="10193020" cy="3136011"/>
              </a:xfrm>
              <a:blipFill>
                <a:blip r:embed="rId3"/>
                <a:stretch>
                  <a:fillRect l="-1370" t="-2419" r="-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Footer Placeholder 3">
            <a:extLst>
              <a:ext uri="{FF2B5EF4-FFF2-40B4-BE49-F238E27FC236}">
                <a16:creationId xmlns:a16="http://schemas.microsoft.com/office/drawing/2014/main" id="{AB0D8E74-F483-BAAD-B4E9-E546D4CDB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dirty="0">
                <a:latin typeface="Calibri"/>
                <a:ea typeface="+mj-lt"/>
                <a:cs typeface="+mj-lt"/>
              </a:rPr>
              <a:t>Fine-Grained Non-Interactive Key-Exchange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9626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88B71C2-5320-8166-DDF9-4E92EB068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Fine-grained 4-NIKE in the </a:t>
            </a:r>
            <a:r>
              <a:rPr lang="en-US" sz="4800" dirty="0" err="1"/>
              <a:t>Shoup’s</a:t>
            </a:r>
            <a:r>
              <a:rPr lang="en-US" sz="4800" dirty="0"/>
              <a:t> GGM</a:t>
            </a:r>
          </a:p>
        </p:txBody>
      </p:sp>
      <p:sp>
        <p:nvSpPr>
          <p:cNvPr id="38" name="Footer Placeholder 3">
            <a:extLst>
              <a:ext uri="{FF2B5EF4-FFF2-40B4-BE49-F238E27FC236}">
                <a16:creationId xmlns:a16="http://schemas.microsoft.com/office/drawing/2014/main" id="{AB0D8E74-F483-BAAD-B4E9-E546D4CDB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dirty="0">
                <a:latin typeface="Calibri"/>
                <a:ea typeface="+mj-lt"/>
                <a:cs typeface="+mj-lt"/>
              </a:rPr>
              <a:t>Fine-Grained Non-Interactive Key-Exchange</a:t>
            </a:r>
            <a:endParaRPr lang="en-US" dirty="0"/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F9CDFF23-FBFA-549C-5C02-5B6D7DBF20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84629"/>
            <a:ext cx="10058400" cy="313601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  <a:r>
              <a:rPr lang="en-US" sz="2400" b="1" dirty="0"/>
              <a:t>First try: </a:t>
            </a:r>
            <a:r>
              <a:rPr lang="en-US" sz="2400" dirty="0"/>
              <a:t>Replace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Msg,Key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 </a:t>
            </a:r>
            <a:r>
              <a:rPr lang="en-US" sz="2400" dirty="0"/>
              <a:t>with a Diffie-Hellman key-exchange protocol. </a:t>
            </a:r>
          </a:p>
          <a:p>
            <a:pPr marL="0" indent="0">
              <a:buNone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74925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88B71C2-5320-8166-DDF9-4E92EB068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Fine-grained 4-NIKE in the </a:t>
            </a:r>
            <a:r>
              <a:rPr lang="en-US" sz="4800" dirty="0" err="1"/>
              <a:t>Shoup’s</a:t>
            </a:r>
            <a:r>
              <a:rPr lang="en-US" sz="4800" dirty="0"/>
              <a:t> GGM</a:t>
            </a:r>
          </a:p>
        </p:txBody>
      </p:sp>
      <p:sp>
        <p:nvSpPr>
          <p:cNvPr id="38" name="Footer Placeholder 3">
            <a:extLst>
              <a:ext uri="{FF2B5EF4-FFF2-40B4-BE49-F238E27FC236}">
                <a16:creationId xmlns:a16="http://schemas.microsoft.com/office/drawing/2014/main" id="{AB0D8E74-F483-BAAD-B4E9-E546D4CDB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dirty="0">
                <a:latin typeface="Calibri"/>
                <a:ea typeface="+mj-lt"/>
                <a:cs typeface="+mj-lt"/>
              </a:rPr>
              <a:t>Fine-Grained Non-Interactive Key-Exchange</a:t>
            </a:r>
            <a:endParaRPr lang="en-US" dirty="0"/>
          </a:p>
        </p:txBody>
      </p:sp>
      <p:pic>
        <p:nvPicPr>
          <p:cNvPr id="5" name="Picture 6" descr="Happy Bee">
            <a:extLst>
              <a:ext uri="{FF2B5EF4-FFF2-40B4-BE49-F238E27FC236}">
                <a16:creationId xmlns:a16="http://schemas.microsoft.com/office/drawing/2014/main" id="{0192C939-02C7-125E-DCC7-700C048B0E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80" y="2070346"/>
            <a:ext cx="715643" cy="7156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A796197-F6CE-52AE-AAF1-2A328F7C6BFE}"/>
                  </a:ext>
                </a:extLst>
              </p:cNvPr>
              <p:cNvSpPr txBox="1"/>
              <p:nvPr/>
            </p:nvSpPr>
            <p:spPr>
              <a:xfrm>
                <a:off x="1325403" y="2785989"/>
                <a:ext cx="25939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A796197-F6CE-52AE-AAF1-2A328F7C6B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5403" y="2785989"/>
                <a:ext cx="259396" cy="246221"/>
              </a:xfrm>
              <a:prstGeom prst="rect">
                <a:avLst/>
              </a:prstGeom>
              <a:blipFill>
                <a:blip r:embed="rId7"/>
                <a:stretch>
                  <a:fillRect l="-14286" r="-4762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6" descr="Happy Bee">
            <a:extLst>
              <a:ext uri="{FF2B5EF4-FFF2-40B4-BE49-F238E27FC236}">
                <a16:creationId xmlns:a16="http://schemas.microsoft.com/office/drawing/2014/main" id="{B5C99F28-3D84-6B88-A74B-3CBA7E5EA4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2994" y="3075223"/>
            <a:ext cx="715643" cy="7156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7089D73-440E-311F-9A1E-05B6B73A54A9}"/>
                  </a:ext>
                </a:extLst>
              </p:cNvPr>
              <p:cNvSpPr txBox="1"/>
              <p:nvPr/>
            </p:nvSpPr>
            <p:spPr>
              <a:xfrm>
                <a:off x="1321117" y="3790866"/>
                <a:ext cx="25939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7089D73-440E-311F-9A1E-05B6B73A54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1117" y="3790866"/>
                <a:ext cx="259396" cy="246221"/>
              </a:xfrm>
              <a:prstGeom prst="rect">
                <a:avLst/>
              </a:prstGeom>
              <a:blipFill>
                <a:blip r:embed="rId8"/>
                <a:stretch>
                  <a:fillRect l="-19048" r="-4762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6" descr="Happy Bee">
            <a:extLst>
              <a:ext uri="{FF2B5EF4-FFF2-40B4-BE49-F238E27FC236}">
                <a16:creationId xmlns:a16="http://schemas.microsoft.com/office/drawing/2014/main" id="{1F6572C7-61E2-FE85-88B7-BB7DC69456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80" y="5164935"/>
            <a:ext cx="715643" cy="7156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AA0C014-F6B7-E129-0FF5-E59023CF36B8}"/>
                  </a:ext>
                </a:extLst>
              </p:cNvPr>
              <p:cNvSpPr txBox="1"/>
              <p:nvPr/>
            </p:nvSpPr>
            <p:spPr>
              <a:xfrm>
                <a:off x="1325403" y="5880578"/>
                <a:ext cx="25939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AA0C014-F6B7-E129-0FF5-E59023CF36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5403" y="5880578"/>
                <a:ext cx="259396" cy="246221"/>
              </a:xfrm>
              <a:prstGeom prst="rect">
                <a:avLst/>
              </a:prstGeom>
              <a:blipFill>
                <a:blip r:embed="rId9"/>
                <a:stretch>
                  <a:fillRect l="-14286" r="-4762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448EF33-A208-60BE-03FB-8C27596D1221}"/>
              </a:ext>
            </a:extLst>
          </p:cNvPr>
          <p:cNvCxnSpPr>
            <a:cxnSpLocks/>
          </p:cNvCxnSpPr>
          <p:nvPr/>
        </p:nvCxnSpPr>
        <p:spPr>
          <a:xfrm>
            <a:off x="396245" y="2802660"/>
            <a:ext cx="69059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257C29F-6F85-97FB-1C87-4838E1B276A9}"/>
                  </a:ext>
                </a:extLst>
              </p:cNvPr>
              <p:cNvSpPr txBox="1"/>
              <p:nvPr/>
            </p:nvSpPr>
            <p:spPr>
              <a:xfrm>
                <a:off x="40402" y="2434122"/>
                <a:ext cx="110754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257C29F-6F85-97FB-1C87-4838E1B276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02" y="2434122"/>
                <a:ext cx="1107547" cy="276999"/>
              </a:xfrm>
              <a:prstGeom prst="rect">
                <a:avLst/>
              </a:prstGeom>
              <a:blipFill>
                <a:blip r:embed="rId10"/>
                <a:stretch>
                  <a:fillRect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6" descr="Happy Bee">
            <a:extLst>
              <a:ext uri="{FF2B5EF4-FFF2-40B4-BE49-F238E27FC236}">
                <a16:creationId xmlns:a16="http://schemas.microsoft.com/office/drawing/2014/main" id="{590D3852-C1C5-383E-54BA-5C3BD39B37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6836" y="4122169"/>
            <a:ext cx="715643" cy="7156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88937A1-97CB-697D-FE24-021DC7B00103}"/>
                  </a:ext>
                </a:extLst>
              </p:cNvPr>
              <p:cNvSpPr txBox="1"/>
              <p:nvPr/>
            </p:nvSpPr>
            <p:spPr>
              <a:xfrm>
                <a:off x="1314959" y="4837812"/>
                <a:ext cx="25939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88937A1-97CB-697D-FE24-021DC7B001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4959" y="4837812"/>
                <a:ext cx="259396" cy="246221"/>
              </a:xfrm>
              <a:prstGeom prst="rect">
                <a:avLst/>
              </a:prstGeom>
              <a:blipFill>
                <a:blip r:embed="rId11"/>
                <a:stretch>
                  <a:fillRect l="-14286" r="-9524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A652128-9484-BDE7-C8A8-8239EE42025F}"/>
              </a:ext>
            </a:extLst>
          </p:cNvPr>
          <p:cNvCxnSpPr>
            <a:cxnSpLocks/>
          </p:cNvCxnSpPr>
          <p:nvPr/>
        </p:nvCxnSpPr>
        <p:spPr>
          <a:xfrm>
            <a:off x="396245" y="3744086"/>
            <a:ext cx="69059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D78C77F-2366-8E17-4599-62987092A02C}"/>
                  </a:ext>
                </a:extLst>
              </p:cNvPr>
              <p:cNvSpPr txBox="1"/>
              <p:nvPr/>
            </p:nvSpPr>
            <p:spPr>
              <a:xfrm>
                <a:off x="40402" y="3375548"/>
                <a:ext cx="108651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D78C77F-2366-8E17-4599-62987092A0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02" y="3375548"/>
                <a:ext cx="1086515" cy="276999"/>
              </a:xfrm>
              <a:prstGeom prst="rect">
                <a:avLst/>
              </a:prstGeom>
              <a:blipFill>
                <a:blip r:embed="rId12"/>
                <a:stretch>
                  <a:fillRect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0776D3E-349A-3C1C-F9B7-8D0E2D43B211}"/>
              </a:ext>
            </a:extLst>
          </p:cNvPr>
          <p:cNvCxnSpPr>
            <a:cxnSpLocks/>
          </p:cNvCxnSpPr>
          <p:nvPr/>
        </p:nvCxnSpPr>
        <p:spPr>
          <a:xfrm>
            <a:off x="381010" y="4828444"/>
            <a:ext cx="69059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5933CA0-25E6-98C4-A9F0-A200BCECADC3}"/>
                  </a:ext>
                </a:extLst>
              </p:cNvPr>
              <p:cNvSpPr txBox="1"/>
              <p:nvPr/>
            </p:nvSpPr>
            <p:spPr>
              <a:xfrm>
                <a:off x="25167" y="4459906"/>
                <a:ext cx="105137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5933CA0-25E6-98C4-A9F0-A200BCECAD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67" y="4459906"/>
                <a:ext cx="1051377" cy="276999"/>
              </a:xfrm>
              <a:prstGeom prst="rect">
                <a:avLst/>
              </a:prstGeom>
              <a:blipFill>
                <a:blip r:embed="rId13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D21BA59-3C1E-C0C5-8D2A-CEC1494991EE}"/>
              </a:ext>
            </a:extLst>
          </p:cNvPr>
          <p:cNvCxnSpPr>
            <a:cxnSpLocks/>
          </p:cNvCxnSpPr>
          <p:nvPr/>
        </p:nvCxnSpPr>
        <p:spPr>
          <a:xfrm>
            <a:off x="381010" y="5820488"/>
            <a:ext cx="69059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443262C-59ED-C1B2-C5ED-85779CF5F959}"/>
                  </a:ext>
                </a:extLst>
              </p:cNvPr>
              <p:cNvSpPr txBox="1"/>
              <p:nvPr/>
            </p:nvSpPr>
            <p:spPr>
              <a:xfrm>
                <a:off x="25167" y="5451950"/>
                <a:ext cx="111716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443262C-59ED-C1B2-C5ED-85779CF5F9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67" y="5451950"/>
                <a:ext cx="1117164" cy="276999"/>
              </a:xfrm>
              <a:prstGeom prst="rect">
                <a:avLst/>
              </a:prstGeom>
              <a:blipFill>
                <a:blip r:embed="rId14"/>
                <a:stretch>
                  <a:fillRect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03F7AA0-59B8-6FBE-6745-737FD8F72AEF}"/>
                  </a:ext>
                </a:extLst>
              </p:cNvPr>
              <p:cNvSpPr txBox="1"/>
              <p:nvPr/>
            </p:nvSpPr>
            <p:spPr>
              <a:xfrm>
                <a:off x="2792629" y="2489827"/>
                <a:ext cx="194085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p>
                          </m:s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…, 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sup>
                          </m:sSup>
                        </m:e>
                      </m:d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03F7AA0-59B8-6FBE-6745-737FD8F72A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2629" y="2489827"/>
                <a:ext cx="1940851" cy="276999"/>
              </a:xfrm>
              <a:prstGeom prst="rect">
                <a:avLst/>
              </a:prstGeom>
              <a:blipFill>
                <a:blip r:embed="rId15"/>
                <a:stretch>
                  <a:fillRect l="-1299" b="-2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3B70C1C0-8A69-8B3D-0D1A-2CF8B3893711}"/>
              </a:ext>
            </a:extLst>
          </p:cNvPr>
          <p:cNvCxnSpPr/>
          <p:nvPr/>
        </p:nvCxnSpPr>
        <p:spPr>
          <a:xfrm>
            <a:off x="2080977" y="2663139"/>
            <a:ext cx="3542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29C018D3-5EED-C744-5D47-1D6B2ABACD2E}"/>
              </a:ext>
            </a:extLst>
          </p:cNvPr>
          <p:cNvCxnSpPr/>
          <p:nvPr/>
        </p:nvCxnSpPr>
        <p:spPr>
          <a:xfrm>
            <a:off x="2080977" y="3645983"/>
            <a:ext cx="3542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F6F7F9C-348A-98F4-1B7B-0BECED23A23A}"/>
                  </a:ext>
                </a:extLst>
              </p:cNvPr>
              <p:cNvSpPr txBox="1"/>
              <p:nvPr/>
            </p:nvSpPr>
            <p:spPr>
              <a:xfrm>
                <a:off x="2792629" y="3478926"/>
                <a:ext cx="2011640" cy="3229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 …, 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F6F7F9C-348A-98F4-1B7B-0BECED23A2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2629" y="3478926"/>
                <a:ext cx="2011640" cy="322909"/>
              </a:xfrm>
              <a:prstGeom prst="rect">
                <a:avLst/>
              </a:prstGeom>
              <a:blipFill>
                <a:blip r:embed="rId16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F80F5AA3-CA71-A297-7357-F8CD99C38D61}"/>
              </a:ext>
            </a:extLst>
          </p:cNvPr>
          <p:cNvCxnSpPr/>
          <p:nvPr/>
        </p:nvCxnSpPr>
        <p:spPr>
          <a:xfrm>
            <a:off x="2080977" y="4632511"/>
            <a:ext cx="3542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6E212F58-0AA8-853C-7A76-5F7D4C355994}"/>
                  </a:ext>
                </a:extLst>
              </p:cNvPr>
              <p:cNvSpPr txBox="1"/>
              <p:nvPr/>
            </p:nvSpPr>
            <p:spPr>
              <a:xfrm>
                <a:off x="2792629" y="4465454"/>
                <a:ext cx="189628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 …, 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6E212F58-0AA8-853C-7A76-5F7D4C3559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2629" y="4465454"/>
                <a:ext cx="1896288" cy="276999"/>
              </a:xfrm>
              <a:prstGeom prst="rect">
                <a:avLst/>
              </a:prstGeom>
              <a:blipFill>
                <a:blip r:embed="rId17"/>
                <a:stretch>
                  <a:fillRect l="-1325" b="-2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5EE54C8F-C06F-ABAF-A877-C01E584ACDB4}"/>
              </a:ext>
            </a:extLst>
          </p:cNvPr>
          <p:cNvCxnSpPr/>
          <p:nvPr/>
        </p:nvCxnSpPr>
        <p:spPr>
          <a:xfrm>
            <a:off x="2080977" y="5619007"/>
            <a:ext cx="3542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619FC3F-E45B-F725-BF09-25CD770B66DF}"/>
                  </a:ext>
                </a:extLst>
              </p:cNvPr>
              <p:cNvSpPr txBox="1"/>
              <p:nvPr/>
            </p:nvSpPr>
            <p:spPr>
              <a:xfrm>
                <a:off x="2792629" y="5451950"/>
                <a:ext cx="2011640" cy="3229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 …, 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619FC3F-E45B-F725-BF09-25CD770B66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2629" y="5451950"/>
                <a:ext cx="2011640" cy="322909"/>
              </a:xfrm>
              <a:prstGeom prst="rect">
                <a:avLst/>
              </a:prstGeom>
              <a:blipFill>
                <a:blip r:embed="rId18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E952CFF-4062-38D4-2F4B-50062FFACDEF}"/>
                  </a:ext>
                </a:extLst>
              </p:cNvPr>
              <p:cNvSpPr txBox="1"/>
              <p:nvPr/>
            </p:nvSpPr>
            <p:spPr>
              <a:xfrm>
                <a:off x="4804269" y="1793347"/>
                <a:ext cx="1833964" cy="553998"/>
              </a:xfrm>
              <a:prstGeom prst="rect">
                <a:avLst/>
              </a:prstGeom>
              <a:noFill/>
              <a:ln w="28575">
                <a:solidFill>
                  <a:srgbClr val="0070C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𝔾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b="0" i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b="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E952CFF-4062-38D4-2F4B-50062FFACD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4269" y="1793347"/>
                <a:ext cx="1833964" cy="553998"/>
              </a:xfrm>
              <a:prstGeom prst="rect">
                <a:avLst/>
              </a:prstGeom>
              <a:blipFill>
                <a:blip r:embed="rId19"/>
                <a:stretch>
                  <a:fillRect b="-4255"/>
                </a:stretch>
              </a:blipFill>
              <a:ln w="28575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432489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4" grpId="1"/>
      <p:bldP spid="20" grpId="0"/>
      <p:bldP spid="25" grpId="1"/>
      <p:bldP spid="27" grpId="1"/>
      <p:bldP spid="29" grpId="1"/>
      <p:bldP spid="30" grpId="0"/>
      <p:bldP spid="39" grpId="0"/>
      <p:bldP spid="41" grpId="0"/>
      <p:bldP spid="43" grpId="0"/>
      <p:bldP spid="1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id="{9BE83A82-EA33-A9B7-131C-78CE23EEA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Fine-grained 4-NIKE in the </a:t>
            </a:r>
            <a:r>
              <a:rPr lang="en-US" sz="4800" dirty="0" err="1"/>
              <a:t>Shoup’s</a:t>
            </a:r>
            <a:r>
              <a:rPr lang="en-US" sz="4800" dirty="0"/>
              <a:t> GGM</a:t>
            </a:r>
          </a:p>
        </p:txBody>
      </p:sp>
      <p:sp>
        <p:nvSpPr>
          <p:cNvPr id="38" name="Footer Placeholder 3">
            <a:extLst>
              <a:ext uri="{FF2B5EF4-FFF2-40B4-BE49-F238E27FC236}">
                <a16:creationId xmlns:a16="http://schemas.microsoft.com/office/drawing/2014/main" id="{AB0D8E74-F483-BAAD-B4E9-E546D4CDB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dirty="0">
                <a:latin typeface="Calibri"/>
                <a:ea typeface="+mj-lt"/>
                <a:cs typeface="+mj-lt"/>
              </a:rPr>
              <a:t>Fine-Grained Non-Interactive Key-Exchange</a:t>
            </a:r>
            <a:endParaRPr lang="en-US" dirty="0"/>
          </a:p>
        </p:txBody>
      </p:sp>
      <p:pic>
        <p:nvPicPr>
          <p:cNvPr id="5" name="Picture 6" descr="Happy Bee">
            <a:extLst>
              <a:ext uri="{FF2B5EF4-FFF2-40B4-BE49-F238E27FC236}">
                <a16:creationId xmlns:a16="http://schemas.microsoft.com/office/drawing/2014/main" id="{0192C939-02C7-125E-DCC7-700C048B0E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" y="2070346"/>
            <a:ext cx="715643" cy="7156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A796197-F6CE-52AE-AAF1-2A328F7C6BFE}"/>
                  </a:ext>
                </a:extLst>
              </p:cNvPr>
              <p:cNvSpPr txBox="1"/>
              <p:nvPr/>
            </p:nvSpPr>
            <p:spPr>
              <a:xfrm>
                <a:off x="1325403" y="2785989"/>
                <a:ext cx="25939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A796197-F6CE-52AE-AAF1-2A328F7C6B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5403" y="2785989"/>
                <a:ext cx="259396" cy="246221"/>
              </a:xfrm>
              <a:prstGeom prst="rect">
                <a:avLst/>
              </a:prstGeom>
              <a:blipFill>
                <a:blip r:embed="rId6"/>
                <a:stretch>
                  <a:fillRect l="-14286" r="-4762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6" descr="Happy Bee">
            <a:extLst>
              <a:ext uri="{FF2B5EF4-FFF2-40B4-BE49-F238E27FC236}">
                <a16:creationId xmlns:a16="http://schemas.microsoft.com/office/drawing/2014/main" id="{B5C99F28-3D84-6B88-A74B-3CBA7E5EA4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994" y="3075223"/>
            <a:ext cx="715643" cy="7156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7089D73-440E-311F-9A1E-05B6B73A54A9}"/>
                  </a:ext>
                </a:extLst>
              </p:cNvPr>
              <p:cNvSpPr txBox="1"/>
              <p:nvPr/>
            </p:nvSpPr>
            <p:spPr>
              <a:xfrm>
                <a:off x="1321117" y="3790866"/>
                <a:ext cx="25939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7089D73-440E-311F-9A1E-05B6B73A54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1117" y="3790866"/>
                <a:ext cx="259396" cy="246221"/>
              </a:xfrm>
              <a:prstGeom prst="rect">
                <a:avLst/>
              </a:prstGeom>
              <a:blipFill>
                <a:blip r:embed="rId7"/>
                <a:stretch>
                  <a:fillRect l="-19048" r="-4762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6" descr="Happy Bee">
            <a:extLst>
              <a:ext uri="{FF2B5EF4-FFF2-40B4-BE49-F238E27FC236}">
                <a16:creationId xmlns:a16="http://schemas.microsoft.com/office/drawing/2014/main" id="{1F6572C7-61E2-FE85-88B7-BB7DC69456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" y="5164935"/>
            <a:ext cx="715643" cy="7156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AA0C014-F6B7-E129-0FF5-E59023CF36B8}"/>
                  </a:ext>
                </a:extLst>
              </p:cNvPr>
              <p:cNvSpPr txBox="1"/>
              <p:nvPr/>
            </p:nvSpPr>
            <p:spPr>
              <a:xfrm>
                <a:off x="1325403" y="5880578"/>
                <a:ext cx="25939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AA0C014-F6B7-E129-0FF5-E59023CF36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5403" y="5880578"/>
                <a:ext cx="259396" cy="246221"/>
              </a:xfrm>
              <a:prstGeom prst="rect">
                <a:avLst/>
              </a:prstGeom>
              <a:blipFill>
                <a:blip r:embed="rId8"/>
                <a:stretch>
                  <a:fillRect l="-14286" r="-4762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448EF33-A208-60BE-03FB-8C27596D1221}"/>
              </a:ext>
            </a:extLst>
          </p:cNvPr>
          <p:cNvCxnSpPr>
            <a:cxnSpLocks/>
          </p:cNvCxnSpPr>
          <p:nvPr/>
        </p:nvCxnSpPr>
        <p:spPr>
          <a:xfrm>
            <a:off x="396245" y="2802660"/>
            <a:ext cx="69059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257C29F-6F85-97FB-1C87-4838E1B276A9}"/>
                  </a:ext>
                </a:extLst>
              </p:cNvPr>
              <p:cNvSpPr txBox="1"/>
              <p:nvPr/>
            </p:nvSpPr>
            <p:spPr>
              <a:xfrm>
                <a:off x="40402" y="2434122"/>
                <a:ext cx="110754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257C29F-6F85-97FB-1C87-4838E1B276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02" y="2434122"/>
                <a:ext cx="1107547" cy="276999"/>
              </a:xfrm>
              <a:prstGeom prst="rect">
                <a:avLst/>
              </a:prstGeom>
              <a:blipFill>
                <a:blip r:embed="rId9"/>
                <a:stretch>
                  <a:fillRect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6" descr="Happy Bee">
            <a:extLst>
              <a:ext uri="{FF2B5EF4-FFF2-40B4-BE49-F238E27FC236}">
                <a16:creationId xmlns:a16="http://schemas.microsoft.com/office/drawing/2014/main" id="{590D3852-C1C5-383E-54BA-5C3BD39B37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836" y="4122169"/>
            <a:ext cx="715643" cy="7156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88937A1-97CB-697D-FE24-021DC7B00103}"/>
                  </a:ext>
                </a:extLst>
              </p:cNvPr>
              <p:cNvSpPr txBox="1"/>
              <p:nvPr/>
            </p:nvSpPr>
            <p:spPr>
              <a:xfrm>
                <a:off x="1314959" y="4837812"/>
                <a:ext cx="25939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88937A1-97CB-697D-FE24-021DC7B001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4959" y="4837812"/>
                <a:ext cx="259396" cy="246221"/>
              </a:xfrm>
              <a:prstGeom prst="rect">
                <a:avLst/>
              </a:prstGeom>
              <a:blipFill>
                <a:blip r:embed="rId10"/>
                <a:stretch>
                  <a:fillRect l="-14286" r="-9524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A652128-9484-BDE7-C8A8-8239EE42025F}"/>
              </a:ext>
            </a:extLst>
          </p:cNvPr>
          <p:cNvCxnSpPr>
            <a:cxnSpLocks/>
          </p:cNvCxnSpPr>
          <p:nvPr/>
        </p:nvCxnSpPr>
        <p:spPr>
          <a:xfrm>
            <a:off x="396245" y="3744086"/>
            <a:ext cx="69059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D78C77F-2366-8E17-4599-62987092A02C}"/>
                  </a:ext>
                </a:extLst>
              </p:cNvPr>
              <p:cNvSpPr txBox="1"/>
              <p:nvPr/>
            </p:nvSpPr>
            <p:spPr>
              <a:xfrm>
                <a:off x="40402" y="3375548"/>
                <a:ext cx="108651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D78C77F-2366-8E17-4599-62987092A0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02" y="3375548"/>
                <a:ext cx="1086515" cy="276999"/>
              </a:xfrm>
              <a:prstGeom prst="rect">
                <a:avLst/>
              </a:prstGeom>
              <a:blipFill>
                <a:blip r:embed="rId11"/>
                <a:stretch>
                  <a:fillRect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0776D3E-349A-3C1C-F9B7-8D0E2D43B211}"/>
              </a:ext>
            </a:extLst>
          </p:cNvPr>
          <p:cNvCxnSpPr>
            <a:cxnSpLocks/>
          </p:cNvCxnSpPr>
          <p:nvPr/>
        </p:nvCxnSpPr>
        <p:spPr>
          <a:xfrm>
            <a:off x="381010" y="4828444"/>
            <a:ext cx="69059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5933CA0-25E6-98C4-A9F0-A200BCECADC3}"/>
                  </a:ext>
                </a:extLst>
              </p:cNvPr>
              <p:cNvSpPr txBox="1"/>
              <p:nvPr/>
            </p:nvSpPr>
            <p:spPr>
              <a:xfrm>
                <a:off x="25167" y="4459906"/>
                <a:ext cx="105137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5933CA0-25E6-98C4-A9F0-A200BCECAD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67" y="4459906"/>
                <a:ext cx="1051377" cy="276999"/>
              </a:xfrm>
              <a:prstGeom prst="rect">
                <a:avLst/>
              </a:prstGeom>
              <a:blipFill>
                <a:blip r:embed="rId12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D21BA59-3C1E-C0C5-8D2A-CEC1494991EE}"/>
              </a:ext>
            </a:extLst>
          </p:cNvPr>
          <p:cNvCxnSpPr>
            <a:cxnSpLocks/>
          </p:cNvCxnSpPr>
          <p:nvPr/>
        </p:nvCxnSpPr>
        <p:spPr>
          <a:xfrm>
            <a:off x="381010" y="5820488"/>
            <a:ext cx="69059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443262C-59ED-C1B2-C5ED-85779CF5F959}"/>
                  </a:ext>
                </a:extLst>
              </p:cNvPr>
              <p:cNvSpPr txBox="1"/>
              <p:nvPr/>
            </p:nvSpPr>
            <p:spPr>
              <a:xfrm>
                <a:off x="25167" y="5451950"/>
                <a:ext cx="111716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443262C-59ED-C1B2-C5ED-85779CF5F9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67" y="5451950"/>
                <a:ext cx="1117164" cy="276999"/>
              </a:xfrm>
              <a:prstGeom prst="rect">
                <a:avLst/>
              </a:prstGeom>
              <a:blipFill>
                <a:blip r:embed="rId13"/>
                <a:stretch>
                  <a:fillRect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03F7AA0-59B8-6FBE-6745-737FD8F72AEF}"/>
                  </a:ext>
                </a:extLst>
              </p:cNvPr>
              <p:cNvSpPr txBox="1"/>
              <p:nvPr/>
            </p:nvSpPr>
            <p:spPr>
              <a:xfrm>
                <a:off x="2792629" y="2489827"/>
                <a:ext cx="21925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p>
                          </m:s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…, 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</m:s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,…</m:t>
                          </m:r>
                        </m:e>
                      </m:d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03F7AA0-59B8-6FBE-6745-737FD8F72A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2629" y="2489827"/>
                <a:ext cx="2192523" cy="276999"/>
              </a:xfrm>
              <a:prstGeom prst="rect">
                <a:avLst/>
              </a:prstGeom>
              <a:blipFill>
                <a:blip r:embed="rId14"/>
                <a:stretch>
                  <a:fillRect l="-1149" b="-2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3B70C1C0-8A69-8B3D-0D1A-2CF8B3893711}"/>
              </a:ext>
            </a:extLst>
          </p:cNvPr>
          <p:cNvCxnSpPr/>
          <p:nvPr/>
        </p:nvCxnSpPr>
        <p:spPr>
          <a:xfrm>
            <a:off x="2080977" y="2663139"/>
            <a:ext cx="3542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29C018D3-5EED-C744-5D47-1D6B2ABACD2E}"/>
              </a:ext>
            </a:extLst>
          </p:cNvPr>
          <p:cNvCxnSpPr/>
          <p:nvPr/>
        </p:nvCxnSpPr>
        <p:spPr>
          <a:xfrm>
            <a:off x="2080977" y="3645983"/>
            <a:ext cx="3542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F6F7F9C-348A-98F4-1B7B-0BECED23A23A}"/>
                  </a:ext>
                </a:extLst>
              </p:cNvPr>
              <p:cNvSpPr txBox="1"/>
              <p:nvPr/>
            </p:nvSpPr>
            <p:spPr>
              <a:xfrm>
                <a:off x="2792629" y="3478926"/>
                <a:ext cx="2229200" cy="3126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…, 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,…, 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F6F7F9C-348A-98F4-1B7B-0BECED23A2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2629" y="3478926"/>
                <a:ext cx="2229200" cy="312650"/>
              </a:xfrm>
              <a:prstGeom prst="rect">
                <a:avLst/>
              </a:prstGeom>
              <a:blipFill>
                <a:blip r:embed="rId15"/>
                <a:stretch>
                  <a:fillRect l="-113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F80F5AA3-CA71-A297-7357-F8CD99C38D61}"/>
              </a:ext>
            </a:extLst>
          </p:cNvPr>
          <p:cNvCxnSpPr/>
          <p:nvPr/>
        </p:nvCxnSpPr>
        <p:spPr>
          <a:xfrm>
            <a:off x="2080977" y="4632511"/>
            <a:ext cx="3542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6E212F58-0AA8-853C-7A76-5F7D4C355994}"/>
                  </a:ext>
                </a:extLst>
              </p:cNvPr>
              <p:cNvSpPr txBox="1"/>
              <p:nvPr/>
            </p:nvSpPr>
            <p:spPr>
              <a:xfrm>
                <a:off x="2792629" y="4465454"/>
                <a:ext cx="224343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…, 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,…, 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6E212F58-0AA8-853C-7A76-5F7D4C3559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2629" y="4465454"/>
                <a:ext cx="2243435" cy="276999"/>
              </a:xfrm>
              <a:prstGeom prst="rect">
                <a:avLst/>
              </a:prstGeom>
              <a:blipFill>
                <a:blip r:embed="rId16"/>
                <a:stretch>
                  <a:fillRect b="-2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5EE54C8F-C06F-ABAF-A877-C01E584ACDB4}"/>
              </a:ext>
            </a:extLst>
          </p:cNvPr>
          <p:cNvCxnSpPr/>
          <p:nvPr/>
        </p:nvCxnSpPr>
        <p:spPr>
          <a:xfrm>
            <a:off x="2080977" y="5619007"/>
            <a:ext cx="3542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619FC3F-E45B-F725-BF09-25CD770B66DF}"/>
                  </a:ext>
                </a:extLst>
              </p:cNvPr>
              <p:cNvSpPr txBox="1"/>
              <p:nvPr/>
            </p:nvSpPr>
            <p:spPr>
              <a:xfrm>
                <a:off x="2792629" y="5451950"/>
                <a:ext cx="2292166" cy="3126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 …, 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,…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619FC3F-E45B-F725-BF09-25CD770B66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2629" y="5451950"/>
                <a:ext cx="2292166" cy="312650"/>
              </a:xfrm>
              <a:prstGeom prst="rect">
                <a:avLst/>
              </a:prstGeom>
              <a:blipFill>
                <a:blip r:embed="rId17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01F2685-94A2-0F99-BC6C-E5D1CB243F2D}"/>
                  </a:ext>
                </a:extLst>
              </p:cNvPr>
              <p:cNvSpPr txBox="1"/>
              <p:nvPr/>
            </p:nvSpPr>
            <p:spPr>
              <a:xfrm>
                <a:off x="5511870" y="3126288"/>
                <a:ext cx="1977080" cy="3027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en-US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𝑐𝑜𝑙𝑙𝑖𝑠𝑖𝑜𝑛</m:t>
                      </m:r>
                      <m:r>
                        <a:rPr lang="en-US" b="0" i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r>
                        <a:rPr lang="en-US" b="0" i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j</m:t>
                          </m:r>
                        </m:sub>
                      </m:sSub>
                    </m:oMath>
                  </m:oMathPara>
                </a14:m>
                <a:endParaRPr lang="en-US" b="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01F2685-94A2-0F99-BC6C-E5D1CB243F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1870" y="3126288"/>
                <a:ext cx="1977080" cy="302712"/>
              </a:xfrm>
              <a:prstGeom prst="rect">
                <a:avLst/>
              </a:prstGeom>
              <a:blipFill>
                <a:blip r:embed="rId18"/>
                <a:stretch>
                  <a:fillRect l="-2548" t="-8000" b="-2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1BE95C6-BCDD-64D1-4014-9D608C36BBF1}"/>
                  </a:ext>
                </a:extLst>
              </p:cNvPr>
              <p:cNvSpPr txBox="1"/>
              <p:nvPr/>
            </p:nvSpPr>
            <p:spPr>
              <a:xfrm>
                <a:off x="5511870" y="5174951"/>
                <a:ext cx="196271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′:</m:t>
                      </m:r>
                      <m:r>
                        <a:rPr lang="en-US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𝑐𝑜𝑙𝑙𝑖𝑠𝑖𝑜𝑛</m:t>
                      </m:r>
                      <m:r>
                        <a:rPr lang="en-US" b="0" i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k</m:t>
                          </m:r>
                        </m:sub>
                      </m:sSub>
                      <m:r>
                        <a:rPr lang="en-US" b="0" i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l</m:t>
                          </m:r>
                        </m:sub>
                      </m:sSub>
                    </m:oMath>
                  </m:oMathPara>
                </a14:m>
                <a:endParaRPr lang="en-US" b="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1BE95C6-BCDD-64D1-4014-9D608C36BB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1870" y="5174951"/>
                <a:ext cx="1962717" cy="276999"/>
              </a:xfrm>
              <a:prstGeom prst="rect">
                <a:avLst/>
              </a:prstGeom>
              <a:blipFill>
                <a:blip r:embed="rId19"/>
                <a:stretch>
                  <a:fillRect l="-4487" t="-8696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ight Brace 5">
            <a:extLst>
              <a:ext uri="{FF2B5EF4-FFF2-40B4-BE49-F238E27FC236}">
                <a16:creationId xmlns:a16="http://schemas.microsoft.com/office/drawing/2014/main" id="{9D32CD35-30EB-FABA-DFED-D3875FFE1CD6}"/>
              </a:ext>
            </a:extLst>
          </p:cNvPr>
          <p:cNvSpPr/>
          <p:nvPr/>
        </p:nvSpPr>
        <p:spPr>
          <a:xfrm>
            <a:off x="4916484" y="2342604"/>
            <a:ext cx="490417" cy="1872419"/>
          </a:xfrm>
          <a:prstGeom prst="rightBrac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66AB8DD7-B24D-8C4B-5881-D62C9D26C323}"/>
              </a:ext>
            </a:extLst>
          </p:cNvPr>
          <p:cNvSpPr/>
          <p:nvPr/>
        </p:nvSpPr>
        <p:spPr>
          <a:xfrm>
            <a:off x="4916484" y="4406661"/>
            <a:ext cx="490417" cy="1872419"/>
          </a:xfrm>
          <a:prstGeom prst="rightBrac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36464052-141B-6A2A-A85D-6752A1AEFEE4}"/>
              </a:ext>
            </a:extLst>
          </p:cNvPr>
          <p:cNvSpPr/>
          <p:nvPr/>
        </p:nvSpPr>
        <p:spPr>
          <a:xfrm>
            <a:off x="3796496" y="3397734"/>
            <a:ext cx="360769" cy="459549"/>
          </a:xfrm>
          <a:prstGeom prst="roundRect">
            <a:avLst/>
          </a:pr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452DF5F7-E130-5686-3856-BDF7E9D3F967}"/>
              </a:ext>
            </a:extLst>
          </p:cNvPr>
          <p:cNvSpPr/>
          <p:nvPr/>
        </p:nvSpPr>
        <p:spPr>
          <a:xfrm>
            <a:off x="4200841" y="2412854"/>
            <a:ext cx="360769" cy="459549"/>
          </a:xfrm>
          <a:prstGeom prst="roundRect">
            <a:avLst/>
          </a:pr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6617782F-E121-72B5-6947-562695174373}"/>
              </a:ext>
            </a:extLst>
          </p:cNvPr>
          <p:cNvSpPr/>
          <p:nvPr/>
        </p:nvSpPr>
        <p:spPr>
          <a:xfrm>
            <a:off x="3796496" y="4379367"/>
            <a:ext cx="360769" cy="459549"/>
          </a:xfrm>
          <a:prstGeom prst="roundRect">
            <a:avLst/>
          </a:prstGeom>
          <a:solidFill>
            <a:schemeClr val="accent4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711EEA62-F790-E320-638F-0D6E116CD10E}"/>
              </a:ext>
            </a:extLst>
          </p:cNvPr>
          <p:cNvSpPr/>
          <p:nvPr/>
        </p:nvSpPr>
        <p:spPr>
          <a:xfrm>
            <a:off x="4257496" y="5377005"/>
            <a:ext cx="360769" cy="459549"/>
          </a:xfrm>
          <a:prstGeom prst="roundRect">
            <a:avLst/>
          </a:prstGeom>
          <a:solidFill>
            <a:schemeClr val="accent4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5413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id="{9BE83A82-EA33-A9B7-131C-78CE23EEA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Fine-grained 4-NIKE in the </a:t>
            </a:r>
            <a:r>
              <a:rPr lang="en-US" sz="4800" dirty="0" err="1"/>
              <a:t>Shoup’s</a:t>
            </a:r>
            <a:r>
              <a:rPr lang="en-US" sz="4800" dirty="0"/>
              <a:t> GGM</a:t>
            </a:r>
          </a:p>
        </p:txBody>
      </p:sp>
      <p:sp>
        <p:nvSpPr>
          <p:cNvPr id="38" name="Footer Placeholder 3">
            <a:extLst>
              <a:ext uri="{FF2B5EF4-FFF2-40B4-BE49-F238E27FC236}">
                <a16:creationId xmlns:a16="http://schemas.microsoft.com/office/drawing/2014/main" id="{AB0D8E74-F483-BAAD-B4E9-E546D4CDB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dirty="0">
                <a:latin typeface="Calibri"/>
                <a:ea typeface="+mj-lt"/>
                <a:cs typeface="+mj-lt"/>
              </a:rPr>
              <a:t>Fine-Grained Non-Interactive Key-Exchange</a:t>
            </a:r>
            <a:endParaRPr lang="en-US" dirty="0"/>
          </a:p>
        </p:txBody>
      </p:sp>
      <p:pic>
        <p:nvPicPr>
          <p:cNvPr id="5" name="Picture 6" descr="Happy Bee">
            <a:extLst>
              <a:ext uri="{FF2B5EF4-FFF2-40B4-BE49-F238E27FC236}">
                <a16:creationId xmlns:a16="http://schemas.microsoft.com/office/drawing/2014/main" id="{0192C939-02C7-125E-DCC7-700C048B0E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" y="2070346"/>
            <a:ext cx="715643" cy="7156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A796197-F6CE-52AE-AAF1-2A328F7C6BFE}"/>
                  </a:ext>
                </a:extLst>
              </p:cNvPr>
              <p:cNvSpPr txBox="1"/>
              <p:nvPr/>
            </p:nvSpPr>
            <p:spPr>
              <a:xfrm>
                <a:off x="1325403" y="2785989"/>
                <a:ext cx="25939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A796197-F6CE-52AE-AAF1-2A328F7C6B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5403" y="2785989"/>
                <a:ext cx="259396" cy="246221"/>
              </a:xfrm>
              <a:prstGeom prst="rect">
                <a:avLst/>
              </a:prstGeom>
              <a:blipFill>
                <a:blip r:embed="rId6"/>
                <a:stretch>
                  <a:fillRect l="-14286" r="-4762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6" descr="Happy Bee">
            <a:extLst>
              <a:ext uri="{FF2B5EF4-FFF2-40B4-BE49-F238E27FC236}">
                <a16:creationId xmlns:a16="http://schemas.microsoft.com/office/drawing/2014/main" id="{B5C99F28-3D84-6B88-A74B-3CBA7E5EA4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994" y="3075223"/>
            <a:ext cx="715643" cy="7156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7089D73-440E-311F-9A1E-05B6B73A54A9}"/>
                  </a:ext>
                </a:extLst>
              </p:cNvPr>
              <p:cNvSpPr txBox="1"/>
              <p:nvPr/>
            </p:nvSpPr>
            <p:spPr>
              <a:xfrm>
                <a:off x="1321117" y="3790866"/>
                <a:ext cx="25939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7089D73-440E-311F-9A1E-05B6B73A54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1117" y="3790866"/>
                <a:ext cx="259396" cy="246221"/>
              </a:xfrm>
              <a:prstGeom prst="rect">
                <a:avLst/>
              </a:prstGeom>
              <a:blipFill>
                <a:blip r:embed="rId7"/>
                <a:stretch>
                  <a:fillRect l="-19048" r="-4762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6" descr="Happy Bee">
            <a:extLst>
              <a:ext uri="{FF2B5EF4-FFF2-40B4-BE49-F238E27FC236}">
                <a16:creationId xmlns:a16="http://schemas.microsoft.com/office/drawing/2014/main" id="{1F6572C7-61E2-FE85-88B7-BB7DC69456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" y="5164935"/>
            <a:ext cx="715643" cy="7156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AA0C014-F6B7-E129-0FF5-E59023CF36B8}"/>
                  </a:ext>
                </a:extLst>
              </p:cNvPr>
              <p:cNvSpPr txBox="1"/>
              <p:nvPr/>
            </p:nvSpPr>
            <p:spPr>
              <a:xfrm>
                <a:off x="1325403" y="5880578"/>
                <a:ext cx="25939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AA0C014-F6B7-E129-0FF5-E59023CF36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5403" y="5880578"/>
                <a:ext cx="259396" cy="246221"/>
              </a:xfrm>
              <a:prstGeom prst="rect">
                <a:avLst/>
              </a:prstGeom>
              <a:blipFill>
                <a:blip r:embed="rId8"/>
                <a:stretch>
                  <a:fillRect l="-14286" r="-4762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448EF33-A208-60BE-03FB-8C27596D1221}"/>
              </a:ext>
            </a:extLst>
          </p:cNvPr>
          <p:cNvCxnSpPr>
            <a:cxnSpLocks/>
          </p:cNvCxnSpPr>
          <p:nvPr/>
        </p:nvCxnSpPr>
        <p:spPr>
          <a:xfrm>
            <a:off x="396245" y="2802660"/>
            <a:ext cx="69059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257C29F-6F85-97FB-1C87-4838E1B276A9}"/>
                  </a:ext>
                </a:extLst>
              </p:cNvPr>
              <p:cNvSpPr txBox="1"/>
              <p:nvPr/>
            </p:nvSpPr>
            <p:spPr>
              <a:xfrm>
                <a:off x="40402" y="2434122"/>
                <a:ext cx="110754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257C29F-6F85-97FB-1C87-4838E1B276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02" y="2434122"/>
                <a:ext cx="1107547" cy="276999"/>
              </a:xfrm>
              <a:prstGeom prst="rect">
                <a:avLst/>
              </a:prstGeom>
              <a:blipFill>
                <a:blip r:embed="rId9"/>
                <a:stretch>
                  <a:fillRect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6" descr="Happy Bee">
            <a:extLst>
              <a:ext uri="{FF2B5EF4-FFF2-40B4-BE49-F238E27FC236}">
                <a16:creationId xmlns:a16="http://schemas.microsoft.com/office/drawing/2014/main" id="{590D3852-C1C5-383E-54BA-5C3BD39B37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836" y="4122169"/>
            <a:ext cx="715643" cy="7156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88937A1-97CB-697D-FE24-021DC7B00103}"/>
                  </a:ext>
                </a:extLst>
              </p:cNvPr>
              <p:cNvSpPr txBox="1"/>
              <p:nvPr/>
            </p:nvSpPr>
            <p:spPr>
              <a:xfrm>
                <a:off x="1314959" y="4837812"/>
                <a:ext cx="25939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88937A1-97CB-697D-FE24-021DC7B001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4959" y="4837812"/>
                <a:ext cx="259396" cy="246221"/>
              </a:xfrm>
              <a:prstGeom prst="rect">
                <a:avLst/>
              </a:prstGeom>
              <a:blipFill>
                <a:blip r:embed="rId10"/>
                <a:stretch>
                  <a:fillRect l="-14286" r="-9524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A652128-9484-BDE7-C8A8-8239EE42025F}"/>
              </a:ext>
            </a:extLst>
          </p:cNvPr>
          <p:cNvCxnSpPr>
            <a:cxnSpLocks/>
          </p:cNvCxnSpPr>
          <p:nvPr/>
        </p:nvCxnSpPr>
        <p:spPr>
          <a:xfrm>
            <a:off x="396245" y="3744086"/>
            <a:ext cx="69059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D78C77F-2366-8E17-4599-62987092A02C}"/>
                  </a:ext>
                </a:extLst>
              </p:cNvPr>
              <p:cNvSpPr txBox="1"/>
              <p:nvPr/>
            </p:nvSpPr>
            <p:spPr>
              <a:xfrm>
                <a:off x="40402" y="3375548"/>
                <a:ext cx="108651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D78C77F-2366-8E17-4599-62987092A0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02" y="3375548"/>
                <a:ext cx="1086515" cy="276999"/>
              </a:xfrm>
              <a:prstGeom prst="rect">
                <a:avLst/>
              </a:prstGeom>
              <a:blipFill>
                <a:blip r:embed="rId11"/>
                <a:stretch>
                  <a:fillRect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0776D3E-349A-3C1C-F9B7-8D0E2D43B211}"/>
              </a:ext>
            </a:extLst>
          </p:cNvPr>
          <p:cNvCxnSpPr>
            <a:cxnSpLocks/>
          </p:cNvCxnSpPr>
          <p:nvPr/>
        </p:nvCxnSpPr>
        <p:spPr>
          <a:xfrm>
            <a:off x="381010" y="4828444"/>
            <a:ext cx="69059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5933CA0-25E6-98C4-A9F0-A200BCECADC3}"/>
                  </a:ext>
                </a:extLst>
              </p:cNvPr>
              <p:cNvSpPr txBox="1"/>
              <p:nvPr/>
            </p:nvSpPr>
            <p:spPr>
              <a:xfrm>
                <a:off x="25167" y="4459906"/>
                <a:ext cx="105137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5933CA0-25E6-98C4-A9F0-A200BCECAD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67" y="4459906"/>
                <a:ext cx="1051377" cy="276999"/>
              </a:xfrm>
              <a:prstGeom prst="rect">
                <a:avLst/>
              </a:prstGeom>
              <a:blipFill>
                <a:blip r:embed="rId12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D21BA59-3C1E-C0C5-8D2A-CEC1494991EE}"/>
              </a:ext>
            </a:extLst>
          </p:cNvPr>
          <p:cNvCxnSpPr>
            <a:cxnSpLocks/>
          </p:cNvCxnSpPr>
          <p:nvPr/>
        </p:nvCxnSpPr>
        <p:spPr>
          <a:xfrm>
            <a:off x="381010" y="5820488"/>
            <a:ext cx="69059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443262C-59ED-C1B2-C5ED-85779CF5F959}"/>
                  </a:ext>
                </a:extLst>
              </p:cNvPr>
              <p:cNvSpPr txBox="1"/>
              <p:nvPr/>
            </p:nvSpPr>
            <p:spPr>
              <a:xfrm>
                <a:off x="25167" y="5451950"/>
                <a:ext cx="111716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443262C-59ED-C1B2-C5ED-85779CF5F9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67" y="5451950"/>
                <a:ext cx="1117164" cy="276999"/>
              </a:xfrm>
              <a:prstGeom prst="rect">
                <a:avLst/>
              </a:prstGeom>
              <a:blipFill>
                <a:blip r:embed="rId13"/>
                <a:stretch>
                  <a:fillRect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03F7AA0-59B8-6FBE-6745-737FD8F72AEF}"/>
                  </a:ext>
                </a:extLst>
              </p:cNvPr>
              <p:cNvSpPr txBox="1"/>
              <p:nvPr/>
            </p:nvSpPr>
            <p:spPr>
              <a:xfrm>
                <a:off x="2792629" y="2489827"/>
                <a:ext cx="21925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p>
                          </m:s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…, 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</m:s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,…</m:t>
                          </m:r>
                        </m:e>
                      </m:d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03F7AA0-59B8-6FBE-6745-737FD8F72A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2629" y="2489827"/>
                <a:ext cx="2192523" cy="276999"/>
              </a:xfrm>
              <a:prstGeom prst="rect">
                <a:avLst/>
              </a:prstGeom>
              <a:blipFill>
                <a:blip r:embed="rId14"/>
                <a:stretch>
                  <a:fillRect l="-1149" b="-2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3B70C1C0-8A69-8B3D-0D1A-2CF8B3893711}"/>
              </a:ext>
            </a:extLst>
          </p:cNvPr>
          <p:cNvCxnSpPr/>
          <p:nvPr/>
        </p:nvCxnSpPr>
        <p:spPr>
          <a:xfrm>
            <a:off x="2080977" y="2663139"/>
            <a:ext cx="3542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29C018D3-5EED-C744-5D47-1D6B2ABACD2E}"/>
              </a:ext>
            </a:extLst>
          </p:cNvPr>
          <p:cNvCxnSpPr/>
          <p:nvPr/>
        </p:nvCxnSpPr>
        <p:spPr>
          <a:xfrm>
            <a:off x="2080977" y="3645983"/>
            <a:ext cx="3542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F6F7F9C-348A-98F4-1B7B-0BECED23A23A}"/>
                  </a:ext>
                </a:extLst>
              </p:cNvPr>
              <p:cNvSpPr txBox="1"/>
              <p:nvPr/>
            </p:nvSpPr>
            <p:spPr>
              <a:xfrm>
                <a:off x="2792629" y="3478926"/>
                <a:ext cx="2229200" cy="3126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…, 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,…, 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F6F7F9C-348A-98F4-1B7B-0BECED23A2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2629" y="3478926"/>
                <a:ext cx="2229200" cy="312650"/>
              </a:xfrm>
              <a:prstGeom prst="rect">
                <a:avLst/>
              </a:prstGeom>
              <a:blipFill>
                <a:blip r:embed="rId15"/>
                <a:stretch>
                  <a:fillRect l="-113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F80F5AA3-CA71-A297-7357-F8CD99C38D61}"/>
              </a:ext>
            </a:extLst>
          </p:cNvPr>
          <p:cNvCxnSpPr/>
          <p:nvPr/>
        </p:nvCxnSpPr>
        <p:spPr>
          <a:xfrm>
            <a:off x="2080977" y="4632511"/>
            <a:ext cx="3542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6E212F58-0AA8-853C-7A76-5F7D4C355994}"/>
                  </a:ext>
                </a:extLst>
              </p:cNvPr>
              <p:cNvSpPr txBox="1"/>
              <p:nvPr/>
            </p:nvSpPr>
            <p:spPr>
              <a:xfrm>
                <a:off x="2792629" y="4465454"/>
                <a:ext cx="224343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…, 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,…, 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6E212F58-0AA8-853C-7A76-5F7D4C3559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2629" y="4465454"/>
                <a:ext cx="2243435" cy="276999"/>
              </a:xfrm>
              <a:prstGeom prst="rect">
                <a:avLst/>
              </a:prstGeom>
              <a:blipFill>
                <a:blip r:embed="rId16"/>
                <a:stretch>
                  <a:fillRect b="-2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5EE54C8F-C06F-ABAF-A877-C01E584ACDB4}"/>
              </a:ext>
            </a:extLst>
          </p:cNvPr>
          <p:cNvCxnSpPr/>
          <p:nvPr/>
        </p:nvCxnSpPr>
        <p:spPr>
          <a:xfrm>
            <a:off x="2080977" y="5619007"/>
            <a:ext cx="3542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619FC3F-E45B-F725-BF09-25CD770B66DF}"/>
                  </a:ext>
                </a:extLst>
              </p:cNvPr>
              <p:cNvSpPr txBox="1"/>
              <p:nvPr/>
            </p:nvSpPr>
            <p:spPr>
              <a:xfrm>
                <a:off x="2792629" y="5451950"/>
                <a:ext cx="2292166" cy="3126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 …, 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,…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619FC3F-E45B-F725-BF09-25CD770B66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2629" y="5451950"/>
                <a:ext cx="2292166" cy="312650"/>
              </a:xfrm>
              <a:prstGeom prst="rect">
                <a:avLst/>
              </a:prstGeom>
              <a:blipFill>
                <a:blip r:embed="rId17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ight Brace 5">
            <a:extLst>
              <a:ext uri="{FF2B5EF4-FFF2-40B4-BE49-F238E27FC236}">
                <a16:creationId xmlns:a16="http://schemas.microsoft.com/office/drawing/2014/main" id="{9D32CD35-30EB-FABA-DFED-D3875FFE1CD6}"/>
              </a:ext>
            </a:extLst>
          </p:cNvPr>
          <p:cNvSpPr/>
          <p:nvPr/>
        </p:nvSpPr>
        <p:spPr>
          <a:xfrm>
            <a:off x="4916484" y="2342604"/>
            <a:ext cx="490417" cy="1872419"/>
          </a:xfrm>
          <a:prstGeom prst="rightBrac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66AB8DD7-B24D-8C4B-5881-D62C9D26C323}"/>
              </a:ext>
            </a:extLst>
          </p:cNvPr>
          <p:cNvSpPr/>
          <p:nvPr/>
        </p:nvSpPr>
        <p:spPr>
          <a:xfrm>
            <a:off x="4916484" y="4406661"/>
            <a:ext cx="490417" cy="1872419"/>
          </a:xfrm>
          <a:prstGeom prst="rightBrac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36464052-141B-6A2A-A85D-6752A1AEFEE4}"/>
              </a:ext>
            </a:extLst>
          </p:cNvPr>
          <p:cNvSpPr/>
          <p:nvPr/>
        </p:nvSpPr>
        <p:spPr>
          <a:xfrm>
            <a:off x="3796496" y="3397734"/>
            <a:ext cx="360769" cy="459549"/>
          </a:xfrm>
          <a:prstGeom prst="roundRect">
            <a:avLst/>
          </a:pr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452DF5F7-E130-5686-3856-BDF7E9D3F967}"/>
              </a:ext>
            </a:extLst>
          </p:cNvPr>
          <p:cNvSpPr/>
          <p:nvPr/>
        </p:nvSpPr>
        <p:spPr>
          <a:xfrm>
            <a:off x="4200841" y="2412854"/>
            <a:ext cx="360769" cy="459549"/>
          </a:xfrm>
          <a:prstGeom prst="roundRect">
            <a:avLst/>
          </a:pr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6617782F-E121-72B5-6947-562695174373}"/>
              </a:ext>
            </a:extLst>
          </p:cNvPr>
          <p:cNvSpPr/>
          <p:nvPr/>
        </p:nvSpPr>
        <p:spPr>
          <a:xfrm>
            <a:off x="3796496" y="4379367"/>
            <a:ext cx="360769" cy="459549"/>
          </a:xfrm>
          <a:prstGeom prst="roundRect">
            <a:avLst/>
          </a:prstGeom>
          <a:solidFill>
            <a:schemeClr val="accent4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711EEA62-F790-E320-638F-0D6E116CD10E}"/>
              </a:ext>
            </a:extLst>
          </p:cNvPr>
          <p:cNvSpPr/>
          <p:nvPr/>
        </p:nvSpPr>
        <p:spPr>
          <a:xfrm>
            <a:off x="4257496" y="5377005"/>
            <a:ext cx="360769" cy="459549"/>
          </a:xfrm>
          <a:prstGeom prst="roundRect">
            <a:avLst/>
          </a:prstGeom>
          <a:solidFill>
            <a:schemeClr val="accent4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CB660BC7-FA71-DC1B-015E-1F78DCF3FC00}"/>
              </a:ext>
            </a:extLst>
          </p:cNvPr>
          <p:cNvSpPr/>
          <p:nvPr/>
        </p:nvSpPr>
        <p:spPr>
          <a:xfrm>
            <a:off x="7533549" y="2233914"/>
            <a:ext cx="490417" cy="4045165"/>
          </a:xfrm>
          <a:prstGeom prst="rightBrac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BBE8C47-AC0B-6C95-E819-4F3D2407D5F3}"/>
                  </a:ext>
                </a:extLst>
              </p:cNvPr>
              <p:cNvSpPr txBox="1"/>
              <p:nvPr/>
            </p:nvSpPr>
            <p:spPr>
              <a:xfrm>
                <a:off x="8171735" y="4075556"/>
                <a:ext cx="1957587" cy="3498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𝑘𝑒𝑦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p>
                      </m:sSup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</m:oMath>
                  </m:oMathPara>
                </a14:m>
                <a:endParaRPr lang="en-US" sz="2000" b="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BBE8C47-AC0B-6C95-E819-4F3D2407D5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1735" y="4075556"/>
                <a:ext cx="1957587" cy="349839"/>
              </a:xfrm>
              <a:prstGeom prst="rect">
                <a:avLst/>
              </a:prstGeom>
              <a:blipFill>
                <a:blip r:embed="rId18"/>
                <a:stretch>
                  <a:fillRect l="-4516" t="-3571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7EB7A98-5803-9B3E-3DFE-CBEE294C4570}"/>
                  </a:ext>
                </a:extLst>
              </p:cNvPr>
              <p:cNvSpPr txBox="1"/>
              <p:nvPr/>
            </p:nvSpPr>
            <p:spPr>
              <a:xfrm>
                <a:off x="5504032" y="2975806"/>
                <a:ext cx="2085827" cy="6439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0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0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𝑐𝑜𝑙𝑙𝑖𝑠𝑖𝑜𝑛</m:t>
                      </m:r>
                      <m:r>
                        <a:rPr lang="en-US" sz="2000" b="0" i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r>
                        <a:rPr lang="en-US" sz="2000" b="0" i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j</m:t>
                          </m:r>
                        </m:sub>
                      </m:sSub>
                    </m:oMath>
                  </m:oMathPara>
                </a14:m>
                <a:endParaRPr lang="en-US" sz="2000" b="0" dirty="0">
                  <a:solidFill>
                    <a:schemeClr val="accent5">
                      <a:lumMod val="75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0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</m:oMath>
                  </m:oMathPara>
                </a14:m>
                <a:endParaRPr lang="en-US" sz="2000" b="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7EB7A98-5803-9B3E-3DFE-CBEE294C45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4032" y="2975806"/>
                <a:ext cx="2085827" cy="643959"/>
              </a:xfrm>
              <a:prstGeom prst="rect">
                <a:avLst/>
              </a:prstGeom>
              <a:blipFill>
                <a:blip r:embed="rId19"/>
                <a:stretch>
                  <a:fillRect l="-3030" t="-3846" b="-9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6135020-EF21-383F-5791-AC7C052B4554}"/>
                  </a:ext>
                </a:extLst>
              </p:cNvPr>
              <p:cNvSpPr txBox="1"/>
              <p:nvPr/>
            </p:nvSpPr>
            <p:spPr>
              <a:xfrm>
                <a:off x="5504032" y="4997223"/>
                <a:ext cx="2182585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0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′:</m:t>
                      </m:r>
                      <m:r>
                        <a:rPr lang="en-US" sz="20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𝑐𝑜𝑙𝑙𝑖𝑠𝑖𝑜𝑛</m:t>
                      </m:r>
                      <m:r>
                        <a:rPr lang="en-US" sz="2000" b="0" i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k</m:t>
                          </m:r>
                        </m:sub>
                      </m:sSub>
                      <m:r>
                        <a:rPr lang="en-US" sz="2000" b="0" i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l</m:t>
                          </m:r>
                        </m:sub>
                      </m:sSub>
                    </m:oMath>
                  </m:oMathPara>
                </a14:m>
                <a:endParaRPr lang="en-US" sz="2000" b="0" dirty="0">
                  <a:solidFill>
                    <a:schemeClr val="accent5">
                      <a:lumMod val="75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0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′: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g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20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000" b="0" i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000" b="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6135020-EF21-383F-5791-AC7C052B45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4032" y="4997223"/>
                <a:ext cx="2182585" cy="615553"/>
              </a:xfrm>
              <a:prstGeom prst="rect">
                <a:avLst/>
              </a:prstGeom>
              <a:blipFill>
                <a:blip r:embed="rId20"/>
                <a:stretch>
                  <a:fillRect l="-4624" t="-4000" b="-1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47069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1">
            <a:extLst>
              <a:ext uri="{FF2B5EF4-FFF2-40B4-BE49-F238E27FC236}">
                <a16:creationId xmlns:a16="http://schemas.microsoft.com/office/drawing/2014/main" id="{04A1119A-A796-4FA3-2C18-43D22B14A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Fine-grained 4-NIKE in the </a:t>
            </a:r>
            <a:r>
              <a:rPr lang="en-US" sz="4800" dirty="0" err="1"/>
              <a:t>Shoup’s</a:t>
            </a:r>
            <a:r>
              <a:rPr lang="en-US" sz="4800" dirty="0"/>
              <a:t> GGM</a:t>
            </a:r>
          </a:p>
        </p:txBody>
      </p:sp>
      <p:sp>
        <p:nvSpPr>
          <p:cNvPr id="38" name="Footer Placeholder 3">
            <a:extLst>
              <a:ext uri="{FF2B5EF4-FFF2-40B4-BE49-F238E27FC236}">
                <a16:creationId xmlns:a16="http://schemas.microsoft.com/office/drawing/2014/main" id="{AB0D8E74-F483-BAAD-B4E9-E546D4CDB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dirty="0">
                <a:latin typeface="Calibri"/>
                <a:ea typeface="+mj-lt"/>
                <a:cs typeface="+mj-lt"/>
              </a:rPr>
              <a:t>Fine-Grained Non-Interactive Key-Exchange</a:t>
            </a:r>
            <a:endParaRPr lang="en-US" dirty="0"/>
          </a:p>
        </p:txBody>
      </p:sp>
      <p:pic>
        <p:nvPicPr>
          <p:cNvPr id="5" name="Picture 6" descr="Happy Bee">
            <a:extLst>
              <a:ext uri="{FF2B5EF4-FFF2-40B4-BE49-F238E27FC236}">
                <a16:creationId xmlns:a16="http://schemas.microsoft.com/office/drawing/2014/main" id="{0192C939-02C7-125E-DCC7-700C048B0E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80" y="2070346"/>
            <a:ext cx="715643" cy="7156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A796197-F6CE-52AE-AAF1-2A328F7C6BFE}"/>
                  </a:ext>
                </a:extLst>
              </p:cNvPr>
              <p:cNvSpPr txBox="1"/>
              <p:nvPr/>
            </p:nvSpPr>
            <p:spPr>
              <a:xfrm>
                <a:off x="1325403" y="2785989"/>
                <a:ext cx="25939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A796197-F6CE-52AE-AAF1-2A328F7C6B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5403" y="2785989"/>
                <a:ext cx="259396" cy="246221"/>
              </a:xfrm>
              <a:prstGeom prst="rect">
                <a:avLst/>
              </a:prstGeom>
              <a:blipFill>
                <a:blip r:embed="rId7"/>
                <a:stretch>
                  <a:fillRect l="-14286" r="-4762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6" descr="Happy Bee">
            <a:extLst>
              <a:ext uri="{FF2B5EF4-FFF2-40B4-BE49-F238E27FC236}">
                <a16:creationId xmlns:a16="http://schemas.microsoft.com/office/drawing/2014/main" id="{B5C99F28-3D84-6B88-A74B-3CBA7E5EA4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2994" y="3075223"/>
            <a:ext cx="715643" cy="7156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7089D73-440E-311F-9A1E-05B6B73A54A9}"/>
                  </a:ext>
                </a:extLst>
              </p:cNvPr>
              <p:cNvSpPr txBox="1"/>
              <p:nvPr/>
            </p:nvSpPr>
            <p:spPr>
              <a:xfrm>
                <a:off x="1321117" y="3790866"/>
                <a:ext cx="25939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7089D73-440E-311F-9A1E-05B6B73A54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1117" y="3790866"/>
                <a:ext cx="259396" cy="246221"/>
              </a:xfrm>
              <a:prstGeom prst="rect">
                <a:avLst/>
              </a:prstGeom>
              <a:blipFill>
                <a:blip r:embed="rId8"/>
                <a:stretch>
                  <a:fillRect l="-19048" r="-4762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6" descr="Happy Bee">
            <a:extLst>
              <a:ext uri="{FF2B5EF4-FFF2-40B4-BE49-F238E27FC236}">
                <a16:creationId xmlns:a16="http://schemas.microsoft.com/office/drawing/2014/main" id="{1F6572C7-61E2-FE85-88B7-BB7DC69456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80" y="5164935"/>
            <a:ext cx="715643" cy="7156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AA0C014-F6B7-E129-0FF5-E59023CF36B8}"/>
                  </a:ext>
                </a:extLst>
              </p:cNvPr>
              <p:cNvSpPr txBox="1"/>
              <p:nvPr/>
            </p:nvSpPr>
            <p:spPr>
              <a:xfrm>
                <a:off x="1325403" y="5880578"/>
                <a:ext cx="25939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AA0C014-F6B7-E129-0FF5-E59023CF36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5403" y="5880578"/>
                <a:ext cx="259396" cy="246221"/>
              </a:xfrm>
              <a:prstGeom prst="rect">
                <a:avLst/>
              </a:prstGeom>
              <a:blipFill>
                <a:blip r:embed="rId9"/>
                <a:stretch>
                  <a:fillRect l="-14286" r="-4762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6" descr="Happy Bee">
            <a:extLst>
              <a:ext uri="{FF2B5EF4-FFF2-40B4-BE49-F238E27FC236}">
                <a16:creationId xmlns:a16="http://schemas.microsoft.com/office/drawing/2014/main" id="{590D3852-C1C5-383E-54BA-5C3BD39B37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6836" y="4122169"/>
            <a:ext cx="715643" cy="7156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88937A1-97CB-697D-FE24-021DC7B00103}"/>
                  </a:ext>
                </a:extLst>
              </p:cNvPr>
              <p:cNvSpPr txBox="1"/>
              <p:nvPr/>
            </p:nvSpPr>
            <p:spPr>
              <a:xfrm>
                <a:off x="1314959" y="4837812"/>
                <a:ext cx="25939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88937A1-97CB-697D-FE24-021DC7B001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4959" y="4837812"/>
                <a:ext cx="259396" cy="246221"/>
              </a:xfrm>
              <a:prstGeom prst="rect">
                <a:avLst/>
              </a:prstGeom>
              <a:blipFill>
                <a:blip r:embed="rId10"/>
                <a:stretch>
                  <a:fillRect l="-14286" r="-9524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ight Brace 5">
            <a:extLst>
              <a:ext uri="{FF2B5EF4-FFF2-40B4-BE49-F238E27FC236}">
                <a16:creationId xmlns:a16="http://schemas.microsoft.com/office/drawing/2014/main" id="{9D32CD35-30EB-FABA-DFED-D3875FFE1CD6}"/>
              </a:ext>
            </a:extLst>
          </p:cNvPr>
          <p:cNvSpPr/>
          <p:nvPr/>
        </p:nvSpPr>
        <p:spPr>
          <a:xfrm>
            <a:off x="1834316" y="2179036"/>
            <a:ext cx="490417" cy="1872419"/>
          </a:xfrm>
          <a:prstGeom prst="rightBrac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66AB8DD7-B24D-8C4B-5881-D62C9D26C323}"/>
              </a:ext>
            </a:extLst>
          </p:cNvPr>
          <p:cNvSpPr/>
          <p:nvPr/>
        </p:nvSpPr>
        <p:spPr>
          <a:xfrm>
            <a:off x="1834316" y="4243093"/>
            <a:ext cx="490417" cy="1872419"/>
          </a:xfrm>
          <a:prstGeom prst="rightBrac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Brace 14">
            <a:extLst>
              <a:ext uri="{FF2B5EF4-FFF2-40B4-BE49-F238E27FC236}">
                <a16:creationId xmlns:a16="http://schemas.microsoft.com/office/drawing/2014/main" id="{A9F0C77D-939E-F573-B682-70FB017A52BD}"/>
              </a:ext>
            </a:extLst>
          </p:cNvPr>
          <p:cNvSpPr/>
          <p:nvPr/>
        </p:nvSpPr>
        <p:spPr>
          <a:xfrm>
            <a:off x="4451381" y="2070346"/>
            <a:ext cx="490417" cy="4045165"/>
          </a:xfrm>
          <a:prstGeom prst="rightBrac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pic>
        <p:nvPicPr>
          <p:cNvPr id="21" name="Graphic 20" descr="Danger with solid fill">
            <a:extLst>
              <a:ext uri="{FF2B5EF4-FFF2-40B4-BE49-F238E27FC236}">
                <a16:creationId xmlns:a16="http://schemas.microsoft.com/office/drawing/2014/main" id="{AA997E10-6D26-B144-B06B-56BF3C3142A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864809" y="1960268"/>
            <a:ext cx="1286657" cy="12866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4C0ADAA-8132-4F09-9231-87A2BF388B17}"/>
                  </a:ext>
                </a:extLst>
              </p:cNvPr>
              <p:cNvSpPr txBox="1"/>
              <p:nvPr/>
            </p:nvSpPr>
            <p:spPr>
              <a:xfrm>
                <a:off x="8155752" y="1960268"/>
                <a:ext cx="3844642" cy="18166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Adversary can compute the </a:t>
                </a:r>
                <a:r>
                  <a:rPr lang="en-US" dirty="0" err="1">
                    <a:solidFill>
                      <a:srgbClr val="FF0000"/>
                    </a:solidFill>
                  </a:rPr>
                  <a:t>dlog</a:t>
                </a:r>
                <a:r>
                  <a:rPr lang="en-US" dirty="0">
                    <a:solidFill>
                      <a:srgbClr val="FF0000"/>
                    </a:solidFill>
                  </a:rPr>
                  <a:t> of any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group element in time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using 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Shank’s BSGS algorithm [Sha71], or 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Pollard’s rho algorithm [Pol75].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d</a:t>
                </a:r>
                <a:r>
                  <a:rPr lang="en-US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log</a:t>
                </a:r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computation has runtime</a:t>
                </a:r>
              </a:p>
              <a:p>
                <a:pPr lvl="1"/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rad>
                  </m:oMath>
                </a14:m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for interval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. 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4C0ADAA-8132-4F09-9231-87A2BF388B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5752" y="1960268"/>
                <a:ext cx="3844642" cy="1816651"/>
              </a:xfrm>
              <a:prstGeom prst="rect">
                <a:avLst/>
              </a:prstGeom>
              <a:blipFill>
                <a:blip r:embed="rId13"/>
                <a:stretch>
                  <a:fillRect l="-1645" t="-1389" r="-329" b="-4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8E8097D-001B-5ED3-B5B8-F0784F8A8DC1}"/>
                  </a:ext>
                </a:extLst>
              </p:cNvPr>
              <p:cNvSpPr txBox="1"/>
              <p:nvPr/>
            </p:nvSpPr>
            <p:spPr>
              <a:xfrm>
                <a:off x="2424231" y="2785989"/>
                <a:ext cx="2085827" cy="6439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0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0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𝑐𝑜𝑙𝑙𝑖𝑠𝑖𝑜𝑛</m:t>
                      </m:r>
                      <m:r>
                        <a:rPr lang="en-US" sz="2000" b="0" i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r>
                        <a:rPr lang="en-US" sz="2000" b="0" i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j</m:t>
                          </m:r>
                        </m:sub>
                      </m:sSub>
                    </m:oMath>
                  </m:oMathPara>
                </a14:m>
                <a:endParaRPr lang="en-US" sz="2000" b="0" dirty="0">
                  <a:solidFill>
                    <a:schemeClr val="accent5">
                      <a:lumMod val="75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0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</m:oMath>
                  </m:oMathPara>
                </a14:m>
                <a:endParaRPr lang="en-US" sz="2000" b="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8E8097D-001B-5ED3-B5B8-F0784F8A8D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4231" y="2785989"/>
                <a:ext cx="2085827" cy="643959"/>
              </a:xfrm>
              <a:prstGeom prst="rect">
                <a:avLst/>
              </a:prstGeom>
              <a:blipFill>
                <a:blip r:embed="rId14"/>
                <a:stretch>
                  <a:fillRect l="-3636" t="-3846" b="-9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38F75F5-043D-98EC-36BD-1239F69A203F}"/>
                  </a:ext>
                </a:extLst>
              </p:cNvPr>
              <p:cNvSpPr txBox="1"/>
              <p:nvPr/>
            </p:nvSpPr>
            <p:spPr>
              <a:xfrm>
                <a:off x="2424231" y="4807406"/>
                <a:ext cx="2182585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0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′:</m:t>
                      </m:r>
                      <m:r>
                        <a:rPr lang="en-US" sz="20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𝑐𝑜𝑙𝑙𝑖𝑠𝑖𝑜𝑛</m:t>
                      </m:r>
                      <m:r>
                        <a:rPr lang="en-US" sz="2000" b="0" i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k</m:t>
                          </m:r>
                        </m:sub>
                      </m:sSub>
                      <m:r>
                        <a:rPr lang="en-US" sz="2000" b="0" i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l</m:t>
                          </m:r>
                        </m:sub>
                      </m:sSub>
                    </m:oMath>
                  </m:oMathPara>
                </a14:m>
                <a:endParaRPr lang="en-US" sz="2000" b="0" dirty="0">
                  <a:solidFill>
                    <a:schemeClr val="accent5">
                      <a:lumMod val="75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0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′: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g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20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000" b="0" i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000" b="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38F75F5-043D-98EC-36BD-1239F69A20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4231" y="4807406"/>
                <a:ext cx="2182585" cy="615553"/>
              </a:xfrm>
              <a:prstGeom prst="rect">
                <a:avLst/>
              </a:prstGeom>
              <a:blipFill>
                <a:blip r:embed="rId15"/>
                <a:stretch>
                  <a:fillRect l="-4651" t="-4000" b="-1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A52F474-9C19-750B-1709-039485563C40}"/>
                  </a:ext>
                </a:extLst>
              </p:cNvPr>
              <p:cNvSpPr txBox="1"/>
              <p:nvPr/>
            </p:nvSpPr>
            <p:spPr>
              <a:xfrm>
                <a:off x="5011361" y="3893254"/>
                <a:ext cx="1957587" cy="3498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𝑘𝑒𝑦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p>
                      </m:sSup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</m:oMath>
                  </m:oMathPara>
                </a14:m>
                <a:endParaRPr lang="en-US" sz="2000" b="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A52F474-9C19-750B-1709-039485563C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1361" y="3893254"/>
                <a:ext cx="1957587" cy="349839"/>
              </a:xfrm>
              <a:prstGeom prst="rect">
                <a:avLst/>
              </a:prstGeom>
              <a:blipFill>
                <a:blip r:embed="rId16"/>
                <a:stretch>
                  <a:fillRect l="-3871" t="-3448"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731232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B8134A22-5D3C-A86E-53BA-512B6A24C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Fine-grained 4-NIKE in the </a:t>
            </a:r>
            <a:r>
              <a:rPr lang="en-US" sz="4800" dirty="0" err="1"/>
              <a:t>Shoup’s</a:t>
            </a:r>
            <a:r>
              <a:rPr lang="en-US" sz="4800" dirty="0"/>
              <a:t> GGM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9AAC32EB-9B4F-EB83-F4E6-99F23DE797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84630"/>
            <a:ext cx="10058400" cy="3136011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>
                <a:solidFill>
                  <a:srgbClr val="C00000"/>
                </a:solidFill>
              </a:rPr>
              <a:t>Challenge: </a:t>
            </a:r>
            <a:r>
              <a:rPr lang="en-US" sz="2200" dirty="0"/>
              <a:t>Idea of 4-NIKE from </a:t>
            </a:r>
            <a:r>
              <a:rPr lang="en-US" sz="2200" b="1" dirty="0"/>
              <a:t>idealized</a:t>
            </a:r>
            <a:r>
              <a:rPr lang="en-US" sz="2200" dirty="0"/>
              <a:t> 2-NIKE relies on its </a:t>
            </a:r>
            <a:r>
              <a:rPr lang="en-US" sz="2200" b="1" dirty="0"/>
              <a:t>optimal security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>
                <a:solidFill>
                  <a:srgbClr val="C00000"/>
                </a:solidFill>
              </a:rPr>
              <a:t> It fails in cryptographic groups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</p:txBody>
      </p:sp>
      <p:sp>
        <p:nvSpPr>
          <p:cNvPr id="23" name="Footer Placeholder 3">
            <a:extLst>
              <a:ext uri="{FF2B5EF4-FFF2-40B4-BE49-F238E27FC236}">
                <a16:creationId xmlns:a16="http://schemas.microsoft.com/office/drawing/2014/main" id="{608497DD-1F29-A7D5-DE8B-52450805D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US" sz="900" dirty="0">
                <a:latin typeface="Calibri"/>
                <a:ea typeface="+mj-lt"/>
                <a:cs typeface="+mj-lt"/>
              </a:rPr>
              <a:t>Fine-Grained Non-Interactive Key-Exchange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9645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04AE052-80F9-3ADE-2BE4-17E9B5004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Fine-grained 4-NIKE in the </a:t>
            </a:r>
            <a:r>
              <a:rPr lang="en-US" sz="4800" dirty="0" err="1"/>
              <a:t>Shoup’s</a:t>
            </a:r>
            <a:r>
              <a:rPr lang="en-US" sz="4800" dirty="0"/>
              <a:t> GGM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5">
                <a:extLst>
                  <a:ext uri="{FF2B5EF4-FFF2-40B4-BE49-F238E27FC236}">
                    <a16:creationId xmlns:a16="http://schemas.microsoft.com/office/drawing/2014/main" id="{9AAC32EB-9B4F-EB83-F4E6-99F23DE797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984630"/>
                <a:ext cx="10058400" cy="313601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200" dirty="0">
                    <a:solidFill>
                      <a:srgbClr val="C00000"/>
                    </a:solidFill>
                  </a:rPr>
                  <a:t>Challenge: </a:t>
                </a:r>
                <a:r>
                  <a:rPr lang="en-US" sz="2200" dirty="0"/>
                  <a:t>Idea of 4-NIKE from </a:t>
                </a:r>
                <a:r>
                  <a:rPr lang="en-US" sz="2200" b="1" dirty="0"/>
                  <a:t>idealized</a:t>
                </a:r>
                <a:r>
                  <a:rPr lang="en-US" sz="2200" dirty="0"/>
                  <a:t> 2-NIKE relies on its optimal security</a:t>
                </a:r>
              </a:p>
              <a:p>
                <a:pPr lvl="1">
                  <a:buFont typeface="Wingdings" pitchFamily="2" charset="2"/>
                  <a:buChar char="Ø"/>
                </a:pPr>
                <a:r>
                  <a:rPr lang="en-US" sz="2000" dirty="0"/>
                  <a:t> It fails in cryptographic groups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200" dirty="0">
                    <a:solidFill>
                      <a:srgbClr val="C00000"/>
                    </a:solidFill>
                  </a:rPr>
                  <a:t>Solution: </a:t>
                </a:r>
                <a:r>
                  <a:rPr lang="en-US" sz="2200" dirty="0"/>
                  <a:t>Increase group size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en-US" sz="2200" dirty="0">
                  <a:solidFill>
                    <a:srgbClr val="C00000"/>
                  </a:solidFill>
                </a:endParaRPr>
              </a:p>
              <a:p>
                <a:pPr lvl="1">
                  <a:buFont typeface="Wingdings" pitchFamily="2" charset="2"/>
                  <a:buChar char="Ø"/>
                </a:pPr>
                <a:r>
                  <a:rPr lang="en-US" sz="2000" dirty="0">
                    <a:solidFill>
                      <a:srgbClr val="C0000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C00000"/>
                    </a:solidFill>
                  </a:rPr>
                  <a:t>dlog</a:t>
                </a:r>
                <a:r>
                  <a:rPr lang="en-US" sz="2000" dirty="0">
                    <a:solidFill>
                      <a:srgbClr val="C00000"/>
                    </a:solidFill>
                  </a:rPr>
                  <a:t> takes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000" dirty="0">
                    <a:solidFill>
                      <a:srgbClr val="C00000"/>
                    </a:solidFill>
                  </a:rPr>
                  <a:t> time</a:t>
                </a:r>
              </a:p>
            </p:txBody>
          </p:sp>
        </mc:Choice>
        <mc:Fallback xmlns="">
          <p:sp>
            <p:nvSpPr>
              <p:cNvPr id="13" name="Content Placeholder 5">
                <a:extLst>
                  <a:ext uri="{FF2B5EF4-FFF2-40B4-BE49-F238E27FC236}">
                    <a16:creationId xmlns:a16="http://schemas.microsoft.com/office/drawing/2014/main" id="{9AAC32EB-9B4F-EB83-F4E6-99F23DE797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984630"/>
                <a:ext cx="10058400" cy="3136011"/>
              </a:xfrm>
              <a:blipFill>
                <a:blip r:embed="rId6"/>
                <a:stretch>
                  <a:fillRect l="-1765" t="-2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F5BA7E7C-33BD-1EFA-B6EF-6E3519ABA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US" sz="900" dirty="0">
                <a:latin typeface="Calibri"/>
                <a:ea typeface="+mj-lt"/>
                <a:cs typeface="+mj-lt"/>
              </a:rPr>
              <a:t>Fine-Grained Non-Interactive Key-Exchange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9647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appy Bee">
            <a:extLst>
              <a:ext uri="{FF2B5EF4-FFF2-40B4-BE49-F238E27FC236}">
                <a16:creationId xmlns:a16="http://schemas.microsoft.com/office/drawing/2014/main" id="{81C6489F-400A-D549-B1CC-120C0B9D4D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096171" y="2266719"/>
            <a:ext cx="715643" cy="715643"/>
          </a:xfrm>
        </p:spPr>
      </p:pic>
      <p:sp>
        <p:nvSpPr>
          <p:cNvPr id="39" name="Footer Placeholder 3">
            <a:extLst>
              <a:ext uri="{FF2B5EF4-FFF2-40B4-BE49-F238E27FC236}">
                <a16:creationId xmlns:a16="http://schemas.microsoft.com/office/drawing/2014/main" id="{2BEADDE8-5ACA-BA22-3AAF-54F8B724D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dirty="0">
                <a:latin typeface="Calibri"/>
                <a:ea typeface="+mj-lt"/>
                <a:cs typeface="+mj-lt"/>
              </a:rPr>
              <a:t>Fine-Grained Non-Interactive Key-Exchange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9F2ECF6-0D4C-396B-6616-01A7EDFDC7AA}"/>
              </a:ext>
            </a:extLst>
          </p:cNvPr>
          <p:cNvSpPr>
            <a:spLocks noGrp="1"/>
          </p:cNvSpPr>
          <p:nvPr/>
        </p:nvSpPr>
        <p:spPr>
          <a:xfrm>
            <a:off x="1098087" y="319698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K-Party Non-Interactive Key-Exchange (K-NIKE)</a:t>
            </a:r>
            <a:endParaRPr lang="en-US" sz="40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55E529D-DB11-B4FB-9271-3FEA857A117A}"/>
                  </a:ext>
                </a:extLst>
              </p:cNvPr>
              <p:cNvSpPr txBox="1"/>
              <p:nvPr/>
            </p:nvSpPr>
            <p:spPr>
              <a:xfrm>
                <a:off x="1324294" y="2982362"/>
                <a:ext cx="25939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55E529D-DB11-B4FB-9271-3FEA857A11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4294" y="2982362"/>
                <a:ext cx="259396" cy="246221"/>
              </a:xfrm>
              <a:prstGeom prst="rect">
                <a:avLst/>
              </a:prstGeom>
              <a:blipFill>
                <a:blip r:embed="rId7"/>
                <a:stretch>
                  <a:fillRect l="-14286" r="-4762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6" descr="Happy Bee">
            <a:extLst>
              <a:ext uri="{FF2B5EF4-FFF2-40B4-BE49-F238E27FC236}">
                <a16:creationId xmlns:a16="http://schemas.microsoft.com/office/drawing/2014/main" id="{8CFEEEEB-F2E3-A0B0-9C67-D70C18AB2D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1885" y="3271596"/>
            <a:ext cx="715643" cy="7156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FF2A36A-EB28-63B9-6484-04122CC7CB8D}"/>
                  </a:ext>
                </a:extLst>
              </p:cNvPr>
              <p:cNvSpPr txBox="1"/>
              <p:nvPr/>
            </p:nvSpPr>
            <p:spPr>
              <a:xfrm>
                <a:off x="1320008" y="3987239"/>
                <a:ext cx="25939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FF2A36A-EB28-63B9-6484-04122CC7CB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0008" y="3987239"/>
                <a:ext cx="259396" cy="246221"/>
              </a:xfrm>
              <a:prstGeom prst="rect">
                <a:avLst/>
              </a:prstGeom>
              <a:blipFill>
                <a:blip r:embed="rId8"/>
                <a:stretch>
                  <a:fillRect l="-19048" r="-4762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6" descr="Happy Bee">
            <a:extLst>
              <a:ext uri="{FF2B5EF4-FFF2-40B4-BE49-F238E27FC236}">
                <a16:creationId xmlns:a16="http://schemas.microsoft.com/office/drawing/2014/main" id="{6F6B7A6F-9756-09B4-5304-F51F1F547E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1885" y="4966155"/>
            <a:ext cx="715643" cy="7156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C189869-5F1D-4FCA-A2B9-14B64E4C6FCE}"/>
                  </a:ext>
                </a:extLst>
              </p:cNvPr>
              <p:cNvSpPr txBox="1"/>
              <p:nvPr/>
            </p:nvSpPr>
            <p:spPr>
              <a:xfrm>
                <a:off x="1320008" y="5681798"/>
                <a:ext cx="25939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C189869-5F1D-4FCA-A2B9-14B64E4C6F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0008" y="5681798"/>
                <a:ext cx="259396" cy="246221"/>
              </a:xfrm>
              <a:prstGeom prst="rect">
                <a:avLst/>
              </a:prstGeom>
              <a:blipFill>
                <a:blip r:embed="rId9"/>
                <a:stretch>
                  <a:fillRect l="-23810" r="-9524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3A2A025-7DE3-0F88-F5E9-99E0C5F92931}"/>
                  </a:ext>
                </a:extLst>
              </p:cNvPr>
              <p:cNvSpPr txBox="1"/>
              <p:nvPr/>
            </p:nvSpPr>
            <p:spPr>
              <a:xfrm>
                <a:off x="1324672" y="4442935"/>
                <a:ext cx="12503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3A2A025-7DE3-0F88-F5E9-99E0C5F929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4672" y="4442935"/>
                <a:ext cx="125034" cy="276999"/>
              </a:xfrm>
              <a:prstGeom prst="rect">
                <a:avLst/>
              </a:prstGeom>
              <a:blipFill>
                <a:blip r:embed="rId10"/>
                <a:stretch>
                  <a:fillRect l="-36364" r="-27273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1ECE0FE-C657-0CBF-5066-DC134C6B1852}"/>
              </a:ext>
            </a:extLst>
          </p:cNvPr>
          <p:cNvCxnSpPr/>
          <p:nvPr/>
        </p:nvCxnSpPr>
        <p:spPr>
          <a:xfrm>
            <a:off x="670171" y="3002301"/>
            <a:ext cx="3542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BDB5839-B2E8-0159-A520-E3F82FA53AA6}"/>
                  </a:ext>
                </a:extLst>
              </p:cNvPr>
              <p:cNvSpPr txBox="1"/>
              <p:nvPr/>
            </p:nvSpPr>
            <p:spPr>
              <a:xfrm>
                <a:off x="725182" y="2657344"/>
                <a:ext cx="23852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BDB5839-B2E8-0159-A520-E3F82FA53A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182" y="2657344"/>
                <a:ext cx="238527" cy="276999"/>
              </a:xfrm>
              <a:prstGeom prst="rect">
                <a:avLst/>
              </a:prstGeom>
              <a:blipFill>
                <a:blip r:embed="rId11"/>
                <a:stretch>
                  <a:fillRect l="-15789" r="-10526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F093007-146B-59F5-9C88-2FD6B908A9CA}"/>
              </a:ext>
            </a:extLst>
          </p:cNvPr>
          <p:cNvCxnSpPr/>
          <p:nvPr/>
        </p:nvCxnSpPr>
        <p:spPr>
          <a:xfrm>
            <a:off x="667332" y="3920681"/>
            <a:ext cx="3542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0049A79-1563-DCB9-95DB-365780890CBD}"/>
                  </a:ext>
                </a:extLst>
              </p:cNvPr>
              <p:cNvSpPr txBox="1"/>
              <p:nvPr/>
            </p:nvSpPr>
            <p:spPr>
              <a:xfrm>
                <a:off x="725182" y="3578700"/>
                <a:ext cx="24384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0049A79-1563-DCB9-95DB-365780890C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182" y="3578700"/>
                <a:ext cx="243848" cy="276999"/>
              </a:xfrm>
              <a:prstGeom prst="rect">
                <a:avLst/>
              </a:prstGeom>
              <a:blipFill>
                <a:blip r:embed="rId12"/>
                <a:stretch>
                  <a:fillRect l="-15000" r="-5000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36257CD-64DF-D784-C7AE-167BF466EBC8}"/>
              </a:ext>
            </a:extLst>
          </p:cNvPr>
          <p:cNvCxnSpPr/>
          <p:nvPr/>
        </p:nvCxnSpPr>
        <p:spPr>
          <a:xfrm>
            <a:off x="709112" y="5611061"/>
            <a:ext cx="3542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EB37DB3-593C-180F-0AF8-329C3D6600B7}"/>
                  </a:ext>
                </a:extLst>
              </p:cNvPr>
              <p:cNvSpPr txBox="1"/>
              <p:nvPr/>
            </p:nvSpPr>
            <p:spPr>
              <a:xfrm>
                <a:off x="774491" y="5266103"/>
                <a:ext cx="27296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EB37DB3-593C-180F-0AF8-329C3D6600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491" y="5266103"/>
                <a:ext cx="272960" cy="276999"/>
              </a:xfrm>
              <a:prstGeom prst="rect">
                <a:avLst/>
              </a:prstGeom>
              <a:blipFill>
                <a:blip r:embed="rId13"/>
                <a:stretch>
                  <a:fillRect l="-8696" r="-4348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56BC937-A14E-D250-EB98-7B0AD4681658}"/>
                  </a:ext>
                </a:extLst>
              </p:cNvPr>
              <p:cNvSpPr txBox="1"/>
              <p:nvPr/>
            </p:nvSpPr>
            <p:spPr>
              <a:xfrm>
                <a:off x="2791520" y="2597264"/>
                <a:ext cx="40017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56BC937-A14E-D250-EB98-7B0AD46816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1520" y="2597264"/>
                <a:ext cx="400173" cy="276999"/>
              </a:xfrm>
              <a:prstGeom prst="rect">
                <a:avLst/>
              </a:prstGeom>
              <a:blipFill>
                <a:blip r:embed="rId14"/>
                <a:stretch>
                  <a:fillRect l="-21212" t="-8696" r="-3030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D51F2BC-1E1D-0B3A-27D6-280CC52886D3}"/>
                  </a:ext>
                </a:extLst>
              </p:cNvPr>
              <p:cNvSpPr txBox="1"/>
              <p:nvPr/>
            </p:nvSpPr>
            <p:spPr>
              <a:xfrm>
                <a:off x="2798744" y="3528368"/>
                <a:ext cx="35420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D51F2BC-1E1D-0B3A-27D6-280CC52886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8744" y="3528368"/>
                <a:ext cx="354200" cy="276999"/>
              </a:xfrm>
              <a:prstGeom prst="rect">
                <a:avLst/>
              </a:prstGeom>
              <a:blipFill>
                <a:blip r:embed="rId15"/>
                <a:stretch>
                  <a:fillRect l="-10345" r="-3448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3ED0848-6B28-FCB1-B731-5EBE562F2EFD}"/>
                  </a:ext>
                </a:extLst>
              </p:cNvPr>
              <p:cNvSpPr txBox="1"/>
              <p:nvPr/>
            </p:nvSpPr>
            <p:spPr>
              <a:xfrm>
                <a:off x="2791520" y="5262204"/>
                <a:ext cx="38331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3ED0848-6B28-FCB1-B731-5EBE562F2E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1520" y="5262204"/>
                <a:ext cx="383310" cy="276999"/>
              </a:xfrm>
              <a:prstGeom prst="rect">
                <a:avLst/>
              </a:prstGeom>
              <a:blipFill>
                <a:blip r:embed="rId16"/>
                <a:stretch>
                  <a:fillRect l="-6250" r="-3125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DBBCD85-7013-8348-63A8-9D0E038A6A66}"/>
                  </a:ext>
                </a:extLst>
              </p:cNvPr>
              <p:cNvSpPr txBox="1"/>
              <p:nvPr/>
            </p:nvSpPr>
            <p:spPr>
              <a:xfrm>
                <a:off x="2929089" y="4422178"/>
                <a:ext cx="12503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DBBCD85-7013-8348-63A8-9D0E038A6A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9089" y="4422178"/>
                <a:ext cx="125034" cy="276999"/>
              </a:xfrm>
              <a:prstGeom prst="rect">
                <a:avLst/>
              </a:prstGeom>
              <a:blipFill>
                <a:blip r:embed="rId17"/>
                <a:stretch>
                  <a:fillRect l="-27273" r="-27273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068793E-4065-1BB3-CE3C-AD5FA2D904D8}"/>
              </a:ext>
            </a:extLst>
          </p:cNvPr>
          <p:cNvCxnSpPr/>
          <p:nvPr/>
        </p:nvCxnSpPr>
        <p:spPr>
          <a:xfrm>
            <a:off x="2079868" y="2770576"/>
            <a:ext cx="3542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A18FE522-C455-F202-0AE6-28B74BAF1C43}"/>
              </a:ext>
            </a:extLst>
          </p:cNvPr>
          <p:cNvCxnSpPr/>
          <p:nvPr/>
        </p:nvCxnSpPr>
        <p:spPr>
          <a:xfrm>
            <a:off x="2079868" y="3701680"/>
            <a:ext cx="3542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978EFD3C-2B6C-93BC-AA41-C56176D82484}"/>
              </a:ext>
            </a:extLst>
          </p:cNvPr>
          <p:cNvCxnSpPr/>
          <p:nvPr/>
        </p:nvCxnSpPr>
        <p:spPr>
          <a:xfrm>
            <a:off x="2079868" y="5435516"/>
            <a:ext cx="3542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D5A5C270-DBD5-6723-BF98-C7A3412F6FBB}"/>
                  </a:ext>
                </a:extLst>
              </p:cNvPr>
              <p:cNvSpPr txBox="1"/>
              <p:nvPr/>
            </p:nvSpPr>
            <p:spPr>
              <a:xfrm>
                <a:off x="6672649" y="2317725"/>
                <a:ext cx="4483031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There are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parties.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Each party performs the following: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Samples a private randomness.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Generates a </a:t>
                </a:r>
                <a:r>
                  <a:rPr lang="en-US" b="1" dirty="0"/>
                  <a:t>single</a:t>
                </a:r>
                <a:r>
                  <a:rPr lang="en-US" dirty="0"/>
                  <a:t> message and sends it to all the other parties.</a:t>
                </a: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D5A5C270-DBD5-6723-BF98-C7A3412F6F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2649" y="2317725"/>
                <a:ext cx="4483031" cy="1477328"/>
              </a:xfrm>
              <a:prstGeom prst="rect">
                <a:avLst/>
              </a:prstGeom>
              <a:blipFill>
                <a:blip r:embed="rId18"/>
                <a:stretch>
                  <a:fillRect l="-847" t="-1695" b="-5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778957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/>
      <p:bldP spid="7" grpId="0"/>
      <p:bldP spid="8" grpId="0"/>
      <p:bldP spid="15" grpId="0"/>
      <p:bldP spid="17" grpId="0"/>
      <p:bldP spid="19" grpId="0"/>
      <p:bldP spid="29" grpId="0"/>
      <p:bldP spid="30" grpId="0"/>
      <p:bldP spid="31" grpId="0"/>
      <p:bldP spid="3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96E921A-4C42-5AA7-D0F6-10173E8BC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Fine-grained 4-NIKE in the </a:t>
            </a:r>
            <a:r>
              <a:rPr lang="en-US" sz="4800" dirty="0" err="1"/>
              <a:t>Shoup’s</a:t>
            </a:r>
            <a:r>
              <a:rPr lang="en-US" sz="4800" dirty="0"/>
              <a:t> GGM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5">
                <a:extLst>
                  <a:ext uri="{FF2B5EF4-FFF2-40B4-BE49-F238E27FC236}">
                    <a16:creationId xmlns:a16="http://schemas.microsoft.com/office/drawing/2014/main" id="{9AAC32EB-9B4F-EB83-F4E6-99F23DE797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984630"/>
                <a:ext cx="10058400" cy="388373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200" dirty="0">
                    <a:solidFill>
                      <a:srgbClr val="C00000"/>
                    </a:solidFill>
                  </a:rPr>
                  <a:t>Challenge: </a:t>
                </a:r>
                <a:r>
                  <a:rPr lang="en-US" sz="2200" dirty="0"/>
                  <a:t>Idea of 4-NIKE from </a:t>
                </a:r>
                <a:r>
                  <a:rPr lang="en-US" sz="2200" b="1" dirty="0"/>
                  <a:t>idealized</a:t>
                </a:r>
                <a:r>
                  <a:rPr lang="en-US" sz="2200" dirty="0"/>
                  <a:t> 2-NIKE relies on its optimal security</a:t>
                </a:r>
              </a:p>
              <a:p>
                <a:pPr lvl="1">
                  <a:buFont typeface="Wingdings" pitchFamily="2" charset="2"/>
                  <a:buChar char="Ø"/>
                </a:pPr>
                <a:r>
                  <a:rPr lang="en-US" sz="2000" dirty="0"/>
                  <a:t> It fails in cryptographic groups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200" dirty="0">
                    <a:solidFill>
                      <a:srgbClr val="C00000"/>
                    </a:solidFill>
                  </a:rPr>
                  <a:t>Solution: </a:t>
                </a:r>
                <a:r>
                  <a:rPr lang="en-US" sz="2200" dirty="0"/>
                  <a:t>Increase group size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en-US" sz="2200" dirty="0">
                  <a:solidFill>
                    <a:srgbClr val="C00000"/>
                  </a:solidFill>
                </a:endParaRPr>
              </a:p>
              <a:p>
                <a:pPr lvl="1">
                  <a:buFont typeface="Wingdings" pitchFamily="2" charset="2"/>
                  <a:buChar char="Ø"/>
                </a:pPr>
                <a:r>
                  <a:rPr lang="en-US" sz="2000" dirty="0">
                    <a:solidFill>
                      <a:srgbClr val="C00000"/>
                    </a:solidFill>
                  </a:rPr>
                  <a:t> </a:t>
                </a:r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dlog takes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time</a:t>
                </a:r>
                <a:endParaRPr lang="en-US" sz="2000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en-US" sz="2200" dirty="0">
                    <a:solidFill>
                      <a:srgbClr val="C00000"/>
                    </a:solidFill>
                  </a:rPr>
                  <a:t>Challenge: </a:t>
                </a:r>
                <a:r>
                  <a:rPr lang="en-US" sz="2200" dirty="0"/>
                  <a:t>This reduces the probability of finding collisions (and shared key)</a:t>
                </a:r>
                <a:endParaRPr lang="en-US" sz="2200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3" name="Content Placeholder 5">
                <a:extLst>
                  <a:ext uri="{FF2B5EF4-FFF2-40B4-BE49-F238E27FC236}">
                    <a16:creationId xmlns:a16="http://schemas.microsoft.com/office/drawing/2014/main" id="{9AAC32EB-9B4F-EB83-F4E6-99F23DE797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984630"/>
                <a:ext cx="10058400" cy="3883735"/>
              </a:xfrm>
              <a:blipFill>
                <a:blip r:embed="rId5"/>
                <a:stretch>
                  <a:fillRect l="-1765" t="-19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4CD63E13-33CF-8225-C39F-5B31B3E03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US" sz="900" dirty="0">
                <a:latin typeface="Calibri"/>
                <a:ea typeface="+mj-lt"/>
                <a:cs typeface="+mj-lt"/>
              </a:rPr>
              <a:t>Fine-Grained Non-Interactive Key-Exchange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9912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154B3BA-6814-DF86-923B-8CE8F6697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Fine-grained 4-NIKE in the </a:t>
            </a:r>
            <a:r>
              <a:rPr lang="en-US" sz="4800" dirty="0" err="1"/>
              <a:t>Shoup’s</a:t>
            </a:r>
            <a:r>
              <a:rPr lang="en-US" sz="4800" dirty="0"/>
              <a:t> GGM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5">
                <a:extLst>
                  <a:ext uri="{FF2B5EF4-FFF2-40B4-BE49-F238E27FC236}">
                    <a16:creationId xmlns:a16="http://schemas.microsoft.com/office/drawing/2014/main" id="{9AAC32EB-9B4F-EB83-F4E6-99F23DE797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984629"/>
                <a:ext cx="10058400" cy="432357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200" dirty="0">
                    <a:solidFill>
                      <a:srgbClr val="C00000"/>
                    </a:solidFill>
                  </a:rPr>
                  <a:t>Challenge: </a:t>
                </a:r>
                <a:r>
                  <a:rPr lang="en-US" sz="2200" dirty="0"/>
                  <a:t>Idea of 4-NIKE from </a:t>
                </a:r>
                <a:r>
                  <a:rPr lang="en-US" sz="2200" b="1" dirty="0"/>
                  <a:t>idealized</a:t>
                </a:r>
                <a:r>
                  <a:rPr lang="en-US" sz="2200" dirty="0"/>
                  <a:t> 2-NIKE relies on its optimal security</a:t>
                </a:r>
              </a:p>
              <a:p>
                <a:pPr lvl="1">
                  <a:buFont typeface="Wingdings" pitchFamily="2" charset="2"/>
                  <a:buChar char="Ø"/>
                </a:pPr>
                <a:r>
                  <a:rPr lang="en-US" sz="2000" dirty="0"/>
                  <a:t> It fails in cryptographic groups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200" dirty="0">
                    <a:solidFill>
                      <a:srgbClr val="C00000"/>
                    </a:solidFill>
                  </a:rPr>
                  <a:t>Solution: </a:t>
                </a:r>
                <a:r>
                  <a:rPr lang="en-US" sz="2200" dirty="0"/>
                  <a:t>Increase group size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en-US" sz="2200" dirty="0">
                  <a:solidFill>
                    <a:srgbClr val="C00000"/>
                  </a:solidFill>
                </a:endParaRPr>
              </a:p>
              <a:p>
                <a:pPr lvl="1">
                  <a:buFont typeface="Wingdings" pitchFamily="2" charset="2"/>
                  <a:buChar char="Ø"/>
                </a:pPr>
                <a:r>
                  <a:rPr lang="en-US" sz="2000" dirty="0">
                    <a:solidFill>
                      <a:srgbClr val="C00000"/>
                    </a:solidFill>
                  </a:rPr>
                  <a:t> </a:t>
                </a:r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dlog takes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time</a:t>
                </a:r>
                <a:endParaRPr lang="en-US" sz="2000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en-US" sz="2200" dirty="0">
                    <a:solidFill>
                      <a:srgbClr val="C00000"/>
                    </a:solidFill>
                  </a:rPr>
                  <a:t>Challenge: </a:t>
                </a:r>
                <a:r>
                  <a:rPr lang="en-US" sz="2200" dirty="0"/>
                  <a:t>This reduces the probability of finding collisions (and shared key)</a:t>
                </a:r>
              </a:p>
              <a:p>
                <a:pPr>
                  <a:buFont typeface="Wingdings" pitchFamily="2" charset="2"/>
                  <a:buChar char="Ø"/>
                </a:pPr>
                <a:r>
                  <a:rPr lang="en-US" dirty="0">
                    <a:solidFill>
                      <a:srgbClr val="C00000"/>
                    </a:solidFill>
                  </a:rPr>
                  <a:t> Solution: </a:t>
                </a:r>
                <a:r>
                  <a:rPr lang="en-US" dirty="0"/>
                  <a:t>Merkle-style 2-NIKE with </a:t>
                </a:r>
                <a:r>
                  <a:rPr lang="en-US" b="1" dirty="0"/>
                  <a:t>idealized hash function</a:t>
                </a:r>
                <a:r>
                  <a:rPr lang="en-US" dirty="0"/>
                  <a:t> + increasing the group size</a:t>
                </a:r>
                <a:endParaRPr lang="en-US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3" name="Content Placeholder 5">
                <a:extLst>
                  <a:ext uri="{FF2B5EF4-FFF2-40B4-BE49-F238E27FC236}">
                    <a16:creationId xmlns:a16="http://schemas.microsoft.com/office/drawing/2014/main" id="{9AAC32EB-9B4F-EB83-F4E6-99F23DE797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984629"/>
                <a:ext cx="10058400" cy="4323573"/>
              </a:xfrm>
              <a:blipFill>
                <a:blip r:embed="rId5"/>
                <a:stretch>
                  <a:fillRect l="-1765" t="-17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E5AC06A7-2B3C-6884-A4DD-A9BDB54E2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US" sz="900" dirty="0">
                <a:latin typeface="Calibri"/>
                <a:ea typeface="+mj-lt"/>
                <a:cs typeface="+mj-lt"/>
              </a:rPr>
              <a:t>Fine-Grained Non-Interactive Key-Exchange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1827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>
            <a:extLst>
              <a:ext uri="{FF2B5EF4-FFF2-40B4-BE49-F238E27FC236}">
                <a16:creationId xmlns:a16="http://schemas.microsoft.com/office/drawing/2014/main" id="{340927E2-B7BE-CE49-3F86-8409A8CEA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Fine-grained 4-NIKE in the </a:t>
            </a:r>
            <a:r>
              <a:rPr lang="en-US" sz="4800" dirty="0" err="1"/>
              <a:t>Shoup’s</a:t>
            </a:r>
            <a:r>
              <a:rPr lang="en-US" sz="4800" dirty="0"/>
              <a:t> GGM</a:t>
            </a:r>
          </a:p>
        </p:txBody>
      </p:sp>
      <p:sp>
        <p:nvSpPr>
          <p:cNvPr id="38" name="Footer Placeholder 3">
            <a:extLst>
              <a:ext uri="{FF2B5EF4-FFF2-40B4-BE49-F238E27FC236}">
                <a16:creationId xmlns:a16="http://schemas.microsoft.com/office/drawing/2014/main" id="{AB0D8E74-F483-BAAD-B4E9-E546D4CDB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dirty="0">
                <a:latin typeface="Calibri"/>
                <a:ea typeface="+mj-lt"/>
                <a:cs typeface="+mj-lt"/>
              </a:rPr>
              <a:t>Fine-Grained Non-Interactive Key-Exchange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39794CC-5272-3056-A032-69DEEB0E2C62}"/>
                  </a:ext>
                </a:extLst>
              </p:cNvPr>
              <p:cNvSpPr txBox="1"/>
              <p:nvPr/>
            </p:nvSpPr>
            <p:spPr>
              <a:xfrm>
                <a:off x="9420253" y="1969922"/>
                <a:ext cx="1735427" cy="830997"/>
              </a:xfrm>
              <a:prstGeom prst="rect">
                <a:avLst/>
              </a:prstGeom>
              <a:noFill/>
              <a:ln w="28575">
                <a:solidFill>
                  <a:srgbClr val="0070C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𝔾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b="0" i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∈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b="0" dirty="0">
                    <a:solidFill>
                      <a:srgbClr val="0070C0"/>
                    </a:solidFill>
                  </a:rPr>
                  <a:t>,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b="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39794CC-5272-3056-A032-69DEEB0E2C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0253" y="1969922"/>
                <a:ext cx="1735427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8575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Picture 6" descr="Happy Bee">
            <a:extLst>
              <a:ext uri="{FF2B5EF4-FFF2-40B4-BE49-F238E27FC236}">
                <a16:creationId xmlns:a16="http://schemas.microsoft.com/office/drawing/2014/main" id="{E2A9C4FE-1163-C980-E6A4-B05EDB9A7A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4359" y="2085276"/>
            <a:ext cx="715643" cy="7156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43695F77-7F6F-1C3C-B39E-0EE788F13CD3}"/>
                  </a:ext>
                </a:extLst>
              </p:cNvPr>
              <p:cNvSpPr txBox="1"/>
              <p:nvPr/>
            </p:nvSpPr>
            <p:spPr>
              <a:xfrm>
                <a:off x="2112482" y="2800919"/>
                <a:ext cx="25939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43695F77-7F6F-1C3C-B39E-0EE788F13C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2482" y="2800919"/>
                <a:ext cx="259396" cy="246221"/>
              </a:xfrm>
              <a:prstGeom prst="rect">
                <a:avLst/>
              </a:prstGeom>
              <a:blipFill>
                <a:blip r:embed="rId7"/>
                <a:stretch>
                  <a:fillRect l="-14286" r="-4762"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A821AD80-EF41-78E4-1C07-7F85E46F541E}"/>
              </a:ext>
            </a:extLst>
          </p:cNvPr>
          <p:cNvCxnSpPr>
            <a:cxnSpLocks/>
          </p:cNvCxnSpPr>
          <p:nvPr/>
        </p:nvCxnSpPr>
        <p:spPr>
          <a:xfrm>
            <a:off x="946809" y="2817590"/>
            <a:ext cx="92710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CF3C2DB1-1545-7DAA-013D-370CF759EED9}"/>
                  </a:ext>
                </a:extLst>
              </p:cNvPr>
              <p:cNvSpPr txBox="1"/>
              <p:nvPr/>
            </p:nvSpPr>
            <p:spPr>
              <a:xfrm>
                <a:off x="827481" y="2449052"/>
                <a:ext cx="110754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CF3C2DB1-1545-7DAA-013D-370CF759EE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481" y="2449052"/>
                <a:ext cx="1107547" cy="276999"/>
              </a:xfrm>
              <a:prstGeom prst="rect">
                <a:avLst/>
              </a:prstGeom>
              <a:blipFill>
                <a:blip r:embed="rId8"/>
                <a:stretch>
                  <a:fillRect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1609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019515D0-1E71-1574-1B26-41C8092D0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Fine-grained 4-NIKE in the </a:t>
            </a:r>
            <a:r>
              <a:rPr lang="en-US" sz="4800" dirty="0" err="1"/>
              <a:t>Shoup’s</a:t>
            </a:r>
            <a:r>
              <a:rPr lang="en-US" sz="4800" dirty="0"/>
              <a:t> GGM</a:t>
            </a:r>
          </a:p>
        </p:txBody>
      </p:sp>
      <p:sp>
        <p:nvSpPr>
          <p:cNvPr id="38" name="Footer Placeholder 3">
            <a:extLst>
              <a:ext uri="{FF2B5EF4-FFF2-40B4-BE49-F238E27FC236}">
                <a16:creationId xmlns:a16="http://schemas.microsoft.com/office/drawing/2014/main" id="{AB0D8E74-F483-BAAD-B4E9-E546D4CDB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dirty="0">
                <a:latin typeface="Calibri"/>
                <a:ea typeface="+mj-lt"/>
                <a:cs typeface="+mj-lt"/>
              </a:rPr>
              <a:t>Fine-Grained Non-Interactive Key-Exchange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8B76C56-F744-078A-C3EC-640A10F65E27}"/>
                  </a:ext>
                </a:extLst>
              </p:cNvPr>
              <p:cNvSpPr txBox="1"/>
              <p:nvPr/>
            </p:nvSpPr>
            <p:spPr>
              <a:xfrm>
                <a:off x="9420253" y="1969922"/>
                <a:ext cx="1735427" cy="830997"/>
              </a:xfrm>
              <a:prstGeom prst="rect">
                <a:avLst/>
              </a:prstGeom>
              <a:noFill/>
              <a:ln w="28575">
                <a:solidFill>
                  <a:srgbClr val="0070C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𝔾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b="0" i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∈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b="0" dirty="0">
                    <a:solidFill>
                      <a:srgbClr val="0070C0"/>
                    </a:solidFill>
                  </a:rPr>
                  <a:t>,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b="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8B76C56-F744-078A-C3EC-640A10F65E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0253" y="1969922"/>
                <a:ext cx="1735427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8575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6" descr="Happy Bee">
            <a:extLst>
              <a:ext uri="{FF2B5EF4-FFF2-40B4-BE49-F238E27FC236}">
                <a16:creationId xmlns:a16="http://schemas.microsoft.com/office/drawing/2014/main" id="{A43C3362-BB85-1489-D13D-3CE1EC0F33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4359" y="2085276"/>
            <a:ext cx="715643" cy="7156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AE91BBA-E998-F9B1-5291-1E8DB7EDEF03}"/>
                  </a:ext>
                </a:extLst>
              </p:cNvPr>
              <p:cNvSpPr txBox="1"/>
              <p:nvPr/>
            </p:nvSpPr>
            <p:spPr>
              <a:xfrm>
                <a:off x="2112482" y="2800919"/>
                <a:ext cx="25939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AE91BBA-E998-F9B1-5291-1E8DB7EDEF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2482" y="2800919"/>
                <a:ext cx="259396" cy="246221"/>
              </a:xfrm>
              <a:prstGeom prst="rect">
                <a:avLst/>
              </a:prstGeom>
              <a:blipFill>
                <a:blip r:embed="rId7"/>
                <a:stretch>
                  <a:fillRect l="-14286" r="-4762"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626B9D2-1CD0-BA0B-E01D-CE81AE15BE1B}"/>
              </a:ext>
            </a:extLst>
          </p:cNvPr>
          <p:cNvCxnSpPr>
            <a:cxnSpLocks/>
          </p:cNvCxnSpPr>
          <p:nvPr/>
        </p:nvCxnSpPr>
        <p:spPr>
          <a:xfrm>
            <a:off x="946809" y="2817590"/>
            <a:ext cx="92710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3DE145C-7179-FA21-7D1F-342CA24F8B35}"/>
                  </a:ext>
                </a:extLst>
              </p:cNvPr>
              <p:cNvSpPr txBox="1"/>
              <p:nvPr/>
            </p:nvSpPr>
            <p:spPr>
              <a:xfrm>
                <a:off x="827481" y="2449052"/>
                <a:ext cx="110754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3DE145C-7179-FA21-7D1F-342CA24F8B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481" y="2449052"/>
                <a:ext cx="1107547" cy="276999"/>
              </a:xfrm>
              <a:prstGeom prst="rect">
                <a:avLst/>
              </a:prstGeom>
              <a:blipFill>
                <a:blip r:embed="rId8"/>
                <a:stretch>
                  <a:fillRect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ABC3269-455C-A532-7A2A-5F96906C3857}"/>
                  </a:ext>
                </a:extLst>
              </p:cNvPr>
              <p:cNvSpPr txBox="1"/>
              <p:nvPr/>
            </p:nvSpPr>
            <p:spPr>
              <a:xfrm>
                <a:off x="1058224" y="3125093"/>
                <a:ext cx="2367912" cy="3126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p>
                          </m:sSub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b="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ABC3269-455C-A532-7A2A-5F96906C38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224" y="3125093"/>
                <a:ext cx="2367912" cy="312650"/>
              </a:xfrm>
              <a:prstGeom prst="rect">
                <a:avLst/>
              </a:prstGeom>
              <a:blipFill>
                <a:blip r:embed="rId9"/>
                <a:stretch>
                  <a:fillRect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43555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E33CAE41-D35A-DDD6-C599-15A0ACFD9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Fine-grained 4-NIKE in the </a:t>
            </a:r>
            <a:r>
              <a:rPr lang="en-US" sz="4800" dirty="0" err="1"/>
              <a:t>Shoup’s</a:t>
            </a:r>
            <a:r>
              <a:rPr lang="en-US" sz="4800" dirty="0"/>
              <a:t> GGM</a:t>
            </a:r>
          </a:p>
        </p:txBody>
      </p:sp>
      <p:sp>
        <p:nvSpPr>
          <p:cNvPr id="38" name="Footer Placeholder 3">
            <a:extLst>
              <a:ext uri="{FF2B5EF4-FFF2-40B4-BE49-F238E27FC236}">
                <a16:creationId xmlns:a16="http://schemas.microsoft.com/office/drawing/2014/main" id="{AB0D8E74-F483-BAAD-B4E9-E546D4CDB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dirty="0">
                <a:latin typeface="Calibri"/>
                <a:ea typeface="+mj-lt"/>
                <a:cs typeface="+mj-lt"/>
              </a:rPr>
              <a:t>Fine-Grained Non-Interactive Key-Exchange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4FB990B-A14F-52BF-A17D-7315434F3496}"/>
                  </a:ext>
                </a:extLst>
              </p:cNvPr>
              <p:cNvSpPr txBox="1"/>
              <p:nvPr/>
            </p:nvSpPr>
            <p:spPr>
              <a:xfrm>
                <a:off x="9420253" y="1969922"/>
                <a:ext cx="1735427" cy="830997"/>
              </a:xfrm>
              <a:prstGeom prst="rect">
                <a:avLst/>
              </a:prstGeom>
              <a:noFill/>
              <a:ln w="28575">
                <a:solidFill>
                  <a:srgbClr val="0070C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𝔾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b="0" i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∈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b="0" dirty="0">
                    <a:solidFill>
                      <a:srgbClr val="0070C0"/>
                    </a:solidFill>
                  </a:rPr>
                  <a:t>,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b="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4FB990B-A14F-52BF-A17D-7315434F34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0253" y="1969922"/>
                <a:ext cx="1735427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8575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6" descr="Happy Bee">
            <a:extLst>
              <a:ext uri="{FF2B5EF4-FFF2-40B4-BE49-F238E27FC236}">
                <a16:creationId xmlns:a16="http://schemas.microsoft.com/office/drawing/2014/main" id="{F819C20E-9E88-4D41-9F3F-95A296EA5B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4359" y="2085276"/>
            <a:ext cx="715643" cy="7156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EED65EA-84C5-3A6D-50BD-413482072BE7}"/>
                  </a:ext>
                </a:extLst>
              </p:cNvPr>
              <p:cNvSpPr txBox="1"/>
              <p:nvPr/>
            </p:nvSpPr>
            <p:spPr>
              <a:xfrm>
                <a:off x="2112482" y="2800919"/>
                <a:ext cx="25939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EED65EA-84C5-3A6D-50BD-413482072B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2482" y="2800919"/>
                <a:ext cx="259396" cy="246221"/>
              </a:xfrm>
              <a:prstGeom prst="rect">
                <a:avLst/>
              </a:prstGeom>
              <a:blipFill>
                <a:blip r:embed="rId7"/>
                <a:stretch>
                  <a:fillRect l="-14286" r="-4762"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7246C97-6BA2-EBD3-E374-9E0C4F042BD8}"/>
              </a:ext>
            </a:extLst>
          </p:cNvPr>
          <p:cNvCxnSpPr>
            <a:cxnSpLocks/>
          </p:cNvCxnSpPr>
          <p:nvPr/>
        </p:nvCxnSpPr>
        <p:spPr>
          <a:xfrm>
            <a:off x="946809" y="2817590"/>
            <a:ext cx="92710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8CFBC4A-79A2-8D9F-3752-CF96F78D8861}"/>
                  </a:ext>
                </a:extLst>
              </p:cNvPr>
              <p:cNvSpPr txBox="1"/>
              <p:nvPr/>
            </p:nvSpPr>
            <p:spPr>
              <a:xfrm>
                <a:off x="827481" y="2449052"/>
                <a:ext cx="110754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8CFBC4A-79A2-8D9F-3752-CF96F78D88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481" y="2449052"/>
                <a:ext cx="1107547" cy="276999"/>
              </a:xfrm>
              <a:prstGeom prst="rect">
                <a:avLst/>
              </a:prstGeom>
              <a:blipFill>
                <a:blip r:embed="rId8"/>
                <a:stretch>
                  <a:fillRect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B28F5B2-F0AD-CC4E-DCE4-DA7195206A30}"/>
              </a:ext>
            </a:extLst>
          </p:cNvPr>
          <p:cNvCxnSpPr>
            <a:cxnSpLocks/>
          </p:cNvCxnSpPr>
          <p:nvPr/>
        </p:nvCxnSpPr>
        <p:spPr>
          <a:xfrm>
            <a:off x="2930793" y="2664735"/>
            <a:ext cx="92710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A8AC6F1-6170-5ADB-A437-6F984FB86DD4}"/>
                  </a:ext>
                </a:extLst>
              </p:cNvPr>
              <p:cNvSpPr txBox="1"/>
              <p:nvPr/>
            </p:nvSpPr>
            <p:spPr>
              <a:xfrm>
                <a:off x="4083160" y="2289107"/>
                <a:ext cx="139397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…,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p>
                      </m:sSup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en-US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A8AC6F1-6170-5ADB-A437-6F984FB86D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3160" y="2289107"/>
                <a:ext cx="1393971" cy="276999"/>
              </a:xfrm>
              <a:prstGeom prst="rect">
                <a:avLst/>
              </a:prstGeom>
              <a:blipFill>
                <a:blip r:embed="rId9"/>
                <a:stretch>
                  <a:fillRect l="-5405" t="-8696" r="-5405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6E16661-07E0-9062-C82C-EC68CBF33184}"/>
                  </a:ext>
                </a:extLst>
              </p:cNvPr>
              <p:cNvSpPr txBox="1"/>
              <p:nvPr/>
            </p:nvSpPr>
            <p:spPr>
              <a:xfrm>
                <a:off x="4083160" y="2707103"/>
                <a:ext cx="1943994" cy="4145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p>
                              </m:sSubSup>
                            </m:e>
                          </m:d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 …, 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p>
                              </m:sSubSup>
                            </m:e>
                          </m:d>
                        </m:e>
                      </m:d>
                    </m:oMath>
                  </m:oMathPara>
                </a14:m>
                <a:endParaRPr lang="en-US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6E16661-07E0-9062-C82C-EC68CBF331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3160" y="2707103"/>
                <a:ext cx="1943994" cy="414537"/>
              </a:xfrm>
              <a:prstGeom prst="rect">
                <a:avLst/>
              </a:prstGeom>
              <a:blipFill>
                <a:blip r:embed="rId10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BF22AD7-9757-3B5D-68A7-62A0D41DAAD1}"/>
                  </a:ext>
                </a:extLst>
              </p:cNvPr>
              <p:cNvSpPr txBox="1"/>
              <p:nvPr/>
            </p:nvSpPr>
            <p:spPr>
              <a:xfrm>
                <a:off x="1058224" y="3125093"/>
                <a:ext cx="2367912" cy="3126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p>
                          </m:sSub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BF22AD7-9757-3B5D-68A7-62A0D41DAA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224" y="3125093"/>
                <a:ext cx="2367912" cy="312650"/>
              </a:xfrm>
              <a:prstGeom prst="rect">
                <a:avLst/>
              </a:prstGeom>
              <a:blipFill>
                <a:blip r:embed="rId11"/>
                <a:stretch>
                  <a:fillRect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995415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06B9E6EC-0CF2-73B1-F8F9-2F38DB47E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Fine-grained 4-NIKE in the </a:t>
            </a:r>
            <a:r>
              <a:rPr lang="en-US" sz="4800" dirty="0" err="1"/>
              <a:t>Shoup’s</a:t>
            </a:r>
            <a:r>
              <a:rPr lang="en-US" sz="4800" dirty="0"/>
              <a:t> GGM</a:t>
            </a:r>
          </a:p>
        </p:txBody>
      </p:sp>
      <p:sp>
        <p:nvSpPr>
          <p:cNvPr id="38" name="Footer Placeholder 3">
            <a:extLst>
              <a:ext uri="{FF2B5EF4-FFF2-40B4-BE49-F238E27FC236}">
                <a16:creationId xmlns:a16="http://schemas.microsoft.com/office/drawing/2014/main" id="{AB0D8E74-F483-BAAD-B4E9-E546D4CDB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dirty="0">
                <a:latin typeface="Calibri"/>
                <a:ea typeface="+mj-lt"/>
                <a:cs typeface="+mj-lt"/>
              </a:rPr>
              <a:t>Fine-Grained Non-Interactive Key-Exchange</a:t>
            </a:r>
            <a:endParaRPr lang="en-US" dirty="0"/>
          </a:p>
        </p:txBody>
      </p:sp>
      <p:pic>
        <p:nvPicPr>
          <p:cNvPr id="5" name="Picture 6" descr="Happy Bee">
            <a:extLst>
              <a:ext uri="{FF2B5EF4-FFF2-40B4-BE49-F238E27FC236}">
                <a16:creationId xmlns:a16="http://schemas.microsoft.com/office/drawing/2014/main" id="{0192C939-02C7-125E-DCC7-700C048B0E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4359" y="2085276"/>
            <a:ext cx="715643" cy="7156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A796197-F6CE-52AE-AAF1-2A328F7C6BFE}"/>
                  </a:ext>
                </a:extLst>
              </p:cNvPr>
              <p:cNvSpPr txBox="1"/>
              <p:nvPr/>
            </p:nvSpPr>
            <p:spPr>
              <a:xfrm>
                <a:off x="2112482" y="2800919"/>
                <a:ext cx="25939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A796197-F6CE-52AE-AAF1-2A328F7C6B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2482" y="2800919"/>
                <a:ext cx="259396" cy="246221"/>
              </a:xfrm>
              <a:prstGeom prst="rect">
                <a:avLst/>
              </a:prstGeom>
              <a:blipFill>
                <a:blip r:embed="rId6"/>
                <a:stretch>
                  <a:fillRect l="-14286" r="-4762"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448EF33-A208-60BE-03FB-8C27596D1221}"/>
              </a:ext>
            </a:extLst>
          </p:cNvPr>
          <p:cNvCxnSpPr>
            <a:cxnSpLocks/>
          </p:cNvCxnSpPr>
          <p:nvPr/>
        </p:nvCxnSpPr>
        <p:spPr>
          <a:xfrm>
            <a:off x="946809" y="2817590"/>
            <a:ext cx="92710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257C29F-6F85-97FB-1C87-4838E1B276A9}"/>
                  </a:ext>
                </a:extLst>
              </p:cNvPr>
              <p:cNvSpPr txBox="1"/>
              <p:nvPr/>
            </p:nvSpPr>
            <p:spPr>
              <a:xfrm>
                <a:off x="827481" y="2449052"/>
                <a:ext cx="110754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257C29F-6F85-97FB-1C87-4838E1B276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481" y="2449052"/>
                <a:ext cx="1107547" cy="276999"/>
              </a:xfrm>
              <a:prstGeom prst="rect">
                <a:avLst/>
              </a:prstGeom>
              <a:blipFill>
                <a:blip r:embed="rId7"/>
                <a:stretch>
                  <a:fillRect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3FE9546D-013C-6ECC-1F0E-2DEFC9D5ADA0}"/>
              </a:ext>
            </a:extLst>
          </p:cNvPr>
          <p:cNvCxnSpPr>
            <a:cxnSpLocks/>
          </p:cNvCxnSpPr>
          <p:nvPr/>
        </p:nvCxnSpPr>
        <p:spPr>
          <a:xfrm>
            <a:off x="2930793" y="2664735"/>
            <a:ext cx="92710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4FB990B-A14F-52BF-A17D-7315434F3496}"/>
                  </a:ext>
                </a:extLst>
              </p:cNvPr>
              <p:cNvSpPr txBox="1"/>
              <p:nvPr/>
            </p:nvSpPr>
            <p:spPr>
              <a:xfrm>
                <a:off x="9420253" y="1969922"/>
                <a:ext cx="1735427" cy="830997"/>
              </a:xfrm>
              <a:prstGeom prst="rect">
                <a:avLst/>
              </a:prstGeom>
              <a:noFill/>
              <a:ln w="28575">
                <a:solidFill>
                  <a:srgbClr val="0070C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𝔾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b="0" i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∈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b="0" dirty="0">
                    <a:solidFill>
                      <a:srgbClr val="0070C0"/>
                    </a:solidFill>
                  </a:rPr>
                  <a:t>,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b="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4FB990B-A14F-52BF-A17D-7315434F34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0253" y="1969922"/>
                <a:ext cx="1735427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28575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6" descr="Happy Bee">
            <a:extLst>
              <a:ext uri="{FF2B5EF4-FFF2-40B4-BE49-F238E27FC236}">
                <a16:creationId xmlns:a16="http://schemas.microsoft.com/office/drawing/2014/main" id="{EE449F4D-F835-639B-9B3D-F258BA929C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4359" y="4193265"/>
            <a:ext cx="715643" cy="7156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2AF697B-A1C6-0F98-DDB8-939AC1D697DF}"/>
                  </a:ext>
                </a:extLst>
              </p:cNvPr>
              <p:cNvSpPr txBox="1"/>
              <p:nvPr/>
            </p:nvSpPr>
            <p:spPr>
              <a:xfrm>
                <a:off x="2112482" y="4908908"/>
                <a:ext cx="25939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2AF697B-A1C6-0F98-DDB8-939AC1D697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2482" y="4908908"/>
                <a:ext cx="259396" cy="246221"/>
              </a:xfrm>
              <a:prstGeom prst="rect">
                <a:avLst/>
              </a:prstGeom>
              <a:blipFill>
                <a:blip r:embed="rId9"/>
                <a:stretch>
                  <a:fillRect l="-14286" r="-4762"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D645A0E-312E-698E-EFEE-290A7CD64CF0}"/>
              </a:ext>
            </a:extLst>
          </p:cNvPr>
          <p:cNvCxnSpPr>
            <a:cxnSpLocks/>
          </p:cNvCxnSpPr>
          <p:nvPr/>
        </p:nvCxnSpPr>
        <p:spPr>
          <a:xfrm>
            <a:off x="946809" y="4925579"/>
            <a:ext cx="92710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5C77269-DB62-1982-A764-2C9B343A8FC2}"/>
                  </a:ext>
                </a:extLst>
              </p:cNvPr>
              <p:cNvSpPr txBox="1"/>
              <p:nvPr/>
            </p:nvSpPr>
            <p:spPr>
              <a:xfrm>
                <a:off x="827481" y="4557041"/>
                <a:ext cx="108651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5C77269-DB62-1982-A764-2C9B343A8F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481" y="4557041"/>
                <a:ext cx="1086515" cy="276999"/>
              </a:xfrm>
              <a:prstGeom prst="rect">
                <a:avLst/>
              </a:prstGeom>
              <a:blipFill>
                <a:blip r:embed="rId10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5B7240F-F40E-B85D-7DC0-BF0AAB1F39EA}"/>
              </a:ext>
            </a:extLst>
          </p:cNvPr>
          <p:cNvCxnSpPr>
            <a:cxnSpLocks/>
          </p:cNvCxnSpPr>
          <p:nvPr/>
        </p:nvCxnSpPr>
        <p:spPr>
          <a:xfrm>
            <a:off x="2930793" y="4772724"/>
            <a:ext cx="92710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B0BDF18-FEB8-DA7D-8578-3C19D7FED6E4}"/>
                  </a:ext>
                </a:extLst>
              </p:cNvPr>
              <p:cNvSpPr txBox="1"/>
              <p:nvPr/>
            </p:nvSpPr>
            <p:spPr>
              <a:xfrm>
                <a:off x="4083160" y="4616399"/>
                <a:ext cx="1872564" cy="4145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p>
                              </m:sSubSup>
                            </m:e>
                          </m:d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 …, 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p>
                              </m:sSubSup>
                            </m:e>
                          </m:d>
                        </m:e>
                      </m:d>
                    </m:oMath>
                  </m:oMathPara>
                </a14:m>
                <a:endParaRPr lang="en-US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B0BDF18-FEB8-DA7D-8578-3C19D7FED6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3160" y="4616399"/>
                <a:ext cx="1872564" cy="414537"/>
              </a:xfrm>
              <a:prstGeom prst="rect">
                <a:avLst/>
              </a:prstGeom>
              <a:blipFill>
                <a:blip r:embed="rId11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F5C8AB9-30E4-C64E-0361-40C73440DE27}"/>
                  </a:ext>
                </a:extLst>
              </p:cNvPr>
              <p:cNvSpPr txBox="1"/>
              <p:nvPr/>
            </p:nvSpPr>
            <p:spPr>
              <a:xfrm>
                <a:off x="4083160" y="2289107"/>
                <a:ext cx="139397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…,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en-US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F5C8AB9-30E4-C64E-0361-40C73440DE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3160" y="2289107"/>
                <a:ext cx="1393971" cy="276999"/>
              </a:xfrm>
              <a:prstGeom prst="rect">
                <a:avLst/>
              </a:prstGeom>
              <a:blipFill>
                <a:blip r:embed="rId12"/>
                <a:stretch>
                  <a:fillRect l="-5405" t="-8696" r="-5405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8FC7E33-F4D0-0CAA-E368-3E6D279769A4}"/>
                  </a:ext>
                </a:extLst>
              </p:cNvPr>
              <p:cNvSpPr txBox="1"/>
              <p:nvPr/>
            </p:nvSpPr>
            <p:spPr>
              <a:xfrm>
                <a:off x="4083160" y="2707103"/>
                <a:ext cx="1943994" cy="4145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p>
                              </m:sSubSup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…,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p>
                              </m:sSubSup>
                            </m:e>
                          </m:d>
                        </m:e>
                      </m:d>
                    </m:oMath>
                  </m:oMathPara>
                </a14:m>
                <a:endParaRPr lang="en-US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8FC7E33-F4D0-0CAA-E368-3E6D279769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3160" y="2707103"/>
                <a:ext cx="1943994" cy="414537"/>
              </a:xfrm>
              <a:prstGeom prst="rect">
                <a:avLst/>
              </a:prstGeom>
              <a:blipFill>
                <a:blip r:embed="rId13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113C3CD-3B5C-15C8-DDC6-9982F93790E4}"/>
                  </a:ext>
                </a:extLst>
              </p:cNvPr>
              <p:cNvSpPr txBox="1"/>
              <p:nvPr/>
            </p:nvSpPr>
            <p:spPr>
              <a:xfrm>
                <a:off x="1058224" y="3125093"/>
                <a:ext cx="2367912" cy="3126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p>
                          </m:sSub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113C3CD-3B5C-15C8-DDC6-9982F93790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224" y="3125093"/>
                <a:ext cx="2367912" cy="312650"/>
              </a:xfrm>
              <a:prstGeom prst="rect">
                <a:avLst/>
              </a:prstGeom>
              <a:blipFill>
                <a:blip r:embed="rId14"/>
                <a:stretch>
                  <a:fillRect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9149752-F8C8-A532-7BDC-BCA51DFC2C4A}"/>
                  </a:ext>
                </a:extLst>
              </p:cNvPr>
              <p:cNvSpPr txBox="1"/>
              <p:nvPr/>
            </p:nvSpPr>
            <p:spPr>
              <a:xfrm>
                <a:off x="1026434" y="5233081"/>
                <a:ext cx="2367912" cy="3126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p>
                          </m:sSub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b="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9149752-F8C8-A532-7BDC-BCA51DFC2C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434" y="5233081"/>
                <a:ext cx="2367912" cy="312650"/>
              </a:xfrm>
              <a:prstGeom prst="rect">
                <a:avLst/>
              </a:prstGeom>
              <a:blipFill>
                <a:blip r:embed="rId15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719484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581332B9-EBE3-811D-3ADF-34616AE9A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Fine-grained 4-NIKE in the </a:t>
            </a:r>
            <a:r>
              <a:rPr lang="en-US" sz="4800" dirty="0" err="1"/>
              <a:t>Shoup’s</a:t>
            </a:r>
            <a:r>
              <a:rPr lang="en-US" sz="4800" dirty="0"/>
              <a:t> GGM</a:t>
            </a:r>
          </a:p>
        </p:txBody>
      </p:sp>
      <p:sp>
        <p:nvSpPr>
          <p:cNvPr id="38" name="Footer Placeholder 3">
            <a:extLst>
              <a:ext uri="{FF2B5EF4-FFF2-40B4-BE49-F238E27FC236}">
                <a16:creationId xmlns:a16="http://schemas.microsoft.com/office/drawing/2014/main" id="{AB0D8E74-F483-BAAD-B4E9-E546D4CDB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dirty="0">
                <a:latin typeface="Calibri"/>
                <a:ea typeface="+mj-lt"/>
                <a:cs typeface="+mj-lt"/>
              </a:rPr>
              <a:t>Fine-Grained Non-Interactive Key-Exchange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4FB990B-A14F-52BF-A17D-7315434F3496}"/>
                  </a:ext>
                </a:extLst>
              </p:cNvPr>
              <p:cNvSpPr txBox="1"/>
              <p:nvPr/>
            </p:nvSpPr>
            <p:spPr>
              <a:xfrm>
                <a:off x="9420253" y="1969922"/>
                <a:ext cx="1735427" cy="830997"/>
              </a:xfrm>
              <a:prstGeom prst="rect">
                <a:avLst/>
              </a:prstGeom>
              <a:noFill/>
              <a:ln w="28575">
                <a:solidFill>
                  <a:srgbClr val="0070C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𝔾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b="0" i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∈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b="0" dirty="0">
                    <a:solidFill>
                      <a:srgbClr val="0070C0"/>
                    </a:solidFill>
                  </a:rPr>
                  <a:t>,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b="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4FB990B-A14F-52BF-A17D-7315434F34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0253" y="1969922"/>
                <a:ext cx="1735427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8575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ight Brace 19">
            <a:extLst>
              <a:ext uri="{FF2B5EF4-FFF2-40B4-BE49-F238E27FC236}">
                <a16:creationId xmlns:a16="http://schemas.microsoft.com/office/drawing/2014/main" id="{CAF90C67-B7C7-6A22-C2DD-5084B17D06C1}"/>
              </a:ext>
            </a:extLst>
          </p:cNvPr>
          <p:cNvSpPr/>
          <p:nvPr/>
        </p:nvSpPr>
        <p:spPr>
          <a:xfrm>
            <a:off x="6245170" y="2289108"/>
            <a:ext cx="490417" cy="2888284"/>
          </a:xfrm>
          <a:prstGeom prst="rightBrac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4EA8B82-38CA-A744-5C25-3B17BC24C3D9}"/>
                  </a:ext>
                </a:extLst>
              </p:cNvPr>
              <p:cNvSpPr txBox="1"/>
              <p:nvPr/>
            </p:nvSpPr>
            <p:spPr>
              <a:xfrm>
                <a:off x="6960848" y="3581894"/>
                <a:ext cx="2040110" cy="6004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h𝑎𝑙𝑓</m:t>
                      </m:r>
                      <m:r>
                        <a:rPr lang="en-US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𝑐𝑜𝑙𝑙𝑖𝑠𝑖𝑜𝑛</m:t>
                      </m:r>
                      <m:r>
                        <a:rPr lang="en-US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0" i="1" dirty="0">
                  <a:solidFill>
                    <a:schemeClr val="accent5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    </m:t>
                          </m:r>
                          <m: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bSup>
                      <m:r>
                        <a:rPr lang="en-US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bSup>
                    </m:oMath>
                  </m:oMathPara>
                </a14:m>
                <a:endParaRPr lang="en-US" b="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4EA8B82-38CA-A744-5C25-3B17BC24C3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0848" y="3581894"/>
                <a:ext cx="2040110" cy="600421"/>
              </a:xfrm>
              <a:prstGeom prst="rect">
                <a:avLst/>
              </a:prstGeom>
              <a:blipFill>
                <a:blip r:embed="rId7"/>
                <a:stretch>
                  <a:fillRect l="-5590" t="-4167" r="-2484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6" descr="Happy Bee">
            <a:extLst>
              <a:ext uri="{FF2B5EF4-FFF2-40B4-BE49-F238E27FC236}">
                <a16:creationId xmlns:a16="http://schemas.microsoft.com/office/drawing/2014/main" id="{383F2457-F499-95AD-300C-6A82D225B0C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84359" y="2085276"/>
            <a:ext cx="715643" cy="7156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DDAEAF8-891F-3614-A9AA-9EFA0C1F8DFC}"/>
                  </a:ext>
                </a:extLst>
              </p:cNvPr>
              <p:cNvSpPr txBox="1"/>
              <p:nvPr/>
            </p:nvSpPr>
            <p:spPr>
              <a:xfrm>
                <a:off x="2112482" y="2800919"/>
                <a:ext cx="25939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DDAEAF8-891F-3614-A9AA-9EFA0C1F8D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2482" y="2800919"/>
                <a:ext cx="259396" cy="246221"/>
              </a:xfrm>
              <a:prstGeom prst="rect">
                <a:avLst/>
              </a:prstGeom>
              <a:blipFill>
                <a:blip r:embed="rId9"/>
                <a:stretch>
                  <a:fillRect l="-14286" r="-4762"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D8B3520-ACCA-89A3-3322-4D4F3F3B4A07}"/>
              </a:ext>
            </a:extLst>
          </p:cNvPr>
          <p:cNvCxnSpPr>
            <a:cxnSpLocks/>
          </p:cNvCxnSpPr>
          <p:nvPr/>
        </p:nvCxnSpPr>
        <p:spPr>
          <a:xfrm>
            <a:off x="946809" y="2817590"/>
            <a:ext cx="92710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B3E7746-4E4B-8889-BBC8-9AA731EF2392}"/>
                  </a:ext>
                </a:extLst>
              </p:cNvPr>
              <p:cNvSpPr txBox="1"/>
              <p:nvPr/>
            </p:nvSpPr>
            <p:spPr>
              <a:xfrm>
                <a:off x="827481" y="2449052"/>
                <a:ext cx="110754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B3E7746-4E4B-8889-BBC8-9AA731EF23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481" y="2449052"/>
                <a:ext cx="1107547" cy="276999"/>
              </a:xfrm>
              <a:prstGeom prst="rect">
                <a:avLst/>
              </a:prstGeom>
              <a:blipFill>
                <a:blip r:embed="rId10"/>
                <a:stretch>
                  <a:fillRect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5E24AAF-4EBE-99A2-5007-3D33D84B706C}"/>
              </a:ext>
            </a:extLst>
          </p:cNvPr>
          <p:cNvCxnSpPr>
            <a:cxnSpLocks/>
          </p:cNvCxnSpPr>
          <p:nvPr/>
        </p:nvCxnSpPr>
        <p:spPr>
          <a:xfrm>
            <a:off x="2930793" y="2664735"/>
            <a:ext cx="92710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6" descr="Happy Bee">
            <a:extLst>
              <a:ext uri="{FF2B5EF4-FFF2-40B4-BE49-F238E27FC236}">
                <a16:creationId xmlns:a16="http://schemas.microsoft.com/office/drawing/2014/main" id="{57BC7B81-7168-287E-57F8-1D0BF6C6104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84359" y="4193265"/>
            <a:ext cx="715643" cy="7156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721F0DC-1060-F83E-1665-C8242C4C19BC}"/>
                  </a:ext>
                </a:extLst>
              </p:cNvPr>
              <p:cNvSpPr txBox="1"/>
              <p:nvPr/>
            </p:nvSpPr>
            <p:spPr>
              <a:xfrm>
                <a:off x="2112482" y="4908908"/>
                <a:ext cx="25939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721F0DC-1060-F83E-1665-C8242C4C19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2482" y="4908908"/>
                <a:ext cx="259396" cy="246221"/>
              </a:xfrm>
              <a:prstGeom prst="rect">
                <a:avLst/>
              </a:prstGeom>
              <a:blipFill>
                <a:blip r:embed="rId11"/>
                <a:stretch>
                  <a:fillRect l="-14286" r="-4762"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5A9BDDC-F42C-9CCD-12AF-38BC305FB864}"/>
              </a:ext>
            </a:extLst>
          </p:cNvPr>
          <p:cNvCxnSpPr>
            <a:cxnSpLocks/>
          </p:cNvCxnSpPr>
          <p:nvPr/>
        </p:nvCxnSpPr>
        <p:spPr>
          <a:xfrm>
            <a:off x="946809" y="4925579"/>
            <a:ext cx="92710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212C6C4-BBD8-66F5-7232-46F09954B9A7}"/>
                  </a:ext>
                </a:extLst>
              </p:cNvPr>
              <p:cNvSpPr txBox="1"/>
              <p:nvPr/>
            </p:nvSpPr>
            <p:spPr>
              <a:xfrm>
                <a:off x="827481" y="4557041"/>
                <a:ext cx="108651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212C6C4-BBD8-66F5-7232-46F09954B9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481" y="4557041"/>
                <a:ext cx="1086515" cy="276999"/>
              </a:xfrm>
              <a:prstGeom prst="rect">
                <a:avLst/>
              </a:prstGeom>
              <a:blipFill>
                <a:blip r:embed="rId12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1D906C49-8C03-EEAD-0FD5-87407C3B1046}"/>
              </a:ext>
            </a:extLst>
          </p:cNvPr>
          <p:cNvCxnSpPr>
            <a:cxnSpLocks/>
          </p:cNvCxnSpPr>
          <p:nvPr/>
        </p:nvCxnSpPr>
        <p:spPr>
          <a:xfrm>
            <a:off x="2930793" y="4772724"/>
            <a:ext cx="92710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CA36C51-B3F9-7036-1892-1CE687145EDA}"/>
                  </a:ext>
                </a:extLst>
              </p:cNvPr>
              <p:cNvSpPr txBox="1"/>
              <p:nvPr/>
            </p:nvSpPr>
            <p:spPr>
              <a:xfrm>
                <a:off x="4083160" y="4616399"/>
                <a:ext cx="2186496" cy="4145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…,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p>
                              </m:sSubSup>
                            </m:e>
                          </m:d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…, 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p>
                              </m:sSubSup>
                            </m:e>
                          </m:d>
                        </m:e>
                      </m:d>
                    </m:oMath>
                  </m:oMathPara>
                </a14:m>
                <a:endParaRPr lang="en-US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CA36C51-B3F9-7036-1892-1CE687145E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3160" y="4616399"/>
                <a:ext cx="2186496" cy="414537"/>
              </a:xfrm>
              <a:prstGeom prst="rect">
                <a:avLst/>
              </a:prstGeom>
              <a:blipFill>
                <a:blip r:embed="rId13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6C5D3AF-AAFA-C776-3523-9428E58D939E}"/>
                  </a:ext>
                </a:extLst>
              </p:cNvPr>
              <p:cNvSpPr txBox="1"/>
              <p:nvPr/>
            </p:nvSpPr>
            <p:spPr>
              <a:xfrm>
                <a:off x="4083160" y="2289107"/>
                <a:ext cx="139397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…,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en-US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6C5D3AF-AAFA-C776-3523-9428E58D93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3160" y="2289107"/>
                <a:ext cx="1393971" cy="276999"/>
              </a:xfrm>
              <a:prstGeom prst="rect">
                <a:avLst/>
              </a:prstGeom>
              <a:blipFill>
                <a:blip r:embed="rId14"/>
                <a:stretch>
                  <a:fillRect l="-5405" t="-8696" r="-5405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EA4D7E6D-9BF4-AD00-86B5-2DA24E64EDC2}"/>
                  </a:ext>
                </a:extLst>
              </p:cNvPr>
              <p:cNvSpPr txBox="1"/>
              <p:nvPr/>
            </p:nvSpPr>
            <p:spPr>
              <a:xfrm>
                <a:off x="4083160" y="2707103"/>
                <a:ext cx="2169184" cy="3126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p>
                              </m:sSubSup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…,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p>
                              </m:sSubSup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,…</m:t>
                          </m:r>
                        </m:e>
                      </m:d>
                    </m:oMath>
                  </m:oMathPara>
                </a14:m>
                <a:endParaRPr lang="en-US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EA4D7E6D-9BF4-AD00-86B5-2DA24E64ED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3160" y="2707103"/>
                <a:ext cx="2169184" cy="312650"/>
              </a:xfrm>
              <a:prstGeom prst="rect">
                <a:avLst/>
              </a:prstGeom>
              <a:blipFill>
                <a:blip r:embed="rId15"/>
                <a:stretch>
                  <a:fillRect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27C062D-7FE7-07D8-8126-A98566D05A75}"/>
                  </a:ext>
                </a:extLst>
              </p:cNvPr>
              <p:cNvSpPr txBox="1"/>
              <p:nvPr/>
            </p:nvSpPr>
            <p:spPr>
              <a:xfrm>
                <a:off x="1058224" y="3125093"/>
                <a:ext cx="2367912" cy="3126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p>
                          </m:sSub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27C062D-7FE7-07D8-8126-A98566D05A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224" y="3125093"/>
                <a:ext cx="2367912" cy="312650"/>
              </a:xfrm>
              <a:prstGeom prst="rect">
                <a:avLst/>
              </a:prstGeom>
              <a:blipFill>
                <a:blip r:embed="rId16"/>
                <a:stretch>
                  <a:fillRect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D461A6E-21C4-EA94-49AD-FBE63431311C}"/>
                  </a:ext>
                </a:extLst>
              </p:cNvPr>
              <p:cNvSpPr txBox="1"/>
              <p:nvPr/>
            </p:nvSpPr>
            <p:spPr>
              <a:xfrm>
                <a:off x="1026434" y="5233081"/>
                <a:ext cx="2367912" cy="3126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p>
                          </m:sSub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D461A6E-21C4-EA94-49AD-FBE6343131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434" y="5233081"/>
                <a:ext cx="2367912" cy="312650"/>
              </a:xfrm>
              <a:prstGeom prst="rect">
                <a:avLst/>
              </a:prstGeom>
              <a:blipFill>
                <a:blip r:embed="rId17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3A576889-010E-B33A-9346-F5D240C88B65}"/>
              </a:ext>
            </a:extLst>
          </p:cNvPr>
          <p:cNvSpPr/>
          <p:nvPr/>
        </p:nvSpPr>
        <p:spPr>
          <a:xfrm>
            <a:off x="5176408" y="2664735"/>
            <a:ext cx="645658" cy="355018"/>
          </a:xfrm>
          <a:prstGeom prst="round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46B0D2EA-D821-BA2C-57A5-F23F3A2B0ED8}"/>
              </a:ext>
            </a:extLst>
          </p:cNvPr>
          <p:cNvSpPr/>
          <p:nvPr/>
        </p:nvSpPr>
        <p:spPr>
          <a:xfrm>
            <a:off x="4499396" y="4646158"/>
            <a:ext cx="645658" cy="355018"/>
          </a:xfrm>
          <a:prstGeom prst="round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5478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41" grpId="0" animBg="1"/>
      <p:bldP spid="4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85035896-17D9-948D-3932-767A10254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Fine-grained 4-NIKE in the </a:t>
            </a:r>
            <a:r>
              <a:rPr lang="en-US" sz="4800" dirty="0" err="1"/>
              <a:t>Shoup’s</a:t>
            </a:r>
            <a:r>
              <a:rPr lang="en-US" sz="4800" dirty="0"/>
              <a:t> GGM</a:t>
            </a:r>
          </a:p>
        </p:txBody>
      </p:sp>
      <p:sp>
        <p:nvSpPr>
          <p:cNvPr id="38" name="Footer Placeholder 3">
            <a:extLst>
              <a:ext uri="{FF2B5EF4-FFF2-40B4-BE49-F238E27FC236}">
                <a16:creationId xmlns:a16="http://schemas.microsoft.com/office/drawing/2014/main" id="{AB0D8E74-F483-BAAD-B4E9-E546D4CDB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dirty="0">
                <a:latin typeface="Calibri"/>
                <a:ea typeface="+mj-lt"/>
                <a:cs typeface="+mj-lt"/>
              </a:rPr>
              <a:t>Fine-Grained Non-Interactive Key-Exchange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4FB990B-A14F-52BF-A17D-7315434F3496}"/>
                  </a:ext>
                </a:extLst>
              </p:cNvPr>
              <p:cNvSpPr txBox="1"/>
              <p:nvPr/>
            </p:nvSpPr>
            <p:spPr>
              <a:xfrm>
                <a:off x="9420253" y="1969922"/>
                <a:ext cx="1735427" cy="830997"/>
              </a:xfrm>
              <a:prstGeom prst="rect">
                <a:avLst/>
              </a:prstGeom>
              <a:noFill/>
              <a:ln w="28575">
                <a:solidFill>
                  <a:srgbClr val="0070C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𝔾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b="0" i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∈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b="0" dirty="0">
                    <a:solidFill>
                      <a:srgbClr val="0070C0"/>
                    </a:solidFill>
                  </a:rPr>
                  <a:t>,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b="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4FB990B-A14F-52BF-A17D-7315434F34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0253" y="1969922"/>
                <a:ext cx="1735427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8575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2F81CC8-2AD1-4FF3-1D7D-1E73B268D4C9}"/>
                  </a:ext>
                </a:extLst>
              </p:cNvPr>
              <p:cNvSpPr txBox="1"/>
              <p:nvPr/>
            </p:nvSpPr>
            <p:spPr>
              <a:xfrm>
                <a:off x="4083160" y="5329862"/>
                <a:ext cx="2652427" cy="5691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𝑅𝑒𝑐𝑜𝑣𝑒𝑟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p>
                      </m:sSubSup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𝑡𝑖𝑚𝑒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𝑤𝑖𝑡h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𝑃𝑜𝑙𝑙𝑎𝑟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𝐴𝑙𝑔</m:t>
                      </m:r>
                    </m:oMath>
                  </m:oMathPara>
                </a14:m>
                <a:endParaRPr lang="en-US" b="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2F81CC8-2AD1-4FF3-1D7D-1E73B268D4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3160" y="5329862"/>
                <a:ext cx="2652427" cy="569130"/>
              </a:xfrm>
              <a:prstGeom prst="rect">
                <a:avLst/>
              </a:prstGeom>
              <a:blipFill>
                <a:blip r:embed="rId6"/>
                <a:stretch>
                  <a:fillRect l="-3333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ight Brace 25">
            <a:extLst>
              <a:ext uri="{FF2B5EF4-FFF2-40B4-BE49-F238E27FC236}">
                <a16:creationId xmlns:a16="http://schemas.microsoft.com/office/drawing/2014/main" id="{15DA04DA-46F1-9A64-628A-AF1A05F35226}"/>
              </a:ext>
            </a:extLst>
          </p:cNvPr>
          <p:cNvSpPr/>
          <p:nvPr/>
        </p:nvSpPr>
        <p:spPr>
          <a:xfrm>
            <a:off x="6245170" y="2289108"/>
            <a:ext cx="490417" cy="2888284"/>
          </a:xfrm>
          <a:prstGeom prst="rightBrac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AB86E20-D9F1-7B36-6F9C-2F6E291FBEC6}"/>
                  </a:ext>
                </a:extLst>
              </p:cNvPr>
              <p:cNvSpPr txBox="1"/>
              <p:nvPr/>
            </p:nvSpPr>
            <p:spPr>
              <a:xfrm>
                <a:off x="6960848" y="3581894"/>
                <a:ext cx="2040110" cy="6004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h𝑎𝑙𝑓</m:t>
                      </m:r>
                      <m:r>
                        <a:rPr lang="en-US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𝑐𝑜𝑙𝑙𝑖𝑠𝑖𝑜𝑛</m:t>
                      </m:r>
                      <m:r>
                        <a:rPr lang="en-US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0" i="1" dirty="0">
                  <a:solidFill>
                    <a:schemeClr val="accent5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    </m:t>
                          </m:r>
                          <m: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bSup>
                      <m:r>
                        <a:rPr lang="en-US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bSup>
                    </m:oMath>
                  </m:oMathPara>
                </a14:m>
                <a:endParaRPr lang="en-US" b="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AB86E20-D9F1-7B36-6F9C-2F6E291FBE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0848" y="3581894"/>
                <a:ext cx="2040110" cy="600421"/>
              </a:xfrm>
              <a:prstGeom prst="rect">
                <a:avLst/>
              </a:prstGeom>
              <a:blipFill>
                <a:blip r:embed="rId7"/>
                <a:stretch>
                  <a:fillRect l="-5590" t="-4167" r="-2484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Picture 6" descr="Happy Bee">
            <a:extLst>
              <a:ext uri="{FF2B5EF4-FFF2-40B4-BE49-F238E27FC236}">
                <a16:creationId xmlns:a16="http://schemas.microsoft.com/office/drawing/2014/main" id="{A4B6CB98-D1D7-8F16-5D85-8CFAFD6E680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84359" y="2085276"/>
            <a:ext cx="715643" cy="7156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2359024-56AB-CC0C-FA27-5AB4E20E7FCB}"/>
                  </a:ext>
                </a:extLst>
              </p:cNvPr>
              <p:cNvSpPr txBox="1"/>
              <p:nvPr/>
            </p:nvSpPr>
            <p:spPr>
              <a:xfrm>
                <a:off x="2112482" y="2800919"/>
                <a:ext cx="25939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2359024-56AB-CC0C-FA27-5AB4E20E7F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2482" y="2800919"/>
                <a:ext cx="259396" cy="246221"/>
              </a:xfrm>
              <a:prstGeom prst="rect">
                <a:avLst/>
              </a:prstGeom>
              <a:blipFill>
                <a:blip r:embed="rId9"/>
                <a:stretch>
                  <a:fillRect l="-14286" r="-4762"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68BB5DF-2479-6FD5-EE42-F6ADDCC8F080}"/>
              </a:ext>
            </a:extLst>
          </p:cNvPr>
          <p:cNvCxnSpPr>
            <a:cxnSpLocks/>
          </p:cNvCxnSpPr>
          <p:nvPr/>
        </p:nvCxnSpPr>
        <p:spPr>
          <a:xfrm>
            <a:off x="946809" y="2817590"/>
            <a:ext cx="92710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0E642B7-1B70-4F21-B6EF-11C3F44D597D}"/>
                  </a:ext>
                </a:extLst>
              </p:cNvPr>
              <p:cNvSpPr txBox="1"/>
              <p:nvPr/>
            </p:nvSpPr>
            <p:spPr>
              <a:xfrm>
                <a:off x="827481" y="2449052"/>
                <a:ext cx="110754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0E642B7-1B70-4F21-B6EF-11C3F44D59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481" y="2449052"/>
                <a:ext cx="1107547" cy="276999"/>
              </a:xfrm>
              <a:prstGeom prst="rect">
                <a:avLst/>
              </a:prstGeom>
              <a:blipFill>
                <a:blip r:embed="rId10"/>
                <a:stretch>
                  <a:fillRect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D21CF41-7517-175F-DFEC-A4326572DBD1}"/>
              </a:ext>
            </a:extLst>
          </p:cNvPr>
          <p:cNvCxnSpPr>
            <a:cxnSpLocks/>
          </p:cNvCxnSpPr>
          <p:nvPr/>
        </p:nvCxnSpPr>
        <p:spPr>
          <a:xfrm>
            <a:off x="2930793" y="2664735"/>
            <a:ext cx="92710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6" descr="Happy Bee">
            <a:extLst>
              <a:ext uri="{FF2B5EF4-FFF2-40B4-BE49-F238E27FC236}">
                <a16:creationId xmlns:a16="http://schemas.microsoft.com/office/drawing/2014/main" id="{4F4F4815-1D07-FC96-50F5-8BD8FACA6E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84359" y="4193265"/>
            <a:ext cx="715643" cy="7156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84E4AE8-51F0-0CFB-1DB9-E14BE529870D}"/>
                  </a:ext>
                </a:extLst>
              </p:cNvPr>
              <p:cNvSpPr txBox="1"/>
              <p:nvPr/>
            </p:nvSpPr>
            <p:spPr>
              <a:xfrm>
                <a:off x="2112482" y="4908908"/>
                <a:ext cx="25939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84E4AE8-51F0-0CFB-1DB9-E14BE52987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2482" y="4908908"/>
                <a:ext cx="259396" cy="246221"/>
              </a:xfrm>
              <a:prstGeom prst="rect">
                <a:avLst/>
              </a:prstGeom>
              <a:blipFill>
                <a:blip r:embed="rId11"/>
                <a:stretch>
                  <a:fillRect l="-14286" r="-4762"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1BF1FC9D-CF80-A03B-123E-07E65F55CBAB}"/>
              </a:ext>
            </a:extLst>
          </p:cNvPr>
          <p:cNvCxnSpPr>
            <a:cxnSpLocks/>
          </p:cNvCxnSpPr>
          <p:nvPr/>
        </p:nvCxnSpPr>
        <p:spPr>
          <a:xfrm>
            <a:off x="946809" y="4925579"/>
            <a:ext cx="92710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3D02C2B-BF06-92B2-DC90-DC4E0E728017}"/>
                  </a:ext>
                </a:extLst>
              </p:cNvPr>
              <p:cNvSpPr txBox="1"/>
              <p:nvPr/>
            </p:nvSpPr>
            <p:spPr>
              <a:xfrm>
                <a:off x="827481" y="4557041"/>
                <a:ext cx="108651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3D02C2B-BF06-92B2-DC90-DC4E0E7280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481" y="4557041"/>
                <a:ext cx="1086515" cy="276999"/>
              </a:xfrm>
              <a:prstGeom prst="rect">
                <a:avLst/>
              </a:prstGeom>
              <a:blipFill>
                <a:blip r:embed="rId12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FF3DAB84-4EBD-3C42-80F7-129492D1B3D7}"/>
              </a:ext>
            </a:extLst>
          </p:cNvPr>
          <p:cNvCxnSpPr>
            <a:cxnSpLocks/>
          </p:cNvCxnSpPr>
          <p:nvPr/>
        </p:nvCxnSpPr>
        <p:spPr>
          <a:xfrm>
            <a:off x="2930793" y="4772724"/>
            <a:ext cx="92710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FC97574-5E9B-DA9B-BDBE-EAD96A8CDA7C}"/>
                  </a:ext>
                </a:extLst>
              </p:cNvPr>
              <p:cNvSpPr txBox="1"/>
              <p:nvPr/>
            </p:nvSpPr>
            <p:spPr>
              <a:xfrm>
                <a:off x="4083160" y="4616399"/>
                <a:ext cx="2186496" cy="4145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…,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p>
                              </m:sSubSup>
                            </m:e>
                          </m:d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…, 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p>
                              </m:sSubSup>
                            </m:e>
                          </m:d>
                        </m:e>
                      </m:d>
                    </m:oMath>
                  </m:oMathPara>
                </a14:m>
                <a:endParaRPr lang="en-US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FC97574-5E9B-DA9B-BDBE-EAD96A8CDA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3160" y="4616399"/>
                <a:ext cx="2186496" cy="414537"/>
              </a:xfrm>
              <a:prstGeom prst="rect">
                <a:avLst/>
              </a:prstGeom>
              <a:blipFill>
                <a:blip r:embed="rId13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6335133-D9A7-4684-0A88-347A04D1CDBD}"/>
                  </a:ext>
                </a:extLst>
              </p:cNvPr>
              <p:cNvSpPr txBox="1"/>
              <p:nvPr/>
            </p:nvSpPr>
            <p:spPr>
              <a:xfrm>
                <a:off x="4083160" y="2289107"/>
                <a:ext cx="139397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…,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en-US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6335133-D9A7-4684-0A88-347A04D1CD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3160" y="2289107"/>
                <a:ext cx="1393971" cy="276999"/>
              </a:xfrm>
              <a:prstGeom prst="rect">
                <a:avLst/>
              </a:prstGeom>
              <a:blipFill>
                <a:blip r:embed="rId14"/>
                <a:stretch>
                  <a:fillRect l="-5405" t="-8696" r="-5405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C8DE8C4D-0F15-9170-82F2-EBC3783ED2B6}"/>
                  </a:ext>
                </a:extLst>
              </p:cNvPr>
              <p:cNvSpPr txBox="1"/>
              <p:nvPr/>
            </p:nvSpPr>
            <p:spPr>
              <a:xfrm>
                <a:off x="4083160" y="2707103"/>
                <a:ext cx="2169184" cy="3126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p>
                              </m:sSubSup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…,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p>
                              </m:sSubSup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,…</m:t>
                          </m:r>
                        </m:e>
                      </m:d>
                    </m:oMath>
                  </m:oMathPara>
                </a14:m>
                <a:endParaRPr lang="en-US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C8DE8C4D-0F15-9170-82F2-EBC3783ED2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3160" y="2707103"/>
                <a:ext cx="2169184" cy="312650"/>
              </a:xfrm>
              <a:prstGeom prst="rect">
                <a:avLst/>
              </a:prstGeom>
              <a:blipFill>
                <a:blip r:embed="rId15"/>
                <a:stretch>
                  <a:fillRect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C1B99F2-CACF-3882-3B85-7C1C082C3969}"/>
                  </a:ext>
                </a:extLst>
              </p:cNvPr>
              <p:cNvSpPr txBox="1"/>
              <p:nvPr/>
            </p:nvSpPr>
            <p:spPr>
              <a:xfrm>
                <a:off x="1058224" y="3125093"/>
                <a:ext cx="2367912" cy="3126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p>
                          </m:sSub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C1B99F2-CACF-3882-3B85-7C1C082C39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224" y="3125093"/>
                <a:ext cx="2367912" cy="312650"/>
              </a:xfrm>
              <a:prstGeom prst="rect">
                <a:avLst/>
              </a:prstGeom>
              <a:blipFill>
                <a:blip r:embed="rId16"/>
                <a:stretch>
                  <a:fillRect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68B9222C-74AA-8919-4885-A994E73A0AB9}"/>
                  </a:ext>
                </a:extLst>
              </p:cNvPr>
              <p:cNvSpPr txBox="1"/>
              <p:nvPr/>
            </p:nvSpPr>
            <p:spPr>
              <a:xfrm>
                <a:off x="1026434" y="5233081"/>
                <a:ext cx="2367912" cy="3126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p>
                          </m:sSub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68B9222C-74AA-8919-4885-A994E73A0A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434" y="5233081"/>
                <a:ext cx="2367912" cy="312650"/>
              </a:xfrm>
              <a:prstGeom prst="rect">
                <a:avLst/>
              </a:prstGeom>
              <a:blipFill>
                <a:blip r:embed="rId17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94E300DF-5F80-0904-4125-42B64A1BCD12}"/>
              </a:ext>
            </a:extLst>
          </p:cNvPr>
          <p:cNvSpPr/>
          <p:nvPr/>
        </p:nvSpPr>
        <p:spPr>
          <a:xfrm>
            <a:off x="5176408" y="2664735"/>
            <a:ext cx="645658" cy="355018"/>
          </a:xfrm>
          <a:prstGeom prst="round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A80673F0-94FB-5AF4-C1D8-5A725B199C90}"/>
              </a:ext>
            </a:extLst>
          </p:cNvPr>
          <p:cNvSpPr/>
          <p:nvPr/>
        </p:nvSpPr>
        <p:spPr>
          <a:xfrm>
            <a:off x="4499396" y="4646158"/>
            <a:ext cx="645658" cy="355018"/>
          </a:xfrm>
          <a:prstGeom prst="round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15624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>
            <a:extLst>
              <a:ext uri="{FF2B5EF4-FFF2-40B4-BE49-F238E27FC236}">
                <a16:creationId xmlns:a16="http://schemas.microsoft.com/office/drawing/2014/main" id="{65EE8874-CFD1-68DB-3C39-9769007B6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Fine-grained 4-NIKE in the </a:t>
            </a:r>
            <a:r>
              <a:rPr lang="en-US" sz="4800" dirty="0" err="1"/>
              <a:t>Shoup’s</a:t>
            </a:r>
            <a:r>
              <a:rPr lang="en-US" sz="4800" dirty="0"/>
              <a:t> GGM</a:t>
            </a:r>
          </a:p>
        </p:txBody>
      </p:sp>
      <p:sp>
        <p:nvSpPr>
          <p:cNvPr id="38" name="Footer Placeholder 3">
            <a:extLst>
              <a:ext uri="{FF2B5EF4-FFF2-40B4-BE49-F238E27FC236}">
                <a16:creationId xmlns:a16="http://schemas.microsoft.com/office/drawing/2014/main" id="{AB0D8E74-F483-BAAD-B4E9-E546D4CDB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dirty="0">
                <a:latin typeface="Calibri"/>
                <a:ea typeface="+mj-lt"/>
                <a:cs typeface="+mj-lt"/>
              </a:rPr>
              <a:t>Fine-Grained Non-Interactive Key-Exchange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4FB990B-A14F-52BF-A17D-7315434F3496}"/>
                  </a:ext>
                </a:extLst>
              </p:cNvPr>
              <p:cNvSpPr txBox="1"/>
              <p:nvPr/>
            </p:nvSpPr>
            <p:spPr>
              <a:xfrm>
                <a:off x="9420253" y="1969922"/>
                <a:ext cx="1735427" cy="830997"/>
              </a:xfrm>
              <a:prstGeom prst="rect">
                <a:avLst/>
              </a:prstGeom>
              <a:noFill/>
              <a:ln w="28575">
                <a:solidFill>
                  <a:srgbClr val="0070C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𝔾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b="0" i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∈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b="0" dirty="0">
                    <a:solidFill>
                      <a:srgbClr val="0070C0"/>
                    </a:solidFill>
                  </a:rPr>
                  <a:t>,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b="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4FB990B-A14F-52BF-A17D-7315434F34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0253" y="1969922"/>
                <a:ext cx="1735427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8575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ight Brace 21">
            <a:extLst>
              <a:ext uri="{FF2B5EF4-FFF2-40B4-BE49-F238E27FC236}">
                <a16:creationId xmlns:a16="http://schemas.microsoft.com/office/drawing/2014/main" id="{2896075F-E8BE-C4AC-3D47-69E83C6330B4}"/>
              </a:ext>
            </a:extLst>
          </p:cNvPr>
          <p:cNvSpPr/>
          <p:nvPr/>
        </p:nvSpPr>
        <p:spPr>
          <a:xfrm>
            <a:off x="8773137" y="3429000"/>
            <a:ext cx="490417" cy="2674765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  <a:highlight>
                <a:srgbClr val="FF0000"/>
              </a:highligh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9FF371A-CE2F-6727-42BC-1B017778E149}"/>
                  </a:ext>
                </a:extLst>
              </p:cNvPr>
              <p:cNvSpPr txBox="1"/>
              <p:nvPr/>
            </p:nvSpPr>
            <p:spPr>
              <a:xfrm>
                <a:off x="9315741" y="4602125"/>
                <a:ext cx="2503378" cy="11079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𝑠h𝑎𝑟𝑒𝑑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</m:sSup>
                        </m:e>
                      </m:d>
                    </m:oMath>
                  </m:oMathPara>
                </a14:m>
                <a:endParaRPr lang="en-US" b="0" dirty="0">
                  <a:solidFill>
                    <a:srgbClr val="FF0000"/>
                  </a:solidFill>
                </a:endParaRPr>
              </a:p>
              <a:p>
                <a:endParaRPr lang="en-US" b="0" dirty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𝑠𝑒𝑐𝑟𝑒𝑡</m:t>
                      </m:r>
                    </m:oMath>
                  </m:oMathPara>
                </a14:m>
                <a:endParaRPr lang="en-US" b="0" dirty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𝑝𝑢𝑏𝑙𝑖𝑐</m:t>
                      </m:r>
                    </m:oMath>
                  </m:oMathPara>
                </a14:m>
                <a:endParaRPr lang="en-US" b="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9FF371A-CE2F-6727-42BC-1B017778E1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5741" y="4602125"/>
                <a:ext cx="2503378" cy="1107996"/>
              </a:xfrm>
              <a:prstGeom prst="rect">
                <a:avLst/>
              </a:prstGeom>
              <a:blipFill>
                <a:blip r:embed="rId6"/>
                <a:stretch>
                  <a:fillRect l="-4545" t="-2273" b="-7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B550DDC-5E99-96D1-A253-22FB1E30F148}"/>
                  </a:ext>
                </a:extLst>
              </p:cNvPr>
              <p:cNvSpPr txBox="1"/>
              <p:nvPr/>
            </p:nvSpPr>
            <p:spPr>
              <a:xfrm>
                <a:off x="4083160" y="5329862"/>
                <a:ext cx="2652427" cy="5691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𝑅𝑒𝑐𝑜𝑣𝑒𝑟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p>
                      </m:sSub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𝑡𝑖𝑚𝑒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𝑤𝑖𝑡h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𝑃𝑜𝑙𝑙𝑎𝑟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𝐴𝑙𝑔</m:t>
                      </m:r>
                    </m:oMath>
                  </m:oMathPara>
                </a14:m>
                <a:endParaRPr lang="en-US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B550DDC-5E99-96D1-A253-22FB1E30F1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3160" y="5329862"/>
                <a:ext cx="2652427" cy="569130"/>
              </a:xfrm>
              <a:prstGeom prst="rect">
                <a:avLst/>
              </a:prstGeom>
              <a:blipFill>
                <a:blip r:embed="rId7"/>
                <a:stretch>
                  <a:fillRect l="-3333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ight Brace 27">
            <a:extLst>
              <a:ext uri="{FF2B5EF4-FFF2-40B4-BE49-F238E27FC236}">
                <a16:creationId xmlns:a16="http://schemas.microsoft.com/office/drawing/2014/main" id="{8D40446E-06CB-177C-8AC9-3F4A738EA511}"/>
              </a:ext>
            </a:extLst>
          </p:cNvPr>
          <p:cNvSpPr/>
          <p:nvPr/>
        </p:nvSpPr>
        <p:spPr>
          <a:xfrm>
            <a:off x="6245170" y="2289108"/>
            <a:ext cx="490417" cy="2888284"/>
          </a:xfrm>
          <a:prstGeom prst="rightBrac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7AFFCC6-9B45-FF70-9EC1-CBDEED921FDB}"/>
                  </a:ext>
                </a:extLst>
              </p:cNvPr>
              <p:cNvSpPr txBox="1"/>
              <p:nvPr/>
            </p:nvSpPr>
            <p:spPr>
              <a:xfrm>
                <a:off x="6960848" y="3581894"/>
                <a:ext cx="2040110" cy="6004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h𝑎𝑙𝑓</m:t>
                      </m:r>
                      <m:r>
                        <a:rPr lang="en-US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𝑐𝑜𝑙𝑙𝑖𝑠𝑖𝑜𝑛</m:t>
                      </m:r>
                      <m:r>
                        <a:rPr lang="en-US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0" i="1" dirty="0">
                  <a:solidFill>
                    <a:schemeClr val="accent5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    </m:t>
                          </m:r>
                          <m: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bSup>
                      <m:r>
                        <a:rPr lang="en-US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bSup>
                    </m:oMath>
                  </m:oMathPara>
                </a14:m>
                <a:endParaRPr lang="en-US" b="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7AFFCC6-9B45-FF70-9EC1-CBDEED921F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0848" y="3581894"/>
                <a:ext cx="2040110" cy="600421"/>
              </a:xfrm>
              <a:prstGeom prst="rect">
                <a:avLst/>
              </a:prstGeom>
              <a:blipFill>
                <a:blip r:embed="rId8"/>
                <a:stretch>
                  <a:fillRect l="-5590" t="-4167" r="-2484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Picture 6" descr="Happy Bee">
            <a:extLst>
              <a:ext uri="{FF2B5EF4-FFF2-40B4-BE49-F238E27FC236}">
                <a16:creationId xmlns:a16="http://schemas.microsoft.com/office/drawing/2014/main" id="{74EA5972-4B2B-3175-2852-7E34AF5E10C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84359" y="2085276"/>
            <a:ext cx="715643" cy="7156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2B28E8C-4095-936E-D013-CB3DCEC77E34}"/>
                  </a:ext>
                </a:extLst>
              </p:cNvPr>
              <p:cNvSpPr txBox="1"/>
              <p:nvPr/>
            </p:nvSpPr>
            <p:spPr>
              <a:xfrm>
                <a:off x="2112482" y="2800919"/>
                <a:ext cx="25939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2B28E8C-4095-936E-D013-CB3DCEC77E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2482" y="2800919"/>
                <a:ext cx="259396" cy="246221"/>
              </a:xfrm>
              <a:prstGeom prst="rect">
                <a:avLst/>
              </a:prstGeom>
              <a:blipFill>
                <a:blip r:embed="rId10"/>
                <a:stretch>
                  <a:fillRect l="-14286" r="-4762"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AC9587AF-CE53-24BC-F5C9-BADF12573ED7}"/>
              </a:ext>
            </a:extLst>
          </p:cNvPr>
          <p:cNvCxnSpPr>
            <a:cxnSpLocks/>
          </p:cNvCxnSpPr>
          <p:nvPr/>
        </p:nvCxnSpPr>
        <p:spPr>
          <a:xfrm>
            <a:off x="946809" y="2817590"/>
            <a:ext cx="92710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02F2BBF-F564-25D4-E2B8-F5A71DFFD89C}"/>
                  </a:ext>
                </a:extLst>
              </p:cNvPr>
              <p:cNvSpPr txBox="1"/>
              <p:nvPr/>
            </p:nvSpPr>
            <p:spPr>
              <a:xfrm>
                <a:off x="827481" y="2449052"/>
                <a:ext cx="110754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02F2BBF-F564-25D4-E2B8-F5A71DFFD8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481" y="2449052"/>
                <a:ext cx="1107547" cy="276999"/>
              </a:xfrm>
              <a:prstGeom prst="rect">
                <a:avLst/>
              </a:prstGeom>
              <a:blipFill>
                <a:blip r:embed="rId11"/>
                <a:stretch>
                  <a:fillRect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F0DD1FC-146C-1855-7381-1CF28D803370}"/>
              </a:ext>
            </a:extLst>
          </p:cNvPr>
          <p:cNvCxnSpPr>
            <a:cxnSpLocks/>
          </p:cNvCxnSpPr>
          <p:nvPr/>
        </p:nvCxnSpPr>
        <p:spPr>
          <a:xfrm>
            <a:off x="2930793" y="2664735"/>
            <a:ext cx="92710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6" descr="Happy Bee">
            <a:extLst>
              <a:ext uri="{FF2B5EF4-FFF2-40B4-BE49-F238E27FC236}">
                <a16:creationId xmlns:a16="http://schemas.microsoft.com/office/drawing/2014/main" id="{F0385D83-4008-9869-E6B6-200DF1B58D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84359" y="4193265"/>
            <a:ext cx="715643" cy="7156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97D8F04-D33C-60C5-24DC-9ECC7634B773}"/>
                  </a:ext>
                </a:extLst>
              </p:cNvPr>
              <p:cNvSpPr txBox="1"/>
              <p:nvPr/>
            </p:nvSpPr>
            <p:spPr>
              <a:xfrm>
                <a:off x="2112482" y="4908908"/>
                <a:ext cx="25939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97D8F04-D33C-60C5-24DC-9ECC7634B7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2482" y="4908908"/>
                <a:ext cx="259396" cy="246221"/>
              </a:xfrm>
              <a:prstGeom prst="rect">
                <a:avLst/>
              </a:prstGeom>
              <a:blipFill>
                <a:blip r:embed="rId12"/>
                <a:stretch>
                  <a:fillRect l="-14286" r="-4762"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7AC814BB-8FFF-A0B7-1590-0FBC71E9F064}"/>
              </a:ext>
            </a:extLst>
          </p:cNvPr>
          <p:cNvCxnSpPr>
            <a:cxnSpLocks/>
          </p:cNvCxnSpPr>
          <p:nvPr/>
        </p:nvCxnSpPr>
        <p:spPr>
          <a:xfrm>
            <a:off x="946809" y="4925579"/>
            <a:ext cx="92710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38BF770-3C43-A13B-0602-F2F829FA1872}"/>
                  </a:ext>
                </a:extLst>
              </p:cNvPr>
              <p:cNvSpPr txBox="1"/>
              <p:nvPr/>
            </p:nvSpPr>
            <p:spPr>
              <a:xfrm>
                <a:off x="827481" y="4557041"/>
                <a:ext cx="108651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38BF770-3C43-A13B-0602-F2F829FA18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481" y="4557041"/>
                <a:ext cx="1086515" cy="276999"/>
              </a:xfrm>
              <a:prstGeom prst="rect">
                <a:avLst/>
              </a:prstGeom>
              <a:blipFill>
                <a:blip r:embed="rId13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C4B89321-48E3-F1D8-9A98-FC7A89AC8EC7}"/>
              </a:ext>
            </a:extLst>
          </p:cNvPr>
          <p:cNvCxnSpPr>
            <a:cxnSpLocks/>
          </p:cNvCxnSpPr>
          <p:nvPr/>
        </p:nvCxnSpPr>
        <p:spPr>
          <a:xfrm>
            <a:off x="2930793" y="4772724"/>
            <a:ext cx="92710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2F67823-FAE5-E93D-3BE5-48D69E54556C}"/>
                  </a:ext>
                </a:extLst>
              </p:cNvPr>
              <p:cNvSpPr txBox="1"/>
              <p:nvPr/>
            </p:nvSpPr>
            <p:spPr>
              <a:xfrm>
                <a:off x="4083160" y="4616399"/>
                <a:ext cx="2186496" cy="4145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…,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p>
                              </m:sSubSup>
                            </m:e>
                          </m:d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…, 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p>
                              </m:sSubSup>
                            </m:e>
                          </m:d>
                        </m:e>
                      </m:d>
                    </m:oMath>
                  </m:oMathPara>
                </a14:m>
                <a:endParaRPr lang="en-US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2F67823-FAE5-E93D-3BE5-48D69E5455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3160" y="4616399"/>
                <a:ext cx="2186496" cy="414537"/>
              </a:xfrm>
              <a:prstGeom prst="rect">
                <a:avLst/>
              </a:prstGeom>
              <a:blipFill>
                <a:blip r:embed="rId14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3DA46FE-CC8E-EE00-CDCC-FEB423847A8A}"/>
                  </a:ext>
                </a:extLst>
              </p:cNvPr>
              <p:cNvSpPr txBox="1"/>
              <p:nvPr/>
            </p:nvSpPr>
            <p:spPr>
              <a:xfrm>
                <a:off x="4083160" y="2289107"/>
                <a:ext cx="139397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…,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en-US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3DA46FE-CC8E-EE00-CDCC-FEB423847A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3160" y="2289107"/>
                <a:ext cx="1393971" cy="276999"/>
              </a:xfrm>
              <a:prstGeom prst="rect">
                <a:avLst/>
              </a:prstGeom>
              <a:blipFill>
                <a:blip r:embed="rId15"/>
                <a:stretch>
                  <a:fillRect l="-5405" t="-8696" r="-5405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49B21F9C-864A-894F-F07C-7BA55379F623}"/>
                  </a:ext>
                </a:extLst>
              </p:cNvPr>
              <p:cNvSpPr txBox="1"/>
              <p:nvPr/>
            </p:nvSpPr>
            <p:spPr>
              <a:xfrm>
                <a:off x="4083160" y="2707103"/>
                <a:ext cx="2169184" cy="3126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p>
                              </m:sSubSup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…,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p>
                              </m:sSubSup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,…</m:t>
                          </m:r>
                        </m:e>
                      </m:d>
                    </m:oMath>
                  </m:oMathPara>
                </a14:m>
                <a:endParaRPr lang="en-US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49B21F9C-864A-894F-F07C-7BA55379F6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3160" y="2707103"/>
                <a:ext cx="2169184" cy="312650"/>
              </a:xfrm>
              <a:prstGeom prst="rect">
                <a:avLst/>
              </a:prstGeom>
              <a:blipFill>
                <a:blip r:embed="rId16"/>
                <a:stretch>
                  <a:fillRect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BB19031E-C2E1-E553-3955-D762ED003D16}"/>
                  </a:ext>
                </a:extLst>
              </p:cNvPr>
              <p:cNvSpPr txBox="1"/>
              <p:nvPr/>
            </p:nvSpPr>
            <p:spPr>
              <a:xfrm>
                <a:off x="1058224" y="3125093"/>
                <a:ext cx="2367912" cy="3126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p>
                          </m:sSub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BB19031E-C2E1-E553-3955-D762ED003D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224" y="3125093"/>
                <a:ext cx="2367912" cy="312650"/>
              </a:xfrm>
              <a:prstGeom prst="rect">
                <a:avLst/>
              </a:prstGeom>
              <a:blipFill>
                <a:blip r:embed="rId17"/>
                <a:stretch>
                  <a:fillRect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1D4E849-F0BA-8704-D833-35F7FC50945A}"/>
                  </a:ext>
                </a:extLst>
              </p:cNvPr>
              <p:cNvSpPr txBox="1"/>
              <p:nvPr/>
            </p:nvSpPr>
            <p:spPr>
              <a:xfrm>
                <a:off x="1026434" y="5233081"/>
                <a:ext cx="2367912" cy="3126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p>
                          </m:sSub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1D4E849-F0BA-8704-D833-35F7FC5094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434" y="5233081"/>
                <a:ext cx="2367912" cy="312650"/>
              </a:xfrm>
              <a:prstGeom prst="rect">
                <a:avLst/>
              </a:prstGeom>
              <a:blipFill>
                <a:blip r:embed="rId18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E2CA3FED-B3CE-3F68-D47B-4F5F534F9F05}"/>
              </a:ext>
            </a:extLst>
          </p:cNvPr>
          <p:cNvSpPr/>
          <p:nvPr/>
        </p:nvSpPr>
        <p:spPr>
          <a:xfrm>
            <a:off x="5176408" y="2664735"/>
            <a:ext cx="645658" cy="355018"/>
          </a:xfrm>
          <a:prstGeom prst="round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4C6DD0FC-C5BB-A41F-3730-4EBD29AE8AF3}"/>
              </a:ext>
            </a:extLst>
          </p:cNvPr>
          <p:cNvSpPr/>
          <p:nvPr/>
        </p:nvSpPr>
        <p:spPr>
          <a:xfrm>
            <a:off x="4499396" y="4646158"/>
            <a:ext cx="645658" cy="355018"/>
          </a:xfrm>
          <a:prstGeom prst="round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10397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>
            <a:extLst>
              <a:ext uri="{FF2B5EF4-FFF2-40B4-BE49-F238E27FC236}">
                <a16:creationId xmlns:a16="http://schemas.microsoft.com/office/drawing/2014/main" id="{F6B7300F-6114-3E51-6B40-6C36885FA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Fine-grained 4-NIKE in the </a:t>
            </a:r>
            <a:r>
              <a:rPr lang="en-US" sz="4800" dirty="0" err="1"/>
              <a:t>Shoup’s</a:t>
            </a:r>
            <a:r>
              <a:rPr lang="en-US" sz="4800" dirty="0"/>
              <a:t> GGM</a:t>
            </a:r>
          </a:p>
        </p:txBody>
      </p:sp>
      <p:sp>
        <p:nvSpPr>
          <p:cNvPr id="38" name="Footer Placeholder 3">
            <a:extLst>
              <a:ext uri="{FF2B5EF4-FFF2-40B4-BE49-F238E27FC236}">
                <a16:creationId xmlns:a16="http://schemas.microsoft.com/office/drawing/2014/main" id="{AB0D8E74-F483-BAAD-B4E9-E546D4CDB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dirty="0">
                <a:latin typeface="Calibri"/>
                <a:ea typeface="+mj-lt"/>
                <a:cs typeface="+mj-lt"/>
              </a:rPr>
              <a:t>Fine-Grained Non-Interactive Key-Exchange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4FB990B-A14F-52BF-A17D-7315434F3496}"/>
                  </a:ext>
                </a:extLst>
              </p:cNvPr>
              <p:cNvSpPr txBox="1"/>
              <p:nvPr/>
            </p:nvSpPr>
            <p:spPr>
              <a:xfrm>
                <a:off x="9420253" y="1969922"/>
                <a:ext cx="1735427" cy="830997"/>
              </a:xfrm>
              <a:prstGeom prst="rect">
                <a:avLst/>
              </a:prstGeom>
              <a:noFill/>
              <a:ln w="28575">
                <a:solidFill>
                  <a:srgbClr val="0070C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𝔾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b="0" i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∈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b="0" dirty="0">
                    <a:solidFill>
                      <a:srgbClr val="0070C0"/>
                    </a:solidFill>
                  </a:rPr>
                  <a:t>,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b="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4FB990B-A14F-52BF-A17D-7315434F34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0253" y="1969922"/>
                <a:ext cx="1735427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8575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ight Brace 21">
            <a:extLst>
              <a:ext uri="{FF2B5EF4-FFF2-40B4-BE49-F238E27FC236}">
                <a16:creationId xmlns:a16="http://schemas.microsoft.com/office/drawing/2014/main" id="{2896075F-E8BE-C4AC-3D47-69E83C6330B4}"/>
              </a:ext>
            </a:extLst>
          </p:cNvPr>
          <p:cNvSpPr/>
          <p:nvPr/>
        </p:nvSpPr>
        <p:spPr>
          <a:xfrm>
            <a:off x="2194735" y="2187615"/>
            <a:ext cx="490417" cy="1849472"/>
          </a:xfrm>
          <a:prstGeom prst="rightBrac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5">
                  <a:lumMod val="75000"/>
                </a:schemeClr>
              </a:solidFill>
              <a:highlight>
                <a:srgbClr val="FF0000"/>
              </a:highligh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9FF371A-CE2F-6727-42BC-1B017778E149}"/>
                  </a:ext>
                </a:extLst>
              </p:cNvPr>
              <p:cNvSpPr txBox="1"/>
              <p:nvPr/>
            </p:nvSpPr>
            <p:spPr>
              <a:xfrm>
                <a:off x="2837537" y="2973851"/>
                <a:ext cx="140307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𝑠h𝑎𝑟𝑒𝑑</m:t>
                      </m:r>
                      <m:r>
                        <a:rPr lang="en-US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9FF371A-CE2F-6727-42BC-1B017778E1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7537" y="2973851"/>
                <a:ext cx="1403076" cy="276999"/>
              </a:xfrm>
              <a:prstGeom prst="rect">
                <a:avLst/>
              </a:prstGeom>
              <a:blipFill>
                <a:blip r:embed="rId6"/>
                <a:stretch>
                  <a:fillRect l="-6250" t="-9091" r="-2679" b="-4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6" descr="Happy Bee">
            <a:extLst>
              <a:ext uri="{FF2B5EF4-FFF2-40B4-BE49-F238E27FC236}">
                <a16:creationId xmlns:a16="http://schemas.microsoft.com/office/drawing/2014/main" id="{C29BAFE7-42B4-55B0-2286-763A18C955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79244" y="2070346"/>
            <a:ext cx="715643" cy="7156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9D2E4EC-09E5-58F5-526C-63DD34A4CA7E}"/>
                  </a:ext>
                </a:extLst>
              </p:cNvPr>
              <p:cNvSpPr txBox="1"/>
              <p:nvPr/>
            </p:nvSpPr>
            <p:spPr>
              <a:xfrm>
                <a:off x="1707367" y="2785989"/>
                <a:ext cx="25939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9D2E4EC-09E5-58F5-526C-63DD34A4CA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7367" y="2785989"/>
                <a:ext cx="259396" cy="246221"/>
              </a:xfrm>
              <a:prstGeom prst="rect">
                <a:avLst/>
              </a:prstGeom>
              <a:blipFill>
                <a:blip r:embed="rId8"/>
                <a:stretch>
                  <a:fillRect l="-13636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6" descr="Happy Bee">
            <a:extLst>
              <a:ext uri="{FF2B5EF4-FFF2-40B4-BE49-F238E27FC236}">
                <a16:creationId xmlns:a16="http://schemas.microsoft.com/office/drawing/2014/main" id="{66C52673-C17F-37EA-5E7F-9F54FD1731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74958" y="3075223"/>
            <a:ext cx="715643" cy="7156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A701AC8-E99C-388C-71AC-3FA485CFAE9C}"/>
                  </a:ext>
                </a:extLst>
              </p:cNvPr>
              <p:cNvSpPr txBox="1"/>
              <p:nvPr/>
            </p:nvSpPr>
            <p:spPr>
              <a:xfrm>
                <a:off x="1703081" y="3790866"/>
                <a:ext cx="25939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A701AC8-E99C-388C-71AC-3FA485CFAE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3081" y="3790866"/>
                <a:ext cx="259396" cy="246221"/>
              </a:xfrm>
              <a:prstGeom prst="rect">
                <a:avLst/>
              </a:prstGeom>
              <a:blipFill>
                <a:blip r:embed="rId9"/>
                <a:stretch>
                  <a:fillRect l="-13636" r="-4545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Picture 6" descr="Happy Bee">
            <a:extLst>
              <a:ext uri="{FF2B5EF4-FFF2-40B4-BE49-F238E27FC236}">
                <a16:creationId xmlns:a16="http://schemas.microsoft.com/office/drawing/2014/main" id="{21B932D4-093E-B2DA-2939-22E708166F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79244" y="5164935"/>
            <a:ext cx="715643" cy="7156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8A3D814-7C08-BCA7-0739-3008A041529E}"/>
                  </a:ext>
                </a:extLst>
              </p:cNvPr>
              <p:cNvSpPr txBox="1"/>
              <p:nvPr/>
            </p:nvSpPr>
            <p:spPr>
              <a:xfrm>
                <a:off x="1707367" y="5880578"/>
                <a:ext cx="25939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8A3D814-7C08-BCA7-0739-3008A04152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7367" y="5880578"/>
                <a:ext cx="259396" cy="246221"/>
              </a:xfrm>
              <a:prstGeom prst="rect">
                <a:avLst/>
              </a:prstGeom>
              <a:blipFill>
                <a:blip r:embed="rId10"/>
                <a:stretch>
                  <a:fillRect l="-13636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A9BFA10-D3EC-52B3-A1D6-8DB430E7507D}"/>
              </a:ext>
            </a:extLst>
          </p:cNvPr>
          <p:cNvCxnSpPr>
            <a:cxnSpLocks/>
          </p:cNvCxnSpPr>
          <p:nvPr/>
        </p:nvCxnSpPr>
        <p:spPr>
          <a:xfrm>
            <a:off x="778209" y="2802660"/>
            <a:ext cx="69059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C8F4FDA-53E2-9BBC-72C4-2ACB6432F545}"/>
                  </a:ext>
                </a:extLst>
              </p:cNvPr>
              <p:cNvSpPr txBox="1"/>
              <p:nvPr/>
            </p:nvSpPr>
            <p:spPr>
              <a:xfrm>
                <a:off x="422366" y="2434122"/>
                <a:ext cx="110754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C8F4FDA-53E2-9BBC-72C4-2ACB6432F5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366" y="2434122"/>
                <a:ext cx="1107547" cy="276999"/>
              </a:xfrm>
              <a:prstGeom prst="rect">
                <a:avLst/>
              </a:prstGeom>
              <a:blipFill>
                <a:blip r:embed="rId11"/>
                <a:stretch>
                  <a:fillRect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Picture 6" descr="Happy Bee">
            <a:extLst>
              <a:ext uri="{FF2B5EF4-FFF2-40B4-BE49-F238E27FC236}">
                <a16:creationId xmlns:a16="http://schemas.microsoft.com/office/drawing/2014/main" id="{401FFF2F-9810-D71A-690C-7D9D3F14C0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8800" y="4122169"/>
            <a:ext cx="715643" cy="7156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3E89A37-5C78-91EC-3127-3A561B249D08}"/>
                  </a:ext>
                </a:extLst>
              </p:cNvPr>
              <p:cNvSpPr txBox="1"/>
              <p:nvPr/>
            </p:nvSpPr>
            <p:spPr>
              <a:xfrm>
                <a:off x="1696923" y="4837812"/>
                <a:ext cx="25939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3E89A37-5C78-91EC-3127-3A561B249D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6923" y="4837812"/>
                <a:ext cx="259396" cy="246221"/>
              </a:xfrm>
              <a:prstGeom prst="rect">
                <a:avLst/>
              </a:prstGeom>
              <a:blipFill>
                <a:blip r:embed="rId12"/>
                <a:stretch>
                  <a:fillRect l="-13636" r="-4545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80BADB2-88DE-8C11-9D1C-7BDBE5AC6ABC}"/>
              </a:ext>
            </a:extLst>
          </p:cNvPr>
          <p:cNvCxnSpPr>
            <a:cxnSpLocks/>
          </p:cNvCxnSpPr>
          <p:nvPr/>
        </p:nvCxnSpPr>
        <p:spPr>
          <a:xfrm>
            <a:off x="778209" y="3744086"/>
            <a:ext cx="69059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64A6EBD-BE89-FC4B-AFA7-C63A6CB24D1B}"/>
                  </a:ext>
                </a:extLst>
              </p:cNvPr>
              <p:cNvSpPr txBox="1"/>
              <p:nvPr/>
            </p:nvSpPr>
            <p:spPr>
              <a:xfrm>
                <a:off x="422366" y="3375548"/>
                <a:ext cx="108651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64A6EBD-BE89-FC4B-AFA7-C63A6CB24D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366" y="3375548"/>
                <a:ext cx="1086515" cy="276999"/>
              </a:xfrm>
              <a:prstGeom prst="rect">
                <a:avLst/>
              </a:prstGeom>
              <a:blipFill>
                <a:blip r:embed="rId13"/>
                <a:stretch>
                  <a:fillRect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D680EE00-DBF3-8636-33B2-02C66A413872}"/>
              </a:ext>
            </a:extLst>
          </p:cNvPr>
          <p:cNvCxnSpPr>
            <a:cxnSpLocks/>
          </p:cNvCxnSpPr>
          <p:nvPr/>
        </p:nvCxnSpPr>
        <p:spPr>
          <a:xfrm>
            <a:off x="762974" y="4828444"/>
            <a:ext cx="69059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18D6E531-BD41-0D39-3B9D-101335F0CF24}"/>
                  </a:ext>
                </a:extLst>
              </p:cNvPr>
              <p:cNvSpPr txBox="1"/>
              <p:nvPr/>
            </p:nvSpPr>
            <p:spPr>
              <a:xfrm>
                <a:off x="407131" y="4459906"/>
                <a:ext cx="105137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18D6E531-BD41-0D39-3B9D-101335F0CF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131" y="4459906"/>
                <a:ext cx="1051377" cy="276999"/>
              </a:xfrm>
              <a:prstGeom prst="rect">
                <a:avLst/>
              </a:prstGeom>
              <a:blipFill>
                <a:blip r:embed="rId14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F5EF0B4-5269-D2E1-C475-9F7C75B971DA}"/>
              </a:ext>
            </a:extLst>
          </p:cNvPr>
          <p:cNvCxnSpPr>
            <a:cxnSpLocks/>
          </p:cNvCxnSpPr>
          <p:nvPr/>
        </p:nvCxnSpPr>
        <p:spPr>
          <a:xfrm>
            <a:off x="762974" y="5820488"/>
            <a:ext cx="69059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303315C-D050-F101-C231-9EB3B5FF0BBC}"/>
                  </a:ext>
                </a:extLst>
              </p:cNvPr>
              <p:cNvSpPr txBox="1"/>
              <p:nvPr/>
            </p:nvSpPr>
            <p:spPr>
              <a:xfrm>
                <a:off x="407131" y="5451950"/>
                <a:ext cx="111716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303315C-D050-F101-C231-9EB3B5FF0B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131" y="5451950"/>
                <a:ext cx="1117164" cy="276999"/>
              </a:xfrm>
              <a:prstGeom prst="rect">
                <a:avLst/>
              </a:prstGeom>
              <a:blipFill>
                <a:blip r:embed="rId15"/>
                <a:stretch>
                  <a:fillRect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ight Brace 40">
            <a:extLst>
              <a:ext uri="{FF2B5EF4-FFF2-40B4-BE49-F238E27FC236}">
                <a16:creationId xmlns:a16="http://schemas.microsoft.com/office/drawing/2014/main" id="{A199C828-7DEE-5BAF-F8DA-5BE9D0118EC1}"/>
              </a:ext>
            </a:extLst>
          </p:cNvPr>
          <p:cNvSpPr/>
          <p:nvPr/>
        </p:nvSpPr>
        <p:spPr>
          <a:xfrm>
            <a:off x="2197242" y="4195905"/>
            <a:ext cx="490417" cy="1849472"/>
          </a:xfrm>
          <a:prstGeom prst="rightBrac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5">
                  <a:lumMod val="75000"/>
                </a:schemeClr>
              </a:solidFill>
              <a:highlight>
                <a:srgbClr val="FF0000"/>
              </a:highligh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EF6AC24-A472-6B4E-E85A-2478135E10F3}"/>
                  </a:ext>
                </a:extLst>
              </p:cNvPr>
              <p:cNvSpPr txBox="1"/>
              <p:nvPr/>
            </p:nvSpPr>
            <p:spPr>
              <a:xfrm>
                <a:off x="2840044" y="4982141"/>
                <a:ext cx="150695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𝑠h𝑎𝑟𝑒𝑑</m:t>
                      </m:r>
                      <m:r>
                        <a:rPr lang="en-US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′,</m:t>
                          </m:r>
                          <m: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</m:oMath>
                  </m:oMathPara>
                </a14:m>
                <a:endParaRPr lang="en-US" b="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EF6AC24-A472-6B4E-E85A-2478135E10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0044" y="4982141"/>
                <a:ext cx="1506951" cy="276999"/>
              </a:xfrm>
              <a:prstGeom prst="rect">
                <a:avLst/>
              </a:prstGeom>
              <a:blipFill>
                <a:blip r:embed="rId16"/>
                <a:stretch>
                  <a:fillRect l="-5833" t="-8696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ight Brace 42">
            <a:extLst>
              <a:ext uri="{FF2B5EF4-FFF2-40B4-BE49-F238E27FC236}">
                <a16:creationId xmlns:a16="http://schemas.microsoft.com/office/drawing/2014/main" id="{C62AD985-52BA-2002-27FD-9BD0470E4A2D}"/>
              </a:ext>
            </a:extLst>
          </p:cNvPr>
          <p:cNvSpPr/>
          <p:nvPr/>
        </p:nvSpPr>
        <p:spPr>
          <a:xfrm>
            <a:off x="4518725" y="2099586"/>
            <a:ext cx="490417" cy="4045165"/>
          </a:xfrm>
          <a:prstGeom prst="rightBrac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88046624-A207-7A7F-A172-D90242230713}"/>
                  </a:ext>
                </a:extLst>
              </p:cNvPr>
              <p:cNvSpPr txBox="1"/>
              <p:nvPr/>
            </p:nvSpPr>
            <p:spPr>
              <a:xfrm>
                <a:off x="5156911" y="3941228"/>
                <a:ext cx="1893660" cy="3498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𝑘𝑒𝑦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p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p>
                      </m:sSup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sup>
                      </m:sSup>
                    </m:oMath>
                  </m:oMathPara>
                </a14:m>
                <a:endParaRPr lang="en-US" sz="2000" b="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88046624-A207-7A7F-A172-D902422307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6911" y="3941228"/>
                <a:ext cx="1893660" cy="349839"/>
              </a:xfrm>
              <a:prstGeom prst="rect">
                <a:avLst/>
              </a:prstGeom>
              <a:blipFill>
                <a:blip r:embed="rId17"/>
                <a:stretch>
                  <a:fillRect l="-4667" t="-3571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1187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appy Bee">
            <a:extLst>
              <a:ext uri="{FF2B5EF4-FFF2-40B4-BE49-F238E27FC236}">
                <a16:creationId xmlns:a16="http://schemas.microsoft.com/office/drawing/2014/main" id="{81C6489F-400A-D549-B1CC-120C0B9D4D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96171" y="2266719"/>
            <a:ext cx="715643" cy="715643"/>
          </a:xfrm>
        </p:spPr>
      </p:pic>
      <p:sp>
        <p:nvSpPr>
          <p:cNvPr id="39" name="Footer Placeholder 3">
            <a:extLst>
              <a:ext uri="{FF2B5EF4-FFF2-40B4-BE49-F238E27FC236}">
                <a16:creationId xmlns:a16="http://schemas.microsoft.com/office/drawing/2014/main" id="{2BEADDE8-5ACA-BA22-3AAF-54F8B724D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dirty="0">
                <a:latin typeface="Calibri"/>
                <a:ea typeface="+mj-lt"/>
                <a:cs typeface="+mj-lt"/>
              </a:rPr>
              <a:t>Fine-Grained Non-Interactive Key-Exchange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9F2ECF6-0D4C-396B-6616-01A7EDFDC7AA}"/>
              </a:ext>
            </a:extLst>
          </p:cNvPr>
          <p:cNvSpPr>
            <a:spLocks noGrp="1"/>
          </p:cNvSpPr>
          <p:nvPr/>
        </p:nvSpPr>
        <p:spPr>
          <a:xfrm>
            <a:off x="1098087" y="319698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K-Party Non-Interactive Key-Exchange (K-NIKE)</a:t>
            </a:r>
            <a:endParaRPr lang="en-US" sz="40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55E529D-DB11-B4FB-9271-3FEA857A117A}"/>
                  </a:ext>
                </a:extLst>
              </p:cNvPr>
              <p:cNvSpPr txBox="1"/>
              <p:nvPr/>
            </p:nvSpPr>
            <p:spPr>
              <a:xfrm>
                <a:off x="1324294" y="2982362"/>
                <a:ext cx="25939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55E529D-DB11-B4FB-9271-3FEA857A11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4294" y="2982362"/>
                <a:ext cx="259396" cy="246221"/>
              </a:xfrm>
              <a:prstGeom prst="rect">
                <a:avLst/>
              </a:prstGeom>
              <a:blipFill>
                <a:blip r:embed="rId6"/>
                <a:stretch>
                  <a:fillRect l="-14286" r="-4762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6" descr="Happy Bee">
            <a:extLst>
              <a:ext uri="{FF2B5EF4-FFF2-40B4-BE49-F238E27FC236}">
                <a16:creationId xmlns:a16="http://schemas.microsoft.com/office/drawing/2014/main" id="{8CFEEEEB-F2E3-A0B0-9C67-D70C18AB2D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885" y="3271596"/>
            <a:ext cx="715643" cy="7156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FF2A36A-EB28-63B9-6484-04122CC7CB8D}"/>
                  </a:ext>
                </a:extLst>
              </p:cNvPr>
              <p:cNvSpPr txBox="1"/>
              <p:nvPr/>
            </p:nvSpPr>
            <p:spPr>
              <a:xfrm>
                <a:off x="1320008" y="3987239"/>
                <a:ext cx="25939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FF2A36A-EB28-63B9-6484-04122CC7CB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0008" y="3987239"/>
                <a:ext cx="259396" cy="246221"/>
              </a:xfrm>
              <a:prstGeom prst="rect">
                <a:avLst/>
              </a:prstGeom>
              <a:blipFill>
                <a:blip r:embed="rId7"/>
                <a:stretch>
                  <a:fillRect l="-19048" r="-4762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6" descr="Happy Bee">
            <a:extLst>
              <a:ext uri="{FF2B5EF4-FFF2-40B4-BE49-F238E27FC236}">
                <a16:creationId xmlns:a16="http://schemas.microsoft.com/office/drawing/2014/main" id="{6F6B7A6F-9756-09B4-5304-F51F1F547E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885" y="4966155"/>
            <a:ext cx="715643" cy="7156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C189869-5F1D-4FCA-A2B9-14B64E4C6FCE}"/>
                  </a:ext>
                </a:extLst>
              </p:cNvPr>
              <p:cNvSpPr txBox="1"/>
              <p:nvPr/>
            </p:nvSpPr>
            <p:spPr>
              <a:xfrm>
                <a:off x="1320008" y="5681798"/>
                <a:ext cx="25939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C189869-5F1D-4FCA-A2B9-14B64E4C6F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0008" y="5681798"/>
                <a:ext cx="259396" cy="246221"/>
              </a:xfrm>
              <a:prstGeom prst="rect">
                <a:avLst/>
              </a:prstGeom>
              <a:blipFill>
                <a:blip r:embed="rId8"/>
                <a:stretch>
                  <a:fillRect l="-23810" r="-9524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3A2A025-7DE3-0F88-F5E9-99E0C5F92931}"/>
                  </a:ext>
                </a:extLst>
              </p:cNvPr>
              <p:cNvSpPr txBox="1"/>
              <p:nvPr/>
            </p:nvSpPr>
            <p:spPr>
              <a:xfrm>
                <a:off x="1324672" y="4442935"/>
                <a:ext cx="12503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3A2A025-7DE3-0F88-F5E9-99E0C5F929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4672" y="4442935"/>
                <a:ext cx="125034" cy="276999"/>
              </a:xfrm>
              <a:prstGeom prst="rect">
                <a:avLst/>
              </a:prstGeom>
              <a:blipFill>
                <a:blip r:embed="rId9"/>
                <a:stretch>
                  <a:fillRect l="-36364" r="-27273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1ECE0FE-C657-0CBF-5066-DC134C6B1852}"/>
              </a:ext>
            </a:extLst>
          </p:cNvPr>
          <p:cNvCxnSpPr/>
          <p:nvPr/>
        </p:nvCxnSpPr>
        <p:spPr>
          <a:xfrm>
            <a:off x="670171" y="3002301"/>
            <a:ext cx="3542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BDB5839-B2E8-0159-A520-E3F82FA53AA6}"/>
                  </a:ext>
                </a:extLst>
              </p:cNvPr>
              <p:cNvSpPr txBox="1"/>
              <p:nvPr/>
            </p:nvSpPr>
            <p:spPr>
              <a:xfrm>
                <a:off x="725182" y="2657344"/>
                <a:ext cx="23852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BDB5839-B2E8-0159-A520-E3F82FA53A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182" y="2657344"/>
                <a:ext cx="238527" cy="276999"/>
              </a:xfrm>
              <a:prstGeom prst="rect">
                <a:avLst/>
              </a:prstGeom>
              <a:blipFill>
                <a:blip r:embed="rId10"/>
                <a:stretch>
                  <a:fillRect l="-15789" r="-10526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F093007-146B-59F5-9C88-2FD6B908A9CA}"/>
              </a:ext>
            </a:extLst>
          </p:cNvPr>
          <p:cNvCxnSpPr/>
          <p:nvPr/>
        </p:nvCxnSpPr>
        <p:spPr>
          <a:xfrm>
            <a:off x="667332" y="3920681"/>
            <a:ext cx="3542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0049A79-1563-DCB9-95DB-365780890CBD}"/>
                  </a:ext>
                </a:extLst>
              </p:cNvPr>
              <p:cNvSpPr txBox="1"/>
              <p:nvPr/>
            </p:nvSpPr>
            <p:spPr>
              <a:xfrm>
                <a:off x="725182" y="3578700"/>
                <a:ext cx="24384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0049A79-1563-DCB9-95DB-365780890C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182" y="3578700"/>
                <a:ext cx="243848" cy="276999"/>
              </a:xfrm>
              <a:prstGeom prst="rect">
                <a:avLst/>
              </a:prstGeom>
              <a:blipFill>
                <a:blip r:embed="rId11"/>
                <a:stretch>
                  <a:fillRect l="-15000" r="-5000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36257CD-64DF-D784-C7AE-167BF466EBC8}"/>
              </a:ext>
            </a:extLst>
          </p:cNvPr>
          <p:cNvCxnSpPr/>
          <p:nvPr/>
        </p:nvCxnSpPr>
        <p:spPr>
          <a:xfrm>
            <a:off x="709112" y="5611061"/>
            <a:ext cx="3542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EB37DB3-593C-180F-0AF8-329C3D6600B7}"/>
                  </a:ext>
                </a:extLst>
              </p:cNvPr>
              <p:cNvSpPr txBox="1"/>
              <p:nvPr/>
            </p:nvSpPr>
            <p:spPr>
              <a:xfrm>
                <a:off x="774491" y="5266103"/>
                <a:ext cx="27296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EB37DB3-593C-180F-0AF8-329C3D6600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491" y="5266103"/>
                <a:ext cx="272960" cy="276999"/>
              </a:xfrm>
              <a:prstGeom prst="rect">
                <a:avLst/>
              </a:prstGeom>
              <a:blipFill>
                <a:blip r:embed="rId12"/>
                <a:stretch>
                  <a:fillRect l="-8696" r="-4348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56BC937-A14E-D250-EB98-7B0AD4681658}"/>
                  </a:ext>
                </a:extLst>
              </p:cNvPr>
              <p:cNvSpPr txBox="1"/>
              <p:nvPr/>
            </p:nvSpPr>
            <p:spPr>
              <a:xfrm>
                <a:off x="2791520" y="2597264"/>
                <a:ext cx="40017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56BC937-A14E-D250-EB98-7B0AD46816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1520" y="2597264"/>
                <a:ext cx="400173" cy="276999"/>
              </a:xfrm>
              <a:prstGeom prst="rect">
                <a:avLst/>
              </a:prstGeom>
              <a:blipFill>
                <a:blip r:embed="rId13"/>
                <a:stretch>
                  <a:fillRect l="-21212" t="-8696" r="-3030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D51F2BC-1E1D-0B3A-27D6-280CC52886D3}"/>
                  </a:ext>
                </a:extLst>
              </p:cNvPr>
              <p:cNvSpPr txBox="1"/>
              <p:nvPr/>
            </p:nvSpPr>
            <p:spPr>
              <a:xfrm>
                <a:off x="2798744" y="3528368"/>
                <a:ext cx="35420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D51F2BC-1E1D-0B3A-27D6-280CC52886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8744" y="3528368"/>
                <a:ext cx="354200" cy="276999"/>
              </a:xfrm>
              <a:prstGeom prst="rect">
                <a:avLst/>
              </a:prstGeom>
              <a:blipFill>
                <a:blip r:embed="rId14"/>
                <a:stretch>
                  <a:fillRect l="-10345" r="-3448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3ED0848-6B28-FCB1-B731-5EBE562F2EFD}"/>
                  </a:ext>
                </a:extLst>
              </p:cNvPr>
              <p:cNvSpPr txBox="1"/>
              <p:nvPr/>
            </p:nvSpPr>
            <p:spPr>
              <a:xfrm>
                <a:off x="2791520" y="5262204"/>
                <a:ext cx="38331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3ED0848-6B28-FCB1-B731-5EBE562F2E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1520" y="5262204"/>
                <a:ext cx="383310" cy="276999"/>
              </a:xfrm>
              <a:prstGeom prst="rect">
                <a:avLst/>
              </a:prstGeom>
              <a:blipFill>
                <a:blip r:embed="rId15"/>
                <a:stretch>
                  <a:fillRect l="-6250" r="-3125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DBBCD85-7013-8348-63A8-9D0E038A6A66}"/>
                  </a:ext>
                </a:extLst>
              </p:cNvPr>
              <p:cNvSpPr txBox="1"/>
              <p:nvPr/>
            </p:nvSpPr>
            <p:spPr>
              <a:xfrm>
                <a:off x="2929089" y="4422178"/>
                <a:ext cx="12503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DBBCD85-7013-8348-63A8-9D0E038A6A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9089" y="4422178"/>
                <a:ext cx="125034" cy="276999"/>
              </a:xfrm>
              <a:prstGeom prst="rect">
                <a:avLst/>
              </a:prstGeom>
              <a:blipFill>
                <a:blip r:embed="rId16"/>
                <a:stretch>
                  <a:fillRect l="-27273" r="-27273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068793E-4065-1BB3-CE3C-AD5FA2D904D8}"/>
              </a:ext>
            </a:extLst>
          </p:cNvPr>
          <p:cNvCxnSpPr/>
          <p:nvPr/>
        </p:nvCxnSpPr>
        <p:spPr>
          <a:xfrm>
            <a:off x="2079868" y="2770576"/>
            <a:ext cx="3542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A18FE522-C455-F202-0AE6-28B74BAF1C43}"/>
              </a:ext>
            </a:extLst>
          </p:cNvPr>
          <p:cNvCxnSpPr/>
          <p:nvPr/>
        </p:nvCxnSpPr>
        <p:spPr>
          <a:xfrm>
            <a:off x="2079868" y="3701680"/>
            <a:ext cx="3542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978EFD3C-2B6C-93BC-AA41-C56176D82484}"/>
              </a:ext>
            </a:extLst>
          </p:cNvPr>
          <p:cNvCxnSpPr/>
          <p:nvPr/>
        </p:nvCxnSpPr>
        <p:spPr>
          <a:xfrm>
            <a:off x="2079868" y="5435516"/>
            <a:ext cx="3542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Callout 29">
            <a:extLst>
              <a:ext uri="{FF2B5EF4-FFF2-40B4-BE49-F238E27FC236}">
                <a16:creationId xmlns:a16="http://schemas.microsoft.com/office/drawing/2014/main" id="{BAF9CDC3-098F-94AE-2C9B-BC1A603CA027}"/>
              </a:ext>
            </a:extLst>
          </p:cNvPr>
          <p:cNvSpPr/>
          <p:nvPr/>
        </p:nvSpPr>
        <p:spPr>
          <a:xfrm rot="16200000">
            <a:off x="1384377" y="3667509"/>
            <a:ext cx="3266092" cy="931285"/>
          </a:xfrm>
          <a:prstGeom prst="wedgeEllipseCallou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30EC571-4C8C-5DF6-5FF2-01B947C1EBB1}"/>
              </a:ext>
            </a:extLst>
          </p:cNvPr>
          <p:cNvSpPr txBox="1"/>
          <p:nvPr/>
        </p:nvSpPr>
        <p:spPr>
          <a:xfrm>
            <a:off x="3600750" y="4669256"/>
            <a:ext cx="117414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cs typeface="Calibri"/>
              </a:rPr>
              <a:t>Transcript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D5A5C270-DBD5-6723-BF98-C7A3412F6FBB}"/>
                  </a:ext>
                </a:extLst>
              </p:cNvPr>
              <p:cNvSpPr txBox="1"/>
              <p:nvPr/>
            </p:nvSpPr>
            <p:spPr>
              <a:xfrm>
                <a:off x="6672649" y="2317725"/>
                <a:ext cx="4483031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There are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parties.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Each party performs the following: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Samples a private randomness.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Generates a </a:t>
                </a:r>
                <a:r>
                  <a:rPr lang="en-US" b="1" dirty="0"/>
                  <a:t>single</a:t>
                </a:r>
                <a:r>
                  <a:rPr lang="en-US" dirty="0"/>
                  <a:t> message and sends it to all the other parties.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FF0000"/>
                    </a:solidFill>
                  </a:rPr>
                  <a:t>Receives all the messages. (transcript)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D5A5C270-DBD5-6723-BF98-C7A3412F6F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2649" y="2317725"/>
                <a:ext cx="4483031" cy="2031325"/>
              </a:xfrm>
              <a:prstGeom prst="rect">
                <a:avLst/>
              </a:prstGeom>
              <a:blipFill>
                <a:blip r:embed="rId17"/>
                <a:stretch>
                  <a:fillRect l="-847" t="-1242" r="-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97500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itle 1">
                <a:extLst>
                  <a:ext uri="{FF2B5EF4-FFF2-40B4-BE49-F238E27FC236}">
                    <a16:creationId xmlns:a16="http://schemas.microsoft.com/office/drawing/2014/main" id="{581332B9-EBE3-811D-3ADF-34616AE9A39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sz="4800" dirty="0"/>
                  <a:t>Completeness – Soundness of our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sz="4800" dirty="0"/>
                  <a:t>-NIKE</a:t>
                </a:r>
              </a:p>
            </p:txBody>
          </p:sp>
        </mc:Choice>
        <mc:Fallback xmlns="">
          <p:sp>
            <p:nvSpPr>
              <p:cNvPr id="24" name="Title 1">
                <a:extLst>
                  <a:ext uri="{FF2B5EF4-FFF2-40B4-BE49-F238E27FC236}">
                    <a16:creationId xmlns:a16="http://schemas.microsoft.com/office/drawing/2014/main" id="{581332B9-EBE3-811D-3ADF-34616AE9A3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l="-2774" r="-2774" b="-23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Footer Placeholder 3">
            <a:extLst>
              <a:ext uri="{FF2B5EF4-FFF2-40B4-BE49-F238E27FC236}">
                <a16:creationId xmlns:a16="http://schemas.microsoft.com/office/drawing/2014/main" id="{AB0D8E74-F483-BAAD-B4E9-E546D4CDB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dirty="0">
                <a:latin typeface="Calibri"/>
                <a:ea typeface="+mj-lt"/>
                <a:cs typeface="+mj-lt"/>
              </a:rPr>
              <a:t>Fine-Grained Non-Interactive Key-Exchange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4FB990B-A14F-52BF-A17D-7315434F3496}"/>
                  </a:ext>
                </a:extLst>
              </p:cNvPr>
              <p:cNvSpPr txBox="1"/>
              <p:nvPr/>
            </p:nvSpPr>
            <p:spPr>
              <a:xfrm>
                <a:off x="9420253" y="1969922"/>
                <a:ext cx="1735427" cy="830997"/>
              </a:xfrm>
              <a:prstGeom prst="rect">
                <a:avLst/>
              </a:prstGeom>
              <a:noFill/>
              <a:ln w="28575">
                <a:solidFill>
                  <a:srgbClr val="0070C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𝔾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b="0" i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∈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b="0" dirty="0">
                    <a:solidFill>
                      <a:srgbClr val="0070C0"/>
                    </a:solidFill>
                  </a:rPr>
                  <a:t>,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b="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4FB990B-A14F-52BF-A17D-7315434F34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0253" y="1969922"/>
                <a:ext cx="1735427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8575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ight Brace 19">
            <a:extLst>
              <a:ext uri="{FF2B5EF4-FFF2-40B4-BE49-F238E27FC236}">
                <a16:creationId xmlns:a16="http://schemas.microsoft.com/office/drawing/2014/main" id="{CAF90C67-B7C7-6A22-C2DD-5084B17D06C1}"/>
              </a:ext>
            </a:extLst>
          </p:cNvPr>
          <p:cNvSpPr/>
          <p:nvPr/>
        </p:nvSpPr>
        <p:spPr>
          <a:xfrm>
            <a:off x="6245170" y="2289108"/>
            <a:ext cx="490417" cy="2888284"/>
          </a:xfrm>
          <a:prstGeom prst="rightBrac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4EA8B82-38CA-A744-5C25-3B17BC24C3D9}"/>
                  </a:ext>
                </a:extLst>
              </p:cNvPr>
              <p:cNvSpPr txBox="1"/>
              <p:nvPr/>
            </p:nvSpPr>
            <p:spPr>
              <a:xfrm>
                <a:off x="6960848" y="3581894"/>
                <a:ext cx="2040110" cy="6004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h𝑎𝑙𝑓</m:t>
                      </m:r>
                      <m:r>
                        <a:rPr lang="en-US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𝑐𝑜𝑙𝑙𝑖𝑠𝑖𝑜𝑛</m:t>
                      </m:r>
                      <m:r>
                        <a:rPr lang="en-US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0" i="1" dirty="0">
                  <a:solidFill>
                    <a:schemeClr val="accent5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    </m:t>
                          </m:r>
                          <m: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bSup>
                      <m:r>
                        <a:rPr lang="en-US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bSup>
                    </m:oMath>
                  </m:oMathPara>
                </a14:m>
                <a:endParaRPr lang="en-US" b="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4EA8B82-38CA-A744-5C25-3B17BC24C3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0848" y="3581894"/>
                <a:ext cx="2040110" cy="600421"/>
              </a:xfrm>
              <a:prstGeom prst="rect">
                <a:avLst/>
              </a:prstGeom>
              <a:blipFill>
                <a:blip r:embed="rId7"/>
                <a:stretch>
                  <a:fillRect l="-5590" t="-4167" r="-2484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6" descr="Happy Bee">
            <a:extLst>
              <a:ext uri="{FF2B5EF4-FFF2-40B4-BE49-F238E27FC236}">
                <a16:creationId xmlns:a16="http://schemas.microsoft.com/office/drawing/2014/main" id="{383F2457-F499-95AD-300C-6A82D225B0C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84359" y="2085276"/>
            <a:ext cx="715643" cy="7156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DDAEAF8-891F-3614-A9AA-9EFA0C1F8DFC}"/>
                  </a:ext>
                </a:extLst>
              </p:cNvPr>
              <p:cNvSpPr txBox="1"/>
              <p:nvPr/>
            </p:nvSpPr>
            <p:spPr>
              <a:xfrm>
                <a:off x="2112482" y="2800919"/>
                <a:ext cx="25939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DDAEAF8-891F-3614-A9AA-9EFA0C1F8D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2482" y="2800919"/>
                <a:ext cx="259396" cy="246221"/>
              </a:xfrm>
              <a:prstGeom prst="rect">
                <a:avLst/>
              </a:prstGeom>
              <a:blipFill>
                <a:blip r:embed="rId9"/>
                <a:stretch>
                  <a:fillRect l="-14286" r="-4762"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D8B3520-ACCA-89A3-3322-4D4F3F3B4A07}"/>
              </a:ext>
            </a:extLst>
          </p:cNvPr>
          <p:cNvCxnSpPr>
            <a:cxnSpLocks/>
          </p:cNvCxnSpPr>
          <p:nvPr/>
        </p:nvCxnSpPr>
        <p:spPr>
          <a:xfrm>
            <a:off x="946809" y="2817590"/>
            <a:ext cx="92710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B3E7746-4E4B-8889-BBC8-9AA731EF2392}"/>
                  </a:ext>
                </a:extLst>
              </p:cNvPr>
              <p:cNvSpPr txBox="1"/>
              <p:nvPr/>
            </p:nvSpPr>
            <p:spPr>
              <a:xfrm>
                <a:off x="827481" y="2449052"/>
                <a:ext cx="110754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B3E7746-4E4B-8889-BBC8-9AA731EF23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481" y="2449052"/>
                <a:ext cx="1107547" cy="276999"/>
              </a:xfrm>
              <a:prstGeom prst="rect">
                <a:avLst/>
              </a:prstGeom>
              <a:blipFill>
                <a:blip r:embed="rId10"/>
                <a:stretch>
                  <a:fillRect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5E24AAF-4EBE-99A2-5007-3D33D84B706C}"/>
              </a:ext>
            </a:extLst>
          </p:cNvPr>
          <p:cNvCxnSpPr>
            <a:cxnSpLocks/>
          </p:cNvCxnSpPr>
          <p:nvPr/>
        </p:nvCxnSpPr>
        <p:spPr>
          <a:xfrm>
            <a:off x="2930793" y="2664735"/>
            <a:ext cx="92710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6" descr="Happy Bee">
            <a:extLst>
              <a:ext uri="{FF2B5EF4-FFF2-40B4-BE49-F238E27FC236}">
                <a16:creationId xmlns:a16="http://schemas.microsoft.com/office/drawing/2014/main" id="{57BC7B81-7168-287E-57F8-1D0BF6C6104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84359" y="4193265"/>
            <a:ext cx="715643" cy="7156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721F0DC-1060-F83E-1665-C8242C4C19BC}"/>
                  </a:ext>
                </a:extLst>
              </p:cNvPr>
              <p:cNvSpPr txBox="1"/>
              <p:nvPr/>
            </p:nvSpPr>
            <p:spPr>
              <a:xfrm>
                <a:off x="2112482" y="4908908"/>
                <a:ext cx="25939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721F0DC-1060-F83E-1665-C8242C4C19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2482" y="4908908"/>
                <a:ext cx="259396" cy="246221"/>
              </a:xfrm>
              <a:prstGeom prst="rect">
                <a:avLst/>
              </a:prstGeom>
              <a:blipFill>
                <a:blip r:embed="rId11"/>
                <a:stretch>
                  <a:fillRect l="-14286" r="-4762"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5A9BDDC-F42C-9CCD-12AF-38BC305FB864}"/>
              </a:ext>
            </a:extLst>
          </p:cNvPr>
          <p:cNvCxnSpPr>
            <a:cxnSpLocks/>
          </p:cNvCxnSpPr>
          <p:nvPr/>
        </p:nvCxnSpPr>
        <p:spPr>
          <a:xfrm>
            <a:off x="946809" y="4925579"/>
            <a:ext cx="92710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212C6C4-BBD8-66F5-7232-46F09954B9A7}"/>
                  </a:ext>
                </a:extLst>
              </p:cNvPr>
              <p:cNvSpPr txBox="1"/>
              <p:nvPr/>
            </p:nvSpPr>
            <p:spPr>
              <a:xfrm>
                <a:off x="827481" y="4557041"/>
                <a:ext cx="108651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212C6C4-BBD8-66F5-7232-46F09954B9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481" y="4557041"/>
                <a:ext cx="1086515" cy="276999"/>
              </a:xfrm>
              <a:prstGeom prst="rect">
                <a:avLst/>
              </a:prstGeom>
              <a:blipFill>
                <a:blip r:embed="rId12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1D906C49-8C03-EEAD-0FD5-87407C3B1046}"/>
              </a:ext>
            </a:extLst>
          </p:cNvPr>
          <p:cNvCxnSpPr>
            <a:cxnSpLocks/>
          </p:cNvCxnSpPr>
          <p:nvPr/>
        </p:nvCxnSpPr>
        <p:spPr>
          <a:xfrm>
            <a:off x="2930793" y="4772724"/>
            <a:ext cx="92710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CA36C51-B3F9-7036-1892-1CE687145EDA}"/>
                  </a:ext>
                </a:extLst>
              </p:cNvPr>
              <p:cNvSpPr txBox="1"/>
              <p:nvPr/>
            </p:nvSpPr>
            <p:spPr>
              <a:xfrm>
                <a:off x="4083160" y="4616399"/>
                <a:ext cx="2186496" cy="4145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…,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p>
                              </m:sSubSup>
                            </m:e>
                          </m:d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…, 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p>
                              </m:sSubSup>
                            </m:e>
                          </m:d>
                        </m:e>
                      </m:d>
                    </m:oMath>
                  </m:oMathPara>
                </a14:m>
                <a:endParaRPr lang="en-US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CA36C51-B3F9-7036-1892-1CE687145E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3160" y="4616399"/>
                <a:ext cx="2186496" cy="414537"/>
              </a:xfrm>
              <a:prstGeom prst="rect">
                <a:avLst/>
              </a:prstGeom>
              <a:blipFill>
                <a:blip r:embed="rId13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6C5D3AF-AAFA-C776-3523-9428E58D939E}"/>
                  </a:ext>
                </a:extLst>
              </p:cNvPr>
              <p:cNvSpPr txBox="1"/>
              <p:nvPr/>
            </p:nvSpPr>
            <p:spPr>
              <a:xfrm>
                <a:off x="4083160" y="2289107"/>
                <a:ext cx="139397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…,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en-US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6C5D3AF-AAFA-C776-3523-9428E58D93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3160" y="2289107"/>
                <a:ext cx="1393971" cy="276999"/>
              </a:xfrm>
              <a:prstGeom prst="rect">
                <a:avLst/>
              </a:prstGeom>
              <a:blipFill>
                <a:blip r:embed="rId14"/>
                <a:stretch>
                  <a:fillRect l="-5405" t="-8696" r="-5405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EA4D7E6D-9BF4-AD00-86B5-2DA24E64EDC2}"/>
                  </a:ext>
                </a:extLst>
              </p:cNvPr>
              <p:cNvSpPr txBox="1"/>
              <p:nvPr/>
            </p:nvSpPr>
            <p:spPr>
              <a:xfrm>
                <a:off x="4083160" y="2707103"/>
                <a:ext cx="2169184" cy="3126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p>
                              </m:sSubSup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…,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p>
                              </m:sSubSup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,…</m:t>
                          </m:r>
                        </m:e>
                      </m:d>
                    </m:oMath>
                  </m:oMathPara>
                </a14:m>
                <a:endParaRPr lang="en-US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EA4D7E6D-9BF4-AD00-86B5-2DA24E64ED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3160" y="2707103"/>
                <a:ext cx="2169184" cy="312650"/>
              </a:xfrm>
              <a:prstGeom prst="rect">
                <a:avLst/>
              </a:prstGeom>
              <a:blipFill>
                <a:blip r:embed="rId15"/>
                <a:stretch>
                  <a:fillRect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27C062D-7FE7-07D8-8126-A98566D05A75}"/>
                  </a:ext>
                </a:extLst>
              </p:cNvPr>
              <p:cNvSpPr txBox="1"/>
              <p:nvPr/>
            </p:nvSpPr>
            <p:spPr>
              <a:xfrm>
                <a:off x="1058224" y="3125093"/>
                <a:ext cx="2367912" cy="3126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p>
                          </m:sSub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27C062D-7FE7-07D8-8126-A98566D05A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224" y="3125093"/>
                <a:ext cx="2367912" cy="312650"/>
              </a:xfrm>
              <a:prstGeom prst="rect">
                <a:avLst/>
              </a:prstGeom>
              <a:blipFill>
                <a:blip r:embed="rId16"/>
                <a:stretch>
                  <a:fillRect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D461A6E-21C4-EA94-49AD-FBE63431311C}"/>
                  </a:ext>
                </a:extLst>
              </p:cNvPr>
              <p:cNvSpPr txBox="1"/>
              <p:nvPr/>
            </p:nvSpPr>
            <p:spPr>
              <a:xfrm>
                <a:off x="1026434" y="5233081"/>
                <a:ext cx="2367912" cy="3126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p>
                          </m:sSub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D461A6E-21C4-EA94-49AD-FBE6343131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434" y="5233081"/>
                <a:ext cx="2367912" cy="312650"/>
              </a:xfrm>
              <a:prstGeom prst="rect">
                <a:avLst/>
              </a:prstGeom>
              <a:blipFill>
                <a:blip r:embed="rId17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3A576889-010E-B33A-9346-F5D240C88B65}"/>
              </a:ext>
            </a:extLst>
          </p:cNvPr>
          <p:cNvSpPr/>
          <p:nvPr/>
        </p:nvSpPr>
        <p:spPr>
          <a:xfrm>
            <a:off x="5176408" y="2664735"/>
            <a:ext cx="645658" cy="355018"/>
          </a:xfrm>
          <a:prstGeom prst="round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46B0D2EA-D821-BA2C-57A5-F23F3A2B0ED8}"/>
              </a:ext>
            </a:extLst>
          </p:cNvPr>
          <p:cNvSpPr/>
          <p:nvPr/>
        </p:nvSpPr>
        <p:spPr>
          <a:xfrm>
            <a:off x="4499396" y="4646158"/>
            <a:ext cx="645658" cy="355018"/>
          </a:xfrm>
          <a:prstGeom prst="round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ular Callout 1">
                <a:extLst>
                  <a:ext uri="{FF2B5EF4-FFF2-40B4-BE49-F238E27FC236}">
                    <a16:creationId xmlns:a16="http://schemas.microsoft.com/office/drawing/2014/main" id="{DB1AFE13-B5DB-D709-E1FB-C83C5A733743}"/>
                  </a:ext>
                </a:extLst>
              </p:cNvPr>
              <p:cNvSpPr/>
              <p:nvPr/>
            </p:nvSpPr>
            <p:spPr>
              <a:xfrm>
                <a:off x="1249914" y="1733077"/>
                <a:ext cx="2566512" cy="1210128"/>
              </a:xfrm>
              <a:prstGeom prst="wedgeRoundRectCallou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𝔾</m:t>
                      </m:r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acc>
                        <m:accPr>
                          <m:chr m:val="̂"/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𝔾</m:t>
                          </m:r>
                        </m:e>
                      </m:acc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× </m:t>
                      </m:r>
                      <m:acc>
                        <m:accPr>
                          <m:chr m:val="̂"/>
                          <m:ctrlP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𝔾</m:t>
                          </m:r>
                        </m:e>
                      </m:acc>
                    </m:oMath>
                  </m:oMathPara>
                </a14:m>
                <a:endParaRPr lang="en-US" dirty="0">
                  <a:solidFill>
                    <a:srgbClr val="002060"/>
                  </a:solidFill>
                </a:endParaRPr>
              </a:p>
              <a:p>
                <a:pPr algn="ctr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𝔾</m:t>
                        </m:r>
                      </m:e>
                    </m:d>
                    <m:r>
                      <a:rPr lang="en-US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2060"/>
                    </a:solidFill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𝔾</m:t>
                            </m:r>
                          </m:e>
                        </m:acc>
                      </m:e>
                    </m:d>
                    <m:r>
                      <a:rPr lang="en-US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p>
                        <m:r>
                          <a:rPr lang="en-US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× 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" name="Rounded Rectangular Callout 1">
                <a:extLst>
                  <a:ext uri="{FF2B5EF4-FFF2-40B4-BE49-F238E27FC236}">
                    <a16:creationId xmlns:a16="http://schemas.microsoft.com/office/drawing/2014/main" id="{DB1AFE13-B5DB-D709-E1FB-C83C5A7337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9914" y="1733077"/>
                <a:ext cx="2566512" cy="1210128"/>
              </a:xfrm>
              <a:prstGeom prst="wedgeRoundRectCallou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ular Callout 2">
                <a:extLst>
                  <a:ext uri="{FF2B5EF4-FFF2-40B4-BE49-F238E27FC236}">
                    <a16:creationId xmlns:a16="http://schemas.microsoft.com/office/drawing/2014/main" id="{D816952F-19D2-C4E1-A62E-26CF4436BD7B}"/>
                  </a:ext>
                </a:extLst>
              </p:cNvPr>
              <p:cNvSpPr/>
              <p:nvPr/>
            </p:nvSpPr>
            <p:spPr>
              <a:xfrm>
                <a:off x="6783911" y="2195855"/>
                <a:ext cx="2566512" cy="1210128"/>
              </a:xfrm>
              <a:prstGeom prst="wedgeRoundRectCallou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𝑖𝑡h</m:t>
                      </m:r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𝑐𝑜𝑛𝑠𝑡𝑎𝑛𝑡</m:t>
                      </m:r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𝑝𝑟𝑜𝑏</m:t>
                      </m:r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b="0" dirty="0">
                  <a:solidFill>
                    <a:srgbClr val="002060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𝑠𝑖𝑚𝑖𝑙𝑎𝑟</m:t>
                      </m:r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𝑡𝑜</m:t>
                      </m:r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[</m:t>
                      </m:r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𝑀𝑒𝑟</m:t>
                      </m:r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74]</m:t>
                      </m:r>
                    </m:oMath>
                  </m:oMathPara>
                </a14:m>
                <a:endParaRPr lang="en-US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" name="Rounded Rectangular Callout 2">
                <a:extLst>
                  <a:ext uri="{FF2B5EF4-FFF2-40B4-BE49-F238E27FC236}">
                    <a16:creationId xmlns:a16="http://schemas.microsoft.com/office/drawing/2014/main" id="{D816952F-19D2-C4E1-A62E-26CF4436BD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3911" y="2195855"/>
                <a:ext cx="2566512" cy="1210128"/>
              </a:xfrm>
              <a:prstGeom prst="wedgeRoundRectCallou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0F4AF48-A7E0-54D0-7743-F171B659E2C1}"/>
                  </a:ext>
                </a:extLst>
              </p:cNvPr>
              <p:cNvSpPr txBox="1"/>
              <p:nvPr/>
            </p:nvSpPr>
            <p:spPr>
              <a:xfrm>
                <a:off x="4083160" y="5329862"/>
                <a:ext cx="2652427" cy="5691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𝑅𝑒𝑐𝑜𝑣𝑒𝑟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p>
                      </m:sSub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𝑡𝑖𝑚𝑒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𝑤𝑖𝑡h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𝑃𝑜𝑙𝑙𝑎𝑟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𝐴𝑙𝑔</m:t>
                      </m:r>
                    </m:oMath>
                  </m:oMathPara>
                </a14:m>
                <a:endParaRPr lang="en-US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0F4AF48-A7E0-54D0-7743-F171B659E2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3160" y="5329862"/>
                <a:ext cx="2652427" cy="569130"/>
              </a:xfrm>
              <a:prstGeom prst="rect">
                <a:avLst/>
              </a:prstGeom>
              <a:blipFill>
                <a:blip r:embed="rId20"/>
                <a:stretch>
                  <a:fillRect l="-3333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ular Callout 4">
                <a:extLst>
                  <a:ext uri="{FF2B5EF4-FFF2-40B4-BE49-F238E27FC236}">
                    <a16:creationId xmlns:a16="http://schemas.microsoft.com/office/drawing/2014/main" id="{4601529B-E07B-3B97-F472-0210063C804A}"/>
                  </a:ext>
                </a:extLst>
              </p:cNvPr>
              <p:cNvSpPr/>
              <p:nvPr/>
            </p:nvSpPr>
            <p:spPr>
              <a:xfrm>
                <a:off x="3409693" y="3934385"/>
                <a:ext cx="2566512" cy="1210128"/>
              </a:xfrm>
              <a:prstGeom prst="wedgeRoundRectCallou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p>
                      </m:sSubSup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∈[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5" name="Rounded Rectangular Callout 4">
                <a:extLst>
                  <a:ext uri="{FF2B5EF4-FFF2-40B4-BE49-F238E27FC236}">
                    <a16:creationId xmlns:a16="http://schemas.microsoft.com/office/drawing/2014/main" id="{4601529B-E07B-3B97-F472-0210063C80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9693" y="3934385"/>
                <a:ext cx="2566512" cy="1210128"/>
              </a:xfrm>
              <a:prstGeom prst="wedgeRoundRectCallou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903690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itle 1">
                <a:extLst>
                  <a:ext uri="{FF2B5EF4-FFF2-40B4-BE49-F238E27FC236}">
                    <a16:creationId xmlns:a16="http://schemas.microsoft.com/office/drawing/2014/main" id="{581332B9-EBE3-811D-3ADF-34616AE9A39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sz="4800" dirty="0"/>
                  <a:t>Completeness – Soundness of our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sz="4800" dirty="0"/>
                  <a:t>-NIKE</a:t>
                </a:r>
              </a:p>
            </p:txBody>
          </p:sp>
        </mc:Choice>
        <mc:Fallback xmlns="">
          <p:sp>
            <p:nvSpPr>
              <p:cNvPr id="24" name="Title 1">
                <a:extLst>
                  <a:ext uri="{FF2B5EF4-FFF2-40B4-BE49-F238E27FC236}">
                    <a16:creationId xmlns:a16="http://schemas.microsoft.com/office/drawing/2014/main" id="{581332B9-EBE3-811D-3ADF-34616AE9A3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l="-2774" r="-2774" b="-23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Footer Placeholder 3">
            <a:extLst>
              <a:ext uri="{FF2B5EF4-FFF2-40B4-BE49-F238E27FC236}">
                <a16:creationId xmlns:a16="http://schemas.microsoft.com/office/drawing/2014/main" id="{AB0D8E74-F483-BAAD-B4E9-E546D4CDB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dirty="0">
                <a:latin typeface="Calibri"/>
                <a:ea typeface="+mj-lt"/>
                <a:cs typeface="+mj-lt"/>
              </a:rPr>
              <a:t>Fine-Grained Non-Interactive Key-Exchange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4FB990B-A14F-52BF-A17D-7315434F3496}"/>
                  </a:ext>
                </a:extLst>
              </p:cNvPr>
              <p:cNvSpPr txBox="1"/>
              <p:nvPr/>
            </p:nvSpPr>
            <p:spPr>
              <a:xfrm>
                <a:off x="9420253" y="1969922"/>
                <a:ext cx="1735427" cy="830997"/>
              </a:xfrm>
              <a:prstGeom prst="rect">
                <a:avLst/>
              </a:prstGeom>
              <a:noFill/>
              <a:ln w="28575">
                <a:solidFill>
                  <a:srgbClr val="0070C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𝔾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b="0" i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∈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b="0" dirty="0">
                    <a:solidFill>
                      <a:srgbClr val="0070C0"/>
                    </a:solidFill>
                  </a:rPr>
                  <a:t>,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b="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4FB990B-A14F-52BF-A17D-7315434F34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0253" y="1969922"/>
                <a:ext cx="1735427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8575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ight Brace 19">
            <a:extLst>
              <a:ext uri="{FF2B5EF4-FFF2-40B4-BE49-F238E27FC236}">
                <a16:creationId xmlns:a16="http://schemas.microsoft.com/office/drawing/2014/main" id="{CAF90C67-B7C7-6A22-C2DD-5084B17D06C1}"/>
              </a:ext>
            </a:extLst>
          </p:cNvPr>
          <p:cNvSpPr/>
          <p:nvPr/>
        </p:nvSpPr>
        <p:spPr>
          <a:xfrm>
            <a:off x="6245170" y="2289108"/>
            <a:ext cx="490417" cy="2888284"/>
          </a:xfrm>
          <a:prstGeom prst="rightBrac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4EA8B82-38CA-A744-5C25-3B17BC24C3D9}"/>
                  </a:ext>
                </a:extLst>
              </p:cNvPr>
              <p:cNvSpPr txBox="1"/>
              <p:nvPr/>
            </p:nvSpPr>
            <p:spPr>
              <a:xfrm>
                <a:off x="6960848" y="3581894"/>
                <a:ext cx="2040110" cy="6004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h𝑎𝑙𝑓</m:t>
                      </m:r>
                      <m:r>
                        <a:rPr lang="en-US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𝑐𝑜𝑙𝑙𝑖𝑠𝑖𝑜𝑛</m:t>
                      </m:r>
                      <m:r>
                        <a:rPr lang="en-US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0" i="1" dirty="0">
                  <a:solidFill>
                    <a:schemeClr val="accent5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    </m:t>
                          </m:r>
                          <m: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bSup>
                      <m:r>
                        <a:rPr lang="en-US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bSup>
                    </m:oMath>
                  </m:oMathPara>
                </a14:m>
                <a:endParaRPr lang="en-US" b="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4EA8B82-38CA-A744-5C25-3B17BC24C3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0848" y="3581894"/>
                <a:ext cx="2040110" cy="600421"/>
              </a:xfrm>
              <a:prstGeom prst="rect">
                <a:avLst/>
              </a:prstGeom>
              <a:blipFill>
                <a:blip r:embed="rId7"/>
                <a:stretch>
                  <a:fillRect l="-5590" t="-4167" r="-2484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6" descr="Happy Bee">
            <a:extLst>
              <a:ext uri="{FF2B5EF4-FFF2-40B4-BE49-F238E27FC236}">
                <a16:creationId xmlns:a16="http://schemas.microsoft.com/office/drawing/2014/main" id="{383F2457-F499-95AD-300C-6A82D225B0C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84359" y="2085276"/>
            <a:ext cx="715643" cy="7156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DDAEAF8-891F-3614-A9AA-9EFA0C1F8DFC}"/>
                  </a:ext>
                </a:extLst>
              </p:cNvPr>
              <p:cNvSpPr txBox="1"/>
              <p:nvPr/>
            </p:nvSpPr>
            <p:spPr>
              <a:xfrm>
                <a:off x="2112482" y="2800919"/>
                <a:ext cx="25939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DDAEAF8-891F-3614-A9AA-9EFA0C1F8D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2482" y="2800919"/>
                <a:ext cx="259396" cy="246221"/>
              </a:xfrm>
              <a:prstGeom prst="rect">
                <a:avLst/>
              </a:prstGeom>
              <a:blipFill>
                <a:blip r:embed="rId9"/>
                <a:stretch>
                  <a:fillRect l="-14286" r="-4762"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D8B3520-ACCA-89A3-3322-4D4F3F3B4A07}"/>
              </a:ext>
            </a:extLst>
          </p:cNvPr>
          <p:cNvCxnSpPr>
            <a:cxnSpLocks/>
          </p:cNvCxnSpPr>
          <p:nvPr/>
        </p:nvCxnSpPr>
        <p:spPr>
          <a:xfrm>
            <a:off x="946809" y="2817590"/>
            <a:ext cx="92710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B3E7746-4E4B-8889-BBC8-9AA731EF2392}"/>
                  </a:ext>
                </a:extLst>
              </p:cNvPr>
              <p:cNvSpPr txBox="1"/>
              <p:nvPr/>
            </p:nvSpPr>
            <p:spPr>
              <a:xfrm>
                <a:off x="827481" y="2449052"/>
                <a:ext cx="110754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B3E7746-4E4B-8889-BBC8-9AA731EF23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481" y="2449052"/>
                <a:ext cx="1107547" cy="276999"/>
              </a:xfrm>
              <a:prstGeom prst="rect">
                <a:avLst/>
              </a:prstGeom>
              <a:blipFill>
                <a:blip r:embed="rId10"/>
                <a:stretch>
                  <a:fillRect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5E24AAF-4EBE-99A2-5007-3D33D84B706C}"/>
              </a:ext>
            </a:extLst>
          </p:cNvPr>
          <p:cNvCxnSpPr>
            <a:cxnSpLocks/>
          </p:cNvCxnSpPr>
          <p:nvPr/>
        </p:nvCxnSpPr>
        <p:spPr>
          <a:xfrm>
            <a:off x="2930793" y="2664735"/>
            <a:ext cx="92710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6" descr="Happy Bee">
            <a:extLst>
              <a:ext uri="{FF2B5EF4-FFF2-40B4-BE49-F238E27FC236}">
                <a16:creationId xmlns:a16="http://schemas.microsoft.com/office/drawing/2014/main" id="{57BC7B81-7168-287E-57F8-1D0BF6C6104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84359" y="4193265"/>
            <a:ext cx="715643" cy="7156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721F0DC-1060-F83E-1665-C8242C4C19BC}"/>
                  </a:ext>
                </a:extLst>
              </p:cNvPr>
              <p:cNvSpPr txBox="1"/>
              <p:nvPr/>
            </p:nvSpPr>
            <p:spPr>
              <a:xfrm>
                <a:off x="2112482" y="4908908"/>
                <a:ext cx="25939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721F0DC-1060-F83E-1665-C8242C4C19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2482" y="4908908"/>
                <a:ext cx="259396" cy="246221"/>
              </a:xfrm>
              <a:prstGeom prst="rect">
                <a:avLst/>
              </a:prstGeom>
              <a:blipFill>
                <a:blip r:embed="rId11"/>
                <a:stretch>
                  <a:fillRect l="-14286" r="-4762"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5A9BDDC-F42C-9CCD-12AF-38BC305FB864}"/>
              </a:ext>
            </a:extLst>
          </p:cNvPr>
          <p:cNvCxnSpPr>
            <a:cxnSpLocks/>
          </p:cNvCxnSpPr>
          <p:nvPr/>
        </p:nvCxnSpPr>
        <p:spPr>
          <a:xfrm>
            <a:off x="946809" y="4925579"/>
            <a:ext cx="92710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212C6C4-BBD8-66F5-7232-46F09954B9A7}"/>
                  </a:ext>
                </a:extLst>
              </p:cNvPr>
              <p:cNvSpPr txBox="1"/>
              <p:nvPr/>
            </p:nvSpPr>
            <p:spPr>
              <a:xfrm>
                <a:off x="827481" y="4557041"/>
                <a:ext cx="108651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212C6C4-BBD8-66F5-7232-46F09954B9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481" y="4557041"/>
                <a:ext cx="1086515" cy="276999"/>
              </a:xfrm>
              <a:prstGeom prst="rect">
                <a:avLst/>
              </a:prstGeom>
              <a:blipFill>
                <a:blip r:embed="rId12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1D906C49-8C03-EEAD-0FD5-87407C3B1046}"/>
              </a:ext>
            </a:extLst>
          </p:cNvPr>
          <p:cNvCxnSpPr>
            <a:cxnSpLocks/>
          </p:cNvCxnSpPr>
          <p:nvPr/>
        </p:nvCxnSpPr>
        <p:spPr>
          <a:xfrm>
            <a:off x="2930793" y="4772724"/>
            <a:ext cx="92710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CA36C51-B3F9-7036-1892-1CE687145EDA}"/>
                  </a:ext>
                </a:extLst>
              </p:cNvPr>
              <p:cNvSpPr txBox="1"/>
              <p:nvPr/>
            </p:nvSpPr>
            <p:spPr>
              <a:xfrm>
                <a:off x="4083160" y="4616399"/>
                <a:ext cx="2186496" cy="4145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…,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p>
                              </m:sSubSup>
                            </m:e>
                          </m:d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…, 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p>
                              </m:sSubSup>
                            </m:e>
                          </m:d>
                        </m:e>
                      </m:d>
                    </m:oMath>
                  </m:oMathPara>
                </a14:m>
                <a:endParaRPr lang="en-US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CA36C51-B3F9-7036-1892-1CE687145E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3160" y="4616399"/>
                <a:ext cx="2186496" cy="414537"/>
              </a:xfrm>
              <a:prstGeom prst="rect">
                <a:avLst/>
              </a:prstGeom>
              <a:blipFill>
                <a:blip r:embed="rId13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6C5D3AF-AAFA-C776-3523-9428E58D939E}"/>
                  </a:ext>
                </a:extLst>
              </p:cNvPr>
              <p:cNvSpPr txBox="1"/>
              <p:nvPr/>
            </p:nvSpPr>
            <p:spPr>
              <a:xfrm>
                <a:off x="4083160" y="2289107"/>
                <a:ext cx="139397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…,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en-US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6C5D3AF-AAFA-C776-3523-9428E58D93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3160" y="2289107"/>
                <a:ext cx="1393971" cy="276999"/>
              </a:xfrm>
              <a:prstGeom prst="rect">
                <a:avLst/>
              </a:prstGeom>
              <a:blipFill>
                <a:blip r:embed="rId14"/>
                <a:stretch>
                  <a:fillRect l="-5405" t="-8696" r="-5405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EA4D7E6D-9BF4-AD00-86B5-2DA24E64EDC2}"/>
                  </a:ext>
                </a:extLst>
              </p:cNvPr>
              <p:cNvSpPr txBox="1"/>
              <p:nvPr/>
            </p:nvSpPr>
            <p:spPr>
              <a:xfrm>
                <a:off x="4083160" y="2707103"/>
                <a:ext cx="2169184" cy="3126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p>
                              </m:sSubSup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…,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p>
                              </m:sSubSup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,…</m:t>
                          </m:r>
                        </m:e>
                      </m:d>
                    </m:oMath>
                  </m:oMathPara>
                </a14:m>
                <a:endParaRPr lang="en-US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EA4D7E6D-9BF4-AD00-86B5-2DA24E64ED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3160" y="2707103"/>
                <a:ext cx="2169184" cy="312650"/>
              </a:xfrm>
              <a:prstGeom prst="rect">
                <a:avLst/>
              </a:prstGeom>
              <a:blipFill>
                <a:blip r:embed="rId15"/>
                <a:stretch>
                  <a:fillRect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27C062D-7FE7-07D8-8126-A98566D05A75}"/>
                  </a:ext>
                </a:extLst>
              </p:cNvPr>
              <p:cNvSpPr txBox="1"/>
              <p:nvPr/>
            </p:nvSpPr>
            <p:spPr>
              <a:xfrm>
                <a:off x="1058224" y="3125093"/>
                <a:ext cx="2367912" cy="3126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p>
                          </m:sSub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27C062D-7FE7-07D8-8126-A98566D05A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224" y="3125093"/>
                <a:ext cx="2367912" cy="312650"/>
              </a:xfrm>
              <a:prstGeom prst="rect">
                <a:avLst/>
              </a:prstGeom>
              <a:blipFill>
                <a:blip r:embed="rId16"/>
                <a:stretch>
                  <a:fillRect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D461A6E-21C4-EA94-49AD-FBE63431311C}"/>
                  </a:ext>
                </a:extLst>
              </p:cNvPr>
              <p:cNvSpPr txBox="1"/>
              <p:nvPr/>
            </p:nvSpPr>
            <p:spPr>
              <a:xfrm>
                <a:off x="1026434" y="5233081"/>
                <a:ext cx="2367912" cy="3126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p>
                          </m:sSub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D461A6E-21C4-EA94-49AD-FBE6343131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434" y="5233081"/>
                <a:ext cx="2367912" cy="312650"/>
              </a:xfrm>
              <a:prstGeom prst="rect">
                <a:avLst/>
              </a:prstGeom>
              <a:blipFill>
                <a:blip r:embed="rId17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3A576889-010E-B33A-9346-F5D240C88B65}"/>
              </a:ext>
            </a:extLst>
          </p:cNvPr>
          <p:cNvSpPr/>
          <p:nvPr/>
        </p:nvSpPr>
        <p:spPr>
          <a:xfrm>
            <a:off x="5176408" y="2664735"/>
            <a:ext cx="645658" cy="355018"/>
          </a:xfrm>
          <a:prstGeom prst="round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46B0D2EA-D821-BA2C-57A5-F23F3A2B0ED8}"/>
              </a:ext>
            </a:extLst>
          </p:cNvPr>
          <p:cNvSpPr/>
          <p:nvPr/>
        </p:nvSpPr>
        <p:spPr>
          <a:xfrm>
            <a:off x="4499396" y="4646158"/>
            <a:ext cx="645658" cy="355018"/>
          </a:xfrm>
          <a:prstGeom prst="round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ular Callout 1">
                <a:extLst>
                  <a:ext uri="{FF2B5EF4-FFF2-40B4-BE49-F238E27FC236}">
                    <a16:creationId xmlns:a16="http://schemas.microsoft.com/office/drawing/2014/main" id="{DB1AFE13-B5DB-D709-E1FB-C83C5A733743}"/>
                  </a:ext>
                </a:extLst>
              </p:cNvPr>
              <p:cNvSpPr/>
              <p:nvPr/>
            </p:nvSpPr>
            <p:spPr>
              <a:xfrm>
                <a:off x="1249914" y="1733077"/>
                <a:ext cx="2566512" cy="1210128"/>
              </a:xfrm>
              <a:prstGeom prst="wedgeRoundRectCallou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𝔾</m:t>
                      </m:r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acc>
                        <m:accPr>
                          <m:chr m:val="̂"/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𝔾</m:t>
                          </m:r>
                        </m:e>
                      </m:acc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× </m:t>
                      </m:r>
                      <m:acc>
                        <m:accPr>
                          <m:chr m:val="̂"/>
                          <m:ctrlP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𝔾</m:t>
                          </m:r>
                        </m:e>
                      </m:acc>
                    </m:oMath>
                  </m:oMathPara>
                </a14:m>
                <a:endParaRPr lang="en-US" dirty="0">
                  <a:solidFill>
                    <a:srgbClr val="002060"/>
                  </a:solidFill>
                </a:endParaRPr>
              </a:p>
              <a:p>
                <a:pPr algn="ctr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𝔾</m:t>
                        </m:r>
                      </m:e>
                    </m:d>
                    <m:r>
                      <a:rPr lang="en-US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2060"/>
                    </a:solidFill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𝔾</m:t>
                            </m:r>
                          </m:e>
                        </m:acc>
                      </m:e>
                    </m:d>
                    <m:r>
                      <a:rPr lang="en-US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p>
                        <m:r>
                          <a:rPr lang="en-US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× 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" name="Rounded Rectangular Callout 1">
                <a:extLst>
                  <a:ext uri="{FF2B5EF4-FFF2-40B4-BE49-F238E27FC236}">
                    <a16:creationId xmlns:a16="http://schemas.microsoft.com/office/drawing/2014/main" id="{DB1AFE13-B5DB-D709-E1FB-C83C5A7337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9914" y="1733077"/>
                <a:ext cx="2566512" cy="1210128"/>
              </a:xfrm>
              <a:prstGeom prst="wedgeRoundRectCallou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ular Callout 2">
                <a:extLst>
                  <a:ext uri="{FF2B5EF4-FFF2-40B4-BE49-F238E27FC236}">
                    <a16:creationId xmlns:a16="http://schemas.microsoft.com/office/drawing/2014/main" id="{D816952F-19D2-C4E1-A62E-26CF4436BD7B}"/>
                  </a:ext>
                </a:extLst>
              </p:cNvPr>
              <p:cNvSpPr/>
              <p:nvPr/>
            </p:nvSpPr>
            <p:spPr>
              <a:xfrm>
                <a:off x="6783911" y="2195855"/>
                <a:ext cx="2566512" cy="1210128"/>
              </a:xfrm>
              <a:prstGeom prst="wedgeRoundRectCallout">
                <a:avLst/>
              </a:prstGeom>
              <a:gradFill flip="none" rotWithShape="1">
                <a:gsLst>
                  <a:gs pos="0">
                    <a:srgbClr val="EB9AA5">
                      <a:tint val="66000"/>
                      <a:satMod val="160000"/>
                    </a:srgbClr>
                  </a:gs>
                  <a:gs pos="50000">
                    <a:srgbClr val="EB9AA5">
                      <a:tint val="44500"/>
                      <a:satMod val="160000"/>
                    </a:srgbClr>
                  </a:gs>
                  <a:gs pos="100000">
                    <a:srgbClr val="EB9AA5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𝑒𝑒𝑑𝑠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𝑡𝑖𝑚𝑒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0" dirty="0">
                  <a:solidFill>
                    <a:srgbClr val="C00000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𝑡𝑜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𝑓𝑖𝑛𝑑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Rounded Rectangular Callout 2">
                <a:extLst>
                  <a:ext uri="{FF2B5EF4-FFF2-40B4-BE49-F238E27FC236}">
                    <a16:creationId xmlns:a16="http://schemas.microsoft.com/office/drawing/2014/main" id="{D816952F-19D2-C4E1-A62E-26CF4436BD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3911" y="2195855"/>
                <a:ext cx="2566512" cy="1210128"/>
              </a:xfrm>
              <a:prstGeom prst="wedgeRoundRectCallout">
                <a:avLst/>
              </a:prstGeom>
              <a:blipFill>
                <a:blip r:embed="rId19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0F4AF48-A7E0-54D0-7743-F171B659E2C1}"/>
                  </a:ext>
                </a:extLst>
              </p:cNvPr>
              <p:cNvSpPr txBox="1"/>
              <p:nvPr/>
            </p:nvSpPr>
            <p:spPr>
              <a:xfrm>
                <a:off x="4083160" y="5329862"/>
                <a:ext cx="2652427" cy="5691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𝑅𝑒𝑐𝑜𝑣𝑒𝑟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p>
                      </m:sSub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𝑡𝑖𝑚𝑒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𝑤𝑖𝑡h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𝑃𝑜𝑙𝑙𝑎𝑟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𝐴𝑙𝑔</m:t>
                      </m:r>
                    </m:oMath>
                  </m:oMathPara>
                </a14:m>
                <a:endParaRPr lang="en-US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0F4AF48-A7E0-54D0-7743-F171B659E2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3160" y="5329862"/>
                <a:ext cx="2652427" cy="569130"/>
              </a:xfrm>
              <a:prstGeom prst="rect">
                <a:avLst/>
              </a:prstGeom>
              <a:blipFill>
                <a:blip r:embed="rId20"/>
                <a:stretch>
                  <a:fillRect l="-3333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ular Callout 4">
                <a:extLst>
                  <a:ext uri="{FF2B5EF4-FFF2-40B4-BE49-F238E27FC236}">
                    <a16:creationId xmlns:a16="http://schemas.microsoft.com/office/drawing/2014/main" id="{4601529B-E07B-3B97-F472-0210063C804A}"/>
                  </a:ext>
                </a:extLst>
              </p:cNvPr>
              <p:cNvSpPr/>
              <p:nvPr/>
            </p:nvSpPr>
            <p:spPr>
              <a:xfrm>
                <a:off x="3409693" y="3934385"/>
                <a:ext cx="2566512" cy="1210128"/>
              </a:xfrm>
              <a:prstGeom prst="wedgeRoundRectCallou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p>
                      </m:sSubSup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∈[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5" name="Rounded Rectangular Callout 4">
                <a:extLst>
                  <a:ext uri="{FF2B5EF4-FFF2-40B4-BE49-F238E27FC236}">
                    <a16:creationId xmlns:a16="http://schemas.microsoft.com/office/drawing/2014/main" id="{4601529B-E07B-3B97-F472-0210063C80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9693" y="3934385"/>
                <a:ext cx="2566512" cy="1210128"/>
              </a:xfrm>
              <a:prstGeom prst="wedgeRoundRectCallou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6927C312-32CB-DB2E-C096-664077EB91DE}"/>
              </a:ext>
            </a:extLst>
          </p:cNvPr>
          <p:cNvSpPr txBox="1"/>
          <p:nvPr/>
        </p:nvSpPr>
        <p:spPr>
          <a:xfrm>
            <a:off x="8815517" y="3047140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👿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0124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  <p:bldP spid="16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Contribution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562B2683-290C-00EF-EF21-E2564975862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2092041"/>
                <a:ext cx="10058400" cy="2924428"/>
              </a:xfrm>
            </p:spPr>
            <p:txBody>
              <a:bodyPr>
                <a:noAutofit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US" sz="2000" b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</a:rPr>
                  <a:t>4-NIKE with security against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sz="2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b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</a:rPr>
                  <a:t>-time adversaries in </a:t>
                </a:r>
                <a:r>
                  <a:rPr lang="en-US" sz="2000" b="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</a:rPr>
                  <a:t>Shoup’s</a:t>
                </a:r>
                <a:r>
                  <a:rPr lang="en-US" sz="2000" b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</a:rPr>
                  <a:t> GGM.</a:t>
                </a:r>
              </a:p>
              <a:p>
                <a:pPr marL="749808" lvl="1" indent="-457200">
                  <a:buFont typeface="Arial" panose="020B0604020202020204" pitchFamily="34" charset="0"/>
                  <a:buChar char="•"/>
                </a:pPr>
                <a:r>
                  <a:rPr lang="en-US" b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</a:rPr>
                  <a:t>Generalizes 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b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</a:rPr>
                  <a:t>-NIKE against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𝑜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b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</a:rPr>
                  <a:t> adversaries in generic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b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</a:rPr>
                  <a:t>-linear group model.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>
                    <a:solidFill>
                      <a:srgbClr val="FF0000"/>
                    </a:solidFill>
                    <a:latin typeface="+mj-lt"/>
                  </a:rPr>
                  <a:t>Breaking any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b="0" dirty="0">
                    <a:solidFill>
                      <a:srgbClr val="FF0000"/>
                    </a:solidFill>
                    <a:latin typeface="+mj-lt"/>
                  </a:rPr>
                  <a:t>-query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2000" b="0" dirty="0">
                    <a:solidFill>
                      <a:srgbClr val="FF0000"/>
                    </a:solidFill>
                    <a:latin typeface="+mj-lt"/>
                  </a:rPr>
                  <a:t>-NIKE in Maurer’s GGM by a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b="0" dirty="0">
                    <a:solidFill>
                      <a:srgbClr val="FF0000"/>
                    </a:solidFill>
                    <a:latin typeface="+mj-lt"/>
                  </a:rPr>
                  <a:t>-query adversary.</a:t>
                </a:r>
              </a:p>
              <a:p>
                <a:pPr marL="749808" lvl="1" indent="-45720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FF0000"/>
                    </a:solidFill>
                    <a:latin typeface="+mj-lt"/>
                  </a:rPr>
                  <a:t>Limitation on fine-grained security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b="0" dirty="0">
                    <a:solidFill>
                      <a:srgbClr val="FF0000"/>
                    </a:solidFill>
                    <a:latin typeface="+mj-lt"/>
                  </a:rPr>
                  <a:t>-NIKE with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&gt;2</m:t>
                    </m:r>
                  </m:oMath>
                </a14:m>
                <a:r>
                  <a:rPr lang="en-US" b="0" dirty="0">
                    <a:solidFill>
                      <a:srgbClr val="FF0000"/>
                    </a:solidFill>
                    <a:latin typeface="+mj-lt"/>
                  </a:rPr>
                  <a:t> over generic groups.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000" dirty="0">
                    <a:latin typeface="+mj-lt"/>
                  </a:rPr>
                  <a:t>Fine-grained 3-NIKE protocol with security against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𝑜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1.5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000" b="0" dirty="0">
                    <a:latin typeface="+mj-lt"/>
                  </a:rPr>
                  <a:t>-time adversaries in ROM.</a:t>
                </a:r>
              </a:p>
              <a:p>
                <a:pPr marL="749808" lvl="1" indent="-45720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+mj-lt"/>
                  </a:rPr>
                  <a:t>Generalizes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b="0" dirty="0">
                    <a:latin typeface="+mj-lt"/>
                  </a:rPr>
                  <a:t>-NIKE against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(1+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dirty="0">
                    <a:latin typeface="+mj-lt"/>
                  </a:rPr>
                  <a:t>-time adversaries.</a:t>
                </a:r>
                <a:endParaRPr lang="en-US" sz="2000" b="0" dirty="0">
                  <a:latin typeface="+mj-lt"/>
                </a:endParaRP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562B2683-290C-00EF-EF21-E256497586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2092041"/>
                <a:ext cx="10058400" cy="2924428"/>
              </a:xfrm>
              <a:blipFill>
                <a:blip r:embed="rId3"/>
                <a:stretch>
                  <a:fillRect l="-1513" t="-2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dirty="0">
                <a:latin typeface="Calibri"/>
                <a:ea typeface="+mj-lt"/>
                <a:cs typeface="+mj-lt"/>
              </a:rPr>
              <a:t>Fine-Grained Non-Interactive Key-Exchange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65121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Maurer’s Generic Group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4"/>
                <a:ext cx="10815320" cy="4023360"/>
              </a:xfrm>
            </p:spPr>
            <p:txBody>
              <a:bodyPr>
                <a:normAutofit/>
              </a:bodyPr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200" dirty="0"/>
                  <a:t> Similar to </a:t>
                </a:r>
                <a:r>
                  <a:rPr lang="en-US" sz="2200" dirty="0" err="1"/>
                  <a:t>Shoup’s</a:t>
                </a:r>
                <a:r>
                  <a:rPr lang="en-US" sz="2200" dirty="0"/>
                  <a:t> model, but instead of an encoding function, we have a stateful oracle that maintains the elements.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200" dirty="0"/>
                  <a:t> Thus, you can view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𝑒𝑛𝑐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 in </a:t>
                </a:r>
                <a:r>
                  <a:rPr lang="en-US" sz="2200" dirty="0" err="1"/>
                  <a:t>Shoup’s</a:t>
                </a:r>
                <a:r>
                  <a:rPr lang="en-US" sz="2200" dirty="0"/>
                  <a:t> model as a black-box of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/>
                  <a:t> in Maurer’s model: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4"/>
                <a:ext cx="10815320" cy="4023360"/>
              </a:xfrm>
              <a:blipFill>
                <a:blip r:embed="rId4"/>
                <a:stretch>
                  <a:fillRect l="-1466" t="-1970" r="-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0701735" y="2645414"/>
                <a:ext cx="313472" cy="287411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1735" y="2645414"/>
                <a:ext cx="313472" cy="28741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EB96541F-2812-C264-17DD-F0AA7C87B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US" sz="900" dirty="0">
                <a:latin typeface="Calibri"/>
                <a:ea typeface="+mj-lt"/>
                <a:cs typeface="+mj-lt"/>
              </a:rPr>
              <a:t>Fine-Grained Non-Interactive Key-Exchange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623808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Maurer’s Generic Group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815320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 Similar to </a:t>
            </a:r>
            <a:r>
              <a:rPr lang="en-US" sz="2200" dirty="0" err="1"/>
              <a:t>Shoup’s</a:t>
            </a:r>
            <a:r>
              <a:rPr lang="en-US" sz="2200" dirty="0"/>
              <a:t> model, but instead of an encoding function, we have a stateful oracle that maintains the elements.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EB96541F-2812-C264-17DD-F0AA7C87B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US" sz="900" dirty="0">
                <a:latin typeface="Calibri"/>
                <a:ea typeface="+mj-lt"/>
                <a:cs typeface="+mj-lt"/>
              </a:rPr>
              <a:t>Fine-Grained Non-Interactive Key-Exchange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7194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Maurer’s Generic Group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853420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Consider Maurer’s GGM as a set of black-boxes with the following operations allowed:</a:t>
            </a:r>
            <a:endParaRPr lang="en-US" sz="2200" dirty="0"/>
          </a:p>
          <a:p>
            <a:pPr marL="201168" lvl="1" indent="0">
              <a:buNone/>
            </a:pP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EB96541F-2812-C264-17DD-F0AA7C87B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US" sz="900" dirty="0">
                <a:latin typeface="Calibri"/>
                <a:ea typeface="+mj-lt"/>
                <a:cs typeface="+mj-lt"/>
              </a:rPr>
              <a:t>Fine-Grained Non-Interactive Key-Exchange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5633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Maurer’s Generic Group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878820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Consider Maurer’s GGM as a set of black-boxes with the following operations allowed:</a:t>
            </a:r>
            <a:endParaRPr lang="en-US" sz="22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Put a value in a black-box. </a:t>
            </a:r>
            <a:r>
              <a:rPr lang="en-US" sz="2400" dirty="0">
                <a:solidFill>
                  <a:srgbClr val="0070C0"/>
                </a:solidFill>
              </a:rPr>
              <a:t>(write query)</a:t>
            </a:r>
            <a:endParaRPr lang="en-US" sz="2400" dirty="0"/>
          </a:p>
          <a:p>
            <a:pPr marL="201168" lvl="1" indent="0">
              <a:buNone/>
            </a:pP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EB96541F-2812-C264-17DD-F0AA7C87B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US" sz="900" dirty="0">
                <a:latin typeface="Calibri"/>
                <a:ea typeface="+mj-lt"/>
                <a:cs typeface="+mj-lt"/>
              </a:rPr>
              <a:t>Fine-Grained Non-Interactive Key-Exchange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037822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Maurer’s Generic Group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878820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Consider Maurer’s GGM as a set of black-boxes with the following operations allowed:</a:t>
            </a:r>
            <a:endParaRPr lang="en-US" sz="22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Put a value in a black-box. </a:t>
            </a:r>
            <a:r>
              <a:rPr lang="en-US" sz="2400" dirty="0">
                <a:solidFill>
                  <a:srgbClr val="0070C0"/>
                </a:solidFill>
              </a:rPr>
              <a:t>(write query)</a:t>
            </a:r>
            <a:endParaRPr lang="en-US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Send a black-box to another party. </a:t>
            </a:r>
            <a:r>
              <a:rPr lang="en-US" sz="2400" dirty="0">
                <a:solidFill>
                  <a:srgbClr val="0070C0"/>
                </a:solidFill>
              </a:rPr>
              <a:t>(copy query)</a:t>
            </a:r>
            <a:endParaRPr lang="en-US" sz="2400" dirty="0"/>
          </a:p>
          <a:p>
            <a:pPr marL="201168" lvl="1" indent="0">
              <a:buNone/>
            </a:pP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EB96541F-2812-C264-17DD-F0AA7C87B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US" sz="900" dirty="0">
                <a:latin typeface="Calibri"/>
                <a:ea typeface="+mj-lt"/>
                <a:cs typeface="+mj-lt"/>
              </a:rPr>
              <a:t>Fine-Grained Non-Interactive Key-Exchange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754105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Maurer’s Generic Group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891520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Consider Maurer’s GGM as a set of black-boxes with the following operations allowed:</a:t>
            </a:r>
            <a:endParaRPr lang="en-US" sz="22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Put a value in a black-box. </a:t>
            </a:r>
            <a:r>
              <a:rPr lang="en-US" sz="2400" dirty="0">
                <a:solidFill>
                  <a:srgbClr val="0070C0"/>
                </a:solidFill>
              </a:rPr>
              <a:t>(write query)</a:t>
            </a:r>
            <a:endParaRPr lang="en-US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Send a black-box to another party. </a:t>
            </a:r>
            <a:r>
              <a:rPr lang="en-US" sz="2400" dirty="0">
                <a:solidFill>
                  <a:srgbClr val="0070C0"/>
                </a:solidFill>
              </a:rPr>
              <a:t>(copy query)</a:t>
            </a:r>
            <a:endParaRPr lang="en-US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Given  x   and    y  , obtain   </a:t>
            </a:r>
            <a:r>
              <a:rPr lang="en-US" sz="2400" dirty="0" err="1"/>
              <a:t>x+y</a:t>
            </a:r>
            <a:r>
              <a:rPr lang="en-US" sz="2400" dirty="0"/>
              <a:t>  . </a:t>
            </a:r>
            <a:r>
              <a:rPr lang="en-US" sz="2400" dirty="0">
                <a:solidFill>
                  <a:srgbClr val="0070C0"/>
                </a:solidFill>
              </a:rPr>
              <a:t>(add query)</a:t>
            </a:r>
            <a:endParaRPr lang="en-US" sz="2400" dirty="0"/>
          </a:p>
          <a:p>
            <a:pPr marL="201168" lvl="1" indent="0">
              <a:buNone/>
            </a:pPr>
            <a:endParaRPr lang="en-US" sz="24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288197" y="3082735"/>
                <a:ext cx="313472" cy="287411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8197" y="3082735"/>
                <a:ext cx="313472" cy="28741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209375" y="3086712"/>
                <a:ext cx="313472" cy="287411"/>
              </a:xfrm>
              <a:prstGeom prst="rect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9375" y="3086712"/>
                <a:ext cx="313472" cy="287411"/>
              </a:xfrm>
              <a:prstGeom prst="rect">
                <a:avLst/>
              </a:prstGeom>
              <a:blipFill>
                <a:blip r:embed="rId5"/>
                <a:stretch>
                  <a:fillRect l="-3846" b="-25000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713764" y="3082735"/>
                <a:ext cx="629041" cy="287411"/>
              </a:xfrm>
              <a:prstGeom prst="rect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3764" y="3082735"/>
                <a:ext cx="629041" cy="287411"/>
              </a:xfrm>
              <a:prstGeom prst="rect">
                <a:avLst/>
              </a:prstGeom>
              <a:blipFill>
                <a:blip r:embed="rId6"/>
                <a:stretch>
                  <a:fillRect b="-4167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EB96541F-2812-C264-17DD-F0AA7C87B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US" sz="900" dirty="0">
                <a:latin typeface="Calibri"/>
                <a:ea typeface="+mj-lt"/>
                <a:cs typeface="+mj-lt"/>
              </a:rPr>
              <a:t>Fine-Grained Non-Interactive Key-Exchange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33802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Maurer’s Generic Group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4"/>
                <a:ext cx="10916920" cy="4023360"/>
              </a:xfrm>
            </p:spPr>
            <p:txBody>
              <a:bodyPr>
                <a:normAutofit/>
              </a:bodyPr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400" dirty="0"/>
                  <a:t> Consider Maurer’s GGM as a set of black-boxes with the following operations allowed:</a:t>
                </a:r>
                <a:endParaRPr lang="en-US" sz="2200" dirty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Put a value in a black-box. </a:t>
                </a:r>
                <a:r>
                  <a:rPr lang="en-US" sz="2400" dirty="0">
                    <a:solidFill>
                      <a:srgbClr val="0070C0"/>
                    </a:solidFill>
                  </a:rPr>
                  <a:t>(write query)</a:t>
                </a:r>
                <a:endParaRPr lang="en-US" sz="2400" dirty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Send a black-box to another party. </a:t>
                </a:r>
                <a:r>
                  <a:rPr lang="en-US" sz="2400" dirty="0">
                    <a:solidFill>
                      <a:srgbClr val="0070C0"/>
                    </a:solidFill>
                  </a:rPr>
                  <a:t>(copy query)</a:t>
                </a:r>
                <a:endParaRPr lang="en-US" sz="2400" dirty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Given  x   and    y  , obtain   </a:t>
                </a:r>
                <a:r>
                  <a:rPr lang="en-US" sz="2400" dirty="0" err="1"/>
                  <a:t>x+y</a:t>
                </a:r>
                <a:r>
                  <a:rPr lang="en-US" sz="2400" dirty="0"/>
                  <a:t>  . </a:t>
                </a:r>
                <a:r>
                  <a:rPr lang="en-US" sz="2400" dirty="0">
                    <a:solidFill>
                      <a:srgbClr val="0070C0"/>
                    </a:solidFill>
                  </a:rPr>
                  <a:t>(add query)</a:t>
                </a:r>
                <a:endParaRPr lang="en-US" sz="2400" dirty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Given  x   and    y  , check whether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:r>
                  <a:rPr lang="en-US" sz="2400" dirty="0">
                    <a:solidFill>
                      <a:srgbClr val="0070C0"/>
                    </a:solidFill>
                  </a:rPr>
                  <a:t>(equality query)</a:t>
                </a:r>
              </a:p>
              <a:p>
                <a:pPr marL="201168" lvl="1" indent="0">
                  <a:buNone/>
                </a:pPr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4"/>
                <a:ext cx="10916920" cy="4023360"/>
              </a:xfrm>
              <a:blipFill>
                <a:blip r:embed="rId4"/>
                <a:stretch>
                  <a:fillRect l="-1626" t="-1887" r="-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288197" y="3082735"/>
                <a:ext cx="313472" cy="287411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8197" y="3082735"/>
                <a:ext cx="313472" cy="28741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209375" y="3086712"/>
                <a:ext cx="313472" cy="287411"/>
              </a:xfrm>
              <a:prstGeom prst="rect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9375" y="3086712"/>
                <a:ext cx="313472" cy="287411"/>
              </a:xfrm>
              <a:prstGeom prst="rect">
                <a:avLst/>
              </a:prstGeom>
              <a:blipFill>
                <a:blip r:embed="rId6"/>
                <a:stretch>
                  <a:fillRect l="-3846" b="-25000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713764" y="3082735"/>
                <a:ext cx="629041" cy="287411"/>
              </a:xfrm>
              <a:prstGeom prst="rect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3764" y="3082735"/>
                <a:ext cx="629041" cy="287411"/>
              </a:xfrm>
              <a:prstGeom prst="rect">
                <a:avLst/>
              </a:prstGeom>
              <a:blipFill>
                <a:blip r:embed="rId7"/>
                <a:stretch>
                  <a:fillRect b="-4167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9DC6364-E1A8-BB14-385D-643D0F490078}"/>
                  </a:ext>
                </a:extLst>
              </p:cNvPr>
              <p:cNvSpPr/>
              <p:nvPr/>
            </p:nvSpPr>
            <p:spPr>
              <a:xfrm>
                <a:off x="2288197" y="3463974"/>
                <a:ext cx="313472" cy="287411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9DC6364-E1A8-BB14-385D-643D0F4900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8197" y="3463974"/>
                <a:ext cx="313472" cy="28741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21C003C-7836-AA0A-7CC3-F76B3CC91132}"/>
                  </a:ext>
                </a:extLst>
              </p:cNvPr>
              <p:cNvSpPr/>
              <p:nvPr/>
            </p:nvSpPr>
            <p:spPr>
              <a:xfrm>
                <a:off x="3209375" y="3495766"/>
                <a:ext cx="313472" cy="287411"/>
              </a:xfrm>
              <a:prstGeom prst="rect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21C003C-7836-AA0A-7CC3-F76B3CC911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9375" y="3495766"/>
                <a:ext cx="313472" cy="287411"/>
              </a:xfrm>
              <a:prstGeom prst="rect">
                <a:avLst/>
              </a:prstGeom>
              <a:blipFill>
                <a:blip r:embed="rId9"/>
                <a:stretch>
                  <a:fillRect l="-3846" b="-20000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EB96541F-2812-C264-17DD-F0AA7C87B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US" sz="900" dirty="0">
                <a:latin typeface="Calibri"/>
                <a:ea typeface="+mj-lt"/>
                <a:cs typeface="+mj-lt"/>
              </a:rPr>
              <a:t>Fine-Grained Non-Interactive Key-Exchange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4388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appy Bee">
            <a:extLst>
              <a:ext uri="{FF2B5EF4-FFF2-40B4-BE49-F238E27FC236}">
                <a16:creationId xmlns:a16="http://schemas.microsoft.com/office/drawing/2014/main" id="{81C6489F-400A-D549-B1CC-120C0B9D4D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96171" y="2266719"/>
            <a:ext cx="715643" cy="715643"/>
          </a:xfrm>
        </p:spPr>
      </p:pic>
      <p:sp>
        <p:nvSpPr>
          <p:cNvPr id="27" name="Footer Placeholder 3">
            <a:extLst>
              <a:ext uri="{FF2B5EF4-FFF2-40B4-BE49-F238E27FC236}">
                <a16:creationId xmlns:a16="http://schemas.microsoft.com/office/drawing/2014/main" id="{02763AE8-7652-7C9B-0152-46A9106EA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dirty="0">
                <a:latin typeface="Calibri"/>
                <a:ea typeface="+mj-lt"/>
                <a:cs typeface="+mj-lt"/>
              </a:rPr>
              <a:t>Fine-Grained Non-Interactive Key-Exchange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9F2ECF6-0D4C-396B-6616-01A7EDFDC7AA}"/>
              </a:ext>
            </a:extLst>
          </p:cNvPr>
          <p:cNvSpPr>
            <a:spLocks noGrp="1"/>
          </p:cNvSpPr>
          <p:nvPr/>
        </p:nvSpPr>
        <p:spPr>
          <a:xfrm>
            <a:off x="1098087" y="319698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K-Party Non-Interactive Key-Exchange (K-NIKE)</a:t>
            </a:r>
            <a:endParaRPr lang="en-US" sz="40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55E529D-DB11-B4FB-9271-3FEA857A117A}"/>
                  </a:ext>
                </a:extLst>
              </p:cNvPr>
              <p:cNvSpPr txBox="1"/>
              <p:nvPr/>
            </p:nvSpPr>
            <p:spPr>
              <a:xfrm>
                <a:off x="1324294" y="2982362"/>
                <a:ext cx="25939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55E529D-DB11-B4FB-9271-3FEA857A11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4294" y="2982362"/>
                <a:ext cx="259396" cy="246221"/>
              </a:xfrm>
              <a:prstGeom prst="rect">
                <a:avLst/>
              </a:prstGeom>
              <a:blipFill>
                <a:blip r:embed="rId6"/>
                <a:stretch>
                  <a:fillRect l="-14286" r="-4762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6" descr="Happy Bee">
            <a:extLst>
              <a:ext uri="{FF2B5EF4-FFF2-40B4-BE49-F238E27FC236}">
                <a16:creationId xmlns:a16="http://schemas.microsoft.com/office/drawing/2014/main" id="{8CFEEEEB-F2E3-A0B0-9C67-D70C18AB2D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885" y="3271596"/>
            <a:ext cx="715643" cy="7156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FF2A36A-EB28-63B9-6484-04122CC7CB8D}"/>
                  </a:ext>
                </a:extLst>
              </p:cNvPr>
              <p:cNvSpPr txBox="1"/>
              <p:nvPr/>
            </p:nvSpPr>
            <p:spPr>
              <a:xfrm>
                <a:off x="1320008" y="3987239"/>
                <a:ext cx="25939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FF2A36A-EB28-63B9-6484-04122CC7CB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0008" y="3987239"/>
                <a:ext cx="259396" cy="246221"/>
              </a:xfrm>
              <a:prstGeom prst="rect">
                <a:avLst/>
              </a:prstGeom>
              <a:blipFill>
                <a:blip r:embed="rId7"/>
                <a:stretch>
                  <a:fillRect l="-19048" r="-4762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6" descr="Happy Bee">
            <a:extLst>
              <a:ext uri="{FF2B5EF4-FFF2-40B4-BE49-F238E27FC236}">
                <a16:creationId xmlns:a16="http://schemas.microsoft.com/office/drawing/2014/main" id="{6F6B7A6F-9756-09B4-5304-F51F1F547E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885" y="4966155"/>
            <a:ext cx="715643" cy="7156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C189869-5F1D-4FCA-A2B9-14B64E4C6FCE}"/>
                  </a:ext>
                </a:extLst>
              </p:cNvPr>
              <p:cNvSpPr txBox="1"/>
              <p:nvPr/>
            </p:nvSpPr>
            <p:spPr>
              <a:xfrm>
                <a:off x="1320008" y="5681798"/>
                <a:ext cx="25939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C189869-5F1D-4FCA-A2B9-14B64E4C6F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0008" y="5681798"/>
                <a:ext cx="259396" cy="246221"/>
              </a:xfrm>
              <a:prstGeom prst="rect">
                <a:avLst/>
              </a:prstGeom>
              <a:blipFill>
                <a:blip r:embed="rId8"/>
                <a:stretch>
                  <a:fillRect l="-23810" r="-9524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3A2A025-7DE3-0F88-F5E9-99E0C5F92931}"/>
                  </a:ext>
                </a:extLst>
              </p:cNvPr>
              <p:cNvSpPr txBox="1"/>
              <p:nvPr/>
            </p:nvSpPr>
            <p:spPr>
              <a:xfrm>
                <a:off x="1324672" y="4442935"/>
                <a:ext cx="12503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3A2A025-7DE3-0F88-F5E9-99E0C5F929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4672" y="4442935"/>
                <a:ext cx="125034" cy="276999"/>
              </a:xfrm>
              <a:prstGeom prst="rect">
                <a:avLst/>
              </a:prstGeom>
              <a:blipFill>
                <a:blip r:embed="rId9"/>
                <a:stretch>
                  <a:fillRect l="-36364" r="-27273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1ECE0FE-C657-0CBF-5066-DC134C6B1852}"/>
              </a:ext>
            </a:extLst>
          </p:cNvPr>
          <p:cNvCxnSpPr/>
          <p:nvPr/>
        </p:nvCxnSpPr>
        <p:spPr>
          <a:xfrm>
            <a:off x="670171" y="3002301"/>
            <a:ext cx="3542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BDB5839-B2E8-0159-A520-E3F82FA53AA6}"/>
                  </a:ext>
                </a:extLst>
              </p:cNvPr>
              <p:cNvSpPr txBox="1"/>
              <p:nvPr/>
            </p:nvSpPr>
            <p:spPr>
              <a:xfrm>
                <a:off x="725182" y="2657344"/>
                <a:ext cx="23852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BDB5839-B2E8-0159-A520-E3F82FA53A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182" y="2657344"/>
                <a:ext cx="238527" cy="276999"/>
              </a:xfrm>
              <a:prstGeom prst="rect">
                <a:avLst/>
              </a:prstGeom>
              <a:blipFill>
                <a:blip r:embed="rId10"/>
                <a:stretch>
                  <a:fillRect l="-15789" r="-10526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F093007-146B-59F5-9C88-2FD6B908A9CA}"/>
              </a:ext>
            </a:extLst>
          </p:cNvPr>
          <p:cNvCxnSpPr/>
          <p:nvPr/>
        </p:nvCxnSpPr>
        <p:spPr>
          <a:xfrm>
            <a:off x="667332" y="3920681"/>
            <a:ext cx="3542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0049A79-1563-DCB9-95DB-365780890CBD}"/>
                  </a:ext>
                </a:extLst>
              </p:cNvPr>
              <p:cNvSpPr txBox="1"/>
              <p:nvPr/>
            </p:nvSpPr>
            <p:spPr>
              <a:xfrm>
                <a:off x="725182" y="3578700"/>
                <a:ext cx="24384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0049A79-1563-DCB9-95DB-365780890C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182" y="3578700"/>
                <a:ext cx="243848" cy="276999"/>
              </a:xfrm>
              <a:prstGeom prst="rect">
                <a:avLst/>
              </a:prstGeom>
              <a:blipFill>
                <a:blip r:embed="rId11"/>
                <a:stretch>
                  <a:fillRect l="-15000" r="-5000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36257CD-64DF-D784-C7AE-167BF466EBC8}"/>
              </a:ext>
            </a:extLst>
          </p:cNvPr>
          <p:cNvCxnSpPr/>
          <p:nvPr/>
        </p:nvCxnSpPr>
        <p:spPr>
          <a:xfrm>
            <a:off x="709112" y="5611061"/>
            <a:ext cx="3542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EB37DB3-593C-180F-0AF8-329C3D6600B7}"/>
                  </a:ext>
                </a:extLst>
              </p:cNvPr>
              <p:cNvSpPr txBox="1"/>
              <p:nvPr/>
            </p:nvSpPr>
            <p:spPr>
              <a:xfrm>
                <a:off x="774491" y="5266103"/>
                <a:ext cx="27296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EB37DB3-593C-180F-0AF8-329C3D6600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491" y="5266103"/>
                <a:ext cx="272960" cy="276999"/>
              </a:xfrm>
              <a:prstGeom prst="rect">
                <a:avLst/>
              </a:prstGeom>
              <a:blipFill>
                <a:blip r:embed="rId12"/>
                <a:stretch>
                  <a:fillRect l="-8696" r="-4348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D9CBCF20-57E7-2CFC-B406-CA883D20E64D}"/>
              </a:ext>
            </a:extLst>
          </p:cNvPr>
          <p:cNvSpPr txBox="1"/>
          <p:nvPr/>
        </p:nvSpPr>
        <p:spPr>
          <a:xfrm>
            <a:off x="3658054" y="3739351"/>
            <a:ext cx="117414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cs typeface="Calibri"/>
              </a:rPr>
              <a:t>Transcript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5D7F662-FB52-7EB6-73F6-F1348B251407}"/>
                  </a:ext>
                </a:extLst>
              </p:cNvPr>
              <p:cNvSpPr txBox="1"/>
              <p:nvPr/>
            </p:nvSpPr>
            <p:spPr>
              <a:xfrm>
                <a:off x="2114404" y="3632560"/>
                <a:ext cx="125476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,⋯,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5D7F662-FB52-7EB6-73F6-F1348B2514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4404" y="3632560"/>
                <a:ext cx="1254767" cy="276999"/>
              </a:xfrm>
              <a:prstGeom prst="rect">
                <a:avLst/>
              </a:prstGeom>
              <a:blipFill>
                <a:blip r:embed="rId13"/>
                <a:stretch>
                  <a:fillRect l="-9000" t="-27273" r="-10000" b="-5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Callout 10">
            <a:extLst>
              <a:ext uri="{FF2B5EF4-FFF2-40B4-BE49-F238E27FC236}">
                <a16:creationId xmlns:a16="http://schemas.microsoft.com/office/drawing/2014/main" id="{CD7F1CF8-81B5-6F5A-6146-461A3CD0F983}"/>
              </a:ext>
            </a:extLst>
          </p:cNvPr>
          <p:cNvSpPr/>
          <p:nvPr/>
        </p:nvSpPr>
        <p:spPr>
          <a:xfrm rot="16200000">
            <a:off x="2485971" y="3066112"/>
            <a:ext cx="535463" cy="1416908"/>
          </a:xfrm>
          <a:prstGeom prst="wedgeEllipseCallou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B14EC22-2C92-10AD-F53C-1166A48AF793}"/>
              </a:ext>
            </a:extLst>
          </p:cNvPr>
          <p:cNvSpPr txBox="1"/>
          <p:nvPr/>
        </p:nvSpPr>
        <p:spPr>
          <a:xfrm>
            <a:off x="3678513" y="2801474"/>
            <a:ext cx="117414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cs typeface="Calibri"/>
              </a:rPr>
              <a:t>Transcript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AC8D7E2-14A3-0AB2-4786-69E06037877B}"/>
                  </a:ext>
                </a:extLst>
              </p:cNvPr>
              <p:cNvSpPr txBox="1"/>
              <p:nvPr/>
            </p:nvSpPr>
            <p:spPr>
              <a:xfrm>
                <a:off x="2134863" y="2694683"/>
                <a:ext cx="125476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,⋯,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AC8D7E2-14A3-0AB2-4786-69E0603787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4863" y="2694683"/>
                <a:ext cx="1254767" cy="276999"/>
              </a:xfrm>
              <a:prstGeom prst="rect">
                <a:avLst/>
              </a:prstGeom>
              <a:blipFill>
                <a:blip r:embed="rId14"/>
                <a:stretch>
                  <a:fillRect l="-9091" t="-27273" r="-10101" b="-5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Oval Callout 20">
            <a:extLst>
              <a:ext uri="{FF2B5EF4-FFF2-40B4-BE49-F238E27FC236}">
                <a16:creationId xmlns:a16="http://schemas.microsoft.com/office/drawing/2014/main" id="{097D32B5-281C-187C-6881-24AFA1D04CB3}"/>
              </a:ext>
            </a:extLst>
          </p:cNvPr>
          <p:cNvSpPr/>
          <p:nvPr/>
        </p:nvSpPr>
        <p:spPr>
          <a:xfrm rot="16200000">
            <a:off x="2506430" y="2128235"/>
            <a:ext cx="535463" cy="1416908"/>
          </a:xfrm>
          <a:prstGeom prst="wedgeEllipseCallou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FDEF8C6-805A-342C-559A-21BA733CD46C}"/>
              </a:ext>
            </a:extLst>
          </p:cNvPr>
          <p:cNvSpPr txBox="1"/>
          <p:nvPr/>
        </p:nvSpPr>
        <p:spPr>
          <a:xfrm>
            <a:off x="3727210" y="5477664"/>
            <a:ext cx="117414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cs typeface="Calibri"/>
              </a:rPr>
              <a:t>Transcript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20902F2-104F-A508-F475-E431B5E76518}"/>
                  </a:ext>
                </a:extLst>
              </p:cNvPr>
              <p:cNvSpPr txBox="1"/>
              <p:nvPr/>
            </p:nvSpPr>
            <p:spPr>
              <a:xfrm>
                <a:off x="2183560" y="5370873"/>
                <a:ext cx="125476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,⋯,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20902F2-104F-A508-F475-E431B5E765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3560" y="5370873"/>
                <a:ext cx="1254767" cy="276999"/>
              </a:xfrm>
              <a:prstGeom prst="rect">
                <a:avLst/>
              </a:prstGeom>
              <a:blipFill>
                <a:blip r:embed="rId15"/>
                <a:stretch>
                  <a:fillRect l="-8000" t="-21739" r="-10000" b="-5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Oval Callout 23">
            <a:extLst>
              <a:ext uri="{FF2B5EF4-FFF2-40B4-BE49-F238E27FC236}">
                <a16:creationId xmlns:a16="http://schemas.microsoft.com/office/drawing/2014/main" id="{01B5D3A8-12E2-9745-5236-B67D23BD5975}"/>
              </a:ext>
            </a:extLst>
          </p:cNvPr>
          <p:cNvSpPr/>
          <p:nvPr/>
        </p:nvSpPr>
        <p:spPr>
          <a:xfrm rot="16200000">
            <a:off x="2555127" y="4804425"/>
            <a:ext cx="535463" cy="1416908"/>
          </a:xfrm>
          <a:prstGeom prst="wedgeEllipseCallou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FAE8078-0DBD-AA59-4B68-C3572AD5F1A9}"/>
                  </a:ext>
                </a:extLst>
              </p:cNvPr>
              <p:cNvSpPr txBox="1"/>
              <p:nvPr/>
            </p:nvSpPr>
            <p:spPr>
              <a:xfrm>
                <a:off x="3265149" y="4491030"/>
                <a:ext cx="12503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FAE8078-0DBD-AA59-4B68-C3572AD5F1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5149" y="4491030"/>
                <a:ext cx="125034" cy="276999"/>
              </a:xfrm>
              <a:prstGeom prst="rect">
                <a:avLst/>
              </a:prstGeom>
              <a:blipFill>
                <a:blip r:embed="rId16"/>
                <a:stretch>
                  <a:fillRect l="-40000" r="-40000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3D62558F-D923-B309-F5ED-52C858012ACC}"/>
                  </a:ext>
                </a:extLst>
              </p:cNvPr>
              <p:cNvSpPr txBox="1"/>
              <p:nvPr/>
            </p:nvSpPr>
            <p:spPr>
              <a:xfrm>
                <a:off x="6672649" y="2317725"/>
                <a:ext cx="4483031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There are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parties.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Each party performs the following: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Samples a private randomness.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Generates a </a:t>
                </a:r>
                <a:r>
                  <a:rPr lang="en-US" b="1" dirty="0"/>
                  <a:t>single</a:t>
                </a:r>
                <a:r>
                  <a:rPr lang="en-US" dirty="0"/>
                  <a:t> message and sends it to all the other parties.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Receives all the messages. (</a:t>
                </a:r>
                <a:r>
                  <a:rPr lang="en-US" dirty="0">
                    <a:solidFill>
                      <a:srgbClr val="FF0000"/>
                    </a:solidFill>
                  </a:rPr>
                  <a:t>transcript</a:t>
                </a:r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3D62558F-D923-B309-F5ED-52C858012A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2649" y="2317725"/>
                <a:ext cx="4483031" cy="1754326"/>
              </a:xfrm>
              <a:prstGeom prst="rect">
                <a:avLst/>
              </a:prstGeom>
              <a:blipFill>
                <a:blip r:embed="rId17"/>
                <a:stretch>
                  <a:fillRect l="-847" t="-1439" r="-282" b="-50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793826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Maurer’s Generic Group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4"/>
                <a:ext cx="10815320" cy="4023360"/>
              </a:xfrm>
            </p:spPr>
            <p:txBody>
              <a:bodyPr>
                <a:normAutofit/>
              </a:bodyPr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400" dirty="0"/>
                  <a:t> Consider Maurer’s GGM as a set of black-boxes with the following operations allowed:</a:t>
                </a:r>
                <a:endParaRPr lang="en-US" sz="2200" dirty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Put a value in a black-box. </a:t>
                </a:r>
                <a:r>
                  <a:rPr lang="en-US" sz="2400" dirty="0">
                    <a:solidFill>
                      <a:srgbClr val="0070C0"/>
                    </a:solidFill>
                  </a:rPr>
                  <a:t>(write query)</a:t>
                </a:r>
                <a:endParaRPr lang="en-US" sz="2400" dirty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Send a black-box to another party. </a:t>
                </a:r>
                <a:r>
                  <a:rPr lang="en-US" sz="2400" dirty="0">
                    <a:solidFill>
                      <a:srgbClr val="0070C0"/>
                    </a:solidFill>
                  </a:rPr>
                  <a:t>(copy query)</a:t>
                </a:r>
                <a:endParaRPr lang="en-US" sz="2400" dirty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Given  x   and    y  , obtain   </a:t>
                </a:r>
                <a:r>
                  <a:rPr lang="en-US" sz="2400" dirty="0" err="1"/>
                  <a:t>x+y</a:t>
                </a:r>
                <a:r>
                  <a:rPr lang="en-US" sz="2400" dirty="0"/>
                  <a:t>  . </a:t>
                </a:r>
                <a:r>
                  <a:rPr lang="en-US" sz="2400" dirty="0">
                    <a:solidFill>
                      <a:srgbClr val="0070C0"/>
                    </a:solidFill>
                  </a:rPr>
                  <a:t>(add query)</a:t>
                </a:r>
                <a:endParaRPr lang="en-US" sz="2400" dirty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Given  x   and    y  , check whether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:r>
                  <a:rPr lang="en-US" sz="2400" dirty="0">
                    <a:solidFill>
                      <a:srgbClr val="0070C0"/>
                    </a:solidFill>
                  </a:rPr>
                  <a:t>(equality query)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sz="2400" dirty="0">
                  <a:solidFill>
                    <a:srgbClr val="0070C0"/>
                  </a:solidFill>
                </a:endParaRP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All the above operations are over some additive group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24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for some prime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≃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𝜆</m:t>
                        </m:r>
                      </m:sup>
                    </m:sSup>
                  </m:oMath>
                </a14:m>
                <a:r>
                  <a:rPr lang="en-US" sz="2400" dirty="0"/>
                  <a:t>.</a:t>
                </a:r>
              </a:p>
              <a:p>
                <a:pPr marL="201168" lvl="1" indent="0">
                  <a:buNone/>
                </a:pPr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4"/>
                <a:ext cx="10815320" cy="4023360"/>
              </a:xfrm>
              <a:blipFill>
                <a:blip r:embed="rId4"/>
                <a:stretch>
                  <a:fillRect l="-1643" t="-1887" r="-1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288197" y="3082735"/>
                <a:ext cx="313472" cy="287411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8197" y="3082735"/>
                <a:ext cx="313472" cy="28741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209375" y="3086712"/>
                <a:ext cx="313472" cy="287411"/>
              </a:xfrm>
              <a:prstGeom prst="rect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9375" y="3086712"/>
                <a:ext cx="313472" cy="287411"/>
              </a:xfrm>
              <a:prstGeom prst="rect">
                <a:avLst/>
              </a:prstGeom>
              <a:blipFill>
                <a:blip r:embed="rId6"/>
                <a:stretch>
                  <a:fillRect l="-3846" b="-25000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713764" y="3082735"/>
                <a:ext cx="629041" cy="287411"/>
              </a:xfrm>
              <a:prstGeom prst="rect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3764" y="3082735"/>
                <a:ext cx="629041" cy="287411"/>
              </a:xfrm>
              <a:prstGeom prst="rect">
                <a:avLst/>
              </a:prstGeom>
              <a:blipFill>
                <a:blip r:embed="rId7"/>
                <a:stretch>
                  <a:fillRect b="-4167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9DC6364-E1A8-BB14-385D-643D0F490078}"/>
                  </a:ext>
                </a:extLst>
              </p:cNvPr>
              <p:cNvSpPr/>
              <p:nvPr/>
            </p:nvSpPr>
            <p:spPr>
              <a:xfrm>
                <a:off x="2288197" y="3463974"/>
                <a:ext cx="313472" cy="287411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9DC6364-E1A8-BB14-385D-643D0F4900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8197" y="3463974"/>
                <a:ext cx="313472" cy="28741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21C003C-7836-AA0A-7CC3-F76B3CC91132}"/>
                  </a:ext>
                </a:extLst>
              </p:cNvPr>
              <p:cNvSpPr/>
              <p:nvPr/>
            </p:nvSpPr>
            <p:spPr>
              <a:xfrm>
                <a:off x="3209375" y="3495766"/>
                <a:ext cx="313472" cy="287411"/>
              </a:xfrm>
              <a:prstGeom prst="rect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21C003C-7836-AA0A-7CC3-F76B3CC911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9375" y="3495766"/>
                <a:ext cx="313472" cy="287411"/>
              </a:xfrm>
              <a:prstGeom prst="rect">
                <a:avLst/>
              </a:prstGeom>
              <a:blipFill>
                <a:blip r:embed="rId9"/>
                <a:stretch>
                  <a:fillRect l="-3846" b="-20000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EB96541F-2812-C264-17DD-F0AA7C87B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US" sz="900" dirty="0">
                <a:latin typeface="Calibri"/>
                <a:ea typeface="+mj-lt"/>
                <a:cs typeface="+mj-lt"/>
              </a:rPr>
              <a:t>Fine-Grained Non-Interactive Key-Exchange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256077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Maurer’s Generic Group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4"/>
                <a:ext cx="10815320" cy="4023360"/>
              </a:xfrm>
            </p:spPr>
            <p:txBody>
              <a:bodyPr>
                <a:normAutofit/>
              </a:bodyPr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400" dirty="0"/>
                  <a:t> Consider Maurer’s GGM as a set of black-boxes with the following operations allowed:</a:t>
                </a:r>
                <a:endParaRPr lang="en-US" sz="2200" dirty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Put a value in a black-box. </a:t>
                </a:r>
                <a:r>
                  <a:rPr lang="en-US" sz="2400" dirty="0">
                    <a:solidFill>
                      <a:srgbClr val="0070C0"/>
                    </a:solidFill>
                  </a:rPr>
                  <a:t>(write query)</a:t>
                </a:r>
                <a:endParaRPr lang="en-US" sz="2400" dirty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Send a black-box to another party. </a:t>
                </a:r>
                <a:r>
                  <a:rPr lang="en-US" sz="2400" dirty="0">
                    <a:solidFill>
                      <a:srgbClr val="0070C0"/>
                    </a:solidFill>
                  </a:rPr>
                  <a:t>(copy query)</a:t>
                </a:r>
                <a:endParaRPr lang="en-US" sz="2400" dirty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Given  x   and    y  , obtain   </a:t>
                </a:r>
                <a:r>
                  <a:rPr lang="en-US" sz="2400" dirty="0" err="1"/>
                  <a:t>x+y</a:t>
                </a:r>
                <a:r>
                  <a:rPr lang="en-US" sz="2400" dirty="0"/>
                  <a:t>  . </a:t>
                </a:r>
                <a:r>
                  <a:rPr lang="en-US" sz="2400" dirty="0">
                    <a:solidFill>
                      <a:srgbClr val="0070C0"/>
                    </a:solidFill>
                  </a:rPr>
                  <a:t>(add query)</a:t>
                </a:r>
                <a:endParaRPr lang="en-US" sz="2400" dirty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Given  x   and    y  , check whether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:r>
                  <a:rPr lang="en-US" sz="2400" dirty="0">
                    <a:solidFill>
                      <a:srgbClr val="0070C0"/>
                    </a:solidFill>
                  </a:rPr>
                  <a:t>(equality query)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sz="2400" dirty="0">
                  <a:solidFill>
                    <a:srgbClr val="0070C0"/>
                  </a:solidFill>
                </a:endParaRP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All the above operations are over some additive group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24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for some prime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≃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𝜆</m:t>
                        </m:r>
                      </m:sup>
                    </m:sSup>
                  </m:oMath>
                </a14:m>
                <a:r>
                  <a:rPr lang="en-US" sz="2400" dirty="0"/>
                  <a:t>.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Note that you can not read the value written in a black-box.</a:t>
                </a:r>
              </a:p>
              <a:p>
                <a:pPr marL="201168" lvl="1" indent="0">
                  <a:buNone/>
                </a:pPr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4"/>
                <a:ext cx="10815320" cy="4023360"/>
              </a:xfrm>
              <a:blipFill>
                <a:blip r:embed="rId4"/>
                <a:stretch>
                  <a:fillRect l="-1643" t="-1887" r="-1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288197" y="3082735"/>
                <a:ext cx="313472" cy="287411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8197" y="3082735"/>
                <a:ext cx="313472" cy="28741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209375" y="3086712"/>
                <a:ext cx="313472" cy="287411"/>
              </a:xfrm>
              <a:prstGeom prst="rect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9375" y="3086712"/>
                <a:ext cx="313472" cy="287411"/>
              </a:xfrm>
              <a:prstGeom prst="rect">
                <a:avLst/>
              </a:prstGeom>
              <a:blipFill>
                <a:blip r:embed="rId6"/>
                <a:stretch>
                  <a:fillRect l="-3846" b="-25000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713764" y="3082735"/>
                <a:ext cx="629041" cy="287411"/>
              </a:xfrm>
              <a:prstGeom prst="rect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3764" y="3082735"/>
                <a:ext cx="629041" cy="287411"/>
              </a:xfrm>
              <a:prstGeom prst="rect">
                <a:avLst/>
              </a:prstGeom>
              <a:blipFill>
                <a:blip r:embed="rId7"/>
                <a:stretch>
                  <a:fillRect b="-4167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9DC6364-E1A8-BB14-385D-643D0F490078}"/>
                  </a:ext>
                </a:extLst>
              </p:cNvPr>
              <p:cNvSpPr/>
              <p:nvPr/>
            </p:nvSpPr>
            <p:spPr>
              <a:xfrm>
                <a:off x="2288197" y="3463974"/>
                <a:ext cx="313472" cy="287411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9DC6364-E1A8-BB14-385D-643D0F4900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8197" y="3463974"/>
                <a:ext cx="313472" cy="28741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21C003C-7836-AA0A-7CC3-F76B3CC91132}"/>
                  </a:ext>
                </a:extLst>
              </p:cNvPr>
              <p:cNvSpPr/>
              <p:nvPr/>
            </p:nvSpPr>
            <p:spPr>
              <a:xfrm>
                <a:off x="3209375" y="3495766"/>
                <a:ext cx="313472" cy="287411"/>
              </a:xfrm>
              <a:prstGeom prst="rect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21C003C-7836-AA0A-7CC3-F76B3CC911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9375" y="3495766"/>
                <a:ext cx="313472" cy="287411"/>
              </a:xfrm>
              <a:prstGeom prst="rect">
                <a:avLst/>
              </a:prstGeom>
              <a:blipFill>
                <a:blip r:embed="rId9"/>
                <a:stretch>
                  <a:fillRect l="-3846" b="-20000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EB96541F-2812-C264-17DD-F0AA7C87B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US" sz="900" dirty="0">
                <a:latin typeface="Calibri"/>
                <a:ea typeface="+mj-lt"/>
                <a:cs typeface="+mj-lt"/>
              </a:rPr>
              <a:t>Fine-Grained Non-Interactive Key-Exchange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751660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F15C6-B934-0679-D6E1-08FC6BCD2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Breaking 3-NIKE in Maurer’s GGM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784C0B-A138-5050-52E8-0BD614421E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459720" cy="40233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Show how an adversary can find the key when there are no equality queries.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Show how to reduce breaking 3-NIKE in Maurer’s GGM to breaking 3-NIKE with no equality queries.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C6ACFCB8-0197-9387-3848-669BEA9BE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US" sz="900" dirty="0">
                <a:latin typeface="Calibri"/>
                <a:ea typeface="+mj-lt"/>
                <a:cs typeface="+mj-lt"/>
              </a:rPr>
              <a:t>Fine-Grained Non-Interactive Key-Exchange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6019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F15C6-B934-0679-D6E1-08FC6BCD2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Breaking 3-NIKE in Maurer’s GGM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784C0B-A138-5050-52E8-0BD614421E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434320" cy="40233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 Show how an adversary can find the key when there are no equality queries.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Show how to reduce breaking 3-NIKE in Maurer’s GGM to breaking 3-NIKE with no equality queries.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C6ACFCB8-0197-9387-3848-669BEA9BE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US" sz="900" dirty="0">
                <a:latin typeface="Calibri"/>
                <a:ea typeface="+mj-lt"/>
                <a:cs typeface="+mj-lt"/>
              </a:rPr>
              <a:t>Fine-Grained Non-Interactive Key-Exchange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44810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model 3-NIKE in Maurer’s GGM</a:t>
            </a:r>
          </a:p>
        </p:txBody>
      </p:sp>
      <p:pic>
        <p:nvPicPr>
          <p:cNvPr id="12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AC5929E7-A4F7-7599-41BC-0D8E78EB27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1072" y="4600121"/>
            <a:ext cx="1766277" cy="1462581"/>
          </a:xfrm>
          <a:prstGeom prst="rect">
            <a:avLst/>
          </a:prstGeom>
        </p:spPr>
      </p:pic>
      <p:pic>
        <p:nvPicPr>
          <p:cNvPr id="15" name="Picture 15" descr="Icon&#10;&#10;Description automatically generated">
            <a:extLst>
              <a:ext uri="{FF2B5EF4-FFF2-40B4-BE49-F238E27FC236}">
                <a16:creationId xmlns:a16="http://schemas.microsoft.com/office/drawing/2014/main" id="{887DD5C9-B040-62F6-960F-845652647F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2119" y="2337256"/>
            <a:ext cx="1062893" cy="1462242"/>
          </a:xfrm>
          <a:prstGeom prst="rect">
            <a:avLst/>
          </a:prstGeom>
        </p:spPr>
      </p:pic>
      <p:pic>
        <p:nvPicPr>
          <p:cNvPr id="17" name="Picture 1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E1D07AF-54E5-B064-79DE-C58F537C6A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56063" y="2345348"/>
            <a:ext cx="843818" cy="14541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C3D166C-DE0C-DE52-163A-228C8CF9EFC7}"/>
                  </a:ext>
                </a:extLst>
              </p:cNvPr>
              <p:cNvSpPr txBox="1"/>
              <p:nvPr/>
            </p:nvSpPr>
            <p:spPr>
              <a:xfrm>
                <a:off x="3476933" y="2863125"/>
                <a:ext cx="84381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C3D166C-DE0C-DE52-163A-228C8CF9EF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6933" y="2863125"/>
                <a:ext cx="843818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4EC11ED-568C-1EFB-9716-F8115F665C33}"/>
                  </a:ext>
                </a:extLst>
              </p:cNvPr>
              <p:cNvSpPr txBox="1"/>
              <p:nvPr/>
            </p:nvSpPr>
            <p:spPr>
              <a:xfrm>
                <a:off x="5210357" y="3693895"/>
                <a:ext cx="96301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4EC11ED-568C-1EFB-9716-F8115F665C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0357" y="3693895"/>
                <a:ext cx="963015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9E05A49-A73B-5F78-20D7-28108A532A0B}"/>
                  </a:ext>
                </a:extLst>
              </p:cNvPr>
              <p:cNvSpPr txBox="1"/>
              <p:nvPr/>
            </p:nvSpPr>
            <p:spPr>
              <a:xfrm>
                <a:off x="7429725" y="2863125"/>
                <a:ext cx="84381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9E05A49-A73B-5F78-20D7-28108A532A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9725" y="2863125"/>
                <a:ext cx="843818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A44BE32-4C22-3209-556A-A899B2E816DA}"/>
              </a:ext>
            </a:extLst>
          </p:cNvPr>
          <p:cNvCxnSpPr>
            <a:endCxn id="7" idx="1"/>
          </p:cNvCxnSpPr>
          <p:nvPr/>
        </p:nvCxnSpPr>
        <p:spPr>
          <a:xfrm>
            <a:off x="2978504" y="3047791"/>
            <a:ext cx="49842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4C8D5F6-3F2A-6D7B-68F5-FD8D28435F60}"/>
              </a:ext>
            </a:extLst>
          </p:cNvPr>
          <p:cNvCxnSpPr>
            <a:cxnSpLocks/>
          </p:cNvCxnSpPr>
          <p:nvPr/>
        </p:nvCxnSpPr>
        <p:spPr>
          <a:xfrm flipV="1">
            <a:off x="5691864" y="4077748"/>
            <a:ext cx="0" cy="4629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7B19555-B7E1-620F-52EE-D25C5456CA72}"/>
              </a:ext>
            </a:extLst>
          </p:cNvPr>
          <p:cNvCxnSpPr>
            <a:cxnSpLocks/>
          </p:cNvCxnSpPr>
          <p:nvPr/>
        </p:nvCxnSpPr>
        <p:spPr>
          <a:xfrm flipH="1">
            <a:off x="8273543" y="3086774"/>
            <a:ext cx="54011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509749" y="2743221"/>
            <a:ext cx="99411" cy="11298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221340" y="2743221"/>
            <a:ext cx="99411" cy="11298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7410380" y="2752745"/>
            <a:ext cx="99411" cy="11298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8235914" y="2752745"/>
            <a:ext cx="99411" cy="11298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962362" y="3571766"/>
            <a:ext cx="99411" cy="11298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962361" y="4163234"/>
            <a:ext cx="99411" cy="11298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749854" y="2621965"/>
                <a:ext cx="32769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9854" y="2621965"/>
                <a:ext cx="327695" cy="369332"/>
              </a:xfrm>
              <a:prstGeom prst="rect">
                <a:avLst/>
              </a:prstGeom>
              <a:blipFill>
                <a:blip r:embed="rId12"/>
                <a:stretch>
                  <a:fillRect r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7509152" y="2617657"/>
                <a:ext cx="6649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9152" y="2617657"/>
                <a:ext cx="664980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704776" y="3743899"/>
                <a:ext cx="60384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4776" y="3743899"/>
                <a:ext cx="603844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BE90EDD-A729-F959-727F-41C652ED454E}"/>
                  </a:ext>
                </a:extLst>
              </p:cNvPr>
              <p:cNvSpPr txBox="1"/>
              <p:nvPr/>
            </p:nvSpPr>
            <p:spPr>
              <a:xfrm>
                <a:off x="1161513" y="3068377"/>
                <a:ext cx="44997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BE90EDD-A729-F959-727F-41C652ED45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1513" y="3068377"/>
                <a:ext cx="449973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8A14B51-D14F-873F-E528-ABED88B49F49}"/>
                  </a:ext>
                </a:extLst>
              </p:cNvPr>
              <p:cNvSpPr txBox="1"/>
              <p:nvPr/>
            </p:nvSpPr>
            <p:spPr>
              <a:xfrm>
                <a:off x="9084229" y="3380834"/>
                <a:ext cx="44997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8A14B51-D14F-873F-E528-ABED88B49F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4229" y="3380834"/>
                <a:ext cx="449973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D61DD7B-57F7-2A1F-D040-C70B4BB8515C}"/>
                  </a:ext>
                </a:extLst>
              </p:cNvPr>
              <p:cNvSpPr txBox="1"/>
              <p:nvPr/>
            </p:nvSpPr>
            <p:spPr>
              <a:xfrm>
                <a:off x="4632158" y="5506919"/>
                <a:ext cx="44997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D61DD7B-57F7-2A1F-D040-C70B4BB851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2158" y="5506919"/>
                <a:ext cx="449973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0394AF1-305F-8657-3215-2CE252F3A2CE}"/>
              </a:ext>
            </a:extLst>
          </p:cNvPr>
          <p:cNvCxnSpPr/>
          <p:nvPr/>
        </p:nvCxnSpPr>
        <p:spPr>
          <a:xfrm>
            <a:off x="2228772" y="4084236"/>
            <a:ext cx="3654" cy="5328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54E2EDB-609B-1CD2-D84E-6A36BB4018C4}"/>
                  </a:ext>
                </a:extLst>
              </p:cNvPr>
              <p:cNvSpPr/>
              <p:nvPr/>
            </p:nvSpPr>
            <p:spPr>
              <a:xfrm>
                <a:off x="1792119" y="4894907"/>
                <a:ext cx="873306" cy="465459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𝑘𝑒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54E2EDB-609B-1CD2-D84E-6A36BB4018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2119" y="4894907"/>
                <a:ext cx="873306" cy="465459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51AD96F-98E2-AEE2-E042-86734911B624}"/>
              </a:ext>
            </a:extLst>
          </p:cNvPr>
          <p:cNvCxnSpPr/>
          <p:nvPr/>
        </p:nvCxnSpPr>
        <p:spPr>
          <a:xfrm>
            <a:off x="10062548" y="4084236"/>
            <a:ext cx="3654" cy="5328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75B7EF4-C664-55C1-CD55-4F6A56BAB0E8}"/>
                  </a:ext>
                </a:extLst>
              </p:cNvPr>
              <p:cNvSpPr/>
              <p:nvPr/>
            </p:nvSpPr>
            <p:spPr>
              <a:xfrm>
                <a:off x="9625895" y="4894907"/>
                <a:ext cx="873306" cy="465459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𝑘𝑒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75B7EF4-C664-55C1-CD55-4F6A56BAB0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5895" y="4894907"/>
                <a:ext cx="873306" cy="465459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8C27E4C-68F9-A1F0-200E-FC7AC791CE2C}"/>
              </a:ext>
            </a:extLst>
          </p:cNvPr>
          <p:cNvCxnSpPr/>
          <p:nvPr/>
        </p:nvCxnSpPr>
        <p:spPr>
          <a:xfrm>
            <a:off x="7199589" y="4887201"/>
            <a:ext cx="3654" cy="5328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06C89C3-FAE2-0B65-CF3D-502E28726BCA}"/>
                  </a:ext>
                </a:extLst>
              </p:cNvPr>
              <p:cNvSpPr/>
              <p:nvPr/>
            </p:nvSpPr>
            <p:spPr>
              <a:xfrm>
                <a:off x="6762936" y="5697872"/>
                <a:ext cx="873306" cy="465459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𝑘𝑒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06C89C3-FAE2-0B65-CF3D-502E28726B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2936" y="5697872"/>
                <a:ext cx="873306" cy="465459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8EE228AF-5E7B-996D-3922-8F60A6857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US" sz="900" dirty="0">
                <a:latin typeface="Calibri"/>
                <a:ea typeface="+mj-lt"/>
                <a:cs typeface="+mj-lt"/>
              </a:rPr>
              <a:t>Fine-Grained Non-Interactive Key-Exchange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2521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16" grpId="0"/>
      <p:bldP spid="18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1" grpId="0"/>
      <p:bldP spid="28" grpId="0"/>
      <p:bldP spid="29" grpId="0"/>
      <p:bldP spid="30" grpId="0"/>
      <p:bldP spid="31" grpId="0"/>
      <p:bldP spid="32" grpId="0"/>
      <p:bldP spid="6" grpId="0" animBg="1"/>
      <p:bldP spid="9" grpId="0" animBg="1"/>
      <p:bldP spid="11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Attack </a:t>
            </a:r>
          </a:p>
        </p:txBody>
      </p:sp>
      <p:pic>
        <p:nvPicPr>
          <p:cNvPr id="6" name="Picture 15" descr="Icon&#10;&#10;Description automatically generated">
            <a:extLst>
              <a:ext uri="{FF2B5EF4-FFF2-40B4-BE49-F238E27FC236}">
                <a16:creationId xmlns:a16="http://schemas.microsoft.com/office/drawing/2014/main" id="{887DD5C9-B040-62F6-960F-845652647F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0961" y="2750761"/>
            <a:ext cx="1362392" cy="1874268"/>
          </a:xfrm>
          <a:prstGeom prst="rect">
            <a:avLst/>
          </a:prstGeom>
        </p:spPr>
      </p:pic>
      <p:pic>
        <p:nvPicPr>
          <p:cNvPr id="7" name="Picture 1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E1D07AF-54E5-B064-79DE-C58F537C6A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73814" y="2650504"/>
            <a:ext cx="1145783" cy="197452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C3D166C-DE0C-DE52-163A-228C8CF9EFC7}"/>
              </a:ext>
            </a:extLst>
          </p:cNvPr>
          <p:cNvSpPr txBox="1"/>
          <p:nvPr/>
        </p:nvSpPr>
        <p:spPr>
          <a:xfrm>
            <a:off x="1544766" y="1976016"/>
            <a:ext cx="9163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Fix Bob and consider </a:t>
            </a:r>
            <a:r>
              <a:rPr lang="en-US" dirty="0">
                <a:solidFill>
                  <a:srgbClr val="FF0000"/>
                </a:solidFill>
              </a:rPr>
              <a:t>four</a:t>
            </a:r>
            <a:r>
              <a:rPr lang="en-US" dirty="0"/>
              <a:t> execution of the protocol as follows: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8A14B51-D14F-873F-E528-ABED88B49F49}"/>
                  </a:ext>
                </a:extLst>
              </p:cNvPr>
              <p:cNvSpPr txBox="1"/>
              <p:nvPr/>
            </p:nvSpPr>
            <p:spPr>
              <a:xfrm>
                <a:off x="7375680" y="3476965"/>
                <a:ext cx="5678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8A14B51-D14F-873F-E528-ABED88B49F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5680" y="3476965"/>
                <a:ext cx="567835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BE90EDD-A729-F959-727F-41C652ED454E}"/>
                  </a:ext>
                </a:extLst>
              </p:cNvPr>
              <p:cNvSpPr txBox="1"/>
              <p:nvPr/>
            </p:nvSpPr>
            <p:spPr>
              <a:xfrm>
                <a:off x="4135396" y="3476965"/>
                <a:ext cx="5642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BE90EDD-A729-F959-727F-41C652ED45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5396" y="3476965"/>
                <a:ext cx="564202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BE90EDD-A729-F959-727F-41C652ED454E}"/>
                  </a:ext>
                </a:extLst>
              </p:cNvPr>
              <p:cNvSpPr txBox="1"/>
              <p:nvPr/>
            </p:nvSpPr>
            <p:spPr>
              <a:xfrm>
                <a:off x="4135396" y="4213843"/>
                <a:ext cx="5642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BE90EDD-A729-F959-727F-41C652ED45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5396" y="4213843"/>
                <a:ext cx="564202" cy="369332"/>
              </a:xfrm>
              <a:prstGeom prst="rect">
                <a:avLst/>
              </a:prstGeom>
              <a:blipFill>
                <a:blip r:embed="rId10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>
            <a:stCxn id="18" idx="3"/>
            <a:endCxn id="17" idx="1"/>
          </p:cNvCxnSpPr>
          <p:nvPr/>
        </p:nvCxnSpPr>
        <p:spPr>
          <a:xfrm>
            <a:off x="4699598" y="3661631"/>
            <a:ext cx="26760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17" idx="1"/>
            <a:endCxn id="13" idx="3"/>
          </p:cNvCxnSpPr>
          <p:nvPr/>
        </p:nvCxnSpPr>
        <p:spPr>
          <a:xfrm flipH="1">
            <a:off x="4699598" y="3661631"/>
            <a:ext cx="2676082" cy="73687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8A14B51-D14F-873F-E528-ABED88B49F49}"/>
                  </a:ext>
                </a:extLst>
              </p:cNvPr>
              <p:cNvSpPr txBox="1"/>
              <p:nvPr/>
            </p:nvSpPr>
            <p:spPr>
              <a:xfrm>
                <a:off x="7375680" y="4218523"/>
                <a:ext cx="5678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8A14B51-D14F-873F-E528-ABED88B49F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5680" y="4218523"/>
                <a:ext cx="567835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/>
          <p:cNvCxnSpPr>
            <a:stCxn id="18" idx="3"/>
            <a:endCxn id="16" idx="1"/>
          </p:cNvCxnSpPr>
          <p:nvPr/>
        </p:nvCxnSpPr>
        <p:spPr>
          <a:xfrm>
            <a:off x="4699598" y="3661631"/>
            <a:ext cx="2676082" cy="74155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6" idx="1"/>
            <a:endCxn id="13" idx="3"/>
          </p:cNvCxnSpPr>
          <p:nvPr/>
        </p:nvCxnSpPr>
        <p:spPr>
          <a:xfrm flipH="1" flipV="1">
            <a:off x="4699598" y="4398509"/>
            <a:ext cx="2676082" cy="4680"/>
          </a:xfrm>
          <a:prstGeom prst="line">
            <a:avLst/>
          </a:prstGeom>
          <a:ln w="28575">
            <a:solidFill>
              <a:srgbClr val="C214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68B85274-2DEC-670F-868D-476697726950}"/>
              </a:ext>
            </a:extLst>
          </p:cNvPr>
          <p:cNvSpPr txBox="1"/>
          <p:nvPr/>
        </p:nvSpPr>
        <p:spPr>
          <a:xfrm>
            <a:off x="3693038" y="3476965"/>
            <a:ext cx="664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5AFA0B-26D2-C675-37FB-4199E8E779A1}"/>
              </a:ext>
            </a:extLst>
          </p:cNvPr>
          <p:cNvSpPr txBox="1"/>
          <p:nvPr/>
        </p:nvSpPr>
        <p:spPr>
          <a:xfrm>
            <a:off x="7939882" y="3476965"/>
            <a:ext cx="664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B5B2EE-3B2C-CE3B-C9F0-C2DCFDE942C3}"/>
              </a:ext>
            </a:extLst>
          </p:cNvPr>
          <p:cNvSpPr txBox="1"/>
          <p:nvPr/>
        </p:nvSpPr>
        <p:spPr>
          <a:xfrm>
            <a:off x="3692154" y="4218523"/>
            <a:ext cx="664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fake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608DB6-D62C-E517-6A73-91402EFE155D}"/>
              </a:ext>
            </a:extLst>
          </p:cNvPr>
          <p:cNvSpPr txBox="1"/>
          <p:nvPr/>
        </p:nvSpPr>
        <p:spPr>
          <a:xfrm>
            <a:off x="7939882" y="4211524"/>
            <a:ext cx="664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fake</a:t>
            </a:r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2D5812A8-F73B-57E4-E104-894D3F98F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US" sz="900" dirty="0">
                <a:latin typeface="Calibri"/>
                <a:ea typeface="+mj-lt"/>
                <a:cs typeface="+mj-lt"/>
              </a:rPr>
              <a:t>Fine-Grained Non-Interactive Key-Exchange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29832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13" grpId="0"/>
      <p:bldP spid="16" grpId="0"/>
      <p:bldP spid="3" grpId="0"/>
      <p:bldP spid="5" grpId="0"/>
      <p:bldP spid="9" grpId="0"/>
      <p:bldP spid="11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Attack (Cont.)</a:t>
            </a:r>
          </a:p>
        </p:txBody>
      </p:sp>
      <p:pic>
        <p:nvPicPr>
          <p:cNvPr id="6" name="Picture 15" descr="Icon&#10;&#10;Description automatically generated">
            <a:extLst>
              <a:ext uri="{FF2B5EF4-FFF2-40B4-BE49-F238E27FC236}">
                <a16:creationId xmlns:a16="http://schemas.microsoft.com/office/drawing/2014/main" id="{887DD5C9-B040-62F6-960F-845652647F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0961" y="2750761"/>
            <a:ext cx="1362392" cy="1874268"/>
          </a:xfrm>
          <a:prstGeom prst="rect">
            <a:avLst/>
          </a:prstGeom>
        </p:spPr>
      </p:pic>
      <p:pic>
        <p:nvPicPr>
          <p:cNvPr id="7" name="Picture 1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E1D07AF-54E5-B064-79DE-C58F537C6A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3814" y="2650504"/>
            <a:ext cx="1145783" cy="197452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C3D166C-DE0C-DE52-163A-228C8CF9EFC7}"/>
              </a:ext>
            </a:extLst>
          </p:cNvPr>
          <p:cNvSpPr txBox="1"/>
          <p:nvPr/>
        </p:nvSpPr>
        <p:spPr>
          <a:xfrm>
            <a:off x="1544766" y="1976016"/>
            <a:ext cx="9163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Fix Bob and consider four execution of the protocol as follows: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8A14B51-D14F-873F-E528-ABED88B49F49}"/>
                  </a:ext>
                </a:extLst>
              </p:cNvPr>
              <p:cNvSpPr txBox="1"/>
              <p:nvPr/>
            </p:nvSpPr>
            <p:spPr>
              <a:xfrm>
                <a:off x="7375680" y="3476965"/>
                <a:ext cx="5678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8A14B51-D14F-873F-E528-ABED88B49F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5680" y="3476965"/>
                <a:ext cx="567835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BE90EDD-A729-F959-727F-41C652ED454E}"/>
                  </a:ext>
                </a:extLst>
              </p:cNvPr>
              <p:cNvSpPr txBox="1"/>
              <p:nvPr/>
            </p:nvSpPr>
            <p:spPr>
              <a:xfrm>
                <a:off x="4135396" y="3476965"/>
                <a:ext cx="5642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BE90EDD-A729-F959-727F-41C652ED45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5396" y="3476965"/>
                <a:ext cx="56420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BE90EDD-A729-F959-727F-41C652ED454E}"/>
                  </a:ext>
                </a:extLst>
              </p:cNvPr>
              <p:cNvSpPr txBox="1"/>
              <p:nvPr/>
            </p:nvSpPr>
            <p:spPr>
              <a:xfrm>
                <a:off x="4135396" y="4213843"/>
                <a:ext cx="5642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BE90EDD-A729-F959-727F-41C652ED45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5396" y="4213843"/>
                <a:ext cx="564202" cy="369332"/>
              </a:xfrm>
              <a:prstGeom prst="rect">
                <a:avLst/>
              </a:prstGeom>
              <a:blipFill>
                <a:blip r:embed="rId9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>
            <a:stCxn id="18" idx="3"/>
            <a:endCxn id="17" idx="1"/>
          </p:cNvCxnSpPr>
          <p:nvPr/>
        </p:nvCxnSpPr>
        <p:spPr>
          <a:xfrm>
            <a:off x="4699598" y="3661631"/>
            <a:ext cx="26760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17" idx="1"/>
            <a:endCxn id="13" idx="3"/>
          </p:cNvCxnSpPr>
          <p:nvPr/>
        </p:nvCxnSpPr>
        <p:spPr>
          <a:xfrm flipH="1">
            <a:off x="4699598" y="3661631"/>
            <a:ext cx="2676082" cy="73687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8A14B51-D14F-873F-E528-ABED88B49F49}"/>
                  </a:ext>
                </a:extLst>
              </p:cNvPr>
              <p:cNvSpPr txBox="1"/>
              <p:nvPr/>
            </p:nvSpPr>
            <p:spPr>
              <a:xfrm>
                <a:off x="7375680" y="4218523"/>
                <a:ext cx="5678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8A14B51-D14F-873F-E528-ABED88B49F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5680" y="4218523"/>
                <a:ext cx="567835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/>
          <p:cNvCxnSpPr>
            <a:stCxn id="18" idx="3"/>
            <a:endCxn id="16" idx="1"/>
          </p:cNvCxnSpPr>
          <p:nvPr/>
        </p:nvCxnSpPr>
        <p:spPr>
          <a:xfrm>
            <a:off x="4699598" y="3661631"/>
            <a:ext cx="2676082" cy="74155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6" idx="1"/>
            <a:endCxn id="13" idx="3"/>
          </p:cNvCxnSpPr>
          <p:nvPr/>
        </p:nvCxnSpPr>
        <p:spPr>
          <a:xfrm flipH="1" flipV="1">
            <a:off x="4699598" y="4398509"/>
            <a:ext cx="2676082" cy="4680"/>
          </a:xfrm>
          <a:prstGeom prst="line">
            <a:avLst/>
          </a:prstGeom>
          <a:ln w="28575">
            <a:solidFill>
              <a:srgbClr val="C214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68B85274-2DEC-670F-868D-476697726950}"/>
              </a:ext>
            </a:extLst>
          </p:cNvPr>
          <p:cNvSpPr txBox="1"/>
          <p:nvPr/>
        </p:nvSpPr>
        <p:spPr>
          <a:xfrm>
            <a:off x="3693038" y="3476965"/>
            <a:ext cx="664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5AFA0B-26D2-C675-37FB-4199E8E779A1}"/>
              </a:ext>
            </a:extLst>
          </p:cNvPr>
          <p:cNvSpPr txBox="1"/>
          <p:nvPr/>
        </p:nvSpPr>
        <p:spPr>
          <a:xfrm>
            <a:off x="7939882" y="3476965"/>
            <a:ext cx="664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B5B2EE-3B2C-CE3B-C9F0-C2DCFDE942C3}"/>
              </a:ext>
            </a:extLst>
          </p:cNvPr>
          <p:cNvSpPr txBox="1"/>
          <p:nvPr/>
        </p:nvSpPr>
        <p:spPr>
          <a:xfrm>
            <a:off x="3692154" y="4218523"/>
            <a:ext cx="664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fake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608DB6-D62C-E517-6A73-91402EFE155D}"/>
              </a:ext>
            </a:extLst>
          </p:cNvPr>
          <p:cNvSpPr txBox="1"/>
          <p:nvPr/>
        </p:nvSpPr>
        <p:spPr>
          <a:xfrm>
            <a:off x="7939882" y="4211524"/>
            <a:ext cx="664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fake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D54F052-6D46-D389-6D29-7BE3EF4EDD4A}"/>
                  </a:ext>
                </a:extLst>
              </p:cNvPr>
              <p:cNvSpPr/>
              <p:nvPr/>
            </p:nvSpPr>
            <p:spPr>
              <a:xfrm>
                <a:off x="1753098" y="5187061"/>
                <a:ext cx="8569082" cy="3754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/>
                        <m:sup>
                          <m: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i="1" smtClean="0">
                              <a:solidFill>
                                <a:srgbClr val="C214A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C214AE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/>
                        <m:sup>
                          <m:r>
                            <a:rPr lang="en-US" i="1" smtClean="0">
                              <a:solidFill>
                                <a:srgbClr val="C214AE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/>
                        <m:sup>
                          <m: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/>
                        <m:sup>
                          <m: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</m:oMath>
                  </m:oMathPara>
                </a14:m>
                <a:br>
                  <a:rPr lang="en-US" i="1" dirty="0">
                    <a:solidFill>
                      <a:srgbClr val="7030A0"/>
                    </a:solidFill>
                    <a:latin typeface="Cambria Math" panose="02040503050406030204" pitchFamily="18" charset="0"/>
                  </a:rPr>
                </a:br>
                <a:endParaRPr lang="en-US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D54F052-6D46-D389-6D29-7BE3EF4EDD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3098" y="5187061"/>
                <a:ext cx="8569082" cy="375487"/>
              </a:xfrm>
              <a:prstGeom prst="rect">
                <a:avLst/>
              </a:prstGeom>
              <a:blipFill>
                <a:blip r:embed="rId11"/>
                <a:stretch>
                  <a:fillRect t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B8E26FAE-D3CE-4BD1-6F6D-5C18281561C8}"/>
              </a:ext>
            </a:extLst>
          </p:cNvPr>
          <p:cNvSpPr txBox="1"/>
          <p:nvPr/>
        </p:nvSpPr>
        <p:spPr>
          <a:xfrm>
            <a:off x="1097280" y="4774499"/>
            <a:ext cx="1509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Claim:</a:t>
            </a:r>
          </a:p>
        </p:txBody>
      </p:sp>
      <p:sp>
        <p:nvSpPr>
          <p:cNvPr id="19" name="Footer Placeholder 3">
            <a:extLst>
              <a:ext uri="{FF2B5EF4-FFF2-40B4-BE49-F238E27FC236}">
                <a16:creationId xmlns:a16="http://schemas.microsoft.com/office/drawing/2014/main" id="{FB2A5F92-42F6-B04E-2B11-916215ED8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US" sz="900" dirty="0">
                <a:latin typeface="Calibri"/>
                <a:ea typeface="+mj-lt"/>
                <a:cs typeface="+mj-lt"/>
              </a:rPr>
              <a:t>Fine-Grained Non-Interactive Key-Exchange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39590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Attack (Cont.)</a:t>
            </a:r>
          </a:p>
        </p:txBody>
      </p:sp>
      <p:pic>
        <p:nvPicPr>
          <p:cNvPr id="6" name="Picture 15" descr="Icon&#10;&#10;Description automatically generated">
            <a:extLst>
              <a:ext uri="{FF2B5EF4-FFF2-40B4-BE49-F238E27FC236}">
                <a16:creationId xmlns:a16="http://schemas.microsoft.com/office/drawing/2014/main" id="{887DD5C9-B040-62F6-960F-845652647F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0961" y="2750761"/>
            <a:ext cx="1362392" cy="1874268"/>
          </a:xfrm>
          <a:prstGeom prst="rect">
            <a:avLst/>
          </a:prstGeom>
        </p:spPr>
      </p:pic>
      <p:pic>
        <p:nvPicPr>
          <p:cNvPr id="7" name="Picture 1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E1D07AF-54E5-B064-79DE-C58F537C6A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3814" y="2650504"/>
            <a:ext cx="1145783" cy="197452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C3D166C-DE0C-DE52-163A-228C8CF9EFC7}"/>
              </a:ext>
            </a:extLst>
          </p:cNvPr>
          <p:cNvSpPr txBox="1"/>
          <p:nvPr/>
        </p:nvSpPr>
        <p:spPr>
          <a:xfrm>
            <a:off x="1544766" y="1976016"/>
            <a:ext cx="9163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Fix Bob and consider four execution of the protocol as follows: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8A14B51-D14F-873F-E528-ABED88B49F49}"/>
                  </a:ext>
                </a:extLst>
              </p:cNvPr>
              <p:cNvSpPr txBox="1"/>
              <p:nvPr/>
            </p:nvSpPr>
            <p:spPr>
              <a:xfrm>
                <a:off x="7375680" y="3476965"/>
                <a:ext cx="5678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8A14B51-D14F-873F-E528-ABED88B49F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5680" y="3476965"/>
                <a:ext cx="567835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BE90EDD-A729-F959-727F-41C652ED454E}"/>
                  </a:ext>
                </a:extLst>
              </p:cNvPr>
              <p:cNvSpPr txBox="1"/>
              <p:nvPr/>
            </p:nvSpPr>
            <p:spPr>
              <a:xfrm>
                <a:off x="4135396" y="3476965"/>
                <a:ext cx="5642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BE90EDD-A729-F959-727F-41C652ED45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5396" y="3476965"/>
                <a:ext cx="564202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BE90EDD-A729-F959-727F-41C652ED454E}"/>
                  </a:ext>
                </a:extLst>
              </p:cNvPr>
              <p:cNvSpPr txBox="1"/>
              <p:nvPr/>
            </p:nvSpPr>
            <p:spPr>
              <a:xfrm>
                <a:off x="4135396" y="4213843"/>
                <a:ext cx="5642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BE90EDD-A729-F959-727F-41C652ED45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5396" y="4213843"/>
                <a:ext cx="564202" cy="369332"/>
              </a:xfrm>
              <a:prstGeom prst="rect">
                <a:avLst/>
              </a:prstGeom>
              <a:blipFill>
                <a:blip r:embed="rId7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>
            <a:stCxn id="18" idx="3"/>
            <a:endCxn id="17" idx="1"/>
          </p:cNvCxnSpPr>
          <p:nvPr/>
        </p:nvCxnSpPr>
        <p:spPr>
          <a:xfrm>
            <a:off x="4699598" y="3661631"/>
            <a:ext cx="26760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17" idx="1"/>
            <a:endCxn id="13" idx="3"/>
          </p:cNvCxnSpPr>
          <p:nvPr/>
        </p:nvCxnSpPr>
        <p:spPr>
          <a:xfrm flipH="1">
            <a:off x="4699598" y="3661631"/>
            <a:ext cx="2676082" cy="73687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8A14B51-D14F-873F-E528-ABED88B49F49}"/>
                  </a:ext>
                </a:extLst>
              </p:cNvPr>
              <p:cNvSpPr txBox="1"/>
              <p:nvPr/>
            </p:nvSpPr>
            <p:spPr>
              <a:xfrm>
                <a:off x="7375680" y="4218523"/>
                <a:ext cx="5678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8A14B51-D14F-873F-E528-ABED88B49F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5680" y="4218523"/>
                <a:ext cx="567835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/>
          <p:cNvCxnSpPr>
            <a:stCxn id="18" idx="3"/>
            <a:endCxn id="16" idx="1"/>
          </p:cNvCxnSpPr>
          <p:nvPr/>
        </p:nvCxnSpPr>
        <p:spPr>
          <a:xfrm>
            <a:off x="4699598" y="3661631"/>
            <a:ext cx="2676082" cy="74155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6" idx="1"/>
            <a:endCxn id="13" idx="3"/>
          </p:cNvCxnSpPr>
          <p:nvPr/>
        </p:nvCxnSpPr>
        <p:spPr>
          <a:xfrm flipH="1" flipV="1">
            <a:off x="4699598" y="4398509"/>
            <a:ext cx="2676082" cy="4680"/>
          </a:xfrm>
          <a:prstGeom prst="line">
            <a:avLst/>
          </a:prstGeom>
          <a:ln w="28575">
            <a:solidFill>
              <a:srgbClr val="C214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68B85274-2DEC-670F-868D-476697726950}"/>
              </a:ext>
            </a:extLst>
          </p:cNvPr>
          <p:cNvSpPr txBox="1"/>
          <p:nvPr/>
        </p:nvSpPr>
        <p:spPr>
          <a:xfrm>
            <a:off x="3693038" y="3476965"/>
            <a:ext cx="664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5AFA0B-26D2-C675-37FB-4199E8E779A1}"/>
              </a:ext>
            </a:extLst>
          </p:cNvPr>
          <p:cNvSpPr txBox="1"/>
          <p:nvPr/>
        </p:nvSpPr>
        <p:spPr>
          <a:xfrm>
            <a:off x="7939882" y="3476965"/>
            <a:ext cx="664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B5B2EE-3B2C-CE3B-C9F0-C2DCFDE942C3}"/>
              </a:ext>
            </a:extLst>
          </p:cNvPr>
          <p:cNvSpPr txBox="1"/>
          <p:nvPr/>
        </p:nvSpPr>
        <p:spPr>
          <a:xfrm>
            <a:off x="3692154" y="4218523"/>
            <a:ext cx="664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fake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608DB6-D62C-E517-6A73-91402EFE155D}"/>
              </a:ext>
            </a:extLst>
          </p:cNvPr>
          <p:cNvSpPr txBox="1"/>
          <p:nvPr/>
        </p:nvSpPr>
        <p:spPr>
          <a:xfrm>
            <a:off x="7939882" y="4211524"/>
            <a:ext cx="664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fake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D54F052-6D46-D389-6D29-7BE3EF4EDD4A}"/>
                  </a:ext>
                </a:extLst>
              </p:cNvPr>
              <p:cNvSpPr/>
              <p:nvPr/>
            </p:nvSpPr>
            <p:spPr>
              <a:xfrm>
                <a:off x="1753098" y="4946083"/>
                <a:ext cx="8569082" cy="3754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/>
                        <m:sup>
                          <m: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i="1" smtClean="0">
                              <a:solidFill>
                                <a:srgbClr val="C214A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C214AE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/>
                        <m:sup>
                          <m:r>
                            <a:rPr lang="en-US" i="1" smtClean="0">
                              <a:solidFill>
                                <a:srgbClr val="C214AE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/>
                        <m:sup>
                          <m: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/>
                        <m:sup>
                          <m: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</m:oMath>
                  </m:oMathPara>
                </a14:m>
                <a:br>
                  <a:rPr lang="en-US" i="1" dirty="0">
                    <a:solidFill>
                      <a:srgbClr val="7030A0"/>
                    </a:solidFill>
                    <a:latin typeface="Cambria Math" panose="02040503050406030204" pitchFamily="18" charset="0"/>
                  </a:rPr>
                </a:br>
                <a:endParaRPr lang="en-US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D54F052-6D46-D389-6D29-7BE3EF4EDD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3098" y="4946083"/>
                <a:ext cx="8569082" cy="375487"/>
              </a:xfrm>
              <a:prstGeom prst="rect">
                <a:avLst/>
              </a:prstGeom>
              <a:blipFill>
                <a:blip r:embed="rId9"/>
                <a:stretch>
                  <a:fillRect t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B8E26FAE-D3CE-4BD1-6F6D-5C18281561C8}"/>
              </a:ext>
            </a:extLst>
          </p:cNvPr>
          <p:cNvSpPr txBox="1"/>
          <p:nvPr/>
        </p:nvSpPr>
        <p:spPr>
          <a:xfrm>
            <a:off x="1097280" y="4774499"/>
            <a:ext cx="1509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Claim:</a:t>
            </a:r>
          </a:p>
        </p:txBody>
      </p:sp>
      <p:sp>
        <p:nvSpPr>
          <p:cNvPr id="19" name="Footer Placeholder 3">
            <a:extLst>
              <a:ext uri="{FF2B5EF4-FFF2-40B4-BE49-F238E27FC236}">
                <a16:creationId xmlns:a16="http://schemas.microsoft.com/office/drawing/2014/main" id="{FB2A5F92-42F6-B04E-2B11-916215ED8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US" sz="900" dirty="0">
                <a:latin typeface="Calibri"/>
                <a:ea typeface="+mj-lt"/>
                <a:cs typeface="+mj-lt"/>
              </a:rPr>
              <a:t>Fine-Grained Non-Interactive Key-Exchange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1A2618-DBD7-9E2F-4FDE-6B5AB675736F}"/>
              </a:ext>
            </a:extLst>
          </p:cNvPr>
          <p:cNvSpPr txBox="1"/>
          <p:nvPr/>
        </p:nvSpPr>
        <p:spPr>
          <a:xfrm>
            <a:off x="1097279" y="5400896"/>
            <a:ext cx="1509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Proof: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3C313EE-1CC9-43C3-4ED0-88F480261474}"/>
              </a:ext>
            </a:extLst>
          </p:cNvPr>
          <p:cNvSpPr txBox="1"/>
          <p:nvPr/>
        </p:nvSpPr>
        <p:spPr>
          <a:xfrm>
            <a:off x="1369283" y="5893035"/>
            <a:ext cx="9453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Note: </a:t>
            </a:r>
            <a:r>
              <a:rPr lang="en-US" dirty="0">
                <a:solidFill>
                  <a:srgbClr val="FF0000"/>
                </a:solidFill>
              </a:rPr>
              <a:t>Fixing the randomness, all the operations on the black-boxes are linear.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97341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Attack (Cont.)</a:t>
            </a:r>
          </a:p>
        </p:txBody>
      </p:sp>
      <p:pic>
        <p:nvPicPr>
          <p:cNvPr id="6" name="Picture 15" descr="Icon&#10;&#10;Description automatically generated">
            <a:extLst>
              <a:ext uri="{FF2B5EF4-FFF2-40B4-BE49-F238E27FC236}">
                <a16:creationId xmlns:a16="http://schemas.microsoft.com/office/drawing/2014/main" id="{887DD5C9-B040-62F6-960F-845652647F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0961" y="2750761"/>
            <a:ext cx="1362392" cy="1874268"/>
          </a:xfrm>
          <a:prstGeom prst="rect">
            <a:avLst/>
          </a:prstGeom>
        </p:spPr>
      </p:pic>
      <p:pic>
        <p:nvPicPr>
          <p:cNvPr id="7" name="Picture 1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E1D07AF-54E5-B064-79DE-C58F537C6A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3814" y="2650504"/>
            <a:ext cx="1145783" cy="197452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C3D166C-DE0C-DE52-163A-228C8CF9EFC7}"/>
              </a:ext>
            </a:extLst>
          </p:cNvPr>
          <p:cNvSpPr txBox="1"/>
          <p:nvPr/>
        </p:nvSpPr>
        <p:spPr>
          <a:xfrm>
            <a:off x="1544766" y="1976016"/>
            <a:ext cx="9163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Fix Bob and consider four execution of the protocol as follows: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8A14B51-D14F-873F-E528-ABED88B49F49}"/>
                  </a:ext>
                </a:extLst>
              </p:cNvPr>
              <p:cNvSpPr txBox="1"/>
              <p:nvPr/>
            </p:nvSpPr>
            <p:spPr>
              <a:xfrm>
                <a:off x="7375680" y="3476965"/>
                <a:ext cx="5678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8A14B51-D14F-873F-E528-ABED88B49F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5680" y="3476965"/>
                <a:ext cx="567835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BE90EDD-A729-F959-727F-41C652ED454E}"/>
                  </a:ext>
                </a:extLst>
              </p:cNvPr>
              <p:cNvSpPr txBox="1"/>
              <p:nvPr/>
            </p:nvSpPr>
            <p:spPr>
              <a:xfrm>
                <a:off x="4135396" y="3476965"/>
                <a:ext cx="5642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BE90EDD-A729-F959-727F-41C652ED45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5396" y="3476965"/>
                <a:ext cx="56420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BE90EDD-A729-F959-727F-41C652ED454E}"/>
                  </a:ext>
                </a:extLst>
              </p:cNvPr>
              <p:cNvSpPr txBox="1"/>
              <p:nvPr/>
            </p:nvSpPr>
            <p:spPr>
              <a:xfrm>
                <a:off x="4135396" y="4213843"/>
                <a:ext cx="5642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BE90EDD-A729-F959-727F-41C652ED45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5396" y="4213843"/>
                <a:ext cx="564202" cy="369332"/>
              </a:xfrm>
              <a:prstGeom prst="rect">
                <a:avLst/>
              </a:prstGeom>
              <a:blipFill>
                <a:blip r:embed="rId9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>
            <a:stCxn id="18" idx="3"/>
            <a:endCxn id="17" idx="1"/>
          </p:cNvCxnSpPr>
          <p:nvPr/>
        </p:nvCxnSpPr>
        <p:spPr>
          <a:xfrm>
            <a:off x="4699598" y="3661631"/>
            <a:ext cx="26760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17" idx="1"/>
            <a:endCxn id="13" idx="3"/>
          </p:cNvCxnSpPr>
          <p:nvPr/>
        </p:nvCxnSpPr>
        <p:spPr>
          <a:xfrm flipH="1">
            <a:off x="4699598" y="3661631"/>
            <a:ext cx="2676082" cy="73687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8A14B51-D14F-873F-E528-ABED88B49F49}"/>
                  </a:ext>
                </a:extLst>
              </p:cNvPr>
              <p:cNvSpPr txBox="1"/>
              <p:nvPr/>
            </p:nvSpPr>
            <p:spPr>
              <a:xfrm>
                <a:off x="7375680" y="4218523"/>
                <a:ext cx="5678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8A14B51-D14F-873F-E528-ABED88B49F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5680" y="4218523"/>
                <a:ext cx="567835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/>
          <p:cNvCxnSpPr>
            <a:stCxn id="18" idx="3"/>
            <a:endCxn id="16" idx="1"/>
          </p:cNvCxnSpPr>
          <p:nvPr/>
        </p:nvCxnSpPr>
        <p:spPr>
          <a:xfrm>
            <a:off x="4699598" y="3661631"/>
            <a:ext cx="2676082" cy="74155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6" idx="1"/>
            <a:endCxn id="13" idx="3"/>
          </p:cNvCxnSpPr>
          <p:nvPr/>
        </p:nvCxnSpPr>
        <p:spPr>
          <a:xfrm flipH="1" flipV="1">
            <a:off x="4699598" y="4398509"/>
            <a:ext cx="2676082" cy="4680"/>
          </a:xfrm>
          <a:prstGeom prst="line">
            <a:avLst/>
          </a:prstGeom>
          <a:ln w="28575">
            <a:solidFill>
              <a:srgbClr val="C214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68B85274-2DEC-670F-868D-476697726950}"/>
              </a:ext>
            </a:extLst>
          </p:cNvPr>
          <p:cNvSpPr txBox="1"/>
          <p:nvPr/>
        </p:nvSpPr>
        <p:spPr>
          <a:xfrm>
            <a:off x="3693038" y="3476965"/>
            <a:ext cx="664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5AFA0B-26D2-C675-37FB-4199E8E779A1}"/>
              </a:ext>
            </a:extLst>
          </p:cNvPr>
          <p:cNvSpPr txBox="1"/>
          <p:nvPr/>
        </p:nvSpPr>
        <p:spPr>
          <a:xfrm>
            <a:off x="7939882" y="3476965"/>
            <a:ext cx="664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B5B2EE-3B2C-CE3B-C9F0-C2DCFDE942C3}"/>
              </a:ext>
            </a:extLst>
          </p:cNvPr>
          <p:cNvSpPr txBox="1"/>
          <p:nvPr/>
        </p:nvSpPr>
        <p:spPr>
          <a:xfrm>
            <a:off x="3692154" y="4218523"/>
            <a:ext cx="664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fake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608DB6-D62C-E517-6A73-91402EFE155D}"/>
              </a:ext>
            </a:extLst>
          </p:cNvPr>
          <p:cNvSpPr txBox="1"/>
          <p:nvPr/>
        </p:nvSpPr>
        <p:spPr>
          <a:xfrm>
            <a:off x="7939882" y="4211524"/>
            <a:ext cx="664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fake</a:t>
            </a:r>
          </a:p>
        </p:txBody>
      </p:sp>
      <p:sp>
        <p:nvSpPr>
          <p:cNvPr id="19" name="Footer Placeholder 3">
            <a:extLst>
              <a:ext uri="{FF2B5EF4-FFF2-40B4-BE49-F238E27FC236}">
                <a16:creationId xmlns:a16="http://schemas.microsoft.com/office/drawing/2014/main" id="{FB2A5F92-42F6-B04E-2B11-916215ED8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US" sz="900" dirty="0">
                <a:latin typeface="Calibri"/>
                <a:ea typeface="+mj-lt"/>
                <a:cs typeface="+mj-lt"/>
              </a:rPr>
              <a:t>Fine-Grained Non-Interactive Key-Exchange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1FA2327-3CDA-FB30-CB86-DAFE60570151}"/>
                  </a:ext>
                </a:extLst>
              </p:cNvPr>
              <p:cNvSpPr/>
              <p:nvPr/>
            </p:nvSpPr>
            <p:spPr>
              <a:xfrm>
                <a:off x="1129396" y="4650831"/>
                <a:ext cx="9994167" cy="3754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/>
                        <m: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i="1" smtClean="0">
                              <a:solidFill>
                                <a:srgbClr val="C214A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C214AE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/>
                        <m:sup>
                          <m:r>
                            <a:rPr lang="en-US" b="0" i="1" smtClean="0">
                              <a:solidFill>
                                <a:srgbClr val="C214AE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/>
                        <m:sup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/>
                        <m:sup>
                          <m: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</m:oMath>
                  </m:oMathPara>
                </a14:m>
                <a:br>
                  <a:rPr lang="en-US" i="1" dirty="0">
                    <a:solidFill>
                      <a:srgbClr val="7030A0"/>
                    </a:solidFill>
                    <a:latin typeface="Cambria Math" panose="02040503050406030204" pitchFamily="18" charset="0"/>
                  </a:rPr>
                </a:br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1FA2327-3CDA-FB30-CB86-DAFE605701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9396" y="4650831"/>
                <a:ext cx="9994167" cy="375487"/>
              </a:xfrm>
              <a:prstGeom prst="rect">
                <a:avLst/>
              </a:prstGeom>
              <a:blipFill>
                <a:blip r:embed="rId11"/>
                <a:stretch>
                  <a:fillRect t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1BD1487-BBE8-46BD-8875-3D3D5472E27D}"/>
                  </a:ext>
                </a:extLst>
              </p:cNvPr>
              <p:cNvSpPr txBox="1"/>
              <p:nvPr/>
            </p:nvSpPr>
            <p:spPr>
              <a:xfrm>
                <a:off x="1097280" y="5439188"/>
                <a:ext cx="10058400" cy="4131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</m:e>
                          </m:acc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acc>
                            <m:accPr>
                              <m:chr m:val="̅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</m:e>
                          </m:acc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̅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</m:e>
                          </m:acc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acc>
                            <m:accPr>
                              <m:chr m:val="̅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</m:e>
                          </m:acc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C214A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solidFill>
                                    <a:srgbClr val="C214A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C214A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C214AE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C214AE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</m:e>
                          </m:acc>
                          <m:r>
                            <a:rPr lang="en-US" i="1">
                              <a:solidFill>
                                <a:srgbClr val="C214AE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acc>
                            <m:accPr>
                              <m:chr m:val="̅"/>
                              <m:ctrlPr>
                                <a:rPr lang="en-US" i="1">
                                  <a:solidFill>
                                    <a:srgbClr val="C214A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Sup>
                                <m:sSubSupPr>
                                  <m:ctrlPr>
                                    <a:rPr lang="en-US" b="0" i="1" smtClean="0">
                                      <a:solidFill>
                                        <a:srgbClr val="C214A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solidFill>
                                        <a:srgbClr val="C214AE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C214AE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solidFill>
                                        <a:srgbClr val="C214AE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</m:e>
                          </m:acc>
                          <m:r>
                            <a:rPr lang="en-US" i="1">
                              <a:solidFill>
                                <a:srgbClr val="C214AE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̅"/>
                              <m:ctrlPr>
                                <a:rPr lang="en-US" i="1">
                                  <a:solidFill>
                                    <a:srgbClr val="C214A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C214A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C214AE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C214AE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</m:e>
                          </m:acc>
                          <m:r>
                            <a:rPr lang="en-US" i="1">
                              <a:solidFill>
                                <a:srgbClr val="C214AE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acc>
                            <m:accPr>
                              <m:chr m:val="̅"/>
                              <m:ctrlPr>
                                <a:rPr lang="en-US" i="1">
                                  <a:solidFill>
                                    <a:srgbClr val="C214A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Sup>
                                <m:sSubSupPr>
                                  <m:ctrlPr>
                                    <a:rPr lang="en-US" b="0" i="1" smtClean="0">
                                      <a:solidFill>
                                        <a:srgbClr val="C214A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solidFill>
                                        <a:srgbClr val="C214AE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C214AE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solidFill>
                                        <a:srgbClr val="C214AE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</m:e>
                          </m:acc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</m:e>
                          </m:acc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acc>
                            <m:accPr>
                              <m:chr m:val="̅"/>
                              <m:ctrlP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</m:e>
                          </m:acc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̅"/>
                              <m:ctrlP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</m:e>
                          </m:acc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acc>
                            <m:accPr>
                              <m:chr m:val="̅"/>
                              <m:ctrlP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Sup>
                                <m:sSubSupPr>
                                  <m:ctrlP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</m:e>
                          </m:acc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̅"/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e>
                      </m:acc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̅"/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acc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e>
                      </m:acc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̅"/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e>
                      </m:acc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1BD1487-BBE8-46BD-8875-3D3D5472E2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5439188"/>
                <a:ext cx="10058400" cy="413190"/>
              </a:xfrm>
              <a:prstGeom prst="rect">
                <a:avLst/>
              </a:prstGeom>
              <a:blipFill>
                <a:blip r:embed="rId12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CC90D7FB-B606-6D3F-2F9C-26E3E102B009}"/>
              </a:ext>
            </a:extLst>
          </p:cNvPr>
          <p:cNvSpPr txBox="1"/>
          <p:nvPr/>
        </p:nvSpPr>
        <p:spPr>
          <a:xfrm>
            <a:off x="1097280" y="4774499"/>
            <a:ext cx="1509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Claim: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884E966-3FAB-E71F-FDE4-DEB90D657CA1}"/>
              </a:ext>
            </a:extLst>
          </p:cNvPr>
          <p:cNvSpPr txBox="1"/>
          <p:nvPr/>
        </p:nvSpPr>
        <p:spPr>
          <a:xfrm>
            <a:off x="1107579" y="5117567"/>
            <a:ext cx="1509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Proof: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2DA1FA1-B73A-5ADD-0EB0-305424985613}"/>
              </a:ext>
            </a:extLst>
          </p:cNvPr>
          <p:cNvCxnSpPr/>
          <p:nvPr/>
        </p:nvCxnSpPr>
        <p:spPr>
          <a:xfrm flipH="1">
            <a:off x="3088257" y="5117567"/>
            <a:ext cx="1611341" cy="25669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1F4B101-5D35-DD07-A287-4AA6012E3983}"/>
              </a:ext>
            </a:extLst>
          </p:cNvPr>
          <p:cNvCxnSpPr/>
          <p:nvPr/>
        </p:nvCxnSpPr>
        <p:spPr>
          <a:xfrm flipH="1">
            <a:off x="5132717" y="5139683"/>
            <a:ext cx="491706" cy="23457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282FE15-4299-AA14-1EC7-AD5819D99109}"/>
              </a:ext>
            </a:extLst>
          </p:cNvPr>
          <p:cNvCxnSpPr/>
          <p:nvPr/>
        </p:nvCxnSpPr>
        <p:spPr>
          <a:xfrm>
            <a:off x="6599208" y="5139683"/>
            <a:ext cx="508958" cy="23457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898C490-9EE2-7655-E176-EA695E2B1E9E}"/>
              </a:ext>
            </a:extLst>
          </p:cNvPr>
          <p:cNvCxnSpPr/>
          <p:nvPr/>
        </p:nvCxnSpPr>
        <p:spPr>
          <a:xfrm>
            <a:off x="7444596" y="5139683"/>
            <a:ext cx="1673525" cy="23457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985180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Attack (Cont.)</a:t>
            </a:r>
          </a:p>
        </p:txBody>
      </p:sp>
      <p:pic>
        <p:nvPicPr>
          <p:cNvPr id="6" name="Picture 15" descr="Icon&#10;&#10;Description automatically generated">
            <a:extLst>
              <a:ext uri="{FF2B5EF4-FFF2-40B4-BE49-F238E27FC236}">
                <a16:creationId xmlns:a16="http://schemas.microsoft.com/office/drawing/2014/main" id="{887DD5C9-B040-62F6-960F-845652647F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0961" y="2750761"/>
            <a:ext cx="1362392" cy="1874268"/>
          </a:xfrm>
          <a:prstGeom prst="rect">
            <a:avLst/>
          </a:prstGeom>
        </p:spPr>
      </p:pic>
      <p:pic>
        <p:nvPicPr>
          <p:cNvPr id="7" name="Picture 1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E1D07AF-54E5-B064-79DE-C58F537C6A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3814" y="2650504"/>
            <a:ext cx="1145783" cy="197452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C3D166C-DE0C-DE52-163A-228C8CF9EFC7}"/>
              </a:ext>
            </a:extLst>
          </p:cNvPr>
          <p:cNvSpPr txBox="1"/>
          <p:nvPr/>
        </p:nvSpPr>
        <p:spPr>
          <a:xfrm>
            <a:off x="1544766" y="1976016"/>
            <a:ext cx="9163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Fix Bob and consider four execution of the protocol as follows: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8A14B51-D14F-873F-E528-ABED88B49F49}"/>
                  </a:ext>
                </a:extLst>
              </p:cNvPr>
              <p:cNvSpPr txBox="1"/>
              <p:nvPr/>
            </p:nvSpPr>
            <p:spPr>
              <a:xfrm>
                <a:off x="7375680" y="3476965"/>
                <a:ext cx="5678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8A14B51-D14F-873F-E528-ABED88B49F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5680" y="3476965"/>
                <a:ext cx="567835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BE90EDD-A729-F959-727F-41C652ED454E}"/>
                  </a:ext>
                </a:extLst>
              </p:cNvPr>
              <p:cNvSpPr txBox="1"/>
              <p:nvPr/>
            </p:nvSpPr>
            <p:spPr>
              <a:xfrm>
                <a:off x="4135396" y="3476965"/>
                <a:ext cx="5642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BE90EDD-A729-F959-727F-41C652ED45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5396" y="3476965"/>
                <a:ext cx="56420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BE90EDD-A729-F959-727F-41C652ED454E}"/>
                  </a:ext>
                </a:extLst>
              </p:cNvPr>
              <p:cNvSpPr txBox="1"/>
              <p:nvPr/>
            </p:nvSpPr>
            <p:spPr>
              <a:xfrm>
                <a:off x="4135396" y="4213843"/>
                <a:ext cx="5642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BE90EDD-A729-F959-727F-41C652ED45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5396" y="4213843"/>
                <a:ext cx="564202" cy="369332"/>
              </a:xfrm>
              <a:prstGeom prst="rect">
                <a:avLst/>
              </a:prstGeom>
              <a:blipFill>
                <a:blip r:embed="rId9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8A14B51-D14F-873F-E528-ABED88B49F49}"/>
                  </a:ext>
                </a:extLst>
              </p:cNvPr>
              <p:cNvSpPr txBox="1"/>
              <p:nvPr/>
            </p:nvSpPr>
            <p:spPr>
              <a:xfrm>
                <a:off x="7375680" y="4218523"/>
                <a:ext cx="5678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8A14B51-D14F-873F-E528-ABED88B49F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5680" y="4218523"/>
                <a:ext cx="567835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68B85274-2DEC-670F-868D-476697726950}"/>
              </a:ext>
            </a:extLst>
          </p:cNvPr>
          <p:cNvSpPr txBox="1"/>
          <p:nvPr/>
        </p:nvSpPr>
        <p:spPr>
          <a:xfrm>
            <a:off x="3693038" y="3476965"/>
            <a:ext cx="664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5AFA0B-26D2-C675-37FB-4199E8E779A1}"/>
              </a:ext>
            </a:extLst>
          </p:cNvPr>
          <p:cNvSpPr txBox="1"/>
          <p:nvPr/>
        </p:nvSpPr>
        <p:spPr>
          <a:xfrm>
            <a:off x="7939882" y="3476965"/>
            <a:ext cx="664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B5B2EE-3B2C-CE3B-C9F0-C2DCFDE942C3}"/>
              </a:ext>
            </a:extLst>
          </p:cNvPr>
          <p:cNvSpPr txBox="1"/>
          <p:nvPr/>
        </p:nvSpPr>
        <p:spPr>
          <a:xfrm>
            <a:off x="3692154" y="4218523"/>
            <a:ext cx="664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fake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608DB6-D62C-E517-6A73-91402EFE155D}"/>
              </a:ext>
            </a:extLst>
          </p:cNvPr>
          <p:cNvSpPr txBox="1"/>
          <p:nvPr/>
        </p:nvSpPr>
        <p:spPr>
          <a:xfrm>
            <a:off x="7939882" y="4211524"/>
            <a:ext cx="664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fake</a:t>
            </a:r>
          </a:p>
        </p:txBody>
      </p:sp>
      <p:sp>
        <p:nvSpPr>
          <p:cNvPr id="19" name="Footer Placeholder 3">
            <a:extLst>
              <a:ext uri="{FF2B5EF4-FFF2-40B4-BE49-F238E27FC236}">
                <a16:creationId xmlns:a16="http://schemas.microsoft.com/office/drawing/2014/main" id="{FB2A5F92-42F6-B04E-2B11-916215ED8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US" sz="900" dirty="0">
                <a:latin typeface="Calibri"/>
                <a:ea typeface="+mj-lt"/>
                <a:cs typeface="+mj-lt"/>
              </a:rPr>
              <a:t>Fine-Grained Non-Interactive Key-Exchange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1BD1487-BBE8-46BD-8875-3D3D5472E27D}"/>
                  </a:ext>
                </a:extLst>
              </p:cNvPr>
              <p:cNvSpPr txBox="1"/>
              <p:nvPr/>
            </p:nvSpPr>
            <p:spPr>
              <a:xfrm>
                <a:off x="1097280" y="5439188"/>
                <a:ext cx="10058400" cy="4131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</m:e>
                          </m:acc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acc>
                            <m:accPr>
                              <m:chr m:val="̅"/>
                              <m:ctrlP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</m:e>
                          </m:acc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̅"/>
                              <m:ctrlP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</m:e>
                          </m:acc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acc>
                            <m:accPr>
                              <m:chr m:val="̅"/>
                              <m:ctrlP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</m:e>
                          </m:acc>
                        </m:e>
                      </m:d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</m:e>
                          </m:acc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acc>
                            <m:accPr>
                              <m:chr m:val="̅"/>
                              <m:ctrlP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</m:e>
                          </m:acc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̅"/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</m:e>
                          </m:acc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acc>
                            <m:accPr>
                              <m:chr m:val="̅"/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</m:e>
                          </m:acc>
                        </m:e>
                      </m:d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</m:e>
                          </m:acc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acc>
                            <m:accPr>
                              <m:chr m:val="̅"/>
                              <m:ctrlP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</m:e>
                          </m:acc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̅"/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</m:e>
                          </m:acc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acc>
                            <m:accPr>
                              <m:chr m:val="̅"/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</m:e>
                          </m:acc>
                        </m:e>
                      </m:d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+(</m:t>
                      </m:r>
                      <m:acc>
                        <m:accPr>
                          <m:chr m:val="̅"/>
                          <m:ctrlP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e>
                      </m:acc>
                      <m:r>
                        <a:rPr lang="en-US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̅"/>
                          <m:ctrlP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Sup>
                            <m:sSubSupPr>
                              <m:ctrlP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acc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e>
                      </m:acc>
                      <m:r>
                        <a:rPr lang="en-US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̅"/>
                          <m:ctrlP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e>
                      </m:acc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1BD1487-BBE8-46BD-8875-3D3D5472E2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5439188"/>
                <a:ext cx="10058400" cy="413190"/>
              </a:xfrm>
              <a:prstGeom prst="rect">
                <a:avLst/>
              </a:prstGeom>
              <a:blipFill>
                <a:blip r:embed="rId12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CC90D7FB-B606-6D3F-2F9C-26E3E102B009}"/>
              </a:ext>
            </a:extLst>
          </p:cNvPr>
          <p:cNvSpPr txBox="1"/>
          <p:nvPr/>
        </p:nvSpPr>
        <p:spPr>
          <a:xfrm>
            <a:off x="1097280" y="4774499"/>
            <a:ext cx="1509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Claim: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884E966-3FAB-E71F-FDE4-DEB90D657CA1}"/>
              </a:ext>
            </a:extLst>
          </p:cNvPr>
          <p:cNvSpPr txBox="1"/>
          <p:nvPr/>
        </p:nvSpPr>
        <p:spPr>
          <a:xfrm>
            <a:off x="1107579" y="5117567"/>
            <a:ext cx="1509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Proof: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E079D7D-7928-B9FE-395F-F6F6B3558BF2}"/>
              </a:ext>
            </a:extLst>
          </p:cNvPr>
          <p:cNvCxnSpPr/>
          <p:nvPr/>
        </p:nvCxnSpPr>
        <p:spPr>
          <a:xfrm>
            <a:off x="4699598" y="3661631"/>
            <a:ext cx="26760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3CB5032-E1B6-8699-E030-CEBF6F833435}"/>
              </a:ext>
            </a:extLst>
          </p:cNvPr>
          <p:cNvCxnSpPr/>
          <p:nvPr/>
        </p:nvCxnSpPr>
        <p:spPr>
          <a:xfrm flipH="1">
            <a:off x="4699598" y="3661631"/>
            <a:ext cx="2676082" cy="73687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688A45B-683A-8828-B688-3B961936FA03}"/>
              </a:ext>
            </a:extLst>
          </p:cNvPr>
          <p:cNvCxnSpPr/>
          <p:nvPr/>
        </p:nvCxnSpPr>
        <p:spPr>
          <a:xfrm>
            <a:off x="4699598" y="3661631"/>
            <a:ext cx="2676082" cy="74155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75655D9-7581-4AC7-78D0-EEBEA6BC995E}"/>
              </a:ext>
            </a:extLst>
          </p:cNvPr>
          <p:cNvCxnSpPr/>
          <p:nvPr/>
        </p:nvCxnSpPr>
        <p:spPr>
          <a:xfrm flipH="1" flipV="1">
            <a:off x="4699598" y="4398509"/>
            <a:ext cx="2676082" cy="4680"/>
          </a:xfrm>
          <a:prstGeom prst="line">
            <a:avLst/>
          </a:prstGeom>
          <a:ln w="28575">
            <a:solidFill>
              <a:srgbClr val="C214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922F00B8-52F0-818A-B132-A3C5D036D5D9}"/>
                  </a:ext>
                </a:extLst>
              </p:cNvPr>
              <p:cNvSpPr/>
              <p:nvPr/>
            </p:nvSpPr>
            <p:spPr>
              <a:xfrm>
                <a:off x="1129396" y="4650831"/>
                <a:ext cx="9994167" cy="3754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/>
                        <m: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i="1" smtClean="0">
                              <a:solidFill>
                                <a:srgbClr val="C214A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C214AE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/>
                        <m:sup>
                          <m:r>
                            <a:rPr lang="en-US" b="0" i="1" smtClean="0">
                              <a:solidFill>
                                <a:srgbClr val="C214AE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/>
                        <m:sup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/>
                        <m:sup>
                          <m: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</m:oMath>
                  </m:oMathPara>
                </a14:m>
                <a:br>
                  <a:rPr lang="en-US" i="1" dirty="0">
                    <a:solidFill>
                      <a:srgbClr val="7030A0"/>
                    </a:solidFill>
                    <a:latin typeface="Cambria Math" panose="02040503050406030204" pitchFamily="18" charset="0"/>
                  </a:rPr>
                </a:br>
                <a:endParaRPr lang="en-US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922F00B8-52F0-818A-B132-A3C5D036D5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9396" y="4650831"/>
                <a:ext cx="9994167" cy="375487"/>
              </a:xfrm>
              <a:prstGeom prst="rect">
                <a:avLst/>
              </a:prstGeom>
              <a:blipFill>
                <a:blip r:embed="rId13"/>
                <a:stretch>
                  <a:fillRect t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5200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appy Bee">
            <a:extLst>
              <a:ext uri="{FF2B5EF4-FFF2-40B4-BE49-F238E27FC236}">
                <a16:creationId xmlns:a16="http://schemas.microsoft.com/office/drawing/2014/main" id="{81C6489F-400A-D549-B1CC-120C0B9D4D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96171" y="2266719"/>
            <a:ext cx="715643" cy="715643"/>
          </a:xfrm>
        </p:spPr>
      </p:pic>
      <p:sp>
        <p:nvSpPr>
          <p:cNvPr id="39" name="Footer Placeholder 3">
            <a:extLst>
              <a:ext uri="{FF2B5EF4-FFF2-40B4-BE49-F238E27FC236}">
                <a16:creationId xmlns:a16="http://schemas.microsoft.com/office/drawing/2014/main" id="{53F688F9-0ADD-5087-9263-F4AEFCF7D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dirty="0">
                <a:latin typeface="Calibri"/>
                <a:ea typeface="+mj-lt"/>
                <a:cs typeface="+mj-lt"/>
              </a:rPr>
              <a:t>Fine-Grained Non-Interactive Key-Exchange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9F2ECF6-0D4C-396B-6616-01A7EDFDC7AA}"/>
              </a:ext>
            </a:extLst>
          </p:cNvPr>
          <p:cNvSpPr>
            <a:spLocks noGrp="1"/>
          </p:cNvSpPr>
          <p:nvPr/>
        </p:nvSpPr>
        <p:spPr>
          <a:xfrm>
            <a:off x="1098087" y="319698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K-Party Non-Interactive Key-Exchange (K-NIKE)</a:t>
            </a:r>
            <a:endParaRPr lang="en-US" sz="40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55E529D-DB11-B4FB-9271-3FEA857A117A}"/>
                  </a:ext>
                </a:extLst>
              </p:cNvPr>
              <p:cNvSpPr txBox="1"/>
              <p:nvPr/>
            </p:nvSpPr>
            <p:spPr>
              <a:xfrm>
                <a:off x="1324294" y="2982362"/>
                <a:ext cx="25939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55E529D-DB11-B4FB-9271-3FEA857A11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4294" y="2982362"/>
                <a:ext cx="259396" cy="246221"/>
              </a:xfrm>
              <a:prstGeom prst="rect">
                <a:avLst/>
              </a:prstGeom>
              <a:blipFill>
                <a:blip r:embed="rId6"/>
                <a:stretch>
                  <a:fillRect l="-14286" r="-4762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6" descr="Happy Bee">
            <a:extLst>
              <a:ext uri="{FF2B5EF4-FFF2-40B4-BE49-F238E27FC236}">
                <a16:creationId xmlns:a16="http://schemas.microsoft.com/office/drawing/2014/main" id="{8CFEEEEB-F2E3-A0B0-9C67-D70C18AB2D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885" y="3271596"/>
            <a:ext cx="715643" cy="7156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FF2A36A-EB28-63B9-6484-04122CC7CB8D}"/>
                  </a:ext>
                </a:extLst>
              </p:cNvPr>
              <p:cNvSpPr txBox="1"/>
              <p:nvPr/>
            </p:nvSpPr>
            <p:spPr>
              <a:xfrm>
                <a:off x="1320008" y="3987239"/>
                <a:ext cx="25939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FF2A36A-EB28-63B9-6484-04122CC7CB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0008" y="3987239"/>
                <a:ext cx="259396" cy="246221"/>
              </a:xfrm>
              <a:prstGeom prst="rect">
                <a:avLst/>
              </a:prstGeom>
              <a:blipFill>
                <a:blip r:embed="rId7"/>
                <a:stretch>
                  <a:fillRect l="-19048" r="-4762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6" descr="Happy Bee">
            <a:extLst>
              <a:ext uri="{FF2B5EF4-FFF2-40B4-BE49-F238E27FC236}">
                <a16:creationId xmlns:a16="http://schemas.microsoft.com/office/drawing/2014/main" id="{6F6B7A6F-9756-09B4-5304-F51F1F547E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885" y="4966155"/>
            <a:ext cx="715643" cy="7156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C189869-5F1D-4FCA-A2B9-14B64E4C6FCE}"/>
                  </a:ext>
                </a:extLst>
              </p:cNvPr>
              <p:cNvSpPr txBox="1"/>
              <p:nvPr/>
            </p:nvSpPr>
            <p:spPr>
              <a:xfrm>
                <a:off x="1320008" y="5681798"/>
                <a:ext cx="25939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C189869-5F1D-4FCA-A2B9-14B64E4C6F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0008" y="5681798"/>
                <a:ext cx="259396" cy="246221"/>
              </a:xfrm>
              <a:prstGeom prst="rect">
                <a:avLst/>
              </a:prstGeom>
              <a:blipFill>
                <a:blip r:embed="rId8"/>
                <a:stretch>
                  <a:fillRect l="-23810" r="-9524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3A2A025-7DE3-0F88-F5E9-99E0C5F92931}"/>
                  </a:ext>
                </a:extLst>
              </p:cNvPr>
              <p:cNvSpPr txBox="1"/>
              <p:nvPr/>
            </p:nvSpPr>
            <p:spPr>
              <a:xfrm>
                <a:off x="1324672" y="4442935"/>
                <a:ext cx="12503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3A2A025-7DE3-0F88-F5E9-99E0C5F929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4672" y="4442935"/>
                <a:ext cx="125034" cy="276999"/>
              </a:xfrm>
              <a:prstGeom prst="rect">
                <a:avLst/>
              </a:prstGeom>
              <a:blipFill>
                <a:blip r:embed="rId9"/>
                <a:stretch>
                  <a:fillRect l="-36364" r="-27273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1ECE0FE-C657-0CBF-5066-DC134C6B1852}"/>
              </a:ext>
            </a:extLst>
          </p:cNvPr>
          <p:cNvCxnSpPr/>
          <p:nvPr/>
        </p:nvCxnSpPr>
        <p:spPr>
          <a:xfrm>
            <a:off x="670171" y="3002301"/>
            <a:ext cx="3542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BDB5839-B2E8-0159-A520-E3F82FA53AA6}"/>
                  </a:ext>
                </a:extLst>
              </p:cNvPr>
              <p:cNvSpPr txBox="1"/>
              <p:nvPr/>
            </p:nvSpPr>
            <p:spPr>
              <a:xfrm>
                <a:off x="725182" y="2657344"/>
                <a:ext cx="23852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BDB5839-B2E8-0159-A520-E3F82FA53A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182" y="2657344"/>
                <a:ext cx="238527" cy="276999"/>
              </a:xfrm>
              <a:prstGeom prst="rect">
                <a:avLst/>
              </a:prstGeom>
              <a:blipFill>
                <a:blip r:embed="rId10"/>
                <a:stretch>
                  <a:fillRect l="-15789" r="-10526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F093007-146B-59F5-9C88-2FD6B908A9CA}"/>
              </a:ext>
            </a:extLst>
          </p:cNvPr>
          <p:cNvCxnSpPr/>
          <p:nvPr/>
        </p:nvCxnSpPr>
        <p:spPr>
          <a:xfrm>
            <a:off x="667332" y="3920681"/>
            <a:ext cx="3542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0049A79-1563-DCB9-95DB-365780890CBD}"/>
                  </a:ext>
                </a:extLst>
              </p:cNvPr>
              <p:cNvSpPr txBox="1"/>
              <p:nvPr/>
            </p:nvSpPr>
            <p:spPr>
              <a:xfrm>
                <a:off x="725182" y="3578700"/>
                <a:ext cx="24384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0049A79-1563-DCB9-95DB-365780890C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182" y="3578700"/>
                <a:ext cx="243848" cy="276999"/>
              </a:xfrm>
              <a:prstGeom prst="rect">
                <a:avLst/>
              </a:prstGeom>
              <a:blipFill>
                <a:blip r:embed="rId11"/>
                <a:stretch>
                  <a:fillRect l="-15000" r="-5000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36257CD-64DF-D784-C7AE-167BF466EBC8}"/>
              </a:ext>
            </a:extLst>
          </p:cNvPr>
          <p:cNvCxnSpPr/>
          <p:nvPr/>
        </p:nvCxnSpPr>
        <p:spPr>
          <a:xfrm>
            <a:off x="709112" y="5611061"/>
            <a:ext cx="3542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EB37DB3-593C-180F-0AF8-329C3D6600B7}"/>
                  </a:ext>
                </a:extLst>
              </p:cNvPr>
              <p:cNvSpPr txBox="1"/>
              <p:nvPr/>
            </p:nvSpPr>
            <p:spPr>
              <a:xfrm>
                <a:off x="774491" y="5266103"/>
                <a:ext cx="27296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EB37DB3-593C-180F-0AF8-329C3D6600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491" y="5266103"/>
                <a:ext cx="272960" cy="276999"/>
              </a:xfrm>
              <a:prstGeom prst="rect">
                <a:avLst/>
              </a:prstGeom>
              <a:blipFill>
                <a:blip r:embed="rId12"/>
                <a:stretch>
                  <a:fillRect l="-8696" r="-4348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0F696DD-753D-ACA6-C72C-C6BEE31D757B}"/>
                  </a:ext>
                </a:extLst>
              </p:cNvPr>
              <p:cNvSpPr txBox="1"/>
              <p:nvPr/>
            </p:nvSpPr>
            <p:spPr>
              <a:xfrm>
                <a:off x="1919531" y="3595221"/>
                <a:ext cx="125476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,⋯,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0F696DD-753D-ACA6-C72C-C6BEE31D75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9531" y="3595221"/>
                <a:ext cx="1254767" cy="276999"/>
              </a:xfrm>
              <a:prstGeom prst="rect">
                <a:avLst/>
              </a:prstGeom>
              <a:blipFill>
                <a:blip r:embed="rId13"/>
                <a:stretch>
                  <a:fillRect l="-9000" t="-27273" r="-10000" b="-5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4E8C548-830C-03A9-4302-00978A866993}"/>
                  </a:ext>
                </a:extLst>
              </p:cNvPr>
              <p:cNvSpPr txBox="1"/>
              <p:nvPr/>
            </p:nvSpPr>
            <p:spPr>
              <a:xfrm>
                <a:off x="1939990" y="2657344"/>
                <a:ext cx="125476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,⋯,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4E8C548-830C-03A9-4302-00978A8669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9990" y="2657344"/>
                <a:ext cx="1254767" cy="276999"/>
              </a:xfrm>
              <a:prstGeom prst="rect">
                <a:avLst/>
              </a:prstGeom>
              <a:blipFill>
                <a:blip r:embed="rId14"/>
                <a:stretch>
                  <a:fillRect l="-8000" t="-27273" r="-10000" b="-5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3A7811D-81D4-6C23-ADD7-65E47750741C}"/>
                  </a:ext>
                </a:extLst>
              </p:cNvPr>
              <p:cNvSpPr txBox="1"/>
              <p:nvPr/>
            </p:nvSpPr>
            <p:spPr>
              <a:xfrm>
                <a:off x="1988687" y="5333534"/>
                <a:ext cx="125476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,⋯,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3A7811D-81D4-6C23-ADD7-65E4775074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8687" y="5333534"/>
                <a:ext cx="1254767" cy="276999"/>
              </a:xfrm>
              <a:prstGeom prst="rect">
                <a:avLst/>
              </a:prstGeom>
              <a:blipFill>
                <a:blip r:embed="rId15"/>
                <a:stretch>
                  <a:fillRect l="-9000" t="-27273" r="-10000" b="-5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5804773-C6DA-9A9A-0646-F8E6A8DC774D}"/>
                  </a:ext>
                </a:extLst>
              </p:cNvPr>
              <p:cNvSpPr txBox="1"/>
              <p:nvPr/>
            </p:nvSpPr>
            <p:spPr>
              <a:xfrm>
                <a:off x="3589997" y="2657344"/>
                <a:ext cx="24686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5804773-C6DA-9A9A-0646-F8E6A8DC77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9997" y="2657344"/>
                <a:ext cx="246862" cy="276999"/>
              </a:xfrm>
              <a:prstGeom prst="rect">
                <a:avLst/>
              </a:prstGeom>
              <a:blipFill>
                <a:blip r:embed="rId16"/>
                <a:stretch>
                  <a:fillRect l="-15000" r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3305A2D-4343-9833-A256-2FE00993D188}"/>
                  </a:ext>
                </a:extLst>
              </p:cNvPr>
              <p:cNvSpPr txBox="1"/>
              <p:nvPr/>
            </p:nvSpPr>
            <p:spPr>
              <a:xfrm>
                <a:off x="3589997" y="3595221"/>
                <a:ext cx="24686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3305A2D-4343-9833-A256-2FE00993D1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9997" y="3595221"/>
                <a:ext cx="246862" cy="276999"/>
              </a:xfrm>
              <a:prstGeom prst="rect">
                <a:avLst/>
              </a:prstGeom>
              <a:blipFill>
                <a:blip r:embed="rId16"/>
                <a:stretch>
                  <a:fillRect l="-15000" r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F075D00-41EF-BCFF-1D63-12B2988A5436}"/>
                  </a:ext>
                </a:extLst>
              </p:cNvPr>
              <p:cNvSpPr txBox="1"/>
              <p:nvPr/>
            </p:nvSpPr>
            <p:spPr>
              <a:xfrm>
                <a:off x="3594253" y="5333533"/>
                <a:ext cx="24686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F075D00-41EF-BCFF-1D63-12B2988A54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4253" y="5333533"/>
                <a:ext cx="246862" cy="276999"/>
              </a:xfrm>
              <a:prstGeom prst="rect">
                <a:avLst/>
              </a:prstGeom>
              <a:blipFill>
                <a:blip r:embed="rId17"/>
                <a:stretch>
                  <a:fillRect l="-15000" r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3331626-7197-6C21-95B6-99687AD64794}"/>
                  </a:ext>
                </a:extLst>
              </p:cNvPr>
              <p:cNvSpPr txBox="1"/>
              <p:nvPr/>
            </p:nvSpPr>
            <p:spPr>
              <a:xfrm>
                <a:off x="4232099" y="2657344"/>
                <a:ext cx="52328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𝑘𝑒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3331626-7197-6C21-95B6-99687AD647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2099" y="2657344"/>
                <a:ext cx="523285" cy="276999"/>
              </a:xfrm>
              <a:prstGeom prst="rect">
                <a:avLst/>
              </a:prstGeom>
              <a:blipFill>
                <a:blip r:embed="rId18"/>
                <a:stretch>
                  <a:fillRect l="-11905" r="-2381" b="-3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42A49A3-5CB9-AF11-3223-34F7EF406A53}"/>
                  </a:ext>
                </a:extLst>
              </p:cNvPr>
              <p:cNvSpPr txBox="1"/>
              <p:nvPr/>
            </p:nvSpPr>
            <p:spPr>
              <a:xfrm>
                <a:off x="4232099" y="3594110"/>
                <a:ext cx="52860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𝑘𝑒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42A49A3-5CB9-AF11-3223-34F7EF406A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2099" y="3594110"/>
                <a:ext cx="528606" cy="276999"/>
              </a:xfrm>
              <a:prstGeom prst="rect">
                <a:avLst/>
              </a:prstGeom>
              <a:blipFill>
                <a:blip r:embed="rId19"/>
                <a:stretch>
                  <a:fillRect l="-11905" r="-2381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663B75F-4174-50E8-8DE4-977F2DE402EA}"/>
                  </a:ext>
                </a:extLst>
              </p:cNvPr>
              <p:cNvSpPr txBox="1"/>
              <p:nvPr/>
            </p:nvSpPr>
            <p:spPr>
              <a:xfrm>
                <a:off x="4232099" y="5333533"/>
                <a:ext cx="55771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𝑘𝑒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663B75F-4174-50E8-8DE4-977F2DE402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2099" y="5333533"/>
                <a:ext cx="557717" cy="276999"/>
              </a:xfrm>
              <a:prstGeom prst="rect">
                <a:avLst/>
              </a:prstGeom>
              <a:blipFill>
                <a:blip r:embed="rId20"/>
                <a:stretch>
                  <a:fillRect l="-11111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5C7F974-27E2-BBAC-6C3B-1FE5A3C7740F}"/>
                  </a:ext>
                </a:extLst>
              </p:cNvPr>
              <p:cNvSpPr txBox="1"/>
              <p:nvPr/>
            </p:nvSpPr>
            <p:spPr>
              <a:xfrm>
                <a:off x="4026834" y="4459855"/>
                <a:ext cx="12503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5C7F974-27E2-BBAC-6C3B-1FE5A3C774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6834" y="4459855"/>
                <a:ext cx="125034" cy="276999"/>
              </a:xfrm>
              <a:prstGeom prst="rect">
                <a:avLst/>
              </a:prstGeom>
              <a:blipFill>
                <a:blip r:embed="rId21"/>
                <a:stretch>
                  <a:fillRect l="-40000" r="-40000"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A0D40E5-70C7-9F06-EE7F-9E948C2E08D0}"/>
                  </a:ext>
                </a:extLst>
              </p:cNvPr>
              <p:cNvSpPr txBox="1"/>
              <p:nvPr/>
            </p:nvSpPr>
            <p:spPr>
              <a:xfrm>
                <a:off x="2510487" y="4453690"/>
                <a:ext cx="12503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A0D40E5-70C7-9F06-EE7F-9E948C2E08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0487" y="4453690"/>
                <a:ext cx="125034" cy="276999"/>
              </a:xfrm>
              <a:prstGeom prst="rect">
                <a:avLst/>
              </a:prstGeom>
              <a:blipFill>
                <a:blip r:embed="rId22"/>
                <a:stretch>
                  <a:fillRect l="-36364" r="-36364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41814EBB-2527-4376-E22D-A390AA96CB36}"/>
                  </a:ext>
                </a:extLst>
              </p:cNvPr>
              <p:cNvSpPr txBox="1"/>
              <p:nvPr/>
            </p:nvSpPr>
            <p:spPr>
              <a:xfrm>
                <a:off x="6672649" y="2317725"/>
                <a:ext cx="4483031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There are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parties.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Each party performs the following: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Samples a private randomness.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Generates a </a:t>
                </a:r>
                <a:r>
                  <a:rPr lang="en-US" b="1" dirty="0"/>
                  <a:t>single</a:t>
                </a:r>
                <a:r>
                  <a:rPr lang="en-US" dirty="0"/>
                  <a:t> message and sends it to all the other parties.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Receives all the messages. (transcript)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FF0000"/>
                    </a:solidFill>
                  </a:rPr>
                  <a:t>Computes and outputs a key.</a:t>
                </a: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41814EBB-2527-4376-E22D-A390AA96CB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2649" y="2317725"/>
                <a:ext cx="4483031" cy="2031325"/>
              </a:xfrm>
              <a:prstGeom prst="rect">
                <a:avLst/>
              </a:prstGeom>
              <a:blipFill>
                <a:blip r:embed="rId23"/>
                <a:stretch>
                  <a:fillRect l="-847" t="-1242" r="-282" b="-3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71517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Attack (Cont.)</a:t>
            </a:r>
          </a:p>
        </p:txBody>
      </p:sp>
      <p:pic>
        <p:nvPicPr>
          <p:cNvPr id="6" name="Picture 15" descr="Icon&#10;&#10;Description automatically generated">
            <a:extLst>
              <a:ext uri="{FF2B5EF4-FFF2-40B4-BE49-F238E27FC236}">
                <a16:creationId xmlns:a16="http://schemas.microsoft.com/office/drawing/2014/main" id="{887DD5C9-B040-62F6-960F-845652647F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0961" y="2750761"/>
            <a:ext cx="1362392" cy="1874268"/>
          </a:xfrm>
          <a:prstGeom prst="rect">
            <a:avLst/>
          </a:prstGeom>
        </p:spPr>
      </p:pic>
      <p:pic>
        <p:nvPicPr>
          <p:cNvPr id="7" name="Picture 1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E1D07AF-54E5-B064-79DE-C58F537C6A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73814" y="2650504"/>
            <a:ext cx="1145783" cy="197452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C3D166C-DE0C-DE52-163A-228C8CF9EFC7}"/>
              </a:ext>
            </a:extLst>
          </p:cNvPr>
          <p:cNvSpPr txBox="1"/>
          <p:nvPr/>
        </p:nvSpPr>
        <p:spPr>
          <a:xfrm>
            <a:off x="1544766" y="1976016"/>
            <a:ext cx="9163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Fix Bob and consider four execution of the protocol as follows: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8A14B51-D14F-873F-E528-ABED88B49F49}"/>
                  </a:ext>
                </a:extLst>
              </p:cNvPr>
              <p:cNvSpPr txBox="1"/>
              <p:nvPr/>
            </p:nvSpPr>
            <p:spPr>
              <a:xfrm>
                <a:off x="7375680" y="3476965"/>
                <a:ext cx="5678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8A14B51-D14F-873F-E528-ABED88B49F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5680" y="3476965"/>
                <a:ext cx="567835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BE90EDD-A729-F959-727F-41C652ED454E}"/>
                  </a:ext>
                </a:extLst>
              </p:cNvPr>
              <p:cNvSpPr txBox="1"/>
              <p:nvPr/>
            </p:nvSpPr>
            <p:spPr>
              <a:xfrm>
                <a:off x="4135396" y="3476965"/>
                <a:ext cx="5642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BE90EDD-A729-F959-727F-41C652ED45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5396" y="3476965"/>
                <a:ext cx="564202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BE90EDD-A729-F959-727F-41C652ED454E}"/>
                  </a:ext>
                </a:extLst>
              </p:cNvPr>
              <p:cNvSpPr txBox="1"/>
              <p:nvPr/>
            </p:nvSpPr>
            <p:spPr>
              <a:xfrm>
                <a:off x="4135396" y="4213843"/>
                <a:ext cx="5642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BE90EDD-A729-F959-727F-41C652ED45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5396" y="4213843"/>
                <a:ext cx="564202" cy="369332"/>
              </a:xfrm>
              <a:prstGeom prst="rect">
                <a:avLst/>
              </a:prstGeom>
              <a:blipFill>
                <a:blip r:embed="rId10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8A14B51-D14F-873F-E528-ABED88B49F49}"/>
                  </a:ext>
                </a:extLst>
              </p:cNvPr>
              <p:cNvSpPr txBox="1"/>
              <p:nvPr/>
            </p:nvSpPr>
            <p:spPr>
              <a:xfrm>
                <a:off x="7375680" y="4218523"/>
                <a:ext cx="5678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8A14B51-D14F-873F-E528-ABED88B49F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5680" y="4218523"/>
                <a:ext cx="567835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68B85274-2DEC-670F-868D-476697726950}"/>
              </a:ext>
            </a:extLst>
          </p:cNvPr>
          <p:cNvSpPr txBox="1"/>
          <p:nvPr/>
        </p:nvSpPr>
        <p:spPr>
          <a:xfrm>
            <a:off x="3693038" y="3476965"/>
            <a:ext cx="664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5AFA0B-26D2-C675-37FB-4199E8E779A1}"/>
              </a:ext>
            </a:extLst>
          </p:cNvPr>
          <p:cNvSpPr txBox="1"/>
          <p:nvPr/>
        </p:nvSpPr>
        <p:spPr>
          <a:xfrm>
            <a:off x="7939882" y="3476965"/>
            <a:ext cx="664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B5B2EE-3B2C-CE3B-C9F0-C2DCFDE942C3}"/>
              </a:ext>
            </a:extLst>
          </p:cNvPr>
          <p:cNvSpPr txBox="1"/>
          <p:nvPr/>
        </p:nvSpPr>
        <p:spPr>
          <a:xfrm>
            <a:off x="3692154" y="4218523"/>
            <a:ext cx="664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fake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608DB6-D62C-E517-6A73-91402EFE155D}"/>
              </a:ext>
            </a:extLst>
          </p:cNvPr>
          <p:cNvSpPr txBox="1"/>
          <p:nvPr/>
        </p:nvSpPr>
        <p:spPr>
          <a:xfrm>
            <a:off x="7939882" y="4211524"/>
            <a:ext cx="664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fake</a:t>
            </a:r>
          </a:p>
        </p:txBody>
      </p:sp>
      <p:sp>
        <p:nvSpPr>
          <p:cNvPr id="19" name="Footer Placeholder 3">
            <a:extLst>
              <a:ext uri="{FF2B5EF4-FFF2-40B4-BE49-F238E27FC236}">
                <a16:creationId xmlns:a16="http://schemas.microsoft.com/office/drawing/2014/main" id="{FB2A5F92-42F6-B04E-2B11-916215ED8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US" sz="900" dirty="0">
                <a:latin typeface="Calibri"/>
                <a:ea typeface="+mj-lt"/>
                <a:cs typeface="+mj-lt"/>
              </a:rPr>
              <a:t>Fine-Grained Non-Interactive Key-Exchange</a:t>
            </a:r>
            <a:endParaRPr lang="en-US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D1C84F3-0198-A5B0-D5E1-1FC23EF689EE}"/>
              </a:ext>
            </a:extLst>
          </p:cNvPr>
          <p:cNvSpPr/>
          <p:nvPr/>
        </p:nvSpPr>
        <p:spPr>
          <a:xfrm>
            <a:off x="5518127" y="5888134"/>
            <a:ext cx="379071" cy="355018"/>
          </a:xfrm>
          <a:prstGeom prst="roundRect">
            <a:avLst/>
          </a:prstGeom>
          <a:solidFill>
            <a:srgbClr val="EB9AA5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ounded Rectangular Callout 23">
                <a:extLst>
                  <a:ext uri="{FF2B5EF4-FFF2-40B4-BE49-F238E27FC236}">
                    <a16:creationId xmlns:a16="http://schemas.microsoft.com/office/drawing/2014/main" id="{F35FA75A-18BA-CA99-EC80-9817AAC81500}"/>
                  </a:ext>
                </a:extLst>
              </p:cNvPr>
              <p:cNvSpPr/>
              <p:nvPr/>
            </p:nvSpPr>
            <p:spPr>
              <a:xfrm>
                <a:off x="5707662" y="4601517"/>
                <a:ext cx="2689903" cy="1000503"/>
              </a:xfrm>
              <a:prstGeom prst="wedgeRoundRectCallout">
                <a:avLst/>
              </a:prstGeom>
              <a:gradFill flip="none" rotWithShape="1">
                <a:gsLst>
                  <a:gs pos="0">
                    <a:srgbClr val="EB9AA5">
                      <a:tint val="66000"/>
                      <a:satMod val="160000"/>
                    </a:srgbClr>
                  </a:gs>
                  <a:gs pos="50000">
                    <a:srgbClr val="EB9AA5">
                      <a:tint val="44500"/>
                      <a:satMod val="160000"/>
                    </a:srgbClr>
                  </a:gs>
                  <a:gs pos="100000">
                    <a:srgbClr val="EB9AA5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𝐴𝑑𝑣𝑒𝑟𝑠𝑎𝑟𝑦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𝑐𝑎𝑛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𝑓𝑖𝑛𝑑</m:t>
                      </m:r>
                    </m:oMath>
                  </m:oMathPara>
                </a14:m>
                <a:endParaRPr lang="en-US" b="0" dirty="0">
                  <a:solidFill>
                    <a:srgbClr val="C00000"/>
                  </a:solidFill>
                </a:endParaRPr>
              </a:p>
              <a:p>
                <a:pPr algn="ctr"/>
                <a:r>
                  <a:rPr lang="en-US" b="0" dirty="0">
                    <a:solidFill>
                      <a:srgbClr val="C00000"/>
                    </a:solidFill>
                  </a:rPr>
                  <a:t>t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h𝑟𝑒𝑒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𝑡h𝑒𝑠𝑒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4" name="Rounded Rectangular Callout 23">
                <a:extLst>
                  <a:ext uri="{FF2B5EF4-FFF2-40B4-BE49-F238E27FC236}">
                    <a16:creationId xmlns:a16="http://schemas.microsoft.com/office/drawing/2014/main" id="{F35FA75A-18BA-CA99-EC80-9817AAC815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7662" y="4601517"/>
                <a:ext cx="2689903" cy="1000503"/>
              </a:xfrm>
              <a:prstGeom prst="wedgeRoundRectCallou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77B907A2-0152-9425-B1BA-E712D0F07A56}"/>
              </a:ext>
            </a:extLst>
          </p:cNvPr>
          <p:cNvSpPr txBox="1"/>
          <p:nvPr/>
        </p:nvSpPr>
        <p:spPr>
          <a:xfrm>
            <a:off x="7889249" y="5180248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😈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1B1F0A1-02AD-FA9D-70CA-34E75AADD029}"/>
                  </a:ext>
                </a:extLst>
              </p:cNvPr>
              <p:cNvSpPr/>
              <p:nvPr/>
            </p:nvSpPr>
            <p:spPr>
              <a:xfrm>
                <a:off x="1040555" y="5867665"/>
                <a:ext cx="9994167" cy="3754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/>
                        <m: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i="1" smtClean="0">
                              <a:solidFill>
                                <a:srgbClr val="C214A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C214AE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/>
                        <m:sup>
                          <m:r>
                            <a:rPr lang="en-US" b="0" i="1" smtClean="0">
                              <a:solidFill>
                                <a:srgbClr val="C214AE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/>
                        <m:sup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/>
                        <m:sup>
                          <m: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</m:oMath>
                  </m:oMathPara>
                </a14:m>
                <a:br>
                  <a:rPr lang="en-US" i="1" dirty="0">
                    <a:solidFill>
                      <a:srgbClr val="7030A0"/>
                    </a:solidFill>
                    <a:latin typeface="Cambria Math" panose="02040503050406030204" pitchFamily="18" charset="0"/>
                  </a:rPr>
                </a:br>
                <a:endParaRPr lang="en-US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1B1F0A1-02AD-FA9D-70CA-34E75AADD0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555" y="5867665"/>
                <a:ext cx="9994167" cy="375487"/>
              </a:xfrm>
              <a:prstGeom prst="rect">
                <a:avLst/>
              </a:prstGeom>
              <a:blipFill>
                <a:blip r:embed="rId13"/>
                <a:stretch>
                  <a:fillRect t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29BCF21A-EDA9-9868-274F-4102EC719DB9}"/>
              </a:ext>
            </a:extLst>
          </p:cNvPr>
          <p:cNvSpPr/>
          <p:nvPr/>
        </p:nvSpPr>
        <p:spPr>
          <a:xfrm>
            <a:off x="6143637" y="5888134"/>
            <a:ext cx="379071" cy="355018"/>
          </a:xfrm>
          <a:prstGeom prst="roundRect">
            <a:avLst/>
          </a:prstGeom>
          <a:solidFill>
            <a:srgbClr val="EB9AA5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60CADBAC-3135-9482-A649-AB3677385249}"/>
              </a:ext>
            </a:extLst>
          </p:cNvPr>
          <p:cNvSpPr/>
          <p:nvPr/>
        </p:nvSpPr>
        <p:spPr>
          <a:xfrm>
            <a:off x="6740931" y="5888134"/>
            <a:ext cx="379071" cy="355018"/>
          </a:xfrm>
          <a:prstGeom prst="roundRect">
            <a:avLst/>
          </a:prstGeom>
          <a:solidFill>
            <a:srgbClr val="EB9AA5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4FACF36-4A0A-9D96-DA13-C3442D05B926}"/>
              </a:ext>
            </a:extLst>
          </p:cNvPr>
          <p:cNvCxnSpPr/>
          <p:nvPr/>
        </p:nvCxnSpPr>
        <p:spPr>
          <a:xfrm>
            <a:off x="4699598" y="3661631"/>
            <a:ext cx="26760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D41DAD3-27AE-6236-FA15-0EEE521C624B}"/>
              </a:ext>
            </a:extLst>
          </p:cNvPr>
          <p:cNvCxnSpPr/>
          <p:nvPr/>
        </p:nvCxnSpPr>
        <p:spPr>
          <a:xfrm flipH="1">
            <a:off x="4699598" y="3661631"/>
            <a:ext cx="2676082" cy="73687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524AAA7-CA35-1A7E-FD00-1E7DBEFBBB2F}"/>
              </a:ext>
            </a:extLst>
          </p:cNvPr>
          <p:cNvCxnSpPr/>
          <p:nvPr/>
        </p:nvCxnSpPr>
        <p:spPr>
          <a:xfrm>
            <a:off x="4699598" y="3661631"/>
            <a:ext cx="2676082" cy="74155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BBBFCF6-48EE-71A0-69BB-CDC5D161AF5F}"/>
              </a:ext>
            </a:extLst>
          </p:cNvPr>
          <p:cNvCxnSpPr/>
          <p:nvPr/>
        </p:nvCxnSpPr>
        <p:spPr>
          <a:xfrm flipH="1" flipV="1">
            <a:off x="4699598" y="4398509"/>
            <a:ext cx="2676082" cy="4680"/>
          </a:xfrm>
          <a:prstGeom prst="line">
            <a:avLst/>
          </a:prstGeom>
          <a:ln w="28575">
            <a:solidFill>
              <a:srgbClr val="C214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040941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4" grpId="1" animBg="1"/>
      <p:bldP spid="25" grpId="1"/>
      <p:bldP spid="27" grpId="0" animBg="1"/>
      <p:bldP spid="28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Attack (Cont.)</a:t>
            </a:r>
          </a:p>
        </p:txBody>
      </p:sp>
      <p:pic>
        <p:nvPicPr>
          <p:cNvPr id="6" name="Picture 15" descr="Icon&#10;&#10;Description automatically generated">
            <a:extLst>
              <a:ext uri="{FF2B5EF4-FFF2-40B4-BE49-F238E27FC236}">
                <a16:creationId xmlns:a16="http://schemas.microsoft.com/office/drawing/2014/main" id="{887DD5C9-B040-62F6-960F-845652647F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0961" y="2750761"/>
            <a:ext cx="1362392" cy="1874268"/>
          </a:xfrm>
          <a:prstGeom prst="rect">
            <a:avLst/>
          </a:prstGeom>
        </p:spPr>
      </p:pic>
      <p:pic>
        <p:nvPicPr>
          <p:cNvPr id="7" name="Picture 1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E1D07AF-54E5-B064-79DE-C58F537C6A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73814" y="2650504"/>
            <a:ext cx="1145783" cy="197452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C3D166C-DE0C-DE52-163A-228C8CF9EFC7}"/>
              </a:ext>
            </a:extLst>
          </p:cNvPr>
          <p:cNvSpPr txBox="1"/>
          <p:nvPr/>
        </p:nvSpPr>
        <p:spPr>
          <a:xfrm>
            <a:off x="1544766" y="1976016"/>
            <a:ext cx="9163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Fix Bob and consider four execution of the protocol as follows: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8A14B51-D14F-873F-E528-ABED88B49F49}"/>
                  </a:ext>
                </a:extLst>
              </p:cNvPr>
              <p:cNvSpPr txBox="1"/>
              <p:nvPr/>
            </p:nvSpPr>
            <p:spPr>
              <a:xfrm>
                <a:off x="7375680" y="3476965"/>
                <a:ext cx="5678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8A14B51-D14F-873F-E528-ABED88B49F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5680" y="3476965"/>
                <a:ext cx="567835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BE90EDD-A729-F959-727F-41C652ED454E}"/>
                  </a:ext>
                </a:extLst>
              </p:cNvPr>
              <p:cNvSpPr txBox="1"/>
              <p:nvPr/>
            </p:nvSpPr>
            <p:spPr>
              <a:xfrm>
                <a:off x="4135396" y="3476965"/>
                <a:ext cx="5642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BE90EDD-A729-F959-727F-41C652ED45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5396" y="3476965"/>
                <a:ext cx="56420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BE90EDD-A729-F959-727F-41C652ED454E}"/>
                  </a:ext>
                </a:extLst>
              </p:cNvPr>
              <p:cNvSpPr txBox="1"/>
              <p:nvPr/>
            </p:nvSpPr>
            <p:spPr>
              <a:xfrm>
                <a:off x="4135396" y="4213843"/>
                <a:ext cx="5642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BE90EDD-A729-F959-727F-41C652ED45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5396" y="4213843"/>
                <a:ext cx="564202" cy="369332"/>
              </a:xfrm>
              <a:prstGeom prst="rect">
                <a:avLst/>
              </a:prstGeom>
              <a:blipFill>
                <a:blip r:embed="rId8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8A14B51-D14F-873F-E528-ABED88B49F49}"/>
                  </a:ext>
                </a:extLst>
              </p:cNvPr>
              <p:cNvSpPr txBox="1"/>
              <p:nvPr/>
            </p:nvSpPr>
            <p:spPr>
              <a:xfrm>
                <a:off x="7375680" y="4218523"/>
                <a:ext cx="5678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8A14B51-D14F-873F-E528-ABED88B49F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5680" y="4218523"/>
                <a:ext cx="567835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68B85274-2DEC-670F-868D-476697726950}"/>
              </a:ext>
            </a:extLst>
          </p:cNvPr>
          <p:cNvSpPr txBox="1"/>
          <p:nvPr/>
        </p:nvSpPr>
        <p:spPr>
          <a:xfrm>
            <a:off x="3693038" y="3476965"/>
            <a:ext cx="664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5AFA0B-26D2-C675-37FB-4199E8E779A1}"/>
              </a:ext>
            </a:extLst>
          </p:cNvPr>
          <p:cNvSpPr txBox="1"/>
          <p:nvPr/>
        </p:nvSpPr>
        <p:spPr>
          <a:xfrm>
            <a:off x="7939882" y="3476965"/>
            <a:ext cx="664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B5B2EE-3B2C-CE3B-C9F0-C2DCFDE942C3}"/>
              </a:ext>
            </a:extLst>
          </p:cNvPr>
          <p:cNvSpPr txBox="1"/>
          <p:nvPr/>
        </p:nvSpPr>
        <p:spPr>
          <a:xfrm>
            <a:off x="3692154" y="4218523"/>
            <a:ext cx="664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fake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608DB6-D62C-E517-6A73-91402EFE155D}"/>
              </a:ext>
            </a:extLst>
          </p:cNvPr>
          <p:cNvSpPr txBox="1"/>
          <p:nvPr/>
        </p:nvSpPr>
        <p:spPr>
          <a:xfrm>
            <a:off x="7939882" y="4211524"/>
            <a:ext cx="664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fake</a:t>
            </a:r>
          </a:p>
        </p:txBody>
      </p:sp>
      <p:sp>
        <p:nvSpPr>
          <p:cNvPr id="19" name="Footer Placeholder 3">
            <a:extLst>
              <a:ext uri="{FF2B5EF4-FFF2-40B4-BE49-F238E27FC236}">
                <a16:creationId xmlns:a16="http://schemas.microsoft.com/office/drawing/2014/main" id="{FB2A5F92-42F6-B04E-2B11-916215ED8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US" sz="900" dirty="0">
                <a:latin typeface="Calibri"/>
                <a:ea typeface="+mj-lt"/>
                <a:cs typeface="+mj-lt"/>
              </a:rPr>
              <a:t>Fine-Grained Non-Interactive Key-Exchange</a:t>
            </a:r>
            <a:endParaRPr lang="en-US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D1C84F3-0198-A5B0-D5E1-1FC23EF689EE}"/>
              </a:ext>
            </a:extLst>
          </p:cNvPr>
          <p:cNvSpPr/>
          <p:nvPr/>
        </p:nvSpPr>
        <p:spPr>
          <a:xfrm>
            <a:off x="5518127" y="5888134"/>
            <a:ext cx="379071" cy="355018"/>
          </a:xfrm>
          <a:prstGeom prst="roundRect">
            <a:avLst/>
          </a:prstGeom>
          <a:solidFill>
            <a:srgbClr val="EB9AA5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ounded Rectangular Callout 23">
                <a:extLst>
                  <a:ext uri="{FF2B5EF4-FFF2-40B4-BE49-F238E27FC236}">
                    <a16:creationId xmlns:a16="http://schemas.microsoft.com/office/drawing/2014/main" id="{F35FA75A-18BA-CA99-EC80-9817AAC81500}"/>
                  </a:ext>
                </a:extLst>
              </p:cNvPr>
              <p:cNvSpPr/>
              <p:nvPr/>
            </p:nvSpPr>
            <p:spPr>
              <a:xfrm>
                <a:off x="4362710" y="4658750"/>
                <a:ext cx="2689903" cy="1000503"/>
              </a:xfrm>
              <a:prstGeom prst="wedgeRoundRectCallou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𝐴𝑑𝑣𝑒𝑟𝑠𝑎𝑟𝑦</m:t>
                      </m:r>
                      <m:r>
                        <a:rPr lang="en-US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𝑐𝑎𝑛</m:t>
                      </m:r>
                      <m:r>
                        <a:rPr lang="en-US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𝑓𝑖𝑛𝑑</m:t>
                      </m:r>
                    </m:oMath>
                  </m:oMathPara>
                </a14:m>
                <a:endParaRPr lang="en-US" b="0" dirty="0">
                  <a:solidFill>
                    <a:schemeClr val="accent5">
                      <a:lumMod val="50000"/>
                    </a:schemeClr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𝑡h𝑒</m:t>
                      </m:r>
                      <m:r>
                        <a:rPr lang="en-US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𝑠h𝑎𝑟𝑒𝑑</m:t>
                      </m:r>
                      <m:r>
                        <a:rPr lang="en-US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𝑘𝑒𝑦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4" name="Rounded Rectangular Callout 23">
                <a:extLst>
                  <a:ext uri="{FF2B5EF4-FFF2-40B4-BE49-F238E27FC236}">
                    <a16:creationId xmlns:a16="http://schemas.microsoft.com/office/drawing/2014/main" id="{F35FA75A-18BA-CA99-EC80-9817AAC815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2710" y="4658750"/>
                <a:ext cx="2689903" cy="1000503"/>
              </a:xfrm>
              <a:prstGeom prst="wedgeRoundRectCallout">
                <a:avLst/>
              </a:prstGeom>
              <a:blipFill>
                <a:blip r:embed="rId10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77B907A2-0152-9425-B1BA-E712D0F07A56}"/>
              </a:ext>
            </a:extLst>
          </p:cNvPr>
          <p:cNvSpPr txBox="1"/>
          <p:nvPr/>
        </p:nvSpPr>
        <p:spPr>
          <a:xfrm>
            <a:off x="6581652" y="5287202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😈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1B1F0A1-02AD-FA9D-70CA-34E75AADD029}"/>
                  </a:ext>
                </a:extLst>
              </p:cNvPr>
              <p:cNvSpPr/>
              <p:nvPr/>
            </p:nvSpPr>
            <p:spPr>
              <a:xfrm>
                <a:off x="1040555" y="5867665"/>
                <a:ext cx="9994167" cy="3754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/>
                        <m: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i="1" smtClean="0">
                              <a:solidFill>
                                <a:srgbClr val="C214A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C214AE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/>
                        <m:sup>
                          <m:r>
                            <a:rPr lang="en-US" b="0" i="1" smtClean="0">
                              <a:solidFill>
                                <a:srgbClr val="C214AE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/>
                        <m:sup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/>
                        <m:sup>
                          <m: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</m:oMath>
                  </m:oMathPara>
                </a14:m>
                <a:br>
                  <a:rPr lang="en-US" i="1" dirty="0">
                    <a:solidFill>
                      <a:srgbClr val="7030A0"/>
                    </a:solidFill>
                    <a:latin typeface="Cambria Math" panose="02040503050406030204" pitchFamily="18" charset="0"/>
                  </a:rPr>
                </a:br>
                <a:endParaRPr lang="en-US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1B1F0A1-02AD-FA9D-70CA-34E75AADD0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555" y="5867665"/>
                <a:ext cx="9994167" cy="375487"/>
              </a:xfrm>
              <a:prstGeom prst="rect">
                <a:avLst/>
              </a:prstGeom>
              <a:blipFill>
                <a:blip r:embed="rId11"/>
                <a:stretch>
                  <a:fillRect t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29BCF21A-EDA9-9868-274F-4102EC719DB9}"/>
              </a:ext>
            </a:extLst>
          </p:cNvPr>
          <p:cNvSpPr/>
          <p:nvPr/>
        </p:nvSpPr>
        <p:spPr>
          <a:xfrm>
            <a:off x="6143637" y="5888134"/>
            <a:ext cx="379071" cy="355018"/>
          </a:xfrm>
          <a:prstGeom prst="roundRect">
            <a:avLst/>
          </a:prstGeom>
          <a:solidFill>
            <a:srgbClr val="EB9AA5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60CADBAC-3135-9482-A649-AB3677385249}"/>
              </a:ext>
            </a:extLst>
          </p:cNvPr>
          <p:cNvSpPr/>
          <p:nvPr/>
        </p:nvSpPr>
        <p:spPr>
          <a:xfrm>
            <a:off x="6740931" y="5888134"/>
            <a:ext cx="379071" cy="355018"/>
          </a:xfrm>
          <a:prstGeom prst="roundRect">
            <a:avLst/>
          </a:prstGeom>
          <a:solidFill>
            <a:srgbClr val="EB9AA5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4FACF36-4A0A-9D96-DA13-C3442D05B926}"/>
              </a:ext>
            </a:extLst>
          </p:cNvPr>
          <p:cNvCxnSpPr/>
          <p:nvPr/>
        </p:nvCxnSpPr>
        <p:spPr>
          <a:xfrm>
            <a:off x="4699598" y="3661631"/>
            <a:ext cx="26760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D41DAD3-27AE-6236-FA15-0EEE521C624B}"/>
              </a:ext>
            </a:extLst>
          </p:cNvPr>
          <p:cNvCxnSpPr/>
          <p:nvPr/>
        </p:nvCxnSpPr>
        <p:spPr>
          <a:xfrm flipH="1">
            <a:off x="4699598" y="3661631"/>
            <a:ext cx="2676082" cy="73687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524AAA7-CA35-1A7E-FD00-1E7DBEFBBB2F}"/>
              </a:ext>
            </a:extLst>
          </p:cNvPr>
          <p:cNvCxnSpPr/>
          <p:nvPr/>
        </p:nvCxnSpPr>
        <p:spPr>
          <a:xfrm>
            <a:off x="4699598" y="3661631"/>
            <a:ext cx="2676082" cy="74155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BBBFCF6-48EE-71A0-69BB-CDC5D161AF5F}"/>
              </a:ext>
            </a:extLst>
          </p:cNvPr>
          <p:cNvCxnSpPr/>
          <p:nvPr/>
        </p:nvCxnSpPr>
        <p:spPr>
          <a:xfrm flipH="1" flipV="1">
            <a:off x="4699598" y="4398509"/>
            <a:ext cx="2676082" cy="4680"/>
          </a:xfrm>
          <a:prstGeom prst="line">
            <a:avLst/>
          </a:prstGeom>
          <a:ln w="28575">
            <a:solidFill>
              <a:srgbClr val="C214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F0408525-D7F0-F42B-150D-B33857300107}"/>
              </a:ext>
            </a:extLst>
          </p:cNvPr>
          <p:cNvSpPr/>
          <p:nvPr/>
        </p:nvSpPr>
        <p:spPr>
          <a:xfrm>
            <a:off x="4966382" y="5877899"/>
            <a:ext cx="379071" cy="355018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159429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784C0B-A138-5050-52E8-0BD614421E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472420" cy="40233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Show how an adversary can find the key when there are no equality queries.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Show how to reduce breaking 3-NIKE in Maurer’s GGM to breaking 3-NIKE with no equality queries.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Extend the definition of heavy learner in the random oracle to Maurer’s GGM.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0BC1D855-B6DA-90BC-3B94-726D4B62A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US" sz="900" dirty="0">
                <a:latin typeface="Calibri"/>
                <a:ea typeface="+mj-lt"/>
                <a:cs typeface="+mj-lt"/>
              </a:rPr>
              <a:t>Fine-Grained Non-Interactive Key-Exchange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5FAF86F-C09F-2C0F-DE64-8CE9175AD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/>
              <a:t>Breaking 3-NIKE in Maurer’s GGM</a:t>
            </a:r>
          </a:p>
        </p:txBody>
      </p:sp>
    </p:spTree>
    <p:extLst>
      <p:ext uri="{BB962C8B-B14F-4D97-AF65-F5344CB8AC3E}">
        <p14:creationId xmlns:p14="http://schemas.microsoft.com/office/powerpoint/2010/main" val="2620548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Contribution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562B2683-290C-00EF-EF21-E2564975862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2092041"/>
                <a:ext cx="10058400" cy="2924428"/>
              </a:xfrm>
            </p:spPr>
            <p:txBody>
              <a:bodyPr>
                <a:noAutofit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US" sz="2000" b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</a:rPr>
                  <a:t>4-NIKE with security against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sz="2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b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</a:rPr>
                  <a:t>-time adversaries in </a:t>
                </a:r>
                <a:r>
                  <a:rPr lang="en-US" sz="2000" b="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</a:rPr>
                  <a:t>Shoup’s</a:t>
                </a:r>
                <a:r>
                  <a:rPr lang="en-US" sz="2000" b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</a:rPr>
                  <a:t> GGM.</a:t>
                </a:r>
              </a:p>
              <a:p>
                <a:pPr marL="749808" lvl="1" indent="-457200">
                  <a:buFont typeface="Arial" panose="020B0604020202020204" pitchFamily="34" charset="0"/>
                  <a:buChar char="•"/>
                </a:pPr>
                <a:r>
                  <a:rPr lang="en-US" b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</a:rPr>
                  <a:t>Generalizes 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b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</a:rPr>
                  <a:t>-NIKE against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𝑜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b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</a:rPr>
                  <a:t> adversaries in generic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b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</a:rPr>
                  <a:t>-linear group model.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>
                    <a:latin typeface="+mj-lt"/>
                  </a:rPr>
                  <a:t>Breaking 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b="0" dirty="0">
                    <a:latin typeface="+mj-lt"/>
                  </a:rPr>
                  <a:t>-query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2000" b="0" dirty="0">
                    <a:latin typeface="+mj-lt"/>
                  </a:rPr>
                  <a:t>-NIKE in Maurer’s GGM by a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b="0" dirty="0">
                    <a:latin typeface="+mj-lt"/>
                  </a:rPr>
                  <a:t>-query adversary.</a:t>
                </a:r>
              </a:p>
              <a:p>
                <a:pPr marL="749808" lvl="1" indent="-45720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+mj-lt"/>
                  </a:rPr>
                  <a:t>Limitation on fine-grained security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b="0" dirty="0">
                    <a:latin typeface="+mj-lt"/>
                  </a:rPr>
                  <a:t>-NIKE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&gt;2</m:t>
                    </m:r>
                  </m:oMath>
                </a14:m>
                <a:r>
                  <a:rPr lang="en-US" b="0" dirty="0">
                    <a:latin typeface="+mj-lt"/>
                  </a:rPr>
                  <a:t> over generic groups.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000" dirty="0">
                    <a:solidFill>
                      <a:srgbClr val="FF0000"/>
                    </a:solidFill>
                    <a:latin typeface="+mj-lt"/>
                  </a:rPr>
                  <a:t>Fine-grained 3-NIKE protocol with security against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𝑜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1.5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000" b="0" dirty="0">
                    <a:solidFill>
                      <a:srgbClr val="FF0000"/>
                    </a:solidFill>
                    <a:latin typeface="+mj-lt"/>
                  </a:rPr>
                  <a:t>-time adversaries in ROM.</a:t>
                </a:r>
              </a:p>
              <a:p>
                <a:pPr marL="749808" lvl="1" indent="-45720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FF0000"/>
                    </a:solidFill>
                    <a:latin typeface="+mj-lt"/>
                  </a:rPr>
                  <a:t>Generalizes 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b="0" dirty="0">
                    <a:solidFill>
                      <a:srgbClr val="FF0000"/>
                    </a:solidFill>
                    <a:latin typeface="+mj-lt"/>
                  </a:rPr>
                  <a:t>-NIKE against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(1+</m:t>
                        </m:r>
                        <m:f>
                          <m:f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dirty="0">
                    <a:solidFill>
                      <a:srgbClr val="FF0000"/>
                    </a:solidFill>
                    <a:latin typeface="+mj-lt"/>
                  </a:rPr>
                  <a:t>-time adversaries.</a:t>
                </a:r>
                <a:endParaRPr lang="en-US" sz="2000" b="0" dirty="0">
                  <a:solidFill>
                    <a:srgbClr val="FF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562B2683-290C-00EF-EF21-E256497586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2092041"/>
                <a:ext cx="10058400" cy="2924428"/>
              </a:xfrm>
              <a:blipFill>
                <a:blip r:embed="rId3"/>
                <a:stretch>
                  <a:fillRect l="-1513" t="-2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dirty="0">
                <a:latin typeface="Calibri"/>
                <a:ea typeface="+mj-lt"/>
                <a:cs typeface="+mj-lt"/>
              </a:rPr>
              <a:t>Fine-Grained Non-Interactive Key-Exchange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00002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-NIKE in Random Oracle Model</a:t>
                </a:r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135" b="-23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562B2683-290C-00EF-EF21-E2564975862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2092040"/>
                <a:ext cx="10058400" cy="3991259"/>
              </a:xfrm>
            </p:spPr>
            <p:txBody>
              <a:bodyPr>
                <a:noAutofit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US" sz="2000" b="0" dirty="0">
                    <a:solidFill>
                      <a:srgbClr val="FF0000"/>
                    </a:solidFill>
                  </a:rPr>
                  <a:t> </a:t>
                </a:r>
                <a:r>
                  <a:rPr lang="en-US" sz="2000" b="0" dirty="0"/>
                  <a:t>Similar to Merkle’s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000" b="0" dirty="0"/>
                  <a:t>-NIKE protocol, parties choose a set of private randomness.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Each party computes and outputs the output of the random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000" b="0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on its randomness.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000" b="0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All parties look for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2000" b="0" dirty="0"/>
                  <a:t>-way collision based on the transcript.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en-US" dirty="0">
                  <a:solidFill>
                    <a:srgbClr val="FF0000"/>
                  </a:solidFill>
                </a:endParaRPr>
              </a:p>
              <a:p>
                <a:pPr>
                  <a:buFont typeface="Wingdings" pitchFamily="2" charset="2"/>
                  <a:buChar char="Ø"/>
                </a:pPr>
                <a:r>
                  <a:rPr lang="en-US" sz="2000" b="0" dirty="0">
                    <a:solidFill>
                      <a:srgbClr val="FF0000"/>
                    </a:solidFill>
                  </a:rPr>
                  <a:t> </a:t>
                </a:r>
                <a:r>
                  <a:rPr lang="en-US" sz="2000" b="0" dirty="0"/>
                  <a:t>Merkle’s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000" b="0" dirty="0"/>
                  <a:t>-NIKE has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𝑜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000" b="0" dirty="0">
                    <a:solidFill>
                      <a:srgbClr val="FF0000"/>
                    </a:solidFill>
                  </a:rPr>
                  <a:t> </a:t>
                </a:r>
                <a:r>
                  <a:rPr lang="en-US" sz="2000" b="0" dirty="0"/>
                  <a:t>security gap (</a:t>
                </a:r>
                <a:r>
                  <a:rPr lang="en-US" sz="1600" b="0" dirty="0"/>
                  <a:t>to satisfy completeness and soundness</a:t>
                </a:r>
                <a:r>
                  <a:rPr lang="en-US" b="0" dirty="0"/>
                  <a:t>).</a:t>
                </a:r>
              </a:p>
              <a:p>
                <a:pPr>
                  <a:buFont typeface="Wingdings" pitchFamily="2" charset="2"/>
                  <a:buChar char="Ø"/>
                </a:pPr>
                <a:r>
                  <a:rPr lang="en-US" b="0" dirty="0">
                    <a:solidFill>
                      <a:srgbClr val="FF0000"/>
                    </a:solidFill>
                  </a:rPr>
                  <a:t> </a:t>
                </a:r>
                <a:r>
                  <a:rPr lang="en-US" b="0" dirty="0"/>
                  <a:t>Our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2000" b="0" dirty="0"/>
                  <a:t>-NIKE has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𝑜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1.5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000" b="0" dirty="0">
                    <a:solidFill>
                      <a:srgbClr val="FF0000"/>
                    </a:solidFill>
                  </a:rPr>
                  <a:t> </a:t>
                </a:r>
                <a:r>
                  <a:rPr lang="en-US" sz="2000" b="0" dirty="0"/>
                  <a:t>security gap (</a:t>
                </a:r>
                <a:r>
                  <a:rPr lang="en-US" sz="1600" b="0" dirty="0"/>
                  <a:t>to satisfy completeness and soundness</a:t>
                </a:r>
                <a:r>
                  <a:rPr lang="en-US" b="0" dirty="0"/>
                  <a:t>) using the same trick.</a:t>
                </a:r>
              </a:p>
              <a:p>
                <a:pPr>
                  <a:buFont typeface="Wingdings" pitchFamily="2" charset="2"/>
                  <a:buChar char="Ø"/>
                </a:pPr>
                <a:endParaRPr lang="en-US" sz="2000" dirty="0">
                  <a:solidFill>
                    <a:srgbClr val="FF0000"/>
                  </a:solidFill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b="0" dirty="0">
                    <a:solidFill>
                      <a:srgbClr val="FF0000"/>
                    </a:solidFill>
                  </a:rPr>
                  <a:t> </a:t>
                </a:r>
                <a:r>
                  <a:rPr lang="en-US" sz="1800" dirty="0"/>
                  <a:t>This generalization has not been found before to the best of our knowledge.</a:t>
                </a:r>
                <a:endParaRPr lang="en-US" sz="2000" b="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562B2683-290C-00EF-EF21-E256497586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2092040"/>
                <a:ext cx="10058400" cy="3991259"/>
              </a:xfrm>
              <a:blipFill>
                <a:blip r:embed="rId4"/>
                <a:stretch>
                  <a:fillRect l="-1513" t="-18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dirty="0">
                <a:latin typeface="Calibri"/>
                <a:ea typeface="+mj-lt"/>
                <a:cs typeface="+mj-lt"/>
              </a:rPr>
              <a:t>Fine-Grained Non-Interactive Key-Exchange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584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961481"/>
            <a:ext cx="10058400" cy="4023360"/>
          </a:xfrm>
        </p:spPr>
        <p:txBody>
          <a:bodyPr vert="horz" lIns="0" tIns="45720" rIns="0" bIns="45720" rtlCol="0" anchor="t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 Definition Overview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Previous Works and Our Contribution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Technical Overview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Conclusion</a:t>
            </a:r>
            <a:r>
              <a:rPr lang="en-US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Open Problems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01A3779B-2464-557A-AD20-63EBE1024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dirty="0">
                <a:latin typeface="Calibri"/>
                <a:ea typeface="+mj-lt"/>
                <a:cs typeface="+mj-lt"/>
              </a:rPr>
              <a:t>Fine-Grained Non-Interactive Key-Exchange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3117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961481"/>
                <a:ext cx="10058400" cy="4023360"/>
              </a:xfrm>
            </p:spPr>
            <p:txBody>
              <a:bodyPr vert="horz" lIns="0" tIns="45720" rIns="0" bIns="45720" rtlCol="0" anchor="t">
                <a:normAutofit/>
              </a:bodyPr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tx1"/>
                    </a:solidFill>
                  </a:rPr>
                  <a:t> Introducing a construction of 4-NIKE in the </a:t>
                </a:r>
                <a:r>
                  <a:rPr lang="en-US" dirty="0" err="1">
                    <a:solidFill>
                      <a:schemeClr val="tx1"/>
                    </a:solidFill>
                  </a:rPr>
                  <a:t>Shoup’s</a:t>
                </a:r>
                <a:r>
                  <a:rPr lang="en-US" dirty="0">
                    <a:solidFill>
                      <a:schemeClr val="tx1"/>
                    </a:solidFill>
                  </a:rPr>
                  <a:t> GGM with </a:t>
                </a:r>
                <a:r>
                  <a:rPr lang="en-US" b="1" dirty="0">
                    <a:solidFill>
                      <a:schemeClr val="tx1"/>
                    </a:solidFill>
                  </a:rPr>
                  <a:t>standard assumptions</a:t>
                </a:r>
                <a:r>
                  <a:rPr lang="en-US" dirty="0">
                    <a:solidFill>
                      <a:schemeClr val="tx1"/>
                    </a:solidFill>
                  </a:rPr>
                  <a:t>.</a:t>
                </a:r>
                <a:endParaRPr lang="en-US" b="1" dirty="0">
                  <a:solidFill>
                    <a:schemeClr val="tx1"/>
                  </a:solidFill>
                </a:endParaRP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tx1"/>
                    </a:solidFill>
                  </a:rPr>
                  <a:t>Combining the idea of Merkle (using a random oracle) with the idea of 4-NIKE from an idealized 2-NIKE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tx1"/>
                    </a:solidFill>
                  </a:rPr>
                  <a:t>Quadratic security gap in </a:t>
                </a:r>
                <a:r>
                  <a:rPr lang="en-US" dirty="0" err="1">
                    <a:solidFill>
                      <a:schemeClr val="tx1"/>
                    </a:solidFill>
                  </a:rPr>
                  <a:t>Shoup’s</a:t>
                </a:r>
                <a:r>
                  <a:rPr lang="en-US" dirty="0">
                    <a:solidFill>
                      <a:schemeClr val="tx1"/>
                    </a:solidFill>
                  </a:rPr>
                  <a:t> GGM</a:t>
                </a:r>
                <a:endParaRPr lang="en-US" b="1" dirty="0">
                  <a:solidFill>
                    <a:schemeClr val="tx1"/>
                  </a:solidFill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b="1" dirty="0">
                    <a:solidFill>
                      <a:schemeClr val="tx1"/>
                    </a:solidFill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</a:rPr>
                  <a:t>In Maurer’s GGM, one cannot achieve more than quadratic security gap. 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tx1"/>
                    </a:solidFill>
                  </a:rPr>
                  <a:t> A fine-grained 3-NIKE protocol with security against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𝑜</m:t>
                    </m:r>
                    <m:d>
                      <m:d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1.5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-time adversaries in ROM.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tx1"/>
                    </a:solidFill>
                  </a:rPr>
                  <a:t>Natural generalization of the seminal protocol of Merkle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961481"/>
                <a:ext cx="10058400" cy="4023360"/>
              </a:xfrm>
              <a:blipFill>
                <a:blip r:embed="rId4"/>
                <a:stretch>
                  <a:fillRect l="-1387" t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01A3779B-2464-557A-AD20-63EBE1024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dirty="0">
                <a:latin typeface="Calibri"/>
                <a:ea typeface="+mj-lt"/>
                <a:cs typeface="+mj-lt"/>
              </a:rPr>
              <a:t>Fine-Grained Non-Interactive Key-Exchange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8483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961481"/>
            <a:ext cx="10058400" cy="4023360"/>
          </a:xfrm>
        </p:spPr>
        <p:txBody>
          <a:bodyPr vert="horz" lIns="0" tIns="45720" rIns="0" bIns="45720" rtlCol="0" anchor="t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 Definition Overview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Previous Works and Our Contribution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Technical Overview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Conclusion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 Open Problems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01A3779B-2464-557A-AD20-63EBE1024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dirty="0">
                <a:latin typeface="Calibri"/>
                <a:ea typeface="+mj-lt"/>
                <a:cs typeface="+mj-lt"/>
              </a:rPr>
              <a:t>Fine-Grained Non-Interactive Key-Exchange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12706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961481"/>
            <a:ext cx="10058400" cy="4023360"/>
          </a:xfrm>
        </p:spPr>
        <p:txBody>
          <a:bodyPr vert="horz" lIns="0" tIns="45720" rIns="0" bIns="45720" rtlCol="0" anchor="t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 Can one close the gap between our negative and positive result?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 by either building a 4-NIKE with quadratic security in Maurer’s GGM, or by extending the impossibility result to </a:t>
            </a:r>
            <a:r>
              <a:rPr lang="en-US" dirty="0" err="1">
                <a:solidFill>
                  <a:schemeClr val="tx1"/>
                </a:solidFill>
              </a:rPr>
              <a:t>Shoup’s</a:t>
            </a:r>
            <a:r>
              <a:rPr lang="en-US" dirty="0">
                <a:solidFill>
                  <a:schemeClr val="tx1"/>
                </a:solidFill>
              </a:rPr>
              <a:t> GGM.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Recall that our 4-NIKE construction is in </a:t>
            </a:r>
            <a:r>
              <a:rPr lang="en-US" dirty="0" err="1">
                <a:solidFill>
                  <a:schemeClr val="tx1"/>
                </a:solidFill>
              </a:rPr>
              <a:t>Shoup’s</a:t>
            </a:r>
            <a:r>
              <a:rPr lang="en-US" dirty="0">
                <a:solidFill>
                  <a:schemeClr val="tx1"/>
                </a:solidFill>
              </a:rPr>
              <a:t> GGM while our lower bound is in Maurer’s GGM.</a:t>
            </a:r>
          </a:p>
          <a:p>
            <a:pPr marL="201168" lvl="1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 Is it possible to base the mentioned 4-NIKE protocol on weaker assumptions?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01A3779B-2464-557A-AD20-63EBE1024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dirty="0">
                <a:latin typeface="Calibri"/>
                <a:ea typeface="+mj-lt"/>
                <a:cs typeface="+mj-lt"/>
              </a:rPr>
              <a:t>Fine-Grained Non-Interactive Key-Exchange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214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6">
            <a:extLst>
              <a:ext uri="{FF2B5EF4-FFF2-40B4-BE49-F238E27FC236}">
                <a16:creationId xmlns:a16="http://schemas.microsoft.com/office/drawing/2014/main" id="{8C6E698C-8155-4B8B-BDC9-B7299772B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5201" y="643467"/>
            <a:ext cx="6255026" cy="5054008"/>
          </a:xfrm>
        </p:spPr>
        <p:txBody>
          <a:bodyPr anchor="ctr">
            <a:normAutofit/>
          </a:bodyPr>
          <a:lstStyle/>
          <a:p>
            <a:pPr algn="r"/>
            <a:r>
              <a:rPr lang="en-US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lt"/>
                <a:cs typeface="+mj-lt"/>
              </a:rPr>
              <a:t>Thank You!</a:t>
            </a:r>
            <a:endParaRPr lang="en-US" sz="6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Calibri Light"/>
            </a:endParaRPr>
          </a:p>
        </p:txBody>
      </p:sp>
      <p:cxnSp>
        <p:nvCxnSpPr>
          <p:cNvPr id="20" name="Straight Connector 8">
            <a:extLst>
              <a:ext uri="{FF2B5EF4-FFF2-40B4-BE49-F238E27FC236}">
                <a16:creationId xmlns:a16="http://schemas.microsoft.com/office/drawing/2014/main" id="{09525C9A-1972-4836-BA7A-706C946EF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4656" y="1391367"/>
            <a:ext cx="0" cy="355820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10">
            <a:extLst>
              <a:ext uri="{FF2B5EF4-FFF2-40B4-BE49-F238E27FC236}">
                <a16:creationId xmlns:a16="http://schemas.microsoft.com/office/drawing/2014/main" id="{8A549DE7-671D-4575-AF43-858FD99981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12">
            <a:extLst>
              <a:ext uri="{FF2B5EF4-FFF2-40B4-BE49-F238E27FC236}">
                <a16:creationId xmlns:a16="http://schemas.microsoft.com/office/drawing/2014/main" id="{C22D9B36-9BE7-472B-8808-7E0D681073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40942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14DA4C3E-520B-E9B3-AB4D-A1C5867B8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US" sz="900" dirty="0">
                <a:latin typeface="Calibri"/>
                <a:ea typeface="+mj-lt"/>
                <a:cs typeface="+mj-lt"/>
              </a:rPr>
              <a:t>Fine-Grained Non-Interactive Key-Exchange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487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appy Bee">
            <a:extLst>
              <a:ext uri="{FF2B5EF4-FFF2-40B4-BE49-F238E27FC236}">
                <a16:creationId xmlns:a16="http://schemas.microsoft.com/office/drawing/2014/main" id="{81C6489F-400A-D549-B1CC-120C0B9D4D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96171" y="2266719"/>
            <a:ext cx="715643" cy="715643"/>
          </a:xfrm>
        </p:spPr>
      </p:pic>
      <p:sp>
        <p:nvSpPr>
          <p:cNvPr id="26" name="Footer Placeholder 3">
            <a:extLst>
              <a:ext uri="{FF2B5EF4-FFF2-40B4-BE49-F238E27FC236}">
                <a16:creationId xmlns:a16="http://schemas.microsoft.com/office/drawing/2014/main" id="{BF9C9C30-5420-6D7B-103C-D77919720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dirty="0">
                <a:latin typeface="Calibri"/>
                <a:ea typeface="+mj-lt"/>
                <a:cs typeface="+mj-lt"/>
              </a:rPr>
              <a:t>Fine-Grained Non-Interactive Key-Exchange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9F2ECF6-0D4C-396B-6616-01A7EDFDC7AA}"/>
              </a:ext>
            </a:extLst>
          </p:cNvPr>
          <p:cNvSpPr>
            <a:spLocks noGrp="1"/>
          </p:cNvSpPr>
          <p:nvPr/>
        </p:nvSpPr>
        <p:spPr>
          <a:xfrm>
            <a:off x="1098087" y="319698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K-Party Non-Interactive Key-Exchange (K-NIKE)</a:t>
            </a:r>
            <a:endParaRPr lang="en-US" sz="40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55E529D-DB11-B4FB-9271-3FEA857A117A}"/>
                  </a:ext>
                </a:extLst>
              </p:cNvPr>
              <p:cNvSpPr txBox="1"/>
              <p:nvPr/>
            </p:nvSpPr>
            <p:spPr>
              <a:xfrm>
                <a:off x="1324294" y="2982362"/>
                <a:ext cx="25939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55E529D-DB11-B4FB-9271-3FEA857A11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4294" y="2982362"/>
                <a:ext cx="259396" cy="246221"/>
              </a:xfrm>
              <a:prstGeom prst="rect">
                <a:avLst/>
              </a:prstGeom>
              <a:blipFill>
                <a:blip r:embed="rId6"/>
                <a:stretch>
                  <a:fillRect l="-14286" r="-4762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6" descr="Happy Bee">
            <a:extLst>
              <a:ext uri="{FF2B5EF4-FFF2-40B4-BE49-F238E27FC236}">
                <a16:creationId xmlns:a16="http://schemas.microsoft.com/office/drawing/2014/main" id="{8CFEEEEB-F2E3-A0B0-9C67-D70C18AB2D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885" y="3271596"/>
            <a:ext cx="715643" cy="7156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FF2A36A-EB28-63B9-6484-04122CC7CB8D}"/>
                  </a:ext>
                </a:extLst>
              </p:cNvPr>
              <p:cNvSpPr txBox="1"/>
              <p:nvPr/>
            </p:nvSpPr>
            <p:spPr>
              <a:xfrm>
                <a:off x="1320008" y="3987239"/>
                <a:ext cx="25939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FF2A36A-EB28-63B9-6484-04122CC7CB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0008" y="3987239"/>
                <a:ext cx="259396" cy="246221"/>
              </a:xfrm>
              <a:prstGeom prst="rect">
                <a:avLst/>
              </a:prstGeom>
              <a:blipFill>
                <a:blip r:embed="rId7"/>
                <a:stretch>
                  <a:fillRect l="-19048" r="-4762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6" descr="Happy Bee">
            <a:extLst>
              <a:ext uri="{FF2B5EF4-FFF2-40B4-BE49-F238E27FC236}">
                <a16:creationId xmlns:a16="http://schemas.microsoft.com/office/drawing/2014/main" id="{6F6B7A6F-9756-09B4-5304-F51F1F547E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885" y="4966155"/>
            <a:ext cx="715643" cy="7156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C189869-5F1D-4FCA-A2B9-14B64E4C6FCE}"/>
                  </a:ext>
                </a:extLst>
              </p:cNvPr>
              <p:cNvSpPr txBox="1"/>
              <p:nvPr/>
            </p:nvSpPr>
            <p:spPr>
              <a:xfrm>
                <a:off x="1320008" y="5681798"/>
                <a:ext cx="25939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C189869-5F1D-4FCA-A2B9-14B64E4C6F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0008" y="5681798"/>
                <a:ext cx="259396" cy="246221"/>
              </a:xfrm>
              <a:prstGeom prst="rect">
                <a:avLst/>
              </a:prstGeom>
              <a:blipFill>
                <a:blip r:embed="rId8"/>
                <a:stretch>
                  <a:fillRect l="-23810" r="-9524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3A2A025-7DE3-0F88-F5E9-99E0C5F92931}"/>
                  </a:ext>
                </a:extLst>
              </p:cNvPr>
              <p:cNvSpPr txBox="1"/>
              <p:nvPr/>
            </p:nvSpPr>
            <p:spPr>
              <a:xfrm>
                <a:off x="1324672" y="4442935"/>
                <a:ext cx="12503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3A2A025-7DE3-0F88-F5E9-99E0C5F929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4672" y="4442935"/>
                <a:ext cx="125034" cy="276999"/>
              </a:xfrm>
              <a:prstGeom prst="rect">
                <a:avLst/>
              </a:prstGeom>
              <a:blipFill>
                <a:blip r:embed="rId9"/>
                <a:stretch>
                  <a:fillRect l="-36364" r="-27273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1ECE0FE-C657-0CBF-5066-DC134C6B1852}"/>
              </a:ext>
            </a:extLst>
          </p:cNvPr>
          <p:cNvCxnSpPr/>
          <p:nvPr/>
        </p:nvCxnSpPr>
        <p:spPr>
          <a:xfrm>
            <a:off x="670171" y="3002301"/>
            <a:ext cx="3542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BDB5839-B2E8-0159-A520-E3F82FA53AA6}"/>
                  </a:ext>
                </a:extLst>
              </p:cNvPr>
              <p:cNvSpPr txBox="1"/>
              <p:nvPr/>
            </p:nvSpPr>
            <p:spPr>
              <a:xfrm>
                <a:off x="725182" y="2657344"/>
                <a:ext cx="23852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BDB5839-B2E8-0159-A520-E3F82FA53A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182" y="2657344"/>
                <a:ext cx="238527" cy="276999"/>
              </a:xfrm>
              <a:prstGeom prst="rect">
                <a:avLst/>
              </a:prstGeom>
              <a:blipFill>
                <a:blip r:embed="rId10"/>
                <a:stretch>
                  <a:fillRect l="-15789" r="-10526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F093007-146B-59F5-9C88-2FD6B908A9CA}"/>
              </a:ext>
            </a:extLst>
          </p:cNvPr>
          <p:cNvCxnSpPr/>
          <p:nvPr/>
        </p:nvCxnSpPr>
        <p:spPr>
          <a:xfrm>
            <a:off x="667332" y="3920681"/>
            <a:ext cx="3542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0049A79-1563-DCB9-95DB-365780890CBD}"/>
                  </a:ext>
                </a:extLst>
              </p:cNvPr>
              <p:cNvSpPr txBox="1"/>
              <p:nvPr/>
            </p:nvSpPr>
            <p:spPr>
              <a:xfrm>
                <a:off x="725182" y="3578700"/>
                <a:ext cx="24384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0049A79-1563-DCB9-95DB-365780890C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182" y="3578700"/>
                <a:ext cx="243848" cy="276999"/>
              </a:xfrm>
              <a:prstGeom prst="rect">
                <a:avLst/>
              </a:prstGeom>
              <a:blipFill>
                <a:blip r:embed="rId11"/>
                <a:stretch>
                  <a:fillRect l="-15000" r="-5000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36257CD-64DF-D784-C7AE-167BF466EBC8}"/>
              </a:ext>
            </a:extLst>
          </p:cNvPr>
          <p:cNvCxnSpPr/>
          <p:nvPr/>
        </p:nvCxnSpPr>
        <p:spPr>
          <a:xfrm>
            <a:off x="709112" y="5611061"/>
            <a:ext cx="3542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EB37DB3-593C-180F-0AF8-329C3D6600B7}"/>
                  </a:ext>
                </a:extLst>
              </p:cNvPr>
              <p:cNvSpPr txBox="1"/>
              <p:nvPr/>
            </p:nvSpPr>
            <p:spPr>
              <a:xfrm>
                <a:off x="774491" y="5266103"/>
                <a:ext cx="27296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EB37DB3-593C-180F-0AF8-329C3D6600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491" y="5266103"/>
                <a:ext cx="272960" cy="276999"/>
              </a:xfrm>
              <a:prstGeom prst="rect">
                <a:avLst/>
              </a:prstGeom>
              <a:blipFill>
                <a:blip r:embed="rId12"/>
                <a:stretch>
                  <a:fillRect l="-8696" r="-4348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0F696DD-753D-ACA6-C72C-C6BEE31D757B}"/>
                  </a:ext>
                </a:extLst>
              </p:cNvPr>
              <p:cNvSpPr txBox="1"/>
              <p:nvPr/>
            </p:nvSpPr>
            <p:spPr>
              <a:xfrm>
                <a:off x="1919531" y="3595221"/>
                <a:ext cx="125476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,⋯,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0F696DD-753D-ACA6-C72C-C6BEE31D75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9531" y="3595221"/>
                <a:ext cx="1254767" cy="276999"/>
              </a:xfrm>
              <a:prstGeom prst="rect">
                <a:avLst/>
              </a:prstGeom>
              <a:blipFill>
                <a:blip r:embed="rId13"/>
                <a:stretch>
                  <a:fillRect l="-9000" t="-27273" r="-10000" b="-5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4E8C548-830C-03A9-4302-00978A866993}"/>
                  </a:ext>
                </a:extLst>
              </p:cNvPr>
              <p:cNvSpPr txBox="1"/>
              <p:nvPr/>
            </p:nvSpPr>
            <p:spPr>
              <a:xfrm>
                <a:off x="1939990" y="2657344"/>
                <a:ext cx="125476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,⋯,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4E8C548-830C-03A9-4302-00978A8669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9990" y="2657344"/>
                <a:ext cx="1254767" cy="276999"/>
              </a:xfrm>
              <a:prstGeom prst="rect">
                <a:avLst/>
              </a:prstGeom>
              <a:blipFill>
                <a:blip r:embed="rId14"/>
                <a:stretch>
                  <a:fillRect l="-8000" t="-27273" r="-10000" b="-5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3A7811D-81D4-6C23-ADD7-65E47750741C}"/>
                  </a:ext>
                </a:extLst>
              </p:cNvPr>
              <p:cNvSpPr txBox="1"/>
              <p:nvPr/>
            </p:nvSpPr>
            <p:spPr>
              <a:xfrm>
                <a:off x="1988687" y="5333534"/>
                <a:ext cx="125476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,⋯,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3A7811D-81D4-6C23-ADD7-65E4775074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8687" y="5333534"/>
                <a:ext cx="1254767" cy="276999"/>
              </a:xfrm>
              <a:prstGeom prst="rect">
                <a:avLst/>
              </a:prstGeom>
              <a:blipFill>
                <a:blip r:embed="rId15"/>
                <a:stretch>
                  <a:fillRect l="-9000" t="-27273" r="-10000" b="-5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A0D40E5-70C7-9F06-EE7F-9E948C2E08D0}"/>
                  </a:ext>
                </a:extLst>
              </p:cNvPr>
              <p:cNvSpPr txBox="1"/>
              <p:nvPr/>
            </p:nvSpPr>
            <p:spPr>
              <a:xfrm>
                <a:off x="2510487" y="4453690"/>
                <a:ext cx="12503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A0D40E5-70C7-9F06-EE7F-9E948C2E08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0487" y="4453690"/>
                <a:ext cx="125034" cy="276999"/>
              </a:xfrm>
              <a:prstGeom prst="rect">
                <a:avLst/>
              </a:prstGeom>
              <a:blipFill>
                <a:blip r:embed="rId16"/>
                <a:stretch>
                  <a:fillRect l="-36364" r="-36364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147AB58-E298-1C0C-C488-A89BAB77A9DC}"/>
                  </a:ext>
                </a:extLst>
              </p:cNvPr>
              <p:cNvSpPr txBox="1"/>
              <p:nvPr/>
            </p:nvSpPr>
            <p:spPr>
              <a:xfrm>
                <a:off x="3590966" y="2657344"/>
                <a:ext cx="24686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147AB58-E298-1C0C-C488-A89BAB77A9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0966" y="2657344"/>
                <a:ext cx="246862" cy="276999"/>
              </a:xfrm>
              <a:prstGeom prst="rect">
                <a:avLst/>
              </a:prstGeom>
              <a:blipFill>
                <a:blip r:embed="rId17"/>
                <a:stretch>
                  <a:fillRect l="-9524" r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DC961C6-1F7B-7CFC-8B7B-881BE4CA1FDC}"/>
                  </a:ext>
                </a:extLst>
              </p:cNvPr>
              <p:cNvSpPr txBox="1"/>
              <p:nvPr/>
            </p:nvSpPr>
            <p:spPr>
              <a:xfrm>
                <a:off x="3590966" y="3595221"/>
                <a:ext cx="24686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DC961C6-1F7B-7CFC-8B7B-881BE4CA1F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0966" y="3595221"/>
                <a:ext cx="246862" cy="276999"/>
              </a:xfrm>
              <a:prstGeom prst="rect">
                <a:avLst/>
              </a:prstGeom>
              <a:blipFill>
                <a:blip r:embed="rId17"/>
                <a:stretch>
                  <a:fillRect l="-9524" r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5706207-3741-12E9-3764-BCBAC770BE21}"/>
                  </a:ext>
                </a:extLst>
              </p:cNvPr>
              <p:cNvSpPr txBox="1"/>
              <p:nvPr/>
            </p:nvSpPr>
            <p:spPr>
              <a:xfrm>
                <a:off x="3595222" y="5333533"/>
                <a:ext cx="24686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5706207-3741-12E9-3764-BCBAC770BE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5222" y="5333533"/>
                <a:ext cx="246862" cy="276999"/>
              </a:xfrm>
              <a:prstGeom prst="rect">
                <a:avLst/>
              </a:prstGeom>
              <a:blipFill>
                <a:blip r:embed="rId18"/>
                <a:stretch>
                  <a:fillRect l="-15000" r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5F6C071-F1B4-D24B-0E2C-4966FD0601A3}"/>
                  </a:ext>
                </a:extLst>
              </p:cNvPr>
              <p:cNvSpPr txBox="1"/>
              <p:nvPr/>
            </p:nvSpPr>
            <p:spPr>
              <a:xfrm>
                <a:off x="4027803" y="4459855"/>
                <a:ext cx="12503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5F6C071-F1B4-D24B-0E2C-4966FD0601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7803" y="4459855"/>
                <a:ext cx="125034" cy="276999"/>
              </a:xfrm>
              <a:prstGeom prst="rect">
                <a:avLst/>
              </a:prstGeom>
              <a:blipFill>
                <a:blip r:embed="rId19"/>
                <a:stretch>
                  <a:fillRect l="-40000" r="-40000"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BF80AB0-5B6C-85F5-B56A-73000B899D80}"/>
                  </a:ext>
                </a:extLst>
              </p:cNvPr>
              <p:cNvSpPr txBox="1"/>
              <p:nvPr/>
            </p:nvSpPr>
            <p:spPr>
              <a:xfrm>
                <a:off x="4233068" y="2657344"/>
                <a:ext cx="52328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𝑘𝑒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BF80AB0-5B6C-85F5-B56A-73000B899D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3068" y="2657344"/>
                <a:ext cx="523285" cy="276999"/>
              </a:xfrm>
              <a:prstGeom prst="rect">
                <a:avLst/>
              </a:prstGeom>
              <a:blipFill>
                <a:blip r:embed="rId20"/>
                <a:stretch>
                  <a:fillRect l="-11905" r="-2381" b="-3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040B2B3-0DB4-D04F-BA6B-8FDDAF5F9F85}"/>
                  </a:ext>
                </a:extLst>
              </p:cNvPr>
              <p:cNvSpPr txBox="1"/>
              <p:nvPr/>
            </p:nvSpPr>
            <p:spPr>
              <a:xfrm>
                <a:off x="4233068" y="3594110"/>
                <a:ext cx="52860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𝑘𝑒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040B2B3-0DB4-D04F-BA6B-8FDDAF5F9F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3068" y="3594110"/>
                <a:ext cx="528606" cy="276999"/>
              </a:xfrm>
              <a:prstGeom prst="rect">
                <a:avLst/>
              </a:prstGeom>
              <a:blipFill>
                <a:blip r:embed="rId21"/>
                <a:stretch>
                  <a:fillRect l="-11905" r="-4762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1515685-5865-93C8-A5DA-6827FD8D10F6}"/>
                  </a:ext>
                </a:extLst>
              </p:cNvPr>
              <p:cNvSpPr txBox="1"/>
              <p:nvPr/>
            </p:nvSpPr>
            <p:spPr>
              <a:xfrm>
                <a:off x="4233068" y="5333533"/>
                <a:ext cx="55771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𝑘𝑒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1515685-5865-93C8-A5DA-6827FD8D10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3068" y="5333533"/>
                <a:ext cx="557717" cy="276999"/>
              </a:xfrm>
              <a:prstGeom prst="rect">
                <a:avLst/>
              </a:prstGeom>
              <a:blipFill>
                <a:blip r:embed="rId22"/>
                <a:stretch>
                  <a:fillRect l="-11111" r="-2222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7B13A42-A27E-5CEC-37AB-3F42CE183840}"/>
                  </a:ext>
                </a:extLst>
              </p:cNvPr>
              <p:cNvSpPr txBox="1"/>
              <p:nvPr/>
            </p:nvSpPr>
            <p:spPr>
              <a:xfrm>
                <a:off x="6672649" y="2317725"/>
                <a:ext cx="4483031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There are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parties.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Each party performs the following: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Samples a private randomness.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Generates a </a:t>
                </a:r>
                <a:r>
                  <a:rPr lang="en-US" b="1" dirty="0"/>
                  <a:t>single</a:t>
                </a:r>
                <a:r>
                  <a:rPr lang="en-US" dirty="0"/>
                  <a:t> message and sends it to all the other parties.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Receives all the messages. (transcript)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Computes and outputs a key.</a:t>
                </a:r>
              </a:p>
              <a:p>
                <a:pPr lvl="1"/>
                <a:endParaRPr lang="en-US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b="1" dirty="0">
                    <a:solidFill>
                      <a:srgbClr val="FF0000"/>
                    </a:solidFill>
                  </a:rPr>
                  <a:t>Completeness</a:t>
                </a:r>
                <a:r>
                  <a:rPr lang="en-US" dirty="0">
                    <a:solidFill>
                      <a:srgbClr val="FF0000"/>
                    </a:solidFill>
                  </a:rPr>
                  <a:t>: With high probability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𝑘𝑒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=⋯=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𝑘𝑒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7B13A42-A27E-5CEC-37AB-3F42CE1838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2649" y="2317725"/>
                <a:ext cx="4483031" cy="2862322"/>
              </a:xfrm>
              <a:prstGeom prst="rect">
                <a:avLst/>
              </a:prstGeom>
              <a:blipFill>
                <a:blip r:embed="rId23"/>
                <a:stretch>
                  <a:fillRect l="-847" t="-881" r="-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7049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appy Bee">
            <a:extLst>
              <a:ext uri="{FF2B5EF4-FFF2-40B4-BE49-F238E27FC236}">
                <a16:creationId xmlns:a16="http://schemas.microsoft.com/office/drawing/2014/main" id="{81C6489F-400A-D549-B1CC-120C0B9D4D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96171" y="2266719"/>
            <a:ext cx="715643" cy="715643"/>
          </a:xfrm>
        </p:spPr>
      </p:pic>
      <p:sp>
        <p:nvSpPr>
          <p:cNvPr id="25" name="Footer Placeholder 3">
            <a:extLst>
              <a:ext uri="{FF2B5EF4-FFF2-40B4-BE49-F238E27FC236}">
                <a16:creationId xmlns:a16="http://schemas.microsoft.com/office/drawing/2014/main" id="{7426B32B-6C68-E881-B3F5-24D53DC7D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dirty="0">
                <a:latin typeface="Calibri"/>
                <a:ea typeface="+mj-lt"/>
                <a:cs typeface="+mj-lt"/>
              </a:rPr>
              <a:t>Fine-Grained Non-Interactive Key-Exchange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9F2ECF6-0D4C-396B-6616-01A7EDFDC7AA}"/>
              </a:ext>
            </a:extLst>
          </p:cNvPr>
          <p:cNvSpPr>
            <a:spLocks noGrp="1"/>
          </p:cNvSpPr>
          <p:nvPr/>
        </p:nvSpPr>
        <p:spPr>
          <a:xfrm>
            <a:off x="1098087" y="319698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K-Party Non-Interactive Key-Exchange (K-NIKE)</a:t>
            </a:r>
            <a:endParaRPr lang="en-US" sz="40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55E529D-DB11-B4FB-9271-3FEA857A117A}"/>
                  </a:ext>
                </a:extLst>
              </p:cNvPr>
              <p:cNvSpPr txBox="1"/>
              <p:nvPr/>
            </p:nvSpPr>
            <p:spPr>
              <a:xfrm>
                <a:off x="1324294" y="2982362"/>
                <a:ext cx="25939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55E529D-DB11-B4FB-9271-3FEA857A11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4294" y="2982362"/>
                <a:ext cx="259396" cy="246221"/>
              </a:xfrm>
              <a:prstGeom prst="rect">
                <a:avLst/>
              </a:prstGeom>
              <a:blipFill>
                <a:blip r:embed="rId6"/>
                <a:stretch>
                  <a:fillRect l="-14286" r="-4762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6" descr="Happy Bee">
            <a:extLst>
              <a:ext uri="{FF2B5EF4-FFF2-40B4-BE49-F238E27FC236}">
                <a16:creationId xmlns:a16="http://schemas.microsoft.com/office/drawing/2014/main" id="{8CFEEEEB-F2E3-A0B0-9C67-D70C18AB2D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885" y="3271596"/>
            <a:ext cx="715643" cy="7156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FF2A36A-EB28-63B9-6484-04122CC7CB8D}"/>
                  </a:ext>
                </a:extLst>
              </p:cNvPr>
              <p:cNvSpPr txBox="1"/>
              <p:nvPr/>
            </p:nvSpPr>
            <p:spPr>
              <a:xfrm>
                <a:off x="1320008" y="3987239"/>
                <a:ext cx="25939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FF2A36A-EB28-63B9-6484-04122CC7CB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0008" y="3987239"/>
                <a:ext cx="259396" cy="246221"/>
              </a:xfrm>
              <a:prstGeom prst="rect">
                <a:avLst/>
              </a:prstGeom>
              <a:blipFill>
                <a:blip r:embed="rId7"/>
                <a:stretch>
                  <a:fillRect l="-19048" r="-4762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6" descr="Happy Bee">
            <a:extLst>
              <a:ext uri="{FF2B5EF4-FFF2-40B4-BE49-F238E27FC236}">
                <a16:creationId xmlns:a16="http://schemas.microsoft.com/office/drawing/2014/main" id="{6F6B7A6F-9756-09B4-5304-F51F1F547E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885" y="4966155"/>
            <a:ext cx="715643" cy="7156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C189869-5F1D-4FCA-A2B9-14B64E4C6FCE}"/>
                  </a:ext>
                </a:extLst>
              </p:cNvPr>
              <p:cNvSpPr txBox="1"/>
              <p:nvPr/>
            </p:nvSpPr>
            <p:spPr>
              <a:xfrm>
                <a:off x="1320008" y="5681798"/>
                <a:ext cx="25939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C189869-5F1D-4FCA-A2B9-14B64E4C6F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0008" y="5681798"/>
                <a:ext cx="259396" cy="246221"/>
              </a:xfrm>
              <a:prstGeom prst="rect">
                <a:avLst/>
              </a:prstGeom>
              <a:blipFill>
                <a:blip r:embed="rId8"/>
                <a:stretch>
                  <a:fillRect l="-23810" r="-9524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3A2A025-7DE3-0F88-F5E9-99E0C5F92931}"/>
                  </a:ext>
                </a:extLst>
              </p:cNvPr>
              <p:cNvSpPr txBox="1"/>
              <p:nvPr/>
            </p:nvSpPr>
            <p:spPr>
              <a:xfrm>
                <a:off x="1324672" y="4442935"/>
                <a:ext cx="12503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3A2A025-7DE3-0F88-F5E9-99E0C5F929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4672" y="4442935"/>
                <a:ext cx="125034" cy="276999"/>
              </a:xfrm>
              <a:prstGeom prst="rect">
                <a:avLst/>
              </a:prstGeom>
              <a:blipFill>
                <a:blip r:embed="rId9"/>
                <a:stretch>
                  <a:fillRect l="-36364" r="-27273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1ECE0FE-C657-0CBF-5066-DC134C6B1852}"/>
              </a:ext>
            </a:extLst>
          </p:cNvPr>
          <p:cNvCxnSpPr/>
          <p:nvPr/>
        </p:nvCxnSpPr>
        <p:spPr>
          <a:xfrm>
            <a:off x="670171" y="3002301"/>
            <a:ext cx="3542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BDB5839-B2E8-0159-A520-E3F82FA53AA6}"/>
                  </a:ext>
                </a:extLst>
              </p:cNvPr>
              <p:cNvSpPr txBox="1"/>
              <p:nvPr/>
            </p:nvSpPr>
            <p:spPr>
              <a:xfrm>
                <a:off x="725182" y="2657344"/>
                <a:ext cx="23852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BDB5839-B2E8-0159-A520-E3F82FA53A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182" y="2657344"/>
                <a:ext cx="238527" cy="276999"/>
              </a:xfrm>
              <a:prstGeom prst="rect">
                <a:avLst/>
              </a:prstGeom>
              <a:blipFill>
                <a:blip r:embed="rId10"/>
                <a:stretch>
                  <a:fillRect l="-15789" r="-10526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F093007-146B-59F5-9C88-2FD6B908A9CA}"/>
              </a:ext>
            </a:extLst>
          </p:cNvPr>
          <p:cNvCxnSpPr/>
          <p:nvPr/>
        </p:nvCxnSpPr>
        <p:spPr>
          <a:xfrm>
            <a:off x="667332" y="3920681"/>
            <a:ext cx="3542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0049A79-1563-DCB9-95DB-365780890CBD}"/>
                  </a:ext>
                </a:extLst>
              </p:cNvPr>
              <p:cNvSpPr txBox="1"/>
              <p:nvPr/>
            </p:nvSpPr>
            <p:spPr>
              <a:xfrm>
                <a:off x="725182" y="3578700"/>
                <a:ext cx="24384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0049A79-1563-DCB9-95DB-365780890C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182" y="3578700"/>
                <a:ext cx="243848" cy="276999"/>
              </a:xfrm>
              <a:prstGeom prst="rect">
                <a:avLst/>
              </a:prstGeom>
              <a:blipFill>
                <a:blip r:embed="rId11"/>
                <a:stretch>
                  <a:fillRect l="-15000" r="-5000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36257CD-64DF-D784-C7AE-167BF466EBC8}"/>
              </a:ext>
            </a:extLst>
          </p:cNvPr>
          <p:cNvCxnSpPr/>
          <p:nvPr/>
        </p:nvCxnSpPr>
        <p:spPr>
          <a:xfrm>
            <a:off x="709112" y="5611061"/>
            <a:ext cx="3542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EB37DB3-593C-180F-0AF8-329C3D6600B7}"/>
                  </a:ext>
                </a:extLst>
              </p:cNvPr>
              <p:cNvSpPr txBox="1"/>
              <p:nvPr/>
            </p:nvSpPr>
            <p:spPr>
              <a:xfrm>
                <a:off x="774491" y="5266103"/>
                <a:ext cx="27296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EB37DB3-593C-180F-0AF8-329C3D6600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491" y="5266103"/>
                <a:ext cx="272960" cy="276999"/>
              </a:xfrm>
              <a:prstGeom prst="rect">
                <a:avLst/>
              </a:prstGeom>
              <a:blipFill>
                <a:blip r:embed="rId12"/>
                <a:stretch>
                  <a:fillRect l="-8696" r="-4348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0F696DD-753D-ACA6-C72C-C6BEE31D757B}"/>
                  </a:ext>
                </a:extLst>
              </p:cNvPr>
              <p:cNvSpPr txBox="1"/>
              <p:nvPr/>
            </p:nvSpPr>
            <p:spPr>
              <a:xfrm>
                <a:off x="1919531" y="3595221"/>
                <a:ext cx="125476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,⋯,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0F696DD-753D-ACA6-C72C-C6BEE31D75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9531" y="3595221"/>
                <a:ext cx="1254767" cy="276999"/>
              </a:xfrm>
              <a:prstGeom prst="rect">
                <a:avLst/>
              </a:prstGeom>
              <a:blipFill>
                <a:blip r:embed="rId13"/>
                <a:stretch>
                  <a:fillRect l="-9000" t="-27273" r="-10000" b="-5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4E8C548-830C-03A9-4302-00978A866993}"/>
                  </a:ext>
                </a:extLst>
              </p:cNvPr>
              <p:cNvSpPr txBox="1"/>
              <p:nvPr/>
            </p:nvSpPr>
            <p:spPr>
              <a:xfrm>
                <a:off x="1939990" y="2657344"/>
                <a:ext cx="125476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,⋯,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4E8C548-830C-03A9-4302-00978A8669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9990" y="2657344"/>
                <a:ext cx="1254767" cy="276999"/>
              </a:xfrm>
              <a:prstGeom prst="rect">
                <a:avLst/>
              </a:prstGeom>
              <a:blipFill>
                <a:blip r:embed="rId14"/>
                <a:stretch>
                  <a:fillRect l="-8000" t="-27273" r="-10000" b="-5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3A7811D-81D4-6C23-ADD7-65E47750741C}"/>
                  </a:ext>
                </a:extLst>
              </p:cNvPr>
              <p:cNvSpPr txBox="1"/>
              <p:nvPr/>
            </p:nvSpPr>
            <p:spPr>
              <a:xfrm>
                <a:off x="1988687" y="5333534"/>
                <a:ext cx="125476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,⋯,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3A7811D-81D4-6C23-ADD7-65E4775074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8687" y="5333534"/>
                <a:ext cx="1254767" cy="276999"/>
              </a:xfrm>
              <a:prstGeom prst="rect">
                <a:avLst/>
              </a:prstGeom>
              <a:blipFill>
                <a:blip r:embed="rId15"/>
                <a:stretch>
                  <a:fillRect l="-9000" t="-27273" r="-10000" b="-5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A0D40E5-70C7-9F06-EE7F-9E948C2E08D0}"/>
                  </a:ext>
                </a:extLst>
              </p:cNvPr>
              <p:cNvSpPr txBox="1"/>
              <p:nvPr/>
            </p:nvSpPr>
            <p:spPr>
              <a:xfrm>
                <a:off x="2510487" y="4453690"/>
                <a:ext cx="12503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A0D40E5-70C7-9F06-EE7F-9E948C2E08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0487" y="4453690"/>
                <a:ext cx="125034" cy="276999"/>
              </a:xfrm>
              <a:prstGeom prst="rect">
                <a:avLst/>
              </a:prstGeom>
              <a:blipFill>
                <a:blip r:embed="rId16"/>
                <a:stretch>
                  <a:fillRect l="-36364" r="-36364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147AB58-E298-1C0C-C488-A89BAB77A9DC}"/>
                  </a:ext>
                </a:extLst>
              </p:cNvPr>
              <p:cNvSpPr txBox="1"/>
              <p:nvPr/>
            </p:nvSpPr>
            <p:spPr>
              <a:xfrm>
                <a:off x="3590966" y="2657344"/>
                <a:ext cx="24686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147AB58-E298-1C0C-C488-A89BAB77A9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0966" y="2657344"/>
                <a:ext cx="246862" cy="276999"/>
              </a:xfrm>
              <a:prstGeom prst="rect">
                <a:avLst/>
              </a:prstGeom>
              <a:blipFill>
                <a:blip r:embed="rId17"/>
                <a:stretch>
                  <a:fillRect l="-9524" r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DC961C6-1F7B-7CFC-8B7B-881BE4CA1FDC}"/>
                  </a:ext>
                </a:extLst>
              </p:cNvPr>
              <p:cNvSpPr txBox="1"/>
              <p:nvPr/>
            </p:nvSpPr>
            <p:spPr>
              <a:xfrm>
                <a:off x="3590966" y="3595221"/>
                <a:ext cx="24686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DC961C6-1F7B-7CFC-8B7B-881BE4CA1F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0966" y="3595221"/>
                <a:ext cx="246862" cy="276999"/>
              </a:xfrm>
              <a:prstGeom prst="rect">
                <a:avLst/>
              </a:prstGeom>
              <a:blipFill>
                <a:blip r:embed="rId17"/>
                <a:stretch>
                  <a:fillRect l="-9524" r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5706207-3741-12E9-3764-BCBAC770BE21}"/>
                  </a:ext>
                </a:extLst>
              </p:cNvPr>
              <p:cNvSpPr txBox="1"/>
              <p:nvPr/>
            </p:nvSpPr>
            <p:spPr>
              <a:xfrm>
                <a:off x="3595222" y="5333533"/>
                <a:ext cx="24686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5706207-3741-12E9-3764-BCBAC770BE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5222" y="5333533"/>
                <a:ext cx="246862" cy="276999"/>
              </a:xfrm>
              <a:prstGeom prst="rect">
                <a:avLst/>
              </a:prstGeom>
              <a:blipFill>
                <a:blip r:embed="rId18"/>
                <a:stretch>
                  <a:fillRect l="-15000" r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5F6C071-F1B4-D24B-0E2C-4966FD0601A3}"/>
                  </a:ext>
                </a:extLst>
              </p:cNvPr>
              <p:cNvSpPr txBox="1"/>
              <p:nvPr/>
            </p:nvSpPr>
            <p:spPr>
              <a:xfrm>
                <a:off x="4027803" y="4459855"/>
                <a:ext cx="12503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5F6C071-F1B4-D24B-0E2C-4966FD0601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7803" y="4459855"/>
                <a:ext cx="125034" cy="276999"/>
              </a:xfrm>
              <a:prstGeom prst="rect">
                <a:avLst/>
              </a:prstGeom>
              <a:blipFill>
                <a:blip r:embed="rId19"/>
                <a:stretch>
                  <a:fillRect l="-40000" r="-40000"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BF80AB0-5B6C-85F5-B56A-73000B899D80}"/>
                  </a:ext>
                </a:extLst>
              </p:cNvPr>
              <p:cNvSpPr txBox="1"/>
              <p:nvPr/>
            </p:nvSpPr>
            <p:spPr>
              <a:xfrm>
                <a:off x="4233068" y="2657344"/>
                <a:ext cx="52328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𝑘𝑒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BF80AB0-5B6C-85F5-B56A-73000B899D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3068" y="2657344"/>
                <a:ext cx="523285" cy="276999"/>
              </a:xfrm>
              <a:prstGeom prst="rect">
                <a:avLst/>
              </a:prstGeom>
              <a:blipFill>
                <a:blip r:embed="rId20"/>
                <a:stretch>
                  <a:fillRect l="-11905" r="-2381" b="-3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040B2B3-0DB4-D04F-BA6B-8FDDAF5F9F85}"/>
                  </a:ext>
                </a:extLst>
              </p:cNvPr>
              <p:cNvSpPr txBox="1"/>
              <p:nvPr/>
            </p:nvSpPr>
            <p:spPr>
              <a:xfrm>
                <a:off x="4233068" y="3594110"/>
                <a:ext cx="52860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𝑘𝑒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040B2B3-0DB4-D04F-BA6B-8FDDAF5F9F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3068" y="3594110"/>
                <a:ext cx="528606" cy="276999"/>
              </a:xfrm>
              <a:prstGeom prst="rect">
                <a:avLst/>
              </a:prstGeom>
              <a:blipFill>
                <a:blip r:embed="rId21"/>
                <a:stretch>
                  <a:fillRect l="-11905" r="-4762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1515685-5865-93C8-A5DA-6827FD8D10F6}"/>
                  </a:ext>
                </a:extLst>
              </p:cNvPr>
              <p:cNvSpPr txBox="1"/>
              <p:nvPr/>
            </p:nvSpPr>
            <p:spPr>
              <a:xfrm>
                <a:off x="4233068" y="5333533"/>
                <a:ext cx="55771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𝑘𝑒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1515685-5865-93C8-A5DA-6827FD8D10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3068" y="5333533"/>
                <a:ext cx="557717" cy="276999"/>
              </a:xfrm>
              <a:prstGeom prst="rect">
                <a:avLst/>
              </a:prstGeom>
              <a:blipFill>
                <a:blip r:embed="rId22"/>
                <a:stretch>
                  <a:fillRect l="-11111" r="-2222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FE58E2D-261D-BC7F-07EC-AFA9ABC770BF}"/>
                  </a:ext>
                </a:extLst>
              </p:cNvPr>
              <p:cNvSpPr txBox="1"/>
              <p:nvPr/>
            </p:nvSpPr>
            <p:spPr>
              <a:xfrm>
                <a:off x="4753937" y="5838964"/>
                <a:ext cx="24960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= security parameter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FE58E2D-261D-BC7F-07EC-AFA9ABC770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3937" y="5838964"/>
                <a:ext cx="2496064" cy="369332"/>
              </a:xfrm>
              <a:prstGeom prst="rect">
                <a:avLst/>
              </a:prstGeom>
              <a:blipFill>
                <a:blip r:embed="rId23"/>
                <a:stretch>
                  <a:fillRect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3CCCE98-971A-EFC3-FCDD-2B23B1576A49}"/>
                  </a:ext>
                </a:extLst>
              </p:cNvPr>
              <p:cNvSpPr txBox="1"/>
              <p:nvPr/>
            </p:nvSpPr>
            <p:spPr>
              <a:xfrm>
                <a:off x="6672649" y="2317725"/>
                <a:ext cx="4483031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There are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parties.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Each party performs the following: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Samples a private randomness.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Generates a </a:t>
                </a:r>
                <a:r>
                  <a:rPr lang="en-US" b="1" dirty="0"/>
                  <a:t>single</a:t>
                </a:r>
                <a:r>
                  <a:rPr lang="en-US" dirty="0"/>
                  <a:t> message and sends it to all the other parties.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Receives all the messages. (transcript)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Computes and outputs a key.</a:t>
                </a:r>
              </a:p>
              <a:p>
                <a:pPr lvl="1"/>
                <a:endParaRPr lang="en-US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b="1" dirty="0">
                    <a:solidFill>
                      <a:schemeClr val="tx1"/>
                    </a:solidFill>
                  </a:rPr>
                  <a:t>Completeness</a:t>
                </a:r>
                <a:r>
                  <a:rPr lang="en-US" dirty="0">
                    <a:solidFill>
                      <a:schemeClr val="tx1"/>
                    </a:solidFill>
                  </a:rPr>
                  <a:t>: With high probability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𝑘𝑒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=⋯=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𝑘𝑒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b="1" dirty="0">
                    <a:solidFill>
                      <a:srgbClr val="FF0000"/>
                    </a:solidFill>
                  </a:rPr>
                  <a:t>Soundness</a:t>
                </a:r>
                <a:r>
                  <a:rPr lang="en-US" dirty="0">
                    <a:solidFill>
                      <a:srgbClr val="FF0000"/>
                    </a:solidFill>
                  </a:rPr>
                  <a:t>: Any polynomial-time adversary has an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𝑛𝑒𝑔𝑙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chance of guessing the key by just looking at the transcript.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3CCCE98-971A-EFC3-FCDD-2B23B1576A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2649" y="2317725"/>
                <a:ext cx="4483031" cy="3970318"/>
              </a:xfrm>
              <a:prstGeom prst="rect">
                <a:avLst/>
              </a:prstGeom>
              <a:blipFill>
                <a:blip r:embed="rId24"/>
                <a:stretch>
                  <a:fillRect l="-847" t="-637" r="-1695" b="-15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995841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|1.3|2|2.3|1.6|3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9|14.6|15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4|43.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4|43.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4|43.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4|43.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4|43.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4|43.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4|43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6.4|2.4|2.1|7.6|4.5|7.6|7.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4|43.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4|43.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5.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2|2.5|5.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8|3|14.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13.9|6.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14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22.5|16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4|43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3.7|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2|3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1"/>
</p:tagLst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8220</TotalTime>
  <Words>4305</Words>
  <Application>Microsoft Macintosh PowerPoint</Application>
  <PresentationFormat>Widescreen</PresentationFormat>
  <Paragraphs>975</Paragraphs>
  <Slides>79</Slides>
  <Notes>77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79</vt:i4>
      </vt:variant>
    </vt:vector>
  </HeadingPairs>
  <TitlesOfParts>
    <vt:vector size="85" baseType="lpstr">
      <vt:lpstr>Calibri Light</vt:lpstr>
      <vt:lpstr>Arial</vt:lpstr>
      <vt:lpstr>Calibri</vt:lpstr>
      <vt:lpstr>Cambria Math</vt:lpstr>
      <vt:lpstr>Wingdings</vt:lpstr>
      <vt:lpstr>Retrospect</vt:lpstr>
      <vt:lpstr>Fine-Grained Non-Interactive Key-Exchange:   Constructions and Lower Bounds</vt:lpstr>
      <vt:lpstr>Outline</vt:lpstr>
      <vt:lpstr>Fine-Grained Non-Interactive Key-Exchange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K-Party Non-Interactive Key-Exchange (K-NIKE)</vt:lpstr>
      <vt:lpstr>Fine-Grained Non-Interactive Key-Exchange</vt:lpstr>
      <vt:lpstr>Fine-Grained Cryptography</vt:lpstr>
      <vt:lpstr>Fine-Grained Cryptography</vt:lpstr>
      <vt:lpstr>Fine-Grained Cryptography</vt:lpstr>
      <vt:lpstr>Outline</vt:lpstr>
      <vt:lpstr>Previous Works (Highlights)</vt:lpstr>
      <vt:lpstr>“Can one get K-NIKE from simpler assumptions for K&gt;2?”</vt:lpstr>
      <vt:lpstr>Our Contribution</vt:lpstr>
      <vt:lpstr>Our Contribution</vt:lpstr>
      <vt:lpstr>Outline</vt:lpstr>
      <vt:lpstr>Shoup’s Generic Group Model</vt:lpstr>
      <vt:lpstr>Building 4-NIKE in Shoup’s GGM</vt:lpstr>
      <vt:lpstr>Building 4-NIKE in Shoup’s GGM</vt:lpstr>
      <vt:lpstr>Fine-grained 4-NIKE from idealized 2-NIKE</vt:lpstr>
      <vt:lpstr>Fine-grained 4-NIKE from idealized 2-NIKE</vt:lpstr>
      <vt:lpstr>Fine-grained 4-NIKE from idealized 2-NIKE</vt:lpstr>
      <vt:lpstr>Fine-grained 4-NIKE from idealized 2-NIKE</vt:lpstr>
      <vt:lpstr>Fine-grained 4-NIKE from idealized 2-NIKE</vt:lpstr>
      <vt:lpstr>Fine-grained 4-NIKE from idealized 2-NIKE</vt:lpstr>
      <vt:lpstr>Fine-grained 4-NIKE from idealized 2-NIKE</vt:lpstr>
      <vt:lpstr>Fine-grained 4-NIKE from idealized 2-NIKE</vt:lpstr>
      <vt:lpstr>Building 4-NIKE in Shoup’s GGM</vt:lpstr>
      <vt:lpstr>Fine-grained 4-NIKE in the Shoup’s GGM</vt:lpstr>
      <vt:lpstr>Fine-grained 4-NIKE in the Shoup’s GGM</vt:lpstr>
      <vt:lpstr>Fine-grained 4-NIKE in the Shoup’s GGM</vt:lpstr>
      <vt:lpstr>Fine-grained 4-NIKE in the Shoup’s GGM</vt:lpstr>
      <vt:lpstr>Fine-grained 4-NIKE in the Shoup’s GGM</vt:lpstr>
      <vt:lpstr>Fine-grained 4-NIKE in the Shoup’s GGM</vt:lpstr>
      <vt:lpstr>Fine-grained 4-NIKE in the Shoup’s GGM</vt:lpstr>
      <vt:lpstr>Fine-grained 4-NIKE in the Shoup’s GGM</vt:lpstr>
      <vt:lpstr>Fine-grained 4-NIKE in the Shoup’s GGM</vt:lpstr>
      <vt:lpstr>Fine-grained 4-NIKE in the Shoup’s GGM</vt:lpstr>
      <vt:lpstr>Fine-grained 4-NIKE in the Shoup’s GGM</vt:lpstr>
      <vt:lpstr>Fine-grained 4-NIKE in the Shoup’s GGM</vt:lpstr>
      <vt:lpstr>Fine-grained 4-NIKE in the Shoup’s GGM</vt:lpstr>
      <vt:lpstr>Fine-grained 4-NIKE in the Shoup’s GGM</vt:lpstr>
      <vt:lpstr>Fine-grained 4-NIKE in the Shoup’s GGM</vt:lpstr>
      <vt:lpstr>Fine-grained 4-NIKE in the Shoup’s GGM</vt:lpstr>
      <vt:lpstr>Fine-grained 4-NIKE in the Shoup’s GGM</vt:lpstr>
      <vt:lpstr>Completeness – Soundness of our 4-NIKE</vt:lpstr>
      <vt:lpstr>Completeness – Soundness of our 4-NIKE</vt:lpstr>
      <vt:lpstr>Our Contribution</vt:lpstr>
      <vt:lpstr>Maurer’s Generic Group Model</vt:lpstr>
      <vt:lpstr>Maurer’s Generic Group Model</vt:lpstr>
      <vt:lpstr>Maurer’s Generic Group Model</vt:lpstr>
      <vt:lpstr>Maurer’s Generic Group Model</vt:lpstr>
      <vt:lpstr>Maurer’s Generic Group Model</vt:lpstr>
      <vt:lpstr>Maurer’s Generic Group Model</vt:lpstr>
      <vt:lpstr>Maurer’s Generic Group Model</vt:lpstr>
      <vt:lpstr>Maurer’s Generic Group Model</vt:lpstr>
      <vt:lpstr>Maurer’s Generic Group Model</vt:lpstr>
      <vt:lpstr>Breaking 3-NIKE in Maurer’s GGM</vt:lpstr>
      <vt:lpstr>Breaking 3-NIKE in Maurer’s GGM</vt:lpstr>
      <vt:lpstr>How to model 3-NIKE in Maurer’s GGM</vt:lpstr>
      <vt:lpstr>Our Attack </vt:lpstr>
      <vt:lpstr>Our Attack (Cont.)</vt:lpstr>
      <vt:lpstr>Our Attack (Cont.)</vt:lpstr>
      <vt:lpstr>Our Attack (Cont.)</vt:lpstr>
      <vt:lpstr>Our Attack (Cont.)</vt:lpstr>
      <vt:lpstr>Our Attack (Cont.)</vt:lpstr>
      <vt:lpstr>Our Attack (Cont.)</vt:lpstr>
      <vt:lpstr>Breaking 3-NIKE in Maurer’s GGM</vt:lpstr>
      <vt:lpstr>Our Contribution</vt:lpstr>
      <vt:lpstr>3-NIKE in Random Oracle Model</vt:lpstr>
      <vt:lpstr>Outline</vt:lpstr>
      <vt:lpstr>Conclusion</vt:lpstr>
      <vt:lpstr>Outline</vt:lpstr>
      <vt:lpstr>Open Problems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Sadeghi, Elahe</cp:lastModifiedBy>
  <cp:revision>12</cp:revision>
  <dcterms:created xsi:type="dcterms:W3CDTF">2023-04-03T16:38:32Z</dcterms:created>
  <dcterms:modified xsi:type="dcterms:W3CDTF">2023-04-23T22:15:01Z</dcterms:modified>
</cp:coreProperties>
</file>