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331" r:id="rId3"/>
    <p:sldId id="299" r:id="rId4"/>
    <p:sldId id="301" r:id="rId5"/>
    <p:sldId id="313" r:id="rId6"/>
    <p:sldId id="303" r:id="rId7"/>
    <p:sldId id="326" r:id="rId8"/>
    <p:sldId id="325" r:id="rId9"/>
    <p:sldId id="320" r:id="rId10"/>
    <p:sldId id="304" r:id="rId11"/>
    <p:sldId id="322" r:id="rId12"/>
    <p:sldId id="305" r:id="rId13"/>
    <p:sldId id="329" r:id="rId14"/>
    <p:sldId id="327" r:id="rId15"/>
    <p:sldId id="330" r:id="rId16"/>
    <p:sldId id="306" r:id="rId17"/>
    <p:sldId id="307" r:id="rId18"/>
    <p:sldId id="321" r:id="rId19"/>
    <p:sldId id="308" r:id="rId20"/>
    <p:sldId id="310" r:id="rId21"/>
    <p:sldId id="309" r:id="rId22"/>
    <p:sldId id="312" r:id="rId23"/>
    <p:sldId id="319" r:id="rId24"/>
    <p:sldId id="317" r:id="rId25"/>
    <p:sldId id="324" r:id="rId26"/>
    <p:sldId id="296" r:id="rId27"/>
    <p:sldId id="302" r:id="rId28"/>
    <p:sldId id="297" r:id="rId29"/>
  </p:sldIdLst>
  <p:sldSz cx="32512000" cy="203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1pPr>
    <a:lvl2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2pPr>
    <a:lvl3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3pPr>
    <a:lvl4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4pPr>
    <a:lvl5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5pPr>
    <a:lvl6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6pPr>
    <a:lvl7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7pPr>
    <a:lvl8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8pPr>
    <a:lvl9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00FF"/>
    <a:srgbClr val="B1E5FD"/>
    <a:srgbClr val="A3FDFB"/>
    <a:srgbClr val="AFFFF7"/>
    <a:srgbClr val="8BEEDA"/>
    <a:srgbClr val="FFF7A7"/>
    <a:srgbClr val="E1FFBA"/>
    <a:srgbClr val="DD0028"/>
    <a:srgbClr val="FFCCED"/>
    <a:srgbClr val="97E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270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635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092"/>
    <p:restoredTop sz="60141"/>
  </p:normalViewPr>
  <p:slideViewPr>
    <p:cSldViewPr snapToGrid="0" snapToObjects="1">
      <p:cViewPr varScale="1">
        <p:scale>
          <a:sx n="23" d="100"/>
          <a:sy n="23" d="100"/>
        </p:scale>
        <p:origin x="264" y="280"/>
      </p:cViewPr>
      <p:guideLst/>
    </p:cSldViewPr>
  </p:slideViewPr>
  <p:notesTextViewPr>
    <p:cViewPr>
      <p:scale>
        <a:sx n="1" d="1"/>
        <a:sy n="1" d="1"/>
      </p:scale>
      <p:origin x="0" y="0"/>
    </p:cViewPr>
  </p:notesTextViewPr>
  <p:notesViewPr>
    <p:cSldViewPr snapToGrid="0" snapToObjects="1">
      <p:cViewPr varScale="1">
        <p:scale>
          <a:sx n="93" d="100"/>
          <a:sy n="93" d="100"/>
        </p:scale>
        <p:origin x="2576"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709333" latinLnBrk="0">
      <a:defRPr sz="3400">
        <a:latin typeface="+mn-lt"/>
        <a:ea typeface="+mn-ea"/>
        <a:cs typeface="+mn-cs"/>
        <a:sym typeface="Calibri"/>
      </a:defRPr>
    </a:lvl1pPr>
    <a:lvl2pPr indent="228600" defTabSz="2709333" latinLnBrk="0">
      <a:defRPr sz="3400">
        <a:latin typeface="+mn-lt"/>
        <a:ea typeface="+mn-ea"/>
        <a:cs typeface="+mn-cs"/>
        <a:sym typeface="Calibri"/>
      </a:defRPr>
    </a:lvl2pPr>
    <a:lvl3pPr indent="457200" defTabSz="2709333" latinLnBrk="0">
      <a:defRPr sz="3400">
        <a:latin typeface="+mn-lt"/>
        <a:ea typeface="+mn-ea"/>
        <a:cs typeface="+mn-cs"/>
        <a:sym typeface="Calibri"/>
      </a:defRPr>
    </a:lvl3pPr>
    <a:lvl4pPr indent="685800" defTabSz="2709333" latinLnBrk="0">
      <a:defRPr sz="3400">
        <a:latin typeface="+mn-lt"/>
        <a:ea typeface="+mn-ea"/>
        <a:cs typeface="+mn-cs"/>
        <a:sym typeface="Calibri"/>
      </a:defRPr>
    </a:lvl4pPr>
    <a:lvl5pPr indent="914400" defTabSz="2709333" latinLnBrk="0">
      <a:defRPr sz="3400">
        <a:latin typeface="+mn-lt"/>
        <a:ea typeface="+mn-ea"/>
        <a:cs typeface="+mn-cs"/>
        <a:sym typeface="Calibri"/>
      </a:defRPr>
    </a:lvl5pPr>
    <a:lvl6pPr indent="1143000" defTabSz="2709333" latinLnBrk="0">
      <a:defRPr sz="3400">
        <a:latin typeface="+mn-lt"/>
        <a:ea typeface="+mn-ea"/>
        <a:cs typeface="+mn-cs"/>
        <a:sym typeface="Calibri"/>
      </a:defRPr>
    </a:lvl6pPr>
    <a:lvl7pPr indent="1371600" defTabSz="2709333" latinLnBrk="0">
      <a:defRPr sz="3400">
        <a:latin typeface="+mn-lt"/>
        <a:ea typeface="+mn-ea"/>
        <a:cs typeface="+mn-cs"/>
        <a:sym typeface="Calibri"/>
      </a:defRPr>
    </a:lvl7pPr>
    <a:lvl8pPr indent="1600200" defTabSz="2709333" latinLnBrk="0">
      <a:defRPr sz="3400">
        <a:latin typeface="+mn-lt"/>
        <a:ea typeface="+mn-ea"/>
        <a:cs typeface="+mn-cs"/>
        <a:sym typeface="Calibri"/>
      </a:defRPr>
    </a:lvl8pPr>
    <a:lvl9pPr indent="1828800" defTabSz="2709333" latinLnBrk="0">
      <a:defRPr sz="3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8345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A linear hash function is a function from domain D to range R, where D and R are vector spaces </a:t>
            </a:r>
            <a:r>
              <a:rPr lang="en-US" dirty="0" err="1"/>
              <a:t>w.r.t.</a:t>
            </a:r>
            <a:r>
              <a:rPr lang="en-US" dirty="0"/>
              <a:t> a scalar field S. We require the function to be surjective and compressing, i.e. the range size is smaller than the domain size.</a:t>
            </a:r>
          </a:p>
          <a:p>
            <a:endParaRPr lang="en-US" dirty="0"/>
          </a:p>
          <a:p>
            <a:r>
              <a:rPr lang="en-US" dirty="0"/>
              <a:t>In addition, we require the function to be linear and collision resistance, i.e. it is hard to find a collision.</a:t>
            </a:r>
          </a:p>
          <a:p>
            <a:endParaRPr lang="en-US" dirty="0"/>
          </a:p>
          <a:p>
            <a:r>
              <a:rPr lang="en-US" dirty="0"/>
              <a:t>Intuitively, a linear hash function is a collision resistance hash function with linear structure.</a:t>
            </a:r>
          </a:p>
        </p:txBody>
      </p:sp>
    </p:spTree>
    <p:extLst>
      <p:ext uri="{BB962C8B-B14F-4D97-AF65-F5344CB8AC3E}">
        <p14:creationId xmlns:p14="http://schemas.microsoft.com/office/powerpoint/2010/main" val="3396146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I will now show how to convert a scheme based-on groups into a scheme based-on linear hash functions</a:t>
            </a:r>
          </a:p>
          <a:p>
            <a:endParaRPr lang="en-US" dirty="0"/>
          </a:p>
          <a:p>
            <a:r>
              <a:rPr lang="en-US" dirty="0"/>
              <a:t>The idea of conversion is very simple. given a cyclic group with generator g and size p, we replace all group exponentiations </a:t>
            </a:r>
            <a:r>
              <a:rPr lang="en-US" dirty="0" err="1"/>
              <a:t>g^x</a:t>
            </a:r>
            <a:r>
              <a:rPr lang="en-US" dirty="0"/>
              <a:t> with the linear hash function F(x). Correspondingly, we replace </a:t>
            </a:r>
            <a:r>
              <a:rPr lang="en-US" dirty="0" err="1"/>
              <a:t>Z_p</a:t>
            </a:r>
            <a:r>
              <a:rPr lang="en-US" dirty="0"/>
              <a:t> with domain D, replace group G with range R, replace group operations with operations in R. And the discrete log of Y to base g is corresponding to the pre-image of Y under F.</a:t>
            </a:r>
          </a:p>
        </p:txBody>
      </p:sp>
    </p:spTree>
    <p:extLst>
      <p:ext uri="{BB962C8B-B14F-4D97-AF65-F5344CB8AC3E}">
        <p14:creationId xmlns:p14="http://schemas.microsoft.com/office/powerpoint/2010/main" val="212567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Let’s take FROST scheme as an example. Here is the signing protocol of FROST.</a:t>
            </a:r>
          </a:p>
          <a:p>
            <a:endParaRPr lang="en-US" dirty="0"/>
          </a:p>
          <a:p>
            <a:r>
              <a:rPr lang="en-US" dirty="0"/>
              <a:t>By applying the replacement described in the previous slide, we get LHF-based FROST.</a:t>
            </a:r>
          </a:p>
          <a:p>
            <a:endParaRPr lang="en-US" dirty="0"/>
          </a:p>
          <a:p>
            <a:endParaRPr lang="en-US" dirty="0"/>
          </a:p>
        </p:txBody>
      </p:sp>
    </p:spTree>
    <p:extLst>
      <p:ext uri="{BB962C8B-B14F-4D97-AF65-F5344CB8AC3E}">
        <p14:creationId xmlns:p14="http://schemas.microsoft.com/office/powerpoint/2010/main" val="1259850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lvl="0" indent="0" defTabSz="2709333" eaLnBrk="1" fontAlgn="auto" latinLnBrk="0" hangingPunct="1">
              <a:lnSpc>
                <a:spcPct val="100000"/>
              </a:lnSpc>
              <a:spcBef>
                <a:spcPts val="0"/>
              </a:spcBef>
              <a:spcAft>
                <a:spcPts val="0"/>
              </a:spcAft>
              <a:buClrTx/>
              <a:buSzTx/>
              <a:buFontTx/>
              <a:buNone/>
              <a:tabLst/>
              <a:defRPr/>
            </a:pPr>
            <a:r>
              <a:rPr lang="en-US" dirty="0"/>
              <a:t>Here, I will not go into further detail. Rather, I just want to give you an idea of how the conversion looks like</a:t>
            </a:r>
          </a:p>
          <a:p>
            <a:endParaRPr lang="en-US" dirty="0"/>
          </a:p>
        </p:txBody>
      </p:sp>
    </p:spTree>
    <p:extLst>
      <p:ext uri="{BB962C8B-B14F-4D97-AF65-F5344CB8AC3E}">
        <p14:creationId xmlns:p14="http://schemas.microsoft.com/office/powerpoint/2010/main" val="398672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Also, I want to highlight the signatures produced by LHF-based FROST. The </a:t>
            </a:r>
            <a:r>
              <a:rPr lang="en-US" dirty="0" err="1"/>
              <a:t>sinature</a:t>
            </a:r>
            <a:r>
              <a:rPr lang="en-US" dirty="0"/>
              <a:t> consists of an element A from range R and an element z from domain D. The signature is valid if and only if we have F(z) = A + pk times the hash of </a:t>
            </a:r>
            <a:r>
              <a:rPr lang="en-US" dirty="0" err="1"/>
              <a:t>pk,m</a:t>
            </a:r>
            <a:r>
              <a:rPr lang="en-US" dirty="0"/>
              <a:t> and A.</a:t>
            </a:r>
          </a:p>
          <a:p>
            <a:endParaRPr lang="en-US" dirty="0"/>
          </a:p>
          <a:p>
            <a:r>
              <a:rPr lang="en-US" dirty="0"/>
              <a:t>Take our DL-based scheme as an example. We use the following instantiation of linear hash functions. Given a group description and another generator Z, the domain is Z_p^2, the range is group G, and the function maps two scalars x1 x2 to g^x1 * Z^x2.</a:t>
            </a:r>
          </a:p>
          <a:p>
            <a:endParaRPr lang="en-US" dirty="0"/>
          </a:p>
          <a:p>
            <a:r>
              <a:rPr lang="en-US" dirty="0"/>
              <a:t>Then, our DL-based scheme produces the following signatures, which is exactly Okamoto’s signatures.</a:t>
            </a:r>
          </a:p>
          <a:p>
            <a:endParaRPr lang="en-US" dirty="0"/>
          </a:p>
        </p:txBody>
      </p:sp>
    </p:spTree>
    <p:extLst>
      <p:ext uri="{BB962C8B-B14F-4D97-AF65-F5344CB8AC3E}">
        <p14:creationId xmlns:p14="http://schemas.microsoft.com/office/powerpoint/2010/main" val="2608753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To show the security of LHF-based FROST, the idea is to apply the same conversion to both the assumption and reduction. The original proof shows the security of FROST is implied by algebraic </a:t>
            </a:r>
            <a:r>
              <a:rPr lang="en-US" dirty="0" err="1"/>
              <a:t>omdl</a:t>
            </a:r>
            <a:r>
              <a:rPr lang="en-US" dirty="0"/>
              <a:t> assumption. </a:t>
            </a:r>
            <a:r>
              <a:rPr lang="en-US" b="0" i="0" dirty="0">
                <a:solidFill>
                  <a:srgbClr val="D1D5DB"/>
                </a:solidFill>
                <a:effectLst/>
                <a:latin typeface="Söhne"/>
              </a:rPr>
              <a:t>Using the conversion described earlier,</a:t>
            </a:r>
            <a:r>
              <a:rPr lang="en-US" dirty="0"/>
              <a:t> we can transform the algebraic one-more DL assumption to the algebraic one-more PR of the linear hash function.</a:t>
            </a:r>
          </a:p>
          <a:p>
            <a:endParaRPr lang="en-US" dirty="0"/>
          </a:p>
          <a:p>
            <a:r>
              <a:rPr lang="en-US" dirty="0"/>
              <a:t>Then, we show the security of LHF-based FROST is implied by the algebraic one-more PR by adapting the original proof.</a:t>
            </a:r>
          </a:p>
          <a:p>
            <a:endParaRPr lang="en-US" dirty="0"/>
          </a:p>
          <a:p>
            <a:r>
              <a:rPr lang="en-US" b="0" i="0" dirty="0">
                <a:solidFill>
                  <a:srgbClr val="D1D5DB"/>
                </a:solidFill>
                <a:effectLst/>
                <a:latin typeface="Söhne"/>
              </a:rPr>
              <a:t>I won't delve into how we adapt the proof here due to time constraints. Rather, I will briefly explain how we derive the notion of algebraic one-more PR</a:t>
            </a:r>
            <a:endParaRPr lang="en-US" dirty="0"/>
          </a:p>
        </p:txBody>
      </p:sp>
    </p:spTree>
    <p:extLst>
      <p:ext uri="{BB962C8B-B14F-4D97-AF65-F5344CB8AC3E}">
        <p14:creationId xmlns:p14="http://schemas.microsoft.com/office/powerpoint/2010/main" val="241840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b="0" i="0" dirty="0">
                <a:solidFill>
                  <a:srgbClr val="D1D5DB"/>
                </a:solidFill>
                <a:effectLst/>
                <a:latin typeface="Söhne"/>
              </a:rPr>
              <a:t>Let's begin by reviewing the OMDL assumption. It is defined using the following game.</a:t>
            </a:r>
          </a:p>
          <a:p>
            <a:endParaRPr lang="en-US" b="0" i="0" dirty="0">
              <a:solidFill>
                <a:srgbClr val="D1D5DB"/>
              </a:solidFill>
              <a:effectLst/>
              <a:latin typeface="Söhne"/>
            </a:endParaRPr>
          </a:p>
          <a:p>
            <a:r>
              <a:rPr lang="en-US" b="0" i="0" dirty="0">
                <a:solidFill>
                  <a:srgbClr val="D1D5DB"/>
                </a:solidFill>
                <a:effectLst/>
                <a:latin typeface="Söhne"/>
              </a:rPr>
              <a:t>The challenger first generates n random group elements X1 to </a:t>
            </a:r>
            <a:r>
              <a:rPr lang="en-US" b="0" i="0" dirty="0" err="1">
                <a:solidFill>
                  <a:srgbClr val="D1D5DB"/>
                </a:solidFill>
                <a:effectLst/>
                <a:latin typeface="Söhne"/>
              </a:rPr>
              <a:t>Xn</a:t>
            </a:r>
            <a:r>
              <a:rPr lang="en-US" b="0" i="0" dirty="0">
                <a:solidFill>
                  <a:srgbClr val="D1D5DB"/>
                </a:solidFill>
                <a:effectLst/>
                <a:latin typeface="Söhne"/>
              </a:rPr>
              <a:t> as challenges and sends them to the adversary</a:t>
            </a:r>
            <a:r>
              <a:rPr lang="en-US" dirty="0"/>
              <a:t>. The adversary has access to a DL oracle, which can take any group element as input and returns its DL to base g. </a:t>
            </a:r>
            <a:r>
              <a:rPr lang="en-US" b="0" i="0" dirty="0">
                <a:solidFill>
                  <a:srgbClr val="D1D5DB"/>
                </a:solidFill>
                <a:effectLst/>
                <a:latin typeface="Söhne"/>
              </a:rPr>
              <a:t>The adversary's goal is to compute the DLs of all the challenges</a:t>
            </a:r>
            <a:r>
              <a:rPr lang="en-US" dirty="0"/>
              <a:t>. The adversary wins if all DLs are computed correctly and the total number of DL queries made by the adversary is less than n.</a:t>
            </a:r>
          </a:p>
          <a:p>
            <a:endParaRPr lang="en-US" dirty="0"/>
          </a:p>
          <a:p>
            <a:r>
              <a:rPr lang="en-US" dirty="0"/>
              <a:t>The algebraic one-more DL assumption is a weaker variant, where the crucial difference is that when the adversary makes a DL query, they must also provide a representation of the input Y </a:t>
            </a:r>
            <a:r>
              <a:rPr lang="en-US" dirty="0" err="1"/>
              <a:t>w.r.t.</a:t>
            </a:r>
            <a:r>
              <a:rPr lang="en-US" dirty="0"/>
              <a:t> to all challenges. </a:t>
            </a:r>
            <a:r>
              <a:rPr lang="en-US" b="0" i="0" dirty="0">
                <a:solidFill>
                  <a:srgbClr val="D1D5DB"/>
                </a:solidFill>
                <a:effectLst/>
                <a:latin typeface="Söhne"/>
              </a:rPr>
              <a:t>This representation is a vector alpha such that Y is equal to the product of Xi raised to the power of </a:t>
            </a:r>
            <a:r>
              <a:rPr lang="en-US" b="0" i="0" dirty="0" err="1">
                <a:solidFill>
                  <a:srgbClr val="D1D5DB"/>
                </a:solidFill>
                <a:effectLst/>
                <a:latin typeface="Söhne"/>
              </a:rPr>
              <a:t>alpha_i</a:t>
            </a:r>
            <a:r>
              <a:rPr lang="en-US" b="0" i="0" dirty="0">
                <a:solidFill>
                  <a:srgbClr val="D1D5DB"/>
                </a:solidFill>
                <a:effectLst/>
                <a:latin typeface="Söhne"/>
              </a:rPr>
              <a:t>.</a:t>
            </a:r>
            <a:r>
              <a:rPr lang="en-US" dirty="0"/>
              <a:t> Notably, the DL oracle can be implemented efficiently in this case, as the challenger can compute y as the sum of </a:t>
            </a:r>
            <a:r>
              <a:rPr lang="en-US" dirty="0" err="1"/>
              <a:t>alpha_i</a:t>
            </a:r>
            <a:r>
              <a:rPr lang="en-US" dirty="0"/>
              <a:t> times </a:t>
            </a:r>
            <a:r>
              <a:rPr lang="en-US" dirty="0" err="1"/>
              <a:t>x_i</a:t>
            </a:r>
            <a:r>
              <a:rPr lang="en-US" dirty="0"/>
              <a:t>, which means the assumption is falsifiable.</a:t>
            </a:r>
          </a:p>
        </p:txBody>
      </p:sp>
    </p:spTree>
    <p:extLst>
      <p:ext uri="{BB962C8B-B14F-4D97-AF65-F5344CB8AC3E}">
        <p14:creationId xmlns:p14="http://schemas.microsoft.com/office/powerpoint/2010/main" val="1512877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b="0" i="0" dirty="0">
                <a:solidFill>
                  <a:srgbClr val="D1D5DB"/>
                </a:solidFill>
                <a:effectLst/>
                <a:latin typeface="Söhne"/>
              </a:rPr>
              <a:t>To adapt the algebraic OMDL game to the LHF setting, we utilize the conversion process described earlier. Firstly, challenges are generated by sampling small </a:t>
            </a:r>
            <a:r>
              <a:rPr lang="en-US" b="0" i="0" dirty="0" err="1">
                <a:solidFill>
                  <a:srgbClr val="D1D5DB"/>
                </a:solidFill>
                <a:effectLst/>
                <a:latin typeface="Söhne"/>
              </a:rPr>
              <a:t>x_i</a:t>
            </a:r>
            <a:r>
              <a:rPr lang="en-US" b="0" i="0" dirty="0">
                <a:solidFill>
                  <a:srgbClr val="D1D5DB"/>
                </a:solidFill>
                <a:effectLst/>
                <a:latin typeface="Söhne"/>
              </a:rPr>
              <a:t> values uniformly from domain D, and then computing the corresponding </a:t>
            </a:r>
            <a:r>
              <a:rPr lang="en-US" b="0" i="0" dirty="0" err="1">
                <a:solidFill>
                  <a:srgbClr val="D1D5DB"/>
                </a:solidFill>
                <a:effectLst/>
                <a:latin typeface="Söhne"/>
              </a:rPr>
              <a:t>X_i</a:t>
            </a:r>
            <a:r>
              <a:rPr lang="en-US" b="0" i="0" dirty="0">
                <a:solidFill>
                  <a:srgbClr val="D1D5DB"/>
                </a:solidFill>
                <a:effectLst/>
                <a:latin typeface="Söhne"/>
              </a:rPr>
              <a:t> as F(</a:t>
            </a:r>
            <a:r>
              <a:rPr lang="en-US" b="0" i="0" dirty="0" err="1">
                <a:solidFill>
                  <a:srgbClr val="D1D5DB"/>
                </a:solidFill>
                <a:effectLst/>
                <a:latin typeface="Söhne"/>
              </a:rPr>
              <a:t>x_i</a:t>
            </a:r>
            <a:r>
              <a:rPr lang="en-US" b="0" i="0" dirty="0">
                <a:solidFill>
                  <a:srgbClr val="D1D5DB"/>
                </a:solidFill>
                <a:effectLst/>
                <a:latin typeface="Söhne"/>
              </a:rPr>
              <a:t>).</a:t>
            </a:r>
          </a:p>
          <a:p>
            <a:endParaRPr lang="en-US" dirty="0"/>
          </a:p>
          <a:p>
            <a:r>
              <a:rPr lang="en-US" dirty="0"/>
              <a:t>Next, we replace the DL oracle by the preimage oracle, which takes an element Y in R as input and returns a corresponding small y which is in the preimage of Y. </a:t>
            </a:r>
            <a:r>
              <a:rPr lang="en-US" b="0" i="0" dirty="0">
                <a:solidFill>
                  <a:srgbClr val="D1D5DB"/>
                </a:solidFill>
                <a:effectLst/>
                <a:latin typeface="Söhne"/>
              </a:rPr>
              <a:t>To query the preimage oracle, the adversary must provide a representation alpha of Y,</a:t>
            </a:r>
            <a:r>
              <a:rPr lang="en-US" dirty="0"/>
              <a:t> and thus small y can be computed efficiently given alpha and </a:t>
            </a:r>
            <a:r>
              <a:rPr lang="en-US" b="0" i="0" dirty="0">
                <a:solidFill>
                  <a:srgbClr val="D1D5DB"/>
                </a:solidFill>
                <a:effectLst/>
                <a:latin typeface="Söhne"/>
              </a:rPr>
              <a:t>the previously generated small </a:t>
            </a:r>
            <a:r>
              <a:rPr lang="en-US" b="0" i="0" dirty="0" err="1">
                <a:solidFill>
                  <a:srgbClr val="D1D5DB"/>
                </a:solidFill>
                <a:effectLst/>
                <a:latin typeface="Söhne"/>
              </a:rPr>
              <a:t>x_i</a:t>
            </a:r>
            <a:r>
              <a:rPr lang="en-US" b="0" i="0" dirty="0">
                <a:solidFill>
                  <a:srgbClr val="D1D5DB"/>
                </a:solidFill>
                <a:effectLst/>
                <a:latin typeface="Söhne"/>
              </a:rPr>
              <a:t> values</a:t>
            </a:r>
            <a:r>
              <a:rPr lang="en-US" dirty="0"/>
              <a:t>.</a:t>
            </a:r>
          </a:p>
          <a:p>
            <a:endParaRPr lang="en-US" dirty="0"/>
          </a:p>
          <a:p>
            <a:r>
              <a:rPr lang="en-US" dirty="0"/>
              <a:t>The goal of the adversary is to find an element in the preimage of each challenge using fewer than n PI queries. </a:t>
            </a:r>
            <a:r>
              <a:rPr lang="en-US" b="0" i="0" dirty="0">
                <a:solidFill>
                  <a:srgbClr val="D1D5DB"/>
                </a:solidFill>
                <a:effectLst/>
                <a:latin typeface="Söhne"/>
              </a:rPr>
              <a:t>Therefore, we refer to the game as the algebraic one-more preimage resistance game.</a:t>
            </a:r>
            <a:endParaRPr lang="en-US" dirty="0"/>
          </a:p>
          <a:p>
            <a:endParaRPr lang="en-US" dirty="0"/>
          </a:p>
        </p:txBody>
      </p:sp>
    </p:spTree>
    <p:extLst>
      <p:ext uri="{BB962C8B-B14F-4D97-AF65-F5344CB8AC3E}">
        <p14:creationId xmlns:p14="http://schemas.microsoft.com/office/powerpoint/2010/main" val="2196349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Now the main challenge is to construct LHF such that its OMPR is implied by DL or RSA assumption. </a:t>
            </a:r>
            <a:r>
              <a:rPr lang="en-US" b="0" i="0" dirty="0">
                <a:solidFill>
                  <a:srgbClr val="D1D5DB"/>
                </a:solidFill>
                <a:effectLst/>
                <a:latin typeface="Söhne"/>
              </a:rPr>
              <a:t>We achieve this goal through a two-step process.</a:t>
            </a:r>
            <a:r>
              <a:rPr lang="en-US" dirty="0"/>
              <a:t> In the first step, we show algebraic one-more PR is implied by collision resistance of the LHF. Then, the second step is to construct LHF such that the collision resistance property is implied by DL or RSA.</a:t>
            </a:r>
          </a:p>
          <a:p>
            <a:endParaRPr lang="en-US" dirty="0"/>
          </a:p>
          <a:p>
            <a:r>
              <a:rPr lang="en-US" dirty="0"/>
              <a:t>Our main contribution is the first step. </a:t>
            </a:r>
            <a:r>
              <a:rPr lang="en-US" b="0" i="0" dirty="0">
                <a:solidFill>
                  <a:srgbClr val="D1D5DB"/>
                </a:solidFill>
                <a:effectLst/>
                <a:latin typeface="Söhne"/>
              </a:rPr>
              <a:t>For the second step, we adopt existing instantiations from prior works, such as the DL instantiation mentioned earlier.</a:t>
            </a:r>
            <a:endParaRPr lang="en-US" dirty="0"/>
          </a:p>
        </p:txBody>
      </p:sp>
    </p:spTree>
    <p:extLst>
      <p:ext uri="{BB962C8B-B14F-4D97-AF65-F5344CB8AC3E}">
        <p14:creationId xmlns:p14="http://schemas.microsoft.com/office/powerpoint/2010/main" val="3287856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For the rest of the talk, I will focus on how to show AOMPR is implied by collision resistance.</a:t>
            </a:r>
          </a:p>
          <a:p>
            <a:endParaRPr lang="en-US" dirty="0"/>
          </a:p>
          <a:p>
            <a:r>
              <a:rPr lang="en-US" dirty="0"/>
              <a:t>Formally, we show the following theorem: for any AOMPR adversary A there exists an adversary B for breaking collision resistance </a:t>
            </a:r>
            <a:r>
              <a:rPr lang="en-US" b="0" i="0" dirty="0">
                <a:solidFill>
                  <a:srgbClr val="D1D5DB"/>
                </a:solidFill>
                <a:effectLst/>
                <a:latin typeface="Söhne"/>
              </a:rPr>
              <a:t>such that A's advantage is no greater than twice the advantage of B..</a:t>
            </a:r>
            <a:endParaRPr lang="en-US" dirty="0"/>
          </a:p>
        </p:txBody>
      </p:sp>
    </p:spTree>
    <p:extLst>
      <p:ext uri="{BB962C8B-B14F-4D97-AF65-F5344CB8AC3E}">
        <p14:creationId xmlns:p14="http://schemas.microsoft.com/office/powerpoint/2010/main" val="197761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b="0" i="0" dirty="0">
                <a:solidFill>
                  <a:srgbClr val="D1D5DB"/>
                </a:solidFill>
                <a:effectLst/>
                <a:latin typeface="Söhne"/>
              </a:rPr>
              <a:t>Before we start, I would like to clarify that this talk is about pairing-free threshold and multi-signatures.</a:t>
            </a:r>
          </a:p>
          <a:p>
            <a:endParaRPr lang="en-US" b="0" i="0" dirty="0">
              <a:solidFill>
                <a:srgbClr val="D1D5DB"/>
              </a:solidFill>
              <a:effectLst/>
              <a:latin typeface="Söhne"/>
            </a:endParaRPr>
          </a:p>
          <a:p>
            <a:r>
              <a:rPr lang="en-US" b="0" i="0" dirty="0">
                <a:solidFill>
                  <a:srgbClr val="D1D5DB"/>
                </a:solidFill>
                <a:effectLst/>
                <a:latin typeface="Söhne"/>
              </a:rPr>
              <a:t>Comparing pairing-based schemes to pairing-free schemes, the latter have broader library support, enable more efficient signature verification, and require weaker assumptions, such as DL and RSA.</a:t>
            </a:r>
            <a:endParaRPr lang="en-US" dirty="0"/>
          </a:p>
        </p:txBody>
      </p:sp>
    </p:spTree>
    <p:extLst>
      <p:ext uri="{BB962C8B-B14F-4D97-AF65-F5344CB8AC3E}">
        <p14:creationId xmlns:p14="http://schemas.microsoft.com/office/powerpoint/2010/main" val="1023880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The construction of B is straightforward. B runs A by faithfully simulates the one-more PR game. More precisely, </a:t>
            </a:r>
            <a:r>
              <a:rPr lang="en-US" dirty="0" err="1"/>
              <a:t>intially</a:t>
            </a:r>
            <a:r>
              <a:rPr lang="en-US" b="0" i="0" dirty="0">
                <a:solidFill>
                  <a:srgbClr val="D1D5DB"/>
                </a:solidFill>
                <a:effectLst/>
                <a:latin typeface="Söhne"/>
              </a:rPr>
              <a:t>, B generates and sends challenges to the adversary exactly as in the OMPR game. Then, for each preimage query, B responds with an answer also follows the OMPR game.</a:t>
            </a:r>
          </a:p>
          <a:p>
            <a:endParaRPr lang="en-US" dirty="0"/>
          </a:p>
          <a:p>
            <a:r>
              <a:rPr lang="en-US" dirty="0"/>
              <a:t>If A wins the game and one of A’s output elements differs from the one sampled by B, B finds a collision since both small </a:t>
            </a:r>
            <a:r>
              <a:rPr lang="en-US" dirty="0" err="1"/>
              <a:t>x_i</a:t>
            </a:r>
            <a:r>
              <a:rPr lang="en-US" dirty="0"/>
              <a:t> hat and small </a:t>
            </a:r>
            <a:r>
              <a:rPr lang="en-US" dirty="0" err="1"/>
              <a:t>x_i</a:t>
            </a:r>
            <a:r>
              <a:rPr lang="en-US" dirty="0"/>
              <a:t> are in the preimage of </a:t>
            </a:r>
            <a:r>
              <a:rPr lang="en-US" dirty="0" err="1"/>
              <a:t>X_i</a:t>
            </a:r>
            <a:r>
              <a:rPr lang="en-US" dirty="0"/>
              <a:t>.</a:t>
            </a:r>
          </a:p>
          <a:p>
            <a:endParaRPr lang="en-US" dirty="0"/>
          </a:p>
          <a:p>
            <a:r>
              <a:rPr lang="en-US" b="0" i="0" dirty="0">
                <a:solidFill>
                  <a:srgbClr val="D1D5DB"/>
                </a:solidFill>
                <a:effectLst/>
                <a:latin typeface="Söhne"/>
              </a:rPr>
              <a:t>Therefore, we just need to show this deviation occurs with high probability.</a:t>
            </a:r>
            <a:endParaRPr lang="en-US" dirty="0"/>
          </a:p>
        </p:txBody>
      </p:sp>
    </p:spTree>
    <p:extLst>
      <p:ext uri="{BB962C8B-B14F-4D97-AF65-F5344CB8AC3E}">
        <p14:creationId xmlns:p14="http://schemas.microsoft.com/office/powerpoint/2010/main" val="72654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One key observation is that the execution of B is completely determined by small </a:t>
            </a:r>
            <a:r>
              <a:rPr lang="en-US" dirty="0" err="1"/>
              <a:t>x_i</a:t>
            </a:r>
            <a:r>
              <a:rPr lang="en-US" dirty="0"/>
              <a:t> values sampled initially.</a:t>
            </a:r>
          </a:p>
          <a:p>
            <a:endParaRPr lang="en-US" dirty="0"/>
          </a:p>
          <a:p>
            <a:r>
              <a:rPr lang="en-US" dirty="0"/>
              <a:t>For any x that makes A win, </a:t>
            </a:r>
            <a:r>
              <a:rPr lang="en-US" b="0" i="0" dirty="0">
                <a:solidFill>
                  <a:srgbClr val="D1D5DB"/>
                </a:solidFill>
                <a:effectLst/>
                <a:latin typeface="Söhne"/>
              </a:rPr>
              <a:t>in order to show that the output of A differs from x, </a:t>
            </a:r>
            <a:r>
              <a:rPr lang="en-US" dirty="0"/>
              <a:t>the idea is to construct a function Phi that maps vector x to a different vector, x’, such that A’s view given x is identical to its view given x’. This implies that A’s output is identical in both cases and thus either x or x’ is not equal to A’s output. </a:t>
            </a:r>
            <a:r>
              <a:rPr lang="en-US" b="0" i="0" dirty="0">
                <a:solidFill>
                  <a:srgbClr val="D1D5DB"/>
                </a:solidFill>
                <a:effectLst/>
                <a:latin typeface="Söhne"/>
              </a:rPr>
              <a:t>Hence, B wins in one of the two cases. </a:t>
            </a:r>
          </a:p>
          <a:p>
            <a:endParaRPr lang="en-US" dirty="0"/>
          </a:p>
          <a:p>
            <a:r>
              <a:rPr lang="en-US" dirty="0"/>
              <a:t>Finally, it is not hard to see that the proof goes through if Phi is a bijection.</a:t>
            </a:r>
          </a:p>
        </p:txBody>
      </p:sp>
    </p:spTree>
    <p:extLst>
      <p:ext uri="{BB962C8B-B14F-4D97-AF65-F5344CB8AC3E}">
        <p14:creationId xmlns:p14="http://schemas.microsoft.com/office/powerpoint/2010/main" val="3480276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It is left to show how to construct such a Phi.</a:t>
            </a:r>
          </a:p>
          <a:p>
            <a:endParaRPr lang="en-US" dirty="0"/>
          </a:p>
          <a:p>
            <a:r>
              <a:rPr lang="en-US" dirty="0"/>
              <a:t>Our construction is as follows, where z^* is a non-zero element in D that maps to 0 by F. Such z* must exist since F is many to one. Also, b is a non zero vector in S such that </a:t>
            </a:r>
            <a:r>
              <a:rPr lang="en-US" b="0" i="0" dirty="0">
                <a:solidFill>
                  <a:srgbClr val="D1D5DB"/>
                </a:solidFill>
                <a:effectLst/>
                <a:latin typeface="Söhne"/>
              </a:rPr>
              <a:t>the inner product of b and any representation alpha provided by A for PI queries is 0.</a:t>
            </a:r>
          </a:p>
          <a:p>
            <a:endParaRPr lang="en-US" dirty="0"/>
          </a:p>
          <a:p>
            <a:r>
              <a:rPr lang="en-US" dirty="0"/>
              <a:t>To see why A’s view given x is identical to its view given Phi(x), </a:t>
            </a:r>
            <a:r>
              <a:rPr lang="en-US" b="0" i="0" dirty="0">
                <a:solidFill>
                  <a:srgbClr val="D1D5DB"/>
                </a:solidFill>
                <a:effectLst/>
                <a:latin typeface="Söhne"/>
              </a:rPr>
              <a:t>we only need to show that A receives the same challenges and query answers in both cases.</a:t>
            </a:r>
            <a:endParaRPr lang="en-US" dirty="0"/>
          </a:p>
          <a:p>
            <a:endParaRPr lang="en-US" dirty="0"/>
          </a:p>
          <a:p>
            <a:r>
              <a:rPr lang="en-US" dirty="0"/>
              <a:t>First, A receives the same challenges since F(Phi(x)) is equal to F(x), where </a:t>
            </a:r>
            <a:r>
              <a:rPr lang="en-US" b="0" i="0" dirty="0">
                <a:solidFill>
                  <a:srgbClr val="D1D5DB"/>
                </a:solidFill>
                <a:effectLst/>
                <a:latin typeface="Söhne"/>
              </a:rPr>
              <a:t>the last equality holds because F(z*) = 0.</a:t>
            </a:r>
            <a:r>
              <a:rPr lang="en-US" dirty="0"/>
              <a:t> </a:t>
            </a:r>
          </a:p>
          <a:p>
            <a:endParaRPr lang="en-US" dirty="0"/>
          </a:p>
          <a:p>
            <a:r>
              <a:rPr lang="en-US" dirty="0"/>
              <a:t>Second, </a:t>
            </a:r>
            <a:r>
              <a:rPr lang="en-US" b="0" i="0" dirty="0">
                <a:solidFill>
                  <a:srgbClr val="D1D5DB"/>
                </a:solidFill>
                <a:effectLst/>
                <a:latin typeface="Söhne"/>
              </a:rPr>
              <a:t>A receives the same answers for all queries since the term alpha inner product b is equal to 0 for all PI queries.</a:t>
            </a:r>
          </a:p>
          <a:p>
            <a:r>
              <a:rPr lang="en-US" b="0" i="0" dirty="0">
                <a:solidFill>
                  <a:srgbClr val="D1D5DB"/>
                </a:solidFill>
                <a:effectLst/>
                <a:latin typeface="Söhne"/>
              </a:rPr>
              <a:t> </a:t>
            </a:r>
            <a:endParaRPr lang="en-US" dirty="0"/>
          </a:p>
          <a:p>
            <a:r>
              <a:rPr lang="en-US" b="0" i="0" dirty="0">
                <a:solidFill>
                  <a:srgbClr val="D1D5DB"/>
                </a:solidFill>
                <a:effectLst/>
                <a:latin typeface="Söhne"/>
              </a:rPr>
              <a:t>Due to time constraints, I will not delve into the proof of bijection for Phi.</a:t>
            </a:r>
            <a:endParaRPr lang="en-US" dirty="0"/>
          </a:p>
        </p:txBody>
      </p:sp>
    </p:spTree>
    <p:extLst>
      <p:ext uri="{BB962C8B-B14F-4D97-AF65-F5344CB8AC3E}">
        <p14:creationId xmlns:p14="http://schemas.microsoft.com/office/powerpoint/2010/main" val="2487898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Finally, I would like to mention a few future directions. </a:t>
            </a:r>
            <a:r>
              <a:rPr lang="en-US" b="0" i="0" dirty="0">
                <a:solidFill>
                  <a:srgbClr val="D1D5DB"/>
                </a:solidFill>
                <a:effectLst/>
                <a:latin typeface="Söhne"/>
              </a:rPr>
              <a:t>One of them is to investigate the extension of our framework to the post-quantum setting, with the aim of achieving better post-quantum secure TS/MS schemes. Another direction is to identify additional areas where we can use our </a:t>
            </a:r>
            <a:r>
              <a:rPr lang="en-US" b="0" i="0" dirty="0" err="1">
                <a:solidFill>
                  <a:srgbClr val="D1D5DB"/>
                </a:solidFill>
                <a:effectLst/>
                <a:latin typeface="Söhne"/>
              </a:rPr>
              <a:t>techinques</a:t>
            </a:r>
            <a:r>
              <a:rPr lang="en-US" b="0" i="0" dirty="0">
                <a:solidFill>
                  <a:srgbClr val="D1D5DB"/>
                </a:solidFill>
                <a:effectLst/>
                <a:latin typeface="Söhne"/>
              </a:rPr>
              <a:t> to remove algebraic OMDL </a:t>
            </a:r>
            <a:r>
              <a:rPr lang="en-US" b="0" i="0" dirty="0" err="1">
                <a:solidFill>
                  <a:srgbClr val="D1D5DB"/>
                </a:solidFill>
                <a:effectLst/>
                <a:latin typeface="Söhne"/>
              </a:rPr>
              <a:t>asusmption</a:t>
            </a:r>
            <a:r>
              <a:rPr lang="en-US" b="0" i="0" dirty="0">
                <a:solidFill>
                  <a:srgbClr val="D1D5DB"/>
                </a:solidFill>
                <a:effectLst/>
                <a:latin typeface="Söhne"/>
              </a:rPr>
              <a:t>.</a:t>
            </a:r>
            <a:endParaRPr lang="en-US" dirty="0"/>
          </a:p>
        </p:txBody>
      </p:sp>
    </p:spTree>
    <p:extLst>
      <p:ext uri="{BB962C8B-B14F-4D97-AF65-F5344CB8AC3E}">
        <p14:creationId xmlns:p14="http://schemas.microsoft.com/office/powerpoint/2010/main" val="202090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I will now introduce the notion of multi-signatures and threshold signatures. In the setting of multi-signatures, the user wants a message to be signed by multiple signers, where each signer has a public and secret key pair.</a:t>
            </a:r>
          </a:p>
          <a:p>
            <a:endParaRPr lang="en-US" dirty="0"/>
          </a:p>
          <a:p>
            <a:r>
              <a:rPr lang="en-US" b="0" i="0" dirty="0">
                <a:solidFill>
                  <a:srgbClr val="D1D5DB"/>
                </a:solidFill>
                <a:effectLst/>
                <a:latin typeface="Söhne"/>
              </a:rPr>
              <a:t>For signing, the user first sends the message m to one of the signers, and then the signers interact with each other before returning a signature back to the user. The signature can be verified given all the public keys, and we require the size of the signature to be much smaller or independent of the number of signers.</a:t>
            </a:r>
            <a:endParaRPr lang="en-US" dirty="0"/>
          </a:p>
          <a:p>
            <a:endParaRPr lang="en-US" dirty="0"/>
          </a:p>
          <a:p>
            <a:r>
              <a:rPr lang="en-US" dirty="0"/>
              <a:t>The security requirement here is that the signature is valid if and only if all signers are involved.</a:t>
            </a:r>
          </a:p>
          <a:p>
            <a:endParaRPr lang="en-US" dirty="0"/>
          </a:p>
          <a:p>
            <a:r>
              <a:rPr lang="en-US" b="0" i="0" dirty="0">
                <a:solidFill>
                  <a:srgbClr val="D1D5DB"/>
                </a:solidFill>
                <a:effectLst/>
                <a:latin typeface="Söhne"/>
              </a:rPr>
              <a:t>Also, practical uses of multi-signature schemes require an additional ideal feature called key aggregation. This feature allows us to aggregate all public keys into a much shorter one that can be used for verification.</a:t>
            </a:r>
            <a:endParaRPr lang="en-US" dirty="0"/>
          </a:p>
          <a:p>
            <a:endParaRPr lang="en-US" dirty="0"/>
          </a:p>
        </p:txBody>
      </p:sp>
    </p:spTree>
    <p:extLst>
      <p:ext uri="{BB962C8B-B14F-4D97-AF65-F5344CB8AC3E}">
        <p14:creationId xmlns:p14="http://schemas.microsoft.com/office/powerpoint/2010/main" val="858531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b="0" i="0" dirty="0">
                <a:solidFill>
                  <a:srgbClr val="D1D5DB"/>
                </a:solidFill>
                <a:effectLst/>
                <a:latin typeface="Söhne"/>
              </a:rPr>
              <a:t>The setting of threshold signatures is slightly different. In this case, the public key and all the secret keys are generated by a distributed key generation protocol.</a:t>
            </a:r>
          </a:p>
          <a:p>
            <a:endParaRPr lang="en-US" dirty="0"/>
          </a:p>
          <a:p>
            <a:r>
              <a:rPr lang="en-US" b="0" i="0" dirty="0">
                <a:solidFill>
                  <a:srgbClr val="D1D5DB"/>
                </a:solidFill>
                <a:effectLst/>
                <a:latin typeface="Söhne"/>
              </a:rPr>
              <a:t>Once the user sends the message to one of the signers, a subset of signers with a size at least t are involved in signing and return a signature to the user. The signature can then be verified using the public key.</a:t>
            </a:r>
          </a:p>
          <a:p>
            <a:endParaRPr lang="en-US" dirty="0"/>
          </a:p>
          <a:p>
            <a:r>
              <a:rPr lang="en-US" b="0" i="0" dirty="0">
                <a:solidFill>
                  <a:srgbClr val="D1D5DB"/>
                </a:solidFill>
                <a:effectLst/>
                <a:latin typeface="Söhne"/>
              </a:rPr>
              <a:t>The security of threshold signatures guarantees that the signature is valid only if at least t signers are involved.</a:t>
            </a:r>
          </a:p>
          <a:p>
            <a:endParaRPr lang="en-US" dirty="0"/>
          </a:p>
          <a:p>
            <a:r>
              <a:rPr lang="en-US" dirty="0"/>
              <a:t>The motivation for using threshold signatures is to avoid single point failure. </a:t>
            </a:r>
            <a:r>
              <a:rPr lang="en-US" b="0" i="0" dirty="0">
                <a:solidFill>
                  <a:srgbClr val="D1D5DB"/>
                </a:solidFill>
                <a:effectLst/>
                <a:latin typeface="Söhne"/>
              </a:rPr>
              <a:t>Research in this area has become increasingly active due to their potential to enhance security in crypto wallets.</a:t>
            </a:r>
            <a:r>
              <a:rPr lang="en-US" dirty="0"/>
              <a:t> </a:t>
            </a:r>
            <a:r>
              <a:rPr lang="en-US" b="0" i="0" dirty="0">
                <a:solidFill>
                  <a:srgbClr val="D1D5DB"/>
                </a:solidFill>
                <a:effectLst/>
                <a:latin typeface="Söhne"/>
              </a:rPr>
              <a:t>Recent standardization efforts by NIST and IETF further highlight their importance.</a:t>
            </a:r>
            <a:endParaRPr lang="en-US" dirty="0"/>
          </a:p>
        </p:txBody>
      </p:sp>
    </p:spTree>
    <p:extLst>
      <p:ext uri="{BB962C8B-B14F-4D97-AF65-F5344CB8AC3E}">
        <p14:creationId xmlns:p14="http://schemas.microsoft.com/office/powerpoint/2010/main" val="2637939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Then, what is this work about? When investigating the existing group-based construction of MS and TS, we found the most efficient constructions all require the algebraic OMDL assumption, which is suspected to be stronger than the plain DL assumption.</a:t>
            </a:r>
          </a:p>
          <a:p>
            <a:endParaRPr lang="en-US" dirty="0"/>
          </a:p>
          <a:p>
            <a:r>
              <a:rPr lang="en-US" dirty="0"/>
              <a:t>In this work, we demonstrate a rather general conversion that transforms these group-based schemes into ones based on linear hash functions. Moreover, we prove that their security is implied by the algebraic one-more preimage resistance of the underlying linear hash functions, which is a new notion we proposed. Finally, we show that such linear hash functions can be instantiated from either the plain DL assumption or RSA assumption.</a:t>
            </a:r>
          </a:p>
          <a:p>
            <a:endParaRPr lang="en-US" dirty="0"/>
          </a:p>
          <a:p>
            <a:r>
              <a:rPr lang="en-US" dirty="0"/>
              <a:t>As a result, we give new MS/TS constructions that possess the same properties as the original schemes but based only on the DL or RSA assumption, which </a:t>
            </a:r>
            <a:r>
              <a:rPr lang="en-US" b="0" i="0" dirty="0">
                <a:solidFill>
                  <a:srgbClr val="D1D5DB"/>
                </a:solidFill>
                <a:effectLst/>
                <a:latin typeface="Söhne"/>
              </a:rPr>
              <a:t>solves several open problems in the field.</a:t>
            </a:r>
          </a:p>
          <a:p>
            <a:endParaRPr lang="en-US" b="0" i="0" dirty="0">
              <a:solidFill>
                <a:srgbClr val="D1D5DB"/>
              </a:solidFill>
              <a:effectLst/>
              <a:latin typeface="Söhne"/>
            </a:endParaRPr>
          </a:p>
          <a:p>
            <a:r>
              <a:rPr lang="en-US" dirty="0"/>
              <a:t>Next, I will present a detailed comparison between our work and prior research.</a:t>
            </a:r>
          </a:p>
        </p:txBody>
      </p:sp>
    </p:spTree>
    <p:extLst>
      <p:ext uri="{BB962C8B-B14F-4D97-AF65-F5344CB8AC3E}">
        <p14:creationId xmlns:p14="http://schemas.microsoft.com/office/powerpoint/2010/main" val="300606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b="0" i="0" dirty="0">
                <a:solidFill>
                  <a:srgbClr val="D1D5DB"/>
                </a:solidFill>
                <a:effectLst/>
                <a:latin typeface="Söhne"/>
              </a:rPr>
              <a:t>Let’s start from the multi-signatures</a:t>
            </a:r>
            <a:r>
              <a:rPr lang="en-US" dirty="0"/>
              <a:t>. Note that the security of all the schemes we present, including our own, is proved in random oracle model. Here, “offline rounds” refer to rounds that are  </a:t>
            </a:r>
            <a:r>
              <a:rPr lang="en-US" dirty="0" err="1"/>
              <a:t>ndependent</a:t>
            </a:r>
            <a:r>
              <a:rPr lang="en-US" dirty="0"/>
              <a:t> of the message we want to sign, while “online rounds” refer to message-dependent rounds.</a:t>
            </a:r>
          </a:p>
          <a:p>
            <a:endParaRPr lang="en-US" dirty="0"/>
          </a:p>
          <a:p>
            <a:r>
              <a:rPr lang="en-US" dirty="0"/>
              <a:t>Currently, the best we can do is one offline round plus one online round, which is also known as partially non-interactive. However, achieving this requires either algebraic OMDL assumption or assuming the algebraic group model which we wish to avoid.</a:t>
            </a:r>
          </a:p>
          <a:p>
            <a:endParaRPr lang="en-US" dirty="0"/>
          </a:p>
          <a:p>
            <a:r>
              <a:rPr lang="en-US" dirty="0"/>
              <a:t>Prior schemes based on weaker assumptions require at least 2 online rounds, including the Chopsticks scheme, which is presented in the previous talk. </a:t>
            </a:r>
            <a:r>
              <a:rPr lang="en-US" b="0" i="0" dirty="0">
                <a:solidFill>
                  <a:srgbClr val="D1D5DB"/>
                </a:solidFill>
                <a:effectLst/>
                <a:latin typeface="Söhne"/>
              </a:rPr>
              <a:t>However, it should be noted that the advantage of the Chopstick scheme is its tight security reduction.</a:t>
            </a:r>
            <a:endParaRPr lang="en-US" dirty="0"/>
          </a:p>
          <a:p>
            <a:endParaRPr lang="en-US" dirty="0"/>
          </a:p>
          <a:p>
            <a:r>
              <a:rPr lang="en-US" b="0" i="0" dirty="0">
                <a:solidFill>
                  <a:srgbClr val="D1D5DB"/>
                </a:solidFill>
                <a:effectLst/>
                <a:latin typeface="Söhne"/>
              </a:rPr>
              <a:t>It is also worth mentioning that there are a few RSA-based multi-signatures, but they either require a trusted third party to generate keys or only support sequential signing, which are undesirable for practical use.</a:t>
            </a:r>
            <a:endParaRPr lang="en-US" dirty="0"/>
          </a:p>
        </p:txBody>
      </p:sp>
    </p:spTree>
    <p:extLst>
      <p:ext uri="{BB962C8B-B14F-4D97-AF65-F5344CB8AC3E}">
        <p14:creationId xmlns:p14="http://schemas.microsoft.com/office/powerpoint/2010/main" val="1729762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b="0" i="0" dirty="0">
                <a:solidFill>
                  <a:srgbClr val="D1D5DB"/>
                </a:solidFill>
                <a:effectLst/>
                <a:latin typeface="Söhne"/>
              </a:rPr>
              <a:t>For threshold </a:t>
            </a:r>
            <a:r>
              <a:rPr lang="en-US" b="0" i="0" dirty="0" err="1">
                <a:solidFill>
                  <a:srgbClr val="D1D5DB"/>
                </a:solidFill>
                <a:effectLst/>
                <a:latin typeface="Söhne"/>
              </a:rPr>
              <a:t>signatu</a:t>
            </a:r>
            <a:r>
              <a:rPr lang="en-US" b="0" i="0" dirty="0">
                <a:solidFill>
                  <a:srgbClr val="D1D5DB"/>
                </a:solidFill>
                <a:effectLst/>
                <a:latin typeface="Söhne"/>
              </a:rPr>
              <a:t>  re s, the only existing provably-secure group-based scheme is FROST, which requires the algebraic OMDL assumption. Another scheme proposed by </a:t>
            </a:r>
            <a:r>
              <a:rPr lang="en-US" b="0" i="0" dirty="0" err="1">
                <a:solidFill>
                  <a:srgbClr val="D1D5DB"/>
                </a:solidFill>
                <a:effectLst/>
                <a:latin typeface="Söhne"/>
              </a:rPr>
              <a:t>Shoup</a:t>
            </a:r>
            <a:r>
              <a:rPr lang="en-US" b="0" i="0" dirty="0">
                <a:solidFill>
                  <a:srgbClr val="D1D5DB"/>
                </a:solidFill>
                <a:effectLst/>
                <a:latin typeface="Söhne"/>
              </a:rPr>
              <a:t> is based on RSA and has a signing protocol consisting of only one online round, but its security relies on the DDH assumption in some integer group, which is not a standard assumption.</a:t>
            </a:r>
          </a:p>
          <a:p>
            <a:endParaRPr lang="en-US" dirty="0"/>
          </a:p>
          <a:p>
            <a:r>
              <a:rPr lang="en-US" b="0" i="0" dirty="0">
                <a:solidFill>
                  <a:srgbClr val="D1D5DB"/>
                </a:solidFill>
                <a:effectLst/>
                <a:latin typeface="Söhne"/>
              </a:rPr>
              <a:t>It is important to note that in this work, a strong security goal is considered.</a:t>
            </a:r>
            <a:r>
              <a:rPr lang="en-US" dirty="0"/>
              <a:t> The adversary should not be able to forge a signature unless at least (t - |corrupt|) honest signers signed.</a:t>
            </a:r>
          </a:p>
          <a:p>
            <a:endParaRPr lang="en-US" dirty="0"/>
          </a:p>
          <a:p>
            <a:r>
              <a:rPr lang="en-US" dirty="0"/>
              <a:t>For weaker guarantees, for example, </a:t>
            </a:r>
            <a:r>
              <a:rPr lang="en-US" dirty="0" err="1"/>
              <a:t>Shoup’s</a:t>
            </a:r>
            <a:r>
              <a:rPr lang="en-US" dirty="0"/>
              <a:t> basic scheme needs only RSA assumption, but its security only guarantees that it is hard to forge a signature unless one honest signer signed.</a:t>
            </a:r>
          </a:p>
          <a:p>
            <a:endParaRPr lang="en-US" dirty="0"/>
          </a:p>
          <a:p>
            <a:r>
              <a:rPr lang="en-US" b="0" i="0" dirty="0">
                <a:solidFill>
                  <a:srgbClr val="D1D5DB"/>
                </a:solidFill>
                <a:effectLst/>
                <a:latin typeface="Söhne"/>
              </a:rPr>
              <a:t>Furthermore</a:t>
            </a:r>
            <a:r>
              <a:rPr lang="en-US" dirty="0"/>
              <a:t>, all other RSA-based threshold signatures do not consider this strong security notion, though they consider other properties, such as proactivity, robustness, removing trusted dealers, and adaptive-security, </a:t>
            </a:r>
            <a:r>
              <a:rPr lang="en-US" b="0" i="0" dirty="0">
                <a:solidFill>
                  <a:srgbClr val="D1D5DB"/>
                </a:solidFill>
                <a:effectLst/>
                <a:latin typeface="Söhne"/>
              </a:rPr>
              <a:t>which are not the focus of this work.</a:t>
            </a:r>
            <a:endParaRPr lang="en-US" dirty="0"/>
          </a:p>
        </p:txBody>
      </p:sp>
    </p:spTree>
    <p:extLst>
      <p:ext uri="{BB962C8B-B14F-4D97-AF65-F5344CB8AC3E}">
        <p14:creationId xmlns:p14="http://schemas.microsoft.com/office/powerpoint/2010/main" val="608577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In summary, we propose the first partially non-interactive threshold and multi-signatures based only on DL assumption in the random oracle model.</a:t>
            </a:r>
          </a:p>
          <a:p>
            <a:endParaRPr lang="en-US" dirty="0"/>
          </a:p>
          <a:p>
            <a:r>
              <a:rPr lang="en-US" dirty="0"/>
              <a:t>And we propose the </a:t>
            </a:r>
            <a:r>
              <a:rPr lang="en-US" dirty="0" err="1"/>
              <a:t>frist</a:t>
            </a:r>
            <a:r>
              <a:rPr lang="en-US" dirty="0"/>
              <a:t> partially non-interactive threshold and multi-</a:t>
            </a:r>
            <a:r>
              <a:rPr lang="en-US" dirty="0" err="1"/>
              <a:t>singatures</a:t>
            </a:r>
            <a:r>
              <a:rPr lang="en-US" dirty="0"/>
              <a:t> with desired security based only on RSA assumption in the random oracle model.</a:t>
            </a:r>
          </a:p>
        </p:txBody>
      </p:sp>
    </p:spTree>
    <p:extLst>
      <p:ext uri="{BB962C8B-B14F-4D97-AF65-F5344CB8AC3E}">
        <p14:creationId xmlns:p14="http://schemas.microsoft.com/office/powerpoint/2010/main" val="258394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For the rest of the talk, I will first recall the concept of linear hash functions and describe how our conversions work. Then, I will focus on how to instantiate the one-more preimage-resistance property from the DL or RSA assumption.</a:t>
            </a:r>
          </a:p>
        </p:txBody>
      </p:sp>
    </p:spTree>
    <p:extLst>
      <p:ext uri="{BB962C8B-B14F-4D97-AF65-F5344CB8AC3E}">
        <p14:creationId xmlns:p14="http://schemas.microsoft.com/office/powerpoint/2010/main" val="148724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063999" y="4008965"/>
            <a:ext cx="24384001" cy="6366937"/>
          </a:xfrm>
          <a:prstGeom prst="rect">
            <a:avLst/>
          </a:prstGeom>
        </p:spPr>
        <p:txBody>
          <a:bodyPr anchor="b"/>
          <a:lstStyle>
            <a:lvl1pPr algn="ctr">
              <a:defRPr sz="17600"/>
            </a:lvl1pPr>
          </a:lstStyle>
          <a:p>
            <a:r>
              <a:t>Title Text</a:t>
            </a:r>
          </a:p>
        </p:txBody>
      </p:sp>
      <p:sp>
        <p:nvSpPr>
          <p:cNvPr id="12" name="Body Level One…"/>
          <p:cNvSpPr txBox="1">
            <a:spLocks noGrp="1"/>
          </p:cNvSpPr>
          <p:nvPr>
            <p:ph type="body" sz="quarter" idx="1"/>
          </p:nvPr>
        </p:nvSpPr>
        <p:spPr>
          <a:xfrm>
            <a:off x="4063999" y="10621432"/>
            <a:ext cx="24384001" cy="4415369"/>
          </a:xfrm>
          <a:prstGeom prst="rect">
            <a:avLst/>
          </a:prstGeom>
        </p:spPr>
        <p:txBody>
          <a:bodyPr/>
          <a:lstStyle>
            <a:lvl1pPr marL="0" indent="0" algn="ctr">
              <a:buSzTx/>
              <a:buFontTx/>
              <a:buNone/>
              <a:defRPr sz="7000"/>
            </a:lvl1pPr>
            <a:lvl2pPr marL="0" indent="0" algn="ctr">
              <a:buSzTx/>
              <a:buFontTx/>
              <a:buNone/>
              <a:defRPr sz="7000"/>
            </a:lvl2pPr>
            <a:lvl3pPr marL="0" indent="0" algn="ctr">
              <a:buSzTx/>
              <a:buFontTx/>
              <a:buNone/>
              <a:defRPr sz="7000"/>
            </a:lvl3pPr>
            <a:lvl4pPr marL="0" indent="0" algn="ctr">
              <a:buSzTx/>
              <a:buFontTx/>
              <a:buNone/>
              <a:defRPr sz="7000"/>
            </a:lvl4pPr>
            <a:lvl5pPr marL="0" indent="0" algn="ctr">
              <a:buSzTx/>
              <a:buFontTx/>
              <a:buNone/>
              <a:defRPr sz="7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2218266" y="5575301"/>
            <a:ext cx="28041601" cy="7607299"/>
          </a:xfrm>
          <a:prstGeom prst="rect">
            <a:avLst/>
          </a:prstGeom>
        </p:spPr>
        <p:txBody>
          <a:bodyPr anchor="b"/>
          <a:lstStyle>
            <a:lvl1pPr>
              <a:defRPr sz="17600"/>
            </a:lvl1pPr>
          </a:lstStyle>
          <a:p>
            <a:r>
              <a:t>Title Text</a:t>
            </a:r>
          </a:p>
        </p:txBody>
      </p:sp>
      <p:sp>
        <p:nvSpPr>
          <p:cNvPr id="30" name="Body Level One…"/>
          <p:cNvSpPr txBox="1">
            <a:spLocks noGrp="1"/>
          </p:cNvSpPr>
          <p:nvPr>
            <p:ph type="body" sz="quarter" idx="1"/>
          </p:nvPr>
        </p:nvSpPr>
        <p:spPr>
          <a:xfrm>
            <a:off x="2218266" y="13254566"/>
            <a:ext cx="28041601" cy="4000502"/>
          </a:xfrm>
          <a:prstGeom prst="rect">
            <a:avLst/>
          </a:prstGeom>
        </p:spPr>
        <p:txBody>
          <a:bodyPr/>
          <a:lstStyle>
            <a:lvl1pPr marL="0" indent="0">
              <a:buSzTx/>
              <a:buFontTx/>
              <a:buNone/>
              <a:defRPr sz="7000">
                <a:solidFill>
                  <a:srgbClr val="888888"/>
                </a:solidFill>
              </a:defRPr>
            </a:lvl1pPr>
            <a:lvl2pPr marL="0" indent="0">
              <a:buSzTx/>
              <a:buFontTx/>
              <a:buNone/>
              <a:defRPr sz="7000">
                <a:solidFill>
                  <a:srgbClr val="888888"/>
                </a:solidFill>
              </a:defRPr>
            </a:lvl2pPr>
            <a:lvl3pPr marL="0" indent="0">
              <a:buSzTx/>
              <a:buFontTx/>
              <a:buNone/>
              <a:defRPr sz="7000">
                <a:solidFill>
                  <a:srgbClr val="888888"/>
                </a:solidFill>
              </a:defRPr>
            </a:lvl3pPr>
            <a:lvl4pPr marL="0" indent="0">
              <a:buSzTx/>
              <a:buFontTx/>
              <a:buNone/>
              <a:defRPr sz="7000">
                <a:solidFill>
                  <a:srgbClr val="888888"/>
                </a:solidFill>
              </a:defRPr>
            </a:lvl4pPr>
            <a:lvl5pPr marL="0" indent="0">
              <a:buSzTx/>
              <a:buFontTx/>
              <a:buNone/>
              <a:defRPr sz="7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2235199" y="5884333"/>
            <a:ext cx="13817601" cy="1160356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2239431" y="1989666"/>
            <a:ext cx="28041604" cy="3534835"/>
          </a:xfrm>
          <a:prstGeom prst="rect">
            <a:avLst/>
          </a:prstGeom>
        </p:spPr>
        <p:txBody>
          <a:bodyPr/>
          <a:lstStyle/>
          <a:p>
            <a:r>
              <a:t>Title Text</a:t>
            </a:r>
          </a:p>
        </p:txBody>
      </p:sp>
      <p:sp>
        <p:nvSpPr>
          <p:cNvPr id="48" name="Body Level One…"/>
          <p:cNvSpPr txBox="1">
            <a:spLocks noGrp="1"/>
          </p:cNvSpPr>
          <p:nvPr>
            <p:ph type="body" sz="quarter" idx="1"/>
          </p:nvPr>
        </p:nvSpPr>
        <p:spPr>
          <a:xfrm>
            <a:off x="2239431" y="5499101"/>
            <a:ext cx="13754106" cy="2197102"/>
          </a:xfrm>
          <a:prstGeom prst="rect">
            <a:avLst/>
          </a:prstGeom>
        </p:spPr>
        <p:txBody>
          <a:bodyPr anchor="b"/>
          <a:lstStyle>
            <a:lvl1pPr marL="0" indent="0">
              <a:buSzTx/>
              <a:buFontTx/>
              <a:buNone/>
              <a:defRPr sz="7000" b="1"/>
            </a:lvl1pPr>
            <a:lvl2pPr marL="0" indent="0">
              <a:buSzTx/>
              <a:buFontTx/>
              <a:buNone/>
              <a:defRPr sz="7000" b="1"/>
            </a:lvl2pPr>
            <a:lvl3pPr marL="0" indent="0">
              <a:buSzTx/>
              <a:buFontTx/>
              <a:buNone/>
              <a:defRPr sz="7000" b="1"/>
            </a:lvl3pPr>
            <a:lvl4pPr marL="0" indent="0">
              <a:buSzTx/>
              <a:buFontTx/>
              <a:buNone/>
              <a:defRPr sz="7000" b="1"/>
            </a:lvl4pPr>
            <a:lvl5pPr marL="0" indent="0">
              <a:buSzTx/>
              <a:buFontTx/>
              <a:buNone/>
              <a:defRPr sz="70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16459200" y="5499101"/>
            <a:ext cx="13821836" cy="2197102"/>
          </a:xfrm>
          <a:prstGeom prst="rect">
            <a:avLst/>
          </a:prstGeom>
          <a:ln w="12700"/>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2239431" y="2235199"/>
            <a:ext cx="10485972" cy="4267201"/>
          </a:xfrm>
          <a:prstGeom prst="rect">
            <a:avLst/>
          </a:prstGeom>
        </p:spPr>
        <p:txBody>
          <a:bodyPr anchor="b"/>
          <a:lstStyle>
            <a:lvl1pPr>
              <a:defRPr sz="9400"/>
            </a:lvl1pPr>
          </a:lstStyle>
          <a:p>
            <a:r>
              <a:t>Title Text</a:t>
            </a:r>
          </a:p>
        </p:txBody>
      </p:sp>
      <p:sp>
        <p:nvSpPr>
          <p:cNvPr id="73" name="Body Level One…"/>
          <p:cNvSpPr txBox="1">
            <a:spLocks noGrp="1"/>
          </p:cNvSpPr>
          <p:nvPr>
            <p:ph type="body" sz="half" idx="1"/>
          </p:nvPr>
        </p:nvSpPr>
        <p:spPr>
          <a:xfrm>
            <a:off x="13821832" y="3649133"/>
            <a:ext cx="16459204" cy="12996334"/>
          </a:xfrm>
          <a:prstGeom prst="rect">
            <a:avLst/>
          </a:prstGeom>
        </p:spPr>
        <p:txBody>
          <a:bodyPr/>
          <a:lstStyle>
            <a:lvl1pPr marL="671512" indent="-671512">
              <a:defRPr sz="9400"/>
            </a:lvl1pPr>
            <a:lvl2pPr marL="1224642" indent="-767442">
              <a:defRPr sz="9400"/>
            </a:lvl2pPr>
            <a:lvl3pPr marL="1809750" indent="-895350">
              <a:defRPr sz="9400"/>
            </a:lvl3pPr>
            <a:lvl4pPr marL="2446020" indent="-1074420">
              <a:defRPr sz="9400"/>
            </a:lvl4pPr>
            <a:lvl5pPr marL="2903220" indent="-1074420">
              <a:defRPr sz="9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2239431" y="6502400"/>
            <a:ext cx="10485969" cy="10164235"/>
          </a:xfrm>
          <a:prstGeom prst="rect">
            <a:avLst/>
          </a:prstGeom>
          <a:ln w="12700"/>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2239431" y="2235199"/>
            <a:ext cx="10485972" cy="4267201"/>
          </a:xfrm>
          <a:prstGeom prst="rect">
            <a:avLst/>
          </a:prstGeom>
        </p:spPr>
        <p:txBody>
          <a:bodyPr anchor="b"/>
          <a:lstStyle>
            <a:lvl1pPr>
              <a:defRPr sz="9400"/>
            </a:lvl1pPr>
          </a:lstStyle>
          <a:p>
            <a:r>
              <a:t>Title Text</a:t>
            </a:r>
          </a:p>
        </p:txBody>
      </p:sp>
      <p:sp>
        <p:nvSpPr>
          <p:cNvPr id="83" name="Picture Placeholder 2"/>
          <p:cNvSpPr>
            <a:spLocks noGrp="1"/>
          </p:cNvSpPr>
          <p:nvPr>
            <p:ph type="pic" sz="half" idx="13"/>
          </p:nvPr>
        </p:nvSpPr>
        <p:spPr>
          <a:xfrm>
            <a:off x="13821832" y="3649133"/>
            <a:ext cx="16459204" cy="12996334"/>
          </a:xfrm>
          <a:prstGeom prst="rect">
            <a:avLst/>
          </a:prstGeom>
          <a:ln w="12700"/>
        </p:spPr>
        <p:txBody>
          <a:bodyPr lIns="91439" tIns="45719" rIns="91439" bIns="45719">
            <a:noAutofit/>
          </a:bodyPr>
          <a:lstStyle/>
          <a:p>
            <a:endParaRPr/>
          </a:p>
        </p:txBody>
      </p:sp>
      <p:sp>
        <p:nvSpPr>
          <p:cNvPr id="84" name="Body Level One…"/>
          <p:cNvSpPr txBox="1">
            <a:spLocks noGrp="1"/>
          </p:cNvSpPr>
          <p:nvPr>
            <p:ph type="body" sz="quarter" idx="1"/>
          </p:nvPr>
        </p:nvSpPr>
        <p:spPr>
          <a:xfrm>
            <a:off x="2239431" y="6502400"/>
            <a:ext cx="10485972" cy="10164235"/>
          </a:xfrm>
          <a:prstGeom prst="rect">
            <a:avLst/>
          </a:prstGeom>
        </p:spPr>
        <p:txBody>
          <a:bodyPr/>
          <a:lstStyle>
            <a:lvl1pPr marL="0" indent="0">
              <a:buSzTx/>
              <a:buFontTx/>
              <a:buNone/>
              <a:defRPr sz="4600"/>
            </a:lvl1pPr>
            <a:lvl2pPr marL="0" indent="0">
              <a:buSzTx/>
              <a:buFontTx/>
              <a:buNone/>
              <a:defRPr sz="4600"/>
            </a:lvl2pPr>
            <a:lvl3pPr marL="0" indent="0">
              <a:buSzTx/>
              <a:buFontTx/>
              <a:buNone/>
              <a:defRPr sz="4600"/>
            </a:lvl3pPr>
            <a:lvl4pPr marL="0" indent="0">
              <a:buSzTx/>
              <a:buFontTx/>
              <a:buNone/>
              <a:defRPr sz="4600"/>
            </a:lvl4pPr>
            <a:lvl5pPr marL="0" indent="0">
              <a:buSzTx/>
              <a:buFontTx/>
              <a:buNone/>
              <a:defRPr sz="4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235199" y="1989666"/>
            <a:ext cx="28041601" cy="353483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nchor="ctr">
            <a:normAutofit/>
          </a:bodyPr>
          <a:lstStyle/>
          <a:p>
            <a:r>
              <a:t>Title Text</a:t>
            </a:r>
          </a:p>
        </p:txBody>
      </p:sp>
      <p:sp>
        <p:nvSpPr>
          <p:cNvPr id="3" name="Body Level One…"/>
          <p:cNvSpPr txBox="1">
            <a:spLocks noGrp="1"/>
          </p:cNvSpPr>
          <p:nvPr>
            <p:ph type="body" idx="1"/>
          </p:nvPr>
        </p:nvSpPr>
        <p:spPr>
          <a:xfrm>
            <a:off x="2235199" y="5884333"/>
            <a:ext cx="28041601" cy="1160356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9582561" y="18105782"/>
            <a:ext cx="694240" cy="694636"/>
          </a:xfrm>
          <a:prstGeom prst="rect">
            <a:avLst/>
          </a:prstGeom>
          <a:ln w="25400">
            <a:miter lim="400000"/>
          </a:ln>
        </p:spPr>
        <p:txBody>
          <a:bodyPr wrap="none" lIns="121917" tIns="121917" rIns="121917" bIns="121917" anchor="ctr">
            <a:spAutoFit/>
          </a:bodyPr>
          <a:lstStyle>
            <a:lvl1pPr algn="r">
              <a:defRPr sz="34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Lst>
  <p:transition spd="med"/>
  <p:txStyles>
    <p:titleStyle>
      <a:lvl1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1pPr>
      <a:lvl2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2pPr>
      <a:lvl3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3pPr>
      <a:lvl4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4pPr>
      <a:lvl5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5pPr>
      <a:lvl6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6pPr>
      <a:lvl7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7pPr>
      <a:lvl8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8pPr>
      <a:lvl9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9pPr>
    </p:titleStyle>
    <p:bodyStyle>
      <a:lvl1pPr marL="669471" marR="0" indent="-669471"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1pPr>
      <a:lvl2pPr marL="1238250" marR="0" indent="-78105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2pPr>
      <a:lvl3pPr marL="1851657" marR="0" indent="-937257"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3pPr>
      <a:lvl4pPr marL="24130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4pPr>
      <a:lvl5pPr marL="28702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5pPr>
      <a:lvl6pPr marL="33274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6pPr>
      <a:lvl7pPr marL="37846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7pPr>
      <a:lvl8pPr marL="42418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8pPr>
      <a:lvl9pPr marL="46990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9pPr>
    </p:bodyStyle>
    <p:otherStyle>
      <a:lvl1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1pPr>
      <a:lvl2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2pPr>
      <a:lvl3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3pPr>
      <a:lvl4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4pPr>
      <a:lvl5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5pPr>
      <a:lvl6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6pPr>
      <a:lvl7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7pPr>
      <a:lvl8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8pPr>
      <a:lvl9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1.png"/><Relationship Id="rId5" Type="http://schemas.openxmlformats.org/officeDocument/2006/relationships/image" Target="../media/image35.png"/><Relationship Id="rId4" Type="http://schemas.openxmlformats.org/officeDocument/2006/relationships/image" Target="../media/image331.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notesSlide" Target="../notesSlides/notesSlide12.xml"/><Relationship Id="rId16"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13.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61.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60.png"/><Relationship Id="rId17" Type="http://schemas.openxmlformats.org/officeDocument/2006/relationships/image" Target="../media/image72.png"/><Relationship Id="rId2" Type="http://schemas.openxmlformats.org/officeDocument/2006/relationships/notesSlide" Target="../notesSlides/notesSlide13.xml"/><Relationship Id="rId16"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59.png"/><Relationship Id="rId5" Type="http://schemas.openxmlformats.org/officeDocument/2006/relationships/image" Target="../media/image67.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62.png"/></Relationships>
</file>

<file path=ppt/slides/_rels/slide1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00.png"/><Relationship Id="rId7" Type="http://schemas.openxmlformats.org/officeDocument/2006/relationships/image" Target="../media/image7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78.png"/><Relationship Id="rId5" Type="http://schemas.openxmlformats.org/officeDocument/2006/relationships/image" Target="../media/image74.png"/><Relationship Id="rId10" Type="http://schemas.openxmlformats.org/officeDocument/2006/relationships/image" Target="../media/image770.png"/><Relationship Id="rId4" Type="http://schemas.openxmlformats.org/officeDocument/2006/relationships/image" Target="../media/image73.png"/><Relationship Id="rId9" Type="http://schemas.openxmlformats.org/officeDocument/2006/relationships/image" Target="../media/image77.png"/></Relationships>
</file>

<file path=ppt/slides/_rels/slide1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8" Type="http://schemas.openxmlformats.org/officeDocument/2006/relationships/image" Target="../media/image830.png"/><Relationship Id="rId13"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4.png"/><Relationship Id="rId12" Type="http://schemas.openxmlformats.org/officeDocument/2006/relationships/image" Target="../media/image8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10.png"/><Relationship Id="rId11" Type="http://schemas.openxmlformats.org/officeDocument/2006/relationships/image" Target="../media/image86.png"/><Relationship Id="rId5" Type="http://schemas.openxmlformats.org/officeDocument/2006/relationships/image" Target="../media/image800.png"/><Relationship Id="rId15" Type="http://schemas.openxmlformats.org/officeDocument/2006/relationships/image" Target="../media/image90.png"/><Relationship Id="rId10" Type="http://schemas.openxmlformats.org/officeDocument/2006/relationships/image" Target="../media/image85.png"/><Relationship Id="rId4" Type="http://schemas.openxmlformats.org/officeDocument/2006/relationships/image" Target="../media/image790.png"/><Relationship Id="rId9" Type="http://schemas.openxmlformats.org/officeDocument/2006/relationships/image" Target="../media/image840.png"/><Relationship Id="rId14" Type="http://schemas.openxmlformats.org/officeDocument/2006/relationships/image" Target="../media/image89.png"/></Relationships>
</file>

<file path=ppt/slides/_rels/slide1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6.png"/><Relationship Id="rId3" Type="http://schemas.openxmlformats.org/officeDocument/2006/relationships/image" Target="../media/image83.png"/><Relationship Id="rId7" Type="http://schemas.openxmlformats.org/officeDocument/2006/relationships/image" Target="../media/image920.png"/><Relationship Id="rId12" Type="http://schemas.openxmlformats.org/officeDocument/2006/relationships/image" Target="../media/image9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87.png"/><Relationship Id="rId5" Type="http://schemas.openxmlformats.org/officeDocument/2006/relationships/image" Target="../media/image810.png"/><Relationship Id="rId15" Type="http://schemas.openxmlformats.org/officeDocument/2006/relationships/image" Target="../media/image98.png"/><Relationship Id="rId10" Type="http://schemas.openxmlformats.org/officeDocument/2006/relationships/image" Target="../media/image86.png"/><Relationship Id="rId4" Type="http://schemas.openxmlformats.org/officeDocument/2006/relationships/image" Target="../media/image91.png"/><Relationship Id="rId9" Type="http://schemas.openxmlformats.org/officeDocument/2006/relationships/image" Target="../media/image94.png"/><Relationship Id="rId14" Type="http://schemas.openxmlformats.org/officeDocument/2006/relationships/image" Target="../media/image97.png"/></Relationships>
</file>

<file path=ppt/slides/_rels/slide1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1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3.pn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09.png"/><Relationship Id="rId2" Type="http://schemas.openxmlformats.org/officeDocument/2006/relationships/notesSlide" Target="../notesSlides/notesSlide20.xml"/><Relationship Id="rId16"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050.png"/><Relationship Id="rId15" Type="http://schemas.openxmlformats.org/officeDocument/2006/relationships/image" Target="../media/image115.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png"/><Relationship Id="rId14" Type="http://schemas.openxmlformats.org/officeDocument/2006/relationships/image" Target="../media/image114.png"/></Relationships>
</file>

<file path=ppt/slides/_rels/slide21.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7.png"/><Relationship Id="rId18" Type="http://schemas.openxmlformats.org/officeDocument/2006/relationships/image" Target="../media/image132.png"/><Relationship Id="rId3" Type="http://schemas.openxmlformats.org/officeDocument/2006/relationships/image" Target="../media/image117.png"/><Relationship Id="rId7" Type="http://schemas.openxmlformats.org/officeDocument/2006/relationships/image" Target="../media/image121.png"/><Relationship Id="rId12" Type="http://schemas.openxmlformats.org/officeDocument/2006/relationships/image" Target="../media/image126.png"/><Relationship Id="rId17" Type="http://schemas.openxmlformats.org/officeDocument/2006/relationships/image" Target="../media/image131.png"/><Relationship Id="rId2" Type="http://schemas.openxmlformats.org/officeDocument/2006/relationships/notesSlide" Target="../notesSlides/notesSlide21.xml"/><Relationship Id="rId16" Type="http://schemas.openxmlformats.org/officeDocument/2006/relationships/image" Target="../media/image130.png"/><Relationship Id="rId20"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19.png"/><Relationship Id="rId15" Type="http://schemas.openxmlformats.org/officeDocument/2006/relationships/image" Target="../media/image129.png"/><Relationship Id="rId10" Type="http://schemas.openxmlformats.org/officeDocument/2006/relationships/image" Target="../media/image124.png"/><Relationship Id="rId19" Type="http://schemas.openxmlformats.org/officeDocument/2006/relationships/image" Target="../media/image133.png"/><Relationship Id="rId4" Type="http://schemas.openxmlformats.org/officeDocument/2006/relationships/image" Target="../media/image118.png"/><Relationship Id="rId9" Type="http://schemas.openxmlformats.org/officeDocument/2006/relationships/image" Target="../media/image123.png"/><Relationship Id="rId14" Type="http://schemas.openxmlformats.org/officeDocument/2006/relationships/image" Target="../media/image128.png"/></Relationships>
</file>

<file path=ppt/slides/_rels/slide22.xml.rels><?xml version="1.0" encoding="UTF-8" standalone="yes"?>
<Relationships xmlns="http://schemas.openxmlformats.org/package/2006/relationships"><Relationship Id="rId8" Type="http://schemas.openxmlformats.org/officeDocument/2006/relationships/image" Target="../media/image1380.png"/><Relationship Id="rId13" Type="http://schemas.openxmlformats.org/officeDocument/2006/relationships/image" Target="../media/image143.png"/><Relationship Id="rId3" Type="http://schemas.openxmlformats.org/officeDocument/2006/relationships/image" Target="../media/image135.png"/><Relationship Id="rId7" Type="http://schemas.openxmlformats.org/officeDocument/2006/relationships/image" Target="../media/image138.png"/><Relationship Id="rId12" Type="http://schemas.openxmlformats.org/officeDocument/2006/relationships/image" Target="../media/image14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1.png"/><Relationship Id="rId5" Type="http://schemas.openxmlformats.org/officeDocument/2006/relationships/image" Target="../media/image136.png"/><Relationship Id="rId10" Type="http://schemas.openxmlformats.org/officeDocument/2006/relationships/image" Target="../media/image140.png"/><Relationship Id="rId4" Type="http://schemas.openxmlformats.org/officeDocument/2006/relationships/image" Target="../media/image1340.png"/><Relationship Id="rId9" Type="http://schemas.openxmlformats.org/officeDocument/2006/relationships/image" Target="../media/image13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eprint.iacr.org/2023/276.pdf"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320.png"/><Relationship Id="rId3" Type="http://schemas.openxmlformats.org/officeDocument/2006/relationships/image" Target="../media/image260.png"/><Relationship Id="rId7" Type="http://schemas.openxmlformats.org/officeDocument/2006/relationships/image" Target="../media/image280.png"/><Relationship Id="rId12" Type="http://schemas.openxmlformats.org/officeDocument/2006/relationships/image" Target="../media/image310.png"/><Relationship Id="rId2" Type="http://schemas.openxmlformats.org/officeDocument/2006/relationships/image" Target="../media/image250.png"/><Relationship Id="rId1" Type="http://schemas.openxmlformats.org/officeDocument/2006/relationships/slideLayout" Target="../slideLayouts/slideLayout2.xml"/><Relationship Id="rId6" Type="http://schemas.openxmlformats.org/officeDocument/2006/relationships/image" Target="../media/image270.png"/><Relationship Id="rId11" Type="http://schemas.openxmlformats.org/officeDocument/2006/relationships/image" Target="../media/image170.png"/><Relationship Id="rId5" Type="http://schemas.microsoft.com/office/2007/relationships/hdphoto" Target="../media/hdphoto3.wdp"/><Relationship Id="rId15" Type="http://schemas.openxmlformats.org/officeDocument/2006/relationships/image" Target="../media/image340.png"/><Relationship Id="rId10" Type="http://schemas.openxmlformats.org/officeDocument/2006/relationships/image" Target="../media/image144.png"/><Relationship Id="rId4" Type="http://schemas.openxmlformats.org/officeDocument/2006/relationships/image" Target="../media/image6.png"/><Relationship Id="rId9" Type="http://schemas.openxmlformats.org/officeDocument/2006/relationships/image" Target="../media/image290.png"/><Relationship Id="rId14" Type="http://schemas.openxmlformats.org/officeDocument/2006/relationships/image" Target="../media/image330.png"/></Relationships>
</file>

<file path=ppt/slides/_rels/slide27.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3.wdp"/><Relationship Id="rId18" Type="http://schemas.openxmlformats.org/officeDocument/2006/relationships/image" Target="../media/image13.png"/><Relationship Id="rId3" Type="http://schemas.openxmlformats.org/officeDocument/2006/relationships/image" Target="../media/image1.png"/><Relationship Id="rId21" Type="http://schemas.openxmlformats.org/officeDocument/2006/relationships/image" Target="../media/image16.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3.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2.wdp"/><Relationship Id="rId5" Type="http://schemas.openxmlformats.org/officeDocument/2006/relationships/image" Target="../media/image3.png"/><Relationship Id="rId15" Type="http://schemas.openxmlformats.org/officeDocument/2006/relationships/image" Target="../media/image10.png"/><Relationship Id="rId10" Type="http://schemas.openxmlformats.org/officeDocument/2006/relationships/image" Target="../media/image7.png"/><Relationship Id="rId19" Type="http://schemas.openxmlformats.org/officeDocument/2006/relationships/image" Target="../media/image14.png"/><Relationship Id="rId4" Type="http://schemas.openxmlformats.org/officeDocument/2006/relationships/image" Target="../media/image2.png"/><Relationship Id="rId9" Type="http://schemas.microsoft.com/office/2007/relationships/hdphoto" Target="../media/hdphoto1.wdp"/><Relationship Id="rId14" Type="http://schemas.openxmlformats.org/officeDocument/2006/relationships/image" Target="../media/image9.png"/><Relationship Id="rId22"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18" Type="http://schemas.microsoft.com/office/2007/relationships/hdphoto" Target="../media/hdphoto6.wdp"/><Relationship Id="rId3" Type="http://schemas.openxmlformats.org/officeDocument/2006/relationships/image" Target="../media/image18.png"/><Relationship Id="rId21" Type="http://schemas.openxmlformats.org/officeDocument/2006/relationships/image" Target="../media/image30.png"/><Relationship Id="rId7" Type="http://schemas.openxmlformats.org/officeDocument/2006/relationships/image" Target="../media/image190.png"/><Relationship Id="rId12" Type="http://schemas.microsoft.com/office/2007/relationships/hdphoto" Target="../media/hdphoto4.wdp"/><Relationship Id="rId17" Type="http://schemas.openxmlformats.org/officeDocument/2006/relationships/image" Target="../media/image28.png"/><Relationship Id="rId2" Type="http://schemas.openxmlformats.org/officeDocument/2006/relationships/notesSlide" Target="../notesSlides/notesSlide4.xml"/><Relationship Id="rId16" Type="http://schemas.openxmlformats.org/officeDocument/2006/relationships/image" Target="../media/image27.png"/><Relationship Id="rId20"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6.png"/><Relationship Id="rId5" Type="http://schemas.openxmlformats.org/officeDocument/2006/relationships/image" Target="../media/image20.png"/><Relationship Id="rId15" Type="http://schemas.microsoft.com/office/2007/relationships/hdphoto" Target="../media/hdphoto5.wdp"/><Relationship Id="rId23" Type="http://schemas.openxmlformats.org/officeDocument/2006/relationships/image" Target="../media/image32.png"/><Relationship Id="rId10" Type="http://schemas.openxmlformats.org/officeDocument/2006/relationships/image" Target="../media/image24.png"/><Relationship Id="rId19" Type="http://schemas.openxmlformats.org/officeDocument/2006/relationships/image" Target="../media/image29.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6.png"/><Relationship Id="rId22"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28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00.png"/><Relationship Id="rId4" Type="http://schemas.openxmlformats.org/officeDocument/2006/relationships/image" Target="../media/image29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0.png"/><Relationship Id="rId4" Type="http://schemas.openxmlformats.org/officeDocument/2006/relationships/image" Target="../media/image29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xfrm>
            <a:off x="2647982" y="2277572"/>
            <a:ext cx="27216036" cy="6366937"/>
          </a:xfrm>
          <a:prstGeom prst="rect">
            <a:avLst/>
          </a:prstGeom>
        </p:spPr>
        <p:txBody>
          <a:bodyPr>
            <a:normAutofit fontScale="90000"/>
          </a:bodyPr>
          <a:lstStyle>
            <a:lvl1pPr defTabSz="2302933">
              <a:defRPr sz="14960"/>
            </a:lvl1pPr>
          </a:lstStyle>
          <a:p>
            <a:r>
              <a:rPr lang="en-US" dirty="0"/>
              <a:t>Threshold and Multi-Signature Schemes from Linear Hash Functions</a:t>
            </a:r>
          </a:p>
        </p:txBody>
      </p:sp>
      <p:sp>
        <p:nvSpPr>
          <p:cNvPr id="95" name="Subtitle 2"/>
          <p:cNvSpPr txBox="1">
            <a:spLocks noGrp="1"/>
          </p:cNvSpPr>
          <p:nvPr>
            <p:ph type="subTitle" sz="quarter" idx="1"/>
          </p:nvPr>
        </p:nvSpPr>
        <p:spPr>
          <a:xfrm>
            <a:off x="4063999" y="10931069"/>
            <a:ext cx="24384001" cy="3192394"/>
          </a:xfrm>
          <a:prstGeom prst="rect">
            <a:avLst/>
          </a:prstGeom>
        </p:spPr>
        <p:txBody>
          <a:bodyPr/>
          <a:lstStyle/>
          <a:p>
            <a:pPr defTabSz="2682237">
              <a:spcBef>
                <a:spcPts val="2600"/>
              </a:spcBef>
              <a:defRPr sz="8000"/>
            </a:pPr>
            <a:r>
              <a:t>Stefano Tessaro, </a:t>
            </a:r>
            <a:r>
              <a:rPr b="1"/>
              <a:t>Chenzhi Zhu</a:t>
            </a:r>
          </a:p>
          <a:p>
            <a:pPr defTabSz="2682237">
              <a:spcBef>
                <a:spcPts val="2600"/>
              </a:spcBef>
              <a:defRPr sz="8000"/>
            </a:pPr>
            <a:r>
              <a:t>University of Washington</a:t>
            </a:r>
          </a:p>
        </p:txBody>
      </p:sp>
      <p:sp>
        <p:nvSpPr>
          <p:cNvPr id="96"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
        <p:nvSpPr>
          <p:cNvPr id="3" name="TextBox 2">
            <a:extLst>
              <a:ext uri="{FF2B5EF4-FFF2-40B4-BE49-F238E27FC236}">
                <a16:creationId xmlns:a16="http://schemas.microsoft.com/office/drawing/2014/main" id="{78325CBD-0222-C768-4A3D-F0B9B5C58CF9}"/>
              </a:ext>
            </a:extLst>
          </p:cNvPr>
          <p:cNvSpPr txBox="1"/>
          <p:nvPr/>
        </p:nvSpPr>
        <p:spPr>
          <a:xfrm>
            <a:off x="5303520" y="22631400"/>
            <a:ext cx="246280" cy="104643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C49004C1-E1D5-177A-6B48-49F74DB75578}"/>
              </a:ext>
            </a:extLst>
          </p:cNvPr>
          <p:cNvSpPr/>
          <p:nvPr/>
        </p:nvSpPr>
        <p:spPr>
          <a:xfrm>
            <a:off x="6872631" y="9560674"/>
            <a:ext cx="17244669" cy="1723543"/>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14" name="Rounded Rectangle 13">
            <a:extLst>
              <a:ext uri="{FF2B5EF4-FFF2-40B4-BE49-F238E27FC236}">
                <a16:creationId xmlns:a16="http://schemas.microsoft.com/office/drawing/2014/main" id="{8866706A-DC73-E2D1-77A2-D9E082E224D0}"/>
              </a:ext>
            </a:extLst>
          </p:cNvPr>
          <p:cNvSpPr/>
          <p:nvPr/>
        </p:nvSpPr>
        <p:spPr>
          <a:xfrm>
            <a:off x="13165173" y="7439127"/>
            <a:ext cx="8795695" cy="1315702"/>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13" name="Rounded Rectangle 12">
            <a:extLst>
              <a:ext uri="{FF2B5EF4-FFF2-40B4-BE49-F238E27FC236}">
                <a16:creationId xmlns:a16="http://schemas.microsoft.com/office/drawing/2014/main" id="{9AC09DA0-3B4E-3160-990B-65A416942CAB}"/>
              </a:ext>
            </a:extLst>
          </p:cNvPr>
          <p:cNvSpPr/>
          <p:nvPr/>
        </p:nvSpPr>
        <p:spPr>
          <a:xfrm>
            <a:off x="9532061" y="5887051"/>
            <a:ext cx="6893632" cy="1199958"/>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 name="Title 1">
            <a:extLst>
              <a:ext uri="{FF2B5EF4-FFF2-40B4-BE49-F238E27FC236}">
                <a16:creationId xmlns:a16="http://schemas.microsoft.com/office/drawing/2014/main" id="{0169550F-37CF-AD96-5C1B-1461A96C871D}"/>
              </a:ext>
            </a:extLst>
          </p:cNvPr>
          <p:cNvSpPr>
            <a:spLocks noGrp="1"/>
          </p:cNvSpPr>
          <p:nvPr>
            <p:ph type="title"/>
          </p:nvPr>
        </p:nvSpPr>
        <p:spPr/>
        <p:txBody>
          <a:bodyPr>
            <a:normAutofit/>
          </a:bodyPr>
          <a:lstStyle/>
          <a:p>
            <a:r>
              <a:rPr lang="en-US" dirty="0"/>
              <a:t>Linear Hash Functions [</a:t>
            </a:r>
            <a:r>
              <a:rPr lang="en-US" dirty="0">
                <a:solidFill>
                  <a:srgbClr val="0070C0"/>
                </a:solidFill>
              </a:rPr>
              <a:t>BBSS18</a:t>
            </a:r>
            <a:r>
              <a:rPr lang="en-US" dirty="0"/>
              <a:t>,</a:t>
            </a:r>
            <a:r>
              <a:rPr lang="en-US" dirty="0">
                <a:solidFill>
                  <a:srgbClr val="0070C0"/>
                </a:solidFill>
              </a:rPr>
              <a:t>HKL19</a:t>
            </a:r>
            <a:r>
              <a:rPr lang="en-US" dirty="0"/>
              <a:t>]</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6844D28B-B6E0-6190-DF33-E0710255790F}"/>
                  </a:ext>
                </a:extLst>
              </p:cNvPr>
              <p:cNvSpPr txBox="1"/>
              <p:nvPr/>
            </p:nvSpPr>
            <p:spPr>
              <a:xfrm>
                <a:off x="7504387" y="9706052"/>
                <a:ext cx="16098504" cy="1477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14:m>
                  <m:oMath xmlns:m="http://schemas.openxmlformats.org/officeDocument/2006/math">
                    <m:r>
                      <a:rPr kumimoji="0" lang="en-US" sz="8000" b="0" i="1" u="none" strike="noStrike" cap="none" spc="0" normalizeH="0" baseline="0" smtClean="0">
                        <a:ln>
                          <a:noFill/>
                        </a:ln>
                        <a:solidFill>
                          <a:srgbClr val="000000"/>
                        </a:solidFill>
                        <a:effectLst/>
                        <a:uFillTx/>
                        <a:latin typeface="Cambria Math" panose="02040503050406030204" pitchFamily="18" charset="0"/>
                        <a:sym typeface="Calibri"/>
                      </a:rPr>
                      <m:t>𝒟</m:t>
                    </m:r>
                    <m:r>
                      <a:rPr kumimoji="0" lang="en-US" sz="8000" b="0" i="0" u="none" strike="noStrike" cap="none" spc="0" normalizeH="0" baseline="0" smtClean="0">
                        <a:ln>
                          <a:noFill/>
                        </a:ln>
                        <a:solidFill>
                          <a:srgbClr val="000000"/>
                        </a:solidFill>
                        <a:effectLst/>
                        <a:uFillTx/>
                        <a:latin typeface="Cambria Math" panose="02040503050406030204" pitchFamily="18" charset="0"/>
                        <a:sym typeface="Calibri"/>
                      </a:rPr>
                      <m:t>, </m:t>
                    </m:r>
                    <m:r>
                      <a:rPr lang="en-US" sz="8000" i="1">
                        <a:latin typeface="Cambria Math" panose="02040503050406030204" pitchFamily="18" charset="0"/>
                      </a:rPr>
                      <m:t>ℛ</m:t>
                    </m:r>
                  </m:oMath>
                </a14:m>
                <a:r>
                  <a:rPr lang="en-US" sz="8000" dirty="0">
                    <a:ea typeface="Brush Script MT" panose="03060802040406070304" pitchFamily="66" charset="-122"/>
                    <a:cs typeface="Brush Script MT" panose="03060802040406070304" pitchFamily="66" charset="-122"/>
                  </a:rPr>
                  <a:t> vector spaces </a:t>
                </a:r>
                <a:r>
                  <a:rPr lang="en-US" sz="8000" dirty="0" err="1">
                    <a:ea typeface="Brush Script MT" panose="03060802040406070304" pitchFamily="66" charset="-122"/>
                    <a:cs typeface="Brush Script MT" panose="03060802040406070304" pitchFamily="66" charset="-122"/>
                  </a:rPr>
                  <a:t>w.r.t.</a:t>
                </a:r>
                <a:r>
                  <a:rPr lang="en-US" sz="8000" dirty="0">
                    <a:ea typeface="Brush Script MT" panose="03060802040406070304" pitchFamily="66" charset="-122"/>
                    <a:cs typeface="Brush Script MT" panose="03060802040406070304" pitchFamily="66" charset="-122"/>
                  </a:rPr>
                  <a:t> scalar field</a:t>
                </a:r>
                <a:r>
                  <a:rPr lang="en-US" sz="8000" dirty="0"/>
                  <a:t> </a:t>
                </a:r>
                <a14:m>
                  <m:oMath xmlns:m="http://schemas.openxmlformats.org/officeDocument/2006/math">
                    <m:r>
                      <a:rPr lang="en-US" sz="8000" b="0" i="1" smtClean="0">
                        <a:latin typeface="Cambria Math" panose="02040503050406030204" pitchFamily="18" charset="0"/>
                      </a:rPr>
                      <m:t>𝒮</m:t>
                    </m:r>
                  </m:oMath>
                </a14:m>
                <a:endParaRPr kumimoji="0" lang="en-US" sz="8000" i="0" u="none" strike="noStrike" cap="none" spc="0" normalizeH="0" baseline="0" dirty="0">
                  <a:ln>
                    <a:noFill/>
                  </a:ln>
                  <a:solidFill>
                    <a:srgbClr val="000000"/>
                  </a:solidFill>
                  <a:effectLst/>
                  <a:uFillTx/>
                  <a:sym typeface="Calibri"/>
                </a:endParaRPr>
              </a:p>
            </p:txBody>
          </p:sp>
        </mc:Choice>
        <mc:Fallback>
          <p:sp>
            <p:nvSpPr>
              <p:cNvPr id="4" name="TextBox 3">
                <a:extLst>
                  <a:ext uri="{FF2B5EF4-FFF2-40B4-BE49-F238E27FC236}">
                    <a16:creationId xmlns:a16="http://schemas.microsoft.com/office/drawing/2014/main" id="{6844D28B-B6E0-6190-DF33-E0710255790F}"/>
                  </a:ext>
                </a:extLst>
              </p:cNvPr>
              <p:cNvSpPr txBox="1">
                <a:spLocks noRot="1" noChangeAspect="1" noMove="1" noResize="1" noEditPoints="1" noAdjustHandles="1" noChangeArrowheads="1" noChangeShapeType="1" noTextEdit="1"/>
              </p:cNvSpPr>
              <p:nvPr/>
            </p:nvSpPr>
            <p:spPr>
              <a:xfrm>
                <a:off x="7504387" y="9706052"/>
                <a:ext cx="16098504" cy="1477321"/>
              </a:xfrm>
              <a:prstGeom prst="rect">
                <a:avLst/>
              </a:prstGeom>
              <a:blipFill>
                <a:blip r:embed="rId3"/>
                <a:stretch>
                  <a:fillRect l="-1340" t="-12821" r="-236" b="-3247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3805DD0-4BF1-06E5-56D8-DEDB7F095581}"/>
                  </a:ext>
                </a:extLst>
              </p:cNvPr>
              <p:cNvSpPr txBox="1"/>
              <p:nvPr/>
            </p:nvSpPr>
            <p:spPr>
              <a:xfrm>
                <a:off x="5889424" y="7030000"/>
                <a:ext cx="597598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𝐹</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 :</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𝒟</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ℛ</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5" name="TextBox 4">
                <a:extLst>
                  <a:ext uri="{FF2B5EF4-FFF2-40B4-BE49-F238E27FC236}">
                    <a16:creationId xmlns:a16="http://schemas.microsoft.com/office/drawing/2014/main" id="{83805DD0-4BF1-06E5-56D8-DEDB7F095581}"/>
                  </a:ext>
                </a:extLst>
              </p:cNvPr>
              <p:cNvSpPr txBox="1">
                <a:spLocks noRot="1" noChangeAspect="1" noMove="1" noResize="1" noEditPoints="1" noAdjustHandles="1" noChangeArrowheads="1" noChangeShapeType="1" noTextEdit="1"/>
              </p:cNvSpPr>
              <p:nvPr/>
            </p:nvSpPr>
            <p:spPr>
              <a:xfrm>
                <a:off x="5889424" y="7030000"/>
                <a:ext cx="5975989" cy="1723543"/>
              </a:xfrm>
              <a:prstGeom prst="rect">
                <a:avLst/>
              </a:prstGeom>
              <a:blipFill>
                <a:blip r:embed="rId4"/>
                <a:stretch>
                  <a:fillRect l="-1907" r="-1483"/>
                </a:stretch>
              </a:blipFill>
              <a:ln w="25400" cap="flat">
                <a:noFill/>
                <a:miter lim="400000"/>
              </a:ln>
              <a:effectLst/>
            </p:spPr>
            <p:txBody>
              <a:bodyPr/>
              <a:lstStyle/>
              <a:p>
                <a:r>
                  <a:rPr lang="en-US">
                    <a:noFill/>
                  </a:rPr>
                  <a:t> </a:t>
                </a:r>
              </a:p>
            </p:txBody>
          </p:sp>
        </mc:Fallback>
      </mc:AlternateContent>
      <p:sp>
        <p:nvSpPr>
          <p:cNvPr id="6" name="TextBox 5">
            <a:extLst>
              <a:ext uri="{FF2B5EF4-FFF2-40B4-BE49-F238E27FC236}">
                <a16:creationId xmlns:a16="http://schemas.microsoft.com/office/drawing/2014/main" id="{C0F1EB2F-FF99-628E-3822-9B3F4FAD6BDE}"/>
              </a:ext>
            </a:extLst>
          </p:cNvPr>
          <p:cNvSpPr txBox="1"/>
          <p:nvPr/>
        </p:nvSpPr>
        <p:spPr>
          <a:xfrm>
            <a:off x="2235199" y="13318179"/>
            <a:ext cx="3154063" cy="1477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lang="en-US" sz="8000" b="1" dirty="0">
                <a:ea typeface="Brush Script MT" panose="03060802040406070304" pitchFamily="66" charset="-122"/>
                <a:cs typeface="Brush Script MT" panose="03060802040406070304" pitchFamily="66" charset="-122"/>
              </a:rPr>
              <a:t>Linear:</a:t>
            </a:r>
            <a:endParaRPr kumimoji="0" lang="en-US" sz="8000" b="1" i="0" u="none" strike="noStrike" cap="none" spc="0" normalizeH="0" baseline="0" dirty="0">
              <a:ln>
                <a:noFill/>
              </a:ln>
              <a:solidFill>
                <a:srgbClr val="000000"/>
              </a:solidFill>
              <a:effectLst/>
              <a:uFillTx/>
              <a:sym typeface="Calibri"/>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8CA0856-EC82-EBF0-2A87-07BF5D03D216}"/>
                  </a:ext>
                </a:extLst>
              </p:cNvPr>
              <p:cNvSpPr txBox="1"/>
              <p:nvPr/>
            </p:nvSpPr>
            <p:spPr>
              <a:xfrm>
                <a:off x="6872631" y="13318179"/>
                <a:ext cx="21218815" cy="1477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8000" i="1" smtClean="0">
                          <a:latin typeface="Cambria Math" panose="02040503050406030204" pitchFamily="18" charset="0"/>
                        </a:rPr>
                        <m:t>∀ </m:t>
                      </m:r>
                      <m:r>
                        <a:rPr lang="en-US" sz="8000" i="1" smtClean="0">
                          <a:latin typeface="Cambria Math" panose="02040503050406030204" pitchFamily="18" charset="0"/>
                        </a:rPr>
                        <m:t>𝑎</m:t>
                      </m:r>
                      <m:r>
                        <a:rPr lang="en-US" sz="8000" i="1" smtClean="0">
                          <a:latin typeface="Cambria Math" panose="02040503050406030204" pitchFamily="18" charset="0"/>
                        </a:rPr>
                        <m:t>, </m:t>
                      </m:r>
                      <m:r>
                        <a:rPr lang="en-US" sz="8000" i="1" smtClean="0">
                          <a:latin typeface="Cambria Math" panose="02040503050406030204" pitchFamily="18" charset="0"/>
                        </a:rPr>
                        <m:t>𝑏</m:t>
                      </m:r>
                      <m:r>
                        <a:rPr lang="en-US" sz="8000" i="1" smtClean="0">
                          <a:latin typeface="Cambria Math" panose="02040503050406030204" pitchFamily="18" charset="0"/>
                        </a:rPr>
                        <m:t>∈</m:t>
                      </m:r>
                      <m:r>
                        <a:rPr lang="en-US" sz="8000" i="1" smtClean="0">
                          <a:latin typeface="Cambria Math" panose="02040503050406030204" pitchFamily="18" charset="0"/>
                        </a:rPr>
                        <m:t>𝒟</m:t>
                      </m:r>
                      <m:r>
                        <a:rPr lang="en-US" sz="8000" i="1" smtClean="0">
                          <a:latin typeface="Cambria Math" panose="02040503050406030204" pitchFamily="18" charset="0"/>
                        </a:rPr>
                        <m:t> , </m:t>
                      </m:r>
                      <m:r>
                        <a:rPr lang="en-US" sz="8000" i="1" smtClean="0">
                          <a:latin typeface="Cambria Math" panose="02040503050406030204" pitchFamily="18" charset="0"/>
                        </a:rPr>
                        <m:t>𝑠</m:t>
                      </m:r>
                      <m:r>
                        <a:rPr lang="en-US" sz="8000" i="1" smtClean="0">
                          <a:latin typeface="Cambria Math" panose="02040503050406030204" pitchFamily="18" charset="0"/>
                        </a:rPr>
                        <m:t>∈</m:t>
                      </m:r>
                      <m:r>
                        <a:rPr lang="en-US" sz="8000" i="1" smtClean="0">
                          <a:latin typeface="Cambria Math" panose="02040503050406030204" pitchFamily="18" charset="0"/>
                        </a:rPr>
                        <m:t>𝒮</m:t>
                      </m:r>
                      <m:r>
                        <a:rPr lang="en-US" sz="8000" b="0" i="1" smtClean="0">
                          <a:latin typeface="Cambria Math" panose="02040503050406030204" pitchFamily="18" charset="0"/>
                        </a:rPr>
                        <m:t>, </m:t>
                      </m:r>
                      <m:r>
                        <a:rPr lang="en-US" sz="8000" i="1">
                          <a:latin typeface="Cambria Math" panose="02040503050406030204" pitchFamily="18" charset="0"/>
                        </a:rPr>
                        <m:t>𝐹</m:t>
                      </m:r>
                      <m:d>
                        <m:dPr>
                          <m:ctrlP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dPr>
                        <m:e>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𝑎</m:t>
                          </m:r>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𝑠</m:t>
                          </m:r>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𝑏</m:t>
                          </m:r>
                        </m:e>
                      </m:d>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𝐹</m:t>
                      </m:r>
                      <m:d>
                        <m:dPr>
                          <m:ctrlP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dPr>
                        <m:e>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𝑎</m:t>
                          </m:r>
                        </m:e>
                      </m:d>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𝑠</m:t>
                      </m:r>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𝐹</m:t>
                      </m:r>
                      <m:d>
                        <m:dPr>
                          <m:ctrlP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dPr>
                        <m:e>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𝑏</m:t>
                          </m:r>
                        </m:e>
                      </m:d>
                    </m:oMath>
                  </m:oMathPara>
                </a14:m>
                <a:endParaRPr kumimoji="0" lang="en-US" sz="8000" i="0" u="none" strike="noStrike" cap="none" spc="0" normalizeH="0" baseline="0" dirty="0">
                  <a:ln>
                    <a:noFill/>
                  </a:ln>
                  <a:solidFill>
                    <a:srgbClr val="000000"/>
                  </a:solidFill>
                  <a:effectLst/>
                  <a:uFillTx/>
                  <a:ea typeface="+mn-ea"/>
                  <a:cs typeface="+mn-cs"/>
                  <a:sym typeface="Calibri"/>
                </a:endParaRPr>
              </a:p>
            </p:txBody>
          </p:sp>
        </mc:Choice>
        <mc:Fallback>
          <p:sp>
            <p:nvSpPr>
              <p:cNvPr id="7" name="TextBox 6">
                <a:extLst>
                  <a:ext uri="{FF2B5EF4-FFF2-40B4-BE49-F238E27FC236}">
                    <a16:creationId xmlns:a16="http://schemas.microsoft.com/office/drawing/2014/main" id="{48CA0856-EC82-EBF0-2A87-07BF5D03D216}"/>
                  </a:ext>
                </a:extLst>
              </p:cNvPr>
              <p:cNvSpPr txBox="1">
                <a:spLocks noRot="1" noChangeAspect="1" noMove="1" noResize="1" noEditPoints="1" noAdjustHandles="1" noChangeArrowheads="1" noChangeShapeType="1" noTextEdit="1"/>
              </p:cNvSpPr>
              <p:nvPr/>
            </p:nvSpPr>
            <p:spPr>
              <a:xfrm>
                <a:off x="6872631" y="13318179"/>
                <a:ext cx="21218815" cy="1477321"/>
              </a:xfrm>
              <a:prstGeom prst="rect">
                <a:avLst/>
              </a:prstGeom>
              <a:blipFill>
                <a:blip r:embed="rId5"/>
                <a:stretch>
                  <a:fillRect l="-239" b="-23077"/>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C35CDCB-C309-3805-5D8F-3913485B841E}"/>
                  </a:ext>
                </a:extLst>
              </p:cNvPr>
              <p:cNvSpPr txBox="1"/>
              <p:nvPr/>
            </p:nvSpPr>
            <p:spPr>
              <a:xfrm>
                <a:off x="2235199" y="15582021"/>
                <a:ext cx="28395463" cy="1477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8000" b="1" i="0" u="none" strike="noStrike" cap="none" spc="0" normalizeH="0" baseline="0" dirty="0">
                    <a:ln>
                      <a:noFill/>
                    </a:ln>
                    <a:solidFill>
                      <a:srgbClr val="000000"/>
                    </a:solidFill>
                    <a:effectLst/>
                    <a:uFillTx/>
                    <a:ea typeface="Brush Script MT" panose="03060802040406070304" pitchFamily="66" charset="-122"/>
                    <a:cs typeface="Brush Script MT" panose="03060802040406070304" pitchFamily="66" charset="-122"/>
                    <a:sym typeface="Calibri"/>
                  </a:rPr>
                  <a:t>Collision Resistance (CR): </a:t>
                </a:r>
                <a:r>
                  <a:rPr kumimoji="0" lang="en-US" sz="8000" i="0" u="none" strike="noStrike" cap="none" spc="0" normalizeH="0" baseline="0" dirty="0">
                    <a:ln>
                      <a:noFill/>
                    </a:ln>
                    <a:solidFill>
                      <a:srgbClr val="000000"/>
                    </a:solidFill>
                    <a:effectLst/>
                    <a:uFillTx/>
                    <a:ea typeface="Brush Script MT" panose="03060802040406070304" pitchFamily="66" charset="-122"/>
                    <a:cs typeface="Brush Script MT" panose="03060802040406070304" pitchFamily="66" charset="-122"/>
                    <a:sym typeface="Calibri"/>
                  </a:rPr>
                  <a:t>Hard to find </a:t>
                </a:r>
                <a14:m>
                  <m:oMath xmlns:m="http://schemas.openxmlformats.org/officeDocument/2006/math">
                    <m:r>
                      <a:rPr kumimoji="0" lang="en-US" sz="8000" b="0" i="1" u="none" strike="noStrike" cap="none" spc="0" normalizeH="0" baseline="0" smtClean="0">
                        <a:ln>
                          <a:noFill/>
                        </a:ln>
                        <a:solidFill>
                          <a:srgbClr val="000000"/>
                        </a:solidFill>
                        <a:effectLst/>
                        <a:uFillTx/>
                        <a:latin typeface="Cambria Math" panose="02040503050406030204" pitchFamily="18" charset="0"/>
                        <a:ea typeface="Brush Script MT" panose="03060802040406070304" pitchFamily="66" charset="-122"/>
                        <a:cs typeface="Brush Script MT" panose="03060802040406070304" pitchFamily="66" charset="-122"/>
                        <a:sym typeface="Calibri"/>
                      </a:rPr>
                      <m:t>𝑥</m:t>
                    </m:r>
                    <m:r>
                      <a:rPr kumimoji="0" lang="en-US" sz="8000" b="0" i="1" u="none" strike="noStrike" cap="none" spc="0" normalizeH="0" baseline="0" smtClean="0">
                        <a:ln>
                          <a:noFill/>
                        </a:ln>
                        <a:solidFill>
                          <a:srgbClr val="000000"/>
                        </a:solidFill>
                        <a:effectLst/>
                        <a:uFillTx/>
                        <a:latin typeface="Cambria Math" panose="02040503050406030204" pitchFamily="18" charset="0"/>
                        <a:ea typeface="Brush Script MT" panose="03060802040406070304" pitchFamily="66" charset="-122"/>
                        <a:cs typeface="Brush Script MT" panose="03060802040406070304" pitchFamily="66" charset="-122"/>
                        <a:sym typeface="Calibri"/>
                      </a:rPr>
                      <m:t>≠</m:t>
                    </m:r>
                    <m:sSup>
                      <m:sSupPr>
                        <m:ctrlPr>
                          <a:rPr kumimoji="0" lang="en-US" sz="8000" b="0" i="1" u="none" strike="noStrike" cap="none" spc="0" normalizeH="0" baseline="0" smtClean="0">
                            <a:ln>
                              <a:noFill/>
                            </a:ln>
                            <a:solidFill>
                              <a:srgbClr val="000000"/>
                            </a:solidFill>
                            <a:effectLst/>
                            <a:uFillTx/>
                            <a:latin typeface="Cambria Math" panose="02040503050406030204" pitchFamily="18" charset="0"/>
                            <a:ea typeface="Brush Script MT" panose="03060802040406070304" pitchFamily="66" charset="-122"/>
                            <a:cs typeface="Brush Script MT" panose="03060802040406070304" pitchFamily="66" charset="-122"/>
                            <a:sym typeface="Calibri"/>
                          </a:rPr>
                        </m:ctrlPr>
                      </m:sSupPr>
                      <m:e>
                        <m:r>
                          <a:rPr kumimoji="0" lang="en-US" sz="8000" b="0" i="1" u="none" strike="noStrike" cap="none" spc="0" normalizeH="0" baseline="0" smtClean="0">
                            <a:ln>
                              <a:noFill/>
                            </a:ln>
                            <a:solidFill>
                              <a:srgbClr val="000000"/>
                            </a:solidFill>
                            <a:effectLst/>
                            <a:uFillTx/>
                            <a:latin typeface="Cambria Math" panose="02040503050406030204" pitchFamily="18" charset="0"/>
                            <a:ea typeface="Brush Script MT" panose="03060802040406070304" pitchFamily="66" charset="-122"/>
                            <a:cs typeface="Brush Script MT" panose="03060802040406070304" pitchFamily="66" charset="-122"/>
                            <a:sym typeface="Calibri"/>
                          </a:rPr>
                          <m:t>𝑥</m:t>
                        </m:r>
                      </m:e>
                      <m:sup>
                        <m:r>
                          <a:rPr kumimoji="0" lang="en-US" sz="8000" b="0" i="1" u="none" strike="noStrike" cap="none" spc="0" normalizeH="0" baseline="0" smtClean="0">
                            <a:ln>
                              <a:noFill/>
                            </a:ln>
                            <a:solidFill>
                              <a:srgbClr val="000000"/>
                            </a:solidFill>
                            <a:effectLst/>
                            <a:uFillTx/>
                            <a:latin typeface="Cambria Math" panose="02040503050406030204" pitchFamily="18" charset="0"/>
                            <a:ea typeface="Brush Script MT" panose="03060802040406070304" pitchFamily="66" charset="-122"/>
                            <a:cs typeface="Brush Script MT" panose="03060802040406070304" pitchFamily="66" charset="-122"/>
                            <a:sym typeface="Calibri"/>
                          </a:rPr>
                          <m:t>′</m:t>
                        </m:r>
                      </m:sup>
                    </m:sSup>
                    <m:r>
                      <a:rPr kumimoji="0" lang="en-US" sz="8000" b="0" i="1" u="none" strike="noStrike" cap="none" spc="0" normalizeH="0" baseline="0" smtClean="0">
                        <a:ln>
                          <a:noFill/>
                        </a:ln>
                        <a:solidFill>
                          <a:srgbClr val="000000"/>
                        </a:solidFill>
                        <a:effectLst/>
                        <a:uFillTx/>
                        <a:latin typeface="Cambria Math" panose="02040503050406030204" pitchFamily="18" charset="0"/>
                        <a:ea typeface="Brush Script MT" panose="03060802040406070304" pitchFamily="66" charset="-122"/>
                        <a:cs typeface="Brush Script MT" panose="03060802040406070304" pitchFamily="66" charset="-122"/>
                        <a:sym typeface="Calibri"/>
                      </a:rPr>
                      <m:t>∈</m:t>
                    </m:r>
                    <m:r>
                      <a:rPr kumimoji="0" lang="en-US" sz="8000" b="0" i="1" u="none" strike="noStrike" cap="none" spc="0" normalizeH="0" baseline="0" smtClean="0">
                        <a:ln>
                          <a:noFill/>
                        </a:ln>
                        <a:solidFill>
                          <a:srgbClr val="000000"/>
                        </a:solidFill>
                        <a:effectLst/>
                        <a:uFillTx/>
                        <a:latin typeface="Cambria Math" panose="02040503050406030204" pitchFamily="18" charset="0"/>
                        <a:ea typeface="Brush Script MT" panose="03060802040406070304" pitchFamily="66" charset="-122"/>
                        <a:cs typeface="Brush Script MT" panose="03060802040406070304" pitchFamily="66" charset="-122"/>
                        <a:sym typeface="Calibri"/>
                      </a:rPr>
                      <m:t>𝒟</m:t>
                    </m:r>
                  </m:oMath>
                </a14:m>
                <a:r>
                  <a:rPr kumimoji="0" lang="en-US" sz="8000" i="0" u="none" strike="noStrike" cap="none" spc="0" normalizeH="0" baseline="0" dirty="0">
                    <a:ln>
                      <a:noFill/>
                    </a:ln>
                    <a:solidFill>
                      <a:srgbClr val="000000"/>
                    </a:solidFill>
                    <a:effectLst/>
                    <a:uFillTx/>
                    <a:sym typeface="Calibri"/>
                  </a:rPr>
                  <a:t> </a:t>
                </a:r>
                <a:r>
                  <a:rPr lang="en-US" sz="8000" dirty="0">
                    <a:ea typeface="Brush Script MT" panose="03060802040406070304" pitchFamily="66" charset="-122"/>
                    <a:cs typeface="Brush Script MT" panose="03060802040406070304" pitchFamily="66" charset="-122"/>
                  </a:rPr>
                  <a:t>s.t. </a:t>
                </a:r>
                <a14:m>
                  <m:oMath xmlns:m="http://schemas.openxmlformats.org/officeDocument/2006/math">
                    <m:r>
                      <a:rPr lang="en-US" sz="8000" b="0" i="1" smtClean="0">
                        <a:latin typeface="Cambria Math" panose="02040503050406030204" pitchFamily="18" charset="0"/>
                        <a:ea typeface="Brush Script MT" panose="03060802040406070304" pitchFamily="66" charset="-122"/>
                        <a:cs typeface="Brush Script MT" panose="03060802040406070304" pitchFamily="66" charset="-122"/>
                      </a:rPr>
                      <m:t>𝐹</m:t>
                    </m:r>
                    <m:d>
                      <m:dPr>
                        <m:ctrlPr>
                          <a:rPr lang="en-US" sz="8000" b="0" i="1" smtClean="0">
                            <a:latin typeface="Cambria Math" panose="02040503050406030204" pitchFamily="18" charset="0"/>
                            <a:ea typeface="Brush Script MT" panose="03060802040406070304" pitchFamily="66" charset="-122"/>
                            <a:cs typeface="Brush Script MT" panose="03060802040406070304" pitchFamily="66" charset="-122"/>
                          </a:rPr>
                        </m:ctrlPr>
                      </m:dPr>
                      <m:e>
                        <m:r>
                          <a:rPr lang="en-US" sz="8000" b="0" i="1" smtClean="0">
                            <a:latin typeface="Cambria Math" panose="02040503050406030204" pitchFamily="18" charset="0"/>
                            <a:ea typeface="Brush Script MT" panose="03060802040406070304" pitchFamily="66" charset="-122"/>
                            <a:cs typeface="Brush Script MT" panose="03060802040406070304" pitchFamily="66" charset="-122"/>
                          </a:rPr>
                          <m:t>𝑥</m:t>
                        </m:r>
                      </m:e>
                    </m:d>
                    <m:r>
                      <a:rPr lang="en-US" sz="8000" b="0" i="1" smtClean="0">
                        <a:latin typeface="Cambria Math" panose="02040503050406030204" pitchFamily="18" charset="0"/>
                        <a:ea typeface="Brush Script MT" panose="03060802040406070304" pitchFamily="66" charset="-122"/>
                        <a:cs typeface="Brush Script MT" panose="03060802040406070304" pitchFamily="66" charset="-122"/>
                      </a:rPr>
                      <m:t>=</m:t>
                    </m:r>
                    <m:r>
                      <a:rPr lang="en-US" sz="8000" b="0" i="1" smtClean="0">
                        <a:latin typeface="Cambria Math" panose="02040503050406030204" pitchFamily="18" charset="0"/>
                        <a:ea typeface="Brush Script MT" panose="03060802040406070304" pitchFamily="66" charset="-122"/>
                        <a:cs typeface="Brush Script MT" panose="03060802040406070304" pitchFamily="66" charset="-122"/>
                      </a:rPr>
                      <m:t>𝐹</m:t>
                    </m:r>
                    <m:r>
                      <a:rPr lang="en-US" sz="8000" b="0" i="1" smtClean="0">
                        <a:latin typeface="Cambria Math" panose="02040503050406030204" pitchFamily="18" charset="0"/>
                        <a:ea typeface="Brush Script MT" panose="03060802040406070304" pitchFamily="66" charset="-122"/>
                        <a:cs typeface="Brush Script MT" panose="03060802040406070304" pitchFamily="66" charset="-122"/>
                      </a:rPr>
                      <m:t>(</m:t>
                    </m:r>
                    <m:r>
                      <a:rPr lang="en-US" sz="8000" b="0" i="1" smtClean="0">
                        <a:latin typeface="Cambria Math" panose="02040503050406030204" pitchFamily="18" charset="0"/>
                        <a:ea typeface="Brush Script MT" panose="03060802040406070304" pitchFamily="66" charset="-122"/>
                        <a:cs typeface="Brush Script MT" panose="03060802040406070304" pitchFamily="66" charset="-122"/>
                      </a:rPr>
                      <m:t>𝑥</m:t>
                    </m:r>
                    <m:r>
                      <a:rPr lang="en-US" sz="8000" b="0" i="1" smtClean="0">
                        <a:latin typeface="Cambria Math" panose="02040503050406030204" pitchFamily="18" charset="0"/>
                        <a:ea typeface="Brush Script MT" panose="03060802040406070304" pitchFamily="66" charset="-122"/>
                        <a:cs typeface="Brush Script MT" panose="03060802040406070304" pitchFamily="66" charset="-122"/>
                      </a:rPr>
                      <m:t>′)</m:t>
                    </m:r>
                  </m:oMath>
                </a14:m>
                <a:endParaRPr kumimoji="0" lang="en-US" sz="8000" i="0" u="none" strike="noStrike" cap="none" spc="0" normalizeH="0" baseline="0" dirty="0">
                  <a:ln>
                    <a:noFill/>
                  </a:ln>
                  <a:solidFill>
                    <a:srgbClr val="000000"/>
                  </a:solidFill>
                  <a:effectLst/>
                  <a:uFillTx/>
                  <a:sym typeface="Calibri"/>
                </a:endParaRPr>
              </a:p>
            </p:txBody>
          </p:sp>
        </mc:Choice>
        <mc:Fallback xmlns="">
          <p:sp>
            <p:nvSpPr>
              <p:cNvPr id="8" name="TextBox 7">
                <a:extLst>
                  <a:ext uri="{FF2B5EF4-FFF2-40B4-BE49-F238E27FC236}">
                    <a16:creationId xmlns:a16="http://schemas.microsoft.com/office/drawing/2014/main" id="{7C35CDCB-C309-3805-5D8F-3913485B841E}"/>
                  </a:ext>
                </a:extLst>
              </p:cNvPr>
              <p:cNvSpPr txBox="1">
                <a:spLocks noRot="1" noChangeAspect="1" noMove="1" noResize="1" noEditPoints="1" noAdjustHandles="1" noChangeArrowheads="1" noChangeShapeType="1" noTextEdit="1"/>
              </p:cNvSpPr>
              <p:nvPr/>
            </p:nvSpPr>
            <p:spPr>
              <a:xfrm>
                <a:off x="2235199" y="15582021"/>
                <a:ext cx="28395463" cy="1477321"/>
              </a:xfrm>
              <a:prstGeom prst="rect">
                <a:avLst/>
              </a:prstGeom>
              <a:blipFill>
                <a:blip r:embed="rId6"/>
                <a:stretch>
                  <a:fillRect l="-1744" t="-11864" r="-1163" b="-31356"/>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9DC3A5-5345-339E-E0DE-DCC997EAE248}"/>
                  </a:ext>
                </a:extLst>
              </p:cNvPr>
              <p:cNvSpPr txBox="1"/>
              <p:nvPr/>
            </p:nvSpPr>
            <p:spPr>
              <a:xfrm>
                <a:off x="13363958" y="7453194"/>
                <a:ext cx="8562787"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r>
                  <a:rPr lang="en-US" sz="6600" dirty="0"/>
                  <a:t>Compressing: </a:t>
                </a:r>
                <a14:m>
                  <m:oMath xmlns:m="http://schemas.openxmlformats.org/officeDocument/2006/math">
                    <m:d>
                      <m:dPr>
                        <m:begChr m:val="|"/>
                        <m:endChr m:val="|"/>
                        <m:ctrlPr>
                          <a:rPr kumimoji="0" lang="en-US" sz="6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dPr>
                      <m:e>
                        <m:r>
                          <a:rPr kumimoji="0" lang="en-US" sz="6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𝒟</m:t>
                        </m:r>
                      </m:e>
                    </m:d>
                    <m:r>
                      <a:rPr kumimoji="0" lang="en-US" sz="6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&gt;|</m:t>
                    </m:r>
                    <m:r>
                      <a:rPr kumimoji="0" lang="en-US" sz="6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ℛ</m:t>
                    </m:r>
                    <m:r>
                      <a:rPr kumimoji="0" lang="en-US" sz="6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a14:m>
                <a:endParaRPr kumimoji="0" lang="en-US" sz="6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1" name="TextBox 10">
                <a:extLst>
                  <a:ext uri="{FF2B5EF4-FFF2-40B4-BE49-F238E27FC236}">
                    <a16:creationId xmlns:a16="http://schemas.microsoft.com/office/drawing/2014/main" id="{939DC3A5-5345-339E-E0DE-DCC997EAE248}"/>
                  </a:ext>
                </a:extLst>
              </p:cNvPr>
              <p:cNvSpPr txBox="1">
                <a:spLocks noRot="1" noChangeAspect="1" noMove="1" noResize="1" noEditPoints="1" noAdjustHandles="1" noChangeArrowheads="1" noChangeShapeType="1" noTextEdit="1"/>
              </p:cNvSpPr>
              <p:nvPr/>
            </p:nvSpPr>
            <p:spPr>
              <a:xfrm>
                <a:off x="13363958" y="7453194"/>
                <a:ext cx="8562787" cy="1261878"/>
              </a:xfrm>
              <a:prstGeom prst="rect">
                <a:avLst/>
              </a:prstGeom>
              <a:blipFill>
                <a:blip r:embed="rId7"/>
                <a:stretch>
                  <a:fillRect l="-4593" t="-11000" r="-2074" b="-29000"/>
                </a:stretch>
              </a:blipFill>
              <a:ln w="25400" cap="flat">
                <a:noFill/>
                <a:miter lim="400000"/>
              </a:ln>
              <a:effectLst/>
            </p:spPr>
            <p:txBody>
              <a:bodyPr/>
              <a:lstStyle/>
              <a:p>
                <a:r>
                  <a:rPr lang="en-US">
                    <a:noFill/>
                  </a:rPr>
                  <a:t> </a:t>
                </a:r>
              </a:p>
            </p:txBody>
          </p:sp>
        </mc:Fallback>
      </mc:AlternateContent>
      <p:sp>
        <p:nvSpPr>
          <p:cNvPr id="12" name="TextBox 11">
            <a:extLst>
              <a:ext uri="{FF2B5EF4-FFF2-40B4-BE49-F238E27FC236}">
                <a16:creationId xmlns:a16="http://schemas.microsoft.com/office/drawing/2014/main" id="{3757A026-EFB6-3E1B-B4C0-18B53D12979C}"/>
              </a:ext>
            </a:extLst>
          </p:cNvPr>
          <p:cNvSpPr txBox="1"/>
          <p:nvPr/>
        </p:nvSpPr>
        <p:spPr>
          <a:xfrm>
            <a:off x="9727391" y="5857911"/>
            <a:ext cx="6698302"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r>
              <a:rPr lang="en-US" sz="6600" dirty="0"/>
              <a:t>S</a:t>
            </a:r>
            <a:r>
              <a:rPr kumimoji="0" lang="en-US" sz="6600" i="0" u="none" strike="noStrike" cap="none" spc="0" normalizeH="0" baseline="0" dirty="0">
                <a:ln>
                  <a:noFill/>
                </a:ln>
                <a:solidFill>
                  <a:srgbClr val="000000"/>
                </a:solidFill>
                <a:effectLst/>
                <a:uFillTx/>
                <a:latin typeface="+mn-lt"/>
                <a:ea typeface="+mn-ea"/>
                <a:cs typeface="+mn-cs"/>
                <a:sym typeface="Calibri"/>
              </a:rPr>
              <a:t>urjective function</a:t>
            </a:r>
          </a:p>
        </p:txBody>
      </p:sp>
      <p:cxnSp>
        <p:nvCxnSpPr>
          <p:cNvPr id="16" name="Straight Arrow Connector 15">
            <a:extLst>
              <a:ext uri="{FF2B5EF4-FFF2-40B4-BE49-F238E27FC236}">
                <a16:creationId xmlns:a16="http://schemas.microsoft.com/office/drawing/2014/main" id="{F3CF3FEB-7E5F-6840-A1EE-11B58D263E18}"/>
              </a:ext>
            </a:extLst>
          </p:cNvPr>
          <p:cNvCxnSpPr>
            <a:cxnSpLocks/>
          </p:cNvCxnSpPr>
          <p:nvPr/>
        </p:nvCxnSpPr>
        <p:spPr>
          <a:xfrm flipH="1">
            <a:off x="9727391" y="7047252"/>
            <a:ext cx="569548" cy="544360"/>
          </a:xfrm>
          <a:prstGeom prst="straightConnector1">
            <a:avLst/>
          </a:prstGeom>
          <a:noFill/>
          <a:ln w="101600" cap="flat">
            <a:solidFill>
              <a:schemeClr val="accent1"/>
            </a:solidFill>
            <a:prstDash val="solid"/>
            <a:round/>
            <a:tailEnd type="triangle" w="med" len="me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4044646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6" grpId="0"/>
      <p:bldP spid="7" grpId="0"/>
      <p:bldP spid="8"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F0EF5EF-DC7E-A831-7A2D-6BE170C84C52}"/>
                  </a:ext>
                </a:extLst>
              </p:cNvPr>
              <p:cNvSpPr txBox="1"/>
              <p:nvPr/>
            </p:nvSpPr>
            <p:spPr>
              <a:xfrm>
                <a:off x="22092514" y="9642964"/>
                <a:ext cx="1454495"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𝒟</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p:sp>
            <p:nvSpPr>
              <p:cNvPr id="3" name="TextBox 2">
                <a:extLst>
                  <a:ext uri="{FF2B5EF4-FFF2-40B4-BE49-F238E27FC236}">
                    <a16:creationId xmlns:a16="http://schemas.microsoft.com/office/drawing/2014/main" id="{BF0EF5EF-DC7E-A831-7A2D-6BE170C84C52}"/>
                  </a:ext>
                </a:extLst>
              </p:cNvPr>
              <p:cNvSpPr txBox="1">
                <a:spLocks noRot="1" noChangeAspect="1" noMove="1" noResize="1" noEditPoints="1" noAdjustHandles="1" noChangeArrowheads="1" noChangeShapeType="1" noTextEdit="1"/>
              </p:cNvSpPr>
              <p:nvPr/>
            </p:nvSpPr>
            <p:spPr>
              <a:xfrm>
                <a:off x="22092514" y="9642964"/>
                <a:ext cx="1454495" cy="1723543"/>
              </a:xfrm>
              <a:prstGeom prst="rect">
                <a:avLst/>
              </a:prstGeom>
              <a:blipFill>
                <a:blip r:embed="rId3"/>
                <a:stretch>
                  <a:fillRect l="-9483" r="-7759"/>
                </a:stretch>
              </a:blipFill>
              <a:ln w="254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5621A136-EFC5-BA55-0D90-3DA2D464FAAF}"/>
                  </a:ext>
                </a:extLst>
              </p:cNvPr>
              <p:cNvSpPr txBox="1"/>
              <p:nvPr/>
            </p:nvSpPr>
            <p:spPr>
              <a:xfrm>
                <a:off x="15302143" y="9734548"/>
                <a:ext cx="1933921" cy="183754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ℤ</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𝑝</m:t>
                          </m:r>
                        </m:sub>
                      </m:sSub>
                    </m:oMath>
                  </m:oMathPara>
                </a14:m>
                <a:endParaRPr lang="en-US" sz="9600" dirty="0"/>
              </a:p>
            </p:txBody>
          </p:sp>
        </mc:Choice>
        <mc:Fallback>
          <p:sp>
            <p:nvSpPr>
              <p:cNvPr id="9" name="TextBox 8">
                <a:extLst>
                  <a:ext uri="{FF2B5EF4-FFF2-40B4-BE49-F238E27FC236}">
                    <a16:creationId xmlns:a16="http://schemas.microsoft.com/office/drawing/2014/main" id="{5621A136-EFC5-BA55-0D90-3DA2D464FAAF}"/>
                  </a:ext>
                </a:extLst>
              </p:cNvPr>
              <p:cNvSpPr txBox="1">
                <a:spLocks noRot="1" noChangeAspect="1" noMove="1" noResize="1" noEditPoints="1" noAdjustHandles="1" noChangeArrowheads="1" noChangeShapeType="1" noTextEdit="1"/>
              </p:cNvSpPr>
              <p:nvPr/>
            </p:nvSpPr>
            <p:spPr>
              <a:xfrm>
                <a:off x="15302143" y="9734548"/>
                <a:ext cx="1933921" cy="1837548"/>
              </a:xfrm>
              <a:prstGeom prst="rect">
                <a:avLst/>
              </a:prstGeom>
              <a:blipFill>
                <a:blip r:embed="rId4"/>
                <a:stretch>
                  <a:fillRect l="-5882" b="-958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A3F560D-C44F-C3D3-472B-F364A394D7DB}"/>
                  </a:ext>
                </a:extLst>
              </p:cNvPr>
              <p:cNvSpPr txBox="1"/>
              <p:nvPr/>
            </p:nvSpPr>
            <p:spPr>
              <a:xfrm>
                <a:off x="3633883" y="8295940"/>
                <a:ext cx="912967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i="1" smtClean="0">
                          <a:latin typeface="Cambria Math" panose="02040503050406030204" pitchFamily="18" charset="0"/>
                        </a:rPr>
                        <m:t>𝔾</m:t>
                      </m:r>
                      <m:r>
                        <a:rPr lang="en-US" sz="9600" b="0" i="1" smtClean="0">
                          <a:latin typeface="Cambria Math" panose="02040503050406030204" pitchFamily="18" charset="0"/>
                        </a:rPr>
                        <m:t>=</m:t>
                      </m:r>
                      <m:d>
                        <m:dPr>
                          <m:begChr m:val="⟨"/>
                          <m:endChr m:val="⟩"/>
                          <m:ctrlPr>
                            <a:rPr lang="en-US" sz="9600" b="0" i="1" smtClean="0">
                              <a:latin typeface="Cambria Math" panose="02040503050406030204" pitchFamily="18" charset="0"/>
                            </a:rPr>
                          </m:ctrlPr>
                        </m:dPr>
                        <m:e>
                          <m:r>
                            <a:rPr lang="en-US" sz="9600" i="1">
                              <a:latin typeface="Cambria Math" panose="02040503050406030204" pitchFamily="18" charset="0"/>
                            </a:rPr>
                            <m:t>𝑔</m:t>
                          </m:r>
                        </m:e>
                      </m:d>
                      <m:r>
                        <a:rPr lang="en-US" sz="9600" i="1">
                          <a:latin typeface="Cambria Math" panose="02040503050406030204" pitchFamily="18" charset="0"/>
                        </a:rPr>
                        <m:t>, </m:t>
                      </m:r>
                      <m:d>
                        <m:dPr>
                          <m:begChr m:val="|"/>
                          <m:endChr m:val="|"/>
                          <m:ctrlPr>
                            <a:rPr lang="en-US" sz="9600" b="0" i="1" smtClean="0">
                              <a:latin typeface="Cambria Math" panose="02040503050406030204" pitchFamily="18" charset="0"/>
                            </a:rPr>
                          </m:ctrlPr>
                        </m:dPr>
                        <m:e>
                          <m:r>
                            <a:rPr lang="en-US" sz="9600" b="0" i="1" smtClean="0">
                              <a:latin typeface="Cambria Math" panose="02040503050406030204" pitchFamily="18" charset="0"/>
                            </a:rPr>
                            <m:t>𝔾</m:t>
                          </m:r>
                        </m:e>
                      </m:d>
                      <m:r>
                        <a:rPr lang="en-US" sz="9600" b="0" i="1" smtClean="0">
                          <a:latin typeface="Cambria Math" panose="02040503050406030204" pitchFamily="18" charset="0"/>
                        </a:rPr>
                        <m:t>=</m:t>
                      </m:r>
                      <m:r>
                        <a:rPr lang="en-US" sz="9600" b="0" i="1" smtClean="0">
                          <a:latin typeface="Cambria Math" panose="02040503050406030204" pitchFamily="18" charset="0"/>
                        </a:rPr>
                        <m:t>𝑝</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0" name="TextBox 19">
                <a:extLst>
                  <a:ext uri="{FF2B5EF4-FFF2-40B4-BE49-F238E27FC236}">
                    <a16:creationId xmlns:a16="http://schemas.microsoft.com/office/drawing/2014/main" id="{6A3F560D-C44F-C3D3-472B-F364A394D7DB}"/>
                  </a:ext>
                </a:extLst>
              </p:cNvPr>
              <p:cNvSpPr txBox="1">
                <a:spLocks noRot="1" noChangeAspect="1" noMove="1" noResize="1" noEditPoints="1" noAdjustHandles="1" noChangeArrowheads="1" noChangeShapeType="1" noTextEdit="1"/>
              </p:cNvSpPr>
              <p:nvPr/>
            </p:nvSpPr>
            <p:spPr>
              <a:xfrm>
                <a:off x="3633883" y="8295940"/>
                <a:ext cx="9129673" cy="1723543"/>
              </a:xfrm>
              <a:prstGeom prst="rect">
                <a:avLst/>
              </a:prstGeom>
              <a:blipFill>
                <a:blip r:embed="rId5"/>
                <a:stretch>
                  <a:fillRect l="-1389" r="-1111" b="-13139"/>
                </a:stretch>
              </a:blipFill>
              <a:ln w="25400" cap="flat">
                <a:noFill/>
                <a:miter lim="400000"/>
              </a:ln>
              <a:effectLst/>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BA61C7E4-42B9-B0D4-327E-DA588EB44C31}"/>
              </a:ext>
            </a:extLst>
          </p:cNvPr>
          <p:cNvCxnSpPr>
            <a:cxnSpLocks/>
          </p:cNvCxnSpPr>
          <p:nvPr/>
        </p:nvCxnSpPr>
        <p:spPr>
          <a:xfrm flipH="1">
            <a:off x="18216820" y="10518908"/>
            <a:ext cx="2080818" cy="0"/>
          </a:xfrm>
          <a:prstGeom prst="straightConnector1">
            <a:avLst/>
          </a:prstGeom>
          <a:ln w="127000">
            <a:headEnd type="triangle"/>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DC45E549-4957-81DE-C01B-5B344B634B4C}"/>
                  </a:ext>
                </a:extLst>
              </p:cNvPr>
              <p:cNvSpPr txBox="1"/>
              <p:nvPr/>
            </p:nvSpPr>
            <p:spPr>
              <a:xfrm>
                <a:off x="22092514" y="11572096"/>
                <a:ext cx="1471487"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ℛ</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p:sp>
            <p:nvSpPr>
              <p:cNvPr id="37" name="TextBox 36">
                <a:extLst>
                  <a:ext uri="{FF2B5EF4-FFF2-40B4-BE49-F238E27FC236}">
                    <a16:creationId xmlns:a16="http://schemas.microsoft.com/office/drawing/2014/main" id="{DC45E549-4957-81DE-C01B-5B344B634B4C}"/>
                  </a:ext>
                </a:extLst>
              </p:cNvPr>
              <p:cNvSpPr txBox="1">
                <a:spLocks noRot="1" noChangeAspect="1" noMove="1" noResize="1" noEditPoints="1" noAdjustHandles="1" noChangeArrowheads="1" noChangeShapeType="1" noTextEdit="1"/>
              </p:cNvSpPr>
              <p:nvPr/>
            </p:nvSpPr>
            <p:spPr>
              <a:xfrm>
                <a:off x="22092514" y="11572096"/>
                <a:ext cx="1471487" cy="1723543"/>
              </a:xfrm>
              <a:prstGeom prst="rect">
                <a:avLst/>
              </a:prstGeom>
              <a:blipFill>
                <a:blip r:embed="rId6"/>
                <a:stretch>
                  <a:fillRect l="-9402" r="-6838"/>
                </a:stretch>
              </a:blipFill>
              <a:ln w="254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4CEA4FF2-34CF-F159-C728-947007AF8938}"/>
                  </a:ext>
                </a:extLst>
              </p:cNvPr>
              <p:cNvSpPr txBox="1"/>
              <p:nvPr/>
            </p:nvSpPr>
            <p:spPr>
              <a:xfrm>
                <a:off x="15094323" y="11705705"/>
                <a:ext cx="193392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latin typeface="Cambria Math" panose="02040503050406030204" pitchFamily="18" charset="0"/>
                        </a:rPr>
                        <m:t>𝔾</m:t>
                      </m:r>
                    </m:oMath>
                  </m:oMathPara>
                </a14:m>
                <a:endParaRPr lang="en-US" sz="9600" dirty="0"/>
              </a:p>
            </p:txBody>
          </p:sp>
        </mc:Choice>
        <mc:Fallback>
          <p:sp>
            <p:nvSpPr>
              <p:cNvPr id="38" name="TextBox 37">
                <a:extLst>
                  <a:ext uri="{FF2B5EF4-FFF2-40B4-BE49-F238E27FC236}">
                    <a16:creationId xmlns:a16="http://schemas.microsoft.com/office/drawing/2014/main" id="{4CEA4FF2-34CF-F159-C728-947007AF8938}"/>
                  </a:ext>
                </a:extLst>
              </p:cNvPr>
              <p:cNvSpPr txBox="1">
                <a:spLocks noRot="1" noChangeAspect="1" noMove="1" noResize="1" noEditPoints="1" noAdjustHandles="1" noChangeArrowheads="1" noChangeShapeType="1" noTextEdit="1"/>
              </p:cNvSpPr>
              <p:nvPr/>
            </p:nvSpPr>
            <p:spPr>
              <a:xfrm>
                <a:off x="15094323" y="11705705"/>
                <a:ext cx="1933921" cy="1723543"/>
              </a:xfrm>
              <a:prstGeom prst="rect">
                <a:avLst/>
              </a:prstGeom>
              <a:blipFill>
                <a:blip r:embed="rId7"/>
                <a:stretch>
                  <a:fillRect/>
                </a:stretch>
              </a:blipFill>
              <a:ln w="25400" cap="flat">
                <a:noFill/>
                <a:miter lim="400000"/>
              </a:ln>
              <a:effectLst/>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DA020EE9-7AB0-4EBD-267E-887BCCC89EDC}"/>
              </a:ext>
            </a:extLst>
          </p:cNvPr>
          <p:cNvCxnSpPr>
            <a:cxnSpLocks/>
          </p:cNvCxnSpPr>
          <p:nvPr/>
        </p:nvCxnSpPr>
        <p:spPr>
          <a:xfrm flipH="1">
            <a:off x="18216820" y="12448040"/>
            <a:ext cx="2080818" cy="0"/>
          </a:xfrm>
          <a:prstGeom prst="straightConnector1">
            <a:avLst/>
          </a:prstGeom>
          <a:ln w="127000">
            <a:headEnd type="triangle"/>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50438F36-DBB9-C277-BB87-F5659113B299}"/>
                  </a:ext>
                </a:extLst>
              </p:cNvPr>
              <p:cNvSpPr txBox="1"/>
              <p:nvPr/>
            </p:nvSpPr>
            <p:spPr>
              <a:xfrm>
                <a:off x="21436449" y="7776513"/>
                <a:ext cx="3039865"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𝐹</m:t>
                      </m:r>
                      <m:d>
                        <m:d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d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d>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p:sp>
            <p:nvSpPr>
              <p:cNvPr id="43" name="TextBox 42">
                <a:extLst>
                  <a:ext uri="{FF2B5EF4-FFF2-40B4-BE49-F238E27FC236}">
                    <a16:creationId xmlns:a16="http://schemas.microsoft.com/office/drawing/2014/main" id="{50438F36-DBB9-C277-BB87-F5659113B299}"/>
                  </a:ext>
                </a:extLst>
              </p:cNvPr>
              <p:cNvSpPr txBox="1">
                <a:spLocks noRot="1" noChangeAspect="1" noMove="1" noResize="1" noEditPoints="1" noAdjustHandles="1" noChangeArrowheads="1" noChangeShapeType="1" noTextEdit="1"/>
              </p:cNvSpPr>
              <p:nvPr/>
            </p:nvSpPr>
            <p:spPr>
              <a:xfrm>
                <a:off x="21436449" y="7776513"/>
                <a:ext cx="3039865" cy="1723543"/>
              </a:xfrm>
              <a:prstGeom prst="rect">
                <a:avLst/>
              </a:prstGeom>
              <a:blipFill>
                <a:blip r:embed="rId8"/>
                <a:stretch>
                  <a:fillRect l="-4149"/>
                </a:stretch>
              </a:blipFill>
              <a:ln w="254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0AA2522F-28E8-2C5F-642D-83927BAE63BA}"/>
                  </a:ext>
                </a:extLst>
              </p:cNvPr>
              <p:cNvSpPr txBox="1"/>
              <p:nvPr/>
            </p:nvSpPr>
            <p:spPr>
              <a:xfrm>
                <a:off x="15148894" y="7767940"/>
                <a:ext cx="1933920"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p>
                        <m:sSup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p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𝑔</m:t>
                          </m:r>
                        </m:e>
                        <m:sup>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sup>
                      </m:sSup>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p:sp>
            <p:nvSpPr>
              <p:cNvPr id="44" name="TextBox 43">
                <a:extLst>
                  <a:ext uri="{FF2B5EF4-FFF2-40B4-BE49-F238E27FC236}">
                    <a16:creationId xmlns:a16="http://schemas.microsoft.com/office/drawing/2014/main" id="{0AA2522F-28E8-2C5F-642D-83927BAE63BA}"/>
                  </a:ext>
                </a:extLst>
              </p:cNvPr>
              <p:cNvSpPr txBox="1">
                <a:spLocks noRot="1" noChangeAspect="1" noMove="1" noResize="1" noEditPoints="1" noAdjustHandles="1" noChangeArrowheads="1" noChangeShapeType="1" noTextEdit="1"/>
              </p:cNvSpPr>
              <p:nvPr/>
            </p:nvSpPr>
            <p:spPr>
              <a:xfrm>
                <a:off x="15148894" y="7767940"/>
                <a:ext cx="1933920" cy="1723543"/>
              </a:xfrm>
              <a:prstGeom prst="rect">
                <a:avLst/>
              </a:prstGeom>
              <a:blipFill>
                <a:blip r:embed="rId9"/>
                <a:stretch>
                  <a:fillRect l="-7843" b="-13869"/>
                </a:stretch>
              </a:blipFill>
              <a:ln w="25400" cap="flat">
                <a:noFill/>
                <a:miter lim="400000"/>
              </a:ln>
              <a:effectLst/>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8D6E0BD1-5721-8D6A-F5B6-05CC08CD1205}"/>
              </a:ext>
            </a:extLst>
          </p:cNvPr>
          <p:cNvCxnSpPr>
            <a:cxnSpLocks/>
          </p:cNvCxnSpPr>
          <p:nvPr/>
        </p:nvCxnSpPr>
        <p:spPr>
          <a:xfrm flipH="1">
            <a:off x="18300367" y="8590501"/>
            <a:ext cx="2080818" cy="0"/>
          </a:xfrm>
          <a:prstGeom prst="straightConnector1">
            <a:avLst/>
          </a:prstGeom>
          <a:ln w="127000">
            <a:headEnd type="triangle"/>
            <a:tailEnd type="none"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D33072B-57A4-8C97-4C1D-123EC2330BF5}"/>
                  </a:ext>
                </a:extLst>
              </p:cNvPr>
              <p:cNvSpPr txBox="1"/>
              <p:nvPr/>
            </p:nvSpPr>
            <p:spPr>
              <a:xfrm>
                <a:off x="7885467" y="15327496"/>
                <a:ext cx="912967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DL of </a:t>
                </a:r>
                <a14:m>
                  <m:oMath xmlns:m="http://schemas.openxmlformats.org/officeDocument/2006/math">
                    <m:r>
                      <a:rPr lang="en-US" sz="9600" b="0" i="1" smtClean="0">
                        <a:latin typeface="Cambria Math" panose="02040503050406030204" pitchFamily="18" charset="0"/>
                      </a:rPr>
                      <m:t>𝑌</m:t>
                    </m:r>
                  </m:oMath>
                </a14:m>
                <a:r>
                  <a:rPr lang="en-US" sz="9600" dirty="0"/>
                  <a:t> to base </a:t>
                </a:r>
                <a14:m>
                  <m:oMath xmlns:m="http://schemas.openxmlformats.org/officeDocument/2006/math">
                    <m:r>
                      <a:rPr lang="en-US" sz="9600" b="0" i="1" smtClean="0">
                        <a:latin typeface="Cambria Math" panose="02040503050406030204" pitchFamily="18" charset="0"/>
                      </a:rPr>
                      <m:t>𝑔</m:t>
                    </m:r>
                    <m:r>
                      <a:rPr lang="en-US" sz="9600" b="0" i="1" smtClean="0">
                        <a:latin typeface="Cambria Math" panose="02040503050406030204" pitchFamily="18" charset="0"/>
                      </a:rPr>
                      <m:t> </m:t>
                    </m:r>
                  </m:oMath>
                </a14:m>
                <a:endParaRPr lang="en-US" sz="9600" dirty="0"/>
              </a:p>
            </p:txBody>
          </p:sp>
        </mc:Choice>
        <mc:Fallback xmlns="">
          <p:sp>
            <p:nvSpPr>
              <p:cNvPr id="51" name="TextBox 50">
                <a:extLst>
                  <a:ext uri="{FF2B5EF4-FFF2-40B4-BE49-F238E27FC236}">
                    <a16:creationId xmlns:a16="http://schemas.microsoft.com/office/drawing/2014/main" id="{9D33072B-57A4-8C97-4C1D-123EC2330BF5}"/>
                  </a:ext>
                </a:extLst>
              </p:cNvPr>
              <p:cNvSpPr txBox="1">
                <a:spLocks noRot="1" noChangeAspect="1" noMove="1" noResize="1" noEditPoints="1" noAdjustHandles="1" noChangeArrowheads="1" noChangeShapeType="1" noTextEdit="1"/>
              </p:cNvSpPr>
              <p:nvPr/>
            </p:nvSpPr>
            <p:spPr>
              <a:xfrm>
                <a:off x="7885467" y="15327496"/>
                <a:ext cx="9129673" cy="1723543"/>
              </a:xfrm>
              <a:prstGeom prst="rect">
                <a:avLst/>
              </a:prstGeom>
              <a:blipFill>
                <a:blip r:embed="rId10"/>
                <a:stretch>
                  <a:fillRect l="-6815" t="-13869" r="-4729" b="-34307"/>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36B8AA2C-C970-F88A-E772-01B85E0754E5}"/>
                  </a:ext>
                </a:extLst>
              </p:cNvPr>
              <p:cNvSpPr txBox="1"/>
              <p:nvPr/>
            </p:nvSpPr>
            <p:spPr>
              <a:xfrm>
                <a:off x="21239556" y="15545061"/>
                <a:ext cx="475495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p>
                        <m:sSup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p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𝐹</m:t>
                          </m:r>
                        </m:e>
                        <m:sup>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−1</m:t>
                          </m:r>
                        </m:sup>
                      </m:sSup>
                      <m:d>
                        <m:d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d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𝑌</m:t>
                          </m:r>
                        </m:e>
                      </m:d>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52" name="TextBox 51">
                <a:extLst>
                  <a:ext uri="{FF2B5EF4-FFF2-40B4-BE49-F238E27FC236}">
                    <a16:creationId xmlns:a16="http://schemas.microsoft.com/office/drawing/2014/main" id="{36B8AA2C-C970-F88A-E772-01B85E0754E5}"/>
                  </a:ext>
                </a:extLst>
              </p:cNvPr>
              <p:cNvSpPr txBox="1">
                <a:spLocks noRot="1" noChangeAspect="1" noMove="1" noResize="1" noEditPoints="1" noAdjustHandles="1" noChangeArrowheads="1" noChangeShapeType="1" noTextEdit="1"/>
              </p:cNvSpPr>
              <p:nvPr/>
            </p:nvSpPr>
            <p:spPr>
              <a:xfrm>
                <a:off x="21239556" y="15545061"/>
                <a:ext cx="4754951" cy="1723543"/>
              </a:xfrm>
              <a:prstGeom prst="rect">
                <a:avLst/>
              </a:prstGeom>
              <a:blipFill>
                <a:blip r:embed="rId11"/>
                <a:stretch>
                  <a:fillRect/>
                </a:stretch>
              </a:blipFill>
              <a:ln w="25400" cap="flat">
                <a:noFill/>
                <a:miter lim="400000"/>
              </a:ln>
              <a:effectLst/>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B0E556DA-892A-D5E5-EE14-8E4B7BC611ED}"/>
              </a:ext>
            </a:extLst>
          </p:cNvPr>
          <p:cNvCxnSpPr>
            <a:cxnSpLocks/>
          </p:cNvCxnSpPr>
          <p:nvPr/>
        </p:nvCxnSpPr>
        <p:spPr>
          <a:xfrm flipH="1">
            <a:off x="18307449" y="16395904"/>
            <a:ext cx="2080818" cy="0"/>
          </a:xfrm>
          <a:prstGeom prst="straightConnector1">
            <a:avLst/>
          </a:prstGeom>
          <a:ln w="127000">
            <a:headEnd type="triangle"/>
            <a:tailEnd type="none" w="med" len="med"/>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B0AB6D5E-49E7-DF3C-435D-B4603B74D3AF}"/>
              </a:ext>
            </a:extLst>
          </p:cNvPr>
          <p:cNvSpPr/>
          <p:nvPr/>
        </p:nvSpPr>
        <p:spPr>
          <a:xfrm>
            <a:off x="1005488" y="672958"/>
            <a:ext cx="29942221" cy="6310029"/>
          </a:xfrm>
          <a:prstGeom prst="roundRect">
            <a:avLst>
              <a:gd name="adj" fmla="val 6112"/>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7" name="TextBox 6">
            <a:extLst>
              <a:ext uri="{FF2B5EF4-FFF2-40B4-BE49-F238E27FC236}">
                <a16:creationId xmlns:a16="http://schemas.microsoft.com/office/drawing/2014/main" id="{16CD7562-A134-A102-7196-500E6C2B4250}"/>
              </a:ext>
            </a:extLst>
          </p:cNvPr>
          <p:cNvSpPr txBox="1"/>
          <p:nvPr/>
        </p:nvSpPr>
        <p:spPr>
          <a:xfrm>
            <a:off x="1564290" y="1070313"/>
            <a:ext cx="23386380"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12000" b="1" dirty="0"/>
              <a:t>Our Idea: </a:t>
            </a:r>
            <a:r>
              <a:rPr lang="en-US" sz="12000" dirty="0"/>
              <a:t>Replacing group with LHF</a:t>
            </a:r>
            <a:endParaRPr kumimoji="0" lang="en-US" sz="12000" i="0" u="none" strike="noStrike" cap="none" spc="0" normalizeH="0" baseline="0" dirty="0">
              <a:ln>
                <a:noFill/>
              </a:ln>
              <a:solidFill>
                <a:srgbClr val="000000"/>
              </a:solidFill>
              <a:effectLst/>
              <a:uFillTx/>
              <a:sym typeface="Calibri"/>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85D2BFE-A7C0-8661-5681-2161E48A3258}"/>
                  </a:ext>
                </a:extLst>
              </p:cNvPr>
              <p:cNvSpPr txBox="1"/>
              <p:nvPr/>
            </p:nvSpPr>
            <p:spPr>
              <a:xfrm>
                <a:off x="5830559" y="4012368"/>
                <a:ext cx="5542537"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m:rPr>
                          <m:nor/>
                        </m:rPr>
                        <a:rPr kumimoji="0" lang="en-US" sz="12000" b="0" i="0" u="none" strike="noStrike" cap="none" spc="0" normalizeH="0" baseline="0" dirty="0" smtClean="0">
                          <a:ln>
                            <a:noFill/>
                          </a:ln>
                          <a:solidFill>
                            <a:srgbClr val="000000"/>
                          </a:solidFill>
                          <a:effectLst/>
                          <a:uFillTx/>
                          <a:ea typeface="+mn-ea"/>
                          <a:cs typeface="+mn-cs"/>
                          <a:sym typeface="Calibri"/>
                        </a:rPr>
                        <m:t>MS</m:t>
                      </m:r>
                      <m:r>
                        <m:rPr>
                          <m:nor/>
                        </m:rPr>
                        <a:rPr kumimoji="0" lang="en-US" sz="12000" b="0" i="0" u="none" strike="noStrike" cap="none" spc="0" normalizeH="0" baseline="0" dirty="0" smtClean="0">
                          <a:ln>
                            <a:noFill/>
                          </a:ln>
                          <a:solidFill>
                            <a:srgbClr val="000000"/>
                          </a:solidFill>
                          <a:effectLst/>
                          <a:uFillTx/>
                          <a:ea typeface="+mn-ea"/>
                          <a:cs typeface="+mn-cs"/>
                          <a:sym typeface="Calibri"/>
                        </a:rPr>
                        <m:t>/</m:t>
                      </m:r>
                      <m:r>
                        <m:rPr>
                          <m:nor/>
                        </m:rPr>
                        <a:rPr kumimoji="0" lang="en-US" sz="12000" b="0" i="0" u="none" strike="noStrike" cap="none" spc="0" normalizeH="0" baseline="0" dirty="0" smtClean="0">
                          <a:ln>
                            <a:noFill/>
                          </a:ln>
                          <a:solidFill>
                            <a:srgbClr val="000000"/>
                          </a:solidFill>
                          <a:effectLst/>
                          <a:uFillTx/>
                          <a:ea typeface="+mn-ea"/>
                          <a:cs typeface="+mn-cs"/>
                          <a:sym typeface="Calibri"/>
                        </a:rPr>
                        <m:t>TS</m:t>
                      </m:r>
                      <m:r>
                        <a:rPr kumimoji="0" lang="en-US" sz="12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12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𝔾</m:t>
                      </m:r>
                      <m:r>
                        <a:rPr kumimoji="0" lang="en-US" sz="12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12000" i="0" u="none" strike="noStrike" cap="none" spc="0" normalizeH="0" baseline="0" dirty="0">
                  <a:ln>
                    <a:noFill/>
                  </a:ln>
                  <a:solidFill>
                    <a:srgbClr val="000000"/>
                  </a:solidFill>
                  <a:effectLst/>
                  <a:uFillTx/>
                  <a:ea typeface="+mn-ea"/>
                  <a:cs typeface="+mn-cs"/>
                  <a:sym typeface="Calibri"/>
                </a:endParaRPr>
              </a:p>
            </p:txBody>
          </p:sp>
        </mc:Choice>
        <mc:Fallback xmlns="">
          <p:sp>
            <p:nvSpPr>
              <p:cNvPr id="11" name="TextBox 10">
                <a:extLst>
                  <a:ext uri="{FF2B5EF4-FFF2-40B4-BE49-F238E27FC236}">
                    <a16:creationId xmlns:a16="http://schemas.microsoft.com/office/drawing/2014/main" id="{E85D2BFE-A7C0-8661-5681-2161E48A3258}"/>
                  </a:ext>
                </a:extLst>
              </p:cNvPr>
              <p:cNvSpPr txBox="1">
                <a:spLocks noRot="1" noChangeAspect="1" noMove="1" noResize="1" noEditPoints="1" noAdjustHandles="1" noChangeArrowheads="1" noChangeShapeType="1" noTextEdit="1"/>
              </p:cNvSpPr>
              <p:nvPr/>
            </p:nvSpPr>
            <p:spPr>
              <a:xfrm>
                <a:off x="5830559" y="4012368"/>
                <a:ext cx="5542537" cy="2092875"/>
              </a:xfrm>
              <a:prstGeom prst="rect">
                <a:avLst/>
              </a:prstGeom>
              <a:blipFill>
                <a:blip r:embed="rId12"/>
                <a:stretch>
                  <a:fillRect l="-9361" r="-26941" b="-2469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33CE145-7820-1BF3-615C-44B5634EB9AD}"/>
                  </a:ext>
                </a:extLst>
              </p:cNvPr>
              <p:cNvSpPr txBox="1"/>
              <p:nvPr/>
            </p:nvSpPr>
            <p:spPr>
              <a:xfrm>
                <a:off x="20188323" y="4012368"/>
                <a:ext cx="6493118"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m:rPr>
                          <m:nor/>
                        </m:rPr>
                        <a:rPr kumimoji="0" lang="en-US" sz="12000" b="0" i="0" u="none" strike="noStrike" cap="none" spc="0" normalizeH="0" baseline="0" dirty="0" smtClean="0">
                          <a:ln>
                            <a:noFill/>
                          </a:ln>
                          <a:solidFill>
                            <a:srgbClr val="000000"/>
                          </a:solidFill>
                          <a:effectLst/>
                          <a:uFillTx/>
                          <a:ea typeface="+mn-ea"/>
                          <a:cs typeface="+mn-cs"/>
                          <a:sym typeface="Calibri"/>
                        </a:rPr>
                        <m:t>MS</m:t>
                      </m:r>
                      <m:r>
                        <m:rPr>
                          <m:nor/>
                        </m:rPr>
                        <a:rPr kumimoji="0" lang="en-US" sz="12000" b="0" i="0" u="none" strike="noStrike" cap="none" spc="0" normalizeH="0" baseline="0" dirty="0" smtClean="0">
                          <a:ln>
                            <a:noFill/>
                          </a:ln>
                          <a:solidFill>
                            <a:srgbClr val="000000"/>
                          </a:solidFill>
                          <a:effectLst/>
                          <a:uFillTx/>
                          <a:ea typeface="+mn-ea"/>
                          <a:cs typeface="+mn-cs"/>
                          <a:sym typeface="Calibri"/>
                        </a:rPr>
                        <m:t>/</m:t>
                      </m:r>
                      <m:r>
                        <m:rPr>
                          <m:nor/>
                        </m:rPr>
                        <a:rPr kumimoji="0" lang="en-US" sz="12000" b="0" i="0" u="none" strike="noStrike" cap="none" spc="0" normalizeH="0" baseline="0" dirty="0" smtClean="0">
                          <a:ln>
                            <a:noFill/>
                          </a:ln>
                          <a:solidFill>
                            <a:srgbClr val="000000"/>
                          </a:solidFill>
                          <a:effectLst/>
                          <a:uFillTx/>
                          <a:ea typeface="+mn-ea"/>
                          <a:cs typeface="+mn-cs"/>
                          <a:sym typeface="Calibri"/>
                        </a:rPr>
                        <m:t>TS</m:t>
                      </m:r>
                      <m:r>
                        <a:rPr kumimoji="0" lang="en-US" sz="12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m:rPr>
                          <m:nor/>
                        </m:rPr>
                        <a:rPr kumimoji="0" lang="en-US" sz="12000" b="0" i="0" u="none" strike="noStrike" cap="none" spc="0" normalizeH="0" baseline="0" dirty="0" smtClean="0">
                          <a:ln>
                            <a:noFill/>
                          </a:ln>
                          <a:solidFill>
                            <a:srgbClr val="000000"/>
                          </a:solidFill>
                          <a:effectLst/>
                          <a:uFillTx/>
                          <a:ea typeface="+mn-ea"/>
                          <a:cs typeface="+mn-cs"/>
                          <a:sym typeface="Calibri"/>
                        </a:rPr>
                        <m:t>LHF</m:t>
                      </m:r>
                      <m:r>
                        <a:rPr kumimoji="0" lang="en-US" sz="12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12000" i="0" u="none" strike="noStrike" cap="none" spc="0" normalizeH="0" baseline="0" dirty="0">
                  <a:ln>
                    <a:noFill/>
                  </a:ln>
                  <a:solidFill>
                    <a:srgbClr val="000000"/>
                  </a:solidFill>
                  <a:effectLst/>
                  <a:uFillTx/>
                  <a:ea typeface="+mn-ea"/>
                  <a:cs typeface="+mn-cs"/>
                  <a:sym typeface="Calibri"/>
                </a:endParaRPr>
              </a:p>
            </p:txBody>
          </p:sp>
        </mc:Choice>
        <mc:Fallback xmlns="">
          <p:sp>
            <p:nvSpPr>
              <p:cNvPr id="12" name="TextBox 11">
                <a:extLst>
                  <a:ext uri="{FF2B5EF4-FFF2-40B4-BE49-F238E27FC236}">
                    <a16:creationId xmlns:a16="http://schemas.microsoft.com/office/drawing/2014/main" id="{733CE145-7820-1BF3-615C-44B5634EB9AD}"/>
                  </a:ext>
                </a:extLst>
              </p:cNvPr>
              <p:cNvSpPr txBox="1">
                <a:spLocks noRot="1" noChangeAspect="1" noMove="1" noResize="1" noEditPoints="1" noAdjustHandles="1" noChangeArrowheads="1" noChangeShapeType="1" noTextEdit="1"/>
              </p:cNvSpPr>
              <p:nvPr/>
            </p:nvSpPr>
            <p:spPr>
              <a:xfrm>
                <a:off x="20188323" y="4012368"/>
                <a:ext cx="6493118" cy="2092875"/>
              </a:xfrm>
              <a:prstGeom prst="rect">
                <a:avLst/>
              </a:prstGeom>
              <a:blipFill>
                <a:blip r:embed="rId13"/>
                <a:stretch>
                  <a:fillRect l="-8008" r="-26563" b="-24699"/>
                </a:stretch>
              </a:blipFill>
              <a:ln w="25400" cap="flat">
                <a:noFill/>
                <a:miter lim="400000"/>
              </a:ln>
              <a:effectLst/>
            </p:spPr>
            <p:txBody>
              <a:bodyPr/>
              <a:lstStyle/>
              <a:p>
                <a:r>
                  <a:rPr lang="en-US">
                    <a:noFill/>
                  </a:rPr>
                  <a:t> </a:t>
                </a:r>
              </a:p>
            </p:txBody>
          </p:sp>
        </mc:Fallback>
      </mc:AlternateContent>
      <p:sp>
        <p:nvSpPr>
          <p:cNvPr id="14" name="TextBox 13">
            <a:extLst>
              <a:ext uri="{FF2B5EF4-FFF2-40B4-BE49-F238E27FC236}">
                <a16:creationId xmlns:a16="http://schemas.microsoft.com/office/drawing/2014/main" id="{9DE57574-11C5-2B42-CFEE-F0BB51F1A1CC}"/>
              </a:ext>
            </a:extLst>
          </p:cNvPr>
          <p:cNvSpPr txBox="1"/>
          <p:nvPr/>
        </p:nvSpPr>
        <p:spPr>
          <a:xfrm>
            <a:off x="14523251" y="3382756"/>
            <a:ext cx="4176230"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c</a:t>
            </a:r>
            <a:r>
              <a:rPr kumimoji="0" lang="en-US" sz="9600" i="0" u="none" strike="noStrike" cap="none" spc="0" normalizeH="0" baseline="0" dirty="0">
                <a:ln>
                  <a:noFill/>
                </a:ln>
                <a:solidFill>
                  <a:srgbClr val="000000"/>
                </a:solidFill>
                <a:effectLst/>
                <a:uFillTx/>
                <a:sym typeface="Calibri"/>
              </a:rPr>
              <a:t>onvert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2DD1408-8B92-11EB-2145-F7C1EB32A32A}"/>
                  </a:ext>
                </a:extLst>
              </p:cNvPr>
              <p:cNvSpPr txBox="1"/>
              <p:nvPr/>
            </p:nvSpPr>
            <p:spPr>
              <a:xfrm>
                <a:off x="20988250" y="13622676"/>
                <a:ext cx="5477022"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𝐴</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𝑐</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𝐵</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5" name="TextBox 14">
                <a:extLst>
                  <a:ext uri="{FF2B5EF4-FFF2-40B4-BE49-F238E27FC236}">
                    <a16:creationId xmlns:a16="http://schemas.microsoft.com/office/drawing/2014/main" id="{52DD1408-8B92-11EB-2145-F7C1EB32A32A}"/>
                  </a:ext>
                </a:extLst>
              </p:cNvPr>
              <p:cNvSpPr txBox="1">
                <a:spLocks noRot="1" noChangeAspect="1" noMove="1" noResize="1" noEditPoints="1" noAdjustHandles="1" noChangeArrowheads="1" noChangeShapeType="1" noTextEdit="1"/>
              </p:cNvSpPr>
              <p:nvPr/>
            </p:nvSpPr>
            <p:spPr>
              <a:xfrm>
                <a:off x="20988250" y="13622676"/>
                <a:ext cx="5477022" cy="1723543"/>
              </a:xfrm>
              <a:prstGeom prst="rect">
                <a:avLst/>
              </a:prstGeom>
              <a:blipFill>
                <a:blip r:embed="rId14"/>
                <a:stretch>
                  <a:fillRect/>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5446F0E-D15E-BC64-AFD0-1F75362E9E8E}"/>
                  </a:ext>
                </a:extLst>
              </p:cNvPr>
              <p:cNvSpPr txBox="1"/>
              <p:nvPr/>
            </p:nvSpPr>
            <p:spPr>
              <a:xfrm>
                <a:off x="12663128" y="13528446"/>
                <a:ext cx="5251822"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𝐴</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sSup>
                        <m:sSup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p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𝐵</m:t>
                          </m:r>
                        </m:e>
                        <m:sup>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𝑐</m:t>
                          </m:r>
                        </m:sup>
                      </m:sSup>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6" name="TextBox 15">
                <a:extLst>
                  <a:ext uri="{FF2B5EF4-FFF2-40B4-BE49-F238E27FC236}">
                    <a16:creationId xmlns:a16="http://schemas.microsoft.com/office/drawing/2014/main" id="{B5446F0E-D15E-BC64-AFD0-1F75362E9E8E}"/>
                  </a:ext>
                </a:extLst>
              </p:cNvPr>
              <p:cNvSpPr txBox="1">
                <a:spLocks noRot="1" noChangeAspect="1" noMove="1" noResize="1" noEditPoints="1" noAdjustHandles="1" noChangeArrowheads="1" noChangeShapeType="1" noTextEdit="1"/>
              </p:cNvSpPr>
              <p:nvPr/>
            </p:nvSpPr>
            <p:spPr>
              <a:xfrm>
                <a:off x="12663128" y="13528446"/>
                <a:ext cx="5251822" cy="1723543"/>
              </a:xfrm>
              <a:prstGeom prst="rect">
                <a:avLst/>
              </a:prstGeom>
              <a:blipFill>
                <a:blip r:embed="rId15"/>
                <a:stretch>
                  <a:fillRect/>
                </a:stretch>
              </a:blipFill>
              <a:ln w="25400" cap="flat">
                <a:noFill/>
                <a:miter lim="400000"/>
              </a:ln>
              <a:effectLst/>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987B4D5B-23EF-FD4D-CC97-36BCA2A97119}"/>
              </a:ext>
            </a:extLst>
          </p:cNvPr>
          <p:cNvCxnSpPr>
            <a:cxnSpLocks/>
          </p:cNvCxnSpPr>
          <p:nvPr/>
        </p:nvCxnSpPr>
        <p:spPr>
          <a:xfrm flipH="1">
            <a:off x="18232692" y="14390218"/>
            <a:ext cx="2080818" cy="0"/>
          </a:xfrm>
          <a:prstGeom prst="straightConnector1">
            <a:avLst/>
          </a:prstGeom>
          <a:ln w="127000">
            <a:headEnd type="triangle"/>
            <a:tailEnd type="none" w="sm" len="sm"/>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77D3E4F-4E55-652D-4C9A-AA0CD5FC5AB2}"/>
              </a:ext>
            </a:extLst>
          </p:cNvPr>
          <p:cNvCxnSpPr>
            <a:cxnSpLocks/>
          </p:cNvCxnSpPr>
          <p:nvPr/>
        </p:nvCxnSpPr>
        <p:spPr>
          <a:xfrm flipH="1">
            <a:off x="12923524" y="5069559"/>
            <a:ext cx="7020889" cy="0"/>
          </a:xfrm>
          <a:prstGeom prst="straightConnector1">
            <a:avLst/>
          </a:prstGeom>
          <a:ln w="127000">
            <a:headEnd type="triangle"/>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2248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20" grpId="0"/>
      <p:bldP spid="37" grpId="0"/>
      <p:bldP spid="38" grpId="0"/>
      <p:bldP spid="43" grpId="0"/>
      <p:bldP spid="44" grpId="0"/>
      <p:bldP spid="51" grpId="0"/>
      <p:bldP spid="52"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ounded Rectangle 85">
            <a:extLst>
              <a:ext uri="{FF2B5EF4-FFF2-40B4-BE49-F238E27FC236}">
                <a16:creationId xmlns:a16="http://schemas.microsoft.com/office/drawing/2014/main" id="{42414DB0-F060-B4FA-98A2-46A32FD514FB}"/>
              </a:ext>
            </a:extLst>
          </p:cNvPr>
          <p:cNvSpPr/>
          <p:nvPr/>
        </p:nvSpPr>
        <p:spPr>
          <a:xfrm>
            <a:off x="20406354" y="4796004"/>
            <a:ext cx="8488686" cy="13171956"/>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85" name="Rounded Rectangle 84">
            <a:extLst>
              <a:ext uri="{FF2B5EF4-FFF2-40B4-BE49-F238E27FC236}">
                <a16:creationId xmlns:a16="http://schemas.microsoft.com/office/drawing/2014/main" id="{5CD92B1A-4387-1C22-C3E8-F15E9985E84D}"/>
              </a:ext>
            </a:extLst>
          </p:cNvPr>
          <p:cNvSpPr/>
          <p:nvPr/>
        </p:nvSpPr>
        <p:spPr>
          <a:xfrm>
            <a:off x="2263248" y="5040621"/>
            <a:ext cx="10423287" cy="12927338"/>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169550F-37CF-AD96-5C1B-1461A96C871D}"/>
                  </a:ext>
                </a:extLst>
              </p:cNvPr>
              <p:cNvSpPr>
                <a:spLocks noGrp="1"/>
              </p:cNvSpPr>
              <p:nvPr>
                <p:ph type="title"/>
              </p:nvPr>
            </p:nvSpPr>
            <p:spPr/>
            <p:txBody>
              <a:bodyPr/>
              <a:lstStyle/>
              <a:p>
                <a:r>
                  <a:rPr lang="en-US" dirty="0"/>
                  <a:t>Example: </a:t>
                </a:r>
                <a14:m>
                  <m:oMath xmlns:m="http://schemas.openxmlformats.org/officeDocument/2006/math">
                    <m:r>
                      <m:rPr>
                        <m:nor/>
                      </m:rPr>
                      <a:rPr kumimoji="0" lang="en-US" sz="13000" b="0" i="0" u="none" strike="noStrike" cap="none" spc="0" normalizeH="0" baseline="0" dirty="0" smtClean="0">
                        <a:ln>
                          <a:noFill/>
                        </a:ln>
                        <a:solidFill>
                          <a:srgbClr val="000000"/>
                        </a:solidFill>
                        <a:effectLst/>
                        <a:uFillTx/>
                        <a:ea typeface="+mn-ea"/>
                        <a:cs typeface="+mn-cs"/>
                        <a:sym typeface="Calibri"/>
                      </a:rPr>
                      <m:t>FROST</m:t>
                    </m:r>
                    <m:r>
                      <a:rPr kumimoji="0" lang="en-US" sz="13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13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𝔾</m:t>
                    </m:r>
                    <m:r>
                      <a:rPr kumimoji="0" lang="en-US" sz="13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a14:m>
                <a:endParaRPr lang="en-US" dirty="0"/>
              </a:p>
            </p:txBody>
          </p:sp>
        </mc:Choice>
        <mc:Fallback xmlns="">
          <p:sp>
            <p:nvSpPr>
              <p:cNvPr id="2" name="Title 1">
                <a:extLst>
                  <a:ext uri="{FF2B5EF4-FFF2-40B4-BE49-F238E27FC236}">
                    <a16:creationId xmlns:a16="http://schemas.microsoft.com/office/drawing/2014/main" id="{0169550F-37CF-AD96-5C1B-1461A96C871D}"/>
                  </a:ext>
                </a:extLst>
              </p:cNvPr>
              <p:cNvSpPr>
                <a:spLocks noGrp="1" noRot="1" noChangeAspect="1" noMove="1" noResize="1" noEditPoints="1" noAdjustHandles="1" noChangeArrowheads="1" noChangeShapeType="1" noTextEdit="1"/>
              </p:cNvSpPr>
              <p:nvPr>
                <p:ph type="title"/>
              </p:nvPr>
            </p:nvSpPr>
            <p:spPr>
              <a:blipFill>
                <a:blip r:embed="rId3"/>
                <a:stretch>
                  <a:fillRect l="-3124" b="-35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21A136-EFC5-BA55-0D90-3DA2D464FAAF}"/>
                  </a:ext>
                </a:extLst>
              </p:cNvPr>
              <p:cNvSpPr txBox="1"/>
              <p:nvPr/>
            </p:nvSpPr>
            <p:spPr>
              <a:xfrm>
                <a:off x="2004701" y="6811707"/>
                <a:ext cx="7578828" cy="192212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𝑟</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 </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𝑠</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groupChr>
                        <m:groupChrPr>
                          <m:chr m:val="←"/>
                          <m:vertJc m:val="bot"/>
                          <m:ctrlPr>
                            <a:rPr lang="en-US" sz="7200" i="1">
                              <a:latin typeface="Cambria Math" panose="02040503050406030204" pitchFamily="18" charset="0"/>
                            </a:rPr>
                          </m:ctrlPr>
                        </m:groupChrPr>
                        <m:e>
                          <m:r>
                            <m:rPr>
                              <m:brk m:alnAt="2"/>
                            </m:rPr>
                            <a:rPr lang="en-US" sz="7200" i="1">
                              <a:latin typeface="Cambria Math" panose="02040503050406030204" pitchFamily="18" charset="0"/>
                            </a:rPr>
                            <m:t>$</m:t>
                          </m:r>
                        </m:e>
                      </m:groupChr>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ℤ</m:t>
                          </m:r>
                        </m:e>
                        <m:sub>
                          <m:r>
                            <a:rPr lang="en-US" sz="7200" b="0" i="1" smtClean="0">
                              <a:latin typeface="Cambria Math" panose="02040503050406030204" pitchFamily="18" charset="0"/>
                            </a:rPr>
                            <m:t>𝑝</m:t>
                          </m:r>
                        </m:sub>
                      </m:sSub>
                    </m:oMath>
                  </m:oMathPara>
                </a14:m>
                <a:endParaRPr lang="en-US" sz="7200" dirty="0"/>
              </a:p>
            </p:txBody>
          </p:sp>
        </mc:Choice>
        <mc:Fallback xmlns="">
          <p:sp>
            <p:nvSpPr>
              <p:cNvPr id="9" name="TextBox 8">
                <a:extLst>
                  <a:ext uri="{FF2B5EF4-FFF2-40B4-BE49-F238E27FC236}">
                    <a16:creationId xmlns:a16="http://schemas.microsoft.com/office/drawing/2014/main" id="{5621A136-EFC5-BA55-0D90-3DA2D464FAAF}"/>
                  </a:ext>
                </a:extLst>
              </p:cNvPr>
              <p:cNvSpPr txBox="1">
                <a:spLocks noRot="1" noChangeAspect="1" noMove="1" noResize="1" noEditPoints="1" noAdjustHandles="1" noChangeArrowheads="1" noChangeShapeType="1" noTextEdit="1"/>
              </p:cNvSpPr>
              <p:nvPr/>
            </p:nvSpPr>
            <p:spPr>
              <a:xfrm>
                <a:off x="2004701" y="6811707"/>
                <a:ext cx="7578828" cy="1922123"/>
              </a:xfrm>
              <a:prstGeom prst="rect">
                <a:avLst/>
              </a:prstGeom>
              <a:blipFill>
                <a:blip r:embed="rId4"/>
                <a:stretch>
                  <a:fillRect b="-40132"/>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12723857-24F1-0436-5E89-33749D21C823}"/>
                  </a:ext>
                </a:extLst>
              </p:cNvPr>
              <p:cNvSpPr txBox="1"/>
              <p:nvPr/>
            </p:nvSpPr>
            <p:spPr>
              <a:xfrm>
                <a:off x="20401923" y="2634359"/>
                <a:ext cx="483958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latin typeface="Cambria Math" panose="02040503050406030204" pitchFamily="18" charset="0"/>
                        </a:rPr>
                        <m:t>(</m:t>
                      </m:r>
                      <m:r>
                        <a:rPr lang="en-US" sz="9600" i="1" smtClean="0">
                          <a:latin typeface="Cambria Math" panose="02040503050406030204" pitchFamily="18" charset="0"/>
                        </a:rPr>
                        <m:t>𝔾</m:t>
                      </m:r>
                      <m:r>
                        <a:rPr lang="en-US" sz="9600" b="0" i="1" smtClean="0">
                          <a:latin typeface="Cambria Math" panose="02040503050406030204" pitchFamily="18" charset="0"/>
                        </a:rPr>
                        <m:t>, </m:t>
                      </m:r>
                      <m:r>
                        <a:rPr lang="en-US" sz="9600" b="0" i="1" smtClean="0">
                          <a:latin typeface="Cambria Math" panose="02040503050406030204" pitchFamily="18" charset="0"/>
                        </a:rPr>
                        <m:t>𝑔</m:t>
                      </m:r>
                      <m:r>
                        <a:rPr lang="en-US" sz="9600" b="0" i="1" smtClean="0">
                          <a:latin typeface="Cambria Math" panose="02040503050406030204" pitchFamily="18" charset="0"/>
                        </a:rPr>
                        <m:t>, </m:t>
                      </m:r>
                      <m:r>
                        <a:rPr lang="en-US" sz="9600" b="0" i="1" smtClean="0">
                          <a:latin typeface="Cambria Math" panose="02040503050406030204" pitchFamily="18" charset="0"/>
                        </a:rPr>
                        <m:t>𝑝</m:t>
                      </m:r>
                      <m:r>
                        <a:rPr lang="en-US" sz="9600" b="0" i="1" smtClean="0">
                          <a:latin typeface="Cambria Math" panose="02040503050406030204" pitchFamily="18" charset="0"/>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63" name="TextBox 62">
                <a:extLst>
                  <a:ext uri="{FF2B5EF4-FFF2-40B4-BE49-F238E27FC236}">
                    <a16:creationId xmlns:a16="http://schemas.microsoft.com/office/drawing/2014/main" id="{12723857-24F1-0436-5E89-33749D21C823}"/>
                  </a:ext>
                </a:extLst>
              </p:cNvPr>
              <p:cNvSpPr txBox="1">
                <a:spLocks noRot="1" noChangeAspect="1" noMove="1" noResize="1" noEditPoints="1" noAdjustHandles="1" noChangeArrowheads="1" noChangeShapeType="1" noTextEdit="1"/>
              </p:cNvSpPr>
              <p:nvPr/>
            </p:nvSpPr>
            <p:spPr>
              <a:xfrm>
                <a:off x="20401923" y="2634359"/>
                <a:ext cx="4839589" cy="1723543"/>
              </a:xfrm>
              <a:prstGeom prst="rect">
                <a:avLst/>
              </a:prstGeom>
              <a:blipFill>
                <a:blip r:embed="rId5"/>
                <a:stretch>
                  <a:fillRect l="-5759" r="-5759" b="-21168"/>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60E93E2B-DEFF-1FCF-D56E-AFB4159C6AE4}"/>
                  </a:ext>
                </a:extLst>
              </p:cNvPr>
              <p:cNvSpPr txBox="1"/>
              <p:nvPr/>
            </p:nvSpPr>
            <p:spPr>
              <a:xfrm>
                <a:off x="2991702" y="5349879"/>
                <a:ext cx="9685923" cy="16004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8800" b="1" dirty="0"/>
                  <a:t>Signer</a:t>
                </a:r>
                <a:r>
                  <a:rPr lang="en-US" sz="8800" dirty="0"/>
                  <a:t> </a:t>
                </a:r>
                <a14:m>
                  <m:oMath xmlns:m="http://schemas.openxmlformats.org/officeDocument/2006/math">
                    <m:r>
                      <a:rPr kumimoji="0" lang="en-US" sz="8800" b="0" i="1" u="none" strike="noStrike" cap="none" spc="0" normalizeH="0" baseline="0" smtClean="0">
                        <a:ln>
                          <a:noFill/>
                        </a:ln>
                        <a:solidFill>
                          <a:srgbClr val="000000"/>
                        </a:solidFill>
                        <a:effectLst/>
                        <a:uFillTx/>
                        <a:latin typeface="Cambria Math" panose="02040503050406030204" pitchFamily="18" charset="0"/>
                        <a:sym typeface="Calibri"/>
                      </a:rPr>
                      <m:t>𝑖</m:t>
                    </m:r>
                  </m:oMath>
                </a14:m>
                <a:r>
                  <a:rPr lang="en-US" sz="8800" dirty="0"/>
                  <a:t> </a:t>
                </a:r>
                <a:r>
                  <a:rPr lang="en-US" sz="7200" dirty="0"/>
                  <a:t>: </a:t>
                </a:r>
                <a14:m>
                  <m:oMath xmlns:m="http://schemas.openxmlformats.org/officeDocument/2006/math">
                    <m:r>
                      <a:rPr lang="en-US" sz="7200" b="0" i="1" smtClean="0">
                        <a:latin typeface="Cambria Math" panose="02040503050406030204" pitchFamily="18" charset="0"/>
                      </a:rPr>
                      <m:t>𝑠</m:t>
                    </m:r>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𝑘</m:t>
                        </m:r>
                      </m:e>
                      <m:sub>
                        <m:r>
                          <a:rPr lang="en-US" sz="7200" b="0" i="1" smtClean="0">
                            <a:latin typeface="Cambria Math" panose="02040503050406030204" pitchFamily="18" charset="0"/>
                          </a:rPr>
                          <m:t>𝑖</m:t>
                        </m:r>
                      </m:sub>
                    </m:sSub>
                    <m:r>
                      <a:rPr lang="en-US" sz="7200" b="0" i="1" smtClean="0">
                        <a:latin typeface="Cambria Math" panose="02040503050406030204" pitchFamily="18" charset="0"/>
                      </a:rPr>
                      <m:t>∈</m:t>
                    </m:r>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ℤ</m:t>
                        </m:r>
                      </m:e>
                      <m:sub>
                        <m:r>
                          <a:rPr lang="en-US" sz="7200" b="0" i="1" smtClean="0">
                            <a:latin typeface="Cambria Math" panose="02040503050406030204" pitchFamily="18" charset="0"/>
                          </a:rPr>
                          <m:t>𝑝</m:t>
                        </m:r>
                      </m:sub>
                    </m:sSub>
                  </m:oMath>
                </a14:m>
                <a:endParaRPr lang="en-US" sz="7200" dirty="0"/>
              </a:p>
            </p:txBody>
          </p:sp>
        </mc:Choice>
        <mc:Fallback xmlns="">
          <p:sp>
            <p:nvSpPr>
              <p:cNvPr id="64" name="TextBox 63">
                <a:extLst>
                  <a:ext uri="{FF2B5EF4-FFF2-40B4-BE49-F238E27FC236}">
                    <a16:creationId xmlns:a16="http://schemas.microsoft.com/office/drawing/2014/main" id="{60E93E2B-DEFF-1FCF-D56E-AFB4159C6AE4}"/>
                  </a:ext>
                </a:extLst>
              </p:cNvPr>
              <p:cNvSpPr txBox="1">
                <a:spLocks noRot="1" noChangeAspect="1" noMove="1" noResize="1" noEditPoints="1" noAdjustHandles="1" noChangeArrowheads="1" noChangeShapeType="1" noTextEdit="1"/>
              </p:cNvSpPr>
              <p:nvPr/>
            </p:nvSpPr>
            <p:spPr>
              <a:xfrm>
                <a:off x="2991702" y="5349879"/>
                <a:ext cx="9685923" cy="1600432"/>
              </a:xfrm>
              <a:prstGeom prst="rect">
                <a:avLst/>
              </a:prstGeom>
              <a:blipFill>
                <a:blip r:embed="rId6"/>
                <a:stretch>
                  <a:fillRect l="-5628" t="-13386" b="-32283"/>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BDF023EB-25E5-985B-3E76-C752AFB51244}"/>
                  </a:ext>
                </a:extLst>
              </p:cNvPr>
              <p:cNvSpPr txBox="1"/>
              <p:nvPr/>
            </p:nvSpPr>
            <p:spPr>
              <a:xfrm>
                <a:off x="2263248" y="8865765"/>
                <a:ext cx="9685922"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𝑅</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sSup>
                        <m:sSup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p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𝑔</m:t>
                          </m:r>
                        </m:e>
                        <m:sup>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𝑟</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sup>
                      </m:sSup>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 </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𝑆</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sSup>
                        <m:sSup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p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𝑔</m:t>
                          </m:r>
                        </m:e>
                        <m:sup>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𝑠</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sup>
                      </m:sSup>
                    </m:oMath>
                  </m:oMathPara>
                </a14:m>
                <a:endParaRPr lang="en-US" sz="7200" dirty="0"/>
              </a:p>
            </p:txBody>
          </p:sp>
        </mc:Choice>
        <mc:Fallback xmlns="">
          <p:sp>
            <p:nvSpPr>
              <p:cNvPr id="65" name="TextBox 64">
                <a:extLst>
                  <a:ext uri="{FF2B5EF4-FFF2-40B4-BE49-F238E27FC236}">
                    <a16:creationId xmlns:a16="http://schemas.microsoft.com/office/drawing/2014/main" id="{BDF023EB-25E5-985B-3E76-C752AFB51244}"/>
                  </a:ext>
                </a:extLst>
              </p:cNvPr>
              <p:cNvSpPr txBox="1">
                <a:spLocks noRot="1" noChangeAspect="1" noMove="1" noResize="1" noEditPoints="1" noAdjustHandles="1" noChangeArrowheads="1" noChangeShapeType="1" noTextEdit="1"/>
              </p:cNvSpPr>
              <p:nvPr/>
            </p:nvSpPr>
            <p:spPr>
              <a:xfrm>
                <a:off x="2263248" y="8865765"/>
                <a:ext cx="9685922" cy="1354211"/>
              </a:xfrm>
              <a:prstGeom prst="rect">
                <a:avLst/>
              </a:prstGeom>
              <a:blipFill>
                <a:blip r:embed="rId7"/>
                <a:stretch>
                  <a:fillRect b="-11111"/>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CE6F9374-46AD-EBBF-38AB-4F6846E79CF3}"/>
                  </a:ext>
                </a:extLst>
              </p:cNvPr>
              <p:cNvSpPr txBox="1"/>
              <p:nvPr/>
            </p:nvSpPr>
            <p:spPr>
              <a:xfrm>
                <a:off x="1823589" y="10510895"/>
                <a:ext cx="9685922"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𝑑</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𝐻</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1</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𝑝𝑘</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 </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𝑙𝑟</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oMath>
                  </m:oMathPara>
                </a14:m>
                <a:endParaRPr lang="en-US" sz="7200" dirty="0"/>
              </a:p>
            </p:txBody>
          </p:sp>
        </mc:Choice>
        <mc:Fallback xmlns="">
          <p:sp>
            <p:nvSpPr>
              <p:cNvPr id="66" name="TextBox 65">
                <a:extLst>
                  <a:ext uri="{FF2B5EF4-FFF2-40B4-BE49-F238E27FC236}">
                    <a16:creationId xmlns:a16="http://schemas.microsoft.com/office/drawing/2014/main" id="{CE6F9374-46AD-EBBF-38AB-4F6846E79CF3}"/>
                  </a:ext>
                </a:extLst>
              </p:cNvPr>
              <p:cNvSpPr txBox="1">
                <a:spLocks noRot="1" noChangeAspect="1" noMove="1" noResize="1" noEditPoints="1" noAdjustHandles="1" noChangeArrowheads="1" noChangeShapeType="1" noTextEdit="1"/>
              </p:cNvSpPr>
              <p:nvPr/>
            </p:nvSpPr>
            <p:spPr>
              <a:xfrm>
                <a:off x="1823589" y="10510895"/>
                <a:ext cx="9685922" cy="1354211"/>
              </a:xfrm>
              <a:prstGeom prst="rect">
                <a:avLst/>
              </a:prstGeom>
              <a:blipFill>
                <a:blip r:embed="rId8"/>
                <a:stretch>
                  <a:fillRect b="-19444"/>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7D5BFF4E-FCD8-DEA4-DA1D-F8DB0C55A5F3}"/>
                  </a:ext>
                </a:extLst>
              </p:cNvPr>
              <p:cNvSpPr txBox="1"/>
              <p:nvPr/>
            </p:nvSpPr>
            <p:spPr>
              <a:xfrm>
                <a:off x="2235199" y="14031500"/>
                <a:ext cx="9685922"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𝑐</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𝐻</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2</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𝑝𝑘</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 </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𝑚</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𝑅</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oMath>
                  </m:oMathPara>
                </a14:m>
                <a:endParaRPr lang="en-US" sz="7200" dirty="0"/>
              </a:p>
            </p:txBody>
          </p:sp>
        </mc:Choice>
        <mc:Fallback xmlns="">
          <p:sp>
            <p:nvSpPr>
              <p:cNvPr id="67" name="TextBox 66">
                <a:extLst>
                  <a:ext uri="{FF2B5EF4-FFF2-40B4-BE49-F238E27FC236}">
                    <a16:creationId xmlns:a16="http://schemas.microsoft.com/office/drawing/2014/main" id="{7D5BFF4E-FCD8-DEA4-DA1D-F8DB0C55A5F3}"/>
                  </a:ext>
                </a:extLst>
              </p:cNvPr>
              <p:cNvSpPr txBox="1">
                <a:spLocks noRot="1" noChangeAspect="1" noMove="1" noResize="1" noEditPoints="1" noAdjustHandles="1" noChangeArrowheads="1" noChangeShapeType="1" noTextEdit="1"/>
              </p:cNvSpPr>
              <p:nvPr/>
            </p:nvSpPr>
            <p:spPr>
              <a:xfrm>
                <a:off x="2235199" y="14031500"/>
                <a:ext cx="9685922" cy="1354211"/>
              </a:xfrm>
              <a:prstGeom prst="rect">
                <a:avLst/>
              </a:prstGeom>
              <a:blipFill>
                <a:blip r:embed="rId9"/>
                <a:stretch>
                  <a:fillRect b="-19444"/>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449907A7-A2A1-3856-5918-3CEB56ACF8C1}"/>
                  </a:ext>
                </a:extLst>
              </p:cNvPr>
              <p:cNvSpPr txBox="1"/>
              <p:nvPr/>
            </p:nvSpPr>
            <p:spPr>
              <a:xfrm>
                <a:off x="1293981" y="12172367"/>
                <a:ext cx="12309857" cy="172719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𝑅</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e>
                        <m:sub>
                          <m:d>
                            <m:d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dPr>
                            <m:e>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𝑅</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𝑗</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𝑆</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𝑗</m:t>
                                  </m:r>
                                </m:sub>
                              </m:sSub>
                            </m:e>
                          </m:d>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𝑙𝑟</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 </m:t>
                          </m:r>
                        </m:sub>
                      </m:sSub>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𝑅</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𝑗</m:t>
                          </m:r>
                        </m:sub>
                      </m:sSub>
                      <m:sSubSup>
                        <m:sSubSup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Sup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𝑆</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𝑗</m:t>
                          </m:r>
                        </m:sub>
                        <m:sup>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𝑑</m:t>
                          </m:r>
                        </m:sup>
                      </m:sSubSup>
                    </m:oMath>
                  </m:oMathPara>
                </a14:m>
                <a:endParaRPr lang="en-US" sz="7200" dirty="0"/>
              </a:p>
            </p:txBody>
          </p:sp>
        </mc:Choice>
        <mc:Fallback xmlns="">
          <p:sp>
            <p:nvSpPr>
              <p:cNvPr id="73" name="TextBox 72">
                <a:extLst>
                  <a:ext uri="{FF2B5EF4-FFF2-40B4-BE49-F238E27FC236}">
                    <a16:creationId xmlns:a16="http://schemas.microsoft.com/office/drawing/2014/main" id="{449907A7-A2A1-3856-5918-3CEB56ACF8C1}"/>
                  </a:ext>
                </a:extLst>
              </p:cNvPr>
              <p:cNvSpPr txBox="1">
                <a:spLocks noRot="1" noChangeAspect="1" noMove="1" noResize="1" noEditPoints="1" noAdjustHandles="1" noChangeArrowheads="1" noChangeShapeType="1" noTextEdit="1"/>
              </p:cNvSpPr>
              <p:nvPr/>
            </p:nvSpPr>
            <p:spPr>
              <a:xfrm>
                <a:off x="1293981" y="12172367"/>
                <a:ext cx="12309857" cy="1727198"/>
              </a:xfrm>
              <a:prstGeom prst="rect">
                <a:avLst/>
              </a:prstGeom>
              <a:blipFill>
                <a:blip r:embed="rId10"/>
                <a:stretch>
                  <a:fillRect b="-656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F930A73-D7F5-28A4-E8C0-6915E906FC27}"/>
                  </a:ext>
                </a:extLst>
              </p:cNvPr>
              <p:cNvSpPr txBox="1"/>
              <p:nvPr/>
            </p:nvSpPr>
            <p:spPr>
              <a:xfrm>
                <a:off x="1483162" y="15692186"/>
                <a:ext cx="12703004"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𝑧</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𝑟</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𝑑</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𝑠</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𝑐</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𝜆</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𝑠</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𝑘</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oMath>
                  </m:oMathPara>
                </a14:m>
                <a:endParaRPr lang="en-US" sz="7200" dirty="0"/>
              </a:p>
            </p:txBody>
          </p:sp>
        </mc:Choice>
        <mc:Fallback xmlns="">
          <p:sp>
            <p:nvSpPr>
              <p:cNvPr id="74" name="TextBox 73">
                <a:extLst>
                  <a:ext uri="{FF2B5EF4-FFF2-40B4-BE49-F238E27FC236}">
                    <a16:creationId xmlns:a16="http://schemas.microsoft.com/office/drawing/2014/main" id="{3F930A73-D7F5-28A4-E8C0-6915E906FC27}"/>
                  </a:ext>
                </a:extLst>
              </p:cNvPr>
              <p:cNvSpPr txBox="1">
                <a:spLocks noRot="1" noChangeAspect="1" noMove="1" noResize="1" noEditPoints="1" noAdjustHandles="1" noChangeArrowheads="1" noChangeShapeType="1" noTextEdit="1"/>
              </p:cNvSpPr>
              <p:nvPr/>
            </p:nvSpPr>
            <p:spPr>
              <a:xfrm>
                <a:off x="1483162" y="15692186"/>
                <a:ext cx="12703004" cy="1354211"/>
              </a:xfrm>
              <a:prstGeom prst="rect">
                <a:avLst/>
              </a:prstGeom>
              <a:blipFill>
                <a:blip r:embed="rId11"/>
                <a:stretch>
                  <a:fillRect b="-4630"/>
                </a:stretch>
              </a:blipFill>
              <a:ln w="25400" cap="flat">
                <a:noFill/>
                <a:miter lim="400000"/>
              </a:ln>
              <a:effectLst/>
            </p:spPr>
            <p:txBody>
              <a:bodyPr/>
              <a:lstStyle/>
              <a:p>
                <a:r>
                  <a:rPr lang="en-US">
                    <a:noFill/>
                  </a:rPr>
                  <a:t> </a:t>
                </a:r>
              </a:p>
            </p:txBody>
          </p:sp>
        </mc:Fallback>
      </mc:AlternateContent>
      <p:cxnSp>
        <p:nvCxnSpPr>
          <p:cNvPr id="75" name="Straight Arrow Connector 74">
            <a:extLst>
              <a:ext uri="{FF2B5EF4-FFF2-40B4-BE49-F238E27FC236}">
                <a16:creationId xmlns:a16="http://schemas.microsoft.com/office/drawing/2014/main" id="{CB0A5235-29F2-5932-D244-BAAA58E86762}"/>
              </a:ext>
            </a:extLst>
          </p:cNvPr>
          <p:cNvCxnSpPr>
            <a:cxnSpLocks/>
          </p:cNvCxnSpPr>
          <p:nvPr/>
        </p:nvCxnSpPr>
        <p:spPr>
          <a:xfrm flipH="1">
            <a:off x="12757427" y="11536801"/>
            <a:ext cx="7644496" cy="0"/>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FCB2416C-5C1C-8930-7BFD-5EB52990CB71}"/>
                  </a:ext>
                </a:extLst>
              </p:cNvPr>
              <p:cNvSpPr txBox="1"/>
              <p:nvPr/>
            </p:nvSpPr>
            <p:spPr>
              <a:xfrm>
                <a:off x="11509511" y="9724383"/>
                <a:ext cx="10296939" cy="144333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7200" b="0" i="1" smtClean="0">
                          <a:latin typeface="Cambria Math" panose="02040503050406030204" pitchFamily="18" charset="0"/>
                        </a:rPr>
                        <m:t>𝑚</m:t>
                      </m:r>
                      <m:r>
                        <a:rPr lang="en-US" sz="7200" b="0" i="1" smtClean="0">
                          <a:latin typeface="Cambria Math" panose="02040503050406030204" pitchFamily="18" charset="0"/>
                        </a:rPr>
                        <m:t>,</m:t>
                      </m:r>
                      <m:r>
                        <a:rPr lang="en-US" sz="7200" b="0" i="1" smtClean="0">
                          <a:latin typeface="Cambria Math" panose="02040503050406030204" pitchFamily="18" charset="0"/>
                        </a:rPr>
                        <m:t>𝑙𝑟</m:t>
                      </m:r>
                      <m:r>
                        <a:rPr lang="en-US" sz="7200" b="0" i="1" smtClean="0">
                          <a:latin typeface="Cambria Math" panose="02040503050406030204" pitchFamily="18" charset="0"/>
                        </a:rPr>
                        <m:t>={(</m:t>
                      </m:r>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𝑅</m:t>
                          </m:r>
                        </m:e>
                        <m:sub>
                          <m:r>
                            <a:rPr lang="en-US" sz="7200" b="0" i="1" smtClean="0">
                              <a:latin typeface="Cambria Math" panose="02040503050406030204" pitchFamily="18" charset="0"/>
                            </a:rPr>
                            <m:t>𝑗</m:t>
                          </m:r>
                        </m:sub>
                      </m:sSub>
                      <m:r>
                        <a:rPr lang="en-US" sz="7200" b="0" i="1" smtClean="0">
                          <a:latin typeface="Cambria Math" panose="02040503050406030204" pitchFamily="18" charset="0"/>
                        </a:rPr>
                        <m:t>,</m:t>
                      </m:r>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𝑆</m:t>
                          </m:r>
                        </m:e>
                        <m:sub>
                          <m:r>
                            <a:rPr lang="en-US" sz="7200" b="0" i="1" smtClean="0">
                              <a:latin typeface="Cambria Math" panose="02040503050406030204" pitchFamily="18" charset="0"/>
                            </a:rPr>
                            <m:t>𝑗</m:t>
                          </m:r>
                        </m:sub>
                      </m:sSub>
                      <m:r>
                        <a:rPr lang="en-US" sz="7200" b="0" i="1" smtClean="0">
                          <a:latin typeface="Cambria Math" panose="02040503050406030204" pitchFamily="18" charset="0"/>
                        </a:rPr>
                        <m:t>)}</m:t>
                      </m:r>
                    </m:oMath>
                  </m:oMathPara>
                </a14:m>
                <a:endParaRPr kumimoji="0" lang="en-US" sz="7200" i="0" u="none" strike="noStrike" cap="none" spc="0" normalizeH="0" baseline="0" dirty="0">
                  <a:ln>
                    <a:noFill/>
                  </a:ln>
                  <a:solidFill>
                    <a:srgbClr val="000000"/>
                  </a:solidFill>
                  <a:effectLst/>
                  <a:uFillTx/>
                  <a:sym typeface="Calibri"/>
                </a:endParaRPr>
              </a:p>
            </p:txBody>
          </p:sp>
        </mc:Choice>
        <mc:Fallback xmlns="">
          <p:sp>
            <p:nvSpPr>
              <p:cNvPr id="76" name="TextBox 75">
                <a:extLst>
                  <a:ext uri="{FF2B5EF4-FFF2-40B4-BE49-F238E27FC236}">
                    <a16:creationId xmlns:a16="http://schemas.microsoft.com/office/drawing/2014/main" id="{FCB2416C-5C1C-8930-7BFD-5EB52990CB71}"/>
                  </a:ext>
                </a:extLst>
              </p:cNvPr>
              <p:cNvSpPr txBox="1">
                <a:spLocks noRot="1" noChangeAspect="1" noMove="1" noResize="1" noEditPoints="1" noAdjustHandles="1" noChangeArrowheads="1" noChangeShapeType="1" noTextEdit="1"/>
              </p:cNvSpPr>
              <p:nvPr/>
            </p:nvSpPr>
            <p:spPr>
              <a:xfrm>
                <a:off x="11509511" y="9724383"/>
                <a:ext cx="10296939" cy="1443338"/>
              </a:xfrm>
              <a:prstGeom prst="rect">
                <a:avLst/>
              </a:prstGeom>
              <a:blipFill>
                <a:blip r:embed="rId12"/>
                <a:stretch>
                  <a:fillRect b="-11304"/>
                </a:stretch>
              </a:blipFill>
              <a:ln w="25400" cap="flat">
                <a:noFill/>
                <a:miter lim="400000"/>
              </a:ln>
              <a:effectLst/>
            </p:spPr>
            <p:txBody>
              <a:bodyPr/>
              <a:lstStyle/>
              <a:p>
                <a:r>
                  <a:rPr lang="en-US">
                    <a:noFill/>
                  </a:rPr>
                  <a:t> </a:t>
                </a:r>
              </a:p>
            </p:txBody>
          </p:sp>
        </mc:Fallback>
      </mc:AlternateContent>
      <p:cxnSp>
        <p:nvCxnSpPr>
          <p:cNvPr id="77" name="Straight Arrow Connector 76">
            <a:extLst>
              <a:ext uri="{FF2B5EF4-FFF2-40B4-BE49-F238E27FC236}">
                <a16:creationId xmlns:a16="http://schemas.microsoft.com/office/drawing/2014/main" id="{F0A1B93E-E379-E8F4-B946-EED25493A3CC}"/>
              </a:ext>
            </a:extLst>
          </p:cNvPr>
          <p:cNvCxnSpPr>
            <a:cxnSpLocks/>
          </p:cNvCxnSpPr>
          <p:nvPr/>
        </p:nvCxnSpPr>
        <p:spPr>
          <a:xfrm flipH="1">
            <a:off x="12690965" y="8733830"/>
            <a:ext cx="7710958" cy="10160"/>
          </a:xfrm>
          <a:prstGeom prst="straightConnector1">
            <a:avLst/>
          </a:prstGeom>
          <a:noFill/>
          <a:ln w="1270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DF810927-0A31-A7C4-39C3-6E2A730C4008}"/>
                  </a:ext>
                </a:extLst>
              </p:cNvPr>
              <p:cNvSpPr txBox="1"/>
              <p:nvPr/>
            </p:nvSpPr>
            <p:spPr>
              <a:xfrm>
                <a:off x="14186166" y="7214502"/>
                <a:ext cx="3854172"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𝑅</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𝑆</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oMath>
                  </m:oMathPara>
                </a14:m>
                <a:endParaRPr lang="en-US" sz="7200" dirty="0"/>
              </a:p>
            </p:txBody>
          </p:sp>
        </mc:Choice>
        <mc:Fallback xmlns="">
          <p:sp>
            <p:nvSpPr>
              <p:cNvPr id="78" name="TextBox 77">
                <a:extLst>
                  <a:ext uri="{FF2B5EF4-FFF2-40B4-BE49-F238E27FC236}">
                    <a16:creationId xmlns:a16="http://schemas.microsoft.com/office/drawing/2014/main" id="{DF810927-0A31-A7C4-39C3-6E2A730C4008}"/>
                  </a:ext>
                </a:extLst>
              </p:cNvPr>
              <p:cNvSpPr txBox="1">
                <a:spLocks noRot="1" noChangeAspect="1" noMove="1" noResize="1" noEditPoints="1" noAdjustHandles="1" noChangeArrowheads="1" noChangeShapeType="1" noTextEdit="1"/>
              </p:cNvSpPr>
              <p:nvPr/>
            </p:nvSpPr>
            <p:spPr>
              <a:xfrm>
                <a:off x="14186166" y="7214502"/>
                <a:ext cx="3854172" cy="1354211"/>
              </a:xfrm>
              <a:prstGeom prst="rect">
                <a:avLst/>
              </a:prstGeom>
              <a:blipFill>
                <a:blip r:embed="rId13"/>
                <a:stretch>
                  <a:fillRect b="-5556"/>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135142C3-E4F0-4CB4-1504-7960EDEE5A7E}"/>
                  </a:ext>
                </a:extLst>
              </p:cNvPr>
              <p:cNvSpPr txBox="1"/>
              <p:nvPr/>
            </p:nvSpPr>
            <p:spPr>
              <a:xfrm>
                <a:off x="15262087" y="12542057"/>
                <a:ext cx="1987826"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𝑧</m:t>
                          </m:r>
                        </m:e>
                        <m:sub>
                          <m:r>
                            <a:rPr lang="en-US" sz="7200" b="0" i="1" smtClean="0">
                              <a:latin typeface="Cambria Math" panose="02040503050406030204" pitchFamily="18" charset="0"/>
                            </a:rPr>
                            <m:t>𝑖</m:t>
                          </m:r>
                        </m:sub>
                      </m:sSub>
                    </m:oMath>
                  </m:oMathPara>
                </a14:m>
                <a:endParaRPr kumimoji="0" lang="en-US" sz="7200" i="0" u="none" strike="noStrike" cap="none" spc="0" normalizeH="0" baseline="0" dirty="0">
                  <a:ln>
                    <a:noFill/>
                  </a:ln>
                  <a:solidFill>
                    <a:srgbClr val="000000"/>
                  </a:solidFill>
                  <a:effectLst/>
                  <a:uFillTx/>
                  <a:sym typeface="Calibri"/>
                </a:endParaRPr>
              </a:p>
            </p:txBody>
          </p:sp>
        </mc:Choice>
        <mc:Fallback xmlns="">
          <p:sp>
            <p:nvSpPr>
              <p:cNvPr id="79" name="TextBox 78">
                <a:extLst>
                  <a:ext uri="{FF2B5EF4-FFF2-40B4-BE49-F238E27FC236}">
                    <a16:creationId xmlns:a16="http://schemas.microsoft.com/office/drawing/2014/main" id="{135142C3-E4F0-4CB4-1504-7960EDEE5A7E}"/>
                  </a:ext>
                </a:extLst>
              </p:cNvPr>
              <p:cNvSpPr txBox="1">
                <a:spLocks noRot="1" noChangeAspect="1" noMove="1" noResize="1" noEditPoints="1" noAdjustHandles="1" noChangeArrowheads="1" noChangeShapeType="1" noTextEdit="1"/>
              </p:cNvSpPr>
              <p:nvPr/>
            </p:nvSpPr>
            <p:spPr>
              <a:xfrm>
                <a:off x="15262087" y="12542057"/>
                <a:ext cx="1987826" cy="1354211"/>
              </a:xfrm>
              <a:prstGeom prst="rect">
                <a:avLst/>
              </a:prstGeom>
              <a:blipFill>
                <a:blip r:embed="rId14"/>
                <a:stretch>
                  <a:fillRect b="-4630"/>
                </a:stretch>
              </a:blipFill>
              <a:ln w="25400" cap="flat">
                <a:noFill/>
                <a:miter lim="400000"/>
              </a:ln>
              <a:effectLst/>
            </p:spPr>
            <p:txBody>
              <a:bodyPr/>
              <a:lstStyle/>
              <a:p>
                <a:r>
                  <a:rPr lang="en-US">
                    <a:noFill/>
                  </a:rPr>
                  <a:t> </a:t>
                </a:r>
              </a:p>
            </p:txBody>
          </p:sp>
        </mc:Fallback>
      </mc:AlternateContent>
      <p:cxnSp>
        <p:nvCxnSpPr>
          <p:cNvPr id="80" name="Straight Arrow Connector 79">
            <a:extLst>
              <a:ext uri="{FF2B5EF4-FFF2-40B4-BE49-F238E27FC236}">
                <a16:creationId xmlns:a16="http://schemas.microsoft.com/office/drawing/2014/main" id="{22CF6056-65B8-0D2E-AE67-7C32D2BC7C18}"/>
              </a:ext>
            </a:extLst>
          </p:cNvPr>
          <p:cNvCxnSpPr>
            <a:cxnSpLocks/>
          </p:cNvCxnSpPr>
          <p:nvPr/>
        </p:nvCxnSpPr>
        <p:spPr>
          <a:xfrm flipH="1">
            <a:off x="12792354" y="14323541"/>
            <a:ext cx="7609569" cy="0"/>
          </a:xfrm>
          <a:prstGeom prst="straightConnector1">
            <a:avLst/>
          </a:prstGeom>
          <a:noFill/>
          <a:ln w="1270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56829BD9-76AE-DE08-C344-509DA09B1AE8}"/>
                  </a:ext>
                </a:extLst>
              </p:cNvPr>
              <p:cNvSpPr txBox="1"/>
              <p:nvPr/>
            </p:nvSpPr>
            <p:spPr>
              <a:xfrm>
                <a:off x="21116439" y="5211275"/>
                <a:ext cx="6965425" cy="16004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8800" b="1" dirty="0"/>
                  <a:t>User</a:t>
                </a:r>
                <a:r>
                  <a:rPr lang="en-US" sz="7200" dirty="0"/>
                  <a:t>: </a:t>
                </a:r>
                <a14:m>
                  <m:oMath xmlns:m="http://schemas.openxmlformats.org/officeDocument/2006/math">
                    <m:r>
                      <a:rPr lang="en-US" sz="7200" b="0" i="1" smtClean="0">
                        <a:latin typeface="Cambria Math" panose="02040503050406030204" pitchFamily="18" charset="0"/>
                      </a:rPr>
                      <m:t>𝑚</m:t>
                    </m:r>
                  </m:oMath>
                </a14:m>
                <a:r>
                  <a:rPr lang="en-US" sz="7200" dirty="0"/>
                  <a:t>, </a:t>
                </a:r>
                <a14:m>
                  <m:oMath xmlns:m="http://schemas.openxmlformats.org/officeDocument/2006/math">
                    <m:r>
                      <a:rPr lang="en-US" sz="7200" i="1">
                        <a:latin typeface="Cambria Math" panose="02040503050406030204" pitchFamily="18" charset="0"/>
                      </a:rPr>
                      <m:t>𝑝𝑘</m:t>
                    </m:r>
                    <m:r>
                      <a:rPr lang="en-US" sz="7200" b="0" i="1" smtClean="0">
                        <a:latin typeface="Cambria Math" panose="02040503050406030204" pitchFamily="18" charset="0"/>
                      </a:rPr>
                      <m:t>∈</m:t>
                    </m:r>
                    <m:r>
                      <a:rPr lang="en-US" sz="7200" b="0" i="1" smtClean="0">
                        <a:latin typeface="Cambria Math" panose="02040503050406030204" pitchFamily="18" charset="0"/>
                      </a:rPr>
                      <m:t>𝔾</m:t>
                    </m:r>
                  </m:oMath>
                </a14:m>
                <a:endParaRPr lang="en-US" sz="7200" dirty="0"/>
              </a:p>
            </p:txBody>
          </p:sp>
        </mc:Choice>
        <mc:Fallback xmlns="">
          <p:sp>
            <p:nvSpPr>
              <p:cNvPr id="81" name="TextBox 80">
                <a:extLst>
                  <a:ext uri="{FF2B5EF4-FFF2-40B4-BE49-F238E27FC236}">
                    <a16:creationId xmlns:a16="http://schemas.microsoft.com/office/drawing/2014/main" id="{56829BD9-76AE-DE08-C344-509DA09B1AE8}"/>
                  </a:ext>
                </a:extLst>
              </p:cNvPr>
              <p:cNvSpPr txBox="1">
                <a:spLocks noRot="1" noChangeAspect="1" noMove="1" noResize="1" noEditPoints="1" noAdjustHandles="1" noChangeArrowheads="1" noChangeShapeType="1" noTextEdit="1"/>
              </p:cNvSpPr>
              <p:nvPr/>
            </p:nvSpPr>
            <p:spPr>
              <a:xfrm>
                <a:off x="21116439" y="5211275"/>
                <a:ext cx="6965425" cy="1600432"/>
              </a:xfrm>
              <a:prstGeom prst="rect">
                <a:avLst/>
              </a:prstGeom>
              <a:blipFill>
                <a:blip r:embed="rId15"/>
                <a:stretch>
                  <a:fillRect l="-7818" t="-13386" r="-909" b="-33071"/>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A1C156FA-0490-D7CB-82AB-938946516EB4}"/>
                  </a:ext>
                </a:extLst>
              </p:cNvPr>
              <p:cNvSpPr txBox="1"/>
              <p:nvPr/>
            </p:nvSpPr>
            <p:spPr>
              <a:xfrm>
                <a:off x="21323656" y="11167721"/>
                <a:ext cx="5694219" cy="144333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7200" b="0" i="1" smtClean="0">
                          <a:latin typeface="Cambria Math" panose="02040503050406030204" pitchFamily="18" charset="0"/>
                        </a:rPr>
                        <m:t>𝑧</m:t>
                      </m:r>
                      <m:r>
                        <a:rPr lang="en-US" sz="7200" b="0" i="1" smtClean="0">
                          <a:latin typeface="Cambria Math" panose="02040503050406030204" pitchFamily="18" charset="0"/>
                        </a:rPr>
                        <m:t>←</m:t>
                      </m:r>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m:t>
                          </m:r>
                        </m:e>
                        <m:sub>
                          <m:r>
                            <a:rPr lang="en-US" sz="7200" b="0" i="1" smtClean="0">
                              <a:latin typeface="Cambria Math" panose="02040503050406030204" pitchFamily="18" charset="0"/>
                            </a:rPr>
                            <m:t>𝑗</m:t>
                          </m:r>
                        </m:sub>
                      </m:sSub>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𝑧</m:t>
                          </m:r>
                        </m:e>
                        <m:sub>
                          <m:r>
                            <a:rPr lang="en-US" sz="7200" b="0" i="1" smtClean="0">
                              <a:latin typeface="Cambria Math" panose="02040503050406030204" pitchFamily="18" charset="0"/>
                            </a:rPr>
                            <m:t>𝑗</m:t>
                          </m:r>
                        </m:sub>
                      </m:sSub>
                    </m:oMath>
                  </m:oMathPara>
                </a14:m>
                <a:endParaRPr kumimoji="0" lang="en-US" sz="7200" i="0" u="none" strike="noStrike" cap="none" spc="0" normalizeH="0" baseline="0" dirty="0">
                  <a:ln>
                    <a:noFill/>
                  </a:ln>
                  <a:solidFill>
                    <a:srgbClr val="000000"/>
                  </a:solidFill>
                  <a:effectLst/>
                  <a:uFillTx/>
                  <a:sym typeface="Calibri"/>
                </a:endParaRPr>
              </a:p>
            </p:txBody>
          </p:sp>
        </mc:Choice>
        <mc:Fallback xmlns="">
          <p:sp>
            <p:nvSpPr>
              <p:cNvPr id="82" name="TextBox 81">
                <a:extLst>
                  <a:ext uri="{FF2B5EF4-FFF2-40B4-BE49-F238E27FC236}">
                    <a16:creationId xmlns:a16="http://schemas.microsoft.com/office/drawing/2014/main" id="{A1C156FA-0490-D7CB-82AB-938946516EB4}"/>
                  </a:ext>
                </a:extLst>
              </p:cNvPr>
              <p:cNvSpPr txBox="1">
                <a:spLocks noRot="1" noChangeAspect="1" noMove="1" noResize="1" noEditPoints="1" noAdjustHandles="1" noChangeArrowheads="1" noChangeShapeType="1" noTextEdit="1"/>
              </p:cNvSpPr>
              <p:nvPr/>
            </p:nvSpPr>
            <p:spPr>
              <a:xfrm>
                <a:off x="21323656" y="11167721"/>
                <a:ext cx="5694219" cy="1443338"/>
              </a:xfrm>
              <a:prstGeom prst="rect">
                <a:avLst/>
              </a:prstGeom>
              <a:blipFill>
                <a:blip r:embed="rId16"/>
                <a:stretch>
                  <a:fillRect b="-11304"/>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5F2C7E2C-194F-DD3D-415E-0FD52E45BD70}"/>
                  </a:ext>
                </a:extLst>
              </p:cNvPr>
              <p:cNvSpPr txBox="1"/>
              <p:nvPr/>
            </p:nvSpPr>
            <p:spPr>
              <a:xfrm>
                <a:off x="21323656" y="13742701"/>
                <a:ext cx="5694219"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7200" b="0" i="1" smtClean="0">
                          <a:latin typeface="Cambria Math" panose="02040503050406030204" pitchFamily="18" charset="0"/>
                        </a:rPr>
                        <m:t>𝜎</m:t>
                      </m:r>
                      <m:r>
                        <a:rPr lang="en-US" sz="7200" b="0" i="1" smtClean="0">
                          <a:latin typeface="Cambria Math" panose="02040503050406030204" pitchFamily="18" charset="0"/>
                        </a:rPr>
                        <m:t>←(</m:t>
                      </m:r>
                      <m:r>
                        <a:rPr lang="en-US" sz="7200" b="0" i="1" smtClean="0">
                          <a:latin typeface="Cambria Math" panose="02040503050406030204" pitchFamily="18" charset="0"/>
                        </a:rPr>
                        <m:t>𝑅</m:t>
                      </m:r>
                      <m:r>
                        <a:rPr lang="en-US" sz="7200" b="0" i="1" smtClean="0">
                          <a:latin typeface="Cambria Math" panose="02040503050406030204" pitchFamily="18" charset="0"/>
                        </a:rPr>
                        <m:t>, </m:t>
                      </m:r>
                      <m:r>
                        <a:rPr lang="en-US" sz="7200" b="0" i="1" smtClean="0">
                          <a:latin typeface="Cambria Math" panose="02040503050406030204" pitchFamily="18" charset="0"/>
                        </a:rPr>
                        <m:t>𝑧</m:t>
                      </m:r>
                      <m:r>
                        <a:rPr lang="en-US" sz="7200" b="0" i="1" smtClean="0">
                          <a:latin typeface="Cambria Math" panose="02040503050406030204" pitchFamily="18" charset="0"/>
                        </a:rPr>
                        <m:t>)</m:t>
                      </m:r>
                    </m:oMath>
                  </m:oMathPara>
                </a14:m>
                <a:endParaRPr kumimoji="0" lang="en-US" sz="7200" i="0" u="none" strike="noStrike" cap="none" spc="0" normalizeH="0" baseline="0" dirty="0">
                  <a:ln>
                    <a:noFill/>
                  </a:ln>
                  <a:solidFill>
                    <a:srgbClr val="000000"/>
                  </a:solidFill>
                  <a:effectLst/>
                  <a:uFillTx/>
                  <a:sym typeface="Calibri"/>
                </a:endParaRPr>
              </a:p>
            </p:txBody>
          </p:sp>
        </mc:Choice>
        <mc:Fallback xmlns="">
          <p:sp>
            <p:nvSpPr>
              <p:cNvPr id="84" name="TextBox 83">
                <a:extLst>
                  <a:ext uri="{FF2B5EF4-FFF2-40B4-BE49-F238E27FC236}">
                    <a16:creationId xmlns:a16="http://schemas.microsoft.com/office/drawing/2014/main" id="{5F2C7E2C-194F-DD3D-415E-0FD52E45BD70}"/>
                  </a:ext>
                </a:extLst>
              </p:cNvPr>
              <p:cNvSpPr txBox="1">
                <a:spLocks noRot="1" noChangeAspect="1" noMove="1" noResize="1" noEditPoints="1" noAdjustHandles="1" noChangeArrowheads="1" noChangeShapeType="1" noTextEdit="1"/>
              </p:cNvSpPr>
              <p:nvPr/>
            </p:nvSpPr>
            <p:spPr>
              <a:xfrm>
                <a:off x="21323656" y="13742701"/>
                <a:ext cx="5694219" cy="1354211"/>
              </a:xfrm>
              <a:prstGeom prst="rect">
                <a:avLst/>
              </a:prstGeom>
              <a:blipFill>
                <a:blip r:embed="rId17"/>
                <a:stretch>
                  <a:fillRect b="-19444"/>
                </a:stretch>
              </a:blipFill>
              <a:ln w="254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25812250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5" grpId="0" animBg="1"/>
      <p:bldP spid="9" grpId="0"/>
      <p:bldP spid="63" grpId="0"/>
      <p:bldP spid="64" grpId="0"/>
      <p:bldP spid="65" grpId="0"/>
      <p:bldP spid="66" grpId="0"/>
      <p:bldP spid="67" grpId="0"/>
      <p:bldP spid="73" grpId="0"/>
      <p:bldP spid="74" grpId="0"/>
      <p:bldP spid="76" grpId="0"/>
      <p:bldP spid="78" grpId="0"/>
      <p:bldP spid="79" grpId="0"/>
      <p:bldP spid="81" grpId="0"/>
      <p:bldP spid="82" grpId="0"/>
      <p:bldP spid="8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ounded Rectangle 85">
            <a:extLst>
              <a:ext uri="{FF2B5EF4-FFF2-40B4-BE49-F238E27FC236}">
                <a16:creationId xmlns:a16="http://schemas.microsoft.com/office/drawing/2014/main" id="{42414DB0-F060-B4FA-98A2-46A32FD514FB}"/>
              </a:ext>
            </a:extLst>
          </p:cNvPr>
          <p:cNvSpPr/>
          <p:nvPr/>
        </p:nvSpPr>
        <p:spPr>
          <a:xfrm>
            <a:off x="20406354" y="4796004"/>
            <a:ext cx="8488686" cy="13171956"/>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85" name="Rounded Rectangle 84">
            <a:extLst>
              <a:ext uri="{FF2B5EF4-FFF2-40B4-BE49-F238E27FC236}">
                <a16:creationId xmlns:a16="http://schemas.microsoft.com/office/drawing/2014/main" id="{5CD92B1A-4387-1C22-C3E8-F15E9985E84D}"/>
              </a:ext>
            </a:extLst>
          </p:cNvPr>
          <p:cNvSpPr/>
          <p:nvPr/>
        </p:nvSpPr>
        <p:spPr>
          <a:xfrm>
            <a:off x="2263248" y="5040621"/>
            <a:ext cx="10423287" cy="12927338"/>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169550F-37CF-AD96-5C1B-1461A96C871D}"/>
                  </a:ext>
                </a:extLst>
              </p:cNvPr>
              <p:cNvSpPr>
                <a:spLocks noGrp="1"/>
              </p:cNvSpPr>
              <p:nvPr>
                <p:ph type="title"/>
              </p:nvPr>
            </p:nvSpPr>
            <p:spPr/>
            <p:txBody>
              <a:bodyPr/>
              <a:lstStyle/>
              <a:p>
                <a:r>
                  <a:rPr lang="en-US" dirty="0"/>
                  <a:t>Example: </a:t>
                </a:r>
                <a14:m>
                  <m:oMath xmlns:m="http://schemas.openxmlformats.org/officeDocument/2006/math">
                    <m:r>
                      <m:rPr>
                        <m:nor/>
                      </m:rPr>
                      <a:rPr kumimoji="0" lang="en-US" sz="13000" b="0" i="0" u="none" strike="noStrike" cap="none" spc="0" normalizeH="0" baseline="0" dirty="0" smtClean="0">
                        <a:ln>
                          <a:noFill/>
                        </a:ln>
                        <a:solidFill>
                          <a:srgbClr val="000000"/>
                        </a:solidFill>
                        <a:effectLst/>
                        <a:uFillTx/>
                        <a:ea typeface="+mn-ea"/>
                        <a:cs typeface="+mn-cs"/>
                        <a:sym typeface="Calibri"/>
                      </a:rPr>
                      <m:t>FROST</m:t>
                    </m:r>
                    <m:r>
                      <a:rPr kumimoji="0" lang="en-US" sz="13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m:rPr>
                        <m:nor/>
                      </m:rPr>
                      <a:rPr lang="en-US" b="0" i="0" dirty="0" smtClean="0">
                        <a:solidFill>
                          <a:srgbClr val="DF00FF"/>
                        </a:solidFill>
                        <a:sym typeface="Calibri"/>
                      </a:rPr>
                      <m:t>LHF</m:t>
                    </m:r>
                    <m:r>
                      <a:rPr kumimoji="0" lang="en-US" sz="13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a14:m>
                <a:endParaRPr lang="en-US" dirty="0"/>
              </a:p>
            </p:txBody>
          </p:sp>
        </mc:Choice>
        <mc:Fallback xmlns="">
          <p:sp>
            <p:nvSpPr>
              <p:cNvPr id="2" name="Title 1">
                <a:extLst>
                  <a:ext uri="{FF2B5EF4-FFF2-40B4-BE49-F238E27FC236}">
                    <a16:creationId xmlns:a16="http://schemas.microsoft.com/office/drawing/2014/main" id="{0169550F-37CF-AD96-5C1B-1461A96C871D}"/>
                  </a:ext>
                </a:extLst>
              </p:cNvPr>
              <p:cNvSpPr>
                <a:spLocks noGrp="1" noRot="1" noChangeAspect="1" noMove="1" noResize="1" noEditPoints="1" noAdjustHandles="1" noChangeArrowheads="1" noChangeShapeType="1" noTextEdit="1"/>
              </p:cNvSpPr>
              <p:nvPr>
                <p:ph type="title"/>
              </p:nvPr>
            </p:nvSpPr>
            <p:spPr>
              <a:blipFill>
                <a:blip r:embed="rId3"/>
                <a:stretch>
                  <a:fillRect l="-3124" b="-35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21A136-EFC5-BA55-0D90-3DA2D464FAAF}"/>
                  </a:ext>
                </a:extLst>
              </p:cNvPr>
              <p:cNvSpPr txBox="1"/>
              <p:nvPr/>
            </p:nvSpPr>
            <p:spPr>
              <a:xfrm>
                <a:off x="2004701" y="6811707"/>
                <a:ext cx="7578828" cy="18111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7200" i="1">
                              <a:latin typeface="Cambria Math" panose="02040503050406030204" pitchFamily="18" charset="0"/>
                            </a:rPr>
                          </m:ctrlPr>
                        </m:sSubPr>
                        <m:e>
                          <m:r>
                            <a:rPr lang="en-US" sz="7200" i="1">
                              <a:latin typeface="Cambria Math" panose="02040503050406030204" pitchFamily="18" charset="0"/>
                            </a:rPr>
                            <m:t>𝑟</m:t>
                          </m:r>
                        </m:e>
                        <m:sub>
                          <m:r>
                            <a:rPr lang="en-US" sz="7200" i="1">
                              <a:latin typeface="Cambria Math" panose="02040503050406030204" pitchFamily="18" charset="0"/>
                            </a:rPr>
                            <m:t>𝑖</m:t>
                          </m:r>
                        </m:sub>
                      </m:sSub>
                      <m:r>
                        <a:rPr lang="en-US" sz="7200" i="1">
                          <a:latin typeface="Cambria Math" panose="02040503050406030204" pitchFamily="18" charset="0"/>
                        </a:rPr>
                        <m:t>, </m:t>
                      </m:r>
                      <m:sSub>
                        <m:sSubPr>
                          <m:ctrlPr>
                            <a:rPr lang="en-US" sz="7200" i="1">
                              <a:latin typeface="Cambria Math" panose="02040503050406030204" pitchFamily="18" charset="0"/>
                            </a:rPr>
                          </m:ctrlPr>
                        </m:sSubPr>
                        <m:e>
                          <m:r>
                            <a:rPr lang="en-US" sz="7200" i="1">
                              <a:latin typeface="Cambria Math" panose="02040503050406030204" pitchFamily="18" charset="0"/>
                            </a:rPr>
                            <m:t>𝑠</m:t>
                          </m:r>
                        </m:e>
                        <m:sub>
                          <m:r>
                            <a:rPr lang="en-US" sz="7200" i="1">
                              <a:latin typeface="Cambria Math" panose="02040503050406030204" pitchFamily="18" charset="0"/>
                            </a:rPr>
                            <m:t>𝑖</m:t>
                          </m:r>
                        </m:sub>
                      </m:sSub>
                      <m:groupChr>
                        <m:groupChrPr>
                          <m:chr m:val="←"/>
                          <m:vertJc m:val="bot"/>
                          <m:ctrlPr>
                            <a:rPr lang="en-US" sz="7200" i="1">
                              <a:latin typeface="Cambria Math" panose="02040503050406030204" pitchFamily="18" charset="0"/>
                            </a:rPr>
                          </m:ctrlPr>
                        </m:groupChrPr>
                        <m:e>
                          <m:r>
                            <m:rPr>
                              <m:brk m:alnAt="2"/>
                            </m:rPr>
                            <a:rPr lang="en-US" sz="7200" i="1">
                              <a:latin typeface="Cambria Math" panose="02040503050406030204" pitchFamily="18" charset="0"/>
                            </a:rPr>
                            <m:t>$</m:t>
                          </m:r>
                        </m:e>
                      </m:groupChr>
                      <m:r>
                        <a:rPr lang="en-US" sz="7200" i="1">
                          <a:solidFill>
                            <a:srgbClr val="DF00FF"/>
                          </a:solidFill>
                          <a:latin typeface="Cambria Math" panose="02040503050406030204" pitchFamily="18" charset="0"/>
                        </a:rPr>
                        <m:t>𝒟</m:t>
                      </m:r>
                    </m:oMath>
                  </m:oMathPara>
                </a14:m>
                <a:endParaRPr lang="en-US" sz="7200" dirty="0"/>
              </a:p>
            </p:txBody>
          </p:sp>
        </mc:Choice>
        <mc:Fallback xmlns="">
          <p:sp>
            <p:nvSpPr>
              <p:cNvPr id="9" name="TextBox 8">
                <a:extLst>
                  <a:ext uri="{FF2B5EF4-FFF2-40B4-BE49-F238E27FC236}">
                    <a16:creationId xmlns:a16="http://schemas.microsoft.com/office/drawing/2014/main" id="{5621A136-EFC5-BA55-0D90-3DA2D464FAAF}"/>
                  </a:ext>
                </a:extLst>
              </p:cNvPr>
              <p:cNvSpPr txBox="1">
                <a:spLocks noRot="1" noChangeAspect="1" noMove="1" noResize="1" noEditPoints="1" noAdjustHandles="1" noChangeArrowheads="1" noChangeShapeType="1" noTextEdit="1"/>
              </p:cNvSpPr>
              <p:nvPr/>
            </p:nvSpPr>
            <p:spPr>
              <a:xfrm>
                <a:off x="2004701" y="6811707"/>
                <a:ext cx="7578828" cy="1811131"/>
              </a:xfrm>
              <a:prstGeom prst="rect">
                <a:avLst/>
              </a:prstGeom>
              <a:blipFill>
                <a:blip r:embed="rId4"/>
                <a:stretch>
                  <a:fillRect b="-4513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60E93E2B-DEFF-1FCF-D56E-AFB4159C6AE4}"/>
                  </a:ext>
                </a:extLst>
              </p:cNvPr>
              <p:cNvSpPr txBox="1"/>
              <p:nvPr/>
            </p:nvSpPr>
            <p:spPr>
              <a:xfrm>
                <a:off x="2991702" y="5349879"/>
                <a:ext cx="9685923" cy="16004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8800" b="1" dirty="0"/>
                  <a:t>Signer</a:t>
                </a:r>
                <a:r>
                  <a:rPr lang="en-US" sz="8800" dirty="0"/>
                  <a:t> </a:t>
                </a:r>
                <a14:m>
                  <m:oMath xmlns:m="http://schemas.openxmlformats.org/officeDocument/2006/math">
                    <m:r>
                      <a:rPr kumimoji="0" lang="en-US" sz="8800" b="0" i="1" u="none" strike="noStrike" cap="none" spc="0" normalizeH="0" baseline="0" smtClean="0">
                        <a:ln>
                          <a:noFill/>
                        </a:ln>
                        <a:solidFill>
                          <a:srgbClr val="000000"/>
                        </a:solidFill>
                        <a:effectLst/>
                        <a:uFillTx/>
                        <a:latin typeface="Cambria Math" panose="02040503050406030204" pitchFamily="18" charset="0"/>
                        <a:sym typeface="Calibri"/>
                      </a:rPr>
                      <m:t>𝑖</m:t>
                    </m:r>
                  </m:oMath>
                </a14:m>
                <a:r>
                  <a:rPr lang="en-US" sz="8800" dirty="0"/>
                  <a:t> </a:t>
                </a:r>
                <a:r>
                  <a:rPr lang="en-US" sz="7200" dirty="0"/>
                  <a:t>: </a:t>
                </a:r>
                <a14:m>
                  <m:oMath xmlns:m="http://schemas.openxmlformats.org/officeDocument/2006/math">
                    <m:r>
                      <a:rPr lang="en-US" sz="7200" i="1">
                        <a:latin typeface="Cambria Math" panose="02040503050406030204" pitchFamily="18" charset="0"/>
                      </a:rPr>
                      <m:t>𝑠</m:t>
                    </m:r>
                    <m:sSub>
                      <m:sSubPr>
                        <m:ctrlPr>
                          <a:rPr lang="en-US" sz="7200" i="1">
                            <a:latin typeface="Cambria Math" panose="02040503050406030204" pitchFamily="18" charset="0"/>
                          </a:rPr>
                        </m:ctrlPr>
                      </m:sSubPr>
                      <m:e>
                        <m:r>
                          <a:rPr lang="en-US" sz="7200" i="1">
                            <a:latin typeface="Cambria Math" panose="02040503050406030204" pitchFamily="18" charset="0"/>
                          </a:rPr>
                          <m:t>𝑘</m:t>
                        </m:r>
                      </m:e>
                      <m:sub>
                        <m:r>
                          <a:rPr lang="en-US" sz="7200" i="1">
                            <a:latin typeface="Cambria Math" panose="02040503050406030204" pitchFamily="18" charset="0"/>
                          </a:rPr>
                          <m:t>𝑖</m:t>
                        </m:r>
                      </m:sub>
                    </m:sSub>
                    <m:r>
                      <a:rPr lang="en-US" sz="7200" i="1">
                        <a:latin typeface="Cambria Math" panose="02040503050406030204" pitchFamily="18" charset="0"/>
                      </a:rPr>
                      <m:t>∈</m:t>
                    </m:r>
                    <m:r>
                      <a:rPr lang="en-US" sz="7200" i="1">
                        <a:solidFill>
                          <a:srgbClr val="DF00FF"/>
                        </a:solidFill>
                        <a:latin typeface="Cambria Math" panose="02040503050406030204" pitchFamily="18" charset="0"/>
                      </a:rPr>
                      <m:t>𝒟</m:t>
                    </m:r>
                  </m:oMath>
                </a14:m>
                <a:endParaRPr lang="en-US" sz="7200" dirty="0"/>
              </a:p>
            </p:txBody>
          </p:sp>
        </mc:Choice>
        <mc:Fallback xmlns="">
          <p:sp>
            <p:nvSpPr>
              <p:cNvPr id="64" name="TextBox 63">
                <a:extLst>
                  <a:ext uri="{FF2B5EF4-FFF2-40B4-BE49-F238E27FC236}">
                    <a16:creationId xmlns:a16="http://schemas.microsoft.com/office/drawing/2014/main" id="{60E93E2B-DEFF-1FCF-D56E-AFB4159C6AE4}"/>
                  </a:ext>
                </a:extLst>
              </p:cNvPr>
              <p:cNvSpPr txBox="1">
                <a:spLocks noRot="1" noChangeAspect="1" noMove="1" noResize="1" noEditPoints="1" noAdjustHandles="1" noChangeArrowheads="1" noChangeShapeType="1" noTextEdit="1"/>
              </p:cNvSpPr>
              <p:nvPr/>
            </p:nvSpPr>
            <p:spPr>
              <a:xfrm>
                <a:off x="2991702" y="5349879"/>
                <a:ext cx="9685923" cy="1600432"/>
              </a:xfrm>
              <a:prstGeom prst="rect">
                <a:avLst/>
              </a:prstGeom>
              <a:blipFill>
                <a:blip r:embed="rId5"/>
                <a:stretch>
                  <a:fillRect l="-5628" t="-12598" b="-33071"/>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BDF023EB-25E5-985B-3E76-C752AFB51244}"/>
                  </a:ext>
                </a:extLst>
              </p:cNvPr>
              <p:cNvSpPr txBox="1"/>
              <p:nvPr/>
            </p:nvSpPr>
            <p:spPr>
              <a:xfrm>
                <a:off x="2991703" y="8857509"/>
                <a:ext cx="9685922"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7200" i="1">
                              <a:latin typeface="Cambria Math" panose="02040503050406030204" pitchFamily="18" charset="0"/>
                            </a:rPr>
                          </m:ctrlPr>
                        </m:sSubPr>
                        <m:e>
                          <m:r>
                            <a:rPr lang="en-US" sz="7200" i="1">
                              <a:latin typeface="Cambria Math" panose="02040503050406030204" pitchFamily="18" charset="0"/>
                            </a:rPr>
                            <m:t>𝑅</m:t>
                          </m:r>
                        </m:e>
                        <m:sub>
                          <m:r>
                            <a:rPr lang="en-US" sz="7200" i="1">
                              <a:latin typeface="Cambria Math" panose="02040503050406030204" pitchFamily="18" charset="0"/>
                            </a:rPr>
                            <m:t>𝑖</m:t>
                          </m:r>
                        </m:sub>
                      </m:sSub>
                      <m:r>
                        <a:rPr lang="en-US" sz="7200" i="1">
                          <a:latin typeface="Cambria Math" panose="02040503050406030204" pitchFamily="18" charset="0"/>
                        </a:rPr>
                        <m:t>←</m:t>
                      </m:r>
                      <m:r>
                        <a:rPr lang="en-US" sz="7200" i="1">
                          <a:solidFill>
                            <a:srgbClr val="DF00FF"/>
                          </a:solidFill>
                          <a:latin typeface="Cambria Math" panose="02040503050406030204" pitchFamily="18" charset="0"/>
                        </a:rPr>
                        <m:t>𝐹</m:t>
                      </m:r>
                      <m:r>
                        <a:rPr lang="en-US" sz="7200" i="1">
                          <a:solidFill>
                            <a:srgbClr val="DF00FF"/>
                          </a:solidFill>
                          <a:latin typeface="Cambria Math" panose="02040503050406030204" pitchFamily="18" charset="0"/>
                        </a:rPr>
                        <m:t>(</m:t>
                      </m:r>
                      <m:sSub>
                        <m:sSubPr>
                          <m:ctrlPr>
                            <a:rPr lang="en-US" sz="7200" i="1">
                              <a:solidFill>
                                <a:srgbClr val="DF00FF"/>
                              </a:solidFill>
                              <a:latin typeface="Cambria Math" panose="02040503050406030204" pitchFamily="18" charset="0"/>
                            </a:rPr>
                          </m:ctrlPr>
                        </m:sSubPr>
                        <m:e>
                          <m:r>
                            <a:rPr lang="en-US" sz="7200" i="1">
                              <a:solidFill>
                                <a:srgbClr val="DF00FF"/>
                              </a:solidFill>
                              <a:latin typeface="Cambria Math" panose="02040503050406030204" pitchFamily="18" charset="0"/>
                            </a:rPr>
                            <m:t>𝑟</m:t>
                          </m:r>
                        </m:e>
                        <m:sub>
                          <m:r>
                            <a:rPr lang="en-US" sz="7200" i="1">
                              <a:solidFill>
                                <a:srgbClr val="DF00FF"/>
                              </a:solidFill>
                              <a:latin typeface="Cambria Math" panose="02040503050406030204" pitchFamily="18" charset="0"/>
                            </a:rPr>
                            <m:t>𝑖</m:t>
                          </m:r>
                        </m:sub>
                      </m:sSub>
                      <m:r>
                        <a:rPr lang="en-US" sz="7200" i="1">
                          <a:solidFill>
                            <a:srgbClr val="DF00FF"/>
                          </a:solidFill>
                          <a:latin typeface="Cambria Math" panose="02040503050406030204" pitchFamily="18" charset="0"/>
                        </a:rPr>
                        <m:t>)</m:t>
                      </m:r>
                      <m:r>
                        <a:rPr lang="en-US" sz="7200" i="1">
                          <a:latin typeface="Cambria Math" panose="02040503050406030204" pitchFamily="18" charset="0"/>
                        </a:rPr>
                        <m:t>, </m:t>
                      </m:r>
                      <m:sSub>
                        <m:sSubPr>
                          <m:ctrlPr>
                            <a:rPr lang="en-US" sz="7200" i="1">
                              <a:latin typeface="Cambria Math" panose="02040503050406030204" pitchFamily="18" charset="0"/>
                            </a:rPr>
                          </m:ctrlPr>
                        </m:sSubPr>
                        <m:e>
                          <m:r>
                            <a:rPr lang="en-US" sz="7200" i="1">
                              <a:latin typeface="Cambria Math" panose="02040503050406030204" pitchFamily="18" charset="0"/>
                            </a:rPr>
                            <m:t>𝑆</m:t>
                          </m:r>
                        </m:e>
                        <m:sub>
                          <m:r>
                            <a:rPr lang="en-US" sz="7200" i="1">
                              <a:latin typeface="Cambria Math" panose="02040503050406030204" pitchFamily="18" charset="0"/>
                            </a:rPr>
                            <m:t>𝑖</m:t>
                          </m:r>
                        </m:sub>
                      </m:sSub>
                      <m:r>
                        <a:rPr lang="en-US" sz="7200" i="1">
                          <a:latin typeface="Cambria Math" panose="02040503050406030204" pitchFamily="18" charset="0"/>
                        </a:rPr>
                        <m:t>←</m:t>
                      </m:r>
                      <m:r>
                        <a:rPr lang="en-US" sz="7200" i="1">
                          <a:solidFill>
                            <a:srgbClr val="DF00FF"/>
                          </a:solidFill>
                          <a:latin typeface="Cambria Math" panose="02040503050406030204" pitchFamily="18" charset="0"/>
                        </a:rPr>
                        <m:t>𝐹</m:t>
                      </m:r>
                      <m:r>
                        <a:rPr lang="en-US" sz="7200" i="1">
                          <a:solidFill>
                            <a:srgbClr val="DF00FF"/>
                          </a:solidFill>
                          <a:latin typeface="Cambria Math" panose="02040503050406030204" pitchFamily="18" charset="0"/>
                        </a:rPr>
                        <m:t>(</m:t>
                      </m:r>
                      <m:sSub>
                        <m:sSubPr>
                          <m:ctrlPr>
                            <a:rPr lang="en-US" sz="7200" i="1">
                              <a:solidFill>
                                <a:srgbClr val="DF00FF"/>
                              </a:solidFill>
                              <a:latin typeface="Cambria Math" panose="02040503050406030204" pitchFamily="18" charset="0"/>
                            </a:rPr>
                          </m:ctrlPr>
                        </m:sSubPr>
                        <m:e>
                          <m:r>
                            <a:rPr lang="en-US" sz="7200" i="1">
                              <a:solidFill>
                                <a:srgbClr val="DF00FF"/>
                              </a:solidFill>
                              <a:latin typeface="Cambria Math" panose="02040503050406030204" pitchFamily="18" charset="0"/>
                            </a:rPr>
                            <m:t>𝑠</m:t>
                          </m:r>
                        </m:e>
                        <m:sub>
                          <m:r>
                            <a:rPr lang="en-US" sz="7200" i="1">
                              <a:solidFill>
                                <a:srgbClr val="DF00FF"/>
                              </a:solidFill>
                              <a:latin typeface="Cambria Math" panose="02040503050406030204" pitchFamily="18" charset="0"/>
                            </a:rPr>
                            <m:t>𝑖</m:t>
                          </m:r>
                        </m:sub>
                      </m:sSub>
                      <m:r>
                        <a:rPr lang="en-US" sz="7200" i="1">
                          <a:solidFill>
                            <a:srgbClr val="DF00FF"/>
                          </a:solidFill>
                          <a:latin typeface="Cambria Math" panose="02040503050406030204" pitchFamily="18" charset="0"/>
                        </a:rPr>
                        <m:t>)</m:t>
                      </m:r>
                    </m:oMath>
                  </m:oMathPara>
                </a14:m>
                <a:endParaRPr lang="en-US" sz="7200" dirty="0"/>
              </a:p>
            </p:txBody>
          </p:sp>
        </mc:Choice>
        <mc:Fallback xmlns="">
          <p:sp>
            <p:nvSpPr>
              <p:cNvPr id="65" name="TextBox 64">
                <a:extLst>
                  <a:ext uri="{FF2B5EF4-FFF2-40B4-BE49-F238E27FC236}">
                    <a16:creationId xmlns:a16="http://schemas.microsoft.com/office/drawing/2014/main" id="{BDF023EB-25E5-985B-3E76-C752AFB51244}"/>
                  </a:ext>
                </a:extLst>
              </p:cNvPr>
              <p:cNvSpPr txBox="1">
                <a:spLocks noRot="1" noChangeAspect="1" noMove="1" noResize="1" noEditPoints="1" noAdjustHandles="1" noChangeArrowheads="1" noChangeShapeType="1" noTextEdit="1"/>
              </p:cNvSpPr>
              <p:nvPr/>
            </p:nvSpPr>
            <p:spPr>
              <a:xfrm>
                <a:off x="2991703" y="8857509"/>
                <a:ext cx="9685922" cy="1354211"/>
              </a:xfrm>
              <a:prstGeom prst="rect">
                <a:avLst/>
              </a:prstGeom>
              <a:blipFill>
                <a:blip r:embed="rId6"/>
                <a:stretch>
                  <a:fillRect b="-1851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CE6F9374-46AD-EBBF-38AB-4F6846E79CF3}"/>
                  </a:ext>
                </a:extLst>
              </p:cNvPr>
              <p:cNvSpPr txBox="1"/>
              <p:nvPr/>
            </p:nvSpPr>
            <p:spPr>
              <a:xfrm>
                <a:off x="2407646" y="10556583"/>
                <a:ext cx="9685922"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7200" i="1">
                          <a:latin typeface="Cambria Math" panose="02040503050406030204" pitchFamily="18" charset="0"/>
                        </a:rPr>
                        <m:t>𝑑</m:t>
                      </m:r>
                      <m:r>
                        <a:rPr lang="en-US" sz="7200" i="1">
                          <a:latin typeface="Cambria Math" panose="02040503050406030204" pitchFamily="18" charset="0"/>
                        </a:rPr>
                        <m:t>←</m:t>
                      </m:r>
                      <m:sSub>
                        <m:sSubPr>
                          <m:ctrlPr>
                            <a:rPr lang="en-US" sz="7200" i="1">
                              <a:latin typeface="Cambria Math" panose="02040503050406030204" pitchFamily="18" charset="0"/>
                            </a:rPr>
                          </m:ctrlPr>
                        </m:sSubPr>
                        <m:e>
                          <m:r>
                            <a:rPr lang="en-US" sz="7200" i="1">
                              <a:latin typeface="Cambria Math" panose="02040503050406030204" pitchFamily="18" charset="0"/>
                            </a:rPr>
                            <m:t>𝐻</m:t>
                          </m:r>
                        </m:e>
                        <m:sub>
                          <m:r>
                            <a:rPr lang="en-US" sz="7200" i="1">
                              <a:latin typeface="Cambria Math" panose="02040503050406030204" pitchFamily="18" charset="0"/>
                            </a:rPr>
                            <m:t>1</m:t>
                          </m:r>
                        </m:sub>
                      </m:sSub>
                      <m:d>
                        <m:dPr>
                          <m:ctrlPr>
                            <a:rPr lang="en-US" sz="7200" i="1">
                              <a:latin typeface="Cambria Math" panose="02040503050406030204" pitchFamily="18" charset="0"/>
                            </a:rPr>
                          </m:ctrlPr>
                        </m:dPr>
                        <m:e>
                          <m:r>
                            <a:rPr lang="en-US" sz="7200" i="1">
                              <a:latin typeface="Cambria Math" panose="02040503050406030204" pitchFamily="18" charset="0"/>
                            </a:rPr>
                            <m:t>𝑝𝑘</m:t>
                          </m:r>
                          <m:r>
                            <a:rPr lang="en-US" sz="7200" i="1">
                              <a:latin typeface="Cambria Math" panose="02040503050406030204" pitchFamily="18" charset="0"/>
                            </a:rPr>
                            <m:t>, </m:t>
                          </m:r>
                          <m:r>
                            <a:rPr lang="en-US" sz="7200" i="1">
                              <a:latin typeface="Cambria Math" panose="02040503050406030204" pitchFamily="18" charset="0"/>
                            </a:rPr>
                            <m:t>𝑙𝑟</m:t>
                          </m:r>
                        </m:e>
                      </m:d>
                      <m:r>
                        <a:rPr lang="en-US" sz="7200" i="1">
                          <a:solidFill>
                            <a:srgbClr val="DF00FF"/>
                          </a:solidFill>
                          <a:latin typeface="Cambria Math" panose="02040503050406030204" pitchFamily="18" charset="0"/>
                        </a:rPr>
                        <m:t>∈</m:t>
                      </m:r>
                      <m:r>
                        <a:rPr lang="en-US" sz="7200" i="1">
                          <a:solidFill>
                            <a:srgbClr val="DF00FF"/>
                          </a:solidFill>
                          <a:latin typeface="Cambria Math" panose="02040503050406030204" pitchFamily="18" charset="0"/>
                        </a:rPr>
                        <m:t>𝒮</m:t>
                      </m:r>
                    </m:oMath>
                  </m:oMathPara>
                </a14:m>
                <a:endParaRPr lang="en-US" sz="7200" dirty="0"/>
              </a:p>
            </p:txBody>
          </p:sp>
        </mc:Choice>
        <mc:Fallback xmlns="">
          <p:sp>
            <p:nvSpPr>
              <p:cNvPr id="66" name="TextBox 65">
                <a:extLst>
                  <a:ext uri="{FF2B5EF4-FFF2-40B4-BE49-F238E27FC236}">
                    <a16:creationId xmlns:a16="http://schemas.microsoft.com/office/drawing/2014/main" id="{CE6F9374-46AD-EBBF-38AB-4F6846E79CF3}"/>
                  </a:ext>
                </a:extLst>
              </p:cNvPr>
              <p:cNvSpPr txBox="1">
                <a:spLocks noRot="1" noChangeAspect="1" noMove="1" noResize="1" noEditPoints="1" noAdjustHandles="1" noChangeArrowheads="1" noChangeShapeType="1" noTextEdit="1"/>
              </p:cNvSpPr>
              <p:nvPr/>
            </p:nvSpPr>
            <p:spPr>
              <a:xfrm>
                <a:off x="2407646" y="10556583"/>
                <a:ext cx="9685922" cy="1354211"/>
              </a:xfrm>
              <a:prstGeom prst="rect">
                <a:avLst/>
              </a:prstGeom>
              <a:blipFill>
                <a:blip r:embed="rId7"/>
                <a:stretch>
                  <a:fillRect b="-17757"/>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7D5BFF4E-FCD8-DEA4-DA1D-F8DB0C55A5F3}"/>
                  </a:ext>
                </a:extLst>
              </p:cNvPr>
              <p:cNvSpPr txBox="1"/>
              <p:nvPr/>
            </p:nvSpPr>
            <p:spPr>
              <a:xfrm>
                <a:off x="2647781" y="14078904"/>
                <a:ext cx="9685922"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7200" i="1">
                          <a:latin typeface="Cambria Math" panose="02040503050406030204" pitchFamily="18" charset="0"/>
                        </a:rPr>
                        <m:t>𝑐</m:t>
                      </m:r>
                      <m:r>
                        <a:rPr lang="en-US" sz="7200" i="1">
                          <a:latin typeface="Cambria Math" panose="02040503050406030204" pitchFamily="18" charset="0"/>
                        </a:rPr>
                        <m:t>←</m:t>
                      </m:r>
                      <m:sSub>
                        <m:sSubPr>
                          <m:ctrlPr>
                            <a:rPr lang="en-US" sz="7200" i="1">
                              <a:latin typeface="Cambria Math" panose="02040503050406030204" pitchFamily="18" charset="0"/>
                            </a:rPr>
                          </m:ctrlPr>
                        </m:sSubPr>
                        <m:e>
                          <m:r>
                            <a:rPr lang="en-US" sz="7200" i="1">
                              <a:latin typeface="Cambria Math" panose="02040503050406030204" pitchFamily="18" charset="0"/>
                            </a:rPr>
                            <m:t>𝐻</m:t>
                          </m:r>
                        </m:e>
                        <m:sub>
                          <m:r>
                            <a:rPr lang="en-US" sz="7200" i="1">
                              <a:latin typeface="Cambria Math" panose="02040503050406030204" pitchFamily="18" charset="0"/>
                            </a:rPr>
                            <m:t>2</m:t>
                          </m:r>
                        </m:sub>
                      </m:sSub>
                      <m:r>
                        <a:rPr lang="en-US" sz="7200" i="1">
                          <a:latin typeface="Cambria Math" panose="02040503050406030204" pitchFamily="18" charset="0"/>
                        </a:rPr>
                        <m:t>(</m:t>
                      </m:r>
                      <m:r>
                        <a:rPr lang="en-US" sz="7200" i="1">
                          <a:latin typeface="Cambria Math" panose="02040503050406030204" pitchFamily="18" charset="0"/>
                        </a:rPr>
                        <m:t>𝑝𝑘</m:t>
                      </m:r>
                      <m:r>
                        <a:rPr lang="en-US" sz="7200" i="1">
                          <a:latin typeface="Cambria Math" panose="02040503050406030204" pitchFamily="18" charset="0"/>
                        </a:rPr>
                        <m:t>, </m:t>
                      </m:r>
                      <m:r>
                        <a:rPr lang="en-US" sz="7200" i="1">
                          <a:latin typeface="Cambria Math" panose="02040503050406030204" pitchFamily="18" charset="0"/>
                        </a:rPr>
                        <m:t>𝑚</m:t>
                      </m:r>
                      <m:r>
                        <a:rPr lang="en-US" sz="7200" i="1">
                          <a:latin typeface="Cambria Math" panose="02040503050406030204" pitchFamily="18" charset="0"/>
                        </a:rPr>
                        <m:t>,</m:t>
                      </m:r>
                      <m:r>
                        <a:rPr lang="en-US" sz="7200" i="1">
                          <a:latin typeface="Cambria Math" panose="02040503050406030204" pitchFamily="18" charset="0"/>
                        </a:rPr>
                        <m:t>𝑅</m:t>
                      </m:r>
                      <m:r>
                        <a:rPr lang="en-US" sz="7200" i="1">
                          <a:latin typeface="Cambria Math" panose="02040503050406030204" pitchFamily="18" charset="0"/>
                        </a:rPr>
                        <m:t>)</m:t>
                      </m:r>
                      <m:r>
                        <m:rPr>
                          <m:nor/>
                        </m:rPr>
                        <a:rPr lang="en-US" sz="7200" dirty="0"/>
                        <m:t> </m:t>
                      </m:r>
                      <m:r>
                        <a:rPr lang="en-US" sz="7200" i="1">
                          <a:solidFill>
                            <a:srgbClr val="DF00FF"/>
                          </a:solidFill>
                          <a:latin typeface="Cambria Math" panose="02040503050406030204" pitchFamily="18" charset="0"/>
                        </a:rPr>
                        <m:t>∈</m:t>
                      </m:r>
                      <m:r>
                        <a:rPr lang="en-US" sz="7200" i="1">
                          <a:solidFill>
                            <a:srgbClr val="DF00FF"/>
                          </a:solidFill>
                          <a:latin typeface="Cambria Math" panose="02040503050406030204" pitchFamily="18" charset="0"/>
                        </a:rPr>
                        <m:t>𝒮</m:t>
                      </m:r>
                    </m:oMath>
                  </m:oMathPara>
                </a14:m>
                <a:endParaRPr lang="en-US" sz="7200" dirty="0"/>
              </a:p>
            </p:txBody>
          </p:sp>
        </mc:Choice>
        <mc:Fallback xmlns="">
          <p:sp>
            <p:nvSpPr>
              <p:cNvPr id="67" name="TextBox 66">
                <a:extLst>
                  <a:ext uri="{FF2B5EF4-FFF2-40B4-BE49-F238E27FC236}">
                    <a16:creationId xmlns:a16="http://schemas.microsoft.com/office/drawing/2014/main" id="{7D5BFF4E-FCD8-DEA4-DA1D-F8DB0C55A5F3}"/>
                  </a:ext>
                </a:extLst>
              </p:cNvPr>
              <p:cNvSpPr txBox="1">
                <a:spLocks noRot="1" noChangeAspect="1" noMove="1" noResize="1" noEditPoints="1" noAdjustHandles="1" noChangeArrowheads="1" noChangeShapeType="1" noTextEdit="1"/>
              </p:cNvSpPr>
              <p:nvPr/>
            </p:nvSpPr>
            <p:spPr>
              <a:xfrm>
                <a:off x="2647781" y="14078904"/>
                <a:ext cx="9685922" cy="1354211"/>
              </a:xfrm>
              <a:prstGeom prst="rect">
                <a:avLst/>
              </a:prstGeom>
              <a:blipFill>
                <a:blip r:embed="rId8"/>
                <a:stretch>
                  <a:fillRect t="-8333" b="-24074"/>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449907A7-A2A1-3856-5918-3CEB56ACF8C1}"/>
                  </a:ext>
                </a:extLst>
              </p:cNvPr>
              <p:cNvSpPr txBox="1"/>
              <p:nvPr/>
            </p:nvSpPr>
            <p:spPr>
              <a:xfrm>
                <a:off x="1583809" y="12258354"/>
                <a:ext cx="12309857" cy="164198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7200" i="1">
                          <a:latin typeface="Cambria Math" panose="02040503050406030204" pitchFamily="18" charset="0"/>
                        </a:rPr>
                        <m:t>𝑅</m:t>
                      </m:r>
                      <m:r>
                        <a:rPr lang="en-US" sz="7200" i="1">
                          <a:latin typeface="Cambria Math" panose="02040503050406030204" pitchFamily="18" charset="0"/>
                        </a:rPr>
                        <m:t>←</m:t>
                      </m:r>
                      <m:sSub>
                        <m:sSubPr>
                          <m:ctrlPr>
                            <a:rPr lang="en-US" sz="7200" i="1">
                              <a:solidFill>
                                <a:srgbClr val="DF00FF"/>
                              </a:solidFill>
                              <a:latin typeface="Cambria Math" panose="02040503050406030204" pitchFamily="18" charset="0"/>
                            </a:rPr>
                          </m:ctrlPr>
                        </m:sSubPr>
                        <m:e>
                          <m:r>
                            <a:rPr lang="en-US" sz="7200" i="1">
                              <a:solidFill>
                                <a:srgbClr val="DF00FF"/>
                              </a:solidFill>
                              <a:latin typeface="Cambria Math" panose="02040503050406030204" pitchFamily="18" charset="0"/>
                            </a:rPr>
                            <m:t>∑</m:t>
                          </m:r>
                        </m:e>
                        <m:sub>
                          <m:d>
                            <m:dPr>
                              <m:ctrlPr>
                                <a:rPr lang="en-US" sz="7200" i="1">
                                  <a:solidFill>
                                    <a:srgbClr val="DF00FF"/>
                                  </a:solidFill>
                                  <a:latin typeface="Cambria Math" panose="02040503050406030204" pitchFamily="18" charset="0"/>
                                </a:rPr>
                              </m:ctrlPr>
                            </m:dPr>
                            <m:e>
                              <m:sSub>
                                <m:sSubPr>
                                  <m:ctrlPr>
                                    <a:rPr lang="en-US" sz="7200" i="1">
                                      <a:solidFill>
                                        <a:srgbClr val="DF00FF"/>
                                      </a:solidFill>
                                      <a:latin typeface="Cambria Math" panose="02040503050406030204" pitchFamily="18" charset="0"/>
                                    </a:rPr>
                                  </m:ctrlPr>
                                </m:sSubPr>
                                <m:e>
                                  <m:r>
                                    <a:rPr lang="en-US" sz="7200" i="1">
                                      <a:solidFill>
                                        <a:srgbClr val="DF00FF"/>
                                      </a:solidFill>
                                      <a:latin typeface="Cambria Math" panose="02040503050406030204" pitchFamily="18" charset="0"/>
                                    </a:rPr>
                                    <m:t>𝑅</m:t>
                                  </m:r>
                                </m:e>
                                <m:sub>
                                  <m:r>
                                    <a:rPr lang="en-US" sz="7200" i="1">
                                      <a:solidFill>
                                        <a:srgbClr val="DF00FF"/>
                                      </a:solidFill>
                                      <a:latin typeface="Cambria Math" panose="02040503050406030204" pitchFamily="18" charset="0"/>
                                    </a:rPr>
                                    <m:t>𝑗</m:t>
                                  </m:r>
                                </m:sub>
                              </m:sSub>
                              <m:r>
                                <a:rPr lang="en-US" sz="7200" i="1">
                                  <a:solidFill>
                                    <a:srgbClr val="DF00FF"/>
                                  </a:solidFill>
                                  <a:latin typeface="Cambria Math" panose="02040503050406030204" pitchFamily="18" charset="0"/>
                                </a:rPr>
                                <m:t>,</m:t>
                              </m:r>
                              <m:sSub>
                                <m:sSubPr>
                                  <m:ctrlPr>
                                    <a:rPr lang="en-US" sz="7200" i="1">
                                      <a:solidFill>
                                        <a:srgbClr val="DF00FF"/>
                                      </a:solidFill>
                                      <a:latin typeface="Cambria Math" panose="02040503050406030204" pitchFamily="18" charset="0"/>
                                    </a:rPr>
                                  </m:ctrlPr>
                                </m:sSubPr>
                                <m:e>
                                  <m:r>
                                    <a:rPr lang="en-US" sz="7200" i="1">
                                      <a:solidFill>
                                        <a:srgbClr val="DF00FF"/>
                                      </a:solidFill>
                                      <a:latin typeface="Cambria Math" panose="02040503050406030204" pitchFamily="18" charset="0"/>
                                    </a:rPr>
                                    <m:t>𝑆</m:t>
                                  </m:r>
                                </m:e>
                                <m:sub>
                                  <m:r>
                                    <a:rPr lang="en-US" sz="7200" i="1">
                                      <a:solidFill>
                                        <a:srgbClr val="DF00FF"/>
                                      </a:solidFill>
                                      <a:latin typeface="Cambria Math" panose="02040503050406030204" pitchFamily="18" charset="0"/>
                                    </a:rPr>
                                    <m:t>𝑗</m:t>
                                  </m:r>
                                </m:sub>
                              </m:sSub>
                            </m:e>
                          </m:d>
                          <m:r>
                            <a:rPr lang="en-US" sz="7200" i="1">
                              <a:solidFill>
                                <a:srgbClr val="DF00FF"/>
                              </a:solidFill>
                              <a:latin typeface="Cambria Math" panose="02040503050406030204" pitchFamily="18" charset="0"/>
                            </a:rPr>
                            <m:t>∈</m:t>
                          </m:r>
                          <m:r>
                            <a:rPr lang="en-US" sz="7200" i="1">
                              <a:solidFill>
                                <a:srgbClr val="DF00FF"/>
                              </a:solidFill>
                              <a:latin typeface="Cambria Math" panose="02040503050406030204" pitchFamily="18" charset="0"/>
                            </a:rPr>
                            <m:t>𝑙𝑟</m:t>
                          </m:r>
                          <m:r>
                            <a:rPr lang="en-US" sz="7200" i="1">
                              <a:solidFill>
                                <a:srgbClr val="DF00FF"/>
                              </a:solidFill>
                              <a:latin typeface="Cambria Math" panose="02040503050406030204" pitchFamily="18" charset="0"/>
                            </a:rPr>
                            <m:t> </m:t>
                          </m:r>
                        </m:sub>
                      </m:sSub>
                      <m:sSub>
                        <m:sSubPr>
                          <m:ctrlPr>
                            <a:rPr lang="en-US" sz="7200" i="1">
                              <a:solidFill>
                                <a:srgbClr val="DF00FF"/>
                              </a:solidFill>
                              <a:latin typeface="Cambria Math" panose="02040503050406030204" pitchFamily="18" charset="0"/>
                            </a:rPr>
                          </m:ctrlPr>
                        </m:sSubPr>
                        <m:e>
                          <m:r>
                            <a:rPr lang="en-US" sz="7200" i="1">
                              <a:solidFill>
                                <a:srgbClr val="DF00FF"/>
                              </a:solidFill>
                              <a:latin typeface="Cambria Math" panose="02040503050406030204" pitchFamily="18" charset="0"/>
                            </a:rPr>
                            <m:t>𝑅</m:t>
                          </m:r>
                        </m:e>
                        <m:sub>
                          <m:r>
                            <a:rPr lang="en-US" sz="7200" i="1">
                              <a:solidFill>
                                <a:srgbClr val="DF00FF"/>
                              </a:solidFill>
                              <a:latin typeface="Cambria Math" panose="02040503050406030204" pitchFamily="18" charset="0"/>
                            </a:rPr>
                            <m:t>𝑗</m:t>
                          </m:r>
                        </m:sub>
                      </m:sSub>
                      <m:r>
                        <a:rPr lang="en-US" sz="7200" i="1">
                          <a:solidFill>
                            <a:srgbClr val="DF00FF"/>
                          </a:solidFill>
                          <a:latin typeface="Cambria Math" panose="02040503050406030204" pitchFamily="18" charset="0"/>
                        </a:rPr>
                        <m:t>+</m:t>
                      </m:r>
                      <m:r>
                        <a:rPr lang="en-US" sz="7200" i="1">
                          <a:solidFill>
                            <a:srgbClr val="DF00FF"/>
                          </a:solidFill>
                          <a:latin typeface="Cambria Math" panose="02040503050406030204" pitchFamily="18" charset="0"/>
                        </a:rPr>
                        <m:t>𝑑</m:t>
                      </m:r>
                      <m:sSub>
                        <m:sSubPr>
                          <m:ctrlPr>
                            <a:rPr lang="en-US" sz="7200" i="1">
                              <a:solidFill>
                                <a:srgbClr val="DF00FF"/>
                              </a:solidFill>
                              <a:latin typeface="Cambria Math" panose="02040503050406030204" pitchFamily="18" charset="0"/>
                            </a:rPr>
                          </m:ctrlPr>
                        </m:sSubPr>
                        <m:e>
                          <m:r>
                            <a:rPr lang="en-US" sz="7200" i="1">
                              <a:solidFill>
                                <a:srgbClr val="DF00FF"/>
                              </a:solidFill>
                              <a:latin typeface="Cambria Math" panose="02040503050406030204" pitchFamily="18" charset="0"/>
                            </a:rPr>
                            <m:t>𝑆</m:t>
                          </m:r>
                        </m:e>
                        <m:sub>
                          <m:r>
                            <a:rPr lang="en-US" sz="7200" i="1">
                              <a:solidFill>
                                <a:srgbClr val="DF00FF"/>
                              </a:solidFill>
                              <a:latin typeface="Cambria Math" panose="02040503050406030204" pitchFamily="18" charset="0"/>
                            </a:rPr>
                            <m:t>𝑗</m:t>
                          </m:r>
                        </m:sub>
                      </m:sSub>
                    </m:oMath>
                  </m:oMathPara>
                </a14:m>
                <a:endParaRPr lang="en-US" sz="7200" dirty="0"/>
              </a:p>
            </p:txBody>
          </p:sp>
        </mc:Choice>
        <mc:Fallback xmlns="">
          <p:sp>
            <p:nvSpPr>
              <p:cNvPr id="73" name="TextBox 72">
                <a:extLst>
                  <a:ext uri="{FF2B5EF4-FFF2-40B4-BE49-F238E27FC236}">
                    <a16:creationId xmlns:a16="http://schemas.microsoft.com/office/drawing/2014/main" id="{449907A7-A2A1-3856-5918-3CEB56ACF8C1}"/>
                  </a:ext>
                </a:extLst>
              </p:cNvPr>
              <p:cNvSpPr txBox="1">
                <a:spLocks noRot="1" noChangeAspect="1" noMove="1" noResize="1" noEditPoints="1" noAdjustHandles="1" noChangeArrowheads="1" noChangeShapeType="1" noTextEdit="1"/>
              </p:cNvSpPr>
              <p:nvPr/>
            </p:nvSpPr>
            <p:spPr>
              <a:xfrm>
                <a:off x="1583809" y="12258354"/>
                <a:ext cx="12309857" cy="1641982"/>
              </a:xfrm>
              <a:prstGeom prst="rect">
                <a:avLst/>
              </a:prstGeom>
              <a:blipFill>
                <a:blip r:embed="rId9"/>
                <a:stretch>
                  <a:fillRect b="-6923"/>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F930A73-D7F5-28A4-E8C0-6915E906FC27}"/>
                  </a:ext>
                </a:extLst>
              </p:cNvPr>
              <p:cNvSpPr txBox="1"/>
              <p:nvPr/>
            </p:nvSpPr>
            <p:spPr>
              <a:xfrm>
                <a:off x="1483162" y="15692186"/>
                <a:ext cx="12703004"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𝑧</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𝑟</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𝑑</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𝑠</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𝑐</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𝜆</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𝑠</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𝑘</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oMath>
                  </m:oMathPara>
                </a14:m>
                <a:endParaRPr lang="en-US" sz="7200" dirty="0"/>
              </a:p>
            </p:txBody>
          </p:sp>
        </mc:Choice>
        <mc:Fallback xmlns="">
          <p:sp>
            <p:nvSpPr>
              <p:cNvPr id="74" name="TextBox 73">
                <a:extLst>
                  <a:ext uri="{FF2B5EF4-FFF2-40B4-BE49-F238E27FC236}">
                    <a16:creationId xmlns:a16="http://schemas.microsoft.com/office/drawing/2014/main" id="{3F930A73-D7F5-28A4-E8C0-6915E906FC27}"/>
                  </a:ext>
                </a:extLst>
              </p:cNvPr>
              <p:cNvSpPr txBox="1">
                <a:spLocks noRot="1" noChangeAspect="1" noMove="1" noResize="1" noEditPoints="1" noAdjustHandles="1" noChangeArrowheads="1" noChangeShapeType="1" noTextEdit="1"/>
              </p:cNvSpPr>
              <p:nvPr/>
            </p:nvSpPr>
            <p:spPr>
              <a:xfrm>
                <a:off x="1483162" y="15692186"/>
                <a:ext cx="12703004" cy="1354211"/>
              </a:xfrm>
              <a:prstGeom prst="rect">
                <a:avLst/>
              </a:prstGeom>
              <a:blipFill>
                <a:blip r:embed="rId10"/>
                <a:stretch>
                  <a:fillRect b="-4630"/>
                </a:stretch>
              </a:blipFill>
              <a:ln w="25400" cap="flat">
                <a:noFill/>
                <a:miter lim="400000"/>
              </a:ln>
              <a:effectLst/>
            </p:spPr>
            <p:txBody>
              <a:bodyPr/>
              <a:lstStyle/>
              <a:p>
                <a:r>
                  <a:rPr lang="en-US">
                    <a:noFill/>
                  </a:rPr>
                  <a:t> </a:t>
                </a:r>
              </a:p>
            </p:txBody>
          </p:sp>
        </mc:Fallback>
      </mc:AlternateContent>
      <p:cxnSp>
        <p:nvCxnSpPr>
          <p:cNvPr id="75" name="Straight Arrow Connector 74">
            <a:extLst>
              <a:ext uri="{FF2B5EF4-FFF2-40B4-BE49-F238E27FC236}">
                <a16:creationId xmlns:a16="http://schemas.microsoft.com/office/drawing/2014/main" id="{CB0A5235-29F2-5932-D244-BAAA58E86762}"/>
              </a:ext>
            </a:extLst>
          </p:cNvPr>
          <p:cNvCxnSpPr>
            <a:cxnSpLocks/>
          </p:cNvCxnSpPr>
          <p:nvPr/>
        </p:nvCxnSpPr>
        <p:spPr>
          <a:xfrm flipH="1">
            <a:off x="12757427" y="11536801"/>
            <a:ext cx="7644496" cy="0"/>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FCB2416C-5C1C-8930-7BFD-5EB52990CB71}"/>
                  </a:ext>
                </a:extLst>
              </p:cNvPr>
              <p:cNvSpPr txBox="1"/>
              <p:nvPr/>
            </p:nvSpPr>
            <p:spPr>
              <a:xfrm>
                <a:off x="11509511" y="9724383"/>
                <a:ext cx="10296939" cy="144333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7200" b="0" i="1" smtClean="0">
                          <a:latin typeface="Cambria Math" panose="02040503050406030204" pitchFamily="18" charset="0"/>
                        </a:rPr>
                        <m:t>𝑚</m:t>
                      </m:r>
                      <m:r>
                        <a:rPr lang="en-US" sz="7200" b="0" i="1" smtClean="0">
                          <a:latin typeface="Cambria Math" panose="02040503050406030204" pitchFamily="18" charset="0"/>
                        </a:rPr>
                        <m:t>,</m:t>
                      </m:r>
                      <m:r>
                        <a:rPr lang="en-US" sz="7200" b="0" i="1" smtClean="0">
                          <a:latin typeface="Cambria Math" panose="02040503050406030204" pitchFamily="18" charset="0"/>
                        </a:rPr>
                        <m:t>𝑙𝑟</m:t>
                      </m:r>
                      <m:r>
                        <a:rPr lang="en-US" sz="7200" b="0" i="1" smtClean="0">
                          <a:latin typeface="Cambria Math" panose="02040503050406030204" pitchFamily="18" charset="0"/>
                        </a:rPr>
                        <m:t>={(</m:t>
                      </m:r>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𝑅</m:t>
                          </m:r>
                        </m:e>
                        <m:sub>
                          <m:r>
                            <a:rPr lang="en-US" sz="7200" b="0" i="1" smtClean="0">
                              <a:latin typeface="Cambria Math" panose="02040503050406030204" pitchFamily="18" charset="0"/>
                            </a:rPr>
                            <m:t>𝑗</m:t>
                          </m:r>
                        </m:sub>
                      </m:sSub>
                      <m:r>
                        <a:rPr lang="en-US" sz="7200" b="0" i="1" smtClean="0">
                          <a:latin typeface="Cambria Math" panose="02040503050406030204" pitchFamily="18" charset="0"/>
                        </a:rPr>
                        <m:t>,</m:t>
                      </m:r>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𝑆</m:t>
                          </m:r>
                        </m:e>
                        <m:sub>
                          <m:r>
                            <a:rPr lang="en-US" sz="7200" b="0" i="1" smtClean="0">
                              <a:latin typeface="Cambria Math" panose="02040503050406030204" pitchFamily="18" charset="0"/>
                            </a:rPr>
                            <m:t>𝑗</m:t>
                          </m:r>
                        </m:sub>
                      </m:sSub>
                      <m:r>
                        <a:rPr lang="en-US" sz="7200" b="0" i="1" smtClean="0">
                          <a:latin typeface="Cambria Math" panose="02040503050406030204" pitchFamily="18" charset="0"/>
                        </a:rPr>
                        <m:t>)}</m:t>
                      </m:r>
                    </m:oMath>
                  </m:oMathPara>
                </a14:m>
                <a:endParaRPr kumimoji="0" lang="en-US" sz="7200" i="0" u="none" strike="noStrike" cap="none" spc="0" normalizeH="0" baseline="0" dirty="0">
                  <a:ln>
                    <a:noFill/>
                  </a:ln>
                  <a:solidFill>
                    <a:srgbClr val="000000"/>
                  </a:solidFill>
                  <a:effectLst/>
                  <a:uFillTx/>
                  <a:sym typeface="Calibri"/>
                </a:endParaRPr>
              </a:p>
            </p:txBody>
          </p:sp>
        </mc:Choice>
        <mc:Fallback xmlns="">
          <p:sp>
            <p:nvSpPr>
              <p:cNvPr id="76" name="TextBox 75">
                <a:extLst>
                  <a:ext uri="{FF2B5EF4-FFF2-40B4-BE49-F238E27FC236}">
                    <a16:creationId xmlns:a16="http://schemas.microsoft.com/office/drawing/2014/main" id="{FCB2416C-5C1C-8930-7BFD-5EB52990CB71}"/>
                  </a:ext>
                </a:extLst>
              </p:cNvPr>
              <p:cNvSpPr txBox="1">
                <a:spLocks noRot="1" noChangeAspect="1" noMove="1" noResize="1" noEditPoints="1" noAdjustHandles="1" noChangeArrowheads="1" noChangeShapeType="1" noTextEdit="1"/>
              </p:cNvSpPr>
              <p:nvPr/>
            </p:nvSpPr>
            <p:spPr>
              <a:xfrm>
                <a:off x="11509511" y="9724383"/>
                <a:ext cx="10296939" cy="1443338"/>
              </a:xfrm>
              <a:prstGeom prst="rect">
                <a:avLst/>
              </a:prstGeom>
              <a:blipFill>
                <a:blip r:embed="rId11"/>
                <a:stretch>
                  <a:fillRect b="-11304"/>
                </a:stretch>
              </a:blipFill>
              <a:ln w="25400" cap="flat">
                <a:noFill/>
                <a:miter lim="400000"/>
              </a:ln>
              <a:effectLst/>
            </p:spPr>
            <p:txBody>
              <a:bodyPr/>
              <a:lstStyle/>
              <a:p>
                <a:r>
                  <a:rPr lang="en-US">
                    <a:noFill/>
                  </a:rPr>
                  <a:t> </a:t>
                </a:r>
              </a:p>
            </p:txBody>
          </p:sp>
        </mc:Fallback>
      </mc:AlternateContent>
      <p:cxnSp>
        <p:nvCxnSpPr>
          <p:cNvPr id="77" name="Straight Arrow Connector 76">
            <a:extLst>
              <a:ext uri="{FF2B5EF4-FFF2-40B4-BE49-F238E27FC236}">
                <a16:creationId xmlns:a16="http://schemas.microsoft.com/office/drawing/2014/main" id="{F0A1B93E-E379-E8F4-B946-EED25493A3CC}"/>
              </a:ext>
            </a:extLst>
          </p:cNvPr>
          <p:cNvCxnSpPr>
            <a:cxnSpLocks/>
          </p:cNvCxnSpPr>
          <p:nvPr/>
        </p:nvCxnSpPr>
        <p:spPr>
          <a:xfrm flipH="1">
            <a:off x="12690965" y="8733830"/>
            <a:ext cx="7710958" cy="10160"/>
          </a:xfrm>
          <a:prstGeom prst="straightConnector1">
            <a:avLst/>
          </a:prstGeom>
          <a:noFill/>
          <a:ln w="1270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DF810927-0A31-A7C4-39C3-6E2A730C4008}"/>
                  </a:ext>
                </a:extLst>
              </p:cNvPr>
              <p:cNvSpPr txBox="1"/>
              <p:nvPr/>
            </p:nvSpPr>
            <p:spPr>
              <a:xfrm>
                <a:off x="14186166" y="7214502"/>
                <a:ext cx="3854172"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𝑅</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𝑆</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oMath>
                  </m:oMathPara>
                </a14:m>
                <a:endParaRPr lang="en-US" sz="7200" dirty="0"/>
              </a:p>
            </p:txBody>
          </p:sp>
        </mc:Choice>
        <mc:Fallback xmlns="">
          <p:sp>
            <p:nvSpPr>
              <p:cNvPr id="78" name="TextBox 77">
                <a:extLst>
                  <a:ext uri="{FF2B5EF4-FFF2-40B4-BE49-F238E27FC236}">
                    <a16:creationId xmlns:a16="http://schemas.microsoft.com/office/drawing/2014/main" id="{DF810927-0A31-A7C4-39C3-6E2A730C4008}"/>
                  </a:ext>
                </a:extLst>
              </p:cNvPr>
              <p:cNvSpPr txBox="1">
                <a:spLocks noRot="1" noChangeAspect="1" noMove="1" noResize="1" noEditPoints="1" noAdjustHandles="1" noChangeArrowheads="1" noChangeShapeType="1" noTextEdit="1"/>
              </p:cNvSpPr>
              <p:nvPr/>
            </p:nvSpPr>
            <p:spPr>
              <a:xfrm>
                <a:off x="14186166" y="7214502"/>
                <a:ext cx="3854172" cy="1354211"/>
              </a:xfrm>
              <a:prstGeom prst="rect">
                <a:avLst/>
              </a:prstGeom>
              <a:blipFill>
                <a:blip r:embed="rId12"/>
                <a:stretch>
                  <a:fillRect b="-5556"/>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135142C3-E4F0-4CB4-1504-7960EDEE5A7E}"/>
                  </a:ext>
                </a:extLst>
              </p:cNvPr>
              <p:cNvSpPr txBox="1"/>
              <p:nvPr/>
            </p:nvSpPr>
            <p:spPr>
              <a:xfrm>
                <a:off x="15262087" y="12542057"/>
                <a:ext cx="1987826"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𝑧</m:t>
                          </m:r>
                        </m:e>
                        <m:sub>
                          <m:r>
                            <a:rPr lang="en-US" sz="7200" b="0" i="1" smtClean="0">
                              <a:latin typeface="Cambria Math" panose="02040503050406030204" pitchFamily="18" charset="0"/>
                            </a:rPr>
                            <m:t>𝑖</m:t>
                          </m:r>
                        </m:sub>
                      </m:sSub>
                    </m:oMath>
                  </m:oMathPara>
                </a14:m>
                <a:endParaRPr kumimoji="0" lang="en-US" sz="7200" i="0" u="none" strike="noStrike" cap="none" spc="0" normalizeH="0" baseline="0" dirty="0">
                  <a:ln>
                    <a:noFill/>
                  </a:ln>
                  <a:solidFill>
                    <a:srgbClr val="000000"/>
                  </a:solidFill>
                  <a:effectLst/>
                  <a:uFillTx/>
                  <a:sym typeface="Calibri"/>
                </a:endParaRPr>
              </a:p>
            </p:txBody>
          </p:sp>
        </mc:Choice>
        <mc:Fallback xmlns="">
          <p:sp>
            <p:nvSpPr>
              <p:cNvPr id="79" name="TextBox 78">
                <a:extLst>
                  <a:ext uri="{FF2B5EF4-FFF2-40B4-BE49-F238E27FC236}">
                    <a16:creationId xmlns:a16="http://schemas.microsoft.com/office/drawing/2014/main" id="{135142C3-E4F0-4CB4-1504-7960EDEE5A7E}"/>
                  </a:ext>
                </a:extLst>
              </p:cNvPr>
              <p:cNvSpPr txBox="1">
                <a:spLocks noRot="1" noChangeAspect="1" noMove="1" noResize="1" noEditPoints="1" noAdjustHandles="1" noChangeArrowheads="1" noChangeShapeType="1" noTextEdit="1"/>
              </p:cNvSpPr>
              <p:nvPr/>
            </p:nvSpPr>
            <p:spPr>
              <a:xfrm>
                <a:off x="15262087" y="12542057"/>
                <a:ext cx="1987826" cy="1354211"/>
              </a:xfrm>
              <a:prstGeom prst="rect">
                <a:avLst/>
              </a:prstGeom>
              <a:blipFill>
                <a:blip r:embed="rId13"/>
                <a:stretch>
                  <a:fillRect b="-4630"/>
                </a:stretch>
              </a:blipFill>
              <a:ln w="25400" cap="flat">
                <a:noFill/>
                <a:miter lim="400000"/>
              </a:ln>
              <a:effectLst/>
            </p:spPr>
            <p:txBody>
              <a:bodyPr/>
              <a:lstStyle/>
              <a:p>
                <a:r>
                  <a:rPr lang="en-US">
                    <a:noFill/>
                  </a:rPr>
                  <a:t> </a:t>
                </a:r>
              </a:p>
            </p:txBody>
          </p:sp>
        </mc:Fallback>
      </mc:AlternateContent>
      <p:cxnSp>
        <p:nvCxnSpPr>
          <p:cNvPr id="80" name="Straight Arrow Connector 79">
            <a:extLst>
              <a:ext uri="{FF2B5EF4-FFF2-40B4-BE49-F238E27FC236}">
                <a16:creationId xmlns:a16="http://schemas.microsoft.com/office/drawing/2014/main" id="{22CF6056-65B8-0D2E-AE67-7C32D2BC7C18}"/>
              </a:ext>
            </a:extLst>
          </p:cNvPr>
          <p:cNvCxnSpPr>
            <a:cxnSpLocks/>
          </p:cNvCxnSpPr>
          <p:nvPr/>
        </p:nvCxnSpPr>
        <p:spPr>
          <a:xfrm flipH="1">
            <a:off x="12792354" y="14323541"/>
            <a:ext cx="7609569" cy="0"/>
          </a:xfrm>
          <a:prstGeom prst="straightConnector1">
            <a:avLst/>
          </a:prstGeom>
          <a:noFill/>
          <a:ln w="1270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56829BD9-76AE-DE08-C344-509DA09B1AE8}"/>
                  </a:ext>
                </a:extLst>
              </p:cNvPr>
              <p:cNvSpPr txBox="1"/>
              <p:nvPr/>
            </p:nvSpPr>
            <p:spPr>
              <a:xfrm>
                <a:off x="21116439" y="5211275"/>
                <a:ext cx="6965425" cy="16004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8800" b="1" dirty="0"/>
                  <a:t>User</a:t>
                </a:r>
                <a:r>
                  <a:rPr lang="en-US" sz="7200" dirty="0"/>
                  <a:t>: </a:t>
                </a:r>
                <a14:m>
                  <m:oMath xmlns:m="http://schemas.openxmlformats.org/officeDocument/2006/math">
                    <m:r>
                      <a:rPr lang="en-US" sz="7200" b="0" i="1" smtClean="0">
                        <a:latin typeface="Cambria Math" panose="02040503050406030204" pitchFamily="18" charset="0"/>
                      </a:rPr>
                      <m:t>𝑚</m:t>
                    </m:r>
                  </m:oMath>
                </a14:m>
                <a:r>
                  <a:rPr lang="en-US" sz="7200" dirty="0"/>
                  <a:t>, </a:t>
                </a:r>
                <a14:m>
                  <m:oMath xmlns:m="http://schemas.openxmlformats.org/officeDocument/2006/math">
                    <m:r>
                      <a:rPr lang="en-US" sz="7200" i="1">
                        <a:latin typeface="Cambria Math" panose="02040503050406030204" pitchFamily="18" charset="0"/>
                      </a:rPr>
                      <m:t>𝑝𝑘</m:t>
                    </m:r>
                    <m:r>
                      <a:rPr lang="en-US" sz="7200" b="0" i="1" smtClean="0">
                        <a:latin typeface="Cambria Math" panose="02040503050406030204" pitchFamily="18" charset="0"/>
                      </a:rPr>
                      <m:t>∈</m:t>
                    </m:r>
                    <m:r>
                      <a:rPr lang="en-US" sz="7200" b="0" i="1" smtClean="0">
                        <a:latin typeface="Cambria Math" panose="02040503050406030204" pitchFamily="18" charset="0"/>
                      </a:rPr>
                      <m:t>𝔾</m:t>
                    </m:r>
                  </m:oMath>
                </a14:m>
                <a:endParaRPr lang="en-US" sz="7200" dirty="0"/>
              </a:p>
            </p:txBody>
          </p:sp>
        </mc:Choice>
        <mc:Fallback xmlns="">
          <p:sp>
            <p:nvSpPr>
              <p:cNvPr id="81" name="TextBox 80">
                <a:extLst>
                  <a:ext uri="{FF2B5EF4-FFF2-40B4-BE49-F238E27FC236}">
                    <a16:creationId xmlns:a16="http://schemas.microsoft.com/office/drawing/2014/main" id="{56829BD9-76AE-DE08-C344-509DA09B1AE8}"/>
                  </a:ext>
                </a:extLst>
              </p:cNvPr>
              <p:cNvSpPr txBox="1">
                <a:spLocks noRot="1" noChangeAspect="1" noMove="1" noResize="1" noEditPoints="1" noAdjustHandles="1" noChangeArrowheads="1" noChangeShapeType="1" noTextEdit="1"/>
              </p:cNvSpPr>
              <p:nvPr/>
            </p:nvSpPr>
            <p:spPr>
              <a:xfrm>
                <a:off x="21116439" y="5211275"/>
                <a:ext cx="6965425" cy="1600432"/>
              </a:xfrm>
              <a:prstGeom prst="rect">
                <a:avLst/>
              </a:prstGeom>
              <a:blipFill>
                <a:blip r:embed="rId14"/>
                <a:stretch>
                  <a:fillRect l="-7818" t="-13386" r="-909" b="-33071"/>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A1C156FA-0490-D7CB-82AB-938946516EB4}"/>
                  </a:ext>
                </a:extLst>
              </p:cNvPr>
              <p:cNvSpPr txBox="1"/>
              <p:nvPr/>
            </p:nvSpPr>
            <p:spPr>
              <a:xfrm>
                <a:off x="21323656" y="11167721"/>
                <a:ext cx="5694219" cy="144333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7200" b="0" i="1" smtClean="0">
                          <a:latin typeface="Cambria Math" panose="02040503050406030204" pitchFamily="18" charset="0"/>
                        </a:rPr>
                        <m:t>𝑧</m:t>
                      </m:r>
                      <m:r>
                        <a:rPr lang="en-US" sz="7200" b="0" i="1" smtClean="0">
                          <a:latin typeface="Cambria Math" panose="02040503050406030204" pitchFamily="18" charset="0"/>
                        </a:rPr>
                        <m:t>←</m:t>
                      </m:r>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m:t>
                          </m:r>
                        </m:e>
                        <m:sub>
                          <m:r>
                            <a:rPr lang="en-US" sz="7200" b="0" i="1" smtClean="0">
                              <a:latin typeface="Cambria Math" panose="02040503050406030204" pitchFamily="18" charset="0"/>
                            </a:rPr>
                            <m:t>𝑗</m:t>
                          </m:r>
                        </m:sub>
                      </m:sSub>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𝑧</m:t>
                          </m:r>
                        </m:e>
                        <m:sub>
                          <m:r>
                            <a:rPr lang="en-US" sz="7200" b="0" i="1" smtClean="0">
                              <a:latin typeface="Cambria Math" panose="02040503050406030204" pitchFamily="18" charset="0"/>
                            </a:rPr>
                            <m:t>𝑗</m:t>
                          </m:r>
                        </m:sub>
                      </m:sSub>
                    </m:oMath>
                  </m:oMathPara>
                </a14:m>
                <a:endParaRPr kumimoji="0" lang="en-US" sz="7200" i="0" u="none" strike="noStrike" cap="none" spc="0" normalizeH="0" baseline="0" dirty="0">
                  <a:ln>
                    <a:noFill/>
                  </a:ln>
                  <a:solidFill>
                    <a:srgbClr val="000000"/>
                  </a:solidFill>
                  <a:effectLst/>
                  <a:uFillTx/>
                  <a:sym typeface="Calibri"/>
                </a:endParaRPr>
              </a:p>
            </p:txBody>
          </p:sp>
        </mc:Choice>
        <mc:Fallback xmlns="">
          <p:sp>
            <p:nvSpPr>
              <p:cNvPr id="82" name="TextBox 81">
                <a:extLst>
                  <a:ext uri="{FF2B5EF4-FFF2-40B4-BE49-F238E27FC236}">
                    <a16:creationId xmlns:a16="http://schemas.microsoft.com/office/drawing/2014/main" id="{A1C156FA-0490-D7CB-82AB-938946516EB4}"/>
                  </a:ext>
                </a:extLst>
              </p:cNvPr>
              <p:cNvSpPr txBox="1">
                <a:spLocks noRot="1" noChangeAspect="1" noMove="1" noResize="1" noEditPoints="1" noAdjustHandles="1" noChangeArrowheads="1" noChangeShapeType="1" noTextEdit="1"/>
              </p:cNvSpPr>
              <p:nvPr/>
            </p:nvSpPr>
            <p:spPr>
              <a:xfrm>
                <a:off x="21323656" y="11167721"/>
                <a:ext cx="5694219" cy="1443338"/>
              </a:xfrm>
              <a:prstGeom prst="rect">
                <a:avLst/>
              </a:prstGeom>
              <a:blipFill>
                <a:blip r:embed="rId15"/>
                <a:stretch>
                  <a:fillRect b="-11304"/>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5F2C7E2C-194F-DD3D-415E-0FD52E45BD70}"/>
                  </a:ext>
                </a:extLst>
              </p:cNvPr>
              <p:cNvSpPr txBox="1"/>
              <p:nvPr/>
            </p:nvSpPr>
            <p:spPr>
              <a:xfrm>
                <a:off x="21323656" y="13742701"/>
                <a:ext cx="5694219"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7200" b="0" i="1" smtClean="0">
                          <a:latin typeface="Cambria Math" panose="02040503050406030204" pitchFamily="18" charset="0"/>
                        </a:rPr>
                        <m:t>𝜎</m:t>
                      </m:r>
                      <m:r>
                        <a:rPr lang="en-US" sz="7200" b="0" i="1" smtClean="0">
                          <a:latin typeface="Cambria Math" panose="02040503050406030204" pitchFamily="18" charset="0"/>
                        </a:rPr>
                        <m:t>←(</m:t>
                      </m:r>
                      <m:r>
                        <a:rPr lang="en-US" sz="7200" b="0" i="1" smtClean="0">
                          <a:latin typeface="Cambria Math" panose="02040503050406030204" pitchFamily="18" charset="0"/>
                        </a:rPr>
                        <m:t>𝑅</m:t>
                      </m:r>
                      <m:r>
                        <a:rPr lang="en-US" sz="7200" b="0" i="1" smtClean="0">
                          <a:latin typeface="Cambria Math" panose="02040503050406030204" pitchFamily="18" charset="0"/>
                        </a:rPr>
                        <m:t>, </m:t>
                      </m:r>
                      <m:r>
                        <a:rPr lang="en-US" sz="7200" b="0" i="1" smtClean="0">
                          <a:latin typeface="Cambria Math" panose="02040503050406030204" pitchFamily="18" charset="0"/>
                        </a:rPr>
                        <m:t>𝑧</m:t>
                      </m:r>
                      <m:r>
                        <a:rPr lang="en-US" sz="7200" b="0" i="1" smtClean="0">
                          <a:latin typeface="Cambria Math" panose="02040503050406030204" pitchFamily="18" charset="0"/>
                        </a:rPr>
                        <m:t>)</m:t>
                      </m:r>
                    </m:oMath>
                  </m:oMathPara>
                </a14:m>
                <a:endParaRPr kumimoji="0" lang="en-US" sz="7200" i="0" u="none" strike="noStrike" cap="none" spc="0" normalizeH="0" baseline="0" dirty="0">
                  <a:ln>
                    <a:noFill/>
                  </a:ln>
                  <a:solidFill>
                    <a:srgbClr val="000000"/>
                  </a:solidFill>
                  <a:effectLst/>
                  <a:uFillTx/>
                  <a:sym typeface="Calibri"/>
                </a:endParaRPr>
              </a:p>
            </p:txBody>
          </p:sp>
        </mc:Choice>
        <mc:Fallback xmlns="">
          <p:sp>
            <p:nvSpPr>
              <p:cNvPr id="84" name="TextBox 83">
                <a:extLst>
                  <a:ext uri="{FF2B5EF4-FFF2-40B4-BE49-F238E27FC236}">
                    <a16:creationId xmlns:a16="http://schemas.microsoft.com/office/drawing/2014/main" id="{5F2C7E2C-194F-DD3D-415E-0FD52E45BD70}"/>
                  </a:ext>
                </a:extLst>
              </p:cNvPr>
              <p:cNvSpPr txBox="1">
                <a:spLocks noRot="1" noChangeAspect="1" noMove="1" noResize="1" noEditPoints="1" noAdjustHandles="1" noChangeArrowheads="1" noChangeShapeType="1" noTextEdit="1"/>
              </p:cNvSpPr>
              <p:nvPr/>
            </p:nvSpPr>
            <p:spPr>
              <a:xfrm>
                <a:off x="21323656" y="13742701"/>
                <a:ext cx="5694219" cy="1354211"/>
              </a:xfrm>
              <a:prstGeom prst="rect">
                <a:avLst/>
              </a:prstGeom>
              <a:blipFill>
                <a:blip r:embed="rId16"/>
                <a:stretch>
                  <a:fillRect b="-19444"/>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E3D648-92BC-C3A0-1A9B-D28B5C5C8C48}"/>
                  </a:ext>
                </a:extLst>
              </p:cNvPr>
              <p:cNvSpPr txBox="1"/>
              <p:nvPr/>
            </p:nvSpPr>
            <p:spPr>
              <a:xfrm>
                <a:off x="20616316" y="2506640"/>
                <a:ext cx="635384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solidFill>
                            <a:srgbClr val="DF00FF"/>
                          </a:solidFill>
                          <a:latin typeface="Cambria Math" panose="02040503050406030204" pitchFamily="18" charset="0"/>
                        </a:rPr>
                        <m:t>(</m:t>
                      </m:r>
                      <m:r>
                        <a:rPr lang="en-US" sz="9600" b="0" i="1" smtClean="0">
                          <a:solidFill>
                            <a:srgbClr val="DF00FF"/>
                          </a:solidFill>
                          <a:latin typeface="Cambria Math" panose="02040503050406030204" pitchFamily="18" charset="0"/>
                        </a:rPr>
                        <m:t>𝒟</m:t>
                      </m:r>
                      <m:r>
                        <a:rPr lang="en-US" sz="9600" b="0" i="1" smtClean="0">
                          <a:solidFill>
                            <a:srgbClr val="DF00FF"/>
                          </a:solidFill>
                          <a:latin typeface="Cambria Math" panose="02040503050406030204" pitchFamily="18" charset="0"/>
                        </a:rPr>
                        <m:t>,</m:t>
                      </m:r>
                      <m:r>
                        <a:rPr lang="en-US" sz="9600" b="0" i="1" smtClean="0">
                          <a:solidFill>
                            <a:srgbClr val="DF00FF"/>
                          </a:solidFill>
                          <a:latin typeface="Cambria Math" panose="02040503050406030204" pitchFamily="18" charset="0"/>
                        </a:rPr>
                        <m:t>ℛ</m:t>
                      </m:r>
                      <m:r>
                        <a:rPr lang="en-US" sz="9600" b="0" i="1" smtClean="0">
                          <a:solidFill>
                            <a:srgbClr val="DF00FF"/>
                          </a:solidFill>
                          <a:latin typeface="Cambria Math" panose="02040503050406030204" pitchFamily="18" charset="0"/>
                        </a:rPr>
                        <m:t>,</m:t>
                      </m:r>
                      <m:r>
                        <a:rPr lang="en-US" sz="9600" b="0" i="1" smtClean="0">
                          <a:solidFill>
                            <a:srgbClr val="DF00FF"/>
                          </a:solidFill>
                          <a:latin typeface="Cambria Math" panose="02040503050406030204" pitchFamily="18" charset="0"/>
                        </a:rPr>
                        <m:t>𝒮</m:t>
                      </m:r>
                      <m:r>
                        <a:rPr lang="en-US" sz="9600" b="0" i="1" smtClean="0">
                          <a:solidFill>
                            <a:srgbClr val="DF00FF"/>
                          </a:solidFill>
                          <a:latin typeface="Cambria Math" panose="02040503050406030204" pitchFamily="18" charset="0"/>
                        </a:rPr>
                        <m:t>,</m:t>
                      </m:r>
                      <m:r>
                        <a:rPr lang="en-US" sz="9600" b="0" i="1" smtClean="0">
                          <a:solidFill>
                            <a:srgbClr val="DF00FF"/>
                          </a:solidFill>
                          <a:latin typeface="Cambria Math" panose="02040503050406030204" pitchFamily="18" charset="0"/>
                        </a:rPr>
                        <m:t>𝐹</m:t>
                      </m:r>
                      <m:r>
                        <a:rPr lang="en-US" sz="9600" b="0" i="1" smtClean="0">
                          <a:solidFill>
                            <a:srgbClr val="DF00FF"/>
                          </a:solidFill>
                          <a:latin typeface="Cambria Math" panose="02040503050406030204" pitchFamily="18" charset="0"/>
                        </a:rPr>
                        <m:t>)</m:t>
                      </m:r>
                    </m:oMath>
                  </m:oMathPara>
                </a14:m>
                <a:endParaRPr kumimoji="0" lang="en-US" sz="9600" i="0" u="none" strike="noStrike" cap="none" spc="0" normalizeH="0" baseline="0" dirty="0">
                  <a:ln>
                    <a:noFill/>
                  </a:ln>
                  <a:solidFill>
                    <a:srgbClr val="DF00FF"/>
                  </a:solidFill>
                  <a:effectLst/>
                  <a:uFillTx/>
                  <a:latin typeface="+mn-lt"/>
                  <a:ea typeface="+mn-ea"/>
                  <a:cs typeface="+mn-cs"/>
                  <a:sym typeface="Calibri"/>
                </a:endParaRPr>
              </a:p>
            </p:txBody>
          </p:sp>
        </mc:Choice>
        <mc:Fallback xmlns="">
          <p:sp>
            <p:nvSpPr>
              <p:cNvPr id="3" name="TextBox 2">
                <a:extLst>
                  <a:ext uri="{FF2B5EF4-FFF2-40B4-BE49-F238E27FC236}">
                    <a16:creationId xmlns:a16="http://schemas.microsoft.com/office/drawing/2014/main" id="{F7E3D648-92BC-C3A0-1A9B-D28B5C5C8C48}"/>
                  </a:ext>
                </a:extLst>
              </p:cNvPr>
              <p:cNvSpPr txBox="1">
                <a:spLocks noRot="1" noChangeAspect="1" noMove="1" noResize="1" noEditPoints="1" noAdjustHandles="1" noChangeArrowheads="1" noChangeShapeType="1" noTextEdit="1"/>
              </p:cNvSpPr>
              <p:nvPr/>
            </p:nvSpPr>
            <p:spPr>
              <a:xfrm>
                <a:off x="20616316" y="2506640"/>
                <a:ext cx="6353849" cy="1723543"/>
              </a:xfrm>
              <a:prstGeom prst="rect">
                <a:avLst/>
              </a:prstGeom>
              <a:blipFill>
                <a:blip r:embed="rId17"/>
                <a:stretch>
                  <a:fillRect l="-4391" r="-4391" b="-21168"/>
                </a:stretch>
              </a:blipFill>
              <a:ln w="254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326288326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E2882E41-68C3-EF08-BC01-04BF59C4DA3B}"/>
              </a:ext>
            </a:extLst>
          </p:cNvPr>
          <p:cNvSpPr/>
          <p:nvPr/>
        </p:nvSpPr>
        <p:spPr>
          <a:xfrm>
            <a:off x="22218506" y="7869228"/>
            <a:ext cx="8076833" cy="1477321"/>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14" name="Rounded Rectangle 13">
            <a:extLst>
              <a:ext uri="{FF2B5EF4-FFF2-40B4-BE49-F238E27FC236}">
                <a16:creationId xmlns:a16="http://schemas.microsoft.com/office/drawing/2014/main" id="{1443E102-B499-5CC5-5C9A-AD0FFB3EDB52}"/>
              </a:ext>
            </a:extLst>
          </p:cNvPr>
          <p:cNvSpPr/>
          <p:nvPr/>
        </p:nvSpPr>
        <p:spPr>
          <a:xfrm>
            <a:off x="1770887" y="3471260"/>
            <a:ext cx="29278955" cy="3872986"/>
          </a:xfrm>
          <a:prstGeom prst="roundRect">
            <a:avLst>
              <a:gd name="adj" fmla="val 6112"/>
            </a:avLst>
          </a:prstGeom>
          <a:solidFill>
            <a:srgbClr val="AFFFF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cxnSp>
        <p:nvCxnSpPr>
          <p:cNvPr id="75" name="Straight Arrow Connector 74">
            <a:extLst>
              <a:ext uri="{FF2B5EF4-FFF2-40B4-BE49-F238E27FC236}">
                <a16:creationId xmlns:a16="http://schemas.microsoft.com/office/drawing/2014/main" id="{CB0A5235-29F2-5932-D244-BAAA58E86762}"/>
              </a:ext>
            </a:extLst>
          </p:cNvPr>
          <p:cNvCxnSpPr>
            <a:cxnSpLocks/>
          </p:cNvCxnSpPr>
          <p:nvPr/>
        </p:nvCxnSpPr>
        <p:spPr>
          <a:xfrm>
            <a:off x="5814346" y="7344246"/>
            <a:ext cx="0" cy="5928704"/>
          </a:xfrm>
          <a:prstGeom prst="straightConnector1">
            <a:avLst/>
          </a:prstGeom>
          <a:noFill/>
          <a:ln w="1270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135142C3-E4F0-4CB4-1504-7960EDEE5A7E}"/>
                  </a:ext>
                </a:extLst>
              </p:cNvPr>
              <p:cNvSpPr txBox="1"/>
              <p:nvPr/>
            </p:nvSpPr>
            <p:spPr>
              <a:xfrm>
                <a:off x="5368574" y="9695068"/>
                <a:ext cx="18826913" cy="282820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8000" i="1" smtClean="0">
                          <a:solidFill>
                            <a:schemeClr val="tx1"/>
                          </a:solidFill>
                          <a:latin typeface="Cambria Math" panose="02040503050406030204" pitchFamily="18" charset="0"/>
                        </a:rPr>
                        <m:t>𝒟</m:t>
                      </m:r>
                      <m:r>
                        <a:rPr lang="en-US" sz="8000" b="0" i="1" smtClean="0">
                          <a:solidFill>
                            <a:schemeClr val="tx1"/>
                          </a:solidFill>
                          <a:latin typeface="Cambria Math" panose="02040503050406030204" pitchFamily="18" charset="0"/>
                        </a:rPr>
                        <m:t>≔</m:t>
                      </m:r>
                      <m:sSubSup>
                        <m:sSubSupPr>
                          <m:ctrlPr>
                            <a:rPr lang="en-US" sz="8000" b="0" i="1" smtClean="0">
                              <a:solidFill>
                                <a:schemeClr val="tx1"/>
                              </a:solidFill>
                              <a:latin typeface="Cambria Math" panose="02040503050406030204" pitchFamily="18" charset="0"/>
                            </a:rPr>
                          </m:ctrlPr>
                        </m:sSubSupPr>
                        <m:e>
                          <m:r>
                            <a:rPr lang="en-US" sz="8000" i="1">
                              <a:solidFill>
                                <a:schemeClr val="tx1"/>
                              </a:solidFill>
                              <a:latin typeface="Cambria Math" panose="02040503050406030204" pitchFamily="18" charset="0"/>
                            </a:rPr>
                            <m:t>ℤ</m:t>
                          </m:r>
                        </m:e>
                        <m:sub>
                          <m:r>
                            <a:rPr lang="en-US" sz="8000" i="1">
                              <a:solidFill>
                                <a:schemeClr val="tx1"/>
                              </a:solidFill>
                              <a:latin typeface="Cambria Math" panose="02040503050406030204" pitchFamily="18" charset="0"/>
                            </a:rPr>
                            <m:t>𝑝</m:t>
                          </m:r>
                        </m:sub>
                        <m:sup>
                          <m:r>
                            <a:rPr lang="en-US" sz="8000" b="0" i="1" smtClean="0">
                              <a:solidFill>
                                <a:schemeClr val="tx1"/>
                              </a:solidFill>
                              <a:latin typeface="Cambria Math" panose="02040503050406030204" pitchFamily="18" charset="0"/>
                            </a:rPr>
                            <m:t>2</m:t>
                          </m:r>
                        </m:sup>
                      </m:sSubSup>
                      <m:r>
                        <a:rPr lang="en-US" sz="8000">
                          <a:solidFill>
                            <a:schemeClr val="tx1"/>
                          </a:solidFill>
                          <a:latin typeface="Cambria Math" panose="02040503050406030204" pitchFamily="18" charset="0"/>
                        </a:rPr>
                        <m:t>,</m:t>
                      </m:r>
                      <m:r>
                        <a:rPr lang="en-US" sz="8000" i="1">
                          <a:solidFill>
                            <a:schemeClr val="tx1"/>
                          </a:solidFill>
                          <a:latin typeface="Cambria Math" panose="02040503050406030204" pitchFamily="18" charset="0"/>
                        </a:rPr>
                        <m:t>ℛ</m:t>
                      </m:r>
                      <m:r>
                        <a:rPr lang="en-US" sz="8000" b="0" i="1" smtClean="0">
                          <a:solidFill>
                            <a:schemeClr val="tx1"/>
                          </a:solidFill>
                          <a:latin typeface="Cambria Math" panose="02040503050406030204" pitchFamily="18" charset="0"/>
                        </a:rPr>
                        <m:t>≔</m:t>
                      </m:r>
                      <m:r>
                        <a:rPr lang="en-US" sz="8000" i="1">
                          <a:solidFill>
                            <a:schemeClr val="tx1"/>
                          </a:solidFill>
                          <a:latin typeface="Cambria Math" panose="02040503050406030204" pitchFamily="18" charset="0"/>
                        </a:rPr>
                        <m:t>𝔾</m:t>
                      </m:r>
                      <m:r>
                        <a:rPr lang="en-US" sz="8000" b="0" i="1" smtClean="0">
                          <a:solidFill>
                            <a:schemeClr val="tx1"/>
                          </a:solidFill>
                          <a:latin typeface="Cambria Math" panose="02040503050406030204" pitchFamily="18" charset="0"/>
                        </a:rPr>
                        <m:t>,</m:t>
                      </m:r>
                      <m:r>
                        <a:rPr lang="en-US" sz="8000" b="0" i="1" smtClean="0">
                          <a:solidFill>
                            <a:schemeClr val="tx1"/>
                          </a:solidFill>
                          <a:latin typeface="Cambria Math" panose="02040503050406030204" pitchFamily="18" charset="0"/>
                        </a:rPr>
                        <m:t>𝑆</m:t>
                      </m:r>
                      <m:r>
                        <a:rPr lang="en-US" sz="8000" b="0" i="1" smtClean="0">
                          <a:solidFill>
                            <a:schemeClr val="tx1"/>
                          </a:solidFill>
                          <a:latin typeface="Cambria Math" panose="02040503050406030204" pitchFamily="18" charset="0"/>
                        </a:rPr>
                        <m:t>≔</m:t>
                      </m:r>
                      <m:sSub>
                        <m:sSubPr>
                          <m:ctrlPr>
                            <a:rPr lang="en-US" sz="8000" b="0" i="1" smtClean="0">
                              <a:solidFill>
                                <a:schemeClr val="tx1"/>
                              </a:solidFill>
                              <a:latin typeface="Cambria Math" panose="02040503050406030204" pitchFamily="18" charset="0"/>
                            </a:rPr>
                          </m:ctrlPr>
                        </m:sSubPr>
                        <m:e>
                          <m:r>
                            <a:rPr lang="en-US" sz="8000" b="0" i="1" smtClean="0">
                              <a:solidFill>
                                <a:schemeClr val="tx1"/>
                              </a:solidFill>
                              <a:latin typeface="Cambria Math" panose="02040503050406030204" pitchFamily="18" charset="0"/>
                            </a:rPr>
                            <m:t>ℤ</m:t>
                          </m:r>
                        </m:e>
                        <m:sub>
                          <m:r>
                            <a:rPr lang="en-US" sz="8000" b="0" i="1" smtClean="0">
                              <a:solidFill>
                                <a:schemeClr val="tx1"/>
                              </a:solidFill>
                              <a:latin typeface="Cambria Math" panose="02040503050406030204" pitchFamily="18" charset="0"/>
                            </a:rPr>
                            <m:t>𝑝</m:t>
                          </m:r>
                        </m:sub>
                      </m:sSub>
                    </m:oMath>
                  </m:oMathPara>
                </a14:m>
                <a:endParaRPr lang="en-US" sz="8000"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8000" b="0" i="1" smtClean="0">
                          <a:solidFill>
                            <a:schemeClr val="tx1"/>
                          </a:solidFill>
                          <a:latin typeface="Cambria Math" panose="02040503050406030204" pitchFamily="18" charset="0"/>
                        </a:rPr>
                        <m:t>𝐹</m:t>
                      </m:r>
                      <m:r>
                        <a:rPr lang="en-US" sz="8000" b="0" i="1" smtClean="0">
                          <a:solidFill>
                            <a:schemeClr val="tx1"/>
                          </a:solidFill>
                          <a:latin typeface="Cambria Math" panose="02040503050406030204" pitchFamily="18" charset="0"/>
                        </a:rPr>
                        <m:t>:</m:t>
                      </m:r>
                      <m:d>
                        <m:dPr>
                          <m:ctrlPr>
                            <a:rPr lang="en-US" sz="8000" b="0" i="1" smtClean="0">
                              <a:solidFill>
                                <a:schemeClr val="tx1"/>
                              </a:solidFill>
                              <a:latin typeface="Cambria Math" panose="02040503050406030204" pitchFamily="18" charset="0"/>
                            </a:rPr>
                          </m:ctrlPr>
                        </m:dPr>
                        <m:e>
                          <m:sSub>
                            <m:sSubPr>
                              <m:ctrlPr>
                                <a:rPr lang="en-US" sz="8000" b="0" i="1" smtClean="0">
                                  <a:solidFill>
                                    <a:schemeClr val="tx1"/>
                                  </a:solidFill>
                                  <a:latin typeface="Cambria Math" panose="02040503050406030204" pitchFamily="18" charset="0"/>
                                </a:rPr>
                              </m:ctrlPr>
                            </m:sSubPr>
                            <m:e>
                              <m:r>
                                <a:rPr lang="en-US" sz="8000" b="0" i="1" smtClean="0">
                                  <a:solidFill>
                                    <a:schemeClr val="tx1"/>
                                  </a:solidFill>
                                  <a:latin typeface="Cambria Math" panose="02040503050406030204" pitchFamily="18" charset="0"/>
                                </a:rPr>
                                <m:t>𝑥</m:t>
                              </m:r>
                            </m:e>
                            <m:sub>
                              <m:r>
                                <a:rPr lang="en-US" sz="8000" b="0" i="1" smtClean="0">
                                  <a:solidFill>
                                    <a:schemeClr val="tx1"/>
                                  </a:solidFill>
                                  <a:latin typeface="Cambria Math" panose="02040503050406030204" pitchFamily="18" charset="0"/>
                                </a:rPr>
                                <m:t>1</m:t>
                              </m:r>
                            </m:sub>
                          </m:sSub>
                          <m:r>
                            <a:rPr lang="en-US" sz="8000" b="0" i="1" smtClean="0">
                              <a:solidFill>
                                <a:schemeClr val="tx1"/>
                              </a:solidFill>
                              <a:latin typeface="Cambria Math" panose="02040503050406030204" pitchFamily="18" charset="0"/>
                            </a:rPr>
                            <m:t>,</m:t>
                          </m:r>
                          <m:sSub>
                            <m:sSubPr>
                              <m:ctrlPr>
                                <a:rPr lang="en-US" sz="8000" b="0" i="1" smtClean="0">
                                  <a:solidFill>
                                    <a:schemeClr val="tx1"/>
                                  </a:solidFill>
                                  <a:latin typeface="Cambria Math" panose="02040503050406030204" pitchFamily="18" charset="0"/>
                                </a:rPr>
                              </m:ctrlPr>
                            </m:sSubPr>
                            <m:e>
                              <m:r>
                                <a:rPr lang="en-US" sz="8000" b="0" i="1" smtClean="0">
                                  <a:solidFill>
                                    <a:schemeClr val="tx1"/>
                                  </a:solidFill>
                                  <a:latin typeface="Cambria Math" panose="02040503050406030204" pitchFamily="18" charset="0"/>
                                </a:rPr>
                                <m:t>𝑥</m:t>
                              </m:r>
                            </m:e>
                            <m:sub>
                              <m:r>
                                <a:rPr lang="en-US" sz="8000" b="0" i="1" smtClean="0">
                                  <a:solidFill>
                                    <a:schemeClr val="tx1"/>
                                  </a:solidFill>
                                  <a:latin typeface="Cambria Math" panose="02040503050406030204" pitchFamily="18" charset="0"/>
                                </a:rPr>
                                <m:t>2</m:t>
                              </m:r>
                            </m:sub>
                          </m:sSub>
                        </m:e>
                      </m:d>
                      <m:r>
                        <a:rPr lang="en-US" sz="8000" b="0" i="1" smtClean="0">
                          <a:solidFill>
                            <a:schemeClr val="tx1"/>
                          </a:solidFill>
                          <a:latin typeface="Cambria Math" panose="02040503050406030204" pitchFamily="18" charset="0"/>
                        </a:rPr>
                        <m:t>↦</m:t>
                      </m:r>
                      <m:sSup>
                        <m:sSupPr>
                          <m:ctrlPr>
                            <a:rPr lang="en-US" sz="8000" b="0" i="1" smtClean="0">
                              <a:solidFill>
                                <a:schemeClr val="tx1"/>
                              </a:solidFill>
                              <a:latin typeface="Cambria Math" panose="02040503050406030204" pitchFamily="18" charset="0"/>
                            </a:rPr>
                          </m:ctrlPr>
                        </m:sSupPr>
                        <m:e>
                          <m:r>
                            <a:rPr lang="en-US" sz="8000" b="0" i="1" smtClean="0">
                              <a:solidFill>
                                <a:schemeClr val="tx1"/>
                              </a:solidFill>
                              <a:latin typeface="Cambria Math" panose="02040503050406030204" pitchFamily="18" charset="0"/>
                            </a:rPr>
                            <m:t>𝑔</m:t>
                          </m:r>
                        </m:e>
                        <m:sup>
                          <m:sSub>
                            <m:sSubPr>
                              <m:ctrlPr>
                                <a:rPr lang="en-US" sz="8000" b="0" i="1" smtClean="0">
                                  <a:solidFill>
                                    <a:schemeClr val="tx1"/>
                                  </a:solidFill>
                                  <a:latin typeface="Cambria Math" panose="02040503050406030204" pitchFamily="18" charset="0"/>
                                </a:rPr>
                              </m:ctrlPr>
                            </m:sSubPr>
                            <m:e>
                              <m:r>
                                <a:rPr lang="en-US" sz="8000" b="0" i="1" smtClean="0">
                                  <a:solidFill>
                                    <a:schemeClr val="tx1"/>
                                  </a:solidFill>
                                  <a:latin typeface="Cambria Math" panose="02040503050406030204" pitchFamily="18" charset="0"/>
                                </a:rPr>
                                <m:t>𝑥</m:t>
                              </m:r>
                            </m:e>
                            <m:sub>
                              <m:r>
                                <a:rPr lang="en-US" sz="8000" b="0" i="1" smtClean="0">
                                  <a:solidFill>
                                    <a:schemeClr val="tx1"/>
                                  </a:solidFill>
                                  <a:latin typeface="Cambria Math" panose="02040503050406030204" pitchFamily="18" charset="0"/>
                                </a:rPr>
                                <m:t>1</m:t>
                              </m:r>
                            </m:sub>
                          </m:sSub>
                        </m:sup>
                      </m:sSup>
                      <m:sSup>
                        <m:sSupPr>
                          <m:ctrlPr>
                            <a:rPr lang="en-US" sz="8000" b="0" i="1" smtClean="0">
                              <a:solidFill>
                                <a:schemeClr val="tx1"/>
                              </a:solidFill>
                              <a:latin typeface="Cambria Math" panose="02040503050406030204" pitchFamily="18" charset="0"/>
                            </a:rPr>
                          </m:ctrlPr>
                        </m:sSupPr>
                        <m:e>
                          <m:r>
                            <a:rPr lang="en-US" sz="8000" b="0" i="1" smtClean="0">
                              <a:solidFill>
                                <a:schemeClr val="tx1"/>
                              </a:solidFill>
                              <a:latin typeface="Cambria Math" panose="02040503050406030204" pitchFamily="18" charset="0"/>
                            </a:rPr>
                            <m:t>𝑍</m:t>
                          </m:r>
                        </m:e>
                        <m:sup>
                          <m:sSub>
                            <m:sSubPr>
                              <m:ctrlPr>
                                <a:rPr lang="en-US" sz="8000" b="0" i="1" smtClean="0">
                                  <a:solidFill>
                                    <a:schemeClr val="tx1"/>
                                  </a:solidFill>
                                  <a:latin typeface="Cambria Math" panose="02040503050406030204" pitchFamily="18" charset="0"/>
                                </a:rPr>
                              </m:ctrlPr>
                            </m:sSubPr>
                            <m:e>
                              <m:r>
                                <a:rPr lang="en-US" sz="8000" b="0" i="1" smtClean="0">
                                  <a:solidFill>
                                    <a:schemeClr val="tx1"/>
                                  </a:solidFill>
                                  <a:latin typeface="Cambria Math" panose="02040503050406030204" pitchFamily="18" charset="0"/>
                                </a:rPr>
                                <m:t>𝑥</m:t>
                              </m:r>
                            </m:e>
                            <m:sub>
                              <m:r>
                                <a:rPr lang="en-US" sz="8000" b="0" i="1" smtClean="0">
                                  <a:solidFill>
                                    <a:schemeClr val="tx1"/>
                                  </a:solidFill>
                                  <a:latin typeface="Cambria Math" panose="02040503050406030204" pitchFamily="18" charset="0"/>
                                </a:rPr>
                                <m:t>2</m:t>
                              </m:r>
                            </m:sub>
                          </m:sSub>
                        </m:sup>
                      </m:sSup>
                    </m:oMath>
                  </m:oMathPara>
                </a14:m>
                <a:endParaRPr kumimoji="0" lang="en-US" sz="8000" i="0" u="none" strike="noStrike" cap="none" spc="0" normalizeH="0" baseline="0" dirty="0">
                  <a:ln>
                    <a:noFill/>
                  </a:ln>
                  <a:solidFill>
                    <a:srgbClr val="000000"/>
                  </a:solidFill>
                  <a:effectLst/>
                  <a:uFillTx/>
                  <a:sym typeface="Calibri"/>
                </a:endParaRPr>
              </a:p>
            </p:txBody>
          </p:sp>
        </mc:Choice>
        <mc:Fallback xmlns="">
          <p:sp>
            <p:nvSpPr>
              <p:cNvPr id="79" name="TextBox 78">
                <a:extLst>
                  <a:ext uri="{FF2B5EF4-FFF2-40B4-BE49-F238E27FC236}">
                    <a16:creationId xmlns:a16="http://schemas.microsoft.com/office/drawing/2014/main" id="{135142C3-E4F0-4CB4-1504-7960EDEE5A7E}"/>
                  </a:ext>
                </a:extLst>
              </p:cNvPr>
              <p:cNvSpPr txBox="1">
                <a:spLocks noRot="1" noChangeAspect="1" noMove="1" noResize="1" noEditPoints="1" noAdjustHandles="1" noChangeArrowheads="1" noChangeShapeType="1" noTextEdit="1"/>
              </p:cNvSpPr>
              <p:nvPr/>
            </p:nvSpPr>
            <p:spPr>
              <a:xfrm>
                <a:off x="5368574" y="9695068"/>
                <a:ext cx="18826913" cy="2828204"/>
              </a:xfrm>
              <a:prstGeom prst="rect">
                <a:avLst/>
              </a:prstGeom>
              <a:blipFill>
                <a:blip r:embed="rId3"/>
                <a:stretch>
                  <a:fillRect b="-5381"/>
                </a:stretch>
              </a:blipFill>
              <a:ln w="254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1" name="TextBox 80">
                <a:extLst>
                  <a:ext uri="{FF2B5EF4-FFF2-40B4-BE49-F238E27FC236}">
                    <a16:creationId xmlns:a16="http://schemas.microsoft.com/office/drawing/2014/main" id="{56829BD9-76AE-DE08-C344-509DA09B1AE8}"/>
                  </a:ext>
                </a:extLst>
              </p:cNvPr>
              <p:cNvSpPr txBox="1"/>
              <p:nvPr/>
            </p:nvSpPr>
            <p:spPr>
              <a:xfrm>
                <a:off x="2700890" y="3967240"/>
                <a:ext cx="12081147" cy="286693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d>
                      <m:dPr>
                        <m:ctrlPr>
                          <a:rPr lang="en-US" sz="8000" b="0" i="1" smtClean="0">
                            <a:latin typeface="Cambria Math" panose="02040503050406030204" pitchFamily="18" charset="0"/>
                          </a:rPr>
                        </m:ctrlPr>
                      </m:dPr>
                      <m:e>
                        <m:r>
                          <a:rPr lang="en-US" sz="8000" b="0" i="1" smtClean="0">
                            <a:latin typeface="Cambria Math" panose="02040503050406030204" pitchFamily="18" charset="0"/>
                          </a:rPr>
                          <m:t>𝑚</m:t>
                        </m:r>
                        <m:r>
                          <a:rPr lang="en-US" sz="8000" b="0" i="1" smtClean="0">
                            <a:latin typeface="Cambria Math" panose="02040503050406030204" pitchFamily="18" charset="0"/>
                          </a:rPr>
                          <m:t>,</m:t>
                        </m:r>
                        <m:r>
                          <a:rPr lang="en-US" sz="8000" b="0" i="1" smtClean="0">
                            <a:latin typeface="Cambria Math" panose="02040503050406030204" pitchFamily="18" charset="0"/>
                          </a:rPr>
                          <m:t>𝜎</m:t>
                        </m:r>
                        <m:r>
                          <a:rPr lang="en-US" sz="8000" b="0" i="1" smtClean="0">
                            <a:latin typeface="Cambria Math" panose="02040503050406030204" pitchFamily="18" charset="0"/>
                          </a:rPr>
                          <m:t>=</m:t>
                        </m:r>
                        <m:d>
                          <m:dPr>
                            <m:ctrlPr>
                              <a:rPr lang="en-US" sz="8000" b="0" i="1" smtClean="0">
                                <a:latin typeface="Cambria Math" panose="02040503050406030204" pitchFamily="18" charset="0"/>
                              </a:rPr>
                            </m:ctrlPr>
                          </m:dPr>
                          <m:e>
                            <m:r>
                              <a:rPr lang="en-US" sz="8000" b="0" i="1" smtClean="0">
                                <a:latin typeface="Cambria Math" panose="02040503050406030204" pitchFamily="18" charset="0"/>
                              </a:rPr>
                              <m:t>𝐴</m:t>
                            </m:r>
                            <m:r>
                              <a:rPr lang="en-US" sz="8000" b="0" i="1" smtClean="0">
                                <a:latin typeface="Cambria Math" panose="02040503050406030204" pitchFamily="18" charset="0"/>
                              </a:rPr>
                              <m:t>,</m:t>
                            </m:r>
                            <m:r>
                              <a:rPr lang="en-US" sz="8000" b="0" i="1" smtClean="0">
                                <a:latin typeface="Cambria Math" panose="02040503050406030204" pitchFamily="18" charset="0"/>
                              </a:rPr>
                              <m:t>𝑧</m:t>
                            </m:r>
                          </m:e>
                        </m:d>
                      </m:e>
                    </m:d>
                  </m:oMath>
                </a14:m>
                <a:r>
                  <a:rPr lang="en-US" sz="8000" dirty="0"/>
                  <a:t> is valid for </a:t>
                </a:r>
                <a14:m>
                  <m:oMath xmlns:m="http://schemas.openxmlformats.org/officeDocument/2006/math">
                    <m:r>
                      <a:rPr lang="en-US" sz="8000" i="1">
                        <a:latin typeface="Cambria Math" panose="02040503050406030204" pitchFamily="18" charset="0"/>
                      </a:rPr>
                      <m:t>𝑝</m:t>
                    </m:r>
                    <m:r>
                      <a:rPr lang="en-US" sz="8000" b="0" i="1" smtClean="0">
                        <a:latin typeface="Cambria Math" panose="02040503050406030204" pitchFamily="18" charset="0"/>
                      </a:rPr>
                      <m:t>𝑘</m:t>
                    </m:r>
                    <m:r>
                      <a:rPr lang="en-US" sz="8000" b="0" i="1" smtClean="0">
                        <a:latin typeface="Cambria Math" panose="02040503050406030204" pitchFamily="18" charset="0"/>
                      </a:rPr>
                      <m:t>∈</m:t>
                    </m:r>
                    <m:r>
                      <a:rPr lang="en-US" sz="8000" b="0" i="1" smtClean="0">
                        <a:latin typeface="Cambria Math" panose="02040503050406030204" pitchFamily="18" charset="0"/>
                      </a:rPr>
                      <m:t>ℛ</m:t>
                    </m:r>
                  </m:oMath>
                </a14:m>
                <a:endParaRPr lang="en-US" sz="8000" dirty="0"/>
              </a:p>
            </p:txBody>
          </p:sp>
        </mc:Choice>
        <mc:Fallback>
          <p:sp>
            <p:nvSpPr>
              <p:cNvPr id="81" name="TextBox 80">
                <a:extLst>
                  <a:ext uri="{FF2B5EF4-FFF2-40B4-BE49-F238E27FC236}">
                    <a16:creationId xmlns:a16="http://schemas.microsoft.com/office/drawing/2014/main" id="{56829BD9-76AE-DE08-C344-509DA09B1AE8}"/>
                  </a:ext>
                </a:extLst>
              </p:cNvPr>
              <p:cNvSpPr txBox="1">
                <a:spLocks noRot="1" noChangeAspect="1" noMove="1" noResize="1" noEditPoints="1" noAdjustHandles="1" noChangeArrowheads="1" noChangeShapeType="1" noTextEdit="1"/>
              </p:cNvSpPr>
              <p:nvPr/>
            </p:nvSpPr>
            <p:spPr>
              <a:xfrm>
                <a:off x="2700890" y="3967240"/>
                <a:ext cx="12081147" cy="2866933"/>
              </a:xfrm>
              <a:prstGeom prst="rect">
                <a:avLst/>
              </a:prstGeom>
              <a:blipFill>
                <a:blip r:embed="rId4"/>
                <a:stretch>
                  <a:fillRect l="-1891" t="-3084" b="-4846"/>
                </a:stretch>
              </a:blipFill>
              <a:ln w="254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4" name="TextBox 83">
                <a:extLst>
                  <a:ext uri="{FF2B5EF4-FFF2-40B4-BE49-F238E27FC236}">
                    <a16:creationId xmlns:a16="http://schemas.microsoft.com/office/drawing/2014/main" id="{5F2C7E2C-194F-DD3D-415E-0FD52E45BD70}"/>
                  </a:ext>
                </a:extLst>
              </p:cNvPr>
              <p:cNvSpPr txBox="1"/>
              <p:nvPr/>
            </p:nvSpPr>
            <p:spPr>
              <a:xfrm>
                <a:off x="17434948" y="4490717"/>
                <a:ext cx="12860398" cy="1477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8000" b="0" i="1" smtClean="0">
                          <a:latin typeface="Cambria Math" panose="02040503050406030204" pitchFamily="18" charset="0"/>
                        </a:rPr>
                        <m:t>𝐹</m:t>
                      </m:r>
                      <m:d>
                        <m:dPr>
                          <m:ctrlPr>
                            <a:rPr lang="en-US" sz="8000" b="0" i="1" smtClean="0">
                              <a:latin typeface="Cambria Math" panose="02040503050406030204" pitchFamily="18" charset="0"/>
                            </a:rPr>
                          </m:ctrlPr>
                        </m:dPr>
                        <m:e>
                          <m:r>
                            <a:rPr lang="en-US" sz="8000" b="0" i="1" smtClean="0">
                              <a:latin typeface="Cambria Math" panose="02040503050406030204" pitchFamily="18" charset="0"/>
                            </a:rPr>
                            <m:t>𝑧</m:t>
                          </m:r>
                        </m:e>
                      </m:d>
                      <m:r>
                        <a:rPr lang="en-US" sz="8000" b="0" i="1" smtClean="0">
                          <a:latin typeface="Cambria Math" panose="02040503050406030204" pitchFamily="18" charset="0"/>
                        </a:rPr>
                        <m:t>=</m:t>
                      </m:r>
                      <m:r>
                        <a:rPr lang="en-US" sz="8000" b="0" i="1" smtClean="0">
                          <a:latin typeface="Cambria Math" panose="02040503050406030204" pitchFamily="18" charset="0"/>
                        </a:rPr>
                        <m:t>𝐴</m:t>
                      </m:r>
                      <m:r>
                        <a:rPr lang="en-US" sz="8000" b="0" i="1" smtClean="0">
                          <a:latin typeface="Cambria Math" panose="02040503050406030204" pitchFamily="18" charset="0"/>
                        </a:rPr>
                        <m:t>+</m:t>
                      </m:r>
                      <m:sSub>
                        <m:sSubPr>
                          <m:ctrlPr>
                            <a:rPr lang="en-US" sz="8000" b="0" i="1" smtClean="0">
                              <a:latin typeface="Cambria Math" panose="02040503050406030204" pitchFamily="18" charset="0"/>
                            </a:rPr>
                          </m:ctrlPr>
                        </m:sSubPr>
                        <m:e>
                          <m:r>
                            <a:rPr lang="en-US" sz="8000" b="0" i="1" smtClean="0">
                              <a:latin typeface="Cambria Math" panose="02040503050406030204" pitchFamily="18" charset="0"/>
                            </a:rPr>
                            <m:t>𝐻</m:t>
                          </m:r>
                        </m:e>
                        <m:sub>
                          <m:r>
                            <a:rPr lang="en-US" sz="8000" b="0" i="1" smtClean="0">
                              <a:latin typeface="Cambria Math" panose="02040503050406030204" pitchFamily="18" charset="0"/>
                            </a:rPr>
                            <m:t>2</m:t>
                          </m:r>
                        </m:sub>
                      </m:sSub>
                      <m:d>
                        <m:dPr>
                          <m:ctrlPr>
                            <a:rPr lang="en-US" sz="8000" b="0" i="1" smtClean="0">
                              <a:latin typeface="Cambria Math" panose="02040503050406030204" pitchFamily="18" charset="0"/>
                            </a:rPr>
                          </m:ctrlPr>
                        </m:dPr>
                        <m:e>
                          <m:r>
                            <a:rPr lang="en-US" sz="8000" b="0" i="1" smtClean="0">
                              <a:latin typeface="Cambria Math" panose="02040503050406030204" pitchFamily="18" charset="0"/>
                            </a:rPr>
                            <m:t>𝑝𝑘</m:t>
                          </m:r>
                          <m:r>
                            <a:rPr lang="en-US" sz="8000" b="0" i="1" smtClean="0">
                              <a:latin typeface="Cambria Math" panose="02040503050406030204" pitchFamily="18" charset="0"/>
                            </a:rPr>
                            <m:t>,</m:t>
                          </m:r>
                          <m:r>
                            <a:rPr lang="en-US" sz="8000" b="0" i="1" smtClean="0">
                              <a:latin typeface="Cambria Math" panose="02040503050406030204" pitchFamily="18" charset="0"/>
                            </a:rPr>
                            <m:t>𝑚</m:t>
                          </m:r>
                          <m:r>
                            <a:rPr lang="en-US" sz="8000" b="0" i="1" smtClean="0">
                              <a:latin typeface="Cambria Math" panose="02040503050406030204" pitchFamily="18" charset="0"/>
                            </a:rPr>
                            <m:t>,</m:t>
                          </m:r>
                          <m:r>
                            <a:rPr lang="en-US" sz="8000" b="0" i="1" smtClean="0">
                              <a:latin typeface="Cambria Math" panose="02040503050406030204" pitchFamily="18" charset="0"/>
                            </a:rPr>
                            <m:t>𝐴</m:t>
                          </m:r>
                        </m:e>
                      </m:d>
                      <m:r>
                        <a:rPr lang="en-US" sz="8000" b="0" i="1" smtClean="0">
                          <a:latin typeface="Cambria Math" panose="02040503050406030204" pitchFamily="18" charset="0"/>
                        </a:rPr>
                        <m:t>⋅</m:t>
                      </m:r>
                      <m:r>
                        <a:rPr lang="en-US" sz="8000" b="0" i="1" smtClean="0">
                          <a:latin typeface="Cambria Math" panose="02040503050406030204" pitchFamily="18" charset="0"/>
                        </a:rPr>
                        <m:t>𝑝𝑘</m:t>
                      </m:r>
                    </m:oMath>
                  </m:oMathPara>
                </a14:m>
                <a:endParaRPr kumimoji="0" lang="en-US" sz="8000" i="0" u="none" strike="noStrike" cap="none" spc="0" normalizeH="0" baseline="0" dirty="0">
                  <a:ln>
                    <a:noFill/>
                  </a:ln>
                  <a:solidFill>
                    <a:srgbClr val="000000"/>
                  </a:solidFill>
                  <a:effectLst/>
                  <a:uFillTx/>
                  <a:sym typeface="Calibri"/>
                </a:endParaRPr>
              </a:p>
            </p:txBody>
          </p:sp>
        </mc:Choice>
        <mc:Fallback>
          <p:sp>
            <p:nvSpPr>
              <p:cNvPr id="84" name="TextBox 83">
                <a:extLst>
                  <a:ext uri="{FF2B5EF4-FFF2-40B4-BE49-F238E27FC236}">
                    <a16:creationId xmlns:a16="http://schemas.microsoft.com/office/drawing/2014/main" id="{5F2C7E2C-194F-DD3D-415E-0FD52E45BD70}"/>
                  </a:ext>
                </a:extLst>
              </p:cNvPr>
              <p:cNvSpPr txBox="1">
                <a:spLocks noRot="1" noChangeAspect="1" noMove="1" noResize="1" noEditPoints="1" noAdjustHandles="1" noChangeArrowheads="1" noChangeShapeType="1" noTextEdit="1"/>
              </p:cNvSpPr>
              <p:nvPr/>
            </p:nvSpPr>
            <p:spPr>
              <a:xfrm>
                <a:off x="17434948" y="4490717"/>
                <a:ext cx="12860398" cy="1477321"/>
              </a:xfrm>
              <a:prstGeom prst="rect">
                <a:avLst/>
              </a:prstGeom>
              <a:blipFill>
                <a:blip r:embed="rId5"/>
                <a:stretch>
                  <a:fillRect l="-1282" r="-2071" b="-19658"/>
                </a:stretch>
              </a:blipFill>
              <a:ln w="254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61C1C606-96BA-5FCB-7E4B-255368E859E5}"/>
                  </a:ext>
                </a:extLst>
              </p:cNvPr>
              <p:cNvSpPr txBox="1"/>
              <p:nvPr/>
            </p:nvSpPr>
            <p:spPr>
              <a:xfrm>
                <a:off x="6675656" y="8172608"/>
                <a:ext cx="20021992" cy="1477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8000" dirty="0">
                    <a:solidFill>
                      <a:schemeClr val="tx1"/>
                    </a:solidFill>
                  </a:rPr>
                  <a:t>DL instantiation: given</a:t>
                </a:r>
                <a14:m>
                  <m:oMath xmlns:m="http://schemas.openxmlformats.org/officeDocument/2006/math">
                    <m:r>
                      <a:rPr lang="en-US" sz="8000" b="0" i="0" smtClean="0">
                        <a:latin typeface="Cambria Math" panose="02040503050406030204" pitchFamily="18" charset="0"/>
                      </a:rPr>
                      <m:t> </m:t>
                    </m:r>
                    <m:d>
                      <m:dPr>
                        <m:ctrlPr>
                          <a:rPr lang="en-US" sz="8000" i="1">
                            <a:latin typeface="Cambria Math" panose="02040503050406030204" pitchFamily="18" charset="0"/>
                          </a:rPr>
                        </m:ctrlPr>
                      </m:dPr>
                      <m:e>
                        <m:r>
                          <a:rPr lang="en-US" sz="8000" i="1">
                            <a:latin typeface="Cambria Math" panose="02040503050406030204" pitchFamily="18" charset="0"/>
                          </a:rPr>
                          <m:t>𝔾</m:t>
                        </m:r>
                        <m:r>
                          <a:rPr lang="en-US" sz="8000" i="1">
                            <a:latin typeface="Cambria Math" panose="02040503050406030204" pitchFamily="18" charset="0"/>
                          </a:rPr>
                          <m:t>, </m:t>
                        </m:r>
                        <m:r>
                          <a:rPr lang="en-US" sz="8000" i="1">
                            <a:latin typeface="Cambria Math" panose="02040503050406030204" pitchFamily="18" charset="0"/>
                          </a:rPr>
                          <m:t>𝑔</m:t>
                        </m:r>
                        <m:r>
                          <a:rPr lang="en-US" sz="8000" i="1">
                            <a:latin typeface="Cambria Math" panose="02040503050406030204" pitchFamily="18" charset="0"/>
                          </a:rPr>
                          <m:t>, </m:t>
                        </m:r>
                        <m:r>
                          <a:rPr lang="en-US" sz="8000" i="1">
                            <a:latin typeface="Cambria Math" panose="02040503050406030204" pitchFamily="18" charset="0"/>
                          </a:rPr>
                          <m:t>𝑝</m:t>
                        </m:r>
                      </m:e>
                    </m:d>
                    <m:r>
                      <a:rPr lang="en-US" sz="8000" b="0" i="1" smtClean="0">
                        <a:latin typeface="Cambria Math" panose="02040503050406030204" pitchFamily="18" charset="0"/>
                      </a:rPr>
                      <m:t>, </m:t>
                    </m:r>
                    <m:r>
                      <a:rPr lang="en-US" sz="8000" b="0" i="1" smtClean="0">
                        <a:latin typeface="Cambria Math" panose="02040503050406030204" pitchFamily="18" charset="0"/>
                      </a:rPr>
                      <m:t>𝑍</m:t>
                    </m:r>
                  </m:oMath>
                </a14:m>
                <a:endParaRPr kumimoji="0" lang="en-US" sz="8000" i="0" u="none" strike="noStrike" cap="none" spc="0" normalizeH="0" baseline="0" dirty="0">
                  <a:ln>
                    <a:noFill/>
                  </a:ln>
                  <a:solidFill>
                    <a:schemeClr val="tx1"/>
                  </a:solidFill>
                  <a:effectLst/>
                  <a:uFillTx/>
                  <a:sym typeface="Calibri"/>
                </a:endParaRPr>
              </a:p>
            </p:txBody>
          </p:sp>
        </mc:Choice>
        <mc:Fallback>
          <p:sp>
            <p:nvSpPr>
              <p:cNvPr id="3" name="TextBox 2">
                <a:extLst>
                  <a:ext uri="{FF2B5EF4-FFF2-40B4-BE49-F238E27FC236}">
                    <a16:creationId xmlns:a16="http://schemas.microsoft.com/office/drawing/2014/main" id="{61C1C606-96BA-5FCB-7E4B-255368E859E5}"/>
                  </a:ext>
                </a:extLst>
              </p:cNvPr>
              <p:cNvSpPr txBox="1">
                <a:spLocks noRot="1" noChangeAspect="1" noMove="1" noResize="1" noEditPoints="1" noAdjustHandles="1" noChangeArrowheads="1" noChangeShapeType="1" noTextEdit="1"/>
              </p:cNvSpPr>
              <p:nvPr/>
            </p:nvSpPr>
            <p:spPr>
              <a:xfrm>
                <a:off x="6675656" y="8172608"/>
                <a:ext cx="20021992" cy="1477321"/>
              </a:xfrm>
              <a:prstGeom prst="rect">
                <a:avLst/>
              </a:prstGeom>
              <a:blipFill>
                <a:blip r:embed="rId6"/>
                <a:stretch>
                  <a:fillRect l="-2408" t="-12821" b="-3247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9C81598-E0D2-0B8F-40D0-BDF05E30CF96}"/>
                  </a:ext>
                </a:extLst>
              </p:cNvPr>
              <p:cNvSpPr txBox="1"/>
              <p:nvPr/>
            </p:nvSpPr>
            <p:spPr>
              <a:xfrm>
                <a:off x="15227808" y="4367605"/>
                <a:ext cx="1761368"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b="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4" name="TextBox 3">
                <a:extLst>
                  <a:ext uri="{FF2B5EF4-FFF2-40B4-BE49-F238E27FC236}">
                    <a16:creationId xmlns:a16="http://schemas.microsoft.com/office/drawing/2014/main" id="{F9C81598-E0D2-0B8F-40D0-BDF05E30CF96}"/>
                  </a:ext>
                </a:extLst>
              </p:cNvPr>
              <p:cNvSpPr txBox="1">
                <a:spLocks noRot="1" noChangeAspect="1" noMove="1" noResize="1" noEditPoints="1" noAdjustHandles="1" noChangeArrowheads="1" noChangeShapeType="1" noTextEdit="1"/>
              </p:cNvSpPr>
              <p:nvPr/>
            </p:nvSpPr>
            <p:spPr>
              <a:xfrm>
                <a:off x="15227808" y="4367605"/>
                <a:ext cx="1761368" cy="1723543"/>
              </a:xfrm>
              <a:prstGeom prst="rect">
                <a:avLst/>
              </a:prstGeom>
              <a:blipFill>
                <a:blip r:embed="rId7"/>
                <a:stretch>
                  <a:fillRect l="-5036" r="-5036"/>
                </a:stretch>
              </a:blipFill>
              <a:ln w="25400" cap="flat">
                <a:noFill/>
                <a:miter lim="400000"/>
              </a:ln>
              <a:effectLst/>
            </p:spPr>
            <p:txBody>
              <a:bodyPr/>
              <a:lstStyle/>
              <a:p>
                <a:r>
                  <a:rPr lang="en-US">
                    <a:noFill/>
                  </a:rPr>
                  <a:t> </a:t>
                </a:r>
              </a:p>
            </p:txBody>
          </p:sp>
        </mc:Fallback>
      </mc:AlternateContent>
      <p:sp>
        <p:nvSpPr>
          <p:cNvPr id="18" name="Rounded Rectangle 17">
            <a:extLst>
              <a:ext uri="{FF2B5EF4-FFF2-40B4-BE49-F238E27FC236}">
                <a16:creationId xmlns:a16="http://schemas.microsoft.com/office/drawing/2014/main" id="{58A83ED3-1344-268A-489D-0E7E399A9742}"/>
              </a:ext>
            </a:extLst>
          </p:cNvPr>
          <p:cNvSpPr/>
          <p:nvPr/>
        </p:nvSpPr>
        <p:spPr>
          <a:xfrm>
            <a:off x="1770888" y="13272950"/>
            <a:ext cx="28524453" cy="3575790"/>
          </a:xfrm>
          <a:prstGeom prst="roundRect">
            <a:avLst>
              <a:gd name="adj" fmla="val 6112"/>
            </a:avLst>
          </a:prstGeom>
          <a:solidFill>
            <a:srgbClr val="AFFFF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FBCF68D9-D856-966C-F2BA-AFDB373E37A3}"/>
                  </a:ext>
                </a:extLst>
              </p:cNvPr>
              <p:cNvSpPr txBox="1"/>
              <p:nvPr/>
            </p:nvSpPr>
            <p:spPr>
              <a:xfrm>
                <a:off x="2700885" y="13668561"/>
                <a:ext cx="12081147" cy="286693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d>
                      <m:dPr>
                        <m:ctrlPr>
                          <a:rPr lang="en-US" sz="8000" b="0" i="1" smtClean="0">
                            <a:latin typeface="Cambria Math" panose="02040503050406030204" pitchFamily="18" charset="0"/>
                          </a:rPr>
                        </m:ctrlPr>
                      </m:dPr>
                      <m:e>
                        <m:r>
                          <a:rPr lang="en-US" sz="8000" b="0" i="1" smtClean="0">
                            <a:latin typeface="Cambria Math" panose="02040503050406030204" pitchFamily="18" charset="0"/>
                          </a:rPr>
                          <m:t>𝑚</m:t>
                        </m:r>
                        <m:r>
                          <a:rPr lang="en-US" sz="8000" b="0" i="1" smtClean="0">
                            <a:latin typeface="Cambria Math" panose="02040503050406030204" pitchFamily="18" charset="0"/>
                          </a:rPr>
                          <m:t>,</m:t>
                        </m:r>
                        <m:r>
                          <a:rPr lang="en-US" sz="8000" b="0" i="1" smtClean="0">
                            <a:latin typeface="Cambria Math" panose="02040503050406030204" pitchFamily="18" charset="0"/>
                          </a:rPr>
                          <m:t>𝜎</m:t>
                        </m:r>
                        <m:r>
                          <a:rPr lang="en-US" sz="8000" b="0" i="1" smtClean="0">
                            <a:latin typeface="Cambria Math" panose="02040503050406030204" pitchFamily="18" charset="0"/>
                          </a:rPr>
                          <m:t>=</m:t>
                        </m:r>
                        <m:d>
                          <m:dPr>
                            <m:ctrlPr>
                              <a:rPr lang="en-US" sz="8000" b="0" i="1" smtClean="0">
                                <a:latin typeface="Cambria Math" panose="02040503050406030204" pitchFamily="18" charset="0"/>
                              </a:rPr>
                            </m:ctrlPr>
                          </m:dPr>
                          <m:e>
                            <m:r>
                              <a:rPr lang="en-US" sz="8000" b="0" i="1" smtClean="0">
                                <a:latin typeface="Cambria Math" panose="02040503050406030204" pitchFamily="18" charset="0"/>
                              </a:rPr>
                              <m:t>𝐴</m:t>
                            </m:r>
                            <m:r>
                              <a:rPr lang="en-US" sz="8000" b="0" i="1" smtClean="0">
                                <a:latin typeface="Cambria Math" panose="02040503050406030204" pitchFamily="18" charset="0"/>
                              </a:rPr>
                              <m:t>,</m:t>
                            </m:r>
                            <m:r>
                              <a:rPr lang="en-US" sz="8000" b="0" i="1" smtClean="0">
                                <a:latin typeface="Cambria Math" panose="02040503050406030204" pitchFamily="18" charset="0"/>
                              </a:rPr>
                              <m:t>𝑎</m:t>
                            </m:r>
                            <m:r>
                              <a:rPr lang="en-US" sz="8000" b="0" i="1" smtClean="0">
                                <a:latin typeface="Cambria Math" panose="02040503050406030204" pitchFamily="18" charset="0"/>
                              </a:rPr>
                              <m:t>,</m:t>
                            </m:r>
                            <m:r>
                              <a:rPr lang="en-US" sz="8000" b="0" i="1" smtClean="0">
                                <a:latin typeface="Cambria Math" panose="02040503050406030204" pitchFamily="18" charset="0"/>
                              </a:rPr>
                              <m:t>𝑏</m:t>
                            </m:r>
                          </m:e>
                        </m:d>
                      </m:e>
                    </m:d>
                  </m:oMath>
                </a14:m>
                <a:r>
                  <a:rPr lang="en-US" sz="8000" dirty="0"/>
                  <a:t> is valid for </a:t>
                </a:r>
                <a14:m>
                  <m:oMath xmlns:m="http://schemas.openxmlformats.org/officeDocument/2006/math">
                    <m:r>
                      <a:rPr lang="en-US" sz="8000" i="1">
                        <a:latin typeface="Cambria Math" panose="02040503050406030204" pitchFamily="18" charset="0"/>
                      </a:rPr>
                      <m:t>𝑝</m:t>
                    </m:r>
                    <m:r>
                      <a:rPr lang="en-US" sz="8000" b="0" i="1" smtClean="0">
                        <a:latin typeface="Cambria Math" panose="02040503050406030204" pitchFamily="18" charset="0"/>
                      </a:rPr>
                      <m:t>𝑘</m:t>
                    </m:r>
                    <m:r>
                      <a:rPr lang="en-US" sz="8000" b="0" i="1" smtClean="0">
                        <a:latin typeface="Cambria Math" panose="02040503050406030204" pitchFamily="18" charset="0"/>
                      </a:rPr>
                      <m:t>∈</m:t>
                    </m:r>
                    <m:r>
                      <a:rPr lang="en-US" sz="8000" b="0" i="1" smtClean="0">
                        <a:latin typeface="Cambria Math" panose="02040503050406030204" pitchFamily="18" charset="0"/>
                      </a:rPr>
                      <m:t>𝔾</m:t>
                    </m:r>
                  </m:oMath>
                </a14:m>
                <a:endParaRPr lang="en-US" sz="8000" dirty="0"/>
              </a:p>
            </p:txBody>
          </p:sp>
        </mc:Choice>
        <mc:Fallback>
          <p:sp>
            <p:nvSpPr>
              <p:cNvPr id="19" name="TextBox 18">
                <a:extLst>
                  <a:ext uri="{FF2B5EF4-FFF2-40B4-BE49-F238E27FC236}">
                    <a16:creationId xmlns:a16="http://schemas.microsoft.com/office/drawing/2014/main" id="{FBCF68D9-D856-966C-F2BA-AFDB373E37A3}"/>
                  </a:ext>
                </a:extLst>
              </p:cNvPr>
              <p:cNvSpPr txBox="1">
                <a:spLocks noRot="1" noChangeAspect="1" noMove="1" noResize="1" noEditPoints="1" noAdjustHandles="1" noChangeArrowheads="1" noChangeShapeType="1" noTextEdit="1"/>
              </p:cNvSpPr>
              <p:nvPr/>
            </p:nvSpPr>
            <p:spPr>
              <a:xfrm>
                <a:off x="2700885" y="13668561"/>
                <a:ext cx="12081147" cy="2866933"/>
              </a:xfrm>
              <a:prstGeom prst="rect">
                <a:avLst/>
              </a:prstGeom>
              <a:blipFill>
                <a:blip r:embed="rId8"/>
                <a:stretch>
                  <a:fillRect l="-3992" t="-3084" b="-15859"/>
                </a:stretch>
              </a:blipFill>
              <a:ln w="254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17E9DE28-1767-9A29-1826-DB9D3C17005D}"/>
                  </a:ext>
                </a:extLst>
              </p:cNvPr>
              <p:cNvSpPr txBox="1"/>
              <p:nvPr/>
            </p:nvSpPr>
            <p:spPr>
              <a:xfrm>
                <a:off x="17434943" y="14192038"/>
                <a:ext cx="12860398" cy="158267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p>
                        <m:sSupPr>
                          <m:ctrlPr>
                            <a:rPr lang="en-US" sz="8000" b="0" i="1" smtClean="0">
                              <a:latin typeface="Cambria Math" panose="02040503050406030204" pitchFamily="18" charset="0"/>
                            </a:rPr>
                          </m:ctrlPr>
                        </m:sSupPr>
                        <m:e>
                          <m:r>
                            <a:rPr lang="en-US" sz="8000" b="0" i="1" smtClean="0">
                              <a:latin typeface="Cambria Math" panose="02040503050406030204" pitchFamily="18" charset="0"/>
                            </a:rPr>
                            <m:t>𝑔</m:t>
                          </m:r>
                        </m:e>
                        <m:sup>
                          <m:r>
                            <a:rPr lang="en-US" sz="8000" b="0" i="1" smtClean="0">
                              <a:latin typeface="Cambria Math" panose="02040503050406030204" pitchFamily="18" charset="0"/>
                            </a:rPr>
                            <m:t>𝑎</m:t>
                          </m:r>
                        </m:sup>
                      </m:sSup>
                      <m:sSup>
                        <m:sSupPr>
                          <m:ctrlPr>
                            <a:rPr lang="en-US" sz="8000" b="0" i="1" smtClean="0">
                              <a:latin typeface="Cambria Math" panose="02040503050406030204" pitchFamily="18" charset="0"/>
                            </a:rPr>
                          </m:ctrlPr>
                        </m:sSupPr>
                        <m:e>
                          <m:r>
                            <a:rPr lang="en-US" sz="8000" b="0" i="1" smtClean="0">
                              <a:latin typeface="Cambria Math" panose="02040503050406030204" pitchFamily="18" charset="0"/>
                            </a:rPr>
                            <m:t>𝑍</m:t>
                          </m:r>
                        </m:e>
                        <m:sup>
                          <m:r>
                            <a:rPr lang="en-US" sz="8000" b="0" i="1" smtClean="0">
                              <a:latin typeface="Cambria Math" panose="02040503050406030204" pitchFamily="18" charset="0"/>
                            </a:rPr>
                            <m:t>𝑏</m:t>
                          </m:r>
                        </m:sup>
                      </m:sSup>
                      <m:r>
                        <a:rPr lang="en-US" sz="8000" b="0" i="1" smtClean="0">
                          <a:latin typeface="Cambria Math" panose="02040503050406030204" pitchFamily="18" charset="0"/>
                        </a:rPr>
                        <m:t>=</m:t>
                      </m:r>
                      <m:r>
                        <a:rPr lang="en-US" sz="8000" b="0" i="1" smtClean="0">
                          <a:latin typeface="Cambria Math" panose="02040503050406030204" pitchFamily="18" charset="0"/>
                        </a:rPr>
                        <m:t>𝐴</m:t>
                      </m:r>
                      <m:r>
                        <a:rPr lang="en-US" sz="8000" b="0" i="1" smtClean="0">
                          <a:latin typeface="Cambria Math" panose="02040503050406030204" pitchFamily="18" charset="0"/>
                        </a:rPr>
                        <m:t>⋅</m:t>
                      </m:r>
                      <m:r>
                        <a:rPr lang="en-US" sz="8000" b="0" i="1" smtClean="0">
                          <a:latin typeface="Cambria Math" panose="02040503050406030204" pitchFamily="18" charset="0"/>
                        </a:rPr>
                        <m:t>𝑝</m:t>
                      </m:r>
                      <m:sSup>
                        <m:sSupPr>
                          <m:ctrlPr>
                            <a:rPr lang="en-US" sz="8000" b="0" i="1" smtClean="0">
                              <a:latin typeface="Cambria Math" panose="02040503050406030204" pitchFamily="18" charset="0"/>
                            </a:rPr>
                          </m:ctrlPr>
                        </m:sSupPr>
                        <m:e>
                          <m:r>
                            <a:rPr lang="en-US" sz="8000" b="0" i="1" smtClean="0">
                              <a:latin typeface="Cambria Math" panose="02040503050406030204" pitchFamily="18" charset="0"/>
                            </a:rPr>
                            <m:t>𝑘</m:t>
                          </m:r>
                        </m:e>
                        <m:sup>
                          <m:sSub>
                            <m:sSubPr>
                              <m:ctrlPr>
                                <a:rPr lang="en-US" sz="8000" i="1">
                                  <a:latin typeface="Cambria Math" panose="02040503050406030204" pitchFamily="18" charset="0"/>
                                </a:rPr>
                              </m:ctrlPr>
                            </m:sSubPr>
                            <m:e>
                              <m:r>
                                <a:rPr lang="en-US" sz="8000" i="1">
                                  <a:latin typeface="Cambria Math" panose="02040503050406030204" pitchFamily="18" charset="0"/>
                                </a:rPr>
                                <m:t>𝐻</m:t>
                              </m:r>
                            </m:e>
                            <m:sub>
                              <m:r>
                                <a:rPr lang="en-US" sz="8000" i="1">
                                  <a:latin typeface="Cambria Math" panose="02040503050406030204" pitchFamily="18" charset="0"/>
                                </a:rPr>
                                <m:t>2</m:t>
                              </m:r>
                            </m:sub>
                          </m:sSub>
                          <m:d>
                            <m:dPr>
                              <m:ctrlPr>
                                <a:rPr lang="en-US" sz="8000" i="1">
                                  <a:latin typeface="Cambria Math" panose="02040503050406030204" pitchFamily="18" charset="0"/>
                                </a:rPr>
                              </m:ctrlPr>
                            </m:dPr>
                            <m:e>
                              <m:r>
                                <a:rPr lang="en-US" sz="8000" i="1">
                                  <a:latin typeface="Cambria Math" panose="02040503050406030204" pitchFamily="18" charset="0"/>
                                </a:rPr>
                                <m:t>𝑝𝑘</m:t>
                              </m:r>
                              <m:r>
                                <a:rPr lang="en-US" sz="8000" i="1">
                                  <a:latin typeface="Cambria Math" panose="02040503050406030204" pitchFamily="18" charset="0"/>
                                </a:rPr>
                                <m:t>,</m:t>
                              </m:r>
                              <m:r>
                                <a:rPr lang="en-US" sz="8000" i="1">
                                  <a:latin typeface="Cambria Math" panose="02040503050406030204" pitchFamily="18" charset="0"/>
                                </a:rPr>
                                <m:t>𝑚</m:t>
                              </m:r>
                              <m:r>
                                <a:rPr lang="en-US" sz="8000" i="1">
                                  <a:latin typeface="Cambria Math" panose="02040503050406030204" pitchFamily="18" charset="0"/>
                                </a:rPr>
                                <m:t>,</m:t>
                              </m:r>
                              <m:r>
                                <a:rPr lang="en-US" sz="8000" b="0" i="1" smtClean="0">
                                  <a:latin typeface="Cambria Math" panose="02040503050406030204" pitchFamily="18" charset="0"/>
                                </a:rPr>
                                <m:t>𝐴</m:t>
                              </m:r>
                            </m:e>
                          </m:d>
                        </m:sup>
                      </m:sSup>
                    </m:oMath>
                  </m:oMathPara>
                </a14:m>
                <a:endParaRPr kumimoji="0" lang="en-US" sz="8000" i="0" u="none" strike="noStrike" cap="none" spc="0" normalizeH="0" baseline="0" dirty="0">
                  <a:ln>
                    <a:noFill/>
                  </a:ln>
                  <a:solidFill>
                    <a:srgbClr val="000000"/>
                  </a:solidFill>
                  <a:effectLst/>
                  <a:uFillTx/>
                  <a:sym typeface="Calibri"/>
                </a:endParaRPr>
              </a:p>
            </p:txBody>
          </p:sp>
        </mc:Choice>
        <mc:Fallback>
          <p:sp>
            <p:nvSpPr>
              <p:cNvPr id="20" name="TextBox 19">
                <a:extLst>
                  <a:ext uri="{FF2B5EF4-FFF2-40B4-BE49-F238E27FC236}">
                    <a16:creationId xmlns:a16="http://schemas.microsoft.com/office/drawing/2014/main" id="{17E9DE28-1767-9A29-1826-DB9D3C17005D}"/>
                  </a:ext>
                </a:extLst>
              </p:cNvPr>
              <p:cNvSpPr txBox="1">
                <a:spLocks noRot="1" noChangeAspect="1" noMove="1" noResize="1" noEditPoints="1" noAdjustHandles="1" noChangeArrowheads="1" noChangeShapeType="1" noTextEdit="1"/>
              </p:cNvSpPr>
              <p:nvPr/>
            </p:nvSpPr>
            <p:spPr>
              <a:xfrm>
                <a:off x="17434943" y="14192038"/>
                <a:ext cx="12860398" cy="1582671"/>
              </a:xfrm>
              <a:prstGeom prst="rect">
                <a:avLst/>
              </a:prstGeom>
              <a:blipFill>
                <a:blip r:embed="rId9"/>
                <a:stretch>
                  <a:fillRect b="-8730"/>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8A57BBA-BD0A-7D7D-9DC4-6637978B0C5E}"/>
                  </a:ext>
                </a:extLst>
              </p:cNvPr>
              <p:cNvSpPr txBox="1"/>
              <p:nvPr/>
            </p:nvSpPr>
            <p:spPr>
              <a:xfrm>
                <a:off x="15227803" y="14068926"/>
                <a:ext cx="1761368"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b="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1" name="TextBox 20">
                <a:extLst>
                  <a:ext uri="{FF2B5EF4-FFF2-40B4-BE49-F238E27FC236}">
                    <a16:creationId xmlns:a16="http://schemas.microsoft.com/office/drawing/2014/main" id="{D8A57BBA-BD0A-7D7D-9DC4-6637978B0C5E}"/>
                  </a:ext>
                </a:extLst>
              </p:cNvPr>
              <p:cNvSpPr txBox="1">
                <a:spLocks noRot="1" noChangeAspect="1" noMove="1" noResize="1" noEditPoints="1" noAdjustHandles="1" noChangeArrowheads="1" noChangeShapeType="1" noTextEdit="1"/>
              </p:cNvSpPr>
              <p:nvPr/>
            </p:nvSpPr>
            <p:spPr>
              <a:xfrm>
                <a:off x="15227803" y="14068926"/>
                <a:ext cx="1761368" cy="1723543"/>
              </a:xfrm>
              <a:prstGeom prst="rect">
                <a:avLst/>
              </a:prstGeom>
              <a:blipFill>
                <a:blip r:embed="rId7"/>
                <a:stretch>
                  <a:fillRect l="-5036" r="-5036"/>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DCAF9BB-D675-B1B8-40CF-12D28746F743}"/>
                  </a:ext>
                </a:extLst>
              </p:cNvPr>
              <p:cNvSpPr txBox="1"/>
              <p:nvPr/>
            </p:nvSpPr>
            <p:spPr>
              <a:xfrm>
                <a:off x="1770887" y="1541456"/>
                <a:ext cx="19697635"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solidFill>
                      <a:schemeClr val="tx1"/>
                    </a:solidFill>
                  </a:rPr>
                  <a:t>Signatures </a:t>
                </a:r>
                <a:r>
                  <a:rPr lang="en-US" sz="9600" dirty="0" err="1">
                    <a:solidFill>
                      <a:schemeClr val="tx1"/>
                    </a:solidFill>
                  </a:rPr>
                  <a:t>produc</a:t>
                </a:r>
                <a:r>
                  <a:rPr lang="en-US" sz="9600" dirty="0">
                    <a:solidFill>
                      <a:schemeClr val="tx1"/>
                    </a:solidFill>
                  </a:rPr>
                  <a:t>ed by </a:t>
                </a:r>
                <a14:m>
                  <m:oMath xmlns:m="http://schemas.openxmlformats.org/officeDocument/2006/math">
                    <m:r>
                      <m:rPr>
                        <m:nor/>
                      </m:rPr>
                      <a:rPr kumimoji="0" lang="en-US" sz="9600" b="0" i="0" u="none" strike="noStrike" cap="none" spc="0" normalizeH="0" baseline="0" dirty="0" smtClean="0">
                        <a:ln>
                          <a:noFill/>
                        </a:ln>
                        <a:solidFill>
                          <a:srgbClr val="000000"/>
                        </a:solidFill>
                        <a:effectLst/>
                        <a:uFillTx/>
                        <a:sym typeface="Calibri"/>
                      </a:rPr>
                      <m:t>FROST</m:t>
                    </m:r>
                    <m:d>
                      <m:dPr>
                        <m:begChr m:val="["/>
                        <m:endChr m:val="]"/>
                        <m:ctrlPr>
                          <a:rPr kumimoji="0" lang="en-US" sz="9600" b="0" i="1" u="none" strike="noStrike" cap="none" spc="0" normalizeH="0" baseline="0" smtClean="0">
                            <a:ln>
                              <a:noFill/>
                            </a:ln>
                            <a:solidFill>
                              <a:srgbClr val="000000"/>
                            </a:solidFill>
                            <a:effectLst/>
                            <a:uFillTx/>
                            <a:latin typeface="Cambria Math" panose="02040503050406030204" pitchFamily="18" charset="0"/>
                            <a:sym typeface="Calibri"/>
                          </a:rPr>
                        </m:ctrlPr>
                      </m:dPr>
                      <m:e>
                        <m:r>
                          <m:rPr>
                            <m:nor/>
                          </m:rPr>
                          <a:rPr lang="en-US" sz="9600" b="0" i="0" dirty="0" smtClean="0">
                            <a:solidFill>
                              <a:schemeClr val="tx1"/>
                            </a:solidFill>
                            <a:sym typeface="Calibri"/>
                          </a:rPr>
                          <m:t>LHF</m:t>
                        </m:r>
                      </m:e>
                    </m:d>
                    <m:r>
                      <a:rPr kumimoji="0" lang="en-US" sz="9600" b="0" i="1" u="none" strike="noStrike" cap="none" spc="0" normalizeH="0" baseline="0" smtClean="0">
                        <a:ln>
                          <a:noFill/>
                        </a:ln>
                        <a:solidFill>
                          <a:schemeClr val="tx1"/>
                        </a:solidFill>
                        <a:effectLst/>
                        <a:uFillTx/>
                        <a:latin typeface="Cambria Math" panose="02040503050406030204" pitchFamily="18" charset="0"/>
                        <a:sym typeface="Calibri"/>
                      </a:rPr>
                      <m:t>:</m:t>
                    </m:r>
                  </m:oMath>
                </a14:m>
                <a:endParaRPr kumimoji="0" lang="en-US" sz="9600" i="0" u="none" strike="noStrike" cap="none" spc="0" normalizeH="0" baseline="0" dirty="0">
                  <a:ln>
                    <a:noFill/>
                  </a:ln>
                  <a:solidFill>
                    <a:schemeClr val="tx1"/>
                  </a:solidFill>
                  <a:effectLst/>
                  <a:uFillTx/>
                  <a:sym typeface="Calibri"/>
                </a:endParaRPr>
              </a:p>
            </p:txBody>
          </p:sp>
        </mc:Choice>
        <mc:Fallback xmlns="">
          <p:sp>
            <p:nvSpPr>
              <p:cNvPr id="24" name="TextBox 23">
                <a:extLst>
                  <a:ext uri="{FF2B5EF4-FFF2-40B4-BE49-F238E27FC236}">
                    <a16:creationId xmlns:a16="http://schemas.microsoft.com/office/drawing/2014/main" id="{CDCAF9BB-D675-B1B8-40CF-12D28746F743}"/>
                  </a:ext>
                </a:extLst>
              </p:cNvPr>
              <p:cNvSpPr txBox="1">
                <a:spLocks noRot="1" noChangeAspect="1" noMove="1" noResize="1" noEditPoints="1" noAdjustHandles="1" noChangeArrowheads="1" noChangeShapeType="1" noTextEdit="1"/>
              </p:cNvSpPr>
              <p:nvPr/>
            </p:nvSpPr>
            <p:spPr>
              <a:xfrm>
                <a:off x="1770887" y="1541456"/>
                <a:ext cx="19697635" cy="1723543"/>
              </a:xfrm>
              <a:prstGeom prst="rect">
                <a:avLst/>
              </a:prstGeom>
              <a:blipFill>
                <a:blip r:embed="rId10"/>
                <a:stretch>
                  <a:fillRect l="-3093" t="-14599" b="-33577"/>
                </a:stretch>
              </a:blipFill>
              <a:ln w="254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6E78FE36-0725-BCE6-B9C1-BAE397E3B10E}"/>
                  </a:ext>
                </a:extLst>
              </p:cNvPr>
              <p:cNvSpPr txBox="1"/>
              <p:nvPr/>
            </p:nvSpPr>
            <p:spPr>
              <a:xfrm>
                <a:off x="22506989" y="8043425"/>
                <a:ext cx="7325311" cy="130312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r>
                      <a:rPr lang="en-US" sz="6600" b="0" i="1" smtClean="0">
                        <a:latin typeface="Cambria Math" panose="02040503050406030204" pitchFamily="18" charset="0"/>
                      </a:rPr>
                      <m:t>𝑍</m:t>
                    </m:r>
                  </m:oMath>
                </a14:m>
                <a:r>
                  <a:rPr kumimoji="0" lang="en-US" sz="6600" i="0" u="none" strike="noStrike" cap="none" spc="0" normalizeH="0" baseline="0" dirty="0">
                    <a:ln>
                      <a:noFill/>
                    </a:ln>
                    <a:solidFill>
                      <a:schemeClr val="tx1"/>
                    </a:solidFill>
                    <a:effectLst/>
                    <a:uFillTx/>
                    <a:sym typeface="Calibri"/>
                  </a:rPr>
                  <a:t> another generator</a:t>
                </a:r>
              </a:p>
            </p:txBody>
          </p:sp>
        </mc:Choice>
        <mc:Fallback>
          <p:sp>
            <p:nvSpPr>
              <p:cNvPr id="25" name="TextBox 24">
                <a:extLst>
                  <a:ext uri="{FF2B5EF4-FFF2-40B4-BE49-F238E27FC236}">
                    <a16:creationId xmlns:a16="http://schemas.microsoft.com/office/drawing/2014/main" id="{6E78FE36-0725-BCE6-B9C1-BAE397E3B10E}"/>
                  </a:ext>
                </a:extLst>
              </p:cNvPr>
              <p:cNvSpPr txBox="1">
                <a:spLocks noRot="1" noChangeAspect="1" noMove="1" noResize="1" noEditPoints="1" noAdjustHandles="1" noChangeArrowheads="1" noChangeShapeType="1" noTextEdit="1"/>
              </p:cNvSpPr>
              <p:nvPr/>
            </p:nvSpPr>
            <p:spPr>
              <a:xfrm>
                <a:off x="22506989" y="8043425"/>
                <a:ext cx="7325311" cy="1303124"/>
              </a:xfrm>
              <a:prstGeom prst="rect">
                <a:avLst/>
              </a:prstGeom>
              <a:blipFill>
                <a:blip r:embed="rId11"/>
                <a:stretch>
                  <a:fillRect l="-2249" t="-9709" r="-3806" b="-25243"/>
                </a:stretch>
              </a:blipFill>
              <a:ln w="25400" cap="flat">
                <a:noFill/>
                <a:miter lim="400000"/>
              </a:ln>
              <a:effectLst/>
            </p:spPr>
            <p:txBody>
              <a:bodyPr/>
              <a:lstStyle/>
              <a:p>
                <a:r>
                  <a:rPr lang="en-US">
                    <a:noFill/>
                  </a:rPr>
                  <a:t> </a:t>
                </a:r>
              </a:p>
            </p:txBody>
          </p:sp>
        </mc:Fallback>
      </mc:AlternateContent>
      <p:sp>
        <p:nvSpPr>
          <p:cNvPr id="29" name="TextBox 28">
            <a:extLst>
              <a:ext uri="{FF2B5EF4-FFF2-40B4-BE49-F238E27FC236}">
                <a16:creationId xmlns:a16="http://schemas.microsoft.com/office/drawing/2014/main" id="{8C15EC0C-3799-02C5-FBC9-97EE78934256}"/>
              </a:ext>
            </a:extLst>
          </p:cNvPr>
          <p:cNvSpPr txBox="1"/>
          <p:nvPr/>
        </p:nvSpPr>
        <p:spPr>
          <a:xfrm>
            <a:off x="17814820" y="16974655"/>
            <a:ext cx="12761333" cy="1477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8000" dirty="0"/>
              <a:t>Okamoto’s signatures [</a:t>
            </a:r>
            <a:r>
              <a:rPr lang="en-US" sz="8000" dirty="0">
                <a:solidFill>
                  <a:schemeClr val="accent1"/>
                </a:solidFill>
              </a:rPr>
              <a:t>Oka93</a:t>
            </a:r>
            <a:r>
              <a:rPr lang="en-US" sz="8000" dirty="0"/>
              <a:t>]</a:t>
            </a:r>
            <a:endParaRPr kumimoji="0" lang="en-US" sz="8000" i="0" u="none" strike="noStrike" cap="none" spc="0" normalizeH="0" baseline="0" dirty="0">
              <a:ln>
                <a:noFill/>
              </a:ln>
              <a:solidFill>
                <a:schemeClr val="tx1"/>
              </a:solidFill>
              <a:effectLst/>
              <a:uFillTx/>
              <a:sym typeface="Calibri"/>
            </a:endParaRPr>
          </a:p>
        </p:txBody>
      </p:sp>
    </p:spTree>
    <p:extLst>
      <p:ext uri="{BB962C8B-B14F-4D97-AF65-F5344CB8AC3E}">
        <p14:creationId xmlns:p14="http://schemas.microsoft.com/office/powerpoint/2010/main" val="42390495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9" grpId="0"/>
      <p:bldP spid="3" grpId="0"/>
      <p:bldP spid="18" grpId="0" animBg="1"/>
      <p:bldP spid="19" grpId="0"/>
      <p:bldP spid="20" grpId="0"/>
      <p:bldP spid="21" grpId="0"/>
      <p:bldP spid="25"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a:extLst>
              <a:ext uri="{FF2B5EF4-FFF2-40B4-BE49-F238E27FC236}">
                <a16:creationId xmlns:a16="http://schemas.microsoft.com/office/drawing/2014/main" id="{FBD5BED5-2642-09EE-F6F1-6D9AC2A171B4}"/>
              </a:ext>
            </a:extLst>
          </p:cNvPr>
          <p:cNvSpPr/>
          <p:nvPr/>
        </p:nvSpPr>
        <p:spPr>
          <a:xfrm>
            <a:off x="11735368" y="15707914"/>
            <a:ext cx="11706518" cy="3200870"/>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6" name="Rounded Rectangle 5">
            <a:extLst>
              <a:ext uri="{FF2B5EF4-FFF2-40B4-BE49-F238E27FC236}">
                <a16:creationId xmlns:a16="http://schemas.microsoft.com/office/drawing/2014/main" id="{EE0E28EF-247C-BA46-A4F2-91DC1B296357}"/>
              </a:ext>
            </a:extLst>
          </p:cNvPr>
          <p:cNvSpPr/>
          <p:nvPr/>
        </p:nvSpPr>
        <p:spPr>
          <a:xfrm>
            <a:off x="6909717" y="12712380"/>
            <a:ext cx="5407921" cy="1718364"/>
          </a:xfrm>
          <a:prstGeom prst="roundRect">
            <a:avLst>
              <a:gd name="adj" fmla="val 22259"/>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7" name="Rounded Rectangle 6">
            <a:extLst>
              <a:ext uri="{FF2B5EF4-FFF2-40B4-BE49-F238E27FC236}">
                <a16:creationId xmlns:a16="http://schemas.microsoft.com/office/drawing/2014/main" id="{4D6E5CFA-7D9C-4736-46B1-118C9B0F27DE}"/>
              </a:ext>
            </a:extLst>
          </p:cNvPr>
          <p:cNvSpPr/>
          <p:nvPr/>
        </p:nvSpPr>
        <p:spPr>
          <a:xfrm>
            <a:off x="6587250" y="6129138"/>
            <a:ext cx="6246189" cy="3857711"/>
          </a:xfrm>
          <a:prstGeom prst="roundRect">
            <a:avLst>
              <a:gd name="adj" fmla="val 6112"/>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9BA66BF-C020-CD9A-FB55-52E5B7E6B280}"/>
                  </a:ext>
                </a:extLst>
              </p:cNvPr>
              <p:cNvSpPr txBox="1"/>
              <p:nvPr/>
            </p:nvSpPr>
            <p:spPr>
              <a:xfrm>
                <a:off x="6996630" y="7866217"/>
                <a:ext cx="5542537"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m:rPr>
                          <m:nor/>
                        </m:rPr>
                        <a:rPr kumimoji="0" lang="en-US" sz="9600" b="0" i="0" u="none" strike="noStrike" cap="none" spc="0" normalizeH="0" baseline="0" dirty="0" smtClean="0">
                          <a:ln>
                            <a:noFill/>
                          </a:ln>
                          <a:solidFill>
                            <a:srgbClr val="000000"/>
                          </a:solidFill>
                          <a:effectLst/>
                          <a:uFillTx/>
                          <a:ea typeface="+mn-ea"/>
                          <a:cs typeface="+mn-cs"/>
                          <a:sym typeface="Calibri"/>
                        </a:rPr>
                        <m:t>FROST</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𝔾</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8" name="TextBox 7">
                <a:extLst>
                  <a:ext uri="{FF2B5EF4-FFF2-40B4-BE49-F238E27FC236}">
                    <a16:creationId xmlns:a16="http://schemas.microsoft.com/office/drawing/2014/main" id="{49BA66BF-C020-CD9A-FB55-52E5B7E6B280}"/>
                  </a:ext>
                </a:extLst>
              </p:cNvPr>
              <p:cNvSpPr txBox="1">
                <a:spLocks noRot="1" noChangeAspect="1" noMove="1" noResize="1" noEditPoints="1" noAdjustHandles="1" noChangeArrowheads="1" noChangeShapeType="1" noTextEdit="1"/>
              </p:cNvSpPr>
              <p:nvPr/>
            </p:nvSpPr>
            <p:spPr>
              <a:xfrm>
                <a:off x="6996630" y="7866217"/>
                <a:ext cx="5542537" cy="1723543"/>
              </a:xfrm>
              <a:prstGeom prst="rect">
                <a:avLst/>
              </a:prstGeom>
              <a:blipFill>
                <a:blip r:embed="rId3"/>
                <a:stretch>
                  <a:fillRect l="-1602" r="-4577" b="-21168"/>
                </a:stretch>
              </a:blipFill>
              <a:ln w="25400" cap="flat">
                <a:noFill/>
                <a:miter lim="400000"/>
              </a:ln>
              <a:effectLst/>
            </p:spPr>
            <p:txBody>
              <a:bodyPr/>
              <a:lstStyle/>
              <a:p>
                <a:r>
                  <a:rPr lang="en-US">
                    <a:noFill/>
                  </a:rPr>
                  <a:t> </a:t>
                </a:r>
              </a:p>
            </p:txBody>
          </p:sp>
        </mc:Fallback>
      </mc:AlternateContent>
      <p:sp>
        <p:nvSpPr>
          <p:cNvPr id="9" name="TextBox 8">
            <a:extLst>
              <a:ext uri="{FF2B5EF4-FFF2-40B4-BE49-F238E27FC236}">
                <a16:creationId xmlns:a16="http://schemas.microsoft.com/office/drawing/2014/main" id="{ED661BA1-E22B-44EC-605B-8F1AE014D29D}"/>
              </a:ext>
            </a:extLst>
          </p:cNvPr>
          <p:cNvSpPr txBox="1"/>
          <p:nvPr/>
        </p:nvSpPr>
        <p:spPr>
          <a:xfrm>
            <a:off x="6909717" y="6129138"/>
            <a:ext cx="557780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Security of</a:t>
            </a:r>
          </a:p>
        </p:txBody>
      </p:sp>
      <p:sp>
        <p:nvSpPr>
          <p:cNvPr id="10" name="TextBox 9">
            <a:extLst>
              <a:ext uri="{FF2B5EF4-FFF2-40B4-BE49-F238E27FC236}">
                <a16:creationId xmlns:a16="http://schemas.microsoft.com/office/drawing/2014/main" id="{223FC08F-F97D-9FC7-B222-5DCBD25212C8}"/>
              </a:ext>
            </a:extLst>
          </p:cNvPr>
          <p:cNvSpPr txBox="1"/>
          <p:nvPr/>
        </p:nvSpPr>
        <p:spPr>
          <a:xfrm>
            <a:off x="7153983" y="12707200"/>
            <a:ext cx="491835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(A)OMDL</a:t>
            </a:r>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p:cxnSp>
        <p:nvCxnSpPr>
          <p:cNvPr id="11" name="Straight Arrow Connector 10">
            <a:extLst>
              <a:ext uri="{FF2B5EF4-FFF2-40B4-BE49-F238E27FC236}">
                <a16:creationId xmlns:a16="http://schemas.microsoft.com/office/drawing/2014/main" id="{F62CE33B-CF12-3B91-8297-C346CCE264B9}"/>
              </a:ext>
            </a:extLst>
          </p:cNvPr>
          <p:cNvCxnSpPr>
            <a:cxnSpLocks/>
          </p:cNvCxnSpPr>
          <p:nvPr/>
        </p:nvCxnSpPr>
        <p:spPr>
          <a:xfrm>
            <a:off x="9613160" y="9986849"/>
            <a:ext cx="0" cy="2725530"/>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12" name="Rounded Rectangle 11">
            <a:extLst>
              <a:ext uri="{FF2B5EF4-FFF2-40B4-BE49-F238E27FC236}">
                <a16:creationId xmlns:a16="http://schemas.microsoft.com/office/drawing/2014/main" id="{BB198812-9A9C-7C2B-8058-64B6AF442C8B}"/>
              </a:ext>
            </a:extLst>
          </p:cNvPr>
          <p:cNvSpPr/>
          <p:nvPr/>
        </p:nvSpPr>
        <p:spPr>
          <a:xfrm>
            <a:off x="17923328" y="12712379"/>
            <a:ext cx="8979496" cy="1718343"/>
          </a:xfrm>
          <a:prstGeom prst="roundRect">
            <a:avLst>
              <a:gd name="adj" fmla="val 17680"/>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13" name="Rounded Rectangle 12">
            <a:extLst>
              <a:ext uri="{FF2B5EF4-FFF2-40B4-BE49-F238E27FC236}">
                <a16:creationId xmlns:a16="http://schemas.microsoft.com/office/drawing/2014/main" id="{CEF178D2-5B45-0738-1176-F77556394783}"/>
              </a:ext>
            </a:extLst>
          </p:cNvPr>
          <p:cNvSpPr/>
          <p:nvPr/>
        </p:nvSpPr>
        <p:spPr>
          <a:xfrm>
            <a:off x="18686723" y="6129138"/>
            <a:ext cx="7081074" cy="3857711"/>
          </a:xfrm>
          <a:prstGeom prst="roundRect">
            <a:avLst>
              <a:gd name="adj" fmla="val 6112"/>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009C5CD-B23D-637D-BE98-7B357F34B92E}"/>
                  </a:ext>
                </a:extLst>
              </p:cNvPr>
              <p:cNvSpPr txBox="1"/>
              <p:nvPr/>
            </p:nvSpPr>
            <p:spPr>
              <a:xfrm>
                <a:off x="19096103" y="7866217"/>
                <a:ext cx="6493118"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m:rPr>
                          <m:nor/>
                        </m:rPr>
                        <a:rPr lang="en-US" sz="9600" dirty="0"/>
                        <m:t>FROST</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m:rPr>
                          <m:nor/>
                        </m:rPr>
                        <a:rPr kumimoji="0" lang="en-US" sz="9600" b="0" i="0" u="none" strike="noStrike" cap="none" spc="0" normalizeH="0" baseline="0" dirty="0" smtClean="0">
                          <a:ln>
                            <a:noFill/>
                          </a:ln>
                          <a:solidFill>
                            <a:srgbClr val="000000"/>
                          </a:solidFill>
                          <a:effectLst/>
                          <a:uFillTx/>
                          <a:ea typeface="+mn-ea"/>
                          <a:cs typeface="+mn-cs"/>
                          <a:sym typeface="Calibri"/>
                        </a:rPr>
                        <m:t>LHF</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4" name="TextBox 13">
                <a:extLst>
                  <a:ext uri="{FF2B5EF4-FFF2-40B4-BE49-F238E27FC236}">
                    <a16:creationId xmlns:a16="http://schemas.microsoft.com/office/drawing/2014/main" id="{2009C5CD-B23D-637D-BE98-7B357F34B92E}"/>
                  </a:ext>
                </a:extLst>
              </p:cNvPr>
              <p:cNvSpPr txBox="1">
                <a:spLocks noRot="1" noChangeAspect="1" noMove="1" noResize="1" noEditPoints="1" noAdjustHandles="1" noChangeArrowheads="1" noChangeShapeType="1" noTextEdit="1"/>
              </p:cNvSpPr>
              <p:nvPr/>
            </p:nvSpPr>
            <p:spPr>
              <a:xfrm>
                <a:off x="19096103" y="7866217"/>
                <a:ext cx="6493118" cy="1723543"/>
              </a:xfrm>
              <a:prstGeom prst="rect">
                <a:avLst/>
              </a:prstGeom>
              <a:blipFill>
                <a:blip r:embed="rId4"/>
                <a:stretch>
                  <a:fillRect l="-1170" r="-3704" b="-21168"/>
                </a:stretch>
              </a:blipFill>
              <a:ln w="25400" cap="flat">
                <a:noFill/>
                <a:miter lim="400000"/>
              </a:ln>
              <a:effectLst/>
            </p:spPr>
            <p:txBody>
              <a:bodyPr/>
              <a:lstStyle/>
              <a:p>
                <a:r>
                  <a:rPr lang="en-US">
                    <a:noFill/>
                  </a:rPr>
                  <a:t> </a:t>
                </a:r>
              </a:p>
            </p:txBody>
          </p:sp>
        </mc:Fallback>
      </mc:AlternateContent>
      <p:sp>
        <p:nvSpPr>
          <p:cNvPr id="15" name="TextBox 14">
            <a:extLst>
              <a:ext uri="{FF2B5EF4-FFF2-40B4-BE49-F238E27FC236}">
                <a16:creationId xmlns:a16="http://schemas.microsoft.com/office/drawing/2014/main" id="{5290EC9B-D17E-C740-5EA7-59BE4CD9000E}"/>
              </a:ext>
            </a:extLst>
          </p:cNvPr>
          <p:cNvSpPr txBox="1"/>
          <p:nvPr/>
        </p:nvSpPr>
        <p:spPr>
          <a:xfrm>
            <a:off x="19438358" y="6129138"/>
            <a:ext cx="557780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Security of</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A32E687-2A73-DDFD-36AE-DDDF4BF3FD2D}"/>
                  </a:ext>
                </a:extLst>
              </p:cNvPr>
              <p:cNvSpPr txBox="1"/>
              <p:nvPr/>
            </p:nvSpPr>
            <p:spPr>
              <a:xfrm>
                <a:off x="18317038" y="12707200"/>
                <a:ext cx="831092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(A)OMPR of </a:t>
                </a:r>
                <a14:m>
                  <m:oMath xmlns:m="http://schemas.openxmlformats.org/officeDocument/2006/math">
                    <m:r>
                      <m:rPr>
                        <m:nor/>
                      </m:rPr>
                      <a:rPr lang="en-US" sz="9600" dirty="0"/>
                      <m:t>LHF</m:t>
                    </m:r>
                  </m:oMath>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6" name="TextBox 15">
                <a:extLst>
                  <a:ext uri="{FF2B5EF4-FFF2-40B4-BE49-F238E27FC236}">
                    <a16:creationId xmlns:a16="http://schemas.microsoft.com/office/drawing/2014/main" id="{4A32E687-2A73-DDFD-36AE-DDDF4BF3FD2D}"/>
                  </a:ext>
                </a:extLst>
              </p:cNvPr>
              <p:cNvSpPr txBox="1">
                <a:spLocks noRot="1" noChangeAspect="1" noMove="1" noResize="1" noEditPoints="1" noAdjustHandles="1" noChangeArrowheads="1" noChangeShapeType="1" noTextEdit="1"/>
              </p:cNvSpPr>
              <p:nvPr/>
            </p:nvSpPr>
            <p:spPr>
              <a:xfrm>
                <a:off x="18317038" y="12707200"/>
                <a:ext cx="8310923" cy="1723543"/>
              </a:xfrm>
              <a:prstGeom prst="rect">
                <a:avLst/>
              </a:prstGeom>
              <a:blipFill>
                <a:blip r:embed="rId5"/>
                <a:stretch>
                  <a:fillRect l="-7481" t="-13869" r="-2290" b="-33577"/>
                </a:stretch>
              </a:blipFill>
              <a:ln w="25400" cap="flat">
                <a:noFill/>
                <a:miter lim="400000"/>
              </a:ln>
              <a:effectLst/>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B5690445-A663-9966-AC41-7B5198510567}"/>
              </a:ext>
            </a:extLst>
          </p:cNvPr>
          <p:cNvCxnSpPr>
            <a:cxnSpLocks/>
          </p:cNvCxnSpPr>
          <p:nvPr/>
        </p:nvCxnSpPr>
        <p:spPr>
          <a:xfrm>
            <a:off x="21712633" y="9986849"/>
            <a:ext cx="0" cy="2725530"/>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23" name="Title 1">
                <a:extLst>
                  <a:ext uri="{FF2B5EF4-FFF2-40B4-BE49-F238E27FC236}">
                    <a16:creationId xmlns:a16="http://schemas.microsoft.com/office/drawing/2014/main" id="{0E330FBB-217E-9CDF-6C99-34C5BA93F017}"/>
                  </a:ext>
                </a:extLst>
              </p:cNvPr>
              <p:cNvSpPr>
                <a:spLocks noGrp="1"/>
              </p:cNvSpPr>
              <p:nvPr>
                <p:ph type="title"/>
              </p:nvPr>
            </p:nvSpPr>
            <p:spPr>
              <a:xfrm>
                <a:off x="2235199" y="1989666"/>
                <a:ext cx="28041601" cy="3534835"/>
              </a:xfrm>
            </p:spPr>
            <p:txBody>
              <a:bodyPr/>
              <a:lstStyle/>
              <a:p>
                <a:r>
                  <a:rPr lang="en-US" dirty="0"/>
                  <a:t>Security of </a:t>
                </a:r>
                <a14:m>
                  <m:oMath xmlns:m="http://schemas.openxmlformats.org/officeDocument/2006/math">
                    <m:r>
                      <m:rPr>
                        <m:nor/>
                      </m:rPr>
                      <a:rPr kumimoji="0" lang="en-US" sz="13000" b="0" i="0" u="none" strike="noStrike" cap="none" spc="0" normalizeH="0" baseline="0" dirty="0" smtClean="0">
                        <a:ln>
                          <a:noFill/>
                        </a:ln>
                        <a:solidFill>
                          <a:schemeClr val="tx1"/>
                        </a:solidFill>
                        <a:effectLst/>
                        <a:uFillTx/>
                        <a:ea typeface="+mn-ea"/>
                        <a:cs typeface="+mn-cs"/>
                        <a:sym typeface="Calibri"/>
                      </a:rPr>
                      <m:t>FROST</m:t>
                    </m:r>
                    <m:r>
                      <a:rPr kumimoji="0" lang="en-US" sz="130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m:t>
                    </m:r>
                    <m:r>
                      <m:rPr>
                        <m:nor/>
                      </m:rPr>
                      <a:rPr lang="en-US" b="0" i="0" dirty="0" smtClean="0">
                        <a:solidFill>
                          <a:schemeClr val="tx1"/>
                        </a:solidFill>
                        <a:sym typeface="Calibri"/>
                      </a:rPr>
                      <m:t>LHF</m:t>
                    </m:r>
                    <m:r>
                      <a:rPr kumimoji="0" lang="en-US" sz="130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m:t>
                    </m:r>
                  </m:oMath>
                </a14:m>
                <a:endParaRPr lang="en-US" dirty="0"/>
              </a:p>
            </p:txBody>
          </p:sp>
        </mc:Choice>
        <mc:Fallback xmlns="">
          <p:sp>
            <p:nvSpPr>
              <p:cNvPr id="23" name="Title 1">
                <a:extLst>
                  <a:ext uri="{FF2B5EF4-FFF2-40B4-BE49-F238E27FC236}">
                    <a16:creationId xmlns:a16="http://schemas.microsoft.com/office/drawing/2014/main" id="{0E330FBB-217E-9CDF-6C99-34C5BA93F017}"/>
                  </a:ext>
                </a:extLst>
              </p:cNvPr>
              <p:cNvSpPr>
                <a:spLocks noGrp="1" noRot="1" noChangeAspect="1" noMove="1" noResize="1" noEditPoints="1" noAdjustHandles="1" noChangeArrowheads="1" noChangeShapeType="1" noTextEdit="1"/>
              </p:cNvSpPr>
              <p:nvPr>
                <p:ph type="title"/>
              </p:nvPr>
            </p:nvSpPr>
            <p:spPr>
              <a:xfrm>
                <a:off x="2235199" y="1989666"/>
                <a:ext cx="28041601" cy="3534835"/>
              </a:xfrm>
              <a:blipFill>
                <a:blip r:embed="rId6"/>
                <a:stretch>
                  <a:fillRect l="-3124" b="-358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B52E4989-F2AE-6028-33E1-B44D6198B8C3}"/>
              </a:ext>
            </a:extLst>
          </p:cNvPr>
          <p:cNvSpPr txBox="1"/>
          <p:nvPr/>
        </p:nvSpPr>
        <p:spPr>
          <a:xfrm>
            <a:off x="12200675" y="15831469"/>
            <a:ext cx="11706518" cy="320087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(Algebraic) One-More Preimage Resistance</a:t>
            </a:r>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p:cxnSp>
        <p:nvCxnSpPr>
          <p:cNvPr id="29" name="Straight Arrow Connector 28">
            <a:extLst>
              <a:ext uri="{FF2B5EF4-FFF2-40B4-BE49-F238E27FC236}">
                <a16:creationId xmlns:a16="http://schemas.microsoft.com/office/drawing/2014/main" id="{ABB0623A-314B-6106-7063-3C4F7BA9AF54}"/>
              </a:ext>
            </a:extLst>
          </p:cNvPr>
          <p:cNvCxnSpPr>
            <a:cxnSpLocks/>
          </p:cNvCxnSpPr>
          <p:nvPr/>
        </p:nvCxnSpPr>
        <p:spPr>
          <a:xfrm flipH="1">
            <a:off x="17559652" y="14151118"/>
            <a:ext cx="1514772" cy="1768523"/>
          </a:xfrm>
          <a:prstGeom prst="straightConnector1">
            <a:avLst/>
          </a:prstGeom>
          <a:noFill/>
          <a:ln w="127000" cap="flat">
            <a:solidFill>
              <a:schemeClr val="accent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3" name="TextBox 2">
            <a:extLst>
              <a:ext uri="{FF2B5EF4-FFF2-40B4-BE49-F238E27FC236}">
                <a16:creationId xmlns:a16="http://schemas.microsoft.com/office/drawing/2014/main" id="{094D47D1-7E40-49E2-8668-884F735A42B4}"/>
              </a:ext>
            </a:extLst>
          </p:cNvPr>
          <p:cNvSpPr txBox="1"/>
          <p:nvPr/>
        </p:nvSpPr>
        <p:spPr>
          <a:xfrm>
            <a:off x="4667468" y="10602625"/>
            <a:ext cx="4482429" cy="132343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8000" dirty="0">
                <a:solidFill>
                  <a:schemeClr val="accent1"/>
                </a:solidFill>
              </a:rPr>
              <a:t>[BCK+22]</a:t>
            </a:r>
            <a:endParaRPr lang="en-US" sz="8000" dirty="0"/>
          </a:p>
        </p:txBody>
      </p:sp>
      <p:cxnSp>
        <p:nvCxnSpPr>
          <p:cNvPr id="4" name="Straight Arrow Connector 3">
            <a:extLst>
              <a:ext uri="{FF2B5EF4-FFF2-40B4-BE49-F238E27FC236}">
                <a16:creationId xmlns:a16="http://schemas.microsoft.com/office/drawing/2014/main" id="{FDEB46C2-F7C4-C525-2985-68C4662B068A}"/>
              </a:ext>
            </a:extLst>
          </p:cNvPr>
          <p:cNvCxnSpPr>
            <a:cxnSpLocks/>
          </p:cNvCxnSpPr>
          <p:nvPr/>
        </p:nvCxnSpPr>
        <p:spPr>
          <a:xfrm>
            <a:off x="12373608" y="8749438"/>
            <a:ext cx="6635582" cy="0"/>
          </a:xfrm>
          <a:prstGeom prst="straightConnector1">
            <a:avLst/>
          </a:prstGeom>
          <a:noFill/>
          <a:ln w="101600" cap="flat">
            <a:solidFill>
              <a:schemeClr val="tx1"/>
            </a:solidFill>
            <a:prstDash val="dash"/>
            <a:round/>
            <a:tailEnd type="triangle"/>
          </a:ln>
          <a:effectLst/>
          <a:sp3d/>
        </p:spPr>
        <p:style>
          <a:lnRef idx="0">
            <a:scrgbClr r="0" g="0" b="0"/>
          </a:lnRef>
          <a:fillRef idx="0">
            <a:scrgbClr r="0" g="0" b="0"/>
          </a:fillRef>
          <a:effectRef idx="0">
            <a:scrgbClr r="0" g="0" b="0"/>
          </a:effectRef>
          <a:fontRef idx="none"/>
        </p:style>
      </p:cxnSp>
      <p:sp>
        <p:nvSpPr>
          <p:cNvPr id="5" name="TextBox 4">
            <a:extLst>
              <a:ext uri="{FF2B5EF4-FFF2-40B4-BE49-F238E27FC236}">
                <a16:creationId xmlns:a16="http://schemas.microsoft.com/office/drawing/2014/main" id="{637D5486-15E3-471F-8AFE-CEB5D209A4FD}"/>
              </a:ext>
            </a:extLst>
          </p:cNvPr>
          <p:cNvSpPr txBox="1"/>
          <p:nvPr/>
        </p:nvSpPr>
        <p:spPr>
          <a:xfrm>
            <a:off x="13514441" y="7025895"/>
            <a:ext cx="4074186"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c</a:t>
            </a:r>
            <a:r>
              <a:rPr kumimoji="0" lang="en-US" sz="9600" i="0" u="none" strike="noStrike" cap="none" spc="0" normalizeH="0" baseline="0" dirty="0">
                <a:ln>
                  <a:noFill/>
                </a:ln>
                <a:solidFill>
                  <a:srgbClr val="000000"/>
                </a:solidFill>
                <a:effectLst/>
                <a:uFillTx/>
                <a:latin typeface="+mn-lt"/>
                <a:ea typeface="+mn-ea"/>
                <a:cs typeface="+mn-cs"/>
                <a:sym typeface="Calibri"/>
              </a:rPr>
              <a:t>onvert</a:t>
            </a:r>
          </a:p>
        </p:txBody>
      </p:sp>
      <p:sp>
        <p:nvSpPr>
          <p:cNvPr id="30" name="TextBox 29">
            <a:extLst>
              <a:ext uri="{FF2B5EF4-FFF2-40B4-BE49-F238E27FC236}">
                <a16:creationId xmlns:a16="http://schemas.microsoft.com/office/drawing/2014/main" id="{17633BC9-9FEE-8532-C642-BA6B743E7567}"/>
              </a:ext>
            </a:extLst>
          </p:cNvPr>
          <p:cNvSpPr txBox="1"/>
          <p:nvPr/>
        </p:nvSpPr>
        <p:spPr>
          <a:xfrm>
            <a:off x="13181758" y="11801350"/>
            <a:ext cx="4074186"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c</a:t>
            </a:r>
            <a:r>
              <a:rPr kumimoji="0" lang="en-US" sz="9600" i="0" u="none" strike="noStrike" cap="none" spc="0" normalizeH="0" baseline="0" dirty="0">
                <a:ln>
                  <a:noFill/>
                </a:ln>
                <a:solidFill>
                  <a:srgbClr val="000000"/>
                </a:solidFill>
                <a:effectLst/>
                <a:uFillTx/>
                <a:latin typeface="+mn-lt"/>
                <a:ea typeface="+mn-ea"/>
                <a:cs typeface="+mn-cs"/>
                <a:sym typeface="Calibri"/>
              </a:rPr>
              <a:t>onvert</a:t>
            </a:r>
          </a:p>
        </p:txBody>
      </p:sp>
      <p:cxnSp>
        <p:nvCxnSpPr>
          <p:cNvPr id="34" name="Straight Arrow Connector 33">
            <a:extLst>
              <a:ext uri="{FF2B5EF4-FFF2-40B4-BE49-F238E27FC236}">
                <a16:creationId xmlns:a16="http://schemas.microsoft.com/office/drawing/2014/main" id="{36C8AEE7-F2D4-174E-15F5-3BE1F2F01932}"/>
              </a:ext>
            </a:extLst>
          </p:cNvPr>
          <p:cNvCxnSpPr>
            <a:cxnSpLocks/>
          </p:cNvCxnSpPr>
          <p:nvPr/>
        </p:nvCxnSpPr>
        <p:spPr>
          <a:xfrm>
            <a:off x="12373608" y="13568971"/>
            <a:ext cx="5549720" cy="0"/>
          </a:xfrm>
          <a:prstGeom prst="straightConnector1">
            <a:avLst/>
          </a:prstGeom>
          <a:noFill/>
          <a:ln w="101600" cap="flat">
            <a:solidFill>
              <a:schemeClr val="tx1"/>
            </a:solidFill>
            <a:prstDash val="dash"/>
            <a:round/>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0175085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 grpId="0" animBg="1"/>
      <p:bldP spid="7" grpId="0" animBg="1"/>
      <p:bldP spid="8" grpId="0"/>
      <p:bldP spid="9" grpId="0"/>
      <p:bldP spid="10" grpId="0"/>
      <p:bldP spid="12" grpId="0" animBg="1"/>
      <p:bldP spid="13" grpId="0" animBg="1"/>
      <p:bldP spid="14" grpId="0"/>
      <p:bldP spid="15" grpId="0"/>
      <p:bldP spid="16" grpId="0"/>
      <p:bldP spid="27" grpId="0"/>
      <p:bldP spid="3" grpId="0"/>
      <p:bldP spid="5" grpId="0"/>
      <p:bldP spid="3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ounded Rectangle 80">
            <a:extLst>
              <a:ext uri="{FF2B5EF4-FFF2-40B4-BE49-F238E27FC236}">
                <a16:creationId xmlns:a16="http://schemas.microsoft.com/office/drawing/2014/main" id="{A908BF51-7F8B-F029-739D-142677ABBC4D}"/>
              </a:ext>
            </a:extLst>
          </p:cNvPr>
          <p:cNvSpPr/>
          <p:nvPr/>
        </p:nvSpPr>
        <p:spPr>
          <a:xfrm>
            <a:off x="22155845" y="8811944"/>
            <a:ext cx="8830762" cy="2271165"/>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4" name="Rounded Rectangle 43">
            <a:extLst>
              <a:ext uri="{FF2B5EF4-FFF2-40B4-BE49-F238E27FC236}">
                <a16:creationId xmlns:a16="http://schemas.microsoft.com/office/drawing/2014/main" id="{57B2BC0D-322E-199A-7A8A-5D46D9D612DD}"/>
              </a:ext>
            </a:extLst>
          </p:cNvPr>
          <p:cNvSpPr/>
          <p:nvPr/>
        </p:nvSpPr>
        <p:spPr>
          <a:xfrm>
            <a:off x="11892566" y="13104818"/>
            <a:ext cx="4872182" cy="1691566"/>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 name="Title 1">
            <a:extLst>
              <a:ext uri="{FF2B5EF4-FFF2-40B4-BE49-F238E27FC236}">
                <a16:creationId xmlns:a16="http://schemas.microsoft.com/office/drawing/2014/main" id="{0169550F-37CF-AD96-5C1B-1461A96C871D}"/>
              </a:ext>
            </a:extLst>
          </p:cNvPr>
          <p:cNvSpPr>
            <a:spLocks noGrp="1"/>
          </p:cNvSpPr>
          <p:nvPr>
            <p:ph type="title"/>
          </p:nvPr>
        </p:nvSpPr>
        <p:spPr/>
        <p:txBody>
          <a:bodyPr/>
          <a:lstStyle/>
          <a:p>
            <a:r>
              <a:rPr lang="en-US" dirty="0"/>
              <a:t>OMDL [</a:t>
            </a:r>
            <a:r>
              <a:rPr lang="en-US" dirty="0">
                <a:solidFill>
                  <a:schemeClr val="accent1"/>
                </a:solidFill>
              </a:rPr>
              <a:t>BPNS03</a:t>
            </a:r>
            <a:r>
              <a:rPr lang="en-US" dirty="0"/>
              <a:t>]</a:t>
            </a:r>
          </a:p>
        </p:txBody>
      </p:sp>
      <p:pic>
        <p:nvPicPr>
          <p:cNvPr id="8" name="Picture 7" descr="A red and black sign&#10;&#10;Description automatically generated with low confidence">
            <a:extLst>
              <a:ext uri="{FF2B5EF4-FFF2-40B4-BE49-F238E27FC236}">
                <a16:creationId xmlns:a16="http://schemas.microsoft.com/office/drawing/2014/main" id="{17C9B9E5-F3F2-A260-F988-D17C968C4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304" y="7864763"/>
            <a:ext cx="4186681" cy="4590473"/>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33F494C-6515-01F0-9A27-576AD0E8170D}"/>
                  </a:ext>
                </a:extLst>
              </p:cNvPr>
              <p:cNvSpPr txBox="1"/>
              <p:nvPr/>
            </p:nvSpPr>
            <p:spPr>
              <a:xfrm>
                <a:off x="18903680" y="3970487"/>
                <a:ext cx="8526925" cy="250901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1</m:t>
                          </m:r>
                        </m:sub>
                      </m:s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𝑛</m:t>
                          </m:r>
                        </m:sub>
                      </m:sSub>
                      <m:groupChr>
                        <m:groupChrPr>
                          <m:chr m:val="←"/>
                          <m:vertJc m:val="bot"/>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groupChrPr>
                        <m:e>
                          <m:r>
                            <m:rPr>
                              <m:brk m:alnAt="2"/>
                            </m:r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e>
                      </m:groupChr>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ℤ</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𝑝</m:t>
                          </m:r>
                        </m:sub>
                      </m:sSub>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3" name="TextBox 12">
                <a:extLst>
                  <a:ext uri="{FF2B5EF4-FFF2-40B4-BE49-F238E27FC236}">
                    <a16:creationId xmlns:a16="http://schemas.microsoft.com/office/drawing/2014/main" id="{933F494C-6515-01F0-9A27-576AD0E8170D}"/>
                  </a:ext>
                </a:extLst>
              </p:cNvPr>
              <p:cNvSpPr txBox="1">
                <a:spLocks noRot="1" noChangeAspect="1" noMove="1" noResize="1" noEditPoints="1" noAdjustHandles="1" noChangeArrowheads="1" noChangeShapeType="1" noTextEdit="1"/>
              </p:cNvSpPr>
              <p:nvPr/>
            </p:nvSpPr>
            <p:spPr>
              <a:xfrm>
                <a:off x="18903680" y="3970487"/>
                <a:ext cx="8526925" cy="2509014"/>
              </a:xfrm>
              <a:prstGeom prst="rect">
                <a:avLst/>
              </a:prstGeom>
              <a:blipFill>
                <a:blip r:embed="rId4"/>
                <a:stretch>
                  <a:fillRect b="-41206"/>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08F6133-340B-35C3-BE15-E5DC7F6A1030}"/>
                  </a:ext>
                </a:extLst>
              </p:cNvPr>
              <p:cNvSpPr txBox="1"/>
              <p:nvPr/>
            </p:nvSpPr>
            <p:spPr>
              <a:xfrm>
                <a:off x="18725950" y="6306451"/>
                <a:ext cx="980673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𝑋</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𝑖</m:t>
                        </m:r>
                      </m:sub>
                    </m:s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sSup>
                      <m:sSup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p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𝑔</m:t>
                        </m:r>
                      </m:e>
                      <m:sup>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𝑖</m:t>
                            </m:r>
                          </m:sub>
                        </m:sSub>
                      </m:sup>
                    </m:sSup>
                  </m:oMath>
                </a14:m>
                <a:r>
                  <a:rPr kumimoji="0" lang="en-US" sz="9600" i="0" u="none" strike="noStrike" cap="none" spc="0" normalizeH="0" baseline="0" dirty="0">
                    <a:ln>
                      <a:noFill/>
                    </a:ln>
                    <a:solidFill>
                      <a:srgbClr val="000000"/>
                    </a:solidFill>
                    <a:effectLst/>
                    <a:uFillTx/>
                    <a:latin typeface="+mn-lt"/>
                    <a:ea typeface="+mn-ea"/>
                    <a:cs typeface="+mn-cs"/>
                    <a:sym typeface="Calibri"/>
                  </a:rPr>
                  <a:t> for</a:t>
                </a:r>
                <a:r>
                  <a:rPr kumimoji="0" lang="en-US" sz="9600" i="0" u="none" strike="noStrike" cap="none" spc="0" normalizeH="0" dirty="0">
                    <a:ln>
                      <a:noFill/>
                    </a:ln>
                    <a:solidFill>
                      <a:srgbClr val="000000"/>
                    </a:solidFill>
                    <a:effectLst/>
                    <a:uFillTx/>
                    <a:latin typeface="+mn-lt"/>
                    <a:ea typeface="+mn-ea"/>
                    <a:cs typeface="+mn-cs"/>
                    <a:sym typeface="Calibri"/>
                  </a:rPr>
                  <a:t> all </a:t>
                </a:r>
                <a14:m>
                  <m:oMath xmlns:m="http://schemas.openxmlformats.org/officeDocument/2006/math">
                    <m:r>
                      <a:rPr lang="en-US" sz="9600" i="1">
                        <a:latin typeface="Cambria Math" panose="02040503050406030204" pitchFamily="18" charset="0"/>
                      </a:rPr>
                      <m:t>𝑖</m:t>
                    </m:r>
                  </m:oMath>
                </a14:m>
                <a:r>
                  <a:rPr kumimoji="0" lang="en-US" sz="9600" i="0" u="none" strike="noStrike" cap="none" spc="0" normalizeH="0" dirty="0">
                    <a:ln>
                      <a:noFill/>
                    </a:ln>
                    <a:solidFill>
                      <a:srgbClr val="000000"/>
                    </a:solidFill>
                    <a:effectLst/>
                    <a:uFillTx/>
                    <a:latin typeface="+mn-lt"/>
                    <a:ea typeface="+mn-ea"/>
                    <a:cs typeface="+mn-cs"/>
                    <a:sym typeface="Calibri"/>
                  </a:rPr>
                  <a:t> </a:t>
                </a:r>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8" name="TextBox 17">
                <a:extLst>
                  <a:ext uri="{FF2B5EF4-FFF2-40B4-BE49-F238E27FC236}">
                    <a16:creationId xmlns:a16="http://schemas.microsoft.com/office/drawing/2014/main" id="{708F6133-340B-35C3-BE15-E5DC7F6A1030}"/>
                  </a:ext>
                </a:extLst>
              </p:cNvPr>
              <p:cNvSpPr txBox="1">
                <a:spLocks noRot="1" noChangeAspect="1" noMove="1" noResize="1" noEditPoints="1" noAdjustHandles="1" noChangeArrowheads="1" noChangeShapeType="1" noTextEdit="1"/>
              </p:cNvSpPr>
              <p:nvPr/>
            </p:nvSpPr>
            <p:spPr>
              <a:xfrm>
                <a:off x="18725950" y="6306451"/>
                <a:ext cx="9806739" cy="1723543"/>
              </a:xfrm>
              <a:prstGeom prst="rect">
                <a:avLst/>
              </a:prstGeom>
              <a:blipFill>
                <a:blip r:embed="rId5"/>
                <a:stretch>
                  <a:fillRect l="-2846" t="-13869" b="-33577"/>
                </a:stretch>
              </a:blipFill>
              <a:ln w="25400" cap="flat">
                <a:noFill/>
                <a:miter lim="400000"/>
              </a:ln>
              <a:effectLst/>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15FE683A-E999-058B-2E99-4F6B8BE52482}"/>
              </a:ext>
            </a:extLst>
          </p:cNvPr>
          <p:cNvCxnSpPr/>
          <p:nvPr/>
        </p:nvCxnSpPr>
        <p:spPr>
          <a:xfrm flipH="1">
            <a:off x="11767123" y="7169972"/>
            <a:ext cx="5694219" cy="0"/>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237E3FC-71D5-8E80-9799-14037913179E}"/>
                  </a:ext>
                </a:extLst>
              </p:cNvPr>
              <p:cNvSpPr txBox="1"/>
              <p:nvPr/>
            </p:nvSpPr>
            <p:spPr>
              <a:xfrm>
                <a:off x="10594624" y="5147174"/>
                <a:ext cx="8526925" cy="17714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9600" i="1">
                              <a:latin typeface="Cambria Math" panose="02040503050406030204" pitchFamily="18" charset="0"/>
                            </a:rPr>
                          </m:ctrlPr>
                        </m:sSubPr>
                        <m:e>
                          <m:r>
                            <a:rPr lang="en-US" sz="9600" i="1">
                              <a:latin typeface="Cambria Math" panose="02040503050406030204" pitchFamily="18" charset="0"/>
                            </a:rPr>
                            <m:t>𝑋</m:t>
                          </m:r>
                        </m:e>
                        <m:sub>
                          <m:r>
                            <a:rPr lang="en-US" sz="9600" i="1">
                              <a:latin typeface="Cambria Math" panose="02040503050406030204" pitchFamily="18" charset="0"/>
                            </a:rPr>
                            <m:t>1</m:t>
                          </m:r>
                        </m:sub>
                      </m:s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 …,</m:t>
                      </m:r>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𝑋</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𝑛</m:t>
                          </m:r>
                        </m:sub>
                      </m:sSub>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1" name="TextBox 20">
                <a:extLst>
                  <a:ext uri="{FF2B5EF4-FFF2-40B4-BE49-F238E27FC236}">
                    <a16:creationId xmlns:a16="http://schemas.microsoft.com/office/drawing/2014/main" id="{5237E3FC-71D5-8E80-9799-14037913179E}"/>
                  </a:ext>
                </a:extLst>
              </p:cNvPr>
              <p:cNvSpPr txBox="1">
                <a:spLocks noRot="1" noChangeAspect="1" noMove="1" noResize="1" noEditPoints="1" noAdjustHandles="1" noChangeArrowheads="1" noChangeShapeType="1" noTextEdit="1"/>
              </p:cNvSpPr>
              <p:nvPr/>
            </p:nvSpPr>
            <p:spPr>
              <a:xfrm>
                <a:off x="10594624" y="5147174"/>
                <a:ext cx="8526925" cy="1771441"/>
              </a:xfrm>
              <a:prstGeom prst="rect">
                <a:avLst/>
              </a:prstGeom>
              <a:blipFill>
                <a:blip r:embed="rId6"/>
                <a:stretch>
                  <a:fillRect b="-1429"/>
                </a:stretch>
              </a:blipFill>
              <a:ln w="25400" cap="flat">
                <a:noFill/>
                <a:miter lim="400000"/>
              </a:ln>
              <a:effectLst/>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531FF19F-F7D8-2BD3-078C-0403847FF696}"/>
              </a:ext>
            </a:extLst>
          </p:cNvPr>
          <p:cNvCxnSpPr/>
          <p:nvPr/>
        </p:nvCxnSpPr>
        <p:spPr>
          <a:xfrm flipH="1">
            <a:off x="11642428" y="12470847"/>
            <a:ext cx="5694219" cy="0"/>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23" name="Straight Arrow Connector 22">
            <a:extLst>
              <a:ext uri="{FF2B5EF4-FFF2-40B4-BE49-F238E27FC236}">
                <a16:creationId xmlns:a16="http://schemas.microsoft.com/office/drawing/2014/main" id="{DFB74E96-74F8-2104-E094-37BD5680F809}"/>
              </a:ext>
            </a:extLst>
          </p:cNvPr>
          <p:cNvCxnSpPr/>
          <p:nvPr/>
        </p:nvCxnSpPr>
        <p:spPr>
          <a:xfrm flipH="1">
            <a:off x="11674756" y="10667325"/>
            <a:ext cx="5694219" cy="0"/>
          </a:xfrm>
          <a:prstGeom prst="straightConnector1">
            <a:avLst/>
          </a:prstGeom>
          <a:noFill/>
          <a:ln w="1270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24" name="Rounded Rectangle 23">
            <a:extLst>
              <a:ext uri="{FF2B5EF4-FFF2-40B4-BE49-F238E27FC236}">
                <a16:creationId xmlns:a16="http://schemas.microsoft.com/office/drawing/2014/main" id="{47C139D5-F8E2-E3F5-4FA1-490AA86DCF10}"/>
              </a:ext>
            </a:extLst>
          </p:cNvPr>
          <p:cNvSpPr/>
          <p:nvPr/>
        </p:nvSpPr>
        <p:spPr>
          <a:xfrm>
            <a:off x="17368975" y="9789387"/>
            <a:ext cx="4381776" cy="3420832"/>
          </a:xfrm>
          <a:prstGeom prst="roundRect">
            <a:avLst/>
          </a:prstGeom>
          <a:solidFill>
            <a:srgbClr val="FFFFFF"/>
          </a:solidFill>
          <a:ln w="1270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ctr" defTabSz="2709333" rtl="0" fontAlgn="auto" latinLnBrk="0" hangingPunct="0">
              <a:lnSpc>
                <a:spcPct val="100000"/>
              </a:lnSpc>
              <a:spcBef>
                <a:spcPts val="0"/>
              </a:spcBef>
              <a:spcAft>
                <a:spcPts val="0"/>
              </a:spcAft>
              <a:buClrTx/>
              <a:buSzTx/>
              <a:buFontTx/>
              <a:buNone/>
              <a:tabLst/>
            </a:pPr>
            <a:endParaRPr kumimoji="0" lang="en-US" sz="96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D1D820C6-0E28-86FF-9CDB-077E826D00DA}"/>
                  </a:ext>
                </a:extLst>
              </p:cNvPr>
              <p:cNvSpPr txBox="1"/>
              <p:nvPr/>
            </p:nvSpPr>
            <p:spPr>
              <a:xfrm>
                <a:off x="11506012" y="8844014"/>
                <a:ext cx="455734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latin typeface="Cambria Math" panose="02040503050406030204" pitchFamily="18" charset="0"/>
                        </a:rPr>
                        <m:t>𝑌</m:t>
                      </m:r>
                      <m:r>
                        <a:rPr lang="en-US" sz="9600" b="0" i="1" smtClean="0">
                          <a:latin typeface="Cambria Math" panose="02040503050406030204" pitchFamily="18" charset="0"/>
                        </a:rPr>
                        <m:t>∈</m:t>
                      </m:r>
                      <m:r>
                        <a:rPr lang="en-US" sz="9600" b="0" i="1" smtClean="0">
                          <a:latin typeface="Cambria Math" panose="02040503050406030204" pitchFamily="18" charset="0"/>
                        </a:rPr>
                        <m:t>𝔾</m:t>
                      </m:r>
                    </m:oMath>
                  </m:oMathPara>
                </a14:m>
                <a:endParaRPr lang="en-US" sz="9600" b="0" i="0" dirty="0">
                  <a:latin typeface="+mn-lt"/>
                </a:endParaRPr>
              </a:p>
            </p:txBody>
          </p:sp>
        </mc:Choice>
        <mc:Fallback>
          <p:sp>
            <p:nvSpPr>
              <p:cNvPr id="25" name="TextBox 24">
                <a:extLst>
                  <a:ext uri="{FF2B5EF4-FFF2-40B4-BE49-F238E27FC236}">
                    <a16:creationId xmlns:a16="http://schemas.microsoft.com/office/drawing/2014/main" id="{D1D820C6-0E28-86FF-9CDB-077E826D00DA}"/>
                  </a:ext>
                </a:extLst>
              </p:cNvPr>
              <p:cNvSpPr txBox="1">
                <a:spLocks noRot="1" noChangeAspect="1" noMove="1" noResize="1" noEditPoints="1" noAdjustHandles="1" noChangeArrowheads="1" noChangeShapeType="1" noTextEdit="1"/>
              </p:cNvSpPr>
              <p:nvPr/>
            </p:nvSpPr>
            <p:spPr>
              <a:xfrm>
                <a:off x="11506012" y="8844014"/>
                <a:ext cx="4557341" cy="1723543"/>
              </a:xfrm>
              <a:prstGeom prst="rect">
                <a:avLst/>
              </a:prstGeom>
              <a:blipFill>
                <a:blip r:embed="rId7"/>
                <a:stretch>
                  <a:fillRect/>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F8C51B3-0B29-87A3-22F6-10B07510FF47}"/>
                  </a:ext>
                </a:extLst>
              </p:cNvPr>
              <p:cNvSpPr txBox="1"/>
              <p:nvPr/>
            </p:nvSpPr>
            <p:spPr>
              <a:xfrm>
                <a:off x="3107265" y="5524501"/>
                <a:ext cx="483958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latin typeface="Cambria Math" panose="02040503050406030204" pitchFamily="18" charset="0"/>
                        </a:rPr>
                        <m:t>(</m:t>
                      </m:r>
                      <m:r>
                        <a:rPr lang="en-US" sz="9600" i="1" smtClean="0">
                          <a:latin typeface="Cambria Math" panose="02040503050406030204" pitchFamily="18" charset="0"/>
                        </a:rPr>
                        <m:t>𝔾</m:t>
                      </m:r>
                      <m:r>
                        <a:rPr lang="en-US" sz="9600" b="0" i="1" smtClean="0">
                          <a:latin typeface="Cambria Math" panose="02040503050406030204" pitchFamily="18" charset="0"/>
                        </a:rPr>
                        <m:t>, </m:t>
                      </m:r>
                      <m:r>
                        <a:rPr lang="en-US" sz="9600" b="0" i="1" smtClean="0">
                          <a:latin typeface="Cambria Math" panose="02040503050406030204" pitchFamily="18" charset="0"/>
                        </a:rPr>
                        <m:t>𝑔</m:t>
                      </m:r>
                      <m:r>
                        <a:rPr lang="en-US" sz="9600" b="0" i="1" smtClean="0">
                          <a:latin typeface="Cambria Math" panose="02040503050406030204" pitchFamily="18" charset="0"/>
                        </a:rPr>
                        <m:t>, </m:t>
                      </m:r>
                      <m:r>
                        <a:rPr lang="en-US" sz="9600" b="0" i="1" smtClean="0">
                          <a:latin typeface="Cambria Math" panose="02040503050406030204" pitchFamily="18" charset="0"/>
                        </a:rPr>
                        <m:t>𝑝</m:t>
                      </m:r>
                      <m:r>
                        <a:rPr lang="en-US" sz="9600" b="0" i="1" smtClean="0">
                          <a:latin typeface="Cambria Math" panose="02040503050406030204" pitchFamily="18" charset="0"/>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6" name="TextBox 25">
                <a:extLst>
                  <a:ext uri="{FF2B5EF4-FFF2-40B4-BE49-F238E27FC236}">
                    <a16:creationId xmlns:a16="http://schemas.microsoft.com/office/drawing/2014/main" id="{0F8C51B3-0B29-87A3-22F6-10B07510FF47}"/>
                  </a:ext>
                </a:extLst>
              </p:cNvPr>
              <p:cNvSpPr txBox="1">
                <a:spLocks noRot="1" noChangeAspect="1" noMove="1" noResize="1" noEditPoints="1" noAdjustHandles="1" noChangeArrowheads="1" noChangeShapeType="1" noTextEdit="1"/>
              </p:cNvSpPr>
              <p:nvPr/>
            </p:nvSpPr>
            <p:spPr>
              <a:xfrm>
                <a:off x="3107265" y="5524501"/>
                <a:ext cx="4839589" cy="1723543"/>
              </a:xfrm>
              <a:prstGeom prst="rect">
                <a:avLst/>
              </a:prstGeom>
              <a:blipFill>
                <a:blip r:embed="rId8"/>
                <a:stretch>
                  <a:fillRect l="-5759" r="-5759" b="-21898"/>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C519F0F-5DA7-5622-7516-A00F47142EF0}"/>
                  </a:ext>
                </a:extLst>
              </p:cNvPr>
              <p:cNvSpPr txBox="1"/>
              <p:nvPr/>
            </p:nvSpPr>
            <p:spPr>
              <a:xfrm>
                <a:off x="21021789" y="8942705"/>
                <a:ext cx="11159119" cy="188249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solidFill>
                            <a:srgbClr val="DF00FF"/>
                          </a:solidFill>
                          <a:latin typeface="Cambria Math" panose="02040503050406030204" pitchFamily="18" charset="0"/>
                        </a:rPr>
                        <m:t>𝑌</m:t>
                      </m:r>
                      <m:r>
                        <a:rPr lang="en-US" sz="9600" b="0" i="1" smtClean="0">
                          <a:solidFill>
                            <a:srgbClr val="DF00FF"/>
                          </a:solidFill>
                          <a:latin typeface="Cambria Math" panose="02040503050406030204" pitchFamily="18" charset="0"/>
                        </a:rPr>
                        <m:t>=</m:t>
                      </m:r>
                      <m:sSubSup>
                        <m:sSubSupPr>
                          <m:ctrlPr>
                            <a:rPr lang="en-US" sz="9600" b="0" i="1" smtClean="0">
                              <a:solidFill>
                                <a:srgbClr val="DF00FF"/>
                              </a:solidFill>
                              <a:latin typeface="Cambria Math" panose="02040503050406030204" pitchFamily="18" charset="0"/>
                            </a:rPr>
                          </m:ctrlPr>
                        </m:sSubSupPr>
                        <m:e>
                          <m:r>
                            <a:rPr lang="en-US" sz="9600" b="0" i="1" smtClean="0">
                              <a:solidFill>
                                <a:srgbClr val="DF00FF"/>
                              </a:solidFill>
                              <a:latin typeface="Cambria Math" panose="02040503050406030204" pitchFamily="18" charset="0"/>
                            </a:rPr>
                            <m:t>𝑋</m:t>
                          </m:r>
                        </m:e>
                        <m:sub>
                          <m:r>
                            <a:rPr lang="en-US" sz="9600" b="0" i="1" smtClean="0">
                              <a:solidFill>
                                <a:srgbClr val="DF00FF"/>
                              </a:solidFill>
                              <a:latin typeface="Cambria Math" panose="02040503050406030204" pitchFamily="18" charset="0"/>
                            </a:rPr>
                            <m:t>1</m:t>
                          </m:r>
                        </m:sub>
                        <m:sup>
                          <m:sSub>
                            <m:sSubPr>
                              <m:ctrlPr>
                                <a:rPr lang="en-US" sz="9600" b="0" i="1" smtClean="0">
                                  <a:solidFill>
                                    <a:srgbClr val="DF00FF"/>
                                  </a:solidFill>
                                  <a:latin typeface="Cambria Math" panose="02040503050406030204" pitchFamily="18" charset="0"/>
                                </a:rPr>
                              </m:ctrlPr>
                            </m:sSubPr>
                            <m:e>
                              <m:r>
                                <a:rPr lang="en-US" sz="9600" b="0" i="1" smtClean="0">
                                  <a:solidFill>
                                    <a:srgbClr val="DF00FF"/>
                                  </a:solidFill>
                                  <a:latin typeface="Cambria Math" panose="02040503050406030204" pitchFamily="18" charset="0"/>
                                </a:rPr>
                                <m:t>𝛼</m:t>
                              </m:r>
                            </m:e>
                            <m:sub>
                              <m:r>
                                <a:rPr lang="en-US" sz="9600" b="0" i="1" smtClean="0">
                                  <a:solidFill>
                                    <a:srgbClr val="DF00FF"/>
                                  </a:solidFill>
                                  <a:latin typeface="Cambria Math" panose="02040503050406030204" pitchFamily="18" charset="0"/>
                                </a:rPr>
                                <m:t>1</m:t>
                              </m:r>
                            </m:sub>
                          </m:sSub>
                        </m:sup>
                      </m:sSubSup>
                      <m:r>
                        <a:rPr lang="en-US" sz="9600" b="0" i="1" smtClean="0">
                          <a:solidFill>
                            <a:srgbClr val="DF00FF"/>
                          </a:solidFill>
                          <a:latin typeface="Cambria Math" panose="02040503050406030204" pitchFamily="18" charset="0"/>
                        </a:rPr>
                        <m:t>⋯</m:t>
                      </m:r>
                      <m:sSubSup>
                        <m:sSubSupPr>
                          <m:ctrlPr>
                            <a:rPr lang="en-US" sz="9600" b="0" i="1" smtClean="0">
                              <a:solidFill>
                                <a:srgbClr val="DF00FF"/>
                              </a:solidFill>
                              <a:latin typeface="Cambria Math" panose="02040503050406030204" pitchFamily="18" charset="0"/>
                            </a:rPr>
                          </m:ctrlPr>
                        </m:sSubSupPr>
                        <m:e>
                          <m:r>
                            <a:rPr lang="en-US" sz="9600" b="0" i="1" smtClean="0">
                              <a:solidFill>
                                <a:srgbClr val="DF00FF"/>
                              </a:solidFill>
                              <a:latin typeface="Cambria Math" panose="02040503050406030204" pitchFamily="18" charset="0"/>
                            </a:rPr>
                            <m:t>𝑋</m:t>
                          </m:r>
                        </m:e>
                        <m:sub>
                          <m:r>
                            <a:rPr lang="en-US" sz="9600" b="0" i="1" smtClean="0">
                              <a:solidFill>
                                <a:srgbClr val="DF00FF"/>
                              </a:solidFill>
                              <a:latin typeface="Cambria Math" panose="02040503050406030204" pitchFamily="18" charset="0"/>
                            </a:rPr>
                            <m:t>𝑛</m:t>
                          </m:r>
                        </m:sub>
                        <m:sup>
                          <m:sSub>
                            <m:sSubPr>
                              <m:ctrlPr>
                                <a:rPr lang="en-US" sz="9600" b="0" i="1" smtClean="0">
                                  <a:solidFill>
                                    <a:srgbClr val="DF00FF"/>
                                  </a:solidFill>
                                  <a:latin typeface="Cambria Math" panose="02040503050406030204" pitchFamily="18" charset="0"/>
                                </a:rPr>
                              </m:ctrlPr>
                            </m:sSubPr>
                            <m:e>
                              <m:r>
                                <a:rPr lang="en-US" sz="9600" b="0" i="1" smtClean="0">
                                  <a:solidFill>
                                    <a:srgbClr val="DF00FF"/>
                                  </a:solidFill>
                                  <a:latin typeface="Cambria Math" panose="02040503050406030204" pitchFamily="18" charset="0"/>
                                </a:rPr>
                                <m:t>𝛼</m:t>
                              </m:r>
                            </m:e>
                            <m:sub>
                              <m:r>
                                <a:rPr lang="en-US" sz="9600" b="0" i="1" smtClean="0">
                                  <a:solidFill>
                                    <a:srgbClr val="DF00FF"/>
                                  </a:solidFill>
                                  <a:latin typeface="Cambria Math" panose="02040503050406030204" pitchFamily="18" charset="0"/>
                                </a:rPr>
                                <m:t>𝑛</m:t>
                              </m:r>
                            </m:sub>
                          </m:sSub>
                        </m:sup>
                      </m:sSubSup>
                    </m:oMath>
                  </m:oMathPara>
                </a14:m>
                <a:endParaRPr kumimoji="0" lang="en-US" sz="9600" i="0" u="none" strike="noStrike" cap="none" spc="0" normalizeH="0" baseline="0" dirty="0">
                  <a:ln>
                    <a:noFill/>
                  </a:ln>
                  <a:solidFill>
                    <a:srgbClr val="DF00FF"/>
                  </a:solidFill>
                  <a:effectLst/>
                  <a:uFillTx/>
                  <a:latin typeface="+mn-lt"/>
                  <a:ea typeface="+mn-ea"/>
                  <a:cs typeface="+mn-cs"/>
                  <a:sym typeface="Calibri"/>
                </a:endParaRPr>
              </a:p>
            </p:txBody>
          </p:sp>
        </mc:Choice>
        <mc:Fallback xmlns="">
          <p:sp>
            <p:nvSpPr>
              <p:cNvPr id="27" name="TextBox 26">
                <a:extLst>
                  <a:ext uri="{FF2B5EF4-FFF2-40B4-BE49-F238E27FC236}">
                    <a16:creationId xmlns:a16="http://schemas.microsoft.com/office/drawing/2014/main" id="{DC519F0F-5DA7-5622-7516-A00F47142EF0}"/>
                  </a:ext>
                </a:extLst>
              </p:cNvPr>
              <p:cNvSpPr txBox="1">
                <a:spLocks noRot="1" noChangeAspect="1" noMove="1" noResize="1" noEditPoints="1" noAdjustHandles="1" noChangeArrowheads="1" noChangeShapeType="1" noTextEdit="1"/>
              </p:cNvSpPr>
              <p:nvPr/>
            </p:nvSpPr>
            <p:spPr>
              <a:xfrm>
                <a:off x="21021789" y="8942705"/>
                <a:ext cx="11159119" cy="1882497"/>
              </a:xfrm>
              <a:prstGeom prst="rect">
                <a:avLst/>
              </a:prstGeom>
              <a:blipFill>
                <a:blip r:embed="rId9"/>
                <a:stretch>
                  <a:fillRect b="-8054"/>
                </a:stretch>
              </a:blipFill>
              <a:ln w="254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02D207BB-549D-0372-94E9-F658B0002493}"/>
                  </a:ext>
                </a:extLst>
              </p:cNvPr>
              <p:cNvSpPr txBox="1"/>
              <p:nvPr/>
            </p:nvSpPr>
            <p:spPr>
              <a:xfrm>
                <a:off x="15087170" y="8843726"/>
                <a:ext cx="181956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solidFill>
                            <a:srgbClr val="DF00FF"/>
                          </a:solidFill>
                          <a:latin typeface="Cambria Math" panose="02040503050406030204" pitchFamily="18" charset="0"/>
                        </a:rPr>
                        <m:t>, </m:t>
                      </m:r>
                      <m:acc>
                        <m:accPr>
                          <m:chr m:val="⃗"/>
                          <m:ctrlPr>
                            <a:rPr lang="en-US" sz="9600" i="1">
                              <a:solidFill>
                                <a:srgbClr val="DF00FF"/>
                              </a:solidFill>
                              <a:latin typeface="Cambria Math" panose="02040503050406030204" pitchFamily="18" charset="0"/>
                            </a:rPr>
                          </m:ctrlPr>
                        </m:accPr>
                        <m:e>
                          <m:r>
                            <a:rPr lang="en-US" sz="9600" i="1">
                              <a:solidFill>
                                <a:srgbClr val="DF00FF"/>
                              </a:solidFill>
                              <a:latin typeface="Cambria Math" panose="02040503050406030204" pitchFamily="18" charset="0"/>
                            </a:rPr>
                            <m:t>𝛼</m:t>
                          </m:r>
                        </m:e>
                      </m:acc>
                    </m:oMath>
                  </m:oMathPara>
                </a14:m>
                <a:endParaRPr kumimoji="0" lang="en-US" sz="9600" i="0" u="none" strike="noStrike" cap="none" spc="0" normalizeH="0" baseline="0" dirty="0">
                  <a:ln>
                    <a:noFill/>
                  </a:ln>
                  <a:solidFill>
                    <a:srgbClr val="DF00FF"/>
                  </a:solidFill>
                  <a:effectLst/>
                  <a:uFillTx/>
                  <a:latin typeface="+mn-lt"/>
                  <a:ea typeface="+mn-ea"/>
                  <a:cs typeface="+mn-cs"/>
                  <a:sym typeface="Calibri"/>
                </a:endParaRPr>
              </a:p>
            </p:txBody>
          </p:sp>
        </mc:Choice>
        <mc:Fallback>
          <p:sp>
            <p:nvSpPr>
              <p:cNvPr id="31" name="TextBox 30">
                <a:extLst>
                  <a:ext uri="{FF2B5EF4-FFF2-40B4-BE49-F238E27FC236}">
                    <a16:creationId xmlns:a16="http://schemas.microsoft.com/office/drawing/2014/main" id="{02D207BB-549D-0372-94E9-F658B0002493}"/>
                  </a:ext>
                </a:extLst>
              </p:cNvPr>
              <p:cNvSpPr txBox="1">
                <a:spLocks noRot="1" noChangeAspect="1" noMove="1" noResize="1" noEditPoints="1" noAdjustHandles="1" noChangeArrowheads="1" noChangeShapeType="1" noTextEdit="1"/>
              </p:cNvSpPr>
              <p:nvPr/>
            </p:nvSpPr>
            <p:spPr>
              <a:xfrm>
                <a:off x="15087170" y="8843726"/>
                <a:ext cx="1819561" cy="1723543"/>
              </a:xfrm>
              <a:prstGeom prst="rect">
                <a:avLst/>
              </a:prstGeom>
              <a:blipFill>
                <a:blip r:embed="rId10"/>
                <a:stretch>
                  <a:fillRect t="-25000"/>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CAF3E55-C40E-7238-5D8A-3D7FF5A612C4}"/>
                  </a:ext>
                </a:extLst>
              </p:cNvPr>
              <p:cNvSpPr txBox="1"/>
              <p:nvPr/>
            </p:nvSpPr>
            <p:spPr>
              <a:xfrm>
                <a:off x="13462606" y="10558406"/>
                <a:ext cx="1329327"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𝑦</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2" name="TextBox 31">
                <a:extLst>
                  <a:ext uri="{FF2B5EF4-FFF2-40B4-BE49-F238E27FC236}">
                    <a16:creationId xmlns:a16="http://schemas.microsoft.com/office/drawing/2014/main" id="{7CAF3E55-C40E-7238-5D8A-3D7FF5A612C4}"/>
                  </a:ext>
                </a:extLst>
              </p:cNvPr>
              <p:cNvSpPr txBox="1">
                <a:spLocks noRot="1" noChangeAspect="1" noMove="1" noResize="1" noEditPoints="1" noAdjustHandles="1" noChangeArrowheads="1" noChangeShapeType="1" noTextEdit="1"/>
              </p:cNvSpPr>
              <p:nvPr/>
            </p:nvSpPr>
            <p:spPr>
              <a:xfrm>
                <a:off x="13462606" y="10558406"/>
                <a:ext cx="1329327" cy="1723543"/>
              </a:xfrm>
              <a:prstGeom prst="rect">
                <a:avLst/>
              </a:prstGeom>
              <a:blipFill>
                <a:blip r:embed="rId11"/>
                <a:stretch>
                  <a:fillRect l="-7547" r="-6604" b="-12409"/>
                </a:stretch>
              </a:blipFill>
              <a:ln w="25400" cap="flat">
                <a:noFill/>
                <a:miter lim="400000"/>
              </a:ln>
              <a:effectLst/>
            </p:spPr>
            <p:txBody>
              <a:bodyPr/>
              <a:lstStyle/>
              <a:p>
                <a:r>
                  <a:rPr lang="en-US">
                    <a:noFill/>
                  </a:rPr>
                  <a:t> </a:t>
                </a:r>
              </a:p>
            </p:txBody>
          </p:sp>
        </mc:Fallback>
      </mc:AlternateContent>
      <p:sp>
        <p:nvSpPr>
          <p:cNvPr id="33" name="TextBox 32">
            <a:extLst>
              <a:ext uri="{FF2B5EF4-FFF2-40B4-BE49-F238E27FC236}">
                <a16:creationId xmlns:a16="http://schemas.microsoft.com/office/drawing/2014/main" id="{86DB8423-5259-9766-2EAF-F344AEE96279}"/>
              </a:ext>
            </a:extLst>
          </p:cNvPr>
          <p:cNvSpPr txBox="1"/>
          <p:nvPr/>
        </p:nvSpPr>
        <p:spPr>
          <a:xfrm>
            <a:off x="18577430" y="10483768"/>
            <a:ext cx="2085819"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12000" i="0" u="none" strike="noStrike" cap="none" spc="0" normalizeH="0" baseline="0" dirty="0">
                <a:ln>
                  <a:noFill/>
                </a:ln>
                <a:solidFill>
                  <a:srgbClr val="000000"/>
                </a:solidFill>
                <a:effectLst/>
                <a:uFillTx/>
                <a:latin typeface="+mn-lt"/>
                <a:ea typeface="+mn-ea"/>
                <a:cs typeface="+mn-cs"/>
                <a:sym typeface="Calibri"/>
              </a:rPr>
              <a:t>DL</a:t>
            </a:r>
          </a:p>
        </p:txBody>
      </p:sp>
      <p:cxnSp>
        <p:nvCxnSpPr>
          <p:cNvPr id="34" name="Straight Arrow Connector 33">
            <a:extLst>
              <a:ext uri="{FF2B5EF4-FFF2-40B4-BE49-F238E27FC236}">
                <a16:creationId xmlns:a16="http://schemas.microsoft.com/office/drawing/2014/main" id="{34875CD8-0596-00CD-AAA6-4097CCD9CFB2}"/>
              </a:ext>
            </a:extLst>
          </p:cNvPr>
          <p:cNvCxnSpPr>
            <a:cxnSpLocks/>
          </p:cNvCxnSpPr>
          <p:nvPr/>
        </p:nvCxnSpPr>
        <p:spPr>
          <a:xfrm flipH="1">
            <a:off x="4719321" y="12043637"/>
            <a:ext cx="1307983" cy="1728369"/>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56FAABD5-3264-9128-A999-446DF2B9C1EC}"/>
                  </a:ext>
                </a:extLst>
              </p:cNvPr>
              <p:cNvSpPr txBox="1"/>
              <p:nvPr/>
            </p:nvSpPr>
            <p:spPr>
              <a:xfrm>
                <a:off x="1114526" y="13512675"/>
                <a:ext cx="8526925"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9600" b="0" i="1" smtClean="0">
                              <a:latin typeface="Cambria Math" panose="02040503050406030204" pitchFamily="18" charset="0"/>
                            </a:rPr>
                          </m:ctrlPr>
                        </m:sSubPr>
                        <m:e>
                          <m:acc>
                            <m:accPr>
                              <m:chr m:val="̂"/>
                              <m:ctrlPr>
                                <a:rPr lang="en-US" sz="9600" b="0" i="1" smtClean="0">
                                  <a:latin typeface="Cambria Math" panose="02040503050406030204" pitchFamily="18" charset="0"/>
                                </a:rPr>
                              </m:ctrlPr>
                            </m:accPr>
                            <m:e>
                              <m:r>
                                <a:rPr lang="en-US" sz="9600" b="0" i="1" smtClean="0">
                                  <a:latin typeface="Cambria Math" panose="02040503050406030204" pitchFamily="18" charset="0"/>
                                </a:rPr>
                                <m:t>𝑥</m:t>
                              </m:r>
                            </m:e>
                          </m:acc>
                        </m:e>
                        <m:sub>
                          <m:r>
                            <a:rPr lang="en-US" sz="9600" b="0" i="1" smtClean="0">
                              <a:latin typeface="Cambria Math" panose="02040503050406030204" pitchFamily="18" charset="0"/>
                            </a:rPr>
                            <m:t>1</m:t>
                          </m:r>
                        </m:sub>
                      </m:sSub>
                      <m:r>
                        <a:rPr lang="en-US" sz="9600" b="0" i="1" smtClean="0">
                          <a:latin typeface="Cambria Math" panose="02040503050406030204" pitchFamily="18" charset="0"/>
                        </a:rPr>
                        <m:t>,…,</m:t>
                      </m:r>
                      <m:sSub>
                        <m:sSubPr>
                          <m:ctrlPr>
                            <a:rPr lang="en-US" sz="9600" i="1">
                              <a:latin typeface="Cambria Math" panose="02040503050406030204" pitchFamily="18" charset="0"/>
                            </a:rPr>
                          </m:ctrlPr>
                        </m:sSub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sub>
                          <m:r>
                            <a:rPr lang="en-US" sz="9600" b="0" i="1" smtClean="0">
                              <a:latin typeface="Cambria Math" panose="02040503050406030204" pitchFamily="18" charset="0"/>
                            </a:rPr>
                            <m:t>𝑛</m:t>
                          </m:r>
                        </m:sub>
                      </m:sSub>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8" name="TextBox 37">
                <a:extLst>
                  <a:ext uri="{FF2B5EF4-FFF2-40B4-BE49-F238E27FC236}">
                    <a16:creationId xmlns:a16="http://schemas.microsoft.com/office/drawing/2014/main" id="{56FAABD5-3264-9128-A999-446DF2B9C1EC}"/>
                  </a:ext>
                </a:extLst>
              </p:cNvPr>
              <p:cNvSpPr txBox="1">
                <a:spLocks noRot="1" noChangeAspect="1" noMove="1" noResize="1" noEditPoints="1" noAdjustHandles="1" noChangeArrowheads="1" noChangeShapeType="1" noTextEdit="1"/>
              </p:cNvSpPr>
              <p:nvPr/>
            </p:nvSpPr>
            <p:spPr>
              <a:xfrm>
                <a:off x="1114526" y="13512675"/>
                <a:ext cx="8526925" cy="1723543"/>
              </a:xfrm>
              <a:prstGeom prst="rect">
                <a:avLst/>
              </a:prstGeom>
              <a:blipFill>
                <a:blip r:embed="rId12"/>
                <a:stretch>
                  <a:fillRect t="-8088" b="-4412"/>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E8AD6F9-F2BC-7D8F-9227-3607972DB8F9}"/>
                  </a:ext>
                </a:extLst>
              </p:cNvPr>
              <p:cNvSpPr txBox="1"/>
              <p:nvPr/>
            </p:nvSpPr>
            <p:spPr>
              <a:xfrm>
                <a:off x="2052378" y="15481494"/>
                <a:ext cx="18610871" cy="328095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Adversary w</a:t>
                </a:r>
                <a:r>
                  <a:rPr kumimoji="0" lang="en-US" sz="9600" i="0" u="none" strike="noStrike" cap="none" spc="0" normalizeH="0" baseline="0" dirty="0">
                    <a:ln>
                      <a:noFill/>
                    </a:ln>
                    <a:solidFill>
                      <a:srgbClr val="000000"/>
                    </a:solidFill>
                    <a:effectLst/>
                    <a:uFillTx/>
                    <a:latin typeface="+mn-lt"/>
                    <a:ea typeface="+mn-ea"/>
                    <a:cs typeface="+mn-cs"/>
                    <a:sym typeface="Calibri"/>
                  </a:rPr>
                  <a:t>ins if </a:t>
                </a:r>
                <a14:m>
                  <m:oMath xmlns:m="http://schemas.openxmlformats.org/officeDocument/2006/math">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𝑋</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𝑖</m:t>
                        </m:r>
                      </m:sub>
                    </m:s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sSup>
                      <m:sSup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p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𝑔</m:t>
                        </m:r>
                      </m:e>
                      <m:sup>
                        <m:sSub>
                          <m:sSubPr>
                            <m:ctrlPr>
                              <a:rPr kumimoji="0" lang="en-US" sz="96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Calibri"/>
                              </a:rPr>
                            </m:ctrlPr>
                          </m:sSubPr>
                          <m:e>
                            <m:acc>
                              <m:accPr>
                                <m:chr m:val="̂"/>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acc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acc>
                          </m:e>
                          <m:sub>
                            <m:r>
                              <a:rPr lang="en-US" sz="9600" b="0" i="1" dirty="0" smtClean="0">
                                <a:latin typeface="Cambria Math" panose="02040503050406030204" pitchFamily="18" charset="0"/>
                              </a:rPr>
                              <m:t>𝑖</m:t>
                            </m:r>
                          </m:sub>
                        </m:sSub>
                      </m:sup>
                    </m:sSup>
                  </m:oMath>
                </a14:m>
                <a:r>
                  <a:rPr kumimoji="0" lang="en-US" sz="9600" i="0" u="none" strike="noStrike" cap="none" spc="0" normalizeH="0" baseline="0" dirty="0">
                    <a:ln>
                      <a:noFill/>
                    </a:ln>
                    <a:solidFill>
                      <a:srgbClr val="000000"/>
                    </a:solidFill>
                    <a:effectLst/>
                    <a:uFillTx/>
                    <a:latin typeface="+mn-lt"/>
                    <a:ea typeface="+mn-ea"/>
                    <a:cs typeface="+mn-cs"/>
                    <a:sym typeface="Calibri"/>
                  </a:rPr>
                  <a:t> for all </a:t>
                </a:r>
                <a14:m>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𝑖</m:t>
                    </m:r>
                  </m:oMath>
                </a14:m>
                <a:r>
                  <a:rPr kumimoji="0" lang="en-US" sz="9600" i="0" u="none" strike="noStrike" cap="none" spc="0" normalizeH="0" baseline="0" dirty="0">
                    <a:ln>
                      <a:noFill/>
                    </a:ln>
                    <a:solidFill>
                      <a:srgbClr val="000000"/>
                    </a:solidFill>
                    <a:effectLst/>
                    <a:uFillTx/>
                    <a:latin typeface="+mn-lt"/>
                    <a:ea typeface="+mn-ea"/>
                    <a:cs typeface="+mn-cs"/>
                    <a:sym typeface="Calibri"/>
                  </a:rPr>
                  <a:t> and # of DL queries</a:t>
                </a:r>
                <a:r>
                  <a:rPr kumimoji="0" lang="en-US" sz="9600" i="0" u="none" strike="noStrike" cap="none" spc="0" normalizeH="0" dirty="0">
                    <a:ln>
                      <a:noFill/>
                    </a:ln>
                    <a:solidFill>
                      <a:srgbClr val="000000"/>
                    </a:solidFill>
                    <a:effectLst/>
                    <a:uFillTx/>
                    <a:latin typeface="+mn-lt"/>
                    <a:ea typeface="+mn-ea"/>
                    <a:cs typeface="+mn-cs"/>
                    <a:sym typeface="Calibri"/>
                  </a:rPr>
                  <a:t> </a:t>
                </a:r>
                <a14:m>
                  <m:oMath xmlns:m="http://schemas.openxmlformats.org/officeDocument/2006/math">
                    <m:r>
                      <a:rPr lang="en-US" sz="9600" i="1" dirty="0" smtClean="0">
                        <a:latin typeface="Cambria Math" panose="02040503050406030204" pitchFamily="18" charset="0"/>
                      </a:rPr>
                      <m:t>&lt;</m:t>
                    </m:r>
                    <m:r>
                      <a:rPr lang="en-US" sz="9600" i="1">
                        <a:latin typeface="Cambria Math" panose="02040503050406030204" pitchFamily="18" charset="0"/>
                      </a:rPr>
                      <m:t>𝑛</m:t>
                    </m:r>
                  </m:oMath>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9" name="TextBox 38">
                <a:extLst>
                  <a:ext uri="{FF2B5EF4-FFF2-40B4-BE49-F238E27FC236}">
                    <a16:creationId xmlns:a16="http://schemas.microsoft.com/office/drawing/2014/main" id="{FE8AD6F9-F2BC-7D8F-9227-3607972DB8F9}"/>
                  </a:ext>
                </a:extLst>
              </p:cNvPr>
              <p:cNvSpPr txBox="1">
                <a:spLocks noRot="1" noChangeAspect="1" noMove="1" noResize="1" noEditPoints="1" noAdjustHandles="1" noChangeArrowheads="1" noChangeShapeType="1" noTextEdit="1"/>
              </p:cNvSpPr>
              <p:nvPr/>
            </p:nvSpPr>
            <p:spPr>
              <a:xfrm>
                <a:off x="2052378" y="15481494"/>
                <a:ext cx="18610871" cy="3280957"/>
              </a:xfrm>
              <a:prstGeom prst="rect">
                <a:avLst/>
              </a:prstGeom>
              <a:blipFill>
                <a:blip r:embed="rId13"/>
                <a:stretch>
                  <a:fillRect l="-3272" t="-5019" b="-17761"/>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967B996-0606-B17C-8C36-963CF2CE2B93}"/>
                  </a:ext>
                </a:extLst>
              </p:cNvPr>
              <p:cNvSpPr txBox="1"/>
              <p:nvPr/>
            </p:nvSpPr>
            <p:spPr>
              <a:xfrm>
                <a:off x="20331091" y="11083109"/>
                <a:ext cx="11159119" cy="383091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solidFill>
                            <a:srgbClr val="DF00FF"/>
                          </a:solidFill>
                          <a:latin typeface="Cambria Math" panose="02040503050406030204" pitchFamily="18" charset="0"/>
                        </a:rPr>
                        <m:t>𝑦</m:t>
                      </m:r>
                      <m:r>
                        <a:rPr lang="en-US" sz="9600" b="0" i="1" smtClean="0">
                          <a:solidFill>
                            <a:srgbClr val="DF00FF"/>
                          </a:solidFill>
                          <a:latin typeface="Cambria Math" panose="02040503050406030204" pitchFamily="18" charset="0"/>
                        </a:rPr>
                        <m:t>=</m:t>
                      </m:r>
                      <m:nary>
                        <m:naryPr>
                          <m:chr m:val="∑"/>
                          <m:supHide m:val="on"/>
                          <m:ctrlPr>
                            <a:rPr lang="en-US" sz="9600" b="0" i="1" smtClean="0">
                              <a:solidFill>
                                <a:srgbClr val="DF00FF"/>
                              </a:solidFill>
                              <a:latin typeface="Cambria Math" panose="02040503050406030204" pitchFamily="18" charset="0"/>
                            </a:rPr>
                          </m:ctrlPr>
                        </m:naryPr>
                        <m:sub>
                          <m:r>
                            <m:rPr>
                              <m:brk m:alnAt="7"/>
                            </m:rPr>
                            <a:rPr lang="en-US" sz="9600" b="0" i="1" smtClean="0">
                              <a:solidFill>
                                <a:srgbClr val="DF00FF"/>
                              </a:solidFill>
                              <a:latin typeface="Cambria Math" panose="02040503050406030204" pitchFamily="18" charset="0"/>
                            </a:rPr>
                            <m:t>𝑖</m:t>
                          </m:r>
                        </m:sub>
                        <m:sup/>
                        <m:e>
                          <m:sSub>
                            <m:sSubPr>
                              <m:ctrlPr>
                                <a:rPr lang="en-US" sz="9600" b="0" i="1" smtClean="0">
                                  <a:solidFill>
                                    <a:srgbClr val="DF00FF"/>
                                  </a:solidFill>
                                  <a:latin typeface="Cambria Math" panose="02040503050406030204" pitchFamily="18" charset="0"/>
                                </a:rPr>
                              </m:ctrlPr>
                            </m:sSubPr>
                            <m:e>
                              <m:r>
                                <a:rPr lang="en-US" sz="9600" b="0" i="1" smtClean="0">
                                  <a:solidFill>
                                    <a:srgbClr val="DF00FF"/>
                                  </a:solidFill>
                                  <a:latin typeface="Cambria Math" panose="02040503050406030204" pitchFamily="18" charset="0"/>
                                </a:rPr>
                                <m:t>𝛼</m:t>
                              </m:r>
                            </m:e>
                            <m:sub>
                              <m:r>
                                <a:rPr lang="en-US" sz="9600" b="0" i="1" smtClean="0">
                                  <a:solidFill>
                                    <a:srgbClr val="DF00FF"/>
                                  </a:solidFill>
                                  <a:latin typeface="Cambria Math" panose="02040503050406030204" pitchFamily="18" charset="0"/>
                                </a:rPr>
                                <m:t>𝑖</m:t>
                              </m:r>
                            </m:sub>
                          </m:sSub>
                          <m:sSub>
                            <m:sSubPr>
                              <m:ctrlPr>
                                <a:rPr lang="en-US" sz="9600" b="0" i="1" smtClean="0">
                                  <a:solidFill>
                                    <a:srgbClr val="DF00FF"/>
                                  </a:solidFill>
                                  <a:latin typeface="Cambria Math" panose="02040503050406030204" pitchFamily="18" charset="0"/>
                                </a:rPr>
                              </m:ctrlPr>
                            </m:sSubPr>
                            <m:e>
                              <m:r>
                                <a:rPr lang="en-US" sz="9600" b="0" i="1" smtClean="0">
                                  <a:solidFill>
                                    <a:srgbClr val="DF00FF"/>
                                  </a:solidFill>
                                  <a:latin typeface="Cambria Math" panose="02040503050406030204" pitchFamily="18" charset="0"/>
                                </a:rPr>
                                <m:t>𝑥</m:t>
                              </m:r>
                            </m:e>
                            <m:sub>
                              <m:r>
                                <a:rPr lang="en-US" sz="9600" b="0" i="1" smtClean="0">
                                  <a:solidFill>
                                    <a:srgbClr val="DF00FF"/>
                                  </a:solidFill>
                                  <a:latin typeface="Cambria Math" panose="02040503050406030204" pitchFamily="18" charset="0"/>
                                </a:rPr>
                                <m:t>𝑖</m:t>
                              </m:r>
                            </m:sub>
                          </m:sSub>
                        </m:e>
                      </m:nary>
                    </m:oMath>
                  </m:oMathPara>
                </a14:m>
                <a:endParaRPr kumimoji="0" lang="en-US" sz="9600" i="0" u="none" strike="noStrike" cap="none" spc="0" normalizeH="0" baseline="0" dirty="0">
                  <a:ln>
                    <a:noFill/>
                  </a:ln>
                  <a:solidFill>
                    <a:srgbClr val="DF00FF"/>
                  </a:solidFill>
                  <a:effectLst/>
                  <a:uFillTx/>
                  <a:latin typeface="+mn-lt"/>
                  <a:ea typeface="+mn-ea"/>
                  <a:cs typeface="+mn-cs"/>
                  <a:sym typeface="Calibri"/>
                </a:endParaRPr>
              </a:p>
            </p:txBody>
          </p:sp>
        </mc:Choice>
        <mc:Fallback xmlns="">
          <p:sp>
            <p:nvSpPr>
              <p:cNvPr id="41" name="TextBox 40">
                <a:extLst>
                  <a:ext uri="{FF2B5EF4-FFF2-40B4-BE49-F238E27FC236}">
                    <a16:creationId xmlns:a16="http://schemas.microsoft.com/office/drawing/2014/main" id="{F967B996-0606-B17C-8C36-963CF2CE2B93}"/>
                  </a:ext>
                </a:extLst>
              </p:cNvPr>
              <p:cNvSpPr txBox="1">
                <a:spLocks noRot="1" noChangeAspect="1" noMove="1" noResize="1" noEditPoints="1" noAdjustHandles="1" noChangeArrowheads="1" noChangeShapeType="1" noTextEdit="1"/>
              </p:cNvSpPr>
              <p:nvPr/>
            </p:nvSpPr>
            <p:spPr>
              <a:xfrm>
                <a:off x="20331091" y="11083109"/>
                <a:ext cx="11159119" cy="3830914"/>
              </a:xfrm>
              <a:prstGeom prst="rect">
                <a:avLst/>
              </a:prstGeom>
              <a:blipFill>
                <a:blip r:embed="rId14"/>
                <a:stretch>
                  <a:fillRect t="-134983" b="-18811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8C08D201-8F37-4CE0-4C2F-6BF0EF0A55ED}"/>
                  </a:ext>
                </a:extLst>
              </p:cNvPr>
              <p:cNvSpPr txBox="1"/>
              <p:nvPr/>
            </p:nvSpPr>
            <p:spPr>
              <a:xfrm>
                <a:off x="11759779" y="13072841"/>
                <a:ext cx="5004968"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𝑌</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sSup>
                        <m:sSup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p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𝑔</m:t>
                          </m:r>
                        </m:e>
                        <m:sup>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𝑦</m:t>
                          </m:r>
                        </m:sup>
                      </m:sSup>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42" name="TextBox 41">
                <a:extLst>
                  <a:ext uri="{FF2B5EF4-FFF2-40B4-BE49-F238E27FC236}">
                    <a16:creationId xmlns:a16="http://schemas.microsoft.com/office/drawing/2014/main" id="{8C08D201-8F37-4CE0-4C2F-6BF0EF0A55ED}"/>
                  </a:ext>
                </a:extLst>
              </p:cNvPr>
              <p:cNvSpPr txBox="1">
                <a:spLocks noRot="1" noChangeAspect="1" noMove="1" noResize="1" noEditPoints="1" noAdjustHandles="1" noChangeArrowheads="1" noChangeShapeType="1" noTextEdit="1"/>
              </p:cNvSpPr>
              <p:nvPr/>
            </p:nvSpPr>
            <p:spPr>
              <a:xfrm>
                <a:off x="11759779" y="13072841"/>
                <a:ext cx="5004968" cy="1723543"/>
              </a:xfrm>
              <a:prstGeom prst="rect">
                <a:avLst/>
              </a:prstGeom>
              <a:blipFill>
                <a:blip r:embed="rId15"/>
                <a:stretch>
                  <a:fillRect b="-13971"/>
                </a:stretch>
              </a:blipFill>
              <a:ln w="25400" cap="flat">
                <a:noFill/>
                <a:miter lim="400000"/>
              </a:ln>
              <a:effectLst/>
            </p:spPr>
            <p:txBody>
              <a:bodyPr/>
              <a:lstStyle/>
              <a:p>
                <a:r>
                  <a:rPr lang="en-US">
                    <a:noFill/>
                  </a:rPr>
                  <a:t> </a:t>
                </a:r>
              </a:p>
            </p:txBody>
          </p:sp>
        </mc:Fallback>
      </mc:AlternateContent>
      <p:cxnSp>
        <p:nvCxnSpPr>
          <p:cNvPr id="73" name="Straight Arrow Connector 72">
            <a:extLst>
              <a:ext uri="{FF2B5EF4-FFF2-40B4-BE49-F238E27FC236}">
                <a16:creationId xmlns:a16="http://schemas.microsoft.com/office/drawing/2014/main" id="{7360905B-9D74-B7F4-351A-3B9C4F576A62}"/>
              </a:ext>
            </a:extLst>
          </p:cNvPr>
          <p:cNvCxnSpPr>
            <a:cxnSpLocks/>
          </p:cNvCxnSpPr>
          <p:nvPr/>
        </p:nvCxnSpPr>
        <p:spPr>
          <a:xfrm flipH="1" flipV="1">
            <a:off x="14636872" y="12023758"/>
            <a:ext cx="1097086" cy="1124788"/>
          </a:xfrm>
          <a:prstGeom prst="straightConnector1">
            <a:avLst/>
          </a:prstGeom>
          <a:noFill/>
          <a:ln w="88900" cap="flat">
            <a:solidFill>
              <a:schemeClr val="accent1"/>
            </a:solidFill>
            <a:prstDash val="solid"/>
            <a:round/>
            <a:tailEnd type="triangle" w="med" len="med"/>
          </a:ln>
          <a:effectLst/>
          <a:sp3d/>
        </p:spPr>
        <p:style>
          <a:lnRef idx="0">
            <a:scrgbClr r="0" g="0" b="0"/>
          </a:lnRef>
          <a:fillRef idx="0">
            <a:scrgbClr r="0" g="0" b="0"/>
          </a:fillRef>
          <a:effectRef idx="0">
            <a:scrgbClr r="0" g="0" b="0"/>
          </a:effectRef>
          <a:fontRef idx="none"/>
        </p:style>
      </p:cxnSp>
      <p:sp>
        <p:nvSpPr>
          <p:cNvPr id="79" name="Freeform 78">
            <a:extLst>
              <a:ext uri="{FF2B5EF4-FFF2-40B4-BE49-F238E27FC236}">
                <a16:creationId xmlns:a16="http://schemas.microsoft.com/office/drawing/2014/main" id="{05192A98-4F5F-2D25-67FA-4AC0DE3AF901}"/>
              </a:ext>
            </a:extLst>
          </p:cNvPr>
          <p:cNvSpPr/>
          <p:nvPr/>
        </p:nvSpPr>
        <p:spPr>
          <a:xfrm>
            <a:off x="16906730" y="8183305"/>
            <a:ext cx="8456239" cy="1004088"/>
          </a:xfrm>
          <a:custGeom>
            <a:avLst/>
            <a:gdLst>
              <a:gd name="connsiteX0" fmla="*/ 0 w 9310254"/>
              <a:gd name="connsiteY0" fmla="*/ 1127588 h 1127588"/>
              <a:gd name="connsiteX1" fmla="*/ 1704109 w 9310254"/>
              <a:gd name="connsiteY1" fmla="*/ 337879 h 1127588"/>
              <a:gd name="connsiteX2" fmla="*/ 4655127 w 9310254"/>
              <a:gd name="connsiteY2" fmla="*/ 5370 h 1127588"/>
              <a:gd name="connsiteX3" fmla="*/ 7689272 w 9310254"/>
              <a:gd name="connsiteY3" fmla="*/ 171624 h 1127588"/>
              <a:gd name="connsiteX4" fmla="*/ 9310254 w 9310254"/>
              <a:gd name="connsiteY4" fmla="*/ 670388 h 112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0254" h="1127588">
                <a:moveTo>
                  <a:pt x="0" y="1127588"/>
                </a:moveTo>
                <a:cubicBezTo>
                  <a:pt x="464127" y="826251"/>
                  <a:pt x="928255" y="524915"/>
                  <a:pt x="1704109" y="337879"/>
                </a:cubicBezTo>
                <a:cubicBezTo>
                  <a:pt x="2479964" y="150843"/>
                  <a:pt x="3657600" y="33079"/>
                  <a:pt x="4655127" y="5370"/>
                </a:cubicBezTo>
                <a:cubicBezTo>
                  <a:pt x="5652654" y="-22339"/>
                  <a:pt x="6913418" y="60788"/>
                  <a:pt x="7689272" y="171624"/>
                </a:cubicBezTo>
                <a:cubicBezTo>
                  <a:pt x="8465126" y="282460"/>
                  <a:pt x="8887690" y="476424"/>
                  <a:pt x="9310254" y="670388"/>
                </a:cubicBezTo>
              </a:path>
            </a:pathLst>
          </a:custGeom>
          <a:noFill/>
          <a:ln w="88900" cap="flat">
            <a:solidFill>
              <a:schemeClr val="accent1"/>
            </a:solidFill>
            <a:prstDash val="solid"/>
            <a:round/>
            <a:headEnd type="triangle"/>
            <a:tailEnd w="lg"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5" name="Rounded Rectangle 84">
            <a:extLst>
              <a:ext uri="{FF2B5EF4-FFF2-40B4-BE49-F238E27FC236}">
                <a16:creationId xmlns:a16="http://schemas.microsoft.com/office/drawing/2014/main" id="{B051DBF0-A602-A886-C504-4A7B581D9009}"/>
              </a:ext>
            </a:extLst>
          </p:cNvPr>
          <p:cNvSpPr/>
          <p:nvPr/>
        </p:nvSpPr>
        <p:spPr>
          <a:xfrm>
            <a:off x="22155845" y="15481494"/>
            <a:ext cx="7397296" cy="2271165"/>
          </a:xfrm>
          <a:prstGeom prst="roundRect">
            <a:avLst>
              <a:gd name="adj" fmla="val 6112"/>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87" name="TextBox 86">
            <a:extLst>
              <a:ext uri="{FF2B5EF4-FFF2-40B4-BE49-F238E27FC236}">
                <a16:creationId xmlns:a16="http://schemas.microsoft.com/office/drawing/2014/main" id="{1768003B-3D21-47BC-B3C3-41C318C87100}"/>
              </a:ext>
            </a:extLst>
          </p:cNvPr>
          <p:cNvSpPr txBox="1"/>
          <p:nvPr/>
        </p:nvSpPr>
        <p:spPr>
          <a:xfrm>
            <a:off x="22546138" y="15596478"/>
            <a:ext cx="6729024"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12000" i="0" u="none" strike="noStrike" cap="none" spc="0" normalizeH="0" baseline="0" dirty="0">
                <a:ln>
                  <a:noFill/>
                </a:ln>
                <a:solidFill>
                  <a:srgbClr val="DF00FF"/>
                </a:solidFill>
                <a:effectLst/>
                <a:uFillTx/>
                <a:latin typeface="+mn-lt"/>
                <a:ea typeface="+mn-ea"/>
                <a:cs typeface="+mn-cs"/>
                <a:sym typeface="Calibri"/>
              </a:rPr>
              <a:t>Falsifiable</a:t>
            </a:r>
          </a:p>
        </p:txBody>
      </p:sp>
      <p:sp>
        <p:nvSpPr>
          <p:cNvPr id="91" name="Title 1">
            <a:extLst>
              <a:ext uri="{FF2B5EF4-FFF2-40B4-BE49-F238E27FC236}">
                <a16:creationId xmlns:a16="http://schemas.microsoft.com/office/drawing/2014/main" id="{69F1AFDE-F758-D4AD-EFC8-C8F4E1AF7011}"/>
              </a:ext>
            </a:extLst>
          </p:cNvPr>
          <p:cNvSpPr txBox="1">
            <a:spLocks/>
          </p:cNvSpPr>
          <p:nvPr/>
        </p:nvSpPr>
        <p:spPr>
          <a:xfrm>
            <a:off x="2235198" y="1936835"/>
            <a:ext cx="28041601" cy="353483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nchor="ctr">
            <a:normAutofit/>
          </a:bodyPr>
          <a:lstStyle>
            <a:lvl1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1pPr>
            <a:lvl2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2pPr>
            <a:lvl3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3pPr>
            <a:lvl4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4pPr>
            <a:lvl5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5pPr>
            <a:lvl6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6pPr>
            <a:lvl7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7pPr>
            <a:lvl8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8pPr>
            <a:lvl9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rgbClr val="DF00FF"/>
                </a:solidFill>
              </a:rPr>
              <a:t>(Algebraic)</a:t>
            </a:r>
            <a:r>
              <a:rPr lang="en-US" dirty="0"/>
              <a:t> OMDL [</a:t>
            </a:r>
            <a:r>
              <a:rPr lang="en-US" dirty="0">
                <a:solidFill>
                  <a:schemeClr val="accent1"/>
                </a:solidFill>
              </a:rPr>
              <a:t>NRS21</a:t>
            </a:r>
            <a:r>
              <a:rPr lang="en-US" dirty="0"/>
              <a:t>]</a:t>
            </a:r>
          </a:p>
        </p:txBody>
      </p:sp>
    </p:spTree>
    <p:extLst>
      <p:ext uri="{BB962C8B-B14F-4D97-AF65-F5344CB8AC3E}">
        <p14:creationId xmlns:p14="http://schemas.microsoft.com/office/powerpoint/2010/main" val="3053290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1"/>
                                        </p:tgtEl>
                                        <p:attrNameLst>
                                          <p:attrName>style.visibility</p:attrName>
                                        </p:attrNameLst>
                                      </p:cBhvr>
                                      <p:to>
                                        <p:strVal val="visible"/>
                                      </p:to>
                                    </p:set>
                                  </p:childTnLst>
                                </p:cTn>
                              </p:par>
                              <p:par>
                                <p:cTn id="53" presetID="1" presetClass="exit" presetSubtype="0" fill="hold" grpId="0" nodeType="withEffect">
                                  <p:stCondLst>
                                    <p:cond delay="0"/>
                                  </p:stCondLst>
                                  <p:childTnLst>
                                    <p:set>
                                      <p:cBhvr>
                                        <p:cTn id="54" dur="1" fill="hold">
                                          <p:stCondLst>
                                            <p:cond delay="0"/>
                                          </p:stCondLst>
                                        </p:cTn>
                                        <p:tgtEl>
                                          <p:spTgt spid="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44" grpId="0" animBg="1"/>
      <p:bldP spid="2" grpId="0" animBg="1"/>
      <p:bldP spid="13" grpId="0"/>
      <p:bldP spid="18" grpId="0"/>
      <p:bldP spid="21" grpId="0"/>
      <p:bldP spid="24" grpId="0" animBg="1"/>
      <p:bldP spid="25" grpId="0"/>
      <p:bldP spid="27" grpId="0"/>
      <p:bldP spid="31" grpId="0"/>
      <p:bldP spid="32" grpId="0"/>
      <p:bldP spid="33" grpId="0"/>
      <p:bldP spid="38" grpId="0"/>
      <p:bldP spid="39" grpId="0"/>
      <p:bldP spid="41" grpId="0"/>
      <p:bldP spid="42" grpId="0"/>
      <p:bldP spid="79" grpId="0" animBg="1"/>
      <p:bldP spid="85" grpId="0" animBg="1"/>
      <p:bldP spid="87" grpId="0"/>
      <p:bldP spid="9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ounded Rectangle 80">
            <a:extLst>
              <a:ext uri="{FF2B5EF4-FFF2-40B4-BE49-F238E27FC236}">
                <a16:creationId xmlns:a16="http://schemas.microsoft.com/office/drawing/2014/main" id="{A908BF51-7F8B-F029-739D-142677ABBC4D}"/>
              </a:ext>
            </a:extLst>
          </p:cNvPr>
          <p:cNvSpPr/>
          <p:nvPr/>
        </p:nvSpPr>
        <p:spPr>
          <a:xfrm>
            <a:off x="22155845" y="8811944"/>
            <a:ext cx="9045856" cy="3830914"/>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4" name="Rounded Rectangle 43">
            <a:extLst>
              <a:ext uri="{FF2B5EF4-FFF2-40B4-BE49-F238E27FC236}">
                <a16:creationId xmlns:a16="http://schemas.microsoft.com/office/drawing/2014/main" id="{57B2BC0D-322E-199A-7A8A-5D46D9D612DD}"/>
              </a:ext>
            </a:extLst>
          </p:cNvPr>
          <p:cNvSpPr/>
          <p:nvPr/>
        </p:nvSpPr>
        <p:spPr>
          <a:xfrm>
            <a:off x="11892566" y="13104818"/>
            <a:ext cx="6684864" cy="2092876"/>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 name="Title 1">
            <a:extLst>
              <a:ext uri="{FF2B5EF4-FFF2-40B4-BE49-F238E27FC236}">
                <a16:creationId xmlns:a16="http://schemas.microsoft.com/office/drawing/2014/main" id="{0169550F-37CF-AD96-5C1B-1461A96C871D}"/>
              </a:ext>
            </a:extLst>
          </p:cNvPr>
          <p:cNvSpPr>
            <a:spLocks noGrp="1"/>
          </p:cNvSpPr>
          <p:nvPr>
            <p:ph type="title"/>
          </p:nvPr>
        </p:nvSpPr>
        <p:spPr/>
        <p:txBody>
          <a:bodyPr/>
          <a:lstStyle/>
          <a:p>
            <a:pPr hangingPunct="1"/>
            <a:r>
              <a:rPr lang="en-US" dirty="0">
                <a:solidFill>
                  <a:schemeClr val="tx1"/>
                </a:solidFill>
              </a:rPr>
              <a:t>(Algebraic) OM</a:t>
            </a:r>
            <a:r>
              <a:rPr lang="en-US" dirty="0">
                <a:solidFill>
                  <a:srgbClr val="DF00FF"/>
                </a:solidFill>
              </a:rPr>
              <a:t>PR</a:t>
            </a:r>
            <a:r>
              <a:rPr lang="en-US" dirty="0">
                <a:solidFill>
                  <a:schemeClr val="tx1"/>
                </a:solidFill>
              </a:rPr>
              <a:t> [</a:t>
            </a:r>
            <a:r>
              <a:rPr lang="en-US" dirty="0">
                <a:solidFill>
                  <a:srgbClr val="0070C0"/>
                </a:solidFill>
              </a:rPr>
              <a:t>This work</a:t>
            </a:r>
            <a:r>
              <a:rPr lang="en-US" dirty="0">
                <a:solidFill>
                  <a:schemeClr val="tx1"/>
                </a:solidFill>
              </a:rPr>
              <a:t>]</a:t>
            </a:r>
          </a:p>
        </p:txBody>
      </p:sp>
      <p:pic>
        <p:nvPicPr>
          <p:cNvPr id="8" name="Picture 7" descr="A red and black sign&#10;&#10;Description automatically generated with low confidence">
            <a:extLst>
              <a:ext uri="{FF2B5EF4-FFF2-40B4-BE49-F238E27FC236}">
                <a16:creationId xmlns:a16="http://schemas.microsoft.com/office/drawing/2014/main" id="{17C9B9E5-F3F2-A260-F988-D17C968C4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304" y="7864763"/>
            <a:ext cx="4186681" cy="4590473"/>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08F6133-340B-35C3-BE15-E5DC7F6A1030}"/>
                  </a:ext>
                </a:extLst>
              </p:cNvPr>
              <p:cNvSpPr txBox="1"/>
              <p:nvPr/>
            </p:nvSpPr>
            <p:spPr>
              <a:xfrm>
                <a:off x="18725950" y="6306451"/>
                <a:ext cx="1115911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𝑋</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𝑖</m:t>
                        </m:r>
                      </m:sub>
                    </m:s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𝐹</m:t>
                    </m:r>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m:t>
                    </m:r>
                    <m:sSub>
                      <m:sSubPr>
                        <m:ctrlP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𝑥</m:t>
                        </m:r>
                      </m:e>
                      <m:sub>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𝑖</m:t>
                        </m:r>
                      </m:sub>
                    </m:sSub>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m:t>
                    </m:r>
                  </m:oMath>
                </a14:m>
                <a:r>
                  <a:rPr kumimoji="0" lang="en-US" sz="9600" i="0" u="none" strike="noStrike" cap="none" spc="0" normalizeH="0" baseline="0" dirty="0">
                    <a:ln>
                      <a:noFill/>
                    </a:ln>
                    <a:solidFill>
                      <a:srgbClr val="DF00FF"/>
                    </a:solidFill>
                    <a:effectLst/>
                    <a:uFillTx/>
                    <a:latin typeface="+mn-lt"/>
                    <a:ea typeface="+mn-ea"/>
                    <a:cs typeface="+mn-cs"/>
                    <a:sym typeface="Calibri"/>
                  </a:rPr>
                  <a:t> </a:t>
                </a:r>
                <a:r>
                  <a:rPr kumimoji="0" lang="en-US" sz="9600" i="0" u="none" strike="noStrike" cap="none" spc="0" normalizeH="0" baseline="0" dirty="0">
                    <a:ln>
                      <a:noFill/>
                    </a:ln>
                    <a:solidFill>
                      <a:srgbClr val="000000"/>
                    </a:solidFill>
                    <a:effectLst/>
                    <a:uFillTx/>
                    <a:latin typeface="+mn-lt"/>
                    <a:ea typeface="+mn-ea"/>
                    <a:cs typeface="+mn-cs"/>
                    <a:sym typeface="Calibri"/>
                  </a:rPr>
                  <a:t>for</a:t>
                </a:r>
                <a:r>
                  <a:rPr kumimoji="0" lang="en-US" sz="9600" i="0" u="none" strike="noStrike" cap="none" spc="0" normalizeH="0" dirty="0">
                    <a:ln>
                      <a:noFill/>
                    </a:ln>
                    <a:solidFill>
                      <a:srgbClr val="000000"/>
                    </a:solidFill>
                    <a:effectLst/>
                    <a:uFillTx/>
                    <a:latin typeface="+mn-lt"/>
                    <a:ea typeface="+mn-ea"/>
                    <a:cs typeface="+mn-cs"/>
                    <a:sym typeface="Calibri"/>
                  </a:rPr>
                  <a:t> all </a:t>
                </a:r>
                <a14:m>
                  <m:oMath xmlns:m="http://schemas.openxmlformats.org/officeDocument/2006/math">
                    <m:r>
                      <a:rPr lang="en-US" sz="9600" i="1">
                        <a:latin typeface="Cambria Math" panose="02040503050406030204" pitchFamily="18" charset="0"/>
                      </a:rPr>
                      <m:t>𝑖</m:t>
                    </m:r>
                  </m:oMath>
                </a14:m>
                <a:r>
                  <a:rPr kumimoji="0" lang="en-US" sz="9600" i="0" u="none" strike="noStrike" cap="none" spc="0" normalizeH="0" dirty="0">
                    <a:ln>
                      <a:noFill/>
                    </a:ln>
                    <a:solidFill>
                      <a:srgbClr val="000000"/>
                    </a:solidFill>
                    <a:effectLst/>
                    <a:uFillTx/>
                    <a:latin typeface="+mn-lt"/>
                    <a:ea typeface="+mn-ea"/>
                    <a:cs typeface="+mn-cs"/>
                    <a:sym typeface="Calibri"/>
                  </a:rPr>
                  <a:t> </a:t>
                </a:r>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8" name="TextBox 17">
                <a:extLst>
                  <a:ext uri="{FF2B5EF4-FFF2-40B4-BE49-F238E27FC236}">
                    <a16:creationId xmlns:a16="http://schemas.microsoft.com/office/drawing/2014/main" id="{708F6133-340B-35C3-BE15-E5DC7F6A1030}"/>
                  </a:ext>
                </a:extLst>
              </p:cNvPr>
              <p:cNvSpPr txBox="1">
                <a:spLocks noRot="1" noChangeAspect="1" noMove="1" noResize="1" noEditPoints="1" noAdjustHandles="1" noChangeArrowheads="1" noChangeShapeType="1" noTextEdit="1"/>
              </p:cNvSpPr>
              <p:nvPr/>
            </p:nvSpPr>
            <p:spPr>
              <a:xfrm>
                <a:off x="18725950" y="6306451"/>
                <a:ext cx="11159119" cy="1723543"/>
              </a:xfrm>
              <a:prstGeom prst="rect">
                <a:avLst/>
              </a:prstGeom>
              <a:blipFill>
                <a:blip r:embed="rId4"/>
                <a:stretch>
                  <a:fillRect l="-2503" t="-13869" b="-33577"/>
                </a:stretch>
              </a:blipFill>
              <a:ln w="25400" cap="flat">
                <a:noFill/>
                <a:miter lim="400000"/>
              </a:ln>
              <a:effectLst/>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15FE683A-E999-058B-2E99-4F6B8BE52482}"/>
              </a:ext>
            </a:extLst>
          </p:cNvPr>
          <p:cNvCxnSpPr/>
          <p:nvPr/>
        </p:nvCxnSpPr>
        <p:spPr>
          <a:xfrm flipH="1">
            <a:off x="11767123" y="7169972"/>
            <a:ext cx="5694219" cy="0"/>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237E3FC-71D5-8E80-9799-14037913179E}"/>
                  </a:ext>
                </a:extLst>
              </p:cNvPr>
              <p:cNvSpPr txBox="1"/>
              <p:nvPr/>
            </p:nvSpPr>
            <p:spPr>
              <a:xfrm>
                <a:off x="10594624" y="5147174"/>
                <a:ext cx="8526925" cy="17714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9600" i="1">
                              <a:latin typeface="Cambria Math" panose="02040503050406030204" pitchFamily="18" charset="0"/>
                            </a:rPr>
                          </m:ctrlPr>
                        </m:sSubPr>
                        <m:e>
                          <m:r>
                            <a:rPr lang="en-US" sz="9600" i="1">
                              <a:latin typeface="Cambria Math" panose="02040503050406030204" pitchFamily="18" charset="0"/>
                            </a:rPr>
                            <m:t>𝑋</m:t>
                          </m:r>
                        </m:e>
                        <m:sub>
                          <m:r>
                            <a:rPr lang="en-US" sz="9600" i="1">
                              <a:latin typeface="Cambria Math" panose="02040503050406030204" pitchFamily="18" charset="0"/>
                            </a:rPr>
                            <m:t>1</m:t>
                          </m:r>
                        </m:sub>
                      </m:s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 …,</m:t>
                      </m:r>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𝑋</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𝑛</m:t>
                          </m:r>
                        </m:sub>
                      </m:sSub>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1" name="TextBox 20">
                <a:extLst>
                  <a:ext uri="{FF2B5EF4-FFF2-40B4-BE49-F238E27FC236}">
                    <a16:creationId xmlns:a16="http://schemas.microsoft.com/office/drawing/2014/main" id="{5237E3FC-71D5-8E80-9799-14037913179E}"/>
                  </a:ext>
                </a:extLst>
              </p:cNvPr>
              <p:cNvSpPr txBox="1">
                <a:spLocks noRot="1" noChangeAspect="1" noMove="1" noResize="1" noEditPoints="1" noAdjustHandles="1" noChangeArrowheads="1" noChangeShapeType="1" noTextEdit="1"/>
              </p:cNvSpPr>
              <p:nvPr/>
            </p:nvSpPr>
            <p:spPr>
              <a:xfrm>
                <a:off x="10594624" y="5147174"/>
                <a:ext cx="8526925" cy="1771441"/>
              </a:xfrm>
              <a:prstGeom prst="rect">
                <a:avLst/>
              </a:prstGeom>
              <a:blipFill>
                <a:blip r:embed="rId5"/>
                <a:stretch>
                  <a:fillRect b="-1429"/>
                </a:stretch>
              </a:blipFill>
              <a:ln w="25400" cap="flat">
                <a:noFill/>
                <a:miter lim="400000"/>
              </a:ln>
              <a:effectLst/>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531FF19F-F7D8-2BD3-078C-0403847FF696}"/>
              </a:ext>
            </a:extLst>
          </p:cNvPr>
          <p:cNvCxnSpPr/>
          <p:nvPr/>
        </p:nvCxnSpPr>
        <p:spPr>
          <a:xfrm flipH="1">
            <a:off x="11642428" y="12470847"/>
            <a:ext cx="5694219" cy="0"/>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23" name="Straight Arrow Connector 22">
            <a:extLst>
              <a:ext uri="{FF2B5EF4-FFF2-40B4-BE49-F238E27FC236}">
                <a16:creationId xmlns:a16="http://schemas.microsoft.com/office/drawing/2014/main" id="{DFB74E96-74F8-2104-E094-37BD5680F809}"/>
              </a:ext>
            </a:extLst>
          </p:cNvPr>
          <p:cNvCxnSpPr/>
          <p:nvPr/>
        </p:nvCxnSpPr>
        <p:spPr>
          <a:xfrm flipH="1">
            <a:off x="11674756" y="10667325"/>
            <a:ext cx="5694219" cy="0"/>
          </a:xfrm>
          <a:prstGeom prst="straightConnector1">
            <a:avLst/>
          </a:prstGeom>
          <a:noFill/>
          <a:ln w="1270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24" name="Rounded Rectangle 23">
            <a:extLst>
              <a:ext uri="{FF2B5EF4-FFF2-40B4-BE49-F238E27FC236}">
                <a16:creationId xmlns:a16="http://schemas.microsoft.com/office/drawing/2014/main" id="{47C139D5-F8E2-E3F5-4FA1-490AA86DCF10}"/>
              </a:ext>
            </a:extLst>
          </p:cNvPr>
          <p:cNvSpPr/>
          <p:nvPr/>
        </p:nvSpPr>
        <p:spPr>
          <a:xfrm>
            <a:off x="17368975" y="9789387"/>
            <a:ext cx="4381776" cy="3420832"/>
          </a:xfrm>
          <a:prstGeom prst="roundRect">
            <a:avLst/>
          </a:prstGeom>
          <a:solidFill>
            <a:srgbClr val="FFFFFF"/>
          </a:solidFill>
          <a:ln w="1270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ctr" defTabSz="2709333" rtl="0" fontAlgn="auto" latinLnBrk="0" hangingPunct="0">
              <a:lnSpc>
                <a:spcPct val="100000"/>
              </a:lnSpc>
              <a:spcBef>
                <a:spcPts val="0"/>
              </a:spcBef>
              <a:spcAft>
                <a:spcPts val="0"/>
              </a:spcAft>
              <a:buClrTx/>
              <a:buSzTx/>
              <a:buFontTx/>
              <a:buNone/>
              <a:tabLst/>
            </a:pPr>
            <a:endParaRPr kumimoji="0" lang="en-US" sz="96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D1D820C6-0E28-86FF-9CDB-077E826D00DA}"/>
                  </a:ext>
                </a:extLst>
              </p:cNvPr>
              <p:cNvSpPr txBox="1"/>
              <p:nvPr/>
            </p:nvSpPr>
            <p:spPr>
              <a:xfrm>
                <a:off x="11860608" y="8789788"/>
                <a:ext cx="407152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latin typeface="Cambria Math" panose="02040503050406030204" pitchFamily="18" charset="0"/>
                        </a:rPr>
                        <m:t>𝑌</m:t>
                      </m:r>
                      <m:r>
                        <a:rPr lang="en-US" sz="9600" b="0" i="1" smtClean="0">
                          <a:latin typeface="Cambria Math" panose="02040503050406030204" pitchFamily="18" charset="0"/>
                        </a:rPr>
                        <m:t>∈</m:t>
                      </m:r>
                      <m:r>
                        <a:rPr lang="en-US" sz="9600" b="0" i="1" smtClean="0">
                          <a:solidFill>
                            <a:srgbClr val="DF00FF"/>
                          </a:solidFill>
                          <a:latin typeface="Cambria Math" panose="02040503050406030204" pitchFamily="18" charset="0"/>
                        </a:rPr>
                        <m:t>ℛ</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p:sp>
            <p:nvSpPr>
              <p:cNvPr id="25" name="TextBox 24">
                <a:extLst>
                  <a:ext uri="{FF2B5EF4-FFF2-40B4-BE49-F238E27FC236}">
                    <a16:creationId xmlns:a16="http://schemas.microsoft.com/office/drawing/2014/main" id="{D1D820C6-0E28-86FF-9CDB-077E826D00DA}"/>
                  </a:ext>
                </a:extLst>
              </p:cNvPr>
              <p:cNvSpPr txBox="1">
                <a:spLocks noRot="1" noChangeAspect="1" noMove="1" noResize="1" noEditPoints="1" noAdjustHandles="1" noChangeArrowheads="1" noChangeShapeType="1" noTextEdit="1"/>
              </p:cNvSpPr>
              <p:nvPr/>
            </p:nvSpPr>
            <p:spPr>
              <a:xfrm>
                <a:off x="11860608" y="8789788"/>
                <a:ext cx="4071521" cy="1723543"/>
              </a:xfrm>
              <a:prstGeom prst="rect">
                <a:avLst/>
              </a:prstGeom>
              <a:blipFill>
                <a:blip r:embed="rId6"/>
                <a:stretch>
                  <a:fillRect/>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F8C51B3-0B29-87A3-22F6-10B07510FF47}"/>
                  </a:ext>
                </a:extLst>
              </p:cNvPr>
              <p:cNvSpPr txBox="1"/>
              <p:nvPr/>
            </p:nvSpPr>
            <p:spPr>
              <a:xfrm>
                <a:off x="3107265" y="5524501"/>
                <a:ext cx="635384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solidFill>
                            <a:srgbClr val="DF00FF"/>
                          </a:solidFill>
                          <a:latin typeface="Cambria Math" panose="02040503050406030204" pitchFamily="18" charset="0"/>
                        </a:rPr>
                        <m:t>(</m:t>
                      </m:r>
                      <m:r>
                        <a:rPr lang="en-US" sz="9600" b="0" i="1" smtClean="0">
                          <a:solidFill>
                            <a:srgbClr val="DF00FF"/>
                          </a:solidFill>
                          <a:latin typeface="Cambria Math" panose="02040503050406030204" pitchFamily="18" charset="0"/>
                        </a:rPr>
                        <m:t>𝒟</m:t>
                      </m:r>
                      <m:r>
                        <a:rPr lang="en-US" sz="9600" b="0" i="1" smtClean="0">
                          <a:solidFill>
                            <a:srgbClr val="DF00FF"/>
                          </a:solidFill>
                          <a:latin typeface="Cambria Math" panose="02040503050406030204" pitchFamily="18" charset="0"/>
                        </a:rPr>
                        <m:t>,</m:t>
                      </m:r>
                      <m:r>
                        <a:rPr lang="en-US" sz="9600" b="0" i="1" smtClean="0">
                          <a:solidFill>
                            <a:srgbClr val="DF00FF"/>
                          </a:solidFill>
                          <a:latin typeface="Cambria Math" panose="02040503050406030204" pitchFamily="18" charset="0"/>
                        </a:rPr>
                        <m:t>ℛ</m:t>
                      </m:r>
                      <m:r>
                        <a:rPr lang="en-US" sz="9600" b="0" i="1" smtClean="0">
                          <a:solidFill>
                            <a:srgbClr val="DF00FF"/>
                          </a:solidFill>
                          <a:latin typeface="Cambria Math" panose="02040503050406030204" pitchFamily="18" charset="0"/>
                        </a:rPr>
                        <m:t>,</m:t>
                      </m:r>
                      <m:r>
                        <a:rPr lang="en-US" sz="9600" b="0" i="1" smtClean="0">
                          <a:solidFill>
                            <a:srgbClr val="DF00FF"/>
                          </a:solidFill>
                          <a:latin typeface="Cambria Math" panose="02040503050406030204" pitchFamily="18" charset="0"/>
                        </a:rPr>
                        <m:t>𝒮</m:t>
                      </m:r>
                      <m:r>
                        <a:rPr lang="en-US" sz="9600" b="0" i="1" smtClean="0">
                          <a:solidFill>
                            <a:srgbClr val="DF00FF"/>
                          </a:solidFill>
                          <a:latin typeface="Cambria Math" panose="02040503050406030204" pitchFamily="18" charset="0"/>
                        </a:rPr>
                        <m:t>,</m:t>
                      </m:r>
                      <m:r>
                        <a:rPr lang="en-US" sz="9600" b="0" i="1" smtClean="0">
                          <a:solidFill>
                            <a:srgbClr val="DF00FF"/>
                          </a:solidFill>
                          <a:latin typeface="Cambria Math" panose="02040503050406030204" pitchFamily="18" charset="0"/>
                        </a:rPr>
                        <m:t>𝐹</m:t>
                      </m:r>
                      <m:r>
                        <a:rPr lang="en-US" sz="9600" b="0" i="1" smtClean="0">
                          <a:solidFill>
                            <a:srgbClr val="DF00FF"/>
                          </a:solidFill>
                          <a:latin typeface="Cambria Math" panose="02040503050406030204" pitchFamily="18" charset="0"/>
                        </a:rPr>
                        <m:t>)</m:t>
                      </m:r>
                    </m:oMath>
                  </m:oMathPara>
                </a14:m>
                <a:endParaRPr kumimoji="0" lang="en-US" sz="9600" i="0" u="none" strike="noStrike" cap="none" spc="0" normalizeH="0" baseline="0" dirty="0">
                  <a:ln>
                    <a:noFill/>
                  </a:ln>
                  <a:solidFill>
                    <a:srgbClr val="DF00FF"/>
                  </a:solidFill>
                  <a:effectLst/>
                  <a:uFillTx/>
                  <a:latin typeface="+mn-lt"/>
                  <a:ea typeface="+mn-ea"/>
                  <a:cs typeface="+mn-cs"/>
                  <a:sym typeface="Calibri"/>
                </a:endParaRPr>
              </a:p>
            </p:txBody>
          </p:sp>
        </mc:Choice>
        <mc:Fallback xmlns="">
          <p:sp>
            <p:nvSpPr>
              <p:cNvPr id="26" name="TextBox 25">
                <a:extLst>
                  <a:ext uri="{FF2B5EF4-FFF2-40B4-BE49-F238E27FC236}">
                    <a16:creationId xmlns:a16="http://schemas.microsoft.com/office/drawing/2014/main" id="{0F8C51B3-0B29-87A3-22F6-10B07510FF47}"/>
                  </a:ext>
                </a:extLst>
              </p:cNvPr>
              <p:cNvSpPr txBox="1">
                <a:spLocks noRot="1" noChangeAspect="1" noMove="1" noResize="1" noEditPoints="1" noAdjustHandles="1" noChangeArrowheads="1" noChangeShapeType="1" noTextEdit="1"/>
              </p:cNvSpPr>
              <p:nvPr/>
            </p:nvSpPr>
            <p:spPr>
              <a:xfrm>
                <a:off x="3107265" y="5524501"/>
                <a:ext cx="6353849" cy="1723543"/>
              </a:xfrm>
              <a:prstGeom prst="rect">
                <a:avLst/>
              </a:prstGeom>
              <a:blipFill>
                <a:blip r:embed="rId7"/>
                <a:stretch>
                  <a:fillRect l="-4391" r="-4391" b="-21898"/>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C519F0F-5DA7-5622-7516-A00F47142EF0}"/>
                  </a:ext>
                </a:extLst>
              </p:cNvPr>
              <p:cNvSpPr txBox="1"/>
              <p:nvPr/>
            </p:nvSpPr>
            <p:spPr>
              <a:xfrm>
                <a:off x="22771949" y="8811944"/>
                <a:ext cx="7303297" cy="383091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solidFill>
                            <a:srgbClr val="DF00FF"/>
                          </a:solidFill>
                          <a:latin typeface="Cambria Math" panose="02040503050406030204" pitchFamily="18" charset="0"/>
                        </a:rPr>
                        <m:t>𝑌</m:t>
                      </m:r>
                      <m:r>
                        <a:rPr lang="en-US" sz="9600" b="0" i="1" smtClean="0">
                          <a:solidFill>
                            <a:srgbClr val="DF00FF"/>
                          </a:solidFill>
                          <a:latin typeface="Cambria Math" panose="02040503050406030204" pitchFamily="18" charset="0"/>
                        </a:rPr>
                        <m:t>=</m:t>
                      </m:r>
                      <m:nary>
                        <m:naryPr>
                          <m:chr m:val="∑"/>
                          <m:supHide m:val="on"/>
                          <m:ctrlPr>
                            <a:rPr lang="en-US" sz="9600" b="0" i="1" smtClean="0">
                              <a:solidFill>
                                <a:srgbClr val="DF00FF"/>
                              </a:solidFill>
                              <a:latin typeface="Cambria Math" panose="02040503050406030204" pitchFamily="18" charset="0"/>
                            </a:rPr>
                          </m:ctrlPr>
                        </m:naryPr>
                        <m:sub>
                          <m:r>
                            <a:rPr lang="en-US" sz="9600" b="0" i="1" smtClean="0">
                              <a:solidFill>
                                <a:srgbClr val="DF00FF"/>
                              </a:solidFill>
                              <a:latin typeface="Cambria Math" panose="02040503050406030204" pitchFamily="18" charset="0"/>
                            </a:rPr>
                            <m:t>𝑖</m:t>
                          </m:r>
                        </m:sub>
                        <m:sup/>
                        <m:e>
                          <m:sSub>
                            <m:sSubPr>
                              <m:ctrlPr>
                                <a:rPr lang="en-US" sz="9600" b="0" i="1" smtClean="0">
                                  <a:solidFill>
                                    <a:srgbClr val="DF00FF"/>
                                  </a:solidFill>
                                  <a:latin typeface="Cambria Math" panose="02040503050406030204" pitchFamily="18" charset="0"/>
                                </a:rPr>
                              </m:ctrlPr>
                            </m:sSubPr>
                            <m:e>
                              <m:r>
                                <a:rPr lang="en-US" sz="9600" b="0" i="1" smtClean="0">
                                  <a:solidFill>
                                    <a:srgbClr val="DF00FF"/>
                                  </a:solidFill>
                                  <a:latin typeface="Cambria Math" panose="02040503050406030204" pitchFamily="18" charset="0"/>
                                </a:rPr>
                                <m:t>𝑎</m:t>
                              </m:r>
                            </m:e>
                            <m:sub>
                              <m:r>
                                <a:rPr lang="en-US" sz="9600" b="0" i="1" smtClean="0">
                                  <a:solidFill>
                                    <a:srgbClr val="DF00FF"/>
                                  </a:solidFill>
                                  <a:latin typeface="Cambria Math" panose="02040503050406030204" pitchFamily="18" charset="0"/>
                                </a:rPr>
                                <m:t>𝑖</m:t>
                              </m:r>
                            </m:sub>
                          </m:sSub>
                          <m:sSub>
                            <m:sSubPr>
                              <m:ctrlPr>
                                <a:rPr lang="en-US" sz="9600" b="0" i="1" smtClean="0">
                                  <a:solidFill>
                                    <a:srgbClr val="DF00FF"/>
                                  </a:solidFill>
                                  <a:latin typeface="Cambria Math" panose="02040503050406030204" pitchFamily="18" charset="0"/>
                                </a:rPr>
                              </m:ctrlPr>
                            </m:sSubPr>
                            <m:e>
                              <m:r>
                                <a:rPr lang="en-US" sz="9600" b="0" i="1" smtClean="0">
                                  <a:solidFill>
                                    <a:srgbClr val="DF00FF"/>
                                  </a:solidFill>
                                  <a:latin typeface="Cambria Math" panose="02040503050406030204" pitchFamily="18" charset="0"/>
                                </a:rPr>
                                <m:t>𝑋</m:t>
                              </m:r>
                            </m:e>
                            <m:sub>
                              <m:r>
                                <a:rPr lang="en-US" sz="9600" b="0" i="1" smtClean="0">
                                  <a:solidFill>
                                    <a:srgbClr val="DF00FF"/>
                                  </a:solidFill>
                                  <a:latin typeface="Cambria Math" panose="02040503050406030204" pitchFamily="18" charset="0"/>
                                </a:rPr>
                                <m:t>𝑖</m:t>
                              </m:r>
                            </m:sub>
                          </m:sSub>
                        </m:e>
                      </m:nary>
                    </m:oMath>
                  </m:oMathPara>
                </a14:m>
                <a:endParaRPr kumimoji="0" lang="en-US" sz="9600" i="0" u="none" strike="noStrike" cap="none" spc="0" normalizeH="0" baseline="0" dirty="0">
                  <a:ln>
                    <a:noFill/>
                  </a:ln>
                  <a:solidFill>
                    <a:srgbClr val="DF00FF"/>
                  </a:solidFill>
                  <a:effectLst/>
                  <a:uFillTx/>
                  <a:latin typeface="+mn-lt"/>
                  <a:ea typeface="+mn-ea"/>
                  <a:cs typeface="+mn-cs"/>
                  <a:sym typeface="Calibri"/>
                </a:endParaRPr>
              </a:p>
            </p:txBody>
          </p:sp>
        </mc:Choice>
        <mc:Fallback xmlns="">
          <p:sp>
            <p:nvSpPr>
              <p:cNvPr id="27" name="TextBox 26">
                <a:extLst>
                  <a:ext uri="{FF2B5EF4-FFF2-40B4-BE49-F238E27FC236}">
                    <a16:creationId xmlns:a16="http://schemas.microsoft.com/office/drawing/2014/main" id="{DC519F0F-5DA7-5622-7516-A00F47142EF0}"/>
                  </a:ext>
                </a:extLst>
              </p:cNvPr>
              <p:cNvSpPr txBox="1">
                <a:spLocks noRot="1" noChangeAspect="1" noMove="1" noResize="1" noEditPoints="1" noAdjustHandles="1" noChangeArrowheads="1" noChangeShapeType="1" noTextEdit="1"/>
              </p:cNvSpPr>
              <p:nvPr/>
            </p:nvSpPr>
            <p:spPr>
              <a:xfrm>
                <a:off x="22771949" y="8811944"/>
                <a:ext cx="7303297" cy="3830914"/>
              </a:xfrm>
              <a:prstGeom prst="rect">
                <a:avLst/>
              </a:prstGeom>
              <a:blipFill>
                <a:blip r:embed="rId8"/>
                <a:stretch>
                  <a:fillRect l="-25174" t="-135762" r="-2604" b="-188742"/>
                </a:stretch>
              </a:blipFill>
              <a:ln w="254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02D207BB-549D-0372-94E9-F658B0002493}"/>
                  </a:ext>
                </a:extLst>
              </p:cNvPr>
              <p:cNvSpPr txBox="1"/>
              <p:nvPr/>
            </p:nvSpPr>
            <p:spPr>
              <a:xfrm>
                <a:off x="15322354" y="8730668"/>
                <a:ext cx="181956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solidFill>
                            <a:schemeClr val="tx1"/>
                          </a:solidFill>
                          <a:latin typeface="Cambria Math" panose="02040503050406030204" pitchFamily="18" charset="0"/>
                        </a:rPr>
                        <m:t>, </m:t>
                      </m:r>
                      <m:acc>
                        <m:accPr>
                          <m:chr m:val="⃗"/>
                          <m:ctrlPr>
                            <a:rPr lang="en-US" sz="9600" i="1">
                              <a:solidFill>
                                <a:schemeClr val="tx1"/>
                              </a:solidFill>
                              <a:latin typeface="Cambria Math" panose="02040503050406030204" pitchFamily="18" charset="0"/>
                            </a:rPr>
                          </m:ctrlPr>
                        </m:accPr>
                        <m:e>
                          <m:r>
                            <a:rPr lang="en-US" sz="9600" i="1">
                              <a:solidFill>
                                <a:schemeClr val="tx1"/>
                              </a:solidFill>
                              <a:latin typeface="Cambria Math" panose="02040503050406030204" pitchFamily="18" charset="0"/>
                            </a:rPr>
                            <m:t>𝛼</m:t>
                          </m:r>
                        </m:e>
                      </m:acc>
                    </m:oMath>
                  </m:oMathPara>
                </a14:m>
                <a:endParaRPr kumimoji="0" lang="en-US" sz="9600" i="0" u="none" strike="noStrike" cap="none" spc="0" normalizeH="0" baseline="0" dirty="0">
                  <a:ln>
                    <a:noFill/>
                  </a:ln>
                  <a:solidFill>
                    <a:schemeClr val="tx1"/>
                  </a:solidFill>
                  <a:effectLst/>
                  <a:uFillTx/>
                  <a:latin typeface="+mn-lt"/>
                  <a:ea typeface="+mn-ea"/>
                  <a:cs typeface="+mn-cs"/>
                  <a:sym typeface="Calibri"/>
                </a:endParaRPr>
              </a:p>
            </p:txBody>
          </p:sp>
        </mc:Choice>
        <mc:Fallback>
          <p:sp>
            <p:nvSpPr>
              <p:cNvPr id="31" name="TextBox 30">
                <a:extLst>
                  <a:ext uri="{FF2B5EF4-FFF2-40B4-BE49-F238E27FC236}">
                    <a16:creationId xmlns:a16="http://schemas.microsoft.com/office/drawing/2014/main" id="{02D207BB-549D-0372-94E9-F658B0002493}"/>
                  </a:ext>
                </a:extLst>
              </p:cNvPr>
              <p:cNvSpPr txBox="1">
                <a:spLocks noRot="1" noChangeAspect="1" noMove="1" noResize="1" noEditPoints="1" noAdjustHandles="1" noChangeArrowheads="1" noChangeShapeType="1" noTextEdit="1"/>
              </p:cNvSpPr>
              <p:nvPr/>
            </p:nvSpPr>
            <p:spPr>
              <a:xfrm>
                <a:off x="15322354" y="8730668"/>
                <a:ext cx="1819561" cy="1723543"/>
              </a:xfrm>
              <a:prstGeom prst="rect">
                <a:avLst/>
              </a:prstGeom>
              <a:blipFill>
                <a:blip r:embed="rId9"/>
                <a:stretch>
                  <a:fillRect t="-24818"/>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CAF3E55-C40E-7238-5D8A-3D7FF5A612C4}"/>
                  </a:ext>
                </a:extLst>
              </p:cNvPr>
              <p:cNvSpPr txBox="1"/>
              <p:nvPr/>
            </p:nvSpPr>
            <p:spPr>
              <a:xfrm>
                <a:off x="13462606" y="10558406"/>
                <a:ext cx="1329327"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𝑦</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2" name="TextBox 31">
                <a:extLst>
                  <a:ext uri="{FF2B5EF4-FFF2-40B4-BE49-F238E27FC236}">
                    <a16:creationId xmlns:a16="http://schemas.microsoft.com/office/drawing/2014/main" id="{7CAF3E55-C40E-7238-5D8A-3D7FF5A612C4}"/>
                  </a:ext>
                </a:extLst>
              </p:cNvPr>
              <p:cNvSpPr txBox="1">
                <a:spLocks noRot="1" noChangeAspect="1" noMove="1" noResize="1" noEditPoints="1" noAdjustHandles="1" noChangeArrowheads="1" noChangeShapeType="1" noTextEdit="1"/>
              </p:cNvSpPr>
              <p:nvPr/>
            </p:nvSpPr>
            <p:spPr>
              <a:xfrm>
                <a:off x="13462606" y="10558406"/>
                <a:ext cx="1329327" cy="1723543"/>
              </a:xfrm>
              <a:prstGeom prst="rect">
                <a:avLst/>
              </a:prstGeom>
              <a:blipFill>
                <a:blip r:embed="rId10"/>
                <a:stretch>
                  <a:fillRect l="-7547" r="-6604" b="-12409"/>
                </a:stretch>
              </a:blipFill>
              <a:ln w="25400" cap="flat">
                <a:noFill/>
                <a:miter lim="400000"/>
              </a:ln>
              <a:effectLst/>
            </p:spPr>
            <p:txBody>
              <a:bodyPr/>
              <a:lstStyle/>
              <a:p>
                <a:r>
                  <a:rPr lang="en-US">
                    <a:noFill/>
                  </a:rPr>
                  <a:t> </a:t>
                </a:r>
              </a:p>
            </p:txBody>
          </p:sp>
        </mc:Fallback>
      </mc:AlternateContent>
      <p:sp>
        <p:nvSpPr>
          <p:cNvPr id="33" name="TextBox 32">
            <a:extLst>
              <a:ext uri="{FF2B5EF4-FFF2-40B4-BE49-F238E27FC236}">
                <a16:creationId xmlns:a16="http://schemas.microsoft.com/office/drawing/2014/main" id="{86DB8423-5259-9766-2EAF-F344AEE96279}"/>
              </a:ext>
            </a:extLst>
          </p:cNvPr>
          <p:cNvSpPr txBox="1"/>
          <p:nvPr/>
        </p:nvSpPr>
        <p:spPr>
          <a:xfrm>
            <a:off x="18803090" y="10444326"/>
            <a:ext cx="2085819"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12000" i="0" u="none" strike="noStrike" cap="none" spc="0" normalizeH="0" baseline="0" dirty="0">
                <a:ln>
                  <a:noFill/>
                </a:ln>
                <a:solidFill>
                  <a:srgbClr val="DF00FF"/>
                </a:solidFill>
                <a:effectLst/>
                <a:uFillTx/>
                <a:latin typeface="+mn-lt"/>
                <a:ea typeface="+mn-ea"/>
                <a:cs typeface="+mn-cs"/>
                <a:sym typeface="Calibri"/>
              </a:rPr>
              <a:t>PI</a:t>
            </a:r>
          </a:p>
        </p:txBody>
      </p:sp>
      <p:cxnSp>
        <p:nvCxnSpPr>
          <p:cNvPr id="34" name="Straight Arrow Connector 33">
            <a:extLst>
              <a:ext uri="{FF2B5EF4-FFF2-40B4-BE49-F238E27FC236}">
                <a16:creationId xmlns:a16="http://schemas.microsoft.com/office/drawing/2014/main" id="{34875CD8-0596-00CD-AAA6-4097CCD9CFB2}"/>
              </a:ext>
            </a:extLst>
          </p:cNvPr>
          <p:cNvCxnSpPr>
            <a:cxnSpLocks/>
          </p:cNvCxnSpPr>
          <p:nvPr/>
        </p:nvCxnSpPr>
        <p:spPr>
          <a:xfrm flipH="1">
            <a:off x="4719321" y="12043637"/>
            <a:ext cx="1307983" cy="1728369"/>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56FAABD5-3264-9128-A999-446DF2B9C1EC}"/>
                  </a:ext>
                </a:extLst>
              </p:cNvPr>
              <p:cNvSpPr txBox="1"/>
              <p:nvPr/>
            </p:nvSpPr>
            <p:spPr>
              <a:xfrm>
                <a:off x="1114526" y="13512675"/>
                <a:ext cx="8526925"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9600" b="0" i="1" smtClean="0">
                              <a:latin typeface="Cambria Math" panose="02040503050406030204" pitchFamily="18" charset="0"/>
                            </a:rPr>
                          </m:ctrlPr>
                        </m:sSubPr>
                        <m:e>
                          <m:acc>
                            <m:accPr>
                              <m:chr m:val="̂"/>
                              <m:ctrlPr>
                                <a:rPr lang="en-US" sz="9600" b="0" i="1" smtClean="0">
                                  <a:latin typeface="Cambria Math" panose="02040503050406030204" pitchFamily="18" charset="0"/>
                                </a:rPr>
                              </m:ctrlPr>
                            </m:accPr>
                            <m:e>
                              <m:r>
                                <a:rPr lang="en-US" sz="9600" b="0" i="1" smtClean="0">
                                  <a:latin typeface="Cambria Math" panose="02040503050406030204" pitchFamily="18" charset="0"/>
                                </a:rPr>
                                <m:t>𝑥</m:t>
                              </m:r>
                            </m:e>
                          </m:acc>
                        </m:e>
                        <m:sub>
                          <m:r>
                            <a:rPr lang="en-US" sz="9600" b="0" i="1" smtClean="0">
                              <a:latin typeface="Cambria Math" panose="02040503050406030204" pitchFamily="18" charset="0"/>
                            </a:rPr>
                            <m:t>1</m:t>
                          </m:r>
                        </m:sub>
                      </m:sSub>
                      <m:r>
                        <a:rPr lang="en-US" sz="9600" b="0" i="1" smtClean="0">
                          <a:latin typeface="Cambria Math" panose="02040503050406030204" pitchFamily="18" charset="0"/>
                        </a:rPr>
                        <m:t>,…,</m:t>
                      </m:r>
                      <m:sSub>
                        <m:sSubPr>
                          <m:ctrlPr>
                            <a:rPr lang="en-US" sz="9600" i="1">
                              <a:latin typeface="Cambria Math" panose="02040503050406030204" pitchFamily="18" charset="0"/>
                            </a:rPr>
                          </m:ctrlPr>
                        </m:sSub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sub>
                          <m:r>
                            <a:rPr lang="en-US" sz="9600" b="0" i="1" smtClean="0">
                              <a:latin typeface="Cambria Math" panose="02040503050406030204" pitchFamily="18" charset="0"/>
                            </a:rPr>
                            <m:t>𝑛</m:t>
                          </m:r>
                        </m:sub>
                      </m:sSub>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8" name="TextBox 37">
                <a:extLst>
                  <a:ext uri="{FF2B5EF4-FFF2-40B4-BE49-F238E27FC236}">
                    <a16:creationId xmlns:a16="http://schemas.microsoft.com/office/drawing/2014/main" id="{56FAABD5-3264-9128-A999-446DF2B9C1EC}"/>
                  </a:ext>
                </a:extLst>
              </p:cNvPr>
              <p:cNvSpPr txBox="1">
                <a:spLocks noRot="1" noChangeAspect="1" noMove="1" noResize="1" noEditPoints="1" noAdjustHandles="1" noChangeArrowheads="1" noChangeShapeType="1" noTextEdit="1"/>
              </p:cNvSpPr>
              <p:nvPr/>
            </p:nvSpPr>
            <p:spPr>
              <a:xfrm>
                <a:off x="1114526" y="13512675"/>
                <a:ext cx="8526925" cy="1723543"/>
              </a:xfrm>
              <a:prstGeom prst="rect">
                <a:avLst/>
              </a:prstGeom>
              <a:blipFill>
                <a:blip r:embed="rId11"/>
                <a:stretch>
                  <a:fillRect t="-8088" b="-4412"/>
                </a:stretch>
              </a:blipFill>
              <a:ln w="254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FE8AD6F9-F2BC-7D8F-9227-3607972DB8F9}"/>
                  </a:ext>
                </a:extLst>
              </p:cNvPr>
              <p:cNvSpPr txBox="1"/>
              <p:nvPr/>
            </p:nvSpPr>
            <p:spPr>
              <a:xfrm>
                <a:off x="2052378" y="15481494"/>
                <a:ext cx="18610871" cy="320087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Adversary w</a:t>
                </a:r>
                <a:r>
                  <a:rPr kumimoji="0" lang="en-US" sz="9600" i="0" u="none" strike="noStrike" cap="none" spc="0" normalizeH="0" baseline="0" dirty="0">
                    <a:ln>
                      <a:noFill/>
                    </a:ln>
                    <a:solidFill>
                      <a:srgbClr val="000000"/>
                    </a:solidFill>
                    <a:effectLst/>
                    <a:uFillTx/>
                    <a:latin typeface="+mn-lt"/>
                    <a:ea typeface="+mn-ea"/>
                    <a:cs typeface="+mn-cs"/>
                    <a:sym typeface="Calibri"/>
                  </a:rPr>
                  <a:t>ins if </a:t>
                </a:r>
                <a14:m>
                  <m:oMath xmlns:m="http://schemas.openxmlformats.org/officeDocument/2006/math">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𝑋</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𝑖</m:t>
                        </m:r>
                      </m:sub>
                    </m:s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𝐹</m:t>
                    </m:r>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m:t>
                    </m:r>
                    <m:sSub>
                      <m:sSubPr>
                        <m:ctrlP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ctrlPr>
                      </m:sSubPr>
                      <m:e>
                        <m:acc>
                          <m:accPr>
                            <m:chr m:val="̂"/>
                            <m:ctrlP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ctrlPr>
                          </m:accPr>
                          <m:e>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𝑥</m:t>
                            </m:r>
                          </m:e>
                        </m:acc>
                      </m:e>
                      <m:sub>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𝑖</m:t>
                        </m:r>
                      </m:sub>
                    </m:sSub>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m:t>
                    </m:r>
                  </m:oMath>
                </a14:m>
                <a:r>
                  <a:rPr kumimoji="0" lang="en-US" sz="9600" i="0" u="none" strike="noStrike" cap="none" spc="0" normalizeH="0" baseline="0" dirty="0">
                    <a:ln>
                      <a:noFill/>
                    </a:ln>
                    <a:solidFill>
                      <a:srgbClr val="DF00FF"/>
                    </a:solidFill>
                    <a:effectLst/>
                    <a:uFillTx/>
                    <a:latin typeface="+mn-lt"/>
                    <a:ea typeface="+mn-ea"/>
                    <a:cs typeface="+mn-cs"/>
                    <a:sym typeface="Calibri"/>
                  </a:rPr>
                  <a:t> </a:t>
                </a:r>
                <a:r>
                  <a:rPr kumimoji="0" lang="en-US" sz="9600" i="0" u="none" strike="noStrike" cap="none" spc="0" normalizeH="0" baseline="0" dirty="0">
                    <a:ln>
                      <a:noFill/>
                    </a:ln>
                    <a:solidFill>
                      <a:srgbClr val="000000"/>
                    </a:solidFill>
                    <a:effectLst/>
                    <a:uFillTx/>
                    <a:latin typeface="+mn-lt"/>
                    <a:ea typeface="+mn-ea"/>
                    <a:cs typeface="+mn-cs"/>
                    <a:sym typeface="Calibri"/>
                  </a:rPr>
                  <a:t>for all </a:t>
                </a:r>
                <a14:m>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𝑖</m:t>
                    </m:r>
                  </m:oMath>
                </a14:m>
                <a:r>
                  <a:rPr kumimoji="0" lang="en-US" sz="9600" i="0" u="none" strike="noStrike" cap="none" spc="0" normalizeH="0" baseline="0" dirty="0">
                    <a:ln>
                      <a:noFill/>
                    </a:ln>
                    <a:solidFill>
                      <a:srgbClr val="000000"/>
                    </a:solidFill>
                    <a:effectLst/>
                    <a:uFillTx/>
                    <a:latin typeface="+mn-lt"/>
                    <a:ea typeface="+mn-ea"/>
                    <a:cs typeface="+mn-cs"/>
                    <a:sym typeface="Calibri"/>
                  </a:rPr>
                  <a:t> and # of </a:t>
                </a:r>
                <a:r>
                  <a:rPr lang="en-US" sz="9600" dirty="0"/>
                  <a:t>PI</a:t>
                </a:r>
                <a:r>
                  <a:rPr kumimoji="0" lang="en-US" sz="9600" i="0" u="none" strike="noStrike" cap="none" spc="0" normalizeH="0" baseline="0" dirty="0">
                    <a:ln>
                      <a:noFill/>
                    </a:ln>
                    <a:solidFill>
                      <a:srgbClr val="000000"/>
                    </a:solidFill>
                    <a:effectLst/>
                    <a:uFillTx/>
                    <a:latin typeface="+mn-lt"/>
                    <a:ea typeface="+mn-ea"/>
                    <a:cs typeface="+mn-cs"/>
                    <a:sym typeface="Calibri"/>
                  </a:rPr>
                  <a:t> queries</a:t>
                </a:r>
                <a:r>
                  <a:rPr kumimoji="0" lang="en-US" sz="9600" i="0" u="none" strike="noStrike" cap="none" spc="0" normalizeH="0" dirty="0">
                    <a:ln>
                      <a:noFill/>
                    </a:ln>
                    <a:solidFill>
                      <a:srgbClr val="000000"/>
                    </a:solidFill>
                    <a:effectLst/>
                    <a:uFillTx/>
                    <a:latin typeface="+mn-lt"/>
                    <a:ea typeface="+mn-ea"/>
                    <a:cs typeface="+mn-cs"/>
                    <a:sym typeface="Calibri"/>
                  </a:rPr>
                  <a:t> </a:t>
                </a:r>
                <a14:m>
                  <m:oMath xmlns:m="http://schemas.openxmlformats.org/officeDocument/2006/math">
                    <m:r>
                      <a:rPr lang="en-US" sz="9600" i="1">
                        <a:latin typeface="Cambria Math" panose="02040503050406030204" pitchFamily="18" charset="0"/>
                      </a:rPr>
                      <m:t>&lt;</m:t>
                    </m:r>
                    <m:r>
                      <a:rPr kumimoji="0" lang="en-US" sz="9600" b="0" i="1" u="none" strike="noStrike" cap="none" spc="0" normalizeH="0" smtClean="0">
                        <a:ln>
                          <a:noFill/>
                        </a:ln>
                        <a:solidFill>
                          <a:srgbClr val="000000"/>
                        </a:solidFill>
                        <a:effectLst/>
                        <a:uFillTx/>
                        <a:latin typeface="Cambria Math" panose="02040503050406030204" pitchFamily="18" charset="0"/>
                        <a:ea typeface="+mn-ea"/>
                        <a:cs typeface="+mn-cs"/>
                        <a:sym typeface="Calibri"/>
                      </a:rPr>
                      <m:t>𝑛</m:t>
                    </m:r>
                  </m:oMath>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p:sp>
            <p:nvSpPr>
              <p:cNvPr id="39" name="TextBox 38">
                <a:extLst>
                  <a:ext uri="{FF2B5EF4-FFF2-40B4-BE49-F238E27FC236}">
                    <a16:creationId xmlns:a16="http://schemas.microsoft.com/office/drawing/2014/main" id="{FE8AD6F9-F2BC-7D8F-9227-3607972DB8F9}"/>
                  </a:ext>
                </a:extLst>
              </p:cNvPr>
              <p:cNvSpPr txBox="1">
                <a:spLocks noRot="1" noChangeAspect="1" noMove="1" noResize="1" noEditPoints="1" noAdjustHandles="1" noChangeArrowheads="1" noChangeShapeType="1" noTextEdit="1"/>
              </p:cNvSpPr>
              <p:nvPr/>
            </p:nvSpPr>
            <p:spPr>
              <a:xfrm>
                <a:off x="2052378" y="15481494"/>
                <a:ext cx="18610871" cy="3200870"/>
              </a:xfrm>
              <a:prstGeom prst="rect">
                <a:avLst/>
              </a:prstGeom>
              <a:blipFill>
                <a:blip r:embed="rId12"/>
                <a:stretch>
                  <a:fillRect l="-3272" t="-7905" b="-17787"/>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967B996-0606-B17C-8C36-963CF2CE2B93}"/>
                  </a:ext>
                </a:extLst>
              </p:cNvPr>
              <p:cNvSpPr txBox="1"/>
              <p:nvPr/>
            </p:nvSpPr>
            <p:spPr>
              <a:xfrm>
                <a:off x="20580016" y="13100130"/>
                <a:ext cx="11159119" cy="383091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solidFill>
                            <a:srgbClr val="DF00FF"/>
                          </a:solidFill>
                          <a:latin typeface="Cambria Math" panose="02040503050406030204" pitchFamily="18" charset="0"/>
                        </a:rPr>
                        <m:t>𝑦</m:t>
                      </m:r>
                      <m:r>
                        <a:rPr lang="en-US" sz="9600" b="0" i="1" smtClean="0">
                          <a:solidFill>
                            <a:srgbClr val="DF00FF"/>
                          </a:solidFill>
                          <a:latin typeface="Cambria Math" panose="02040503050406030204" pitchFamily="18" charset="0"/>
                        </a:rPr>
                        <m:t>=</m:t>
                      </m:r>
                      <m:nary>
                        <m:naryPr>
                          <m:chr m:val="∑"/>
                          <m:supHide m:val="on"/>
                          <m:ctrlPr>
                            <a:rPr lang="en-US" sz="9600" b="0" i="1" smtClean="0">
                              <a:solidFill>
                                <a:srgbClr val="DF00FF"/>
                              </a:solidFill>
                              <a:latin typeface="Cambria Math" panose="02040503050406030204" pitchFamily="18" charset="0"/>
                            </a:rPr>
                          </m:ctrlPr>
                        </m:naryPr>
                        <m:sub>
                          <m:r>
                            <m:rPr>
                              <m:brk m:alnAt="7"/>
                            </m:rPr>
                            <a:rPr lang="en-US" sz="9600" b="0" i="1" smtClean="0">
                              <a:solidFill>
                                <a:srgbClr val="DF00FF"/>
                              </a:solidFill>
                              <a:latin typeface="Cambria Math" panose="02040503050406030204" pitchFamily="18" charset="0"/>
                            </a:rPr>
                            <m:t>𝑖</m:t>
                          </m:r>
                        </m:sub>
                        <m:sup/>
                        <m:e>
                          <m:sSub>
                            <m:sSubPr>
                              <m:ctrlPr>
                                <a:rPr lang="en-US" sz="9600" b="0" i="1" smtClean="0">
                                  <a:solidFill>
                                    <a:srgbClr val="DF00FF"/>
                                  </a:solidFill>
                                  <a:latin typeface="Cambria Math" panose="02040503050406030204" pitchFamily="18" charset="0"/>
                                </a:rPr>
                              </m:ctrlPr>
                            </m:sSubPr>
                            <m:e>
                              <m:r>
                                <a:rPr lang="en-US" sz="9600" b="0" i="1" smtClean="0">
                                  <a:solidFill>
                                    <a:srgbClr val="DF00FF"/>
                                  </a:solidFill>
                                  <a:latin typeface="Cambria Math" panose="02040503050406030204" pitchFamily="18" charset="0"/>
                                </a:rPr>
                                <m:t>𝛼</m:t>
                              </m:r>
                            </m:e>
                            <m:sub>
                              <m:r>
                                <a:rPr lang="en-US" sz="9600" b="0" i="1" smtClean="0">
                                  <a:solidFill>
                                    <a:srgbClr val="DF00FF"/>
                                  </a:solidFill>
                                  <a:latin typeface="Cambria Math" panose="02040503050406030204" pitchFamily="18" charset="0"/>
                                </a:rPr>
                                <m:t>𝑖</m:t>
                              </m:r>
                            </m:sub>
                          </m:sSub>
                          <m:sSub>
                            <m:sSubPr>
                              <m:ctrlPr>
                                <a:rPr lang="en-US" sz="9600" b="0" i="1" smtClean="0">
                                  <a:solidFill>
                                    <a:srgbClr val="DF00FF"/>
                                  </a:solidFill>
                                  <a:latin typeface="Cambria Math" panose="02040503050406030204" pitchFamily="18" charset="0"/>
                                </a:rPr>
                              </m:ctrlPr>
                            </m:sSubPr>
                            <m:e>
                              <m:r>
                                <a:rPr lang="en-US" sz="9600" b="0" i="1" smtClean="0">
                                  <a:solidFill>
                                    <a:srgbClr val="DF00FF"/>
                                  </a:solidFill>
                                  <a:latin typeface="Cambria Math" panose="02040503050406030204" pitchFamily="18" charset="0"/>
                                </a:rPr>
                                <m:t>𝑥</m:t>
                              </m:r>
                            </m:e>
                            <m:sub>
                              <m:r>
                                <a:rPr lang="en-US" sz="9600" b="0" i="1" smtClean="0">
                                  <a:solidFill>
                                    <a:srgbClr val="DF00FF"/>
                                  </a:solidFill>
                                  <a:latin typeface="Cambria Math" panose="02040503050406030204" pitchFamily="18" charset="0"/>
                                </a:rPr>
                                <m:t>𝑖</m:t>
                              </m:r>
                            </m:sub>
                          </m:sSub>
                        </m:e>
                      </m:nary>
                    </m:oMath>
                  </m:oMathPara>
                </a14:m>
                <a:endParaRPr kumimoji="0" lang="en-US" sz="9600" i="0" u="none" strike="noStrike" cap="none" spc="0" normalizeH="0" baseline="0" dirty="0">
                  <a:ln>
                    <a:noFill/>
                  </a:ln>
                  <a:solidFill>
                    <a:srgbClr val="DF00FF"/>
                  </a:solidFill>
                  <a:effectLst/>
                  <a:uFillTx/>
                  <a:latin typeface="+mn-lt"/>
                  <a:ea typeface="+mn-ea"/>
                  <a:cs typeface="+mn-cs"/>
                  <a:sym typeface="Calibri"/>
                </a:endParaRPr>
              </a:p>
            </p:txBody>
          </p:sp>
        </mc:Choice>
        <mc:Fallback xmlns="">
          <p:sp>
            <p:nvSpPr>
              <p:cNvPr id="41" name="TextBox 40">
                <a:extLst>
                  <a:ext uri="{FF2B5EF4-FFF2-40B4-BE49-F238E27FC236}">
                    <a16:creationId xmlns:a16="http://schemas.microsoft.com/office/drawing/2014/main" id="{F967B996-0606-B17C-8C36-963CF2CE2B93}"/>
                  </a:ext>
                </a:extLst>
              </p:cNvPr>
              <p:cNvSpPr txBox="1">
                <a:spLocks noRot="1" noChangeAspect="1" noMove="1" noResize="1" noEditPoints="1" noAdjustHandles="1" noChangeArrowheads="1" noChangeShapeType="1" noTextEdit="1"/>
              </p:cNvSpPr>
              <p:nvPr/>
            </p:nvSpPr>
            <p:spPr>
              <a:xfrm>
                <a:off x="20580016" y="13100130"/>
                <a:ext cx="11159119" cy="3830914"/>
              </a:xfrm>
              <a:prstGeom prst="rect">
                <a:avLst/>
              </a:prstGeom>
              <a:blipFill>
                <a:blip r:embed="rId13"/>
                <a:stretch>
                  <a:fillRect t="-135430" b="-189073"/>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8C08D201-8F37-4CE0-4C2F-6BF0EF0A55ED}"/>
                  </a:ext>
                </a:extLst>
              </p:cNvPr>
              <p:cNvSpPr txBox="1"/>
              <p:nvPr/>
            </p:nvSpPr>
            <p:spPr>
              <a:xfrm>
                <a:off x="12273646" y="13317237"/>
                <a:ext cx="627883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𝑌</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𝐹</m:t>
                      </m:r>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m:t>
                      </m:r>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𝑦</m:t>
                      </m:r>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42" name="TextBox 41">
                <a:extLst>
                  <a:ext uri="{FF2B5EF4-FFF2-40B4-BE49-F238E27FC236}">
                    <a16:creationId xmlns:a16="http://schemas.microsoft.com/office/drawing/2014/main" id="{8C08D201-8F37-4CE0-4C2F-6BF0EF0A55ED}"/>
                  </a:ext>
                </a:extLst>
              </p:cNvPr>
              <p:cNvSpPr txBox="1">
                <a:spLocks noRot="1" noChangeAspect="1" noMove="1" noResize="1" noEditPoints="1" noAdjustHandles="1" noChangeArrowheads="1" noChangeShapeType="1" noTextEdit="1"/>
              </p:cNvSpPr>
              <p:nvPr/>
            </p:nvSpPr>
            <p:spPr>
              <a:xfrm>
                <a:off x="12273646" y="13317237"/>
                <a:ext cx="6278839" cy="1723543"/>
              </a:xfrm>
              <a:prstGeom prst="rect">
                <a:avLst/>
              </a:prstGeom>
              <a:blipFill>
                <a:blip r:embed="rId14"/>
                <a:stretch>
                  <a:fillRect b="-21168"/>
                </a:stretch>
              </a:blipFill>
              <a:ln w="25400" cap="flat">
                <a:noFill/>
                <a:miter lim="400000"/>
              </a:ln>
              <a:effectLst/>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3DC0FAEA-60C9-906C-8A4B-16F86F08E28E}"/>
              </a:ext>
            </a:extLst>
          </p:cNvPr>
          <p:cNvCxnSpPr>
            <a:cxnSpLocks/>
          </p:cNvCxnSpPr>
          <p:nvPr/>
        </p:nvCxnSpPr>
        <p:spPr>
          <a:xfrm flipH="1" flipV="1">
            <a:off x="14636872" y="12023758"/>
            <a:ext cx="1097086" cy="1124788"/>
          </a:xfrm>
          <a:prstGeom prst="straightConnector1">
            <a:avLst/>
          </a:prstGeom>
          <a:noFill/>
          <a:ln w="88900" cap="flat">
            <a:solidFill>
              <a:schemeClr val="accent1"/>
            </a:solidFill>
            <a:prstDash val="solid"/>
            <a:round/>
            <a:tailEnd type="triangle" w="med" len="med"/>
          </a:ln>
          <a:effectLst/>
          <a:sp3d/>
        </p:spPr>
        <p:style>
          <a:lnRef idx="0">
            <a:scrgbClr r="0" g="0" b="0"/>
          </a:lnRef>
          <a:fillRef idx="0">
            <a:scrgbClr r="0" g="0" b="0"/>
          </a:fillRef>
          <a:effectRef idx="0">
            <a:scrgbClr r="0" g="0" b="0"/>
          </a:effectRef>
          <a:fontRef idx="none"/>
        </p:style>
      </p:cxnSp>
      <p:sp>
        <p:nvSpPr>
          <p:cNvPr id="6" name="Freeform 5">
            <a:extLst>
              <a:ext uri="{FF2B5EF4-FFF2-40B4-BE49-F238E27FC236}">
                <a16:creationId xmlns:a16="http://schemas.microsoft.com/office/drawing/2014/main" id="{1AEB6F8D-12AC-89D2-2FF0-376FC1D5CA14}"/>
              </a:ext>
            </a:extLst>
          </p:cNvPr>
          <p:cNvSpPr/>
          <p:nvPr/>
        </p:nvSpPr>
        <p:spPr>
          <a:xfrm>
            <a:off x="17141914" y="8183305"/>
            <a:ext cx="8221055" cy="1089905"/>
          </a:xfrm>
          <a:custGeom>
            <a:avLst/>
            <a:gdLst>
              <a:gd name="connsiteX0" fmla="*/ 0 w 9310254"/>
              <a:gd name="connsiteY0" fmla="*/ 1127588 h 1127588"/>
              <a:gd name="connsiteX1" fmla="*/ 1704109 w 9310254"/>
              <a:gd name="connsiteY1" fmla="*/ 337879 h 1127588"/>
              <a:gd name="connsiteX2" fmla="*/ 4655127 w 9310254"/>
              <a:gd name="connsiteY2" fmla="*/ 5370 h 1127588"/>
              <a:gd name="connsiteX3" fmla="*/ 7689272 w 9310254"/>
              <a:gd name="connsiteY3" fmla="*/ 171624 h 1127588"/>
              <a:gd name="connsiteX4" fmla="*/ 9310254 w 9310254"/>
              <a:gd name="connsiteY4" fmla="*/ 670388 h 112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0254" h="1127588">
                <a:moveTo>
                  <a:pt x="0" y="1127588"/>
                </a:moveTo>
                <a:cubicBezTo>
                  <a:pt x="464127" y="826251"/>
                  <a:pt x="928255" y="524915"/>
                  <a:pt x="1704109" y="337879"/>
                </a:cubicBezTo>
                <a:cubicBezTo>
                  <a:pt x="2479964" y="150843"/>
                  <a:pt x="3657600" y="33079"/>
                  <a:pt x="4655127" y="5370"/>
                </a:cubicBezTo>
                <a:cubicBezTo>
                  <a:pt x="5652654" y="-22339"/>
                  <a:pt x="6913418" y="60788"/>
                  <a:pt x="7689272" y="171624"/>
                </a:cubicBezTo>
                <a:cubicBezTo>
                  <a:pt x="8465126" y="282460"/>
                  <a:pt x="8887690" y="476424"/>
                  <a:pt x="9310254" y="670388"/>
                </a:cubicBezTo>
              </a:path>
            </a:pathLst>
          </a:custGeom>
          <a:noFill/>
          <a:ln w="88900" cap="flat">
            <a:solidFill>
              <a:schemeClr val="accent1"/>
            </a:solidFill>
            <a:prstDash val="solid"/>
            <a:round/>
            <a:headEnd type="triangle"/>
            <a:tailEnd w="lg"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982A576-3528-0B11-8547-264E6C8FE2C3}"/>
                  </a:ext>
                </a:extLst>
              </p:cNvPr>
              <p:cNvSpPr txBox="1"/>
              <p:nvPr/>
            </p:nvSpPr>
            <p:spPr>
              <a:xfrm>
                <a:off x="18903680" y="3970487"/>
                <a:ext cx="8526925" cy="233287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1</m:t>
                          </m:r>
                        </m:sub>
                      </m:s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𝑛</m:t>
                          </m:r>
                        </m:sub>
                      </m:sSub>
                      <m:groupChr>
                        <m:groupChrPr>
                          <m:chr m:val="←"/>
                          <m:vertJc m:val="bot"/>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groupChrPr>
                        <m:e>
                          <m:r>
                            <m:rPr>
                              <m:brk m:alnAt="2"/>
                            </m:r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e>
                      </m:groupChr>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𝒟</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7" name="TextBox 6">
                <a:extLst>
                  <a:ext uri="{FF2B5EF4-FFF2-40B4-BE49-F238E27FC236}">
                    <a16:creationId xmlns:a16="http://schemas.microsoft.com/office/drawing/2014/main" id="{3982A576-3528-0B11-8547-264E6C8FE2C3}"/>
                  </a:ext>
                </a:extLst>
              </p:cNvPr>
              <p:cNvSpPr txBox="1">
                <a:spLocks noRot="1" noChangeAspect="1" noMove="1" noResize="1" noEditPoints="1" noAdjustHandles="1" noChangeArrowheads="1" noChangeShapeType="1" noTextEdit="1"/>
              </p:cNvSpPr>
              <p:nvPr/>
            </p:nvSpPr>
            <p:spPr>
              <a:xfrm>
                <a:off x="18903680" y="3970487"/>
                <a:ext cx="8526925" cy="2332877"/>
              </a:xfrm>
              <a:prstGeom prst="rect">
                <a:avLst/>
              </a:prstGeom>
              <a:blipFill>
                <a:blip r:embed="rId15"/>
                <a:stretch>
                  <a:fillRect b="-50270"/>
                </a:stretch>
              </a:blipFill>
              <a:ln w="25400" cap="flat">
                <a:noFill/>
                <a:miter lim="400000"/>
              </a:ln>
              <a:effectLst/>
            </p:spPr>
            <p:txBody>
              <a:bodyPr/>
              <a:lstStyle/>
              <a:p>
                <a:r>
                  <a:rPr lang="en-US">
                    <a:noFill/>
                  </a:rPr>
                  <a:t> </a:t>
                </a:r>
              </a:p>
            </p:txBody>
          </p:sp>
        </mc:Fallback>
      </mc:AlternateContent>
      <p:sp>
        <p:nvSpPr>
          <p:cNvPr id="3" name="TextBox 2">
            <a:extLst>
              <a:ext uri="{FF2B5EF4-FFF2-40B4-BE49-F238E27FC236}">
                <a16:creationId xmlns:a16="http://schemas.microsoft.com/office/drawing/2014/main" id="{8191AA03-78C9-0A48-D496-F10442EECC9C}"/>
              </a:ext>
            </a:extLst>
          </p:cNvPr>
          <p:cNvSpPr txBox="1"/>
          <p:nvPr/>
        </p:nvSpPr>
        <p:spPr>
          <a:xfrm>
            <a:off x="10075862" y="1553668"/>
            <a:ext cx="8476623"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r>
              <a:rPr kumimoji="0" lang="en-US" sz="6600" i="0" u="none" strike="noStrike" cap="none" spc="0" normalizeH="0" baseline="0" dirty="0">
                <a:ln>
                  <a:noFill/>
                </a:ln>
                <a:solidFill>
                  <a:srgbClr val="DF00FF"/>
                </a:solidFill>
                <a:effectLst/>
                <a:uFillTx/>
                <a:latin typeface="+mn-lt"/>
                <a:ea typeface="+mn-ea"/>
                <a:cs typeface="+mn-cs"/>
                <a:sym typeface="Calibri"/>
              </a:rPr>
              <a:t>(Preimage Resistance)</a:t>
            </a:r>
          </a:p>
        </p:txBody>
      </p:sp>
    </p:spTree>
    <p:extLst>
      <p:ext uri="{BB962C8B-B14F-4D97-AF65-F5344CB8AC3E}">
        <p14:creationId xmlns:p14="http://schemas.microsoft.com/office/powerpoint/2010/main" val="405566300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04531BF6-7C6F-D07E-F009-468B5E670D33}"/>
              </a:ext>
            </a:extLst>
          </p:cNvPr>
          <p:cNvSpPr/>
          <p:nvPr/>
        </p:nvSpPr>
        <p:spPr>
          <a:xfrm>
            <a:off x="3989961" y="12698630"/>
            <a:ext cx="11596305" cy="3461364"/>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3" name="Rounded Rectangle 2">
            <a:extLst>
              <a:ext uri="{FF2B5EF4-FFF2-40B4-BE49-F238E27FC236}">
                <a16:creationId xmlns:a16="http://schemas.microsoft.com/office/drawing/2014/main" id="{CE69462E-31F1-8ABA-DB03-3C3C1D150A01}"/>
              </a:ext>
            </a:extLst>
          </p:cNvPr>
          <p:cNvSpPr/>
          <p:nvPr/>
        </p:nvSpPr>
        <p:spPr>
          <a:xfrm>
            <a:off x="15862290" y="6603949"/>
            <a:ext cx="8979496" cy="1718343"/>
          </a:xfrm>
          <a:prstGeom prst="roundRect">
            <a:avLst>
              <a:gd name="adj" fmla="val 17680"/>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C4FD3CB-0EDE-AB37-684B-167FFBB323E1}"/>
                  </a:ext>
                </a:extLst>
              </p:cNvPr>
              <p:cNvSpPr txBox="1"/>
              <p:nvPr/>
            </p:nvSpPr>
            <p:spPr>
              <a:xfrm>
                <a:off x="16256000" y="6598770"/>
                <a:ext cx="831092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(A)OMPR of </a:t>
                </a:r>
                <a14:m>
                  <m:oMath xmlns:m="http://schemas.openxmlformats.org/officeDocument/2006/math">
                    <m:r>
                      <m:rPr>
                        <m:nor/>
                      </m:rPr>
                      <a:rPr lang="en-US" sz="9600" dirty="0"/>
                      <m:t>LHF</m:t>
                    </m:r>
                  </m:oMath>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4" name="TextBox 3">
                <a:extLst>
                  <a:ext uri="{FF2B5EF4-FFF2-40B4-BE49-F238E27FC236}">
                    <a16:creationId xmlns:a16="http://schemas.microsoft.com/office/drawing/2014/main" id="{1C4FD3CB-0EDE-AB37-684B-167FFBB323E1}"/>
                  </a:ext>
                </a:extLst>
              </p:cNvPr>
              <p:cNvSpPr txBox="1">
                <a:spLocks noRot="1" noChangeAspect="1" noMove="1" noResize="1" noEditPoints="1" noAdjustHandles="1" noChangeArrowheads="1" noChangeShapeType="1" noTextEdit="1"/>
              </p:cNvSpPr>
              <p:nvPr/>
            </p:nvSpPr>
            <p:spPr>
              <a:xfrm>
                <a:off x="16256000" y="6598770"/>
                <a:ext cx="8310923" cy="1723543"/>
              </a:xfrm>
              <a:prstGeom prst="rect">
                <a:avLst/>
              </a:prstGeom>
              <a:blipFill>
                <a:blip r:embed="rId3"/>
                <a:stretch>
                  <a:fillRect l="-7481" t="-13869" r="-2290" b="-33577"/>
                </a:stretch>
              </a:blipFill>
              <a:ln w="25400" cap="flat">
                <a:noFill/>
                <a:miter lim="400000"/>
              </a:ln>
              <a:effectLst/>
            </p:spPr>
            <p:txBody>
              <a:bodyPr/>
              <a:lstStyle/>
              <a:p>
                <a:r>
                  <a:rPr lang="en-US">
                    <a:noFill/>
                  </a:rPr>
                  <a:t> </a:t>
                </a:r>
              </a:p>
            </p:txBody>
          </p:sp>
        </mc:Fallback>
      </mc:AlternateContent>
      <p:sp>
        <p:nvSpPr>
          <p:cNvPr id="9" name="Rounded Rectangle 8">
            <a:extLst>
              <a:ext uri="{FF2B5EF4-FFF2-40B4-BE49-F238E27FC236}">
                <a16:creationId xmlns:a16="http://schemas.microsoft.com/office/drawing/2014/main" id="{5429D3EB-19DD-9FD1-C776-0E1EC2B2FA32}"/>
              </a:ext>
            </a:extLst>
          </p:cNvPr>
          <p:cNvSpPr/>
          <p:nvPr/>
        </p:nvSpPr>
        <p:spPr>
          <a:xfrm>
            <a:off x="15043790" y="16571572"/>
            <a:ext cx="2417134" cy="1718343"/>
          </a:xfrm>
          <a:prstGeom prst="roundRect">
            <a:avLst>
              <a:gd name="adj" fmla="val 17680"/>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10" name="TextBox 9">
            <a:extLst>
              <a:ext uri="{FF2B5EF4-FFF2-40B4-BE49-F238E27FC236}">
                <a16:creationId xmlns:a16="http://schemas.microsoft.com/office/drawing/2014/main" id="{EBD7CF6E-B6DF-0190-C375-B6675E0A2034}"/>
              </a:ext>
            </a:extLst>
          </p:cNvPr>
          <p:cNvSpPr txBox="1"/>
          <p:nvPr/>
        </p:nvSpPr>
        <p:spPr>
          <a:xfrm>
            <a:off x="15437500" y="16566393"/>
            <a:ext cx="1522206"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DL</a:t>
            </a:r>
          </a:p>
        </p:txBody>
      </p:sp>
      <p:cxnSp>
        <p:nvCxnSpPr>
          <p:cNvPr id="11" name="Straight Arrow Connector 10">
            <a:extLst>
              <a:ext uri="{FF2B5EF4-FFF2-40B4-BE49-F238E27FC236}">
                <a16:creationId xmlns:a16="http://schemas.microsoft.com/office/drawing/2014/main" id="{6B826E9C-D2C0-BCB6-4CDD-2ED8D84B6CF8}"/>
              </a:ext>
            </a:extLst>
          </p:cNvPr>
          <p:cNvCxnSpPr>
            <a:cxnSpLocks/>
          </p:cNvCxnSpPr>
          <p:nvPr/>
        </p:nvCxnSpPr>
        <p:spPr>
          <a:xfrm flipH="1">
            <a:off x="16445685" y="13462992"/>
            <a:ext cx="2712169" cy="3103401"/>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12" name="Rounded Rectangle 11">
            <a:extLst>
              <a:ext uri="{FF2B5EF4-FFF2-40B4-BE49-F238E27FC236}">
                <a16:creationId xmlns:a16="http://schemas.microsoft.com/office/drawing/2014/main" id="{E4D3157D-C59D-8864-F672-B932329D8CAC}"/>
              </a:ext>
            </a:extLst>
          </p:cNvPr>
          <p:cNvSpPr/>
          <p:nvPr/>
        </p:nvSpPr>
        <p:spPr>
          <a:xfrm>
            <a:off x="22893663" y="16553592"/>
            <a:ext cx="3082176" cy="1718343"/>
          </a:xfrm>
          <a:prstGeom prst="roundRect">
            <a:avLst>
              <a:gd name="adj" fmla="val 17680"/>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13" name="TextBox 12">
            <a:extLst>
              <a:ext uri="{FF2B5EF4-FFF2-40B4-BE49-F238E27FC236}">
                <a16:creationId xmlns:a16="http://schemas.microsoft.com/office/drawing/2014/main" id="{BD99D5AB-2611-8057-2C89-63CACA19FA80}"/>
              </a:ext>
            </a:extLst>
          </p:cNvPr>
          <p:cNvSpPr txBox="1"/>
          <p:nvPr/>
        </p:nvSpPr>
        <p:spPr>
          <a:xfrm>
            <a:off x="23287373" y="16548413"/>
            <a:ext cx="219226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RSA</a:t>
            </a:r>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p:cxnSp>
        <p:nvCxnSpPr>
          <p:cNvPr id="14" name="Straight Arrow Connector 13">
            <a:extLst>
              <a:ext uri="{FF2B5EF4-FFF2-40B4-BE49-F238E27FC236}">
                <a16:creationId xmlns:a16="http://schemas.microsoft.com/office/drawing/2014/main" id="{AFE21462-0B3B-741A-910E-FFDD74E6A18B}"/>
              </a:ext>
            </a:extLst>
          </p:cNvPr>
          <p:cNvCxnSpPr>
            <a:cxnSpLocks/>
          </p:cNvCxnSpPr>
          <p:nvPr/>
        </p:nvCxnSpPr>
        <p:spPr>
          <a:xfrm>
            <a:off x="21555196" y="13504855"/>
            <a:ext cx="2508329" cy="3037550"/>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19" name="Rounded Rectangle 18">
            <a:extLst>
              <a:ext uri="{FF2B5EF4-FFF2-40B4-BE49-F238E27FC236}">
                <a16:creationId xmlns:a16="http://schemas.microsoft.com/office/drawing/2014/main" id="{3FE96396-672F-E281-C3F1-D39F6DE017E0}"/>
              </a:ext>
            </a:extLst>
          </p:cNvPr>
          <p:cNvSpPr/>
          <p:nvPr/>
        </p:nvSpPr>
        <p:spPr>
          <a:xfrm>
            <a:off x="2056811" y="1149283"/>
            <a:ext cx="18801135" cy="3876489"/>
          </a:xfrm>
          <a:prstGeom prst="roundRect">
            <a:avLst>
              <a:gd name="adj" fmla="val 6112"/>
            </a:avLst>
          </a:prstGeom>
          <a:solidFill>
            <a:srgbClr val="FFCCE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8" name="TextBox 27">
            <a:extLst>
              <a:ext uri="{FF2B5EF4-FFF2-40B4-BE49-F238E27FC236}">
                <a16:creationId xmlns:a16="http://schemas.microsoft.com/office/drawing/2014/main" id="{9D4E2716-F12E-BA5C-723F-B8234F400CE3}"/>
              </a:ext>
            </a:extLst>
          </p:cNvPr>
          <p:cNvSpPr txBox="1"/>
          <p:nvPr/>
        </p:nvSpPr>
        <p:spPr>
          <a:xfrm>
            <a:off x="2862416" y="1487092"/>
            <a:ext cx="17549045" cy="320087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How to construct LHF such that (A)OMPR is implied by DL or RSA?</a:t>
            </a:r>
          </a:p>
        </p:txBody>
      </p:sp>
      <p:sp>
        <p:nvSpPr>
          <p:cNvPr id="46" name="Rounded Rectangle 45">
            <a:extLst>
              <a:ext uri="{FF2B5EF4-FFF2-40B4-BE49-F238E27FC236}">
                <a16:creationId xmlns:a16="http://schemas.microsoft.com/office/drawing/2014/main" id="{D6818CA5-1614-81A9-FA3D-2C6D66F4B5B3}"/>
              </a:ext>
            </a:extLst>
          </p:cNvPr>
          <p:cNvSpPr/>
          <p:nvPr/>
        </p:nvSpPr>
        <p:spPr>
          <a:xfrm>
            <a:off x="17425837" y="11786512"/>
            <a:ext cx="5906139" cy="1718343"/>
          </a:xfrm>
          <a:prstGeom prst="roundRect">
            <a:avLst>
              <a:gd name="adj" fmla="val 17680"/>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C6875FB-6B96-B67C-1FBB-8363F7D341BB}"/>
                  </a:ext>
                </a:extLst>
              </p:cNvPr>
              <p:cNvSpPr txBox="1"/>
              <p:nvPr/>
            </p:nvSpPr>
            <p:spPr>
              <a:xfrm>
                <a:off x="17819547" y="11781333"/>
                <a:ext cx="551242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CR of </a:t>
                </a:r>
                <a14:m>
                  <m:oMath xmlns:m="http://schemas.openxmlformats.org/officeDocument/2006/math">
                    <m:r>
                      <m:rPr>
                        <m:nor/>
                      </m:rPr>
                      <a:rPr lang="en-US" sz="9600" dirty="0"/>
                      <m:t>LHF</m:t>
                    </m:r>
                  </m:oMath>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47" name="TextBox 46">
                <a:extLst>
                  <a:ext uri="{FF2B5EF4-FFF2-40B4-BE49-F238E27FC236}">
                    <a16:creationId xmlns:a16="http://schemas.microsoft.com/office/drawing/2014/main" id="{EC6875FB-6B96-B67C-1FBB-8363F7D341BB}"/>
                  </a:ext>
                </a:extLst>
              </p:cNvPr>
              <p:cNvSpPr txBox="1">
                <a:spLocks noRot="1" noChangeAspect="1" noMove="1" noResize="1" noEditPoints="1" noAdjustHandles="1" noChangeArrowheads="1" noChangeShapeType="1" noTextEdit="1"/>
              </p:cNvSpPr>
              <p:nvPr/>
            </p:nvSpPr>
            <p:spPr>
              <a:xfrm>
                <a:off x="17819547" y="11781333"/>
                <a:ext cx="5512429" cy="1723543"/>
              </a:xfrm>
              <a:prstGeom prst="rect">
                <a:avLst/>
              </a:prstGeom>
              <a:blipFill>
                <a:blip r:embed="rId4"/>
                <a:stretch>
                  <a:fillRect l="-11060" t="-13869" b="-34307"/>
                </a:stretch>
              </a:blipFill>
              <a:ln w="25400" cap="flat">
                <a:noFill/>
                <a:miter lim="400000"/>
              </a:ln>
              <a:effectLst/>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0F6E23FD-3E37-9054-2620-DECA6E2C9A3E}"/>
              </a:ext>
            </a:extLst>
          </p:cNvPr>
          <p:cNvCxnSpPr>
            <a:cxnSpLocks/>
          </p:cNvCxnSpPr>
          <p:nvPr/>
        </p:nvCxnSpPr>
        <p:spPr>
          <a:xfrm flipH="1">
            <a:off x="20411461" y="8222189"/>
            <a:ext cx="1" cy="3559144"/>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52" name="TextBox 51">
            <a:extLst>
              <a:ext uri="{FF2B5EF4-FFF2-40B4-BE49-F238E27FC236}">
                <a16:creationId xmlns:a16="http://schemas.microsoft.com/office/drawing/2014/main" id="{04C9D747-5B08-C17C-5310-C45C4E04773D}"/>
              </a:ext>
            </a:extLst>
          </p:cNvPr>
          <p:cNvSpPr txBox="1"/>
          <p:nvPr/>
        </p:nvSpPr>
        <p:spPr>
          <a:xfrm>
            <a:off x="20857946" y="8991279"/>
            <a:ext cx="590613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a:t>
            </a:r>
            <a:r>
              <a:rPr kumimoji="0" lang="en-US" sz="9600" i="0" u="none" strike="noStrike" cap="none" spc="0" normalizeH="0" baseline="0" dirty="0">
                <a:ln>
                  <a:noFill/>
                </a:ln>
                <a:solidFill>
                  <a:srgbClr val="0070C0"/>
                </a:solidFill>
                <a:effectLst/>
                <a:uFillTx/>
                <a:latin typeface="+mn-lt"/>
                <a:ea typeface="+mn-ea"/>
                <a:cs typeface="+mn-cs"/>
                <a:sym typeface="Calibri"/>
              </a:rPr>
              <a:t>This work</a:t>
            </a:r>
            <a:r>
              <a:rPr kumimoji="0" lang="en-US" sz="9600" i="0" u="none" strike="noStrike" cap="none" spc="0" normalizeH="0" baseline="0" dirty="0">
                <a:ln>
                  <a:noFill/>
                </a:ln>
                <a:solidFill>
                  <a:srgbClr val="000000"/>
                </a:solidFill>
                <a:effectLst/>
                <a:uFillTx/>
                <a:latin typeface="+mn-lt"/>
                <a:ea typeface="+mn-ea"/>
                <a:cs typeface="+mn-cs"/>
                <a:sym typeface="Calibri"/>
              </a:rPr>
              <a:t>]</a:t>
            </a:r>
          </a:p>
        </p:txBody>
      </p:sp>
      <p:sp>
        <p:nvSpPr>
          <p:cNvPr id="53" name="TextBox 52">
            <a:extLst>
              <a:ext uri="{FF2B5EF4-FFF2-40B4-BE49-F238E27FC236}">
                <a16:creationId xmlns:a16="http://schemas.microsoft.com/office/drawing/2014/main" id="{3584C974-DDAB-FB84-3488-9934E5DC4A91}"/>
              </a:ext>
            </a:extLst>
          </p:cNvPr>
          <p:cNvSpPr txBox="1"/>
          <p:nvPr/>
        </p:nvSpPr>
        <p:spPr>
          <a:xfrm>
            <a:off x="18298174" y="15239371"/>
            <a:ext cx="4487982"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a:t>
            </a:r>
            <a:r>
              <a:rPr kumimoji="0" lang="en-US" sz="9600" i="0" u="none" strike="noStrike" cap="none" spc="0" normalizeH="0" baseline="0" dirty="0">
                <a:ln>
                  <a:noFill/>
                </a:ln>
                <a:solidFill>
                  <a:srgbClr val="0070C0"/>
                </a:solidFill>
                <a:effectLst/>
                <a:uFillTx/>
                <a:latin typeface="+mn-lt"/>
                <a:ea typeface="+mn-ea"/>
                <a:cs typeface="+mn-cs"/>
                <a:sym typeface="Calibri"/>
              </a:rPr>
              <a:t>HKL19</a:t>
            </a:r>
            <a:r>
              <a:rPr kumimoji="0" lang="en-US" sz="9600" i="0" u="none" strike="noStrike" cap="none" spc="0" normalizeH="0" baseline="0" dirty="0">
                <a:ln>
                  <a:noFill/>
                </a:ln>
                <a:solidFill>
                  <a:srgbClr val="000000"/>
                </a:solidFill>
                <a:effectLst/>
                <a:uFillTx/>
                <a:latin typeface="+mn-lt"/>
                <a:ea typeface="+mn-ea"/>
                <a:cs typeface="+mn-cs"/>
                <a:sym typeface="Calibri"/>
              </a:rPr>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2ADBC64-7A5B-4E16-F8A9-29912FD4662A}"/>
                  </a:ext>
                </a:extLst>
              </p:cNvPr>
              <p:cNvSpPr txBox="1"/>
              <p:nvPr/>
            </p:nvSpPr>
            <p:spPr>
              <a:xfrm>
                <a:off x="5760581" y="14429312"/>
                <a:ext cx="9358122" cy="1477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8000" b="0" i="1" smtClean="0">
                          <a:solidFill>
                            <a:schemeClr val="tx1"/>
                          </a:solidFill>
                          <a:latin typeface="Cambria Math" panose="02040503050406030204" pitchFamily="18" charset="0"/>
                        </a:rPr>
                        <m:t>𝐹</m:t>
                      </m:r>
                      <m:r>
                        <a:rPr lang="en-US" sz="8000" b="0" i="1" smtClean="0">
                          <a:solidFill>
                            <a:schemeClr val="tx1"/>
                          </a:solidFill>
                          <a:latin typeface="Cambria Math" panose="02040503050406030204" pitchFamily="18" charset="0"/>
                        </a:rPr>
                        <m:t>:</m:t>
                      </m:r>
                      <m:d>
                        <m:dPr>
                          <m:ctrlPr>
                            <a:rPr lang="en-US" sz="8000" b="0" i="1" smtClean="0">
                              <a:solidFill>
                                <a:schemeClr val="tx1"/>
                              </a:solidFill>
                              <a:latin typeface="Cambria Math" panose="02040503050406030204" pitchFamily="18" charset="0"/>
                            </a:rPr>
                          </m:ctrlPr>
                        </m:dPr>
                        <m:e>
                          <m:sSub>
                            <m:sSubPr>
                              <m:ctrlPr>
                                <a:rPr lang="en-US" sz="8000" b="0" i="1" smtClean="0">
                                  <a:solidFill>
                                    <a:schemeClr val="tx1"/>
                                  </a:solidFill>
                                  <a:latin typeface="Cambria Math" panose="02040503050406030204" pitchFamily="18" charset="0"/>
                                </a:rPr>
                              </m:ctrlPr>
                            </m:sSubPr>
                            <m:e>
                              <m:r>
                                <a:rPr lang="en-US" sz="8000" b="0" i="1" smtClean="0">
                                  <a:solidFill>
                                    <a:schemeClr val="tx1"/>
                                  </a:solidFill>
                                  <a:latin typeface="Cambria Math" panose="02040503050406030204" pitchFamily="18" charset="0"/>
                                </a:rPr>
                                <m:t>𝑥</m:t>
                              </m:r>
                            </m:e>
                            <m:sub>
                              <m:r>
                                <a:rPr lang="en-US" sz="8000" b="0" i="1" smtClean="0">
                                  <a:solidFill>
                                    <a:schemeClr val="tx1"/>
                                  </a:solidFill>
                                  <a:latin typeface="Cambria Math" panose="02040503050406030204" pitchFamily="18" charset="0"/>
                                </a:rPr>
                                <m:t>1</m:t>
                              </m:r>
                            </m:sub>
                          </m:sSub>
                          <m:r>
                            <a:rPr lang="en-US" sz="8000" b="0" i="1" smtClean="0">
                              <a:solidFill>
                                <a:schemeClr val="tx1"/>
                              </a:solidFill>
                              <a:latin typeface="Cambria Math" panose="02040503050406030204" pitchFamily="18" charset="0"/>
                            </a:rPr>
                            <m:t>,</m:t>
                          </m:r>
                          <m:sSub>
                            <m:sSubPr>
                              <m:ctrlPr>
                                <a:rPr lang="en-US" sz="8000" b="0" i="1" smtClean="0">
                                  <a:solidFill>
                                    <a:schemeClr val="tx1"/>
                                  </a:solidFill>
                                  <a:latin typeface="Cambria Math" panose="02040503050406030204" pitchFamily="18" charset="0"/>
                                </a:rPr>
                              </m:ctrlPr>
                            </m:sSubPr>
                            <m:e>
                              <m:r>
                                <a:rPr lang="en-US" sz="8000" b="0" i="1" smtClean="0">
                                  <a:solidFill>
                                    <a:schemeClr val="tx1"/>
                                  </a:solidFill>
                                  <a:latin typeface="Cambria Math" panose="02040503050406030204" pitchFamily="18" charset="0"/>
                                </a:rPr>
                                <m:t>𝑥</m:t>
                              </m:r>
                            </m:e>
                            <m:sub>
                              <m:r>
                                <a:rPr lang="en-US" sz="8000" b="0" i="1" smtClean="0">
                                  <a:solidFill>
                                    <a:schemeClr val="tx1"/>
                                  </a:solidFill>
                                  <a:latin typeface="Cambria Math" panose="02040503050406030204" pitchFamily="18" charset="0"/>
                                </a:rPr>
                                <m:t>2</m:t>
                              </m:r>
                            </m:sub>
                          </m:sSub>
                        </m:e>
                      </m:d>
                      <m:r>
                        <a:rPr lang="en-US" sz="8000" b="0" i="1" smtClean="0">
                          <a:solidFill>
                            <a:schemeClr val="tx1"/>
                          </a:solidFill>
                          <a:latin typeface="Cambria Math" panose="02040503050406030204" pitchFamily="18" charset="0"/>
                        </a:rPr>
                        <m:t>↦</m:t>
                      </m:r>
                      <m:sSup>
                        <m:sSupPr>
                          <m:ctrlPr>
                            <a:rPr lang="en-US" sz="8000" b="0" i="1" smtClean="0">
                              <a:solidFill>
                                <a:schemeClr val="tx1"/>
                              </a:solidFill>
                              <a:latin typeface="Cambria Math" panose="02040503050406030204" pitchFamily="18" charset="0"/>
                            </a:rPr>
                          </m:ctrlPr>
                        </m:sSupPr>
                        <m:e>
                          <m:r>
                            <a:rPr lang="en-US" sz="8000" b="0" i="1" smtClean="0">
                              <a:solidFill>
                                <a:schemeClr val="tx1"/>
                              </a:solidFill>
                              <a:latin typeface="Cambria Math" panose="02040503050406030204" pitchFamily="18" charset="0"/>
                            </a:rPr>
                            <m:t>𝑔</m:t>
                          </m:r>
                        </m:e>
                        <m:sup>
                          <m:sSub>
                            <m:sSubPr>
                              <m:ctrlPr>
                                <a:rPr lang="en-US" sz="8000" b="0" i="1" smtClean="0">
                                  <a:solidFill>
                                    <a:schemeClr val="tx1"/>
                                  </a:solidFill>
                                  <a:latin typeface="Cambria Math" panose="02040503050406030204" pitchFamily="18" charset="0"/>
                                </a:rPr>
                              </m:ctrlPr>
                            </m:sSubPr>
                            <m:e>
                              <m:r>
                                <a:rPr lang="en-US" sz="8000" b="0" i="1" smtClean="0">
                                  <a:solidFill>
                                    <a:schemeClr val="tx1"/>
                                  </a:solidFill>
                                  <a:latin typeface="Cambria Math" panose="02040503050406030204" pitchFamily="18" charset="0"/>
                                </a:rPr>
                                <m:t>𝑥</m:t>
                              </m:r>
                            </m:e>
                            <m:sub>
                              <m:r>
                                <a:rPr lang="en-US" sz="8000" b="0" i="1" smtClean="0">
                                  <a:solidFill>
                                    <a:schemeClr val="tx1"/>
                                  </a:solidFill>
                                  <a:latin typeface="Cambria Math" panose="02040503050406030204" pitchFamily="18" charset="0"/>
                                </a:rPr>
                                <m:t>1</m:t>
                              </m:r>
                            </m:sub>
                          </m:sSub>
                        </m:sup>
                      </m:sSup>
                      <m:sSup>
                        <m:sSupPr>
                          <m:ctrlPr>
                            <a:rPr lang="en-US" sz="8000" b="0" i="1" smtClean="0">
                              <a:solidFill>
                                <a:schemeClr val="tx1"/>
                              </a:solidFill>
                              <a:latin typeface="Cambria Math" panose="02040503050406030204" pitchFamily="18" charset="0"/>
                            </a:rPr>
                          </m:ctrlPr>
                        </m:sSupPr>
                        <m:e>
                          <m:r>
                            <a:rPr lang="en-US" sz="8000" b="0" i="1" smtClean="0">
                              <a:solidFill>
                                <a:schemeClr val="tx1"/>
                              </a:solidFill>
                              <a:latin typeface="Cambria Math" panose="02040503050406030204" pitchFamily="18" charset="0"/>
                            </a:rPr>
                            <m:t>𝑍</m:t>
                          </m:r>
                        </m:e>
                        <m:sup>
                          <m:sSub>
                            <m:sSubPr>
                              <m:ctrlPr>
                                <a:rPr lang="en-US" sz="8000" b="0" i="1" smtClean="0">
                                  <a:solidFill>
                                    <a:schemeClr val="tx1"/>
                                  </a:solidFill>
                                  <a:latin typeface="Cambria Math" panose="02040503050406030204" pitchFamily="18" charset="0"/>
                                </a:rPr>
                              </m:ctrlPr>
                            </m:sSubPr>
                            <m:e>
                              <m:r>
                                <a:rPr lang="en-US" sz="8000" b="0" i="1" smtClean="0">
                                  <a:solidFill>
                                    <a:schemeClr val="tx1"/>
                                  </a:solidFill>
                                  <a:latin typeface="Cambria Math" panose="02040503050406030204" pitchFamily="18" charset="0"/>
                                </a:rPr>
                                <m:t>𝑥</m:t>
                              </m:r>
                            </m:e>
                            <m:sub>
                              <m:r>
                                <a:rPr lang="en-US" sz="8000" b="0" i="1" smtClean="0">
                                  <a:solidFill>
                                    <a:schemeClr val="tx1"/>
                                  </a:solidFill>
                                  <a:latin typeface="Cambria Math" panose="02040503050406030204" pitchFamily="18" charset="0"/>
                                </a:rPr>
                                <m:t>2</m:t>
                              </m:r>
                            </m:sub>
                          </m:sSub>
                        </m:sup>
                      </m:sSup>
                    </m:oMath>
                  </m:oMathPara>
                </a14:m>
                <a:endParaRPr kumimoji="0" lang="en-US" sz="8000" i="0" u="none" strike="noStrike" cap="none" spc="0" normalizeH="0" baseline="0" dirty="0">
                  <a:ln>
                    <a:noFill/>
                  </a:ln>
                  <a:solidFill>
                    <a:srgbClr val="000000"/>
                  </a:solidFill>
                  <a:effectLst/>
                  <a:uFillTx/>
                  <a:sym typeface="Calibri"/>
                </a:endParaRPr>
              </a:p>
            </p:txBody>
          </p:sp>
        </mc:Choice>
        <mc:Fallback xmlns="">
          <p:sp>
            <p:nvSpPr>
              <p:cNvPr id="6" name="TextBox 5">
                <a:extLst>
                  <a:ext uri="{FF2B5EF4-FFF2-40B4-BE49-F238E27FC236}">
                    <a16:creationId xmlns:a16="http://schemas.microsoft.com/office/drawing/2014/main" id="{E2ADBC64-7A5B-4E16-F8A9-29912FD4662A}"/>
                  </a:ext>
                </a:extLst>
              </p:cNvPr>
              <p:cNvSpPr txBox="1">
                <a:spLocks noRot="1" noChangeAspect="1" noMove="1" noResize="1" noEditPoints="1" noAdjustHandles="1" noChangeArrowheads="1" noChangeShapeType="1" noTextEdit="1"/>
              </p:cNvSpPr>
              <p:nvPr/>
            </p:nvSpPr>
            <p:spPr>
              <a:xfrm>
                <a:off x="5760581" y="14429312"/>
                <a:ext cx="9358122" cy="1477321"/>
              </a:xfrm>
              <a:prstGeom prst="rect">
                <a:avLst/>
              </a:prstGeom>
              <a:blipFill>
                <a:blip r:embed="rId5"/>
                <a:stretch>
                  <a:fillRect l="-678" b="-11111"/>
                </a:stretch>
              </a:blipFill>
              <a:ln w="25400" cap="flat">
                <a:noFill/>
                <a:miter lim="400000"/>
              </a:ln>
              <a:effectLst/>
            </p:spPr>
            <p:txBody>
              <a:bodyPr/>
              <a:lstStyle/>
              <a:p>
                <a:r>
                  <a:rPr lang="en-US">
                    <a:noFill/>
                  </a:rPr>
                  <a:t> </a:t>
                </a:r>
              </a:p>
            </p:txBody>
          </p:sp>
        </mc:Fallback>
      </mc:AlternateContent>
      <p:sp>
        <p:nvSpPr>
          <p:cNvPr id="7" name="TextBox 6">
            <a:extLst>
              <a:ext uri="{FF2B5EF4-FFF2-40B4-BE49-F238E27FC236}">
                <a16:creationId xmlns:a16="http://schemas.microsoft.com/office/drawing/2014/main" id="{C6A2C6B5-31D9-8F91-B8D7-F2F652100C1E}"/>
              </a:ext>
            </a:extLst>
          </p:cNvPr>
          <p:cNvSpPr txBox="1"/>
          <p:nvPr/>
        </p:nvSpPr>
        <p:spPr>
          <a:xfrm>
            <a:off x="4228403" y="12808831"/>
            <a:ext cx="9358122" cy="1477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8000" dirty="0">
                <a:solidFill>
                  <a:schemeClr val="tx1"/>
                </a:solidFill>
              </a:rPr>
              <a:t>DL instantiation:</a:t>
            </a:r>
            <a:endParaRPr kumimoji="0" lang="en-US" sz="8000" i="0" u="none" strike="noStrike" cap="none" spc="0" normalizeH="0" baseline="0" dirty="0">
              <a:ln>
                <a:noFill/>
              </a:ln>
              <a:solidFill>
                <a:schemeClr val="tx1"/>
              </a:solidFill>
              <a:effectLst/>
              <a:uFillTx/>
              <a:sym typeface="Calibri"/>
            </a:endParaRPr>
          </a:p>
        </p:txBody>
      </p:sp>
    </p:spTree>
    <p:extLst>
      <p:ext uri="{BB962C8B-B14F-4D97-AF65-F5344CB8AC3E}">
        <p14:creationId xmlns:p14="http://schemas.microsoft.com/office/powerpoint/2010/main" val="41758816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4" grpId="0"/>
      <p:bldP spid="9" grpId="0" animBg="1"/>
      <p:bldP spid="10" grpId="0"/>
      <p:bldP spid="12" grpId="0" animBg="1"/>
      <p:bldP spid="13" grpId="0"/>
      <p:bldP spid="46" grpId="0" animBg="1"/>
      <p:bldP spid="47" grpId="0"/>
      <p:bldP spid="52" grpId="0"/>
      <p:bldP spid="53"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9550F-37CF-AD96-5C1B-1461A96C871D}"/>
              </a:ext>
            </a:extLst>
          </p:cNvPr>
          <p:cNvSpPr>
            <a:spLocks noGrp="1"/>
          </p:cNvSpPr>
          <p:nvPr>
            <p:ph type="title"/>
          </p:nvPr>
        </p:nvSpPr>
        <p:spPr/>
        <p:txBody>
          <a:bodyPr>
            <a:normAutofit fontScale="90000"/>
          </a:bodyPr>
          <a:lstStyle/>
          <a:p>
            <a:pPr hangingPunct="1"/>
            <a:r>
              <a:rPr lang="en-US" dirty="0">
                <a:solidFill>
                  <a:schemeClr val="tx1"/>
                </a:solidFill>
              </a:rPr>
              <a:t>Collision </a:t>
            </a:r>
            <a:r>
              <a:rPr lang="en-US" dirty="0" err="1">
                <a:solidFill>
                  <a:schemeClr val="tx1"/>
                </a:solidFill>
              </a:rPr>
              <a:t>Resistence</a:t>
            </a:r>
            <a:r>
              <a:rPr lang="en-US" dirty="0">
                <a:solidFill>
                  <a:schemeClr val="tx1"/>
                </a:solidFill>
              </a:rPr>
              <a:t> (CR) implies (A)OMPR</a:t>
            </a:r>
            <a:br>
              <a:rPr lang="en-US" dirty="0">
                <a:solidFill>
                  <a:schemeClr val="tx1"/>
                </a:solidFill>
              </a:rPr>
            </a:br>
            <a:r>
              <a:rPr lang="en-US" dirty="0">
                <a:solidFill>
                  <a:schemeClr val="tx1"/>
                </a:solidFill>
              </a:rPr>
              <a:t>[</a:t>
            </a:r>
            <a:r>
              <a:rPr lang="en-US" dirty="0">
                <a:solidFill>
                  <a:srgbClr val="0070C0"/>
                </a:solidFill>
              </a:rPr>
              <a:t>This work</a:t>
            </a:r>
            <a:r>
              <a:rPr lang="en-US" dirty="0">
                <a:solidFill>
                  <a:schemeClr val="tx1"/>
                </a:solidFill>
              </a:rPr>
              <a:t>]</a:t>
            </a:r>
          </a:p>
        </p:txBody>
      </p:sp>
      <p:sp>
        <p:nvSpPr>
          <p:cNvPr id="5" name="Rounded Rectangle 4">
            <a:extLst>
              <a:ext uri="{FF2B5EF4-FFF2-40B4-BE49-F238E27FC236}">
                <a16:creationId xmlns:a16="http://schemas.microsoft.com/office/drawing/2014/main" id="{4609A5EF-09C9-0927-E8F9-36411C765063}"/>
              </a:ext>
            </a:extLst>
          </p:cNvPr>
          <p:cNvSpPr/>
          <p:nvPr/>
        </p:nvSpPr>
        <p:spPr>
          <a:xfrm>
            <a:off x="2235199" y="7020794"/>
            <a:ext cx="28041601" cy="7152406"/>
          </a:xfrm>
          <a:prstGeom prst="roundRect">
            <a:avLst>
              <a:gd name="adj" fmla="val 6112"/>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622CE48-0856-D721-61BD-AB01607991CD}"/>
                  </a:ext>
                </a:extLst>
              </p:cNvPr>
              <p:cNvSpPr txBox="1"/>
              <p:nvPr/>
            </p:nvSpPr>
            <p:spPr>
              <a:xfrm>
                <a:off x="2793999" y="7418148"/>
                <a:ext cx="27131819" cy="320087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b="1" dirty="0"/>
                  <a:t>Theorem. </a:t>
                </a:r>
                <a:r>
                  <a:rPr lang="en-US" sz="9600" dirty="0"/>
                  <a:t>For </a:t>
                </a:r>
                <a:r>
                  <a:rPr kumimoji="0" lang="en-US" sz="9600" i="0" u="none" strike="noStrike" cap="none" spc="0" normalizeH="0" baseline="0" dirty="0">
                    <a:ln>
                      <a:noFill/>
                    </a:ln>
                    <a:solidFill>
                      <a:schemeClr val="tx1"/>
                    </a:solidFill>
                    <a:effectLst/>
                    <a:uFillTx/>
                    <a:sym typeface="Calibri"/>
                  </a:rPr>
                  <a:t>any (A)OMPR adversary </a:t>
                </a:r>
                <a14:m>
                  <m:oMath xmlns:m="http://schemas.openxmlformats.org/officeDocument/2006/math">
                    <m:r>
                      <a:rPr lang="en-US" sz="9600" b="0" i="1" smtClean="0">
                        <a:solidFill>
                          <a:schemeClr val="tx1"/>
                        </a:solidFill>
                        <a:latin typeface="Cambria Math" panose="02040503050406030204" pitchFamily="18" charset="0"/>
                      </a:rPr>
                      <m:t>𝒜</m:t>
                    </m:r>
                  </m:oMath>
                </a14:m>
                <a:r>
                  <a:rPr kumimoji="0" lang="en-US" sz="9600" i="0" u="none" strike="noStrike" cap="none" spc="0" normalizeH="0" baseline="0" dirty="0">
                    <a:ln>
                      <a:noFill/>
                    </a:ln>
                    <a:solidFill>
                      <a:schemeClr val="tx1"/>
                    </a:solidFill>
                    <a:effectLst/>
                    <a:uFillTx/>
                    <a:sym typeface="Calibri"/>
                  </a:rPr>
                  <a:t>, there exists a CR adversary </a:t>
                </a:r>
                <a14:m>
                  <m:oMath xmlns:m="http://schemas.openxmlformats.org/officeDocument/2006/math">
                    <m:r>
                      <a:rPr kumimoji="0" lang="en-US" sz="9600" b="0" i="1" u="none" strike="noStrike" cap="none" spc="0" normalizeH="0" baseline="0" smtClean="0">
                        <a:ln>
                          <a:noFill/>
                        </a:ln>
                        <a:solidFill>
                          <a:schemeClr val="tx1"/>
                        </a:solidFill>
                        <a:effectLst/>
                        <a:uFillTx/>
                        <a:latin typeface="Cambria Math" panose="02040503050406030204" pitchFamily="18" charset="0"/>
                        <a:sym typeface="Calibri"/>
                      </a:rPr>
                      <m:t>ℬ</m:t>
                    </m:r>
                  </m:oMath>
                </a14:m>
                <a:endParaRPr kumimoji="0" lang="en-US" sz="9600" i="0" u="none" strike="noStrike" cap="none" spc="0" normalizeH="0" baseline="0" dirty="0">
                  <a:ln>
                    <a:noFill/>
                  </a:ln>
                  <a:solidFill>
                    <a:srgbClr val="000000"/>
                  </a:solidFill>
                  <a:effectLst/>
                  <a:uFillTx/>
                  <a:sym typeface="Calibri"/>
                </a:endParaRPr>
              </a:p>
            </p:txBody>
          </p:sp>
        </mc:Choice>
        <mc:Fallback>
          <p:sp>
            <p:nvSpPr>
              <p:cNvPr id="6" name="TextBox 5">
                <a:extLst>
                  <a:ext uri="{FF2B5EF4-FFF2-40B4-BE49-F238E27FC236}">
                    <a16:creationId xmlns:a16="http://schemas.microsoft.com/office/drawing/2014/main" id="{C622CE48-0856-D721-61BD-AB01607991CD}"/>
                  </a:ext>
                </a:extLst>
              </p:cNvPr>
              <p:cNvSpPr txBox="1">
                <a:spLocks noRot="1" noChangeAspect="1" noMove="1" noResize="1" noEditPoints="1" noAdjustHandles="1" noChangeArrowheads="1" noChangeShapeType="1" noTextEdit="1"/>
              </p:cNvSpPr>
              <p:nvPr/>
            </p:nvSpPr>
            <p:spPr>
              <a:xfrm>
                <a:off x="2793999" y="7418148"/>
                <a:ext cx="27131819" cy="3200870"/>
              </a:xfrm>
              <a:prstGeom prst="rect">
                <a:avLst/>
              </a:prstGeom>
              <a:blipFill>
                <a:blip r:embed="rId3"/>
                <a:stretch>
                  <a:fillRect l="-2245" t="-7905" r="-2105" b="-17787"/>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284D9C3-DB1F-9998-EEAB-B1D39DC590B3}"/>
                  </a:ext>
                </a:extLst>
              </p:cNvPr>
              <p:cNvSpPr txBox="1"/>
              <p:nvPr/>
            </p:nvSpPr>
            <p:spPr>
              <a:xfrm>
                <a:off x="7159749" y="11016372"/>
                <a:ext cx="18192500" cy="221925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Sup>
                        <m:sSubSupPr>
                          <m:ctrlPr>
                            <a:rPr kumimoji="0" lang="en-US" sz="9600" b="0" i="1" u="none" strike="noStrike" cap="none" spc="0" normalizeH="0" baseline="0" dirty="0" smtClean="0">
                              <a:ln>
                                <a:noFill/>
                              </a:ln>
                              <a:solidFill>
                                <a:srgbClr val="000000"/>
                              </a:solidFill>
                              <a:effectLst/>
                              <a:uFillTx/>
                              <a:latin typeface="Cambria Math" panose="02040503050406030204" pitchFamily="18" charset="0"/>
                              <a:sym typeface="Calibri"/>
                            </a:rPr>
                          </m:ctrlPr>
                        </m:sSubSupPr>
                        <m:e>
                          <m:r>
                            <m:rPr>
                              <m:nor/>
                            </m:rPr>
                            <a:rPr lang="en-US" sz="9600" dirty="0" smtClean="0"/>
                            <m:t>A</m:t>
                          </m:r>
                          <m:r>
                            <m:rPr>
                              <m:nor/>
                            </m:rPr>
                            <a:rPr kumimoji="0" lang="en-US" sz="9600" b="0" i="0" u="none" strike="noStrike" cap="none" spc="0" normalizeH="0" baseline="0" dirty="0" smtClean="0">
                              <a:ln>
                                <a:noFill/>
                              </a:ln>
                              <a:solidFill>
                                <a:srgbClr val="000000"/>
                              </a:solidFill>
                              <a:effectLst/>
                              <a:uFillTx/>
                              <a:sym typeface="Calibri"/>
                            </a:rPr>
                            <m:t>dv</m:t>
                          </m:r>
                        </m:e>
                        <m:sub>
                          <m:r>
                            <m:rPr>
                              <m:nor/>
                            </m:rPr>
                            <a:rPr lang="en-US" sz="9600" dirty="0"/>
                            <m:t>LHF</m:t>
                          </m:r>
                        </m:sub>
                        <m:sup>
                          <m:r>
                            <m:rPr>
                              <m:nor/>
                            </m:rPr>
                            <a:rPr kumimoji="0" lang="en-US" sz="9600" b="0" i="0" u="none" strike="noStrike" cap="none" spc="0" normalizeH="0" baseline="0" dirty="0" smtClean="0">
                              <a:ln>
                                <a:noFill/>
                              </a:ln>
                              <a:solidFill>
                                <a:srgbClr val="000000"/>
                              </a:solidFill>
                              <a:effectLst/>
                              <a:uFillTx/>
                              <a:sym typeface="Calibri"/>
                            </a:rPr>
                            <m:t>aompr</m:t>
                          </m:r>
                        </m:sup>
                      </m:sSubSup>
                      <m:d>
                        <m:dPr>
                          <m:ctrlPr>
                            <a:rPr kumimoji="0" lang="en-US" sz="9600" b="0" i="1" u="none" strike="noStrike" cap="none" spc="0" normalizeH="0" baseline="0" smtClean="0">
                              <a:ln>
                                <a:noFill/>
                              </a:ln>
                              <a:solidFill>
                                <a:srgbClr val="000000"/>
                              </a:solidFill>
                              <a:effectLst/>
                              <a:uFillTx/>
                              <a:latin typeface="Cambria Math" panose="02040503050406030204" pitchFamily="18" charset="0"/>
                              <a:sym typeface="Calibri"/>
                            </a:rPr>
                          </m:ctrlPr>
                        </m:dPr>
                        <m:e>
                          <m:r>
                            <a:rPr kumimoji="0" lang="en-US" sz="9600" b="0" i="1" u="none" strike="noStrike" cap="none" spc="0" normalizeH="0" baseline="0" smtClean="0">
                              <a:ln>
                                <a:noFill/>
                              </a:ln>
                              <a:solidFill>
                                <a:srgbClr val="000000"/>
                              </a:solidFill>
                              <a:effectLst/>
                              <a:uFillTx/>
                              <a:latin typeface="Cambria Math" panose="02040503050406030204" pitchFamily="18" charset="0"/>
                              <a:sym typeface="Calibri"/>
                            </a:rPr>
                            <m:t>𝒜</m:t>
                          </m:r>
                        </m:e>
                      </m:d>
                      <m:r>
                        <a:rPr kumimoji="0" lang="en-US" sz="9600" b="0" i="1" u="none" strike="noStrike" cap="none" spc="0" normalizeH="0" baseline="0" smtClean="0">
                          <a:ln>
                            <a:noFill/>
                          </a:ln>
                          <a:solidFill>
                            <a:srgbClr val="000000"/>
                          </a:solidFill>
                          <a:effectLst/>
                          <a:uFillTx/>
                          <a:latin typeface="Cambria Math" panose="02040503050406030204" pitchFamily="18" charset="0"/>
                          <a:sym typeface="Calibri"/>
                        </a:rPr>
                        <m:t>≤2</m:t>
                      </m:r>
                      <m:sSubSup>
                        <m:sSubSupPr>
                          <m:ctrlPr>
                            <a:rPr lang="en-US" sz="9600" i="1" dirty="0" smtClean="0">
                              <a:latin typeface="Cambria Math" panose="02040503050406030204" pitchFamily="18" charset="0"/>
                            </a:rPr>
                          </m:ctrlPr>
                        </m:sSubSupPr>
                        <m:e>
                          <m:r>
                            <m:rPr>
                              <m:nor/>
                            </m:rPr>
                            <a:rPr lang="en-US" sz="9600" dirty="0"/>
                            <m:t>Adv</m:t>
                          </m:r>
                        </m:e>
                        <m:sub>
                          <m:r>
                            <m:rPr>
                              <m:nor/>
                            </m:rPr>
                            <a:rPr lang="en-US" sz="9600" dirty="0"/>
                            <m:t>LHF</m:t>
                          </m:r>
                        </m:sub>
                        <m:sup>
                          <m:r>
                            <m:rPr>
                              <m:nor/>
                            </m:rPr>
                            <a:rPr lang="en-US" sz="9600" b="0" i="0" dirty="0" smtClean="0"/>
                            <m:t>cr</m:t>
                          </m:r>
                        </m:sup>
                      </m:sSubSup>
                      <m:r>
                        <a:rPr lang="en-US" sz="9600" b="0" i="1" dirty="0" smtClean="0">
                          <a:latin typeface="Cambria Math" panose="02040503050406030204" pitchFamily="18" charset="0"/>
                        </a:rPr>
                        <m:t>(</m:t>
                      </m:r>
                      <m:r>
                        <a:rPr kumimoji="0" lang="en-US" sz="9600" b="0" i="1" u="none" strike="noStrike" cap="none" spc="0" normalizeH="0" baseline="0" smtClean="0">
                          <a:ln>
                            <a:noFill/>
                          </a:ln>
                          <a:solidFill>
                            <a:srgbClr val="000000"/>
                          </a:solidFill>
                          <a:effectLst/>
                          <a:uFillTx/>
                          <a:latin typeface="Cambria Math" panose="02040503050406030204" pitchFamily="18" charset="0"/>
                          <a:sym typeface="Calibri"/>
                        </a:rPr>
                        <m:t>ℬ</m:t>
                      </m:r>
                      <m:r>
                        <a:rPr kumimoji="0" lang="en-US" sz="9600" b="0" i="1" u="none" strike="noStrike" cap="none" spc="0" normalizeH="0" baseline="0" smtClean="0">
                          <a:ln>
                            <a:noFill/>
                          </a:ln>
                          <a:solidFill>
                            <a:srgbClr val="000000"/>
                          </a:solidFill>
                          <a:effectLst/>
                          <a:uFillTx/>
                          <a:latin typeface="Cambria Math" panose="02040503050406030204" pitchFamily="18" charset="0"/>
                          <a:sym typeface="Calibri"/>
                        </a:rPr>
                        <m:t>)</m:t>
                      </m:r>
                    </m:oMath>
                  </m:oMathPara>
                </a14:m>
                <a:endParaRPr kumimoji="0" lang="en-US" sz="9600" i="0" u="none" strike="noStrike" cap="none" spc="0" normalizeH="0" baseline="0" dirty="0">
                  <a:ln>
                    <a:noFill/>
                  </a:ln>
                  <a:solidFill>
                    <a:srgbClr val="000000"/>
                  </a:solidFill>
                  <a:effectLst/>
                  <a:uFillTx/>
                  <a:sym typeface="Calibri"/>
                </a:endParaRPr>
              </a:p>
            </p:txBody>
          </p:sp>
        </mc:Choice>
        <mc:Fallback xmlns="">
          <p:sp>
            <p:nvSpPr>
              <p:cNvPr id="7" name="TextBox 6">
                <a:extLst>
                  <a:ext uri="{FF2B5EF4-FFF2-40B4-BE49-F238E27FC236}">
                    <a16:creationId xmlns:a16="http://schemas.microsoft.com/office/drawing/2014/main" id="{7284D9C3-DB1F-9998-EEAB-B1D39DC590B3}"/>
                  </a:ext>
                </a:extLst>
              </p:cNvPr>
              <p:cNvSpPr txBox="1">
                <a:spLocks noRot="1" noChangeAspect="1" noMove="1" noResize="1" noEditPoints="1" noAdjustHandles="1" noChangeArrowheads="1" noChangeShapeType="1" noTextEdit="1"/>
              </p:cNvSpPr>
              <p:nvPr/>
            </p:nvSpPr>
            <p:spPr>
              <a:xfrm>
                <a:off x="7159749" y="11016372"/>
                <a:ext cx="18192500" cy="2219256"/>
              </a:xfrm>
              <a:prstGeom prst="rect">
                <a:avLst/>
              </a:prstGeom>
              <a:blipFill>
                <a:blip r:embed="rId4"/>
                <a:stretch>
                  <a:fillRect b="-10227"/>
                </a:stretch>
              </a:blipFill>
              <a:ln w="254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37082537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9C2CD3-6CD2-EA95-AC17-BD2E476991EF}"/>
              </a:ext>
            </a:extLst>
          </p:cNvPr>
          <p:cNvSpPr>
            <a:spLocks noGrp="1"/>
          </p:cNvSpPr>
          <p:nvPr>
            <p:ph type="body" idx="1"/>
          </p:nvPr>
        </p:nvSpPr>
        <p:spPr>
          <a:xfrm>
            <a:off x="2235199" y="8373979"/>
            <a:ext cx="28041601" cy="9113921"/>
          </a:xfrm>
        </p:spPr>
        <p:txBody>
          <a:bodyPr>
            <a:normAutofit/>
          </a:bodyPr>
          <a:lstStyle/>
          <a:p>
            <a:pPr>
              <a:spcAft>
                <a:spcPts val="1200"/>
              </a:spcAft>
              <a:buFont typeface="System Font Regular"/>
              <a:buChar char="-"/>
            </a:pPr>
            <a:r>
              <a:rPr lang="en-US" sz="8800" dirty="0"/>
              <a:t>Broader library support</a:t>
            </a:r>
          </a:p>
          <a:p>
            <a:pPr>
              <a:spcAft>
                <a:spcPts val="1200"/>
              </a:spcAft>
              <a:buFont typeface="System Font Regular"/>
              <a:buChar char="-"/>
            </a:pPr>
            <a:r>
              <a:rPr lang="en-US" sz="8800" dirty="0"/>
              <a:t>Efficient signature verification</a:t>
            </a:r>
          </a:p>
          <a:p>
            <a:pPr>
              <a:spcAft>
                <a:spcPts val="1200"/>
              </a:spcAft>
              <a:buFont typeface="System Font Regular"/>
              <a:buChar char="-"/>
            </a:pPr>
            <a:r>
              <a:rPr lang="en-US" sz="8800" dirty="0"/>
              <a:t>Weaker assumptions (DL and RSA)</a:t>
            </a:r>
          </a:p>
        </p:txBody>
      </p:sp>
      <p:sp>
        <p:nvSpPr>
          <p:cNvPr id="2" name="Rounded Rectangle 1">
            <a:extLst>
              <a:ext uri="{FF2B5EF4-FFF2-40B4-BE49-F238E27FC236}">
                <a16:creationId xmlns:a16="http://schemas.microsoft.com/office/drawing/2014/main" id="{1FFCE554-8218-E455-45F5-74A290E5C1AC}"/>
              </a:ext>
            </a:extLst>
          </p:cNvPr>
          <p:cNvSpPr/>
          <p:nvPr/>
        </p:nvSpPr>
        <p:spPr>
          <a:xfrm>
            <a:off x="1176610" y="4353800"/>
            <a:ext cx="30158779" cy="3038558"/>
          </a:xfrm>
          <a:prstGeom prst="roundRect">
            <a:avLst>
              <a:gd name="adj" fmla="val 6617"/>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 name="TextBox 3">
            <a:extLst>
              <a:ext uri="{FF2B5EF4-FFF2-40B4-BE49-F238E27FC236}">
                <a16:creationId xmlns:a16="http://schemas.microsoft.com/office/drawing/2014/main" id="{61FA9C72-D0ED-2431-D3F5-A5554AA809C4}"/>
              </a:ext>
            </a:extLst>
          </p:cNvPr>
          <p:cNvSpPr txBox="1"/>
          <p:nvPr/>
        </p:nvSpPr>
        <p:spPr>
          <a:xfrm>
            <a:off x="1961070" y="5072863"/>
            <a:ext cx="28589858" cy="16004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8800" dirty="0"/>
              <a:t>This talk is about </a:t>
            </a:r>
            <a:r>
              <a:rPr lang="en-US" sz="8800" b="1" dirty="0"/>
              <a:t>pairing-free</a:t>
            </a:r>
            <a:r>
              <a:rPr lang="en-US" sz="8800" dirty="0"/>
              <a:t> threshold and multi-signatures</a:t>
            </a:r>
          </a:p>
        </p:txBody>
      </p:sp>
    </p:spTree>
    <p:extLst>
      <p:ext uri="{BB962C8B-B14F-4D97-AF65-F5344CB8AC3E}">
        <p14:creationId xmlns:p14="http://schemas.microsoft.com/office/powerpoint/2010/main" val="31397859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08F6133-340B-35C3-BE15-E5DC7F6A1030}"/>
                  </a:ext>
                </a:extLst>
              </p:cNvPr>
              <p:cNvSpPr txBox="1"/>
              <p:nvPr/>
            </p:nvSpPr>
            <p:spPr>
              <a:xfrm>
                <a:off x="17787776" y="9199358"/>
                <a:ext cx="1115911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sSub>
                      <m:sSubPr>
                        <m:ctrlP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𝑋</m:t>
                        </m:r>
                      </m:e>
                      <m:sub>
                        <m: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𝑖</m:t>
                        </m:r>
                      </m:sub>
                    </m:sSub>
                    <m: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m:t>
                    </m:r>
                    <m: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𝐹</m:t>
                    </m:r>
                    <m: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m:t>
                    </m:r>
                    <m:sSub>
                      <m:sSubPr>
                        <m:ctrlP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𝑥</m:t>
                        </m:r>
                      </m:e>
                      <m:sub>
                        <m: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𝑖</m:t>
                        </m:r>
                      </m:sub>
                    </m:sSub>
                    <m: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m:t>
                    </m:r>
                  </m:oMath>
                </a14:m>
                <a:r>
                  <a:rPr kumimoji="0" lang="en-US" sz="9600" i="0" u="none" strike="noStrike" cap="none" spc="0" normalizeH="0" baseline="0" dirty="0">
                    <a:ln>
                      <a:noFill/>
                    </a:ln>
                    <a:solidFill>
                      <a:schemeClr val="tx1"/>
                    </a:solidFill>
                    <a:effectLst/>
                    <a:uFillTx/>
                    <a:latin typeface="+mn-lt"/>
                    <a:ea typeface="+mn-ea"/>
                    <a:cs typeface="+mn-cs"/>
                    <a:sym typeface="Calibri"/>
                  </a:rPr>
                  <a:t> for</a:t>
                </a:r>
                <a:r>
                  <a:rPr kumimoji="0" lang="en-US" sz="9600" i="0" u="none" strike="noStrike" cap="none" spc="0" normalizeH="0" dirty="0">
                    <a:ln>
                      <a:noFill/>
                    </a:ln>
                    <a:solidFill>
                      <a:schemeClr val="tx1"/>
                    </a:solidFill>
                    <a:effectLst/>
                    <a:uFillTx/>
                    <a:latin typeface="+mn-lt"/>
                    <a:ea typeface="+mn-ea"/>
                    <a:cs typeface="+mn-cs"/>
                    <a:sym typeface="Calibri"/>
                  </a:rPr>
                  <a:t> all </a:t>
                </a:r>
                <a14:m>
                  <m:oMath xmlns:m="http://schemas.openxmlformats.org/officeDocument/2006/math">
                    <m:r>
                      <a:rPr lang="en-US" sz="9600" i="1">
                        <a:solidFill>
                          <a:schemeClr val="tx1"/>
                        </a:solidFill>
                        <a:latin typeface="Cambria Math" panose="02040503050406030204" pitchFamily="18" charset="0"/>
                      </a:rPr>
                      <m:t>𝑖</m:t>
                    </m:r>
                  </m:oMath>
                </a14:m>
                <a:r>
                  <a:rPr kumimoji="0" lang="en-US" sz="9600" i="0" u="none" strike="noStrike" cap="none" spc="0" normalizeH="0" dirty="0">
                    <a:ln>
                      <a:noFill/>
                    </a:ln>
                    <a:solidFill>
                      <a:schemeClr val="tx1"/>
                    </a:solidFill>
                    <a:effectLst/>
                    <a:uFillTx/>
                    <a:latin typeface="+mn-lt"/>
                    <a:ea typeface="+mn-ea"/>
                    <a:cs typeface="+mn-cs"/>
                    <a:sym typeface="Calibri"/>
                  </a:rPr>
                  <a:t> </a:t>
                </a:r>
                <a:endParaRPr kumimoji="0" lang="en-US" sz="9600" i="0" u="none" strike="noStrike" cap="none" spc="0" normalizeH="0" baseline="0" dirty="0">
                  <a:ln>
                    <a:noFill/>
                  </a:ln>
                  <a:solidFill>
                    <a:schemeClr val="tx1"/>
                  </a:solidFill>
                  <a:effectLst/>
                  <a:uFillTx/>
                  <a:latin typeface="+mn-lt"/>
                  <a:ea typeface="+mn-ea"/>
                  <a:cs typeface="+mn-cs"/>
                  <a:sym typeface="Calibri"/>
                </a:endParaRPr>
              </a:p>
            </p:txBody>
          </p:sp>
        </mc:Choice>
        <mc:Fallback xmlns="">
          <p:sp>
            <p:nvSpPr>
              <p:cNvPr id="18" name="TextBox 17">
                <a:extLst>
                  <a:ext uri="{FF2B5EF4-FFF2-40B4-BE49-F238E27FC236}">
                    <a16:creationId xmlns:a16="http://schemas.microsoft.com/office/drawing/2014/main" id="{708F6133-340B-35C3-BE15-E5DC7F6A1030}"/>
                  </a:ext>
                </a:extLst>
              </p:cNvPr>
              <p:cNvSpPr txBox="1">
                <a:spLocks noRot="1" noChangeAspect="1" noMove="1" noResize="1" noEditPoints="1" noAdjustHandles="1" noChangeArrowheads="1" noChangeShapeType="1" noTextEdit="1"/>
              </p:cNvSpPr>
              <p:nvPr/>
            </p:nvSpPr>
            <p:spPr>
              <a:xfrm>
                <a:off x="17787776" y="9199358"/>
                <a:ext cx="11159119" cy="1723543"/>
              </a:xfrm>
              <a:prstGeom prst="rect">
                <a:avLst/>
              </a:prstGeom>
              <a:blipFill>
                <a:blip r:embed="rId3"/>
                <a:stretch>
                  <a:fillRect l="-2500" t="-13869" b="-33577"/>
                </a:stretch>
              </a:blipFill>
              <a:ln w="25400" cap="flat">
                <a:noFill/>
                <a:miter lim="400000"/>
              </a:ln>
              <a:effectLst/>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15FE683A-E999-058B-2E99-4F6B8BE52482}"/>
              </a:ext>
            </a:extLst>
          </p:cNvPr>
          <p:cNvCxnSpPr>
            <a:cxnSpLocks/>
          </p:cNvCxnSpPr>
          <p:nvPr/>
        </p:nvCxnSpPr>
        <p:spPr>
          <a:xfrm flipH="1" flipV="1">
            <a:off x="11359327" y="9927026"/>
            <a:ext cx="5390815" cy="66233"/>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237E3FC-71D5-8E80-9799-14037913179E}"/>
                  </a:ext>
                </a:extLst>
              </p:cNvPr>
              <p:cNvSpPr txBox="1"/>
              <p:nvPr/>
            </p:nvSpPr>
            <p:spPr>
              <a:xfrm>
                <a:off x="11451307" y="8032920"/>
                <a:ext cx="5694219" cy="17714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9600" i="1">
                              <a:latin typeface="Cambria Math" panose="02040503050406030204" pitchFamily="18" charset="0"/>
                            </a:rPr>
                          </m:ctrlPr>
                        </m:sSubPr>
                        <m:e>
                          <m:r>
                            <a:rPr lang="en-US" sz="9600" i="1">
                              <a:latin typeface="Cambria Math" panose="02040503050406030204" pitchFamily="18" charset="0"/>
                            </a:rPr>
                            <m:t>𝑋</m:t>
                          </m:r>
                        </m:e>
                        <m:sub>
                          <m:r>
                            <a:rPr lang="en-US" sz="9600" i="1">
                              <a:latin typeface="Cambria Math" panose="02040503050406030204" pitchFamily="18" charset="0"/>
                            </a:rPr>
                            <m:t>1</m:t>
                          </m:r>
                        </m:sub>
                      </m:s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 …,</m:t>
                      </m:r>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𝑋</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𝑛</m:t>
                          </m:r>
                        </m:sub>
                      </m:sSub>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1" name="TextBox 20">
                <a:extLst>
                  <a:ext uri="{FF2B5EF4-FFF2-40B4-BE49-F238E27FC236}">
                    <a16:creationId xmlns:a16="http://schemas.microsoft.com/office/drawing/2014/main" id="{5237E3FC-71D5-8E80-9799-14037913179E}"/>
                  </a:ext>
                </a:extLst>
              </p:cNvPr>
              <p:cNvSpPr txBox="1">
                <a:spLocks noRot="1" noChangeAspect="1" noMove="1" noResize="1" noEditPoints="1" noAdjustHandles="1" noChangeArrowheads="1" noChangeShapeType="1" noTextEdit="1"/>
              </p:cNvSpPr>
              <p:nvPr/>
            </p:nvSpPr>
            <p:spPr>
              <a:xfrm>
                <a:off x="11451307" y="8032920"/>
                <a:ext cx="5694219" cy="1771441"/>
              </a:xfrm>
              <a:prstGeom prst="rect">
                <a:avLst/>
              </a:prstGeom>
              <a:blipFill>
                <a:blip r:embed="rId4"/>
                <a:stretch>
                  <a:fillRect b="-1429"/>
                </a:stretch>
              </a:blipFill>
              <a:ln w="25400" cap="flat">
                <a:noFill/>
                <a:miter lim="400000"/>
              </a:ln>
              <a:effectLst/>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531FF19F-F7D8-2BD3-078C-0403847FF696}"/>
              </a:ext>
            </a:extLst>
          </p:cNvPr>
          <p:cNvCxnSpPr>
            <a:cxnSpLocks/>
          </p:cNvCxnSpPr>
          <p:nvPr/>
        </p:nvCxnSpPr>
        <p:spPr>
          <a:xfrm flipH="1">
            <a:off x="11386437" y="13873966"/>
            <a:ext cx="4613571" cy="0"/>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23" name="Straight Arrow Connector 22">
            <a:extLst>
              <a:ext uri="{FF2B5EF4-FFF2-40B4-BE49-F238E27FC236}">
                <a16:creationId xmlns:a16="http://schemas.microsoft.com/office/drawing/2014/main" id="{DFB74E96-74F8-2104-E094-37BD5680F809}"/>
              </a:ext>
            </a:extLst>
          </p:cNvPr>
          <p:cNvCxnSpPr>
            <a:cxnSpLocks/>
          </p:cNvCxnSpPr>
          <p:nvPr/>
        </p:nvCxnSpPr>
        <p:spPr>
          <a:xfrm flipH="1">
            <a:off x="11418765" y="12070444"/>
            <a:ext cx="4581243" cy="0"/>
          </a:xfrm>
          <a:prstGeom prst="straightConnector1">
            <a:avLst/>
          </a:prstGeom>
          <a:noFill/>
          <a:ln w="1270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24" name="Rounded Rectangle 23">
            <a:extLst>
              <a:ext uri="{FF2B5EF4-FFF2-40B4-BE49-F238E27FC236}">
                <a16:creationId xmlns:a16="http://schemas.microsoft.com/office/drawing/2014/main" id="{47C139D5-F8E2-E3F5-4FA1-490AA86DCF10}"/>
              </a:ext>
            </a:extLst>
          </p:cNvPr>
          <p:cNvSpPr/>
          <p:nvPr/>
        </p:nvSpPr>
        <p:spPr>
          <a:xfrm>
            <a:off x="16000008" y="11268035"/>
            <a:ext cx="4381776" cy="3420832"/>
          </a:xfrm>
          <a:prstGeom prst="roundRect">
            <a:avLst/>
          </a:prstGeom>
          <a:solidFill>
            <a:srgbClr val="FFFFFF"/>
          </a:solidFill>
          <a:ln w="1270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ctr" defTabSz="2709333" rtl="0" fontAlgn="auto" latinLnBrk="0" hangingPunct="0">
              <a:lnSpc>
                <a:spcPct val="100000"/>
              </a:lnSpc>
              <a:spcBef>
                <a:spcPts val="0"/>
              </a:spcBef>
              <a:spcAft>
                <a:spcPts val="0"/>
              </a:spcAft>
              <a:buClrTx/>
              <a:buSzTx/>
              <a:buFontTx/>
              <a:buNone/>
              <a:tabLst/>
            </a:pPr>
            <a:endParaRPr kumimoji="0" lang="en-US" sz="96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1D820C6-0E28-86FF-9CDB-077E826D00DA}"/>
                  </a:ext>
                </a:extLst>
              </p:cNvPr>
              <p:cNvSpPr txBox="1"/>
              <p:nvPr/>
            </p:nvSpPr>
            <p:spPr>
              <a:xfrm>
                <a:off x="12368112" y="10263275"/>
                <a:ext cx="1329327" cy="17714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latin typeface="Cambria Math" panose="02040503050406030204" pitchFamily="18" charset="0"/>
                        </a:rPr>
                        <m:t>𝑌</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5" name="TextBox 24">
                <a:extLst>
                  <a:ext uri="{FF2B5EF4-FFF2-40B4-BE49-F238E27FC236}">
                    <a16:creationId xmlns:a16="http://schemas.microsoft.com/office/drawing/2014/main" id="{D1D820C6-0E28-86FF-9CDB-077E826D00DA}"/>
                  </a:ext>
                </a:extLst>
              </p:cNvPr>
              <p:cNvSpPr txBox="1">
                <a:spLocks noRot="1" noChangeAspect="1" noMove="1" noResize="1" noEditPoints="1" noAdjustHandles="1" noChangeArrowheads="1" noChangeShapeType="1" noTextEdit="1"/>
              </p:cNvSpPr>
              <p:nvPr/>
            </p:nvSpPr>
            <p:spPr>
              <a:xfrm>
                <a:off x="12368112" y="10263275"/>
                <a:ext cx="1329327" cy="1771441"/>
              </a:xfrm>
              <a:prstGeom prst="rect">
                <a:avLst/>
              </a:prstGeom>
              <a:blipFill>
                <a:blip r:embed="rId5"/>
                <a:stretch>
                  <a:fillRect l="-9434" r="-7547"/>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2D207BB-549D-0372-94E9-F658B0002493}"/>
                  </a:ext>
                </a:extLst>
              </p:cNvPr>
              <p:cNvSpPr txBox="1"/>
              <p:nvPr/>
            </p:nvSpPr>
            <p:spPr>
              <a:xfrm>
                <a:off x="13131763" y="10287223"/>
                <a:ext cx="181956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solidFill>
                            <a:schemeClr val="tx1"/>
                          </a:solidFill>
                          <a:latin typeface="Cambria Math" panose="02040503050406030204" pitchFamily="18" charset="0"/>
                        </a:rPr>
                        <m:t>, </m:t>
                      </m:r>
                      <m:acc>
                        <m:accPr>
                          <m:chr m:val="⃗"/>
                          <m:ctrlPr>
                            <a:rPr lang="en-US" sz="9600" i="1">
                              <a:solidFill>
                                <a:schemeClr val="tx1"/>
                              </a:solidFill>
                              <a:latin typeface="Cambria Math" panose="02040503050406030204" pitchFamily="18" charset="0"/>
                            </a:rPr>
                          </m:ctrlPr>
                        </m:accPr>
                        <m:e>
                          <m:r>
                            <a:rPr lang="en-US" sz="9600" i="1">
                              <a:solidFill>
                                <a:schemeClr val="tx1"/>
                              </a:solidFill>
                              <a:latin typeface="Cambria Math" panose="02040503050406030204" pitchFamily="18" charset="0"/>
                            </a:rPr>
                            <m:t>𝛼</m:t>
                          </m:r>
                        </m:e>
                      </m:acc>
                    </m:oMath>
                  </m:oMathPara>
                </a14:m>
                <a:endParaRPr kumimoji="0" lang="en-US" sz="9600" i="0" u="none" strike="noStrike" cap="none" spc="0" normalizeH="0" baseline="0" dirty="0">
                  <a:ln>
                    <a:noFill/>
                  </a:ln>
                  <a:solidFill>
                    <a:schemeClr val="tx1"/>
                  </a:solidFill>
                  <a:effectLst/>
                  <a:uFillTx/>
                  <a:latin typeface="+mn-lt"/>
                  <a:ea typeface="+mn-ea"/>
                  <a:cs typeface="+mn-cs"/>
                  <a:sym typeface="Calibri"/>
                </a:endParaRPr>
              </a:p>
            </p:txBody>
          </p:sp>
        </mc:Choice>
        <mc:Fallback xmlns="">
          <p:sp>
            <p:nvSpPr>
              <p:cNvPr id="31" name="TextBox 30">
                <a:extLst>
                  <a:ext uri="{FF2B5EF4-FFF2-40B4-BE49-F238E27FC236}">
                    <a16:creationId xmlns:a16="http://schemas.microsoft.com/office/drawing/2014/main" id="{02D207BB-549D-0372-94E9-F658B0002493}"/>
                  </a:ext>
                </a:extLst>
              </p:cNvPr>
              <p:cNvSpPr txBox="1">
                <a:spLocks noRot="1" noChangeAspect="1" noMove="1" noResize="1" noEditPoints="1" noAdjustHandles="1" noChangeArrowheads="1" noChangeShapeType="1" noTextEdit="1"/>
              </p:cNvSpPr>
              <p:nvPr/>
            </p:nvSpPr>
            <p:spPr>
              <a:xfrm>
                <a:off x="13131763" y="10287223"/>
                <a:ext cx="1819561" cy="1723543"/>
              </a:xfrm>
              <a:prstGeom prst="rect">
                <a:avLst/>
              </a:prstGeom>
              <a:blipFill>
                <a:blip r:embed="rId6"/>
                <a:stretch>
                  <a:fillRect t="-25000"/>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CAF3E55-C40E-7238-5D8A-3D7FF5A612C4}"/>
                  </a:ext>
                </a:extLst>
              </p:cNvPr>
              <p:cNvSpPr txBox="1"/>
              <p:nvPr/>
            </p:nvSpPr>
            <p:spPr>
              <a:xfrm>
                <a:off x="12895013" y="11998984"/>
                <a:ext cx="1329327"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𝑦</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2" name="TextBox 31">
                <a:extLst>
                  <a:ext uri="{FF2B5EF4-FFF2-40B4-BE49-F238E27FC236}">
                    <a16:creationId xmlns:a16="http://schemas.microsoft.com/office/drawing/2014/main" id="{7CAF3E55-C40E-7238-5D8A-3D7FF5A612C4}"/>
                  </a:ext>
                </a:extLst>
              </p:cNvPr>
              <p:cNvSpPr txBox="1">
                <a:spLocks noRot="1" noChangeAspect="1" noMove="1" noResize="1" noEditPoints="1" noAdjustHandles="1" noChangeArrowheads="1" noChangeShapeType="1" noTextEdit="1"/>
              </p:cNvSpPr>
              <p:nvPr/>
            </p:nvSpPr>
            <p:spPr>
              <a:xfrm>
                <a:off x="12895013" y="11998984"/>
                <a:ext cx="1329327" cy="1723543"/>
              </a:xfrm>
              <a:prstGeom prst="rect">
                <a:avLst/>
              </a:prstGeom>
              <a:blipFill>
                <a:blip r:embed="rId7"/>
                <a:stretch>
                  <a:fillRect l="-8571" r="-7619" b="-12409"/>
                </a:stretch>
              </a:blipFill>
              <a:ln w="25400" cap="flat">
                <a:noFill/>
                <a:miter lim="400000"/>
              </a:ln>
              <a:effectLst/>
            </p:spPr>
            <p:txBody>
              <a:bodyPr/>
              <a:lstStyle/>
              <a:p>
                <a:r>
                  <a:rPr lang="en-US">
                    <a:noFill/>
                  </a:rPr>
                  <a:t> </a:t>
                </a:r>
              </a:p>
            </p:txBody>
          </p:sp>
        </mc:Fallback>
      </mc:AlternateContent>
      <p:sp>
        <p:nvSpPr>
          <p:cNvPr id="33" name="TextBox 32">
            <a:extLst>
              <a:ext uri="{FF2B5EF4-FFF2-40B4-BE49-F238E27FC236}">
                <a16:creationId xmlns:a16="http://schemas.microsoft.com/office/drawing/2014/main" id="{86DB8423-5259-9766-2EAF-F344AEE96279}"/>
              </a:ext>
            </a:extLst>
          </p:cNvPr>
          <p:cNvSpPr txBox="1"/>
          <p:nvPr/>
        </p:nvSpPr>
        <p:spPr>
          <a:xfrm>
            <a:off x="17427447" y="11903203"/>
            <a:ext cx="2085819"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12000" dirty="0"/>
              <a:t>PI</a:t>
            </a:r>
            <a:endParaRPr kumimoji="0" lang="en-US" sz="12000" i="0" u="none" strike="noStrike" cap="none" spc="0" normalizeH="0" baseline="0" dirty="0">
              <a:ln>
                <a:noFill/>
              </a:ln>
              <a:solidFill>
                <a:srgbClr val="000000"/>
              </a:solidFill>
              <a:effectLst/>
              <a:uFillTx/>
              <a:latin typeface="+mn-lt"/>
              <a:ea typeface="+mn-ea"/>
              <a:cs typeface="+mn-cs"/>
              <a:sym typeface="Calibri"/>
            </a:endParaRPr>
          </a:p>
        </p:txBody>
      </p:sp>
      <p:cxnSp>
        <p:nvCxnSpPr>
          <p:cNvPr id="34" name="Straight Arrow Connector 33">
            <a:extLst>
              <a:ext uri="{FF2B5EF4-FFF2-40B4-BE49-F238E27FC236}">
                <a16:creationId xmlns:a16="http://schemas.microsoft.com/office/drawing/2014/main" id="{34875CD8-0596-00CD-AAA6-4097CCD9CFB2}"/>
              </a:ext>
            </a:extLst>
          </p:cNvPr>
          <p:cNvCxnSpPr>
            <a:cxnSpLocks/>
          </p:cNvCxnSpPr>
          <p:nvPr/>
        </p:nvCxnSpPr>
        <p:spPr>
          <a:xfrm flipH="1">
            <a:off x="6519228" y="14934125"/>
            <a:ext cx="1307983" cy="1728369"/>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56FAABD5-3264-9128-A999-446DF2B9C1EC}"/>
                  </a:ext>
                </a:extLst>
              </p:cNvPr>
              <p:cNvSpPr txBox="1"/>
              <p:nvPr/>
            </p:nvSpPr>
            <p:spPr>
              <a:xfrm>
                <a:off x="2356132" y="16488669"/>
                <a:ext cx="8526925"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9600" b="0" i="1" smtClean="0">
                              <a:latin typeface="Cambria Math" panose="02040503050406030204" pitchFamily="18" charset="0"/>
                            </a:rPr>
                          </m:ctrlPr>
                        </m:sSubPr>
                        <m:e>
                          <m:acc>
                            <m:accPr>
                              <m:chr m:val="̂"/>
                              <m:ctrlPr>
                                <a:rPr lang="en-US" sz="9600" b="0" i="1" smtClean="0">
                                  <a:latin typeface="Cambria Math" panose="02040503050406030204" pitchFamily="18" charset="0"/>
                                </a:rPr>
                              </m:ctrlPr>
                            </m:accPr>
                            <m:e>
                              <m:r>
                                <a:rPr lang="en-US" sz="9600" b="0" i="1" smtClean="0">
                                  <a:latin typeface="Cambria Math" panose="02040503050406030204" pitchFamily="18" charset="0"/>
                                </a:rPr>
                                <m:t>𝑥</m:t>
                              </m:r>
                            </m:e>
                          </m:acc>
                        </m:e>
                        <m:sub>
                          <m:r>
                            <a:rPr lang="en-US" sz="9600" b="0" i="1" smtClean="0">
                              <a:latin typeface="Cambria Math" panose="02040503050406030204" pitchFamily="18" charset="0"/>
                            </a:rPr>
                            <m:t>1</m:t>
                          </m:r>
                        </m:sub>
                      </m:sSub>
                      <m:r>
                        <a:rPr lang="en-US" sz="9600" b="0" i="1" smtClean="0">
                          <a:latin typeface="Cambria Math" panose="02040503050406030204" pitchFamily="18" charset="0"/>
                        </a:rPr>
                        <m:t>,…,</m:t>
                      </m:r>
                      <m:sSub>
                        <m:sSubPr>
                          <m:ctrlPr>
                            <a:rPr lang="en-US" sz="9600" i="1">
                              <a:latin typeface="Cambria Math" panose="02040503050406030204" pitchFamily="18" charset="0"/>
                            </a:rPr>
                          </m:ctrlPr>
                        </m:sSub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sub>
                          <m:r>
                            <a:rPr lang="en-US" sz="9600" b="0" i="1" smtClean="0">
                              <a:latin typeface="Cambria Math" panose="02040503050406030204" pitchFamily="18" charset="0"/>
                            </a:rPr>
                            <m:t>𝑛</m:t>
                          </m:r>
                        </m:sub>
                      </m:sSub>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8" name="TextBox 37">
                <a:extLst>
                  <a:ext uri="{FF2B5EF4-FFF2-40B4-BE49-F238E27FC236}">
                    <a16:creationId xmlns:a16="http://schemas.microsoft.com/office/drawing/2014/main" id="{56FAABD5-3264-9128-A999-446DF2B9C1EC}"/>
                  </a:ext>
                </a:extLst>
              </p:cNvPr>
              <p:cNvSpPr txBox="1">
                <a:spLocks noRot="1" noChangeAspect="1" noMove="1" noResize="1" noEditPoints="1" noAdjustHandles="1" noChangeArrowheads="1" noChangeShapeType="1" noTextEdit="1"/>
              </p:cNvSpPr>
              <p:nvPr/>
            </p:nvSpPr>
            <p:spPr>
              <a:xfrm>
                <a:off x="2356132" y="16488669"/>
                <a:ext cx="8526925" cy="1723543"/>
              </a:xfrm>
              <a:prstGeom prst="rect">
                <a:avLst/>
              </a:prstGeom>
              <a:blipFill>
                <a:blip r:embed="rId8"/>
                <a:stretch>
                  <a:fillRect t="-8029" b="-3650"/>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967B996-0606-B17C-8C36-963CF2CE2B93}"/>
                  </a:ext>
                </a:extLst>
              </p:cNvPr>
              <p:cNvSpPr txBox="1"/>
              <p:nvPr/>
            </p:nvSpPr>
            <p:spPr>
              <a:xfrm>
                <a:off x="20381784" y="10945298"/>
                <a:ext cx="7666165" cy="383091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solidFill>
                            <a:schemeClr val="tx1"/>
                          </a:solidFill>
                          <a:latin typeface="Cambria Math" panose="02040503050406030204" pitchFamily="18" charset="0"/>
                        </a:rPr>
                        <m:t>𝑦</m:t>
                      </m:r>
                      <m:r>
                        <a:rPr lang="en-US" sz="9600" b="0" i="1" smtClean="0">
                          <a:solidFill>
                            <a:schemeClr val="tx1"/>
                          </a:solidFill>
                          <a:latin typeface="Cambria Math" panose="02040503050406030204" pitchFamily="18" charset="0"/>
                        </a:rPr>
                        <m:t>=</m:t>
                      </m:r>
                      <m:nary>
                        <m:naryPr>
                          <m:chr m:val="∑"/>
                          <m:supHide m:val="on"/>
                          <m:ctrlPr>
                            <a:rPr lang="en-US" sz="9600" b="0" i="1" smtClean="0">
                              <a:solidFill>
                                <a:schemeClr val="tx1"/>
                              </a:solidFill>
                              <a:latin typeface="Cambria Math" panose="02040503050406030204" pitchFamily="18" charset="0"/>
                            </a:rPr>
                          </m:ctrlPr>
                        </m:naryPr>
                        <m:sub>
                          <m:r>
                            <m:rPr>
                              <m:brk m:alnAt="7"/>
                            </m:rPr>
                            <a:rPr lang="en-US" sz="9600" b="0" i="1" smtClean="0">
                              <a:solidFill>
                                <a:schemeClr val="tx1"/>
                              </a:solidFill>
                              <a:latin typeface="Cambria Math" panose="02040503050406030204" pitchFamily="18" charset="0"/>
                            </a:rPr>
                            <m:t>𝑖</m:t>
                          </m:r>
                        </m:sub>
                        <m:sup/>
                        <m:e>
                          <m:sSub>
                            <m:sSubPr>
                              <m:ctrlPr>
                                <a:rPr lang="en-US" sz="9600" b="0" i="1" smtClean="0">
                                  <a:solidFill>
                                    <a:schemeClr val="tx1"/>
                                  </a:solidFill>
                                  <a:latin typeface="Cambria Math" panose="02040503050406030204" pitchFamily="18" charset="0"/>
                                </a:rPr>
                              </m:ctrlPr>
                            </m:sSubPr>
                            <m:e>
                              <m:r>
                                <a:rPr lang="en-US" sz="9600" b="0" i="1" smtClean="0">
                                  <a:solidFill>
                                    <a:schemeClr val="tx1"/>
                                  </a:solidFill>
                                  <a:latin typeface="Cambria Math" panose="02040503050406030204" pitchFamily="18" charset="0"/>
                                </a:rPr>
                                <m:t>𝛼</m:t>
                              </m:r>
                            </m:e>
                            <m:sub>
                              <m:r>
                                <a:rPr lang="en-US" sz="9600" b="0" i="1" smtClean="0">
                                  <a:solidFill>
                                    <a:schemeClr val="tx1"/>
                                  </a:solidFill>
                                  <a:latin typeface="Cambria Math" panose="02040503050406030204" pitchFamily="18" charset="0"/>
                                </a:rPr>
                                <m:t>𝑖</m:t>
                              </m:r>
                            </m:sub>
                          </m:sSub>
                          <m:sSub>
                            <m:sSubPr>
                              <m:ctrlPr>
                                <a:rPr lang="en-US" sz="9600" b="0" i="1" smtClean="0">
                                  <a:solidFill>
                                    <a:schemeClr val="tx1"/>
                                  </a:solidFill>
                                  <a:latin typeface="Cambria Math" panose="02040503050406030204" pitchFamily="18" charset="0"/>
                                </a:rPr>
                              </m:ctrlPr>
                            </m:sSubPr>
                            <m:e>
                              <m:r>
                                <a:rPr lang="en-US" sz="9600" b="0" i="1" smtClean="0">
                                  <a:solidFill>
                                    <a:schemeClr val="tx1"/>
                                  </a:solidFill>
                                  <a:latin typeface="Cambria Math" panose="02040503050406030204" pitchFamily="18" charset="0"/>
                                </a:rPr>
                                <m:t>𝑥</m:t>
                              </m:r>
                            </m:e>
                            <m:sub>
                              <m:r>
                                <a:rPr lang="en-US" sz="9600" b="0" i="1" smtClean="0">
                                  <a:solidFill>
                                    <a:schemeClr val="tx1"/>
                                  </a:solidFill>
                                  <a:latin typeface="Cambria Math" panose="02040503050406030204" pitchFamily="18" charset="0"/>
                                </a:rPr>
                                <m:t>𝑖</m:t>
                              </m:r>
                            </m:sub>
                          </m:sSub>
                        </m:e>
                      </m:nary>
                    </m:oMath>
                  </m:oMathPara>
                </a14:m>
                <a:endParaRPr kumimoji="0" lang="en-US" sz="9600" i="0" u="none" strike="noStrike" cap="none" spc="0" normalizeH="0" baseline="0" dirty="0">
                  <a:ln>
                    <a:noFill/>
                  </a:ln>
                  <a:solidFill>
                    <a:schemeClr val="tx1"/>
                  </a:solidFill>
                  <a:effectLst/>
                  <a:uFillTx/>
                  <a:latin typeface="+mn-lt"/>
                  <a:ea typeface="+mn-ea"/>
                  <a:cs typeface="+mn-cs"/>
                  <a:sym typeface="Calibri"/>
                </a:endParaRPr>
              </a:p>
            </p:txBody>
          </p:sp>
        </mc:Choice>
        <mc:Fallback xmlns="">
          <p:sp>
            <p:nvSpPr>
              <p:cNvPr id="41" name="TextBox 40">
                <a:extLst>
                  <a:ext uri="{FF2B5EF4-FFF2-40B4-BE49-F238E27FC236}">
                    <a16:creationId xmlns:a16="http://schemas.microsoft.com/office/drawing/2014/main" id="{F967B996-0606-B17C-8C36-963CF2CE2B93}"/>
                  </a:ext>
                </a:extLst>
              </p:cNvPr>
              <p:cNvSpPr txBox="1">
                <a:spLocks noRot="1" noChangeAspect="1" noMove="1" noResize="1" noEditPoints="1" noAdjustHandles="1" noChangeArrowheads="1" noChangeShapeType="1" noTextEdit="1"/>
              </p:cNvSpPr>
              <p:nvPr/>
            </p:nvSpPr>
            <p:spPr>
              <a:xfrm>
                <a:off x="20381784" y="10945298"/>
                <a:ext cx="7666165" cy="3830914"/>
              </a:xfrm>
              <a:prstGeom prst="rect">
                <a:avLst/>
              </a:prstGeom>
              <a:blipFill>
                <a:blip r:embed="rId9"/>
                <a:stretch>
                  <a:fillRect l="-21488" t="-134983" b="-18811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itle 1">
                <a:extLst>
                  <a:ext uri="{FF2B5EF4-FFF2-40B4-BE49-F238E27FC236}">
                    <a16:creationId xmlns:a16="http://schemas.microsoft.com/office/drawing/2014/main" id="{7A363153-FC63-F8F4-80CF-D514EAA3102F}"/>
                  </a:ext>
                </a:extLst>
              </p:cNvPr>
              <p:cNvSpPr>
                <a:spLocks noGrp="1"/>
              </p:cNvSpPr>
              <p:nvPr>
                <p:ph type="title"/>
              </p:nvPr>
            </p:nvSpPr>
            <p:spPr>
              <a:xfrm>
                <a:off x="2235199" y="1989666"/>
                <a:ext cx="28041601" cy="3534835"/>
              </a:xfrm>
            </p:spPr>
            <p:txBody>
              <a:bodyPr/>
              <a:lstStyle/>
              <a:p>
                <a:pPr hangingPunct="1"/>
                <a:r>
                  <a:rPr lang="en-US" dirty="0">
                    <a:solidFill>
                      <a:schemeClr val="tx1"/>
                    </a:solidFill>
                  </a:rPr>
                  <a:t>Construction of </a:t>
                </a:r>
                <a14:m>
                  <m:oMath xmlns:m="http://schemas.openxmlformats.org/officeDocument/2006/math">
                    <m:r>
                      <a:rPr kumimoji="0" lang="en-US" sz="13000" b="0" i="1" u="none" strike="noStrike" cap="none" spc="0" normalizeH="0" baseline="0" smtClean="0">
                        <a:ln>
                          <a:noFill/>
                        </a:ln>
                        <a:solidFill>
                          <a:schemeClr val="tx1"/>
                        </a:solidFill>
                        <a:effectLst/>
                        <a:uFillTx/>
                        <a:latin typeface="Cambria Math" panose="02040503050406030204" pitchFamily="18" charset="0"/>
                        <a:sym typeface="Calibri"/>
                      </a:rPr>
                      <m:t>ℬ</m:t>
                    </m:r>
                  </m:oMath>
                </a14:m>
                <a:endParaRPr lang="en-US" dirty="0">
                  <a:solidFill>
                    <a:schemeClr val="tx1"/>
                  </a:solidFill>
                </a:endParaRPr>
              </a:p>
            </p:txBody>
          </p:sp>
        </mc:Choice>
        <mc:Fallback xmlns="">
          <p:sp>
            <p:nvSpPr>
              <p:cNvPr id="10" name="Title 1">
                <a:extLst>
                  <a:ext uri="{FF2B5EF4-FFF2-40B4-BE49-F238E27FC236}">
                    <a16:creationId xmlns:a16="http://schemas.microsoft.com/office/drawing/2014/main" id="{7A363153-FC63-F8F4-80CF-D514EAA3102F}"/>
                  </a:ext>
                </a:extLst>
              </p:cNvPr>
              <p:cNvSpPr>
                <a:spLocks noGrp="1" noRot="1" noChangeAspect="1" noMove="1" noResize="1" noEditPoints="1" noAdjustHandles="1" noChangeArrowheads="1" noChangeShapeType="1" noTextEdit="1"/>
              </p:cNvSpPr>
              <p:nvPr>
                <p:ph type="title"/>
              </p:nvPr>
            </p:nvSpPr>
            <p:spPr>
              <a:xfrm>
                <a:off x="2235199" y="1989666"/>
                <a:ext cx="28041601" cy="3534835"/>
              </a:xfrm>
              <a:blipFill>
                <a:blip r:embed="rId10"/>
                <a:stretch>
                  <a:fillRect l="-3124" b="-3584"/>
                </a:stretch>
              </a:blipFill>
            </p:spPr>
            <p:txBody>
              <a:bodyPr/>
              <a:lstStyle/>
              <a:p>
                <a:r>
                  <a:rPr lang="en-US">
                    <a:noFill/>
                  </a:rPr>
                  <a:t> </a:t>
                </a:r>
              </a:p>
            </p:txBody>
          </p:sp>
        </mc:Fallback>
      </mc:AlternateContent>
      <p:sp>
        <p:nvSpPr>
          <p:cNvPr id="11" name="Rounded Rectangle 10">
            <a:extLst>
              <a:ext uri="{FF2B5EF4-FFF2-40B4-BE49-F238E27FC236}">
                <a16:creationId xmlns:a16="http://schemas.microsoft.com/office/drawing/2014/main" id="{6498C3FB-69D1-FBAD-D92C-CE6242AE850C}"/>
              </a:ext>
            </a:extLst>
          </p:cNvPr>
          <p:cNvSpPr/>
          <p:nvPr/>
        </p:nvSpPr>
        <p:spPr>
          <a:xfrm>
            <a:off x="6614503" y="8272295"/>
            <a:ext cx="4744824" cy="7145526"/>
          </a:xfrm>
          <a:prstGeom prst="roundRect">
            <a:avLst>
              <a:gd name="adj" fmla="val 6973"/>
            </a:avLst>
          </a:prstGeom>
          <a:solidFill>
            <a:srgbClr val="FFFFFF"/>
          </a:solidFill>
          <a:ln w="127000" cap="flat">
            <a:solidFill>
              <a:srgbClr val="DD002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ctr" defTabSz="2709333" rtl="0" fontAlgn="auto" latinLnBrk="0" hangingPunct="0">
              <a:lnSpc>
                <a:spcPct val="100000"/>
              </a:lnSpc>
              <a:spcBef>
                <a:spcPts val="0"/>
              </a:spcBef>
              <a:spcAft>
                <a:spcPts val="0"/>
              </a:spcAft>
              <a:buClrTx/>
              <a:buSzTx/>
              <a:buFontTx/>
              <a:buNone/>
              <a:tabLst/>
            </a:pPr>
            <a:endParaRPr kumimoji="0" lang="en-US" sz="9600" b="0" i="0" u="none" strike="noStrike" cap="none" spc="0" normalizeH="0" baseline="0" dirty="0">
              <a:ln>
                <a:noFill/>
              </a:ln>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1F8F187-476E-FA64-AC5C-F7B3E4461F12}"/>
                  </a:ext>
                </a:extLst>
              </p:cNvPr>
              <p:cNvSpPr txBox="1"/>
              <p:nvPr/>
            </p:nvSpPr>
            <p:spPr>
              <a:xfrm>
                <a:off x="7929294" y="9898860"/>
                <a:ext cx="2085819"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12000" b="0" i="1" u="none" strike="noStrike" cap="none" spc="0" normalizeH="0" baseline="0" smtClean="0">
                          <a:ln>
                            <a:noFill/>
                          </a:ln>
                          <a:solidFill>
                            <a:srgbClr val="DD0028"/>
                          </a:solidFill>
                          <a:effectLst/>
                          <a:uFillTx/>
                          <a:latin typeface="Cambria Math" panose="02040503050406030204" pitchFamily="18" charset="0"/>
                          <a:ea typeface="+mn-ea"/>
                          <a:cs typeface="+mn-cs"/>
                          <a:sym typeface="Calibri"/>
                        </a:rPr>
                        <m:t>𝒜</m:t>
                      </m:r>
                    </m:oMath>
                  </m:oMathPara>
                </a14:m>
                <a:endParaRPr kumimoji="0" lang="en-US" sz="12000" i="0" u="none" strike="noStrike" cap="none" spc="0" normalizeH="0" baseline="0" dirty="0">
                  <a:ln>
                    <a:noFill/>
                  </a:ln>
                  <a:solidFill>
                    <a:srgbClr val="DD0028"/>
                  </a:solidFill>
                  <a:effectLst/>
                  <a:uFillTx/>
                  <a:latin typeface="+mn-lt"/>
                  <a:ea typeface="+mn-ea"/>
                  <a:cs typeface="+mn-cs"/>
                  <a:sym typeface="Calibri"/>
                </a:endParaRPr>
              </a:p>
            </p:txBody>
          </p:sp>
        </mc:Choice>
        <mc:Fallback xmlns="">
          <p:sp>
            <p:nvSpPr>
              <p:cNvPr id="12" name="TextBox 11">
                <a:extLst>
                  <a:ext uri="{FF2B5EF4-FFF2-40B4-BE49-F238E27FC236}">
                    <a16:creationId xmlns:a16="http://schemas.microsoft.com/office/drawing/2014/main" id="{71F8F187-476E-FA64-AC5C-F7B3E4461F12}"/>
                  </a:ext>
                </a:extLst>
              </p:cNvPr>
              <p:cNvSpPr txBox="1">
                <a:spLocks noRot="1" noChangeAspect="1" noMove="1" noResize="1" noEditPoints="1" noAdjustHandles="1" noChangeArrowheads="1" noChangeShapeType="1" noTextEdit="1"/>
              </p:cNvSpPr>
              <p:nvPr/>
            </p:nvSpPr>
            <p:spPr>
              <a:xfrm>
                <a:off x="7929294" y="9898860"/>
                <a:ext cx="2085819" cy="2092875"/>
              </a:xfrm>
              <a:prstGeom prst="rect">
                <a:avLst/>
              </a:prstGeom>
              <a:blipFill>
                <a:blip r:embed="rId11"/>
                <a:stretch>
                  <a:fillRect l="-8485" r="-6061"/>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0295647-F999-C2AF-6537-92EF50B27D56}"/>
                  </a:ext>
                </a:extLst>
              </p:cNvPr>
              <p:cNvSpPr txBox="1"/>
              <p:nvPr/>
            </p:nvSpPr>
            <p:spPr>
              <a:xfrm>
                <a:off x="17909177" y="6866481"/>
                <a:ext cx="8526925" cy="233287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1</m:t>
                          </m:r>
                        </m:sub>
                      </m:s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𝑛</m:t>
                          </m:r>
                        </m:sub>
                      </m:sSub>
                      <m:groupChr>
                        <m:groupChrPr>
                          <m:chr m:val="←"/>
                          <m:vertJc m:val="bot"/>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groupChrPr>
                        <m:e>
                          <m:r>
                            <m:rPr>
                              <m:brk m:alnAt="2"/>
                            </m:r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e>
                      </m:groupChr>
                      <m: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𝒟</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47" name="TextBox 46">
                <a:extLst>
                  <a:ext uri="{FF2B5EF4-FFF2-40B4-BE49-F238E27FC236}">
                    <a16:creationId xmlns:a16="http://schemas.microsoft.com/office/drawing/2014/main" id="{90295647-F999-C2AF-6537-92EF50B27D56}"/>
                  </a:ext>
                </a:extLst>
              </p:cNvPr>
              <p:cNvSpPr txBox="1">
                <a:spLocks noRot="1" noChangeAspect="1" noMove="1" noResize="1" noEditPoints="1" noAdjustHandles="1" noChangeArrowheads="1" noChangeShapeType="1" noTextEdit="1"/>
              </p:cNvSpPr>
              <p:nvPr/>
            </p:nvSpPr>
            <p:spPr>
              <a:xfrm>
                <a:off x="17909177" y="6866481"/>
                <a:ext cx="8526925" cy="2332877"/>
              </a:xfrm>
              <a:prstGeom prst="rect">
                <a:avLst/>
              </a:prstGeom>
              <a:blipFill>
                <a:blip r:embed="rId12"/>
                <a:stretch>
                  <a:fillRect b="-50270"/>
                </a:stretch>
              </a:blipFill>
              <a:ln w="254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 name="TextBox 47">
                <a:extLst>
                  <a:ext uri="{FF2B5EF4-FFF2-40B4-BE49-F238E27FC236}">
                    <a16:creationId xmlns:a16="http://schemas.microsoft.com/office/drawing/2014/main" id="{34E72D8E-3B57-48A0-BFF1-5AFF15ACB9A5}"/>
                  </a:ext>
                </a:extLst>
              </p:cNvPr>
              <p:cNvSpPr txBox="1"/>
              <p:nvPr/>
            </p:nvSpPr>
            <p:spPr>
              <a:xfrm>
                <a:off x="11687262" y="15053454"/>
                <a:ext cx="17134427" cy="320087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chemeClr val="tx1"/>
                    </a:solidFill>
                    <a:effectLst/>
                    <a:uFillTx/>
                    <a:latin typeface="+mn-lt"/>
                    <a:ea typeface="+mn-ea"/>
                    <a:cs typeface="+mn-cs"/>
                    <a:sym typeface="Calibri"/>
                  </a:rPr>
                  <a:t>If </a:t>
                </a:r>
                <a14:m>
                  <m:oMath xmlns:m="http://schemas.openxmlformats.org/officeDocument/2006/math">
                    <m:r>
                      <a:rPr lang="en-US" sz="9600" i="1">
                        <a:solidFill>
                          <a:srgbClr val="DD0028"/>
                        </a:solidFill>
                        <a:latin typeface="Cambria Math" panose="02040503050406030204" pitchFamily="18" charset="0"/>
                      </a:rPr>
                      <m:t>𝒜</m:t>
                    </m:r>
                  </m:oMath>
                </a14:m>
                <a:r>
                  <a:rPr kumimoji="0" lang="en-US" sz="9600" i="0" u="none" strike="noStrike" cap="none" spc="0" normalizeH="0" baseline="0" dirty="0">
                    <a:ln>
                      <a:noFill/>
                    </a:ln>
                    <a:solidFill>
                      <a:schemeClr val="tx1"/>
                    </a:solidFill>
                    <a:effectLst/>
                    <a:uFillTx/>
                    <a:latin typeface="+mn-lt"/>
                    <a:ea typeface="+mn-ea"/>
                    <a:cs typeface="+mn-cs"/>
                    <a:sym typeface="Calibri"/>
                  </a:rPr>
                  <a:t> wins and </a:t>
                </a:r>
                <a14:m>
                  <m:oMath xmlns:m="http://schemas.openxmlformats.org/officeDocument/2006/math">
                    <m:sSub>
                      <m:sSubPr>
                        <m:ctrlPr>
                          <a:rPr lang="en-US" sz="9600" i="1" smtClean="0">
                            <a:latin typeface="Cambria Math" panose="02040503050406030204" pitchFamily="18" charset="0"/>
                          </a:rPr>
                        </m:ctrlPr>
                      </m:sSub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sub>
                        <m:r>
                          <a:rPr lang="en-US" sz="9600" b="0" i="1" smtClean="0">
                            <a:latin typeface="Cambria Math" panose="02040503050406030204" pitchFamily="18" charset="0"/>
                          </a:rPr>
                          <m:t>𝑖</m:t>
                        </m:r>
                      </m:sub>
                    </m:sSub>
                    <m:r>
                      <a:rPr lang="en-US" sz="9600" b="0" i="1" smtClean="0">
                        <a:latin typeface="Cambria Math" panose="02040503050406030204" pitchFamily="18" charset="0"/>
                      </a:rPr>
                      <m:t>≠</m:t>
                    </m:r>
                    <m:sSub>
                      <m:sSubPr>
                        <m:ctrlPr>
                          <a:rPr lang="en-US" sz="9600" b="0" i="1" smtClean="0">
                            <a:latin typeface="Cambria Math" panose="02040503050406030204" pitchFamily="18" charset="0"/>
                          </a:rPr>
                        </m:ctrlPr>
                      </m:sSubPr>
                      <m:e>
                        <m:r>
                          <a:rPr lang="en-US" sz="9600" b="0" i="1" smtClean="0">
                            <a:latin typeface="Cambria Math" panose="02040503050406030204" pitchFamily="18" charset="0"/>
                          </a:rPr>
                          <m:t>𝑥</m:t>
                        </m:r>
                      </m:e>
                      <m:sub>
                        <m:r>
                          <a:rPr lang="en-US" sz="9600" b="0" i="1" smtClean="0">
                            <a:latin typeface="Cambria Math" panose="02040503050406030204" pitchFamily="18" charset="0"/>
                          </a:rPr>
                          <m:t>𝑖</m:t>
                        </m:r>
                      </m:sub>
                    </m:sSub>
                  </m:oMath>
                </a14:m>
                <a:r>
                  <a:rPr kumimoji="0" lang="en-US" sz="9600" i="0" u="none" strike="noStrike" cap="none" spc="0" normalizeH="0" baseline="0" dirty="0">
                    <a:ln>
                      <a:noFill/>
                    </a:ln>
                    <a:solidFill>
                      <a:schemeClr val="tx1"/>
                    </a:solidFill>
                    <a:effectLst/>
                    <a:uFillTx/>
                    <a:latin typeface="+mn-lt"/>
                    <a:ea typeface="+mn-ea"/>
                    <a:cs typeface="+mn-cs"/>
                    <a:sym typeface="Calibri"/>
                  </a:rPr>
                  <a:t> for some </a:t>
                </a:r>
                <a14:m>
                  <m:oMath xmlns:m="http://schemas.openxmlformats.org/officeDocument/2006/math">
                    <m: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𝑖</m:t>
                    </m:r>
                  </m:oMath>
                </a14:m>
                <a:r>
                  <a:rPr kumimoji="0" lang="en-US" sz="9600" i="0" u="none" strike="noStrike" cap="none" spc="0" normalizeH="0" baseline="0" dirty="0">
                    <a:ln>
                      <a:noFill/>
                    </a:ln>
                    <a:solidFill>
                      <a:schemeClr val="tx1"/>
                    </a:solidFill>
                    <a:effectLst/>
                    <a:uFillTx/>
                    <a:latin typeface="+mn-lt"/>
                    <a:ea typeface="+mn-ea"/>
                    <a:cs typeface="+mn-cs"/>
                    <a:sym typeface="Calibri"/>
                  </a:rPr>
                  <a:t>, </a:t>
                </a:r>
                <a14:m>
                  <m:oMath xmlns:m="http://schemas.openxmlformats.org/officeDocument/2006/math">
                    <m:r>
                      <a:rPr lang="en-US" sz="9600" i="1">
                        <a:solidFill>
                          <a:schemeClr val="tx1"/>
                        </a:solidFill>
                        <a:latin typeface="Cambria Math" panose="02040503050406030204" pitchFamily="18" charset="0"/>
                      </a:rPr>
                      <m:t>ℬ</m:t>
                    </m:r>
                  </m:oMath>
                </a14:m>
                <a:r>
                  <a:rPr kumimoji="0" lang="en-US" sz="9600" i="0" u="none" strike="noStrike" cap="none" spc="0" normalizeH="0" baseline="0" dirty="0">
                    <a:ln>
                      <a:noFill/>
                    </a:ln>
                    <a:solidFill>
                      <a:schemeClr val="tx1"/>
                    </a:solidFill>
                    <a:effectLst/>
                    <a:uFillTx/>
                    <a:latin typeface="+mn-lt"/>
                    <a:ea typeface="+mn-ea"/>
                    <a:cs typeface="+mn-cs"/>
                    <a:sym typeface="Calibri"/>
                  </a:rPr>
                  <a:t> finds a collision </a:t>
                </a:r>
                <a14:m>
                  <m:oMath xmlns:m="http://schemas.openxmlformats.org/officeDocument/2006/math">
                    <m:r>
                      <a:rPr lang="en-US" sz="9600" b="0" i="0" smtClean="0">
                        <a:latin typeface="Cambria Math" panose="02040503050406030204" pitchFamily="18" charset="0"/>
                      </a:rPr>
                      <m:t>(</m:t>
                    </m:r>
                    <m:sSub>
                      <m:sSubPr>
                        <m:ctrlPr>
                          <a:rPr lang="en-US" sz="9600" i="1">
                            <a:latin typeface="Cambria Math" panose="02040503050406030204" pitchFamily="18" charset="0"/>
                          </a:rPr>
                        </m:ctrlPr>
                      </m:sSubPr>
                      <m:e>
                        <m:r>
                          <a:rPr lang="en-US" sz="9600" i="1">
                            <a:latin typeface="Cambria Math" panose="02040503050406030204" pitchFamily="18" charset="0"/>
                          </a:rPr>
                          <m:t>𝑥</m:t>
                        </m:r>
                      </m:e>
                      <m:sub>
                        <m:r>
                          <a:rPr lang="en-US" sz="9600" i="1">
                            <a:latin typeface="Cambria Math" panose="02040503050406030204" pitchFamily="18" charset="0"/>
                          </a:rPr>
                          <m:t>𝑖</m:t>
                        </m:r>
                      </m:sub>
                    </m:sSub>
                    <m:r>
                      <a:rPr lang="en-US" sz="9600" b="0" i="0" smtClean="0">
                        <a:latin typeface="Cambria Math" panose="02040503050406030204" pitchFamily="18" charset="0"/>
                      </a:rPr>
                      <m:t>,</m:t>
                    </m:r>
                    <m:sSub>
                      <m:sSubPr>
                        <m:ctrlPr>
                          <a:rPr lang="en-US" sz="9600" i="1">
                            <a:latin typeface="Cambria Math" panose="02040503050406030204" pitchFamily="18" charset="0"/>
                          </a:rPr>
                        </m:ctrlPr>
                      </m:sSub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sub>
                        <m:r>
                          <a:rPr lang="en-US" sz="9600" i="1">
                            <a:latin typeface="Cambria Math" panose="02040503050406030204" pitchFamily="18" charset="0"/>
                          </a:rPr>
                          <m:t>𝑖</m:t>
                        </m:r>
                      </m:sub>
                    </m:sSub>
                    <m:r>
                      <a:rPr lang="en-US" sz="9600" b="0" i="1" smtClean="0">
                        <a:latin typeface="Cambria Math" panose="02040503050406030204" pitchFamily="18" charset="0"/>
                      </a:rPr>
                      <m:t>)</m:t>
                    </m:r>
                  </m:oMath>
                </a14:m>
                <a:endParaRPr kumimoji="0" lang="en-US" sz="9600" i="0" u="none" strike="noStrike" cap="none" spc="0" normalizeH="0" baseline="0" dirty="0">
                  <a:ln>
                    <a:noFill/>
                  </a:ln>
                  <a:solidFill>
                    <a:schemeClr val="tx1"/>
                  </a:solidFill>
                  <a:effectLst/>
                  <a:uFillTx/>
                  <a:latin typeface="+mn-lt"/>
                  <a:ea typeface="+mn-ea"/>
                  <a:cs typeface="+mn-cs"/>
                  <a:sym typeface="Calibri"/>
                </a:endParaRPr>
              </a:p>
            </p:txBody>
          </p:sp>
        </mc:Choice>
        <mc:Fallback>
          <p:sp>
            <p:nvSpPr>
              <p:cNvPr id="48" name="TextBox 47">
                <a:extLst>
                  <a:ext uri="{FF2B5EF4-FFF2-40B4-BE49-F238E27FC236}">
                    <a16:creationId xmlns:a16="http://schemas.microsoft.com/office/drawing/2014/main" id="{34E72D8E-3B57-48A0-BFF1-5AFF15ACB9A5}"/>
                  </a:ext>
                </a:extLst>
              </p:cNvPr>
              <p:cNvSpPr txBox="1">
                <a:spLocks noRot="1" noChangeAspect="1" noMove="1" noResize="1" noEditPoints="1" noAdjustHandles="1" noChangeArrowheads="1" noChangeShapeType="1" noTextEdit="1"/>
              </p:cNvSpPr>
              <p:nvPr/>
            </p:nvSpPr>
            <p:spPr>
              <a:xfrm>
                <a:off x="11687262" y="15053454"/>
                <a:ext cx="17134427" cy="3200870"/>
              </a:xfrm>
              <a:prstGeom prst="rect">
                <a:avLst/>
              </a:prstGeom>
              <a:blipFill>
                <a:blip r:embed="rId13"/>
                <a:stretch>
                  <a:fillRect l="-3556" t="-7905" r="-2370" b="-17787"/>
                </a:stretch>
              </a:blipFill>
              <a:ln w="25400" cap="flat">
                <a:noFill/>
                <a:miter lim="400000"/>
              </a:ln>
              <a:effectLst/>
            </p:spPr>
            <p:txBody>
              <a:bodyPr/>
              <a:lstStyle/>
              <a:p>
                <a:r>
                  <a:rPr lang="en-US">
                    <a:noFill/>
                  </a:rPr>
                  <a:t> </a:t>
                </a:r>
              </a:p>
            </p:txBody>
          </p:sp>
        </mc:Fallback>
      </mc:AlternateContent>
      <p:sp>
        <p:nvSpPr>
          <p:cNvPr id="49" name="Rounded Rectangle 48">
            <a:extLst>
              <a:ext uri="{FF2B5EF4-FFF2-40B4-BE49-F238E27FC236}">
                <a16:creationId xmlns:a16="http://schemas.microsoft.com/office/drawing/2014/main" id="{758A6331-63F0-4177-1D22-7A5EABA240B8}"/>
              </a:ext>
            </a:extLst>
          </p:cNvPr>
          <p:cNvSpPr/>
          <p:nvPr/>
        </p:nvSpPr>
        <p:spPr>
          <a:xfrm>
            <a:off x="16750142" y="1280981"/>
            <a:ext cx="14199189" cy="3876489"/>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id="{CF575325-E347-4E1D-0CAC-CFFAEF0E9ADD}"/>
                  </a:ext>
                </a:extLst>
              </p:cNvPr>
              <p:cNvSpPr txBox="1"/>
              <p:nvPr/>
            </p:nvSpPr>
            <p:spPr>
              <a:xfrm>
                <a:off x="17522317" y="1560386"/>
                <a:ext cx="12246173" cy="320087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r>
                      <a:rPr kumimoji="0" lang="en-US" sz="9600" b="0" i="1" u="none" strike="noStrike" cap="none" spc="0" normalizeH="0" baseline="0" smtClean="0">
                        <a:ln>
                          <a:noFill/>
                        </a:ln>
                        <a:solidFill>
                          <a:schemeClr val="tx1"/>
                        </a:solidFill>
                        <a:effectLst/>
                        <a:uFillTx/>
                        <a:latin typeface="Cambria Math" panose="02040503050406030204" pitchFamily="18" charset="0"/>
                        <a:sym typeface="Calibri"/>
                      </a:rPr>
                      <m:t>ℬ</m:t>
                    </m:r>
                  </m:oMath>
                </a14:m>
                <a:r>
                  <a:rPr kumimoji="0" lang="en-US" sz="9600" i="0" u="none" strike="noStrike" cap="none" spc="0" normalizeH="0" baseline="0" dirty="0">
                    <a:ln>
                      <a:noFill/>
                    </a:ln>
                    <a:solidFill>
                      <a:srgbClr val="000000"/>
                    </a:solidFill>
                    <a:effectLst/>
                    <a:uFillTx/>
                    <a:latin typeface="+mn-lt"/>
                    <a:ea typeface="+mn-ea"/>
                    <a:cs typeface="+mn-cs"/>
                    <a:sym typeface="Calibri"/>
                  </a:rPr>
                  <a:t> faithfully simulates AOMPR game</a:t>
                </a:r>
              </a:p>
            </p:txBody>
          </p:sp>
        </mc:Choice>
        <mc:Fallback>
          <p:sp>
            <p:nvSpPr>
              <p:cNvPr id="50" name="TextBox 49">
                <a:extLst>
                  <a:ext uri="{FF2B5EF4-FFF2-40B4-BE49-F238E27FC236}">
                    <a16:creationId xmlns:a16="http://schemas.microsoft.com/office/drawing/2014/main" id="{CF575325-E347-4E1D-0CAC-CFFAEF0E9ADD}"/>
                  </a:ext>
                </a:extLst>
              </p:cNvPr>
              <p:cNvSpPr txBox="1">
                <a:spLocks noRot="1" noChangeAspect="1" noMove="1" noResize="1" noEditPoints="1" noAdjustHandles="1" noChangeArrowheads="1" noChangeShapeType="1" noTextEdit="1"/>
              </p:cNvSpPr>
              <p:nvPr/>
            </p:nvSpPr>
            <p:spPr>
              <a:xfrm>
                <a:off x="17522317" y="1560386"/>
                <a:ext cx="12246173" cy="3200870"/>
              </a:xfrm>
              <a:prstGeom prst="rect">
                <a:avLst/>
              </a:prstGeom>
              <a:blipFill>
                <a:blip r:embed="rId14"/>
                <a:stretch>
                  <a:fillRect l="-4974" t="-7510" b="-18182"/>
                </a:stretch>
              </a:blipFill>
              <a:ln w="25400" cap="flat">
                <a:noFill/>
                <a:miter lim="400000"/>
              </a:ln>
              <a:effectLst/>
            </p:spPr>
            <p:txBody>
              <a:bodyPr/>
              <a:lstStyle/>
              <a:p>
                <a:r>
                  <a:rPr lang="en-US">
                    <a:noFill/>
                  </a:rPr>
                  <a:t> </a:t>
                </a:r>
              </a:p>
            </p:txBody>
          </p:sp>
        </mc:Fallback>
      </mc:AlternateContent>
      <p:sp>
        <p:nvSpPr>
          <p:cNvPr id="51" name="Rounded Rectangle 50">
            <a:extLst>
              <a:ext uri="{FF2B5EF4-FFF2-40B4-BE49-F238E27FC236}">
                <a16:creationId xmlns:a16="http://schemas.microsoft.com/office/drawing/2014/main" id="{D38DC5E5-0ED3-57F7-EE2D-09929364E56F}"/>
              </a:ext>
            </a:extLst>
          </p:cNvPr>
          <p:cNvSpPr/>
          <p:nvPr/>
        </p:nvSpPr>
        <p:spPr>
          <a:xfrm>
            <a:off x="15323426" y="11001210"/>
            <a:ext cx="14199189" cy="3876489"/>
          </a:xfrm>
          <a:prstGeom prst="roundRect">
            <a:avLst>
              <a:gd name="adj" fmla="val 6112"/>
            </a:avLst>
          </a:prstGeom>
          <a:solidFill>
            <a:srgbClr val="FFCCE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52" name="TextBox 51">
            <a:extLst>
              <a:ext uri="{FF2B5EF4-FFF2-40B4-BE49-F238E27FC236}">
                <a16:creationId xmlns:a16="http://schemas.microsoft.com/office/drawing/2014/main" id="{F0C5B6AA-A6F7-9DE1-18EC-CC7B6B49B438}"/>
              </a:ext>
            </a:extLst>
          </p:cNvPr>
          <p:cNvSpPr txBox="1"/>
          <p:nvPr/>
        </p:nvSpPr>
        <p:spPr>
          <a:xfrm>
            <a:off x="16575516" y="11270430"/>
            <a:ext cx="12246173" cy="320087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How to show it occurs with high probability?</a:t>
            </a:r>
          </a:p>
        </p:txBody>
      </p:sp>
      <p:cxnSp>
        <p:nvCxnSpPr>
          <p:cNvPr id="53" name="Straight Arrow Connector 52">
            <a:extLst>
              <a:ext uri="{FF2B5EF4-FFF2-40B4-BE49-F238E27FC236}">
                <a16:creationId xmlns:a16="http://schemas.microsoft.com/office/drawing/2014/main" id="{49EADC32-F38E-6DF2-7EEA-96EFDC076DEB}"/>
              </a:ext>
            </a:extLst>
          </p:cNvPr>
          <p:cNvCxnSpPr>
            <a:cxnSpLocks/>
          </p:cNvCxnSpPr>
          <p:nvPr/>
        </p:nvCxnSpPr>
        <p:spPr>
          <a:xfrm flipH="1">
            <a:off x="22423020" y="14511487"/>
            <a:ext cx="1369549" cy="906334"/>
          </a:xfrm>
          <a:prstGeom prst="straightConnector1">
            <a:avLst/>
          </a:prstGeom>
          <a:noFill/>
          <a:ln w="127000" cap="flat">
            <a:solidFill>
              <a:schemeClr val="accent1"/>
            </a:solidFill>
            <a:prstDash val="solid"/>
            <a:round/>
            <a:tailEnd type="triangle" w="med" len="med"/>
          </a:ln>
          <a:effectLst/>
          <a:sp3d/>
        </p:spPr>
        <p:style>
          <a:lnRef idx="0">
            <a:scrgbClr r="0" g="0" b="0"/>
          </a:lnRef>
          <a:fillRef idx="0">
            <a:scrgbClr r="0" g="0" b="0"/>
          </a:fillRef>
          <a:effectRef idx="0">
            <a:scrgbClr r="0" g="0" b="0"/>
          </a:effectRef>
          <a:fontRef idx="none"/>
        </p:style>
      </p:cxnSp>
      <p:sp>
        <p:nvSpPr>
          <p:cNvPr id="2" name="Rounded Rectangle 1">
            <a:extLst>
              <a:ext uri="{FF2B5EF4-FFF2-40B4-BE49-F238E27FC236}">
                <a16:creationId xmlns:a16="http://schemas.microsoft.com/office/drawing/2014/main" id="{5C05149D-D33F-4510-5BBF-64E4A0BF861A}"/>
              </a:ext>
            </a:extLst>
          </p:cNvPr>
          <p:cNvSpPr/>
          <p:nvPr/>
        </p:nvSpPr>
        <p:spPr>
          <a:xfrm>
            <a:off x="2989385" y="6790242"/>
            <a:ext cx="27678184" cy="11633225"/>
          </a:xfrm>
          <a:prstGeom prst="roundRect">
            <a:avLst>
              <a:gd name="adj" fmla="val 3934"/>
            </a:avLst>
          </a:prstGeom>
          <a:noFill/>
          <a:ln w="1270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ctr" defTabSz="2709333" rtl="0" fontAlgn="auto" latinLnBrk="0" hangingPunct="0">
              <a:lnSpc>
                <a:spcPct val="100000"/>
              </a:lnSpc>
              <a:spcBef>
                <a:spcPts val="0"/>
              </a:spcBef>
              <a:spcAft>
                <a:spcPts val="0"/>
              </a:spcAft>
              <a:buClrTx/>
              <a:buSzTx/>
              <a:buFontTx/>
              <a:buNone/>
              <a:tabLst/>
            </a:pPr>
            <a:endParaRPr kumimoji="0" lang="en-US" sz="96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C21664A-1929-7A3C-2626-9FB2A0C63362}"/>
                  </a:ext>
                </a:extLst>
              </p:cNvPr>
              <p:cNvSpPr txBox="1"/>
              <p:nvPr/>
            </p:nvSpPr>
            <p:spPr>
              <a:xfrm>
                <a:off x="3739176" y="7187394"/>
                <a:ext cx="1459596" cy="193899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2000" b="0" i="1" u="none" strike="noStrike" cap="none" spc="0" normalizeH="0" baseline="0" smtClean="0">
                          <a:ln>
                            <a:noFill/>
                          </a:ln>
                          <a:solidFill>
                            <a:schemeClr val="tx1"/>
                          </a:solidFill>
                          <a:effectLst/>
                          <a:uFillTx/>
                          <a:latin typeface="Cambria Math" panose="02040503050406030204" pitchFamily="18" charset="0"/>
                          <a:sym typeface="Calibri"/>
                        </a:rPr>
                        <m:t>ℬ</m:t>
                      </m:r>
                    </m:oMath>
                  </m:oMathPara>
                </a14:m>
                <a:endParaRPr lang="en-US" sz="12000" dirty="0"/>
              </a:p>
            </p:txBody>
          </p:sp>
        </mc:Choice>
        <mc:Fallback xmlns="">
          <p:sp>
            <p:nvSpPr>
              <p:cNvPr id="3" name="TextBox 2">
                <a:extLst>
                  <a:ext uri="{FF2B5EF4-FFF2-40B4-BE49-F238E27FC236}">
                    <a16:creationId xmlns:a16="http://schemas.microsoft.com/office/drawing/2014/main" id="{7C21664A-1929-7A3C-2626-9FB2A0C63362}"/>
                  </a:ext>
                </a:extLst>
              </p:cNvPr>
              <p:cNvSpPr txBox="1">
                <a:spLocks noRot="1" noChangeAspect="1" noMove="1" noResize="1" noEditPoints="1" noAdjustHandles="1" noChangeArrowheads="1" noChangeShapeType="1" noTextEdit="1"/>
              </p:cNvSpPr>
              <p:nvPr/>
            </p:nvSpPr>
            <p:spPr>
              <a:xfrm>
                <a:off x="3739176" y="7187394"/>
                <a:ext cx="1459596" cy="1938992"/>
              </a:xfrm>
              <a:prstGeom prst="rect">
                <a:avLst/>
              </a:prstGeom>
              <a:blipFill>
                <a:blip r:embed="rId15"/>
                <a:stretch>
                  <a:fillRect l="-22414" r="-18966" b="-3896"/>
                </a:stretch>
              </a:blipFill>
              <a:ln w="25400" cap="flat">
                <a:noFill/>
                <a:miter lim="400000"/>
              </a:ln>
              <a:effectLst/>
            </p:spPr>
            <p:txBody>
              <a:bodyPr/>
              <a:lstStyle/>
              <a:p>
                <a:r>
                  <a:rPr lang="en-US">
                    <a:noFill/>
                  </a:rPr>
                  <a:t> </a:t>
                </a:r>
              </a:p>
            </p:txBody>
          </p:sp>
        </mc:Fallback>
      </mc:AlternateContent>
      <p:cxnSp>
        <p:nvCxnSpPr>
          <p:cNvPr id="4" name="Elbow Connector 3">
            <a:extLst>
              <a:ext uri="{FF2B5EF4-FFF2-40B4-BE49-F238E27FC236}">
                <a16:creationId xmlns:a16="http://schemas.microsoft.com/office/drawing/2014/main" id="{3B6D8CF0-3C1E-4673-69EE-C21418F1A842}"/>
              </a:ext>
            </a:extLst>
          </p:cNvPr>
          <p:cNvCxnSpPr>
            <a:cxnSpLocks/>
          </p:cNvCxnSpPr>
          <p:nvPr/>
        </p:nvCxnSpPr>
        <p:spPr>
          <a:xfrm rot="10800000" flipV="1">
            <a:off x="8683188" y="5688086"/>
            <a:ext cx="1210956" cy="1102156"/>
          </a:xfrm>
          <a:prstGeom prst="bentConnector3">
            <a:avLst>
              <a:gd name="adj1" fmla="val 103137"/>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F55FA6-80BE-4CE6-8A60-FC389ED6645F}"/>
                  </a:ext>
                </a:extLst>
              </p:cNvPr>
              <p:cNvSpPr txBox="1"/>
              <p:nvPr/>
            </p:nvSpPr>
            <p:spPr>
              <a:xfrm>
                <a:off x="10062469" y="4680820"/>
                <a:ext cx="635384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solidFill>
                            <a:schemeClr val="tx1"/>
                          </a:solidFill>
                          <a:latin typeface="Cambria Math" panose="02040503050406030204" pitchFamily="18" charset="0"/>
                        </a:rPr>
                        <m:t>(</m:t>
                      </m:r>
                      <m:r>
                        <a:rPr lang="en-US" sz="9600" b="0" i="1" smtClean="0">
                          <a:solidFill>
                            <a:schemeClr val="tx1"/>
                          </a:solidFill>
                          <a:latin typeface="Cambria Math" panose="02040503050406030204" pitchFamily="18" charset="0"/>
                        </a:rPr>
                        <m:t>𝒟</m:t>
                      </m:r>
                      <m:r>
                        <a:rPr lang="en-US" sz="9600" b="0" i="1" smtClean="0">
                          <a:solidFill>
                            <a:schemeClr val="tx1"/>
                          </a:solidFill>
                          <a:latin typeface="Cambria Math" panose="02040503050406030204" pitchFamily="18" charset="0"/>
                        </a:rPr>
                        <m:t>,</m:t>
                      </m:r>
                      <m:r>
                        <a:rPr lang="en-US" sz="9600" b="0" i="1" smtClean="0">
                          <a:solidFill>
                            <a:schemeClr val="tx1"/>
                          </a:solidFill>
                          <a:latin typeface="Cambria Math" panose="02040503050406030204" pitchFamily="18" charset="0"/>
                        </a:rPr>
                        <m:t>ℛ</m:t>
                      </m:r>
                      <m:r>
                        <a:rPr lang="en-US" sz="9600" b="0" i="1" smtClean="0">
                          <a:solidFill>
                            <a:schemeClr val="tx1"/>
                          </a:solidFill>
                          <a:latin typeface="Cambria Math" panose="02040503050406030204" pitchFamily="18" charset="0"/>
                        </a:rPr>
                        <m:t>,</m:t>
                      </m:r>
                      <m:r>
                        <a:rPr lang="en-US" sz="9600" b="0" i="1" smtClean="0">
                          <a:solidFill>
                            <a:schemeClr val="tx1"/>
                          </a:solidFill>
                          <a:latin typeface="Cambria Math" panose="02040503050406030204" pitchFamily="18" charset="0"/>
                        </a:rPr>
                        <m:t>𝒮</m:t>
                      </m:r>
                      <m:r>
                        <a:rPr lang="en-US" sz="9600" b="0" i="1" smtClean="0">
                          <a:solidFill>
                            <a:schemeClr val="tx1"/>
                          </a:solidFill>
                          <a:latin typeface="Cambria Math" panose="02040503050406030204" pitchFamily="18" charset="0"/>
                        </a:rPr>
                        <m:t>,</m:t>
                      </m:r>
                      <m:r>
                        <a:rPr lang="en-US" sz="9600" b="0" i="1" smtClean="0">
                          <a:solidFill>
                            <a:schemeClr val="tx1"/>
                          </a:solidFill>
                          <a:latin typeface="Cambria Math" panose="02040503050406030204" pitchFamily="18" charset="0"/>
                        </a:rPr>
                        <m:t>𝐹</m:t>
                      </m:r>
                      <m:r>
                        <a:rPr lang="en-US" sz="9600" b="0" i="1" smtClean="0">
                          <a:solidFill>
                            <a:schemeClr val="tx1"/>
                          </a:solidFill>
                          <a:latin typeface="Cambria Math" panose="02040503050406030204" pitchFamily="18" charset="0"/>
                        </a:rPr>
                        <m:t>)</m:t>
                      </m:r>
                    </m:oMath>
                  </m:oMathPara>
                </a14:m>
                <a:endParaRPr kumimoji="0" lang="en-US" sz="9600" i="0" u="none" strike="noStrike" cap="none" spc="0" normalizeH="0" baseline="0" dirty="0">
                  <a:ln>
                    <a:noFill/>
                  </a:ln>
                  <a:solidFill>
                    <a:schemeClr val="tx1"/>
                  </a:solidFill>
                  <a:effectLst/>
                  <a:uFillTx/>
                  <a:latin typeface="+mn-lt"/>
                  <a:ea typeface="+mn-ea"/>
                  <a:cs typeface="+mn-cs"/>
                  <a:sym typeface="Calibri"/>
                </a:endParaRPr>
              </a:p>
            </p:txBody>
          </p:sp>
        </mc:Choice>
        <mc:Fallback xmlns="">
          <p:sp>
            <p:nvSpPr>
              <p:cNvPr id="5" name="TextBox 4">
                <a:extLst>
                  <a:ext uri="{FF2B5EF4-FFF2-40B4-BE49-F238E27FC236}">
                    <a16:creationId xmlns:a16="http://schemas.microsoft.com/office/drawing/2014/main" id="{A7F55FA6-80BE-4CE6-8A60-FC389ED6645F}"/>
                  </a:ext>
                </a:extLst>
              </p:cNvPr>
              <p:cNvSpPr txBox="1">
                <a:spLocks noRot="1" noChangeAspect="1" noMove="1" noResize="1" noEditPoints="1" noAdjustHandles="1" noChangeArrowheads="1" noChangeShapeType="1" noTextEdit="1"/>
              </p:cNvSpPr>
              <p:nvPr/>
            </p:nvSpPr>
            <p:spPr>
              <a:xfrm>
                <a:off x="10062469" y="4680820"/>
                <a:ext cx="6353849" cy="1723543"/>
              </a:xfrm>
              <a:prstGeom prst="rect">
                <a:avLst/>
              </a:prstGeom>
              <a:blipFill>
                <a:blip r:embed="rId16"/>
                <a:stretch>
                  <a:fillRect l="-4391" r="-4391" b="-21168"/>
                </a:stretch>
              </a:blipFill>
              <a:ln w="254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12866850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4" grpId="0" animBg="1"/>
      <p:bldP spid="25" grpId="0"/>
      <p:bldP spid="31" grpId="0"/>
      <p:bldP spid="32" grpId="0"/>
      <p:bldP spid="33" grpId="0"/>
      <p:bldP spid="38" grpId="0"/>
      <p:bldP spid="41" grpId="0"/>
      <p:bldP spid="11" grpId="0" animBg="1"/>
      <p:bldP spid="12" grpId="0"/>
      <p:bldP spid="47" grpId="0"/>
      <p:bldP spid="48" grpId="0"/>
      <p:bldP spid="49" grpId="0" animBg="1"/>
      <p:bldP spid="50" grpId="0"/>
      <p:bldP spid="51" grpId="0" animBg="1"/>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41CCFA2-1998-634A-B30F-A85E16694FE6}"/>
              </a:ext>
            </a:extLst>
          </p:cNvPr>
          <p:cNvSpPr/>
          <p:nvPr/>
        </p:nvSpPr>
        <p:spPr>
          <a:xfrm>
            <a:off x="12318411" y="8141991"/>
            <a:ext cx="6963151" cy="5421968"/>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8" name="Rounded Rectangle 7">
            <a:extLst>
              <a:ext uri="{FF2B5EF4-FFF2-40B4-BE49-F238E27FC236}">
                <a16:creationId xmlns:a16="http://schemas.microsoft.com/office/drawing/2014/main" id="{607103A6-D554-1801-11E0-9BB3E0613741}"/>
              </a:ext>
            </a:extLst>
          </p:cNvPr>
          <p:cNvSpPr/>
          <p:nvPr/>
        </p:nvSpPr>
        <p:spPr>
          <a:xfrm>
            <a:off x="16401502" y="1252196"/>
            <a:ext cx="14719350" cy="3218940"/>
          </a:xfrm>
          <a:prstGeom prst="roundRect">
            <a:avLst>
              <a:gd name="adj" fmla="val 6112"/>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6C7C0EF-87F0-2D43-2B10-BB146DDBD05C}"/>
                  </a:ext>
                </a:extLst>
              </p:cNvPr>
              <p:cNvSpPr txBox="1"/>
              <p:nvPr/>
            </p:nvSpPr>
            <p:spPr>
              <a:xfrm>
                <a:off x="16899853" y="1338894"/>
                <a:ext cx="14442662" cy="270842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8000" b="1" i="0" u="none" strike="noStrike" cap="none" spc="0" normalizeH="0" baseline="0" dirty="0">
                    <a:ln>
                      <a:noFill/>
                    </a:ln>
                    <a:solidFill>
                      <a:srgbClr val="000000"/>
                    </a:solidFill>
                    <a:effectLst/>
                    <a:uFillTx/>
                    <a:sym typeface="Calibri"/>
                  </a:rPr>
                  <a:t>Observation. </a:t>
                </a:r>
                <a:r>
                  <a:rPr kumimoji="0" lang="en-US" sz="8000" i="0" u="none" strike="noStrike" cap="none" spc="0" normalizeH="0" baseline="0" dirty="0">
                    <a:ln>
                      <a:noFill/>
                    </a:ln>
                    <a:solidFill>
                      <a:srgbClr val="000000"/>
                    </a:solidFill>
                    <a:effectLst/>
                    <a:uFillTx/>
                    <a:sym typeface="Calibri"/>
                  </a:rPr>
                  <a:t>The execution of </a:t>
                </a:r>
                <a14:m>
                  <m:oMath xmlns:m="http://schemas.openxmlformats.org/officeDocument/2006/math">
                    <m:r>
                      <a:rPr kumimoji="0" lang="en-US" sz="8000" b="0" i="1" u="none" strike="noStrike" cap="none" spc="0" normalizeH="0" baseline="0" smtClean="0">
                        <a:ln>
                          <a:noFill/>
                        </a:ln>
                        <a:solidFill>
                          <a:schemeClr val="tx1"/>
                        </a:solidFill>
                        <a:effectLst/>
                        <a:uFillTx/>
                        <a:latin typeface="Cambria Math" panose="02040503050406030204" pitchFamily="18" charset="0"/>
                        <a:sym typeface="Calibri"/>
                      </a:rPr>
                      <m:t>ℬ</m:t>
                    </m:r>
                  </m:oMath>
                </a14:m>
                <a:r>
                  <a:rPr kumimoji="0" lang="en-US" sz="8000" i="0" u="none" strike="noStrike" cap="none" spc="0" normalizeH="0" baseline="0" dirty="0">
                    <a:ln>
                      <a:noFill/>
                    </a:ln>
                    <a:solidFill>
                      <a:srgbClr val="000000"/>
                    </a:solidFill>
                    <a:effectLst/>
                    <a:uFillTx/>
                    <a:sym typeface="Calibri"/>
                  </a:rPr>
                  <a:t> </a:t>
                </a:r>
                <a:r>
                  <a:rPr lang="en-US" sz="8000" dirty="0"/>
                  <a:t>determined by </a:t>
                </a:r>
                <a14:m>
                  <m:oMath xmlns:m="http://schemas.openxmlformats.org/officeDocument/2006/math">
                    <m:acc>
                      <m:accPr>
                        <m:chr m:val="⃗"/>
                        <m:ctrlPr>
                          <a:rPr kumimoji="0" lang="en-US" sz="8000" i="1" u="none" strike="noStrike" cap="none" spc="0" normalizeH="0" baseline="0" dirty="0" smtClean="0">
                            <a:ln>
                              <a:noFill/>
                            </a:ln>
                            <a:solidFill>
                              <a:srgbClr val="000000"/>
                            </a:solidFill>
                            <a:effectLst/>
                            <a:uFillTx/>
                            <a:latin typeface="Cambria Math" panose="02040503050406030204" pitchFamily="18" charset="0"/>
                            <a:sym typeface="Calibri"/>
                          </a:rPr>
                        </m:ctrlPr>
                      </m:accPr>
                      <m:e>
                        <m:r>
                          <a:rPr kumimoji="0" lang="en-US" sz="8000" b="0" i="1" u="none" strike="noStrike" cap="none" spc="0" normalizeH="0" baseline="0" dirty="0" smtClean="0">
                            <a:ln>
                              <a:noFill/>
                            </a:ln>
                            <a:solidFill>
                              <a:srgbClr val="000000"/>
                            </a:solidFill>
                            <a:effectLst/>
                            <a:uFillTx/>
                            <a:latin typeface="Cambria Math" panose="02040503050406030204" pitchFamily="18" charset="0"/>
                            <a:sym typeface="Calibri"/>
                          </a:rPr>
                          <m:t>𝑥</m:t>
                        </m:r>
                      </m:e>
                    </m:acc>
                    <m:r>
                      <a:rPr kumimoji="0" lang="en-US" sz="8000" b="0" i="1" u="none" strike="noStrike" cap="none" spc="0" normalizeH="0" baseline="0" dirty="0" smtClean="0">
                        <a:ln>
                          <a:noFill/>
                        </a:ln>
                        <a:solidFill>
                          <a:srgbClr val="000000"/>
                        </a:solidFill>
                        <a:effectLst/>
                        <a:uFillTx/>
                        <a:latin typeface="Cambria Math" panose="02040503050406030204" pitchFamily="18" charset="0"/>
                        <a:sym typeface="Calibri"/>
                      </a:rPr>
                      <m:t>=(</m:t>
                    </m:r>
                    <m:sSub>
                      <m:sSubPr>
                        <m:ctrlPr>
                          <a:rPr lang="en-US" sz="8000" i="1">
                            <a:latin typeface="Cambria Math" panose="02040503050406030204" pitchFamily="18" charset="0"/>
                          </a:rPr>
                        </m:ctrlPr>
                      </m:sSubPr>
                      <m:e>
                        <m:r>
                          <a:rPr lang="en-US" sz="8000" i="1">
                            <a:latin typeface="Cambria Math" panose="02040503050406030204" pitchFamily="18" charset="0"/>
                          </a:rPr>
                          <m:t>𝑥</m:t>
                        </m:r>
                      </m:e>
                      <m:sub>
                        <m:r>
                          <a:rPr lang="en-US" sz="8000" i="1">
                            <a:latin typeface="Cambria Math" panose="02040503050406030204" pitchFamily="18" charset="0"/>
                          </a:rPr>
                          <m:t>1</m:t>
                        </m:r>
                      </m:sub>
                    </m:sSub>
                    <m:r>
                      <a:rPr lang="en-US" sz="8000" i="1">
                        <a:latin typeface="Cambria Math" panose="02040503050406030204" pitchFamily="18" charset="0"/>
                      </a:rPr>
                      <m:t>,…,</m:t>
                    </m:r>
                    <m:sSub>
                      <m:sSubPr>
                        <m:ctrlPr>
                          <a:rPr lang="en-US" sz="8000" i="1">
                            <a:latin typeface="Cambria Math" panose="02040503050406030204" pitchFamily="18" charset="0"/>
                          </a:rPr>
                        </m:ctrlPr>
                      </m:sSubPr>
                      <m:e>
                        <m:r>
                          <a:rPr lang="en-US" sz="8000" i="1">
                            <a:latin typeface="Cambria Math" panose="02040503050406030204" pitchFamily="18" charset="0"/>
                          </a:rPr>
                          <m:t>𝑥</m:t>
                        </m:r>
                      </m:e>
                      <m:sub>
                        <m:r>
                          <a:rPr lang="en-US" sz="8000" i="1">
                            <a:latin typeface="Cambria Math" panose="02040503050406030204" pitchFamily="18" charset="0"/>
                          </a:rPr>
                          <m:t>𝑛</m:t>
                        </m:r>
                      </m:sub>
                    </m:sSub>
                    <m:r>
                      <a:rPr lang="en-US" sz="8000" b="0" i="1" smtClean="0">
                        <a:latin typeface="Cambria Math" panose="02040503050406030204" pitchFamily="18" charset="0"/>
                      </a:rPr>
                      <m:t>)</m:t>
                    </m:r>
                  </m:oMath>
                </a14:m>
                <a:endParaRPr lang="en-US" sz="8000" dirty="0"/>
              </a:p>
            </p:txBody>
          </p:sp>
        </mc:Choice>
        <mc:Fallback xmlns="">
          <p:sp>
            <p:nvSpPr>
              <p:cNvPr id="4" name="TextBox 3">
                <a:extLst>
                  <a:ext uri="{FF2B5EF4-FFF2-40B4-BE49-F238E27FC236}">
                    <a16:creationId xmlns:a16="http://schemas.microsoft.com/office/drawing/2014/main" id="{36C7C0EF-87F0-2D43-2B10-BB146DDBD05C}"/>
                  </a:ext>
                </a:extLst>
              </p:cNvPr>
              <p:cNvSpPr txBox="1">
                <a:spLocks noRot="1" noChangeAspect="1" noMove="1" noResize="1" noEditPoints="1" noAdjustHandles="1" noChangeArrowheads="1" noChangeShapeType="1" noTextEdit="1"/>
              </p:cNvSpPr>
              <p:nvPr/>
            </p:nvSpPr>
            <p:spPr>
              <a:xfrm>
                <a:off x="16899853" y="1338894"/>
                <a:ext cx="14442662" cy="2708428"/>
              </a:xfrm>
              <a:prstGeom prst="rect">
                <a:avLst/>
              </a:prstGeom>
              <a:blipFill>
                <a:blip r:embed="rId3"/>
                <a:stretch>
                  <a:fillRect l="-3339" t="-7009" b="-17290"/>
                </a:stretch>
              </a:blipFill>
              <a:ln w="25400" cap="flat">
                <a:noFill/>
                <a:miter lim="400000"/>
              </a:ln>
              <a:effectLst/>
            </p:spPr>
            <p:txBody>
              <a:bodyPr/>
              <a:lstStyle/>
              <a:p>
                <a:r>
                  <a:rPr lang="en-US">
                    <a:noFill/>
                  </a:rPr>
                  <a:t> </a:t>
                </a:r>
              </a:p>
            </p:txBody>
          </p:sp>
        </mc:Fallback>
      </mc:AlternateContent>
      <p:sp>
        <p:nvSpPr>
          <p:cNvPr id="11" name="Rounded Rectangle 10">
            <a:extLst>
              <a:ext uri="{FF2B5EF4-FFF2-40B4-BE49-F238E27FC236}">
                <a16:creationId xmlns:a16="http://schemas.microsoft.com/office/drawing/2014/main" id="{5FEBF244-A31C-FFE6-7281-D699130ED654}"/>
              </a:ext>
            </a:extLst>
          </p:cNvPr>
          <p:cNvSpPr/>
          <p:nvPr/>
        </p:nvSpPr>
        <p:spPr>
          <a:xfrm>
            <a:off x="3878275" y="9669269"/>
            <a:ext cx="2380468" cy="2092875"/>
          </a:xfrm>
          <a:prstGeom prst="roundRect">
            <a:avLst>
              <a:gd name="adj" fmla="val 6973"/>
            </a:avLst>
          </a:prstGeom>
          <a:solidFill>
            <a:srgbClr val="FFFFFF"/>
          </a:solidFill>
          <a:ln w="127000" cap="flat">
            <a:solidFill>
              <a:srgbClr val="DD002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ctr" defTabSz="2709333" rtl="0" fontAlgn="auto" latinLnBrk="0" hangingPunct="0">
              <a:lnSpc>
                <a:spcPct val="100000"/>
              </a:lnSpc>
              <a:spcBef>
                <a:spcPts val="0"/>
              </a:spcBef>
              <a:spcAft>
                <a:spcPts val="0"/>
              </a:spcAft>
              <a:buClrTx/>
              <a:buSzTx/>
              <a:buFontTx/>
              <a:buNone/>
              <a:tabLst/>
            </a:pPr>
            <a:endParaRPr kumimoji="0" lang="en-US" sz="9600" b="0" i="0" u="none" strike="noStrike" cap="none" spc="0" normalizeH="0" baseline="0" dirty="0">
              <a:ln>
                <a:noFill/>
              </a:ln>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3ADAAAF-D1CD-A331-8771-8ABF2034B639}"/>
                  </a:ext>
                </a:extLst>
              </p:cNvPr>
              <p:cNvSpPr txBox="1"/>
              <p:nvPr/>
            </p:nvSpPr>
            <p:spPr>
              <a:xfrm>
                <a:off x="4202739" y="9669268"/>
                <a:ext cx="1731540"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12000" b="0" i="1" u="none" strike="noStrike" cap="none" spc="0" normalizeH="0" baseline="0" smtClean="0">
                          <a:ln>
                            <a:noFill/>
                          </a:ln>
                          <a:solidFill>
                            <a:srgbClr val="DD0028"/>
                          </a:solidFill>
                          <a:effectLst/>
                          <a:uFillTx/>
                          <a:latin typeface="Cambria Math" panose="02040503050406030204" pitchFamily="18" charset="0"/>
                          <a:ea typeface="+mn-ea"/>
                          <a:cs typeface="+mn-cs"/>
                          <a:sym typeface="Calibri"/>
                        </a:rPr>
                        <m:t>𝒜</m:t>
                      </m:r>
                    </m:oMath>
                  </m:oMathPara>
                </a14:m>
                <a:endParaRPr kumimoji="0" lang="en-US" sz="12000" i="0" u="none" strike="noStrike" cap="none" spc="0" normalizeH="0" baseline="0" dirty="0">
                  <a:ln>
                    <a:noFill/>
                  </a:ln>
                  <a:solidFill>
                    <a:srgbClr val="DD0028"/>
                  </a:solidFill>
                  <a:effectLst/>
                  <a:uFillTx/>
                  <a:latin typeface="+mn-lt"/>
                  <a:ea typeface="+mn-ea"/>
                  <a:cs typeface="+mn-cs"/>
                  <a:sym typeface="Calibri"/>
                </a:endParaRPr>
              </a:p>
            </p:txBody>
          </p:sp>
        </mc:Choice>
        <mc:Fallback xmlns="">
          <p:sp>
            <p:nvSpPr>
              <p:cNvPr id="12" name="TextBox 11">
                <a:extLst>
                  <a:ext uri="{FF2B5EF4-FFF2-40B4-BE49-F238E27FC236}">
                    <a16:creationId xmlns:a16="http://schemas.microsoft.com/office/drawing/2014/main" id="{63ADAAAF-D1CD-A331-8771-8ABF2034B639}"/>
                  </a:ext>
                </a:extLst>
              </p:cNvPr>
              <p:cNvSpPr txBox="1">
                <a:spLocks noRot="1" noChangeAspect="1" noMove="1" noResize="1" noEditPoints="1" noAdjustHandles="1" noChangeArrowheads="1" noChangeShapeType="1" noTextEdit="1"/>
              </p:cNvSpPr>
              <p:nvPr/>
            </p:nvSpPr>
            <p:spPr>
              <a:xfrm>
                <a:off x="4202739" y="9669268"/>
                <a:ext cx="1731540" cy="2092875"/>
              </a:xfrm>
              <a:prstGeom prst="rect">
                <a:avLst/>
              </a:prstGeom>
              <a:blipFill>
                <a:blip r:embed="rId4"/>
                <a:stretch>
                  <a:fillRect l="-20290" r="-17391"/>
                </a:stretch>
              </a:blipFill>
              <a:ln w="25400" cap="flat">
                <a:noFill/>
                <a:miter lim="400000"/>
              </a:ln>
              <a:effectLst/>
            </p:spPr>
            <p:txBody>
              <a:bodyPr/>
              <a:lstStyle/>
              <a:p>
                <a:r>
                  <a:rPr lang="en-US">
                    <a:noFill/>
                  </a:rPr>
                  <a:t> </a:t>
                </a:r>
              </a:p>
            </p:txBody>
          </p:sp>
        </mc:Fallback>
      </mc:AlternateContent>
      <p:sp>
        <p:nvSpPr>
          <p:cNvPr id="13" name="Rounded Rectangle 12">
            <a:extLst>
              <a:ext uri="{FF2B5EF4-FFF2-40B4-BE49-F238E27FC236}">
                <a16:creationId xmlns:a16="http://schemas.microsoft.com/office/drawing/2014/main" id="{02085065-9037-5972-C2DC-B2FA9F6E1064}"/>
              </a:ext>
            </a:extLst>
          </p:cNvPr>
          <p:cNvSpPr/>
          <p:nvPr/>
        </p:nvSpPr>
        <p:spPr>
          <a:xfrm>
            <a:off x="2129063" y="7207814"/>
            <a:ext cx="8348870" cy="7951304"/>
          </a:xfrm>
          <a:prstGeom prst="roundRect">
            <a:avLst>
              <a:gd name="adj" fmla="val 3934"/>
            </a:avLst>
          </a:prstGeom>
          <a:noFill/>
          <a:ln w="1270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ctr" defTabSz="2709333" rtl="0" fontAlgn="auto" latinLnBrk="0" hangingPunct="0">
              <a:lnSpc>
                <a:spcPct val="100000"/>
              </a:lnSpc>
              <a:spcBef>
                <a:spcPts val="0"/>
              </a:spcBef>
              <a:spcAft>
                <a:spcPts val="0"/>
              </a:spcAft>
              <a:buClrTx/>
              <a:buSzTx/>
              <a:buFontTx/>
              <a:buNone/>
              <a:tabLst/>
            </a:pPr>
            <a:endParaRPr kumimoji="0" lang="en-US" sz="96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7134AB1-3912-B4E0-5AD0-BC150708867A}"/>
                  </a:ext>
                </a:extLst>
              </p:cNvPr>
              <p:cNvSpPr txBox="1"/>
              <p:nvPr/>
            </p:nvSpPr>
            <p:spPr>
              <a:xfrm>
                <a:off x="6938516" y="8320995"/>
                <a:ext cx="142982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acc>
                        <m:accPr>
                          <m:chr m:val="⃗"/>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acc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acc>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4" name="TextBox 13">
                <a:extLst>
                  <a:ext uri="{FF2B5EF4-FFF2-40B4-BE49-F238E27FC236}">
                    <a16:creationId xmlns:a16="http://schemas.microsoft.com/office/drawing/2014/main" id="{17134AB1-3912-B4E0-5AD0-BC150708867A}"/>
                  </a:ext>
                </a:extLst>
              </p:cNvPr>
              <p:cNvSpPr txBox="1">
                <a:spLocks noRot="1" noChangeAspect="1" noMove="1" noResize="1" noEditPoints="1" noAdjustHandles="1" noChangeArrowheads="1" noChangeShapeType="1" noTextEdit="1"/>
              </p:cNvSpPr>
              <p:nvPr/>
            </p:nvSpPr>
            <p:spPr>
              <a:xfrm>
                <a:off x="6938516" y="8320995"/>
                <a:ext cx="1429821" cy="1723543"/>
              </a:xfrm>
              <a:prstGeom prst="rect">
                <a:avLst/>
              </a:prstGeom>
              <a:blipFill>
                <a:blip r:embed="rId5"/>
                <a:stretch>
                  <a:fillRect l="-1754" t="-24818"/>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4258859-C02D-818C-687D-36D9154BA20B}"/>
                  </a:ext>
                </a:extLst>
              </p:cNvPr>
              <p:cNvSpPr txBox="1"/>
              <p:nvPr/>
            </p:nvSpPr>
            <p:spPr>
              <a:xfrm>
                <a:off x="6790802" y="9669268"/>
                <a:ext cx="1866814"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5" name="TextBox 14">
                <a:extLst>
                  <a:ext uri="{FF2B5EF4-FFF2-40B4-BE49-F238E27FC236}">
                    <a16:creationId xmlns:a16="http://schemas.microsoft.com/office/drawing/2014/main" id="{44258859-C02D-818C-687D-36D9154BA20B}"/>
                  </a:ext>
                </a:extLst>
              </p:cNvPr>
              <p:cNvSpPr txBox="1">
                <a:spLocks noRot="1" noChangeAspect="1" noMove="1" noResize="1" noEditPoints="1" noAdjustHandles="1" noChangeArrowheads="1" noChangeShapeType="1" noTextEdit="1"/>
              </p:cNvSpPr>
              <p:nvPr/>
            </p:nvSpPr>
            <p:spPr>
              <a:xfrm>
                <a:off x="6790802" y="9669268"/>
                <a:ext cx="1866814" cy="1723543"/>
              </a:xfrm>
              <a:prstGeom prst="rect">
                <a:avLst/>
              </a:prstGeom>
              <a:blipFill>
                <a:blip r:embed="rId6"/>
                <a:stretch>
                  <a:fillRect/>
                </a:stretch>
              </a:blipFill>
              <a:ln w="25400" cap="flat">
                <a:noFill/>
                <a:miter lim="400000"/>
              </a:ln>
              <a:effectLst/>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18F305AD-835B-DC96-29BA-A57403B1D873}"/>
              </a:ext>
            </a:extLst>
          </p:cNvPr>
          <p:cNvCxnSpPr>
            <a:cxnSpLocks/>
            <a:stCxn id="12" idx="2"/>
          </p:cNvCxnSpPr>
          <p:nvPr/>
        </p:nvCxnSpPr>
        <p:spPr>
          <a:xfrm>
            <a:off x="5068509" y="11762143"/>
            <a:ext cx="400102" cy="1634486"/>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8781A9E-8536-7668-AC2F-84731E138C7E}"/>
                  </a:ext>
                </a:extLst>
              </p:cNvPr>
              <p:cNvSpPr txBox="1"/>
              <p:nvPr/>
            </p:nvSpPr>
            <p:spPr>
              <a:xfrm>
                <a:off x="3840528" y="13110416"/>
                <a:ext cx="4817088"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9600" b="0" i="1" smtClean="0">
                              <a:latin typeface="Cambria Math" panose="02040503050406030204" pitchFamily="18" charset="0"/>
                            </a:rPr>
                          </m:ctrlPr>
                        </m:sSubPr>
                        <m:e>
                          <m:acc>
                            <m:accPr>
                              <m:chr m:val="̂"/>
                              <m:ctrlPr>
                                <a:rPr lang="en-US" sz="9600" b="0" i="1" smtClean="0">
                                  <a:latin typeface="Cambria Math" panose="02040503050406030204" pitchFamily="18" charset="0"/>
                                </a:rPr>
                              </m:ctrlPr>
                            </m:accPr>
                            <m:e>
                              <m:r>
                                <a:rPr lang="en-US" sz="9600" b="0" i="1" smtClean="0">
                                  <a:latin typeface="Cambria Math" panose="02040503050406030204" pitchFamily="18" charset="0"/>
                                </a:rPr>
                                <m:t>𝑥</m:t>
                              </m:r>
                            </m:e>
                          </m:acc>
                        </m:e>
                        <m:sub>
                          <m:r>
                            <a:rPr lang="en-US" sz="9600" b="0" i="1" smtClean="0">
                              <a:latin typeface="Cambria Math" panose="02040503050406030204" pitchFamily="18" charset="0"/>
                            </a:rPr>
                            <m:t>1</m:t>
                          </m:r>
                        </m:sub>
                      </m:sSub>
                      <m:r>
                        <a:rPr lang="en-US" sz="9600" b="0" i="1" smtClean="0">
                          <a:latin typeface="Cambria Math" panose="02040503050406030204" pitchFamily="18" charset="0"/>
                        </a:rPr>
                        <m:t>,…,</m:t>
                      </m:r>
                      <m:sSub>
                        <m:sSubPr>
                          <m:ctrlPr>
                            <a:rPr lang="en-US" sz="9600" i="1">
                              <a:latin typeface="Cambria Math" panose="02040503050406030204" pitchFamily="18" charset="0"/>
                            </a:rPr>
                          </m:ctrlPr>
                        </m:sSub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sub>
                          <m:r>
                            <a:rPr lang="en-US" sz="9600" b="0" i="1" smtClean="0">
                              <a:latin typeface="Cambria Math" panose="02040503050406030204" pitchFamily="18" charset="0"/>
                            </a:rPr>
                            <m:t>𝑛</m:t>
                          </m:r>
                        </m:sub>
                      </m:sSub>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7" name="TextBox 16">
                <a:extLst>
                  <a:ext uri="{FF2B5EF4-FFF2-40B4-BE49-F238E27FC236}">
                    <a16:creationId xmlns:a16="http://schemas.microsoft.com/office/drawing/2014/main" id="{C8781A9E-8536-7668-AC2F-84731E138C7E}"/>
                  </a:ext>
                </a:extLst>
              </p:cNvPr>
              <p:cNvSpPr txBox="1">
                <a:spLocks noRot="1" noChangeAspect="1" noMove="1" noResize="1" noEditPoints="1" noAdjustHandles="1" noChangeArrowheads="1" noChangeShapeType="1" noTextEdit="1"/>
              </p:cNvSpPr>
              <p:nvPr/>
            </p:nvSpPr>
            <p:spPr>
              <a:xfrm>
                <a:off x="3840528" y="13110416"/>
                <a:ext cx="4817088" cy="1723543"/>
              </a:xfrm>
              <a:prstGeom prst="rect">
                <a:avLst/>
              </a:prstGeom>
              <a:blipFill>
                <a:blip r:embed="rId7"/>
                <a:stretch>
                  <a:fillRect l="-2895" t="-8088" b="-4412"/>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B1D6FB7-7FC5-3977-79FB-95DEE769F213}"/>
                  </a:ext>
                </a:extLst>
              </p:cNvPr>
              <p:cNvSpPr txBox="1"/>
              <p:nvPr/>
            </p:nvSpPr>
            <p:spPr>
              <a:xfrm>
                <a:off x="2743143" y="7405118"/>
                <a:ext cx="1459596" cy="193899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2000" b="0" i="1" u="none" strike="noStrike" cap="none" spc="0" normalizeH="0" baseline="0" smtClean="0">
                          <a:ln>
                            <a:noFill/>
                          </a:ln>
                          <a:solidFill>
                            <a:schemeClr val="tx1"/>
                          </a:solidFill>
                          <a:effectLst/>
                          <a:uFillTx/>
                          <a:latin typeface="Cambria Math" panose="02040503050406030204" pitchFamily="18" charset="0"/>
                          <a:sym typeface="Calibri"/>
                        </a:rPr>
                        <m:t>ℬ</m:t>
                      </m:r>
                    </m:oMath>
                  </m:oMathPara>
                </a14:m>
                <a:endParaRPr lang="en-US" sz="12000" dirty="0"/>
              </a:p>
            </p:txBody>
          </p:sp>
        </mc:Choice>
        <mc:Fallback xmlns="">
          <p:sp>
            <p:nvSpPr>
              <p:cNvPr id="26" name="TextBox 25">
                <a:extLst>
                  <a:ext uri="{FF2B5EF4-FFF2-40B4-BE49-F238E27FC236}">
                    <a16:creationId xmlns:a16="http://schemas.microsoft.com/office/drawing/2014/main" id="{7B1D6FB7-7FC5-3977-79FB-95DEE769F213}"/>
                  </a:ext>
                </a:extLst>
              </p:cNvPr>
              <p:cNvSpPr txBox="1">
                <a:spLocks noRot="1" noChangeAspect="1" noMove="1" noResize="1" noEditPoints="1" noAdjustHandles="1" noChangeArrowheads="1" noChangeShapeType="1" noTextEdit="1"/>
              </p:cNvSpPr>
              <p:nvPr/>
            </p:nvSpPr>
            <p:spPr>
              <a:xfrm>
                <a:off x="2743143" y="7405118"/>
                <a:ext cx="1459596" cy="1938992"/>
              </a:xfrm>
              <a:prstGeom prst="rect">
                <a:avLst/>
              </a:prstGeom>
              <a:blipFill>
                <a:blip r:embed="rId8"/>
                <a:stretch>
                  <a:fillRect l="-22609" r="-20000" b="-3922"/>
                </a:stretch>
              </a:blipFill>
              <a:ln w="25400" cap="flat">
                <a:noFill/>
                <a:miter lim="400000"/>
              </a:ln>
              <a:effectLst/>
            </p:spPr>
            <p:txBody>
              <a:bodyPr/>
              <a:lstStyle/>
              <a:p>
                <a:r>
                  <a:rPr lang="en-US">
                    <a:noFill/>
                  </a:rPr>
                  <a:t> </a:t>
                </a:r>
              </a:p>
            </p:txBody>
          </p:sp>
        </mc:Fallback>
      </mc:AlternateContent>
      <p:sp>
        <p:nvSpPr>
          <p:cNvPr id="27" name="Rounded Rectangle 26">
            <a:extLst>
              <a:ext uri="{FF2B5EF4-FFF2-40B4-BE49-F238E27FC236}">
                <a16:creationId xmlns:a16="http://schemas.microsoft.com/office/drawing/2014/main" id="{29A3A9D5-0ECA-4057-B995-0417080AE93D}"/>
              </a:ext>
            </a:extLst>
          </p:cNvPr>
          <p:cNvSpPr/>
          <p:nvPr/>
        </p:nvSpPr>
        <p:spPr>
          <a:xfrm>
            <a:off x="22851092" y="9669269"/>
            <a:ext cx="2380468" cy="2092875"/>
          </a:xfrm>
          <a:prstGeom prst="roundRect">
            <a:avLst>
              <a:gd name="adj" fmla="val 6973"/>
            </a:avLst>
          </a:prstGeom>
          <a:solidFill>
            <a:srgbClr val="FFFFFF"/>
          </a:solidFill>
          <a:ln w="127000" cap="flat">
            <a:solidFill>
              <a:srgbClr val="DD002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ctr" defTabSz="2709333" rtl="0" fontAlgn="auto" latinLnBrk="0" hangingPunct="0">
              <a:lnSpc>
                <a:spcPct val="100000"/>
              </a:lnSpc>
              <a:spcBef>
                <a:spcPts val="0"/>
              </a:spcBef>
              <a:spcAft>
                <a:spcPts val="0"/>
              </a:spcAft>
              <a:buClrTx/>
              <a:buSzTx/>
              <a:buFontTx/>
              <a:buNone/>
              <a:tabLst/>
            </a:pPr>
            <a:endParaRPr kumimoji="0" lang="en-US" sz="9600" b="0" i="0" u="none" strike="noStrike" cap="none" spc="0" normalizeH="0" baseline="0" dirty="0">
              <a:ln>
                <a:noFill/>
              </a:ln>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5250D8C-B73B-01B1-7856-05AC109C46F2}"/>
                  </a:ext>
                </a:extLst>
              </p:cNvPr>
              <p:cNvSpPr txBox="1"/>
              <p:nvPr/>
            </p:nvSpPr>
            <p:spPr>
              <a:xfrm>
                <a:off x="23175556" y="9669268"/>
                <a:ext cx="1731540"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12000" b="0" i="1" u="none" strike="noStrike" cap="none" spc="0" normalizeH="0" baseline="0" smtClean="0">
                          <a:ln>
                            <a:noFill/>
                          </a:ln>
                          <a:solidFill>
                            <a:srgbClr val="DD0028"/>
                          </a:solidFill>
                          <a:effectLst/>
                          <a:uFillTx/>
                          <a:latin typeface="Cambria Math" panose="02040503050406030204" pitchFamily="18" charset="0"/>
                          <a:ea typeface="+mn-ea"/>
                          <a:cs typeface="+mn-cs"/>
                          <a:sym typeface="Calibri"/>
                        </a:rPr>
                        <m:t>𝒜</m:t>
                      </m:r>
                    </m:oMath>
                  </m:oMathPara>
                </a14:m>
                <a:endParaRPr kumimoji="0" lang="en-US" sz="12000" i="0" u="none" strike="noStrike" cap="none" spc="0" normalizeH="0" baseline="0" dirty="0">
                  <a:ln>
                    <a:noFill/>
                  </a:ln>
                  <a:solidFill>
                    <a:srgbClr val="DD0028"/>
                  </a:solidFill>
                  <a:effectLst/>
                  <a:uFillTx/>
                  <a:latin typeface="+mn-lt"/>
                  <a:ea typeface="+mn-ea"/>
                  <a:cs typeface="+mn-cs"/>
                  <a:sym typeface="Calibri"/>
                </a:endParaRPr>
              </a:p>
            </p:txBody>
          </p:sp>
        </mc:Choice>
        <mc:Fallback xmlns="">
          <p:sp>
            <p:nvSpPr>
              <p:cNvPr id="28" name="TextBox 27">
                <a:extLst>
                  <a:ext uri="{FF2B5EF4-FFF2-40B4-BE49-F238E27FC236}">
                    <a16:creationId xmlns:a16="http://schemas.microsoft.com/office/drawing/2014/main" id="{05250D8C-B73B-01B1-7856-05AC109C46F2}"/>
                  </a:ext>
                </a:extLst>
              </p:cNvPr>
              <p:cNvSpPr txBox="1">
                <a:spLocks noRot="1" noChangeAspect="1" noMove="1" noResize="1" noEditPoints="1" noAdjustHandles="1" noChangeArrowheads="1" noChangeShapeType="1" noTextEdit="1"/>
              </p:cNvSpPr>
              <p:nvPr/>
            </p:nvSpPr>
            <p:spPr>
              <a:xfrm>
                <a:off x="23175556" y="9669268"/>
                <a:ext cx="1731540" cy="2092875"/>
              </a:xfrm>
              <a:prstGeom prst="rect">
                <a:avLst/>
              </a:prstGeom>
              <a:blipFill>
                <a:blip r:embed="rId9"/>
                <a:stretch>
                  <a:fillRect l="-20290" r="-16667"/>
                </a:stretch>
              </a:blipFill>
              <a:ln w="25400" cap="flat">
                <a:noFill/>
                <a:miter lim="400000"/>
              </a:ln>
              <a:effectLst/>
            </p:spPr>
            <p:txBody>
              <a:bodyPr/>
              <a:lstStyle/>
              <a:p>
                <a:r>
                  <a:rPr lang="en-US">
                    <a:noFill/>
                  </a:rPr>
                  <a:t> </a:t>
                </a:r>
              </a:p>
            </p:txBody>
          </p:sp>
        </mc:Fallback>
      </mc:AlternateContent>
      <p:sp>
        <p:nvSpPr>
          <p:cNvPr id="29" name="Rounded Rectangle 28">
            <a:extLst>
              <a:ext uri="{FF2B5EF4-FFF2-40B4-BE49-F238E27FC236}">
                <a16:creationId xmlns:a16="http://schemas.microsoft.com/office/drawing/2014/main" id="{EBE0A061-01A4-F34B-5A35-B28B0058E670}"/>
              </a:ext>
            </a:extLst>
          </p:cNvPr>
          <p:cNvSpPr/>
          <p:nvPr/>
        </p:nvSpPr>
        <p:spPr>
          <a:xfrm>
            <a:off x="21101880" y="7207814"/>
            <a:ext cx="8348870" cy="7951304"/>
          </a:xfrm>
          <a:prstGeom prst="roundRect">
            <a:avLst>
              <a:gd name="adj" fmla="val 3934"/>
            </a:avLst>
          </a:prstGeom>
          <a:noFill/>
          <a:ln w="1270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ctr" defTabSz="2709333" rtl="0" fontAlgn="auto" latinLnBrk="0" hangingPunct="0">
              <a:lnSpc>
                <a:spcPct val="100000"/>
              </a:lnSpc>
              <a:spcBef>
                <a:spcPts val="0"/>
              </a:spcBef>
              <a:spcAft>
                <a:spcPts val="0"/>
              </a:spcAft>
              <a:buClrTx/>
              <a:buSzTx/>
              <a:buFontTx/>
              <a:buNone/>
              <a:tabLst/>
            </a:pPr>
            <a:endParaRPr kumimoji="0" lang="en-US" sz="96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39DE6EB-3E03-3993-B859-8A41A7043EA5}"/>
                  </a:ext>
                </a:extLst>
              </p:cNvPr>
              <p:cNvSpPr txBox="1"/>
              <p:nvPr/>
            </p:nvSpPr>
            <p:spPr>
              <a:xfrm>
                <a:off x="25556024" y="8113965"/>
                <a:ext cx="2967265"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acc>
                        <m:accPr>
                          <m:chr m:val="⃗"/>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acc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acc>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0" name="TextBox 29">
                <a:extLst>
                  <a:ext uri="{FF2B5EF4-FFF2-40B4-BE49-F238E27FC236}">
                    <a16:creationId xmlns:a16="http://schemas.microsoft.com/office/drawing/2014/main" id="{B39DE6EB-3E03-3993-B859-8A41A7043EA5}"/>
                  </a:ext>
                </a:extLst>
              </p:cNvPr>
              <p:cNvSpPr txBox="1">
                <a:spLocks noRot="1" noChangeAspect="1" noMove="1" noResize="1" noEditPoints="1" noAdjustHandles="1" noChangeArrowheads="1" noChangeShapeType="1" noTextEdit="1"/>
              </p:cNvSpPr>
              <p:nvPr/>
            </p:nvSpPr>
            <p:spPr>
              <a:xfrm>
                <a:off x="25556024" y="8113965"/>
                <a:ext cx="2967265" cy="1723543"/>
              </a:xfrm>
              <a:prstGeom prst="rect">
                <a:avLst/>
              </a:prstGeom>
              <a:blipFill>
                <a:blip r:embed="rId10"/>
                <a:stretch>
                  <a:fillRect t="-24088" b="-730"/>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78D6206-1A63-F557-0995-5ECFC6DB868E}"/>
                  </a:ext>
                </a:extLst>
              </p:cNvPr>
              <p:cNvSpPr txBox="1"/>
              <p:nvPr/>
            </p:nvSpPr>
            <p:spPr>
              <a:xfrm>
                <a:off x="25763619" y="9669268"/>
                <a:ext cx="1866814"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1" name="TextBox 30">
                <a:extLst>
                  <a:ext uri="{FF2B5EF4-FFF2-40B4-BE49-F238E27FC236}">
                    <a16:creationId xmlns:a16="http://schemas.microsoft.com/office/drawing/2014/main" id="{178D6206-1A63-F557-0995-5ECFC6DB868E}"/>
                  </a:ext>
                </a:extLst>
              </p:cNvPr>
              <p:cNvSpPr txBox="1">
                <a:spLocks noRot="1" noChangeAspect="1" noMove="1" noResize="1" noEditPoints="1" noAdjustHandles="1" noChangeArrowheads="1" noChangeShapeType="1" noTextEdit="1"/>
              </p:cNvSpPr>
              <p:nvPr/>
            </p:nvSpPr>
            <p:spPr>
              <a:xfrm>
                <a:off x="25763619" y="9669268"/>
                <a:ext cx="1866814" cy="1723543"/>
              </a:xfrm>
              <a:prstGeom prst="rect">
                <a:avLst/>
              </a:prstGeom>
              <a:blipFill>
                <a:blip r:embed="rId6"/>
                <a:stretch>
                  <a:fillRect/>
                </a:stretch>
              </a:blipFill>
              <a:ln w="25400" cap="flat">
                <a:noFill/>
                <a:miter lim="400000"/>
              </a:ln>
              <a:effectLst/>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712D46BF-FA02-B486-F6B7-8809708063D6}"/>
              </a:ext>
            </a:extLst>
          </p:cNvPr>
          <p:cNvCxnSpPr>
            <a:cxnSpLocks/>
          </p:cNvCxnSpPr>
          <p:nvPr/>
        </p:nvCxnSpPr>
        <p:spPr>
          <a:xfrm>
            <a:off x="24041326" y="11718622"/>
            <a:ext cx="400102" cy="1634486"/>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29E67D3-B736-E0C1-F046-7C1F0EBE9A67}"/>
                  </a:ext>
                </a:extLst>
              </p:cNvPr>
              <p:cNvSpPr txBox="1"/>
              <p:nvPr/>
            </p:nvSpPr>
            <p:spPr>
              <a:xfrm>
                <a:off x="22813345" y="13110416"/>
                <a:ext cx="4817088"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9600" b="0" i="1" smtClean="0">
                              <a:latin typeface="Cambria Math" panose="02040503050406030204" pitchFamily="18" charset="0"/>
                            </a:rPr>
                          </m:ctrlPr>
                        </m:sSubPr>
                        <m:e>
                          <m:acc>
                            <m:accPr>
                              <m:chr m:val="̂"/>
                              <m:ctrlPr>
                                <a:rPr lang="en-US" sz="9600" b="0" i="1" smtClean="0">
                                  <a:latin typeface="Cambria Math" panose="02040503050406030204" pitchFamily="18" charset="0"/>
                                </a:rPr>
                              </m:ctrlPr>
                            </m:accPr>
                            <m:e>
                              <m:r>
                                <a:rPr lang="en-US" sz="9600" b="0" i="1" smtClean="0">
                                  <a:latin typeface="Cambria Math" panose="02040503050406030204" pitchFamily="18" charset="0"/>
                                </a:rPr>
                                <m:t>𝑥</m:t>
                              </m:r>
                            </m:e>
                          </m:acc>
                        </m:e>
                        <m:sub>
                          <m:r>
                            <a:rPr lang="en-US" sz="9600" b="0" i="1" smtClean="0">
                              <a:latin typeface="Cambria Math" panose="02040503050406030204" pitchFamily="18" charset="0"/>
                            </a:rPr>
                            <m:t>1</m:t>
                          </m:r>
                        </m:sub>
                      </m:sSub>
                      <m:r>
                        <a:rPr lang="en-US" sz="9600" b="0" i="1" smtClean="0">
                          <a:latin typeface="Cambria Math" panose="02040503050406030204" pitchFamily="18" charset="0"/>
                        </a:rPr>
                        <m:t>,…,</m:t>
                      </m:r>
                      <m:sSub>
                        <m:sSubPr>
                          <m:ctrlPr>
                            <a:rPr lang="en-US" sz="9600" i="1">
                              <a:latin typeface="Cambria Math" panose="02040503050406030204" pitchFamily="18" charset="0"/>
                            </a:rPr>
                          </m:ctrlPr>
                        </m:sSub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sub>
                          <m:r>
                            <a:rPr lang="en-US" sz="9600" b="0" i="1" smtClean="0">
                              <a:latin typeface="Cambria Math" panose="02040503050406030204" pitchFamily="18" charset="0"/>
                            </a:rPr>
                            <m:t>𝑛</m:t>
                          </m:r>
                        </m:sub>
                      </m:sSub>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3" name="TextBox 32">
                <a:extLst>
                  <a:ext uri="{FF2B5EF4-FFF2-40B4-BE49-F238E27FC236}">
                    <a16:creationId xmlns:a16="http://schemas.microsoft.com/office/drawing/2014/main" id="{E29E67D3-B736-E0C1-F046-7C1F0EBE9A67}"/>
                  </a:ext>
                </a:extLst>
              </p:cNvPr>
              <p:cNvSpPr txBox="1">
                <a:spLocks noRot="1" noChangeAspect="1" noMove="1" noResize="1" noEditPoints="1" noAdjustHandles="1" noChangeArrowheads="1" noChangeShapeType="1" noTextEdit="1"/>
              </p:cNvSpPr>
              <p:nvPr/>
            </p:nvSpPr>
            <p:spPr>
              <a:xfrm>
                <a:off x="22813345" y="13110416"/>
                <a:ext cx="4817088" cy="1723543"/>
              </a:xfrm>
              <a:prstGeom prst="rect">
                <a:avLst/>
              </a:prstGeom>
              <a:blipFill>
                <a:blip r:embed="rId11"/>
                <a:stretch>
                  <a:fillRect l="-2895" t="-8088" b="-4412"/>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A53E41C-AC6D-6782-3CDE-D17CA6A2889E}"/>
                  </a:ext>
                </a:extLst>
              </p:cNvPr>
              <p:cNvSpPr txBox="1"/>
              <p:nvPr/>
            </p:nvSpPr>
            <p:spPr>
              <a:xfrm>
                <a:off x="21715960" y="7405118"/>
                <a:ext cx="1459596" cy="193899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2000" b="0" i="1" u="none" strike="noStrike" cap="none" spc="0" normalizeH="0" baseline="0" smtClean="0">
                          <a:ln>
                            <a:noFill/>
                          </a:ln>
                          <a:solidFill>
                            <a:schemeClr val="tx1"/>
                          </a:solidFill>
                          <a:effectLst/>
                          <a:uFillTx/>
                          <a:latin typeface="Cambria Math" panose="02040503050406030204" pitchFamily="18" charset="0"/>
                          <a:sym typeface="Calibri"/>
                        </a:rPr>
                        <m:t>ℬ</m:t>
                      </m:r>
                    </m:oMath>
                  </m:oMathPara>
                </a14:m>
                <a:endParaRPr lang="en-US" sz="12000" dirty="0"/>
              </a:p>
            </p:txBody>
          </p:sp>
        </mc:Choice>
        <mc:Fallback xmlns="">
          <p:sp>
            <p:nvSpPr>
              <p:cNvPr id="34" name="TextBox 33">
                <a:extLst>
                  <a:ext uri="{FF2B5EF4-FFF2-40B4-BE49-F238E27FC236}">
                    <a16:creationId xmlns:a16="http://schemas.microsoft.com/office/drawing/2014/main" id="{4A53E41C-AC6D-6782-3CDE-D17CA6A2889E}"/>
                  </a:ext>
                </a:extLst>
              </p:cNvPr>
              <p:cNvSpPr txBox="1">
                <a:spLocks noRot="1" noChangeAspect="1" noMove="1" noResize="1" noEditPoints="1" noAdjustHandles="1" noChangeArrowheads="1" noChangeShapeType="1" noTextEdit="1"/>
              </p:cNvSpPr>
              <p:nvPr/>
            </p:nvSpPr>
            <p:spPr>
              <a:xfrm>
                <a:off x="21715960" y="7405118"/>
                <a:ext cx="1459596" cy="1938992"/>
              </a:xfrm>
              <a:prstGeom prst="rect">
                <a:avLst/>
              </a:prstGeom>
              <a:blipFill>
                <a:blip r:embed="rId12"/>
                <a:stretch>
                  <a:fillRect l="-22414" r="-19828" b="-3922"/>
                </a:stretch>
              </a:blipFill>
              <a:ln w="25400" cap="flat">
                <a:noFill/>
                <a:miter lim="400000"/>
              </a:ln>
              <a:effectLst/>
            </p:spPr>
            <p:txBody>
              <a:bodyPr/>
              <a:lstStyle/>
              <a:p>
                <a:r>
                  <a:rPr lang="en-US">
                    <a:noFill/>
                  </a:rPr>
                  <a:t> </a:t>
                </a:r>
              </a:p>
            </p:txBody>
          </p:sp>
        </mc:Fallback>
      </mc:AlternateContent>
      <p:sp>
        <p:nvSpPr>
          <p:cNvPr id="38" name="Freeform 37">
            <a:extLst>
              <a:ext uri="{FF2B5EF4-FFF2-40B4-BE49-F238E27FC236}">
                <a16:creationId xmlns:a16="http://schemas.microsoft.com/office/drawing/2014/main" id="{08F5FC76-55E9-C204-E714-FD2756FAA17D}"/>
              </a:ext>
            </a:extLst>
          </p:cNvPr>
          <p:cNvSpPr/>
          <p:nvPr/>
        </p:nvSpPr>
        <p:spPr>
          <a:xfrm>
            <a:off x="8138048" y="6334164"/>
            <a:ext cx="18379552" cy="1993719"/>
          </a:xfrm>
          <a:custGeom>
            <a:avLst/>
            <a:gdLst>
              <a:gd name="connsiteX0" fmla="*/ 0 w 10137914"/>
              <a:gd name="connsiteY0" fmla="*/ 2028441 h 2028441"/>
              <a:gd name="connsiteX1" fmla="*/ 4731027 w 10137914"/>
              <a:gd name="connsiteY1" fmla="*/ 858 h 2028441"/>
              <a:gd name="connsiteX2" fmla="*/ 10137914 w 10137914"/>
              <a:gd name="connsiteY2" fmla="*/ 1829658 h 2028441"/>
            </a:gdLst>
            <a:ahLst/>
            <a:cxnLst>
              <a:cxn ang="0">
                <a:pos x="connsiteX0" y="connsiteY0"/>
              </a:cxn>
              <a:cxn ang="0">
                <a:pos x="connsiteX1" y="connsiteY1"/>
              </a:cxn>
              <a:cxn ang="0">
                <a:pos x="connsiteX2" y="connsiteY2"/>
              </a:cxn>
            </a:cxnLst>
            <a:rect l="l" t="t" r="r" b="b"/>
            <a:pathLst>
              <a:path w="10137914" h="2028441">
                <a:moveTo>
                  <a:pt x="0" y="2028441"/>
                </a:moveTo>
                <a:cubicBezTo>
                  <a:pt x="1520687" y="1031214"/>
                  <a:pt x="3041375" y="33988"/>
                  <a:pt x="4731027" y="858"/>
                </a:cubicBezTo>
                <a:cubicBezTo>
                  <a:pt x="6420679" y="-32272"/>
                  <a:pt x="8279296" y="898693"/>
                  <a:pt x="10137914" y="1829658"/>
                </a:cubicBezTo>
              </a:path>
            </a:pathLst>
          </a:custGeom>
          <a:noFill/>
          <a:ln w="1270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DB9604FD-EF33-8887-A557-D25AAF257CFD}"/>
                  </a:ext>
                </a:extLst>
              </p:cNvPr>
              <p:cNvSpPr txBox="1"/>
              <p:nvPr/>
            </p:nvSpPr>
            <p:spPr>
              <a:xfrm>
                <a:off x="1309826" y="2107253"/>
                <a:ext cx="13624240" cy="15696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600" dirty="0"/>
                  <a:t>For </a:t>
                </a:r>
                <a14:m>
                  <m:oMath xmlns:m="http://schemas.openxmlformats.org/officeDocument/2006/math">
                    <m:acc>
                      <m:accPr>
                        <m:chr m:val="⃗"/>
                        <m:ctrlPr>
                          <a:rPr kumimoji="0" lang="en-US" sz="9600" b="0" i="1" u="none" strike="noStrike" cap="none" spc="0" normalizeH="0" baseline="0" smtClean="0">
                            <a:ln>
                              <a:noFill/>
                            </a:ln>
                            <a:solidFill>
                              <a:srgbClr val="000000"/>
                            </a:solidFill>
                            <a:effectLst/>
                            <a:uFillTx/>
                            <a:latin typeface="Cambria Math" panose="02040503050406030204" pitchFamily="18" charset="0"/>
                            <a:sym typeface="Calibri"/>
                          </a:rPr>
                        </m:ctrlPr>
                      </m:accPr>
                      <m:e>
                        <m:r>
                          <a:rPr kumimoji="0" lang="en-US" sz="9600" b="0" i="1" u="none" strike="noStrike" cap="none" spc="0" normalizeH="0" baseline="0" smtClean="0">
                            <a:ln>
                              <a:noFill/>
                            </a:ln>
                            <a:solidFill>
                              <a:srgbClr val="000000"/>
                            </a:solidFill>
                            <a:effectLst/>
                            <a:uFillTx/>
                            <a:latin typeface="Cambria Math" panose="02040503050406030204" pitchFamily="18" charset="0"/>
                            <a:sym typeface="Calibri"/>
                          </a:rPr>
                          <m:t>𝑥</m:t>
                        </m:r>
                      </m:e>
                    </m:acc>
                  </m:oMath>
                </a14:m>
                <a:r>
                  <a:rPr lang="en-US" sz="9600" dirty="0"/>
                  <a:t> that makes </a:t>
                </a:r>
                <a14:m>
                  <m:oMath xmlns:m="http://schemas.openxmlformats.org/officeDocument/2006/math">
                    <m:r>
                      <a:rPr lang="en-US" sz="9600" i="1" smtClean="0">
                        <a:solidFill>
                          <a:srgbClr val="DD0028"/>
                        </a:solidFill>
                        <a:latin typeface="Cambria Math" panose="02040503050406030204" pitchFamily="18" charset="0"/>
                      </a:rPr>
                      <m:t>𝒜</m:t>
                    </m:r>
                  </m:oMath>
                </a14:m>
                <a:r>
                  <a:rPr lang="en-US" sz="9600" dirty="0">
                    <a:solidFill>
                      <a:srgbClr val="DD0028"/>
                    </a:solidFill>
                  </a:rPr>
                  <a:t> </a:t>
                </a:r>
                <a:r>
                  <a:rPr lang="en-US" sz="9600" dirty="0">
                    <a:solidFill>
                      <a:schemeClr val="tx1"/>
                    </a:solidFill>
                  </a:rPr>
                  <a:t>win</a:t>
                </a:r>
              </a:p>
            </p:txBody>
          </p:sp>
        </mc:Choice>
        <mc:Fallback>
          <p:sp>
            <p:nvSpPr>
              <p:cNvPr id="45" name="TextBox 44">
                <a:extLst>
                  <a:ext uri="{FF2B5EF4-FFF2-40B4-BE49-F238E27FC236}">
                    <a16:creationId xmlns:a16="http://schemas.microsoft.com/office/drawing/2014/main" id="{DB9604FD-EF33-8887-A557-D25AAF257CFD}"/>
                  </a:ext>
                </a:extLst>
              </p:cNvPr>
              <p:cNvSpPr txBox="1">
                <a:spLocks noRot="1" noChangeAspect="1" noMove="1" noResize="1" noEditPoints="1" noAdjustHandles="1" noChangeArrowheads="1" noChangeShapeType="1" noTextEdit="1"/>
              </p:cNvSpPr>
              <p:nvPr/>
            </p:nvSpPr>
            <p:spPr>
              <a:xfrm>
                <a:off x="1309826" y="2107253"/>
                <a:ext cx="13624240" cy="1569660"/>
              </a:xfrm>
              <a:prstGeom prst="rect">
                <a:avLst/>
              </a:prstGeom>
              <a:blipFill>
                <a:blip r:embed="rId13"/>
                <a:stretch>
                  <a:fillRect l="-4753" t="-32258" b="-42742"/>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091CC1E-CE8B-A42F-27AF-D8F0D7040D2E}"/>
                  </a:ext>
                </a:extLst>
              </p:cNvPr>
              <p:cNvSpPr txBox="1"/>
              <p:nvPr/>
            </p:nvSpPr>
            <p:spPr>
              <a:xfrm>
                <a:off x="11213001" y="8418229"/>
                <a:ext cx="9289684" cy="15696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9600" b="0" i="1" smtClean="0">
                              <a:solidFill>
                                <a:schemeClr val="tx1"/>
                              </a:solidFill>
                              <a:latin typeface="Cambria Math" panose="02040503050406030204" pitchFamily="18" charset="0"/>
                            </a:rPr>
                          </m:ctrlPr>
                        </m:sSubPr>
                        <m:e>
                          <m:r>
                            <m:rPr>
                              <m:nor/>
                            </m:rPr>
                            <a:rPr lang="en-US" sz="9600" b="0" i="0" smtClean="0">
                              <a:solidFill>
                                <a:schemeClr val="tx1"/>
                              </a:solidFill>
                            </a:rPr>
                            <m:t>View</m:t>
                          </m:r>
                        </m:e>
                        <m:sub>
                          <m:r>
                            <a:rPr lang="en-US" sz="9600" i="1" smtClean="0">
                              <a:solidFill>
                                <a:srgbClr val="FF0000"/>
                              </a:solidFill>
                              <a:latin typeface="Cambria Math" panose="02040503050406030204" pitchFamily="18" charset="0"/>
                            </a:rPr>
                            <m:t>𝒜</m:t>
                          </m:r>
                        </m:sub>
                      </m:sSub>
                      <m:d>
                        <m:dPr>
                          <m:ctrlPr>
                            <a:rPr lang="en-US" sz="9600" b="0" i="1" smtClean="0">
                              <a:solidFill>
                                <a:schemeClr val="tx1"/>
                              </a:solidFill>
                              <a:latin typeface="Cambria Math" panose="02040503050406030204" pitchFamily="18" charset="0"/>
                            </a:rPr>
                          </m:ctrlPr>
                        </m:dPr>
                        <m:e>
                          <m:acc>
                            <m:accPr>
                              <m:chr m:val="⃗"/>
                              <m:ctrlPr>
                                <a:rPr lang="en-US" sz="9600" b="0" i="1" smtClean="0">
                                  <a:solidFill>
                                    <a:schemeClr val="tx1"/>
                                  </a:solidFill>
                                  <a:latin typeface="Cambria Math" panose="02040503050406030204" pitchFamily="18" charset="0"/>
                                </a:rPr>
                              </m:ctrlPr>
                            </m:accPr>
                            <m:e>
                              <m:r>
                                <a:rPr lang="en-US" sz="9600" b="0" i="1" smtClean="0">
                                  <a:solidFill>
                                    <a:schemeClr val="tx1"/>
                                  </a:solidFill>
                                  <a:latin typeface="Cambria Math" panose="02040503050406030204" pitchFamily="18" charset="0"/>
                                </a:rPr>
                                <m:t>𝑥</m:t>
                              </m:r>
                            </m:e>
                          </m:acc>
                        </m:e>
                      </m:d>
                    </m:oMath>
                  </m:oMathPara>
                </a14:m>
                <a:endParaRPr lang="en-US" sz="9600" dirty="0">
                  <a:solidFill>
                    <a:schemeClr val="tx1"/>
                  </a:solidFill>
                </a:endParaRPr>
              </a:p>
            </p:txBody>
          </p:sp>
        </mc:Choice>
        <mc:Fallback xmlns="">
          <p:sp>
            <p:nvSpPr>
              <p:cNvPr id="46" name="TextBox 45">
                <a:extLst>
                  <a:ext uri="{FF2B5EF4-FFF2-40B4-BE49-F238E27FC236}">
                    <a16:creationId xmlns:a16="http://schemas.microsoft.com/office/drawing/2014/main" id="{0091CC1E-CE8B-A42F-27AF-D8F0D7040D2E}"/>
                  </a:ext>
                </a:extLst>
              </p:cNvPr>
              <p:cNvSpPr txBox="1">
                <a:spLocks noRot="1" noChangeAspect="1" noMove="1" noResize="1" noEditPoints="1" noAdjustHandles="1" noChangeArrowheads="1" noChangeShapeType="1" noTextEdit="1"/>
              </p:cNvSpPr>
              <p:nvPr/>
            </p:nvSpPr>
            <p:spPr>
              <a:xfrm>
                <a:off x="11213001" y="8418229"/>
                <a:ext cx="9289684" cy="1569660"/>
              </a:xfrm>
              <a:prstGeom prst="rect">
                <a:avLst/>
              </a:prstGeom>
              <a:blipFill>
                <a:blip r:embed="rId14"/>
                <a:stretch>
                  <a:fillRect t="-31200" b="-11200"/>
                </a:stretch>
              </a:blipFill>
              <a:ln w="254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0203D29D-725D-5D87-92FE-9A67B1299114}"/>
                  </a:ext>
                </a:extLst>
              </p:cNvPr>
              <p:cNvSpPr txBox="1"/>
              <p:nvPr/>
            </p:nvSpPr>
            <p:spPr>
              <a:xfrm>
                <a:off x="3472941" y="15433833"/>
                <a:ext cx="25231390" cy="15696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600" dirty="0"/>
                  <a:t>Thus, either </a:t>
                </a:r>
                <a14:m>
                  <m:oMath xmlns:m="http://schemas.openxmlformats.org/officeDocument/2006/math">
                    <m:acc>
                      <m:accPr>
                        <m:chr m:val="⃗"/>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acc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acc>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sSub>
                      <m:sSubPr>
                        <m:ctrlPr>
                          <a:rPr lang="en-US" sz="9600" i="1">
                            <a:latin typeface="Cambria Math" panose="02040503050406030204" pitchFamily="18" charset="0"/>
                          </a:rPr>
                        </m:ctrlPr>
                      </m:sSub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sub>
                        <m:r>
                          <a:rPr lang="en-US" sz="9600" i="1">
                            <a:latin typeface="Cambria Math" panose="02040503050406030204" pitchFamily="18" charset="0"/>
                          </a:rPr>
                          <m:t>1</m:t>
                        </m:r>
                      </m:sub>
                    </m:sSub>
                    <m:r>
                      <a:rPr lang="en-US" sz="9600" i="1">
                        <a:latin typeface="Cambria Math" panose="02040503050406030204" pitchFamily="18" charset="0"/>
                      </a:rPr>
                      <m:t>,…,</m:t>
                    </m:r>
                    <m:sSub>
                      <m:sSubPr>
                        <m:ctrlPr>
                          <a:rPr lang="en-US" sz="9600" i="1">
                            <a:latin typeface="Cambria Math" panose="02040503050406030204" pitchFamily="18" charset="0"/>
                          </a:rPr>
                        </m:ctrlPr>
                      </m:sSub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sub>
                        <m:r>
                          <a:rPr lang="en-US" sz="9600" i="1">
                            <a:latin typeface="Cambria Math" panose="02040503050406030204" pitchFamily="18" charset="0"/>
                          </a:rPr>
                          <m:t>𝑛</m:t>
                        </m:r>
                      </m:sub>
                    </m:s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a14:m>
                <a:r>
                  <a:rPr lang="en-US" sz="9600" dirty="0"/>
                  <a:t>  or </a:t>
                </a:r>
                <a14:m>
                  <m:oMath xmlns:m="http://schemas.openxmlformats.org/officeDocument/2006/math">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r>
                      <a:rPr lang="en-US" sz="9600" b="0" i="1" smtClean="0">
                        <a:latin typeface="Cambria Math" panose="02040503050406030204" pitchFamily="18" charset="0"/>
                      </a:rPr>
                      <m:t>′</m:t>
                    </m:r>
                    <m:r>
                      <a:rPr lang="en-US" sz="9600" i="1">
                        <a:latin typeface="Cambria Math" panose="02040503050406030204" pitchFamily="18" charset="0"/>
                      </a:rPr>
                      <m:t>≠(</m:t>
                    </m:r>
                    <m:sSub>
                      <m:sSubPr>
                        <m:ctrlPr>
                          <a:rPr lang="en-US" sz="9600" i="1">
                            <a:latin typeface="Cambria Math" panose="02040503050406030204" pitchFamily="18" charset="0"/>
                          </a:rPr>
                        </m:ctrlPr>
                      </m:sSub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sub>
                        <m:r>
                          <a:rPr lang="en-US" sz="9600" i="1">
                            <a:latin typeface="Cambria Math" panose="02040503050406030204" pitchFamily="18" charset="0"/>
                          </a:rPr>
                          <m:t>1</m:t>
                        </m:r>
                      </m:sub>
                    </m:sSub>
                    <m:r>
                      <a:rPr lang="en-US" sz="9600" i="1">
                        <a:latin typeface="Cambria Math" panose="02040503050406030204" pitchFamily="18" charset="0"/>
                      </a:rPr>
                      <m:t>,…,</m:t>
                    </m:r>
                    <m:sSub>
                      <m:sSubPr>
                        <m:ctrlPr>
                          <a:rPr lang="en-US" sz="9600" i="1">
                            <a:latin typeface="Cambria Math" panose="02040503050406030204" pitchFamily="18" charset="0"/>
                          </a:rPr>
                        </m:ctrlPr>
                      </m:sSub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sub>
                        <m:r>
                          <a:rPr lang="en-US" sz="9600" i="1">
                            <a:latin typeface="Cambria Math" panose="02040503050406030204" pitchFamily="18" charset="0"/>
                          </a:rPr>
                          <m:t>𝑛</m:t>
                        </m:r>
                      </m:sub>
                    </m:sSub>
                    <m:r>
                      <a:rPr lang="en-US" sz="9600" i="1">
                        <a:latin typeface="Cambria Math" panose="02040503050406030204" pitchFamily="18" charset="0"/>
                      </a:rPr>
                      <m:t>)</m:t>
                    </m:r>
                  </m:oMath>
                </a14:m>
                <a:r>
                  <a:rPr lang="en-US" sz="9600" dirty="0"/>
                  <a:t> </a:t>
                </a:r>
              </a:p>
            </p:txBody>
          </p:sp>
        </mc:Choice>
        <mc:Fallback>
          <p:sp>
            <p:nvSpPr>
              <p:cNvPr id="47" name="TextBox 46">
                <a:extLst>
                  <a:ext uri="{FF2B5EF4-FFF2-40B4-BE49-F238E27FC236}">
                    <a16:creationId xmlns:a16="http://schemas.microsoft.com/office/drawing/2014/main" id="{0203D29D-725D-5D87-92FE-9A67B1299114}"/>
                  </a:ext>
                </a:extLst>
              </p:cNvPr>
              <p:cNvSpPr txBox="1">
                <a:spLocks noRot="1" noChangeAspect="1" noMove="1" noResize="1" noEditPoints="1" noAdjustHandles="1" noChangeArrowheads="1" noChangeShapeType="1" noTextEdit="1"/>
              </p:cNvSpPr>
              <p:nvPr/>
            </p:nvSpPr>
            <p:spPr>
              <a:xfrm>
                <a:off x="3472941" y="15433833"/>
                <a:ext cx="25231390" cy="1569660"/>
              </a:xfrm>
              <a:prstGeom prst="rect">
                <a:avLst/>
              </a:prstGeom>
              <a:blipFill>
                <a:blip r:embed="rId15"/>
                <a:stretch>
                  <a:fillRect l="-2565" t="-32258" b="-42742"/>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F4D50C92-8507-2C87-5820-76E8D3F2D0C9}"/>
                  </a:ext>
                </a:extLst>
              </p:cNvPr>
              <p:cNvSpPr txBox="1"/>
              <p:nvPr/>
            </p:nvSpPr>
            <p:spPr>
              <a:xfrm>
                <a:off x="5934280" y="4529074"/>
                <a:ext cx="22056520" cy="15696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600" dirty="0">
                    <a:solidFill>
                      <a:schemeClr val="tx1"/>
                    </a:solidFill>
                  </a:rPr>
                  <a:t>c</a:t>
                </a:r>
                <a:r>
                  <a:rPr kumimoji="0" lang="en-US" sz="9600" b="0" u="none" strike="noStrike" cap="none" spc="0" normalizeH="0" baseline="0" dirty="0">
                    <a:ln>
                      <a:noFill/>
                    </a:ln>
                    <a:solidFill>
                      <a:schemeClr val="tx1"/>
                    </a:solidFill>
                    <a:effectLst/>
                    <a:uFillTx/>
                    <a:sym typeface="Calibri"/>
                  </a:rPr>
                  <a:t>onstruct</a:t>
                </a:r>
                <a:r>
                  <a:rPr kumimoji="0" lang="en-US" sz="9600" b="0" u="none" strike="noStrike" cap="none" spc="0" normalizeH="0" dirty="0">
                    <a:ln>
                      <a:noFill/>
                    </a:ln>
                    <a:solidFill>
                      <a:schemeClr val="tx1"/>
                    </a:solidFill>
                    <a:effectLst/>
                    <a:uFillTx/>
                    <a:sym typeface="Calibri"/>
                  </a:rPr>
                  <a:t> </a:t>
                </a:r>
                <a14:m>
                  <m:oMath xmlns:m="http://schemas.openxmlformats.org/officeDocument/2006/math">
                    <m:r>
                      <m:rPr>
                        <m:sty m:val="p"/>
                      </m:rPr>
                      <a:rPr kumimoji="0" lang="en-US" sz="9600" b="0" i="0" u="none" strike="noStrike" cap="none" spc="0" normalizeH="0" baseline="0" smtClean="0">
                        <a:ln>
                          <a:noFill/>
                        </a:ln>
                        <a:solidFill>
                          <a:schemeClr val="tx1"/>
                        </a:solidFill>
                        <a:effectLst/>
                        <a:uFillTx/>
                        <a:latin typeface="Cambria Math" panose="02040503050406030204" pitchFamily="18" charset="0"/>
                        <a:sym typeface="Calibri"/>
                      </a:rPr>
                      <m:t>Φ</m:t>
                    </m:r>
                  </m:oMath>
                </a14:m>
                <a:r>
                  <a:rPr lang="en-US" sz="9600" dirty="0">
                    <a:solidFill>
                      <a:schemeClr val="tx1"/>
                    </a:solidFill>
                  </a:rPr>
                  <a:t> maping </a:t>
                </a:r>
                <a14:m>
                  <m:oMath xmlns:m="http://schemas.openxmlformats.org/officeDocument/2006/math">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oMath>
                </a14:m>
                <a:r>
                  <a:rPr lang="en-US" sz="9600" dirty="0">
                    <a:solidFill>
                      <a:schemeClr val="tx1"/>
                    </a:solidFill>
                  </a:rPr>
                  <a:t> to a </a:t>
                </a:r>
                <a:r>
                  <a:rPr lang="en-US" sz="9600" b="1" dirty="0">
                    <a:solidFill>
                      <a:schemeClr val="tx1"/>
                    </a:solidFill>
                  </a:rPr>
                  <a:t>different</a:t>
                </a:r>
                <a:r>
                  <a:rPr lang="en-US" sz="9600" dirty="0">
                    <a:solidFill>
                      <a:schemeClr val="tx1"/>
                    </a:solidFill>
                  </a:rPr>
                  <a:t> </a:t>
                </a:r>
                <a14:m>
                  <m:oMath xmlns:m="http://schemas.openxmlformats.org/officeDocument/2006/math">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r>
                      <a:rPr lang="en-US" sz="9600" i="1">
                        <a:latin typeface="Cambria Math" panose="02040503050406030204" pitchFamily="18" charset="0"/>
                      </a:rPr>
                      <m:t>′</m:t>
                    </m:r>
                  </m:oMath>
                </a14:m>
                <a:r>
                  <a:rPr lang="en-US" sz="9600" dirty="0">
                    <a:solidFill>
                      <a:schemeClr val="tx1"/>
                    </a:solidFill>
                  </a:rPr>
                  <a:t> </a:t>
                </a:r>
                <a:r>
                  <a:rPr lang="en-US" sz="9600" dirty="0" err="1">
                    <a:solidFill>
                      <a:schemeClr val="tx1"/>
                    </a:solidFill>
                  </a:rPr>
                  <a:t>s.t.</a:t>
                </a:r>
                <a:endParaRPr lang="en-US" sz="9600" dirty="0"/>
              </a:p>
            </p:txBody>
          </p:sp>
        </mc:Choice>
        <mc:Fallback xmlns="">
          <p:sp>
            <p:nvSpPr>
              <p:cNvPr id="48" name="TextBox 47">
                <a:extLst>
                  <a:ext uri="{FF2B5EF4-FFF2-40B4-BE49-F238E27FC236}">
                    <a16:creationId xmlns:a16="http://schemas.microsoft.com/office/drawing/2014/main" id="{F4D50C92-8507-2C87-5820-76E8D3F2D0C9}"/>
                  </a:ext>
                </a:extLst>
              </p:cNvPr>
              <p:cNvSpPr txBox="1">
                <a:spLocks noRot="1" noChangeAspect="1" noMove="1" noResize="1" noEditPoints="1" noAdjustHandles="1" noChangeArrowheads="1" noChangeShapeType="1" noTextEdit="1"/>
              </p:cNvSpPr>
              <p:nvPr/>
            </p:nvSpPr>
            <p:spPr>
              <a:xfrm>
                <a:off x="5934280" y="4529074"/>
                <a:ext cx="22056520" cy="1569660"/>
              </a:xfrm>
              <a:prstGeom prst="rect">
                <a:avLst/>
              </a:prstGeom>
              <a:blipFill>
                <a:blip r:embed="rId16"/>
                <a:stretch>
                  <a:fillRect l="-2934" t="-32000" b="-41600"/>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59F03D91-8D88-DCC3-7537-420486D39E5B}"/>
                  </a:ext>
                </a:extLst>
              </p:cNvPr>
              <p:cNvSpPr txBox="1"/>
              <p:nvPr/>
            </p:nvSpPr>
            <p:spPr>
              <a:xfrm>
                <a:off x="9426795" y="17188559"/>
                <a:ext cx="13424297" cy="15696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14:m>
                  <m:oMath xmlns:m="http://schemas.openxmlformats.org/officeDocument/2006/math">
                    <m:r>
                      <a:rPr kumimoji="0" lang="en-US" sz="9600" b="0" i="1" u="none" strike="noStrike" cap="none" spc="0" normalizeH="0" baseline="0" smtClean="0">
                        <a:ln>
                          <a:noFill/>
                        </a:ln>
                        <a:solidFill>
                          <a:schemeClr val="tx1"/>
                        </a:solidFill>
                        <a:effectLst/>
                        <a:uFillTx/>
                        <a:latin typeface="Cambria Math" panose="02040503050406030204" pitchFamily="18" charset="0"/>
                        <a:sym typeface="Calibri"/>
                      </a:rPr>
                      <m:t>ℬ</m:t>
                    </m:r>
                  </m:oMath>
                </a14:m>
                <a:r>
                  <a:rPr lang="en-US" sz="9600" dirty="0"/>
                  <a:t> wins in one of the two!</a:t>
                </a:r>
              </a:p>
            </p:txBody>
          </p:sp>
        </mc:Choice>
        <mc:Fallback xmlns="">
          <p:sp>
            <p:nvSpPr>
              <p:cNvPr id="49" name="TextBox 48">
                <a:extLst>
                  <a:ext uri="{FF2B5EF4-FFF2-40B4-BE49-F238E27FC236}">
                    <a16:creationId xmlns:a16="http://schemas.microsoft.com/office/drawing/2014/main" id="{59F03D91-8D88-DCC3-7537-420486D39E5B}"/>
                  </a:ext>
                </a:extLst>
              </p:cNvPr>
              <p:cNvSpPr txBox="1">
                <a:spLocks noRot="1" noChangeAspect="1" noMove="1" noResize="1" noEditPoints="1" noAdjustHandles="1" noChangeArrowheads="1" noChangeShapeType="1" noTextEdit="1"/>
              </p:cNvSpPr>
              <p:nvPr/>
            </p:nvSpPr>
            <p:spPr>
              <a:xfrm>
                <a:off x="9426795" y="17188559"/>
                <a:ext cx="13424297" cy="1569660"/>
              </a:xfrm>
              <a:prstGeom prst="rect">
                <a:avLst/>
              </a:prstGeom>
              <a:blipFill>
                <a:blip r:embed="rId17"/>
                <a:stretch>
                  <a:fillRect l="-2457" t="-20161" b="-42742"/>
                </a:stretch>
              </a:blipFill>
              <a:ln w="25400" cap="flat">
                <a:noFill/>
                <a:miter lim="400000"/>
              </a:ln>
              <a:effectLst/>
            </p:spPr>
            <p:txBody>
              <a:bodyPr/>
              <a:lstStyle/>
              <a:p>
                <a:r>
                  <a:rPr lang="en-US">
                    <a:noFill/>
                  </a:rPr>
                  <a:t> </a:t>
                </a:r>
              </a:p>
            </p:txBody>
          </p:sp>
        </mc:Fallback>
      </mc:AlternateContent>
      <p:sp>
        <p:nvSpPr>
          <p:cNvPr id="54" name="Rounded Rectangle 53">
            <a:extLst>
              <a:ext uri="{FF2B5EF4-FFF2-40B4-BE49-F238E27FC236}">
                <a16:creationId xmlns:a16="http://schemas.microsoft.com/office/drawing/2014/main" id="{B86DD3C1-65E5-FA7B-0DB1-490D8AEB5250}"/>
              </a:ext>
            </a:extLst>
          </p:cNvPr>
          <p:cNvSpPr/>
          <p:nvPr/>
        </p:nvSpPr>
        <p:spPr>
          <a:xfrm>
            <a:off x="10477934" y="6907267"/>
            <a:ext cx="21446556" cy="2172634"/>
          </a:xfrm>
          <a:prstGeom prst="roundRect">
            <a:avLst>
              <a:gd name="adj" fmla="val 17091"/>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BD82F323-41FB-9FE3-6608-CF6EB09F5CB6}"/>
                  </a:ext>
                </a:extLst>
              </p:cNvPr>
              <p:cNvSpPr txBox="1"/>
              <p:nvPr/>
            </p:nvSpPr>
            <p:spPr>
              <a:xfrm>
                <a:off x="10705161" y="7071444"/>
                <a:ext cx="20837115"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The proof goes through if </a:t>
                </a:r>
                <a14:m>
                  <m:oMath xmlns:m="http://schemas.openxmlformats.org/officeDocument/2006/math">
                    <m:r>
                      <m:rPr>
                        <m:sty m:val="p"/>
                      </m:rPr>
                      <a:rPr kumimoji="0" lang="en-US" sz="9600" b="0" i="0" u="none" strike="noStrike" cap="none" spc="0" normalizeH="0" baseline="0" smtClean="0">
                        <a:ln>
                          <a:noFill/>
                        </a:ln>
                        <a:solidFill>
                          <a:schemeClr val="tx1"/>
                        </a:solidFill>
                        <a:effectLst/>
                        <a:uFillTx/>
                        <a:latin typeface="Cambria Math" panose="02040503050406030204" pitchFamily="18" charset="0"/>
                        <a:sym typeface="Calibri"/>
                      </a:rPr>
                      <m:t>Φ</m:t>
                    </m:r>
                  </m:oMath>
                </a14:m>
                <a:r>
                  <a:rPr kumimoji="0" lang="en-US" sz="9600" i="0" u="none" strike="noStrike" cap="none" spc="0" normalizeH="0" baseline="0" dirty="0">
                    <a:ln>
                      <a:noFill/>
                    </a:ln>
                    <a:solidFill>
                      <a:srgbClr val="000000"/>
                    </a:solidFill>
                    <a:effectLst/>
                    <a:uFillTx/>
                    <a:latin typeface="+mn-lt"/>
                    <a:ea typeface="+mn-ea"/>
                    <a:cs typeface="+mn-cs"/>
                    <a:sym typeface="Calibri"/>
                  </a:rPr>
                  <a:t> is a bijection</a:t>
                </a:r>
              </a:p>
            </p:txBody>
          </p:sp>
        </mc:Choice>
        <mc:Fallback xmlns="">
          <p:sp>
            <p:nvSpPr>
              <p:cNvPr id="51" name="TextBox 50">
                <a:extLst>
                  <a:ext uri="{FF2B5EF4-FFF2-40B4-BE49-F238E27FC236}">
                    <a16:creationId xmlns:a16="http://schemas.microsoft.com/office/drawing/2014/main" id="{BD82F323-41FB-9FE3-6608-CF6EB09F5CB6}"/>
                  </a:ext>
                </a:extLst>
              </p:cNvPr>
              <p:cNvSpPr txBox="1">
                <a:spLocks noRot="1" noChangeAspect="1" noMove="1" noResize="1" noEditPoints="1" noAdjustHandles="1" noChangeArrowheads="1" noChangeShapeType="1" noTextEdit="1"/>
              </p:cNvSpPr>
              <p:nvPr/>
            </p:nvSpPr>
            <p:spPr>
              <a:xfrm>
                <a:off x="10705161" y="7071444"/>
                <a:ext cx="20837115" cy="1723543"/>
              </a:xfrm>
              <a:prstGeom prst="rect">
                <a:avLst/>
              </a:prstGeom>
              <a:blipFill>
                <a:blip r:embed="rId18"/>
                <a:stretch>
                  <a:fillRect l="-2923" t="-13869" r="-1523" b="-34307"/>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BCC60C9-8080-0E3F-98BD-F9FE3FE68FAA}"/>
                  </a:ext>
                </a:extLst>
              </p:cNvPr>
              <p:cNvSpPr txBox="1"/>
              <p:nvPr/>
            </p:nvSpPr>
            <p:spPr>
              <a:xfrm>
                <a:off x="11264046" y="11687874"/>
                <a:ext cx="9289684" cy="15696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9600" i="1" smtClean="0">
                              <a:solidFill>
                                <a:schemeClr val="tx1"/>
                              </a:solidFill>
                              <a:latin typeface="Cambria Math" panose="02040503050406030204" pitchFamily="18" charset="0"/>
                            </a:rPr>
                          </m:ctrlPr>
                        </m:sSubPr>
                        <m:e>
                          <m:r>
                            <m:rPr>
                              <m:nor/>
                            </m:rPr>
                            <a:rPr lang="en-US" sz="9600" i="0">
                              <a:solidFill>
                                <a:schemeClr val="tx1"/>
                              </a:solidFill>
                            </a:rPr>
                            <m:t>View</m:t>
                          </m:r>
                        </m:e>
                        <m:sub>
                          <m:r>
                            <a:rPr lang="en-US" sz="9600" i="1" smtClean="0">
                              <a:solidFill>
                                <a:srgbClr val="FF0000"/>
                              </a:solidFill>
                              <a:latin typeface="Cambria Math" panose="02040503050406030204" pitchFamily="18" charset="0"/>
                            </a:rPr>
                            <m:t>𝒜</m:t>
                          </m:r>
                        </m:sub>
                      </m:sSub>
                      <m:d>
                        <m:dPr>
                          <m:ctrlPr>
                            <a:rPr lang="en-US" sz="9600" i="1">
                              <a:solidFill>
                                <a:schemeClr val="tx1"/>
                              </a:solidFill>
                              <a:latin typeface="Cambria Math" panose="02040503050406030204" pitchFamily="18" charset="0"/>
                            </a:rPr>
                          </m:ctrlPr>
                        </m:dPr>
                        <m:e>
                          <m:acc>
                            <m:accPr>
                              <m:chr m:val="⃗"/>
                              <m:ctrlPr>
                                <a:rPr lang="en-US" sz="9600" i="1">
                                  <a:solidFill>
                                    <a:schemeClr val="tx1"/>
                                  </a:solidFill>
                                  <a:latin typeface="Cambria Math" panose="02040503050406030204" pitchFamily="18" charset="0"/>
                                </a:rPr>
                              </m:ctrlPr>
                            </m:accPr>
                            <m:e>
                              <m:r>
                                <a:rPr lang="en-US" sz="9600" i="1">
                                  <a:solidFill>
                                    <a:schemeClr val="tx1"/>
                                  </a:solidFill>
                                  <a:latin typeface="Cambria Math" panose="02040503050406030204" pitchFamily="18" charset="0"/>
                                </a:rPr>
                                <m:t>𝑥</m:t>
                              </m:r>
                            </m:e>
                          </m:acc>
                          <m:r>
                            <a:rPr lang="en-US" sz="9600" b="0" i="1" smtClean="0">
                              <a:solidFill>
                                <a:schemeClr val="tx1"/>
                              </a:solidFill>
                              <a:latin typeface="Cambria Math" panose="02040503050406030204" pitchFamily="18" charset="0"/>
                            </a:rPr>
                            <m:t>′</m:t>
                          </m:r>
                        </m:e>
                      </m:d>
                    </m:oMath>
                  </m:oMathPara>
                </a14:m>
                <a:endParaRPr lang="en-US" sz="9600" dirty="0">
                  <a:solidFill>
                    <a:schemeClr val="tx1"/>
                  </a:solidFill>
                </a:endParaRPr>
              </a:p>
            </p:txBody>
          </p:sp>
        </mc:Choice>
        <mc:Fallback xmlns="">
          <p:sp>
            <p:nvSpPr>
              <p:cNvPr id="2" name="TextBox 1">
                <a:extLst>
                  <a:ext uri="{FF2B5EF4-FFF2-40B4-BE49-F238E27FC236}">
                    <a16:creationId xmlns:a16="http://schemas.microsoft.com/office/drawing/2014/main" id="{5BCC60C9-8080-0E3F-98BD-F9FE3FE68FAA}"/>
                  </a:ext>
                </a:extLst>
              </p:cNvPr>
              <p:cNvSpPr txBox="1">
                <a:spLocks noRot="1" noChangeAspect="1" noMove="1" noResize="1" noEditPoints="1" noAdjustHandles="1" noChangeArrowheads="1" noChangeShapeType="1" noTextEdit="1"/>
              </p:cNvSpPr>
              <p:nvPr/>
            </p:nvSpPr>
            <p:spPr>
              <a:xfrm>
                <a:off x="11264046" y="11687874"/>
                <a:ext cx="9289684" cy="1569660"/>
              </a:xfrm>
              <a:prstGeom prst="rect">
                <a:avLst/>
              </a:prstGeom>
              <a:blipFill>
                <a:blip r:embed="rId19"/>
                <a:stretch>
                  <a:fillRect t="-32258" b="-12097"/>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DBE8EB5-9229-5174-4E79-8BB48D783BB6}"/>
                  </a:ext>
                </a:extLst>
              </p:cNvPr>
              <p:cNvSpPr txBox="1"/>
              <p:nvPr/>
            </p:nvSpPr>
            <p:spPr>
              <a:xfrm rot="5400000">
                <a:off x="14428022" y="10063613"/>
                <a:ext cx="142982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 name="TextBox 2">
                <a:extLst>
                  <a:ext uri="{FF2B5EF4-FFF2-40B4-BE49-F238E27FC236}">
                    <a16:creationId xmlns:a16="http://schemas.microsoft.com/office/drawing/2014/main" id="{FDBE8EB5-9229-5174-4E79-8BB48D783BB6}"/>
                  </a:ext>
                </a:extLst>
              </p:cNvPr>
              <p:cNvSpPr txBox="1">
                <a:spLocks noRot="1" noChangeAspect="1" noMove="1" noResize="1" noEditPoints="1" noAdjustHandles="1" noChangeArrowheads="1" noChangeShapeType="1" noTextEdit="1"/>
              </p:cNvSpPr>
              <p:nvPr/>
            </p:nvSpPr>
            <p:spPr>
              <a:xfrm rot="5400000">
                <a:off x="14428022" y="10063613"/>
                <a:ext cx="1429821" cy="1723543"/>
              </a:xfrm>
              <a:prstGeom prst="rect">
                <a:avLst/>
              </a:prstGeom>
              <a:blipFill>
                <a:blip r:embed="rId20"/>
                <a:stretch>
                  <a:fillRect/>
                </a:stretch>
              </a:blipFill>
              <a:ln w="254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27689977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4" grpId="0"/>
      <p:bldP spid="11" grpId="0" animBg="1"/>
      <p:bldP spid="12" grpId="0"/>
      <p:bldP spid="13" grpId="0" animBg="1"/>
      <p:bldP spid="14" grpId="0"/>
      <p:bldP spid="15" grpId="0"/>
      <p:bldP spid="17" grpId="0"/>
      <p:bldP spid="26" grpId="0"/>
      <p:bldP spid="27" grpId="0" animBg="1"/>
      <p:bldP spid="28" grpId="0"/>
      <p:bldP spid="29" grpId="0" animBg="1"/>
      <p:bldP spid="30" grpId="0"/>
      <p:bldP spid="31" grpId="0"/>
      <p:bldP spid="33" grpId="0"/>
      <p:bldP spid="34" grpId="0"/>
      <p:bldP spid="38" grpId="0" animBg="1"/>
      <p:bldP spid="45" grpId="0"/>
      <p:bldP spid="46" grpId="1"/>
      <p:bldP spid="47" grpId="0"/>
      <p:bldP spid="48" grpId="0"/>
      <p:bldP spid="49" grpId="0"/>
      <p:bldP spid="54" grpId="0" animBg="1"/>
      <p:bldP spid="51" grpId="0"/>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D1EC1669-17D0-9C44-9C29-D3DE8B060FCE}"/>
              </a:ext>
            </a:extLst>
          </p:cNvPr>
          <p:cNvSpPr/>
          <p:nvPr/>
        </p:nvSpPr>
        <p:spPr>
          <a:xfrm>
            <a:off x="15081257" y="3578637"/>
            <a:ext cx="14506410" cy="1743168"/>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51" name="Rounded Rectangle 50">
            <a:extLst>
              <a:ext uri="{FF2B5EF4-FFF2-40B4-BE49-F238E27FC236}">
                <a16:creationId xmlns:a16="http://schemas.microsoft.com/office/drawing/2014/main" id="{D38DC5E5-0ED3-57F7-EE2D-09929364E56F}"/>
              </a:ext>
            </a:extLst>
          </p:cNvPr>
          <p:cNvSpPr/>
          <p:nvPr/>
        </p:nvSpPr>
        <p:spPr>
          <a:xfrm>
            <a:off x="1238427" y="1465838"/>
            <a:ext cx="13729216" cy="2387212"/>
          </a:xfrm>
          <a:prstGeom prst="roundRect">
            <a:avLst>
              <a:gd name="adj" fmla="val 25530"/>
            </a:avLst>
          </a:prstGeom>
          <a:solidFill>
            <a:srgbClr val="FFCCE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F0C5B6AA-A6F7-9DE1-18EC-CC7B6B49B438}"/>
                  </a:ext>
                </a:extLst>
              </p:cNvPr>
              <p:cNvSpPr txBox="1"/>
              <p:nvPr/>
            </p:nvSpPr>
            <p:spPr>
              <a:xfrm>
                <a:off x="2032337" y="1738178"/>
                <a:ext cx="12935306" cy="193898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11000" i="0" u="none" strike="noStrike" cap="none" spc="0" normalizeH="0" baseline="0" dirty="0">
                    <a:ln>
                      <a:noFill/>
                    </a:ln>
                    <a:solidFill>
                      <a:srgbClr val="000000"/>
                    </a:solidFill>
                    <a:effectLst/>
                    <a:uFillTx/>
                    <a:ea typeface="+mn-ea"/>
                    <a:cs typeface="+mn-cs"/>
                    <a:sym typeface="Calibri"/>
                  </a:rPr>
                  <a:t>How to construct </a:t>
                </a:r>
                <a14:m>
                  <m:oMath xmlns:m="http://schemas.openxmlformats.org/officeDocument/2006/math">
                    <m:r>
                      <m:rPr>
                        <m:sty m:val="p"/>
                      </m:rPr>
                      <a:rPr kumimoji="0" lang="en-US" sz="11000" b="0" i="0"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Φ</m:t>
                    </m:r>
                  </m:oMath>
                </a14:m>
                <a:r>
                  <a:rPr kumimoji="0" lang="en-US" sz="11000" i="0" u="none" strike="noStrike" cap="none" spc="0" normalizeH="0" baseline="0" dirty="0">
                    <a:ln>
                      <a:noFill/>
                    </a:ln>
                    <a:solidFill>
                      <a:srgbClr val="000000"/>
                    </a:solidFill>
                    <a:effectLst/>
                    <a:uFillTx/>
                    <a:ea typeface="+mn-ea"/>
                    <a:cs typeface="+mn-cs"/>
                    <a:sym typeface="Calibri"/>
                  </a:rPr>
                  <a:t>?</a:t>
                </a:r>
              </a:p>
            </p:txBody>
          </p:sp>
        </mc:Choice>
        <mc:Fallback xmlns="">
          <p:sp>
            <p:nvSpPr>
              <p:cNvPr id="52" name="TextBox 51">
                <a:extLst>
                  <a:ext uri="{FF2B5EF4-FFF2-40B4-BE49-F238E27FC236}">
                    <a16:creationId xmlns:a16="http://schemas.microsoft.com/office/drawing/2014/main" id="{F0C5B6AA-A6F7-9DE1-18EC-CC7B6B49B438}"/>
                  </a:ext>
                </a:extLst>
              </p:cNvPr>
              <p:cNvSpPr txBox="1">
                <a:spLocks noRot="1" noChangeAspect="1" noMove="1" noResize="1" noEditPoints="1" noAdjustHandles="1" noChangeArrowheads="1" noChangeShapeType="1" noTextEdit="1"/>
              </p:cNvSpPr>
              <p:nvPr/>
            </p:nvSpPr>
            <p:spPr>
              <a:xfrm>
                <a:off x="2032337" y="1738178"/>
                <a:ext cx="12935306" cy="1938986"/>
              </a:xfrm>
              <a:prstGeom prst="rect">
                <a:avLst/>
              </a:prstGeom>
              <a:blipFill>
                <a:blip r:embed="rId3"/>
                <a:stretch>
                  <a:fillRect l="-5490" t="-14935" b="-35714"/>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8B278B5-DA8A-4ECE-CA49-1476B3DB4A33}"/>
                  </a:ext>
                </a:extLst>
              </p:cNvPr>
              <p:cNvSpPr txBox="1"/>
              <p:nvPr/>
            </p:nvSpPr>
            <p:spPr>
              <a:xfrm>
                <a:off x="2835085" y="5293653"/>
                <a:ext cx="13019086" cy="194206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m:rPr>
                          <m:sty m:val="p"/>
                        </m:rPr>
                        <a:rPr lang="en-US" sz="9600" b="0" i="0" smtClean="0">
                          <a:latin typeface="Cambria Math" panose="02040503050406030204" pitchFamily="18" charset="0"/>
                        </a:rPr>
                        <m:t>Φ</m:t>
                      </m:r>
                      <m:d>
                        <m:dPr>
                          <m:ctrlPr>
                            <a:rPr lang="en-US" sz="9600" b="0" i="1" smtClean="0">
                              <a:latin typeface="Cambria Math" panose="02040503050406030204" pitchFamily="18" charset="0"/>
                            </a:rPr>
                          </m:ctrlPr>
                        </m:dPr>
                        <m:e>
                          <m:acc>
                            <m:accPr>
                              <m:chr m:val="⃗"/>
                              <m:ctrlPr>
                                <a:rPr lang="en-US" sz="9600" b="0" i="1" smtClean="0">
                                  <a:latin typeface="Cambria Math" panose="02040503050406030204" pitchFamily="18" charset="0"/>
                                </a:rPr>
                              </m:ctrlPr>
                            </m:accPr>
                            <m:e>
                              <m:r>
                                <a:rPr lang="en-US" sz="9600" b="0" i="1" smtClean="0">
                                  <a:latin typeface="Cambria Math" panose="02040503050406030204" pitchFamily="18" charset="0"/>
                                </a:rPr>
                                <m:t>𝑥</m:t>
                              </m:r>
                            </m:e>
                          </m:acc>
                        </m:e>
                      </m:d>
                      <m:r>
                        <a:rPr lang="en-US" sz="9600" b="0" i="0" smtClean="0">
                          <a:latin typeface="Cambria Math" panose="02040503050406030204" pitchFamily="18" charset="0"/>
                        </a:rPr>
                        <m:t>≔</m:t>
                      </m:r>
                      <m:acc>
                        <m:accPr>
                          <m:chr m:val="⃗"/>
                          <m:ctrlPr>
                            <a:rPr lang="en-US" sz="9600" b="0" i="1" smtClean="0">
                              <a:latin typeface="Cambria Math" panose="02040503050406030204" pitchFamily="18" charset="0"/>
                            </a:rPr>
                          </m:ctrlPr>
                        </m:accPr>
                        <m:e>
                          <m:r>
                            <a:rPr lang="en-US" sz="9600" b="0" i="1" smtClean="0">
                              <a:latin typeface="Cambria Math" panose="02040503050406030204" pitchFamily="18" charset="0"/>
                            </a:rPr>
                            <m:t>𝑥</m:t>
                          </m:r>
                        </m:e>
                      </m:acc>
                      <m:r>
                        <a:rPr lang="en-US" sz="9600" b="0" i="1" smtClean="0">
                          <a:latin typeface="Cambria Math" panose="02040503050406030204" pitchFamily="18" charset="0"/>
                        </a:rPr>
                        <m:t>+</m:t>
                      </m:r>
                      <m:acc>
                        <m:accPr>
                          <m:chr m:val="⃗"/>
                          <m:ctrlPr>
                            <a:rPr lang="en-US" sz="9600" b="0" i="1" smtClean="0">
                              <a:latin typeface="Cambria Math" panose="02040503050406030204" pitchFamily="18" charset="0"/>
                            </a:rPr>
                          </m:ctrlPr>
                        </m:accPr>
                        <m:e>
                          <m:r>
                            <a:rPr lang="en-US" sz="9600" b="0" i="1" smtClean="0">
                              <a:latin typeface="Cambria Math" panose="02040503050406030204" pitchFamily="18" charset="0"/>
                            </a:rPr>
                            <m:t>𝑏</m:t>
                          </m:r>
                        </m:e>
                      </m:acc>
                      <m:r>
                        <a:rPr lang="en-US" sz="9600" b="0" i="1" smtClean="0">
                          <a:latin typeface="Cambria Math" panose="02040503050406030204" pitchFamily="18" charset="0"/>
                        </a:rPr>
                        <m:t>⋅</m:t>
                      </m:r>
                      <m:sSup>
                        <m:sSupPr>
                          <m:ctrlPr>
                            <a:rPr lang="en-US" sz="9600" b="0" i="1" smtClean="0">
                              <a:latin typeface="Cambria Math" panose="02040503050406030204" pitchFamily="18" charset="0"/>
                            </a:rPr>
                          </m:ctrlPr>
                        </m:sSupPr>
                        <m:e>
                          <m:r>
                            <a:rPr lang="en-US" sz="9600" b="0" i="1" smtClean="0">
                              <a:latin typeface="Cambria Math" panose="02040503050406030204" pitchFamily="18" charset="0"/>
                            </a:rPr>
                            <m:t>𝑧</m:t>
                          </m:r>
                        </m:e>
                        <m:sup>
                          <m:r>
                            <a:rPr lang="en-US" sz="9600" b="0" i="1" smtClean="0">
                              <a:latin typeface="Cambria Math" panose="02040503050406030204" pitchFamily="18" charset="0"/>
                            </a:rPr>
                            <m:t>∗</m:t>
                          </m:r>
                        </m:sup>
                      </m:sSup>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4" name="TextBox 3">
                <a:extLst>
                  <a:ext uri="{FF2B5EF4-FFF2-40B4-BE49-F238E27FC236}">
                    <a16:creationId xmlns:a16="http://schemas.microsoft.com/office/drawing/2014/main" id="{F8B278B5-DA8A-4ECE-CA49-1476B3DB4A33}"/>
                  </a:ext>
                </a:extLst>
              </p:cNvPr>
              <p:cNvSpPr txBox="1">
                <a:spLocks noRot="1" noChangeAspect="1" noMove="1" noResize="1" noEditPoints="1" noAdjustHandles="1" noChangeArrowheads="1" noChangeShapeType="1" noTextEdit="1"/>
              </p:cNvSpPr>
              <p:nvPr/>
            </p:nvSpPr>
            <p:spPr>
              <a:xfrm>
                <a:off x="2835085" y="5293653"/>
                <a:ext cx="13019086" cy="1942064"/>
              </a:xfrm>
              <a:prstGeom prst="rect">
                <a:avLst/>
              </a:prstGeom>
              <a:blipFill>
                <a:blip r:embed="rId4"/>
                <a:stretch>
                  <a:fillRect t="-9740"/>
                </a:stretch>
              </a:blipFill>
              <a:ln w="254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DF40737F-31FD-367E-ED9F-9844BA721A63}"/>
                  </a:ext>
                </a:extLst>
              </p:cNvPr>
              <p:cNvSpPr txBox="1"/>
              <p:nvPr/>
            </p:nvSpPr>
            <p:spPr>
              <a:xfrm>
                <a:off x="15713241" y="3844484"/>
                <a:ext cx="14506410" cy="1477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sSup>
                      <m:sSupPr>
                        <m:ctrlPr>
                          <a:rPr lang="en-US" sz="8000" b="0" i="1" smtClean="0">
                            <a:latin typeface="Cambria Math" panose="02040503050406030204" pitchFamily="18" charset="0"/>
                          </a:rPr>
                        </m:ctrlPr>
                      </m:sSupPr>
                      <m:e>
                        <m:r>
                          <a:rPr lang="en-US" sz="8000" b="0" i="1" smtClean="0">
                            <a:latin typeface="Cambria Math" panose="02040503050406030204" pitchFamily="18" charset="0"/>
                          </a:rPr>
                          <m:t>𝑧</m:t>
                        </m:r>
                      </m:e>
                      <m:sup>
                        <m:r>
                          <a:rPr lang="en-US" sz="8000" b="0" i="1" smtClean="0">
                            <a:latin typeface="Cambria Math" panose="02040503050406030204" pitchFamily="18" charset="0"/>
                          </a:rPr>
                          <m:t>∗</m:t>
                        </m:r>
                      </m:sup>
                    </m:sSup>
                    <m:r>
                      <a:rPr lang="en-US" sz="8000" b="0" i="1" smtClean="0">
                        <a:latin typeface="Cambria Math" panose="02040503050406030204" pitchFamily="18" charset="0"/>
                      </a:rPr>
                      <m:t>≠0</m:t>
                    </m:r>
                    <m:r>
                      <a:rPr lang="en-US" sz="8000" b="0" i="1" smtClean="0">
                        <a:latin typeface="Cambria Math" panose="02040503050406030204" pitchFamily="18" charset="0"/>
                      </a:rPr>
                      <m:t>∈</m:t>
                    </m:r>
                    <m:r>
                      <a:rPr lang="en-US" sz="8000" b="0" i="1" smtClean="0">
                        <a:latin typeface="Cambria Math" panose="02040503050406030204" pitchFamily="18" charset="0"/>
                      </a:rPr>
                      <m:t>𝒟</m:t>
                    </m:r>
                  </m:oMath>
                </a14:m>
                <a:r>
                  <a:rPr kumimoji="0" lang="en-US" sz="8000" i="0" u="none" strike="noStrike" cap="none" spc="0" normalizeH="0" baseline="0" dirty="0">
                    <a:ln>
                      <a:noFill/>
                    </a:ln>
                    <a:solidFill>
                      <a:srgbClr val="000000"/>
                    </a:solidFill>
                    <a:effectLst/>
                    <a:uFillTx/>
                    <a:sym typeface="Calibri"/>
                  </a:rPr>
                  <a:t> such</a:t>
                </a:r>
                <a:r>
                  <a:rPr kumimoji="0" lang="en-US" sz="8000" i="0" u="none" strike="noStrike" cap="none" spc="0" normalizeH="0" dirty="0">
                    <a:ln>
                      <a:noFill/>
                    </a:ln>
                    <a:solidFill>
                      <a:srgbClr val="000000"/>
                    </a:solidFill>
                    <a:effectLst/>
                    <a:uFillTx/>
                    <a:sym typeface="Calibri"/>
                  </a:rPr>
                  <a:t> that </a:t>
                </a:r>
                <a14:m>
                  <m:oMath xmlns:m="http://schemas.openxmlformats.org/officeDocument/2006/math">
                    <m:r>
                      <a:rPr lang="en-US" sz="8000" b="0" i="1" smtClean="0">
                        <a:solidFill>
                          <a:srgbClr val="DF00FF"/>
                        </a:solidFill>
                        <a:latin typeface="Cambria Math" panose="02040503050406030204" pitchFamily="18" charset="0"/>
                      </a:rPr>
                      <m:t>𝐹</m:t>
                    </m:r>
                    <m:r>
                      <a:rPr lang="en-US" sz="8000" b="0" i="1" smtClean="0">
                        <a:solidFill>
                          <a:srgbClr val="DF00FF"/>
                        </a:solidFill>
                        <a:latin typeface="Cambria Math" panose="02040503050406030204" pitchFamily="18" charset="0"/>
                      </a:rPr>
                      <m:t>(</m:t>
                    </m:r>
                    <m:sSup>
                      <m:sSupPr>
                        <m:ctrlPr>
                          <a:rPr lang="en-US" sz="8000" b="0" i="1" smtClean="0">
                            <a:solidFill>
                              <a:srgbClr val="DF00FF"/>
                            </a:solidFill>
                            <a:latin typeface="Cambria Math" panose="02040503050406030204" pitchFamily="18" charset="0"/>
                          </a:rPr>
                        </m:ctrlPr>
                      </m:sSupPr>
                      <m:e>
                        <m:r>
                          <a:rPr lang="en-US" sz="8000" b="0" i="1" smtClean="0">
                            <a:solidFill>
                              <a:srgbClr val="DF00FF"/>
                            </a:solidFill>
                            <a:latin typeface="Cambria Math" panose="02040503050406030204" pitchFamily="18" charset="0"/>
                          </a:rPr>
                          <m:t>𝑧</m:t>
                        </m:r>
                      </m:e>
                      <m:sup>
                        <m:r>
                          <a:rPr lang="en-US" sz="8000" b="0" i="1" smtClean="0">
                            <a:solidFill>
                              <a:srgbClr val="DF00FF"/>
                            </a:solidFill>
                            <a:latin typeface="Cambria Math" panose="02040503050406030204" pitchFamily="18" charset="0"/>
                          </a:rPr>
                          <m:t>∗</m:t>
                        </m:r>
                      </m:sup>
                    </m:sSup>
                    <m:r>
                      <a:rPr lang="en-US" sz="8000" b="0" i="1" smtClean="0">
                        <a:solidFill>
                          <a:srgbClr val="DF00FF"/>
                        </a:solidFill>
                        <a:latin typeface="Cambria Math" panose="02040503050406030204" pitchFamily="18" charset="0"/>
                      </a:rPr>
                      <m:t>)</m:t>
                    </m:r>
                    <m:r>
                      <a:rPr lang="en-US" sz="8000" b="0" i="1" smtClean="0">
                        <a:solidFill>
                          <a:srgbClr val="DF00FF"/>
                        </a:solidFill>
                        <a:latin typeface="Cambria Math" panose="02040503050406030204" pitchFamily="18" charset="0"/>
                      </a:rPr>
                      <m:t>=0</m:t>
                    </m:r>
                  </m:oMath>
                </a14:m>
                <a:endParaRPr kumimoji="0" lang="en-US" sz="8000" i="0" u="none" strike="noStrike" cap="none" spc="0" normalizeH="0" baseline="0" dirty="0">
                  <a:ln>
                    <a:noFill/>
                  </a:ln>
                  <a:solidFill>
                    <a:srgbClr val="000000"/>
                  </a:solidFill>
                  <a:effectLst/>
                  <a:uFillTx/>
                  <a:sym typeface="Calibri"/>
                </a:endParaRPr>
              </a:p>
            </p:txBody>
          </p:sp>
        </mc:Choice>
        <mc:Fallback>
          <p:sp>
            <p:nvSpPr>
              <p:cNvPr id="5" name="TextBox 4">
                <a:extLst>
                  <a:ext uri="{FF2B5EF4-FFF2-40B4-BE49-F238E27FC236}">
                    <a16:creationId xmlns:a16="http://schemas.microsoft.com/office/drawing/2014/main" id="{DF40737F-31FD-367E-ED9F-9844BA721A63}"/>
                  </a:ext>
                </a:extLst>
              </p:cNvPr>
              <p:cNvSpPr txBox="1">
                <a:spLocks noRot="1" noChangeAspect="1" noMove="1" noResize="1" noEditPoints="1" noAdjustHandles="1" noChangeArrowheads="1" noChangeShapeType="1" noTextEdit="1"/>
              </p:cNvSpPr>
              <p:nvPr/>
            </p:nvSpPr>
            <p:spPr>
              <a:xfrm>
                <a:off x="15713241" y="3844484"/>
                <a:ext cx="14506410" cy="1477321"/>
              </a:xfrm>
              <a:prstGeom prst="rect">
                <a:avLst/>
              </a:prstGeom>
              <a:blipFill>
                <a:blip r:embed="rId5"/>
                <a:stretch>
                  <a:fillRect l="-787" t="-11864" b="-31356"/>
                </a:stretch>
              </a:blipFill>
              <a:ln w="25400" cap="flat">
                <a:noFill/>
                <a:miter lim="400000"/>
              </a:ln>
              <a:effectLst/>
            </p:spPr>
            <p:txBody>
              <a:bodyPr/>
              <a:lstStyle/>
              <a:p>
                <a:r>
                  <a:rPr lang="en-US">
                    <a:noFill/>
                  </a:rPr>
                  <a:t> </a:t>
                </a:r>
              </a:p>
            </p:txBody>
          </p:sp>
        </mc:Fallback>
      </mc:AlternateContent>
      <p:sp>
        <p:nvSpPr>
          <p:cNvPr id="8" name="Rounded Rectangle 7">
            <a:extLst>
              <a:ext uri="{FF2B5EF4-FFF2-40B4-BE49-F238E27FC236}">
                <a16:creationId xmlns:a16="http://schemas.microsoft.com/office/drawing/2014/main" id="{C71F97EE-3E3B-F047-5AF2-F54C4438FACE}"/>
              </a:ext>
            </a:extLst>
          </p:cNvPr>
          <p:cNvSpPr/>
          <p:nvPr/>
        </p:nvSpPr>
        <p:spPr>
          <a:xfrm>
            <a:off x="15081257" y="7539028"/>
            <a:ext cx="15664068" cy="3317459"/>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F36269CC-2888-CEB5-305E-CE2730163A20}"/>
                  </a:ext>
                </a:extLst>
              </p:cNvPr>
              <p:cNvSpPr txBox="1"/>
              <p:nvPr/>
            </p:nvSpPr>
            <p:spPr>
              <a:xfrm>
                <a:off x="15770391" y="7753730"/>
                <a:ext cx="14656881" cy="298343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acc>
                      <m:accPr>
                        <m:chr m:val="⃗"/>
                        <m:ctrlPr>
                          <a:rPr lang="en-US" sz="8000" b="0" i="1" smtClean="0">
                            <a:latin typeface="Cambria Math" panose="02040503050406030204" pitchFamily="18" charset="0"/>
                          </a:rPr>
                        </m:ctrlPr>
                      </m:accPr>
                      <m:e>
                        <m:r>
                          <a:rPr lang="en-US" sz="8000" b="0" i="1" smtClean="0">
                            <a:latin typeface="Cambria Math" panose="02040503050406030204" pitchFamily="18" charset="0"/>
                          </a:rPr>
                          <m:t>𝑏</m:t>
                        </m:r>
                      </m:e>
                    </m:acc>
                    <m:r>
                      <a:rPr lang="en-US" sz="8000" b="0" i="1" smtClean="0">
                        <a:latin typeface="Cambria Math" panose="02040503050406030204" pitchFamily="18" charset="0"/>
                      </a:rPr>
                      <m:t>≠</m:t>
                    </m:r>
                    <m:acc>
                      <m:accPr>
                        <m:chr m:val="⃗"/>
                        <m:ctrlPr>
                          <a:rPr lang="en-US" sz="8000" b="0" i="1" smtClean="0">
                            <a:latin typeface="Cambria Math" panose="02040503050406030204" pitchFamily="18" charset="0"/>
                          </a:rPr>
                        </m:ctrlPr>
                      </m:accPr>
                      <m:e>
                        <m:r>
                          <a:rPr lang="en-US" sz="8000" b="0" i="1" smtClean="0">
                            <a:latin typeface="Cambria Math" panose="02040503050406030204" pitchFamily="18" charset="0"/>
                          </a:rPr>
                          <m:t>0</m:t>
                        </m:r>
                      </m:e>
                    </m:acc>
                    <m:r>
                      <a:rPr lang="en-US" sz="8000" b="0" i="1" smtClean="0">
                        <a:latin typeface="Cambria Math" panose="02040503050406030204" pitchFamily="18" charset="0"/>
                      </a:rPr>
                      <m:t>∈</m:t>
                    </m:r>
                    <m:sSup>
                      <m:sSupPr>
                        <m:ctrlPr>
                          <a:rPr lang="en-US" sz="8000" b="0" i="1" smtClean="0">
                            <a:latin typeface="Cambria Math" panose="02040503050406030204" pitchFamily="18" charset="0"/>
                          </a:rPr>
                        </m:ctrlPr>
                      </m:sSupPr>
                      <m:e>
                        <m:r>
                          <a:rPr lang="en-US" sz="8000" b="0" i="1" smtClean="0">
                            <a:latin typeface="Cambria Math" panose="02040503050406030204" pitchFamily="18" charset="0"/>
                          </a:rPr>
                          <m:t>𝒮</m:t>
                        </m:r>
                      </m:e>
                      <m:sup>
                        <m:r>
                          <a:rPr lang="en-US" sz="8000" b="0" i="1" smtClean="0">
                            <a:latin typeface="Cambria Math" panose="02040503050406030204" pitchFamily="18" charset="0"/>
                          </a:rPr>
                          <m:t>𝑛</m:t>
                        </m:r>
                      </m:sup>
                    </m:sSup>
                  </m:oMath>
                </a14:m>
                <a:r>
                  <a:rPr kumimoji="0" lang="en-US" sz="8000" i="0" u="none" strike="noStrike" cap="none" spc="0" normalizeH="0" baseline="0" dirty="0">
                    <a:ln>
                      <a:noFill/>
                    </a:ln>
                    <a:solidFill>
                      <a:srgbClr val="000000"/>
                    </a:solidFill>
                    <a:effectLst/>
                    <a:uFillTx/>
                    <a:sym typeface="Calibri"/>
                  </a:rPr>
                  <a:t> such</a:t>
                </a:r>
                <a:r>
                  <a:rPr kumimoji="0" lang="en-US" sz="8000" i="0" u="none" strike="noStrike" cap="none" spc="0" normalizeH="0" dirty="0">
                    <a:ln>
                      <a:noFill/>
                    </a:ln>
                    <a:solidFill>
                      <a:srgbClr val="000000"/>
                    </a:solidFill>
                    <a:effectLst/>
                    <a:uFillTx/>
                    <a:sym typeface="Calibri"/>
                  </a:rPr>
                  <a:t> that </a:t>
                </a:r>
                <a14:m>
                  <m:oMath xmlns:m="http://schemas.openxmlformats.org/officeDocument/2006/math">
                    <m:d>
                      <m:dPr>
                        <m:begChr m:val="⟨"/>
                        <m:endChr m:val="⟩"/>
                        <m:ctrlPr>
                          <a:rPr lang="en-US" sz="8000" i="1" dirty="0" smtClean="0">
                            <a:solidFill>
                              <a:srgbClr val="DF00FF"/>
                            </a:solidFill>
                            <a:latin typeface="Cambria Math" panose="02040503050406030204" pitchFamily="18" charset="0"/>
                          </a:rPr>
                        </m:ctrlPr>
                      </m:dPr>
                      <m:e>
                        <m:acc>
                          <m:accPr>
                            <m:chr m:val="⃗"/>
                            <m:ctrlPr>
                              <a:rPr lang="en-US" sz="8000" i="1">
                                <a:solidFill>
                                  <a:srgbClr val="DF00FF"/>
                                </a:solidFill>
                                <a:latin typeface="Cambria Math" panose="02040503050406030204" pitchFamily="18" charset="0"/>
                              </a:rPr>
                            </m:ctrlPr>
                          </m:accPr>
                          <m:e>
                            <m:r>
                              <a:rPr lang="en-US" sz="8000" i="1">
                                <a:solidFill>
                                  <a:srgbClr val="DF00FF"/>
                                </a:solidFill>
                                <a:latin typeface="Cambria Math" panose="02040503050406030204" pitchFamily="18" charset="0"/>
                              </a:rPr>
                              <m:t>𝛼</m:t>
                            </m:r>
                          </m:e>
                        </m:acc>
                        <m:r>
                          <a:rPr lang="en-US" sz="8000" b="0" i="1" smtClean="0">
                            <a:solidFill>
                              <a:srgbClr val="DF00FF"/>
                            </a:solidFill>
                            <a:latin typeface="Cambria Math" panose="02040503050406030204" pitchFamily="18" charset="0"/>
                          </a:rPr>
                          <m:t>,</m:t>
                        </m:r>
                        <m:acc>
                          <m:accPr>
                            <m:chr m:val="⃗"/>
                            <m:ctrlPr>
                              <a:rPr lang="en-US" sz="8000" i="1">
                                <a:solidFill>
                                  <a:srgbClr val="DF00FF"/>
                                </a:solidFill>
                                <a:latin typeface="Cambria Math" panose="02040503050406030204" pitchFamily="18" charset="0"/>
                              </a:rPr>
                            </m:ctrlPr>
                          </m:accPr>
                          <m:e>
                            <m:r>
                              <a:rPr lang="en-US" sz="8000" i="1">
                                <a:solidFill>
                                  <a:srgbClr val="DF00FF"/>
                                </a:solidFill>
                                <a:latin typeface="Cambria Math" panose="02040503050406030204" pitchFamily="18" charset="0"/>
                              </a:rPr>
                              <m:t>𝑏</m:t>
                            </m:r>
                          </m:e>
                        </m:acc>
                      </m:e>
                    </m:d>
                    <m:r>
                      <a:rPr lang="en-US" sz="8000" b="0" i="1" smtClean="0">
                        <a:solidFill>
                          <a:srgbClr val="DF00FF"/>
                        </a:solidFill>
                        <a:latin typeface="Cambria Math" panose="02040503050406030204" pitchFamily="18" charset="0"/>
                      </a:rPr>
                      <m:t>=0</m:t>
                    </m:r>
                  </m:oMath>
                </a14:m>
                <a:r>
                  <a:rPr kumimoji="0" lang="en-US" sz="8000" i="0" u="none" strike="noStrike" cap="none" spc="0" normalizeH="0" baseline="0" dirty="0">
                    <a:ln>
                      <a:noFill/>
                    </a:ln>
                    <a:solidFill>
                      <a:srgbClr val="DF00FF"/>
                    </a:solidFill>
                    <a:effectLst/>
                    <a:uFillTx/>
                    <a:sym typeface="Calibri"/>
                  </a:rPr>
                  <a:t> </a:t>
                </a:r>
                <a:r>
                  <a:rPr kumimoji="0" lang="en-US" sz="8000" i="0" u="none" strike="noStrike" cap="none" spc="0" normalizeH="0" baseline="0" dirty="0">
                    <a:ln>
                      <a:noFill/>
                    </a:ln>
                    <a:solidFill>
                      <a:srgbClr val="000000"/>
                    </a:solidFill>
                    <a:effectLst/>
                    <a:uFillTx/>
                    <a:sym typeface="Calibri"/>
                  </a:rPr>
                  <a:t>for any </a:t>
                </a:r>
                <a14:m>
                  <m:oMath xmlns:m="http://schemas.openxmlformats.org/officeDocument/2006/math">
                    <m:r>
                      <a:rPr lang="en-US" sz="8000" b="0" i="0" smtClean="0">
                        <a:latin typeface="Cambria Math" panose="02040503050406030204" pitchFamily="18" charset="0"/>
                      </a:rPr>
                      <m:t>(</m:t>
                    </m:r>
                    <m:r>
                      <m:rPr>
                        <m:sty m:val="p"/>
                      </m:rPr>
                      <a:rPr lang="en-US" sz="8000" b="0" i="0" smtClean="0">
                        <a:latin typeface="Cambria Math" panose="02040503050406030204" pitchFamily="18" charset="0"/>
                      </a:rPr>
                      <m:t>Y</m:t>
                    </m:r>
                    <m:r>
                      <a:rPr lang="en-US" sz="8000" b="0" i="0" smtClean="0">
                        <a:latin typeface="Cambria Math" panose="02040503050406030204" pitchFamily="18" charset="0"/>
                      </a:rPr>
                      <m:t>, </m:t>
                    </m:r>
                    <m:acc>
                      <m:accPr>
                        <m:chr m:val="⃗"/>
                        <m:ctrlPr>
                          <a:rPr lang="en-US" sz="8000" i="1">
                            <a:latin typeface="Cambria Math" panose="02040503050406030204" pitchFamily="18" charset="0"/>
                          </a:rPr>
                        </m:ctrlPr>
                      </m:accPr>
                      <m:e>
                        <m:r>
                          <a:rPr lang="en-US" sz="8000" i="1">
                            <a:latin typeface="Cambria Math" panose="02040503050406030204" pitchFamily="18" charset="0"/>
                          </a:rPr>
                          <m:t>𝛼</m:t>
                        </m:r>
                      </m:e>
                    </m:acc>
                    <m:r>
                      <a:rPr lang="en-US" sz="8000" b="0" i="1" smtClean="0">
                        <a:latin typeface="Cambria Math" panose="02040503050406030204" pitchFamily="18" charset="0"/>
                      </a:rPr>
                      <m:t>)</m:t>
                    </m:r>
                  </m:oMath>
                </a14:m>
                <a:r>
                  <a:rPr kumimoji="0" lang="en-US" sz="8000" i="0" u="none" strike="noStrike" cap="none" spc="0" normalizeH="0" baseline="0" dirty="0">
                    <a:ln>
                      <a:noFill/>
                    </a:ln>
                    <a:solidFill>
                      <a:srgbClr val="000000"/>
                    </a:solidFill>
                    <a:effectLst/>
                    <a:uFillTx/>
                    <a:sym typeface="Calibri"/>
                  </a:rPr>
                  <a:t> query made by </a:t>
                </a:r>
                <a14:m>
                  <m:oMath xmlns:m="http://schemas.openxmlformats.org/officeDocument/2006/math">
                    <m:r>
                      <a:rPr lang="en-US" sz="8000" b="0" i="1" smtClean="0">
                        <a:latin typeface="Cambria Math" panose="02040503050406030204" pitchFamily="18" charset="0"/>
                      </a:rPr>
                      <m:t>𝒜</m:t>
                    </m:r>
                  </m:oMath>
                </a14:m>
                <a:endParaRPr kumimoji="0" lang="en-US" sz="8000" i="0" u="none" strike="noStrike" cap="none" spc="0" normalizeH="0" baseline="0" dirty="0">
                  <a:ln>
                    <a:noFill/>
                  </a:ln>
                  <a:solidFill>
                    <a:srgbClr val="000000"/>
                  </a:solidFill>
                  <a:effectLst/>
                  <a:uFillTx/>
                  <a:sym typeface="Calibri"/>
                </a:endParaRPr>
              </a:p>
            </p:txBody>
          </p:sp>
        </mc:Choice>
        <mc:Fallback>
          <p:sp>
            <p:nvSpPr>
              <p:cNvPr id="9" name="TextBox 8">
                <a:extLst>
                  <a:ext uri="{FF2B5EF4-FFF2-40B4-BE49-F238E27FC236}">
                    <a16:creationId xmlns:a16="http://schemas.microsoft.com/office/drawing/2014/main" id="{F36269CC-2888-CEB5-305E-CE2730163A20}"/>
                  </a:ext>
                </a:extLst>
              </p:cNvPr>
              <p:cNvSpPr txBox="1">
                <a:spLocks noRot="1" noChangeAspect="1" noMove="1" noResize="1" noEditPoints="1" noAdjustHandles="1" noChangeArrowheads="1" noChangeShapeType="1" noTextEdit="1"/>
              </p:cNvSpPr>
              <p:nvPr/>
            </p:nvSpPr>
            <p:spPr>
              <a:xfrm>
                <a:off x="15770391" y="7753730"/>
                <a:ext cx="14656881" cy="2983439"/>
              </a:xfrm>
              <a:prstGeom prst="rect">
                <a:avLst/>
              </a:prstGeom>
              <a:blipFill>
                <a:blip r:embed="rId6"/>
                <a:stretch>
                  <a:fillRect l="-3290" t="-3814" b="-15678"/>
                </a:stretch>
              </a:blipFill>
              <a:ln w="25400" cap="flat">
                <a:noFill/>
                <a:miter lim="400000"/>
              </a:ln>
              <a:effectLst/>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5222506F-AB64-8FCB-D557-CD7B4509B651}"/>
              </a:ext>
            </a:extLst>
          </p:cNvPr>
          <p:cNvCxnSpPr>
            <a:cxnSpLocks/>
            <a:stCxn id="6" idx="1"/>
          </p:cNvCxnSpPr>
          <p:nvPr/>
        </p:nvCxnSpPr>
        <p:spPr>
          <a:xfrm flipH="1">
            <a:off x="13318435" y="4450221"/>
            <a:ext cx="1762822" cy="1204945"/>
          </a:xfrm>
          <a:prstGeom prst="straightConnector1">
            <a:avLst/>
          </a:prstGeom>
          <a:noFill/>
          <a:ln w="127000" cap="flat">
            <a:solidFill>
              <a:schemeClr val="accent1"/>
            </a:solidFill>
            <a:prstDash val="solid"/>
            <a:round/>
            <a:tailEnd type="triangle" w="med" len="med"/>
          </a:ln>
          <a:effectLst/>
          <a:sp3d/>
        </p:spPr>
        <p:style>
          <a:lnRef idx="0">
            <a:scrgbClr r="0" g="0" b="0"/>
          </a:lnRef>
          <a:fillRef idx="0">
            <a:scrgbClr r="0" g="0" b="0"/>
          </a:fillRef>
          <a:effectRef idx="0">
            <a:scrgbClr r="0" g="0" b="0"/>
          </a:effectRef>
          <a:fontRef idx="none"/>
        </p:style>
      </p:cxnSp>
      <p:cxnSp>
        <p:nvCxnSpPr>
          <p:cNvPr id="16" name="Straight Arrow Connector 15">
            <a:extLst>
              <a:ext uri="{FF2B5EF4-FFF2-40B4-BE49-F238E27FC236}">
                <a16:creationId xmlns:a16="http://schemas.microsoft.com/office/drawing/2014/main" id="{06FAFA26-6A3F-1875-7801-7B8806E26DEC}"/>
              </a:ext>
            </a:extLst>
          </p:cNvPr>
          <p:cNvCxnSpPr>
            <a:cxnSpLocks/>
          </p:cNvCxnSpPr>
          <p:nvPr/>
        </p:nvCxnSpPr>
        <p:spPr>
          <a:xfrm flipH="1" flipV="1">
            <a:off x="11767930" y="6985674"/>
            <a:ext cx="3310988" cy="1334623"/>
          </a:xfrm>
          <a:prstGeom prst="straightConnector1">
            <a:avLst/>
          </a:prstGeom>
          <a:noFill/>
          <a:ln w="127000" cap="flat">
            <a:solidFill>
              <a:schemeClr val="accent1"/>
            </a:solidFill>
            <a:prstDash val="solid"/>
            <a:round/>
            <a:tailEnd type="triangle" w="med" len="med"/>
          </a:ln>
          <a:effectLst/>
          <a:sp3d/>
        </p:spPr>
        <p:style>
          <a:lnRef idx="0">
            <a:scrgbClr r="0" g="0" b="0"/>
          </a:lnRef>
          <a:fillRef idx="0">
            <a:scrgbClr r="0" g="0" b="0"/>
          </a:fillRef>
          <a:effectRef idx="0">
            <a:scrgbClr r="0" g="0" b="0"/>
          </a:effectRef>
          <a:fontRef idx="none"/>
        </p:style>
      </p:cxn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7278EEAD-24A4-F144-13E9-ABF55B19A04D}"/>
                  </a:ext>
                </a:extLst>
              </p:cNvPr>
              <p:cNvSpPr txBox="1"/>
              <p:nvPr/>
            </p:nvSpPr>
            <p:spPr>
              <a:xfrm>
                <a:off x="3170948" y="12269214"/>
                <a:ext cx="27448482" cy="206049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r>
                      <a:rPr lang="en-US" sz="9600" b="0" i="1" smtClean="0">
                        <a:latin typeface="Cambria Math" panose="02040503050406030204" pitchFamily="18" charset="0"/>
                      </a:rPr>
                      <m:t>𝐹</m:t>
                    </m:r>
                    <m:d>
                      <m:dPr>
                        <m:ctrlPr>
                          <a:rPr lang="en-US" sz="9600" b="0" i="1" smtClean="0">
                            <a:latin typeface="Cambria Math" panose="02040503050406030204" pitchFamily="18" charset="0"/>
                          </a:rPr>
                        </m:ctrlPr>
                      </m:dPr>
                      <m:e>
                        <m:r>
                          <m:rPr>
                            <m:sty m:val="p"/>
                          </m:rPr>
                          <a:rPr lang="en-US" sz="9600" b="0" i="0" smtClean="0">
                            <a:latin typeface="Cambria Math" panose="02040503050406030204" pitchFamily="18" charset="0"/>
                          </a:rPr>
                          <m:t>Φ</m:t>
                        </m:r>
                        <m:r>
                          <a:rPr lang="en-US" sz="9600" b="0" i="1" smtClean="0">
                            <a:latin typeface="Cambria Math" panose="02040503050406030204" pitchFamily="18" charset="0"/>
                          </a:rPr>
                          <m:t>(</m:t>
                        </m:r>
                        <m:acc>
                          <m:accPr>
                            <m:chr m:val="⃗"/>
                            <m:ctrlPr>
                              <a:rPr lang="en-US" sz="9600" b="0" i="1" smtClean="0">
                                <a:latin typeface="Cambria Math" panose="02040503050406030204" pitchFamily="18" charset="0"/>
                              </a:rPr>
                            </m:ctrlPr>
                          </m:accPr>
                          <m:e>
                            <m:r>
                              <a:rPr lang="en-US" sz="9600" b="0" i="1" smtClean="0">
                                <a:latin typeface="Cambria Math" panose="02040503050406030204" pitchFamily="18" charset="0"/>
                              </a:rPr>
                              <m:t>𝑥</m:t>
                            </m:r>
                          </m:e>
                        </m:acc>
                        <m:r>
                          <a:rPr lang="en-US" sz="9600" b="0" i="1" smtClean="0">
                            <a:latin typeface="Cambria Math" panose="02040503050406030204" pitchFamily="18" charset="0"/>
                          </a:rPr>
                          <m:t>)</m:t>
                        </m:r>
                      </m:e>
                    </m:d>
                    <m:r>
                      <a:rPr lang="en-US" sz="9600" b="0" i="1" smtClean="0">
                        <a:latin typeface="Cambria Math" panose="02040503050406030204" pitchFamily="18" charset="0"/>
                      </a:rPr>
                      <m:t>=</m:t>
                    </m:r>
                    <m:r>
                      <a:rPr lang="en-US" sz="9600" b="0" i="1" smtClean="0">
                        <a:latin typeface="Cambria Math" panose="02040503050406030204" pitchFamily="18" charset="0"/>
                      </a:rPr>
                      <m:t>𝐹</m:t>
                    </m:r>
                    <m:d>
                      <m:dPr>
                        <m:ctrlPr>
                          <a:rPr lang="en-US" sz="9600" b="0" i="1" smtClean="0">
                            <a:latin typeface="Cambria Math" panose="02040503050406030204" pitchFamily="18" charset="0"/>
                          </a:rPr>
                        </m:ctrlPr>
                      </m:d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r>
                          <a:rPr lang="en-US" sz="9600" i="1">
                            <a:latin typeface="Cambria Math" panose="02040503050406030204" pitchFamily="18" charset="0"/>
                          </a:rPr>
                          <m:t>+</m:t>
                        </m:r>
                        <m:acc>
                          <m:accPr>
                            <m:chr m:val="⃗"/>
                            <m:ctrlPr>
                              <a:rPr lang="en-US" sz="9600" i="1">
                                <a:latin typeface="Cambria Math" panose="02040503050406030204" pitchFamily="18" charset="0"/>
                              </a:rPr>
                            </m:ctrlPr>
                          </m:accPr>
                          <m:e>
                            <m:r>
                              <a:rPr lang="en-US" sz="9600" i="1">
                                <a:latin typeface="Cambria Math" panose="02040503050406030204" pitchFamily="18" charset="0"/>
                              </a:rPr>
                              <m:t>𝑏</m:t>
                            </m:r>
                          </m:e>
                        </m:acc>
                        <m:r>
                          <a:rPr lang="en-US" sz="9600" i="1">
                            <a:latin typeface="Cambria Math" panose="02040503050406030204" pitchFamily="18" charset="0"/>
                          </a:rPr>
                          <m:t>⋅</m:t>
                        </m:r>
                        <m:sSup>
                          <m:sSupPr>
                            <m:ctrlPr>
                              <a:rPr lang="en-US" sz="9600" i="1">
                                <a:latin typeface="Cambria Math" panose="02040503050406030204" pitchFamily="18" charset="0"/>
                              </a:rPr>
                            </m:ctrlPr>
                          </m:sSupPr>
                          <m:e>
                            <m:r>
                              <a:rPr lang="en-US" sz="9600" i="1">
                                <a:latin typeface="Cambria Math" panose="02040503050406030204" pitchFamily="18" charset="0"/>
                              </a:rPr>
                              <m:t>𝑧</m:t>
                            </m:r>
                          </m:e>
                          <m:sup>
                            <m:r>
                              <a:rPr lang="en-US" sz="9600" i="1">
                                <a:latin typeface="Cambria Math" panose="02040503050406030204" pitchFamily="18" charset="0"/>
                              </a:rPr>
                              <m:t>∗</m:t>
                            </m:r>
                          </m:sup>
                        </m:sSup>
                      </m:e>
                    </m:d>
                    <m:r>
                      <a:rPr lang="en-US" sz="9600" b="0" i="1" smtClean="0">
                        <a:latin typeface="Cambria Math" panose="02040503050406030204" pitchFamily="18" charset="0"/>
                      </a:rPr>
                      <m:t>=</m:t>
                    </m:r>
                    <m:r>
                      <a:rPr lang="en-US" sz="9600" i="1">
                        <a:latin typeface="Cambria Math" panose="02040503050406030204" pitchFamily="18" charset="0"/>
                      </a:rPr>
                      <m:t>𝐹</m:t>
                    </m:r>
                    <m:d>
                      <m:dPr>
                        <m:ctrlPr>
                          <a:rPr lang="en-US" sz="9600" i="1">
                            <a:latin typeface="Cambria Math" panose="02040503050406030204" pitchFamily="18" charset="0"/>
                          </a:rPr>
                        </m:ctrlPr>
                      </m:d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d>
                    <m:r>
                      <a:rPr lang="en-US" sz="9600" b="0" i="1" smtClean="0">
                        <a:latin typeface="Cambria Math" panose="02040503050406030204" pitchFamily="18" charset="0"/>
                      </a:rPr>
                      <m:t>+</m:t>
                    </m:r>
                    <m:acc>
                      <m:accPr>
                        <m:chr m:val="⃗"/>
                        <m:ctrlPr>
                          <a:rPr lang="en-US" sz="9600" i="1" smtClean="0">
                            <a:solidFill>
                              <a:srgbClr val="DF00FF"/>
                            </a:solidFill>
                            <a:latin typeface="Cambria Math" panose="02040503050406030204" pitchFamily="18" charset="0"/>
                          </a:rPr>
                        </m:ctrlPr>
                      </m:accPr>
                      <m:e>
                        <m:r>
                          <a:rPr lang="en-US" sz="9600" i="1">
                            <a:solidFill>
                              <a:srgbClr val="DF00FF"/>
                            </a:solidFill>
                            <a:latin typeface="Cambria Math" panose="02040503050406030204" pitchFamily="18" charset="0"/>
                          </a:rPr>
                          <m:t>𝑏</m:t>
                        </m:r>
                      </m:e>
                    </m:acc>
                    <m:r>
                      <a:rPr lang="en-US" sz="9600" i="1">
                        <a:solidFill>
                          <a:srgbClr val="DF00FF"/>
                        </a:solidFill>
                        <a:latin typeface="Cambria Math" panose="02040503050406030204" pitchFamily="18" charset="0"/>
                      </a:rPr>
                      <m:t>⋅</m:t>
                    </m:r>
                    <m:r>
                      <a:rPr lang="en-US" sz="9600" b="0" i="1" smtClean="0">
                        <a:solidFill>
                          <a:srgbClr val="DF00FF"/>
                        </a:solidFill>
                        <a:latin typeface="Cambria Math" panose="02040503050406030204" pitchFamily="18" charset="0"/>
                      </a:rPr>
                      <m:t>𝐹</m:t>
                    </m:r>
                    <m:d>
                      <m:dPr>
                        <m:ctrlPr>
                          <a:rPr lang="en-US" sz="9600" b="0" i="1" smtClean="0">
                            <a:solidFill>
                              <a:srgbClr val="DF00FF"/>
                            </a:solidFill>
                            <a:latin typeface="Cambria Math" panose="02040503050406030204" pitchFamily="18" charset="0"/>
                          </a:rPr>
                        </m:ctrlPr>
                      </m:dPr>
                      <m:e>
                        <m:sSup>
                          <m:sSupPr>
                            <m:ctrlPr>
                              <a:rPr lang="en-US" sz="9600" b="0" i="1" smtClean="0">
                                <a:solidFill>
                                  <a:srgbClr val="DF00FF"/>
                                </a:solidFill>
                                <a:latin typeface="Cambria Math" panose="02040503050406030204" pitchFamily="18" charset="0"/>
                              </a:rPr>
                            </m:ctrlPr>
                          </m:sSupPr>
                          <m:e>
                            <m:r>
                              <a:rPr lang="en-US" sz="9600" b="0" i="1" smtClean="0">
                                <a:solidFill>
                                  <a:srgbClr val="DF00FF"/>
                                </a:solidFill>
                                <a:latin typeface="Cambria Math" panose="02040503050406030204" pitchFamily="18" charset="0"/>
                              </a:rPr>
                              <m:t>𝑧</m:t>
                            </m:r>
                          </m:e>
                          <m:sup>
                            <m:r>
                              <a:rPr lang="en-US" sz="9600" b="0" i="1" smtClean="0">
                                <a:solidFill>
                                  <a:srgbClr val="DF00FF"/>
                                </a:solidFill>
                                <a:latin typeface="Cambria Math" panose="02040503050406030204" pitchFamily="18" charset="0"/>
                              </a:rPr>
                              <m:t>∗</m:t>
                            </m:r>
                          </m:sup>
                        </m:sSup>
                      </m:e>
                    </m:d>
                    <m:r>
                      <a:rPr lang="en-US" sz="9600" b="0" i="1" smtClean="0">
                        <a:latin typeface="Cambria Math" panose="02040503050406030204" pitchFamily="18" charset="0"/>
                      </a:rPr>
                      <m:t>=</m:t>
                    </m:r>
                    <m:r>
                      <a:rPr lang="en-US" sz="9600" b="0" i="1" smtClean="0">
                        <a:latin typeface="Cambria Math" panose="02040503050406030204" pitchFamily="18" charset="0"/>
                      </a:rPr>
                      <m:t>𝐹</m:t>
                    </m:r>
                    <m:r>
                      <a:rPr lang="en-US" sz="9600" b="0" i="1" smtClean="0">
                        <a:latin typeface="Cambria Math" panose="02040503050406030204" pitchFamily="18" charset="0"/>
                      </a:rPr>
                      <m:t>(</m:t>
                    </m:r>
                    <m:acc>
                      <m:accPr>
                        <m:chr m:val="⃗"/>
                        <m:ctrlPr>
                          <a:rPr lang="en-US" sz="9600" b="0" i="1" smtClean="0">
                            <a:latin typeface="Cambria Math" panose="02040503050406030204" pitchFamily="18" charset="0"/>
                          </a:rPr>
                        </m:ctrlPr>
                      </m:accPr>
                      <m:e>
                        <m:r>
                          <a:rPr lang="en-US" sz="9600" b="0" i="1" smtClean="0">
                            <a:latin typeface="Cambria Math" panose="02040503050406030204" pitchFamily="18" charset="0"/>
                          </a:rPr>
                          <m:t>𝑥</m:t>
                        </m:r>
                      </m:e>
                    </m:acc>
                    <m:r>
                      <a:rPr lang="en-US" sz="9600" b="0" i="1" smtClean="0">
                        <a:latin typeface="Cambria Math" panose="02040503050406030204" pitchFamily="18" charset="0"/>
                      </a:rPr>
                      <m:t>)</m:t>
                    </m:r>
                  </m:oMath>
                </a14:m>
                <a:r>
                  <a:rPr kumimoji="0" lang="en-US" sz="9600" i="0" u="none" strike="noStrike" cap="none" spc="0" normalizeH="0" baseline="0" dirty="0">
                    <a:ln>
                      <a:noFill/>
                    </a:ln>
                    <a:solidFill>
                      <a:srgbClr val="000000"/>
                    </a:solidFill>
                    <a:effectLst/>
                    <a:uFillTx/>
                    <a:latin typeface="+mn-lt"/>
                    <a:ea typeface="+mn-ea"/>
                    <a:cs typeface="+mn-cs"/>
                    <a:sym typeface="Calibri"/>
                  </a:rPr>
                  <a:t> </a:t>
                </a:r>
              </a:p>
            </p:txBody>
          </p:sp>
        </mc:Choice>
        <mc:Fallback>
          <p:sp>
            <p:nvSpPr>
              <p:cNvPr id="29" name="TextBox 28">
                <a:extLst>
                  <a:ext uri="{FF2B5EF4-FFF2-40B4-BE49-F238E27FC236}">
                    <a16:creationId xmlns:a16="http://schemas.microsoft.com/office/drawing/2014/main" id="{7278EEAD-24A4-F144-13E9-ABF55B19A04D}"/>
                  </a:ext>
                </a:extLst>
              </p:cNvPr>
              <p:cNvSpPr txBox="1">
                <a:spLocks noRot="1" noChangeAspect="1" noMove="1" noResize="1" noEditPoints="1" noAdjustHandles="1" noChangeArrowheads="1" noChangeShapeType="1" noTextEdit="1"/>
              </p:cNvSpPr>
              <p:nvPr/>
            </p:nvSpPr>
            <p:spPr>
              <a:xfrm>
                <a:off x="3170948" y="12269214"/>
                <a:ext cx="27448482" cy="2060494"/>
              </a:xfrm>
              <a:prstGeom prst="rect">
                <a:avLst/>
              </a:prstGeom>
              <a:blipFill>
                <a:blip r:embed="rId7"/>
                <a:stretch>
                  <a:fillRect l="-1017" t="-7975" r="-462" b="-14724"/>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248A333-51A7-08E5-3480-3EB7FC1A5649}"/>
                  </a:ext>
                </a:extLst>
              </p:cNvPr>
              <p:cNvSpPr txBox="1"/>
              <p:nvPr/>
            </p:nvSpPr>
            <p:spPr>
              <a:xfrm>
                <a:off x="4301174" y="16118324"/>
                <a:ext cx="23051313" cy="205356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nary>
                      <m:naryPr>
                        <m:chr m:val="∑"/>
                        <m:supHide m:val="on"/>
                        <m:ctrlPr>
                          <a:rPr lang="en-US" sz="9600" b="0" i="1" smtClean="0">
                            <a:latin typeface="Cambria Math" panose="02040503050406030204" pitchFamily="18" charset="0"/>
                          </a:rPr>
                        </m:ctrlPr>
                      </m:naryPr>
                      <m:sub>
                        <m:r>
                          <a:rPr lang="en-US" sz="9600" b="0" i="1" smtClean="0">
                            <a:latin typeface="Cambria Math" panose="02040503050406030204" pitchFamily="18" charset="0"/>
                          </a:rPr>
                          <m:t>𝑖</m:t>
                        </m:r>
                      </m:sub>
                      <m:sup/>
                      <m:e>
                        <m:sSub>
                          <m:sSubPr>
                            <m:ctrlPr>
                              <a:rPr lang="en-US" sz="9600" b="0" i="1" smtClean="0">
                                <a:latin typeface="Cambria Math" panose="02040503050406030204" pitchFamily="18" charset="0"/>
                              </a:rPr>
                            </m:ctrlPr>
                          </m:sSubPr>
                          <m:e>
                            <m:r>
                              <a:rPr lang="en-US" sz="9600" b="0" i="1" smtClean="0">
                                <a:latin typeface="Cambria Math" panose="02040503050406030204" pitchFamily="18" charset="0"/>
                              </a:rPr>
                              <m:t>𝛼</m:t>
                            </m:r>
                          </m:e>
                          <m:sub>
                            <m:r>
                              <a:rPr lang="en-US" sz="9600" b="0" i="1" smtClean="0">
                                <a:latin typeface="Cambria Math" panose="02040503050406030204" pitchFamily="18" charset="0"/>
                              </a:rPr>
                              <m:t>𝑖</m:t>
                            </m:r>
                          </m:sub>
                        </m:sSub>
                        <m:r>
                          <m:rPr>
                            <m:sty m:val="p"/>
                          </m:rPr>
                          <a:rPr lang="en-US" sz="9600">
                            <a:latin typeface="Cambria Math" panose="02040503050406030204" pitchFamily="18" charset="0"/>
                          </a:rPr>
                          <m:t>Φ</m:t>
                        </m:r>
                        <m:sSub>
                          <m:sSubPr>
                            <m:ctrlPr>
                              <a:rPr lang="en-US" sz="9600" b="0" i="1" smtClean="0">
                                <a:latin typeface="Cambria Math" panose="02040503050406030204" pitchFamily="18" charset="0"/>
                              </a:rPr>
                            </m:ctrlPr>
                          </m:sSubPr>
                          <m:e>
                            <m:d>
                              <m:dPr>
                                <m:ctrlPr>
                                  <a:rPr lang="en-US" sz="9600" i="1">
                                    <a:latin typeface="Cambria Math" panose="02040503050406030204" pitchFamily="18" charset="0"/>
                                  </a:rPr>
                                </m:ctrlPr>
                              </m:d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d>
                          </m:e>
                          <m:sub>
                            <m:r>
                              <a:rPr lang="en-US" sz="9600" b="0" i="1" smtClean="0">
                                <a:latin typeface="Cambria Math" panose="02040503050406030204" pitchFamily="18" charset="0"/>
                              </a:rPr>
                              <m:t>𝑖</m:t>
                            </m:r>
                          </m:sub>
                        </m:sSub>
                      </m:e>
                    </m:nary>
                    <m:r>
                      <a:rPr lang="en-US" sz="9600" b="0" i="1" smtClean="0">
                        <a:latin typeface="Cambria Math" panose="02040503050406030204" pitchFamily="18" charset="0"/>
                      </a:rPr>
                      <m:t>=</m:t>
                    </m:r>
                    <m:d>
                      <m:dPr>
                        <m:begChr m:val="⟨"/>
                        <m:endChr m:val="⟩"/>
                        <m:ctrlPr>
                          <a:rPr lang="en-US" sz="9600" i="1" dirty="0" smtClean="0">
                            <a:solidFill>
                              <a:srgbClr val="DF00FF"/>
                            </a:solidFill>
                            <a:latin typeface="Cambria Math" panose="02040503050406030204" pitchFamily="18" charset="0"/>
                          </a:rPr>
                        </m:ctrlPr>
                      </m:dPr>
                      <m:e>
                        <m:acc>
                          <m:accPr>
                            <m:chr m:val="⃗"/>
                            <m:ctrlPr>
                              <a:rPr lang="en-US" sz="9600" i="1">
                                <a:solidFill>
                                  <a:srgbClr val="DF00FF"/>
                                </a:solidFill>
                                <a:latin typeface="Cambria Math" panose="02040503050406030204" pitchFamily="18" charset="0"/>
                              </a:rPr>
                            </m:ctrlPr>
                          </m:accPr>
                          <m:e>
                            <m:r>
                              <a:rPr lang="en-US" sz="9600" i="1">
                                <a:solidFill>
                                  <a:srgbClr val="DF00FF"/>
                                </a:solidFill>
                                <a:latin typeface="Cambria Math" panose="02040503050406030204" pitchFamily="18" charset="0"/>
                              </a:rPr>
                              <m:t>𝛼</m:t>
                            </m:r>
                          </m:e>
                        </m:acc>
                        <m:r>
                          <a:rPr lang="en-US" sz="9600" i="1">
                            <a:solidFill>
                              <a:srgbClr val="DF00FF"/>
                            </a:solidFill>
                            <a:latin typeface="Cambria Math" panose="02040503050406030204" pitchFamily="18" charset="0"/>
                          </a:rPr>
                          <m:t>,</m:t>
                        </m:r>
                        <m:acc>
                          <m:accPr>
                            <m:chr m:val="⃗"/>
                            <m:ctrlPr>
                              <a:rPr lang="en-US" sz="9600" i="1">
                                <a:solidFill>
                                  <a:srgbClr val="DF00FF"/>
                                </a:solidFill>
                                <a:latin typeface="Cambria Math" panose="02040503050406030204" pitchFamily="18" charset="0"/>
                              </a:rPr>
                            </m:ctrlPr>
                          </m:accPr>
                          <m:e>
                            <m:r>
                              <a:rPr lang="en-US" sz="9600" i="1">
                                <a:solidFill>
                                  <a:srgbClr val="DF00FF"/>
                                </a:solidFill>
                                <a:latin typeface="Cambria Math" panose="02040503050406030204" pitchFamily="18" charset="0"/>
                              </a:rPr>
                              <m:t>𝑏</m:t>
                            </m:r>
                          </m:e>
                        </m:acc>
                      </m:e>
                    </m:d>
                    <m:r>
                      <a:rPr lang="en-US" sz="9600" i="1">
                        <a:latin typeface="Cambria Math" panose="02040503050406030204" pitchFamily="18" charset="0"/>
                      </a:rPr>
                      <m:t>⋅</m:t>
                    </m:r>
                    <m:sSup>
                      <m:sSupPr>
                        <m:ctrlPr>
                          <a:rPr lang="en-US" sz="9600" i="1">
                            <a:latin typeface="Cambria Math" panose="02040503050406030204" pitchFamily="18" charset="0"/>
                          </a:rPr>
                        </m:ctrlPr>
                      </m:sSupPr>
                      <m:e>
                        <m:r>
                          <a:rPr lang="en-US" sz="9600" i="1">
                            <a:latin typeface="Cambria Math" panose="02040503050406030204" pitchFamily="18" charset="0"/>
                          </a:rPr>
                          <m:t>𝑧</m:t>
                        </m:r>
                      </m:e>
                      <m:sup>
                        <m:r>
                          <a:rPr lang="en-US" sz="9600" i="1">
                            <a:latin typeface="Cambria Math" panose="02040503050406030204" pitchFamily="18" charset="0"/>
                          </a:rPr>
                          <m:t>∗</m:t>
                        </m:r>
                      </m:sup>
                    </m:sSup>
                    <m:r>
                      <a:rPr lang="en-US" sz="9600" b="0" i="1" smtClean="0">
                        <a:latin typeface="Cambria Math" panose="02040503050406030204" pitchFamily="18" charset="0"/>
                      </a:rPr>
                      <m:t>+ </m:t>
                    </m:r>
                    <m:nary>
                      <m:naryPr>
                        <m:chr m:val="∑"/>
                        <m:supHide m:val="on"/>
                        <m:ctrlPr>
                          <a:rPr lang="en-US" sz="9600" i="1">
                            <a:latin typeface="Cambria Math" panose="02040503050406030204" pitchFamily="18" charset="0"/>
                          </a:rPr>
                        </m:ctrlPr>
                      </m:naryPr>
                      <m:sub>
                        <m:r>
                          <a:rPr lang="en-US" sz="9600" i="1">
                            <a:latin typeface="Cambria Math" panose="02040503050406030204" pitchFamily="18" charset="0"/>
                          </a:rPr>
                          <m:t>𝑖</m:t>
                        </m:r>
                      </m:sub>
                      <m:sup/>
                      <m:e>
                        <m:sSub>
                          <m:sSubPr>
                            <m:ctrlPr>
                              <a:rPr lang="en-US" sz="9600" i="1">
                                <a:latin typeface="Cambria Math" panose="02040503050406030204" pitchFamily="18" charset="0"/>
                              </a:rPr>
                            </m:ctrlPr>
                          </m:sSubPr>
                          <m:e>
                            <m:r>
                              <a:rPr lang="en-US" sz="9600" i="1">
                                <a:latin typeface="Cambria Math" panose="02040503050406030204" pitchFamily="18" charset="0"/>
                              </a:rPr>
                              <m:t>𝛼</m:t>
                            </m:r>
                          </m:e>
                          <m:sub>
                            <m:r>
                              <a:rPr lang="en-US" sz="9600" i="1">
                                <a:latin typeface="Cambria Math" panose="02040503050406030204" pitchFamily="18" charset="0"/>
                              </a:rPr>
                              <m:t>𝑖</m:t>
                            </m:r>
                          </m:sub>
                        </m:sSub>
                        <m:sSub>
                          <m:sSubPr>
                            <m:ctrlPr>
                              <a:rPr lang="en-US" sz="9600" b="0" i="1" smtClean="0">
                                <a:latin typeface="Cambria Math" panose="02040503050406030204" pitchFamily="18" charset="0"/>
                              </a:rPr>
                            </m:ctrlPr>
                          </m:sSubPr>
                          <m:e>
                            <m:r>
                              <a:rPr lang="en-US" sz="9600" b="0" i="1" smtClean="0">
                                <a:latin typeface="Cambria Math" panose="02040503050406030204" pitchFamily="18" charset="0"/>
                              </a:rPr>
                              <m:t>𝑥</m:t>
                            </m:r>
                          </m:e>
                          <m:sub>
                            <m:r>
                              <a:rPr lang="en-US" sz="9600" b="0" i="1" smtClean="0">
                                <a:latin typeface="Cambria Math" panose="02040503050406030204" pitchFamily="18" charset="0"/>
                              </a:rPr>
                              <m:t>𝑖</m:t>
                            </m:r>
                          </m:sub>
                        </m:sSub>
                      </m:e>
                    </m:nary>
                    <m:r>
                      <a:rPr lang="en-US" sz="9600" b="0" i="1" smtClean="0">
                        <a:latin typeface="Cambria Math" panose="02040503050406030204" pitchFamily="18" charset="0"/>
                      </a:rPr>
                      <m:t>=</m:t>
                    </m:r>
                    <m:nary>
                      <m:naryPr>
                        <m:chr m:val="∑"/>
                        <m:supHide m:val="on"/>
                        <m:ctrlPr>
                          <a:rPr lang="en-US" sz="9600" i="1">
                            <a:latin typeface="Cambria Math" panose="02040503050406030204" pitchFamily="18" charset="0"/>
                          </a:rPr>
                        </m:ctrlPr>
                      </m:naryPr>
                      <m:sub>
                        <m:r>
                          <a:rPr lang="en-US" sz="9600" i="1">
                            <a:latin typeface="Cambria Math" panose="02040503050406030204" pitchFamily="18" charset="0"/>
                          </a:rPr>
                          <m:t>𝑖</m:t>
                        </m:r>
                      </m:sub>
                      <m:sup/>
                      <m:e>
                        <m:sSub>
                          <m:sSubPr>
                            <m:ctrlPr>
                              <a:rPr lang="en-US" sz="9600" i="1">
                                <a:latin typeface="Cambria Math" panose="02040503050406030204" pitchFamily="18" charset="0"/>
                              </a:rPr>
                            </m:ctrlPr>
                          </m:sSubPr>
                          <m:e>
                            <m:r>
                              <a:rPr lang="en-US" sz="9600" i="1">
                                <a:latin typeface="Cambria Math" panose="02040503050406030204" pitchFamily="18" charset="0"/>
                              </a:rPr>
                              <m:t>𝛼</m:t>
                            </m:r>
                          </m:e>
                          <m:sub>
                            <m:r>
                              <a:rPr lang="en-US" sz="9600" i="1">
                                <a:latin typeface="Cambria Math" panose="02040503050406030204" pitchFamily="18" charset="0"/>
                              </a:rPr>
                              <m:t>𝑖</m:t>
                            </m:r>
                          </m:sub>
                        </m:sSub>
                        <m:sSub>
                          <m:sSubPr>
                            <m:ctrlPr>
                              <a:rPr lang="en-US" sz="9600" i="1">
                                <a:latin typeface="Cambria Math" panose="02040503050406030204" pitchFamily="18" charset="0"/>
                              </a:rPr>
                            </m:ctrlPr>
                          </m:sSubPr>
                          <m:e>
                            <m:r>
                              <a:rPr lang="en-US" sz="9600" i="1">
                                <a:latin typeface="Cambria Math" panose="02040503050406030204" pitchFamily="18" charset="0"/>
                              </a:rPr>
                              <m:t>𝑥</m:t>
                            </m:r>
                          </m:e>
                          <m:sub>
                            <m:r>
                              <a:rPr lang="en-US" sz="9600" i="1">
                                <a:latin typeface="Cambria Math" panose="02040503050406030204" pitchFamily="18" charset="0"/>
                              </a:rPr>
                              <m:t>𝑖</m:t>
                            </m:r>
                          </m:sub>
                        </m:sSub>
                      </m:e>
                    </m:nary>
                  </m:oMath>
                </a14:m>
                <a:r>
                  <a:rPr kumimoji="0" lang="en-US" sz="9600" i="0" u="none" strike="noStrike" cap="none" spc="0" normalizeH="0" baseline="0" dirty="0">
                    <a:ln>
                      <a:noFill/>
                    </a:ln>
                    <a:solidFill>
                      <a:srgbClr val="000000"/>
                    </a:solidFill>
                    <a:effectLst/>
                    <a:uFillTx/>
                    <a:latin typeface="+mn-lt"/>
                    <a:ea typeface="+mn-ea"/>
                    <a:cs typeface="+mn-cs"/>
                    <a:sym typeface="Calibri"/>
                  </a:rPr>
                  <a:t> </a:t>
                </a:r>
              </a:p>
            </p:txBody>
          </p:sp>
        </mc:Choice>
        <mc:Fallback xmlns="">
          <p:sp>
            <p:nvSpPr>
              <p:cNvPr id="36" name="TextBox 35">
                <a:extLst>
                  <a:ext uri="{FF2B5EF4-FFF2-40B4-BE49-F238E27FC236}">
                    <a16:creationId xmlns:a16="http://schemas.microsoft.com/office/drawing/2014/main" id="{D248A333-51A7-08E5-3480-3EB7FC1A5649}"/>
                  </a:ext>
                </a:extLst>
              </p:cNvPr>
              <p:cNvSpPr txBox="1">
                <a:spLocks noRot="1" noChangeAspect="1" noMove="1" noResize="1" noEditPoints="1" noAdjustHandles="1" noChangeArrowheads="1" noChangeShapeType="1" noTextEdit="1"/>
              </p:cNvSpPr>
              <p:nvPr/>
            </p:nvSpPr>
            <p:spPr>
              <a:xfrm>
                <a:off x="4301174" y="16118324"/>
                <a:ext cx="23051313" cy="2053569"/>
              </a:xfrm>
              <a:prstGeom prst="rect">
                <a:avLst/>
              </a:prstGeom>
              <a:blipFill>
                <a:blip r:embed="rId8"/>
                <a:stretch>
                  <a:fillRect l="-9031" t="-103704" b="-173457"/>
                </a:stretch>
              </a:blipFill>
              <a:ln w="25400" cap="flat">
                <a:noFill/>
                <a:miter lim="400000"/>
              </a:ln>
              <a:effectLst/>
            </p:spPr>
            <p:txBody>
              <a:bodyPr/>
              <a:lstStyle/>
              <a:p>
                <a:r>
                  <a:rPr lang="en-US">
                    <a:noFill/>
                  </a:rPr>
                  <a:t> </a:t>
                </a:r>
              </a:p>
            </p:txBody>
          </p:sp>
        </mc:Fallback>
      </mc:AlternateContent>
      <p:sp>
        <p:nvSpPr>
          <p:cNvPr id="37" name="Rounded Rectangle 36">
            <a:extLst>
              <a:ext uri="{FF2B5EF4-FFF2-40B4-BE49-F238E27FC236}">
                <a16:creationId xmlns:a16="http://schemas.microsoft.com/office/drawing/2014/main" id="{34C84FAD-7A9E-1522-AC47-7FF4E8644825}"/>
              </a:ext>
            </a:extLst>
          </p:cNvPr>
          <p:cNvSpPr/>
          <p:nvPr/>
        </p:nvSpPr>
        <p:spPr>
          <a:xfrm>
            <a:off x="16667961" y="5785888"/>
            <a:ext cx="10968423" cy="1501283"/>
          </a:xfrm>
          <a:prstGeom prst="roundRect">
            <a:avLst>
              <a:gd name="adj" fmla="val 17091"/>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8ABB51C6-0D6C-6E54-4A0D-7203BE622D53}"/>
                  </a:ext>
                </a:extLst>
              </p:cNvPr>
              <p:cNvSpPr txBox="1"/>
              <p:nvPr/>
            </p:nvSpPr>
            <p:spPr>
              <a:xfrm>
                <a:off x="16895189" y="5950065"/>
                <a:ext cx="10741195" cy="130605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acc>
                      <m:accPr>
                        <m:chr m:val="⃗"/>
                        <m:ctrlPr>
                          <a:rPr lang="en-US" sz="6000" b="0" i="1" smtClean="0">
                            <a:latin typeface="Cambria Math" panose="02040503050406030204" pitchFamily="18" charset="0"/>
                          </a:rPr>
                        </m:ctrlPr>
                      </m:accPr>
                      <m:e>
                        <m:r>
                          <a:rPr lang="en-US" sz="6000" b="0" i="1" smtClean="0">
                            <a:latin typeface="Cambria Math" panose="02040503050406030204" pitchFamily="18" charset="0"/>
                          </a:rPr>
                          <m:t>𝑏</m:t>
                        </m:r>
                      </m:e>
                    </m:acc>
                  </m:oMath>
                </a14:m>
                <a:r>
                  <a:rPr kumimoji="0" lang="en-US" sz="6000" i="0" u="none" strike="noStrike" cap="none" spc="0" normalizeH="0" baseline="0" dirty="0">
                    <a:ln>
                      <a:noFill/>
                    </a:ln>
                    <a:solidFill>
                      <a:srgbClr val="000000"/>
                    </a:solidFill>
                    <a:effectLst/>
                    <a:uFillTx/>
                    <a:sym typeface="Calibri"/>
                  </a:rPr>
                  <a:t> exists since # of PI queries </a:t>
                </a:r>
                <a14:m>
                  <m:oMath xmlns:m="http://schemas.openxmlformats.org/officeDocument/2006/math">
                    <m:r>
                      <a:rPr lang="en-US" sz="6000" b="0" i="1" smtClean="0">
                        <a:latin typeface="Cambria Math" panose="02040503050406030204" pitchFamily="18" charset="0"/>
                      </a:rPr>
                      <m:t>&lt;</m:t>
                    </m:r>
                    <m:r>
                      <a:rPr lang="en-US" sz="6000" b="0" i="1" smtClean="0">
                        <a:latin typeface="Cambria Math" panose="02040503050406030204" pitchFamily="18" charset="0"/>
                      </a:rPr>
                      <m:t>𝑛</m:t>
                    </m:r>
                  </m:oMath>
                </a14:m>
                <a:r>
                  <a:rPr lang="en-US" sz="6000" dirty="0"/>
                  <a:t> </a:t>
                </a:r>
              </a:p>
            </p:txBody>
          </p:sp>
        </mc:Choice>
        <mc:Fallback>
          <p:sp>
            <p:nvSpPr>
              <p:cNvPr id="39" name="TextBox 38">
                <a:extLst>
                  <a:ext uri="{FF2B5EF4-FFF2-40B4-BE49-F238E27FC236}">
                    <a16:creationId xmlns:a16="http://schemas.microsoft.com/office/drawing/2014/main" id="{8ABB51C6-0D6C-6E54-4A0D-7203BE622D53}"/>
                  </a:ext>
                </a:extLst>
              </p:cNvPr>
              <p:cNvSpPr txBox="1">
                <a:spLocks noRot="1" noChangeAspect="1" noMove="1" noResize="1" noEditPoints="1" noAdjustHandles="1" noChangeArrowheads="1" noChangeShapeType="1" noTextEdit="1"/>
              </p:cNvSpPr>
              <p:nvPr/>
            </p:nvSpPr>
            <p:spPr>
              <a:xfrm>
                <a:off x="16895189" y="5950065"/>
                <a:ext cx="10741195" cy="1306057"/>
              </a:xfrm>
              <a:prstGeom prst="rect">
                <a:avLst/>
              </a:prstGeom>
              <a:blipFill>
                <a:blip r:embed="rId9"/>
                <a:stretch>
                  <a:fillRect l="-1417" b="-25000"/>
                </a:stretch>
              </a:blipFill>
              <a:ln w="25400" cap="flat">
                <a:noFill/>
                <a:miter lim="400000"/>
              </a:ln>
              <a:effectLst/>
            </p:spPr>
            <p:txBody>
              <a:bodyPr/>
              <a:lstStyle/>
              <a:p>
                <a:r>
                  <a:rPr lang="en-US">
                    <a:noFill/>
                  </a:rPr>
                  <a:t> </a:t>
                </a:r>
              </a:p>
            </p:txBody>
          </p:sp>
        </mc:Fallback>
      </mc:AlternateContent>
      <p:sp>
        <p:nvSpPr>
          <p:cNvPr id="40" name="Rounded Rectangle 39">
            <a:extLst>
              <a:ext uri="{FF2B5EF4-FFF2-40B4-BE49-F238E27FC236}">
                <a16:creationId xmlns:a16="http://schemas.microsoft.com/office/drawing/2014/main" id="{E67DCA6F-8F8F-0679-9E63-79E45639E293}"/>
              </a:ext>
            </a:extLst>
          </p:cNvPr>
          <p:cNvSpPr/>
          <p:nvPr/>
        </p:nvSpPr>
        <p:spPr>
          <a:xfrm>
            <a:off x="16756794" y="1860360"/>
            <a:ext cx="10595693" cy="1501283"/>
          </a:xfrm>
          <a:prstGeom prst="roundRect">
            <a:avLst>
              <a:gd name="adj" fmla="val 17091"/>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E6A9738-7A9C-8365-0F0E-55CBB4B3E621}"/>
                  </a:ext>
                </a:extLst>
              </p:cNvPr>
              <p:cNvSpPr txBox="1"/>
              <p:nvPr/>
            </p:nvSpPr>
            <p:spPr>
              <a:xfrm>
                <a:off x="16984022" y="2024537"/>
                <a:ext cx="10368465"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sSup>
                      <m:sSupPr>
                        <m:ctrlPr>
                          <a:rPr lang="en-US" sz="6000" b="0" i="1" smtClean="0">
                            <a:latin typeface="Cambria Math" panose="02040503050406030204" pitchFamily="18" charset="0"/>
                          </a:rPr>
                        </m:ctrlPr>
                      </m:sSupPr>
                      <m:e>
                        <m:r>
                          <a:rPr lang="en-US" sz="6000" b="0" i="1" smtClean="0">
                            <a:latin typeface="Cambria Math" panose="02040503050406030204" pitchFamily="18" charset="0"/>
                          </a:rPr>
                          <m:t>𝑧</m:t>
                        </m:r>
                      </m:e>
                      <m:sup>
                        <m:r>
                          <a:rPr lang="en-US" sz="6000" b="0" i="1" smtClean="0">
                            <a:latin typeface="Cambria Math" panose="02040503050406030204" pitchFamily="18" charset="0"/>
                          </a:rPr>
                          <m:t>∗</m:t>
                        </m:r>
                      </m:sup>
                    </m:sSup>
                  </m:oMath>
                </a14:m>
                <a:r>
                  <a:rPr kumimoji="0" lang="en-US" sz="6000" i="0" u="none" strike="noStrike" cap="none" spc="0" normalizeH="0" baseline="0" dirty="0">
                    <a:ln>
                      <a:noFill/>
                    </a:ln>
                    <a:solidFill>
                      <a:srgbClr val="000000"/>
                    </a:solidFill>
                    <a:effectLst/>
                    <a:uFillTx/>
                    <a:sym typeface="Calibri"/>
                  </a:rPr>
                  <a:t> exists since</a:t>
                </a:r>
                <a:r>
                  <a:rPr lang="en-US" sz="6000" dirty="0"/>
                  <a:t> </a:t>
                </a:r>
                <a14:m>
                  <m:oMath xmlns:m="http://schemas.openxmlformats.org/officeDocument/2006/math">
                    <m:r>
                      <a:rPr lang="en-US" sz="6000" b="0" i="1" smtClean="0">
                        <a:latin typeface="Cambria Math" panose="02040503050406030204" pitchFamily="18" charset="0"/>
                      </a:rPr>
                      <m:t>𝐹</m:t>
                    </m:r>
                  </m:oMath>
                </a14:m>
                <a:r>
                  <a:rPr lang="en-US" sz="6000" dirty="0"/>
                  <a:t> is many-to-one</a:t>
                </a:r>
              </a:p>
            </p:txBody>
          </p:sp>
        </mc:Choice>
        <mc:Fallback xmlns="">
          <p:sp>
            <p:nvSpPr>
              <p:cNvPr id="42" name="TextBox 41">
                <a:extLst>
                  <a:ext uri="{FF2B5EF4-FFF2-40B4-BE49-F238E27FC236}">
                    <a16:creationId xmlns:a16="http://schemas.microsoft.com/office/drawing/2014/main" id="{AE6A9738-7A9C-8365-0F0E-55CBB4B3E621}"/>
                  </a:ext>
                </a:extLst>
              </p:cNvPr>
              <p:cNvSpPr txBox="1">
                <a:spLocks noRot="1" noChangeAspect="1" noMove="1" noResize="1" noEditPoints="1" noAdjustHandles="1" noChangeArrowheads="1" noChangeShapeType="1" noTextEdit="1"/>
              </p:cNvSpPr>
              <p:nvPr/>
            </p:nvSpPr>
            <p:spPr>
              <a:xfrm>
                <a:off x="16984022" y="2024537"/>
                <a:ext cx="10368465" cy="1169545"/>
              </a:xfrm>
              <a:prstGeom prst="rect">
                <a:avLst/>
              </a:prstGeom>
              <a:blipFill>
                <a:blip r:embed="rId10"/>
                <a:stretch>
                  <a:fillRect l="-612" t="-9677" r="-857" b="-27957"/>
                </a:stretch>
              </a:blipFill>
              <a:ln w="25400" cap="flat">
                <a:noFill/>
                <a:miter lim="400000"/>
              </a:ln>
              <a:effectLst/>
            </p:spPr>
            <p:txBody>
              <a:bodyPr/>
              <a:lstStyle/>
              <a:p>
                <a:r>
                  <a:rPr lang="en-US">
                    <a:noFill/>
                  </a:rPr>
                  <a:t> </a:t>
                </a:r>
              </a:p>
            </p:txBody>
          </p:sp>
        </mc:Fallback>
      </mc:AlternateContent>
      <p:sp>
        <p:nvSpPr>
          <p:cNvPr id="45" name="Rounded Rectangle 44">
            <a:extLst>
              <a:ext uri="{FF2B5EF4-FFF2-40B4-BE49-F238E27FC236}">
                <a16:creationId xmlns:a16="http://schemas.microsoft.com/office/drawing/2014/main" id="{443C6DF6-B207-9256-6409-93757C9B3D39}"/>
              </a:ext>
            </a:extLst>
          </p:cNvPr>
          <p:cNvSpPr/>
          <p:nvPr/>
        </p:nvSpPr>
        <p:spPr>
          <a:xfrm>
            <a:off x="3529496" y="10851196"/>
            <a:ext cx="10595693" cy="1501283"/>
          </a:xfrm>
          <a:prstGeom prst="roundRect">
            <a:avLst>
              <a:gd name="adj" fmla="val 17091"/>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C54B1D7-694E-8049-00CE-F0447F602792}"/>
                  </a:ext>
                </a:extLst>
              </p:cNvPr>
              <p:cNvSpPr txBox="1"/>
              <p:nvPr/>
            </p:nvSpPr>
            <p:spPr>
              <a:xfrm>
                <a:off x="3756724" y="11015373"/>
                <a:ext cx="10368465"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r>
                      <a:rPr lang="en-US" sz="6000" b="0" i="1" smtClean="0">
                        <a:latin typeface="Cambria Math" panose="02040503050406030204" pitchFamily="18" charset="0"/>
                      </a:rPr>
                      <m:t>𝒜</m:t>
                    </m:r>
                  </m:oMath>
                </a14:m>
                <a:r>
                  <a:rPr lang="en-US" sz="6000" dirty="0"/>
                  <a:t> receives the same challenges</a:t>
                </a:r>
              </a:p>
            </p:txBody>
          </p:sp>
        </mc:Choice>
        <mc:Fallback xmlns="">
          <p:sp>
            <p:nvSpPr>
              <p:cNvPr id="46" name="TextBox 45">
                <a:extLst>
                  <a:ext uri="{FF2B5EF4-FFF2-40B4-BE49-F238E27FC236}">
                    <a16:creationId xmlns:a16="http://schemas.microsoft.com/office/drawing/2014/main" id="{3C54B1D7-694E-8049-00CE-F0447F602792}"/>
                  </a:ext>
                </a:extLst>
              </p:cNvPr>
              <p:cNvSpPr txBox="1">
                <a:spLocks noRot="1" noChangeAspect="1" noMove="1" noResize="1" noEditPoints="1" noAdjustHandles="1" noChangeArrowheads="1" noChangeShapeType="1" noTextEdit="1"/>
              </p:cNvSpPr>
              <p:nvPr/>
            </p:nvSpPr>
            <p:spPr>
              <a:xfrm>
                <a:off x="3756724" y="11015373"/>
                <a:ext cx="10368465" cy="1169545"/>
              </a:xfrm>
              <a:prstGeom prst="rect">
                <a:avLst/>
              </a:prstGeom>
              <a:blipFill>
                <a:blip r:embed="rId11"/>
                <a:stretch>
                  <a:fillRect l="-1222" t="-9677" r="-856" b="-26882"/>
                </a:stretch>
              </a:blipFill>
              <a:ln w="25400" cap="flat">
                <a:noFill/>
                <a:miter lim="400000"/>
              </a:ln>
              <a:effectLst/>
            </p:spPr>
            <p:txBody>
              <a:bodyPr/>
              <a:lstStyle/>
              <a:p>
                <a:r>
                  <a:rPr lang="en-US">
                    <a:noFill/>
                  </a:rPr>
                  <a:t> </a:t>
                </a:r>
              </a:p>
            </p:txBody>
          </p:sp>
        </mc:Fallback>
      </mc:AlternateContent>
      <p:sp>
        <p:nvSpPr>
          <p:cNvPr id="54" name="Rounded Rectangle 53">
            <a:extLst>
              <a:ext uri="{FF2B5EF4-FFF2-40B4-BE49-F238E27FC236}">
                <a16:creationId xmlns:a16="http://schemas.microsoft.com/office/drawing/2014/main" id="{F02644BA-6A2C-3FF5-AA11-34E1639CE40B}"/>
              </a:ext>
            </a:extLst>
          </p:cNvPr>
          <p:cNvSpPr/>
          <p:nvPr/>
        </p:nvSpPr>
        <p:spPr>
          <a:xfrm>
            <a:off x="3729930" y="14532745"/>
            <a:ext cx="15074904" cy="1501283"/>
          </a:xfrm>
          <a:prstGeom prst="roundRect">
            <a:avLst>
              <a:gd name="adj" fmla="val 17091"/>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C58DE232-CB6E-9059-663A-19F9C67B63B7}"/>
                  </a:ext>
                </a:extLst>
              </p:cNvPr>
              <p:cNvSpPr txBox="1"/>
              <p:nvPr/>
            </p:nvSpPr>
            <p:spPr>
              <a:xfrm>
                <a:off x="3957157" y="14696922"/>
                <a:ext cx="14847677"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r>
                      <a:rPr lang="en-US" sz="6000" b="0" i="1" smtClean="0">
                        <a:latin typeface="Cambria Math" panose="02040503050406030204" pitchFamily="18" charset="0"/>
                      </a:rPr>
                      <m:t>𝒜</m:t>
                    </m:r>
                  </m:oMath>
                </a14:m>
                <a:r>
                  <a:rPr lang="en-US" sz="6000" dirty="0"/>
                  <a:t> receives the same answers for all queries</a:t>
                </a:r>
              </a:p>
            </p:txBody>
          </p:sp>
        </mc:Choice>
        <mc:Fallback>
          <p:sp>
            <p:nvSpPr>
              <p:cNvPr id="55" name="TextBox 54">
                <a:extLst>
                  <a:ext uri="{FF2B5EF4-FFF2-40B4-BE49-F238E27FC236}">
                    <a16:creationId xmlns:a16="http://schemas.microsoft.com/office/drawing/2014/main" id="{C58DE232-CB6E-9059-663A-19F9C67B63B7}"/>
                  </a:ext>
                </a:extLst>
              </p:cNvPr>
              <p:cNvSpPr txBox="1">
                <a:spLocks noRot="1" noChangeAspect="1" noMove="1" noResize="1" noEditPoints="1" noAdjustHandles="1" noChangeArrowheads="1" noChangeShapeType="1" noTextEdit="1"/>
              </p:cNvSpPr>
              <p:nvPr/>
            </p:nvSpPr>
            <p:spPr>
              <a:xfrm>
                <a:off x="3957157" y="14696922"/>
                <a:ext cx="14847677" cy="1169545"/>
              </a:xfrm>
              <a:prstGeom prst="rect">
                <a:avLst/>
              </a:prstGeom>
              <a:blipFill>
                <a:blip r:embed="rId12"/>
                <a:stretch>
                  <a:fillRect l="-940" t="-9677" b="-26882"/>
                </a:stretch>
              </a:blipFill>
              <a:ln w="25400" cap="flat">
                <a:noFill/>
                <a:miter lim="400000"/>
              </a:ln>
              <a:effectLst/>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20C62BDC-0B5A-CBCB-BCA9-2901BAA8FFFA}"/>
              </a:ext>
            </a:extLst>
          </p:cNvPr>
          <p:cNvSpPr/>
          <p:nvPr/>
        </p:nvSpPr>
        <p:spPr>
          <a:xfrm>
            <a:off x="1267153" y="8623137"/>
            <a:ext cx="13310510" cy="1748578"/>
          </a:xfrm>
          <a:prstGeom prst="roundRect">
            <a:avLst>
              <a:gd name="adj" fmla="val 25530"/>
            </a:avLst>
          </a:prstGeom>
          <a:solidFill>
            <a:srgbClr val="FFCCE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6121D716-7578-93D5-DDC6-F89D091ACA57}"/>
                  </a:ext>
                </a:extLst>
              </p:cNvPr>
              <p:cNvSpPr txBox="1"/>
              <p:nvPr/>
            </p:nvSpPr>
            <p:spPr>
              <a:xfrm>
                <a:off x="1585206" y="8724276"/>
                <a:ext cx="12992457"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7200" i="0" u="none" strike="noStrike" cap="none" spc="0" normalizeH="0" baseline="0" dirty="0">
                    <a:ln>
                      <a:noFill/>
                    </a:ln>
                    <a:solidFill>
                      <a:srgbClr val="000000"/>
                    </a:solidFill>
                    <a:effectLst/>
                    <a:uFillTx/>
                    <a:sym typeface="Calibri"/>
                  </a:rPr>
                  <a:t>Why </a:t>
                </a:r>
                <a14:m>
                  <m:oMath xmlns:m="http://schemas.openxmlformats.org/officeDocument/2006/math">
                    <m:sSub>
                      <m:sSubPr>
                        <m:ctrlPr>
                          <a:rPr lang="en-US" sz="7200" b="0" i="1" smtClean="0">
                            <a:solidFill>
                              <a:schemeClr val="tx1"/>
                            </a:solidFill>
                            <a:latin typeface="Cambria Math" panose="02040503050406030204" pitchFamily="18" charset="0"/>
                          </a:rPr>
                        </m:ctrlPr>
                      </m:sSubPr>
                      <m:e>
                        <m:r>
                          <m:rPr>
                            <m:nor/>
                          </m:rPr>
                          <a:rPr lang="en-US" sz="7200" b="0" i="0" smtClean="0">
                            <a:solidFill>
                              <a:schemeClr val="tx1"/>
                            </a:solidFill>
                          </a:rPr>
                          <m:t>View</m:t>
                        </m:r>
                      </m:e>
                      <m:sub>
                        <m:r>
                          <a:rPr lang="en-US" sz="7200" i="1" smtClean="0">
                            <a:solidFill>
                              <a:schemeClr val="tx1"/>
                            </a:solidFill>
                            <a:latin typeface="Cambria Math" panose="02040503050406030204" pitchFamily="18" charset="0"/>
                          </a:rPr>
                          <m:t>𝒜</m:t>
                        </m:r>
                      </m:sub>
                    </m:sSub>
                    <m:d>
                      <m:dPr>
                        <m:ctrlPr>
                          <a:rPr lang="en-US" sz="7200" b="0" i="1" smtClean="0">
                            <a:solidFill>
                              <a:schemeClr val="tx1"/>
                            </a:solidFill>
                            <a:latin typeface="Cambria Math" panose="02040503050406030204" pitchFamily="18" charset="0"/>
                          </a:rPr>
                        </m:ctrlPr>
                      </m:dPr>
                      <m:e>
                        <m:acc>
                          <m:accPr>
                            <m:chr m:val="⃗"/>
                            <m:ctrlPr>
                              <a:rPr lang="en-US" sz="7200" b="0" i="1" smtClean="0">
                                <a:solidFill>
                                  <a:schemeClr val="tx1"/>
                                </a:solidFill>
                                <a:latin typeface="Cambria Math" panose="02040503050406030204" pitchFamily="18" charset="0"/>
                              </a:rPr>
                            </m:ctrlPr>
                          </m:accPr>
                          <m:e>
                            <m:r>
                              <a:rPr lang="en-US" sz="7200" b="0" i="1" smtClean="0">
                                <a:solidFill>
                                  <a:schemeClr val="tx1"/>
                                </a:solidFill>
                                <a:latin typeface="Cambria Math" panose="02040503050406030204" pitchFamily="18" charset="0"/>
                              </a:rPr>
                              <m:t>𝑥</m:t>
                            </m:r>
                          </m:e>
                        </m:acc>
                      </m:e>
                    </m:d>
                    <m:r>
                      <a:rPr lang="en-US" sz="7200" b="0" i="1" smtClean="0">
                        <a:solidFill>
                          <a:schemeClr val="tx1"/>
                        </a:solidFill>
                        <a:latin typeface="Cambria Math" panose="02040503050406030204" pitchFamily="18" charset="0"/>
                      </a:rPr>
                      <m:t>=</m:t>
                    </m:r>
                    <m:sSub>
                      <m:sSubPr>
                        <m:ctrlPr>
                          <a:rPr lang="en-US" sz="7200" i="1">
                            <a:solidFill>
                              <a:schemeClr val="tx1"/>
                            </a:solidFill>
                            <a:latin typeface="Cambria Math" panose="02040503050406030204" pitchFamily="18" charset="0"/>
                          </a:rPr>
                        </m:ctrlPr>
                      </m:sSubPr>
                      <m:e>
                        <m:r>
                          <m:rPr>
                            <m:nor/>
                          </m:rPr>
                          <a:rPr lang="en-US" sz="7200">
                            <a:solidFill>
                              <a:schemeClr val="tx1"/>
                            </a:solidFill>
                          </a:rPr>
                          <m:t>View</m:t>
                        </m:r>
                      </m:e>
                      <m:sub>
                        <m:r>
                          <a:rPr lang="en-US" sz="7200" i="1">
                            <a:solidFill>
                              <a:schemeClr val="tx1"/>
                            </a:solidFill>
                            <a:latin typeface="Cambria Math" panose="02040503050406030204" pitchFamily="18" charset="0"/>
                          </a:rPr>
                          <m:t>𝒜</m:t>
                        </m:r>
                      </m:sub>
                    </m:sSub>
                    <m:d>
                      <m:dPr>
                        <m:ctrlPr>
                          <a:rPr lang="en-US" sz="7200" i="1">
                            <a:solidFill>
                              <a:schemeClr val="tx1"/>
                            </a:solidFill>
                            <a:latin typeface="Cambria Math" panose="02040503050406030204" pitchFamily="18" charset="0"/>
                          </a:rPr>
                        </m:ctrlPr>
                      </m:dPr>
                      <m:e>
                        <m:r>
                          <m:rPr>
                            <m:sty m:val="p"/>
                          </m:rPr>
                          <a:rPr lang="en-US" sz="7200" b="0" i="0" smtClean="0">
                            <a:solidFill>
                              <a:schemeClr val="tx1"/>
                            </a:solidFill>
                            <a:latin typeface="Cambria Math" panose="02040503050406030204" pitchFamily="18" charset="0"/>
                          </a:rPr>
                          <m:t>Φ</m:t>
                        </m:r>
                        <m:r>
                          <a:rPr lang="en-US" sz="7200" b="0" i="1" smtClean="0">
                            <a:solidFill>
                              <a:schemeClr val="tx1"/>
                            </a:solidFill>
                            <a:latin typeface="Cambria Math" panose="02040503050406030204" pitchFamily="18" charset="0"/>
                          </a:rPr>
                          <m:t>(</m:t>
                        </m:r>
                        <m:acc>
                          <m:accPr>
                            <m:chr m:val="⃗"/>
                            <m:ctrlPr>
                              <a:rPr lang="en-US" sz="7200" b="0" i="1" smtClean="0">
                                <a:solidFill>
                                  <a:schemeClr val="tx1"/>
                                </a:solidFill>
                                <a:latin typeface="Cambria Math" panose="02040503050406030204" pitchFamily="18" charset="0"/>
                              </a:rPr>
                            </m:ctrlPr>
                          </m:accPr>
                          <m:e>
                            <m:r>
                              <a:rPr lang="en-US" sz="7200" b="0" i="1" smtClean="0">
                                <a:solidFill>
                                  <a:schemeClr val="tx1"/>
                                </a:solidFill>
                                <a:latin typeface="Cambria Math" panose="02040503050406030204" pitchFamily="18" charset="0"/>
                              </a:rPr>
                              <m:t>𝑥</m:t>
                            </m:r>
                          </m:e>
                        </m:acc>
                        <m:r>
                          <a:rPr lang="en-US" sz="7200" b="0" i="1" smtClean="0">
                            <a:solidFill>
                              <a:schemeClr val="tx1"/>
                            </a:solidFill>
                            <a:latin typeface="Cambria Math" panose="02040503050406030204" pitchFamily="18" charset="0"/>
                          </a:rPr>
                          <m:t>)</m:t>
                        </m:r>
                      </m:e>
                    </m:d>
                  </m:oMath>
                </a14:m>
                <a:r>
                  <a:rPr kumimoji="0" lang="en-US" sz="7200" i="0" u="none" strike="noStrike" cap="none" spc="0" normalizeH="0" baseline="0" dirty="0">
                    <a:ln>
                      <a:noFill/>
                    </a:ln>
                    <a:solidFill>
                      <a:srgbClr val="000000"/>
                    </a:solidFill>
                    <a:effectLst/>
                    <a:uFillTx/>
                    <a:sym typeface="Calibri"/>
                  </a:rPr>
                  <a:t>?</a:t>
                </a:r>
              </a:p>
            </p:txBody>
          </p:sp>
        </mc:Choice>
        <mc:Fallback>
          <p:sp>
            <p:nvSpPr>
              <p:cNvPr id="7" name="TextBox 6">
                <a:extLst>
                  <a:ext uri="{FF2B5EF4-FFF2-40B4-BE49-F238E27FC236}">
                    <a16:creationId xmlns:a16="http://schemas.microsoft.com/office/drawing/2014/main" id="{6121D716-7578-93D5-DDC6-F89D091ACA57}"/>
                  </a:ext>
                </a:extLst>
              </p:cNvPr>
              <p:cNvSpPr txBox="1">
                <a:spLocks noRot="1" noChangeAspect="1" noMove="1" noResize="1" noEditPoints="1" noAdjustHandles="1" noChangeArrowheads="1" noChangeShapeType="1" noTextEdit="1"/>
              </p:cNvSpPr>
              <p:nvPr/>
            </p:nvSpPr>
            <p:spPr>
              <a:xfrm>
                <a:off x="1585206" y="8724276"/>
                <a:ext cx="12992457" cy="1354211"/>
              </a:xfrm>
              <a:prstGeom prst="rect">
                <a:avLst/>
              </a:prstGeom>
              <a:blipFill>
                <a:blip r:embed="rId13"/>
                <a:stretch>
                  <a:fillRect l="-3223" t="-19444" r="-1660" b="-30556"/>
                </a:stretch>
              </a:blipFill>
              <a:ln w="254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2723745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P spid="8" grpId="0" animBg="1"/>
      <p:bldP spid="9" grpId="0"/>
      <p:bldP spid="29" grpId="0"/>
      <p:bldP spid="36" grpId="0"/>
      <p:bldP spid="37" grpId="0" animBg="1"/>
      <p:bldP spid="39" grpId="0"/>
      <p:bldP spid="40" grpId="0" animBg="1"/>
      <p:bldP spid="42" grpId="0"/>
      <p:bldP spid="45" grpId="0" animBg="1"/>
      <p:bldP spid="46" grpId="0"/>
      <p:bldP spid="54" grpId="0" animBg="1"/>
      <p:bldP spid="55" grpId="0"/>
      <p:bldP spid="3"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2FDEC-56CF-1E7D-BEEA-939A106489E5}"/>
              </a:ext>
            </a:extLst>
          </p:cNvPr>
          <p:cNvSpPr>
            <a:spLocks noGrp="1"/>
          </p:cNvSpPr>
          <p:nvPr>
            <p:ph type="title"/>
          </p:nvPr>
        </p:nvSpPr>
        <p:spPr/>
        <p:txBody>
          <a:bodyPr/>
          <a:lstStyle/>
          <a:p>
            <a:r>
              <a:rPr lang="en-US" dirty="0">
                <a:solidFill>
                  <a:schemeClr val="tx1"/>
                </a:solidFill>
              </a:rPr>
              <a:t>Future Direction</a:t>
            </a:r>
            <a:endParaRPr lang="en-US" dirty="0"/>
          </a:p>
        </p:txBody>
      </p:sp>
      <p:sp>
        <p:nvSpPr>
          <p:cNvPr id="3" name="Text Placeholder 2">
            <a:extLst>
              <a:ext uri="{FF2B5EF4-FFF2-40B4-BE49-F238E27FC236}">
                <a16:creationId xmlns:a16="http://schemas.microsoft.com/office/drawing/2014/main" id="{D4E9E912-280D-9AB2-4678-8037D4C7B57A}"/>
              </a:ext>
            </a:extLst>
          </p:cNvPr>
          <p:cNvSpPr>
            <a:spLocks noGrp="1"/>
          </p:cNvSpPr>
          <p:nvPr>
            <p:ph type="body" idx="1"/>
          </p:nvPr>
        </p:nvSpPr>
        <p:spPr/>
        <p:txBody>
          <a:bodyPr/>
          <a:lstStyle/>
          <a:p>
            <a:r>
              <a:rPr lang="en-US" dirty="0"/>
              <a:t>Extend our results to post-quantum setting?</a:t>
            </a:r>
          </a:p>
          <a:p>
            <a:endParaRPr lang="en-US" dirty="0"/>
          </a:p>
          <a:p>
            <a:r>
              <a:rPr lang="en-US" dirty="0"/>
              <a:t>Remove (A)OMDL assumption for others?</a:t>
            </a:r>
          </a:p>
        </p:txBody>
      </p:sp>
    </p:spTree>
    <p:extLst>
      <p:ext uri="{BB962C8B-B14F-4D97-AF65-F5344CB8AC3E}">
        <p14:creationId xmlns:p14="http://schemas.microsoft.com/office/powerpoint/2010/main" val="13878640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79B61-60B9-9757-560B-E34BAC494791}"/>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1C74799E-C2A8-A4E0-F716-E311F4B895F8}"/>
              </a:ext>
            </a:extLst>
          </p:cNvPr>
          <p:cNvSpPr>
            <a:spLocks noGrp="1"/>
          </p:cNvSpPr>
          <p:nvPr>
            <p:ph type="body" sz="quarter" idx="1"/>
          </p:nvPr>
        </p:nvSpPr>
        <p:spPr/>
        <p:txBody>
          <a:bodyPr/>
          <a:lstStyle/>
          <a:p>
            <a:r>
              <a:rPr lang="en-US" dirty="0">
                <a:solidFill>
                  <a:schemeClr val="tx1"/>
                </a:solidFill>
              </a:rPr>
              <a:t>Our</a:t>
            </a:r>
            <a:r>
              <a:rPr lang="en-US" altLang="zh-CN" dirty="0">
                <a:solidFill>
                  <a:schemeClr val="tx1"/>
                </a:solidFill>
              </a:rPr>
              <a:t> Paper : </a:t>
            </a:r>
            <a:r>
              <a:rPr lang="en-US" dirty="0">
                <a:hlinkClick r:id="rId2"/>
              </a:rPr>
              <a:t>https://</a:t>
            </a:r>
            <a:r>
              <a:rPr lang="en-US" dirty="0" err="1">
                <a:hlinkClick r:id="rId2"/>
              </a:rPr>
              <a:t>eprint.iacr.org</a:t>
            </a:r>
            <a:r>
              <a:rPr lang="en-US" dirty="0">
                <a:hlinkClick r:id="rId2"/>
              </a:rPr>
              <a:t>/2023/276.pdf</a:t>
            </a:r>
            <a:endParaRPr lang="en-US" dirty="0"/>
          </a:p>
        </p:txBody>
      </p:sp>
    </p:spTree>
    <p:extLst>
      <p:ext uri="{BB962C8B-B14F-4D97-AF65-F5344CB8AC3E}">
        <p14:creationId xmlns:p14="http://schemas.microsoft.com/office/powerpoint/2010/main" val="47734811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FBC4-E4A9-1F0D-109E-45AB94151EAF}"/>
              </a:ext>
            </a:extLst>
          </p:cNvPr>
          <p:cNvSpPr>
            <a:spLocks noGrp="1"/>
          </p:cNvSpPr>
          <p:nvPr>
            <p:ph type="title"/>
          </p:nvPr>
        </p:nvSpPr>
        <p:spPr/>
        <p:txBody>
          <a:bodyPr/>
          <a:lstStyle/>
          <a:p>
            <a:r>
              <a:rPr lang="en-US" dirty="0"/>
              <a:t>Multi-Signatures vs. Threshold Signatures</a:t>
            </a:r>
          </a:p>
        </p:txBody>
      </p:sp>
      <p:sp>
        <p:nvSpPr>
          <p:cNvPr id="11" name="Rounded Rectangle 10">
            <a:extLst>
              <a:ext uri="{FF2B5EF4-FFF2-40B4-BE49-F238E27FC236}">
                <a16:creationId xmlns:a16="http://schemas.microsoft.com/office/drawing/2014/main" id="{F6D7CF0F-95F0-020C-A991-74A794149C0B}"/>
              </a:ext>
            </a:extLst>
          </p:cNvPr>
          <p:cNvSpPr/>
          <p:nvPr/>
        </p:nvSpPr>
        <p:spPr>
          <a:xfrm>
            <a:off x="21834515" y="5130359"/>
            <a:ext cx="7943120" cy="3647334"/>
          </a:xfrm>
          <a:prstGeom prst="roundRect">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12" name="TextBox 11">
            <a:extLst>
              <a:ext uri="{FF2B5EF4-FFF2-40B4-BE49-F238E27FC236}">
                <a16:creationId xmlns:a16="http://schemas.microsoft.com/office/drawing/2014/main" id="{709F941D-F31F-AA91-0CF0-8A18F58DE5DF}"/>
              </a:ext>
            </a:extLst>
          </p:cNvPr>
          <p:cNvSpPr txBox="1"/>
          <p:nvPr/>
        </p:nvSpPr>
        <p:spPr>
          <a:xfrm>
            <a:off x="2734365" y="5642994"/>
            <a:ext cx="26685461"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857250" indent="-857250">
              <a:buFontTx/>
              <a:buChar char="-"/>
            </a:pPr>
            <a:r>
              <a:rPr lang="en-US" sz="6000" dirty="0"/>
              <a:t>MS can be viewed as an n-out-of-n TS</a:t>
            </a:r>
          </a:p>
          <a:p>
            <a:pPr marL="857250" indent="-857250">
              <a:buFontTx/>
              <a:buChar char="-"/>
            </a:pPr>
            <a:r>
              <a:rPr lang="en-US" sz="6000" dirty="0"/>
              <a:t>MS is more flexible </a:t>
            </a:r>
          </a:p>
        </p:txBody>
      </p:sp>
    </p:spTree>
    <p:extLst>
      <p:ext uri="{BB962C8B-B14F-4D97-AF65-F5344CB8AC3E}">
        <p14:creationId xmlns:p14="http://schemas.microsoft.com/office/powerpoint/2010/main" val="391200871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 name="Rounded Rectangle 58">
            <a:extLst>
              <a:ext uri="{FF2B5EF4-FFF2-40B4-BE49-F238E27FC236}">
                <a16:creationId xmlns:a16="http://schemas.microsoft.com/office/drawing/2014/main" id="{74FD5B16-A7E3-1831-6911-B936405B91F8}"/>
              </a:ext>
            </a:extLst>
          </p:cNvPr>
          <p:cNvSpPr/>
          <p:nvPr/>
        </p:nvSpPr>
        <p:spPr>
          <a:xfrm>
            <a:off x="12763189" y="14711012"/>
            <a:ext cx="9301682" cy="1923685"/>
          </a:xfrm>
          <a:prstGeom prst="roundRect">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58" name="Rounded Rectangle 57">
            <a:extLst>
              <a:ext uri="{FF2B5EF4-FFF2-40B4-BE49-F238E27FC236}">
                <a16:creationId xmlns:a16="http://schemas.microsoft.com/office/drawing/2014/main" id="{97902439-86D4-1BA2-8EEB-365B8C9A7DED}"/>
              </a:ext>
            </a:extLst>
          </p:cNvPr>
          <p:cNvSpPr/>
          <p:nvPr/>
        </p:nvSpPr>
        <p:spPr>
          <a:xfrm>
            <a:off x="17779959" y="5789967"/>
            <a:ext cx="13269884" cy="2747367"/>
          </a:xfrm>
          <a:prstGeom prst="roundRect">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 name="Title 1">
            <a:extLst>
              <a:ext uri="{FF2B5EF4-FFF2-40B4-BE49-F238E27FC236}">
                <a16:creationId xmlns:a16="http://schemas.microsoft.com/office/drawing/2014/main" id="{1C49FBC4-E4A9-1F0D-109E-45AB94151EAF}"/>
              </a:ext>
            </a:extLst>
          </p:cNvPr>
          <p:cNvSpPr>
            <a:spLocks noGrp="1"/>
          </p:cNvSpPr>
          <p:nvPr>
            <p:ph type="title"/>
          </p:nvPr>
        </p:nvSpPr>
        <p:spPr/>
        <p:txBody>
          <a:bodyPr/>
          <a:lstStyle/>
          <a:p>
            <a:r>
              <a:rPr lang="en-US" dirty="0"/>
              <a:t>Our Focus: non-interactive MS/TS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30EFCCB-D39E-F97E-BD0B-140D4D2441A7}"/>
                  </a:ext>
                </a:extLst>
              </p:cNvPr>
              <p:cNvSpPr txBox="1"/>
              <p:nvPr/>
            </p:nvSpPr>
            <p:spPr>
              <a:xfrm>
                <a:off x="4238051" y="8537352"/>
                <a:ext cx="2636678"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000000"/>
                    </a:solidFill>
                    <a:effectLst/>
                    <a:uFillTx/>
                    <a:ea typeface="+mn-ea"/>
                    <a:cs typeface="+mn-cs"/>
                    <a:sym typeface="Calibri"/>
                  </a:rPr>
                  <a:t>Signer </a:t>
                </a:r>
                <a14:m>
                  <m:oMath xmlns:m="http://schemas.openxmlformats.org/officeDocument/2006/math">
                    <m: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𝑖</m:t>
                    </m:r>
                  </m:oMath>
                </a14:m>
                <a:endParaRPr kumimoji="0" lang="en-US" sz="6000" b="0" i="0" u="none" strike="noStrike" cap="none" spc="0" normalizeH="0" baseline="0" dirty="0">
                  <a:ln>
                    <a:noFill/>
                  </a:ln>
                  <a:solidFill>
                    <a:srgbClr val="000000"/>
                  </a:solidFill>
                  <a:effectLst/>
                  <a:uFillTx/>
                  <a:ea typeface="+mn-ea"/>
                  <a:cs typeface="+mn-cs"/>
                  <a:sym typeface="Calibri"/>
                </a:endParaRPr>
              </a:p>
            </p:txBody>
          </p:sp>
        </mc:Choice>
        <mc:Fallback xmlns="">
          <p:sp>
            <p:nvSpPr>
              <p:cNvPr id="10" name="TextBox 9">
                <a:extLst>
                  <a:ext uri="{FF2B5EF4-FFF2-40B4-BE49-F238E27FC236}">
                    <a16:creationId xmlns:a16="http://schemas.microsoft.com/office/drawing/2014/main" id="{630EFCCB-D39E-F97E-BD0B-140D4D2441A7}"/>
                  </a:ext>
                </a:extLst>
              </p:cNvPr>
              <p:cNvSpPr txBox="1">
                <a:spLocks noRot="1" noChangeAspect="1" noMove="1" noResize="1" noEditPoints="1" noAdjustHandles="1" noChangeArrowheads="1" noChangeShapeType="1" noTextEdit="1"/>
              </p:cNvSpPr>
              <p:nvPr/>
            </p:nvSpPr>
            <p:spPr>
              <a:xfrm>
                <a:off x="4238051" y="8537352"/>
                <a:ext cx="2636678" cy="1169545"/>
              </a:xfrm>
              <a:prstGeom prst="rect">
                <a:avLst/>
              </a:prstGeom>
              <a:blipFill>
                <a:blip r:embed="rId2"/>
                <a:stretch>
                  <a:fillRect l="-12440" t="-9677" r="-2871" b="-27957"/>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91146DF-55A6-9E34-2732-4A86A5D2E267}"/>
                  </a:ext>
                </a:extLst>
              </p:cNvPr>
              <p:cNvSpPr txBox="1"/>
              <p:nvPr/>
            </p:nvSpPr>
            <p:spPr>
              <a:xfrm>
                <a:off x="4238051" y="15420410"/>
                <a:ext cx="2822562"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000000"/>
                    </a:solidFill>
                    <a:effectLst/>
                    <a:uFillTx/>
                    <a:ea typeface="+mn-ea"/>
                    <a:cs typeface="+mn-cs"/>
                    <a:sym typeface="Calibri"/>
                  </a:rPr>
                  <a:t>Signer </a:t>
                </a:r>
                <a14:m>
                  <m:oMath xmlns:m="http://schemas.openxmlformats.org/officeDocument/2006/math">
                    <m: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𝑛</m:t>
                    </m:r>
                  </m:oMath>
                </a14:m>
                <a:endParaRPr kumimoji="0" lang="en-US" sz="6000" b="0" i="0" u="none" strike="noStrike" cap="none" spc="0" normalizeH="0" baseline="0" dirty="0">
                  <a:ln>
                    <a:noFill/>
                  </a:ln>
                  <a:solidFill>
                    <a:srgbClr val="000000"/>
                  </a:solidFill>
                  <a:effectLst/>
                  <a:uFillTx/>
                  <a:ea typeface="+mn-ea"/>
                  <a:cs typeface="+mn-cs"/>
                  <a:sym typeface="Calibri"/>
                </a:endParaRPr>
              </a:p>
            </p:txBody>
          </p:sp>
        </mc:Choice>
        <mc:Fallback xmlns="">
          <p:sp>
            <p:nvSpPr>
              <p:cNvPr id="11" name="TextBox 10">
                <a:extLst>
                  <a:ext uri="{FF2B5EF4-FFF2-40B4-BE49-F238E27FC236}">
                    <a16:creationId xmlns:a16="http://schemas.microsoft.com/office/drawing/2014/main" id="{691146DF-55A6-9E34-2732-4A86A5D2E267}"/>
                  </a:ext>
                </a:extLst>
              </p:cNvPr>
              <p:cNvSpPr txBox="1">
                <a:spLocks noRot="1" noChangeAspect="1" noMove="1" noResize="1" noEditPoints="1" noAdjustHandles="1" noChangeArrowheads="1" noChangeShapeType="1" noTextEdit="1"/>
              </p:cNvSpPr>
              <p:nvPr/>
            </p:nvSpPr>
            <p:spPr>
              <a:xfrm>
                <a:off x="4238051" y="15420410"/>
                <a:ext cx="2822562" cy="1169545"/>
              </a:xfrm>
              <a:prstGeom prst="rect">
                <a:avLst/>
              </a:prstGeom>
              <a:blipFill>
                <a:blip r:embed="rId3"/>
                <a:stretch>
                  <a:fillRect l="-11659" t="-9677" r="-897" b="-26882"/>
                </a:stretch>
              </a:blipFill>
              <a:ln w="25400" cap="flat">
                <a:noFill/>
                <a:miter lim="400000"/>
              </a:ln>
              <a:effectLst/>
            </p:spPr>
            <p:txBody>
              <a:bodyPr/>
              <a:lstStyle/>
              <a:p>
                <a:r>
                  <a:rPr lang="en-US">
                    <a:noFill/>
                  </a:rPr>
                  <a:t> </a:t>
                </a:r>
              </a:p>
            </p:txBody>
          </p:sp>
        </mc:Fallback>
      </mc:AlternateContent>
      <p:pic>
        <p:nvPicPr>
          <p:cNvPr id="12" name="Picture 11">
            <a:extLst>
              <a:ext uri="{FF2B5EF4-FFF2-40B4-BE49-F238E27FC236}">
                <a16:creationId xmlns:a16="http://schemas.microsoft.com/office/drawing/2014/main" id="{DD4E12BD-FD6B-00F3-A983-73DC597EA64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340641" y="12719748"/>
            <a:ext cx="2692400" cy="317500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1315013-33BD-569D-5105-19AA4779E7D5}"/>
                  </a:ext>
                </a:extLst>
              </p:cNvPr>
              <p:cNvSpPr txBox="1"/>
              <p:nvPr/>
            </p:nvSpPr>
            <p:spPr>
              <a:xfrm>
                <a:off x="4814522" y="9615787"/>
                <a:ext cx="1635570"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rPr>
                        <m:t> </m:t>
                      </m:r>
                      <m:r>
                        <a:rPr lang="en-US" sz="6000" i="1" smtClean="0">
                          <a:latin typeface="Cambria Math" panose="02040503050406030204" pitchFamily="18" charset="0"/>
                        </a:rPr>
                        <m:t>𝑠</m:t>
                      </m:r>
                      <m:sSub>
                        <m:sSubPr>
                          <m:ctrlPr>
                            <a:rPr lang="en-US" sz="6000" i="1">
                              <a:latin typeface="Cambria Math" panose="02040503050406030204" pitchFamily="18" charset="0"/>
                            </a:rPr>
                          </m:ctrlPr>
                        </m:sSubPr>
                        <m:e>
                          <m:r>
                            <a:rPr lang="en-US" sz="6000" i="1">
                              <a:latin typeface="Cambria Math" panose="02040503050406030204" pitchFamily="18" charset="0"/>
                            </a:rPr>
                            <m:t>𝑘</m:t>
                          </m:r>
                        </m:e>
                        <m:sub>
                          <m:r>
                            <a:rPr lang="en-US" sz="6000" b="0" i="1" smtClean="0">
                              <a:latin typeface="Cambria Math" panose="02040503050406030204" pitchFamily="18" charset="0"/>
                            </a:rPr>
                            <m:t>𝑖</m:t>
                          </m:r>
                        </m:sub>
                      </m:sSub>
                    </m:oMath>
                  </m:oMathPara>
                </a14:m>
                <a:endParaRPr lang="en-US" sz="6000" dirty="0"/>
              </a:p>
            </p:txBody>
          </p:sp>
        </mc:Choice>
        <mc:Fallback xmlns="">
          <p:sp>
            <p:nvSpPr>
              <p:cNvPr id="13" name="TextBox 12">
                <a:extLst>
                  <a:ext uri="{FF2B5EF4-FFF2-40B4-BE49-F238E27FC236}">
                    <a16:creationId xmlns:a16="http://schemas.microsoft.com/office/drawing/2014/main" id="{D1315013-33BD-569D-5105-19AA4779E7D5}"/>
                  </a:ext>
                </a:extLst>
              </p:cNvPr>
              <p:cNvSpPr txBox="1">
                <a:spLocks noRot="1" noChangeAspect="1" noMove="1" noResize="1" noEditPoints="1" noAdjustHandles="1" noChangeArrowheads="1" noChangeShapeType="1" noTextEdit="1"/>
              </p:cNvSpPr>
              <p:nvPr/>
            </p:nvSpPr>
            <p:spPr>
              <a:xfrm>
                <a:off x="4814522" y="9615787"/>
                <a:ext cx="1635570" cy="1169545"/>
              </a:xfrm>
              <a:prstGeom prst="rect">
                <a:avLst/>
              </a:prstGeom>
              <a:blipFill>
                <a:blip r:embed="rId6"/>
                <a:stretch>
                  <a:fillRect l="-10853" b="-18085"/>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63313F1-D5B0-11C4-EFB1-B1880F0EBDE7}"/>
                  </a:ext>
                </a:extLst>
              </p:cNvPr>
              <p:cNvSpPr txBox="1"/>
              <p:nvPr/>
            </p:nvSpPr>
            <p:spPr>
              <a:xfrm>
                <a:off x="4782848" y="16589955"/>
                <a:ext cx="1624413"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6000" i="1">
                          <a:latin typeface="Cambria Math" panose="02040503050406030204" pitchFamily="18" charset="0"/>
                        </a:rPr>
                        <m:t>𝑠</m:t>
                      </m:r>
                      <m:sSub>
                        <m:sSubPr>
                          <m:ctrlPr>
                            <a:rPr lang="en-US" sz="6000" i="1">
                              <a:latin typeface="Cambria Math" panose="02040503050406030204" pitchFamily="18" charset="0"/>
                            </a:rPr>
                          </m:ctrlPr>
                        </m:sSubPr>
                        <m:e>
                          <m:r>
                            <a:rPr lang="en-US" sz="6000" i="1">
                              <a:latin typeface="Cambria Math" panose="02040503050406030204" pitchFamily="18" charset="0"/>
                            </a:rPr>
                            <m:t>𝑘</m:t>
                          </m:r>
                        </m:e>
                        <m:sub>
                          <m:r>
                            <a:rPr lang="en-US" sz="6000" b="0" i="1" smtClean="0">
                              <a:latin typeface="Cambria Math" panose="02040503050406030204" pitchFamily="18" charset="0"/>
                            </a:rPr>
                            <m:t>𝑛</m:t>
                          </m:r>
                        </m:sub>
                      </m:sSub>
                    </m:oMath>
                  </m:oMathPara>
                </a14:m>
                <a:endParaRPr lang="en-US" sz="6000" dirty="0"/>
              </a:p>
            </p:txBody>
          </p:sp>
        </mc:Choice>
        <mc:Fallback xmlns="">
          <p:sp>
            <p:nvSpPr>
              <p:cNvPr id="14" name="TextBox 13">
                <a:extLst>
                  <a:ext uri="{FF2B5EF4-FFF2-40B4-BE49-F238E27FC236}">
                    <a16:creationId xmlns:a16="http://schemas.microsoft.com/office/drawing/2014/main" id="{563313F1-D5B0-11C4-EFB1-B1880F0EBDE7}"/>
                  </a:ext>
                </a:extLst>
              </p:cNvPr>
              <p:cNvSpPr txBox="1">
                <a:spLocks noRot="1" noChangeAspect="1" noMove="1" noResize="1" noEditPoints="1" noAdjustHandles="1" noChangeArrowheads="1" noChangeShapeType="1" noTextEdit="1"/>
              </p:cNvSpPr>
              <p:nvPr/>
            </p:nvSpPr>
            <p:spPr>
              <a:xfrm>
                <a:off x="4782848" y="16589955"/>
                <a:ext cx="1624413" cy="1169545"/>
              </a:xfrm>
              <a:prstGeom prst="rect">
                <a:avLst/>
              </a:prstGeom>
              <a:blipFill>
                <a:blip r:embed="rId7"/>
                <a:stretch>
                  <a:fillRect/>
                </a:stretch>
              </a:blipFill>
              <a:ln w="25400" cap="flat">
                <a:noFill/>
                <a:miter lim="400000"/>
              </a:ln>
              <a:effectLst/>
            </p:spPr>
            <p:txBody>
              <a:bodyPr/>
              <a:lstStyle/>
              <a:p>
                <a:r>
                  <a:rPr lang="en-US">
                    <a:noFill/>
                  </a:rPr>
                  <a:t> </a:t>
                </a:r>
              </a:p>
            </p:txBody>
          </p:sp>
        </mc:Fallback>
      </mc:AlternateContent>
      <p:pic>
        <p:nvPicPr>
          <p:cNvPr id="15" name="Picture 14">
            <a:extLst>
              <a:ext uri="{FF2B5EF4-FFF2-40B4-BE49-F238E27FC236}">
                <a16:creationId xmlns:a16="http://schemas.microsoft.com/office/drawing/2014/main" id="{C4249998-0B91-AB12-D2E1-0766E66FD0F7}"/>
              </a:ext>
            </a:extLst>
          </p:cNvPr>
          <p:cNvPicPr>
            <a:picLocks noChangeAspect="1"/>
          </p:cNvPicPr>
          <p:nvPr/>
        </p:nvPicPr>
        <p:blipFill>
          <a:blip r:embed="rId4">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4340641" y="5836690"/>
            <a:ext cx="2692400" cy="317500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4EB774F-095A-9264-7CA4-5EB142483FCC}"/>
                  </a:ext>
                </a:extLst>
              </p:cNvPr>
              <p:cNvSpPr txBox="1"/>
              <p:nvPr/>
            </p:nvSpPr>
            <p:spPr>
              <a:xfrm>
                <a:off x="5215048" y="11480539"/>
                <a:ext cx="834518"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000000"/>
                    </a:solidFill>
                    <a:effectLst/>
                    <a:uFillTx/>
                    <a:latin typeface="+mn-lt"/>
                    <a:ea typeface="+mn-ea"/>
                    <a:cs typeface="+mn-cs"/>
                    <a:sym typeface="Calibri"/>
                  </a:rPr>
                  <a:t> </a:t>
                </a:r>
                <a14:m>
                  <m:oMath xmlns:m="http://schemas.openxmlformats.org/officeDocument/2006/math">
                    <m: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a14:m>
                <a:r>
                  <a:rPr kumimoji="0" lang="en-US" sz="6000" b="0" i="0" u="none" strike="noStrike" cap="none" spc="0" normalizeH="0" baseline="0" dirty="0">
                    <a:ln>
                      <a:noFill/>
                    </a:ln>
                    <a:solidFill>
                      <a:srgbClr val="000000"/>
                    </a:solidFill>
                    <a:effectLst/>
                    <a:uFillTx/>
                    <a:latin typeface="+mn-lt"/>
                    <a:ea typeface="+mn-ea"/>
                    <a:cs typeface="+mn-cs"/>
                    <a:sym typeface="Calibri"/>
                  </a:rPr>
                  <a:t> </a:t>
                </a:r>
              </a:p>
            </p:txBody>
          </p:sp>
        </mc:Choice>
        <mc:Fallback xmlns="">
          <p:sp>
            <p:nvSpPr>
              <p:cNvPr id="16" name="TextBox 15">
                <a:extLst>
                  <a:ext uri="{FF2B5EF4-FFF2-40B4-BE49-F238E27FC236}">
                    <a16:creationId xmlns:a16="http://schemas.microsoft.com/office/drawing/2014/main" id="{74EB774F-095A-9264-7CA4-5EB142483FCC}"/>
                  </a:ext>
                </a:extLst>
              </p:cNvPr>
              <p:cNvSpPr txBox="1">
                <a:spLocks noRot="1" noChangeAspect="1" noMove="1" noResize="1" noEditPoints="1" noAdjustHandles="1" noChangeArrowheads="1" noChangeShapeType="1" noTextEdit="1"/>
              </p:cNvSpPr>
              <p:nvPr/>
            </p:nvSpPr>
            <p:spPr>
              <a:xfrm>
                <a:off x="5215048" y="11480539"/>
                <a:ext cx="834518" cy="1169545"/>
              </a:xfrm>
              <a:prstGeom prst="rect">
                <a:avLst/>
              </a:prstGeom>
              <a:blipFill>
                <a:blip r:embed="rId9"/>
                <a:stretch>
                  <a:fillRect/>
                </a:stretch>
              </a:blipFill>
              <a:ln w="25400" cap="flat">
                <a:noFill/>
                <a:miter lim="400000"/>
              </a:ln>
              <a:effectLst/>
            </p:spPr>
            <p:txBody>
              <a:bodyPr/>
              <a:lstStyle/>
              <a:p>
                <a:r>
                  <a:rPr lang="en-US">
                    <a:noFill/>
                  </a:rPr>
                  <a:t> </a:t>
                </a:r>
              </a:p>
            </p:txBody>
          </p:sp>
        </mc:Fallback>
      </mc:AlternateContent>
      <p:pic>
        <p:nvPicPr>
          <p:cNvPr id="17" name="Picture 16">
            <a:extLst>
              <a:ext uri="{FF2B5EF4-FFF2-40B4-BE49-F238E27FC236}">
                <a16:creationId xmlns:a16="http://schemas.microsoft.com/office/drawing/2014/main" id="{75F8D309-327E-87A9-98BF-128A8E68DAA8}"/>
              </a:ext>
            </a:extLst>
          </p:cNvPr>
          <p:cNvPicPr>
            <a:picLocks noChangeAspect="1"/>
          </p:cNvPicPr>
          <p:nvPr/>
        </p:nvPicPr>
        <p:blipFill>
          <a:blip r:embed="rId10"/>
          <a:stretch>
            <a:fillRect/>
          </a:stretch>
        </p:blipFill>
        <p:spPr>
          <a:xfrm>
            <a:off x="13465175" y="8344779"/>
            <a:ext cx="4047987" cy="4635598"/>
          </a:xfrm>
          <a:prstGeom prst="rect">
            <a:avLst/>
          </a:prstGeom>
        </p:spPr>
      </p:pic>
      <p:sp>
        <p:nvSpPr>
          <p:cNvPr id="18" name="TextBox 17">
            <a:extLst>
              <a:ext uri="{FF2B5EF4-FFF2-40B4-BE49-F238E27FC236}">
                <a16:creationId xmlns:a16="http://schemas.microsoft.com/office/drawing/2014/main" id="{89B4F54F-B93F-E6E8-7370-FD5B7C54F2B1}"/>
              </a:ext>
            </a:extLst>
          </p:cNvPr>
          <p:cNvSpPr txBox="1"/>
          <p:nvPr/>
        </p:nvSpPr>
        <p:spPr>
          <a:xfrm>
            <a:off x="14300864" y="12980377"/>
            <a:ext cx="2376607"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000000"/>
                </a:solidFill>
                <a:effectLst/>
                <a:uFillTx/>
                <a:ea typeface="+mn-ea"/>
                <a:cs typeface="+mn-cs"/>
                <a:sym typeface="Calibri"/>
              </a:rPr>
              <a:t>Leader</a:t>
            </a:r>
          </a:p>
        </p:txBody>
      </p:sp>
      <p:cxnSp>
        <p:nvCxnSpPr>
          <p:cNvPr id="24" name="Straight Arrow Connector 23">
            <a:extLst>
              <a:ext uri="{FF2B5EF4-FFF2-40B4-BE49-F238E27FC236}">
                <a16:creationId xmlns:a16="http://schemas.microsoft.com/office/drawing/2014/main" id="{EA0804B3-0BEC-22DD-F36B-1F0030E0994F}"/>
              </a:ext>
            </a:extLst>
          </p:cNvPr>
          <p:cNvCxnSpPr>
            <a:cxnSpLocks/>
          </p:cNvCxnSpPr>
          <p:nvPr/>
        </p:nvCxnSpPr>
        <p:spPr>
          <a:xfrm flipH="1" flipV="1">
            <a:off x="8611814" y="8344779"/>
            <a:ext cx="3952590" cy="1213968"/>
          </a:xfrm>
          <a:prstGeom prst="straightConnector1">
            <a:avLst/>
          </a:prstGeom>
          <a:noFill/>
          <a:ln w="1016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507972E-BE29-E4C1-642A-5FCAA20A3CEA}"/>
                  </a:ext>
                </a:extLst>
              </p:cNvPr>
              <p:cNvSpPr txBox="1"/>
              <p:nvPr/>
            </p:nvSpPr>
            <p:spPr>
              <a:xfrm>
                <a:off x="9991756" y="7782219"/>
                <a:ext cx="1078494"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𝑚</m:t>
                      </m:r>
                    </m:oMath>
                  </m:oMathPara>
                </a14:m>
                <a:endParaRPr kumimoji="0" lang="en-US" sz="6000" b="0" i="0" u="none" strike="noStrike" cap="none" spc="0" normalizeH="0" baseline="0" dirty="0">
                  <a:ln>
                    <a:noFill/>
                  </a:ln>
                  <a:solidFill>
                    <a:srgbClr val="000000"/>
                  </a:solidFill>
                  <a:effectLst/>
                  <a:uFillTx/>
                  <a:ea typeface="+mn-ea"/>
                  <a:cs typeface="+mn-cs"/>
                  <a:sym typeface="Calibri"/>
                </a:endParaRPr>
              </a:p>
            </p:txBody>
          </p:sp>
        </mc:Choice>
        <mc:Fallback xmlns="">
          <p:sp>
            <p:nvSpPr>
              <p:cNvPr id="25" name="TextBox 24">
                <a:extLst>
                  <a:ext uri="{FF2B5EF4-FFF2-40B4-BE49-F238E27FC236}">
                    <a16:creationId xmlns:a16="http://schemas.microsoft.com/office/drawing/2014/main" id="{8507972E-BE29-E4C1-642A-5FCAA20A3CEA}"/>
                  </a:ext>
                </a:extLst>
              </p:cNvPr>
              <p:cNvSpPr txBox="1">
                <a:spLocks noRot="1" noChangeAspect="1" noMove="1" noResize="1" noEditPoints="1" noAdjustHandles="1" noChangeArrowheads="1" noChangeShapeType="1" noTextEdit="1"/>
              </p:cNvSpPr>
              <p:nvPr/>
            </p:nvSpPr>
            <p:spPr>
              <a:xfrm>
                <a:off x="9991756" y="7782219"/>
                <a:ext cx="1078494" cy="1169545"/>
              </a:xfrm>
              <a:prstGeom prst="rect">
                <a:avLst/>
              </a:prstGeom>
              <a:blipFill>
                <a:blip r:embed="rId11"/>
                <a:stretch>
                  <a:fillRect/>
                </a:stretch>
              </a:blipFill>
              <a:ln w="25400" cap="flat">
                <a:noFill/>
                <a:miter lim="400000"/>
              </a:ln>
              <a:effectLst/>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3C6DA02F-8E1D-FDD6-8762-7EB5BB4C7C3A}"/>
              </a:ext>
            </a:extLst>
          </p:cNvPr>
          <p:cNvCxnSpPr>
            <a:cxnSpLocks/>
          </p:cNvCxnSpPr>
          <p:nvPr/>
        </p:nvCxnSpPr>
        <p:spPr>
          <a:xfrm flipH="1" flipV="1">
            <a:off x="8503428" y="9977666"/>
            <a:ext cx="3952590" cy="1213968"/>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7A22183-C3FF-1066-06D6-70990AFC522D}"/>
                  </a:ext>
                </a:extLst>
              </p:cNvPr>
              <p:cNvSpPr txBox="1"/>
              <p:nvPr/>
            </p:nvSpPr>
            <p:spPr>
              <a:xfrm>
                <a:off x="9822329" y="9220858"/>
                <a:ext cx="1078494"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Sup>
                        <m:sSubSupPr>
                          <m:ctrlP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SupPr>
                        <m:e>
                          <m: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𝜎</m:t>
                          </m:r>
                        </m:e>
                        <m:sub>
                          <m: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𝑖</m:t>
                          </m:r>
                        </m:sub>
                        <m:sup>
                          <m: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sup>
                      </m:sSubSup>
                    </m:oMath>
                  </m:oMathPara>
                </a14:m>
                <a:endParaRPr kumimoji="0" lang="en-US" sz="6000" b="0" i="0" u="none" strike="noStrike" cap="none" spc="0" normalizeH="0" baseline="0" dirty="0">
                  <a:ln>
                    <a:noFill/>
                  </a:ln>
                  <a:solidFill>
                    <a:srgbClr val="000000"/>
                  </a:solidFill>
                  <a:effectLst/>
                  <a:uFillTx/>
                  <a:ea typeface="+mn-ea"/>
                  <a:cs typeface="+mn-cs"/>
                  <a:sym typeface="Calibri"/>
                </a:endParaRPr>
              </a:p>
            </p:txBody>
          </p:sp>
        </mc:Choice>
        <mc:Fallback xmlns="">
          <p:sp>
            <p:nvSpPr>
              <p:cNvPr id="29" name="TextBox 28">
                <a:extLst>
                  <a:ext uri="{FF2B5EF4-FFF2-40B4-BE49-F238E27FC236}">
                    <a16:creationId xmlns:a16="http://schemas.microsoft.com/office/drawing/2014/main" id="{57A22183-C3FF-1066-06D6-70990AFC522D}"/>
                  </a:ext>
                </a:extLst>
              </p:cNvPr>
              <p:cNvSpPr txBox="1">
                <a:spLocks noRot="1" noChangeAspect="1" noMove="1" noResize="1" noEditPoints="1" noAdjustHandles="1" noChangeArrowheads="1" noChangeShapeType="1" noTextEdit="1"/>
              </p:cNvSpPr>
              <p:nvPr/>
            </p:nvSpPr>
            <p:spPr>
              <a:xfrm>
                <a:off x="9822329" y="9220858"/>
                <a:ext cx="1078494" cy="1169545"/>
              </a:xfrm>
              <a:prstGeom prst="rect">
                <a:avLst/>
              </a:prstGeom>
              <a:blipFill>
                <a:blip r:embed="rId12"/>
                <a:stretch>
                  <a:fillRect b="-6522"/>
                </a:stretch>
              </a:blipFill>
              <a:ln w="25400" cap="flat">
                <a:noFill/>
                <a:miter lim="400000"/>
              </a:ln>
              <a:effectLst/>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9F96F144-056E-4AF7-4B41-1FE8ADC77BCD}"/>
              </a:ext>
            </a:extLst>
          </p:cNvPr>
          <p:cNvCxnSpPr>
            <a:cxnSpLocks/>
          </p:cNvCxnSpPr>
          <p:nvPr/>
        </p:nvCxnSpPr>
        <p:spPr>
          <a:xfrm flipH="1">
            <a:off x="8423914" y="12292935"/>
            <a:ext cx="3834443" cy="2016816"/>
          </a:xfrm>
          <a:prstGeom prst="straightConnector1">
            <a:avLst/>
          </a:prstGeom>
          <a:noFill/>
          <a:ln w="1016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7362880-36FF-0436-A174-A24CF708BD50}"/>
                  </a:ext>
                </a:extLst>
              </p:cNvPr>
              <p:cNvSpPr txBox="1"/>
              <p:nvPr/>
            </p:nvSpPr>
            <p:spPr>
              <a:xfrm>
                <a:off x="9662351" y="12022802"/>
                <a:ext cx="1078494"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𝑚</m:t>
                      </m:r>
                    </m:oMath>
                  </m:oMathPara>
                </a14:m>
                <a:endParaRPr kumimoji="0" lang="en-US" sz="6000" b="0" i="0" u="none" strike="noStrike" cap="none" spc="0" normalizeH="0" baseline="0" dirty="0">
                  <a:ln>
                    <a:noFill/>
                  </a:ln>
                  <a:solidFill>
                    <a:srgbClr val="000000"/>
                  </a:solidFill>
                  <a:effectLst/>
                  <a:uFillTx/>
                  <a:ea typeface="+mn-ea"/>
                  <a:cs typeface="+mn-cs"/>
                  <a:sym typeface="Calibri"/>
                </a:endParaRPr>
              </a:p>
            </p:txBody>
          </p:sp>
        </mc:Choice>
        <mc:Fallback xmlns="">
          <p:sp>
            <p:nvSpPr>
              <p:cNvPr id="32" name="TextBox 31">
                <a:extLst>
                  <a:ext uri="{FF2B5EF4-FFF2-40B4-BE49-F238E27FC236}">
                    <a16:creationId xmlns:a16="http://schemas.microsoft.com/office/drawing/2014/main" id="{A7362880-36FF-0436-A174-A24CF708BD50}"/>
                  </a:ext>
                </a:extLst>
              </p:cNvPr>
              <p:cNvSpPr txBox="1">
                <a:spLocks noRot="1" noChangeAspect="1" noMove="1" noResize="1" noEditPoints="1" noAdjustHandles="1" noChangeArrowheads="1" noChangeShapeType="1" noTextEdit="1"/>
              </p:cNvSpPr>
              <p:nvPr/>
            </p:nvSpPr>
            <p:spPr>
              <a:xfrm>
                <a:off x="9662351" y="12022802"/>
                <a:ext cx="1078494" cy="1169545"/>
              </a:xfrm>
              <a:prstGeom prst="rect">
                <a:avLst/>
              </a:prstGeom>
              <a:blipFill>
                <a:blip r:embed="rId11"/>
                <a:stretch>
                  <a:fillRect/>
                </a:stretch>
              </a:blipFill>
              <a:ln w="25400" cap="flat">
                <a:noFill/>
                <a:miter lim="400000"/>
              </a:ln>
              <a:effectLst/>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60B3FB53-459C-FBD0-3CD3-E53CF5AA5666}"/>
              </a:ext>
            </a:extLst>
          </p:cNvPr>
          <p:cNvCxnSpPr>
            <a:cxnSpLocks/>
          </p:cNvCxnSpPr>
          <p:nvPr/>
        </p:nvCxnSpPr>
        <p:spPr>
          <a:xfrm flipH="1">
            <a:off x="8503428" y="13828147"/>
            <a:ext cx="4060976" cy="2426358"/>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BE20A0F-0CEE-BE28-B5AC-B6B60622EDBB}"/>
                  </a:ext>
                </a:extLst>
              </p:cNvPr>
              <p:cNvSpPr txBox="1"/>
              <p:nvPr/>
            </p:nvSpPr>
            <p:spPr>
              <a:xfrm>
                <a:off x="9822329" y="13693895"/>
                <a:ext cx="1078494" cy="119929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Sup>
                        <m:sSubSupPr>
                          <m:ctrlP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SupPr>
                        <m:e>
                          <m: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𝜎</m:t>
                          </m:r>
                        </m:e>
                        <m:sub>
                          <m: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𝑛</m:t>
                          </m:r>
                        </m:sub>
                        <m:sup>
                          <m: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sup>
                      </m:sSubSup>
                    </m:oMath>
                  </m:oMathPara>
                </a14:m>
                <a:endParaRPr kumimoji="0" lang="en-US" sz="6000" b="0" i="0" u="none" strike="noStrike" cap="none" spc="0" normalizeH="0" baseline="0" dirty="0">
                  <a:ln>
                    <a:noFill/>
                  </a:ln>
                  <a:solidFill>
                    <a:srgbClr val="000000"/>
                  </a:solidFill>
                  <a:effectLst/>
                  <a:uFillTx/>
                  <a:ea typeface="+mn-ea"/>
                  <a:cs typeface="+mn-cs"/>
                  <a:sym typeface="Calibri"/>
                </a:endParaRPr>
              </a:p>
            </p:txBody>
          </p:sp>
        </mc:Choice>
        <mc:Fallback xmlns="">
          <p:sp>
            <p:nvSpPr>
              <p:cNvPr id="37" name="TextBox 36">
                <a:extLst>
                  <a:ext uri="{FF2B5EF4-FFF2-40B4-BE49-F238E27FC236}">
                    <a16:creationId xmlns:a16="http://schemas.microsoft.com/office/drawing/2014/main" id="{BBE20A0F-0CEE-BE28-B5AC-B6B60622EDBB}"/>
                  </a:ext>
                </a:extLst>
              </p:cNvPr>
              <p:cNvSpPr txBox="1">
                <a:spLocks noRot="1" noChangeAspect="1" noMove="1" noResize="1" noEditPoints="1" noAdjustHandles="1" noChangeArrowheads="1" noChangeShapeType="1" noTextEdit="1"/>
              </p:cNvSpPr>
              <p:nvPr/>
            </p:nvSpPr>
            <p:spPr>
              <a:xfrm>
                <a:off x="9822329" y="13693895"/>
                <a:ext cx="1078494" cy="1199297"/>
              </a:xfrm>
              <a:prstGeom prst="rect">
                <a:avLst/>
              </a:prstGeom>
              <a:blipFill>
                <a:blip r:embed="rId13"/>
                <a:stretch>
                  <a:fillRect l="-3488"/>
                </a:stretch>
              </a:blipFill>
              <a:ln w="25400" cap="flat">
                <a:noFill/>
                <a:miter lim="400000"/>
              </a:ln>
              <a:effectLst/>
            </p:spPr>
            <p:txBody>
              <a:bodyPr/>
              <a:lstStyle/>
              <a:p>
                <a:r>
                  <a:rPr lang="en-US">
                    <a:noFill/>
                  </a:rPr>
                  <a:t> </a:t>
                </a:r>
              </a:p>
            </p:txBody>
          </p:sp>
        </mc:Fallback>
      </mc:AlternateContent>
      <p:cxnSp>
        <p:nvCxnSpPr>
          <p:cNvPr id="52" name="Straight Arrow Connector 51">
            <a:extLst>
              <a:ext uri="{FF2B5EF4-FFF2-40B4-BE49-F238E27FC236}">
                <a16:creationId xmlns:a16="http://schemas.microsoft.com/office/drawing/2014/main" id="{89C66428-7AE6-9F31-5B40-6EC3B30C2D05}"/>
              </a:ext>
            </a:extLst>
          </p:cNvPr>
          <p:cNvCxnSpPr>
            <a:cxnSpLocks/>
          </p:cNvCxnSpPr>
          <p:nvPr/>
        </p:nvCxnSpPr>
        <p:spPr>
          <a:xfrm>
            <a:off x="18620315" y="12156462"/>
            <a:ext cx="3840244" cy="34772"/>
          </a:xfrm>
          <a:prstGeom prst="straightConnector1">
            <a:avLst/>
          </a:prstGeom>
          <a:noFill/>
          <a:ln w="1016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53" name="Straight Arrow Connector 52">
            <a:extLst>
              <a:ext uri="{FF2B5EF4-FFF2-40B4-BE49-F238E27FC236}">
                <a16:creationId xmlns:a16="http://schemas.microsoft.com/office/drawing/2014/main" id="{754AC11A-8683-FE54-309C-38BA20FF2156}"/>
              </a:ext>
            </a:extLst>
          </p:cNvPr>
          <p:cNvCxnSpPr>
            <a:cxnSpLocks/>
          </p:cNvCxnSpPr>
          <p:nvPr/>
        </p:nvCxnSpPr>
        <p:spPr>
          <a:xfrm flipH="1">
            <a:off x="18620315" y="10257672"/>
            <a:ext cx="3840244" cy="0"/>
          </a:xfrm>
          <a:prstGeom prst="straightConnector1">
            <a:avLst/>
          </a:prstGeom>
          <a:noFill/>
          <a:ln w="1016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7C4D732B-A5B3-C59E-8589-78536CB53D72}"/>
                  </a:ext>
                </a:extLst>
              </p:cNvPr>
              <p:cNvSpPr txBox="1"/>
              <p:nvPr/>
            </p:nvSpPr>
            <p:spPr>
              <a:xfrm>
                <a:off x="20077514" y="8951764"/>
                <a:ext cx="1078494"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𝑚</m:t>
                      </m:r>
                    </m:oMath>
                  </m:oMathPara>
                </a14:m>
                <a:endParaRPr kumimoji="0" lang="en-US" sz="6000" b="0" i="0" u="none" strike="noStrike" cap="none" spc="0" normalizeH="0" baseline="0" dirty="0">
                  <a:ln>
                    <a:noFill/>
                  </a:ln>
                  <a:solidFill>
                    <a:srgbClr val="000000"/>
                  </a:solidFill>
                  <a:effectLst/>
                  <a:uFillTx/>
                  <a:ea typeface="+mn-ea"/>
                  <a:cs typeface="+mn-cs"/>
                  <a:sym typeface="Calibri"/>
                </a:endParaRPr>
              </a:p>
            </p:txBody>
          </p:sp>
        </mc:Choice>
        <mc:Fallback xmlns="">
          <p:sp>
            <p:nvSpPr>
              <p:cNvPr id="54" name="TextBox 53">
                <a:extLst>
                  <a:ext uri="{FF2B5EF4-FFF2-40B4-BE49-F238E27FC236}">
                    <a16:creationId xmlns:a16="http://schemas.microsoft.com/office/drawing/2014/main" id="{7C4D732B-A5B3-C59E-8589-78536CB53D72}"/>
                  </a:ext>
                </a:extLst>
              </p:cNvPr>
              <p:cNvSpPr txBox="1">
                <a:spLocks noRot="1" noChangeAspect="1" noMove="1" noResize="1" noEditPoints="1" noAdjustHandles="1" noChangeArrowheads="1" noChangeShapeType="1" noTextEdit="1"/>
              </p:cNvSpPr>
              <p:nvPr/>
            </p:nvSpPr>
            <p:spPr>
              <a:xfrm>
                <a:off x="20077514" y="8951764"/>
                <a:ext cx="1078494" cy="1169545"/>
              </a:xfrm>
              <a:prstGeom prst="rect">
                <a:avLst/>
              </a:prstGeom>
              <a:blipFill>
                <a:blip r:embed="rId14"/>
                <a:stretch>
                  <a:fillRect/>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C1674E65-A5A4-ACFE-B8C0-237761ABFEA4}"/>
                  </a:ext>
                </a:extLst>
              </p:cNvPr>
              <p:cNvSpPr txBox="1"/>
              <p:nvPr/>
            </p:nvSpPr>
            <p:spPr>
              <a:xfrm>
                <a:off x="20106044" y="11004303"/>
                <a:ext cx="860166"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m:rPr>
                          <m:sty m:val="p"/>
                        </m:rP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σ</m:t>
                      </m:r>
                    </m:oMath>
                  </m:oMathPara>
                </a14:m>
                <a:endParaRPr kumimoji="0" lang="en-US" sz="6000" b="0" i="0" u="none" strike="noStrike" cap="none" spc="0" normalizeH="0" baseline="0" dirty="0">
                  <a:ln>
                    <a:noFill/>
                  </a:ln>
                  <a:solidFill>
                    <a:srgbClr val="000000"/>
                  </a:solidFill>
                  <a:effectLst/>
                  <a:uFillTx/>
                  <a:ea typeface="+mn-ea"/>
                  <a:cs typeface="+mn-cs"/>
                  <a:sym typeface="Calibri"/>
                </a:endParaRPr>
              </a:p>
            </p:txBody>
          </p:sp>
        </mc:Choice>
        <mc:Fallback xmlns="">
          <p:sp>
            <p:nvSpPr>
              <p:cNvPr id="55" name="TextBox 54">
                <a:extLst>
                  <a:ext uri="{FF2B5EF4-FFF2-40B4-BE49-F238E27FC236}">
                    <a16:creationId xmlns:a16="http://schemas.microsoft.com/office/drawing/2014/main" id="{C1674E65-A5A4-ACFE-B8C0-237761ABFEA4}"/>
                  </a:ext>
                </a:extLst>
              </p:cNvPr>
              <p:cNvSpPr txBox="1">
                <a:spLocks noRot="1" noChangeAspect="1" noMove="1" noResize="1" noEditPoints="1" noAdjustHandles="1" noChangeArrowheads="1" noChangeShapeType="1" noTextEdit="1"/>
              </p:cNvSpPr>
              <p:nvPr/>
            </p:nvSpPr>
            <p:spPr>
              <a:xfrm>
                <a:off x="20106044" y="11004303"/>
                <a:ext cx="860166" cy="1169545"/>
              </a:xfrm>
              <a:prstGeom prst="rect">
                <a:avLst/>
              </a:prstGeom>
              <a:blipFill>
                <a:blip r:embed="rId15"/>
                <a:stretch>
                  <a:fillRect/>
                </a:stretch>
              </a:blipFill>
              <a:ln w="25400" cap="flat">
                <a:noFill/>
                <a:miter lim="400000"/>
              </a:ln>
              <a:effectLst/>
            </p:spPr>
            <p:txBody>
              <a:bodyPr/>
              <a:lstStyle/>
              <a:p>
                <a:r>
                  <a:rPr lang="en-US">
                    <a:noFill/>
                  </a:rPr>
                  <a:t> </a:t>
                </a:r>
              </a:p>
            </p:txBody>
          </p:sp>
        </mc:Fallback>
      </mc:AlternateContent>
      <p:sp>
        <p:nvSpPr>
          <p:cNvPr id="56" name="TextBox 55">
            <a:extLst>
              <a:ext uri="{FF2B5EF4-FFF2-40B4-BE49-F238E27FC236}">
                <a16:creationId xmlns:a16="http://schemas.microsoft.com/office/drawing/2014/main" id="{D1951DF8-0FBC-B9B5-36BE-2F442EF50A6E}"/>
              </a:ext>
            </a:extLst>
          </p:cNvPr>
          <p:cNvSpPr txBox="1"/>
          <p:nvPr/>
        </p:nvSpPr>
        <p:spPr>
          <a:xfrm>
            <a:off x="13391200" y="15041326"/>
            <a:ext cx="8163447"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000000"/>
                </a:solidFill>
                <a:effectLst/>
                <a:uFillTx/>
                <a:ea typeface="+mn-ea"/>
                <a:cs typeface="+mn-cs"/>
                <a:sym typeface="Calibri"/>
              </a:rPr>
              <a:t>Can be one of the signers</a:t>
            </a:r>
          </a:p>
        </p:txBody>
      </p:sp>
      <p:sp>
        <p:nvSpPr>
          <p:cNvPr id="57" name="TextBox 56">
            <a:extLst>
              <a:ext uri="{FF2B5EF4-FFF2-40B4-BE49-F238E27FC236}">
                <a16:creationId xmlns:a16="http://schemas.microsoft.com/office/drawing/2014/main" id="{71232D08-086A-CCDE-00B8-83844B933773}"/>
              </a:ext>
            </a:extLst>
          </p:cNvPr>
          <p:cNvSpPr txBox="1"/>
          <p:nvPr/>
        </p:nvSpPr>
        <p:spPr>
          <a:xfrm>
            <a:off x="18215099" y="5968913"/>
            <a:ext cx="12513997" cy="22775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00000"/>
                </a:solidFill>
                <a:effectLst/>
                <a:uFillTx/>
                <a:latin typeface="+mn-lt"/>
                <a:ea typeface="+mn-ea"/>
                <a:cs typeface="+mn-cs"/>
                <a:sym typeface="Calibri"/>
              </a:rPr>
              <a:t>Simple pairing-based constructions:</a:t>
            </a:r>
          </a:p>
          <a:p>
            <a:pPr marL="0" marR="0" indent="0" algn="l" defTabSz="2709333" rtl="0" fontAlgn="auto" latinLnBrk="0" hangingPunct="0">
              <a:lnSpc>
                <a:spcPct val="100000"/>
              </a:lnSpc>
              <a:spcBef>
                <a:spcPts val="0"/>
              </a:spcBef>
              <a:spcAft>
                <a:spcPts val="0"/>
              </a:spcAft>
              <a:buClrTx/>
              <a:buSzTx/>
              <a:buFontTx/>
              <a:buNone/>
              <a:tabLst/>
            </a:pPr>
            <a:r>
              <a:rPr lang="en-US" sz="6600" dirty="0"/>
              <a:t>  </a:t>
            </a:r>
            <a:r>
              <a:rPr kumimoji="0" lang="en-US" sz="6600" b="0" i="0" u="none" strike="noStrike" cap="none" spc="0" normalizeH="0" baseline="0" dirty="0">
                <a:ln>
                  <a:noFill/>
                </a:ln>
                <a:solidFill>
                  <a:srgbClr val="000000"/>
                </a:solidFill>
                <a:effectLst/>
                <a:uFillTx/>
                <a:latin typeface="+mn-lt"/>
                <a:ea typeface="+mn-ea"/>
                <a:cs typeface="+mn-cs"/>
                <a:sym typeface="Calibri"/>
              </a:rPr>
              <a:t>BLS MS/TS [Bol03]</a:t>
            </a:r>
          </a:p>
        </p:txBody>
      </p:sp>
      <p:sp>
        <p:nvSpPr>
          <p:cNvPr id="60" name="TextBox 59">
            <a:extLst>
              <a:ext uri="{FF2B5EF4-FFF2-40B4-BE49-F238E27FC236}">
                <a16:creationId xmlns:a16="http://schemas.microsoft.com/office/drawing/2014/main" id="{AF3A082C-4F86-2D22-6824-AF6E9AC76A8B}"/>
              </a:ext>
            </a:extLst>
          </p:cNvPr>
          <p:cNvSpPr txBox="1"/>
          <p:nvPr/>
        </p:nvSpPr>
        <p:spPr>
          <a:xfrm>
            <a:off x="23499212" y="9220857"/>
            <a:ext cx="8396531"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lang="en-US" sz="6000" dirty="0"/>
              <a:t>What about pairing-free?</a:t>
            </a:r>
            <a:endParaRPr kumimoji="0" lang="en-US" sz="6000" b="0" i="0" u="none" strike="noStrike" cap="none" spc="0" normalizeH="0" baseline="0" dirty="0">
              <a:ln>
                <a:noFill/>
              </a:ln>
              <a:solidFill>
                <a:srgbClr val="000000"/>
              </a:solidFill>
              <a:effectLst/>
              <a:uFillTx/>
              <a:ea typeface="+mn-ea"/>
              <a:cs typeface="+mn-cs"/>
              <a:sym typeface="Calibri"/>
            </a:endParaRPr>
          </a:p>
        </p:txBody>
      </p:sp>
    </p:spTree>
    <p:extLst>
      <p:ext uri="{BB962C8B-B14F-4D97-AF65-F5344CB8AC3E}">
        <p14:creationId xmlns:p14="http://schemas.microsoft.com/office/powerpoint/2010/main" val="223471679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FBC4-E4A9-1F0D-109E-45AB94151EAF}"/>
              </a:ext>
            </a:extLst>
          </p:cNvPr>
          <p:cNvSpPr>
            <a:spLocks noGrp="1"/>
          </p:cNvSpPr>
          <p:nvPr>
            <p:ph type="title"/>
          </p:nvPr>
        </p:nvSpPr>
        <p:spPr/>
        <p:txBody>
          <a:bodyPr/>
          <a:lstStyle/>
          <a:p>
            <a:r>
              <a:rPr lang="en-US" dirty="0"/>
              <a:t>Pairing-free non-interactive MS/TS</a:t>
            </a:r>
          </a:p>
        </p:txBody>
      </p:sp>
      <p:sp>
        <p:nvSpPr>
          <p:cNvPr id="3" name="Rounded Rectangle 2">
            <a:extLst>
              <a:ext uri="{FF2B5EF4-FFF2-40B4-BE49-F238E27FC236}">
                <a16:creationId xmlns:a16="http://schemas.microsoft.com/office/drawing/2014/main" id="{D9AF2B2B-0AA2-CCC8-9F2D-7014C16E2B06}"/>
              </a:ext>
            </a:extLst>
          </p:cNvPr>
          <p:cNvSpPr/>
          <p:nvPr/>
        </p:nvSpPr>
        <p:spPr>
          <a:xfrm>
            <a:off x="2235199" y="5524501"/>
            <a:ext cx="12692913" cy="13890550"/>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 name="TextBox 3">
            <a:extLst>
              <a:ext uri="{FF2B5EF4-FFF2-40B4-BE49-F238E27FC236}">
                <a16:creationId xmlns:a16="http://schemas.microsoft.com/office/drawing/2014/main" id="{98501285-39B8-474B-71B1-E7FD3CF2AFF4}"/>
              </a:ext>
            </a:extLst>
          </p:cNvPr>
          <p:cNvSpPr txBox="1"/>
          <p:nvPr/>
        </p:nvSpPr>
        <p:spPr>
          <a:xfrm>
            <a:off x="2447850" y="5958628"/>
            <a:ext cx="11969892" cy="1477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algn="ctr" defTabSz="2709333" rtl="0" fontAlgn="auto" latinLnBrk="0" hangingPunct="0">
              <a:lnSpc>
                <a:spcPct val="100000"/>
              </a:lnSpc>
              <a:spcBef>
                <a:spcPts val="0"/>
              </a:spcBef>
              <a:spcAft>
                <a:spcPts val="0"/>
              </a:spcAft>
              <a:buClrTx/>
              <a:buSzTx/>
              <a:buFontTx/>
              <a:buNone/>
              <a:tabLst/>
            </a:pPr>
            <a:r>
              <a:rPr kumimoji="0" lang="en-US" sz="8000" b="0" i="0" u="none" strike="noStrike" cap="none" spc="0" normalizeH="0" baseline="0" dirty="0">
                <a:ln>
                  <a:noFill/>
                </a:ln>
                <a:solidFill>
                  <a:srgbClr val="000000"/>
                </a:solidFill>
                <a:effectLst/>
                <a:uFillTx/>
                <a:latin typeface="+mn-lt"/>
                <a:ea typeface="+mn-ea"/>
                <a:cs typeface="+mn-cs"/>
                <a:sym typeface="Calibri"/>
              </a:rPr>
              <a:t>DL-based</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940A556-B760-AA5A-974C-1E36CD18073B}"/>
                  </a:ext>
                </a:extLst>
              </p:cNvPr>
              <p:cNvSpPr txBox="1"/>
              <p:nvPr/>
            </p:nvSpPr>
            <p:spPr>
              <a:xfrm>
                <a:off x="2687087" y="9641005"/>
                <a:ext cx="11969892" cy="430886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00000"/>
                    </a:solidFill>
                    <a:effectLst/>
                    <a:uFillTx/>
                    <a:latin typeface="+mn-lt"/>
                    <a:ea typeface="+mn-ea"/>
                    <a:cs typeface="+mn-cs"/>
                    <a:sym typeface="Calibri"/>
                  </a:rPr>
                  <a:t>Current Best:</a:t>
                </a:r>
              </a:p>
              <a:p>
                <a:pPr marL="0" marR="0" indent="0" defTabSz="2709333"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00000"/>
                    </a:solidFill>
                    <a:effectLst/>
                    <a:uFillTx/>
                    <a:latin typeface="+mn-lt"/>
                    <a:ea typeface="+mn-ea"/>
                    <a:cs typeface="+mn-cs"/>
                    <a:sym typeface="Calibri"/>
                  </a:rPr>
                  <a:t>  Partially non-interactive</a:t>
                </a:r>
              </a:p>
              <a:p>
                <a:pPr marL="0" marR="0" indent="0" defTabSz="2709333" rtl="0" fontAlgn="auto" latinLnBrk="0" hangingPunct="0">
                  <a:lnSpc>
                    <a:spcPct val="100000"/>
                  </a:lnSpc>
                  <a:spcBef>
                    <a:spcPts val="0"/>
                  </a:spcBef>
                  <a:spcAft>
                    <a:spcPts val="0"/>
                  </a:spcAft>
                  <a:buClrTx/>
                  <a:buSzTx/>
                  <a:buFontTx/>
                  <a:buNone/>
                  <a:tabLst/>
                </a:pPr>
                <a:r>
                  <a:rPr lang="en-US" sz="6600" dirty="0"/>
                  <a:t>  (1 </a:t>
                </a:r>
                <a14:m>
                  <m:oMath xmlns:m="http://schemas.openxmlformats.org/officeDocument/2006/math">
                    <m:r>
                      <a:rPr lang="en-US" sz="6600" b="0" i="1" smtClean="0">
                        <a:latin typeface="Cambria Math" panose="02040503050406030204" pitchFamily="18" charset="0"/>
                      </a:rPr>
                      <m:t>𝑚</m:t>
                    </m:r>
                  </m:oMath>
                </a14:m>
                <a:r>
                  <a:rPr lang="en-US" sz="6600" dirty="0"/>
                  <a:t>-independent round +</a:t>
                </a:r>
              </a:p>
              <a:p>
                <a:pPr marL="0" marR="0" indent="0" defTabSz="2709333" rtl="0" fontAlgn="auto" latinLnBrk="0" hangingPunct="0">
                  <a:lnSpc>
                    <a:spcPct val="100000"/>
                  </a:lnSpc>
                  <a:spcBef>
                    <a:spcPts val="0"/>
                  </a:spcBef>
                  <a:spcAft>
                    <a:spcPts val="0"/>
                  </a:spcAft>
                  <a:buClrTx/>
                  <a:buSzTx/>
                  <a:buFontTx/>
                  <a:buNone/>
                  <a:tabLst/>
                </a:pPr>
                <a:r>
                  <a:rPr lang="en-US" sz="6600" dirty="0"/>
                  <a:t>  1 </a:t>
                </a:r>
                <a14:m>
                  <m:oMath xmlns:m="http://schemas.openxmlformats.org/officeDocument/2006/math">
                    <m:r>
                      <a:rPr lang="en-US" sz="6600" b="0" i="1" smtClean="0">
                        <a:latin typeface="Cambria Math" panose="02040503050406030204" pitchFamily="18" charset="0"/>
                      </a:rPr>
                      <m:t>𝑚</m:t>
                    </m:r>
                  </m:oMath>
                </a14:m>
                <a:r>
                  <a:rPr lang="en-US" sz="6600" dirty="0"/>
                  <a:t>-dependent round)</a:t>
                </a:r>
              </a:p>
            </p:txBody>
          </p:sp>
        </mc:Choice>
        <mc:Fallback xmlns="">
          <p:sp>
            <p:nvSpPr>
              <p:cNvPr id="5" name="TextBox 4">
                <a:extLst>
                  <a:ext uri="{FF2B5EF4-FFF2-40B4-BE49-F238E27FC236}">
                    <a16:creationId xmlns:a16="http://schemas.microsoft.com/office/drawing/2014/main" id="{6940A556-B760-AA5A-974C-1E36CD18073B}"/>
                  </a:ext>
                </a:extLst>
              </p:cNvPr>
              <p:cNvSpPr txBox="1">
                <a:spLocks noRot="1" noChangeAspect="1" noMove="1" noResize="1" noEditPoints="1" noAdjustHandles="1" noChangeArrowheads="1" noChangeShapeType="1" noTextEdit="1"/>
              </p:cNvSpPr>
              <p:nvPr/>
            </p:nvSpPr>
            <p:spPr>
              <a:xfrm>
                <a:off x="2687087" y="9641005"/>
                <a:ext cx="11969892" cy="4308866"/>
              </a:xfrm>
              <a:prstGeom prst="rect">
                <a:avLst/>
              </a:prstGeom>
              <a:blipFill>
                <a:blip r:embed="rId2"/>
                <a:stretch>
                  <a:fillRect l="-3181" t="-3235" b="-7941"/>
                </a:stretch>
              </a:blipFill>
              <a:ln w="25400" cap="flat">
                <a:noFill/>
                <a:miter lim="400000"/>
              </a:ln>
              <a:effectLst/>
            </p:spPr>
            <p:txBody>
              <a:bodyPr/>
              <a:lstStyle/>
              <a:p>
                <a:r>
                  <a:rPr lang="en-US">
                    <a:noFill/>
                  </a:rPr>
                  <a:t> </a:t>
                </a:r>
              </a:p>
            </p:txBody>
          </p:sp>
        </mc:Fallback>
      </mc:AlternateContent>
      <p:sp>
        <p:nvSpPr>
          <p:cNvPr id="6" name="TextBox 5">
            <a:extLst>
              <a:ext uri="{FF2B5EF4-FFF2-40B4-BE49-F238E27FC236}">
                <a16:creationId xmlns:a16="http://schemas.microsoft.com/office/drawing/2014/main" id="{E1ED960D-3942-2C56-7363-9DB8D3F03F89}"/>
              </a:ext>
            </a:extLst>
          </p:cNvPr>
          <p:cNvSpPr txBox="1"/>
          <p:nvPr/>
        </p:nvSpPr>
        <p:spPr>
          <a:xfrm>
            <a:off x="2596709" y="7680185"/>
            <a:ext cx="12150647"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00000"/>
                </a:solidFill>
                <a:effectLst/>
                <a:uFillTx/>
                <a:latin typeface="+mn-lt"/>
                <a:ea typeface="+mn-ea"/>
                <a:cs typeface="+mn-cs"/>
                <a:sym typeface="Calibri"/>
              </a:rPr>
              <a:t>No full non-interactive scheme yet</a:t>
            </a:r>
          </a:p>
        </p:txBody>
      </p:sp>
      <p:sp>
        <p:nvSpPr>
          <p:cNvPr id="7" name="Rounded Rectangle 6">
            <a:extLst>
              <a:ext uri="{FF2B5EF4-FFF2-40B4-BE49-F238E27FC236}">
                <a16:creationId xmlns:a16="http://schemas.microsoft.com/office/drawing/2014/main" id="{A6CECA06-9B5A-4EE4-8238-B155FD2A4772}"/>
              </a:ext>
            </a:extLst>
          </p:cNvPr>
          <p:cNvSpPr/>
          <p:nvPr/>
        </p:nvSpPr>
        <p:spPr>
          <a:xfrm>
            <a:off x="16255999" y="5524501"/>
            <a:ext cx="12692913" cy="13890550"/>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8" name="TextBox 7">
            <a:extLst>
              <a:ext uri="{FF2B5EF4-FFF2-40B4-BE49-F238E27FC236}">
                <a16:creationId xmlns:a16="http://schemas.microsoft.com/office/drawing/2014/main" id="{319FC82A-C3CB-A105-25A8-234D9E2490A1}"/>
              </a:ext>
            </a:extLst>
          </p:cNvPr>
          <p:cNvSpPr txBox="1"/>
          <p:nvPr/>
        </p:nvSpPr>
        <p:spPr>
          <a:xfrm>
            <a:off x="16468650" y="5958628"/>
            <a:ext cx="11969892" cy="1477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algn="ctr" defTabSz="2709333" rtl="0" fontAlgn="auto" latinLnBrk="0" hangingPunct="0">
              <a:lnSpc>
                <a:spcPct val="100000"/>
              </a:lnSpc>
              <a:spcBef>
                <a:spcPts val="0"/>
              </a:spcBef>
              <a:spcAft>
                <a:spcPts val="0"/>
              </a:spcAft>
              <a:buClrTx/>
              <a:buSzTx/>
              <a:buFontTx/>
              <a:buNone/>
              <a:tabLst/>
            </a:pPr>
            <a:r>
              <a:rPr kumimoji="0" lang="en-US" sz="8000" b="0" i="0" u="none" strike="noStrike" cap="none" spc="0" normalizeH="0" baseline="0" dirty="0">
                <a:ln>
                  <a:noFill/>
                </a:ln>
                <a:solidFill>
                  <a:srgbClr val="000000"/>
                </a:solidFill>
                <a:effectLst/>
                <a:uFillTx/>
                <a:latin typeface="+mn-lt"/>
                <a:ea typeface="+mn-ea"/>
                <a:cs typeface="+mn-cs"/>
                <a:sym typeface="Calibri"/>
              </a:rPr>
              <a:t>RSA-based</a:t>
            </a:r>
          </a:p>
        </p:txBody>
      </p:sp>
      <p:sp>
        <p:nvSpPr>
          <p:cNvPr id="9" name="TextBox 8">
            <a:extLst>
              <a:ext uri="{FF2B5EF4-FFF2-40B4-BE49-F238E27FC236}">
                <a16:creationId xmlns:a16="http://schemas.microsoft.com/office/drawing/2014/main" id="{BE1CA43E-BA14-3352-9ED1-5C825BCE8185}"/>
              </a:ext>
            </a:extLst>
          </p:cNvPr>
          <p:cNvSpPr txBox="1"/>
          <p:nvPr/>
        </p:nvSpPr>
        <p:spPr>
          <a:xfrm>
            <a:off x="17785317" y="11795438"/>
            <a:ext cx="9634275" cy="329320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00000"/>
                </a:solidFill>
                <a:effectLst/>
                <a:uFillTx/>
                <a:latin typeface="+mn-lt"/>
                <a:ea typeface="+mn-ea"/>
                <a:cs typeface="+mn-cs"/>
                <a:sym typeface="Calibri"/>
              </a:rPr>
              <a:t>MS: no non-interactive scheme with key aggregation</a:t>
            </a:r>
          </a:p>
        </p:txBody>
      </p:sp>
      <p:sp>
        <p:nvSpPr>
          <p:cNvPr id="19" name="TextBox 18">
            <a:extLst>
              <a:ext uri="{FF2B5EF4-FFF2-40B4-BE49-F238E27FC236}">
                <a16:creationId xmlns:a16="http://schemas.microsoft.com/office/drawing/2014/main" id="{32B2C5A9-C66D-B693-23B6-B3F196E1B7A7}"/>
              </a:ext>
            </a:extLst>
          </p:cNvPr>
          <p:cNvSpPr txBox="1"/>
          <p:nvPr/>
        </p:nvSpPr>
        <p:spPr>
          <a:xfrm>
            <a:off x="17785317" y="7870076"/>
            <a:ext cx="9634275"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00000"/>
                </a:solidFill>
                <a:effectLst/>
                <a:uFillTx/>
                <a:latin typeface="+mn-lt"/>
                <a:ea typeface="+mn-ea"/>
                <a:cs typeface="+mn-cs"/>
                <a:sym typeface="Calibri"/>
              </a:rPr>
              <a:t>TS: Threshold RSA [Sho00] </a:t>
            </a:r>
          </a:p>
        </p:txBody>
      </p:sp>
      <p:sp>
        <p:nvSpPr>
          <p:cNvPr id="20" name="TextBox 19">
            <a:extLst>
              <a:ext uri="{FF2B5EF4-FFF2-40B4-BE49-F238E27FC236}">
                <a16:creationId xmlns:a16="http://schemas.microsoft.com/office/drawing/2014/main" id="{67257B08-57DC-C8BB-2C02-455FFCBCA497}"/>
              </a:ext>
            </a:extLst>
          </p:cNvPr>
          <p:cNvSpPr txBox="1"/>
          <p:nvPr/>
        </p:nvSpPr>
        <p:spPr>
          <a:xfrm>
            <a:off x="2596709" y="14404919"/>
            <a:ext cx="8450518" cy="22775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00000"/>
                </a:solidFill>
                <a:effectLst/>
                <a:uFillTx/>
                <a:latin typeface="+mn-lt"/>
                <a:ea typeface="+mn-ea"/>
                <a:cs typeface="+mn-cs"/>
                <a:sym typeface="Calibri"/>
              </a:rPr>
              <a:t>  </a:t>
            </a:r>
            <a:r>
              <a:rPr lang="en-US" sz="6600" dirty="0"/>
              <a:t>(MS) </a:t>
            </a:r>
            <a:r>
              <a:rPr kumimoji="0" lang="en-US" sz="6600" b="0" i="0" u="none" strike="noStrike" cap="none" spc="0" normalizeH="0" baseline="0" dirty="0">
                <a:ln>
                  <a:noFill/>
                </a:ln>
                <a:solidFill>
                  <a:srgbClr val="000000"/>
                </a:solidFill>
                <a:effectLst/>
                <a:uFillTx/>
                <a:latin typeface="+mn-lt"/>
                <a:ea typeface="+mn-ea"/>
                <a:cs typeface="+mn-cs"/>
                <a:sym typeface="Calibri"/>
              </a:rPr>
              <a:t>MuSig2 [NRS21]</a:t>
            </a:r>
          </a:p>
          <a:p>
            <a:pPr marL="0" marR="0" indent="0" defTabSz="2709333" rtl="0" fontAlgn="auto" latinLnBrk="0" hangingPunct="0">
              <a:lnSpc>
                <a:spcPct val="100000"/>
              </a:lnSpc>
              <a:spcBef>
                <a:spcPts val="0"/>
              </a:spcBef>
              <a:spcAft>
                <a:spcPts val="0"/>
              </a:spcAft>
              <a:buClrTx/>
              <a:buSzTx/>
              <a:buFontTx/>
              <a:buNone/>
              <a:tabLst/>
            </a:pPr>
            <a:r>
              <a:rPr lang="en-US" sz="6600" dirty="0"/>
              <a:t>  (TS) FROST [KG20]</a:t>
            </a:r>
          </a:p>
        </p:txBody>
      </p:sp>
    </p:spTree>
    <p:extLst>
      <p:ext uri="{BB962C8B-B14F-4D97-AF65-F5344CB8AC3E}">
        <p14:creationId xmlns:p14="http://schemas.microsoft.com/office/powerpoint/2010/main" val="118466333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FBC4-E4A9-1F0D-109E-45AB94151EAF}"/>
              </a:ext>
            </a:extLst>
          </p:cNvPr>
          <p:cNvSpPr>
            <a:spLocks noGrp="1"/>
          </p:cNvSpPr>
          <p:nvPr>
            <p:ph type="title"/>
          </p:nvPr>
        </p:nvSpPr>
        <p:spPr/>
        <p:txBody>
          <a:bodyPr/>
          <a:lstStyle/>
          <a:p>
            <a:r>
              <a:rPr lang="en-US" dirty="0"/>
              <a:t>Prior Works</a:t>
            </a:r>
          </a:p>
        </p:txBody>
      </p:sp>
      <p:sp>
        <p:nvSpPr>
          <p:cNvPr id="4" name="TextBox 3">
            <a:extLst>
              <a:ext uri="{FF2B5EF4-FFF2-40B4-BE49-F238E27FC236}">
                <a16:creationId xmlns:a16="http://schemas.microsoft.com/office/drawing/2014/main" id="{66E34C47-B3B4-056E-70D1-AF445103D774}"/>
              </a:ext>
            </a:extLst>
          </p:cNvPr>
          <p:cNvSpPr txBox="1"/>
          <p:nvPr/>
        </p:nvSpPr>
        <p:spPr>
          <a:xfrm>
            <a:off x="3000746" y="5921337"/>
            <a:ext cx="5824278"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00000"/>
                </a:solidFill>
                <a:effectLst/>
                <a:uFillTx/>
                <a:latin typeface="+mn-lt"/>
                <a:ea typeface="+mn-ea"/>
                <a:cs typeface="+mn-cs"/>
                <a:sym typeface="Calibri"/>
              </a:rPr>
              <a:t>MS:</a:t>
            </a:r>
            <a:endParaRPr lang="en-US" sz="6600" dirty="0"/>
          </a:p>
        </p:txBody>
      </p:sp>
      <p:sp>
        <p:nvSpPr>
          <p:cNvPr id="5" name="TextBox 4">
            <a:extLst>
              <a:ext uri="{FF2B5EF4-FFF2-40B4-BE49-F238E27FC236}">
                <a16:creationId xmlns:a16="http://schemas.microsoft.com/office/drawing/2014/main" id="{E81F19B8-1701-2E51-438C-32FD1A2DF0BE}"/>
              </a:ext>
            </a:extLst>
          </p:cNvPr>
          <p:cNvSpPr txBox="1"/>
          <p:nvPr/>
        </p:nvSpPr>
        <p:spPr>
          <a:xfrm>
            <a:off x="19442224" y="7238575"/>
            <a:ext cx="6735133"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00000"/>
                </a:solidFill>
                <a:effectLst/>
                <a:uFillTx/>
                <a:latin typeface="+mn-lt"/>
                <a:ea typeface="+mn-ea"/>
                <a:cs typeface="+mn-cs"/>
                <a:sym typeface="Calibri"/>
              </a:rPr>
              <a:t>(algebraic) OMDL</a:t>
            </a:r>
            <a:endParaRPr lang="en-US" sz="6600" dirty="0"/>
          </a:p>
        </p:txBody>
      </p:sp>
      <p:sp>
        <p:nvSpPr>
          <p:cNvPr id="6" name="TextBox 5">
            <a:extLst>
              <a:ext uri="{FF2B5EF4-FFF2-40B4-BE49-F238E27FC236}">
                <a16:creationId xmlns:a16="http://schemas.microsoft.com/office/drawing/2014/main" id="{AEC550C8-B3BF-4B63-6B73-181006358645}"/>
              </a:ext>
            </a:extLst>
          </p:cNvPr>
          <p:cNvSpPr txBox="1"/>
          <p:nvPr/>
        </p:nvSpPr>
        <p:spPr>
          <a:xfrm>
            <a:off x="21749488" y="9198511"/>
            <a:ext cx="2120604"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00000"/>
                </a:solidFill>
                <a:effectLst/>
                <a:uFillTx/>
                <a:latin typeface="+mn-lt"/>
                <a:ea typeface="+mn-ea"/>
                <a:cs typeface="+mn-cs"/>
                <a:sym typeface="Calibri"/>
              </a:rPr>
              <a:t>AGM</a:t>
            </a:r>
            <a:endParaRPr lang="en-US" sz="6600" dirty="0"/>
          </a:p>
        </p:txBody>
      </p:sp>
      <p:sp>
        <p:nvSpPr>
          <p:cNvPr id="7" name="TextBox 6">
            <a:extLst>
              <a:ext uri="{FF2B5EF4-FFF2-40B4-BE49-F238E27FC236}">
                <a16:creationId xmlns:a16="http://schemas.microsoft.com/office/drawing/2014/main" id="{A1BFE3C7-9C35-710D-F262-D734303CBC4B}"/>
              </a:ext>
            </a:extLst>
          </p:cNvPr>
          <p:cNvSpPr txBox="1"/>
          <p:nvPr/>
        </p:nvSpPr>
        <p:spPr>
          <a:xfrm>
            <a:off x="5641164" y="8966978"/>
            <a:ext cx="5824278"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00000"/>
                </a:solidFill>
                <a:effectLst/>
                <a:uFillTx/>
                <a:latin typeface="+mn-lt"/>
                <a:ea typeface="+mn-ea"/>
                <a:cs typeface="+mn-cs"/>
                <a:sym typeface="Calibri"/>
              </a:rPr>
              <a:t>DWMS [AB21]</a:t>
            </a:r>
            <a:endParaRPr lang="en-US" sz="6600" dirty="0"/>
          </a:p>
        </p:txBody>
      </p:sp>
      <p:sp>
        <p:nvSpPr>
          <p:cNvPr id="8" name="TextBox 7">
            <a:extLst>
              <a:ext uri="{FF2B5EF4-FFF2-40B4-BE49-F238E27FC236}">
                <a16:creationId xmlns:a16="http://schemas.microsoft.com/office/drawing/2014/main" id="{B98AFC73-DC74-06F1-D1BE-9A8EE9C9C475}"/>
              </a:ext>
            </a:extLst>
          </p:cNvPr>
          <p:cNvSpPr txBox="1"/>
          <p:nvPr/>
        </p:nvSpPr>
        <p:spPr>
          <a:xfrm>
            <a:off x="5641164" y="7390975"/>
            <a:ext cx="5824278"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00000"/>
                </a:solidFill>
                <a:effectLst/>
                <a:uFillTx/>
                <a:latin typeface="+mn-lt"/>
                <a:ea typeface="+mn-ea"/>
                <a:cs typeface="+mn-cs"/>
                <a:sym typeface="Calibri"/>
              </a:rPr>
              <a:t>MuSig2 [NRS21]</a:t>
            </a:r>
            <a:endParaRPr lang="en-US" sz="6600" dirty="0"/>
          </a:p>
        </p:txBody>
      </p:sp>
      <p:sp>
        <p:nvSpPr>
          <p:cNvPr id="9" name="TextBox 8">
            <a:extLst>
              <a:ext uri="{FF2B5EF4-FFF2-40B4-BE49-F238E27FC236}">
                <a16:creationId xmlns:a16="http://schemas.microsoft.com/office/drawing/2014/main" id="{57F7EFB4-3E65-F245-EBD2-4714CCF7CAD6}"/>
              </a:ext>
            </a:extLst>
          </p:cNvPr>
          <p:cNvSpPr txBox="1"/>
          <p:nvPr/>
        </p:nvSpPr>
        <p:spPr>
          <a:xfrm>
            <a:off x="3000746" y="14790444"/>
            <a:ext cx="5824278"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00000"/>
                </a:solidFill>
                <a:effectLst/>
                <a:uFillTx/>
                <a:latin typeface="+mn-lt"/>
                <a:ea typeface="+mn-ea"/>
                <a:cs typeface="+mn-cs"/>
                <a:sym typeface="Calibri"/>
              </a:rPr>
              <a:t>TS:</a:t>
            </a:r>
            <a:endParaRPr lang="en-US" sz="6600" dirty="0"/>
          </a:p>
        </p:txBody>
      </p:sp>
      <p:sp>
        <p:nvSpPr>
          <p:cNvPr id="10" name="TextBox 9">
            <a:extLst>
              <a:ext uri="{FF2B5EF4-FFF2-40B4-BE49-F238E27FC236}">
                <a16:creationId xmlns:a16="http://schemas.microsoft.com/office/drawing/2014/main" id="{B74DE118-B1C3-A205-1C1B-0A45EAEA98E7}"/>
              </a:ext>
            </a:extLst>
          </p:cNvPr>
          <p:cNvSpPr txBox="1"/>
          <p:nvPr/>
        </p:nvSpPr>
        <p:spPr>
          <a:xfrm>
            <a:off x="5641163" y="14998204"/>
            <a:ext cx="8585200"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00000"/>
                </a:solidFill>
                <a:effectLst/>
                <a:uFillTx/>
                <a:latin typeface="+mn-lt"/>
                <a:ea typeface="+mn-ea"/>
                <a:cs typeface="+mn-cs"/>
                <a:sym typeface="Calibri"/>
              </a:rPr>
              <a:t>FROST [</a:t>
            </a:r>
            <a:r>
              <a:rPr lang="en-US" sz="6600" dirty="0"/>
              <a:t>KG20, BCK+22</a:t>
            </a:r>
            <a:r>
              <a:rPr kumimoji="0" lang="en-US" sz="6600" b="0" i="0" u="none" strike="noStrike" cap="none" spc="0" normalizeH="0" baseline="0" dirty="0">
                <a:ln>
                  <a:noFill/>
                </a:ln>
                <a:solidFill>
                  <a:srgbClr val="000000"/>
                </a:solidFill>
                <a:effectLst/>
                <a:uFillTx/>
                <a:latin typeface="+mn-lt"/>
                <a:ea typeface="+mn-ea"/>
                <a:cs typeface="+mn-cs"/>
                <a:sym typeface="Calibri"/>
              </a:rPr>
              <a:t>]</a:t>
            </a:r>
            <a:endParaRPr lang="en-US" sz="6600" dirty="0"/>
          </a:p>
        </p:txBody>
      </p:sp>
      <p:sp>
        <p:nvSpPr>
          <p:cNvPr id="11" name="TextBox 10">
            <a:extLst>
              <a:ext uri="{FF2B5EF4-FFF2-40B4-BE49-F238E27FC236}">
                <a16:creationId xmlns:a16="http://schemas.microsoft.com/office/drawing/2014/main" id="{7AA14771-A67F-0901-AE59-9BD2CBD7479D}"/>
              </a:ext>
            </a:extLst>
          </p:cNvPr>
          <p:cNvSpPr txBox="1"/>
          <p:nvPr/>
        </p:nvSpPr>
        <p:spPr>
          <a:xfrm>
            <a:off x="19442223" y="14998204"/>
            <a:ext cx="6735133"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00000"/>
                </a:solidFill>
                <a:effectLst/>
                <a:uFillTx/>
                <a:latin typeface="+mn-lt"/>
                <a:ea typeface="+mn-ea"/>
                <a:cs typeface="+mn-cs"/>
                <a:sym typeface="Calibri"/>
              </a:rPr>
              <a:t>(algebraic) OMDL</a:t>
            </a:r>
            <a:endParaRPr lang="en-US" sz="6600" dirty="0"/>
          </a:p>
        </p:txBody>
      </p:sp>
      <p:sp>
        <p:nvSpPr>
          <p:cNvPr id="12" name="TextBox 11">
            <a:extLst>
              <a:ext uri="{FF2B5EF4-FFF2-40B4-BE49-F238E27FC236}">
                <a16:creationId xmlns:a16="http://schemas.microsoft.com/office/drawing/2014/main" id="{8B1E5823-3874-6325-F2D7-D0F80B15FE5B}"/>
              </a:ext>
            </a:extLst>
          </p:cNvPr>
          <p:cNvSpPr txBox="1"/>
          <p:nvPr/>
        </p:nvSpPr>
        <p:spPr>
          <a:xfrm>
            <a:off x="5655931" y="11581625"/>
            <a:ext cx="5824278"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lang="en-US" sz="6600" dirty="0"/>
              <a:t>HBMS</a:t>
            </a:r>
            <a:r>
              <a:rPr kumimoji="0" lang="en-US" sz="6600" b="0" i="0" u="none" strike="noStrike" cap="none" spc="0" normalizeH="0" baseline="0" dirty="0">
                <a:ln>
                  <a:noFill/>
                </a:ln>
                <a:solidFill>
                  <a:srgbClr val="000000"/>
                </a:solidFill>
                <a:effectLst/>
                <a:uFillTx/>
                <a:latin typeface="+mn-lt"/>
                <a:ea typeface="+mn-ea"/>
                <a:cs typeface="+mn-cs"/>
                <a:sym typeface="Calibri"/>
              </a:rPr>
              <a:t> [BD21]</a:t>
            </a:r>
            <a:endParaRPr lang="en-US" sz="6600" dirty="0"/>
          </a:p>
        </p:txBody>
      </p:sp>
      <p:sp>
        <p:nvSpPr>
          <p:cNvPr id="13" name="TextBox 12">
            <a:extLst>
              <a:ext uri="{FF2B5EF4-FFF2-40B4-BE49-F238E27FC236}">
                <a16:creationId xmlns:a16="http://schemas.microsoft.com/office/drawing/2014/main" id="{DF3AE4D3-8293-F8F2-3DB7-77C8F9A75204}"/>
              </a:ext>
            </a:extLst>
          </p:cNvPr>
          <p:cNvSpPr txBox="1"/>
          <p:nvPr/>
        </p:nvSpPr>
        <p:spPr>
          <a:xfrm>
            <a:off x="5641163" y="13051263"/>
            <a:ext cx="5824278"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lang="en-US" sz="6600" dirty="0" err="1"/>
              <a:t>mBCJ</a:t>
            </a:r>
            <a:r>
              <a:rPr kumimoji="0" lang="en-US" sz="6600" b="0" i="0" u="none" strike="noStrike" cap="none" spc="0" normalizeH="0" baseline="0" dirty="0">
                <a:ln>
                  <a:noFill/>
                </a:ln>
                <a:solidFill>
                  <a:srgbClr val="000000"/>
                </a:solidFill>
                <a:effectLst/>
                <a:uFillTx/>
                <a:latin typeface="+mn-lt"/>
                <a:ea typeface="+mn-ea"/>
                <a:cs typeface="+mn-cs"/>
                <a:sym typeface="Calibri"/>
              </a:rPr>
              <a:t> [DEF+19]</a:t>
            </a:r>
            <a:endParaRPr lang="en-US" sz="6600" dirty="0"/>
          </a:p>
        </p:txBody>
      </p:sp>
      <p:sp>
        <p:nvSpPr>
          <p:cNvPr id="14" name="TextBox 13">
            <a:extLst>
              <a:ext uri="{FF2B5EF4-FFF2-40B4-BE49-F238E27FC236}">
                <a16:creationId xmlns:a16="http://schemas.microsoft.com/office/drawing/2014/main" id="{7B1B9203-B80F-7C70-F18D-5B6F28E4E049}"/>
              </a:ext>
            </a:extLst>
          </p:cNvPr>
          <p:cNvSpPr txBox="1"/>
          <p:nvPr/>
        </p:nvSpPr>
        <p:spPr>
          <a:xfrm>
            <a:off x="22206686" y="12095090"/>
            <a:ext cx="1206206"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00000"/>
                </a:solidFill>
                <a:effectLst/>
                <a:uFillTx/>
                <a:latin typeface="+mn-lt"/>
                <a:ea typeface="+mn-ea"/>
                <a:cs typeface="+mn-cs"/>
                <a:sym typeface="Calibri"/>
              </a:rPr>
              <a:t>DL</a:t>
            </a:r>
            <a:endParaRPr lang="en-US" sz="6600"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A5E4495-24FE-FC0A-DE28-F12AC3E73F19}"/>
                  </a:ext>
                </a:extLst>
              </p:cNvPr>
              <p:cNvSpPr txBox="1"/>
              <p:nvPr/>
            </p:nvSpPr>
            <p:spPr>
              <a:xfrm>
                <a:off x="3466212" y="10302708"/>
                <a:ext cx="9250328"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lang="en-US" sz="6600" dirty="0"/>
                  <a:t>2 </a:t>
                </a:r>
                <a14:m>
                  <m:oMath xmlns:m="http://schemas.openxmlformats.org/officeDocument/2006/math">
                    <m:r>
                      <a:rPr lang="en-US" sz="6600" b="0" i="1" smtClean="0">
                        <a:latin typeface="Cambria Math" panose="02040503050406030204" pitchFamily="18" charset="0"/>
                      </a:rPr>
                      <m:t>𝑚</m:t>
                    </m:r>
                  </m:oMath>
                </a14:m>
                <a:r>
                  <a:rPr lang="en-US" sz="6600" dirty="0"/>
                  <a:t>-dependent rounds:</a:t>
                </a:r>
              </a:p>
            </p:txBody>
          </p:sp>
        </mc:Choice>
        <mc:Fallback xmlns="">
          <p:sp>
            <p:nvSpPr>
              <p:cNvPr id="15" name="TextBox 14">
                <a:extLst>
                  <a:ext uri="{FF2B5EF4-FFF2-40B4-BE49-F238E27FC236}">
                    <a16:creationId xmlns:a16="http://schemas.microsoft.com/office/drawing/2014/main" id="{9A5E4495-24FE-FC0A-DE28-F12AC3E73F19}"/>
                  </a:ext>
                </a:extLst>
              </p:cNvPr>
              <p:cNvSpPr txBox="1">
                <a:spLocks noRot="1" noChangeAspect="1" noMove="1" noResize="1" noEditPoints="1" noAdjustHandles="1" noChangeArrowheads="1" noChangeShapeType="1" noTextEdit="1"/>
              </p:cNvSpPr>
              <p:nvPr/>
            </p:nvSpPr>
            <p:spPr>
              <a:xfrm>
                <a:off x="3466212" y="10302708"/>
                <a:ext cx="9250328" cy="1261878"/>
              </a:xfrm>
              <a:prstGeom prst="rect">
                <a:avLst/>
              </a:prstGeom>
              <a:blipFill>
                <a:blip r:embed="rId2"/>
                <a:stretch>
                  <a:fillRect l="-4252" t="-11000" b="-29000"/>
                </a:stretch>
              </a:blipFill>
              <a:ln w="25400" cap="flat">
                <a:noFill/>
                <a:miter lim="400000"/>
              </a:ln>
              <a:effectLst/>
            </p:spPr>
            <p:txBody>
              <a:bodyPr/>
              <a:lstStyle/>
              <a:p>
                <a:r>
                  <a:rPr lang="en-US">
                    <a:noFill/>
                  </a:rPr>
                  <a:t> </a:t>
                </a:r>
              </a:p>
            </p:txBody>
          </p:sp>
        </mc:Fallback>
      </mc:AlternateContent>
      <p:sp>
        <p:nvSpPr>
          <p:cNvPr id="17" name="TextBox 16">
            <a:extLst>
              <a:ext uri="{FF2B5EF4-FFF2-40B4-BE49-F238E27FC236}">
                <a16:creationId xmlns:a16="http://schemas.microsoft.com/office/drawing/2014/main" id="{DF8862CD-1FF2-CA42-C37C-37D6F53ACB80}"/>
              </a:ext>
            </a:extLst>
          </p:cNvPr>
          <p:cNvSpPr txBox="1"/>
          <p:nvPr/>
        </p:nvSpPr>
        <p:spPr>
          <a:xfrm>
            <a:off x="3000746" y="17576084"/>
            <a:ext cx="26685356" cy="22775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lang="en-US" sz="6600" dirty="0"/>
              <a:t>Question: Can we build partially non-interactive TS/MS under DL assumption in additional to ROM?</a:t>
            </a:r>
          </a:p>
        </p:txBody>
      </p:sp>
      <p:sp>
        <p:nvSpPr>
          <p:cNvPr id="19" name="Rounded Rectangle 18">
            <a:extLst>
              <a:ext uri="{FF2B5EF4-FFF2-40B4-BE49-F238E27FC236}">
                <a16:creationId xmlns:a16="http://schemas.microsoft.com/office/drawing/2014/main" id="{842DC417-2800-6372-B143-B3DEC1537320}"/>
              </a:ext>
            </a:extLst>
          </p:cNvPr>
          <p:cNvSpPr/>
          <p:nvPr/>
        </p:nvSpPr>
        <p:spPr>
          <a:xfrm>
            <a:off x="16291440" y="3757083"/>
            <a:ext cx="11778513" cy="2465476"/>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18" name="TextBox 17">
            <a:extLst>
              <a:ext uri="{FF2B5EF4-FFF2-40B4-BE49-F238E27FC236}">
                <a16:creationId xmlns:a16="http://schemas.microsoft.com/office/drawing/2014/main" id="{3BC6DAE9-4C65-5F7C-36F1-993712FEED7F}"/>
              </a:ext>
            </a:extLst>
          </p:cNvPr>
          <p:cNvSpPr txBox="1"/>
          <p:nvPr/>
        </p:nvSpPr>
        <p:spPr>
          <a:xfrm>
            <a:off x="16893950" y="3945018"/>
            <a:ext cx="10285229" cy="22775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lang="en-US" sz="6600" dirty="0"/>
              <a:t>All assuming random oracle model (ROM)</a:t>
            </a:r>
          </a:p>
        </p:txBody>
      </p:sp>
    </p:spTree>
    <p:extLst>
      <p:ext uri="{BB962C8B-B14F-4D97-AF65-F5344CB8AC3E}">
        <p14:creationId xmlns:p14="http://schemas.microsoft.com/office/powerpoint/2010/main" val="292892675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FBC4-E4A9-1F0D-109E-45AB94151EAF}"/>
              </a:ext>
            </a:extLst>
          </p:cNvPr>
          <p:cNvSpPr>
            <a:spLocks noGrp="1"/>
          </p:cNvSpPr>
          <p:nvPr>
            <p:ph type="title"/>
          </p:nvPr>
        </p:nvSpPr>
        <p:spPr/>
        <p:txBody>
          <a:bodyPr/>
          <a:lstStyle/>
          <a:p>
            <a:r>
              <a:rPr lang="en-US" dirty="0"/>
              <a:t>Multi-Signatures [</a:t>
            </a:r>
            <a:r>
              <a:rPr lang="en-US" dirty="0">
                <a:solidFill>
                  <a:schemeClr val="accent1"/>
                </a:solidFill>
              </a:rPr>
              <a:t>Ita83</a:t>
            </a:r>
            <a:r>
              <a:rPr lang="en-US"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0AD75B5-695E-35F4-3A04-EC82166CB08A}"/>
                  </a:ext>
                </a:extLst>
              </p:cNvPr>
              <p:cNvSpPr txBox="1"/>
              <p:nvPr/>
            </p:nvSpPr>
            <p:spPr>
              <a:xfrm>
                <a:off x="4939436" y="7434675"/>
                <a:ext cx="3134826"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kumimoji="0" lang="en-US" sz="6600" b="1" i="0" u="none" strike="noStrike" cap="none" spc="0" normalizeH="0" baseline="0" dirty="0">
                    <a:ln>
                      <a:noFill/>
                    </a:ln>
                    <a:solidFill>
                      <a:srgbClr val="000000"/>
                    </a:solidFill>
                    <a:effectLst/>
                    <a:uFillTx/>
                    <a:ea typeface="+mn-ea"/>
                    <a:cs typeface="+mn-cs"/>
                    <a:sym typeface="Calibri"/>
                  </a:rPr>
                  <a:t>Signer </a:t>
                </a:r>
                <a14:m>
                  <m:oMath xmlns:m="http://schemas.openxmlformats.org/officeDocument/2006/math">
                    <m:r>
                      <a:rPr kumimoji="0" lang="en-US" sz="6600" b="1"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𝟏</m:t>
                    </m:r>
                  </m:oMath>
                </a14:m>
                <a:endParaRPr kumimoji="0" lang="en-US" sz="6600" b="1" i="0" u="none" strike="noStrike" cap="none" spc="0" normalizeH="0" baseline="0" dirty="0">
                  <a:ln>
                    <a:noFill/>
                  </a:ln>
                  <a:solidFill>
                    <a:srgbClr val="000000"/>
                  </a:solidFill>
                  <a:effectLst/>
                  <a:uFillTx/>
                  <a:ea typeface="+mn-ea"/>
                  <a:cs typeface="+mn-cs"/>
                  <a:sym typeface="Calibri"/>
                </a:endParaRPr>
              </a:p>
            </p:txBody>
          </p:sp>
        </mc:Choice>
        <mc:Fallback xmlns="">
          <p:sp>
            <p:nvSpPr>
              <p:cNvPr id="5" name="TextBox 4">
                <a:extLst>
                  <a:ext uri="{FF2B5EF4-FFF2-40B4-BE49-F238E27FC236}">
                    <a16:creationId xmlns:a16="http://schemas.microsoft.com/office/drawing/2014/main" id="{50AD75B5-695E-35F4-3A04-EC82166CB08A}"/>
                  </a:ext>
                </a:extLst>
              </p:cNvPr>
              <p:cNvSpPr txBox="1">
                <a:spLocks noRot="1" noChangeAspect="1" noMove="1" noResize="1" noEditPoints="1" noAdjustHandles="1" noChangeArrowheads="1" noChangeShapeType="1" noTextEdit="1"/>
              </p:cNvSpPr>
              <p:nvPr/>
            </p:nvSpPr>
            <p:spPr>
              <a:xfrm>
                <a:off x="4939436" y="7434675"/>
                <a:ext cx="3134826" cy="1261878"/>
              </a:xfrm>
              <a:prstGeom prst="rect">
                <a:avLst/>
              </a:prstGeom>
              <a:blipFill>
                <a:blip r:embed="rId3"/>
                <a:stretch>
                  <a:fillRect l="-12097" t="-10000" r="-4435" b="-29000"/>
                </a:stretch>
              </a:blipFill>
              <a:ln w="25400" cap="flat">
                <a:noFill/>
                <a:miter lim="400000"/>
              </a:ln>
              <a:effectLst/>
            </p:spPr>
            <p:txBody>
              <a:bodyPr/>
              <a:lstStyle/>
              <a:p>
                <a:r>
                  <a:rPr lang="en-US">
                    <a:noFill/>
                  </a:rPr>
                  <a:t> </a:t>
                </a:r>
              </a:p>
            </p:txBody>
          </p:sp>
        </mc:Fallback>
      </mc:AlternateContent>
      <p:pic>
        <p:nvPicPr>
          <p:cNvPr id="14" name="Picture 13">
            <a:extLst>
              <a:ext uri="{FF2B5EF4-FFF2-40B4-BE49-F238E27FC236}">
                <a16:creationId xmlns:a16="http://schemas.microsoft.com/office/drawing/2014/main" id="{018A0B28-47B8-C683-4D38-4DD5A778A8C9}"/>
              </a:ext>
            </a:extLst>
          </p:cNvPr>
          <p:cNvPicPr>
            <a:picLocks noChangeAspect="1"/>
          </p:cNvPicPr>
          <p:nvPr/>
        </p:nvPicPr>
        <p:blipFill>
          <a:blip r:embed="rId4"/>
          <a:stretch>
            <a:fillRect/>
          </a:stretch>
        </p:blipFill>
        <p:spPr>
          <a:xfrm>
            <a:off x="18228159" y="8181107"/>
            <a:ext cx="3515477" cy="3865359"/>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8D945DB-2946-42B6-F70B-BB4B1AC7FACF}"/>
                  </a:ext>
                </a:extLst>
              </p:cNvPr>
              <p:cNvSpPr txBox="1"/>
              <p:nvPr/>
            </p:nvSpPr>
            <p:spPr>
              <a:xfrm>
                <a:off x="4865472" y="8487566"/>
                <a:ext cx="3045508"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rPr>
                        <m:t>𝑝</m:t>
                      </m:r>
                      <m:sSub>
                        <m:sSubPr>
                          <m:ctrlPr>
                            <a:rPr lang="en-US" sz="6000" b="0" i="1" smtClean="0">
                              <a:latin typeface="Cambria Math" panose="02040503050406030204" pitchFamily="18" charset="0"/>
                            </a:rPr>
                          </m:ctrlPr>
                        </m:sSubPr>
                        <m:e>
                          <m:r>
                            <a:rPr lang="en-US" sz="6000" b="0" i="1" smtClean="0">
                              <a:latin typeface="Cambria Math" panose="02040503050406030204" pitchFamily="18" charset="0"/>
                            </a:rPr>
                            <m:t>𝑘</m:t>
                          </m:r>
                        </m:e>
                        <m:sub>
                          <m:r>
                            <a:rPr lang="en-US" sz="6000" b="0" i="1" smtClean="0">
                              <a:latin typeface="Cambria Math" panose="02040503050406030204" pitchFamily="18" charset="0"/>
                            </a:rPr>
                            <m:t>1</m:t>
                          </m:r>
                        </m:sub>
                      </m:sSub>
                      <m:r>
                        <a:rPr lang="en-US" sz="6000" b="0" i="1" smtClean="0">
                          <a:latin typeface="Cambria Math" panose="02040503050406030204" pitchFamily="18" charset="0"/>
                        </a:rPr>
                        <m:t>,</m:t>
                      </m:r>
                      <m:r>
                        <a:rPr lang="en-US" sz="6000" i="1" smtClean="0">
                          <a:latin typeface="Cambria Math" panose="02040503050406030204" pitchFamily="18" charset="0"/>
                        </a:rPr>
                        <m:t>𝑠</m:t>
                      </m:r>
                      <m:sSub>
                        <m:sSubPr>
                          <m:ctrlPr>
                            <a:rPr lang="en-US" sz="6000" i="1">
                              <a:latin typeface="Cambria Math" panose="02040503050406030204" pitchFamily="18" charset="0"/>
                            </a:rPr>
                          </m:ctrlPr>
                        </m:sSubPr>
                        <m:e>
                          <m:r>
                            <a:rPr lang="en-US" sz="6000" i="1">
                              <a:latin typeface="Cambria Math" panose="02040503050406030204" pitchFamily="18" charset="0"/>
                            </a:rPr>
                            <m:t>𝑘</m:t>
                          </m:r>
                        </m:e>
                        <m:sub>
                          <m:r>
                            <a:rPr lang="en-US" sz="6000" b="0" i="1" smtClean="0">
                              <a:latin typeface="Cambria Math" panose="02040503050406030204" pitchFamily="18" charset="0"/>
                            </a:rPr>
                            <m:t>1</m:t>
                          </m:r>
                        </m:sub>
                      </m:sSub>
                    </m:oMath>
                  </m:oMathPara>
                </a14:m>
                <a:endParaRPr lang="en-US" sz="6000" dirty="0"/>
              </a:p>
            </p:txBody>
          </p:sp>
        </mc:Choice>
        <mc:Fallback xmlns="">
          <p:sp>
            <p:nvSpPr>
              <p:cNvPr id="10" name="TextBox 9">
                <a:extLst>
                  <a:ext uri="{FF2B5EF4-FFF2-40B4-BE49-F238E27FC236}">
                    <a16:creationId xmlns:a16="http://schemas.microsoft.com/office/drawing/2014/main" id="{C8D945DB-2946-42B6-F70B-BB4B1AC7FACF}"/>
                  </a:ext>
                </a:extLst>
              </p:cNvPr>
              <p:cNvSpPr txBox="1">
                <a:spLocks noRot="1" noChangeAspect="1" noMove="1" noResize="1" noEditPoints="1" noAdjustHandles="1" noChangeArrowheads="1" noChangeShapeType="1" noTextEdit="1"/>
              </p:cNvSpPr>
              <p:nvPr/>
            </p:nvSpPr>
            <p:spPr>
              <a:xfrm>
                <a:off x="4865472" y="8487566"/>
                <a:ext cx="3045508" cy="1169545"/>
              </a:xfrm>
              <a:prstGeom prst="rect">
                <a:avLst/>
              </a:prstGeom>
              <a:blipFill>
                <a:blip r:embed="rId5"/>
                <a:stretch>
                  <a:fillRect l="-1660" b="-7527"/>
                </a:stretch>
              </a:blipFill>
              <a:ln w="25400" cap="flat">
                <a:noFill/>
                <a:miter lim="400000"/>
              </a:ln>
              <a:effectLst/>
            </p:spPr>
            <p:txBody>
              <a:bodyPr/>
              <a:lstStyle/>
              <a:p>
                <a:r>
                  <a:rPr lang="en-US">
                    <a:noFill/>
                  </a:rPr>
                  <a:t> </a:t>
                </a:r>
              </a:p>
            </p:txBody>
          </p:sp>
        </mc:Fallback>
      </mc:AlternateContent>
      <p:sp>
        <p:nvSpPr>
          <p:cNvPr id="11" name="TextBox 10">
            <a:extLst>
              <a:ext uri="{FF2B5EF4-FFF2-40B4-BE49-F238E27FC236}">
                <a16:creationId xmlns:a16="http://schemas.microsoft.com/office/drawing/2014/main" id="{8F801A3E-C1EF-ADFB-54D6-E5D869E96824}"/>
              </a:ext>
            </a:extLst>
          </p:cNvPr>
          <p:cNvSpPr txBox="1"/>
          <p:nvPr/>
        </p:nvSpPr>
        <p:spPr>
          <a:xfrm>
            <a:off x="18642904" y="11786570"/>
            <a:ext cx="2831859"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lang="en-US" sz="6600" b="1" dirty="0"/>
              <a:t>User</a:t>
            </a:r>
            <a:r>
              <a:rPr lang="en-US" sz="6000" dirty="0"/>
              <a:t>: m</a:t>
            </a:r>
            <a:endParaRPr kumimoji="0" lang="en-US" sz="6000" b="0" i="0" u="none" strike="noStrike" cap="none" spc="0" normalizeH="0" baseline="0" dirty="0">
              <a:ln>
                <a:noFill/>
              </a:ln>
              <a:solidFill>
                <a:srgbClr val="000000"/>
              </a:solidFill>
              <a:effectLst/>
              <a:uFillTx/>
              <a:ea typeface="+mn-ea"/>
              <a:cs typeface="+mn-cs"/>
              <a:sym typeface="Calibri"/>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C95BEB1-6A1B-9175-64A6-D57286556764}"/>
                  </a:ext>
                </a:extLst>
              </p:cNvPr>
              <p:cNvSpPr txBox="1"/>
              <p:nvPr/>
            </p:nvSpPr>
            <p:spPr>
              <a:xfrm>
                <a:off x="13709499" y="13215602"/>
                <a:ext cx="14244919"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r>
                  <a:rPr lang="en-US" sz="6000" b="0" dirty="0">
                    <a:solidFill>
                      <a:srgbClr val="DF00FF"/>
                    </a:solidFill>
                  </a:rPr>
                  <a:t>Key aggregation: </a:t>
                </a:r>
                <a14:m>
                  <m:oMath xmlns:m="http://schemas.openxmlformats.org/officeDocument/2006/math">
                    <m:r>
                      <a:rPr lang="en-US" sz="6000" b="0" i="1" smtClean="0">
                        <a:solidFill>
                          <a:srgbClr val="DF00FF"/>
                        </a:solidFill>
                        <a:latin typeface="Cambria Math" panose="02040503050406030204" pitchFamily="18" charset="0"/>
                      </a:rPr>
                      <m:t>𝑝𝑘</m:t>
                    </m:r>
                    <m:r>
                      <a:rPr lang="en-US" sz="6000" b="0" i="1" smtClean="0">
                        <a:solidFill>
                          <a:srgbClr val="DF00FF"/>
                        </a:solidFill>
                        <a:latin typeface="Cambria Math" panose="02040503050406030204" pitchFamily="18" charset="0"/>
                      </a:rPr>
                      <m:t>← </m:t>
                    </m:r>
                  </m:oMath>
                </a14:m>
                <a:r>
                  <a:rPr lang="en-US" sz="6000" dirty="0" err="1">
                    <a:solidFill>
                      <a:srgbClr val="DF00FF"/>
                    </a:solidFill>
                  </a:rPr>
                  <a:t>KeyAgg</a:t>
                </a:r>
                <a14:m>
                  <m:oMath xmlns:m="http://schemas.openxmlformats.org/officeDocument/2006/math">
                    <m:r>
                      <a:rPr lang="en-US" sz="6000" i="1" dirty="0" smtClean="0">
                        <a:solidFill>
                          <a:srgbClr val="DF00FF"/>
                        </a:solidFill>
                        <a:latin typeface="Cambria Math" panose="02040503050406030204" pitchFamily="18" charset="0"/>
                      </a:rPr>
                      <m:t>(</m:t>
                    </m:r>
                    <m:r>
                      <a:rPr lang="en-US" sz="6000" i="1">
                        <a:solidFill>
                          <a:srgbClr val="DF00FF"/>
                        </a:solidFill>
                        <a:latin typeface="Cambria Math" panose="02040503050406030204" pitchFamily="18" charset="0"/>
                      </a:rPr>
                      <m:t>𝑝</m:t>
                    </m:r>
                    <m:sSub>
                      <m:sSubPr>
                        <m:ctrlPr>
                          <a:rPr lang="en-US" sz="6000" i="1">
                            <a:solidFill>
                              <a:srgbClr val="DF00FF"/>
                            </a:solidFill>
                            <a:latin typeface="Cambria Math" panose="02040503050406030204" pitchFamily="18" charset="0"/>
                          </a:rPr>
                        </m:ctrlPr>
                      </m:sSubPr>
                      <m:e>
                        <m:r>
                          <a:rPr lang="en-US" sz="6000" i="1">
                            <a:solidFill>
                              <a:srgbClr val="DF00FF"/>
                            </a:solidFill>
                            <a:latin typeface="Cambria Math" panose="02040503050406030204" pitchFamily="18" charset="0"/>
                          </a:rPr>
                          <m:t>𝑘</m:t>
                        </m:r>
                      </m:e>
                      <m:sub>
                        <m:r>
                          <a:rPr lang="en-US" sz="6000" i="1">
                            <a:solidFill>
                              <a:srgbClr val="DF00FF"/>
                            </a:solidFill>
                            <a:latin typeface="Cambria Math" panose="02040503050406030204" pitchFamily="18" charset="0"/>
                          </a:rPr>
                          <m:t>1</m:t>
                        </m:r>
                      </m:sub>
                    </m:sSub>
                    <m:r>
                      <a:rPr lang="en-US" sz="6000" i="1">
                        <a:solidFill>
                          <a:srgbClr val="DF00FF"/>
                        </a:solidFill>
                        <a:latin typeface="Cambria Math" panose="02040503050406030204" pitchFamily="18" charset="0"/>
                      </a:rPr>
                      <m:t>,…,</m:t>
                    </m:r>
                    <m:r>
                      <a:rPr lang="en-US" sz="6000" i="1">
                        <a:solidFill>
                          <a:srgbClr val="DF00FF"/>
                        </a:solidFill>
                        <a:latin typeface="Cambria Math" panose="02040503050406030204" pitchFamily="18" charset="0"/>
                      </a:rPr>
                      <m:t>𝑝</m:t>
                    </m:r>
                    <m:sSub>
                      <m:sSubPr>
                        <m:ctrlPr>
                          <a:rPr lang="en-US" sz="6000" i="1">
                            <a:solidFill>
                              <a:srgbClr val="DF00FF"/>
                            </a:solidFill>
                            <a:latin typeface="Cambria Math" panose="02040503050406030204" pitchFamily="18" charset="0"/>
                          </a:rPr>
                        </m:ctrlPr>
                      </m:sSubPr>
                      <m:e>
                        <m:r>
                          <a:rPr lang="en-US" sz="6000" i="1">
                            <a:solidFill>
                              <a:srgbClr val="DF00FF"/>
                            </a:solidFill>
                            <a:latin typeface="Cambria Math" panose="02040503050406030204" pitchFamily="18" charset="0"/>
                          </a:rPr>
                          <m:t>𝑘</m:t>
                        </m:r>
                      </m:e>
                      <m:sub>
                        <m:r>
                          <a:rPr lang="en-US" sz="6000" i="1">
                            <a:solidFill>
                              <a:srgbClr val="DF00FF"/>
                            </a:solidFill>
                            <a:latin typeface="Cambria Math" panose="02040503050406030204" pitchFamily="18" charset="0"/>
                          </a:rPr>
                          <m:t>𝑛</m:t>
                        </m:r>
                      </m:sub>
                    </m:sSub>
                    <m:r>
                      <a:rPr lang="en-US" sz="6000" b="0" i="1" dirty="0" smtClean="0">
                        <a:solidFill>
                          <a:srgbClr val="DF00FF"/>
                        </a:solidFill>
                        <a:latin typeface="Cambria Math" panose="02040503050406030204" pitchFamily="18" charset="0"/>
                      </a:rPr>
                      <m:t>)</m:t>
                    </m:r>
                  </m:oMath>
                </a14:m>
                <a:endParaRPr lang="en-US" sz="6000" dirty="0">
                  <a:solidFill>
                    <a:srgbClr val="DF00FF"/>
                  </a:solidFill>
                </a:endParaRPr>
              </a:p>
            </p:txBody>
          </p:sp>
        </mc:Choice>
        <mc:Fallback xmlns="">
          <p:sp>
            <p:nvSpPr>
              <p:cNvPr id="13" name="TextBox 12">
                <a:extLst>
                  <a:ext uri="{FF2B5EF4-FFF2-40B4-BE49-F238E27FC236}">
                    <a16:creationId xmlns:a16="http://schemas.microsoft.com/office/drawing/2014/main" id="{EC95BEB1-6A1B-9175-64A6-D57286556764}"/>
                  </a:ext>
                </a:extLst>
              </p:cNvPr>
              <p:cNvSpPr txBox="1">
                <a:spLocks noRot="1" noChangeAspect="1" noMove="1" noResize="1" noEditPoints="1" noAdjustHandles="1" noChangeArrowheads="1" noChangeShapeType="1" noTextEdit="1"/>
              </p:cNvSpPr>
              <p:nvPr/>
            </p:nvSpPr>
            <p:spPr>
              <a:xfrm>
                <a:off x="13709499" y="13215602"/>
                <a:ext cx="14244919" cy="1169545"/>
              </a:xfrm>
              <a:prstGeom prst="rect">
                <a:avLst/>
              </a:prstGeom>
              <a:blipFill>
                <a:blip r:embed="rId6"/>
                <a:stretch>
                  <a:fillRect l="-2404" t="-8602" r="-623" b="-27957"/>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59E5C7E-4052-C643-9FB9-3A7BD9BB8AF7}"/>
                  </a:ext>
                </a:extLst>
              </p:cNvPr>
              <p:cNvSpPr txBox="1"/>
              <p:nvPr/>
            </p:nvSpPr>
            <p:spPr>
              <a:xfrm>
                <a:off x="16255999" y="15080731"/>
                <a:ext cx="10360138"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r>
                  <a:rPr lang="en-US" sz="6000" dirty="0"/>
                  <a:t>Ver</a:t>
                </a:r>
                <a14:m>
                  <m:oMath xmlns:m="http://schemas.openxmlformats.org/officeDocument/2006/math">
                    <m:d>
                      <m:dPr>
                        <m:ctrlPr>
                          <a:rPr lang="en-US" sz="6000" b="0" i="1" dirty="0" smtClean="0">
                            <a:latin typeface="Cambria Math" panose="02040503050406030204" pitchFamily="18" charset="0"/>
                          </a:rPr>
                        </m:ctrlPr>
                      </m:dPr>
                      <m:e>
                        <m:r>
                          <a:rPr lang="en-US" sz="6000" i="1" dirty="0">
                            <a:latin typeface="Cambria Math" panose="02040503050406030204" pitchFamily="18" charset="0"/>
                          </a:rPr>
                          <m:t>(</m:t>
                        </m:r>
                        <m:r>
                          <a:rPr lang="en-US" sz="6000" i="1">
                            <a:latin typeface="Cambria Math" panose="02040503050406030204" pitchFamily="18" charset="0"/>
                          </a:rPr>
                          <m:t>𝑝</m:t>
                        </m:r>
                        <m:sSub>
                          <m:sSubPr>
                            <m:ctrlPr>
                              <a:rPr lang="en-US" sz="6000" i="1">
                                <a:latin typeface="Cambria Math" panose="02040503050406030204" pitchFamily="18" charset="0"/>
                              </a:rPr>
                            </m:ctrlPr>
                          </m:sSubPr>
                          <m:e>
                            <m:r>
                              <a:rPr lang="en-US" sz="6000" i="1">
                                <a:latin typeface="Cambria Math" panose="02040503050406030204" pitchFamily="18" charset="0"/>
                              </a:rPr>
                              <m:t>𝑘</m:t>
                            </m:r>
                          </m:e>
                          <m:sub>
                            <m:r>
                              <a:rPr lang="en-US" sz="6000" i="1">
                                <a:latin typeface="Cambria Math" panose="02040503050406030204" pitchFamily="18" charset="0"/>
                              </a:rPr>
                              <m:t>1</m:t>
                            </m:r>
                          </m:sub>
                        </m:sSub>
                        <m:r>
                          <a:rPr lang="en-US" sz="6000" i="1">
                            <a:latin typeface="Cambria Math" panose="02040503050406030204" pitchFamily="18" charset="0"/>
                          </a:rPr>
                          <m:t>,…,</m:t>
                        </m:r>
                        <m:r>
                          <a:rPr lang="en-US" sz="6000" i="1">
                            <a:latin typeface="Cambria Math" panose="02040503050406030204" pitchFamily="18" charset="0"/>
                          </a:rPr>
                          <m:t>𝑝</m:t>
                        </m:r>
                        <m:sSub>
                          <m:sSubPr>
                            <m:ctrlPr>
                              <a:rPr lang="en-US" sz="6000" i="1">
                                <a:latin typeface="Cambria Math" panose="02040503050406030204" pitchFamily="18" charset="0"/>
                              </a:rPr>
                            </m:ctrlPr>
                          </m:sSubPr>
                          <m:e>
                            <m:r>
                              <a:rPr lang="en-US" sz="6000" i="1">
                                <a:latin typeface="Cambria Math" panose="02040503050406030204" pitchFamily="18" charset="0"/>
                              </a:rPr>
                              <m:t>𝑘</m:t>
                            </m:r>
                          </m:e>
                          <m:sub>
                            <m:r>
                              <a:rPr lang="en-US" sz="6000" i="1">
                                <a:latin typeface="Cambria Math" panose="02040503050406030204" pitchFamily="18" charset="0"/>
                              </a:rPr>
                              <m:t>𝑛</m:t>
                            </m:r>
                          </m:sub>
                        </m:sSub>
                        <m:r>
                          <a:rPr lang="en-US" sz="6000" i="1" dirty="0">
                            <a:latin typeface="Cambria Math" panose="02040503050406030204" pitchFamily="18" charset="0"/>
                          </a:rPr>
                          <m:t>)</m:t>
                        </m:r>
                        <m:r>
                          <a:rPr lang="en-US" sz="6000" b="0" i="1" smtClean="0">
                            <a:latin typeface="Cambria Math" panose="02040503050406030204" pitchFamily="18" charset="0"/>
                          </a:rPr>
                          <m:t>, </m:t>
                        </m:r>
                        <m:r>
                          <a:rPr lang="en-US" sz="6000" b="0" i="1" smtClean="0">
                            <a:latin typeface="Cambria Math" panose="02040503050406030204" pitchFamily="18" charset="0"/>
                          </a:rPr>
                          <m:t>𝑚</m:t>
                        </m:r>
                        <m:r>
                          <a:rPr lang="en-US" sz="6000" b="0" i="1" smtClean="0">
                            <a:latin typeface="Cambria Math" panose="02040503050406030204" pitchFamily="18" charset="0"/>
                          </a:rPr>
                          <m:t>, </m:t>
                        </m:r>
                        <m:r>
                          <a:rPr lang="en-US" sz="6000" b="0" i="1" smtClean="0">
                            <a:latin typeface="Cambria Math" panose="02040503050406030204" pitchFamily="18" charset="0"/>
                          </a:rPr>
                          <m:t>𝜎</m:t>
                        </m:r>
                      </m:e>
                    </m:d>
                    <m:r>
                      <a:rPr lang="en-US" sz="6000" b="0" i="1" dirty="0" smtClean="0">
                        <a:latin typeface="Cambria Math" panose="02040503050406030204" pitchFamily="18" charset="0"/>
                      </a:rPr>
                      <m:t>→0/1</m:t>
                    </m:r>
                  </m:oMath>
                </a14:m>
                <a:endParaRPr lang="en-US" sz="6000" dirty="0"/>
              </a:p>
            </p:txBody>
          </p:sp>
        </mc:Choice>
        <mc:Fallback xmlns="">
          <p:sp>
            <p:nvSpPr>
              <p:cNvPr id="15" name="TextBox 14">
                <a:extLst>
                  <a:ext uri="{FF2B5EF4-FFF2-40B4-BE49-F238E27FC236}">
                    <a16:creationId xmlns:a16="http://schemas.microsoft.com/office/drawing/2014/main" id="{559E5C7E-4052-C643-9FB9-3A7BD9BB8AF7}"/>
                  </a:ext>
                </a:extLst>
              </p:cNvPr>
              <p:cNvSpPr txBox="1">
                <a:spLocks noRot="1" noChangeAspect="1" noMove="1" noResize="1" noEditPoints="1" noAdjustHandles="1" noChangeArrowheads="1" noChangeShapeType="1" noTextEdit="1"/>
              </p:cNvSpPr>
              <p:nvPr/>
            </p:nvSpPr>
            <p:spPr>
              <a:xfrm>
                <a:off x="16255999" y="15080731"/>
                <a:ext cx="10360138" cy="1169545"/>
              </a:xfrm>
              <a:prstGeom prst="rect">
                <a:avLst/>
              </a:prstGeom>
              <a:blipFill>
                <a:blip r:embed="rId7"/>
                <a:stretch>
                  <a:fillRect l="-3309" t="-9677" r="-368" b="-27957"/>
                </a:stretch>
              </a:blipFill>
              <a:ln w="25400" cap="flat">
                <a:noFill/>
                <a:miter lim="400000"/>
              </a:ln>
              <a:effectLst/>
            </p:spPr>
            <p:txBody>
              <a:bodyPr/>
              <a:lstStyle/>
              <a:p>
                <a:r>
                  <a:rPr lang="en-US">
                    <a:noFill/>
                  </a:rPr>
                  <a:t> </a:t>
                </a:r>
              </a:p>
            </p:txBody>
          </p:sp>
        </mc:Fallback>
      </mc:AlternateContent>
      <p:pic>
        <p:nvPicPr>
          <p:cNvPr id="18" name="Picture 17">
            <a:extLst>
              <a:ext uri="{FF2B5EF4-FFF2-40B4-BE49-F238E27FC236}">
                <a16:creationId xmlns:a16="http://schemas.microsoft.com/office/drawing/2014/main" id="{604A1FEC-D1CF-CDAB-B70E-33257F0F5B7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042026" y="4734013"/>
            <a:ext cx="2692400" cy="3175000"/>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6ED3A7F-CD73-4A73-55AD-18DF54984C51}"/>
                  </a:ext>
                </a:extLst>
              </p:cNvPr>
              <p:cNvSpPr txBox="1"/>
              <p:nvPr/>
            </p:nvSpPr>
            <p:spPr>
              <a:xfrm>
                <a:off x="9555629" y="12070313"/>
                <a:ext cx="3134826"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kumimoji="0" lang="en-US" sz="6600" b="1" i="0" u="none" strike="noStrike" cap="none" spc="0" normalizeH="0" baseline="0" dirty="0">
                    <a:ln>
                      <a:noFill/>
                    </a:ln>
                    <a:solidFill>
                      <a:srgbClr val="000000"/>
                    </a:solidFill>
                    <a:effectLst/>
                    <a:uFillTx/>
                    <a:ea typeface="+mn-ea"/>
                    <a:cs typeface="+mn-cs"/>
                    <a:sym typeface="Calibri"/>
                  </a:rPr>
                  <a:t>Signer </a:t>
                </a:r>
                <a14:m>
                  <m:oMath xmlns:m="http://schemas.openxmlformats.org/officeDocument/2006/math">
                    <m:r>
                      <a:rPr kumimoji="0" lang="en-US" sz="6600" b="1"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𝟐</m:t>
                    </m:r>
                  </m:oMath>
                </a14:m>
                <a:endParaRPr kumimoji="0" lang="en-US" sz="6600" b="1" i="0" u="none" strike="noStrike" cap="none" spc="0" normalizeH="0" baseline="0" dirty="0">
                  <a:ln>
                    <a:noFill/>
                  </a:ln>
                  <a:solidFill>
                    <a:srgbClr val="000000"/>
                  </a:solidFill>
                  <a:effectLst/>
                  <a:uFillTx/>
                  <a:ea typeface="+mn-ea"/>
                  <a:cs typeface="+mn-cs"/>
                  <a:sym typeface="Calibri"/>
                </a:endParaRPr>
              </a:p>
            </p:txBody>
          </p:sp>
        </mc:Choice>
        <mc:Fallback xmlns="">
          <p:sp>
            <p:nvSpPr>
              <p:cNvPr id="20" name="TextBox 19">
                <a:extLst>
                  <a:ext uri="{FF2B5EF4-FFF2-40B4-BE49-F238E27FC236}">
                    <a16:creationId xmlns:a16="http://schemas.microsoft.com/office/drawing/2014/main" id="{56ED3A7F-CD73-4A73-55AD-18DF54984C51}"/>
                  </a:ext>
                </a:extLst>
              </p:cNvPr>
              <p:cNvSpPr txBox="1">
                <a:spLocks noRot="1" noChangeAspect="1" noMove="1" noResize="1" noEditPoints="1" noAdjustHandles="1" noChangeArrowheads="1" noChangeShapeType="1" noTextEdit="1"/>
              </p:cNvSpPr>
              <p:nvPr/>
            </p:nvSpPr>
            <p:spPr>
              <a:xfrm>
                <a:off x="9555629" y="12070313"/>
                <a:ext cx="3134826" cy="1261878"/>
              </a:xfrm>
              <a:prstGeom prst="rect">
                <a:avLst/>
              </a:prstGeom>
              <a:blipFill>
                <a:blip r:embed="rId10"/>
                <a:stretch>
                  <a:fillRect l="-12097" t="-11000" r="-4032" b="-29000"/>
                </a:stretch>
              </a:blipFill>
              <a:ln w="25400" cap="flat">
                <a:noFill/>
                <a:miter lim="400000"/>
              </a:ln>
              <a:effectLst/>
            </p:spPr>
            <p:txBody>
              <a:bodyPr/>
              <a:lstStyle/>
              <a:p>
                <a:r>
                  <a:rPr lang="en-US">
                    <a:noFill/>
                  </a:rPr>
                  <a:t> </a:t>
                </a:r>
              </a:p>
            </p:txBody>
          </p:sp>
        </mc:Fallback>
      </mc:AlternateContent>
      <p:pic>
        <p:nvPicPr>
          <p:cNvPr id="21" name="Picture 20">
            <a:extLst>
              <a:ext uri="{FF2B5EF4-FFF2-40B4-BE49-F238E27FC236}">
                <a16:creationId xmlns:a16="http://schemas.microsoft.com/office/drawing/2014/main" id="{83056482-D405-191D-DB48-5A6E84816A8C}"/>
              </a:ext>
            </a:extLst>
          </p:cNvPr>
          <p:cNvPicPr>
            <a:picLocks noChangeAspect="1"/>
          </p:cNvPicPr>
          <p:nvPr/>
        </p:nvPicPr>
        <p:blipFill>
          <a:blip r:embed="rId8">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9658219" y="9369651"/>
            <a:ext cx="2692400" cy="3175000"/>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DBC4998-9596-146D-D8A0-6F2D14AAC7E4}"/>
                  </a:ext>
                </a:extLst>
              </p:cNvPr>
              <p:cNvSpPr txBox="1"/>
              <p:nvPr/>
            </p:nvSpPr>
            <p:spPr>
              <a:xfrm>
                <a:off x="4135461" y="15665504"/>
                <a:ext cx="3176505"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kumimoji="0" lang="en-US" sz="6600" b="1" i="0" u="none" strike="noStrike" cap="none" spc="0" normalizeH="0" baseline="0" dirty="0">
                    <a:ln>
                      <a:noFill/>
                    </a:ln>
                    <a:solidFill>
                      <a:srgbClr val="000000"/>
                    </a:solidFill>
                    <a:effectLst/>
                    <a:uFillTx/>
                    <a:ea typeface="+mn-ea"/>
                    <a:cs typeface="+mn-cs"/>
                    <a:sym typeface="Calibri"/>
                  </a:rPr>
                  <a:t>Signer </a:t>
                </a:r>
                <a14:m>
                  <m:oMath xmlns:m="http://schemas.openxmlformats.org/officeDocument/2006/math">
                    <m:r>
                      <a:rPr kumimoji="0" lang="en-US" sz="6600" b="1"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𝒏</m:t>
                    </m:r>
                  </m:oMath>
                </a14:m>
                <a:endParaRPr kumimoji="0" lang="en-US" sz="6600" b="1" i="0" u="none" strike="noStrike" cap="none" spc="0" normalizeH="0" baseline="0" dirty="0">
                  <a:ln>
                    <a:noFill/>
                  </a:ln>
                  <a:solidFill>
                    <a:srgbClr val="000000"/>
                  </a:solidFill>
                  <a:effectLst/>
                  <a:uFillTx/>
                  <a:ea typeface="+mn-ea"/>
                  <a:cs typeface="+mn-cs"/>
                  <a:sym typeface="Calibri"/>
                </a:endParaRPr>
              </a:p>
            </p:txBody>
          </p:sp>
        </mc:Choice>
        <mc:Fallback xmlns="">
          <p:sp>
            <p:nvSpPr>
              <p:cNvPr id="22" name="TextBox 21">
                <a:extLst>
                  <a:ext uri="{FF2B5EF4-FFF2-40B4-BE49-F238E27FC236}">
                    <a16:creationId xmlns:a16="http://schemas.microsoft.com/office/drawing/2014/main" id="{6DBC4998-9596-146D-D8A0-6F2D14AAC7E4}"/>
                  </a:ext>
                </a:extLst>
              </p:cNvPr>
              <p:cNvSpPr txBox="1">
                <a:spLocks noRot="1" noChangeAspect="1" noMove="1" noResize="1" noEditPoints="1" noAdjustHandles="1" noChangeArrowheads="1" noChangeShapeType="1" noTextEdit="1"/>
              </p:cNvSpPr>
              <p:nvPr/>
            </p:nvSpPr>
            <p:spPr>
              <a:xfrm>
                <a:off x="4135461" y="15665504"/>
                <a:ext cx="3176505" cy="1261878"/>
              </a:xfrm>
              <a:prstGeom prst="rect">
                <a:avLst/>
              </a:prstGeom>
              <a:blipFill>
                <a:blip r:embed="rId12"/>
                <a:stretch>
                  <a:fillRect l="-11952" t="-10000" r="-1992" b="-29000"/>
                </a:stretch>
              </a:blipFill>
              <a:ln w="25400" cap="flat">
                <a:noFill/>
                <a:miter lim="400000"/>
              </a:ln>
              <a:effectLst/>
            </p:spPr>
            <p:txBody>
              <a:bodyPr/>
              <a:lstStyle/>
              <a:p>
                <a:r>
                  <a:rPr lang="en-US">
                    <a:noFill/>
                  </a:rPr>
                  <a:t> </a:t>
                </a:r>
              </a:p>
            </p:txBody>
          </p:sp>
        </mc:Fallback>
      </mc:AlternateContent>
      <p:pic>
        <p:nvPicPr>
          <p:cNvPr id="23" name="Picture 22">
            <a:extLst>
              <a:ext uri="{FF2B5EF4-FFF2-40B4-BE49-F238E27FC236}">
                <a16:creationId xmlns:a16="http://schemas.microsoft.com/office/drawing/2014/main" id="{AAD3E2F4-8AB3-8F2F-4DDD-559CB64E2F7B}"/>
              </a:ext>
            </a:extLst>
          </p:cNvPr>
          <p:cNvPicPr>
            <a:picLocks noChangeAspect="1"/>
          </p:cNvPicPr>
          <p:nvPr/>
        </p:nvPicPr>
        <p:blipFill>
          <a:blip r:embed="rId8">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4238051" y="12964842"/>
            <a:ext cx="2692400" cy="3175000"/>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BC05F90-755C-0C9E-729B-782033E10E74}"/>
                  </a:ext>
                </a:extLst>
              </p:cNvPr>
              <p:cNvSpPr txBox="1"/>
              <p:nvPr/>
            </p:nvSpPr>
            <p:spPr>
              <a:xfrm>
                <a:off x="9412545" y="13239858"/>
                <a:ext cx="3081157"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rPr>
                        <m:t>𝑝</m:t>
                      </m:r>
                      <m:sSub>
                        <m:sSubPr>
                          <m:ctrlPr>
                            <a:rPr lang="en-US" sz="6000" b="0" i="1" smtClean="0">
                              <a:latin typeface="Cambria Math" panose="02040503050406030204" pitchFamily="18" charset="0"/>
                            </a:rPr>
                          </m:ctrlPr>
                        </m:sSubPr>
                        <m:e>
                          <m:r>
                            <a:rPr lang="en-US" sz="6000" b="0" i="1" smtClean="0">
                              <a:latin typeface="Cambria Math" panose="02040503050406030204" pitchFamily="18" charset="0"/>
                            </a:rPr>
                            <m:t>𝑘</m:t>
                          </m:r>
                        </m:e>
                        <m:sub>
                          <m:r>
                            <a:rPr lang="en-US" sz="6000" b="0" i="1" smtClean="0">
                              <a:latin typeface="Cambria Math" panose="02040503050406030204" pitchFamily="18" charset="0"/>
                            </a:rPr>
                            <m:t>2</m:t>
                          </m:r>
                        </m:sub>
                      </m:sSub>
                      <m:r>
                        <a:rPr lang="en-US" sz="6000" b="0" i="1" smtClean="0">
                          <a:latin typeface="Cambria Math" panose="02040503050406030204" pitchFamily="18" charset="0"/>
                        </a:rPr>
                        <m:t>,</m:t>
                      </m:r>
                      <m:r>
                        <a:rPr lang="en-US" sz="6000" i="1">
                          <a:latin typeface="Cambria Math" panose="02040503050406030204" pitchFamily="18" charset="0"/>
                        </a:rPr>
                        <m:t>𝑠</m:t>
                      </m:r>
                      <m:sSub>
                        <m:sSubPr>
                          <m:ctrlPr>
                            <a:rPr lang="en-US" sz="6000" i="1">
                              <a:latin typeface="Cambria Math" panose="02040503050406030204" pitchFamily="18" charset="0"/>
                            </a:rPr>
                          </m:ctrlPr>
                        </m:sSubPr>
                        <m:e>
                          <m:r>
                            <a:rPr lang="en-US" sz="6000" i="1">
                              <a:latin typeface="Cambria Math" panose="02040503050406030204" pitchFamily="18" charset="0"/>
                            </a:rPr>
                            <m:t>𝑘</m:t>
                          </m:r>
                        </m:e>
                        <m:sub>
                          <m:r>
                            <a:rPr lang="en-US" sz="6000" b="0" i="1" smtClean="0">
                              <a:latin typeface="Cambria Math" panose="02040503050406030204" pitchFamily="18" charset="0"/>
                            </a:rPr>
                            <m:t>2</m:t>
                          </m:r>
                        </m:sub>
                      </m:sSub>
                    </m:oMath>
                  </m:oMathPara>
                </a14:m>
                <a:endParaRPr lang="en-US" sz="6000" dirty="0"/>
              </a:p>
            </p:txBody>
          </p:sp>
        </mc:Choice>
        <mc:Fallback xmlns="">
          <p:sp>
            <p:nvSpPr>
              <p:cNvPr id="24" name="TextBox 23">
                <a:extLst>
                  <a:ext uri="{FF2B5EF4-FFF2-40B4-BE49-F238E27FC236}">
                    <a16:creationId xmlns:a16="http://schemas.microsoft.com/office/drawing/2014/main" id="{9BC05F90-755C-0C9E-729B-782033E10E74}"/>
                  </a:ext>
                </a:extLst>
              </p:cNvPr>
              <p:cNvSpPr txBox="1">
                <a:spLocks noRot="1" noChangeAspect="1" noMove="1" noResize="1" noEditPoints="1" noAdjustHandles="1" noChangeArrowheads="1" noChangeShapeType="1" noTextEdit="1"/>
              </p:cNvSpPr>
              <p:nvPr/>
            </p:nvSpPr>
            <p:spPr>
              <a:xfrm>
                <a:off x="9412545" y="13239858"/>
                <a:ext cx="3081157" cy="1169545"/>
              </a:xfrm>
              <a:prstGeom prst="rect">
                <a:avLst/>
              </a:prstGeom>
              <a:blipFill>
                <a:blip r:embed="rId14"/>
                <a:stretch>
                  <a:fillRect l="-1646" b="-8602"/>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F77DB2B-1FDB-5BD7-2120-AD68315AB964}"/>
                  </a:ext>
                </a:extLst>
              </p:cNvPr>
              <p:cNvSpPr txBox="1"/>
              <p:nvPr/>
            </p:nvSpPr>
            <p:spPr>
              <a:xfrm>
                <a:off x="3828700" y="17012943"/>
                <a:ext cx="3227544"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rPr>
                        <m:t>𝑝</m:t>
                      </m:r>
                      <m:sSub>
                        <m:sSubPr>
                          <m:ctrlPr>
                            <a:rPr lang="en-US" sz="6000" b="0" i="1" smtClean="0">
                              <a:latin typeface="Cambria Math" panose="02040503050406030204" pitchFamily="18" charset="0"/>
                            </a:rPr>
                          </m:ctrlPr>
                        </m:sSubPr>
                        <m:e>
                          <m:r>
                            <a:rPr lang="en-US" sz="6000" b="0" i="1" smtClean="0">
                              <a:latin typeface="Cambria Math" panose="02040503050406030204" pitchFamily="18" charset="0"/>
                            </a:rPr>
                            <m:t>𝑘</m:t>
                          </m:r>
                        </m:e>
                        <m:sub>
                          <m:r>
                            <a:rPr lang="en-US" sz="6000" b="0" i="1" smtClean="0">
                              <a:latin typeface="Cambria Math" panose="02040503050406030204" pitchFamily="18" charset="0"/>
                            </a:rPr>
                            <m:t>𝑛</m:t>
                          </m:r>
                        </m:sub>
                      </m:sSub>
                      <m:r>
                        <a:rPr lang="en-US" sz="6000" b="0" i="1" smtClean="0">
                          <a:latin typeface="Cambria Math" panose="02040503050406030204" pitchFamily="18" charset="0"/>
                        </a:rPr>
                        <m:t>, </m:t>
                      </m:r>
                      <m:r>
                        <a:rPr lang="en-US" sz="6000" i="1">
                          <a:latin typeface="Cambria Math" panose="02040503050406030204" pitchFamily="18" charset="0"/>
                        </a:rPr>
                        <m:t>𝑠</m:t>
                      </m:r>
                      <m:sSub>
                        <m:sSubPr>
                          <m:ctrlPr>
                            <a:rPr lang="en-US" sz="6000" i="1">
                              <a:latin typeface="Cambria Math" panose="02040503050406030204" pitchFamily="18" charset="0"/>
                            </a:rPr>
                          </m:ctrlPr>
                        </m:sSubPr>
                        <m:e>
                          <m:r>
                            <a:rPr lang="en-US" sz="6000" i="1">
                              <a:latin typeface="Cambria Math" panose="02040503050406030204" pitchFamily="18" charset="0"/>
                            </a:rPr>
                            <m:t>𝑘</m:t>
                          </m:r>
                        </m:e>
                        <m:sub>
                          <m:r>
                            <a:rPr lang="en-US" sz="6000" b="0" i="1" smtClean="0">
                              <a:latin typeface="Cambria Math" panose="02040503050406030204" pitchFamily="18" charset="0"/>
                            </a:rPr>
                            <m:t>𝑛</m:t>
                          </m:r>
                        </m:sub>
                      </m:sSub>
                    </m:oMath>
                  </m:oMathPara>
                </a14:m>
                <a:endParaRPr lang="en-US" sz="6000" dirty="0"/>
              </a:p>
            </p:txBody>
          </p:sp>
        </mc:Choice>
        <mc:Fallback xmlns="">
          <p:sp>
            <p:nvSpPr>
              <p:cNvPr id="25" name="TextBox 24">
                <a:extLst>
                  <a:ext uri="{FF2B5EF4-FFF2-40B4-BE49-F238E27FC236}">
                    <a16:creationId xmlns:a16="http://schemas.microsoft.com/office/drawing/2014/main" id="{1F77DB2B-1FDB-5BD7-2120-AD68315AB964}"/>
                  </a:ext>
                </a:extLst>
              </p:cNvPr>
              <p:cNvSpPr txBox="1">
                <a:spLocks noRot="1" noChangeAspect="1" noMove="1" noResize="1" noEditPoints="1" noAdjustHandles="1" noChangeArrowheads="1" noChangeShapeType="1" noTextEdit="1"/>
              </p:cNvSpPr>
              <p:nvPr/>
            </p:nvSpPr>
            <p:spPr>
              <a:xfrm>
                <a:off x="3828700" y="17012943"/>
                <a:ext cx="3227544" cy="1169545"/>
              </a:xfrm>
              <a:prstGeom prst="rect">
                <a:avLst/>
              </a:prstGeom>
              <a:blipFill>
                <a:blip r:embed="rId15"/>
                <a:stretch>
                  <a:fillRect l="-784" b="-8602"/>
                </a:stretch>
              </a:blipFill>
              <a:ln w="25400" cap="flat">
                <a:noFill/>
                <a:miter lim="400000"/>
              </a:ln>
              <a:effectLst/>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34F25639-D965-B68F-AB78-77EB33C7FB66}"/>
              </a:ext>
            </a:extLst>
          </p:cNvPr>
          <p:cNvCxnSpPr>
            <a:cxnSpLocks/>
          </p:cNvCxnSpPr>
          <p:nvPr/>
        </p:nvCxnSpPr>
        <p:spPr>
          <a:xfrm>
            <a:off x="13278678" y="11385805"/>
            <a:ext cx="3840244" cy="34772"/>
          </a:xfrm>
          <a:prstGeom prst="straightConnector1">
            <a:avLst/>
          </a:prstGeom>
          <a:noFill/>
          <a:ln w="1016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29" name="Straight Arrow Connector 28">
            <a:extLst>
              <a:ext uri="{FF2B5EF4-FFF2-40B4-BE49-F238E27FC236}">
                <a16:creationId xmlns:a16="http://schemas.microsoft.com/office/drawing/2014/main" id="{CD26BDCA-B871-B63D-B3AA-1904598856A5}"/>
              </a:ext>
            </a:extLst>
          </p:cNvPr>
          <p:cNvCxnSpPr>
            <a:cxnSpLocks/>
          </p:cNvCxnSpPr>
          <p:nvPr/>
        </p:nvCxnSpPr>
        <p:spPr>
          <a:xfrm flipH="1">
            <a:off x="13278678" y="9487015"/>
            <a:ext cx="3840244" cy="0"/>
          </a:xfrm>
          <a:prstGeom prst="straightConnector1">
            <a:avLst/>
          </a:prstGeom>
          <a:noFill/>
          <a:ln w="1016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1656DD7-8F4C-39F3-3925-53705E3FC779}"/>
                  </a:ext>
                </a:extLst>
              </p:cNvPr>
              <p:cNvSpPr txBox="1"/>
              <p:nvPr/>
            </p:nvSpPr>
            <p:spPr>
              <a:xfrm>
                <a:off x="14735877" y="8181107"/>
                <a:ext cx="1078494"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𝑚</m:t>
                      </m:r>
                    </m:oMath>
                  </m:oMathPara>
                </a14:m>
                <a:endParaRPr kumimoji="0" lang="en-US" sz="6000" b="0" i="0" u="none" strike="noStrike" cap="none" spc="0" normalizeH="0" baseline="0" dirty="0">
                  <a:ln>
                    <a:noFill/>
                  </a:ln>
                  <a:solidFill>
                    <a:srgbClr val="000000"/>
                  </a:solidFill>
                  <a:effectLst/>
                  <a:uFillTx/>
                  <a:ea typeface="+mn-ea"/>
                  <a:cs typeface="+mn-cs"/>
                  <a:sym typeface="Calibri"/>
                </a:endParaRPr>
              </a:p>
            </p:txBody>
          </p:sp>
        </mc:Choice>
        <mc:Fallback xmlns="">
          <p:sp>
            <p:nvSpPr>
              <p:cNvPr id="34" name="TextBox 33">
                <a:extLst>
                  <a:ext uri="{FF2B5EF4-FFF2-40B4-BE49-F238E27FC236}">
                    <a16:creationId xmlns:a16="http://schemas.microsoft.com/office/drawing/2014/main" id="{C1656DD7-8F4C-39F3-3925-53705E3FC779}"/>
                  </a:ext>
                </a:extLst>
              </p:cNvPr>
              <p:cNvSpPr txBox="1">
                <a:spLocks noRot="1" noChangeAspect="1" noMove="1" noResize="1" noEditPoints="1" noAdjustHandles="1" noChangeArrowheads="1" noChangeShapeType="1" noTextEdit="1"/>
              </p:cNvSpPr>
              <p:nvPr/>
            </p:nvSpPr>
            <p:spPr>
              <a:xfrm>
                <a:off x="14735877" y="8181107"/>
                <a:ext cx="1078494" cy="1169545"/>
              </a:xfrm>
              <a:prstGeom prst="rect">
                <a:avLst/>
              </a:prstGeom>
              <a:blipFill>
                <a:blip r:embed="rId16"/>
                <a:stretch>
                  <a:fillRect/>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8D497E7-D47F-9F01-DCD4-DE07D52F1F08}"/>
                  </a:ext>
                </a:extLst>
              </p:cNvPr>
              <p:cNvSpPr txBox="1"/>
              <p:nvPr/>
            </p:nvSpPr>
            <p:spPr>
              <a:xfrm>
                <a:off x="14764407" y="10233646"/>
                <a:ext cx="860166"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m:rPr>
                          <m:sty m:val="p"/>
                        </m:rP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σ</m:t>
                      </m:r>
                    </m:oMath>
                  </m:oMathPara>
                </a14:m>
                <a:endParaRPr kumimoji="0" lang="en-US" sz="6000" b="0" i="0" u="none" strike="noStrike" cap="none" spc="0" normalizeH="0" baseline="0" dirty="0">
                  <a:ln>
                    <a:noFill/>
                  </a:ln>
                  <a:solidFill>
                    <a:srgbClr val="000000"/>
                  </a:solidFill>
                  <a:effectLst/>
                  <a:uFillTx/>
                  <a:ea typeface="+mn-ea"/>
                  <a:cs typeface="+mn-cs"/>
                  <a:sym typeface="Calibri"/>
                </a:endParaRPr>
              </a:p>
            </p:txBody>
          </p:sp>
        </mc:Choice>
        <mc:Fallback xmlns="">
          <p:sp>
            <p:nvSpPr>
              <p:cNvPr id="35" name="TextBox 34">
                <a:extLst>
                  <a:ext uri="{FF2B5EF4-FFF2-40B4-BE49-F238E27FC236}">
                    <a16:creationId xmlns:a16="http://schemas.microsoft.com/office/drawing/2014/main" id="{98D497E7-D47F-9F01-DCD4-DE07D52F1F08}"/>
                  </a:ext>
                </a:extLst>
              </p:cNvPr>
              <p:cNvSpPr txBox="1">
                <a:spLocks noRot="1" noChangeAspect="1" noMove="1" noResize="1" noEditPoints="1" noAdjustHandles="1" noChangeArrowheads="1" noChangeShapeType="1" noTextEdit="1"/>
              </p:cNvSpPr>
              <p:nvPr/>
            </p:nvSpPr>
            <p:spPr>
              <a:xfrm>
                <a:off x="14764407" y="10233646"/>
                <a:ext cx="860166" cy="1169545"/>
              </a:xfrm>
              <a:prstGeom prst="rect">
                <a:avLst/>
              </a:prstGeom>
              <a:blipFill>
                <a:blip r:embed="rId17"/>
                <a:stretch>
                  <a:fillRect/>
                </a:stretch>
              </a:blipFill>
              <a:ln w="25400" cap="flat">
                <a:noFill/>
                <a:miter lim="400000"/>
              </a:ln>
              <a:effectLst/>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E3019C83-30C1-A968-BC37-7E59E2FBE7A0}"/>
              </a:ext>
            </a:extLst>
          </p:cNvPr>
          <p:cNvCxnSpPr>
            <a:cxnSpLocks/>
          </p:cNvCxnSpPr>
          <p:nvPr/>
        </p:nvCxnSpPr>
        <p:spPr>
          <a:xfrm flipH="1" flipV="1">
            <a:off x="8117768" y="7909013"/>
            <a:ext cx="1940632" cy="2036081"/>
          </a:xfrm>
          <a:prstGeom prst="straightConnector1">
            <a:avLst/>
          </a:prstGeom>
          <a:noFill/>
          <a:ln w="1016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38" name="Straight Arrow Connector 37">
            <a:extLst>
              <a:ext uri="{FF2B5EF4-FFF2-40B4-BE49-F238E27FC236}">
                <a16:creationId xmlns:a16="http://schemas.microsoft.com/office/drawing/2014/main" id="{817EFC11-F288-9FD3-31E3-C78794133FCD}"/>
              </a:ext>
            </a:extLst>
          </p:cNvPr>
          <p:cNvCxnSpPr>
            <a:cxnSpLocks/>
          </p:cNvCxnSpPr>
          <p:nvPr/>
        </p:nvCxnSpPr>
        <p:spPr>
          <a:xfrm flipH="1">
            <a:off x="7329504" y="12234178"/>
            <a:ext cx="1758580" cy="2277527"/>
          </a:xfrm>
          <a:prstGeom prst="straightConnector1">
            <a:avLst/>
          </a:prstGeom>
          <a:noFill/>
          <a:ln w="1016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D174C981-59A1-9080-A210-C230D5E7385A}"/>
              </a:ext>
            </a:extLst>
          </p:cNvPr>
          <p:cNvCxnSpPr>
            <a:cxnSpLocks/>
          </p:cNvCxnSpPr>
          <p:nvPr/>
        </p:nvCxnSpPr>
        <p:spPr>
          <a:xfrm flipH="1" flipV="1">
            <a:off x="8151987" y="8582606"/>
            <a:ext cx="1940632" cy="2036081"/>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CEE2A54-9A24-AF78-CB3E-B72E8CF23AF2}"/>
              </a:ext>
            </a:extLst>
          </p:cNvPr>
          <p:cNvCxnSpPr>
            <a:cxnSpLocks/>
          </p:cNvCxnSpPr>
          <p:nvPr/>
        </p:nvCxnSpPr>
        <p:spPr>
          <a:xfrm flipH="1">
            <a:off x="7363723" y="12985050"/>
            <a:ext cx="1758580" cy="2277527"/>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30EFD62-43B8-FFEA-E4A9-69C30A327B13}"/>
                  </a:ext>
                </a:extLst>
              </p:cNvPr>
              <p:cNvSpPr txBox="1"/>
              <p:nvPr/>
            </p:nvSpPr>
            <p:spPr>
              <a:xfrm rot="935179">
                <a:off x="5584251" y="11496774"/>
                <a:ext cx="834518"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000000"/>
                    </a:solidFill>
                    <a:effectLst/>
                    <a:uFillTx/>
                    <a:latin typeface="+mn-lt"/>
                    <a:ea typeface="+mn-ea"/>
                    <a:cs typeface="+mn-cs"/>
                    <a:sym typeface="Calibri"/>
                  </a:rPr>
                  <a:t> </a:t>
                </a:r>
                <a14:m>
                  <m:oMath xmlns:m="http://schemas.openxmlformats.org/officeDocument/2006/math">
                    <m: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a14:m>
                <a:r>
                  <a:rPr kumimoji="0" lang="en-US" sz="6000" b="0" i="0" u="none" strike="noStrike" cap="none" spc="0" normalizeH="0" baseline="0" dirty="0">
                    <a:ln>
                      <a:noFill/>
                    </a:ln>
                    <a:solidFill>
                      <a:srgbClr val="000000"/>
                    </a:solidFill>
                    <a:effectLst/>
                    <a:uFillTx/>
                    <a:latin typeface="+mn-lt"/>
                    <a:ea typeface="+mn-ea"/>
                    <a:cs typeface="+mn-cs"/>
                    <a:sym typeface="Calibri"/>
                  </a:rPr>
                  <a:t> </a:t>
                </a:r>
              </a:p>
            </p:txBody>
          </p:sp>
        </mc:Choice>
        <mc:Fallback xmlns="">
          <p:sp>
            <p:nvSpPr>
              <p:cNvPr id="43" name="TextBox 42">
                <a:extLst>
                  <a:ext uri="{FF2B5EF4-FFF2-40B4-BE49-F238E27FC236}">
                    <a16:creationId xmlns:a16="http://schemas.microsoft.com/office/drawing/2014/main" id="{130EFD62-43B8-FFEA-E4A9-69C30A327B13}"/>
                  </a:ext>
                </a:extLst>
              </p:cNvPr>
              <p:cNvSpPr txBox="1">
                <a:spLocks noRot="1" noChangeAspect="1" noMove="1" noResize="1" noEditPoints="1" noAdjustHandles="1" noChangeArrowheads="1" noChangeShapeType="1" noTextEdit="1"/>
              </p:cNvSpPr>
              <p:nvPr/>
            </p:nvSpPr>
            <p:spPr>
              <a:xfrm rot="935179">
                <a:off x="5584251" y="11496774"/>
                <a:ext cx="834518" cy="1169545"/>
              </a:xfrm>
              <a:prstGeom prst="rect">
                <a:avLst/>
              </a:prstGeom>
              <a:blipFill>
                <a:blip r:embed="rId18"/>
                <a:stretch>
                  <a:fillRect/>
                </a:stretch>
              </a:blipFill>
              <a:ln w="25400" cap="flat">
                <a:noFill/>
                <a:miter lim="400000"/>
              </a:ln>
              <a:effectLst/>
            </p:spPr>
            <p:txBody>
              <a:bodyPr/>
              <a:lstStyle/>
              <a:p>
                <a:r>
                  <a:rPr lang="en-US">
                    <a:noFill/>
                  </a:rPr>
                  <a:t> </a:t>
                </a:r>
              </a:p>
            </p:txBody>
          </p:sp>
        </mc:Fallback>
      </mc:AlternateContent>
      <p:sp>
        <p:nvSpPr>
          <p:cNvPr id="9" name="Rounded Rectangle 8">
            <a:extLst>
              <a:ext uri="{FF2B5EF4-FFF2-40B4-BE49-F238E27FC236}">
                <a16:creationId xmlns:a16="http://schemas.microsoft.com/office/drawing/2014/main" id="{E974359B-38A0-7543-C1A9-AD3FC1BF695B}"/>
              </a:ext>
            </a:extLst>
          </p:cNvPr>
          <p:cNvSpPr/>
          <p:nvPr/>
        </p:nvSpPr>
        <p:spPr>
          <a:xfrm>
            <a:off x="22863327" y="8047765"/>
            <a:ext cx="3566532" cy="1741758"/>
          </a:xfrm>
          <a:prstGeom prst="roundRect">
            <a:avLst>
              <a:gd name="adj" fmla="val 6617"/>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6D6EDE6-8B0E-AFCF-89F4-97892B433FC5}"/>
                  </a:ext>
                </a:extLst>
              </p:cNvPr>
              <p:cNvSpPr txBox="1"/>
              <p:nvPr/>
            </p:nvSpPr>
            <p:spPr>
              <a:xfrm>
                <a:off x="22948143" y="8129890"/>
                <a:ext cx="3481716"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d>
                        <m:dPr>
                          <m:begChr m:val="|"/>
                          <m:endChr m:val="|"/>
                          <m:ctrlPr>
                            <a:rPr kumimoji="0" lang="en-US" sz="72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dPr>
                        <m:e>
                          <m:r>
                            <a:rPr kumimoji="0" lang="en-US" sz="72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𝜎</m:t>
                          </m:r>
                        </m:e>
                      </m:d>
                      <m:r>
                        <a:rPr kumimoji="0" lang="en-US" sz="72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72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𝑛</m:t>
                      </m:r>
                    </m:oMath>
                  </m:oMathPara>
                </a14:m>
                <a:endParaRPr kumimoji="0" lang="en-US" sz="7200" b="0" i="0" u="none" strike="noStrike" cap="none" spc="0" normalizeH="0" baseline="0" dirty="0">
                  <a:ln>
                    <a:noFill/>
                  </a:ln>
                  <a:solidFill>
                    <a:srgbClr val="000000"/>
                  </a:solidFill>
                  <a:effectLst/>
                  <a:uFillTx/>
                  <a:ea typeface="+mn-ea"/>
                  <a:cs typeface="+mn-cs"/>
                  <a:sym typeface="Calibri"/>
                </a:endParaRPr>
              </a:p>
            </p:txBody>
          </p:sp>
        </mc:Choice>
        <mc:Fallback xmlns="">
          <p:sp>
            <p:nvSpPr>
              <p:cNvPr id="12" name="TextBox 11">
                <a:extLst>
                  <a:ext uri="{FF2B5EF4-FFF2-40B4-BE49-F238E27FC236}">
                    <a16:creationId xmlns:a16="http://schemas.microsoft.com/office/drawing/2014/main" id="{26D6EDE6-8B0E-AFCF-89F4-97892B433FC5}"/>
                  </a:ext>
                </a:extLst>
              </p:cNvPr>
              <p:cNvSpPr txBox="1">
                <a:spLocks noRot="1" noChangeAspect="1" noMove="1" noResize="1" noEditPoints="1" noAdjustHandles="1" noChangeArrowheads="1" noChangeShapeType="1" noTextEdit="1"/>
              </p:cNvSpPr>
              <p:nvPr/>
            </p:nvSpPr>
            <p:spPr>
              <a:xfrm>
                <a:off x="22948143" y="8129890"/>
                <a:ext cx="3481716" cy="1354211"/>
              </a:xfrm>
              <a:prstGeom prst="rect">
                <a:avLst/>
              </a:prstGeom>
              <a:blipFill>
                <a:blip r:embed="rId19"/>
                <a:stretch>
                  <a:fillRect/>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09717D3-8CF0-F229-FE86-498BD1DEF794}"/>
                  </a:ext>
                </a:extLst>
              </p:cNvPr>
              <p:cNvSpPr txBox="1"/>
              <p:nvPr/>
            </p:nvSpPr>
            <p:spPr>
              <a:xfrm>
                <a:off x="17408236" y="15074588"/>
                <a:ext cx="6847446"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r>
                  <a:rPr lang="en-US" sz="6000" dirty="0"/>
                  <a:t>Ver</a:t>
                </a:r>
                <a14:m>
                  <m:oMath xmlns:m="http://schemas.openxmlformats.org/officeDocument/2006/math">
                    <m:d>
                      <m:dPr>
                        <m:ctrlPr>
                          <a:rPr lang="en-US" sz="6000" b="0" i="1" dirty="0" smtClean="0">
                            <a:latin typeface="Cambria Math" panose="02040503050406030204" pitchFamily="18" charset="0"/>
                          </a:rPr>
                        </m:ctrlPr>
                      </m:dPr>
                      <m:e>
                        <m:r>
                          <a:rPr lang="en-US" sz="6000" b="0" i="1" dirty="0" smtClean="0">
                            <a:solidFill>
                              <a:srgbClr val="DF00FF"/>
                            </a:solidFill>
                            <a:latin typeface="Cambria Math" panose="02040503050406030204" pitchFamily="18" charset="0"/>
                          </a:rPr>
                          <m:t>𝑝𝑘</m:t>
                        </m:r>
                        <m:r>
                          <a:rPr lang="en-US" sz="6000" b="0" i="1" dirty="0" smtClean="0">
                            <a:latin typeface="Cambria Math" panose="02040503050406030204" pitchFamily="18" charset="0"/>
                          </a:rPr>
                          <m:t>,</m:t>
                        </m:r>
                        <m:r>
                          <a:rPr lang="en-US" sz="6000" b="0" i="1" smtClean="0">
                            <a:latin typeface="Cambria Math" panose="02040503050406030204" pitchFamily="18" charset="0"/>
                          </a:rPr>
                          <m:t>𝑚</m:t>
                        </m:r>
                        <m:r>
                          <a:rPr lang="en-US" sz="6000" b="0" i="1" smtClean="0">
                            <a:latin typeface="Cambria Math" panose="02040503050406030204" pitchFamily="18" charset="0"/>
                          </a:rPr>
                          <m:t>, </m:t>
                        </m:r>
                        <m:r>
                          <a:rPr lang="en-US" sz="6000" b="0" i="1" smtClean="0">
                            <a:latin typeface="Cambria Math" panose="02040503050406030204" pitchFamily="18" charset="0"/>
                          </a:rPr>
                          <m:t>𝜎</m:t>
                        </m:r>
                      </m:e>
                    </m:d>
                    <m:r>
                      <a:rPr lang="en-US" sz="6000" b="0" i="1" dirty="0" smtClean="0">
                        <a:latin typeface="Cambria Math" panose="02040503050406030204" pitchFamily="18" charset="0"/>
                      </a:rPr>
                      <m:t>→0/1</m:t>
                    </m:r>
                  </m:oMath>
                </a14:m>
                <a:endParaRPr lang="en-US" sz="6000" dirty="0"/>
              </a:p>
            </p:txBody>
          </p:sp>
        </mc:Choice>
        <mc:Fallback xmlns="">
          <p:sp>
            <p:nvSpPr>
              <p:cNvPr id="16" name="TextBox 15">
                <a:extLst>
                  <a:ext uri="{FF2B5EF4-FFF2-40B4-BE49-F238E27FC236}">
                    <a16:creationId xmlns:a16="http://schemas.microsoft.com/office/drawing/2014/main" id="{309717D3-8CF0-F229-FE86-498BD1DEF794}"/>
                  </a:ext>
                </a:extLst>
              </p:cNvPr>
              <p:cNvSpPr txBox="1">
                <a:spLocks noRot="1" noChangeAspect="1" noMove="1" noResize="1" noEditPoints="1" noAdjustHandles="1" noChangeArrowheads="1" noChangeShapeType="1" noTextEdit="1"/>
              </p:cNvSpPr>
              <p:nvPr/>
            </p:nvSpPr>
            <p:spPr>
              <a:xfrm>
                <a:off x="17408236" y="15074588"/>
                <a:ext cx="6847446" cy="1169545"/>
              </a:xfrm>
              <a:prstGeom prst="rect">
                <a:avLst/>
              </a:prstGeom>
              <a:blipFill>
                <a:blip r:embed="rId20"/>
                <a:stretch>
                  <a:fillRect l="-4815" t="-9677" r="-1111" b="-26882"/>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FF80FB7-D38F-3D95-47AE-444A3FB5DF70}"/>
                  </a:ext>
                </a:extLst>
              </p:cNvPr>
              <p:cNvSpPr txBox="1"/>
              <p:nvPr/>
            </p:nvSpPr>
            <p:spPr>
              <a:xfrm>
                <a:off x="8490544" y="16700727"/>
                <a:ext cx="21465294"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r>
                  <a:rPr kumimoji="0" lang="en-US" sz="7200" b="1" i="0" u="none" strike="noStrike" cap="none" spc="0" normalizeH="0" baseline="0" dirty="0">
                    <a:ln>
                      <a:noFill/>
                    </a:ln>
                    <a:solidFill>
                      <a:srgbClr val="000000"/>
                    </a:solidFill>
                    <a:effectLst/>
                    <a:uFillTx/>
                    <a:ea typeface="+mn-ea"/>
                    <a:cs typeface="+mn-cs"/>
                    <a:sym typeface="Calibri"/>
                  </a:rPr>
                  <a:t>Security</a:t>
                </a:r>
                <a:r>
                  <a:rPr kumimoji="0" lang="en-US" sz="7200" b="0" i="0" u="none" strike="noStrike" cap="none" spc="0" normalizeH="0" baseline="0" dirty="0">
                    <a:ln>
                      <a:noFill/>
                    </a:ln>
                    <a:solidFill>
                      <a:srgbClr val="000000"/>
                    </a:solidFill>
                    <a:effectLst/>
                    <a:uFillTx/>
                    <a:ea typeface="+mn-ea"/>
                    <a:cs typeface="+mn-cs"/>
                    <a:sym typeface="Calibri"/>
                  </a:rPr>
                  <a:t>: valid </a:t>
                </a:r>
                <a14:m>
                  <m:oMath xmlns:m="http://schemas.openxmlformats.org/officeDocument/2006/math">
                    <m:r>
                      <a:rPr kumimoji="0" lang="en-US" sz="72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𝜎</m:t>
                    </m:r>
                  </m:oMath>
                </a14:m>
                <a:r>
                  <a:rPr lang="en-US" sz="7200" dirty="0"/>
                  <a:t> issued</a:t>
                </a:r>
                <a:r>
                  <a:rPr kumimoji="0" lang="en-US" sz="7200" b="0" i="0" u="none" strike="noStrike" cap="none" spc="0" normalizeH="0" baseline="0" dirty="0">
                    <a:ln>
                      <a:noFill/>
                    </a:ln>
                    <a:solidFill>
                      <a:srgbClr val="000000"/>
                    </a:solidFill>
                    <a:effectLst/>
                    <a:uFillTx/>
                    <a:ea typeface="+mn-ea"/>
                    <a:cs typeface="+mn-cs"/>
                    <a:sym typeface="Calibri"/>
                  </a:rPr>
                  <a:t> if and only if all </a:t>
                </a:r>
                <a:r>
                  <a:rPr lang="en-US" sz="7200" dirty="0"/>
                  <a:t>signers i</a:t>
                </a:r>
                <a:r>
                  <a:rPr kumimoji="0" lang="en-US" sz="7200" b="0" i="0" u="none" strike="noStrike" cap="none" spc="0" normalizeH="0" dirty="0">
                    <a:ln>
                      <a:noFill/>
                    </a:ln>
                    <a:solidFill>
                      <a:srgbClr val="000000"/>
                    </a:solidFill>
                    <a:effectLst/>
                    <a:uFillTx/>
                    <a:ea typeface="+mn-ea"/>
                    <a:cs typeface="+mn-cs"/>
                    <a:sym typeface="Calibri"/>
                  </a:rPr>
                  <a:t>nvolved</a:t>
                </a:r>
                <a:r>
                  <a:rPr kumimoji="0" lang="en-US" sz="7200" b="0" i="0" u="none" strike="noStrike" cap="none" spc="0" normalizeH="0" baseline="0" dirty="0">
                    <a:ln>
                      <a:noFill/>
                    </a:ln>
                    <a:solidFill>
                      <a:srgbClr val="000000"/>
                    </a:solidFill>
                    <a:effectLst/>
                    <a:uFillTx/>
                    <a:ea typeface="+mn-ea"/>
                    <a:cs typeface="+mn-cs"/>
                    <a:sym typeface="Calibri"/>
                  </a:rPr>
                  <a:t>  </a:t>
                </a:r>
              </a:p>
            </p:txBody>
          </p:sp>
        </mc:Choice>
        <mc:Fallback xmlns="">
          <p:sp>
            <p:nvSpPr>
              <p:cNvPr id="19" name="TextBox 18">
                <a:extLst>
                  <a:ext uri="{FF2B5EF4-FFF2-40B4-BE49-F238E27FC236}">
                    <a16:creationId xmlns:a16="http://schemas.microsoft.com/office/drawing/2014/main" id="{8FF80FB7-D38F-3D95-47AE-444A3FB5DF70}"/>
                  </a:ext>
                </a:extLst>
              </p:cNvPr>
              <p:cNvSpPr txBox="1">
                <a:spLocks noRot="1" noChangeAspect="1" noMove="1" noResize="1" noEditPoints="1" noAdjustHandles="1" noChangeArrowheads="1" noChangeShapeType="1" noTextEdit="1"/>
              </p:cNvSpPr>
              <p:nvPr/>
            </p:nvSpPr>
            <p:spPr>
              <a:xfrm>
                <a:off x="8490544" y="16700727"/>
                <a:ext cx="21465294" cy="1354211"/>
              </a:xfrm>
              <a:prstGeom prst="rect">
                <a:avLst/>
              </a:prstGeom>
              <a:blipFill>
                <a:blip r:embed="rId21"/>
                <a:stretch>
                  <a:fillRect l="-1952" t="-11215" r="-1005" b="-30841"/>
                </a:stretch>
              </a:blipFill>
              <a:ln w="25400" cap="flat">
                <a:noFill/>
                <a:miter lim="400000"/>
              </a:ln>
              <a:effectLst/>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9DFBCC98-54D0-5B91-1270-7B5836FBE34E}"/>
              </a:ext>
            </a:extLst>
          </p:cNvPr>
          <p:cNvSpPr/>
          <p:nvPr/>
        </p:nvSpPr>
        <p:spPr>
          <a:xfrm>
            <a:off x="23507627" y="10928802"/>
            <a:ext cx="4113547" cy="1741758"/>
          </a:xfrm>
          <a:prstGeom prst="roundRect">
            <a:avLst>
              <a:gd name="adj" fmla="val 6617"/>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C53A2AF-06B4-DE5C-31BA-7226A980B0B2}"/>
                  </a:ext>
                </a:extLst>
              </p:cNvPr>
              <p:cNvSpPr txBox="1"/>
              <p:nvPr/>
            </p:nvSpPr>
            <p:spPr>
              <a:xfrm>
                <a:off x="23592444" y="11010927"/>
                <a:ext cx="3969542"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72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72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𝑝𝑘</m:t>
                      </m:r>
                      <m:r>
                        <a:rPr kumimoji="0" lang="en-US" sz="72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72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𝑛</m:t>
                      </m:r>
                    </m:oMath>
                  </m:oMathPara>
                </a14:m>
                <a:endParaRPr kumimoji="0" lang="en-US" sz="7200" b="0" i="0" u="none" strike="noStrike" cap="none" spc="0" normalizeH="0" baseline="0" dirty="0">
                  <a:ln>
                    <a:noFill/>
                  </a:ln>
                  <a:solidFill>
                    <a:srgbClr val="000000"/>
                  </a:solidFill>
                  <a:effectLst/>
                  <a:uFillTx/>
                  <a:ea typeface="+mn-ea"/>
                  <a:cs typeface="+mn-cs"/>
                  <a:sym typeface="Calibri"/>
                </a:endParaRPr>
              </a:p>
            </p:txBody>
          </p:sp>
        </mc:Choice>
        <mc:Fallback xmlns="">
          <p:sp>
            <p:nvSpPr>
              <p:cNvPr id="4" name="TextBox 3">
                <a:extLst>
                  <a:ext uri="{FF2B5EF4-FFF2-40B4-BE49-F238E27FC236}">
                    <a16:creationId xmlns:a16="http://schemas.microsoft.com/office/drawing/2014/main" id="{3C53A2AF-06B4-DE5C-31BA-7226A980B0B2}"/>
                  </a:ext>
                </a:extLst>
              </p:cNvPr>
              <p:cNvSpPr txBox="1">
                <a:spLocks noRot="1" noChangeAspect="1" noMove="1" noResize="1" noEditPoints="1" noAdjustHandles="1" noChangeArrowheads="1" noChangeShapeType="1" noTextEdit="1"/>
              </p:cNvSpPr>
              <p:nvPr/>
            </p:nvSpPr>
            <p:spPr>
              <a:xfrm>
                <a:off x="23592444" y="11010927"/>
                <a:ext cx="3969542" cy="1354211"/>
              </a:xfrm>
              <a:prstGeom prst="rect">
                <a:avLst/>
              </a:prstGeom>
              <a:blipFill>
                <a:blip r:embed="rId22"/>
                <a:stretch>
                  <a:fillRect l="-4140" b="-17593"/>
                </a:stretch>
              </a:blipFill>
              <a:ln w="254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36572426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15"/>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5" grpId="1"/>
      <p:bldP spid="24" grpId="0"/>
      <p:bldP spid="25" grpId="0"/>
      <p:bldP spid="34" grpId="0"/>
      <p:bldP spid="35" grpId="0"/>
      <p:bldP spid="9" grpId="0" animBg="1"/>
      <p:bldP spid="12" grpId="0"/>
      <p:bldP spid="16" grpId="0"/>
      <p:bldP spid="19" grpId="0"/>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47D9DCE7-212F-6487-2952-DA1EB2B77A0A}"/>
              </a:ext>
            </a:extLst>
          </p:cNvPr>
          <p:cNvSpPr/>
          <p:nvPr/>
        </p:nvSpPr>
        <p:spPr>
          <a:xfrm>
            <a:off x="2903115" y="9652847"/>
            <a:ext cx="9842907" cy="8899573"/>
          </a:xfrm>
          <a:prstGeom prst="roundRect">
            <a:avLst>
              <a:gd name="adj" fmla="val 6617"/>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 name="Title 1">
            <a:extLst>
              <a:ext uri="{FF2B5EF4-FFF2-40B4-BE49-F238E27FC236}">
                <a16:creationId xmlns:a16="http://schemas.microsoft.com/office/drawing/2014/main" id="{1C49FBC4-E4A9-1F0D-109E-45AB94151EAF}"/>
              </a:ext>
            </a:extLst>
          </p:cNvPr>
          <p:cNvSpPr>
            <a:spLocks noGrp="1"/>
          </p:cNvSpPr>
          <p:nvPr>
            <p:ph type="title"/>
          </p:nvPr>
        </p:nvSpPr>
        <p:spPr/>
        <p:txBody>
          <a:bodyPr/>
          <a:lstStyle/>
          <a:p>
            <a:r>
              <a:rPr lang="en-US" dirty="0"/>
              <a:t>Threshold Signatures [</a:t>
            </a:r>
            <a:r>
              <a:rPr lang="en-US" dirty="0">
                <a:solidFill>
                  <a:schemeClr val="accent1"/>
                </a:solidFill>
              </a:rPr>
              <a:t>DF90</a:t>
            </a:r>
            <a:r>
              <a:rPr lang="en-US" dirty="0"/>
              <a: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C95BEB1-6A1B-9175-64A6-D57286556764}"/>
                  </a:ext>
                </a:extLst>
              </p:cNvPr>
              <p:cNvSpPr txBox="1"/>
              <p:nvPr/>
            </p:nvSpPr>
            <p:spPr>
              <a:xfrm>
                <a:off x="19262740" y="13101875"/>
                <a:ext cx="1297913"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rPr>
                        <m:t>𝑝𝑘</m:t>
                      </m:r>
                    </m:oMath>
                  </m:oMathPara>
                </a14:m>
                <a:endParaRPr lang="en-US" sz="6000" dirty="0"/>
              </a:p>
            </p:txBody>
          </p:sp>
        </mc:Choice>
        <mc:Fallback xmlns="">
          <p:sp>
            <p:nvSpPr>
              <p:cNvPr id="13" name="TextBox 12">
                <a:extLst>
                  <a:ext uri="{FF2B5EF4-FFF2-40B4-BE49-F238E27FC236}">
                    <a16:creationId xmlns:a16="http://schemas.microsoft.com/office/drawing/2014/main" id="{EC95BEB1-6A1B-9175-64A6-D57286556764}"/>
                  </a:ext>
                </a:extLst>
              </p:cNvPr>
              <p:cNvSpPr txBox="1">
                <a:spLocks noRot="1" noChangeAspect="1" noMove="1" noResize="1" noEditPoints="1" noAdjustHandles="1" noChangeArrowheads="1" noChangeShapeType="1" noTextEdit="1"/>
              </p:cNvSpPr>
              <p:nvPr/>
            </p:nvSpPr>
            <p:spPr>
              <a:xfrm>
                <a:off x="19262740" y="13101875"/>
                <a:ext cx="1297913" cy="1169545"/>
              </a:xfrm>
              <a:prstGeom prst="rect">
                <a:avLst/>
              </a:prstGeom>
              <a:blipFill>
                <a:blip r:embed="rId3"/>
                <a:stretch>
                  <a:fillRect l="-10577" r="-8654" b="-1612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59E5C7E-4052-C643-9FB9-3A7BD9BB8AF7}"/>
                  </a:ext>
                </a:extLst>
              </p:cNvPr>
              <p:cNvSpPr txBox="1"/>
              <p:nvPr/>
            </p:nvSpPr>
            <p:spPr>
              <a:xfrm>
                <a:off x="16487973" y="14642510"/>
                <a:ext cx="6847446"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r>
                  <a:rPr lang="en-US" sz="6000" dirty="0"/>
                  <a:t>Ver</a:t>
                </a:r>
                <a14:m>
                  <m:oMath xmlns:m="http://schemas.openxmlformats.org/officeDocument/2006/math">
                    <m:d>
                      <m:dPr>
                        <m:ctrlPr>
                          <a:rPr lang="en-US" sz="6000" b="0" i="1" dirty="0" smtClean="0">
                            <a:latin typeface="Cambria Math" panose="02040503050406030204" pitchFamily="18" charset="0"/>
                          </a:rPr>
                        </m:ctrlPr>
                      </m:dPr>
                      <m:e>
                        <m:r>
                          <a:rPr lang="en-US" sz="6000" b="0" i="1" smtClean="0">
                            <a:latin typeface="Cambria Math" panose="02040503050406030204" pitchFamily="18" charset="0"/>
                          </a:rPr>
                          <m:t>𝑝𝑘</m:t>
                        </m:r>
                        <m:r>
                          <a:rPr lang="en-US" sz="6000" b="0" i="1" smtClean="0">
                            <a:latin typeface="Cambria Math" panose="02040503050406030204" pitchFamily="18" charset="0"/>
                          </a:rPr>
                          <m:t>, </m:t>
                        </m:r>
                        <m:r>
                          <a:rPr lang="en-US" sz="6000" b="0" i="1" smtClean="0">
                            <a:latin typeface="Cambria Math" panose="02040503050406030204" pitchFamily="18" charset="0"/>
                          </a:rPr>
                          <m:t>𝑚</m:t>
                        </m:r>
                        <m:r>
                          <a:rPr lang="en-US" sz="6000" b="0" i="1" smtClean="0">
                            <a:latin typeface="Cambria Math" panose="02040503050406030204" pitchFamily="18" charset="0"/>
                          </a:rPr>
                          <m:t>, </m:t>
                        </m:r>
                        <m:r>
                          <a:rPr lang="en-US" sz="6000" b="0" i="1" smtClean="0">
                            <a:latin typeface="Cambria Math" panose="02040503050406030204" pitchFamily="18" charset="0"/>
                          </a:rPr>
                          <m:t>𝜎</m:t>
                        </m:r>
                      </m:e>
                    </m:d>
                    <m:r>
                      <a:rPr lang="en-US" sz="6000" b="0" i="1" dirty="0" smtClean="0">
                        <a:latin typeface="Cambria Math" panose="02040503050406030204" pitchFamily="18" charset="0"/>
                      </a:rPr>
                      <m:t>→0/1</m:t>
                    </m:r>
                  </m:oMath>
                </a14:m>
                <a:endParaRPr lang="en-US" sz="6000" dirty="0"/>
              </a:p>
            </p:txBody>
          </p:sp>
        </mc:Choice>
        <mc:Fallback xmlns="">
          <p:sp>
            <p:nvSpPr>
              <p:cNvPr id="15" name="TextBox 14">
                <a:extLst>
                  <a:ext uri="{FF2B5EF4-FFF2-40B4-BE49-F238E27FC236}">
                    <a16:creationId xmlns:a16="http://schemas.microsoft.com/office/drawing/2014/main" id="{559E5C7E-4052-C643-9FB9-3A7BD9BB8AF7}"/>
                  </a:ext>
                </a:extLst>
              </p:cNvPr>
              <p:cNvSpPr txBox="1">
                <a:spLocks noRot="1" noChangeAspect="1" noMove="1" noResize="1" noEditPoints="1" noAdjustHandles="1" noChangeArrowheads="1" noChangeShapeType="1" noTextEdit="1"/>
              </p:cNvSpPr>
              <p:nvPr/>
            </p:nvSpPr>
            <p:spPr>
              <a:xfrm>
                <a:off x="16487973" y="14642510"/>
                <a:ext cx="6847446" cy="1169545"/>
              </a:xfrm>
              <a:prstGeom prst="rect">
                <a:avLst/>
              </a:prstGeom>
              <a:blipFill>
                <a:blip r:embed="rId4"/>
                <a:stretch>
                  <a:fillRect l="-5000" t="-8511" r="-926" b="-26596"/>
                </a:stretch>
              </a:blipFill>
              <a:ln w="25400" cap="flat">
                <a:noFill/>
                <a:miter lim="400000"/>
              </a:ln>
              <a:effectLst/>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34F25639-D965-B68F-AB78-77EB33C7FB66}"/>
              </a:ext>
            </a:extLst>
          </p:cNvPr>
          <p:cNvCxnSpPr>
            <a:cxnSpLocks/>
          </p:cNvCxnSpPr>
          <p:nvPr/>
        </p:nvCxnSpPr>
        <p:spPr>
          <a:xfrm flipV="1">
            <a:off x="13278678" y="11694897"/>
            <a:ext cx="3840244" cy="1073919"/>
          </a:xfrm>
          <a:prstGeom prst="straightConnector1">
            <a:avLst/>
          </a:prstGeom>
          <a:noFill/>
          <a:ln w="1016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29" name="Straight Arrow Connector 28">
            <a:extLst>
              <a:ext uri="{FF2B5EF4-FFF2-40B4-BE49-F238E27FC236}">
                <a16:creationId xmlns:a16="http://schemas.microsoft.com/office/drawing/2014/main" id="{CD26BDCA-B871-B63D-B3AA-1904598856A5}"/>
              </a:ext>
            </a:extLst>
          </p:cNvPr>
          <p:cNvCxnSpPr>
            <a:cxnSpLocks/>
          </p:cNvCxnSpPr>
          <p:nvPr/>
        </p:nvCxnSpPr>
        <p:spPr>
          <a:xfrm flipH="1">
            <a:off x="13232263" y="10326430"/>
            <a:ext cx="3840244" cy="1072378"/>
          </a:xfrm>
          <a:prstGeom prst="straightConnector1">
            <a:avLst/>
          </a:prstGeom>
          <a:noFill/>
          <a:ln w="1016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1656DD7-8F4C-39F3-3925-53705E3FC779}"/>
                  </a:ext>
                </a:extLst>
              </p:cNvPr>
              <p:cNvSpPr txBox="1"/>
              <p:nvPr/>
            </p:nvSpPr>
            <p:spPr>
              <a:xfrm>
                <a:off x="14611522" y="9459003"/>
                <a:ext cx="1078494"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𝑚</m:t>
                      </m:r>
                    </m:oMath>
                  </m:oMathPara>
                </a14:m>
                <a:endParaRPr kumimoji="0" lang="en-US" sz="6000" b="0" i="0" u="none" strike="noStrike" cap="none" spc="0" normalizeH="0" baseline="0" dirty="0">
                  <a:ln>
                    <a:noFill/>
                  </a:ln>
                  <a:solidFill>
                    <a:srgbClr val="000000"/>
                  </a:solidFill>
                  <a:effectLst/>
                  <a:uFillTx/>
                  <a:ea typeface="+mn-ea"/>
                  <a:cs typeface="+mn-cs"/>
                  <a:sym typeface="Calibri"/>
                </a:endParaRPr>
              </a:p>
            </p:txBody>
          </p:sp>
        </mc:Choice>
        <mc:Fallback xmlns="">
          <p:sp>
            <p:nvSpPr>
              <p:cNvPr id="34" name="TextBox 33">
                <a:extLst>
                  <a:ext uri="{FF2B5EF4-FFF2-40B4-BE49-F238E27FC236}">
                    <a16:creationId xmlns:a16="http://schemas.microsoft.com/office/drawing/2014/main" id="{C1656DD7-8F4C-39F3-3925-53705E3FC779}"/>
                  </a:ext>
                </a:extLst>
              </p:cNvPr>
              <p:cNvSpPr txBox="1">
                <a:spLocks noRot="1" noChangeAspect="1" noMove="1" noResize="1" noEditPoints="1" noAdjustHandles="1" noChangeArrowheads="1" noChangeShapeType="1" noTextEdit="1"/>
              </p:cNvSpPr>
              <p:nvPr/>
            </p:nvSpPr>
            <p:spPr>
              <a:xfrm>
                <a:off x="14611522" y="9459003"/>
                <a:ext cx="1078494" cy="1169545"/>
              </a:xfrm>
              <a:prstGeom prst="rect">
                <a:avLst/>
              </a:prstGeom>
              <a:blipFill>
                <a:blip r:embed="rId5"/>
                <a:stretch>
                  <a:fillRect/>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8D497E7-D47F-9F01-DCD4-DE07D52F1F08}"/>
                  </a:ext>
                </a:extLst>
              </p:cNvPr>
              <p:cNvSpPr txBox="1"/>
              <p:nvPr/>
            </p:nvSpPr>
            <p:spPr>
              <a:xfrm>
                <a:off x="14768717" y="11019108"/>
                <a:ext cx="860166"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m:rPr>
                          <m:sty m:val="p"/>
                        </m:rP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σ</m:t>
                      </m:r>
                    </m:oMath>
                  </m:oMathPara>
                </a14:m>
                <a:endParaRPr kumimoji="0" lang="en-US" sz="6000" b="0" i="0" u="none" strike="noStrike" cap="none" spc="0" normalizeH="0" baseline="0" dirty="0">
                  <a:ln>
                    <a:noFill/>
                  </a:ln>
                  <a:solidFill>
                    <a:srgbClr val="000000"/>
                  </a:solidFill>
                  <a:effectLst/>
                  <a:uFillTx/>
                  <a:ea typeface="+mn-ea"/>
                  <a:cs typeface="+mn-cs"/>
                  <a:sym typeface="Calibri"/>
                </a:endParaRPr>
              </a:p>
            </p:txBody>
          </p:sp>
        </mc:Choice>
        <mc:Fallback xmlns="">
          <p:sp>
            <p:nvSpPr>
              <p:cNvPr id="35" name="TextBox 34">
                <a:extLst>
                  <a:ext uri="{FF2B5EF4-FFF2-40B4-BE49-F238E27FC236}">
                    <a16:creationId xmlns:a16="http://schemas.microsoft.com/office/drawing/2014/main" id="{98D497E7-D47F-9F01-DCD4-DE07D52F1F08}"/>
                  </a:ext>
                </a:extLst>
              </p:cNvPr>
              <p:cNvSpPr txBox="1">
                <a:spLocks noRot="1" noChangeAspect="1" noMove="1" noResize="1" noEditPoints="1" noAdjustHandles="1" noChangeArrowheads="1" noChangeShapeType="1" noTextEdit="1"/>
              </p:cNvSpPr>
              <p:nvPr/>
            </p:nvSpPr>
            <p:spPr>
              <a:xfrm>
                <a:off x="14768717" y="11019108"/>
                <a:ext cx="860166" cy="1169545"/>
              </a:xfrm>
              <a:prstGeom prst="rect">
                <a:avLst/>
              </a:prstGeom>
              <a:blipFill>
                <a:blip r:embed="rId6"/>
                <a:stretch>
                  <a:fillRect/>
                </a:stretch>
              </a:blipFill>
              <a:ln w="25400" cap="flat">
                <a:noFill/>
                <a:miter lim="400000"/>
              </a:ln>
              <a:effectLst/>
            </p:spPr>
            <p:txBody>
              <a:bodyPr/>
              <a:lstStyle/>
              <a:p>
                <a:r>
                  <a:rPr lang="en-US">
                    <a:noFill/>
                  </a:rPr>
                  <a:t> </a:t>
                </a:r>
              </a:p>
            </p:txBody>
          </p:sp>
        </mc:Fallback>
      </mc:AlternateContent>
      <p:grpSp>
        <p:nvGrpSpPr>
          <p:cNvPr id="8" name="Group 7">
            <a:extLst>
              <a:ext uri="{FF2B5EF4-FFF2-40B4-BE49-F238E27FC236}">
                <a16:creationId xmlns:a16="http://schemas.microsoft.com/office/drawing/2014/main" id="{87B5495D-E58B-8B94-01E3-6671D38419EB}"/>
              </a:ext>
            </a:extLst>
          </p:cNvPr>
          <p:cNvGrpSpPr/>
          <p:nvPr/>
        </p:nvGrpSpPr>
        <p:grpSpPr>
          <a:xfrm>
            <a:off x="9930922" y="7093451"/>
            <a:ext cx="9361200" cy="1608082"/>
            <a:chOff x="12339711" y="5774498"/>
            <a:chExt cx="9361200" cy="1608082"/>
          </a:xfrm>
        </p:grpSpPr>
        <p:sp>
          <p:nvSpPr>
            <p:cNvPr id="4" name="Rounded Rectangle 3">
              <a:extLst>
                <a:ext uri="{FF2B5EF4-FFF2-40B4-BE49-F238E27FC236}">
                  <a16:creationId xmlns:a16="http://schemas.microsoft.com/office/drawing/2014/main" id="{D7A834AF-5441-A312-728B-10FF0919CA18}"/>
                </a:ext>
              </a:extLst>
            </p:cNvPr>
            <p:cNvSpPr/>
            <p:nvPr/>
          </p:nvSpPr>
          <p:spPr>
            <a:xfrm>
              <a:off x="12339711" y="5774498"/>
              <a:ext cx="9361200" cy="1608082"/>
            </a:xfrm>
            <a:prstGeom prst="roundRect">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9454B2-18B0-105F-652C-7DAE42B46A25}"/>
                    </a:ext>
                  </a:extLst>
                </p:cNvPr>
                <p:cNvSpPr txBox="1"/>
                <p:nvPr/>
              </p:nvSpPr>
              <p:spPr>
                <a:xfrm>
                  <a:off x="13084989" y="6107443"/>
                  <a:ext cx="8222566"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r>
                    <a:rPr lang="en-US" sz="6000" dirty="0"/>
                    <a:t>DKG </a:t>
                  </a:r>
                  <a14:m>
                    <m:oMath xmlns:m="http://schemas.openxmlformats.org/officeDocument/2006/math">
                      <m:r>
                        <a:rPr lang="en-US" sz="6000" b="0" i="1" dirty="0" smtClean="0">
                          <a:latin typeface="Cambria Math" panose="02040503050406030204" pitchFamily="18" charset="0"/>
                        </a:rPr>
                        <m:t>→</m:t>
                      </m:r>
                      <m:r>
                        <a:rPr lang="en-US" sz="6000" b="0" i="0" dirty="0" smtClean="0">
                          <a:latin typeface="Cambria Math" panose="02040503050406030204" pitchFamily="18" charset="0"/>
                        </a:rPr>
                        <m:t>(</m:t>
                      </m:r>
                      <m:r>
                        <m:rPr>
                          <m:sty m:val="p"/>
                        </m:rPr>
                        <a:rPr lang="en-US" sz="6000" b="0" i="0" dirty="0" smtClean="0">
                          <a:latin typeface="Cambria Math" panose="02040503050406030204" pitchFamily="18" charset="0"/>
                        </a:rPr>
                        <m:t>pk</m:t>
                      </m:r>
                      <m:r>
                        <a:rPr lang="en-US" sz="6000" b="0" i="0" dirty="0" smtClean="0">
                          <a:latin typeface="Cambria Math" panose="02040503050406030204" pitchFamily="18" charset="0"/>
                        </a:rPr>
                        <m:t>, </m:t>
                      </m:r>
                      <m:sSub>
                        <m:sSubPr>
                          <m:ctrlPr>
                            <a:rPr lang="en-US" sz="6000" b="0" i="1" dirty="0" smtClean="0">
                              <a:latin typeface="Cambria Math" panose="02040503050406030204" pitchFamily="18" charset="0"/>
                            </a:rPr>
                          </m:ctrlPr>
                        </m:sSubPr>
                        <m:e>
                          <m:r>
                            <m:rPr>
                              <m:sty m:val="p"/>
                            </m:rPr>
                            <a:rPr lang="en-US" sz="6000" b="0" i="0" dirty="0" smtClean="0">
                              <a:latin typeface="Cambria Math" panose="02040503050406030204" pitchFamily="18" charset="0"/>
                            </a:rPr>
                            <m:t>sk</m:t>
                          </m:r>
                        </m:e>
                        <m:sub>
                          <m:r>
                            <a:rPr lang="en-US" sz="6000" b="0" i="0" dirty="0" smtClean="0">
                              <a:latin typeface="Cambria Math" panose="02040503050406030204" pitchFamily="18" charset="0"/>
                            </a:rPr>
                            <m:t>1</m:t>
                          </m:r>
                        </m:sub>
                      </m:sSub>
                      <m:r>
                        <a:rPr lang="en-US" sz="6000" b="0" i="0" dirty="0" smtClean="0">
                          <a:latin typeface="Cambria Math" panose="02040503050406030204" pitchFamily="18" charset="0"/>
                        </a:rPr>
                        <m:t>, </m:t>
                      </m:r>
                      <m:r>
                        <a:rPr lang="en-US" sz="6000" b="0" i="1" dirty="0" smtClean="0">
                          <a:latin typeface="Cambria Math" panose="02040503050406030204" pitchFamily="18" charset="0"/>
                        </a:rPr>
                        <m:t>…,</m:t>
                      </m:r>
                      <m:sSub>
                        <m:sSubPr>
                          <m:ctrlPr>
                            <a:rPr lang="en-US" sz="6000" b="0" i="1" dirty="0" smtClean="0">
                              <a:latin typeface="Cambria Math" panose="02040503050406030204" pitchFamily="18" charset="0"/>
                            </a:rPr>
                          </m:ctrlPr>
                        </m:sSubPr>
                        <m:e>
                          <m:r>
                            <m:rPr>
                              <m:sty m:val="p"/>
                            </m:rPr>
                            <a:rPr lang="en-US" sz="6000" b="0" i="0" dirty="0" smtClean="0">
                              <a:latin typeface="Cambria Math" panose="02040503050406030204" pitchFamily="18" charset="0"/>
                            </a:rPr>
                            <m:t>sk</m:t>
                          </m:r>
                        </m:e>
                        <m:sub>
                          <m:r>
                            <m:rPr>
                              <m:sty m:val="p"/>
                            </m:rPr>
                            <a:rPr lang="en-US" sz="6000" b="0" i="0" dirty="0" smtClean="0">
                              <a:latin typeface="Cambria Math" panose="02040503050406030204" pitchFamily="18" charset="0"/>
                            </a:rPr>
                            <m:t>n</m:t>
                          </m:r>
                        </m:sub>
                      </m:sSub>
                      <m:r>
                        <a:rPr lang="en-US" sz="6000" b="0" i="0" dirty="0" smtClean="0">
                          <a:latin typeface="Cambria Math" panose="02040503050406030204" pitchFamily="18" charset="0"/>
                        </a:rPr>
                        <m:t>)</m:t>
                      </m:r>
                    </m:oMath>
                  </a14:m>
                  <a:endParaRPr lang="en-US" sz="6000" dirty="0"/>
                </a:p>
              </p:txBody>
            </p:sp>
          </mc:Choice>
          <mc:Fallback xmlns="">
            <p:sp>
              <p:nvSpPr>
                <p:cNvPr id="6" name="TextBox 5">
                  <a:extLst>
                    <a:ext uri="{FF2B5EF4-FFF2-40B4-BE49-F238E27FC236}">
                      <a16:creationId xmlns:a16="http://schemas.microsoft.com/office/drawing/2014/main" id="{989454B2-18B0-105F-652C-7DAE42B46A25}"/>
                    </a:ext>
                  </a:extLst>
                </p:cNvPr>
                <p:cNvSpPr txBox="1">
                  <a:spLocks noRot="1" noChangeAspect="1" noMove="1" noResize="1" noEditPoints="1" noAdjustHandles="1" noChangeArrowheads="1" noChangeShapeType="1" noTextEdit="1"/>
                </p:cNvSpPr>
                <p:nvPr/>
              </p:nvSpPr>
              <p:spPr>
                <a:xfrm>
                  <a:off x="13084989" y="6107443"/>
                  <a:ext cx="8222566" cy="1169545"/>
                </a:xfrm>
                <a:prstGeom prst="rect">
                  <a:avLst/>
                </a:prstGeom>
                <a:blipFill>
                  <a:blip r:embed="rId7"/>
                  <a:stretch>
                    <a:fillRect l="-4006" t="-9677" b="-27957"/>
                  </a:stretch>
                </a:blipFill>
                <a:ln w="25400" cap="flat">
                  <a:noFill/>
                  <a:miter lim="400000"/>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7B397C2-9AC2-B1D9-0DEE-D586A31A2A9F}"/>
                  </a:ext>
                </a:extLst>
              </p:cNvPr>
              <p:cNvSpPr txBox="1"/>
              <p:nvPr/>
            </p:nvSpPr>
            <p:spPr>
              <a:xfrm>
                <a:off x="3574981" y="9987194"/>
                <a:ext cx="5459380" cy="18774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5200" b="0" i="0" u="none" strike="noStrike" cap="none" spc="0" normalizeH="0" baseline="0" dirty="0">
                    <a:ln>
                      <a:noFill/>
                    </a:ln>
                    <a:solidFill>
                      <a:srgbClr val="000000"/>
                    </a:solidFill>
                    <a:effectLst/>
                    <a:uFillTx/>
                    <a:latin typeface="+mn-lt"/>
                    <a:ea typeface="+mn-ea"/>
                    <a:cs typeface="+mn-cs"/>
                    <a:sym typeface="Calibri"/>
                  </a:rPr>
                  <a:t>A</a:t>
                </a:r>
                <a:r>
                  <a:rPr kumimoji="0" lang="en-US" sz="5200" b="0" i="0" u="none" strike="noStrike" cap="none" spc="0" normalizeH="0" dirty="0">
                    <a:ln>
                      <a:noFill/>
                    </a:ln>
                    <a:solidFill>
                      <a:srgbClr val="000000"/>
                    </a:solidFill>
                    <a:effectLst/>
                    <a:uFillTx/>
                    <a:latin typeface="+mn-lt"/>
                    <a:ea typeface="+mn-ea"/>
                    <a:cs typeface="+mn-cs"/>
                    <a:sym typeface="Calibri"/>
                  </a:rPr>
                  <a:t> subset of </a:t>
                </a:r>
                <a:r>
                  <a:rPr kumimoji="0" lang="en-US" sz="5200" b="0" i="0" u="none" strike="noStrike" cap="none" spc="0" normalizeH="0" baseline="0" dirty="0">
                    <a:ln>
                      <a:noFill/>
                    </a:ln>
                    <a:solidFill>
                      <a:srgbClr val="000000"/>
                    </a:solidFill>
                    <a:effectLst/>
                    <a:uFillTx/>
                    <a:latin typeface="+mn-lt"/>
                    <a:ea typeface="+mn-ea"/>
                    <a:cs typeface="+mn-cs"/>
                    <a:sym typeface="Calibri"/>
                  </a:rPr>
                  <a:t>signers with size at least </a:t>
                </a:r>
                <a14:m>
                  <m:oMath xmlns:m="http://schemas.openxmlformats.org/officeDocument/2006/math">
                    <m:r>
                      <a:rPr lang="en-US" sz="5400" i="1">
                        <a:latin typeface="Cambria Math" panose="02040503050406030204" pitchFamily="18" charset="0"/>
                      </a:rPr>
                      <m:t>𝑡</m:t>
                    </m:r>
                  </m:oMath>
                </a14:m>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9" name="TextBox 18">
                <a:extLst>
                  <a:ext uri="{FF2B5EF4-FFF2-40B4-BE49-F238E27FC236}">
                    <a16:creationId xmlns:a16="http://schemas.microsoft.com/office/drawing/2014/main" id="{F7B397C2-9AC2-B1D9-0DEE-D586A31A2A9F}"/>
                  </a:ext>
                </a:extLst>
              </p:cNvPr>
              <p:cNvSpPr txBox="1">
                <a:spLocks noRot="1" noChangeAspect="1" noMove="1" noResize="1" noEditPoints="1" noAdjustHandles="1" noChangeArrowheads="1" noChangeShapeType="1" noTextEdit="1"/>
              </p:cNvSpPr>
              <p:nvPr/>
            </p:nvSpPr>
            <p:spPr>
              <a:xfrm>
                <a:off x="3574981" y="9987194"/>
                <a:ext cx="5459380" cy="1877431"/>
              </a:xfrm>
              <a:prstGeom prst="rect">
                <a:avLst/>
              </a:prstGeom>
              <a:blipFill>
                <a:blip r:embed="rId8"/>
                <a:stretch>
                  <a:fillRect l="-5104" t="-4027" r="-4408" b="-13423"/>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C61F2AEC-C5BC-F796-5605-DD508A243B10}"/>
                  </a:ext>
                </a:extLst>
              </p:cNvPr>
              <p:cNvSpPr txBox="1"/>
              <p:nvPr/>
            </p:nvSpPr>
            <p:spPr>
              <a:xfrm>
                <a:off x="4939436" y="7708995"/>
                <a:ext cx="3134826"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kumimoji="0" lang="en-US" sz="6600" b="1" i="0" u="none" strike="noStrike" cap="none" spc="0" normalizeH="0" baseline="0" dirty="0">
                    <a:ln>
                      <a:noFill/>
                    </a:ln>
                    <a:solidFill>
                      <a:srgbClr val="000000"/>
                    </a:solidFill>
                    <a:effectLst/>
                    <a:uFillTx/>
                    <a:ea typeface="+mn-ea"/>
                    <a:cs typeface="+mn-cs"/>
                    <a:sym typeface="Calibri"/>
                  </a:rPr>
                  <a:t>Signer </a:t>
                </a:r>
                <a14:m>
                  <m:oMath xmlns:m="http://schemas.openxmlformats.org/officeDocument/2006/math">
                    <m:r>
                      <a:rPr kumimoji="0" lang="en-US" sz="6600" b="1"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𝟏</m:t>
                    </m:r>
                  </m:oMath>
                </a14:m>
                <a:endParaRPr kumimoji="0" lang="en-US" sz="6600" b="1" i="0" u="none" strike="noStrike" cap="none" spc="0" normalizeH="0" baseline="0" dirty="0">
                  <a:ln>
                    <a:noFill/>
                  </a:ln>
                  <a:solidFill>
                    <a:srgbClr val="000000"/>
                  </a:solidFill>
                  <a:effectLst/>
                  <a:uFillTx/>
                  <a:ea typeface="+mn-ea"/>
                  <a:cs typeface="+mn-cs"/>
                  <a:sym typeface="Calibri"/>
                </a:endParaRPr>
              </a:p>
            </p:txBody>
          </p:sp>
        </mc:Choice>
        <mc:Fallback xmlns="">
          <p:sp>
            <p:nvSpPr>
              <p:cNvPr id="46" name="TextBox 45">
                <a:extLst>
                  <a:ext uri="{FF2B5EF4-FFF2-40B4-BE49-F238E27FC236}">
                    <a16:creationId xmlns:a16="http://schemas.microsoft.com/office/drawing/2014/main" id="{C61F2AEC-C5BC-F796-5605-DD508A243B10}"/>
                  </a:ext>
                </a:extLst>
              </p:cNvPr>
              <p:cNvSpPr txBox="1">
                <a:spLocks noRot="1" noChangeAspect="1" noMove="1" noResize="1" noEditPoints="1" noAdjustHandles="1" noChangeArrowheads="1" noChangeShapeType="1" noTextEdit="1"/>
              </p:cNvSpPr>
              <p:nvPr/>
            </p:nvSpPr>
            <p:spPr>
              <a:xfrm>
                <a:off x="4939436" y="7708995"/>
                <a:ext cx="3134826" cy="1261878"/>
              </a:xfrm>
              <a:prstGeom prst="rect">
                <a:avLst/>
              </a:prstGeom>
              <a:blipFill>
                <a:blip r:embed="rId9"/>
                <a:stretch>
                  <a:fillRect l="-12097" t="-11000" r="-4435" b="-29000"/>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5241AD95-9E14-80FA-260D-03C7A580924E}"/>
                  </a:ext>
                </a:extLst>
              </p:cNvPr>
              <p:cNvSpPr txBox="1"/>
              <p:nvPr/>
            </p:nvSpPr>
            <p:spPr>
              <a:xfrm>
                <a:off x="5492465" y="8752477"/>
                <a:ext cx="1556895"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rPr>
                        <m:t>𝑠</m:t>
                      </m:r>
                      <m:sSub>
                        <m:sSubPr>
                          <m:ctrlPr>
                            <a:rPr lang="en-US" sz="6000" i="1">
                              <a:latin typeface="Cambria Math" panose="02040503050406030204" pitchFamily="18" charset="0"/>
                            </a:rPr>
                          </m:ctrlPr>
                        </m:sSubPr>
                        <m:e>
                          <m:r>
                            <a:rPr lang="en-US" sz="6000" i="1">
                              <a:latin typeface="Cambria Math" panose="02040503050406030204" pitchFamily="18" charset="0"/>
                            </a:rPr>
                            <m:t>𝑘</m:t>
                          </m:r>
                        </m:e>
                        <m:sub>
                          <m:r>
                            <a:rPr lang="en-US" sz="6000" b="0" i="1" smtClean="0">
                              <a:latin typeface="Cambria Math" panose="02040503050406030204" pitchFamily="18" charset="0"/>
                            </a:rPr>
                            <m:t>1</m:t>
                          </m:r>
                        </m:sub>
                      </m:sSub>
                    </m:oMath>
                  </m:oMathPara>
                </a14:m>
                <a:endParaRPr lang="en-US" sz="6000" dirty="0"/>
              </a:p>
            </p:txBody>
          </p:sp>
        </mc:Choice>
        <mc:Fallback xmlns="">
          <p:sp>
            <p:nvSpPr>
              <p:cNvPr id="48" name="TextBox 47">
                <a:extLst>
                  <a:ext uri="{FF2B5EF4-FFF2-40B4-BE49-F238E27FC236}">
                    <a16:creationId xmlns:a16="http://schemas.microsoft.com/office/drawing/2014/main" id="{5241AD95-9E14-80FA-260D-03C7A580924E}"/>
                  </a:ext>
                </a:extLst>
              </p:cNvPr>
              <p:cNvSpPr txBox="1">
                <a:spLocks noRot="1" noChangeAspect="1" noMove="1" noResize="1" noEditPoints="1" noAdjustHandles="1" noChangeArrowheads="1" noChangeShapeType="1" noTextEdit="1"/>
              </p:cNvSpPr>
              <p:nvPr/>
            </p:nvSpPr>
            <p:spPr>
              <a:xfrm>
                <a:off x="5492465" y="8752477"/>
                <a:ext cx="1556895" cy="1169545"/>
              </a:xfrm>
              <a:prstGeom prst="rect">
                <a:avLst/>
              </a:prstGeom>
              <a:blipFill>
                <a:blip r:embed="rId10"/>
                <a:stretch>
                  <a:fillRect/>
                </a:stretch>
              </a:blipFill>
              <a:ln w="25400" cap="flat">
                <a:noFill/>
                <a:miter lim="400000"/>
              </a:ln>
              <a:effectLst/>
            </p:spPr>
            <p:txBody>
              <a:bodyPr/>
              <a:lstStyle/>
              <a:p>
                <a:r>
                  <a:rPr lang="en-US">
                    <a:noFill/>
                  </a:rPr>
                  <a:t> </a:t>
                </a:r>
              </a:p>
            </p:txBody>
          </p:sp>
        </mc:Fallback>
      </mc:AlternateContent>
      <p:pic>
        <p:nvPicPr>
          <p:cNvPr id="49" name="Picture 48">
            <a:extLst>
              <a:ext uri="{FF2B5EF4-FFF2-40B4-BE49-F238E27FC236}">
                <a16:creationId xmlns:a16="http://schemas.microsoft.com/office/drawing/2014/main" id="{E6EF8CBA-83BB-6F40-427D-88EF2EA64CC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5042026" y="5008333"/>
            <a:ext cx="2692400" cy="3175000"/>
          </a:xfrm>
          <a:prstGeom prst="rect">
            <a:avLst/>
          </a:prstGeom>
        </p:spPr>
      </p:pic>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0020EC81-0BD3-DEA2-BF48-65D6992234D1}"/>
                  </a:ext>
                </a:extLst>
              </p:cNvPr>
              <p:cNvSpPr txBox="1"/>
              <p:nvPr/>
            </p:nvSpPr>
            <p:spPr>
              <a:xfrm>
                <a:off x="9555629" y="12344633"/>
                <a:ext cx="3134826"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kumimoji="0" lang="en-US" sz="6600" b="1" i="0" u="none" strike="noStrike" cap="none" spc="0" normalizeH="0" baseline="0" dirty="0">
                    <a:ln>
                      <a:noFill/>
                    </a:ln>
                    <a:solidFill>
                      <a:srgbClr val="000000"/>
                    </a:solidFill>
                    <a:effectLst/>
                    <a:uFillTx/>
                    <a:ea typeface="+mn-ea"/>
                    <a:cs typeface="+mn-cs"/>
                    <a:sym typeface="Calibri"/>
                  </a:rPr>
                  <a:t>Signer </a:t>
                </a:r>
                <a14:m>
                  <m:oMath xmlns:m="http://schemas.openxmlformats.org/officeDocument/2006/math">
                    <m:r>
                      <a:rPr kumimoji="0" lang="en-US" sz="6600" b="1"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𝟐</m:t>
                    </m:r>
                  </m:oMath>
                </a14:m>
                <a:endParaRPr kumimoji="0" lang="en-US" sz="6600" b="1" i="0" u="none" strike="noStrike" cap="none" spc="0" normalizeH="0" baseline="0" dirty="0">
                  <a:ln>
                    <a:noFill/>
                  </a:ln>
                  <a:solidFill>
                    <a:srgbClr val="000000"/>
                  </a:solidFill>
                  <a:effectLst/>
                  <a:uFillTx/>
                  <a:ea typeface="+mn-ea"/>
                  <a:cs typeface="+mn-cs"/>
                  <a:sym typeface="Calibri"/>
                </a:endParaRPr>
              </a:p>
            </p:txBody>
          </p:sp>
        </mc:Choice>
        <mc:Fallback xmlns="">
          <p:sp>
            <p:nvSpPr>
              <p:cNvPr id="50" name="TextBox 49">
                <a:extLst>
                  <a:ext uri="{FF2B5EF4-FFF2-40B4-BE49-F238E27FC236}">
                    <a16:creationId xmlns:a16="http://schemas.microsoft.com/office/drawing/2014/main" id="{0020EC81-0BD3-DEA2-BF48-65D6992234D1}"/>
                  </a:ext>
                </a:extLst>
              </p:cNvPr>
              <p:cNvSpPr txBox="1">
                <a:spLocks noRot="1" noChangeAspect="1" noMove="1" noResize="1" noEditPoints="1" noAdjustHandles="1" noChangeArrowheads="1" noChangeShapeType="1" noTextEdit="1"/>
              </p:cNvSpPr>
              <p:nvPr/>
            </p:nvSpPr>
            <p:spPr>
              <a:xfrm>
                <a:off x="9555629" y="12344633"/>
                <a:ext cx="3134826" cy="1261878"/>
              </a:xfrm>
              <a:prstGeom prst="rect">
                <a:avLst/>
              </a:prstGeom>
              <a:blipFill>
                <a:blip r:embed="rId13"/>
                <a:stretch>
                  <a:fillRect l="-12097" t="-11000" r="-4032" b="-29000"/>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A7284E5C-60FB-BAB5-C873-4E27EE1A63FB}"/>
                  </a:ext>
                </a:extLst>
              </p:cNvPr>
              <p:cNvSpPr txBox="1"/>
              <p:nvPr/>
            </p:nvSpPr>
            <p:spPr>
              <a:xfrm>
                <a:off x="4135461" y="15939824"/>
                <a:ext cx="3176505"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kumimoji="0" lang="en-US" sz="6600" b="1" i="0" u="none" strike="noStrike" cap="none" spc="0" normalizeH="0" baseline="0" dirty="0">
                    <a:ln>
                      <a:noFill/>
                    </a:ln>
                    <a:solidFill>
                      <a:srgbClr val="000000"/>
                    </a:solidFill>
                    <a:effectLst/>
                    <a:uFillTx/>
                    <a:ea typeface="+mn-ea"/>
                    <a:cs typeface="+mn-cs"/>
                    <a:sym typeface="Calibri"/>
                  </a:rPr>
                  <a:t>Signer </a:t>
                </a:r>
                <a14:m>
                  <m:oMath xmlns:m="http://schemas.openxmlformats.org/officeDocument/2006/math">
                    <m:r>
                      <a:rPr kumimoji="0" lang="en-US" sz="6600" b="1"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𝒏</m:t>
                    </m:r>
                  </m:oMath>
                </a14:m>
                <a:endParaRPr kumimoji="0" lang="en-US" sz="6600" b="1" i="0" u="none" strike="noStrike" cap="none" spc="0" normalizeH="0" baseline="0" dirty="0">
                  <a:ln>
                    <a:noFill/>
                  </a:ln>
                  <a:solidFill>
                    <a:srgbClr val="000000"/>
                  </a:solidFill>
                  <a:effectLst/>
                  <a:uFillTx/>
                  <a:ea typeface="+mn-ea"/>
                  <a:cs typeface="+mn-cs"/>
                  <a:sym typeface="Calibri"/>
                </a:endParaRPr>
              </a:p>
            </p:txBody>
          </p:sp>
        </mc:Choice>
        <mc:Fallback xmlns="">
          <p:sp>
            <p:nvSpPr>
              <p:cNvPr id="52" name="TextBox 51">
                <a:extLst>
                  <a:ext uri="{FF2B5EF4-FFF2-40B4-BE49-F238E27FC236}">
                    <a16:creationId xmlns:a16="http://schemas.microsoft.com/office/drawing/2014/main" id="{A7284E5C-60FB-BAB5-C873-4E27EE1A63FB}"/>
                  </a:ext>
                </a:extLst>
              </p:cNvPr>
              <p:cNvSpPr txBox="1">
                <a:spLocks noRot="1" noChangeAspect="1" noMove="1" noResize="1" noEditPoints="1" noAdjustHandles="1" noChangeArrowheads="1" noChangeShapeType="1" noTextEdit="1"/>
              </p:cNvSpPr>
              <p:nvPr/>
            </p:nvSpPr>
            <p:spPr>
              <a:xfrm>
                <a:off x="4135461" y="15939824"/>
                <a:ext cx="3176505" cy="1261878"/>
              </a:xfrm>
              <a:prstGeom prst="rect">
                <a:avLst/>
              </a:prstGeom>
              <a:blipFill>
                <a:blip r:embed="rId14"/>
                <a:stretch>
                  <a:fillRect l="-11952" t="-11000" r="-1992" b="-29000"/>
                </a:stretch>
              </a:blipFill>
              <a:ln w="25400" cap="flat">
                <a:noFill/>
                <a:miter lim="400000"/>
              </a:ln>
              <a:effectLst/>
            </p:spPr>
            <p:txBody>
              <a:bodyPr/>
              <a:lstStyle/>
              <a:p>
                <a:r>
                  <a:rPr lang="en-US">
                    <a:noFill/>
                  </a:rPr>
                  <a:t> </a:t>
                </a:r>
              </a:p>
            </p:txBody>
          </p:sp>
        </mc:Fallback>
      </mc:AlternateContent>
      <p:pic>
        <p:nvPicPr>
          <p:cNvPr id="53" name="Picture 52">
            <a:extLst>
              <a:ext uri="{FF2B5EF4-FFF2-40B4-BE49-F238E27FC236}">
                <a16:creationId xmlns:a16="http://schemas.microsoft.com/office/drawing/2014/main" id="{AC9C03A7-2D7B-178B-178F-E3CDCB423C55}"/>
              </a:ext>
            </a:extLst>
          </p:cNvPr>
          <p:cNvPicPr>
            <a:picLocks noChangeAspect="1"/>
          </p:cNvPicPr>
          <p:nvPr/>
        </p:nvPicPr>
        <p:blipFill>
          <a:blip r:embed="rId11">
            <a:extLst>
              <a:ext uri="{BEBA8EAE-BF5A-486C-A8C5-ECC9F3942E4B}">
                <a14:imgProps xmlns:a14="http://schemas.microsoft.com/office/drawing/2010/main">
                  <a14:imgLayer r:embed="rId15">
                    <a14:imgEffect>
                      <a14:backgroundRemoval t="10000" b="90000" l="10000" r="90000"/>
                    </a14:imgEffect>
                  </a14:imgLayer>
                </a14:imgProps>
              </a:ext>
            </a:extLst>
          </a:blip>
          <a:stretch>
            <a:fillRect/>
          </a:stretch>
        </p:blipFill>
        <p:spPr>
          <a:xfrm>
            <a:off x="4238051" y="13239162"/>
            <a:ext cx="2692400" cy="3175000"/>
          </a:xfrm>
          <a:prstGeom prst="rect">
            <a:avLst/>
          </a:prstGeom>
        </p:spPr>
      </p:pic>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7EF44B6-D9FE-789D-E9AF-FE0B506CF40D}"/>
                  </a:ext>
                </a:extLst>
              </p:cNvPr>
              <p:cNvSpPr txBox="1"/>
              <p:nvPr/>
            </p:nvSpPr>
            <p:spPr>
              <a:xfrm>
                <a:off x="10132100" y="13423068"/>
                <a:ext cx="1744638"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6000" i="1">
                          <a:latin typeface="Cambria Math" panose="02040503050406030204" pitchFamily="18" charset="0"/>
                        </a:rPr>
                        <m:t> </m:t>
                      </m:r>
                      <m:r>
                        <a:rPr lang="en-US" sz="6000" i="1">
                          <a:latin typeface="Cambria Math" panose="02040503050406030204" pitchFamily="18" charset="0"/>
                        </a:rPr>
                        <m:t>𝑠</m:t>
                      </m:r>
                      <m:sSub>
                        <m:sSubPr>
                          <m:ctrlPr>
                            <a:rPr lang="en-US" sz="6000" i="1">
                              <a:latin typeface="Cambria Math" panose="02040503050406030204" pitchFamily="18" charset="0"/>
                            </a:rPr>
                          </m:ctrlPr>
                        </m:sSubPr>
                        <m:e>
                          <m:r>
                            <a:rPr lang="en-US" sz="6000" i="1">
                              <a:latin typeface="Cambria Math" panose="02040503050406030204" pitchFamily="18" charset="0"/>
                            </a:rPr>
                            <m:t>𝑘</m:t>
                          </m:r>
                        </m:e>
                        <m:sub>
                          <m:r>
                            <a:rPr lang="en-US" sz="6000" b="0" i="1" smtClean="0">
                              <a:latin typeface="Cambria Math" panose="02040503050406030204" pitchFamily="18" charset="0"/>
                            </a:rPr>
                            <m:t>2</m:t>
                          </m:r>
                        </m:sub>
                      </m:sSub>
                    </m:oMath>
                  </m:oMathPara>
                </a14:m>
                <a:endParaRPr lang="en-US" sz="6000" dirty="0"/>
              </a:p>
            </p:txBody>
          </p:sp>
        </mc:Choice>
        <mc:Fallback xmlns="">
          <p:sp>
            <p:nvSpPr>
              <p:cNvPr id="54" name="TextBox 53">
                <a:extLst>
                  <a:ext uri="{FF2B5EF4-FFF2-40B4-BE49-F238E27FC236}">
                    <a16:creationId xmlns:a16="http://schemas.microsoft.com/office/drawing/2014/main" id="{E7EF44B6-D9FE-789D-E9AF-FE0B506CF40D}"/>
                  </a:ext>
                </a:extLst>
              </p:cNvPr>
              <p:cNvSpPr txBox="1">
                <a:spLocks noRot="1" noChangeAspect="1" noMove="1" noResize="1" noEditPoints="1" noAdjustHandles="1" noChangeArrowheads="1" noChangeShapeType="1" noTextEdit="1"/>
              </p:cNvSpPr>
              <p:nvPr/>
            </p:nvSpPr>
            <p:spPr>
              <a:xfrm>
                <a:off x="10132100" y="13423068"/>
                <a:ext cx="1744638" cy="1169545"/>
              </a:xfrm>
              <a:prstGeom prst="rect">
                <a:avLst/>
              </a:prstGeom>
              <a:blipFill>
                <a:blip r:embed="rId16"/>
                <a:stretch>
                  <a:fillRect l="-9353" b="-17021"/>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D0A440B-0315-CF32-B3A6-64CA15D9BCC6}"/>
                  </a:ext>
                </a:extLst>
              </p:cNvPr>
              <p:cNvSpPr txBox="1"/>
              <p:nvPr/>
            </p:nvSpPr>
            <p:spPr>
              <a:xfrm>
                <a:off x="4680258" y="17109369"/>
                <a:ext cx="1624413"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6000" i="1">
                          <a:latin typeface="Cambria Math" panose="02040503050406030204" pitchFamily="18" charset="0"/>
                        </a:rPr>
                        <m:t>𝑠</m:t>
                      </m:r>
                      <m:sSub>
                        <m:sSubPr>
                          <m:ctrlPr>
                            <a:rPr lang="en-US" sz="6000" i="1">
                              <a:latin typeface="Cambria Math" panose="02040503050406030204" pitchFamily="18" charset="0"/>
                            </a:rPr>
                          </m:ctrlPr>
                        </m:sSubPr>
                        <m:e>
                          <m:r>
                            <a:rPr lang="en-US" sz="6000" i="1">
                              <a:latin typeface="Cambria Math" panose="02040503050406030204" pitchFamily="18" charset="0"/>
                            </a:rPr>
                            <m:t>𝑘</m:t>
                          </m:r>
                        </m:e>
                        <m:sub>
                          <m:r>
                            <a:rPr lang="en-US" sz="6000" b="0" i="1" smtClean="0">
                              <a:latin typeface="Cambria Math" panose="02040503050406030204" pitchFamily="18" charset="0"/>
                            </a:rPr>
                            <m:t>𝑛</m:t>
                          </m:r>
                        </m:sub>
                      </m:sSub>
                    </m:oMath>
                  </m:oMathPara>
                </a14:m>
                <a:endParaRPr lang="en-US" sz="6000" dirty="0"/>
              </a:p>
            </p:txBody>
          </p:sp>
        </mc:Choice>
        <mc:Fallback xmlns="">
          <p:sp>
            <p:nvSpPr>
              <p:cNvPr id="55" name="TextBox 54">
                <a:extLst>
                  <a:ext uri="{FF2B5EF4-FFF2-40B4-BE49-F238E27FC236}">
                    <a16:creationId xmlns:a16="http://schemas.microsoft.com/office/drawing/2014/main" id="{5D0A440B-0315-CF32-B3A6-64CA15D9BCC6}"/>
                  </a:ext>
                </a:extLst>
              </p:cNvPr>
              <p:cNvSpPr txBox="1">
                <a:spLocks noRot="1" noChangeAspect="1" noMove="1" noResize="1" noEditPoints="1" noAdjustHandles="1" noChangeArrowheads="1" noChangeShapeType="1" noTextEdit="1"/>
              </p:cNvSpPr>
              <p:nvPr/>
            </p:nvSpPr>
            <p:spPr>
              <a:xfrm>
                <a:off x="4680258" y="17109369"/>
                <a:ext cx="1624413" cy="1169545"/>
              </a:xfrm>
              <a:prstGeom prst="rect">
                <a:avLst/>
              </a:prstGeom>
              <a:blipFill>
                <a:blip r:embed="rId17"/>
                <a:stretch>
                  <a:fillRect/>
                </a:stretch>
              </a:blipFill>
              <a:ln w="25400" cap="flat">
                <a:noFill/>
                <a:miter lim="400000"/>
              </a:ln>
              <a:effectLst/>
            </p:spPr>
            <p:txBody>
              <a:bodyPr/>
              <a:lstStyle/>
              <a:p>
                <a:r>
                  <a:rPr lang="en-US">
                    <a:noFill/>
                  </a:rPr>
                  <a:t> </a:t>
                </a:r>
              </a:p>
            </p:txBody>
          </p:sp>
        </mc:Fallback>
      </mc:AlternateContent>
      <p:cxnSp>
        <p:nvCxnSpPr>
          <p:cNvPr id="57" name="Straight Arrow Connector 56">
            <a:extLst>
              <a:ext uri="{FF2B5EF4-FFF2-40B4-BE49-F238E27FC236}">
                <a16:creationId xmlns:a16="http://schemas.microsoft.com/office/drawing/2014/main" id="{8CB1AB59-6713-EC79-5269-3457D79F6466}"/>
              </a:ext>
            </a:extLst>
          </p:cNvPr>
          <p:cNvCxnSpPr>
            <a:cxnSpLocks/>
          </p:cNvCxnSpPr>
          <p:nvPr/>
        </p:nvCxnSpPr>
        <p:spPr>
          <a:xfrm flipH="1">
            <a:off x="7329504" y="12508498"/>
            <a:ext cx="1758580" cy="2277527"/>
          </a:xfrm>
          <a:prstGeom prst="straightConnector1">
            <a:avLst/>
          </a:prstGeom>
          <a:noFill/>
          <a:ln w="1016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59" name="Straight Arrow Connector 58">
            <a:extLst>
              <a:ext uri="{FF2B5EF4-FFF2-40B4-BE49-F238E27FC236}">
                <a16:creationId xmlns:a16="http://schemas.microsoft.com/office/drawing/2014/main" id="{E9B60ED2-5596-BFE8-8AD8-3D818207187D}"/>
              </a:ext>
            </a:extLst>
          </p:cNvPr>
          <p:cNvCxnSpPr>
            <a:cxnSpLocks/>
          </p:cNvCxnSpPr>
          <p:nvPr/>
        </p:nvCxnSpPr>
        <p:spPr>
          <a:xfrm flipH="1">
            <a:off x="7363723" y="13259370"/>
            <a:ext cx="1758580" cy="2277527"/>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pic>
        <p:nvPicPr>
          <p:cNvPr id="60" name="Picture 59">
            <a:extLst>
              <a:ext uri="{FF2B5EF4-FFF2-40B4-BE49-F238E27FC236}">
                <a16:creationId xmlns:a16="http://schemas.microsoft.com/office/drawing/2014/main" id="{6A74CA97-E464-A794-B689-00348E703C23}"/>
              </a:ext>
            </a:extLst>
          </p:cNvPr>
          <p:cNvPicPr>
            <a:picLocks noChangeAspect="1"/>
          </p:cNvPicPr>
          <p:nvPr/>
        </p:nvPicPr>
        <p:blipFill>
          <a:blip r:embed="rId11">
            <a:extLst>
              <a:ext uri="{BEBA8EAE-BF5A-486C-A8C5-ECC9F3942E4B}">
                <a14:imgProps xmlns:a14="http://schemas.microsoft.com/office/drawing/2010/main">
                  <a14:imgLayer r:embed="rId18">
                    <a14:imgEffect>
                      <a14:backgroundRemoval t="10000" b="90000" l="10000" r="90000"/>
                    </a14:imgEffect>
                  </a14:imgLayer>
                </a14:imgProps>
              </a:ext>
            </a:extLst>
          </a:blip>
          <a:stretch>
            <a:fillRect/>
          </a:stretch>
        </p:blipFill>
        <p:spPr>
          <a:xfrm>
            <a:off x="9658219" y="9643971"/>
            <a:ext cx="2692400" cy="3175000"/>
          </a:xfrm>
          <a:prstGeom prst="rect">
            <a:avLst/>
          </a:prstGeom>
        </p:spPr>
      </p:pic>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B31B6907-A7E4-4594-A1B7-F035E4C10051}"/>
                  </a:ext>
                </a:extLst>
              </p:cNvPr>
              <p:cNvSpPr txBox="1"/>
              <p:nvPr/>
            </p:nvSpPr>
            <p:spPr>
              <a:xfrm rot="935179">
                <a:off x="5584251" y="11771094"/>
                <a:ext cx="834518"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000000"/>
                    </a:solidFill>
                    <a:effectLst/>
                    <a:uFillTx/>
                    <a:latin typeface="+mn-lt"/>
                    <a:ea typeface="+mn-ea"/>
                    <a:cs typeface="+mn-cs"/>
                    <a:sym typeface="Calibri"/>
                  </a:rPr>
                  <a:t> </a:t>
                </a:r>
                <a14:m>
                  <m:oMath xmlns:m="http://schemas.openxmlformats.org/officeDocument/2006/math">
                    <m: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a14:m>
                <a:r>
                  <a:rPr kumimoji="0" lang="en-US" sz="6000" b="0" i="0" u="none" strike="noStrike" cap="none" spc="0" normalizeH="0" baseline="0" dirty="0">
                    <a:ln>
                      <a:noFill/>
                    </a:ln>
                    <a:solidFill>
                      <a:srgbClr val="000000"/>
                    </a:solidFill>
                    <a:effectLst/>
                    <a:uFillTx/>
                    <a:latin typeface="+mn-lt"/>
                    <a:ea typeface="+mn-ea"/>
                    <a:cs typeface="+mn-cs"/>
                    <a:sym typeface="Calibri"/>
                  </a:rPr>
                  <a:t> </a:t>
                </a:r>
              </a:p>
            </p:txBody>
          </p:sp>
        </mc:Choice>
        <mc:Fallback xmlns="">
          <p:sp>
            <p:nvSpPr>
              <p:cNvPr id="61" name="TextBox 60">
                <a:extLst>
                  <a:ext uri="{FF2B5EF4-FFF2-40B4-BE49-F238E27FC236}">
                    <a16:creationId xmlns:a16="http://schemas.microsoft.com/office/drawing/2014/main" id="{B31B6907-A7E4-4594-A1B7-F035E4C10051}"/>
                  </a:ext>
                </a:extLst>
              </p:cNvPr>
              <p:cNvSpPr txBox="1">
                <a:spLocks noRot="1" noChangeAspect="1" noMove="1" noResize="1" noEditPoints="1" noAdjustHandles="1" noChangeArrowheads="1" noChangeShapeType="1" noTextEdit="1"/>
              </p:cNvSpPr>
              <p:nvPr/>
            </p:nvSpPr>
            <p:spPr>
              <a:xfrm rot="935179">
                <a:off x="5584251" y="11771094"/>
                <a:ext cx="834518" cy="1169545"/>
              </a:xfrm>
              <a:prstGeom prst="rect">
                <a:avLst/>
              </a:prstGeom>
              <a:blipFill>
                <a:blip r:embed="rId19"/>
                <a:stretch>
                  <a:fillRect/>
                </a:stretch>
              </a:blipFill>
              <a:ln w="25400" cap="flat">
                <a:noFill/>
                <a:miter lim="400000"/>
              </a:ln>
              <a:effectLst/>
            </p:spPr>
            <p:txBody>
              <a:bodyPr/>
              <a:lstStyle/>
              <a:p>
                <a:r>
                  <a:rPr lang="en-US">
                    <a:noFill/>
                  </a:rPr>
                  <a:t> </a:t>
                </a:r>
              </a:p>
            </p:txBody>
          </p:sp>
        </mc:Fallback>
      </mc:AlternateContent>
      <p:pic>
        <p:nvPicPr>
          <p:cNvPr id="67" name="Picture 66">
            <a:extLst>
              <a:ext uri="{FF2B5EF4-FFF2-40B4-BE49-F238E27FC236}">
                <a16:creationId xmlns:a16="http://schemas.microsoft.com/office/drawing/2014/main" id="{E634C401-2155-474E-B750-098488627BD2}"/>
              </a:ext>
            </a:extLst>
          </p:cNvPr>
          <p:cNvPicPr>
            <a:picLocks noChangeAspect="1"/>
          </p:cNvPicPr>
          <p:nvPr/>
        </p:nvPicPr>
        <p:blipFill>
          <a:blip r:embed="rId20"/>
          <a:stretch>
            <a:fillRect/>
          </a:stretch>
        </p:blipFill>
        <p:spPr>
          <a:xfrm>
            <a:off x="18228159" y="8455427"/>
            <a:ext cx="3515477" cy="3865359"/>
          </a:xfrm>
          <a:prstGeom prst="rect">
            <a:avLst/>
          </a:prstGeom>
        </p:spPr>
      </p:pic>
      <p:sp>
        <p:nvSpPr>
          <p:cNvPr id="68" name="TextBox 67">
            <a:extLst>
              <a:ext uri="{FF2B5EF4-FFF2-40B4-BE49-F238E27FC236}">
                <a16:creationId xmlns:a16="http://schemas.microsoft.com/office/drawing/2014/main" id="{5857F91C-A0E8-90A4-6CB7-E6128EFED95D}"/>
              </a:ext>
            </a:extLst>
          </p:cNvPr>
          <p:cNvSpPr txBox="1"/>
          <p:nvPr/>
        </p:nvSpPr>
        <p:spPr>
          <a:xfrm>
            <a:off x="18655376" y="11871242"/>
            <a:ext cx="2859110"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lang="en-US" sz="6600" b="1" dirty="0"/>
              <a:t>User</a:t>
            </a:r>
            <a:r>
              <a:rPr lang="en-US" sz="6000" dirty="0"/>
              <a:t>: m</a:t>
            </a:r>
            <a:endParaRPr kumimoji="0" lang="en-US" sz="6000" i="0" u="none" strike="noStrike" cap="none" spc="0" normalizeH="0" baseline="0" dirty="0">
              <a:ln>
                <a:noFill/>
              </a:ln>
              <a:solidFill>
                <a:srgbClr val="000000"/>
              </a:solidFill>
              <a:effectLst/>
              <a:uFillTx/>
              <a:ea typeface="+mn-ea"/>
              <a:cs typeface="+mn-cs"/>
              <a:sym typeface="Calibri"/>
            </a:endParaRPr>
          </a:p>
        </p:txBody>
      </p:sp>
      <p:sp>
        <p:nvSpPr>
          <p:cNvPr id="74" name="Rounded Rectangle 73">
            <a:extLst>
              <a:ext uri="{FF2B5EF4-FFF2-40B4-BE49-F238E27FC236}">
                <a16:creationId xmlns:a16="http://schemas.microsoft.com/office/drawing/2014/main" id="{FA9E499C-3BA5-016E-BD6B-0BAE4ADEEA6B}"/>
              </a:ext>
            </a:extLst>
          </p:cNvPr>
          <p:cNvSpPr/>
          <p:nvPr/>
        </p:nvSpPr>
        <p:spPr>
          <a:xfrm>
            <a:off x="24086724" y="9282461"/>
            <a:ext cx="6834092" cy="7516652"/>
          </a:xfrm>
          <a:prstGeom prst="roundRect">
            <a:avLst>
              <a:gd name="adj" fmla="val 6617"/>
            </a:avLst>
          </a:prstGeom>
          <a:solidFill>
            <a:srgbClr val="FFCCE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76" name="TextBox 75">
            <a:extLst>
              <a:ext uri="{FF2B5EF4-FFF2-40B4-BE49-F238E27FC236}">
                <a16:creationId xmlns:a16="http://schemas.microsoft.com/office/drawing/2014/main" id="{AA567D3D-6996-74A8-349A-02D8C92D127E}"/>
              </a:ext>
            </a:extLst>
          </p:cNvPr>
          <p:cNvSpPr txBox="1"/>
          <p:nvPr/>
        </p:nvSpPr>
        <p:spPr>
          <a:xfrm>
            <a:off x="24481473" y="13983941"/>
            <a:ext cx="6439343" cy="246220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lang="en-US" sz="7200" dirty="0"/>
              <a:t>NIST and IETF</a:t>
            </a:r>
          </a:p>
          <a:p>
            <a:pPr marL="0" marR="0" indent="0" algn="l" defTabSz="2709333" rtl="0" fontAlgn="auto" latinLnBrk="0" hangingPunct="0">
              <a:lnSpc>
                <a:spcPct val="100000"/>
              </a:lnSpc>
              <a:spcBef>
                <a:spcPts val="0"/>
              </a:spcBef>
              <a:spcAft>
                <a:spcPts val="0"/>
              </a:spcAft>
              <a:buClrTx/>
              <a:buSzTx/>
              <a:buFontTx/>
              <a:buNone/>
              <a:tabLst/>
            </a:pPr>
            <a:r>
              <a:rPr kumimoji="0" lang="en-US" sz="7200" b="0" i="0" u="none" strike="noStrike" cap="none" spc="0" normalizeH="0" baseline="0" dirty="0">
                <a:ln>
                  <a:noFill/>
                </a:ln>
                <a:solidFill>
                  <a:srgbClr val="000000"/>
                </a:solidFill>
                <a:effectLst/>
                <a:uFillTx/>
                <a:latin typeface="+mn-lt"/>
                <a:ea typeface="+mn-ea"/>
                <a:cs typeface="+mn-cs"/>
                <a:sym typeface="Calibri"/>
              </a:rPr>
              <a:t>Standardization</a:t>
            </a:r>
          </a:p>
        </p:txBody>
      </p:sp>
      <p:pic>
        <p:nvPicPr>
          <p:cNvPr id="78" name="Picture 77" descr="Shape&#10;&#10;Description automatically generated with low confidence">
            <a:extLst>
              <a:ext uri="{FF2B5EF4-FFF2-40B4-BE49-F238E27FC236}">
                <a16:creationId xmlns:a16="http://schemas.microsoft.com/office/drawing/2014/main" id="{E16C59A9-854A-4E1C-244D-8A1DE398313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5644116" y="9935560"/>
            <a:ext cx="3724559" cy="3724559"/>
          </a:xfrm>
          <a:prstGeom prst="rect">
            <a:avLst/>
          </a:prstGeom>
        </p:spPr>
      </p:pic>
      <p:sp>
        <p:nvSpPr>
          <p:cNvPr id="3" name="Rounded Rectangle 2">
            <a:extLst>
              <a:ext uri="{FF2B5EF4-FFF2-40B4-BE49-F238E27FC236}">
                <a16:creationId xmlns:a16="http://schemas.microsoft.com/office/drawing/2014/main" id="{0CE9DA2C-CAE5-1128-9432-5007782D2134}"/>
              </a:ext>
            </a:extLst>
          </p:cNvPr>
          <p:cNvSpPr/>
          <p:nvPr/>
        </p:nvSpPr>
        <p:spPr>
          <a:xfrm>
            <a:off x="7909137" y="4676594"/>
            <a:ext cx="12404142" cy="1985750"/>
          </a:xfrm>
          <a:prstGeom prst="roundRect">
            <a:avLst>
              <a:gd name="adj" fmla="val 6617"/>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5" name="TextBox 4">
            <a:extLst>
              <a:ext uri="{FF2B5EF4-FFF2-40B4-BE49-F238E27FC236}">
                <a16:creationId xmlns:a16="http://schemas.microsoft.com/office/drawing/2014/main" id="{2B1010AC-313F-56D3-DA91-EADF7A40D4EE}"/>
              </a:ext>
            </a:extLst>
          </p:cNvPr>
          <p:cNvSpPr txBox="1"/>
          <p:nvPr/>
        </p:nvSpPr>
        <p:spPr>
          <a:xfrm>
            <a:off x="8569006" y="4975553"/>
            <a:ext cx="10868148"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lang="en-US" sz="7200" dirty="0"/>
              <a:t>Avoid single point of failure</a:t>
            </a:r>
            <a:endParaRPr kumimoji="0" lang="en-US" sz="7200" b="0" i="0" u="none" strike="noStrike" cap="none" spc="0" normalizeH="0" baseline="0" dirty="0">
              <a:ln>
                <a:noFill/>
              </a:ln>
              <a:solidFill>
                <a:srgbClr val="000000"/>
              </a:solidFill>
              <a:effectLst/>
              <a:uFillTx/>
              <a:latin typeface="+mn-lt"/>
              <a:ea typeface="+mn-ea"/>
              <a:cs typeface="+mn-cs"/>
              <a:sym typeface="Calibri"/>
            </a:endParaRPr>
          </a:p>
        </p:txBody>
      </p:sp>
      <p:sp>
        <p:nvSpPr>
          <p:cNvPr id="7" name="Rounded Rectangle 6">
            <a:extLst>
              <a:ext uri="{FF2B5EF4-FFF2-40B4-BE49-F238E27FC236}">
                <a16:creationId xmlns:a16="http://schemas.microsoft.com/office/drawing/2014/main" id="{9BE67B74-8317-847E-21A8-19E7EF354B6E}"/>
              </a:ext>
            </a:extLst>
          </p:cNvPr>
          <p:cNvSpPr/>
          <p:nvPr/>
        </p:nvSpPr>
        <p:spPr>
          <a:xfrm>
            <a:off x="24086724" y="2132887"/>
            <a:ext cx="6514125" cy="6333543"/>
          </a:xfrm>
          <a:prstGeom prst="roundRect">
            <a:avLst>
              <a:gd name="adj" fmla="val 6617"/>
            </a:avLst>
          </a:prstGeom>
          <a:solidFill>
            <a:srgbClr val="FFCCE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pic>
        <p:nvPicPr>
          <p:cNvPr id="9" name="Picture 8" descr="Shape&#10;&#10;Description automatically generated with low confidence">
            <a:extLst>
              <a:ext uri="{FF2B5EF4-FFF2-40B4-BE49-F238E27FC236}">
                <a16:creationId xmlns:a16="http://schemas.microsoft.com/office/drawing/2014/main" id="{9A10698C-D459-7178-C0F0-70459433688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5161044" y="2500357"/>
            <a:ext cx="4240370" cy="4240370"/>
          </a:xfrm>
          <a:prstGeom prst="rect">
            <a:avLst/>
          </a:prstGeom>
        </p:spPr>
      </p:pic>
      <p:sp>
        <p:nvSpPr>
          <p:cNvPr id="10" name="TextBox 9">
            <a:extLst>
              <a:ext uri="{FF2B5EF4-FFF2-40B4-BE49-F238E27FC236}">
                <a16:creationId xmlns:a16="http://schemas.microsoft.com/office/drawing/2014/main" id="{0DC8D533-0E37-6CC5-72B3-712621274CD0}"/>
              </a:ext>
            </a:extLst>
          </p:cNvPr>
          <p:cNvSpPr txBox="1"/>
          <p:nvPr/>
        </p:nvSpPr>
        <p:spPr>
          <a:xfrm>
            <a:off x="24481474" y="6834367"/>
            <a:ext cx="6119376"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lang="en-US" sz="7200" dirty="0"/>
              <a:t>Crypto Wallets</a:t>
            </a:r>
            <a:endParaRPr kumimoji="0" lang="en-US" sz="7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3CEBB7D-F08A-676C-FF59-C7D6A76F9601}"/>
                  </a:ext>
                </a:extLst>
              </p:cNvPr>
              <p:cNvSpPr txBox="1"/>
              <p:nvPr/>
            </p:nvSpPr>
            <p:spPr>
              <a:xfrm>
                <a:off x="7363723" y="17014279"/>
                <a:ext cx="23940330"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r>
                  <a:rPr kumimoji="0" lang="en-US" sz="7200" b="1" i="0" u="none" strike="noStrike" cap="none" spc="0" normalizeH="0" baseline="0" dirty="0">
                    <a:ln>
                      <a:noFill/>
                    </a:ln>
                    <a:solidFill>
                      <a:srgbClr val="000000"/>
                    </a:solidFill>
                    <a:effectLst/>
                    <a:uFillTx/>
                    <a:ea typeface="+mn-ea"/>
                    <a:cs typeface="+mn-cs"/>
                    <a:sym typeface="Calibri"/>
                  </a:rPr>
                  <a:t>Security</a:t>
                </a:r>
                <a:r>
                  <a:rPr kumimoji="0" lang="en-US" sz="7200" b="0" i="0" u="none" strike="noStrike" cap="none" spc="0" normalizeH="0" baseline="0" dirty="0">
                    <a:ln>
                      <a:noFill/>
                    </a:ln>
                    <a:solidFill>
                      <a:srgbClr val="000000"/>
                    </a:solidFill>
                    <a:effectLst/>
                    <a:uFillTx/>
                    <a:ea typeface="+mn-ea"/>
                    <a:cs typeface="+mn-cs"/>
                    <a:sym typeface="Calibri"/>
                  </a:rPr>
                  <a:t>: valid </a:t>
                </a:r>
                <a14:m>
                  <m:oMath xmlns:m="http://schemas.openxmlformats.org/officeDocument/2006/math">
                    <m:r>
                      <a:rPr kumimoji="0" lang="en-US" sz="72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𝜎</m:t>
                    </m:r>
                  </m:oMath>
                </a14:m>
                <a:r>
                  <a:rPr kumimoji="0" lang="en-US" sz="7200" b="0" i="0" u="none" strike="noStrike" cap="none" spc="0" normalizeH="0" baseline="0" dirty="0">
                    <a:ln>
                      <a:noFill/>
                    </a:ln>
                    <a:solidFill>
                      <a:srgbClr val="000000"/>
                    </a:solidFill>
                    <a:effectLst/>
                    <a:uFillTx/>
                    <a:ea typeface="+mn-ea"/>
                    <a:cs typeface="+mn-cs"/>
                    <a:sym typeface="Calibri"/>
                  </a:rPr>
                  <a:t> issued if and only if at</a:t>
                </a:r>
                <a:r>
                  <a:rPr kumimoji="0" lang="en-US" sz="7200" b="0" i="0" u="none" strike="noStrike" cap="none" spc="0" normalizeH="0" dirty="0">
                    <a:ln>
                      <a:noFill/>
                    </a:ln>
                    <a:solidFill>
                      <a:srgbClr val="000000"/>
                    </a:solidFill>
                    <a:effectLst/>
                    <a:uFillTx/>
                    <a:ea typeface="+mn-ea"/>
                    <a:cs typeface="+mn-cs"/>
                    <a:sym typeface="Calibri"/>
                  </a:rPr>
                  <a:t> least </a:t>
                </a:r>
                <a14:m>
                  <m:oMath xmlns:m="http://schemas.openxmlformats.org/officeDocument/2006/math">
                    <m:r>
                      <a:rPr kumimoji="0" lang="en-US" sz="7200" b="1" i="1" u="none" strike="noStrike" cap="none" spc="0" normalizeH="0" smtClean="0">
                        <a:ln>
                          <a:noFill/>
                        </a:ln>
                        <a:solidFill>
                          <a:srgbClr val="000000"/>
                        </a:solidFill>
                        <a:effectLst/>
                        <a:uFillTx/>
                        <a:latin typeface="Cambria Math" panose="02040503050406030204" pitchFamily="18" charset="0"/>
                        <a:ea typeface="+mn-ea"/>
                        <a:cs typeface="+mn-cs"/>
                        <a:sym typeface="Calibri"/>
                      </a:rPr>
                      <m:t>𝒕</m:t>
                    </m:r>
                  </m:oMath>
                </a14:m>
                <a:r>
                  <a:rPr lang="en-US" sz="7200" dirty="0"/>
                  <a:t> signers i</a:t>
                </a:r>
                <a:r>
                  <a:rPr kumimoji="0" lang="en-US" sz="7200" b="0" i="0" u="none" strike="noStrike" cap="none" spc="0" normalizeH="0" dirty="0">
                    <a:ln>
                      <a:noFill/>
                    </a:ln>
                    <a:solidFill>
                      <a:srgbClr val="000000"/>
                    </a:solidFill>
                    <a:effectLst/>
                    <a:uFillTx/>
                    <a:ea typeface="+mn-ea"/>
                    <a:cs typeface="+mn-cs"/>
                    <a:sym typeface="Calibri"/>
                  </a:rPr>
                  <a:t>nvolved</a:t>
                </a:r>
                <a:r>
                  <a:rPr kumimoji="0" lang="en-US" sz="7200" b="0" i="0" u="none" strike="noStrike" cap="none" spc="0" normalizeH="0" baseline="0" dirty="0">
                    <a:ln>
                      <a:noFill/>
                    </a:ln>
                    <a:solidFill>
                      <a:srgbClr val="000000"/>
                    </a:solidFill>
                    <a:effectLst/>
                    <a:uFillTx/>
                    <a:ea typeface="+mn-ea"/>
                    <a:cs typeface="+mn-cs"/>
                    <a:sym typeface="Calibri"/>
                  </a:rPr>
                  <a:t>  </a:t>
                </a:r>
              </a:p>
            </p:txBody>
          </p:sp>
        </mc:Choice>
        <mc:Fallback xmlns="">
          <p:sp>
            <p:nvSpPr>
              <p:cNvPr id="12" name="TextBox 11">
                <a:extLst>
                  <a:ext uri="{FF2B5EF4-FFF2-40B4-BE49-F238E27FC236}">
                    <a16:creationId xmlns:a16="http://schemas.microsoft.com/office/drawing/2014/main" id="{43CEBB7D-F08A-676C-FF59-C7D6A76F9601}"/>
                  </a:ext>
                </a:extLst>
              </p:cNvPr>
              <p:cNvSpPr txBox="1">
                <a:spLocks noRot="1" noChangeAspect="1" noMove="1" noResize="1" noEditPoints="1" noAdjustHandles="1" noChangeArrowheads="1" noChangeShapeType="1" noTextEdit="1"/>
              </p:cNvSpPr>
              <p:nvPr/>
            </p:nvSpPr>
            <p:spPr>
              <a:xfrm>
                <a:off x="7363723" y="17014279"/>
                <a:ext cx="23940330" cy="1354211"/>
              </a:xfrm>
              <a:prstGeom prst="rect">
                <a:avLst/>
              </a:prstGeom>
              <a:blipFill>
                <a:blip r:embed="rId23"/>
                <a:stretch>
                  <a:fillRect l="-1750" t="-10185" r="-848" b="-30556"/>
                </a:stretch>
              </a:blipFill>
              <a:ln w="254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29022591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P spid="15" grpId="0"/>
      <p:bldP spid="34" grpId="0"/>
      <p:bldP spid="35" grpId="0"/>
      <p:bldP spid="19" grpId="0"/>
      <p:bldP spid="48" grpId="0"/>
      <p:bldP spid="54" grpId="0"/>
      <p:bldP spid="55" grpId="0"/>
      <p:bldP spid="74" grpId="0" animBg="1"/>
      <p:bldP spid="76" grpId="0"/>
      <p:bldP spid="3" grpId="0" animBg="1"/>
      <p:bldP spid="5" grpId="0"/>
      <p:bldP spid="7" grpId="0" animBg="1"/>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ounded Rectangle 85">
            <a:extLst>
              <a:ext uri="{FF2B5EF4-FFF2-40B4-BE49-F238E27FC236}">
                <a16:creationId xmlns:a16="http://schemas.microsoft.com/office/drawing/2014/main" id="{F09DC5BA-FD02-3B76-27DA-66FC3A61E812}"/>
              </a:ext>
            </a:extLst>
          </p:cNvPr>
          <p:cNvSpPr/>
          <p:nvPr/>
        </p:nvSpPr>
        <p:spPr>
          <a:xfrm>
            <a:off x="2229389" y="14638871"/>
            <a:ext cx="10019796" cy="3453185"/>
          </a:xfrm>
          <a:prstGeom prst="roundRect">
            <a:avLst>
              <a:gd name="adj" fmla="val 6617"/>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63" name="Rounded Rectangle 62">
            <a:extLst>
              <a:ext uri="{FF2B5EF4-FFF2-40B4-BE49-F238E27FC236}">
                <a16:creationId xmlns:a16="http://schemas.microsoft.com/office/drawing/2014/main" id="{E2638C48-D8D1-C532-BE50-D9B83A7246EE}"/>
              </a:ext>
            </a:extLst>
          </p:cNvPr>
          <p:cNvSpPr/>
          <p:nvPr/>
        </p:nvSpPr>
        <p:spPr>
          <a:xfrm>
            <a:off x="15783344" y="3319723"/>
            <a:ext cx="11807682" cy="16200734"/>
          </a:xfrm>
          <a:prstGeom prst="roundRect">
            <a:avLst>
              <a:gd name="adj" fmla="val 6617"/>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17" name="Rounded Rectangle 16">
            <a:extLst>
              <a:ext uri="{FF2B5EF4-FFF2-40B4-BE49-F238E27FC236}">
                <a16:creationId xmlns:a16="http://schemas.microsoft.com/office/drawing/2014/main" id="{52141E54-5C9A-3988-756E-601C88352FBE}"/>
              </a:ext>
            </a:extLst>
          </p:cNvPr>
          <p:cNvSpPr/>
          <p:nvPr/>
        </p:nvSpPr>
        <p:spPr>
          <a:xfrm>
            <a:off x="6543957" y="12346620"/>
            <a:ext cx="5407921" cy="1718364"/>
          </a:xfrm>
          <a:prstGeom prst="roundRect">
            <a:avLst>
              <a:gd name="adj" fmla="val 22259"/>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14" name="Rounded Rectangle 13">
            <a:extLst>
              <a:ext uri="{FF2B5EF4-FFF2-40B4-BE49-F238E27FC236}">
                <a16:creationId xmlns:a16="http://schemas.microsoft.com/office/drawing/2014/main" id="{1CE47EFA-FC2F-DF69-6249-B8B8C0209343}"/>
              </a:ext>
            </a:extLst>
          </p:cNvPr>
          <p:cNvSpPr/>
          <p:nvPr/>
        </p:nvSpPr>
        <p:spPr>
          <a:xfrm>
            <a:off x="6221490" y="5763378"/>
            <a:ext cx="6246189" cy="3857711"/>
          </a:xfrm>
          <a:prstGeom prst="roundRect">
            <a:avLst>
              <a:gd name="adj" fmla="val 6112"/>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146525F-D62A-1079-4CBE-3F20449AF00A}"/>
                  </a:ext>
                </a:extLst>
              </p:cNvPr>
              <p:cNvSpPr txBox="1"/>
              <p:nvPr/>
            </p:nvSpPr>
            <p:spPr>
              <a:xfrm>
                <a:off x="6630870" y="7500457"/>
                <a:ext cx="5542537"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m:rPr>
                          <m:nor/>
                        </m:rPr>
                        <a:rPr kumimoji="0" lang="en-US" sz="9600" b="0" i="0" u="none" strike="noStrike" cap="none" spc="0" normalizeH="0" baseline="0" dirty="0" smtClean="0">
                          <a:ln>
                            <a:noFill/>
                          </a:ln>
                          <a:solidFill>
                            <a:srgbClr val="000000"/>
                          </a:solidFill>
                          <a:effectLst/>
                          <a:uFillTx/>
                          <a:ea typeface="+mn-ea"/>
                          <a:cs typeface="+mn-cs"/>
                          <a:sym typeface="Calibri"/>
                        </a:rPr>
                        <m:t>MS</m:t>
                      </m:r>
                      <m:r>
                        <m:rPr>
                          <m:nor/>
                        </m:rPr>
                        <a:rPr kumimoji="0" lang="en-US" sz="9600" b="0" i="0" u="none" strike="noStrike" cap="none" spc="0" normalizeH="0" baseline="0" dirty="0" smtClean="0">
                          <a:ln>
                            <a:noFill/>
                          </a:ln>
                          <a:solidFill>
                            <a:srgbClr val="000000"/>
                          </a:solidFill>
                          <a:effectLst/>
                          <a:uFillTx/>
                          <a:ea typeface="+mn-ea"/>
                          <a:cs typeface="+mn-cs"/>
                          <a:sym typeface="Calibri"/>
                        </a:rPr>
                        <m:t>/</m:t>
                      </m:r>
                      <m:r>
                        <m:rPr>
                          <m:nor/>
                        </m:rPr>
                        <a:rPr kumimoji="0" lang="en-US" sz="9600" b="0" i="0" u="none" strike="noStrike" cap="none" spc="0" normalizeH="0" baseline="0" dirty="0" smtClean="0">
                          <a:ln>
                            <a:noFill/>
                          </a:ln>
                          <a:solidFill>
                            <a:srgbClr val="000000"/>
                          </a:solidFill>
                          <a:effectLst/>
                          <a:uFillTx/>
                          <a:ea typeface="+mn-ea"/>
                          <a:cs typeface="+mn-cs"/>
                          <a:sym typeface="Calibri"/>
                        </a:rPr>
                        <m:t>TS</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𝔾</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0" name="TextBox 9">
                <a:extLst>
                  <a:ext uri="{FF2B5EF4-FFF2-40B4-BE49-F238E27FC236}">
                    <a16:creationId xmlns:a16="http://schemas.microsoft.com/office/drawing/2014/main" id="{A146525F-D62A-1079-4CBE-3F20449AF00A}"/>
                  </a:ext>
                </a:extLst>
              </p:cNvPr>
              <p:cNvSpPr txBox="1">
                <a:spLocks noRot="1" noChangeAspect="1" noMove="1" noResize="1" noEditPoints="1" noAdjustHandles="1" noChangeArrowheads="1" noChangeShapeType="1" noTextEdit="1"/>
              </p:cNvSpPr>
              <p:nvPr/>
            </p:nvSpPr>
            <p:spPr>
              <a:xfrm>
                <a:off x="6630870" y="7500457"/>
                <a:ext cx="5542537" cy="1723543"/>
              </a:xfrm>
              <a:prstGeom prst="rect">
                <a:avLst/>
              </a:prstGeom>
              <a:blipFill>
                <a:blip r:embed="rId3"/>
                <a:stretch>
                  <a:fillRect l="-4348" r="-5034" b="-21168"/>
                </a:stretch>
              </a:blipFill>
              <a:ln w="25400" cap="flat">
                <a:noFill/>
                <a:miter lim="400000"/>
              </a:ln>
              <a:effectLst/>
            </p:spPr>
            <p:txBody>
              <a:bodyPr/>
              <a:lstStyle/>
              <a:p>
                <a:r>
                  <a:rPr lang="en-US">
                    <a:noFill/>
                  </a:rPr>
                  <a:t> </a:t>
                </a:r>
              </a:p>
            </p:txBody>
          </p:sp>
        </mc:Fallback>
      </mc:AlternateContent>
      <p:sp>
        <p:nvSpPr>
          <p:cNvPr id="11" name="TextBox 10">
            <a:extLst>
              <a:ext uri="{FF2B5EF4-FFF2-40B4-BE49-F238E27FC236}">
                <a16:creationId xmlns:a16="http://schemas.microsoft.com/office/drawing/2014/main" id="{E8FEF49F-1A64-EFC9-DA9E-D451634C7F1F}"/>
              </a:ext>
            </a:extLst>
          </p:cNvPr>
          <p:cNvSpPr txBox="1"/>
          <p:nvPr/>
        </p:nvSpPr>
        <p:spPr>
          <a:xfrm>
            <a:off x="6543957" y="5763378"/>
            <a:ext cx="557780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Security of</a:t>
            </a:r>
          </a:p>
        </p:txBody>
      </p:sp>
      <p:sp>
        <p:nvSpPr>
          <p:cNvPr id="12" name="TextBox 11">
            <a:extLst>
              <a:ext uri="{FF2B5EF4-FFF2-40B4-BE49-F238E27FC236}">
                <a16:creationId xmlns:a16="http://schemas.microsoft.com/office/drawing/2014/main" id="{A67FD492-2886-F482-C5C5-E20383252D41}"/>
              </a:ext>
            </a:extLst>
          </p:cNvPr>
          <p:cNvSpPr txBox="1"/>
          <p:nvPr/>
        </p:nvSpPr>
        <p:spPr>
          <a:xfrm>
            <a:off x="6788223" y="12341440"/>
            <a:ext cx="491835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(A)OMDL</a:t>
            </a:r>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p:cxnSp>
        <p:nvCxnSpPr>
          <p:cNvPr id="18" name="Straight Arrow Connector 17">
            <a:extLst>
              <a:ext uri="{FF2B5EF4-FFF2-40B4-BE49-F238E27FC236}">
                <a16:creationId xmlns:a16="http://schemas.microsoft.com/office/drawing/2014/main" id="{D9AE5585-E71A-20B8-AF0F-39C746CF7CBE}"/>
              </a:ext>
            </a:extLst>
          </p:cNvPr>
          <p:cNvCxnSpPr>
            <a:cxnSpLocks/>
          </p:cNvCxnSpPr>
          <p:nvPr/>
        </p:nvCxnSpPr>
        <p:spPr>
          <a:xfrm>
            <a:off x="9247400" y="9621089"/>
            <a:ext cx="0" cy="2725530"/>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23" name="Rounded Rectangle 22">
            <a:extLst>
              <a:ext uri="{FF2B5EF4-FFF2-40B4-BE49-F238E27FC236}">
                <a16:creationId xmlns:a16="http://schemas.microsoft.com/office/drawing/2014/main" id="{DFC92A2F-071D-E865-CF66-440ECA2F0B2F}"/>
              </a:ext>
            </a:extLst>
          </p:cNvPr>
          <p:cNvSpPr/>
          <p:nvPr/>
        </p:nvSpPr>
        <p:spPr>
          <a:xfrm>
            <a:off x="17557568" y="12346619"/>
            <a:ext cx="8979496" cy="1718343"/>
          </a:xfrm>
          <a:prstGeom prst="roundRect">
            <a:avLst>
              <a:gd name="adj" fmla="val 17680"/>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4" name="Rounded Rectangle 23">
            <a:extLst>
              <a:ext uri="{FF2B5EF4-FFF2-40B4-BE49-F238E27FC236}">
                <a16:creationId xmlns:a16="http://schemas.microsoft.com/office/drawing/2014/main" id="{AAE7C06D-5D5E-2BB6-6C44-D65CE6C5EA0D}"/>
              </a:ext>
            </a:extLst>
          </p:cNvPr>
          <p:cNvSpPr/>
          <p:nvPr/>
        </p:nvSpPr>
        <p:spPr>
          <a:xfrm>
            <a:off x="18320963" y="5763378"/>
            <a:ext cx="7081074" cy="3857711"/>
          </a:xfrm>
          <a:prstGeom prst="roundRect">
            <a:avLst>
              <a:gd name="adj" fmla="val 6112"/>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B8AA1CC-7D7A-930B-0B72-C7A1A2FEF3A8}"/>
                  </a:ext>
                </a:extLst>
              </p:cNvPr>
              <p:cNvSpPr txBox="1"/>
              <p:nvPr/>
            </p:nvSpPr>
            <p:spPr>
              <a:xfrm>
                <a:off x="18730343" y="7500457"/>
                <a:ext cx="6493118"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m:rPr>
                          <m:nor/>
                        </m:rPr>
                        <a:rPr kumimoji="0" lang="en-US" sz="9600" b="0" i="0" u="none" strike="noStrike" cap="none" spc="0" normalizeH="0" baseline="0" dirty="0" smtClean="0">
                          <a:ln>
                            <a:noFill/>
                          </a:ln>
                          <a:solidFill>
                            <a:srgbClr val="000000"/>
                          </a:solidFill>
                          <a:effectLst/>
                          <a:uFillTx/>
                          <a:ea typeface="+mn-ea"/>
                          <a:cs typeface="+mn-cs"/>
                          <a:sym typeface="Calibri"/>
                        </a:rPr>
                        <m:t>MS</m:t>
                      </m:r>
                      <m:r>
                        <m:rPr>
                          <m:nor/>
                        </m:rPr>
                        <a:rPr kumimoji="0" lang="en-US" sz="9600" b="0" i="0" u="none" strike="noStrike" cap="none" spc="0" normalizeH="0" baseline="0" dirty="0" smtClean="0">
                          <a:ln>
                            <a:noFill/>
                          </a:ln>
                          <a:solidFill>
                            <a:srgbClr val="000000"/>
                          </a:solidFill>
                          <a:effectLst/>
                          <a:uFillTx/>
                          <a:ea typeface="+mn-ea"/>
                          <a:cs typeface="+mn-cs"/>
                          <a:sym typeface="Calibri"/>
                        </a:rPr>
                        <m:t>/</m:t>
                      </m:r>
                      <m:r>
                        <m:rPr>
                          <m:nor/>
                        </m:rPr>
                        <a:rPr kumimoji="0" lang="en-US" sz="9600" b="0" i="0" u="none" strike="noStrike" cap="none" spc="0" normalizeH="0" baseline="0" dirty="0" smtClean="0">
                          <a:ln>
                            <a:noFill/>
                          </a:ln>
                          <a:solidFill>
                            <a:srgbClr val="000000"/>
                          </a:solidFill>
                          <a:effectLst/>
                          <a:uFillTx/>
                          <a:ea typeface="+mn-ea"/>
                          <a:cs typeface="+mn-cs"/>
                          <a:sym typeface="Calibri"/>
                        </a:rPr>
                        <m:t>TS</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m:rPr>
                          <m:nor/>
                        </m:rPr>
                        <a:rPr kumimoji="0" lang="en-US" sz="9600" b="0" i="0" u="none" strike="noStrike" cap="none" spc="0" normalizeH="0" baseline="0" dirty="0" smtClean="0">
                          <a:ln>
                            <a:noFill/>
                          </a:ln>
                          <a:solidFill>
                            <a:srgbClr val="000000"/>
                          </a:solidFill>
                          <a:effectLst/>
                          <a:uFillTx/>
                          <a:ea typeface="+mn-ea"/>
                          <a:cs typeface="+mn-cs"/>
                          <a:sym typeface="Calibri"/>
                        </a:rPr>
                        <m:t>LHF</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5" name="TextBox 24">
                <a:extLst>
                  <a:ext uri="{FF2B5EF4-FFF2-40B4-BE49-F238E27FC236}">
                    <a16:creationId xmlns:a16="http://schemas.microsoft.com/office/drawing/2014/main" id="{0B8AA1CC-7D7A-930B-0B72-C7A1A2FEF3A8}"/>
                  </a:ext>
                </a:extLst>
              </p:cNvPr>
              <p:cNvSpPr txBox="1">
                <a:spLocks noRot="1" noChangeAspect="1" noMove="1" noResize="1" noEditPoints="1" noAdjustHandles="1" noChangeArrowheads="1" noChangeShapeType="1" noTextEdit="1"/>
              </p:cNvSpPr>
              <p:nvPr/>
            </p:nvSpPr>
            <p:spPr>
              <a:xfrm>
                <a:off x="18730343" y="7500457"/>
                <a:ext cx="6493118" cy="1723543"/>
              </a:xfrm>
              <a:prstGeom prst="rect">
                <a:avLst/>
              </a:prstGeom>
              <a:blipFill>
                <a:blip r:embed="rId4"/>
                <a:stretch>
                  <a:fillRect l="-3711" r="-4102" b="-21168"/>
                </a:stretch>
              </a:blipFill>
              <a:ln w="25400" cap="flat">
                <a:noFill/>
                <a:miter lim="400000"/>
              </a:ln>
              <a:effectLst/>
            </p:spPr>
            <p:txBody>
              <a:bodyPr/>
              <a:lstStyle/>
              <a:p>
                <a:r>
                  <a:rPr lang="en-US">
                    <a:noFill/>
                  </a:rPr>
                  <a:t> </a:t>
                </a:r>
              </a:p>
            </p:txBody>
          </p:sp>
        </mc:Fallback>
      </mc:AlternateContent>
      <p:sp>
        <p:nvSpPr>
          <p:cNvPr id="26" name="TextBox 25">
            <a:extLst>
              <a:ext uri="{FF2B5EF4-FFF2-40B4-BE49-F238E27FC236}">
                <a16:creationId xmlns:a16="http://schemas.microsoft.com/office/drawing/2014/main" id="{9191F7DB-193A-0734-25E8-9AD16B9DAC8E}"/>
              </a:ext>
            </a:extLst>
          </p:cNvPr>
          <p:cNvSpPr txBox="1"/>
          <p:nvPr/>
        </p:nvSpPr>
        <p:spPr>
          <a:xfrm>
            <a:off x="18643430" y="5763378"/>
            <a:ext cx="557780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Security of</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2D91444-D3E0-C1C1-8195-4CB49D8956A8}"/>
                  </a:ext>
                </a:extLst>
              </p:cNvPr>
              <p:cNvSpPr txBox="1"/>
              <p:nvPr/>
            </p:nvSpPr>
            <p:spPr>
              <a:xfrm>
                <a:off x="17951278" y="12341440"/>
                <a:ext cx="831092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(A)OMPR of </a:t>
                </a:r>
                <a14:m>
                  <m:oMath xmlns:m="http://schemas.openxmlformats.org/officeDocument/2006/math">
                    <m:r>
                      <m:rPr>
                        <m:nor/>
                      </m:rPr>
                      <a:rPr lang="en-US" sz="9600" dirty="0"/>
                      <m:t>LHF</m:t>
                    </m:r>
                  </m:oMath>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8" name="TextBox 27">
                <a:extLst>
                  <a:ext uri="{FF2B5EF4-FFF2-40B4-BE49-F238E27FC236}">
                    <a16:creationId xmlns:a16="http://schemas.microsoft.com/office/drawing/2014/main" id="{82D91444-D3E0-C1C1-8195-4CB49D8956A8}"/>
                  </a:ext>
                </a:extLst>
              </p:cNvPr>
              <p:cNvSpPr txBox="1">
                <a:spLocks noRot="1" noChangeAspect="1" noMove="1" noResize="1" noEditPoints="1" noAdjustHandles="1" noChangeArrowheads="1" noChangeShapeType="1" noTextEdit="1"/>
              </p:cNvSpPr>
              <p:nvPr/>
            </p:nvSpPr>
            <p:spPr>
              <a:xfrm>
                <a:off x="17951278" y="12341440"/>
                <a:ext cx="8310923" cy="1723543"/>
              </a:xfrm>
              <a:prstGeom prst="rect">
                <a:avLst/>
              </a:prstGeom>
              <a:blipFill>
                <a:blip r:embed="rId5"/>
                <a:stretch>
                  <a:fillRect l="-7328" t="-14706" r="-2290" b="-33824"/>
                </a:stretch>
              </a:blipFill>
              <a:ln w="25400" cap="flat">
                <a:noFill/>
                <a:miter lim="400000"/>
              </a:ln>
              <a:effectLst/>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F77308F1-79B8-DB6D-95CE-076D98890EA2}"/>
              </a:ext>
            </a:extLst>
          </p:cNvPr>
          <p:cNvCxnSpPr>
            <a:cxnSpLocks/>
          </p:cNvCxnSpPr>
          <p:nvPr/>
        </p:nvCxnSpPr>
        <p:spPr>
          <a:xfrm>
            <a:off x="21346873" y="9621089"/>
            <a:ext cx="0" cy="2725530"/>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cxnSp>
        <p:nvCxnSpPr>
          <p:cNvPr id="31" name="Straight Arrow Connector 30">
            <a:extLst>
              <a:ext uri="{FF2B5EF4-FFF2-40B4-BE49-F238E27FC236}">
                <a16:creationId xmlns:a16="http://schemas.microsoft.com/office/drawing/2014/main" id="{841486BD-9119-9CEB-D9B8-6E647C62C400}"/>
              </a:ext>
            </a:extLst>
          </p:cNvPr>
          <p:cNvCxnSpPr>
            <a:cxnSpLocks/>
          </p:cNvCxnSpPr>
          <p:nvPr/>
        </p:nvCxnSpPr>
        <p:spPr>
          <a:xfrm>
            <a:off x="12467679" y="8421767"/>
            <a:ext cx="5853284" cy="0"/>
          </a:xfrm>
          <a:prstGeom prst="straightConnector1">
            <a:avLst/>
          </a:prstGeom>
          <a:noFill/>
          <a:ln w="101600" cap="flat">
            <a:solidFill>
              <a:schemeClr val="tx1"/>
            </a:solidFill>
            <a:prstDash val="dash"/>
            <a:round/>
            <a:tailEnd type="triangle"/>
          </a:ln>
          <a:effectLst/>
          <a:sp3d/>
        </p:spPr>
        <p:style>
          <a:lnRef idx="0">
            <a:scrgbClr r="0" g="0" b="0"/>
          </a:lnRef>
          <a:fillRef idx="0">
            <a:scrgbClr r="0" g="0" b="0"/>
          </a:fillRef>
          <a:effectRef idx="0">
            <a:scrgbClr r="0" g="0" b="0"/>
          </a:effectRef>
          <a:fontRef idx="none"/>
        </p:style>
      </p:cxnSp>
      <p:sp>
        <p:nvSpPr>
          <p:cNvPr id="38" name="TextBox 37">
            <a:extLst>
              <a:ext uri="{FF2B5EF4-FFF2-40B4-BE49-F238E27FC236}">
                <a16:creationId xmlns:a16="http://schemas.microsoft.com/office/drawing/2014/main" id="{2DC0DBB1-2CE3-3FC5-75D6-9967FE27C1F5}"/>
              </a:ext>
            </a:extLst>
          </p:cNvPr>
          <p:cNvSpPr txBox="1"/>
          <p:nvPr/>
        </p:nvSpPr>
        <p:spPr>
          <a:xfrm>
            <a:off x="13067882" y="6830461"/>
            <a:ext cx="4074186"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c</a:t>
            </a:r>
            <a:r>
              <a:rPr kumimoji="0" lang="en-US" sz="9600" i="0" u="none" strike="noStrike" cap="none" spc="0" normalizeH="0" baseline="0" dirty="0">
                <a:ln>
                  <a:noFill/>
                </a:ln>
                <a:solidFill>
                  <a:srgbClr val="000000"/>
                </a:solidFill>
                <a:effectLst/>
                <a:uFillTx/>
                <a:latin typeface="+mn-lt"/>
                <a:ea typeface="+mn-ea"/>
                <a:cs typeface="+mn-cs"/>
                <a:sym typeface="Calibri"/>
              </a:rPr>
              <a:t>onvert</a:t>
            </a:r>
          </a:p>
        </p:txBody>
      </p:sp>
      <p:sp>
        <p:nvSpPr>
          <p:cNvPr id="39" name="Rounded Rectangle 38">
            <a:extLst>
              <a:ext uri="{FF2B5EF4-FFF2-40B4-BE49-F238E27FC236}">
                <a16:creationId xmlns:a16="http://schemas.microsoft.com/office/drawing/2014/main" id="{6276257E-C143-56F9-41C4-E6BA347EDBE7}"/>
              </a:ext>
            </a:extLst>
          </p:cNvPr>
          <p:cNvSpPr/>
          <p:nvPr/>
        </p:nvSpPr>
        <p:spPr>
          <a:xfrm>
            <a:off x="16727514" y="16772343"/>
            <a:ext cx="2417134" cy="1718343"/>
          </a:xfrm>
          <a:prstGeom prst="roundRect">
            <a:avLst>
              <a:gd name="adj" fmla="val 17680"/>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0" name="TextBox 39">
            <a:extLst>
              <a:ext uri="{FF2B5EF4-FFF2-40B4-BE49-F238E27FC236}">
                <a16:creationId xmlns:a16="http://schemas.microsoft.com/office/drawing/2014/main" id="{E4D78464-5423-8790-FA19-F9EFFED0A381}"/>
              </a:ext>
            </a:extLst>
          </p:cNvPr>
          <p:cNvSpPr txBox="1"/>
          <p:nvPr/>
        </p:nvSpPr>
        <p:spPr>
          <a:xfrm>
            <a:off x="17121224" y="16767164"/>
            <a:ext cx="1522206"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DL</a:t>
            </a:r>
          </a:p>
        </p:txBody>
      </p:sp>
      <p:cxnSp>
        <p:nvCxnSpPr>
          <p:cNvPr id="41" name="Straight Arrow Connector 40">
            <a:extLst>
              <a:ext uri="{FF2B5EF4-FFF2-40B4-BE49-F238E27FC236}">
                <a16:creationId xmlns:a16="http://schemas.microsoft.com/office/drawing/2014/main" id="{2890DC7F-CDE2-D6E1-CD98-25739CEE1343}"/>
              </a:ext>
            </a:extLst>
          </p:cNvPr>
          <p:cNvCxnSpPr>
            <a:cxnSpLocks/>
          </p:cNvCxnSpPr>
          <p:nvPr/>
        </p:nvCxnSpPr>
        <p:spPr>
          <a:xfrm flipH="1">
            <a:off x="17951278" y="14064962"/>
            <a:ext cx="2593838" cy="2702181"/>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43" name="Rounded Rectangle 42">
            <a:extLst>
              <a:ext uri="{FF2B5EF4-FFF2-40B4-BE49-F238E27FC236}">
                <a16:creationId xmlns:a16="http://schemas.microsoft.com/office/drawing/2014/main" id="{B04A47F9-5A6B-0150-793F-3C8104846FED}"/>
              </a:ext>
            </a:extLst>
          </p:cNvPr>
          <p:cNvSpPr/>
          <p:nvPr/>
        </p:nvSpPr>
        <p:spPr>
          <a:xfrm>
            <a:off x="23537835" y="16772322"/>
            <a:ext cx="3082176" cy="1718343"/>
          </a:xfrm>
          <a:prstGeom prst="roundRect">
            <a:avLst>
              <a:gd name="adj" fmla="val 17680"/>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4" name="TextBox 43">
            <a:extLst>
              <a:ext uri="{FF2B5EF4-FFF2-40B4-BE49-F238E27FC236}">
                <a16:creationId xmlns:a16="http://schemas.microsoft.com/office/drawing/2014/main" id="{1DC43F57-39D0-55AC-F1E7-833E7CAA3A9F}"/>
              </a:ext>
            </a:extLst>
          </p:cNvPr>
          <p:cNvSpPr txBox="1"/>
          <p:nvPr/>
        </p:nvSpPr>
        <p:spPr>
          <a:xfrm>
            <a:off x="23931545" y="16767143"/>
            <a:ext cx="219226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RSA</a:t>
            </a:r>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p:cxnSp>
        <p:nvCxnSpPr>
          <p:cNvPr id="47" name="Straight Arrow Connector 46">
            <a:extLst>
              <a:ext uri="{FF2B5EF4-FFF2-40B4-BE49-F238E27FC236}">
                <a16:creationId xmlns:a16="http://schemas.microsoft.com/office/drawing/2014/main" id="{6D866222-D633-BAF2-B057-CA34A7911895}"/>
              </a:ext>
            </a:extLst>
          </p:cNvPr>
          <p:cNvCxnSpPr>
            <a:cxnSpLocks/>
          </p:cNvCxnSpPr>
          <p:nvPr/>
        </p:nvCxnSpPr>
        <p:spPr>
          <a:xfrm>
            <a:off x="22678807" y="14064962"/>
            <a:ext cx="2209325" cy="2702181"/>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77" name="TextBox 76">
            <a:extLst>
              <a:ext uri="{FF2B5EF4-FFF2-40B4-BE49-F238E27FC236}">
                <a16:creationId xmlns:a16="http://schemas.microsoft.com/office/drawing/2014/main" id="{E88867A9-4B4E-BB94-A5DF-3E69D5EC1092}"/>
              </a:ext>
            </a:extLst>
          </p:cNvPr>
          <p:cNvSpPr txBox="1"/>
          <p:nvPr/>
        </p:nvSpPr>
        <p:spPr>
          <a:xfrm>
            <a:off x="16469513" y="3642746"/>
            <a:ext cx="557780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This work</a:t>
            </a:r>
          </a:p>
        </p:txBody>
      </p:sp>
      <p:sp>
        <p:nvSpPr>
          <p:cNvPr id="83" name="Rounded Rectangle 82">
            <a:extLst>
              <a:ext uri="{FF2B5EF4-FFF2-40B4-BE49-F238E27FC236}">
                <a16:creationId xmlns:a16="http://schemas.microsoft.com/office/drawing/2014/main" id="{A83D5375-3564-77F6-395D-1FE875586A27}"/>
              </a:ext>
            </a:extLst>
          </p:cNvPr>
          <p:cNvSpPr/>
          <p:nvPr/>
        </p:nvSpPr>
        <p:spPr>
          <a:xfrm>
            <a:off x="516832" y="440132"/>
            <a:ext cx="16346938" cy="2402487"/>
          </a:xfrm>
          <a:prstGeom prst="roundRect">
            <a:avLst>
              <a:gd name="adj" fmla="val 21005"/>
            </a:avLst>
          </a:prstGeom>
          <a:solidFill>
            <a:srgbClr val="FFCCE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84" name="TextBox 83">
            <a:extLst>
              <a:ext uri="{FF2B5EF4-FFF2-40B4-BE49-F238E27FC236}">
                <a16:creationId xmlns:a16="http://schemas.microsoft.com/office/drawing/2014/main" id="{F66B864D-DB23-ECD1-6825-E4537AEB4018}"/>
              </a:ext>
            </a:extLst>
          </p:cNvPr>
          <p:cNvSpPr txBox="1"/>
          <p:nvPr/>
        </p:nvSpPr>
        <p:spPr>
          <a:xfrm>
            <a:off x="853295" y="592635"/>
            <a:ext cx="18037090"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12000" i="0" u="none" strike="noStrike" cap="none" spc="0" normalizeH="0" baseline="0" dirty="0">
                <a:ln>
                  <a:noFill/>
                </a:ln>
                <a:solidFill>
                  <a:srgbClr val="000000"/>
                </a:solidFill>
                <a:effectLst/>
                <a:uFillTx/>
                <a:latin typeface="+mn-lt"/>
                <a:ea typeface="+mn-ea"/>
                <a:cs typeface="+mn-cs"/>
                <a:sym typeface="Calibri"/>
              </a:rPr>
              <a:t>What is this work about?</a:t>
            </a:r>
          </a:p>
        </p:txBody>
      </p:sp>
      <p:sp>
        <p:nvSpPr>
          <p:cNvPr id="85" name="TextBox 84">
            <a:extLst>
              <a:ext uri="{FF2B5EF4-FFF2-40B4-BE49-F238E27FC236}">
                <a16:creationId xmlns:a16="http://schemas.microsoft.com/office/drawing/2014/main" id="{67A95414-FEF5-846A-B0B0-91AB91B8F31E}"/>
              </a:ext>
            </a:extLst>
          </p:cNvPr>
          <p:cNvSpPr txBox="1"/>
          <p:nvPr/>
        </p:nvSpPr>
        <p:spPr>
          <a:xfrm>
            <a:off x="2528549" y="14815566"/>
            <a:ext cx="9805778" cy="301620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6000" dirty="0"/>
              <a:t>(Algebraic) one-more DL assumption [</a:t>
            </a:r>
            <a:r>
              <a:rPr lang="en-US" sz="6000" dirty="0">
                <a:solidFill>
                  <a:schemeClr val="accent1"/>
                </a:solidFill>
              </a:rPr>
              <a:t>BNPS03</a:t>
            </a:r>
            <a:r>
              <a:rPr lang="en-US" sz="6000" dirty="0"/>
              <a:t>,</a:t>
            </a:r>
            <a:r>
              <a:rPr lang="en-US" sz="6000" dirty="0">
                <a:solidFill>
                  <a:schemeClr val="accent1"/>
                </a:solidFill>
              </a:rPr>
              <a:t>NRS21</a:t>
            </a:r>
            <a:r>
              <a:rPr lang="en-US" sz="6000" dirty="0"/>
              <a:t>] Stronger than plain DL [</a:t>
            </a:r>
            <a:r>
              <a:rPr lang="en-US" sz="6000" dirty="0">
                <a:solidFill>
                  <a:schemeClr val="accent1"/>
                </a:solidFill>
              </a:rPr>
              <a:t>KM08</a:t>
            </a:r>
            <a:r>
              <a:rPr lang="en-US" sz="6000" dirty="0"/>
              <a:t>]</a:t>
            </a:r>
            <a:endParaRPr kumimoji="0" lang="en-US" sz="6000" i="0" u="none" strike="noStrike" cap="none" spc="0" normalizeH="0" baseline="0" dirty="0">
              <a:ln>
                <a:noFill/>
              </a:ln>
              <a:solidFill>
                <a:srgbClr val="000000"/>
              </a:solidFill>
              <a:effectLst/>
              <a:uFillTx/>
              <a:sym typeface="Calibri"/>
            </a:endParaRPr>
          </a:p>
        </p:txBody>
      </p:sp>
      <p:cxnSp>
        <p:nvCxnSpPr>
          <p:cNvPr id="87" name="Straight Arrow Connector 86">
            <a:extLst>
              <a:ext uri="{FF2B5EF4-FFF2-40B4-BE49-F238E27FC236}">
                <a16:creationId xmlns:a16="http://schemas.microsoft.com/office/drawing/2014/main" id="{1B5338E7-7944-EE90-B572-89EB50629D78}"/>
              </a:ext>
            </a:extLst>
          </p:cNvPr>
          <p:cNvCxnSpPr>
            <a:cxnSpLocks/>
          </p:cNvCxnSpPr>
          <p:nvPr/>
        </p:nvCxnSpPr>
        <p:spPr>
          <a:xfrm flipV="1">
            <a:off x="6788223" y="13928895"/>
            <a:ext cx="835645" cy="886672"/>
          </a:xfrm>
          <a:prstGeom prst="straightConnector1">
            <a:avLst/>
          </a:prstGeom>
          <a:noFill/>
          <a:ln w="127000" cap="flat">
            <a:solidFill>
              <a:schemeClr val="accent1"/>
            </a:solidFill>
            <a:prstDash val="solid"/>
            <a:round/>
            <a:tailEnd type="triangle" w="med" len="me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9508303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63" grpId="0" animBg="1"/>
      <p:bldP spid="17" grpId="0" animBg="1"/>
      <p:bldP spid="14" grpId="0" animBg="1"/>
      <p:bldP spid="10" grpId="0"/>
      <p:bldP spid="11" grpId="0"/>
      <p:bldP spid="12" grpId="0"/>
      <p:bldP spid="23" grpId="0" animBg="1"/>
      <p:bldP spid="24" grpId="0" animBg="1"/>
      <p:bldP spid="25" grpId="0"/>
      <p:bldP spid="26" grpId="0"/>
      <p:bldP spid="28" grpId="0"/>
      <p:bldP spid="38" grpId="0"/>
      <p:bldP spid="39" grpId="0" animBg="1"/>
      <p:bldP spid="40" grpId="0"/>
      <p:bldP spid="43" grpId="0" animBg="1"/>
      <p:bldP spid="44" grpId="0"/>
      <p:bldP spid="77" grpId="0"/>
      <p:bldP spid="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05BF4C1E-B25B-3342-488A-1DB892BCE2B3}"/>
              </a:ext>
            </a:extLst>
          </p:cNvPr>
          <p:cNvSpPr/>
          <p:nvPr/>
        </p:nvSpPr>
        <p:spPr>
          <a:xfrm>
            <a:off x="6674892" y="5275126"/>
            <a:ext cx="7912802" cy="1226907"/>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 name="Title 1">
            <a:extLst>
              <a:ext uri="{FF2B5EF4-FFF2-40B4-BE49-F238E27FC236}">
                <a16:creationId xmlns:a16="http://schemas.microsoft.com/office/drawing/2014/main" id="{1C49FBC4-E4A9-1F0D-109E-45AB94151EAF}"/>
              </a:ext>
            </a:extLst>
          </p:cNvPr>
          <p:cNvSpPr>
            <a:spLocks noGrp="1"/>
          </p:cNvSpPr>
          <p:nvPr>
            <p:ph type="title"/>
          </p:nvPr>
        </p:nvSpPr>
        <p:spPr/>
        <p:txBody>
          <a:bodyPr>
            <a:normAutofit fontScale="90000"/>
          </a:bodyPr>
          <a:lstStyle/>
          <a:p>
            <a:r>
              <a:rPr lang="en-US" dirty="0"/>
              <a:t>Prior Works &amp; This Works</a:t>
            </a:r>
            <a:br>
              <a:rPr lang="en-US" dirty="0"/>
            </a:br>
            <a:r>
              <a:rPr lang="en-US" dirty="0"/>
              <a:t>(Multi-Signatures)</a:t>
            </a:r>
          </a:p>
        </p:txBody>
      </p:sp>
      <p:graphicFrame>
        <p:nvGraphicFramePr>
          <p:cNvPr id="7" name="Table 7">
            <a:extLst>
              <a:ext uri="{FF2B5EF4-FFF2-40B4-BE49-F238E27FC236}">
                <a16:creationId xmlns:a16="http://schemas.microsoft.com/office/drawing/2014/main" id="{71DC0A1F-CD85-8350-72F3-D1A6539E0F5E}"/>
              </a:ext>
            </a:extLst>
          </p:cNvPr>
          <p:cNvGraphicFramePr>
            <a:graphicFrameLocks noGrp="1"/>
          </p:cNvGraphicFramePr>
          <p:nvPr>
            <p:extLst>
              <p:ext uri="{D42A27DB-BD31-4B8C-83A1-F6EECF244321}">
                <p14:modId xmlns:p14="http://schemas.microsoft.com/office/powerpoint/2010/main" val="1698478320"/>
              </p:ext>
            </p:extLst>
          </p:nvPr>
        </p:nvGraphicFramePr>
        <p:xfrm>
          <a:off x="2914004" y="6597925"/>
          <a:ext cx="21061140" cy="9592875"/>
        </p:xfrm>
        <a:graphic>
          <a:graphicData uri="http://schemas.openxmlformats.org/drawingml/2006/table">
            <a:tbl>
              <a:tblPr firstRow="1" bandRow="1">
                <a:tableStyleId>{5940675A-B579-460E-94D1-54222C63F5DA}</a:tableStyleId>
              </a:tblPr>
              <a:tblGrid>
                <a:gridCol w="7555876">
                  <a:extLst>
                    <a:ext uri="{9D8B030D-6E8A-4147-A177-3AD203B41FA5}">
                      <a16:colId xmlns:a16="http://schemas.microsoft.com/office/drawing/2014/main" val="1742065959"/>
                    </a:ext>
                  </a:extLst>
                </a:gridCol>
                <a:gridCol w="2057400">
                  <a:extLst>
                    <a:ext uri="{9D8B030D-6E8A-4147-A177-3AD203B41FA5}">
                      <a16:colId xmlns:a16="http://schemas.microsoft.com/office/drawing/2014/main" val="1142160867"/>
                    </a:ext>
                  </a:extLst>
                </a:gridCol>
                <a:gridCol w="3295816">
                  <a:extLst>
                    <a:ext uri="{9D8B030D-6E8A-4147-A177-3AD203B41FA5}">
                      <a16:colId xmlns:a16="http://schemas.microsoft.com/office/drawing/2014/main" val="4181856577"/>
                    </a:ext>
                  </a:extLst>
                </a:gridCol>
                <a:gridCol w="3939820">
                  <a:extLst>
                    <a:ext uri="{9D8B030D-6E8A-4147-A177-3AD203B41FA5}">
                      <a16:colId xmlns:a16="http://schemas.microsoft.com/office/drawing/2014/main" val="2805574562"/>
                    </a:ext>
                  </a:extLst>
                </a:gridCol>
                <a:gridCol w="4212228">
                  <a:extLst>
                    <a:ext uri="{9D8B030D-6E8A-4147-A177-3AD203B41FA5}">
                      <a16:colId xmlns:a16="http://schemas.microsoft.com/office/drawing/2014/main" val="3962394748"/>
                    </a:ext>
                  </a:extLst>
                </a:gridCol>
              </a:tblGrid>
              <a:tr h="0">
                <a:tc>
                  <a:txBody>
                    <a:bodyPr/>
                    <a:lstStyle/>
                    <a:p>
                      <a:pPr algn="ctr"/>
                      <a:endParaRPr lang="en-US" sz="7200" dirty="0"/>
                    </a:p>
                  </a:txBody>
                  <a:tcPr/>
                </a:tc>
                <a:tc>
                  <a:txBody>
                    <a:bodyPr/>
                    <a:lstStyle/>
                    <a:p>
                      <a:pPr algn="ctr"/>
                      <a:r>
                        <a:rPr lang="en-US" sz="7200" dirty="0"/>
                        <a:t>Type</a:t>
                      </a:r>
                    </a:p>
                  </a:txBody>
                  <a:tcPr/>
                </a:tc>
                <a:tc>
                  <a:txBody>
                    <a:bodyPr/>
                    <a:lstStyle/>
                    <a:p>
                      <a:pPr algn="ctr"/>
                      <a:r>
                        <a:rPr lang="en-US" sz="7200" dirty="0"/>
                        <a:t>Offline Rounds</a:t>
                      </a:r>
                    </a:p>
                  </a:txBody>
                  <a:tcPr/>
                </a:tc>
                <a:tc>
                  <a:txBody>
                    <a:bodyPr/>
                    <a:lstStyle/>
                    <a:p>
                      <a:pPr marL="0" marR="0" lvl="0" indent="0" algn="ctr" defTabSz="2709333" rtl="0" eaLnBrk="1" fontAlgn="auto" latinLnBrk="0" hangingPunct="1">
                        <a:lnSpc>
                          <a:spcPct val="100000"/>
                        </a:lnSpc>
                        <a:spcBef>
                          <a:spcPts val="0"/>
                        </a:spcBef>
                        <a:spcAft>
                          <a:spcPts val="0"/>
                        </a:spcAft>
                        <a:buClrTx/>
                        <a:buSzTx/>
                        <a:buFontTx/>
                        <a:buNone/>
                        <a:tabLst/>
                        <a:defRPr/>
                      </a:pPr>
                      <a:r>
                        <a:rPr lang="en-US" sz="7200" dirty="0"/>
                        <a:t>Online Rounds</a:t>
                      </a:r>
                    </a:p>
                  </a:txBody>
                  <a:tcPr/>
                </a:tc>
                <a:tc>
                  <a:txBody>
                    <a:bodyPr/>
                    <a:lstStyle/>
                    <a:p>
                      <a:pPr algn="ctr"/>
                      <a:r>
                        <a:rPr lang="en-US" sz="7200" dirty="0" err="1"/>
                        <a:t>Assump</a:t>
                      </a:r>
                      <a:r>
                        <a:rPr lang="en-US" sz="7200" dirty="0"/>
                        <a:t>-</a:t>
                      </a:r>
                    </a:p>
                    <a:p>
                      <a:pPr algn="ctr"/>
                      <a:r>
                        <a:rPr lang="en-US" sz="7200" dirty="0"/>
                        <a:t>-</a:t>
                      </a:r>
                      <a:r>
                        <a:rPr lang="en-US" sz="7200" dirty="0" err="1"/>
                        <a:t>tions</a:t>
                      </a:r>
                      <a:endParaRPr lang="en-US" sz="7200" dirty="0"/>
                    </a:p>
                  </a:txBody>
                  <a:tcPr/>
                </a:tc>
                <a:extLst>
                  <a:ext uri="{0D108BD9-81ED-4DB2-BD59-A6C34878D82A}">
                    <a16:rowId xmlns:a16="http://schemas.microsoft.com/office/drawing/2014/main" val="1100459383"/>
                  </a:ext>
                </a:extLst>
              </a:tr>
              <a:tr h="441628">
                <a:tc>
                  <a:txBody>
                    <a:bodyPr/>
                    <a:lstStyle/>
                    <a:p>
                      <a:pPr marL="0" marR="0" lvl="0" indent="0" algn="ctr" defTabSz="2709333" rtl="0" eaLnBrk="1" fontAlgn="auto" latinLnBrk="0" hangingPunct="1">
                        <a:lnSpc>
                          <a:spcPct val="100000"/>
                        </a:lnSpc>
                        <a:spcBef>
                          <a:spcPts val="0"/>
                        </a:spcBef>
                        <a:spcAft>
                          <a:spcPts val="0"/>
                        </a:spcAft>
                        <a:buClrTx/>
                        <a:buSzTx/>
                        <a:buFontTx/>
                        <a:buNone/>
                        <a:tabLst/>
                        <a:defRPr/>
                      </a:pPr>
                      <a:r>
                        <a:rPr kumimoji="0" lang="en-US" sz="7200" b="0" i="0" u="none" strike="noStrike" cap="none" spc="0" normalizeH="0" baseline="0" dirty="0">
                          <a:ln>
                            <a:noFill/>
                          </a:ln>
                          <a:solidFill>
                            <a:srgbClr val="000000"/>
                          </a:solidFill>
                          <a:effectLst/>
                          <a:uFillTx/>
                          <a:latin typeface="+mn-lt"/>
                          <a:ea typeface="+mn-ea"/>
                          <a:cs typeface="+mn-cs"/>
                          <a:sym typeface="Calibri"/>
                        </a:rPr>
                        <a:t>MuSig2 [</a:t>
                      </a:r>
                      <a:r>
                        <a:rPr kumimoji="0" lang="en-US" sz="7200" b="0" i="0" u="none" strike="noStrike" cap="none" spc="0" normalizeH="0" baseline="0" dirty="0">
                          <a:ln>
                            <a:noFill/>
                          </a:ln>
                          <a:solidFill>
                            <a:schemeClr val="accent1"/>
                          </a:solidFill>
                          <a:effectLst/>
                          <a:uFillTx/>
                          <a:latin typeface="+mn-lt"/>
                          <a:ea typeface="+mn-ea"/>
                          <a:cs typeface="+mn-cs"/>
                          <a:sym typeface="Calibri"/>
                        </a:rPr>
                        <a:t>NRS21</a:t>
                      </a:r>
                      <a:r>
                        <a:rPr kumimoji="0" lang="en-US" sz="7200" b="0" i="0" u="none" strike="noStrike" cap="none" spc="0" normalizeH="0" baseline="0" dirty="0">
                          <a:ln>
                            <a:noFill/>
                          </a:ln>
                          <a:solidFill>
                            <a:srgbClr val="000000"/>
                          </a:solidFill>
                          <a:effectLst/>
                          <a:uFillTx/>
                          <a:latin typeface="+mn-lt"/>
                          <a:ea typeface="+mn-ea"/>
                          <a:cs typeface="+mn-cs"/>
                          <a:sym typeface="Calibri"/>
                        </a:rPr>
                        <a:t>]</a:t>
                      </a:r>
                      <a:endParaRPr lang="en-US" sz="7200" dirty="0"/>
                    </a:p>
                  </a:txBody>
                  <a:tcPr/>
                </a:tc>
                <a:tc>
                  <a:txBody>
                    <a:bodyPr/>
                    <a:lstStyle/>
                    <a:p>
                      <a:pPr algn="ctr"/>
                      <a:r>
                        <a:rPr lang="en-US" sz="7200" dirty="0"/>
                        <a:t>MS</a:t>
                      </a:r>
                    </a:p>
                  </a:txBody>
                  <a:tcPr/>
                </a:tc>
                <a:tc>
                  <a:txBody>
                    <a:bodyPr/>
                    <a:lstStyle/>
                    <a:p>
                      <a:pPr algn="ctr"/>
                      <a:r>
                        <a:rPr lang="en-US" sz="7200" dirty="0"/>
                        <a:t>1</a:t>
                      </a:r>
                    </a:p>
                  </a:txBody>
                  <a:tcPr/>
                </a:tc>
                <a:tc>
                  <a:txBody>
                    <a:bodyPr/>
                    <a:lstStyle/>
                    <a:p>
                      <a:pPr algn="ctr"/>
                      <a:r>
                        <a:rPr lang="en-US" sz="7200" dirty="0"/>
                        <a:t>1</a:t>
                      </a:r>
                    </a:p>
                  </a:txBody>
                  <a:tcPr/>
                </a:tc>
                <a:tc>
                  <a:txBody>
                    <a:bodyPr/>
                    <a:lstStyle/>
                    <a:p>
                      <a:pPr algn="ctr"/>
                      <a:r>
                        <a:rPr lang="en-US" sz="7200" dirty="0"/>
                        <a:t>(A)OMDL</a:t>
                      </a:r>
                    </a:p>
                  </a:txBody>
                  <a:tcPr>
                    <a:solidFill>
                      <a:srgbClr val="FFC000"/>
                    </a:solidFill>
                  </a:tcPr>
                </a:tc>
                <a:extLst>
                  <a:ext uri="{0D108BD9-81ED-4DB2-BD59-A6C34878D82A}">
                    <a16:rowId xmlns:a16="http://schemas.microsoft.com/office/drawing/2014/main" val="3699934070"/>
                  </a:ext>
                </a:extLst>
              </a:tr>
              <a:tr h="1277385">
                <a:tc>
                  <a:txBody>
                    <a:bodyPr/>
                    <a:lstStyle/>
                    <a:p>
                      <a:pPr marL="0" marR="0" lvl="0" indent="0" algn="ctr" defTabSz="2709333" rtl="0" eaLnBrk="1" fontAlgn="auto" latinLnBrk="0" hangingPunct="1">
                        <a:lnSpc>
                          <a:spcPct val="100000"/>
                        </a:lnSpc>
                        <a:spcBef>
                          <a:spcPts val="0"/>
                        </a:spcBef>
                        <a:spcAft>
                          <a:spcPts val="0"/>
                        </a:spcAft>
                        <a:buClrTx/>
                        <a:buSzTx/>
                        <a:buFontTx/>
                        <a:buNone/>
                        <a:tabLst/>
                        <a:defRPr/>
                      </a:pPr>
                      <a:r>
                        <a:rPr kumimoji="0" lang="en-US" sz="7200" b="0" i="0" u="none" strike="noStrike" cap="none" spc="0" normalizeH="0" baseline="0" dirty="0">
                          <a:ln>
                            <a:noFill/>
                          </a:ln>
                          <a:solidFill>
                            <a:srgbClr val="000000"/>
                          </a:solidFill>
                          <a:effectLst/>
                          <a:uFillTx/>
                          <a:latin typeface="+mn-lt"/>
                          <a:ea typeface="+mn-ea"/>
                          <a:cs typeface="+mn-cs"/>
                          <a:sym typeface="Calibri"/>
                        </a:rPr>
                        <a:t>DWMS [</a:t>
                      </a:r>
                      <a:r>
                        <a:rPr kumimoji="0" lang="en-US" sz="7200" b="0" i="0" u="none" strike="noStrike" cap="none" spc="0" normalizeH="0" baseline="0" dirty="0">
                          <a:ln>
                            <a:noFill/>
                          </a:ln>
                          <a:solidFill>
                            <a:schemeClr val="accent1"/>
                          </a:solidFill>
                          <a:effectLst/>
                          <a:uFillTx/>
                          <a:latin typeface="+mn-lt"/>
                          <a:ea typeface="+mn-ea"/>
                          <a:cs typeface="+mn-cs"/>
                          <a:sym typeface="Calibri"/>
                        </a:rPr>
                        <a:t>AB21</a:t>
                      </a:r>
                      <a:r>
                        <a:rPr kumimoji="0" lang="en-US" sz="7200" b="0" i="0" u="none" strike="noStrike" cap="none" spc="0" normalizeH="0" baseline="0" dirty="0">
                          <a:ln>
                            <a:noFill/>
                          </a:ln>
                          <a:solidFill>
                            <a:srgbClr val="000000"/>
                          </a:solidFill>
                          <a:effectLst/>
                          <a:uFillTx/>
                          <a:latin typeface="+mn-lt"/>
                          <a:ea typeface="+mn-ea"/>
                          <a:cs typeface="+mn-cs"/>
                          <a:sym typeface="Calibri"/>
                        </a:rPr>
                        <a:t>]</a:t>
                      </a:r>
                      <a:endParaRPr lang="en-US" sz="7200" dirty="0"/>
                    </a:p>
                  </a:txBody>
                  <a:tcPr/>
                </a:tc>
                <a:tc>
                  <a:txBody>
                    <a:bodyPr/>
                    <a:lstStyle/>
                    <a:p>
                      <a:pPr algn="ctr"/>
                      <a:r>
                        <a:rPr lang="en-US" sz="7200" dirty="0"/>
                        <a:t>MS</a:t>
                      </a:r>
                    </a:p>
                  </a:txBody>
                  <a:tcPr/>
                </a:tc>
                <a:tc>
                  <a:txBody>
                    <a:bodyPr/>
                    <a:lstStyle/>
                    <a:p>
                      <a:pPr algn="ctr"/>
                      <a:r>
                        <a:rPr lang="en-US" sz="7200" dirty="0"/>
                        <a:t>1</a:t>
                      </a:r>
                    </a:p>
                  </a:txBody>
                  <a:tcPr/>
                </a:tc>
                <a:tc>
                  <a:txBody>
                    <a:bodyPr/>
                    <a:lstStyle/>
                    <a:p>
                      <a:pPr algn="ctr"/>
                      <a:r>
                        <a:rPr lang="en-US" sz="7200" dirty="0"/>
                        <a:t>1</a:t>
                      </a:r>
                    </a:p>
                  </a:txBody>
                  <a:tcPr/>
                </a:tc>
                <a:tc>
                  <a:txBody>
                    <a:bodyPr/>
                    <a:lstStyle/>
                    <a:p>
                      <a:pPr algn="ctr"/>
                      <a:r>
                        <a:rPr lang="en-US" sz="7200" dirty="0"/>
                        <a:t>DL+AGM</a:t>
                      </a:r>
                    </a:p>
                  </a:txBody>
                  <a:tcPr>
                    <a:solidFill>
                      <a:srgbClr val="FFC000"/>
                    </a:solidFill>
                  </a:tcPr>
                </a:tc>
                <a:extLst>
                  <a:ext uri="{0D108BD9-81ED-4DB2-BD59-A6C34878D82A}">
                    <a16:rowId xmlns:a16="http://schemas.microsoft.com/office/drawing/2014/main" val="3233053219"/>
                  </a:ext>
                </a:extLst>
              </a:tr>
              <a:tr h="1277385">
                <a:tc>
                  <a:txBody>
                    <a:bodyPr/>
                    <a:lstStyle/>
                    <a:p>
                      <a:pPr marL="0" marR="0" lvl="0" indent="0" algn="ctr" defTabSz="2709333" rtl="0" eaLnBrk="1" fontAlgn="auto" latinLnBrk="0" hangingPunct="1">
                        <a:lnSpc>
                          <a:spcPct val="100000"/>
                        </a:lnSpc>
                        <a:spcBef>
                          <a:spcPts val="0"/>
                        </a:spcBef>
                        <a:spcAft>
                          <a:spcPts val="0"/>
                        </a:spcAft>
                        <a:buClrTx/>
                        <a:buSzTx/>
                        <a:buFontTx/>
                        <a:buNone/>
                        <a:tabLst/>
                        <a:defRPr/>
                      </a:pPr>
                      <a:r>
                        <a:rPr lang="en-US" sz="7200" dirty="0"/>
                        <a:t>HBMS</a:t>
                      </a:r>
                      <a:r>
                        <a:rPr kumimoji="0" lang="en-US" sz="7200" b="0" i="0" u="none" strike="noStrike" cap="none" spc="0" normalizeH="0" baseline="0" dirty="0">
                          <a:ln>
                            <a:noFill/>
                          </a:ln>
                          <a:solidFill>
                            <a:srgbClr val="000000"/>
                          </a:solidFill>
                          <a:effectLst/>
                          <a:uFillTx/>
                          <a:latin typeface="+mn-lt"/>
                          <a:ea typeface="+mn-ea"/>
                          <a:cs typeface="+mn-cs"/>
                          <a:sym typeface="Calibri"/>
                        </a:rPr>
                        <a:t> [</a:t>
                      </a:r>
                      <a:r>
                        <a:rPr kumimoji="0" lang="en-US" sz="7200" b="0" i="0" u="none" strike="noStrike" cap="none" spc="0" normalizeH="0" baseline="0" dirty="0">
                          <a:ln>
                            <a:noFill/>
                          </a:ln>
                          <a:solidFill>
                            <a:schemeClr val="accent1"/>
                          </a:solidFill>
                          <a:effectLst/>
                          <a:uFillTx/>
                          <a:latin typeface="+mn-lt"/>
                          <a:ea typeface="+mn-ea"/>
                          <a:cs typeface="+mn-cs"/>
                          <a:sym typeface="Calibri"/>
                        </a:rPr>
                        <a:t>BD21</a:t>
                      </a:r>
                      <a:r>
                        <a:rPr kumimoji="0" lang="en-US" sz="7200" b="0" i="0" u="none" strike="noStrike" cap="none" spc="0" normalizeH="0" baseline="0" dirty="0">
                          <a:ln>
                            <a:noFill/>
                          </a:ln>
                          <a:solidFill>
                            <a:srgbClr val="000000"/>
                          </a:solidFill>
                          <a:effectLst/>
                          <a:uFillTx/>
                          <a:latin typeface="+mn-lt"/>
                          <a:ea typeface="+mn-ea"/>
                          <a:cs typeface="+mn-cs"/>
                          <a:sym typeface="Calibri"/>
                        </a:rPr>
                        <a:t>],</a:t>
                      </a:r>
                    </a:p>
                    <a:p>
                      <a:pPr marL="0" marR="0" lvl="0" indent="0" algn="ctr" defTabSz="2709333" rtl="0" eaLnBrk="1" fontAlgn="auto" latinLnBrk="0" hangingPunct="1">
                        <a:lnSpc>
                          <a:spcPct val="100000"/>
                        </a:lnSpc>
                        <a:spcBef>
                          <a:spcPts val="0"/>
                        </a:spcBef>
                        <a:spcAft>
                          <a:spcPts val="0"/>
                        </a:spcAft>
                        <a:buClrTx/>
                        <a:buSzTx/>
                        <a:buFontTx/>
                        <a:buNone/>
                        <a:tabLst/>
                        <a:defRPr/>
                      </a:pPr>
                      <a:r>
                        <a:rPr lang="en-US" sz="7200" dirty="0" err="1"/>
                        <a:t>mBCJ</a:t>
                      </a:r>
                      <a:r>
                        <a:rPr lang="en-US" sz="7200" dirty="0"/>
                        <a:t> [</a:t>
                      </a:r>
                      <a:r>
                        <a:rPr lang="en-US" sz="7200" dirty="0">
                          <a:solidFill>
                            <a:schemeClr val="accent1"/>
                          </a:solidFill>
                        </a:rPr>
                        <a:t>DEF+19</a:t>
                      </a:r>
                      <a:r>
                        <a:rPr lang="en-US" sz="7200" dirty="0"/>
                        <a:t>] </a:t>
                      </a:r>
                    </a:p>
                  </a:txBody>
                  <a:tcPr/>
                </a:tc>
                <a:tc>
                  <a:txBody>
                    <a:bodyPr/>
                    <a:lstStyle/>
                    <a:p>
                      <a:pPr algn="ctr"/>
                      <a:r>
                        <a:rPr lang="en-US" sz="7200" dirty="0"/>
                        <a:t>MS</a:t>
                      </a:r>
                    </a:p>
                  </a:txBody>
                  <a:tcPr/>
                </a:tc>
                <a:tc>
                  <a:txBody>
                    <a:bodyPr/>
                    <a:lstStyle/>
                    <a:p>
                      <a:pPr algn="ctr"/>
                      <a:r>
                        <a:rPr lang="en-US" sz="7200" dirty="0"/>
                        <a:t>0</a:t>
                      </a:r>
                    </a:p>
                  </a:txBody>
                  <a:tcPr/>
                </a:tc>
                <a:tc>
                  <a:txBody>
                    <a:bodyPr/>
                    <a:lstStyle/>
                    <a:p>
                      <a:pPr algn="ctr"/>
                      <a:r>
                        <a:rPr lang="en-US" sz="7200" dirty="0"/>
                        <a:t>2</a:t>
                      </a:r>
                    </a:p>
                  </a:txBody>
                  <a:tcPr>
                    <a:solidFill>
                      <a:srgbClr val="FFC000"/>
                    </a:solidFill>
                  </a:tcPr>
                </a:tc>
                <a:tc>
                  <a:txBody>
                    <a:bodyPr/>
                    <a:lstStyle/>
                    <a:p>
                      <a:pPr algn="ctr"/>
                      <a:r>
                        <a:rPr lang="en-US" sz="7200" dirty="0"/>
                        <a:t>DL</a:t>
                      </a:r>
                    </a:p>
                  </a:txBody>
                  <a:tcPr/>
                </a:tc>
                <a:extLst>
                  <a:ext uri="{0D108BD9-81ED-4DB2-BD59-A6C34878D82A}">
                    <a16:rowId xmlns:a16="http://schemas.microsoft.com/office/drawing/2014/main" val="2889613859"/>
                  </a:ext>
                </a:extLst>
              </a:tr>
              <a:tr h="1277385">
                <a:tc>
                  <a:txBody>
                    <a:bodyPr/>
                    <a:lstStyle/>
                    <a:p>
                      <a:pPr marL="0" marR="0" lvl="0" indent="0" algn="ctr" defTabSz="2709333" rtl="0" eaLnBrk="1" fontAlgn="auto" latinLnBrk="0" hangingPunct="1">
                        <a:lnSpc>
                          <a:spcPct val="100000"/>
                        </a:lnSpc>
                        <a:spcBef>
                          <a:spcPts val="0"/>
                        </a:spcBef>
                        <a:spcAft>
                          <a:spcPts val="0"/>
                        </a:spcAft>
                        <a:buClrTx/>
                        <a:buSzTx/>
                        <a:buFontTx/>
                        <a:buNone/>
                        <a:tabLst/>
                        <a:defRPr/>
                      </a:pPr>
                      <a:r>
                        <a:rPr lang="en-US" sz="7200" dirty="0"/>
                        <a:t>Chopsticks [</a:t>
                      </a:r>
                      <a:r>
                        <a:rPr lang="en-US" sz="7200" dirty="0">
                          <a:solidFill>
                            <a:schemeClr val="accent1"/>
                          </a:solidFill>
                        </a:rPr>
                        <a:t>PW23</a:t>
                      </a:r>
                      <a:r>
                        <a:rPr lang="en-US" sz="7200" dirty="0"/>
                        <a:t>]</a:t>
                      </a:r>
                    </a:p>
                  </a:txBody>
                  <a:tcPr/>
                </a:tc>
                <a:tc>
                  <a:txBody>
                    <a:bodyPr/>
                    <a:lstStyle/>
                    <a:p>
                      <a:pPr algn="ctr"/>
                      <a:r>
                        <a:rPr lang="en-US" sz="7200" dirty="0"/>
                        <a:t>MS</a:t>
                      </a:r>
                    </a:p>
                  </a:txBody>
                  <a:tcPr/>
                </a:tc>
                <a:tc>
                  <a:txBody>
                    <a:bodyPr/>
                    <a:lstStyle/>
                    <a:p>
                      <a:pPr algn="ctr"/>
                      <a:r>
                        <a:rPr lang="en-US" sz="7200" dirty="0"/>
                        <a:t>0</a:t>
                      </a:r>
                    </a:p>
                  </a:txBody>
                  <a:tcPr/>
                </a:tc>
                <a:tc>
                  <a:txBody>
                    <a:bodyPr/>
                    <a:lstStyle/>
                    <a:p>
                      <a:pPr algn="ctr"/>
                      <a:r>
                        <a:rPr lang="en-US" sz="7200" dirty="0"/>
                        <a:t>2</a:t>
                      </a:r>
                    </a:p>
                  </a:txBody>
                  <a:tcPr>
                    <a:solidFill>
                      <a:srgbClr val="FFC000"/>
                    </a:solidFill>
                  </a:tcPr>
                </a:tc>
                <a:tc>
                  <a:txBody>
                    <a:bodyPr/>
                    <a:lstStyle/>
                    <a:p>
                      <a:pPr algn="ctr"/>
                      <a:r>
                        <a:rPr lang="en-US" sz="7200" dirty="0"/>
                        <a:t>DDH</a:t>
                      </a:r>
                    </a:p>
                  </a:txBody>
                  <a:tcPr/>
                </a:tc>
                <a:extLst>
                  <a:ext uri="{0D108BD9-81ED-4DB2-BD59-A6C34878D82A}">
                    <a16:rowId xmlns:a16="http://schemas.microsoft.com/office/drawing/2014/main" val="3101637306"/>
                  </a:ext>
                </a:extLst>
              </a:tr>
              <a:tr h="1277385">
                <a:tc>
                  <a:txBody>
                    <a:bodyPr/>
                    <a:lstStyle/>
                    <a:p>
                      <a:pPr algn="ctr"/>
                      <a:r>
                        <a:rPr lang="en-US" sz="7200" dirty="0"/>
                        <a:t>This work</a:t>
                      </a:r>
                    </a:p>
                  </a:txBody>
                  <a:tcPr>
                    <a:solidFill>
                      <a:srgbClr val="E1FFBA"/>
                    </a:solidFill>
                  </a:tcPr>
                </a:tc>
                <a:tc>
                  <a:txBody>
                    <a:bodyPr/>
                    <a:lstStyle/>
                    <a:p>
                      <a:pPr algn="ctr"/>
                      <a:r>
                        <a:rPr lang="en-US" sz="7200" dirty="0"/>
                        <a:t>MS</a:t>
                      </a:r>
                    </a:p>
                  </a:txBody>
                  <a:tcPr>
                    <a:solidFill>
                      <a:srgbClr val="E1FFBA"/>
                    </a:solidFill>
                  </a:tcPr>
                </a:tc>
                <a:tc>
                  <a:txBody>
                    <a:bodyPr/>
                    <a:lstStyle/>
                    <a:p>
                      <a:pPr algn="ctr"/>
                      <a:r>
                        <a:rPr lang="en-US" sz="7200" dirty="0"/>
                        <a:t>1</a:t>
                      </a:r>
                    </a:p>
                  </a:txBody>
                  <a:tcPr>
                    <a:solidFill>
                      <a:srgbClr val="E1FFBA"/>
                    </a:solidFill>
                  </a:tcPr>
                </a:tc>
                <a:tc>
                  <a:txBody>
                    <a:bodyPr/>
                    <a:lstStyle/>
                    <a:p>
                      <a:pPr algn="ctr"/>
                      <a:r>
                        <a:rPr lang="en-US" sz="7200" dirty="0"/>
                        <a:t>1</a:t>
                      </a:r>
                    </a:p>
                  </a:txBody>
                  <a:tcPr>
                    <a:solidFill>
                      <a:srgbClr val="E1FFBA"/>
                    </a:solidFill>
                  </a:tcPr>
                </a:tc>
                <a:tc>
                  <a:txBody>
                    <a:bodyPr/>
                    <a:lstStyle/>
                    <a:p>
                      <a:pPr algn="ctr"/>
                      <a:r>
                        <a:rPr lang="en-US" sz="7200" dirty="0"/>
                        <a:t>DL/RSA</a:t>
                      </a:r>
                    </a:p>
                  </a:txBody>
                  <a:tcPr>
                    <a:solidFill>
                      <a:srgbClr val="E1FFBA"/>
                    </a:solidFill>
                  </a:tcPr>
                </a:tc>
                <a:extLst>
                  <a:ext uri="{0D108BD9-81ED-4DB2-BD59-A6C34878D82A}">
                    <a16:rowId xmlns:a16="http://schemas.microsoft.com/office/drawing/2014/main" val="754417659"/>
                  </a:ext>
                </a:extLst>
              </a:tr>
            </a:tbl>
          </a:graphicData>
        </a:graphic>
      </p:graphicFrame>
      <p:sp>
        <p:nvSpPr>
          <p:cNvPr id="24" name="Rounded Rectangle 23">
            <a:extLst>
              <a:ext uri="{FF2B5EF4-FFF2-40B4-BE49-F238E27FC236}">
                <a16:creationId xmlns:a16="http://schemas.microsoft.com/office/drawing/2014/main" id="{E25AE452-AB1E-446D-8EAD-76E1F43DA9B0}"/>
              </a:ext>
            </a:extLst>
          </p:cNvPr>
          <p:cNvSpPr/>
          <p:nvPr/>
        </p:nvSpPr>
        <p:spPr>
          <a:xfrm>
            <a:off x="2914004" y="16724522"/>
            <a:ext cx="26209636" cy="2602593"/>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5" name="TextBox 24">
            <a:extLst>
              <a:ext uri="{FF2B5EF4-FFF2-40B4-BE49-F238E27FC236}">
                <a16:creationId xmlns:a16="http://schemas.microsoft.com/office/drawing/2014/main" id="{938396E2-9CD7-726B-BFD4-164CF045E529}"/>
              </a:ext>
            </a:extLst>
          </p:cNvPr>
          <p:cNvSpPr txBox="1"/>
          <p:nvPr/>
        </p:nvSpPr>
        <p:spPr>
          <a:xfrm>
            <a:off x="3516514" y="16912457"/>
            <a:ext cx="25607126" cy="22775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6600" dirty="0"/>
              <a:t>Only a few RSA MS: either require a trusted third party [</a:t>
            </a:r>
            <a:r>
              <a:rPr lang="en-US" sz="6600" dirty="0">
                <a:solidFill>
                  <a:schemeClr val="accent1"/>
                </a:solidFill>
              </a:rPr>
              <a:t>DF92</a:t>
            </a:r>
            <a:r>
              <a:rPr lang="en-US" sz="6600" dirty="0"/>
              <a:t>,</a:t>
            </a:r>
            <a:r>
              <a:rPr lang="en-US" sz="6600" dirty="0">
                <a:solidFill>
                  <a:schemeClr val="accent1"/>
                </a:solidFill>
              </a:rPr>
              <a:t>AA05</a:t>
            </a:r>
            <a:r>
              <a:rPr lang="en-US" sz="6600" dirty="0"/>
              <a:t>,</a:t>
            </a:r>
            <a:r>
              <a:rPr lang="en-US" sz="6600" dirty="0">
                <a:solidFill>
                  <a:schemeClr val="accent1"/>
                </a:solidFill>
              </a:rPr>
              <a:t>BJ10</a:t>
            </a:r>
            <a:r>
              <a:rPr lang="en-US" sz="6600" dirty="0"/>
              <a:t>], or only sequential signing [</a:t>
            </a:r>
            <a:r>
              <a:rPr lang="en-US" sz="6600" dirty="0">
                <a:solidFill>
                  <a:schemeClr val="accent1"/>
                </a:solidFill>
              </a:rPr>
              <a:t>Ita83</a:t>
            </a:r>
            <a:r>
              <a:rPr lang="en-US" sz="6600" dirty="0"/>
              <a:t>,</a:t>
            </a:r>
            <a:r>
              <a:rPr lang="en-US" sz="6600" dirty="0">
                <a:solidFill>
                  <a:schemeClr val="accent1"/>
                </a:solidFill>
              </a:rPr>
              <a:t>Oka93</a:t>
            </a:r>
            <a:r>
              <a:rPr lang="en-US" sz="6600" dirty="0"/>
              <a:t>,</a:t>
            </a:r>
            <a:r>
              <a:rPr lang="en-US" sz="6600" dirty="0">
                <a:solidFill>
                  <a:schemeClr val="accent1"/>
                </a:solidFill>
              </a:rPr>
              <a:t>MM00</a:t>
            </a:r>
            <a:r>
              <a:rPr lang="en-US" sz="6600" dirty="0"/>
              <a:t>,</a:t>
            </a:r>
            <a:r>
              <a:rPr lang="en-US" sz="6600" dirty="0">
                <a:solidFill>
                  <a:schemeClr val="accent1"/>
                </a:solidFill>
              </a:rPr>
              <a:t>PLL02</a:t>
            </a:r>
            <a:r>
              <a:rPr lang="en-US" sz="6600" dirty="0"/>
              <a:t>]</a:t>
            </a:r>
          </a:p>
        </p:txBody>
      </p:sp>
      <p:sp>
        <p:nvSpPr>
          <p:cNvPr id="28" name="TextBox 27">
            <a:extLst>
              <a:ext uri="{FF2B5EF4-FFF2-40B4-BE49-F238E27FC236}">
                <a16:creationId xmlns:a16="http://schemas.microsoft.com/office/drawing/2014/main" id="{35C06549-3094-2778-8C15-FDF42BE85AC8}"/>
              </a:ext>
            </a:extLst>
          </p:cNvPr>
          <p:cNvSpPr txBox="1"/>
          <p:nvPr/>
        </p:nvSpPr>
        <p:spPr>
          <a:xfrm>
            <a:off x="6713784" y="5240155"/>
            <a:ext cx="7873910"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lang="en-US" sz="6600" dirty="0"/>
              <a:t>message-independent</a:t>
            </a:r>
          </a:p>
        </p:txBody>
      </p:sp>
      <p:cxnSp>
        <p:nvCxnSpPr>
          <p:cNvPr id="30" name="Straight Arrow Connector 29">
            <a:extLst>
              <a:ext uri="{FF2B5EF4-FFF2-40B4-BE49-F238E27FC236}">
                <a16:creationId xmlns:a16="http://schemas.microsoft.com/office/drawing/2014/main" id="{E4378649-C051-8274-1008-D7F8FBCFA150}"/>
              </a:ext>
            </a:extLst>
          </p:cNvPr>
          <p:cNvCxnSpPr>
            <a:cxnSpLocks/>
          </p:cNvCxnSpPr>
          <p:nvPr/>
        </p:nvCxnSpPr>
        <p:spPr>
          <a:xfrm>
            <a:off x="12375092" y="6286227"/>
            <a:ext cx="614385" cy="715276"/>
          </a:xfrm>
          <a:prstGeom prst="straightConnector1">
            <a:avLst/>
          </a:prstGeom>
          <a:noFill/>
          <a:ln w="127000" cap="flat">
            <a:solidFill>
              <a:schemeClr val="accent1"/>
            </a:solidFill>
            <a:prstDash val="solid"/>
            <a:round/>
            <a:tailEnd type="triangle" w="med" len="med"/>
          </a:ln>
          <a:effectLst/>
          <a:sp3d/>
        </p:spPr>
        <p:style>
          <a:lnRef idx="0">
            <a:scrgbClr r="0" g="0" b="0"/>
          </a:lnRef>
          <a:fillRef idx="0">
            <a:scrgbClr r="0" g="0" b="0"/>
          </a:fillRef>
          <a:effectRef idx="0">
            <a:scrgbClr r="0" g="0" b="0"/>
          </a:effectRef>
          <a:fontRef idx="none"/>
        </p:style>
      </p:cxnSp>
      <p:sp>
        <p:nvSpPr>
          <p:cNvPr id="36" name="Rounded Rectangle 35">
            <a:extLst>
              <a:ext uri="{FF2B5EF4-FFF2-40B4-BE49-F238E27FC236}">
                <a16:creationId xmlns:a16="http://schemas.microsoft.com/office/drawing/2014/main" id="{FEDB98B4-570F-45DE-3099-3F4BD3B15E60}"/>
              </a:ext>
            </a:extLst>
          </p:cNvPr>
          <p:cNvSpPr/>
          <p:nvPr/>
        </p:nvSpPr>
        <p:spPr>
          <a:xfrm>
            <a:off x="15221312" y="5310097"/>
            <a:ext cx="7309890" cy="1226907"/>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37" name="TextBox 36">
            <a:extLst>
              <a:ext uri="{FF2B5EF4-FFF2-40B4-BE49-F238E27FC236}">
                <a16:creationId xmlns:a16="http://schemas.microsoft.com/office/drawing/2014/main" id="{763BA94C-777C-9A38-58E3-1242AF39C2CA}"/>
              </a:ext>
            </a:extLst>
          </p:cNvPr>
          <p:cNvSpPr txBox="1"/>
          <p:nvPr/>
        </p:nvSpPr>
        <p:spPr>
          <a:xfrm>
            <a:off x="15260204" y="5275126"/>
            <a:ext cx="7270998"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lang="en-US" sz="6600" dirty="0"/>
              <a:t>message-dependent</a:t>
            </a:r>
          </a:p>
        </p:txBody>
      </p:sp>
      <p:cxnSp>
        <p:nvCxnSpPr>
          <p:cNvPr id="38" name="Straight Arrow Connector 37">
            <a:extLst>
              <a:ext uri="{FF2B5EF4-FFF2-40B4-BE49-F238E27FC236}">
                <a16:creationId xmlns:a16="http://schemas.microsoft.com/office/drawing/2014/main" id="{F5D8543B-6F28-15D5-3A0D-D9CAAB26338E}"/>
              </a:ext>
            </a:extLst>
          </p:cNvPr>
          <p:cNvCxnSpPr>
            <a:cxnSpLocks/>
          </p:cNvCxnSpPr>
          <p:nvPr/>
        </p:nvCxnSpPr>
        <p:spPr>
          <a:xfrm flipH="1">
            <a:off x="19042316" y="6380834"/>
            <a:ext cx="480209" cy="759270"/>
          </a:xfrm>
          <a:prstGeom prst="straightConnector1">
            <a:avLst/>
          </a:prstGeom>
          <a:noFill/>
          <a:ln w="127000" cap="flat">
            <a:solidFill>
              <a:schemeClr val="accent1"/>
            </a:solidFill>
            <a:prstDash val="solid"/>
            <a:round/>
            <a:tailEnd type="triangle" w="med" len="med"/>
          </a:ln>
          <a:effectLst/>
          <a:sp3d/>
        </p:spPr>
        <p:style>
          <a:lnRef idx="0">
            <a:scrgbClr r="0" g="0" b="0"/>
          </a:lnRef>
          <a:fillRef idx="0">
            <a:scrgbClr r="0" g="0" b="0"/>
          </a:fillRef>
          <a:effectRef idx="0">
            <a:scrgbClr r="0" g="0" b="0"/>
          </a:effectRef>
          <a:fontRef idx="none"/>
        </p:style>
      </p:cxnSp>
      <p:sp>
        <p:nvSpPr>
          <p:cNvPr id="42" name="Rounded Rectangle 41">
            <a:extLst>
              <a:ext uri="{FF2B5EF4-FFF2-40B4-BE49-F238E27FC236}">
                <a16:creationId xmlns:a16="http://schemas.microsoft.com/office/drawing/2014/main" id="{E380316C-E03A-6BAF-C693-409A10BF0802}"/>
              </a:ext>
            </a:extLst>
          </p:cNvPr>
          <p:cNvSpPr/>
          <p:nvPr/>
        </p:nvSpPr>
        <p:spPr>
          <a:xfrm>
            <a:off x="23334592" y="3501510"/>
            <a:ext cx="8072169" cy="2465476"/>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3" name="TextBox 42">
            <a:extLst>
              <a:ext uri="{FF2B5EF4-FFF2-40B4-BE49-F238E27FC236}">
                <a16:creationId xmlns:a16="http://schemas.microsoft.com/office/drawing/2014/main" id="{6D734154-CFE2-5AB8-8097-4CDE74D52A3F}"/>
              </a:ext>
            </a:extLst>
          </p:cNvPr>
          <p:cNvSpPr txBox="1"/>
          <p:nvPr/>
        </p:nvSpPr>
        <p:spPr>
          <a:xfrm>
            <a:off x="23664808" y="3595478"/>
            <a:ext cx="7415382" cy="22775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lang="en-US" sz="6600" dirty="0"/>
              <a:t>All in random oracle model (ROM)</a:t>
            </a:r>
          </a:p>
        </p:txBody>
      </p:sp>
      <p:sp>
        <p:nvSpPr>
          <p:cNvPr id="48" name="Rounded Rectangle 47">
            <a:extLst>
              <a:ext uri="{FF2B5EF4-FFF2-40B4-BE49-F238E27FC236}">
                <a16:creationId xmlns:a16="http://schemas.microsoft.com/office/drawing/2014/main" id="{64C10F63-ACF8-0F1E-45F3-BC1E643E7066}"/>
              </a:ext>
            </a:extLst>
          </p:cNvPr>
          <p:cNvSpPr/>
          <p:nvPr/>
        </p:nvSpPr>
        <p:spPr>
          <a:xfrm>
            <a:off x="24700497" y="8365220"/>
            <a:ext cx="7447535" cy="3534836"/>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9" name="TextBox 48">
            <a:extLst>
              <a:ext uri="{FF2B5EF4-FFF2-40B4-BE49-F238E27FC236}">
                <a16:creationId xmlns:a16="http://schemas.microsoft.com/office/drawing/2014/main" id="{578D7CB8-3996-53DF-D8F4-8EE9425053AB}"/>
              </a:ext>
            </a:extLst>
          </p:cNvPr>
          <p:cNvSpPr txBox="1"/>
          <p:nvPr/>
        </p:nvSpPr>
        <p:spPr>
          <a:xfrm>
            <a:off x="25064465" y="8513398"/>
            <a:ext cx="7447535" cy="329320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lang="en-US" sz="6600" dirty="0"/>
              <a:t>Partially non-interactive:</a:t>
            </a:r>
          </a:p>
          <a:p>
            <a:pPr marL="0" marR="0" indent="0" defTabSz="2709333" rtl="0" fontAlgn="auto" latinLnBrk="0" hangingPunct="0">
              <a:lnSpc>
                <a:spcPct val="100000"/>
              </a:lnSpc>
              <a:spcBef>
                <a:spcPts val="0"/>
              </a:spcBef>
              <a:spcAft>
                <a:spcPts val="0"/>
              </a:spcAft>
              <a:buClrTx/>
              <a:buSzTx/>
              <a:buFontTx/>
              <a:buNone/>
              <a:tabLst/>
            </a:pPr>
            <a:r>
              <a:rPr lang="en-US" sz="6600" dirty="0"/>
              <a:t>1 offline + 1 online</a:t>
            </a:r>
          </a:p>
        </p:txBody>
      </p:sp>
      <p:sp>
        <p:nvSpPr>
          <p:cNvPr id="3" name="Rounded Rectangle 2">
            <a:extLst>
              <a:ext uri="{FF2B5EF4-FFF2-40B4-BE49-F238E27FC236}">
                <a16:creationId xmlns:a16="http://schemas.microsoft.com/office/drawing/2014/main" id="{B720D725-FD3E-7D7D-611C-BCD8B12AF5B9}"/>
              </a:ext>
            </a:extLst>
          </p:cNvPr>
          <p:cNvSpPr/>
          <p:nvPr/>
        </p:nvSpPr>
        <p:spPr>
          <a:xfrm>
            <a:off x="24700497" y="13590073"/>
            <a:ext cx="6379693" cy="1410056"/>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 name="TextBox 3">
            <a:extLst>
              <a:ext uri="{FF2B5EF4-FFF2-40B4-BE49-F238E27FC236}">
                <a16:creationId xmlns:a16="http://schemas.microsoft.com/office/drawing/2014/main" id="{48C4E221-E27C-B327-9E79-A2B0D6D43074}"/>
              </a:ext>
            </a:extLst>
          </p:cNvPr>
          <p:cNvSpPr txBox="1"/>
          <p:nvPr/>
        </p:nvSpPr>
        <p:spPr>
          <a:xfrm>
            <a:off x="25064465" y="13738251"/>
            <a:ext cx="5659375"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lang="en-US" sz="6600" dirty="0"/>
              <a:t>Tight reduction</a:t>
            </a:r>
          </a:p>
        </p:txBody>
      </p:sp>
      <p:cxnSp>
        <p:nvCxnSpPr>
          <p:cNvPr id="5" name="Straight Arrow Connector 4">
            <a:extLst>
              <a:ext uri="{FF2B5EF4-FFF2-40B4-BE49-F238E27FC236}">
                <a16:creationId xmlns:a16="http://schemas.microsoft.com/office/drawing/2014/main" id="{85CC0626-369A-4365-4D0A-62C9438C1E08}"/>
              </a:ext>
            </a:extLst>
          </p:cNvPr>
          <p:cNvCxnSpPr>
            <a:cxnSpLocks/>
            <a:stCxn id="3" idx="1"/>
          </p:cNvCxnSpPr>
          <p:nvPr/>
        </p:nvCxnSpPr>
        <p:spPr>
          <a:xfrm flipH="1">
            <a:off x="23725093" y="14295101"/>
            <a:ext cx="975404" cy="139455"/>
          </a:xfrm>
          <a:prstGeom prst="straightConnector1">
            <a:avLst/>
          </a:prstGeom>
          <a:noFill/>
          <a:ln w="127000" cap="flat">
            <a:solidFill>
              <a:schemeClr val="accent1"/>
            </a:solidFill>
            <a:prstDash val="solid"/>
            <a:round/>
            <a:tailEnd type="triangle" w="med" len="me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705296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4" grpId="0" animBg="1"/>
      <p:bldP spid="25" grpId="0"/>
      <p:bldP spid="28" grpId="0"/>
      <p:bldP spid="36" grpId="0" animBg="1"/>
      <p:bldP spid="37" grpId="0"/>
      <p:bldP spid="48" grpId="0" animBg="1"/>
      <p:bldP spid="49" grpId="0"/>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64AD50B2-FB8B-318C-8B2E-4392CB2BCAF1}"/>
              </a:ext>
            </a:extLst>
          </p:cNvPr>
          <p:cNvSpPr/>
          <p:nvPr/>
        </p:nvSpPr>
        <p:spPr>
          <a:xfrm>
            <a:off x="23714816" y="5673941"/>
            <a:ext cx="7118575" cy="9438628"/>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 name="Title 1">
            <a:extLst>
              <a:ext uri="{FF2B5EF4-FFF2-40B4-BE49-F238E27FC236}">
                <a16:creationId xmlns:a16="http://schemas.microsoft.com/office/drawing/2014/main" id="{1C49FBC4-E4A9-1F0D-109E-45AB94151EAF}"/>
              </a:ext>
            </a:extLst>
          </p:cNvPr>
          <p:cNvSpPr>
            <a:spLocks noGrp="1"/>
          </p:cNvSpPr>
          <p:nvPr>
            <p:ph type="title"/>
          </p:nvPr>
        </p:nvSpPr>
        <p:spPr>
          <a:xfrm>
            <a:off x="2235200" y="1989666"/>
            <a:ext cx="15928906" cy="3534835"/>
          </a:xfrm>
        </p:spPr>
        <p:txBody>
          <a:bodyPr>
            <a:normAutofit fontScale="90000"/>
          </a:bodyPr>
          <a:lstStyle/>
          <a:p>
            <a:r>
              <a:rPr lang="en-US" dirty="0"/>
              <a:t>Prior Works &amp; This Works</a:t>
            </a:r>
            <a:br>
              <a:rPr lang="en-US" dirty="0"/>
            </a:br>
            <a:r>
              <a:rPr lang="en-US" dirty="0"/>
              <a:t>(Threshold Signatures)</a:t>
            </a:r>
          </a:p>
        </p:txBody>
      </p:sp>
      <p:graphicFrame>
        <p:nvGraphicFramePr>
          <p:cNvPr id="7" name="Table 7">
            <a:extLst>
              <a:ext uri="{FF2B5EF4-FFF2-40B4-BE49-F238E27FC236}">
                <a16:creationId xmlns:a16="http://schemas.microsoft.com/office/drawing/2014/main" id="{71DC0A1F-CD85-8350-72F3-D1A6539E0F5E}"/>
              </a:ext>
            </a:extLst>
          </p:cNvPr>
          <p:cNvGraphicFramePr>
            <a:graphicFrameLocks noGrp="1"/>
          </p:cNvGraphicFramePr>
          <p:nvPr>
            <p:extLst>
              <p:ext uri="{D42A27DB-BD31-4B8C-83A1-F6EECF244321}">
                <p14:modId xmlns:p14="http://schemas.microsoft.com/office/powerpoint/2010/main" val="1945995611"/>
              </p:ext>
            </p:extLst>
          </p:nvPr>
        </p:nvGraphicFramePr>
        <p:xfrm>
          <a:off x="2198386" y="5524501"/>
          <a:ext cx="21061140" cy="7126770"/>
        </p:xfrm>
        <a:graphic>
          <a:graphicData uri="http://schemas.openxmlformats.org/drawingml/2006/table">
            <a:tbl>
              <a:tblPr firstRow="1" bandRow="1">
                <a:tableStyleId>{5940675A-B579-460E-94D1-54222C63F5DA}</a:tableStyleId>
              </a:tblPr>
              <a:tblGrid>
                <a:gridCol w="6707074">
                  <a:extLst>
                    <a:ext uri="{9D8B030D-6E8A-4147-A177-3AD203B41FA5}">
                      <a16:colId xmlns:a16="http://schemas.microsoft.com/office/drawing/2014/main" val="1742065959"/>
                    </a:ext>
                  </a:extLst>
                </a:gridCol>
                <a:gridCol w="2504661">
                  <a:extLst>
                    <a:ext uri="{9D8B030D-6E8A-4147-A177-3AD203B41FA5}">
                      <a16:colId xmlns:a16="http://schemas.microsoft.com/office/drawing/2014/main" val="1142160867"/>
                    </a:ext>
                  </a:extLst>
                </a:gridCol>
                <a:gridCol w="3697357">
                  <a:extLst>
                    <a:ext uri="{9D8B030D-6E8A-4147-A177-3AD203B41FA5}">
                      <a16:colId xmlns:a16="http://schemas.microsoft.com/office/drawing/2014/main" val="4181856577"/>
                    </a:ext>
                  </a:extLst>
                </a:gridCol>
                <a:gridCol w="3939820">
                  <a:extLst>
                    <a:ext uri="{9D8B030D-6E8A-4147-A177-3AD203B41FA5}">
                      <a16:colId xmlns:a16="http://schemas.microsoft.com/office/drawing/2014/main" val="2805574562"/>
                    </a:ext>
                  </a:extLst>
                </a:gridCol>
                <a:gridCol w="4212228">
                  <a:extLst>
                    <a:ext uri="{9D8B030D-6E8A-4147-A177-3AD203B41FA5}">
                      <a16:colId xmlns:a16="http://schemas.microsoft.com/office/drawing/2014/main" val="3962394748"/>
                    </a:ext>
                  </a:extLst>
                </a:gridCol>
              </a:tblGrid>
              <a:tr h="0">
                <a:tc>
                  <a:txBody>
                    <a:bodyPr/>
                    <a:lstStyle/>
                    <a:p>
                      <a:pPr algn="ctr"/>
                      <a:endParaRPr lang="en-US" sz="7200" dirty="0"/>
                    </a:p>
                  </a:txBody>
                  <a:tcPr/>
                </a:tc>
                <a:tc>
                  <a:txBody>
                    <a:bodyPr/>
                    <a:lstStyle/>
                    <a:p>
                      <a:pPr algn="ctr"/>
                      <a:r>
                        <a:rPr lang="en-US" sz="7200" dirty="0"/>
                        <a:t>Type</a:t>
                      </a:r>
                    </a:p>
                  </a:txBody>
                  <a:tcPr/>
                </a:tc>
                <a:tc>
                  <a:txBody>
                    <a:bodyPr/>
                    <a:lstStyle/>
                    <a:p>
                      <a:pPr algn="ctr"/>
                      <a:r>
                        <a:rPr lang="en-US" sz="7200" dirty="0"/>
                        <a:t>Offline Rounds</a:t>
                      </a:r>
                    </a:p>
                  </a:txBody>
                  <a:tcPr/>
                </a:tc>
                <a:tc>
                  <a:txBody>
                    <a:bodyPr/>
                    <a:lstStyle/>
                    <a:p>
                      <a:pPr marL="0" marR="0" lvl="0" indent="0" algn="ctr" defTabSz="2709333" rtl="0" eaLnBrk="1" fontAlgn="auto" latinLnBrk="0" hangingPunct="1">
                        <a:lnSpc>
                          <a:spcPct val="100000"/>
                        </a:lnSpc>
                        <a:spcBef>
                          <a:spcPts val="0"/>
                        </a:spcBef>
                        <a:spcAft>
                          <a:spcPts val="0"/>
                        </a:spcAft>
                        <a:buClrTx/>
                        <a:buSzTx/>
                        <a:buFontTx/>
                        <a:buNone/>
                        <a:tabLst/>
                        <a:defRPr/>
                      </a:pPr>
                      <a:r>
                        <a:rPr lang="en-US" sz="7200" dirty="0"/>
                        <a:t>Online Rounds</a:t>
                      </a:r>
                    </a:p>
                  </a:txBody>
                  <a:tcPr/>
                </a:tc>
                <a:tc>
                  <a:txBody>
                    <a:bodyPr/>
                    <a:lstStyle/>
                    <a:p>
                      <a:pPr algn="ctr"/>
                      <a:r>
                        <a:rPr lang="en-US" sz="7200" dirty="0" err="1"/>
                        <a:t>Assump</a:t>
                      </a:r>
                      <a:r>
                        <a:rPr lang="en-US" sz="7200" dirty="0"/>
                        <a:t>-</a:t>
                      </a:r>
                    </a:p>
                    <a:p>
                      <a:pPr algn="ctr"/>
                      <a:r>
                        <a:rPr lang="en-US" sz="7200" dirty="0"/>
                        <a:t>-</a:t>
                      </a:r>
                      <a:r>
                        <a:rPr lang="en-US" sz="7200" dirty="0" err="1"/>
                        <a:t>tions</a:t>
                      </a:r>
                      <a:endParaRPr lang="en-US" sz="7200" dirty="0"/>
                    </a:p>
                  </a:txBody>
                  <a:tcPr/>
                </a:tc>
                <a:extLst>
                  <a:ext uri="{0D108BD9-81ED-4DB2-BD59-A6C34878D82A}">
                    <a16:rowId xmlns:a16="http://schemas.microsoft.com/office/drawing/2014/main" val="1100459383"/>
                  </a:ext>
                </a:extLst>
              </a:tr>
              <a:tr h="1277385">
                <a:tc>
                  <a:txBody>
                    <a:bodyPr/>
                    <a:lstStyle/>
                    <a:p>
                      <a:pPr algn="ctr"/>
                      <a:r>
                        <a:rPr lang="en-US" sz="7200" dirty="0"/>
                        <a:t>FROST</a:t>
                      </a:r>
                      <a:r>
                        <a:rPr kumimoji="0" lang="en-US" sz="7200" b="0" i="0" u="none" strike="noStrike" cap="none" spc="0" normalizeH="0" baseline="0" dirty="0">
                          <a:ln>
                            <a:noFill/>
                          </a:ln>
                          <a:solidFill>
                            <a:srgbClr val="000000"/>
                          </a:solidFill>
                          <a:effectLst/>
                          <a:uFillTx/>
                          <a:latin typeface="+mn-lt"/>
                          <a:ea typeface="+mn-ea"/>
                          <a:cs typeface="+mn-cs"/>
                          <a:sym typeface="Calibri"/>
                        </a:rPr>
                        <a:t>[</a:t>
                      </a:r>
                      <a:r>
                        <a:rPr lang="en-US" sz="7200" dirty="0">
                          <a:solidFill>
                            <a:schemeClr val="accent1"/>
                          </a:solidFill>
                        </a:rPr>
                        <a:t>KG20</a:t>
                      </a:r>
                      <a:r>
                        <a:rPr lang="en-US" sz="7200" dirty="0"/>
                        <a:t>, </a:t>
                      </a:r>
                      <a:r>
                        <a:rPr lang="en-US" sz="7200" dirty="0">
                          <a:solidFill>
                            <a:schemeClr val="accent1"/>
                          </a:solidFill>
                        </a:rPr>
                        <a:t>BCK+22</a:t>
                      </a:r>
                      <a:r>
                        <a:rPr kumimoji="0" lang="en-US" sz="7200" b="0" i="0" u="none" strike="noStrike" cap="none" spc="0" normalizeH="0" baseline="0" dirty="0">
                          <a:ln>
                            <a:noFill/>
                          </a:ln>
                          <a:solidFill>
                            <a:srgbClr val="000000"/>
                          </a:solidFill>
                          <a:effectLst/>
                          <a:uFillTx/>
                          <a:latin typeface="+mn-lt"/>
                          <a:ea typeface="+mn-ea"/>
                          <a:cs typeface="+mn-cs"/>
                          <a:sym typeface="Calibri"/>
                        </a:rPr>
                        <a:t>]</a:t>
                      </a:r>
                      <a:endParaRPr lang="en-US" sz="7200" dirty="0"/>
                    </a:p>
                  </a:txBody>
                  <a:tcPr/>
                </a:tc>
                <a:tc>
                  <a:txBody>
                    <a:bodyPr/>
                    <a:lstStyle/>
                    <a:p>
                      <a:pPr algn="ctr"/>
                      <a:r>
                        <a:rPr lang="en-US" sz="7200" dirty="0"/>
                        <a:t>TS</a:t>
                      </a:r>
                    </a:p>
                  </a:txBody>
                  <a:tcPr/>
                </a:tc>
                <a:tc>
                  <a:txBody>
                    <a:bodyPr/>
                    <a:lstStyle/>
                    <a:p>
                      <a:pPr algn="ctr"/>
                      <a:r>
                        <a:rPr lang="en-US" sz="7200" dirty="0"/>
                        <a:t>1</a:t>
                      </a:r>
                    </a:p>
                  </a:txBody>
                  <a:tcPr/>
                </a:tc>
                <a:tc>
                  <a:txBody>
                    <a:bodyPr/>
                    <a:lstStyle/>
                    <a:p>
                      <a:pPr algn="ctr"/>
                      <a:r>
                        <a:rPr lang="en-US" sz="7200" dirty="0"/>
                        <a:t>1</a:t>
                      </a:r>
                    </a:p>
                  </a:txBody>
                  <a:tcPr/>
                </a:tc>
                <a:tc>
                  <a:txBody>
                    <a:bodyPr/>
                    <a:lstStyle/>
                    <a:p>
                      <a:pPr algn="ctr"/>
                      <a:r>
                        <a:rPr lang="en-US" sz="7200" dirty="0"/>
                        <a:t>(A)OMDL</a:t>
                      </a:r>
                    </a:p>
                  </a:txBody>
                  <a:tcPr>
                    <a:solidFill>
                      <a:srgbClr val="FFC000"/>
                    </a:solidFill>
                  </a:tcPr>
                </a:tc>
                <a:extLst>
                  <a:ext uri="{0D108BD9-81ED-4DB2-BD59-A6C34878D82A}">
                    <a16:rowId xmlns:a16="http://schemas.microsoft.com/office/drawing/2014/main" val="2170111564"/>
                  </a:ext>
                </a:extLst>
              </a:tr>
              <a:tr h="1277385">
                <a:tc>
                  <a:txBody>
                    <a:bodyPr/>
                    <a:lstStyle/>
                    <a:p>
                      <a:pPr algn="ctr"/>
                      <a:r>
                        <a:rPr lang="en-US" sz="7200" dirty="0"/>
                        <a:t>[</a:t>
                      </a:r>
                      <a:r>
                        <a:rPr lang="en-US" sz="7200" dirty="0">
                          <a:solidFill>
                            <a:schemeClr val="accent1"/>
                          </a:solidFill>
                        </a:rPr>
                        <a:t>Sho00</a:t>
                      </a:r>
                      <a:r>
                        <a:rPr lang="en-US" sz="7200" dirty="0"/>
                        <a:t>]</a:t>
                      </a:r>
                    </a:p>
                  </a:txBody>
                  <a:tcPr/>
                </a:tc>
                <a:tc>
                  <a:txBody>
                    <a:bodyPr/>
                    <a:lstStyle/>
                    <a:p>
                      <a:pPr algn="ctr"/>
                      <a:r>
                        <a:rPr lang="en-US" sz="7200" dirty="0"/>
                        <a:t>TS</a:t>
                      </a:r>
                    </a:p>
                  </a:txBody>
                  <a:tcPr/>
                </a:tc>
                <a:tc>
                  <a:txBody>
                    <a:bodyPr/>
                    <a:lstStyle/>
                    <a:p>
                      <a:pPr algn="ctr"/>
                      <a:r>
                        <a:rPr lang="en-US" sz="7200" dirty="0"/>
                        <a:t>0</a:t>
                      </a:r>
                    </a:p>
                  </a:txBody>
                  <a:tcPr/>
                </a:tc>
                <a:tc>
                  <a:txBody>
                    <a:bodyPr/>
                    <a:lstStyle/>
                    <a:p>
                      <a:pPr algn="ctr"/>
                      <a:r>
                        <a:rPr lang="en-US" sz="7200" dirty="0"/>
                        <a:t>1</a:t>
                      </a:r>
                    </a:p>
                  </a:txBody>
                  <a:tcPr/>
                </a:tc>
                <a:tc>
                  <a:txBody>
                    <a:bodyPr/>
                    <a:lstStyle/>
                    <a:p>
                      <a:pPr algn="ctr"/>
                      <a:r>
                        <a:rPr lang="en-US" sz="7200" dirty="0"/>
                        <a:t>RSA+DDH</a:t>
                      </a:r>
                    </a:p>
                  </a:txBody>
                  <a:tcPr>
                    <a:solidFill>
                      <a:srgbClr val="FFC000"/>
                    </a:solidFill>
                  </a:tcPr>
                </a:tc>
                <a:extLst>
                  <a:ext uri="{0D108BD9-81ED-4DB2-BD59-A6C34878D82A}">
                    <a16:rowId xmlns:a16="http://schemas.microsoft.com/office/drawing/2014/main" val="3423114380"/>
                  </a:ext>
                </a:extLst>
              </a:tr>
              <a:tr h="1277385">
                <a:tc>
                  <a:txBody>
                    <a:bodyPr/>
                    <a:lstStyle/>
                    <a:p>
                      <a:pPr algn="ctr"/>
                      <a:r>
                        <a:rPr lang="en-US" sz="7200" dirty="0"/>
                        <a:t>This work</a:t>
                      </a:r>
                    </a:p>
                  </a:txBody>
                  <a:tcPr>
                    <a:solidFill>
                      <a:srgbClr val="E1FFBA"/>
                    </a:solidFill>
                  </a:tcPr>
                </a:tc>
                <a:tc>
                  <a:txBody>
                    <a:bodyPr/>
                    <a:lstStyle/>
                    <a:p>
                      <a:pPr algn="ctr"/>
                      <a:r>
                        <a:rPr lang="en-US" sz="7200" dirty="0"/>
                        <a:t>TS</a:t>
                      </a:r>
                    </a:p>
                  </a:txBody>
                  <a:tcPr>
                    <a:solidFill>
                      <a:srgbClr val="E1FFBA"/>
                    </a:solidFill>
                  </a:tcPr>
                </a:tc>
                <a:tc>
                  <a:txBody>
                    <a:bodyPr/>
                    <a:lstStyle/>
                    <a:p>
                      <a:pPr algn="ctr"/>
                      <a:r>
                        <a:rPr lang="en-US" sz="7200" dirty="0"/>
                        <a:t>1</a:t>
                      </a:r>
                    </a:p>
                  </a:txBody>
                  <a:tcPr>
                    <a:solidFill>
                      <a:srgbClr val="E1FFBA"/>
                    </a:solidFill>
                  </a:tcPr>
                </a:tc>
                <a:tc>
                  <a:txBody>
                    <a:bodyPr/>
                    <a:lstStyle/>
                    <a:p>
                      <a:pPr algn="ctr"/>
                      <a:r>
                        <a:rPr lang="en-US" sz="7200" dirty="0"/>
                        <a:t>1</a:t>
                      </a:r>
                    </a:p>
                  </a:txBody>
                  <a:tcPr>
                    <a:solidFill>
                      <a:srgbClr val="E1FFBA"/>
                    </a:solidFill>
                  </a:tcPr>
                </a:tc>
                <a:tc>
                  <a:txBody>
                    <a:bodyPr/>
                    <a:lstStyle/>
                    <a:p>
                      <a:pPr algn="ctr"/>
                      <a:r>
                        <a:rPr lang="en-US" sz="7200" dirty="0"/>
                        <a:t>DL/RSA</a:t>
                      </a:r>
                    </a:p>
                  </a:txBody>
                  <a:tcPr>
                    <a:solidFill>
                      <a:srgbClr val="E1FFBA"/>
                    </a:solidFill>
                  </a:tcPr>
                </a:tc>
                <a:extLst>
                  <a:ext uri="{0D108BD9-81ED-4DB2-BD59-A6C34878D82A}">
                    <a16:rowId xmlns:a16="http://schemas.microsoft.com/office/drawing/2014/main" val="680122223"/>
                  </a:ext>
                </a:extLst>
              </a:tr>
            </a:tbl>
          </a:graphicData>
        </a:graphic>
      </p:graphicFrame>
      <p:sp>
        <p:nvSpPr>
          <p:cNvPr id="12" name="Rounded Rectangle 11">
            <a:extLst>
              <a:ext uri="{FF2B5EF4-FFF2-40B4-BE49-F238E27FC236}">
                <a16:creationId xmlns:a16="http://schemas.microsoft.com/office/drawing/2014/main" id="{C1EAF896-98A1-447F-FBD9-01D7C6601E3A}"/>
              </a:ext>
            </a:extLst>
          </p:cNvPr>
          <p:cNvSpPr/>
          <p:nvPr/>
        </p:nvSpPr>
        <p:spPr>
          <a:xfrm>
            <a:off x="2299169" y="13038447"/>
            <a:ext cx="21061140" cy="3248803"/>
          </a:xfrm>
          <a:prstGeom prst="roundRect">
            <a:avLst>
              <a:gd name="adj" fmla="val 6112"/>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07D45E8-4DE4-A914-7EF6-3DE1631950F7}"/>
                  </a:ext>
                </a:extLst>
              </p:cNvPr>
              <p:cNvSpPr txBox="1"/>
              <p:nvPr/>
            </p:nvSpPr>
            <p:spPr>
              <a:xfrm>
                <a:off x="2610622" y="13038447"/>
                <a:ext cx="20511146" cy="329320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6600" dirty="0"/>
                  <a:t>Goal: </a:t>
                </a:r>
                <a:r>
                  <a:rPr lang="en-US" sz="6600" u="sng" dirty="0"/>
                  <a:t>strong</a:t>
                </a:r>
                <a:r>
                  <a:rPr lang="en-US" sz="6600" dirty="0"/>
                  <a:t> security [</a:t>
                </a:r>
                <a:r>
                  <a:rPr lang="en-US" sz="6600" dirty="0">
                    <a:solidFill>
                      <a:schemeClr val="accent1"/>
                    </a:solidFill>
                  </a:rPr>
                  <a:t>Sho00</a:t>
                </a:r>
                <a:r>
                  <a:rPr lang="en-US" sz="6600" dirty="0"/>
                  <a:t>,</a:t>
                </a:r>
                <a:r>
                  <a:rPr lang="en-US" sz="6600" dirty="0">
                    <a:solidFill>
                      <a:schemeClr val="accent1"/>
                    </a:solidFill>
                  </a:rPr>
                  <a:t>BCK+22</a:t>
                </a:r>
                <a:r>
                  <a:rPr lang="en-US" sz="6600" dirty="0"/>
                  <a:t>]</a:t>
                </a:r>
              </a:p>
              <a:p>
                <a:r>
                  <a:rPr lang="en-US" sz="6600" dirty="0"/>
                  <a:t>hard to forge a signature unless at least </a:t>
                </a:r>
                <a14:m>
                  <m:oMath xmlns:m="http://schemas.openxmlformats.org/officeDocument/2006/math">
                    <m:r>
                      <a:rPr lang="en-US" sz="6600" b="1" i="1" dirty="0" smtClean="0">
                        <a:latin typeface="Cambria Math" panose="02040503050406030204" pitchFamily="18" charset="0"/>
                      </a:rPr>
                      <m:t>(</m:t>
                    </m:r>
                    <m:r>
                      <a:rPr lang="en-US" sz="6600" b="1" i="1" dirty="0" smtClean="0">
                        <a:latin typeface="Cambria Math" panose="02040503050406030204" pitchFamily="18" charset="0"/>
                      </a:rPr>
                      <m:t>𝒕</m:t>
                    </m:r>
                    <m:r>
                      <a:rPr lang="en-US" sz="6600" b="1" i="1" dirty="0" smtClean="0">
                        <a:latin typeface="Cambria Math" panose="02040503050406030204" pitchFamily="18" charset="0"/>
                      </a:rPr>
                      <m:t> − |</m:t>
                    </m:r>
                    <m:r>
                      <m:rPr>
                        <m:nor/>
                      </m:rPr>
                      <a:rPr lang="en-US" sz="6600" b="1" i="0" dirty="0" smtClean="0"/>
                      <m:t>corrupt</m:t>
                    </m:r>
                    <m:r>
                      <a:rPr lang="en-US" sz="6600" b="1" i="1" dirty="0" smtClean="0">
                        <a:latin typeface="Cambria Math" panose="02040503050406030204" pitchFamily="18" charset="0"/>
                      </a:rPr>
                      <m:t>|)</m:t>
                    </m:r>
                  </m:oMath>
                </a14:m>
                <a:r>
                  <a:rPr lang="en-US" sz="6600" b="1" dirty="0"/>
                  <a:t> </a:t>
                </a:r>
                <a:r>
                  <a:rPr lang="en-US" sz="6600" dirty="0"/>
                  <a:t>honest signers signed</a:t>
                </a:r>
              </a:p>
            </p:txBody>
          </p:sp>
        </mc:Choice>
        <mc:Fallback xmlns="">
          <p:sp>
            <p:nvSpPr>
              <p:cNvPr id="13" name="TextBox 12">
                <a:extLst>
                  <a:ext uri="{FF2B5EF4-FFF2-40B4-BE49-F238E27FC236}">
                    <a16:creationId xmlns:a16="http://schemas.microsoft.com/office/drawing/2014/main" id="{107D45E8-4DE4-A914-7EF6-3DE1631950F7}"/>
                  </a:ext>
                </a:extLst>
              </p:cNvPr>
              <p:cNvSpPr txBox="1">
                <a:spLocks noRot="1" noChangeAspect="1" noMove="1" noResize="1" noEditPoints="1" noAdjustHandles="1" noChangeArrowheads="1" noChangeShapeType="1" noTextEdit="1"/>
              </p:cNvSpPr>
              <p:nvPr/>
            </p:nvSpPr>
            <p:spPr>
              <a:xfrm>
                <a:off x="2610622" y="13038447"/>
                <a:ext cx="20511146" cy="3293203"/>
              </a:xfrm>
              <a:prstGeom prst="rect">
                <a:avLst/>
              </a:prstGeom>
              <a:blipFill>
                <a:blip r:embed="rId3"/>
                <a:stretch>
                  <a:fillRect l="-1856" t="-3846" b="-10385"/>
                </a:stretch>
              </a:blipFill>
              <a:ln w="25400" cap="flat">
                <a:noFill/>
                <a:miter lim="400000"/>
              </a:ln>
              <a:effectLst/>
            </p:spPr>
            <p:txBody>
              <a:bodyPr/>
              <a:lstStyle/>
              <a:p>
                <a:r>
                  <a:rPr lang="en-US">
                    <a:noFill/>
                  </a:rPr>
                  <a:t> </a:t>
                </a:r>
              </a:p>
            </p:txBody>
          </p:sp>
        </mc:Fallback>
      </mc:AlternateContent>
      <p:sp>
        <p:nvSpPr>
          <p:cNvPr id="15" name="TextBox 14">
            <a:extLst>
              <a:ext uri="{FF2B5EF4-FFF2-40B4-BE49-F238E27FC236}">
                <a16:creationId xmlns:a16="http://schemas.microsoft.com/office/drawing/2014/main" id="{48B43AC7-C121-A3C2-6D92-2CD2B824E30C}"/>
              </a:ext>
            </a:extLst>
          </p:cNvPr>
          <p:cNvSpPr txBox="1"/>
          <p:nvPr/>
        </p:nvSpPr>
        <p:spPr>
          <a:xfrm>
            <a:off x="2235199" y="16594911"/>
            <a:ext cx="29133238" cy="273920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5400" dirty="0"/>
              <a:t>All other RSA TS not for this strong security, though they consider other properties, such as proactivity [</a:t>
            </a:r>
            <a:r>
              <a:rPr lang="en-US" sz="5400" dirty="0">
                <a:solidFill>
                  <a:schemeClr val="accent1"/>
                </a:solidFill>
              </a:rPr>
              <a:t>Rab98</a:t>
            </a:r>
            <a:r>
              <a:rPr lang="en-US" sz="5400" dirty="0"/>
              <a:t>, </a:t>
            </a:r>
            <a:r>
              <a:rPr lang="en-US" sz="5400" dirty="0">
                <a:solidFill>
                  <a:schemeClr val="accent1"/>
                </a:solidFill>
              </a:rPr>
              <a:t>ADN06</a:t>
            </a:r>
            <a:r>
              <a:rPr lang="en-US" sz="5400" dirty="0"/>
              <a:t>], robustness [</a:t>
            </a:r>
            <a:r>
              <a:rPr lang="en-US" sz="5400" dirty="0">
                <a:solidFill>
                  <a:schemeClr val="accent1"/>
                </a:solidFill>
              </a:rPr>
              <a:t>GJKR96</a:t>
            </a:r>
            <a:r>
              <a:rPr lang="en-US" sz="5400" dirty="0"/>
              <a:t>, </a:t>
            </a:r>
            <a:r>
              <a:rPr lang="en-US" sz="5400" dirty="0">
                <a:solidFill>
                  <a:schemeClr val="accent1"/>
                </a:solidFill>
              </a:rPr>
              <a:t>FMY98</a:t>
            </a:r>
            <a:r>
              <a:rPr lang="en-US" sz="5400" dirty="0"/>
              <a:t>, </a:t>
            </a:r>
            <a:r>
              <a:rPr lang="en-US" sz="5400" dirty="0">
                <a:solidFill>
                  <a:schemeClr val="accent1"/>
                </a:solidFill>
              </a:rPr>
              <a:t>Rab98</a:t>
            </a:r>
            <a:r>
              <a:rPr lang="en-US" sz="5400" dirty="0"/>
              <a:t>], removing trusted dealers [</a:t>
            </a:r>
            <a:r>
              <a:rPr lang="en-US" sz="5400" dirty="0">
                <a:solidFill>
                  <a:schemeClr val="accent1"/>
                </a:solidFill>
              </a:rPr>
              <a:t>DK01</a:t>
            </a:r>
            <a:r>
              <a:rPr lang="en-US" sz="5400" dirty="0"/>
              <a:t>, </a:t>
            </a:r>
            <a:r>
              <a:rPr lang="en-US" sz="5400" dirty="0">
                <a:solidFill>
                  <a:schemeClr val="accent1"/>
                </a:solidFill>
              </a:rPr>
              <a:t>FS01</a:t>
            </a:r>
            <a:r>
              <a:rPr lang="en-US" sz="5400" dirty="0"/>
              <a:t>], and adaptive-security [</a:t>
            </a:r>
            <a:r>
              <a:rPr lang="en-US" sz="5400" dirty="0">
                <a:solidFill>
                  <a:schemeClr val="accent1"/>
                </a:solidFill>
              </a:rPr>
              <a:t>ADN06</a:t>
            </a:r>
            <a:r>
              <a:rPr lang="en-US" sz="5400" dirty="0"/>
              <a:t>]</a:t>
            </a:r>
          </a:p>
        </p:txBody>
      </p:sp>
      <p:sp>
        <p:nvSpPr>
          <p:cNvPr id="16" name="TextBox 15">
            <a:extLst>
              <a:ext uri="{FF2B5EF4-FFF2-40B4-BE49-F238E27FC236}">
                <a16:creationId xmlns:a16="http://schemas.microsoft.com/office/drawing/2014/main" id="{5D6C8012-17F8-2F47-7FD2-AB9EAF7DD947}"/>
              </a:ext>
            </a:extLst>
          </p:cNvPr>
          <p:cNvSpPr txBox="1"/>
          <p:nvPr/>
        </p:nvSpPr>
        <p:spPr>
          <a:xfrm>
            <a:off x="24026268" y="5725390"/>
            <a:ext cx="6371641" cy="938717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6600" dirty="0" err="1"/>
              <a:t>Shoup’s</a:t>
            </a:r>
            <a:r>
              <a:rPr lang="en-US" sz="6600" dirty="0"/>
              <a:t> basic scheme based on RSA only, but with </a:t>
            </a:r>
            <a:r>
              <a:rPr lang="en-US" sz="6600" b="1" dirty="0"/>
              <a:t>weaker</a:t>
            </a:r>
            <a:r>
              <a:rPr lang="en-US" sz="6600" dirty="0"/>
              <a:t> guarantee: </a:t>
            </a:r>
          </a:p>
          <a:p>
            <a:r>
              <a:rPr lang="en-US" sz="6600" dirty="0"/>
              <a:t>Hard to forge a signature unless </a:t>
            </a:r>
            <a:r>
              <a:rPr lang="en-US" sz="6600" b="1" dirty="0"/>
              <a:t>one</a:t>
            </a:r>
            <a:r>
              <a:rPr lang="en-US" sz="6600" dirty="0"/>
              <a:t> honest signer signed</a:t>
            </a:r>
          </a:p>
        </p:txBody>
      </p:sp>
      <p:cxnSp>
        <p:nvCxnSpPr>
          <p:cNvPr id="19" name="Straight Arrow Connector 18">
            <a:extLst>
              <a:ext uri="{FF2B5EF4-FFF2-40B4-BE49-F238E27FC236}">
                <a16:creationId xmlns:a16="http://schemas.microsoft.com/office/drawing/2014/main" id="{380E9365-FC47-8BF1-1C27-A49545B55C77}"/>
              </a:ext>
            </a:extLst>
          </p:cNvPr>
          <p:cNvCxnSpPr>
            <a:cxnSpLocks/>
          </p:cNvCxnSpPr>
          <p:nvPr/>
        </p:nvCxnSpPr>
        <p:spPr>
          <a:xfrm flipH="1">
            <a:off x="23002489" y="10199757"/>
            <a:ext cx="881411" cy="696305"/>
          </a:xfrm>
          <a:prstGeom prst="straightConnector1">
            <a:avLst/>
          </a:prstGeom>
          <a:noFill/>
          <a:ln w="127000" cap="flat">
            <a:solidFill>
              <a:schemeClr val="accent1"/>
            </a:solidFill>
            <a:prstDash val="solid"/>
            <a:round/>
            <a:tailEnd type="triangle" w="med" len="med"/>
          </a:ln>
          <a:effectLst/>
          <a:sp3d/>
        </p:spPr>
        <p:style>
          <a:lnRef idx="0">
            <a:scrgbClr r="0" g="0" b="0"/>
          </a:lnRef>
          <a:fillRef idx="0">
            <a:scrgbClr r="0" g="0" b="0"/>
          </a:fillRef>
          <a:effectRef idx="0">
            <a:scrgbClr r="0" g="0" b="0"/>
          </a:effectRef>
          <a:fontRef idx="none"/>
        </p:style>
      </p:cxnSp>
      <p:sp>
        <p:nvSpPr>
          <p:cNvPr id="3" name="Rounded Rectangle 2">
            <a:extLst>
              <a:ext uri="{FF2B5EF4-FFF2-40B4-BE49-F238E27FC236}">
                <a16:creationId xmlns:a16="http://schemas.microsoft.com/office/drawing/2014/main" id="{17269485-327F-6C05-2DC2-06B0CF6B65DC}"/>
              </a:ext>
            </a:extLst>
          </p:cNvPr>
          <p:cNvSpPr/>
          <p:nvPr/>
        </p:nvSpPr>
        <p:spPr>
          <a:xfrm>
            <a:off x="22325740" y="2469383"/>
            <a:ext cx="8072169" cy="2465476"/>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 name="TextBox 3">
            <a:extLst>
              <a:ext uri="{FF2B5EF4-FFF2-40B4-BE49-F238E27FC236}">
                <a16:creationId xmlns:a16="http://schemas.microsoft.com/office/drawing/2014/main" id="{4B2153ED-7762-8419-3F21-C4EDDC4070C7}"/>
              </a:ext>
            </a:extLst>
          </p:cNvPr>
          <p:cNvSpPr txBox="1"/>
          <p:nvPr/>
        </p:nvSpPr>
        <p:spPr>
          <a:xfrm>
            <a:off x="22655956" y="2563351"/>
            <a:ext cx="7415382" cy="22775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lang="en-US" sz="6600" dirty="0"/>
              <a:t>All in random oracle model (ROM)</a:t>
            </a:r>
          </a:p>
        </p:txBody>
      </p:sp>
    </p:spTree>
    <p:extLst>
      <p:ext uri="{BB962C8B-B14F-4D97-AF65-F5344CB8AC3E}">
        <p14:creationId xmlns:p14="http://schemas.microsoft.com/office/powerpoint/2010/main" val="37058252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F73E3A42-1471-0771-964D-BB97E2C27133}"/>
              </a:ext>
            </a:extLst>
          </p:cNvPr>
          <p:cNvSpPr/>
          <p:nvPr/>
        </p:nvSpPr>
        <p:spPr>
          <a:xfrm>
            <a:off x="1824383" y="3178869"/>
            <a:ext cx="28863234" cy="11665370"/>
          </a:xfrm>
          <a:prstGeom prst="roundRect">
            <a:avLst>
              <a:gd name="adj" fmla="val 6617"/>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1" name="TextBox 20">
            <a:extLst>
              <a:ext uri="{FF2B5EF4-FFF2-40B4-BE49-F238E27FC236}">
                <a16:creationId xmlns:a16="http://schemas.microsoft.com/office/drawing/2014/main" id="{68D84333-33C0-E783-81D3-4A5589247FED}"/>
              </a:ext>
            </a:extLst>
          </p:cNvPr>
          <p:cNvSpPr txBox="1"/>
          <p:nvPr/>
        </p:nvSpPr>
        <p:spPr>
          <a:xfrm>
            <a:off x="2546980" y="3596535"/>
            <a:ext cx="27504533" cy="393953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12000" b="1" i="0" u="none" strike="noStrike" cap="none" spc="0" normalizeH="0" baseline="0" dirty="0">
                <a:ln>
                  <a:noFill/>
                </a:ln>
                <a:solidFill>
                  <a:srgbClr val="000000"/>
                </a:solidFill>
                <a:effectLst/>
                <a:uFillTx/>
                <a:latin typeface="+mn-lt"/>
                <a:ea typeface="+mn-ea"/>
                <a:cs typeface="+mn-cs"/>
                <a:sym typeface="Calibri"/>
              </a:rPr>
              <a:t>First</a:t>
            </a:r>
            <a:r>
              <a:rPr kumimoji="0" lang="en-US" sz="12000" i="0" u="none" strike="noStrike" cap="none" spc="0" normalizeH="0" baseline="0" dirty="0">
                <a:ln>
                  <a:noFill/>
                </a:ln>
                <a:solidFill>
                  <a:srgbClr val="000000"/>
                </a:solidFill>
                <a:effectLst/>
                <a:uFillTx/>
                <a:latin typeface="+mn-lt"/>
                <a:ea typeface="+mn-ea"/>
                <a:cs typeface="+mn-cs"/>
                <a:sym typeface="Calibri"/>
              </a:rPr>
              <a:t> partially non-interactive TS/MS based only on DL </a:t>
            </a:r>
            <a:r>
              <a:rPr lang="en-US" sz="12000" dirty="0"/>
              <a:t>in</a:t>
            </a:r>
            <a:r>
              <a:rPr kumimoji="0" lang="en-US" sz="12000" i="0" u="none" strike="noStrike" cap="none" spc="0" normalizeH="0" baseline="0" dirty="0">
                <a:ln>
                  <a:noFill/>
                </a:ln>
                <a:solidFill>
                  <a:srgbClr val="000000"/>
                </a:solidFill>
                <a:effectLst/>
                <a:uFillTx/>
                <a:latin typeface="+mn-lt"/>
                <a:ea typeface="+mn-ea"/>
                <a:cs typeface="+mn-cs"/>
                <a:sym typeface="Calibri"/>
              </a:rPr>
              <a:t> ROM</a:t>
            </a:r>
          </a:p>
        </p:txBody>
      </p:sp>
      <p:sp>
        <p:nvSpPr>
          <p:cNvPr id="22" name="TextBox 21">
            <a:extLst>
              <a:ext uri="{FF2B5EF4-FFF2-40B4-BE49-F238E27FC236}">
                <a16:creationId xmlns:a16="http://schemas.microsoft.com/office/drawing/2014/main" id="{9D1D41C5-7D6C-57F9-110A-906EEE8F6011}"/>
              </a:ext>
            </a:extLst>
          </p:cNvPr>
          <p:cNvSpPr txBox="1"/>
          <p:nvPr/>
        </p:nvSpPr>
        <p:spPr>
          <a:xfrm>
            <a:off x="2546980" y="8779746"/>
            <a:ext cx="27504533" cy="578619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12000" b="1" i="0" u="none" strike="noStrike" cap="none" spc="0" normalizeH="0" baseline="0" dirty="0">
                <a:ln>
                  <a:noFill/>
                </a:ln>
                <a:solidFill>
                  <a:srgbClr val="000000"/>
                </a:solidFill>
                <a:effectLst/>
                <a:uFillTx/>
                <a:latin typeface="+mn-lt"/>
                <a:ea typeface="+mn-ea"/>
                <a:cs typeface="+mn-cs"/>
                <a:sym typeface="Calibri"/>
              </a:rPr>
              <a:t>First</a:t>
            </a:r>
            <a:r>
              <a:rPr kumimoji="0" lang="en-US" sz="12000" i="0" u="none" strike="noStrike" cap="none" spc="0" normalizeH="0" baseline="0" dirty="0">
                <a:ln>
                  <a:noFill/>
                </a:ln>
                <a:solidFill>
                  <a:srgbClr val="000000"/>
                </a:solidFill>
                <a:effectLst/>
                <a:uFillTx/>
                <a:latin typeface="+mn-lt"/>
                <a:ea typeface="+mn-ea"/>
                <a:cs typeface="+mn-cs"/>
                <a:sym typeface="Calibri"/>
              </a:rPr>
              <a:t> partially non-interactive TS/MS based only on RSA </a:t>
            </a:r>
            <a:r>
              <a:rPr lang="en-US" sz="12000" dirty="0"/>
              <a:t>in</a:t>
            </a:r>
            <a:r>
              <a:rPr kumimoji="0" lang="en-US" sz="12000" i="0" u="none" strike="noStrike" cap="none" spc="0" normalizeH="0" baseline="0" dirty="0">
                <a:ln>
                  <a:noFill/>
                </a:ln>
                <a:solidFill>
                  <a:srgbClr val="000000"/>
                </a:solidFill>
                <a:effectLst/>
                <a:uFillTx/>
                <a:latin typeface="+mn-lt"/>
                <a:ea typeface="+mn-ea"/>
                <a:cs typeface="+mn-cs"/>
                <a:sym typeface="Calibri"/>
              </a:rPr>
              <a:t> ROM with the desired security</a:t>
            </a:r>
          </a:p>
        </p:txBody>
      </p:sp>
    </p:spTree>
    <p:extLst>
      <p:ext uri="{BB962C8B-B14F-4D97-AF65-F5344CB8AC3E}">
        <p14:creationId xmlns:p14="http://schemas.microsoft.com/office/powerpoint/2010/main" val="16841553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ed Rectangle 62">
            <a:extLst>
              <a:ext uri="{FF2B5EF4-FFF2-40B4-BE49-F238E27FC236}">
                <a16:creationId xmlns:a16="http://schemas.microsoft.com/office/drawing/2014/main" id="{E2638C48-D8D1-C532-BE50-D9B83A7246EE}"/>
              </a:ext>
            </a:extLst>
          </p:cNvPr>
          <p:cNvSpPr/>
          <p:nvPr/>
        </p:nvSpPr>
        <p:spPr>
          <a:xfrm>
            <a:off x="15783344" y="3319723"/>
            <a:ext cx="11807682" cy="16200734"/>
          </a:xfrm>
          <a:prstGeom prst="roundRect">
            <a:avLst>
              <a:gd name="adj" fmla="val 6617"/>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17" name="Rounded Rectangle 16">
            <a:extLst>
              <a:ext uri="{FF2B5EF4-FFF2-40B4-BE49-F238E27FC236}">
                <a16:creationId xmlns:a16="http://schemas.microsoft.com/office/drawing/2014/main" id="{52141E54-5C9A-3988-756E-601C88352FBE}"/>
              </a:ext>
            </a:extLst>
          </p:cNvPr>
          <p:cNvSpPr/>
          <p:nvPr/>
        </p:nvSpPr>
        <p:spPr>
          <a:xfrm>
            <a:off x="6543957" y="12346620"/>
            <a:ext cx="5407921" cy="1718364"/>
          </a:xfrm>
          <a:prstGeom prst="roundRect">
            <a:avLst>
              <a:gd name="adj" fmla="val 22259"/>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14" name="Rounded Rectangle 13">
            <a:extLst>
              <a:ext uri="{FF2B5EF4-FFF2-40B4-BE49-F238E27FC236}">
                <a16:creationId xmlns:a16="http://schemas.microsoft.com/office/drawing/2014/main" id="{1CE47EFA-FC2F-DF69-6249-B8B8C0209343}"/>
              </a:ext>
            </a:extLst>
          </p:cNvPr>
          <p:cNvSpPr/>
          <p:nvPr/>
        </p:nvSpPr>
        <p:spPr>
          <a:xfrm>
            <a:off x="6221490" y="5763378"/>
            <a:ext cx="6246189" cy="3857711"/>
          </a:xfrm>
          <a:prstGeom prst="roundRect">
            <a:avLst>
              <a:gd name="adj" fmla="val 6112"/>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146525F-D62A-1079-4CBE-3F20449AF00A}"/>
                  </a:ext>
                </a:extLst>
              </p:cNvPr>
              <p:cNvSpPr txBox="1"/>
              <p:nvPr/>
            </p:nvSpPr>
            <p:spPr>
              <a:xfrm>
                <a:off x="6630870" y="7500457"/>
                <a:ext cx="5542537"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m:rPr>
                          <m:nor/>
                        </m:rPr>
                        <a:rPr kumimoji="0" lang="en-US" sz="9600" b="0" i="0" u="none" strike="noStrike" cap="none" spc="0" normalizeH="0" baseline="0" dirty="0" smtClean="0">
                          <a:ln>
                            <a:noFill/>
                          </a:ln>
                          <a:solidFill>
                            <a:srgbClr val="000000"/>
                          </a:solidFill>
                          <a:effectLst/>
                          <a:uFillTx/>
                          <a:ea typeface="+mn-ea"/>
                          <a:cs typeface="+mn-cs"/>
                          <a:sym typeface="Calibri"/>
                        </a:rPr>
                        <m:t>MS</m:t>
                      </m:r>
                      <m:r>
                        <m:rPr>
                          <m:nor/>
                        </m:rPr>
                        <a:rPr kumimoji="0" lang="en-US" sz="9600" b="0" i="0" u="none" strike="noStrike" cap="none" spc="0" normalizeH="0" baseline="0" dirty="0" smtClean="0">
                          <a:ln>
                            <a:noFill/>
                          </a:ln>
                          <a:solidFill>
                            <a:srgbClr val="000000"/>
                          </a:solidFill>
                          <a:effectLst/>
                          <a:uFillTx/>
                          <a:ea typeface="+mn-ea"/>
                          <a:cs typeface="+mn-cs"/>
                          <a:sym typeface="Calibri"/>
                        </a:rPr>
                        <m:t>/</m:t>
                      </m:r>
                      <m:r>
                        <m:rPr>
                          <m:nor/>
                        </m:rPr>
                        <a:rPr kumimoji="0" lang="en-US" sz="9600" b="0" i="0" u="none" strike="noStrike" cap="none" spc="0" normalizeH="0" baseline="0" dirty="0" smtClean="0">
                          <a:ln>
                            <a:noFill/>
                          </a:ln>
                          <a:solidFill>
                            <a:srgbClr val="000000"/>
                          </a:solidFill>
                          <a:effectLst/>
                          <a:uFillTx/>
                          <a:ea typeface="+mn-ea"/>
                          <a:cs typeface="+mn-cs"/>
                          <a:sym typeface="Calibri"/>
                        </a:rPr>
                        <m:t>TS</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𝔾</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0" name="TextBox 9">
                <a:extLst>
                  <a:ext uri="{FF2B5EF4-FFF2-40B4-BE49-F238E27FC236}">
                    <a16:creationId xmlns:a16="http://schemas.microsoft.com/office/drawing/2014/main" id="{A146525F-D62A-1079-4CBE-3F20449AF00A}"/>
                  </a:ext>
                </a:extLst>
              </p:cNvPr>
              <p:cNvSpPr txBox="1">
                <a:spLocks noRot="1" noChangeAspect="1" noMove="1" noResize="1" noEditPoints="1" noAdjustHandles="1" noChangeArrowheads="1" noChangeShapeType="1" noTextEdit="1"/>
              </p:cNvSpPr>
              <p:nvPr/>
            </p:nvSpPr>
            <p:spPr>
              <a:xfrm>
                <a:off x="6630870" y="7500457"/>
                <a:ext cx="5542537" cy="1723543"/>
              </a:xfrm>
              <a:prstGeom prst="rect">
                <a:avLst/>
              </a:prstGeom>
              <a:blipFill>
                <a:blip r:embed="rId3"/>
                <a:stretch>
                  <a:fillRect l="-4348" r="-5034" b="-21168"/>
                </a:stretch>
              </a:blipFill>
              <a:ln w="25400" cap="flat">
                <a:noFill/>
                <a:miter lim="400000"/>
              </a:ln>
              <a:effectLst/>
            </p:spPr>
            <p:txBody>
              <a:bodyPr/>
              <a:lstStyle/>
              <a:p>
                <a:r>
                  <a:rPr lang="en-US">
                    <a:noFill/>
                  </a:rPr>
                  <a:t> </a:t>
                </a:r>
              </a:p>
            </p:txBody>
          </p:sp>
        </mc:Fallback>
      </mc:AlternateContent>
      <p:sp>
        <p:nvSpPr>
          <p:cNvPr id="11" name="TextBox 10">
            <a:extLst>
              <a:ext uri="{FF2B5EF4-FFF2-40B4-BE49-F238E27FC236}">
                <a16:creationId xmlns:a16="http://schemas.microsoft.com/office/drawing/2014/main" id="{E8FEF49F-1A64-EFC9-DA9E-D451634C7F1F}"/>
              </a:ext>
            </a:extLst>
          </p:cNvPr>
          <p:cNvSpPr txBox="1"/>
          <p:nvPr/>
        </p:nvSpPr>
        <p:spPr>
          <a:xfrm>
            <a:off x="6543957" y="5763378"/>
            <a:ext cx="557780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Security of</a:t>
            </a:r>
          </a:p>
        </p:txBody>
      </p:sp>
      <p:sp>
        <p:nvSpPr>
          <p:cNvPr id="12" name="TextBox 11">
            <a:extLst>
              <a:ext uri="{FF2B5EF4-FFF2-40B4-BE49-F238E27FC236}">
                <a16:creationId xmlns:a16="http://schemas.microsoft.com/office/drawing/2014/main" id="{A67FD492-2886-F482-C5C5-E20383252D41}"/>
              </a:ext>
            </a:extLst>
          </p:cNvPr>
          <p:cNvSpPr txBox="1"/>
          <p:nvPr/>
        </p:nvSpPr>
        <p:spPr>
          <a:xfrm>
            <a:off x="6788223" y="12341440"/>
            <a:ext cx="491835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(A)OMDL</a:t>
            </a:r>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p:cxnSp>
        <p:nvCxnSpPr>
          <p:cNvPr id="18" name="Straight Arrow Connector 17">
            <a:extLst>
              <a:ext uri="{FF2B5EF4-FFF2-40B4-BE49-F238E27FC236}">
                <a16:creationId xmlns:a16="http://schemas.microsoft.com/office/drawing/2014/main" id="{D9AE5585-E71A-20B8-AF0F-39C746CF7CBE}"/>
              </a:ext>
            </a:extLst>
          </p:cNvPr>
          <p:cNvCxnSpPr>
            <a:cxnSpLocks/>
          </p:cNvCxnSpPr>
          <p:nvPr/>
        </p:nvCxnSpPr>
        <p:spPr>
          <a:xfrm>
            <a:off x="9247400" y="9621089"/>
            <a:ext cx="0" cy="2725530"/>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23" name="Rounded Rectangle 22">
            <a:extLst>
              <a:ext uri="{FF2B5EF4-FFF2-40B4-BE49-F238E27FC236}">
                <a16:creationId xmlns:a16="http://schemas.microsoft.com/office/drawing/2014/main" id="{DFC92A2F-071D-E865-CF66-440ECA2F0B2F}"/>
              </a:ext>
            </a:extLst>
          </p:cNvPr>
          <p:cNvSpPr/>
          <p:nvPr/>
        </p:nvSpPr>
        <p:spPr>
          <a:xfrm>
            <a:off x="17557568" y="12346619"/>
            <a:ext cx="8979496" cy="1718343"/>
          </a:xfrm>
          <a:prstGeom prst="roundRect">
            <a:avLst>
              <a:gd name="adj" fmla="val 17680"/>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4" name="Rounded Rectangle 23">
            <a:extLst>
              <a:ext uri="{FF2B5EF4-FFF2-40B4-BE49-F238E27FC236}">
                <a16:creationId xmlns:a16="http://schemas.microsoft.com/office/drawing/2014/main" id="{AAE7C06D-5D5E-2BB6-6C44-D65CE6C5EA0D}"/>
              </a:ext>
            </a:extLst>
          </p:cNvPr>
          <p:cNvSpPr/>
          <p:nvPr/>
        </p:nvSpPr>
        <p:spPr>
          <a:xfrm>
            <a:off x="18320963" y="5763378"/>
            <a:ext cx="7081074" cy="3857711"/>
          </a:xfrm>
          <a:prstGeom prst="roundRect">
            <a:avLst>
              <a:gd name="adj" fmla="val 6112"/>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B8AA1CC-7D7A-930B-0B72-C7A1A2FEF3A8}"/>
                  </a:ext>
                </a:extLst>
              </p:cNvPr>
              <p:cNvSpPr txBox="1"/>
              <p:nvPr/>
            </p:nvSpPr>
            <p:spPr>
              <a:xfrm>
                <a:off x="18730343" y="7500457"/>
                <a:ext cx="6493118"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m:rPr>
                          <m:nor/>
                        </m:rPr>
                        <a:rPr kumimoji="0" lang="en-US" sz="9600" b="0" i="0" u="none" strike="noStrike" cap="none" spc="0" normalizeH="0" baseline="0" dirty="0" smtClean="0">
                          <a:ln>
                            <a:noFill/>
                          </a:ln>
                          <a:solidFill>
                            <a:srgbClr val="000000"/>
                          </a:solidFill>
                          <a:effectLst/>
                          <a:uFillTx/>
                          <a:ea typeface="+mn-ea"/>
                          <a:cs typeface="+mn-cs"/>
                          <a:sym typeface="Calibri"/>
                        </a:rPr>
                        <m:t>MS</m:t>
                      </m:r>
                      <m:r>
                        <m:rPr>
                          <m:nor/>
                        </m:rPr>
                        <a:rPr kumimoji="0" lang="en-US" sz="9600" b="0" i="0" u="none" strike="noStrike" cap="none" spc="0" normalizeH="0" baseline="0" dirty="0" smtClean="0">
                          <a:ln>
                            <a:noFill/>
                          </a:ln>
                          <a:solidFill>
                            <a:srgbClr val="000000"/>
                          </a:solidFill>
                          <a:effectLst/>
                          <a:uFillTx/>
                          <a:ea typeface="+mn-ea"/>
                          <a:cs typeface="+mn-cs"/>
                          <a:sym typeface="Calibri"/>
                        </a:rPr>
                        <m:t>/</m:t>
                      </m:r>
                      <m:r>
                        <m:rPr>
                          <m:nor/>
                        </m:rPr>
                        <a:rPr kumimoji="0" lang="en-US" sz="9600" b="0" i="0" u="none" strike="noStrike" cap="none" spc="0" normalizeH="0" baseline="0" dirty="0" smtClean="0">
                          <a:ln>
                            <a:noFill/>
                          </a:ln>
                          <a:solidFill>
                            <a:srgbClr val="000000"/>
                          </a:solidFill>
                          <a:effectLst/>
                          <a:uFillTx/>
                          <a:ea typeface="+mn-ea"/>
                          <a:cs typeface="+mn-cs"/>
                          <a:sym typeface="Calibri"/>
                        </a:rPr>
                        <m:t>TS</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m:rPr>
                          <m:nor/>
                        </m:rPr>
                        <a:rPr kumimoji="0" lang="en-US" sz="9600" b="0" i="0" u="none" strike="noStrike" cap="none" spc="0" normalizeH="0" baseline="0" dirty="0" smtClean="0">
                          <a:ln>
                            <a:noFill/>
                          </a:ln>
                          <a:solidFill>
                            <a:srgbClr val="000000"/>
                          </a:solidFill>
                          <a:effectLst/>
                          <a:uFillTx/>
                          <a:ea typeface="+mn-ea"/>
                          <a:cs typeface="+mn-cs"/>
                          <a:sym typeface="Calibri"/>
                        </a:rPr>
                        <m:t>LHF</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5" name="TextBox 24">
                <a:extLst>
                  <a:ext uri="{FF2B5EF4-FFF2-40B4-BE49-F238E27FC236}">
                    <a16:creationId xmlns:a16="http://schemas.microsoft.com/office/drawing/2014/main" id="{0B8AA1CC-7D7A-930B-0B72-C7A1A2FEF3A8}"/>
                  </a:ext>
                </a:extLst>
              </p:cNvPr>
              <p:cNvSpPr txBox="1">
                <a:spLocks noRot="1" noChangeAspect="1" noMove="1" noResize="1" noEditPoints="1" noAdjustHandles="1" noChangeArrowheads="1" noChangeShapeType="1" noTextEdit="1"/>
              </p:cNvSpPr>
              <p:nvPr/>
            </p:nvSpPr>
            <p:spPr>
              <a:xfrm>
                <a:off x="18730343" y="7500457"/>
                <a:ext cx="6493118" cy="1723543"/>
              </a:xfrm>
              <a:prstGeom prst="rect">
                <a:avLst/>
              </a:prstGeom>
              <a:blipFill>
                <a:blip r:embed="rId4"/>
                <a:stretch>
                  <a:fillRect l="-3711" r="-4102" b="-21168"/>
                </a:stretch>
              </a:blipFill>
              <a:ln w="25400" cap="flat">
                <a:noFill/>
                <a:miter lim="400000"/>
              </a:ln>
              <a:effectLst/>
            </p:spPr>
            <p:txBody>
              <a:bodyPr/>
              <a:lstStyle/>
              <a:p>
                <a:r>
                  <a:rPr lang="en-US">
                    <a:noFill/>
                  </a:rPr>
                  <a:t> </a:t>
                </a:r>
              </a:p>
            </p:txBody>
          </p:sp>
        </mc:Fallback>
      </mc:AlternateContent>
      <p:sp>
        <p:nvSpPr>
          <p:cNvPr id="26" name="TextBox 25">
            <a:extLst>
              <a:ext uri="{FF2B5EF4-FFF2-40B4-BE49-F238E27FC236}">
                <a16:creationId xmlns:a16="http://schemas.microsoft.com/office/drawing/2014/main" id="{9191F7DB-193A-0734-25E8-9AD16B9DAC8E}"/>
              </a:ext>
            </a:extLst>
          </p:cNvPr>
          <p:cNvSpPr txBox="1"/>
          <p:nvPr/>
        </p:nvSpPr>
        <p:spPr>
          <a:xfrm>
            <a:off x="18643430" y="5763378"/>
            <a:ext cx="557780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Security of</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2D91444-D3E0-C1C1-8195-4CB49D8956A8}"/>
                  </a:ext>
                </a:extLst>
              </p:cNvPr>
              <p:cNvSpPr txBox="1"/>
              <p:nvPr/>
            </p:nvSpPr>
            <p:spPr>
              <a:xfrm>
                <a:off x="17951278" y="12341440"/>
                <a:ext cx="831092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(A)OMPR of </a:t>
                </a:r>
                <a14:m>
                  <m:oMath xmlns:m="http://schemas.openxmlformats.org/officeDocument/2006/math">
                    <m:r>
                      <m:rPr>
                        <m:nor/>
                      </m:rPr>
                      <a:rPr lang="en-US" sz="9600" dirty="0"/>
                      <m:t>LHF</m:t>
                    </m:r>
                  </m:oMath>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8" name="TextBox 27">
                <a:extLst>
                  <a:ext uri="{FF2B5EF4-FFF2-40B4-BE49-F238E27FC236}">
                    <a16:creationId xmlns:a16="http://schemas.microsoft.com/office/drawing/2014/main" id="{82D91444-D3E0-C1C1-8195-4CB49D8956A8}"/>
                  </a:ext>
                </a:extLst>
              </p:cNvPr>
              <p:cNvSpPr txBox="1">
                <a:spLocks noRot="1" noChangeAspect="1" noMove="1" noResize="1" noEditPoints="1" noAdjustHandles="1" noChangeArrowheads="1" noChangeShapeType="1" noTextEdit="1"/>
              </p:cNvSpPr>
              <p:nvPr/>
            </p:nvSpPr>
            <p:spPr>
              <a:xfrm>
                <a:off x="17951278" y="12341440"/>
                <a:ext cx="8310923" cy="1723543"/>
              </a:xfrm>
              <a:prstGeom prst="rect">
                <a:avLst/>
              </a:prstGeom>
              <a:blipFill>
                <a:blip r:embed="rId5"/>
                <a:stretch>
                  <a:fillRect l="-7328" t="-14706" r="-2290" b="-33824"/>
                </a:stretch>
              </a:blipFill>
              <a:ln w="25400" cap="flat">
                <a:noFill/>
                <a:miter lim="400000"/>
              </a:ln>
              <a:effectLst/>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F77308F1-79B8-DB6D-95CE-076D98890EA2}"/>
              </a:ext>
            </a:extLst>
          </p:cNvPr>
          <p:cNvCxnSpPr>
            <a:cxnSpLocks/>
          </p:cNvCxnSpPr>
          <p:nvPr/>
        </p:nvCxnSpPr>
        <p:spPr>
          <a:xfrm>
            <a:off x="21346873" y="9621089"/>
            <a:ext cx="0" cy="2725530"/>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cxnSp>
        <p:nvCxnSpPr>
          <p:cNvPr id="31" name="Straight Arrow Connector 30">
            <a:extLst>
              <a:ext uri="{FF2B5EF4-FFF2-40B4-BE49-F238E27FC236}">
                <a16:creationId xmlns:a16="http://schemas.microsoft.com/office/drawing/2014/main" id="{841486BD-9119-9CEB-D9B8-6E647C62C400}"/>
              </a:ext>
            </a:extLst>
          </p:cNvPr>
          <p:cNvCxnSpPr>
            <a:cxnSpLocks/>
          </p:cNvCxnSpPr>
          <p:nvPr/>
        </p:nvCxnSpPr>
        <p:spPr>
          <a:xfrm>
            <a:off x="12467679" y="8421767"/>
            <a:ext cx="5853284" cy="0"/>
          </a:xfrm>
          <a:prstGeom prst="straightConnector1">
            <a:avLst/>
          </a:prstGeom>
          <a:noFill/>
          <a:ln w="101600" cap="flat">
            <a:solidFill>
              <a:schemeClr val="tx1"/>
            </a:solidFill>
            <a:prstDash val="dash"/>
            <a:round/>
            <a:tailEnd type="triangle"/>
          </a:ln>
          <a:effectLst/>
          <a:sp3d/>
        </p:spPr>
        <p:style>
          <a:lnRef idx="0">
            <a:scrgbClr r="0" g="0" b="0"/>
          </a:lnRef>
          <a:fillRef idx="0">
            <a:scrgbClr r="0" g="0" b="0"/>
          </a:fillRef>
          <a:effectRef idx="0">
            <a:scrgbClr r="0" g="0" b="0"/>
          </a:effectRef>
          <a:fontRef idx="none"/>
        </p:style>
      </p:cxnSp>
      <p:sp>
        <p:nvSpPr>
          <p:cNvPr id="38" name="TextBox 37">
            <a:extLst>
              <a:ext uri="{FF2B5EF4-FFF2-40B4-BE49-F238E27FC236}">
                <a16:creationId xmlns:a16="http://schemas.microsoft.com/office/drawing/2014/main" id="{2DC0DBB1-2CE3-3FC5-75D6-9967FE27C1F5}"/>
              </a:ext>
            </a:extLst>
          </p:cNvPr>
          <p:cNvSpPr txBox="1"/>
          <p:nvPr/>
        </p:nvSpPr>
        <p:spPr>
          <a:xfrm>
            <a:off x="13067882" y="6830461"/>
            <a:ext cx="4074186"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c</a:t>
            </a:r>
            <a:r>
              <a:rPr kumimoji="0" lang="en-US" sz="9600" i="0" u="none" strike="noStrike" cap="none" spc="0" normalizeH="0" baseline="0" dirty="0">
                <a:ln>
                  <a:noFill/>
                </a:ln>
                <a:solidFill>
                  <a:srgbClr val="000000"/>
                </a:solidFill>
                <a:effectLst/>
                <a:uFillTx/>
                <a:latin typeface="+mn-lt"/>
                <a:ea typeface="+mn-ea"/>
                <a:cs typeface="+mn-cs"/>
                <a:sym typeface="Calibri"/>
              </a:rPr>
              <a:t>onvert</a:t>
            </a:r>
          </a:p>
        </p:txBody>
      </p:sp>
      <p:sp>
        <p:nvSpPr>
          <p:cNvPr id="39" name="Rounded Rectangle 38">
            <a:extLst>
              <a:ext uri="{FF2B5EF4-FFF2-40B4-BE49-F238E27FC236}">
                <a16:creationId xmlns:a16="http://schemas.microsoft.com/office/drawing/2014/main" id="{6276257E-C143-56F9-41C4-E6BA347EDBE7}"/>
              </a:ext>
            </a:extLst>
          </p:cNvPr>
          <p:cNvSpPr/>
          <p:nvPr/>
        </p:nvSpPr>
        <p:spPr>
          <a:xfrm>
            <a:off x="16727514" y="16772343"/>
            <a:ext cx="2417134" cy="1718343"/>
          </a:xfrm>
          <a:prstGeom prst="roundRect">
            <a:avLst>
              <a:gd name="adj" fmla="val 17680"/>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0" name="TextBox 39">
            <a:extLst>
              <a:ext uri="{FF2B5EF4-FFF2-40B4-BE49-F238E27FC236}">
                <a16:creationId xmlns:a16="http://schemas.microsoft.com/office/drawing/2014/main" id="{E4D78464-5423-8790-FA19-F9EFFED0A381}"/>
              </a:ext>
            </a:extLst>
          </p:cNvPr>
          <p:cNvSpPr txBox="1"/>
          <p:nvPr/>
        </p:nvSpPr>
        <p:spPr>
          <a:xfrm>
            <a:off x="17121224" y="16767164"/>
            <a:ext cx="1522206"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DL</a:t>
            </a:r>
          </a:p>
        </p:txBody>
      </p:sp>
      <p:cxnSp>
        <p:nvCxnSpPr>
          <p:cNvPr id="41" name="Straight Arrow Connector 40">
            <a:extLst>
              <a:ext uri="{FF2B5EF4-FFF2-40B4-BE49-F238E27FC236}">
                <a16:creationId xmlns:a16="http://schemas.microsoft.com/office/drawing/2014/main" id="{2890DC7F-CDE2-D6E1-CD98-25739CEE1343}"/>
              </a:ext>
            </a:extLst>
          </p:cNvPr>
          <p:cNvCxnSpPr>
            <a:cxnSpLocks/>
          </p:cNvCxnSpPr>
          <p:nvPr/>
        </p:nvCxnSpPr>
        <p:spPr>
          <a:xfrm flipH="1">
            <a:off x="17951278" y="14064962"/>
            <a:ext cx="2593838" cy="2702181"/>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43" name="Rounded Rectangle 42">
            <a:extLst>
              <a:ext uri="{FF2B5EF4-FFF2-40B4-BE49-F238E27FC236}">
                <a16:creationId xmlns:a16="http://schemas.microsoft.com/office/drawing/2014/main" id="{B04A47F9-5A6B-0150-793F-3C8104846FED}"/>
              </a:ext>
            </a:extLst>
          </p:cNvPr>
          <p:cNvSpPr/>
          <p:nvPr/>
        </p:nvSpPr>
        <p:spPr>
          <a:xfrm>
            <a:off x="23537835" y="16772322"/>
            <a:ext cx="3082176" cy="1718343"/>
          </a:xfrm>
          <a:prstGeom prst="roundRect">
            <a:avLst>
              <a:gd name="adj" fmla="val 17680"/>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4" name="TextBox 43">
            <a:extLst>
              <a:ext uri="{FF2B5EF4-FFF2-40B4-BE49-F238E27FC236}">
                <a16:creationId xmlns:a16="http://schemas.microsoft.com/office/drawing/2014/main" id="{1DC43F57-39D0-55AC-F1E7-833E7CAA3A9F}"/>
              </a:ext>
            </a:extLst>
          </p:cNvPr>
          <p:cNvSpPr txBox="1"/>
          <p:nvPr/>
        </p:nvSpPr>
        <p:spPr>
          <a:xfrm>
            <a:off x="23931545" y="16767143"/>
            <a:ext cx="219226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RSA</a:t>
            </a:r>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p:cxnSp>
        <p:nvCxnSpPr>
          <p:cNvPr id="47" name="Straight Arrow Connector 46">
            <a:extLst>
              <a:ext uri="{FF2B5EF4-FFF2-40B4-BE49-F238E27FC236}">
                <a16:creationId xmlns:a16="http://schemas.microsoft.com/office/drawing/2014/main" id="{6D866222-D633-BAF2-B057-CA34A7911895}"/>
              </a:ext>
            </a:extLst>
          </p:cNvPr>
          <p:cNvCxnSpPr>
            <a:cxnSpLocks/>
          </p:cNvCxnSpPr>
          <p:nvPr/>
        </p:nvCxnSpPr>
        <p:spPr>
          <a:xfrm>
            <a:off x="22678807" y="14064962"/>
            <a:ext cx="2209325" cy="2702181"/>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77" name="TextBox 76">
            <a:extLst>
              <a:ext uri="{FF2B5EF4-FFF2-40B4-BE49-F238E27FC236}">
                <a16:creationId xmlns:a16="http://schemas.microsoft.com/office/drawing/2014/main" id="{E88867A9-4B4E-BB94-A5DF-3E69D5EC1092}"/>
              </a:ext>
            </a:extLst>
          </p:cNvPr>
          <p:cNvSpPr txBox="1"/>
          <p:nvPr/>
        </p:nvSpPr>
        <p:spPr>
          <a:xfrm>
            <a:off x="16469513" y="3642746"/>
            <a:ext cx="557780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This work</a:t>
            </a:r>
          </a:p>
        </p:txBody>
      </p:sp>
      <p:sp>
        <p:nvSpPr>
          <p:cNvPr id="2" name="Rounded Rectangle 1">
            <a:extLst>
              <a:ext uri="{FF2B5EF4-FFF2-40B4-BE49-F238E27FC236}">
                <a16:creationId xmlns:a16="http://schemas.microsoft.com/office/drawing/2014/main" id="{4C017D8A-D841-7C41-EF24-511107A7B47A}"/>
              </a:ext>
            </a:extLst>
          </p:cNvPr>
          <p:cNvSpPr/>
          <p:nvPr/>
        </p:nvSpPr>
        <p:spPr>
          <a:xfrm>
            <a:off x="4373217" y="3319723"/>
            <a:ext cx="23217808" cy="11310677"/>
          </a:xfrm>
          <a:prstGeom prst="roundRect">
            <a:avLst>
              <a:gd name="adj" fmla="val 8583"/>
            </a:avLst>
          </a:prstGeom>
          <a:noFill/>
          <a:ln w="127000" cap="flat">
            <a:solidFill>
              <a:schemeClr val="accent1"/>
            </a:solidFill>
            <a:prstDash val="dash"/>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a:ln>
                <a:noFill/>
              </a:ln>
              <a:solidFill>
                <a:srgbClr val="000000"/>
              </a:solidFill>
              <a:effectLst/>
              <a:uFillTx/>
              <a:latin typeface="+mn-lt"/>
              <a:ea typeface="+mn-ea"/>
              <a:cs typeface="+mn-cs"/>
              <a:sym typeface="Calibri"/>
            </a:endParaRPr>
          </a:p>
        </p:txBody>
      </p:sp>
      <p:sp>
        <p:nvSpPr>
          <p:cNvPr id="3" name="Rounded Rectangle 2">
            <a:extLst>
              <a:ext uri="{FF2B5EF4-FFF2-40B4-BE49-F238E27FC236}">
                <a16:creationId xmlns:a16="http://schemas.microsoft.com/office/drawing/2014/main" id="{F6C78B3D-D141-0A1B-CC6F-8E7C2E9577B1}"/>
              </a:ext>
            </a:extLst>
          </p:cNvPr>
          <p:cNvSpPr/>
          <p:nvPr/>
        </p:nvSpPr>
        <p:spPr>
          <a:xfrm>
            <a:off x="15266510" y="10815307"/>
            <a:ext cx="12872271" cy="9028174"/>
          </a:xfrm>
          <a:prstGeom prst="roundRect">
            <a:avLst/>
          </a:prstGeom>
          <a:noFill/>
          <a:ln w="127000" cap="flat">
            <a:solidFill>
              <a:schemeClr val="accent1"/>
            </a:solidFill>
            <a:prstDash val="dash"/>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a:ln>
                <a:noFill/>
              </a:ln>
              <a:solidFill>
                <a:srgbClr val="000000"/>
              </a:solidFill>
              <a:effectLst/>
              <a:uFillTx/>
              <a:latin typeface="+mn-lt"/>
              <a:ea typeface="+mn-ea"/>
              <a:cs typeface="+mn-cs"/>
              <a:sym typeface="Calibri"/>
            </a:endParaRPr>
          </a:p>
        </p:txBody>
      </p:sp>
      <p:sp>
        <p:nvSpPr>
          <p:cNvPr id="4" name="TextBox 3">
            <a:extLst>
              <a:ext uri="{FF2B5EF4-FFF2-40B4-BE49-F238E27FC236}">
                <a16:creationId xmlns:a16="http://schemas.microsoft.com/office/drawing/2014/main" id="{0BD8A314-13DA-CAE7-38F0-2756C6B47F67}"/>
              </a:ext>
            </a:extLst>
          </p:cNvPr>
          <p:cNvSpPr txBox="1"/>
          <p:nvPr/>
        </p:nvSpPr>
        <p:spPr>
          <a:xfrm>
            <a:off x="5327952" y="3552377"/>
            <a:ext cx="1460271"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12000" dirty="0">
                <a:solidFill>
                  <a:srgbClr val="0070C0"/>
                </a:solidFill>
              </a:rPr>
              <a:t>1.</a:t>
            </a:r>
            <a:endParaRPr kumimoji="0" lang="en-US" sz="12000" i="0" u="none" strike="noStrike" cap="none" spc="0" normalizeH="0" baseline="0" dirty="0">
              <a:ln>
                <a:noFill/>
              </a:ln>
              <a:solidFill>
                <a:srgbClr val="0070C0"/>
              </a:solidFill>
              <a:effectLst/>
              <a:uFillTx/>
              <a:latin typeface="+mn-lt"/>
              <a:ea typeface="+mn-ea"/>
              <a:cs typeface="+mn-cs"/>
              <a:sym typeface="Calibri"/>
            </a:endParaRPr>
          </a:p>
        </p:txBody>
      </p:sp>
      <p:sp>
        <p:nvSpPr>
          <p:cNvPr id="5" name="TextBox 4">
            <a:extLst>
              <a:ext uri="{FF2B5EF4-FFF2-40B4-BE49-F238E27FC236}">
                <a16:creationId xmlns:a16="http://schemas.microsoft.com/office/drawing/2014/main" id="{F1432188-E760-6CD0-30A2-2E4B50186473}"/>
              </a:ext>
            </a:extLst>
          </p:cNvPr>
          <p:cNvSpPr txBox="1"/>
          <p:nvPr/>
        </p:nvSpPr>
        <p:spPr>
          <a:xfrm>
            <a:off x="16216144" y="11316848"/>
            <a:ext cx="1460271"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12000" dirty="0">
                <a:solidFill>
                  <a:srgbClr val="0070C0"/>
                </a:solidFill>
              </a:rPr>
              <a:t>2.</a:t>
            </a:r>
            <a:endParaRPr kumimoji="0" lang="en-US" sz="12000" i="0" u="none" strike="noStrike" cap="none" spc="0" normalizeH="0" baseline="0" dirty="0">
              <a:ln>
                <a:noFill/>
              </a:ln>
              <a:solidFill>
                <a:srgbClr val="0070C0"/>
              </a:solidFill>
              <a:effectLst/>
              <a:uFillTx/>
              <a:latin typeface="+mn-lt"/>
              <a:ea typeface="+mn-ea"/>
              <a:cs typeface="+mn-cs"/>
              <a:sym typeface="Calibri"/>
            </a:endParaRPr>
          </a:p>
        </p:txBody>
      </p:sp>
      <p:sp>
        <p:nvSpPr>
          <p:cNvPr id="6" name="TextBox 5">
            <a:extLst>
              <a:ext uri="{FF2B5EF4-FFF2-40B4-BE49-F238E27FC236}">
                <a16:creationId xmlns:a16="http://schemas.microsoft.com/office/drawing/2014/main" id="{D234577B-DDD4-DF28-C33B-DD64E60B6828}"/>
              </a:ext>
            </a:extLst>
          </p:cNvPr>
          <p:cNvSpPr txBox="1"/>
          <p:nvPr/>
        </p:nvSpPr>
        <p:spPr>
          <a:xfrm>
            <a:off x="1493250" y="786178"/>
            <a:ext cx="1277934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For the rest of the talk</a:t>
            </a:r>
          </a:p>
        </p:txBody>
      </p:sp>
    </p:spTree>
    <p:extLst>
      <p:ext uri="{BB962C8B-B14F-4D97-AF65-F5344CB8AC3E}">
        <p14:creationId xmlns:p14="http://schemas.microsoft.com/office/powerpoint/2010/main" val="30912193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sp3d/>
      </a:spPr>
      <a:bodyPr rot="0" spcFirstLastPara="1" vertOverflow="overflow" horzOverflow="overflow" vert="horz" wrap="square" lIns="121917" tIns="121917" rIns="121917" bIns="121917" numCol="1" spcCol="38100" rtlCol="0" anchor="ctr">
        <a:spAutoFit/>
      </a:bodyPr>
      <a:lstStyle>
        <a:def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7" tIns="121917" rIns="121917" bIns="121917" numCol="1" spcCol="38100" rtlCol="0" anchor="t">
        <a:spAutoFit/>
      </a:bodyPr>
      <a:lstStyle>
        <a:def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sp3d/>
      </a:spPr>
      <a:bodyPr rot="0" spcFirstLastPara="1" vertOverflow="overflow" horzOverflow="overflow" vert="horz" wrap="square" lIns="121917" tIns="121917" rIns="121917" bIns="121917" numCol="1" spcCol="38100" rtlCol="0" anchor="ctr">
        <a:spAutoFit/>
      </a:bodyPr>
      <a:lstStyle>
        <a:def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7" tIns="121917" rIns="121917" bIns="121917" numCol="1" spcCol="38100" rtlCol="0" anchor="t">
        <a:spAutoFit/>
      </a:bodyPr>
      <a:lstStyle>
        <a:def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24230</TotalTime>
  <Words>4269</Words>
  <Application>Microsoft Macintosh PowerPoint</Application>
  <PresentationFormat>Custom</PresentationFormat>
  <Paragraphs>458</Paragraphs>
  <Slides>28</Slides>
  <Notes>23</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Söhne</vt:lpstr>
      <vt:lpstr>System Font Regular</vt:lpstr>
      <vt:lpstr>Arial</vt:lpstr>
      <vt:lpstr>Calibri</vt:lpstr>
      <vt:lpstr>Calibri Light</vt:lpstr>
      <vt:lpstr>Cambria Math</vt:lpstr>
      <vt:lpstr>Office Theme</vt:lpstr>
      <vt:lpstr>Threshold and Multi-Signature Schemes from Linear Hash Functions</vt:lpstr>
      <vt:lpstr>PowerPoint Presentation</vt:lpstr>
      <vt:lpstr>Multi-Signatures [Ita83]</vt:lpstr>
      <vt:lpstr>Threshold Signatures [DF90]</vt:lpstr>
      <vt:lpstr>PowerPoint Presentation</vt:lpstr>
      <vt:lpstr>Prior Works &amp; This Works (Multi-Signatures)</vt:lpstr>
      <vt:lpstr>Prior Works &amp; This Works (Threshold Signatures)</vt:lpstr>
      <vt:lpstr>PowerPoint Presentation</vt:lpstr>
      <vt:lpstr>PowerPoint Presentation</vt:lpstr>
      <vt:lpstr>Linear Hash Functions [BBSS18,HKL19]</vt:lpstr>
      <vt:lpstr>PowerPoint Presentation</vt:lpstr>
      <vt:lpstr>Example: "FROST"[G]</vt:lpstr>
      <vt:lpstr>Example: "FROST"["LHF"]</vt:lpstr>
      <vt:lpstr>PowerPoint Presentation</vt:lpstr>
      <vt:lpstr>Security of "FROST"["LHF"]</vt:lpstr>
      <vt:lpstr>OMDL [BPNS03]</vt:lpstr>
      <vt:lpstr>(Algebraic) OMPR [This work]</vt:lpstr>
      <vt:lpstr>PowerPoint Presentation</vt:lpstr>
      <vt:lpstr>Collision Resistence (CR) implies (A)OMPR [This work]</vt:lpstr>
      <vt:lpstr>Construction of B</vt:lpstr>
      <vt:lpstr>PowerPoint Presentation</vt:lpstr>
      <vt:lpstr>PowerPoint Presentation</vt:lpstr>
      <vt:lpstr>Future Direction</vt:lpstr>
      <vt:lpstr>Thank you!</vt:lpstr>
      <vt:lpstr>Multi-Signatures vs. Threshold Signatures</vt:lpstr>
      <vt:lpstr>Our Focus: non-interactive MS/TS</vt:lpstr>
      <vt:lpstr>Pairing-free non-interactive MS/TS</vt:lpstr>
      <vt:lpstr>Prior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Pairing-Free Blind Signatures with Exponential Security</dc:title>
  <cp:lastModifiedBy>zhucz20</cp:lastModifiedBy>
  <cp:revision>40</cp:revision>
  <dcterms:modified xsi:type="dcterms:W3CDTF">2023-04-25T23:12:32Z</dcterms:modified>
</cp:coreProperties>
</file>