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tiff" ContentType="image/tif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58" r:id="rId4"/>
    <p:sldId id="278" r:id="rId5"/>
    <p:sldId id="276" r:id="rId6"/>
    <p:sldId id="279" r:id="rId7"/>
    <p:sldId id="281" r:id="rId8"/>
    <p:sldId id="259" r:id="rId9"/>
    <p:sldId id="261" r:id="rId10"/>
    <p:sldId id="262" r:id="rId11"/>
    <p:sldId id="260" r:id="rId12"/>
    <p:sldId id="263" r:id="rId13"/>
    <p:sldId id="264" r:id="rId14"/>
    <p:sldId id="266" r:id="rId15"/>
    <p:sldId id="267" r:id="rId16"/>
    <p:sldId id="268" r:id="rId17"/>
    <p:sldId id="269" r:id="rId18"/>
    <p:sldId id="271" r:id="rId19"/>
    <p:sldId id="270" r:id="rId20"/>
    <p:sldId id="272" r:id="rId21"/>
    <p:sldId id="273" r:id="rId22"/>
    <p:sldId id="274" r:id="rId23"/>
    <p:sldId id="275" r:id="rId24"/>
    <p:sldId id="265" r:id="rId25"/>
    <p:sldId id="282" r:id="rId26"/>
    <p:sldId id="284" r:id="rId27"/>
    <p:sldId id="285" r:id="rId28"/>
    <p:sldId id="283" r:id="rId29"/>
    <p:sldId id="28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0073"/>
    <p:restoredTop sz="76486"/>
  </p:normalViewPr>
  <p:slideViewPr>
    <p:cSldViewPr snapToGrid="0" snapToObjects="1">
      <p:cViewPr varScale="1">
        <p:scale>
          <a:sx n="102" d="100"/>
          <a:sy n="102" d="100"/>
        </p:scale>
        <p:origin x="928" y="176"/>
      </p:cViewPr>
      <p:guideLst/>
    </p:cSldViewPr>
  </p:slideViewPr>
  <p:notesTextViewPr>
    <p:cViewPr>
      <p:scale>
        <a:sx n="1" d="1"/>
        <a:sy n="1" d="1"/>
      </p:scale>
      <p:origin x="0" y="0"/>
    </p:cViewPr>
  </p:notesTextViewPr>
  <p:notesViewPr>
    <p:cSldViewPr snapToGrid="0" snapToObjects="1">
      <p:cViewPr varScale="1">
        <p:scale>
          <a:sx n="102" d="100"/>
          <a:sy n="102" d="100"/>
        </p:scale>
        <p:origin x="3856" y="192"/>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16D932-CDEA-774A-B3ED-94B43199299F}" type="datetimeFigureOut">
              <a:rPr lang="en-US" smtClean="0"/>
              <a:t>4/25/23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4B0EAF-83C6-D946-AC3E-1512151E9C22}" type="slidenum">
              <a:rPr lang="en-US" smtClean="0"/>
              <a:t>‹#›</a:t>
            </a:fld>
            <a:endParaRPr lang="en-US"/>
          </a:p>
        </p:txBody>
      </p:sp>
    </p:spTree>
    <p:extLst>
      <p:ext uri="{BB962C8B-B14F-4D97-AF65-F5344CB8AC3E}">
        <p14:creationId xmlns:p14="http://schemas.microsoft.com/office/powerpoint/2010/main" val="41168785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574B0EAF-83C6-D946-AC3E-1512151E9C22}" type="slidenum">
              <a:rPr lang="en-US" smtClean="0"/>
              <a:t>1</a:t>
            </a:fld>
            <a:endParaRPr lang="en-US"/>
          </a:p>
        </p:txBody>
      </p:sp>
    </p:spTree>
    <p:extLst>
      <p:ext uri="{BB962C8B-B14F-4D97-AF65-F5344CB8AC3E}">
        <p14:creationId xmlns:p14="http://schemas.microsoft.com/office/powerpoint/2010/main" val="54263623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continues for N executions. The receiver learns the outputs of the function f applied on its fixed input and each one of the sender inputs.</a:t>
            </a:r>
          </a:p>
          <a:p>
            <a:endParaRPr lang="en-US" dirty="0"/>
          </a:p>
          <a:p>
            <a:r>
              <a:rPr lang="en-US" dirty="0"/>
              <a:t>The works of </a:t>
            </a:r>
            <a:r>
              <a:rPr lang="en-US" dirty="0" err="1"/>
              <a:t>Ishai</a:t>
            </a:r>
            <a:r>
              <a:rPr lang="en-US" dirty="0"/>
              <a:t> et al. can be modified to be secure with N reuses where N is a priori bounded. A trivial way to achieve bounded reusability is to run N copies of the single use protocol in parallel. The work of </a:t>
            </a:r>
            <a:r>
              <a:rPr lang="en-US" dirty="0" err="1"/>
              <a:t>Ishai</a:t>
            </a:r>
            <a:r>
              <a:rPr lang="en-US" dirty="0"/>
              <a:t> et al. give a solution with an additive overhead of N rather a multiplicative overhead. </a:t>
            </a:r>
          </a:p>
          <a:p>
            <a:endParaRPr lang="en-US" dirty="0"/>
          </a:p>
          <a:p>
            <a:r>
              <a:rPr lang="en-US" dirty="0"/>
              <a:t>However, bounding N severely limits the functionality and additionally, the size of the messages grow with N.</a:t>
            </a:r>
          </a:p>
        </p:txBody>
      </p:sp>
      <p:sp>
        <p:nvSpPr>
          <p:cNvPr id="4" name="Slide Number Placeholder 3"/>
          <p:cNvSpPr>
            <a:spLocks noGrp="1"/>
          </p:cNvSpPr>
          <p:nvPr>
            <p:ph type="sldNum" sz="quarter" idx="5"/>
          </p:nvPr>
        </p:nvSpPr>
        <p:spPr/>
        <p:txBody>
          <a:bodyPr/>
          <a:lstStyle/>
          <a:p>
            <a:fld id="{574B0EAF-83C6-D946-AC3E-1512151E9C22}" type="slidenum">
              <a:rPr lang="en-US" smtClean="0"/>
              <a:t>10</a:t>
            </a:fld>
            <a:endParaRPr lang="en-US"/>
          </a:p>
        </p:txBody>
      </p:sp>
    </p:spTree>
    <p:extLst>
      <p:ext uri="{BB962C8B-B14F-4D97-AF65-F5344CB8AC3E}">
        <p14:creationId xmlns:p14="http://schemas.microsoft.com/office/powerpoint/2010/main" val="231178471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this limitation, the work of Chase et al. studied the notion of unbounded reusable NISC protocol. By unbounded, I mean that the number of reuses given by N is a priori unbounded. </a:t>
            </a:r>
          </a:p>
          <a:p>
            <a:endParaRPr lang="en-US" dirty="0"/>
          </a:p>
          <a:p>
            <a:r>
              <a:rPr lang="en-US" dirty="0"/>
              <a:t>Unfortunately, they showed that it is impossible to construct unbounded reusable NISC for general functions in the OT-hybrid model. This must be contrasted with the single-use or bounded NISC results which can be constructed in the OT-hybrid model. Specifically, they showed that there exists a function f \in NC1 such that no statistically secure unbounded NISC exists for computing f in the OT-hybrid model.</a:t>
            </a:r>
          </a:p>
          <a:p>
            <a:endParaRPr lang="en-US" dirty="0"/>
          </a:p>
          <a:p>
            <a:r>
              <a:rPr lang="en-US" dirty="0"/>
              <a:t>Somewhat surprisingly, they also showed that this impossibility can be overcome in the OLE hybrid model. Specifically, they showed that for every f \in NC^1, there exists a statistically secure unbounded reusable NISC protocol for computing f in the OLE-hybrid model. Here, OLE is the arithmetic analogue of OT. </a:t>
            </a:r>
          </a:p>
          <a:p>
            <a:endParaRPr lang="en-US" dirty="0"/>
          </a:p>
          <a:p>
            <a:r>
              <a:rPr lang="en-US" dirty="0"/>
              <a:t>Stronger model of OLE-hybrid, can overcome this.</a:t>
            </a:r>
          </a:p>
        </p:txBody>
      </p:sp>
      <p:sp>
        <p:nvSpPr>
          <p:cNvPr id="4" name="Slide Number Placeholder 3"/>
          <p:cNvSpPr>
            <a:spLocks noGrp="1"/>
          </p:cNvSpPr>
          <p:nvPr>
            <p:ph type="sldNum" sz="quarter" idx="5"/>
          </p:nvPr>
        </p:nvSpPr>
        <p:spPr/>
        <p:txBody>
          <a:bodyPr/>
          <a:lstStyle/>
          <a:p>
            <a:fld id="{574B0EAF-83C6-D946-AC3E-1512151E9C22}" type="slidenum">
              <a:rPr lang="en-US" smtClean="0"/>
              <a:t>11</a:t>
            </a:fld>
            <a:endParaRPr lang="en-US"/>
          </a:p>
        </p:txBody>
      </p:sp>
    </p:spTree>
    <p:extLst>
      <p:ext uri="{BB962C8B-B14F-4D97-AF65-F5344CB8AC3E}">
        <p14:creationId xmlns:p14="http://schemas.microsoft.com/office/powerpoint/2010/main" val="39177694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this positive result has several limitations.</a:t>
            </a:r>
          </a:p>
          <a:p>
            <a:endParaRPr lang="en-US" dirty="0"/>
          </a:p>
          <a:p>
            <a:r>
              <a:rPr lang="en-US" dirty="0"/>
              <a:t>First, OLE is much more expensive to implement both asymptotically and concretely than OT. </a:t>
            </a:r>
          </a:p>
          <a:p>
            <a:endParaRPr lang="en-US" dirty="0"/>
          </a:p>
          <a:p>
            <a:r>
              <a:rPr lang="en-US" dirty="0"/>
              <a:t>Second, the flavor of OLE that is needed for instantiating the protocol of Chase et al. is only known from the DCR assumption.</a:t>
            </a:r>
          </a:p>
          <a:p>
            <a:endParaRPr lang="en-US" dirty="0"/>
          </a:p>
          <a:p>
            <a:r>
              <a:rPr lang="en-US" dirty="0"/>
              <a:t>Finally, the protocol given in their work for computing general circuits requires non-black-box use of PRG. </a:t>
            </a:r>
          </a:p>
        </p:txBody>
      </p:sp>
      <p:sp>
        <p:nvSpPr>
          <p:cNvPr id="4" name="Slide Number Placeholder 3"/>
          <p:cNvSpPr>
            <a:spLocks noGrp="1"/>
          </p:cNvSpPr>
          <p:nvPr>
            <p:ph type="sldNum" sz="quarter" idx="5"/>
          </p:nvPr>
        </p:nvSpPr>
        <p:spPr/>
        <p:txBody>
          <a:bodyPr/>
          <a:lstStyle/>
          <a:p>
            <a:fld id="{574B0EAF-83C6-D946-AC3E-1512151E9C22}" type="slidenum">
              <a:rPr lang="en-US" smtClean="0"/>
              <a:t>12</a:t>
            </a:fld>
            <a:endParaRPr lang="en-US"/>
          </a:p>
        </p:txBody>
      </p:sp>
    </p:spTree>
    <p:extLst>
      <p:ext uri="{BB962C8B-B14F-4D97-AF65-F5344CB8AC3E}">
        <p14:creationId xmlns:p14="http://schemas.microsoft.com/office/powerpoint/2010/main" val="326922957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Given these limitation, our goal is to construct unbounded reusable NISC protocol for computing general circuits that is (1) efficiently instantiable from a wide variety of standard cryptographic assumptions and (2) makes black-box use of the underlying cryptographic primitives.</a:t>
            </a:r>
          </a:p>
        </p:txBody>
      </p:sp>
      <p:sp>
        <p:nvSpPr>
          <p:cNvPr id="4" name="Slide Number Placeholder 3"/>
          <p:cNvSpPr>
            <a:spLocks noGrp="1"/>
          </p:cNvSpPr>
          <p:nvPr>
            <p:ph type="sldNum" sz="quarter" idx="5"/>
          </p:nvPr>
        </p:nvSpPr>
        <p:spPr/>
        <p:txBody>
          <a:bodyPr/>
          <a:lstStyle/>
          <a:p>
            <a:fld id="{574B0EAF-83C6-D946-AC3E-1512151E9C22}" type="slidenum">
              <a:rPr lang="en-US" smtClean="0"/>
              <a:t>13</a:t>
            </a:fld>
            <a:endParaRPr lang="en-US"/>
          </a:p>
        </p:txBody>
      </p:sp>
    </p:spTree>
    <p:extLst>
      <p:ext uri="{BB962C8B-B14F-4D97-AF65-F5344CB8AC3E}">
        <p14:creationId xmlns:p14="http://schemas.microsoft.com/office/powerpoint/2010/main" val="377365469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obtain the following main result.</a:t>
            </a:r>
          </a:p>
          <a:p>
            <a:endParaRPr lang="en-US" dirty="0"/>
          </a:p>
          <a:p>
            <a:r>
              <a:rPr lang="en-US" dirty="0"/>
              <a:t>For every function f, there exists an unbounded reusable NISC protocol for computing f in the random oracle model that makes black-box use of a two-round malicious-secure OT protocol.</a:t>
            </a:r>
          </a:p>
          <a:p>
            <a:endParaRPr lang="en-US" dirty="0"/>
          </a:p>
          <a:p>
            <a:r>
              <a:rPr lang="en-US" dirty="0"/>
              <a:t>IKSS 22 showed how to construct a malicious secure OT protocol in the random oracle from black-box access to a two-round semi-honest secure OT protocol. Hence, as a corollary we obtain the same result in the random oracle model by making black-box use of a two-round semi-honest secure OT protocol</a:t>
            </a:r>
          </a:p>
        </p:txBody>
      </p:sp>
      <p:sp>
        <p:nvSpPr>
          <p:cNvPr id="4" name="Slide Number Placeholder 3"/>
          <p:cNvSpPr>
            <a:spLocks noGrp="1"/>
          </p:cNvSpPr>
          <p:nvPr>
            <p:ph type="sldNum" sz="quarter" idx="5"/>
          </p:nvPr>
        </p:nvSpPr>
        <p:spPr/>
        <p:txBody>
          <a:bodyPr/>
          <a:lstStyle/>
          <a:p>
            <a:fld id="{574B0EAF-83C6-D946-AC3E-1512151E9C22}" type="slidenum">
              <a:rPr lang="en-US" smtClean="0"/>
              <a:t>14</a:t>
            </a:fld>
            <a:endParaRPr lang="en-US"/>
          </a:p>
        </p:txBody>
      </p:sp>
    </p:spTree>
    <p:extLst>
      <p:ext uri="{BB962C8B-B14F-4D97-AF65-F5344CB8AC3E}">
        <p14:creationId xmlns:p14="http://schemas.microsoft.com/office/powerpoint/2010/main" val="20206696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make some key observations about our results.</a:t>
            </a:r>
          </a:p>
          <a:p>
            <a:endParaRPr lang="en-US" dirty="0"/>
          </a:p>
          <a:p>
            <a:r>
              <a:rPr lang="en-US" dirty="0"/>
              <a:t>You might all be wondering why isn’t out main result ruled out by the CDIKLOV 19 impossibility?</a:t>
            </a:r>
          </a:p>
          <a:p>
            <a:endParaRPr lang="en-US" dirty="0"/>
          </a:p>
          <a:p>
            <a:r>
              <a:rPr lang="en-US" dirty="0"/>
              <a:t>I would like to clarify that it is not the case. Specifically, CDIKLOV 19 showed that it is impossible to construct an unbounded reusable NISC in the OT-hybrid model against a computationally unbounded sender. However, in our result, we make black-box use of a two-round OT protocol and thus, settle for computational security. In addition to this, we also make use of a random oracle. </a:t>
            </a:r>
          </a:p>
          <a:p>
            <a:endParaRPr lang="en-US" dirty="0"/>
          </a:p>
          <a:p>
            <a:r>
              <a:rPr lang="en-US" dirty="0"/>
              <a:t>There is one crucial difference between the OT-hybrid model and black-box use of two-round OT which will allow us to overcome this impossibility result. We will illustrate this main difference later in the talk. </a:t>
            </a:r>
          </a:p>
          <a:p>
            <a:endParaRPr lang="en-US" dirty="0"/>
          </a:p>
          <a:p>
            <a:r>
              <a:rPr lang="en-US" dirty="0"/>
              <a:t>Furthermore, two-round OT protocol is much more efficient than two-round OLE</a:t>
            </a:r>
          </a:p>
        </p:txBody>
      </p:sp>
      <p:sp>
        <p:nvSpPr>
          <p:cNvPr id="4" name="Slide Number Placeholder 3"/>
          <p:cNvSpPr>
            <a:spLocks noGrp="1"/>
          </p:cNvSpPr>
          <p:nvPr>
            <p:ph type="sldNum" sz="quarter" idx="5"/>
          </p:nvPr>
        </p:nvSpPr>
        <p:spPr/>
        <p:txBody>
          <a:bodyPr/>
          <a:lstStyle/>
          <a:p>
            <a:fld id="{574B0EAF-83C6-D946-AC3E-1512151E9C22}" type="slidenum">
              <a:rPr lang="en-US" smtClean="0"/>
              <a:t>15</a:t>
            </a:fld>
            <a:endParaRPr lang="en-US"/>
          </a:p>
        </p:txBody>
      </p:sp>
    </p:spTree>
    <p:extLst>
      <p:ext uri="{BB962C8B-B14F-4D97-AF65-F5344CB8AC3E}">
        <p14:creationId xmlns:p14="http://schemas.microsoft.com/office/powerpoint/2010/main" val="58541679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Second, our main result can be instantiated from a wide variety cryptographic assumptions.</a:t>
            </a:r>
          </a:p>
          <a:p>
            <a:endParaRPr lang="en-US" dirty="0"/>
          </a:p>
          <a:p>
            <a:r>
              <a:rPr lang="en-US" dirty="0"/>
              <a:t>These include CDH, factoring, LWE and LPN.</a:t>
            </a:r>
          </a:p>
        </p:txBody>
      </p:sp>
      <p:sp>
        <p:nvSpPr>
          <p:cNvPr id="4" name="Slide Number Placeholder 3"/>
          <p:cNvSpPr>
            <a:spLocks noGrp="1"/>
          </p:cNvSpPr>
          <p:nvPr>
            <p:ph type="sldNum" sz="quarter" idx="5"/>
          </p:nvPr>
        </p:nvSpPr>
        <p:spPr/>
        <p:txBody>
          <a:bodyPr/>
          <a:lstStyle/>
          <a:p>
            <a:fld id="{574B0EAF-83C6-D946-AC3E-1512151E9C22}" type="slidenum">
              <a:rPr lang="en-US" smtClean="0"/>
              <a:t>16</a:t>
            </a:fld>
            <a:endParaRPr lang="en-US"/>
          </a:p>
        </p:txBody>
      </p:sp>
    </p:spTree>
    <p:extLst>
      <p:ext uri="{BB962C8B-B14F-4D97-AF65-F5344CB8AC3E}">
        <p14:creationId xmlns:p14="http://schemas.microsoft.com/office/powerpoint/2010/main" val="253624190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Finally, we give the first construction of a reusable NISC for general circuits that makes black-box use of cryptography.</a:t>
            </a:r>
          </a:p>
          <a:p>
            <a:endParaRPr lang="en-US" dirty="0"/>
          </a:p>
          <a:p>
            <a:r>
              <a:rPr lang="en-US" dirty="0"/>
              <a:t>Note that CDIKLOV 19 protocol for computing general circuits makes non-black-box use of a PRG. </a:t>
            </a:r>
          </a:p>
          <a:p>
            <a:endParaRPr lang="en-US" dirty="0"/>
          </a:p>
          <a:p>
            <a:r>
              <a:rPr lang="en-US" dirty="0"/>
              <a:t>Our protocol works in the random oracle model and it is an interesting open problem to extend this result to the OLE hybrid model without making use of a random oracle.</a:t>
            </a:r>
          </a:p>
        </p:txBody>
      </p:sp>
      <p:sp>
        <p:nvSpPr>
          <p:cNvPr id="4" name="Slide Number Placeholder 3"/>
          <p:cNvSpPr>
            <a:spLocks noGrp="1"/>
          </p:cNvSpPr>
          <p:nvPr>
            <p:ph type="sldNum" sz="quarter" idx="5"/>
          </p:nvPr>
        </p:nvSpPr>
        <p:spPr/>
        <p:txBody>
          <a:bodyPr/>
          <a:lstStyle/>
          <a:p>
            <a:fld id="{574B0EAF-83C6-D946-AC3E-1512151E9C22}" type="slidenum">
              <a:rPr lang="en-US" smtClean="0"/>
              <a:t>17</a:t>
            </a:fld>
            <a:endParaRPr lang="en-US"/>
          </a:p>
        </p:txBody>
      </p:sp>
    </p:spTree>
    <p:extLst>
      <p:ext uri="{BB962C8B-B14F-4D97-AF65-F5344CB8AC3E}">
        <p14:creationId xmlns:p14="http://schemas.microsoft.com/office/powerpoint/2010/main" val="2649827822"/>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addition to the main results in constructing an unbounded reusable NISC, we provide several other results in the context of reusable secure computation.</a:t>
            </a:r>
          </a:p>
        </p:txBody>
      </p:sp>
      <p:sp>
        <p:nvSpPr>
          <p:cNvPr id="4" name="Slide Number Placeholder 3"/>
          <p:cNvSpPr>
            <a:spLocks noGrp="1"/>
          </p:cNvSpPr>
          <p:nvPr>
            <p:ph type="sldNum" sz="quarter" idx="5"/>
          </p:nvPr>
        </p:nvSpPr>
        <p:spPr/>
        <p:txBody>
          <a:bodyPr/>
          <a:lstStyle/>
          <a:p>
            <a:fld id="{574B0EAF-83C6-D946-AC3E-1512151E9C22}" type="slidenum">
              <a:rPr lang="en-US" smtClean="0"/>
              <a:t>18</a:t>
            </a:fld>
            <a:endParaRPr lang="en-US"/>
          </a:p>
        </p:txBody>
      </p:sp>
    </p:spTree>
    <p:extLst>
      <p:ext uri="{BB962C8B-B14F-4D97-AF65-F5344CB8AC3E}">
        <p14:creationId xmlns:p14="http://schemas.microsoft.com/office/powerpoint/2010/main" val="104650472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consider the problem of two-sided NISC protocol. </a:t>
            </a:r>
          </a:p>
          <a:p>
            <a:endParaRPr lang="en-US" dirty="0"/>
          </a:p>
          <a:p>
            <a:r>
              <a:rPr lang="en-US" dirty="0"/>
              <a:t>Here, there are two parties P_1 and P_2 with private inputs x_1 and x_2 respectively. The parties also have a description of a function f as common input. </a:t>
            </a:r>
          </a:p>
          <a:p>
            <a:endParaRPr lang="en-US" dirty="0"/>
          </a:p>
          <a:p>
            <a:r>
              <a:rPr lang="en-US" dirty="0"/>
              <a:t>In contrast to the standard NISC setting where only P_1 gets the output, we want both parties to learn the output in the two-sided version.</a:t>
            </a:r>
          </a:p>
          <a:p>
            <a:endParaRPr lang="en-US" dirty="0"/>
          </a:p>
          <a:p>
            <a:r>
              <a:rPr lang="en-US" dirty="0"/>
              <a:t>In such a protocol, both parties send a first round message encoding their private inputs. Using the received first round message and their secret state, they send a second round message. The parties can decode the transcript privately to learn f(x_1,x_2). Note that we cannot achieve two-sided security by running two instances of a one-sided protocol in parallel but in opposite directions. This is because there is no way to ensure that the parties are using the same inputs in both instances of the one-sided protocol.</a:t>
            </a:r>
          </a:p>
          <a:p>
            <a:endParaRPr lang="en-US" dirty="0"/>
          </a:p>
          <a:p>
            <a:r>
              <a:rPr lang="en-US" dirty="0"/>
              <a:t>The work of IKSS22 showed that for every function f, there exists a two-sided NISC protocol for securely computing f that makes black-box use of a two-round malicious secure OT.</a:t>
            </a:r>
          </a:p>
          <a:p>
            <a:endParaRPr lang="en-US" dirty="0"/>
          </a:p>
          <a:p>
            <a:r>
              <a:rPr lang="en-US" dirty="0"/>
              <a:t>Today I will tell you about a more simplistic model of two-sided NISC, but the authors also consider a more general definition both the two-sided example I’ll show you today and the one-sided. I encourage to check out the paper.</a:t>
            </a:r>
          </a:p>
        </p:txBody>
      </p:sp>
      <p:sp>
        <p:nvSpPr>
          <p:cNvPr id="4" name="Slide Number Placeholder 3"/>
          <p:cNvSpPr>
            <a:spLocks noGrp="1"/>
          </p:cNvSpPr>
          <p:nvPr>
            <p:ph type="sldNum" sz="quarter" idx="5"/>
          </p:nvPr>
        </p:nvSpPr>
        <p:spPr/>
        <p:txBody>
          <a:bodyPr/>
          <a:lstStyle/>
          <a:p>
            <a:fld id="{574B0EAF-83C6-D946-AC3E-1512151E9C22}" type="slidenum">
              <a:rPr lang="en-US" smtClean="0"/>
              <a:t>19</a:t>
            </a:fld>
            <a:endParaRPr lang="en-US"/>
          </a:p>
        </p:txBody>
      </p:sp>
    </p:spTree>
    <p:extLst>
      <p:ext uri="{BB962C8B-B14F-4D97-AF65-F5344CB8AC3E}">
        <p14:creationId xmlns:p14="http://schemas.microsoft.com/office/powerpoint/2010/main" val="78751092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start this talk by recalling the setting of secure two-party computation.</a:t>
            </a:r>
          </a:p>
          <a:p>
            <a:endParaRPr lang="en-US" dirty="0"/>
          </a:p>
          <a:p>
            <a:r>
              <a:rPr lang="en-US" dirty="0"/>
              <a:t>Here, there are two parties, P_1 and P_2. They have private inputs x_1 and x_2 respectively. They also have a description of a function f as common input. We would like P_1 to learn the output of f applied on (x_1,x_2). In the secure computation literature, P_1 is called the receiver and P_2 is called the sender. For computing this output, the parties run a two-party distributed computation protocol.</a:t>
            </a:r>
          </a:p>
          <a:p>
            <a:endParaRPr lang="en-US" dirty="0"/>
          </a:p>
          <a:p>
            <a:r>
              <a:rPr lang="en-US" dirty="0"/>
              <a:t>Intuitively, we want this protocol to satisfy three properties:</a:t>
            </a:r>
          </a:p>
          <a:p>
            <a:r>
              <a:rPr lang="en-US" dirty="0"/>
              <a:t>The first is the correctness requirement which states that at the end of the protocol execution, P_1 learns the output of f applied on their private inputs.</a:t>
            </a:r>
          </a:p>
          <a:p>
            <a:r>
              <a:rPr lang="en-US" dirty="0"/>
              <a:t>The second property is the receiver security which requires that P_2 learns no information about P_1’s private input x_1.</a:t>
            </a:r>
          </a:p>
          <a:p>
            <a:r>
              <a:rPr lang="en-US" dirty="0"/>
              <a:t>The third property is sender security which requires that P_1 learns no information about x_2 except f(x_1,x_2)</a:t>
            </a:r>
          </a:p>
          <a:p>
            <a:endParaRPr lang="en-US" dirty="0"/>
          </a:p>
          <a:p>
            <a:r>
              <a:rPr lang="en-US" dirty="0"/>
              <a:t>We want all the three properties to hold against malicious adversaries and the security and correctness properties are modeled in the real world/ideal world paradigm.</a:t>
            </a:r>
          </a:p>
          <a:p>
            <a:endParaRPr lang="en-US" dirty="0"/>
          </a:p>
          <a:p>
            <a:r>
              <a:rPr lang="en-US" dirty="0"/>
              <a:t>One of the major goals in designing such secure computation protocols is to minimize the number of rounds of interaction.</a:t>
            </a:r>
          </a:p>
          <a:p>
            <a:endParaRPr lang="en-US" dirty="0"/>
          </a:p>
        </p:txBody>
      </p:sp>
      <p:sp>
        <p:nvSpPr>
          <p:cNvPr id="4" name="Slide Number Placeholder 3"/>
          <p:cNvSpPr>
            <a:spLocks noGrp="1"/>
          </p:cNvSpPr>
          <p:nvPr>
            <p:ph type="sldNum" sz="quarter" idx="5"/>
          </p:nvPr>
        </p:nvSpPr>
        <p:spPr/>
        <p:txBody>
          <a:bodyPr/>
          <a:lstStyle/>
          <a:p>
            <a:fld id="{574B0EAF-83C6-D946-AC3E-1512151E9C22}" type="slidenum">
              <a:rPr lang="en-US" smtClean="0"/>
              <a:t>2</a:t>
            </a:fld>
            <a:endParaRPr lang="en-US"/>
          </a:p>
        </p:txBody>
      </p:sp>
    </p:spTree>
    <p:extLst>
      <p:ext uri="{BB962C8B-B14F-4D97-AF65-F5344CB8AC3E}">
        <p14:creationId xmlns:p14="http://schemas.microsoft.com/office/powerpoint/2010/main" val="8087068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this work, we extend the standard two-sided NISC protocol to the reusable setting. </a:t>
            </a:r>
          </a:p>
          <a:p>
            <a:endParaRPr lang="en-US" dirty="0"/>
          </a:p>
          <a:p>
            <a:r>
              <a:rPr lang="en-US" dirty="0"/>
              <a:t>In this reusable setting, again there are two parties with private inputs x_1 and x_2. The parties now generate a first round message using only their private inputs. Specifically, the first round message does not depend on the function to be computed. Now, the parties receive the description of a function f_1 as common input and they send a second round message using their secret state and the description of the function f_1. The parties can decode this transcript to learn f_1(x_1,x_2).</a:t>
            </a:r>
          </a:p>
        </p:txBody>
      </p:sp>
      <p:sp>
        <p:nvSpPr>
          <p:cNvPr id="4" name="Slide Number Placeholder 3"/>
          <p:cNvSpPr>
            <a:spLocks noGrp="1"/>
          </p:cNvSpPr>
          <p:nvPr>
            <p:ph type="sldNum" sz="quarter" idx="5"/>
          </p:nvPr>
        </p:nvSpPr>
        <p:spPr/>
        <p:txBody>
          <a:bodyPr/>
          <a:lstStyle/>
          <a:p>
            <a:fld id="{574B0EAF-83C6-D946-AC3E-1512151E9C22}" type="slidenum">
              <a:rPr lang="en-US" smtClean="0"/>
              <a:t>20</a:t>
            </a:fld>
            <a:endParaRPr lang="en-US"/>
          </a:p>
        </p:txBody>
      </p:sp>
    </p:spTree>
    <p:extLst>
      <p:ext uri="{BB962C8B-B14F-4D97-AF65-F5344CB8AC3E}">
        <p14:creationId xmlns:p14="http://schemas.microsoft.com/office/powerpoint/2010/main" val="29228364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This can continue for many executions where in each execution</a:t>
            </a:r>
          </a:p>
        </p:txBody>
      </p:sp>
      <p:sp>
        <p:nvSpPr>
          <p:cNvPr id="4" name="Slide Number Placeholder 3"/>
          <p:cNvSpPr>
            <a:spLocks noGrp="1"/>
          </p:cNvSpPr>
          <p:nvPr>
            <p:ph type="sldNum" sz="quarter" idx="5"/>
          </p:nvPr>
        </p:nvSpPr>
        <p:spPr/>
        <p:txBody>
          <a:bodyPr/>
          <a:lstStyle/>
          <a:p>
            <a:fld id="{574B0EAF-83C6-D946-AC3E-1512151E9C22}" type="slidenum">
              <a:rPr lang="en-US" smtClean="0"/>
              <a:t>21</a:t>
            </a:fld>
            <a:endParaRPr lang="en-US"/>
          </a:p>
        </p:txBody>
      </p:sp>
    </p:spTree>
    <p:extLst>
      <p:ext uri="{BB962C8B-B14F-4D97-AF65-F5344CB8AC3E}">
        <p14:creationId xmlns:p14="http://schemas.microsoft.com/office/powerpoint/2010/main" val="5606724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parties receive a description of a new function </a:t>
            </a:r>
            <a:r>
              <a:rPr lang="en-US" dirty="0" err="1"/>
              <a:t>f_N</a:t>
            </a:r>
            <a:r>
              <a:rPr lang="en-US" dirty="0"/>
              <a:t>. The parties use the same first round message and generate a new second round message for each new function to be computed. We want the number of executions given by N to be a priori unbounded.</a:t>
            </a:r>
          </a:p>
        </p:txBody>
      </p:sp>
      <p:sp>
        <p:nvSpPr>
          <p:cNvPr id="4" name="Slide Number Placeholder 3"/>
          <p:cNvSpPr>
            <a:spLocks noGrp="1"/>
          </p:cNvSpPr>
          <p:nvPr>
            <p:ph type="sldNum" sz="quarter" idx="5"/>
          </p:nvPr>
        </p:nvSpPr>
        <p:spPr/>
        <p:txBody>
          <a:bodyPr/>
          <a:lstStyle/>
          <a:p>
            <a:fld id="{574B0EAF-83C6-D946-AC3E-1512151E9C22}" type="slidenum">
              <a:rPr lang="en-US" smtClean="0"/>
              <a:t>22</a:t>
            </a:fld>
            <a:endParaRPr lang="en-US"/>
          </a:p>
        </p:txBody>
      </p:sp>
    </p:spTree>
    <p:extLst>
      <p:ext uri="{BB962C8B-B14F-4D97-AF65-F5344CB8AC3E}">
        <p14:creationId xmlns:p14="http://schemas.microsoft.com/office/powerpoint/2010/main" val="15754670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two-sided setting, we construct a reusable NISC protocol for computing general functions that makes black-box use of a two-round malicious secure OT protocol and additively homomorphic commitments.</a:t>
            </a:r>
          </a:p>
          <a:p>
            <a:endParaRPr lang="en-US" dirty="0"/>
          </a:p>
          <a:p>
            <a:r>
              <a:rPr lang="en-US" dirty="0"/>
              <a:t>We also show that if we allow the parties to maintain an updateable state across every execution, then we can remove the additional assumption of additively homomorphic commitments and get a protocol that only makes black-box use of two-round malicious OT.</a:t>
            </a:r>
          </a:p>
        </p:txBody>
      </p:sp>
      <p:sp>
        <p:nvSpPr>
          <p:cNvPr id="4" name="Slide Number Placeholder 3"/>
          <p:cNvSpPr>
            <a:spLocks noGrp="1"/>
          </p:cNvSpPr>
          <p:nvPr>
            <p:ph type="sldNum" sz="quarter" idx="5"/>
          </p:nvPr>
        </p:nvSpPr>
        <p:spPr/>
        <p:txBody>
          <a:bodyPr/>
          <a:lstStyle/>
          <a:p>
            <a:fld id="{574B0EAF-83C6-D946-AC3E-1512151E9C22}" type="slidenum">
              <a:rPr lang="en-US" smtClean="0"/>
              <a:t>23</a:t>
            </a:fld>
            <a:endParaRPr lang="en-US"/>
          </a:p>
        </p:txBody>
      </p:sp>
    </p:spTree>
    <p:extLst>
      <p:ext uri="{BB962C8B-B14F-4D97-AF65-F5344CB8AC3E}">
        <p14:creationId xmlns:p14="http://schemas.microsoft.com/office/powerpoint/2010/main" val="35434086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remaining time, let me explain how to overcome the impossibility result from CDIKLOV 19 by making black-box use of two-round malicious secure OT protocol. </a:t>
            </a:r>
          </a:p>
        </p:txBody>
      </p:sp>
      <p:sp>
        <p:nvSpPr>
          <p:cNvPr id="4" name="Slide Number Placeholder 3"/>
          <p:cNvSpPr>
            <a:spLocks noGrp="1"/>
          </p:cNvSpPr>
          <p:nvPr>
            <p:ph type="sldNum" sz="quarter" idx="5"/>
          </p:nvPr>
        </p:nvSpPr>
        <p:spPr/>
        <p:txBody>
          <a:bodyPr/>
          <a:lstStyle/>
          <a:p>
            <a:fld id="{574B0EAF-83C6-D946-AC3E-1512151E9C22}" type="slidenum">
              <a:rPr lang="en-US" smtClean="0"/>
              <a:t>24</a:t>
            </a:fld>
            <a:endParaRPr lang="en-US"/>
          </a:p>
        </p:txBody>
      </p:sp>
    </p:spTree>
    <p:extLst>
      <p:ext uri="{BB962C8B-B14F-4D97-AF65-F5344CB8AC3E}">
        <p14:creationId xmlns:p14="http://schemas.microsoft.com/office/powerpoint/2010/main" val="392635673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first give the main intuition behind the impossibility result for natural NISC protocols</a:t>
            </a:r>
          </a:p>
          <a:p>
            <a:endParaRPr lang="en-US" dirty="0"/>
          </a:p>
          <a:p>
            <a:r>
              <a:rPr lang="en-US" dirty="0"/>
              <a:t>Consider a NISC protocol in the OT hybrid model. The receiver P_1 encodes its input in a certain way and makes parallel calls to the OT oracle by sending the bits b_1,…,</a:t>
            </a:r>
            <a:r>
              <a:rPr lang="en-US" dirty="0" err="1"/>
              <a:t>b_k</a:t>
            </a:r>
            <a:r>
              <a:rPr lang="en-US" dirty="0"/>
              <a:t>. For security, we need all these bits to be hidden from the view of the sender. This first round message is fixed across all iterations. Now consider a malicious sender P_2. </a:t>
            </a:r>
          </a:p>
          <a:p>
            <a:endParaRPr lang="en-US" dirty="0"/>
          </a:p>
          <a:p>
            <a:r>
              <a:rPr lang="en-US" dirty="0"/>
              <a:t>P_2 can work as follows: It first makes a guess for b_1 randomly and say the guessed value is b^*_1. It generates the message m_{1-b^*_1} which is the sender message for the first OT execution as \bot and generates m_{b^*_1} honestly. It uses these two strings to generate the first sender OT message. It generates the rest of the protocol messages honestly. </a:t>
            </a:r>
          </a:p>
          <a:p>
            <a:endParaRPr lang="en-US" dirty="0"/>
          </a:p>
          <a:p>
            <a:r>
              <a:rPr lang="en-US" dirty="0"/>
              <a:t>Now, if the guess was correct then P_1 continues the execution as in the honest case and then computes the output. However, if the guess was incorrect, then in natural NISC protocols , P_1 aborts. Thus, depending on whether P_1 aborts or not, P_2 infers the value of b_1. </a:t>
            </a:r>
          </a:p>
          <a:p>
            <a:endParaRPr lang="en-US" dirty="0"/>
          </a:p>
          <a:p>
            <a:r>
              <a:rPr lang="en-US" dirty="0"/>
              <a:t>In the reusable setting, P_2 can mount this attack for each </a:t>
            </a:r>
            <a:r>
              <a:rPr lang="en-US" dirty="0" err="1"/>
              <a:t>b_i</a:t>
            </a:r>
            <a:r>
              <a:rPr lang="en-US" dirty="0"/>
              <a:t> and learn all the </a:t>
            </a:r>
            <a:r>
              <a:rPr lang="en-US" dirty="0" err="1"/>
              <a:t>b_i’s</a:t>
            </a:r>
            <a:r>
              <a:rPr lang="en-US" dirty="0"/>
              <a:t>. This completely violates the honest receiver security.</a:t>
            </a:r>
          </a:p>
          <a:p>
            <a:endParaRPr lang="en-US" dirty="0"/>
          </a:p>
          <a:p>
            <a:endParaRPr lang="en-US" dirty="0"/>
          </a:p>
          <a:p>
            <a:r>
              <a:rPr lang="en-US" dirty="0"/>
              <a:t>B1,…,bk is some encoding of the P1’s private message.</a:t>
            </a:r>
          </a:p>
        </p:txBody>
      </p:sp>
      <p:sp>
        <p:nvSpPr>
          <p:cNvPr id="4" name="Slide Number Placeholder 3"/>
          <p:cNvSpPr>
            <a:spLocks noGrp="1"/>
          </p:cNvSpPr>
          <p:nvPr>
            <p:ph type="sldNum" sz="quarter" idx="5"/>
          </p:nvPr>
        </p:nvSpPr>
        <p:spPr/>
        <p:txBody>
          <a:bodyPr/>
          <a:lstStyle/>
          <a:p>
            <a:fld id="{574B0EAF-83C6-D946-AC3E-1512151E9C22}" type="slidenum">
              <a:rPr lang="en-US" smtClean="0"/>
              <a:t>25</a:t>
            </a:fld>
            <a:endParaRPr lang="en-US"/>
          </a:p>
        </p:txBody>
      </p:sp>
    </p:spTree>
    <p:extLst>
      <p:ext uri="{BB962C8B-B14F-4D97-AF65-F5344CB8AC3E}">
        <p14:creationId xmlns:p14="http://schemas.microsoft.com/office/powerpoint/2010/main" val="177844088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prevent this attack, we must somehow ensure that all the sender OT messages encode valid inputs. </a:t>
            </a:r>
          </a:p>
          <a:p>
            <a:endParaRPr lang="en-US" dirty="0"/>
          </a:p>
          <a:p>
            <a:r>
              <a:rPr lang="en-US" dirty="0"/>
              <a:t>Let’s see how to accomplish this by making black-box use of two-round OT. I would like to clarify that we cannot do this for all OT sender messages but we can ensure that a large fraction of the messages. This turns out to be sufficient for our purposes.</a:t>
            </a:r>
          </a:p>
          <a:p>
            <a:endParaRPr lang="en-US" dirty="0"/>
          </a:p>
          <a:p>
            <a:r>
              <a:rPr lang="en-US" dirty="0"/>
              <a:t>The sender first generates the second round OT messages and sends this to the receiver. After this, the receiver chooses a random subset S of the OT executions and sends this set to the sender. The sender opens each one of the OT messages corresponding to the the set S. By opening, we mean that the sender reveals the input and randomness used in generating the messages. The receiver then checks if the messages encoded in the chosen executions are all valid. This ensures that more than 90% of the executions are valid with overwhelming probability. Note that such a check is impossible to make in the OT hybrid model. Specifically, there is no way to check if the sender inputs used in any OT execution is valid if the OT is treated as an oracle. This is the key distinction that helps in overcoming the previous impossibility. </a:t>
            </a:r>
          </a:p>
          <a:p>
            <a:endParaRPr lang="en-US" dirty="0"/>
          </a:p>
          <a:p>
            <a:r>
              <a:rPr lang="en-US" dirty="0"/>
              <a:t>However, this approach seems to increase the number of rounds and we are no longer in the two message setting. (Secret </a:t>
            </a:r>
            <a:r>
              <a:rPr lang="en-US" dirty="0" err="1"/>
              <a:t>sharings</a:t>
            </a:r>
            <a:r>
              <a:rPr lang="en-US" dirty="0"/>
              <a:t>)</a:t>
            </a:r>
          </a:p>
        </p:txBody>
      </p:sp>
      <p:sp>
        <p:nvSpPr>
          <p:cNvPr id="4" name="Slide Number Placeholder 3"/>
          <p:cNvSpPr>
            <a:spLocks noGrp="1"/>
          </p:cNvSpPr>
          <p:nvPr>
            <p:ph type="sldNum" sz="quarter" idx="5"/>
          </p:nvPr>
        </p:nvSpPr>
        <p:spPr/>
        <p:txBody>
          <a:bodyPr/>
          <a:lstStyle/>
          <a:p>
            <a:fld id="{574B0EAF-83C6-D946-AC3E-1512151E9C22}" type="slidenum">
              <a:rPr lang="en-US" smtClean="0"/>
              <a:t>26</a:t>
            </a:fld>
            <a:endParaRPr lang="en-US"/>
          </a:p>
        </p:txBody>
      </p:sp>
    </p:spTree>
    <p:extLst>
      <p:ext uri="{BB962C8B-B14F-4D97-AF65-F5344CB8AC3E}">
        <p14:creationId xmlns:p14="http://schemas.microsoft.com/office/powerpoint/2010/main" val="360661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But the number of rounds can be collapsed using the Fiat-Shamir heuristic by computing the subset S as the output of an hash function applied on the second round sender messages. The receiver now checks if the set S is computed correctly and then performs the same checks as before. If the hash function is correlation-interactable, this ensures that more than 90% of the executions are computed correctly. </a:t>
            </a:r>
          </a:p>
          <a:p>
            <a:endParaRPr lang="en-US" dirty="0"/>
          </a:p>
          <a:p>
            <a:r>
              <a:rPr lang="en-US" dirty="0"/>
              <a:t>However, there is still a subtle issue. Specifically, this does not prevent P_2 from cheating in a small number of executions. In the reusable setting, P_2 could potentially cheat in a small number of executions in each reuse and could use the information from each reuse to break the receiver security. </a:t>
            </a:r>
          </a:p>
          <a:p>
            <a:endParaRPr lang="en-US" dirty="0"/>
          </a:p>
          <a:p>
            <a:r>
              <a:rPr lang="en-US" dirty="0"/>
              <a:t>We prevent this by ensuring that the outcomes from a small number of cheating executions can be corrected and this does not provide any non-trivial information about the values encoded in the receiver OT message. We refer to the paper for more details.</a:t>
            </a:r>
          </a:p>
          <a:p>
            <a:endParaRPr lang="en-US" dirty="0"/>
          </a:p>
          <a:p>
            <a:r>
              <a:rPr lang="en-US" dirty="0"/>
              <a:t>S is computed as the hash of the second round message.</a:t>
            </a:r>
          </a:p>
          <a:p>
            <a:r>
              <a:rPr lang="en-US" dirty="0"/>
              <a:t>In order to overcome P2 from cheating in small number of executions, the authors use standard error correction properties of Shamir Secret Sharing. </a:t>
            </a:r>
          </a:p>
          <a:p>
            <a:endParaRPr lang="en-US" dirty="0"/>
          </a:p>
          <a:p>
            <a:r>
              <a:rPr lang="en-US" dirty="0"/>
              <a:t>Even in a single use setting, P2 learns 10%. P2 has to guess a large subset jointly by secret sharing.</a:t>
            </a:r>
          </a:p>
          <a:p>
            <a:r>
              <a:rPr lang="en-US" dirty="0"/>
              <a:t>In the </a:t>
            </a:r>
            <a:r>
              <a:rPr lang="en-US" dirty="0" err="1"/>
              <a:t>resuable</a:t>
            </a:r>
            <a:r>
              <a:rPr lang="en-US" dirty="0"/>
              <a:t> setting, P2 can just repeatedly attack which prevents any sort of statistical security.</a:t>
            </a:r>
          </a:p>
        </p:txBody>
      </p:sp>
      <p:sp>
        <p:nvSpPr>
          <p:cNvPr id="4" name="Slide Number Placeholder 3"/>
          <p:cNvSpPr>
            <a:spLocks noGrp="1"/>
          </p:cNvSpPr>
          <p:nvPr>
            <p:ph type="sldNum" sz="quarter" idx="5"/>
          </p:nvPr>
        </p:nvSpPr>
        <p:spPr/>
        <p:txBody>
          <a:bodyPr/>
          <a:lstStyle/>
          <a:p>
            <a:fld id="{574B0EAF-83C6-D946-AC3E-1512151E9C22}" type="slidenum">
              <a:rPr lang="en-US" smtClean="0"/>
              <a:t>27</a:t>
            </a:fld>
            <a:endParaRPr lang="en-US"/>
          </a:p>
        </p:txBody>
      </p:sp>
    </p:spTree>
    <p:extLst>
      <p:ext uri="{BB962C8B-B14F-4D97-AF65-F5344CB8AC3E}">
        <p14:creationId xmlns:p14="http://schemas.microsoft.com/office/powerpoint/2010/main" val="2906895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Towards this goal, the works of </a:t>
            </a:r>
            <a:r>
              <a:rPr lang="en-US" dirty="0" err="1"/>
              <a:t>Ishai</a:t>
            </a:r>
            <a:r>
              <a:rPr lang="en-US" dirty="0"/>
              <a:t>-Prabhakaran-Sahai and </a:t>
            </a:r>
            <a:r>
              <a:rPr lang="en-US" dirty="0" err="1"/>
              <a:t>Ishai</a:t>
            </a:r>
            <a:r>
              <a:rPr lang="en-US" dirty="0"/>
              <a:t>-</a:t>
            </a:r>
            <a:r>
              <a:rPr lang="en-US" dirty="0" err="1"/>
              <a:t>Kushilevitz</a:t>
            </a:r>
            <a:r>
              <a:rPr lang="en-US" dirty="0"/>
              <a:t>-Ostrovsky-Prabhakaran-Sahai introduced the notion of non-interactive secure computation (NISC).</a:t>
            </a:r>
          </a:p>
          <a:p>
            <a:endParaRPr lang="en-US" dirty="0"/>
          </a:p>
          <a:p>
            <a:r>
              <a:rPr lang="en-US" dirty="0"/>
              <a:t>We again consider the setting of secure two-party computation.</a:t>
            </a:r>
          </a:p>
          <a:p>
            <a:endParaRPr lang="en-US" dirty="0"/>
          </a:p>
          <a:p>
            <a:r>
              <a:rPr lang="en-US" dirty="0"/>
              <a:t>In a NISC protocol, P_1 generates a first round message msg_1 using its private input x_1. P_2 uses this message as well as its own private input to generate the second round message msg_2. P_1 can decode this sender’s message to learn f(x_1,x_2). Such two message protocols are known to be round-optimal.</a:t>
            </a:r>
          </a:p>
          <a:p>
            <a:endParaRPr lang="en-US" dirty="0"/>
          </a:p>
          <a:p>
            <a:r>
              <a:rPr lang="en-US" dirty="0"/>
              <a:t>It should be noted that if we only care about semi-honest adversaries, then Yao’s protocol already satisfies the required security properties. Additionally, if we replace semi-honest OT with a malicious-secure OT protocol, then the same protocol already satisfies security against malicious receivers. So, the main challenge is to protect against a malicious sender without compromising on the receiver security. </a:t>
            </a:r>
          </a:p>
          <a:p>
            <a:endParaRPr lang="en-US" dirty="0"/>
          </a:p>
          <a:p>
            <a:r>
              <a:rPr lang="en-US" dirty="0"/>
              <a:t>Explain: convert semi-honest to malicious. NIZK non-black box use, super expensive, huge computational cost </a:t>
            </a:r>
          </a:p>
          <a:p>
            <a:endParaRPr lang="en-US" dirty="0"/>
          </a:p>
          <a:p>
            <a:r>
              <a:rPr lang="en-US" dirty="0"/>
              <a:t>These works showed that for every function f, there exists a NISC protocol for securely computing f in the OT-hybrid model, with statistical security if f \in NC^1 and with computational security for general functions f assuming black-box access to a PRG.</a:t>
            </a:r>
          </a:p>
          <a:p>
            <a:endParaRPr lang="en-US" dirty="0"/>
          </a:p>
          <a:p>
            <a:r>
              <a:rPr lang="en-US" dirty="0"/>
              <a:t>Note that this can be achieved if we make use of NIZK. However, the non-triviality stems from the fact that the protocol makes black-box use of OT and a PRG.</a:t>
            </a:r>
          </a:p>
        </p:txBody>
      </p:sp>
      <p:sp>
        <p:nvSpPr>
          <p:cNvPr id="4" name="Slide Number Placeholder 3"/>
          <p:cNvSpPr>
            <a:spLocks noGrp="1"/>
          </p:cNvSpPr>
          <p:nvPr>
            <p:ph type="sldNum" sz="quarter" idx="5"/>
          </p:nvPr>
        </p:nvSpPr>
        <p:spPr/>
        <p:txBody>
          <a:bodyPr/>
          <a:lstStyle/>
          <a:p>
            <a:fld id="{574B0EAF-83C6-D946-AC3E-1512151E9C22}" type="slidenum">
              <a:rPr lang="en-US" smtClean="0"/>
              <a:t>3</a:t>
            </a:fld>
            <a:endParaRPr lang="en-US"/>
          </a:p>
        </p:txBody>
      </p:sp>
    </p:spTree>
    <p:extLst>
      <p:ext uri="{BB962C8B-B14F-4D97-AF65-F5344CB8AC3E}">
        <p14:creationId xmlns:p14="http://schemas.microsoft.com/office/powerpoint/2010/main" val="12923481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Non-interactive secure computation is one of the central concepts in the area of secure computation. It has several exciting applications and it has been optimized for several use cases. Despite this, the vanilla NISC protocol has severe limitations and cannot be directly used for several important use cases.</a:t>
            </a:r>
          </a:p>
        </p:txBody>
      </p:sp>
      <p:sp>
        <p:nvSpPr>
          <p:cNvPr id="4" name="Slide Number Placeholder 3"/>
          <p:cNvSpPr>
            <a:spLocks noGrp="1"/>
          </p:cNvSpPr>
          <p:nvPr>
            <p:ph type="sldNum" sz="quarter" idx="5"/>
          </p:nvPr>
        </p:nvSpPr>
        <p:spPr/>
        <p:txBody>
          <a:bodyPr/>
          <a:lstStyle/>
          <a:p>
            <a:fld id="{574B0EAF-83C6-D946-AC3E-1512151E9C22}" type="slidenum">
              <a:rPr lang="en-US" smtClean="0"/>
              <a:t>4</a:t>
            </a:fld>
            <a:endParaRPr lang="en-US"/>
          </a:p>
        </p:txBody>
      </p:sp>
    </p:spTree>
    <p:extLst>
      <p:ext uri="{BB962C8B-B14F-4D97-AF65-F5344CB8AC3E}">
        <p14:creationId xmlns:p14="http://schemas.microsoft.com/office/powerpoint/2010/main" val="11085815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 me explain one such scenario.</a:t>
            </a:r>
          </a:p>
          <a:p>
            <a:endParaRPr lang="en-US" dirty="0"/>
          </a:p>
          <a:p>
            <a:r>
              <a:rPr lang="en-US" dirty="0"/>
              <a:t>Consider a patient who is waiting for an organ transplant. The DNA sequence of this patient must be matched with that of a potential donor and only if they match the doctors can go ahead with the transplant.</a:t>
            </a:r>
          </a:p>
        </p:txBody>
      </p:sp>
      <p:sp>
        <p:nvSpPr>
          <p:cNvPr id="4" name="Slide Number Placeholder 3"/>
          <p:cNvSpPr>
            <a:spLocks noGrp="1"/>
          </p:cNvSpPr>
          <p:nvPr>
            <p:ph type="sldNum" sz="quarter" idx="5"/>
          </p:nvPr>
        </p:nvSpPr>
        <p:spPr/>
        <p:txBody>
          <a:bodyPr/>
          <a:lstStyle/>
          <a:p>
            <a:fld id="{574B0EAF-83C6-D946-AC3E-1512151E9C22}" type="slidenum">
              <a:rPr lang="en-US" smtClean="0"/>
              <a:t>5</a:t>
            </a:fld>
            <a:endParaRPr lang="en-US"/>
          </a:p>
        </p:txBody>
      </p:sp>
    </p:spTree>
    <p:extLst>
      <p:ext uri="{BB962C8B-B14F-4D97-AF65-F5344CB8AC3E}">
        <p14:creationId xmlns:p14="http://schemas.microsoft.com/office/powerpoint/2010/main" val="20951145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However, DNA sequences are highly sensitive information and cannot be published in the clear.</a:t>
            </a:r>
          </a:p>
          <a:p>
            <a:endParaRPr lang="en-US" dirty="0"/>
          </a:p>
          <a:p>
            <a:r>
              <a:rPr lang="en-US" dirty="0"/>
              <a:t>For this purpose, we can use a NISC protocol. Specifically, a hospital can take the DNA information of the patient and encode this using the first round message of the NISC protocol. When a potential donor comes, we can encode the DNA information of the donor using the sender message and send this to the hospital. The hospital can decode the sender message and learn if there is a match or not. </a:t>
            </a:r>
          </a:p>
        </p:txBody>
      </p:sp>
      <p:sp>
        <p:nvSpPr>
          <p:cNvPr id="4" name="Slide Number Placeholder 3"/>
          <p:cNvSpPr>
            <a:spLocks noGrp="1"/>
          </p:cNvSpPr>
          <p:nvPr>
            <p:ph type="sldNum" sz="quarter" idx="5"/>
          </p:nvPr>
        </p:nvSpPr>
        <p:spPr/>
        <p:txBody>
          <a:bodyPr/>
          <a:lstStyle/>
          <a:p>
            <a:fld id="{574B0EAF-83C6-D946-AC3E-1512151E9C22}" type="slidenum">
              <a:rPr lang="en-US" smtClean="0"/>
              <a:t>6</a:t>
            </a:fld>
            <a:endParaRPr lang="en-US"/>
          </a:p>
        </p:txBody>
      </p:sp>
    </p:spTree>
    <p:extLst>
      <p:ext uri="{BB962C8B-B14F-4D97-AF65-F5344CB8AC3E}">
        <p14:creationId xmlns:p14="http://schemas.microsoft.com/office/powerpoint/2010/main" val="35604410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Suppose there is a match, then we are done. But if it is not a match, then we need to refresh the first round message so that it could be used with another potential donor. This creates severe limitations as one needs to send a new encoding of the patient’s private information for matching with each donor.</a:t>
            </a:r>
          </a:p>
          <a:p>
            <a:endParaRPr lang="en-US" dirty="0"/>
          </a:p>
          <a:p>
            <a:r>
              <a:rPr lang="en-US" dirty="0"/>
              <a:t>Ideally, we want the first round message to be reusable.</a:t>
            </a:r>
          </a:p>
        </p:txBody>
      </p:sp>
      <p:sp>
        <p:nvSpPr>
          <p:cNvPr id="4" name="Slide Number Placeholder 3"/>
          <p:cNvSpPr>
            <a:spLocks noGrp="1"/>
          </p:cNvSpPr>
          <p:nvPr>
            <p:ph type="sldNum" sz="quarter" idx="5"/>
          </p:nvPr>
        </p:nvSpPr>
        <p:spPr/>
        <p:txBody>
          <a:bodyPr/>
          <a:lstStyle/>
          <a:p>
            <a:fld id="{574B0EAF-83C6-D946-AC3E-1512151E9C22}" type="slidenum">
              <a:rPr lang="en-US" smtClean="0"/>
              <a:t>7</a:t>
            </a:fld>
            <a:endParaRPr lang="en-US"/>
          </a:p>
        </p:txBody>
      </p:sp>
    </p:spTree>
    <p:extLst>
      <p:ext uri="{BB962C8B-B14F-4D97-AF65-F5344CB8AC3E}">
        <p14:creationId xmlns:p14="http://schemas.microsoft.com/office/powerpoint/2010/main" val="360313465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overcome this limitation, the works of </a:t>
            </a:r>
            <a:r>
              <a:rPr lang="en-US" dirty="0" err="1"/>
              <a:t>Ishai</a:t>
            </a:r>
            <a:r>
              <a:rPr lang="en-US" dirty="0"/>
              <a:t> et al and Chase et al. considered the problem of reusable NISC protocol. </a:t>
            </a:r>
          </a:p>
          <a:p>
            <a:endParaRPr lang="en-US" dirty="0"/>
          </a:p>
          <a:p>
            <a:r>
              <a:rPr lang="en-US" dirty="0"/>
              <a:t>Here, there is a receiver P_1 with private input x_1. The receiver has a function f in mind. The receiver generates an encoding of its private input and publishes this encoding on a bulletin board.</a:t>
            </a:r>
          </a:p>
          <a:p>
            <a:endParaRPr lang="en-US" dirty="0"/>
          </a:p>
          <a:p>
            <a:r>
              <a:rPr lang="en-US" dirty="0"/>
              <a:t>Now, the first sender comes with private input x_{2,1} and this sender sends a single message </a:t>
            </a:r>
            <a:r>
              <a:rPr lang="en-US" dirty="0" err="1"/>
              <a:t>msg</a:t>
            </a:r>
            <a:r>
              <a:rPr lang="en-US" dirty="0"/>
              <a:t>_{2,1} by using the published first round message and its own private input. The receiver can decode this sender’s message to learn f(x_1,x_{2,1}).</a:t>
            </a:r>
          </a:p>
        </p:txBody>
      </p:sp>
      <p:sp>
        <p:nvSpPr>
          <p:cNvPr id="4" name="Slide Number Placeholder 3"/>
          <p:cNvSpPr>
            <a:spLocks noGrp="1"/>
          </p:cNvSpPr>
          <p:nvPr>
            <p:ph type="sldNum" sz="quarter" idx="5"/>
          </p:nvPr>
        </p:nvSpPr>
        <p:spPr/>
        <p:txBody>
          <a:bodyPr/>
          <a:lstStyle/>
          <a:p>
            <a:fld id="{574B0EAF-83C6-D946-AC3E-1512151E9C22}" type="slidenum">
              <a:rPr lang="en-US" smtClean="0"/>
              <a:t>8</a:t>
            </a:fld>
            <a:endParaRPr lang="en-US"/>
          </a:p>
        </p:txBody>
      </p:sp>
    </p:spTree>
    <p:extLst>
      <p:ext uri="{BB962C8B-B14F-4D97-AF65-F5344CB8AC3E}">
        <p14:creationId xmlns:p14="http://schemas.microsoft.com/office/powerpoint/2010/main" val="20391376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After this, a second sender comes with private input x_{2,2} and this sender sends a single message </a:t>
            </a:r>
            <a:r>
              <a:rPr lang="en-US" dirty="0" err="1"/>
              <a:t>msg</a:t>
            </a:r>
            <a:r>
              <a:rPr lang="en-US" dirty="0"/>
              <a:t>_{2,2} by using the published first round message and its own private input. Note that the published first round message does not change across these executions. The receiver can decode this sender’s message to learn f(x_1,x_{2,2}).</a:t>
            </a:r>
          </a:p>
          <a:p>
            <a:endParaRPr lang="en-US" dirty="0"/>
          </a:p>
        </p:txBody>
      </p:sp>
      <p:sp>
        <p:nvSpPr>
          <p:cNvPr id="4" name="Slide Number Placeholder 3"/>
          <p:cNvSpPr>
            <a:spLocks noGrp="1"/>
          </p:cNvSpPr>
          <p:nvPr>
            <p:ph type="sldNum" sz="quarter" idx="5"/>
          </p:nvPr>
        </p:nvSpPr>
        <p:spPr/>
        <p:txBody>
          <a:bodyPr/>
          <a:lstStyle/>
          <a:p>
            <a:fld id="{574B0EAF-83C6-D946-AC3E-1512151E9C22}" type="slidenum">
              <a:rPr lang="en-US" smtClean="0"/>
              <a:t>9</a:t>
            </a:fld>
            <a:endParaRPr lang="en-US"/>
          </a:p>
        </p:txBody>
      </p:sp>
    </p:spTree>
    <p:extLst>
      <p:ext uri="{BB962C8B-B14F-4D97-AF65-F5344CB8AC3E}">
        <p14:creationId xmlns:p14="http://schemas.microsoft.com/office/powerpoint/2010/main" val="13556371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1CC1012-399F-7146-88C4-0CFE106FE94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989F8ACF-99E3-E844-9E35-D35B126E489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D00CF6F9-9898-2D41-B04A-9F46F4451EB1}"/>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904268CC-56B5-B54D-A951-4E1ED4C5A94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1127D21-DF62-8E48-B96D-4972D5549314}"/>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36042007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0A527F-3A7C-C04C-97EB-B552C583C328}"/>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9B36E39F-7878-3345-8F3C-D6BBEA56E52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2716F67-E7B8-4642-A41B-20D674EAE83F}"/>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0847650D-E516-2941-9B6F-3B2DF2B4C2A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A32FBE3-CC63-DF4C-961D-87DDE07711BD}"/>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2874001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C3B6A53-7193-AD4B-99EA-D10075DB8CF9}"/>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478FFDF-ABAE-8B48-A7C6-706BBAC54F87}"/>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5210F46-CAE1-2646-B6D6-8A4EB196E025}"/>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5AD569BC-1E95-FD47-B811-C987C2F1C52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CBE4D15-AA03-C449-9DB6-385C62756D58}"/>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11703187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DF4770-B06F-D84A-8BB4-999EA040110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7DFF773-FA47-5F4F-8041-B56622A10794}"/>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622CDE5-34BA-154A-8D8A-A394D7BFC82F}"/>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7E8DB46F-08A9-804C-9995-EB7711800BD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45367D0-34B2-2A4C-B00E-1351D845F080}"/>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314735114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5FDC08-EBC7-C64F-A955-E2A2371101B4}"/>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760E7D1-1F61-224C-B8F1-55671E6D4F8D}"/>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8E3DA01-3519-9F44-9D0C-D4D2D8FA781A}"/>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0B5B2D5C-4EBF-4341-90F6-BA84B19D8FB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5B97858-0560-4A43-9D35-AD2428D85373}"/>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197522063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A66AE81-2874-F344-933F-3F3467D504BD}"/>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0EB489A-81E1-4A4F-95DD-A11CA2F9E586}"/>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D3BD701-5542-164F-8F01-85016C3E436E}"/>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E185FAE5-5A6F-0249-96F4-E310AB9AD104}"/>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6" name="Footer Placeholder 5">
            <a:extLst>
              <a:ext uri="{FF2B5EF4-FFF2-40B4-BE49-F238E27FC236}">
                <a16:creationId xmlns:a16="http://schemas.microsoft.com/office/drawing/2014/main" id="{6A76353E-9AC8-774E-9048-7791FBD008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DA6D91B-CD6E-AE43-BDA4-F72F098CB2B3}"/>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78637322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430FEC-C90E-C54E-A0C7-C2E55CE3B91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CD3E356-DAED-A243-B026-703A8F78E9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A9C59807-0E33-7C4F-9EE4-70FE4FC7EF5B}"/>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C588C88E-5355-6A4C-AB12-D25CC6FF875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7209CFE6-7B3B-1242-A136-3E71298B08B1}"/>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EE72F0F2-C290-314F-AF63-7939F226383E}"/>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8" name="Footer Placeholder 7">
            <a:extLst>
              <a:ext uri="{FF2B5EF4-FFF2-40B4-BE49-F238E27FC236}">
                <a16:creationId xmlns:a16="http://schemas.microsoft.com/office/drawing/2014/main" id="{AF2A5C19-FA62-364E-9692-B53A014E1928}"/>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A8F00436-B225-FC45-B819-19FD0B6DEE7C}"/>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46589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EB8247-C654-814D-A38B-69D0D9195E18}"/>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C33760F-5EE2-AC4A-95B0-12C8716C36AA}"/>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4" name="Footer Placeholder 3">
            <a:extLst>
              <a:ext uri="{FF2B5EF4-FFF2-40B4-BE49-F238E27FC236}">
                <a16:creationId xmlns:a16="http://schemas.microsoft.com/office/drawing/2014/main" id="{13E402FD-6C06-EC49-A925-5A37996D2B30}"/>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18D9EBB6-34CA-7941-A537-58965523AE01}"/>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2495190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07CC0E8-2FC9-6A40-8839-12971FBE662F}"/>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3" name="Footer Placeholder 2">
            <a:extLst>
              <a:ext uri="{FF2B5EF4-FFF2-40B4-BE49-F238E27FC236}">
                <a16:creationId xmlns:a16="http://schemas.microsoft.com/office/drawing/2014/main" id="{7AC58CE1-B1D0-784A-9470-CCFAB2EAB06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27710319-2666-DC43-9233-C9F023883E50}"/>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188491746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F1EDC0-AC67-994E-B149-E73C9A8333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A5879B06-B6F0-4A48-BB8D-935D8D42E924}"/>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75527C65-2FFA-814D-BFF4-5BD8986EB17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88C7787-1869-8848-B353-6D963D24D0E9}"/>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6" name="Footer Placeholder 5">
            <a:extLst>
              <a:ext uri="{FF2B5EF4-FFF2-40B4-BE49-F238E27FC236}">
                <a16:creationId xmlns:a16="http://schemas.microsoft.com/office/drawing/2014/main" id="{3C987F0A-306D-3541-A040-E839FC7BBD40}"/>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904DDD8-984C-AF42-BDE2-73D9B2D9A3BA}"/>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31343960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B8D2740-E09B-C148-85E2-7A5A1AE418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F375443-6A8E-B041-8E45-F9F3C2A201A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EAE30344-3F64-2E4F-BEF6-872F66D1CCF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6609849A-818A-304C-BC7D-4952066131C9}"/>
              </a:ext>
            </a:extLst>
          </p:cNvPr>
          <p:cNvSpPr>
            <a:spLocks noGrp="1"/>
          </p:cNvSpPr>
          <p:nvPr>
            <p:ph type="dt" sz="half" idx="10"/>
          </p:nvPr>
        </p:nvSpPr>
        <p:spPr/>
        <p:txBody>
          <a:bodyPr/>
          <a:lstStyle/>
          <a:p>
            <a:fld id="{125A4EC7-B6B4-EA4C-87B7-64D70AF65877}" type="datetimeFigureOut">
              <a:rPr lang="en-US" smtClean="0"/>
              <a:t>4/25/23</a:t>
            </a:fld>
            <a:endParaRPr lang="en-US"/>
          </a:p>
        </p:txBody>
      </p:sp>
      <p:sp>
        <p:nvSpPr>
          <p:cNvPr id="6" name="Footer Placeholder 5">
            <a:extLst>
              <a:ext uri="{FF2B5EF4-FFF2-40B4-BE49-F238E27FC236}">
                <a16:creationId xmlns:a16="http://schemas.microsoft.com/office/drawing/2014/main" id="{B5B10CEC-D974-FA42-BC39-2E571E8C138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CC87B0D-ECC4-EE47-BCCB-681FD68F6F6C}"/>
              </a:ext>
            </a:extLst>
          </p:cNvPr>
          <p:cNvSpPr>
            <a:spLocks noGrp="1"/>
          </p:cNvSpPr>
          <p:nvPr>
            <p:ph type="sldNum" sz="quarter" idx="12"/>
          </p:nvPr>
        </p:nvSpPr>
        <p:spPr/>
        <p:txBody>
          <a:bodyPr/>
          <a:lstStyle/>
          <a:p>
            <a:fld id="{69BECD30-56C5-6243-A7B2-381FEC5E943A}" type="slidenum">
              <a:rPr lang="en-US" smtClean="0"/>
              <a:t>‹#›</a:t>
            </a:fld>
            <a:endParaRPr lang="en-US"/>
          </a:p>
        </p:txBody>
      </p:sp>
    </p:spTree>
    <p:extLst>
      <p:ext uri="{BB962C8B-B14F-4D97-AF65-F5344CB8AC3E}">
        <p14:creationId xmlns:p14="http://schemas.microsoft.com/office/powerpoint/2010/main" val="1330814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C32590E-AB41-CC40-A8BC-BAC5C07485E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FCE6653F-5A3A-B54F-9C56-F6A5032F161C}"/>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EC34FF-6CBE-0A44-B27C-D665FB6B23BE}"/>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25A4EC7-B6B4-EA4C-87B7-64D70AF65877}" type="datetimeFigureOut">
              <a:rPr lang="en-US" smtClean="0"/>
              <a:t>4/25/23</a:t>
            </a:fld>
            <a:endParaRPr lang="en-US"/>
          </a:p>
        </p:txBody>
      </p:sp>
      <p:sp>
        <p:nvSpPr>
          <p:cNvPr id="5" name="Footer Placeholder 4">
            <a:extLst>
              <a:ext uri="{FF2B5EF4-FFF2-40B4-BE49-F238E27FC236}">
                <a16:creationId xmlns:a16="http://schemas.microsoft.com/office/drawing/2014/main" id="{AAD5505B-369E-B340-86BC-3ED48C87938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DD02212-E431-7046-88BB-614D1A22B2B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9BECD30-56C5-6243-A7B2-381FEC5E943A}" type="slidenum">
              <a:rPr lang="en-US" smtClean="0"/>
              <a:t>‹#›</a:t>
            </a:fld>
            <a:endParaRPr lang="en-US"/>
          </a:p>
        </p:txBody>
      </p:sp>
    </p:spTree>
    <p:extLst>
      <p:ext uri="{BB962C8B-B14F-4D97-AF65-F5344CB8AC3E}">
        <p14:creationId xmlns:p14="http://schemas.microsoft.com/office/powerpoint/2010/main" val="295711418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26.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22.png"/><Relationship Id="rId11" Type="http://schemas.openxmlformats.org/officeDocument/2006/relationships/image" Target="../media/image25.png"/><Relationship Id="rId5" Type="http://schemas.openxmlformats.org/officeDocument/2006/relationships/image" Target="../media/image21.png"/><Relationship Id="rId10" Type="http://schemas.openxmlformats.org/officeDocument/2006/relationships/image" Target="../media/image24.png"/><Relationship Id="rId4" Type="http://schemas.openxmlformats.org/officeDocument/2006/relationships/image" Target="../media/image2.png"/><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290.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8" Type="http://schemas.openxmlformats.org/officeDocument/2006/relationships/image" Target="../media/image32.png"/><Relationship Id="rId13" Type="http://schemas.openxmlformats.org/officeDocument/2006/relationships/image" Target="../media/image36.png"/><Relationship Id="rId3" Type="http://schemas.openxmlformats.org/officeDocument/2006/relationships/image" Target="../media/image1.png"/><Relationship Id="rId7" Type="http://schemas.openxmlformats.org/officeDocument/2006/relationships/image" Target="../media/image54.png"/><Relationship Id="rId12" Type="http://schemas.openxmlformats.org/officeDocument/2006/relationships/image" Target="../media/image35.png"/><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34.png"/><Relationship Id="rId5" Type="http://schemas.openxmlformats.org/officeDocument/2006/relationships/image" Target="../media/image31.png"/><Relationship Id="rId10" Type="http://schemas.openxmlformats.org/officeDocument/2006/relationships/image" Target="../media/image33.png"/><Relationship Id="rId4" Type="http://schemas.openxmlformats.org/officeDocument/2006/relationships/image" Target="../media/image2.png"/><Relationship Id="rId9" Type="http://schemas.openxmlformats.org/officeDocument/2006/relationships/image" Target="../media/image6.png"/><Relationship Id="rId14" Type="http://schemas.openxmlformats.org/officeDocument/2006/relationships/image" Target="../media/image3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20.xml.rels><?xml version="1.0" encoding="UTF-8" standalone="yes"?>
<Relationships xmlns="http://schemas.openxmlformats.org/package/2006/relationships"><Relationship Id="rId8" Type="http://schemas.openxmlformats.org/officeDocument/2006/relationships/image" Target="../media/image39.png"/><Relationship Id="rId13" Type="http://schemas.openxmlformats.org/officeDocument/2006/relationships/image" Target="../media/image42.png"/><Relationship Id="rId3" Type="http://schemas.openxmlformats.org/officeDocument/2006/relationships/image" Target="../media/image1.png"/><Relationship Id="rId7" Type="http://schemas.openxmlformats.org/officeDocument/2006/relationships/image" Target="../media/image38.png"/><Relationship Id="rId12" Type="http://schemas.openxmlformats.org/officeDocument/2006/relationships/image" Target="../media/image41.pn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0.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2.png"/></Relationships>
</file>

<file path=ppt/slides/_rels/slide21.xml.rels><?xml version="1.0" encoding="UTF-8" standalone="yes"?>
<Relationships xmlns="http://schemas.openxmlformats.org/package/2006/relationships"><Relationship Id="rId8" Type="http://schemas.openxmlformats.org/officeDocument/2006/relationships/image" Target="../media/image44.png"/><Relationship Id="rId13" Type="http://schemas.openxmlformats.org/officeDocument/2006/relationships/image" Target="../media/image47.png"/><Relationship Id="rId3" Type="http://schemas.openxmlformats.org/officeDocument/2006/relationships/image" Target="../media/image1.png"/><Relationship Id="rId12" Type="http://schemas.openxmlformats.org/officeDocument/2006/relationships/image" Target="../media/image43.png"/><Relationship Id="rId2" Type="http://schemas.openxmlformats.org/officeDocument/2006/relationships/notesSlide" Target="../notesSlides/notesSlide21.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45.png"/><Relationship Id="rId5" Type="http://schemas.openxmlformats.org/officeDocument/2006/relationships/image" Target="../media/image31.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2.png"/><Relationship Id="rId14" Type="http://schemas.openxmlformats.org/officeDocument/2006/relationships/image" Target="../media/image430.png"/></Relationships>
</file>

<file path=ppt/slides/_rels/slide22.xml.rels><?xml version="1.0" encoding="UTF-8" standalone="yes"?>
<Relationships xmlns="http://schemas.openxmlformats.org/package/2006/relationships"><Relationship Id="rId8" Type="http://schemas.openxmlformats.org/officeDocument/2006/relationships/image" Target="../media/image49.png"/><Relationship Id="rId13" Type="http://schemas.openxmlformats.org/officeDocument/2006/relationships/image" Target="../media/image52.png"/><Relationship Id="rId3" Type="http://schemas.openxmlformats.org/officeDocument/2006/relationships/image" Target="../media/image1.png"/><Relationship Id="rId12" Type="http://schemas.openxmlformats.org/officeDocument/2006/relationships/image" Target="../media/image46.png"/><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50.png"/><Relationship Id="rId5" Type="http://schemas.openxmlformats.org/officeDocument/2006/relationships/image" Target="../media/image31.png"/><Relationship Id="rId15" Type="http://schemas.openxmlformats.org/officeDocument/2006/relationships/image" Target="../media/image48.png"/><Relationship Id="rId10" Type="http://schemas.openxmlformats.org/officeDocument/2006/relationships/image" Target="../media/image35.png"/><Relationship Id="rId4" Type="http://schemas.openxmlformats.org/officeDocument/2006/relationships/image" Target="../media/image2.png"/><Relationship Id="rId9" Type="http://schemas.openxmlformats.org/officeDocument/2006/relationships/image" Target="../media/image32.png"/><Relationship Id="rId14" Type="http://schemas.openxmlformats.org/officeDocument/2006/relationships/image" Target="../media/image53.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image" Target="../media/image51.png"/><Relationship Id="rId7" Type="http://schemas.openxmlformats.org/officeDocument/2006/relationships/image" Target="../media/image5.tiff"/><Relationship Id="rId2" Type="http://schemas.openxmlformats.org/officeDocument/2006/relationships/notesSlide" Target="../notesSlides/notesSlide25.xml"/><Relationship Id="rId1" Type="http://schemas.openxmlformats.org/officeDocument/2006/relationships/slideLayout" Target="../slideLayouts/slideLayout2.xml"/><Relationship Id="rId6" Type="http://schemas.openxmlformats.org/officeDocument/2006/relationships/image" Target="../media/image57.png"/><Relationship Id="rId5" Type="http://schemas.openxmlformats.org/officeDocument/2006/relationships/image" Target="../media/image56.png"/><Relationship Id="rId10" Type="http://schemas.openxmlformats.org/officeDocument/2006/relationships/image" Target="../media/image61.png"/><Relationship Id="rId4" Type="http://schemas.openxmlformats.org/officeDocument/2006/relationships/image" Target="../media/image55.png"/><Relationship Id="rId9" Type="http://schemas.openxmlformats.org/officeDocument/2006/relationships/image" Target="../media/image60.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26.xml"/><Relationship Id="rId1" Type="http://schemas.openxmlformats.org/officeDocument/2006/relationships/slideLayout" Target="../slideLayouts/slideLayout2.xml"/><Relationship Id="rId6" Type="http://schemas.openxmlformats.org/officeDocument/2006/relationships/image" Target="../media/image5.tiff"/><Relationship Id="rId5" Type="http://schemas.openxmlformats.org/officeDocument/2006/relationships/image" Target="../media/image57.png"/><Relationship Id="rId10" Type="http://schemas.openxmlformats.org/officeDocument/2006/relationships/image" Target="../media/image65.png"/><Relationship Id="rId4" Type="http://schemas.openxmlformats.org/officeDocument/2006/relationships/image" Target="../media/image55.png"/><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6.png"/><Relationship Id="rId3" Type="http://schemas.openxmlformats.org/officeDocument/2006/relationships/image" Target="../media/image51.png"/><Relationship Id="rId7" Type="http://schemas.openxmlformats.org/officeDocument/2006/relationships/image" Target="../media/image62.png"/><Relationship Id="rId2" Type="http://schemas.openxmlformats.org/officeDocument/2006/relationships/notesSlide" Target="../notesSlides/notesSlide27.xml"/><Relationship Id="rId1" Type="http://schemas.openxmlformats.org/officeDocument/2006/relationships/slideLayout" Target="../slideLayouts/slideLayout2.xml"/><Relationship Id="rId6" Type="http://schemas.openxmlformats.org/officeDocument/2006/relationships/image" Target="../media/image5.tiff"/><Relationship Id="rId11" Type="http://schemas.openxmlformats.org/officeDocument/2006/relationships/image" Target="../media/image68.png"/><Relationship Id="rId5" Type="http://schemas.openxmlformats.org/officeDocument/2006/relationships/image" Target="../media/image57.png"/><Relationship Id="rId10" Type="http://schemas.openxmlformats.org/officeDocument/2006/relationships/image" Target="../media/image67.png"/><Relationship Id="rId4" Type="http://schemas.openxmlformats.org/officeDocument/2006/relationships/image" Target="../media/image55.png"/><Relationship Id="rId9" Type="http://schemas.openxmlformats.org/officeDocument/2006/relationships/image" Target="../media/image64.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10.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4.png"/><Relationship Id="rId11" Type="http://schemas.openxmlformats.org/officeDocument/2006/relationships/image" Target="../media/image6.png"/><Relationship Id="rId5" Type="http://schemas.openxmlformats.org/officeDocument/2006/relationships/image" Target="../media/image3.png"/><Relationship Id="rId10" Type="http://schemas.openxmlformats.org/officeDocument/2006/relationships/image" Target="../media/image12.png"/><Relationship Id="rId4" Type="http://schemas.openxmlformats.org/officeDocument/2006/relationships/image" Target="../media/image2.png"/><Relationship Id="rId9" Type="http://schemas.openxmlformats.org/officeDocument/2006/relationships/image" Target="../media/image11.pn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tiff"/><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tiff"/></Relationships>
</file>

<file path=ppt/slides/_rels/slide6.xml.rels><?xml version="1.0" encoding="UTF-8" standalone="yes"?>
<Relationships xmlns="http://schemas.openxmlformats.org/package/2006/relationships"><Relationship Id="rId3" Type="http://schemas.openxmlformats.org/officeDocument/2006/relationships/image" Target="../media/image1.tiff"/><Relationship Id="rId7"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14.png"/><Relationship Id="rId4" Type="http://schemas.openxmlformats.org/officeDocument/2006/relationships/image" Target="../media/image3.tiff"/></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image" Target="../media/image1.tiff"/><Relationship Id="rId7"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4.tiff"/><Relationship Id="rId5" Type="http://schemas.openxmlformats.org/officeDocument/2006/relationships/image" Target="../media/image14.png"/><Relationship Id="rId4" Type="http://schemas.openxmlformats.org/officeDocument/2006/relationships/image" Target="../media/image3.tiff"/><Relationship Id="rId9"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image" Target="../media/image140.png"/><Relationship Id="rId5" Type="http://schemas.openxmlformats.org/officeDocument/2006/relationships/image" Target="../media/image13.png"/><Relationship Id="rId10" Type="http://schemas.openxmlformats.org/officeDocument/2006/relationships/image" Target="../media/image160.png"/><Relationship Id="rId4" Type="http://schemas.openxmlformats.org/officeDocument/2006/relationships/image" Target="../media/image2.png"/><Relationship Id="rId9" Type="http://schemas.openxmlformats.org/officeDocument/2006/relationships/image" Target="../media/image15.png"/></Relationships>
</file>

<file path=ppt/slides/_rels/slide9.xml.rels><?xml version="1.0" encoding="UTF-8" standalone="yes"?>
<Relationships xmlns="http://schemas.openxmlformats.org/package/2006/relationships"><Relationship Id="rId8" Type="http://schemas.openxmlformats.org/officeDocument/2006/relationships/image" Target="../media/image100.png"/><Relationship Id="rId3" Type="http://schemas.openxmlformats.org/officeDocument/2006/relationships/image" Target="../media/image1.png"/><Relationship Id="rId7" Type="http://schemas.openxmlformats.org/officeDocument/2006/relationships/image" Target="../media/image54.png"/><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image" Target="../media/image180.png"/><Relationship Id="rId5" Type="http://schemas.openxmlformats.org/officeDocument/2006/relationships/image" Target="../media/image170.png"/><Relationship Id="rId10" Type="http://schemas.openxmlformats.org/officeDocument/2006/relationships/image" Target="../media/image20.png"/><Relationship Id="rId4" Type="http://schemas.openxmlformats.org/officeDocument/2006/relationships/image" Target="../media/image2.png"/><Relationship Id="rId9" Type="http://schemas.openxmlformats.org/officeDocument/2006/relationships/image" Target="../media/image1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573F-594D-3145-AADB-D37C51BD5CFD}"/>
              </a:ext>
            </a:extLst>
          </p:cNvPr>
          <p:cNvSpPr>
            <a:spLocks noGrp="1"/>
          </p:cNvSpPr>
          <p:nvPr>
            <p:ph type="ctrTitle"/>
          </p:nvPr>
        </p:nvSpPr>
        <p:spPr>
          <a:xfrm>
            <a:off x="1524000" y="830263"/>
            <a:ext cx="9144000" cy="2387600"/>
          </a:xfrm>
        </p:spPr>
        <p:txBody>
          <a:bodyPr/>
          <a:lstStyle/>
          <a:p>
            <a:r>
              <a:rPr lang="en-US" b="1" dirty="0"/>
              <a:t>Black-Box Reusable NISC with Random Oracles</a:t>
            </a:r>
          </a:p>
        </p:txBody>
      </p:sp>
      <p:sp>
        <p:nvSpPr>
          <p:cNvPr id="3" name="Subtitle 2">
            <a:extLst>
              <a:ext uri="{FF2B5EF4-FFF2-40B4-BE49-F238E27FC236}">
                <a16:creationId xmlns:a16="http://schemas.microsoft.com/office/drawing/2014/main" id="{642FA4E1-0F36-1740-9881-716C38308ACB}"/>
              </a:ext>
            </a:extLst>
          </p:cNvPr>
          <p:cNvSpPr>
            <a:spLocks noGrp="1"/>
          </p:cNvSpPr>
          <p:nvPr>
            <p:ph type="subTitle" idx="1"/>
          </p:nvPr>
        </p:nvSpPr>
        <p:spPr>
          <a:xfrm>
            <a:off x="1524000" y="3792538"/>
            <a:ext cx="9144000" cy="1655762"/>
          </a:xfrm>
        </p:spPr>
        <p:txBody>
          <a:bodyPr>
            <a:normAutofit lnSpcReduction="10000"/>
          </a:bodyPr>
          <a:lstStyle/>
          <a:p>
            <a:r>
              <a:rPr lang="en-US" dirty="0"/>
              <a:t>Yuval </a:t>
            </a:r>
            <a:r>
              <a:rPr lang="en-US" dirty="0" err="1"/>
              <a:t>Ishai</a:t>
            </a:r>
            <a:r>
              <a:rPr lang="en-US" dirty="0"/>
              <a:t>, Technion</a:t>
            </a:r>
          </a:p>
          <a:p>
            <a:r>
              <a:rPr lang="en-US" dirty="0" err="1"/>
              <a:t>Dakshita</a:t>
            </a:r>
            <a:r>
              <a:rPr lang="en-US" dirty="0"/>
              <a:t> Khurana, UIUC</a:t>
            </a:r>
          </a:p>
          <a:p>
            <a:r>
              <a:rPr lang="en-US" dirty="0"/>
              <a:t>Amit </a:t>
            </a:r>
            <a:r>
              <a:rPr lang="en-US" dirty="0" err="1"/>
              <a:t>Sahai</a:t>
            </a:r>
            <a:r>
              <a:rPr lang="en-US" dirty="0"/>
              <a:t>, UCLA</a:t>
            </a:r>
          </a:p>
          <a:p>
            <a:r>
              <a:rPr lang="en-US" dirty="0"/>
              <a:t>Akshayaram Srinivasan, TIFR</a:t>
            </a:r>
          </a:p>
        </p:txBody>
      </p:sp>
      <p:sp>
        <p:nvSpPr>
          <p:cNvPr id="4" name="Subtitle 2">
            <a:extLst>
              <a:ext uri="{FF2B5EF4-FFF2-40B4-BE49-F238E27FC236}">
                <a16:creationId xmlns:a16="http://schemas.microsoft.com/office/drawing/2014/main" id="{5DCF68DD-D904-B44C-986B-A9C61FE655BD}"/>
              </a:ext>
            </a:extLst>
          </p:cNvPr>
          <p:cNvSpPr txBox="1">
            <a:spLocks/>
          </p:cNvSpPr>
          <p:nvPr/>
        </p:nvSpPr>
        <p:spPr>
          <a:xfrm>
            <a:off x="1524000" y="5880100"/>
            <a:ext cx="9144000" cy="537369"/>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r>
              <a:rPr lang="en-US" sz="3200" b="1" dirty="0"/>
              <a:t>Presented by: Paul Lou, UCLA</a:t>
            </a:r>
          </a:p>
        </p:txBody>
      </p:sp>
    </p:spTree>
    <p:extLst>
      <p:ext uri="{BB962C8B-B14F-4D97-AF65-F5344CB8AC3E}">
        <p14:creationId xmlns:p14="http://schemas.microsoft.com/office/powerpoint/2010/main" val="335551076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fontScale="90000"/>
          </a:bodyPr>
          <a:lstStyle/>
          <a:p>
            <a:pPr algn="ctr"/>
            <a:r>
              <a:rPr lang="en-US" dirty="0"/>
              <a:t>Reusable Non-Interactive Secure Computation</a:t>
            </a:r>
            <a:br>
              <a:rPr lang="en-US" dirty="0"/>
            </a:br>
            <a:r>
              <a:rPr lang="en-US" sz="2400" dirty="0"/>
              <a:t>[</a:t>
            </a:r>
            <a:r>
              <a:rPr lang="en-US" sz="2400" dirty="0" err="1"/>
              <a:t>Ishai</a:t>
            </a:r>
            <a:r>
              <a:rPr lang="en-US" sz="2400" dirty="0"/>
              <a:t>-</a:t>
            </a:r>
            <a:r>
              <a:rPr lang="en-US" sz="2400" dirty="0" err="1"/>
              <a:t>Kushilevitz</a:t>
            </a:r>
            <a:r>
              <a:rPr lang="en-US" sz="2400" dirty="0"/>
              <a:t>-</a:t>
            </a:r>
            <a:r>
              <a:rPr lang="en-US" sz="2400" dirty="0" err="1"/>
              <a:t>Ostrovsky</a:t>
            </a:r>
            <a:r>
              <a:rPr lang="en-US" sz="2400" dirty="0"/>
              <a:t>-Prabhakaran-</a:t>
            </a:r>
            <a:r>
              <a:rPr lang="en-US" sz="2400" dirty="0" err="1"/>
              <a:t>Sahai</a:t>
            </a:r>
            <a:r>
              <a:rPr lang="en-US" sz="2400" dirty="0"/>
              <a:t> 11, </a:t>
            </a:r>
            <a:br>
              <a:rPr lang="en-US" sz="2400" dirty="0"/>
            </a:br>
            <a:r>
              <a:rPr lang="en-US" sz="2400" dirty="0"/>
              <a:t>Chase-</a:t>
            </a:r>
            <a:r>
              <a:rPr lang="en-US" sz="2400" dirty="0" err="1"/>
              <a:t>Dodis</a:t>
            </a:r>
            <a:r>
              <a:rPr lang="en-US" sz="2400" dirty="0"/>
              <a:t>-</a:t>
            </a:r>
            <a:r>
              <a:rPr lang="en-US" sz="2400" dirty="0" err="1"/>
              <a:t>Ishai</a:t>
            </a:r>
            <a:r>
              <a:rPr lang="en-US" sz="2400" dirty="0"/>
              <a:t>-</a:t>
            </a:r>
            <a:r>
              <a:rPr lang="en-US" sz="2400" dirty="0" err="1"/>
              <a:t>Kraschewski</a:t>
            </a:r>
            <a:r>
              <a:rPr lang="en-US" sz="2400" dirty="0"/>
              <a:t>-Liu-</a:t>
            </a:r>
            <a:r>
              <a:rPr lang="en-US" sz="2400" dirty="0" err="1"/>
              <a:t>Ostrovsky</a:t>
            </a:r>
            <a:r>
              <a:rPr lang="en-US" sz="2400" dirty="0"/>
              <a:t>-</a:t>
            </a:r>
            <a:r>
              <a:rPr lang="en-US" sz="2400" dirty="0" err="1"/>
              <a:t>Vaikuntanathan</a:t>
            </a:r>
            <a:r>
              <a:rPr lang="en-US" sz="2400" dirty="0"/>
              <a:t> 19]</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547796" cy="477888"/>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r>
                          <a:rPr lang="en-US" sz="2400" b="0" i="1" smtClean="0">
                            <a:latin typeface="Cambria Math" panose="02040503050406030204" pitchFamily="18" charset="0"/>
                          </a:rPr>
                          <m:t>𝑁</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547796" cy="477888"/>
              </a:xfrm>
              <a:prstGeom prst="rect">
                <a:avLst/>
              </a:prstGeom>
              <a:blipFill>
                <a:blip r:embed="rId5"/>
                <a:stretch>
                  <a:fillRect l="-5738" t="-5128" b="-2307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222757" y="2958248"/>
                <a:ext cx="1152815" cy="670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r>
                            <a:rPr lang="en-US" sz="3600" b="1" i="1" smtClean="0">
                              <a:latin typeface="Cambria Math" panose="02040503050406030204" pitchFamily="18" charset="0"/>
                            </a:rPr>
                            <m:t>,</m:t>
                          </m:r>
                          <m:r>
                            <a:rPr lang="en-US" sz="3600" b="1" i="1" smtClean="0">
                              <a:latin typeface="Cambria Math" panose="02040503050406030204" pitchFamily="18" charset="0"/>
                            </a:rPr>
                            <m:t>𝑵</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222757" y="2958248"/>
                <a:ext cx="1152815" cy="670696"/>
              </a:xfrm>
              <a:prstGeom prst="rect">
                <a:avLst/>
              </a:prstGeom>
              <a:blipFill>
                <a:blip r:embed="rId6"/>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816201" y="1915060"/>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816201" y="1915060"/>
                <a:ext cx="2429896" cy="461665"/>
              </a:xfrm>
              <a:prstGeom prst="rect">
                <a:avLst/>
              </a:prstGeom>
              <a:blipFill>
                <a:blip r:embed="rId7"/>
                <a:stretch>
                  <a:fillRect l="-3608" t="-7895" b="-26316"/>
                </a:stretch>
              </a:blipFill>
              <a:ln>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0D8ED78-21BF-EE4A-97B1-60A8BC8EF8ED}"/>
              </a:ext>
            </a:extLst>
          </p:cNvPr>
          <p:cNvSpPr txBox="1"/>
          <p:nvPr/>
        </p:nvSpPr>
        <p:spPr>
          <a:xfrm>
            <a:off x="1047700" y="3062765"/>
            <a:ext cx="1585608" cy="461665"/>
          </a:xfrm>
          <a:prstGeom prst="rect">
            <a:avLst/>
          </a:prstGeom>
          <a:noFill/>
        </p:spPr>
        <p:txBody>
          <a:bodyPr wrap="square" rtlCol="0">
            <a:spAutoFit/>
          </a:bodyPr>
          <a:lstStyle/>
          <a:p>
            <a:pPr algn="ctr"/>
            <a:r>
              <a:rPr lang="en-US" sz="2400" b="1" dirty="0"/>
              <a:t>Receiver</a:t>
            </a:r>
          </a:p>
        </p:txBody>
      </p:sp>
      <p:sp>
        <p:nvSpPr>
          <p:cNvPr id="12" name="TextBox 11">
            <a:extLst>
              <a:ext uri="{FF2B5EF4-FFF2-40B4-BE49-F238E27FC236}">
                <a16:creationId xmlns:a16="http://schemas.microsoft.com/office/drawing/2014/main" id="{FCED14BA-0A64-4246-A827-2FB57D56F26D}"/>
              </a:ext>
            </a:extLst>
          </p:cNvPr>
          <p:cNvSpPr txBox="1"/>
          <p:nvPr/>
        </p:nvSpPr>
        <p:spPr>
          <a:xfrm>
            <a:off x="9492598" y="3062764"/>
            <a:ext cx="1585608" cy="461665"/>
          </a:xfrm>
          <a:prstGeom prst="rect">
            <a:avLst/>
          </a:prstGeom>
          <a:noFill/>
        </p:spPr>
        <p:txBody>
          <a:bodyPr wrap="square" rtlCol="0">
            <a:spAutoFit/>
          </a:bodyPr>
          <a:lstStyle/>
          <a:p>
            <a:pPr algn="ctr"/>
            <a:r>
              <a:rPr lang="en-US" sz="2400" b="1" dirty="0"/>
              <a:t>Sender</a:t>
            </a:r>
          </a:p>
        </p:txBody>
      </p:sp>
      <p:cxnSp>
        <p:nvCxnSpPr>
          <p:cNvPr id="13" name="Straight Arrow Connector 12">
            <a:extLst>
              <a:ext uri="{FF2B5EF4-FFF2-40B4-BE49-F238E27FC236}">
                <a16:creationId xmlns:a16="http://schemas.microsoft.com/office/drawing/2014/main" id="{8149E4B5-C582-0041-8874-0F448A3294B3}"/>
              </a:ext>
            </a:extLst>
          </p:cNvPr>
          <p:cNvCxnSpPr/>
          <p:nvPr/>
        </p:nvCxnSpPr>
        <p:spPr>
          <a:xfrm>
            <a:off x="4523362" y="2988198"/>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1B5982-5C34-A04F-AC48-1CCF1C686044}"/>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6A8E11-736E-8647-AE72-3A1A0CF6B7D8}"/>
                  </a:ext>
                </a:extLst>
              </p:cNvPr>
              <p:cNvSpPr txBox="1"/>
              <p:nvPr/>
            </p:nvSpPr>
            <p:spPr>
              <a:xfrm>
                <a:off x="5340485" y="2530877"/>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m:oMathPara>
                </a14:m>
                <a:endParaRPr lang="en-US" sz="2400" dirty="0"/>
              </a:p>
            </p:txBody>
          </p:sp>
        </mc:Choice>
        <mc:Fallback xmlns="">
          <p:sp>
            <p:nvSpPr>
              <p:cNvPr id="15" name="TextBox 14">
                <a:extLst>
                  <a:ext uri="{FF2B5EF4-FFF2-40B4-BE49-F238E27FC236}">
                    <a16:creationId xmlns:a16="http://schemas.microsoft.com/office/drawing/2014/main" id="{8C6A8E11-736E-8647-AE72-3A1A0CF6B7D8}"/>
                  </a:ext>
                </a:extLst>
              </p:cNvPr>
              <p:cNvSpPr txBox="1">
                <a:spLocks noRot="1" noChangeAspect="1" noMove="1" noResize="1" noEditPoints="1" noAdjustHandles="1" noChangeArrowheads="1" noChangeShapeType="1" noTextEdit="1"/>
              </p:cNvSpPr>
              <p:nvPr/>
            </p:nvSpPr>
            <p:spPr>
              <a:xfrm>
                <a:off x="5340485" y="2530877"/>
                <a:ext cx="1381328" cy="461665"/>
              </a:xfrm>
              <a:prstGeom prst="rect">
                <a:avLst/>
              </a:prstGeom>
              <a:blipFill>
                <a:blip r:embed="rId8"/>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74A379-85C2-2745-931B-BBCDBEBFDE27}"/>
                  </a:ext>
                </a:extLst>
              </p:cNvPr>
              <p:cNvSpPr txBox="1"/>
              <p:nvPr/>
            </p:nvSpPr>
            <p:spPr>
              <a:xfrm>
                <a:off x="5340485" y="3227741"/>
                <a:ext cx="1381328"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r>
                            <a:rPr lang="en-US" sz="2400" b="0" i="1" smtClean="0">
                              <a:latin typeface="Cambria Math" panose="02040503050406030204" pitchFamily="18" charset="0"/>
                            </a:rPr>
                            <m:t>𝑁</m:t>
                          </m:r>
                        </m:sub>
                      </m:sSub>
                    </m:oMath>
                  </m:oMathPara>
                </a14:m>
                <a:endParaRPr lang="en-US" sz="2400" dirty="0"/>
              </a:p>
            </p:txBody>
          </p:sp>
        </mc:Choice>
        <mc:Fallback xmlns="">
          <p:sp>
            <p:nvSpPr>
              <p:cNvPr id="16" name="TextBox 15">
                <a:extLst>
                  <a:ext uri="{FF2B5EF4-FFF2-40B4-BE49-F238E27FC236}">
                    <a16:creationId xmlns:a16="http://schemas.microsoft.com/office/drawing/2014/main" id="{D874A379-85C2-2745-931B-BBCDBEBFDE27}"/>
                  </a:ext>
                </a:extLst>
              </p:cNvPr>
              <p:cNvSpPr txBox="1">
                <a:spLocks noRot="1" noChangeAspect="1" noMove="1" noResize="1" noEditPoints="1" noAdjustHandles="1" noChangeArrowheads="1" noChangeShapeType="1" noTextEdit="1"/>
              </p:cNvSpPr>
              <p:nvPr/>
            </p:nvSpPr>
            <p:spPr>
              <a:xfrm>
                <a:off x="5340485" y="3227741"/>
                <a:ext cx="1381328" cy="477888"/>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r>
                          <a:rPr lang="en-US" sz="2000" b="0" i="1" smtClean="0">
                            <a:solidFill>
                              <a:schemeClr val="tx1"/>
                            </a:solidFill>
                            <a:latin typeface="Cambria Math" panose="02040503050406030204" pitchFamily="18" charset="0"/>
                          </a:rPr>
                          <m:t>𝑁</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10"/>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Callout 17">
                <a:extLst>
                  <a:ext uri="{FF2B5EF4-FFF2-40B4-BE49-F238E27FC236}">
                    <a16:creationId xmlns:a16="http://schemas.microsoft.com/office/drawing/2014/main" id="{506D0CFA-63D2-414E-967E-459EC539E889}"/>
                  </a:ext>
                </a:extLst>
              </p:cNvPr>
              <p:cNvSpPr/>
              <p:nvPr/>
            </p:nvSpPr>
            <p:spPr>
              <a:xfrm>
                <a:off x="8029200" y="1788118"/>
                <a:ext cx="2926796" cy="914400"/>
              </a:xfrm>
              <a:prstGeom prst="wedgeEllipseCallout">
                <a:avLst>
                  <a:gd name="adj1" fmla="val -14977"/>
                  <a:gd name="adj2" fmla="val 105355"/>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Bounding </a:t>
                </a:r>
                <a14:m>
                  <m:oMath xmlns:m="http://schemas.openxmlformats.org/officeDocument/2006/math">
                    <m:r>
                      <a:rPr lang="en-US" sz="2000" b="1" i="1" dirty="0" smtClean="0">
                        <a:solidFill>
                          <a:schemeClr val="tx1"/>
                        </a:solidFill>
                        <a:latin typeface="Cambria Math" panose="02040503050406030204" pitchFamily="18" charset="0"/>
                      </a:rPr>
                      <m:t>𝑵</m:t>
                    </m:r>
                  </m:oMath>
                </a14:m>
                <a:r>
                  <a:rPr lang="en-US" sz="2000" b="1" dirty="0">
                    <a:solidFill>
                      <a:schemeClr val="tx1"/>
                    </a:solidFill>
                  </a:rPr>
                  <a:t> is a severe restriction</a:t>
                </a:r>
              </a:p>
            </p:txBody>
          </p:sp>
        </mc:Choice>
        <mc:Fallback xmlns="">
          <p:sp>
            <p:nvSpPr>
              <p:cNvPr id="18" name="Oval Callout 17">
                <a:extLst>
                  <a:ext uri="{FF2B5EF4-FFF2-40B4-BE49-F238E27FC236}">
                    <a16:creationId xmlns:a16="http://schemas.microsoft.com/office/drawing/2014/main" id="{506D0CFA-63D2-414E-967E-459EC539E889}"/>
                  </a:ext>
                </a:extLst>
              </p:cNvPr>
              <p:cNvSpPr>
                <a:spLocks noRot="1" noChangeAspect="1" noMove="1" noResize="1" noEditPoints="1" noAdjustHandles="1" noChangeArrowheads="1" noChangeShapeType="1" noTextEdit="1"/>
              </p:cNvSpPr>
              <p:nvPr/>
            </p:nvSpPr>
            <p:spPr>
              <a:xfrm>
                <a:off x="8029200" y="1788118"/>
                <a:ext cx="2926796" cy="914400"/>
              </a:xfrm>
              <a:prstGeom prst="wedgeEllipseCallout">
                <a:avLst>
                  <a:gd name="adj1" fmla="val -14977"/>
                  <a:gd name="adj2" fmla="val 105355"/>
                </a:avLst>
              </a:prstGeom>
              <a:blipFill>
                <a:blip r:embed="rId11"/>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F72F6C-272A-D147-AC27-6F92106AD1C7}"/>
                  </a:ext>
                </a:extLst>
              </p:cNvPr>
              <p:cNvSpPr txBox="1"/>
              <p:nvPr/>
            </p:nvSpPr>
            <p:spPr>
              <a:xfrm>
                <a:off x="357035" y="4897770"/>
                <a:ext cx="11477930" cy="1692771"/>
              </a:xfrm>
              <a:prstGeom prst="rect">
                <a:avLst/>
              </a:prstGeom>
              <a:solidFill>
                <a:schemeClr val="accent3">
                  <a:lumMod val="20000"/>
                  <a:lumOff val="80000"/>
                </a:schemeClr>
              </a:solidFill>
              <a:ln>
                <a:solidFill>
                  <a:schemeClr val="tx1"/>
                </a:solidFill>
              </a:ln>
            </p:spPr>
            <p:txBody>
              <a:bodyPr wrap="square" rtlCol="0">
                <a:spAutoFit/>
              </a:bodyPr>
              <a:lstStyle/>
              <a:p>
                <a:pPr algn="just"/>
                <a:r>
                  <a:rPr lang="en-US" sz="2600" b="1" dirty="0"/>
                  <a:t>Theorem [IPS 08, IKOPS 11]: </a:t>
                </a:r>
                <a:r>
                  <a:rPr lang="en-US" sz="2600" dirty="0"/>
                  <a:t>For every function </a:t>
                </a:r>
                <a14:m>
                  <m:oMath xmlns:m="http://schemas.openxmlformats.org/officeDocument/2006/math">
                    <m:r>
                      <a:rPr lang="en-US" sz="2600" i="1" dirty="0" smtClean="0">
                        <a:latin typeface="Cambria Math" panose="02040503050406030204" pitchFamily="18" charset="0"/>
                      </a:rPr>
                      <m:t>𝑓</m:t>
                    </m:r>
                  </m:oMath>
                </a14:m>
                <a:r>
                  <a:rPr lang="en-US" sz="2600" dirty="0"/>
                  <a:t> and </a:t>
                </a:r>
                <a:r>
                  <a:rPr lang="en-US" sz="2600" b="1" dirty="0"/>
                  <a:t>a priori bounded </a:t>
                </a:r>
                <a14:m>
                  <m:oMath xmlns:m="http://schemas.openxmlformats.org/officeDocument/2006/math">
                    <m:r>
                      <a:rPr lang="en-US" sz="2600" b="1" i="1" dirty="0" smtClean="0">
                        <a:latin typeface="Cambria Math" panose="02040503050406030204" pitchFamily="18" charset="0"/>
                      </a:rPr>
                      <m:t>𝑵</m:t>
                    </m:r>
                  </m:oMath>
                </a14:m>
                <a:r>
                  <a:rPr lang="en-US" sz="2600" dirty="0"/>
                  <a:t>, there exists a NISC protocol for computing </a:t>
                </a:r>
                <a14:m>
                  <m:oMath xmlns:m="http://schemas.openxmlformats.org/officeDocument/2006/math">
                    <m:r>
                      <a:rPr lang="en-US" sz="2600" i="1" dirty="0" smtClean="0">
                        <a:latin typeface="Cambria Math" panose="02040503050406030204" pitchFamily="18" charset="0"/>
                      </a:rPr>
                      <m:t>𝑓</m:t>
                    </m:r>
                  </m:oMath>
                </a14:m>
                <a:r>
                  <a:rPr lang="en-US" sz="2600" dirty="0"/>
                  <a:t> in the OT-hybrid model:</a:t>
                </a:r>
              </a:p>
              <a:p>
                <a:pPr marL="514350" indent="-514350" algn="just">
                  <a:buFont typeface="+mj-lt"/>
                  <a:buAutoNum type="arabicPeriod"/>
                </a:pPr>
                <a:r>
                  <a:rPr lang="en-US" sz="2600" dirty="0"/>
                  <a:t>With statistical security if </a:t>
                </a:r>
                <a14:m>
                  <m:oMath xmlns:m="http://schemas.openxmlformats.org/officeDocument/2006/math">
                    <m:r>
                      <a:rPr lang="en-US" sz="2600" i="1" dirty="0" smtClean="0">
                        <a:latin typeface="Cambria Math" panose="02040503050406030204" pitchFamily="18" charset="0"/>
                      </a:rPr>
                      <m:t>𝑓</m:t>
                    </m:r>
                    <m:r>
                      <a:rPr lang="en-US" sz="2600" i="1" dirty="0" smtClean="0">
                        <a:latin typeface="Cambria Math" panose="02040503050406030204" pitchFamily="18" charset="0"/>
                      </a:rPr>
                      <m:t>∈</m:t>
                    </m:r>
                    <m:r>
                      <a:rPr lang="en-US" sz="2600" i="1" dirty="0" smtClean="0">
                        <a:latin typeface="Cambria Math" panose="02040503050406030204" pitchFamily="18" charset="0"/>
                      </a:rPr>
                      <m:t>𝑁</m:t>
                    </m:r>
                    <m:sSup>
                      <m:sSupPr>
                        <m:ctrlPr>
                          <a:rPr lang="en-US" sz="2600" i="1" dirty="0" smtClean="0">
                            <a:latin typeface="Cambria Math" panose="02040503050406030204" pitchFamily="18" charset="0"/>
                          </a:rPr>
                        </m:ctrlPr>
                      </m:sSupPr>
                      <m:e>
                        <m:r>
                          <a:rPr lang="en-US" sz="2600" i="1" dirty="0" smtClean="0">
                            <a:latin typeface="Cambria Math" panose="02040503050406030204" pitchFamily="18" charset="0"/>
                          </a:rPr>
                          <m:t>𝐶</m:t>
                        </m:r>
                      </m:e>
                      <m:sup>
                        <m:r>
                          <a:rPr lang="en-US" sz="2600" i="1" dirty="0" smtClean="0">
                            <a:latin typeface="Cambria Math" panose="02040503050406030204" pitchFamily="18" charset="0"/>
                          </a:rPr>
                          <m:t>1</m:t>
                        </m:r>
                      </m:sup>
                    </m:sSup>
                  </m:oMath>
                </a14:m>
                <a:r>
                  <a:rPr lang="en-US" sz="2600" dirty="0"/>
                  <a:t>.</a:t>
                </a:r>
              </a:p>
              <a:p>
                <a:pPr marL="514350" indent="-514350" algn="just">
                  <a:buFont typeface="+mj-lt"/>
                  <a:buAutoNum type="arabicPeriod"/>
                </a:pPr>
                <a:r>
                  <a:rPr lang="en-US" sz="2600" dirty="0"/>
                  <a:t>With computational security for general </a:t>
                </a:r>
                <a14:m>
                  <m:oMath xmlns:m="http://schemas.openxmlformats.org/officeDocument/2006/math">
                    <m:r>
                      <a:rPr lang="en-US" sz="2600" i="1" dirty="0" smtClean="0">
                        <a:latin typeface="Cambria Math" panose="02040503050406030204" pitchFamily="18" charset="0"/>
                      </a:rPr>
                      <m:t>𝑓</m:t>
                    </m:r>
                  </m:oMath>
                </a14:m>
                <a:r>
                  <a:rPr lang="en-US" sz="2600" dirty="0"/>
                  <a:t> assuming black-box access to a PRG.</a:t>
                </a:r>
              </a:p>
            </p:txBody>
          </p:sp>
        </mc:Choice>
        <mc:Fallback xmlns="">
          <p:sp>
            <p:nvSpPr>
              <p:cNvPr id="21" name="TextBox 20">
                <a:extLst>
                  <a:ext uri="{FF2B5EF4-FFF2-40B4-BE49-F238E27FC236}">
                    <a16:creationId xmlns:a16="http://schemas.microsoft.com/office/drawing/2014/main" id="{19F72F6C-272A-D147-AC27-6F92106AD1C7}"/>
                  </a:ext>
                </a:extLst>
              </p:cNvPr>
              <p:cNvSpPr txBox="1">
                <a:spLocks noRot="1" noChangeAspect="1" noMove="1" noResize="1" noEditPoints="1" noAdjustHandles="1" noChangeArrowheads="1" noChangeShapeType="1" noTextEdit="1"/>
              </p:cNvSpPr>
              <p:nvPr/>
            </p:nvSpPr>
            <p:spPr>
              <a:xfrm>
                <a:off x="357035" y="4897770"/>
                <a:ext cx="11477930" cy="1692771"/>
              </a:xfrm>
              <a:prstGeom prst="rect">
                <a:avLst/>
              </a:prstGeom>
              <a:blipFill>
                <a:blip r:embed="rId12"/>
                <a:stretch>
                  <a:fillRect l="-883" t="-2963" r="-773" b="-740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6340432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21"/>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grpId="0" nodeType="click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2" grpId="0"/>
      <p:bldP spid="16" grpId="0"/>
      <p:bldP spid="19" grpId="0" animBg="1"/>
      <p:bldP spid="18" grpId="0" animBg="1"/>
      <p:bldP spid="2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a:bodyPr>
          <a:lstStyle/>
          <a:p>
            <a:pPr algn="ctr"/>
            <a:r>
              <a:rPr lang="en-US" dirty="0"/>
              <a:t>Unbounded Reusable NISC</a:t>
            </a:r>
            <a:br>
              <a:rPr lang="en-US" dirty="0"/>
            </a:br>
            <a:r>
              <a:rPr lang="en-US" sz="2400" dirty="0"/>
              <a:t>[Chase-</a:t>
            </a:r>
            <a:r>
              <a:rPr lang="en-US" sz="2400" dirty="0" err="1"/>
              <a:t>Dodis</a:t>
            </a:r>
            <a:r>
              <a:rPr lang="en-US" sz="2400" dirty="0"/>
              <a:t>-</a:t>
            </a:r>
            <a:r>
              <a:rPr lang="en-US" sz="2400" dirty="0" err="1"/>
              <a:t>Ishai</a:t>
            </a:r>
            <a:r>
              <a:rPr lang="en-US" sz="2400" dirty="0"/>
              <a:t>-</a:t>
            </a:r>
            <a:r>
              <a:rPr lang="en-US" sz="2400" dirty="0" err="1"/>
              <a:t>Kraschewski</a:t>
            </a:r>
            <a:r>
              <a:rPr lang="en-US" sz="2400" dirty="0"/>
              <a:t>-Liu-</a:t>
            </a:r>
            <a:r>
              <a:rPr lang="en-US" sz="2400" dirty="0" err="1"/>
              <a:t>Ostrovsky</a:t>
            </a:r>
            <a:r>
              <a:rPr lang="en-US" sz="2400" dirty="0"/>
              <a:t>-</a:t>
            </a:r>
            <a:r>
              <a:rPr lang="en-US" sz="2400" dirty="0" err="1"/>
              <a:t>Vaikuntanathan</a:t>
            </a:r>
            <a:r>
              <a:rPr lang="en-US" sz="2400" dirty="0"/>
              <a:t> 19]</a:t>
            </a:r>
            <a:endParaRPr lang="en-US" dirty="0"/>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EB35A10-3855-724E-A0CC-3A45D6544CCD}"/>
                  </a:ext>
                </a:extLst>
              </p:cNvPr>
              <p:cNvSpPr txBox="1"/>
              <p:nvPr/>
            </p:nvSpPr>
            <p:spPr>
              <a:xfrm>
                <a:off x="366408" y="1951985"/>
                <a:ext cx="11459183" cy="1569660"/>
              </a:xfrm>
              <a:prstGeom prst="rect">
                <a:avLst/>
              </a:prstGeom>
              <a:solidFill>
                <a:schemeClr val="accent2">
                  <a:lumMod val="20000"/>
                  <a:lumOff val="80000"/>
                </a:schemeClr>
              </a:solidFill>
              <a:ln>
                <a:solidFill>
                  <a:schemeClr val="tx1"/>
                </a:solidFill>
              </a:ln>
            </p:spPr>
            <p:txBody>
              <a:bodyPr wrap="square" rtlCol="0">
                <a:spAutoFit/>
              </a:bodyPr>
              <a:lstStyle/>
              <a:p>
                <a:pPr algn="just"/>
                <a:r>
                  <a:rPr lang="en-US" sz="3200" b="1" dirty="0"/>
                  <a:t>Theorem [CDIKLOV 19]: </a:t>
                </a:r>
                <a:r>
                  <a:rPr lang="en-US" sz="3200" dirty="0"/>
                  <a:t>There exists a function </a:t>
                </a:r>
                <a14:m>
                  <m:oMath xmlns:m="http://schemas.openxmlformats.org/officeDocument/2006/math">
                    <m:r>
                      <a:rPr lang="en-US" sz="3200" i="1" dirty="0" smtClean="0">
                        <a:latin typeface="Cambria Math" panose="02040503050406030204" pitchFamily="18" charset="0"/>
                      </a:rPr>
                      <m:t>𝑓</m:t>
                    </m:r>
                    <m:r>
                      <a:rPr lang="en-US" sz="3200" b="0" i="1" dirty="0" smtClean="0">
                        <a:latin typeface="Cambria Math" panose="02040503050406030204" pitchFamily="18" charset="0"/>
                      </a:rPr>
                      <m:t>∈</m:t>
                    </m:r>
                    <m:r>
                      <a:rPr lang="en-US" sz="3200" b="0" i="1" dirty="0" smtClean="0">
                        <a:latin typeface="Cambria Math" panose="02040503050406030204" pitchFamily="18" charset="0"/>
                      </a:rPr>
                      <m:t>𝑁</m:t>
                    </m:r>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𝐶</m:t>
                        </m:r>
                      </m:e>
                      <m:sup>
                        <m:r>
                          <a:rPr lang="en-US" sz="3200" b="0" i="1" dirty="0" smtClean="0">
                            <a:latin typeface="Cambria Math" panose="02040503050406030204" pitchFamily="18" charset="0"/>
                          </a:rPr>
                          <m:t>1</m:t>
                        </m:r>
                      </m:sup>
                    </m:sSup>
                  </m:oMath>
                </a14:m>
                <a:r>
                  <a:rPr lang="en-US" sz="3200" dirty="0"/>
                  <a:t> such that there exists no statistically secure unbounded reusable NISC protocol for computing </a:t>
                </a:r>
                <a14:m>
                  <m:oMath xmlns:m="http://schemas.openxmlformats.org/officeDocument/2006/math">
                    <m:r>
                      <a:rPr lang="en-US" sz="3200" i="1" dirty="0" smtClean="0">
                        <a:latin typeface="Cambria Math" panose="02040503050406030204" pitchFamily="18" charset="0"/>
                      </a:rPr>
                      <m:t>𝑓</m:t>
                    </m:r>
                  </m:oMath>
                </a14:m>
                <a:r>
                  <a:rPr lang="en-US" sz="3200" dirty="0"/>
                  <a:t> in the </a:t>
                </a:r>
                <a:r>
                  <a:rPr lang="en-US" sz="3200" b="1" dirty="0"/>
                  <a:t>OT-hybrid model</a:t>
                </a:r>
                <a:r>
                  <a:rPr lang="en-US" sz="3200" dirty="0"/>
                  <a:t>.</a:t>
                </a:r>
              </a:p>
            </p:txBody>
          </p:sp>
        </mc:Choice>
        <mc:Fallback xmlns="">
          <p:sp>
            <p:nvSpPr>
              <p:cNvPr id="18" name="TextBox 17">
                <a:extLst>
                  <a:ext uri="{FF2B5EF4-FFF2-40B4-BE49-F238E27FC236}">
                    <a16:creationId xmlns:a16="http://schemas.microsoft.com/office/drawing/2014/main" id="{3EB35A10-3855-724E-A0CC-3A45D6544CCD}"/>
                  </a:ext>
                </a:extLst>
              </p:cNvPr>
              <p:cNvSpPr txBox="1">
                <a:spLocks noRot="1" noChangeAspect="1" noMove="1" noResize="1" noEditPoints="1" noAdjustHandles="1" noChangeArrowheads="1" noChangeShapeType="1" noTextEdit="1"/>
              </p:cNvSpPr>
              <p:nvPr/>
            </p:nvSpPr>
            <p:spPr>
              <a:xfrm>
                <a:off x="366408" y="1951985"/>
                <a:ext cx="11459183" cy="1569660"/>
              </a:xfrm>
              <a:prstGeom prst="rect">
                <a:avLst/>
              </a:prstGeom>
              <a:blipFill>
                <a:blip r:embed="rId3"/>
                <a:stretch>
                  <a:fillRect l="-1327" t="-4800" r="-1217" b="-10400"/>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TextBox 16">
                <a:extLst>
                  <a:ext uri="{FF2B5EF4-FFF2-40B4-BE49-F238E27FC236}">
                    <a16:creationId xmlns:a16="http://schemas.microsoft.com/office/drawing/2014/main" id="{F468A948-FC01-F142-9857-724FDCE11A02}"/>
                  </a:ext>
                </a:extLst>
              </p:cNvPr>
              <p:cNvSpPr txBox="1"/>
              <p:nvPr/>
            </p:nvSpPr>
            <p:spPr>
              <a:xfrm>
                <a:off x="366408" y="4547548"/>
                <a:ext cx="11459183" cy="1569660"/>
              </a:xfrm>
              <a:prstGeom prst="rect">
                <a:avLst/>
              </a:prstGeom>
              <a:solidFill>
                <a:schemeClr val="accent6">
                  <a:lumMod val="20000"/>
                  <a:lumOff val="80000"/>
                </a:schemeClr>
              </a:solidFill>
              <a:ln>
                <a:solidFill>
                  <a:schemeClr val="tx1"/>
                </a:solidFill>
              </a:ln>
            </p:spPr>
            <p:txBody>
              <a:bodyPr wrap="square" rtlCol="0">
                <a:spAutoFit/>
              </a:bodyPr>
              <a:lstStyle/>
              <a:p>
                <a:pPr algn="just"/>
                <a:r>
                  <a:rPr lang="en-US" sz="3200" b="1" dirty="0"/>
                  <a:t>Theorem [CDIKLOV 19]: </a:t>
                </a:r>
                <a:r>
                  <a:rPr lang="en-US" sz="3200" dirty="0"/>
                  <a:t>For every function </a:t>
                </a:r>
                <a14:m>
                  <m:oMath xmlns:m="http://schemas.openxmlformats.org/officeDocument/2006/math">
                    <m:r>
                      <a:rPr lang="en-US" sz="3200" i="1" dirty="0" smtClean="0">
                        <a:latin typeface="Cambria Math" panose="02040503050406030204" pitchFamily="18" charset="0"/>
                      </a:rPr>
                      <m:t>𝑓</m:t>
                    </m:r>
                    <m:r>
                      <a:rPr lang="en-US" sz="3200" b="0" i="1" dirty="0" smtClean="0">
                        <a:latin typeface="Cambria Math" panose="02040503050406030204" pitchFamily="18" charset="0"/>
                      </a:rPr>
                      <m:t>∈</m:t>
                    </m:r>
                    <m:r>
                      <a:rPr lang="en-US" sz="3200" b="0" i="1" dirty="0" smtClean="0">
                        <a:latin typeface="Cambria Math" panose="02040503050406030204" pitchFamily="18" charset="0"/>
                      </a:rPr>
                      <m:t>𝑁</m:t>
                    </m:r>
                    <m:sSup>
                      <m:sSupPr>
                        <m:ctrlPr>
                          <a:rPr lang="en-US" sz="3200" b="0" i="1" dirty="0" smtClean="0">
                            <a:latin typeface="Cambria Math" panose="02040503050406030204" pitchFamily="18" charset="0"/>
                          </a:rPr>
                        </m:ctrlPr>
                      </m:sSupPr>
                      <m:e>
                        <m:r>
                          <a:rPr lang="en-US" sz="3200" b="0" i="1" dirty="0" smtClean="0">
                            <a:latin typeface="Cambria Math" panose="02040503050406030204" pitchFamily="18" charset="0"/>
                          </a:rPr>
                          <m:t>𝐶</m:t>
                        </m:r>
                      </m:e>
                      <m:sup>
                        <m:r>
                          <a:rPr lang="en-US" sz="3200" b="0" i="1" dirty="0" smtClean="0">
                            <a:latin typeface="Cambria Math" panose="02040503050406030204" pitchFamily="18" charset="0"/>
                          </a:rPr>
                          <m:t>1</m:t>
                        </m:r>
                      </m:sup>
                    </m:sSup>
                    <m:r>
                      <a:rPr lang="en-US" sz="3200" b="0" i="1" dirty="0" smtClean="0">
                        <a:latin typeface="Cambria Math" panose="02040503050406030204" pitchFamily="18" charset="0"/>
                      </a:rPr>
                      <m:t>,</m:t>
                    </m:r>
                  </m:oMath>
                </a14:m>
                <a:r>
                  <a:rPr lang="en-US" sz="3200" dirty="0"/>
                  <a:t> there exists a statistically secure unbounded reusable NISC protocol for computing </a:t>
                </a:r>
                <a14:m>
                  <m:oMath xmlns:m="http://schemas.openxmlformats.org/officeDocument/2006/math">
                    <m:r>
                      <a:rPr lang="en-US" sz="3200" i="1" dirty="0" smtClean="0">
                        <a:latin typeface="Cambria Math" panose="02040503050406030204" pitchFamily="18" charset="0"/>
                      </a:rPr>
                      <m:t>𝑓</m:t>
                    </m:r>
                  </m:oMath>
                </a14:m>
                <a:r>
                  <a:rPr lang="en-US" sz="3200" dirty="0"/>
                  <a:t> in the </a:t>
                </a:r>
                <a:r>
                  <a:rPr lang="en-US" sz="3200" b="1" dirty="0"/>
                  <a:t>OLE-hybrid model</a:t>
                </a:r>
                <a:r>
                  <a:rPr lang="en-US" sz="3200" dirty="0"/>
                  <a:t>.</a:t>
                </a:r>
              </a:p>
            </p:txBody>
          </p:sp>
        </mc:Choice>
        <mc:Fallback xmlns="">
          <p:sp>
            <p:nvSpPr>
              <p:cNvPr id="17" name="TextBox 16">
                <a:extLst>
                  <a:ext uri="{FF2B5EF4-FFF2-40B4-BE49-F238E27FC236}">
                    <a16:creationId xmlns:a16="http://schemas.microsoft.com/office/drawing/2014/main" id="{F468A948-FC01-F142-9857-724FDCE11A02}"/>
                  </a:ext>
                </a:extLst>
              </p:cNvPr>
              <p:cNvSpPr txBox="1">
                <a:spLocks noRot="1" noChangeAspect="1" noMove="1" noResize="1" noEditPoints="1" noAdjustHandles="1" noChangeArrowheads="1" noChangeShapeType="1" noTextEdit="1"/>
              </p:cNvSpPr>
              <p:nvPr/>
            </p:nvSpPr>
            <p:spPr>
              <a:xfrm>
                <a:off x="366408" y="4547548"/>
                <a:ext cx="11459183" cy="1569660"/>
              </a:xfrm>
              <a:prstGeom prst="rect">
                <a:avLst/>
              </a:prstGeom>
              <a:blipFill>
                <a:blip r:embed="rId4"/>
                <a:stretch>
                  <a:fillRect l="-1327" t="-4762" r="-1217" b="-9524"/>
                </a:stretch>
              </a:blipFill>
              <a:ln>
                <a:solidFill>
                  <a:schemeClr val="tx1"/>
                </a:solidFill>
              </a:ln>
            </p:spPr>
            <p:txBody>
              <a:bodyPr/>
              <a:lstStyle/>
              <a:p>
                <a:r>
                  <a:rPr lang="en-US">
                    <a:noFill/>
                  </a:rPr>
                  <a:t> </a:t>
                </a:r>
              </a:p>
            </p:txBody>
          </p:sp>
        </mc:Fallback>
      </mc:AlternateContent>
      <p:sp>
        <p:nvSpPr>
          <p:cNvPr id="19" name="Oval Callout 18">
            <a:extLst>
              <a:ext uri="{FF2B5EF4-FFF2-40B4-BE49-F238E27FC236}">
                <a16:creationId xmlns:a16="http://schemas.microsoft.com/office/drawing/2014/main" id="{902D6220-4537-2C46-B4B8-5A0045081764}"/>
              </a:ext>
            </a:extLst>
          </p:cNvPr>
          <p:cNvSpPr/>
          <p:nvPr/>
        </p:nvSpPr>
        <p:spPr>
          <a:xfrm>
            <a:off x="5838825" y="3625782"/>
            <a:ext cx="5076826" cy="708854"/>
          </a:xfrm>
          <a:prstGeom prst="wedgeEllipseCallout">
            <a:avLst>
              <a:gd name="adj1" fmla="val -81106"/>
              <a:gd name="adj2" fmla="val 232623"/>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b="1" dirty="0">
                <a:solidFill>
                  <a:schemeClr val="tx1"/>
                </a:solidFill>
              </a:rPr>
              <a:t>Arithmetic analogue of OT</a:t>
            </a:r>
          </a:p>
        </p:txBody>
      </p:sp>
      <mc:AlternateContent xmlns:mc="http://schemas.openxmlformats.org/markup-compatibility/2006" xmlns:a14="http://schemas.microsoft.com/office/drawing/2010/main">
        <mc:Choice Requires="a14">
          <p:sp>
            <p:nvSpPr>
              <p:cNvPr id="6" name="Oval Callout 5">
                <a:extLst>
                  <a:ext uri="{FF2B5EF4-FFF2-40B4-BE49-F238E27FC236}">
                    <a16:creationId xmlns:a16="http://schemas.microsoft.com/office/drawing/2014/main" id="{50E531B5-B459-FD46-9A59-589851C00E44}"/>
                  </a:ext>
                </a:extLst>
              </p:cNvPr>
              <p:cNvSpPr/>
              <p:nvPr/>
            </p:nvSpPr>
            <p:spPr>
              <a:xfrm>
                <a:off x="366408" y="260988"/>
                <a:ext cx="2390348" cy="914400"/>
              </a:xfrm>
              <a:prstGeom prst="wedgeEllipseCallout">
                <a:avLst>
                  <a:gd name="adj1" fmla="val 60272"/>
                  <a:gd name="adj2" fmla="val 21356"/>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000" b="1" i="1" dirty="0" smtClean="0">
                        <a:solidFill>
                          <a:schemeClr val="tx1"/>
                        </a:solidFill>
                        <a:latin typeface="Cambria Math" panose="02040503050406030204" pitchFamily="18" charset="0"/>
                      </a:rPr>
                      <m:t>𝑵</m:t>
                    </m:r>
                  </m:oMath>
                </a14:m>
                <a:r>
                  <a:rPr lang="en-US" sz="2000" b="1" dirty="0">
                    <a:solidFill>
                      <a:schemeClr val="tx1"/>
                    </a:solidFill>
                  </a:rPr>
                  <a:t> is a priori unbounded</a:t>
                </a:r>
              </a:p>
            </p:txBody>
          </p:sp>
        </mc:Choice>
        <mc:Fallback xmlns="">
          <p:sp>
            <p:nvSpPr>
              <p:cNvPr id="6" name="Oval Callout 5">
                <a:extLst>
                  <a:ext uri="{FF2B5EF4-FFF2-40B4-BE49-F238E27FC236}">
                    <a16:creationId xmlns:a16="http://schemas.microsoft.com/office/drawing/2014/main" id="{50E531B5-B459-FD46-9A59-589851C00E44}"/>
                  </a:ext>
                </a:extLst>
              </p:cNvPr>
              <p:cNvSpPr>
                <a:spLocks noRot="1" noChangeAspect="1" noMove="1" noResize="1" noEditPoints="1" noAdjustHandles="1" noChangeArrowheads="1" noChangeShapeType="1" noTextEdit="1"/>
              </p:cNvSpPr>
              <p:nvPr/>
            </p:nvSpPr>
            <p:spPr>
              <a:xfrm>
                <a:off x="366408" y="260988"/>
                <a:ext cx="2390348" cy="914400"/>
              </a:xfrm>
              <a:prstGeom prst="wedgeEllipseCallout">
                <a:avLst>
                  <a:gd name="adj1" fmla="val 60272"/>
                  <a:gd name="adj2" fmla="val 21356"/>
                </a:avLst>
              </a:prstGeom>
              <a:blipFill>
                <a:blip r:embed="rId5"/>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24129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7" grpId="0" animBg="1"/>
      <p:bldP spid="19" grpId="0" animBg="1"/>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Limitations</a:t>
            </a:r>
          </a:p>
        </p:txBody>
      </p:sp>
      <p:sp>
        <p:nvSpPr>
          <p:cNvPr id="5" name="TextBox 4">
            <a:extLst>
              <a:ext uri="{FF2B5EF4-FFF2-40B4-BE49-F238E27FC236}">
                <a16:creationId xmlns:a16="http://schemas.microsoft.com/office/drawing/2014/main" id="{EAF15FD3-79F0-994B-ADEB-04D1FEE3ED36}"/>
              </a:ext>
            </a:extLst>
          </p:cNvPr>
          <p:cNvSpPr txBox="1"/>
          <p:nvPr/>
        </p:nvSpPr>
        <p:spPr>
          <a:xfrm>
            <a:off x="1857982" y="1961713"/>
            <a:ext cx="9033753" cy="58477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3200" b="1" dirty="0"/>
              <a:t>OLE is much more expensive to implement than OT.</a:t>
            </a:r>
            <a:endParaRPr lang="en-US" sz="3200" dirty="0"/>
          </a:p>
        </p:txBody>
      </p:sp>
      <p:sp>
        <p:nvSpPr>
          <p:cNvPr id="6" name="TextBox 5">
            <a:extLst>
              <a:ext uri="{FF2B5EF4-FFF2-40B4-BE49-F238E27FC236}">
                <a16:creationId xmlns:a16="http://schemas.microsoft.com/office/drawing/2014/main" id="{ED42228D-6F3F-7F4D-8AE8-B563925F38F8}"/>
              </a:ext>
            </a:extLst>
          </p:cNvPr>
          <p:cNvSpPr txBox="1"/>
          <p:nvPr/>
        </p:nvSpPr>
        <p:spPr>
          <a:xfrm>
            <a:off x="1857981" y="3216291"/>
            <a:ext cx="9033753" cy="58477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3200" b="1" dirty="0"/>
              <a:t>The flavor of OLE needed is only known from DCR.</a:t>
            </a:r>
            <a:endParaRPr lang="en-US" sz="3200" dirty="0"/>
          </a:p>
        </p:txBody>
      </p:sp>
      <p:sp>
        <p:nvSpPr>
          <p:cNvPr id="7" name="TextBox 6">
            <a:extLst>
              <a:ext uri="{FF2B5EF4-FFF2-40B4-BE49-F238E27FC236}">
                <a16:creationId xmlns:a16="http://schemas.microsoft.com/office/drawing/2014/main" id="{AB833A0B-1708-674F-AD17-9920245AAE41}"/>
              </a:ext>
            </a:extLst>
          </p:cNvPr>
          <p:cNvSpPr txBox="1"/>
          <p:nvPr/>
        </p:nvSpPr>
        <p:spPr>
          <a:xfrm>
            <a:off x="1857981" y="4470870"/>
            <a:ext cx="9033753" cy="1077218"/>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3200" b="1" dirty="0"/>
              <a:t>Protocol for computing general circuits requires non-black-box use of PRG.</a:t>
            </a:r>
            <a:endParaRPr lang="en-US" sz="3200" dirty="0"/>
          </a:p>
        </p:txBody>
      </p:sp>
    </p:spTree>
    <p:extLst>
      <p:ext uri="{BB962C8B-B14F-4D97-AF65-F5344CB8AC3E}">
        <p14:creationId xmlns:p14="http://schemas.microsoft.com/office/powerpoint/2010/main" val="15474055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Our Goal</a:t>
            </a:r>
          </a:p>
        </p:txBody>
      </p:sp>
      <p:sp>
        <p:nvSpPr>
          <p:cNvPr id="6" name="TextBox 5">
            <a:extLst>
              <a:ext uri="{FF2B5EF4-FFF2-40B4-BE49-F238E27FC236}">
                <a16:creationId xmlns:a16="http://schemas.microsoft.com/office/drawing/2014/main" id="{ED42228D-6F3F-7F4D-8AE8-B563925F38F8}"/>
              </a:ext>
            </a:extLst>
          </p:cNvPr>
          <p:cNvSpPr txBox="1"/>
          <p:nvPr/>
        </p:nvSpPr>
        <p:spPr>
          <a:xfrm>
            <a:off x="1829405" y="3429000"/>
            <a:ext cx="9033753"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Efficiently instantiable from a wide variety of standard cryptographic assumptions</a:t>
            </a:r>
            <a:endParaRPr lang="en-US" sz="3200" dirty="0"/>
          </a:p>
        </p:txBody>
      </p:sp>
      <p:sp>
        <p:nvSpPr>
          <p:cNvPr id="7" name="TextBox 6">
            <a:extLst>
              <a:ext uri="{FF2B5EF4-FFF2-40B4-BE49-F238E27FC236}">
                <a16:creationId xmlns:a16="http://schemas.microsoft.com/office/drawing/2014/main" id="{AB833A0B-1708-674F-AD17-9920245AAE41}"/>
              </a:ext>
            </a:extLst>
          </p:cNvPr>
          <p:cNvSpPr txBox="1"/>
          <p:nvPr/>
        </p:nvSpPr>
        <p:spPr>
          <a:xfrm>
            <a:off x="1829404" y="5119020"/>
            <a:ext cx="9033753"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Makes black-box use of the underlying cryptographic primitives</a:t>
            </a:r>
            <a:endParaRPr lang="en-US" sz="3200" dirty="0"/>
          </a:p>
        </p:txBody>
      </p:sp>
      <p:sp>
        <p:nvSpPr>
          <p:cNvPr id="2" name="TextBox 1">
            <a:extLst>
              <a:ext uri="{FF2B5EF4-FFF2-40B4-BE49-F238E27FC236}">
                <a16:creationId xmlns:a16="http://schemas.microsoft.com/office/drawing/2014/main" id="{96A09A60-3760-BE4E-A2BE-EF2FDD4E01C0}"/>
              </a:ext>
            </a:extLst>
          </p:cNvPr>
          <p:cNvSpPr txBox="1"/>
          <p:nvPr/>
        </p:nvSpPr>
        <p:spPr>
          <a:xfrm>
            <a:off x="2157413" y="1452549"/>
            <a:ext cx="7915275" cy="1200329"/>
          </a:xfrm>
          <a:prstGeom prst="rect">
            <a:avLst/>
          </a:prstGeom>
          <a:noFill/>
        </p:spPr>
        <p:txBody>
          <a:bodyPr wrap="square" rtlCol="0">
            <a:spAutoFit/>
          </a:bodyPr>
          <a:lstStyle/>
          <a:p>
            <a:pPr algn="ctr"/>
            <a:r>
              <a:rPr lang="en-US" sz="3600" b="1" dirty="0"/>
              <a:t>Construct unbounded reusable NISC protocol for computing general circuits</a:t>
            </a:r>
          </a:p>
        </p:txBody>
      </p:sp>
    </p:spTree>
    <p:extLst>
      <p:ext uri="{BB962C8B-B14F-4D97-AF65-F5344CB8AC3E}">
        <p14:creationId xmlns:p14="http://schemas.microsoft.com/office/powerpoint/2010/main" val="403556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Our Results</a:t>
            </a:r>
            <a:br>
              <a:rPr lang="en-US" dirty="0"/>
            </a:br>
            <a:r>
              <a:rPr lang="en-US" sz="2400" dirty="0"/>
              <a:t>[</a:t>
            </a:r>
            <a:r>
              <a:rPr lang="en-US" sz="2400" dirty="0" err="1"/>
              <a:t>Ishai</a:t>
            </a:r>
            <a:r>
              <a:rPr lang="en-US" sz="2400" dirty="0"/>
              <a:t>-Khurana-</a:t>
            </a:r>
            <a:r>
              <a:rPr lang="en-US" sz="2400" dirty="0" err="1"/>
              <a:t>Sahai</a:t>
            </a:r>
            <a:r>
              <a:rPr lang="en-US" sz="2400" dirty="0"/>
              <a:t>-Srinivasan 23]</a:t>
            </a:r>
          </a:p>
        </p:txBody>
      </p:sp>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69BE46D0-A3AB-F142-8DE4-D021A6F04E3A}"/>
                  </a:ext>
                </a:extLst>
              </p:cNvPr>
              <p:cNvSpPr txBox="1"/>
              <p:nvPr/>
            </p:nvSpPr>
            <p:spPr>
              <a:xfrm>
                <a:off x="366408" y="1975798"/>
                <a:ext cx="11459183" cy="1569660"/>
              </a:xfrm>
              <a:prstGeom prst="rect">
                <a:avLst/>
              </a:prstGeom>
              <a:solidFill>
                <a:schemeClr val="accent5">
                  <a:lumMod val="20000"/>
                  <a:lumOff val="80000"/>
                </a:schemeClr>
              </a:solidFill>
              <a:ln>
                <a:solidFill>
                  <a:schemeClr val="tx1"/>
                </a:solidFill>
              </a:ln>
            </p:spPr>
            <p:txBody>
              <a:bodyPr wrap="square" rtlCol="0">
                <a:spAutoFit/>
              </a:bodyPr>
              <a:lstStyle/>
              <a:p>
                <a:pPr algn="just"/>
                <a:r>
                  <a:rPr lang="en-US" sz="3200" b="1" dirty="0"/>
                  <a:t>Theorem: </a:t>
                </a:r>
                <a:r>
                  <a:rPr lang="en-US" sz="3200" dirty="0"/>
                  <a:t>For every function </a:t>
                </a:r>
                <a14:m>
                  <m:oMath xmlns:m="http://schemas.openxmlformats.org/officeDocument/2006/math">
                    <m:r>
                      <a:rPr lang="en-US" sz="3200" i="1" dirty="0" smtClean="0">
                        <a:latin typeface="Cambria Math" panose="02040503050406030204" pitchFamily="18" charset="0"/>
                      </a:rPr>
                      <m:t>𝑓</m:t>
                    </m:r>
                    <m:r>
                      <a:rPr lang="en-US" sz="3200" b="0" i="1" dirty="0" smtClean="0">
                        <a:latin typeface="Cambria Math" panose="02040503050406030204" pitchFamily="18" charset="0"/>
                      </a:rPr>
                      <m:t>,</m:t>
                    </m:r>
                  </m:oMath>
                </a14:m>
                <a:r>
                  <a:rPr lang="en-US" sz="3200" dirty="0"/>
                  <a:t> there exists an unbounded reusable NISC protocol for computing </a:t>
                </a:r>
                <a14:m>
                  <m:oMath xmlns:m="http://schemas.openxmlformats.org/officeDocument/2006/math">
                    <m:r>
                      <a:rPr lang="en-US" sz="3200" i="1" dirty="0" smtClean="0">
                        <a:latin typeface="Cambria Math" panose="02040503050406030204" pitchFamily="18" charset="0"/>
                      </a:rPr>
                      <m:t>𝑓</m:t>
                    </m:r>
                  </m:oMath>
                </a14:m>
                <a:r>
                  <a:rPr lang="en-US" sz="3200" dirty="0"/>
                  <a:t> in the </a:t>
                </a:r>
                <a:r>
                  <a:rPr lang="en-US" sz="3200" b="1" dirty="0"/>
                  <a:t>random oracle model</a:t>
                </a:r>
                <a:r>
                  <a:rPr lang="en-US" sz="3200" dirty="0"/>
                  <a:t> that makes </a:t>
                </a:r>
                <a:r>
                  <a:rPr lang="en-US" sz="3200" b="1" dirty="0"/>
                  <a:t>black-box use of a two-round malicious-secure OT protocol</a:t>
                </a:r>
                <a:r>
                  <a:rPr lang="en-US" sz="3200" dirty="0"/>
                  <a:t>.</a:t>
                </a:r>
              </a:p>
            </p:txBody>
          </p:sp>
        </mc:Choice>
        <mc:Fallback xmlns="">
          <p:sp>
            <p:nvSpPr>
              <p:cNvPr id="8" name="TextBox 7">
                <a:extLst>
                  <a:ext uri="{FF2B5EF4-FFF2-40B4-BE49-F238E27FC236}">
                    <a16:creationId xmlns:a16="http://schemas.microsoft.com/office/drawing/2014/main" id="{69BE46D0-A3AB-F142-8DE4-D021A6F04E3A}"/>
                  </a:ext>
                </a:extLst>
              </p:cNvPr>
              <p:cNvSpPr txBox="1">
                <a:spLocks noRot="1" noChangeAspect="1" noMove="1" noResize="1" noEditPoints="1" noAdjustHandles="1" noChangeArrowheads="1" noChangeShapeType="1" noTextEdit="1"/>
              </p:cNvSpPr>
              <p:nvPr/>
            </p:nvSpPr>
            <p:spPr>
              <a:xfrm>
                <a:off x="366408" y="1975798"/>
                <a:ext cx="11459183" cy="1569660"/>
              </a:xfrm>
              <a:prstGeom prst="rect">
                <a:avLst/>
              </a:prstGeom>
              <a:blipFill>
                <a:blip r:embed="rId3"/>
                <a:stretch>
                  <a:fillRect l="-1327" t="-5645" r="-1217" b="-1048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E9EB901-C0DA-1A46-A983-8296861308DD}"/>
                  </a:ext>
                </a:extLst>
              </p:cNvPr>
              <p:cNvSpPr txBox="1"/>
              <p:nvPr/>
            </p:nvSpPr>
            <p:spPr>
              <a:xfrm>
                <a:off x="366408" y="4457061"/>
                <a:ext cx="11459183" cy="2062103"/>
              </a:xfrm>
              <a:prstGeom prst="rect">
                <a:avLst/>
              </a:prstGeom>
              <a:solidFill>
                <a:schemeClr val="accent4">
                  <a:lumMod val="20000"/>
                  <a:lumOff val="80000"/>
                </a:schemeClr>
              </a:solidFill>
              <a:ln>
                <a:solidFill>
                  <a:schemeClr val="tx1"/>
                </a:solidFill>
              </a:ln>
            </p:spPr>
            <p:txBody>
              <a:bodyPr wrap="square" rtlCol="0">
                <a:spAutoFit/>
              </a:bodyPr>
              <a:lstStyle/>
              <a:p>
                <a:pPr algn="just"/>
                <a:r>
                  <a:rPr lang="en-US" sz="3200" b="1" dirty="0"/>
                  <a:t>Corollary [IKSS 22]: </a:t>
                </a:r>
                <a:r>
                  <a:rPr lang="en-US" sz="3200" dirty="0"/>
                  <a:t>For every function </a:t>
                </a:r>
                <a14:m>
                  <m:oMath xmlns:m="http://schemas.openxmlformats.org/officeDocument/2006/math">
                    <m:r>
                      <a:rPr lang="en-US" sz="3200" i="1" dirty="0" smtClean="0">
                        <a:latin typeface="Cambria Math" panose="02040503050406030204" pitchFamily="18" charset="0"/>
                      </a:rPr>
                      <m:t>𝑓</m:t>
                    </m:r>
                    <m:r>
                      <a:rPr lang="en-US" sz="3200" b="0" i="1" dirty="0" smtClean="0">
                        <a:latin typeface="Cambria Math" panose="02040503050406030204" pitchFamily="18" charset="0"/>
                      </a:rPr>
                      <m:t>,</m:t>
                    </m:r>
                  </m:oMath>
                </a14:m>
                <a:r>
                  <a:rPr lang="en-US" sz="3200" dirty="0"/>
                  <a:t> there exists an unbounded reusable NISC protocol for computing </a:t>
                </a:r>
                <a14:m>
                  <m:oMath xmlns:m="http://schemas.openxmlformats.org/officeDocument/2006/math">
                    <m:r>
                      <a:rPr lang="en-US" sz="3200" i="1" dirty="0" smtClean="0">
                        <a:latin typeface="Cambria Math" panose="02040503050406030204" pitchFamily="18" charset="0"/>
                      </a:rPr>
                      <m:t>𝑓</m:t>
                    </m:r>
                  </m:oMath>
                </a14:m>
                <a:r>
                  <a:rPr lang="en-US" sz="3200" dirty="0"/>
                  <a:t> in the </a:t>
                </a:r>
                <a:r>
                  <a:rPr lang="en-US" sz="3200" b="1" dirty="0"/>
                  <a:t>random oracle model</a:t>
                </a:r>
                <a:r>
                  <a:rPr lang="en-US" sz="3200" dirty="0"/>
                  <a:t> that makes </a:t>
                </a:r>
                <a:r>
                  <a:rPr lang="en-US" sz="3200" b="1" dirty="0"/>
                  <a:t>black-box use of a two-round semi-honest secure OT protocol</a:t>
                </a:r>
                <a:r>
                  <a:rPr lang="en-US" sz="3200" dirty="0"/>
                  <a:t>.</a:t>
                </a:r>
              </a:p>
            </p:txBody>
          </p:sp>
        </mc:Choice>
        <mc:Fallback xmlns="">
          <p:sp>
            <p:nvSpPr>
              <p:cNvPr id="9" name="TextBox 8">
                <a:extLst>
                  <a:ext uri="{FF2B5EF4-FFF2-40B4-BE49-F238E27FC236}">
                    <a16:creationId xmlns:a16="http://schemas.microsoft.com/office/drawing/2014/main" id="{8E9EB901-C0DA-1A46-A983-8296861308DD}"/>
                  </a:ext>
                </a:extLst>
              </p:cNvPr>
              <p:cNvSpPr txBox="1">
                <a:spLocks noRot="1" noChangeAspect="1" noMove="1" noResize="1" noEditPoints="1" noAdjustHandles="1" noChangeArrowheads="1" noChangeShapeType="1" noTextEdit="1"/>
              </p:cNvSpPr>
              <p:nvPr/>
            </p:nvSpPr>
            <p:spPr>
              <a:xfrm>
                <a:off x="366408" y="4457061"/>
                <a:ext cx="11459183" cy="2062103"/>
              </a:xfrm>
              <a:prstGeom prst="rect">
                <a:avLst/>
              </a:prstGeom>
              <a:blipFill>
                <a:blip r:embed="rId4"/>
                <a:stretch>
                  <a:fillRect l="-1327" t="-3659" r="-1217" b="-7317"/>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4611379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Discussion on the results</a:t>
            </a:r>
            <a:br>
              <a:rPr lang="en-US" dirty="0"/>
            </a:br>
            <a:r>
              <a:rPr lang="en-US" sz="2400" dirty="0"/>
              <a:t>[</a:t>
            </a:r>
            <a:r>
              <a:rPr lang="en-US" sz="2400" dirty="0" err="1"/>
              <a:t>Ishai</a:t>
            </a:r>
            <a:r>
              <a:rPr lang="en-US" sz="2400" dirty="0"/>
              <a:t>-Khurana-</a:t>
            </a:r>
            <a:r>
              <a:rPr lang="en-US" sz="2400" dirty="0" err="1"/>
              <a:t>Sahai</a:t>
            </a:r>
            <a:r>
              <a:rPr lang="en-US" sz="2400" dirty="0"/>
              <a:t>-Srinivasan 23]</a:t>
            </a:r>
          </a:p>
        </p:txBody>
      </p:sp>
      <p:sp>
        <p:nvSpPr>
          <p:cNvPr id="5" name="TextBox 4">
            <a:extLst>
              <a:ext uri="{FF2B5EF4-FFF2-40B4-BE49-F238E27FC236}">
                <a16:creationId xmlns:a16="http://schemas.microsoft.com/office/drawing/2014/main" id="{BF9931A2-9943-304C-B3F7-B9F96DE13CE3}"/>
              </a:ext>
            </a:extLst>
          </p:cNvPr>
          <p:cNvSpPr txBox="1"/>
          <p:nvPr/>
        </p:nvSpPr>
        <p:spPr>
          <a:xfrm>
            <a:off x="1829407" y="2076013"/>
            <a:ext cx="9033753" cy="584775"/>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3200" b="1" dirty="0"/>
              <a:t>Didn’t [CDIKLOV 19] prove that this is impossible?</a:t>
            </a:r>
            <a:endParaRPr lang="en-US" sz="3200" dirty="0"/>
          </a:p>
        </p:txBody>
      </p:sp>
      <p:sp>
        <p:nvSpPr>
          <p:cNvPr id="6" name="TextBox 5">
            <a:extLst>
              <a:ext uri="{FF2B5EF4-FFF2-40B4-BE49-F238E27FC236}">
                <a16:creationId xmlns:a16="http://schemas.microsoft.com/office/drawing/2014/main" id="{3135D955-2AE8-324F-892E-BE932772F763}"/>
              </a:ext>
            </a:extLst>
          </p:cNvPr>
          <p:cNvSpPr txBox="1"/>
          <p:nvPr/>
        </p:nvSpPr>
        <p:spPr>
          <a:xfrm>
            <a:off x="1636170" y="3118568"/>
            <a:ext cx="9420225"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No! [CDIKLOV 19] only rules out constructions in the </a:t>
            </a:r>
          </a:p>
          <a:p>
            <a:pPr algn="ctr"/>
            <a:r>
              <a:rPr lang="en-US" sz="3200" b="1" dirty="0"/>
              <a:t>OT-hybrid model against unbounded sender. </a:t>
            </a:r>
            <a:endParaRPr lang="en-US" sz="3200" dirty="0"/>
          </a:p>
        </p:txBody>
      </p:sp>
      <p:sp>
        <p:nvSpPr>
          <p:cNvPr id="7" name="TextBox 6">
            <a:extLst>
              <a:ext uri="{FF2B5EF4-FFF2-40B4-BE49-F238E27FC236}">
                <a16:creationId xmlns:a16="http://schemas.microsoft.com/office/drawing/2014/main" id="{9E1B2C85-9FDF-8A4A-97F5-877A23D9389B}"/>
              </a:ext>
            </a:extLst>
          </p:cNvPr>
          <p:cNvSpPr txBox="1"/>
          <p:nvPr/>
        </p:nvSpPr>
        <p:spPr>
          <a:xfrm>
            <a:off x="1636170" y="4550801"/>
            <a:ext cx="9367837" cy="1077218"/>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Black-Box use of two-round OT</a:t>
            </a:r>
          </a:p>
          <a:p>
            <a:pPr algn="ctr"/>
            <a:r>
              <a:rPr lang="en-US" sz="3200" b="1" dirty="0"/>
              <a:t>(settling for computational security)</a:t>
            </a:r>
            <a:endParaRPr lang="en-US" sz="3200" dirty="0"/>
          </a:p>
        </p:txBody>
      </p:sp>
      <p:sp>
        <p:nvSpPr>
          <p:cNvPr id="10" name="TextBox 9">
            <a:extLst>
              <a:ext uri="{FF2B5EF4-FFF2-40B4-BE49-F238E27FC236}">
                <a16:creationId xmlns:a16="http://schemas.microsoft.com/office/drawing/2014/main" id="{E7D22402-4282-114F-A336-748A37F50805}"/>
              </a:ext>
            </a:extLst>
          </p:cNvPr>
          <p:cNvSpPr txBox="1"/>
          <p:nvPr/>
        </p:nvSpPr>
        <p:spPr>
          <a:xfrm>
            <a:off x="4774657" y="5983034"/>
            <a:ext cx="3143250" cy="584775"/>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Random Oracle</a:t>
            </a:r>
            <a:endParaRPr lang="en-US" sz="3200" dirty="0"/>
          </a:p>
        </p:txBody>
      </p:sp>
      <p:sp>
        <p:nvSpPr>
          <p:cNvPr id="11" name="Oval Callout 10">
            <a:extLst>
              <a:ext uri="{FF2B5EF4-FFF2-40B4-BE49-F238E27FC236}">
                <a16:creationId xmlns:a16="http://schemas.microsoft.com/office/drawing/2014/main" id="{23F62B15-C941-5C47-B7B4-FB0050D7A670}"/>
              </a:ext>
            </a:extLst>
          </p:cNvPr>
          <p:cNvSpPr/>
          <p:nvPr/>
        </p:nvSpPr>
        <p:spPr>
          <a:xfrm>
            <a:off x="9012133" y="5818221"/>
            <a:ext cx="2926796" cy="914400"/>
          </a:xfrm>
          <a:prstGeom prst="wedgeEllipseCallout">
            <a:avLst>
              <a:gd name="adj1" fmla="val -53379"/>
              <a:gd name="adj2" fmla="val -153915"/>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More efficient than OLE</a:t>
            </a:r>
          </a:p>
        </p:txBody>
      </p:sp>
    </p:spTree>
    <p:extLst>
      <p:ext uri="{BB962C8B-B14F-4D97-AF65-F5344CB8AC3E}">
        <p14:creationId xmlns:p14="http://schemas.microsoft.com/office/powerpoint/2010/main" val="18851808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10" grpId="0" animBg="1"/>
      <p:bldP spid="11" grpId="0" animBg="1"/>
    </p:bld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Discussion on the results</a:t>
            </a:r>
            <a:br>
              <a:rPr lang="en-US" dirty="0"/>
            </a:br>
            <a:r>
              <a:rPr lang="en-US" sz="2400" dirty="0"/>
              <a:t>[</a:t>
            </a:r>
            <a:r>
              <a:rPr lang="en-US" sz="2400" dirty="0" err="1"/>
              <a:t>Ishai</a:t>
            </a:r>
            <a:r>
              <a:rPr lang="en-US" sz="2400" dirty="0"/>
              <a:t>-Khurana-</a:t>
            </a:r>
            <a:r>
              <a:rPr lang="en-US" sz="2400" dirty="0" err="1"/>
              <a:t>Sahai</a:t>
            </a:r>
            <a:r>
              <a:rPr lang="en-US" sz="2400" dirty="0"/>
              <a:t>-Srinivasan 23]</a:t>
            </a:r>
          </a:p>
        </p:txBody>
      </p:sp>
      <p:sp>
        <p:nvSpPr>
          <p:cNvPr id="6" name="TextBox 5">
            <a:extLst>
              <a:ext uri="{FF2B5EF4-FFF2-40B4-BE49-F238E27FC236}">
                <a16:creationId xmlns:a16="http://schemas.microsoft.com/office/drawing/2014/main" id="{3135D955-2AE8-324F-892E-BE932772F763}"/>
              </a:ext>
            </a:extLst>
          </p:cNvPr>
          <p:cNvSpPr txBox="1"/>
          <p:nvPr/>
        </p:nvSpPr>
        <p:spPr>
          <a:xfrm>
            <a:off x="1597259" y="2046101"/>
            <a:ext cx="9420225"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Can be instantiated from a wide-variety of cryptographic assumptions</a:t>
            </a:r>
            <a:endParaRPr lang="en-US" sz="3200" dirty="0"/>
          </a:p>
        </p:txBody>
      </p:sp>
      <p:sp>
        <p:nvSpPr>
          <p:cNvPr id="10" name="TextBox 9">
            <a:extLst>
              <a:ext uri="{FF2B5EF4-FFF2-40B4-BE49-F238E27FC236}">
                <a16:creationId xmlns:a16="http://schemas.microsoft.com/office/drawing/2014/main" id="{E7D22402-4282-114F-A336-748A37F50805}"/>
              </a:ext>
            </a:extLst>
          </p:cNvPr>
          <p:cNvSpPr txBox="1"/>
          <p:nvPr/>
        </p:nvSpPr>
        <p:spPr>
          <a:xfrm>
            <a:off x="2517231" y="3909166"/>
            <a:ext cx="1888081" cy="1077218"/>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CDH</a:t>
            </a:r>
          </a:p>
          <a:p>
            <a:pPr algn="ctr"/>
            <a:r>
              <a:rPr lang="en-US" sz="3200" b="1" dirty="0"/>
              <a:t>[BM 90]</a:t>
            </a:r>
            <a:endParaRPr lang="en-US" sz="3200" dirty="0"/>
          </a:p>
        </p:txBody>
      </p:sp>
      <p:sp>
        <p:nvSpPr>
          <p:cNvPr id="8" name="TextBox 7">
            <a:extLst>
              <a:ext uri="{FF2B5EF4-FFF2-40B4-BE49-F238E27FC236}">
                <a16:creationId xmlns:a16="http://schemas.microsoft.com/office/drawing/2014/main" id="{5A2F3D51-D42F-9844-8881-1D9C1D5A498E}"/>
              </a:ext>
            </a:extLst>
          </p:cNvPr>
          <p:cNvSpPr txBox="1"/>
          <p:nvPr/>
        </p:nvSpPr>
        <p:spPr>
          <a:xfrm>
            <a:off x="2517232" y="5480860"/>
            <a:ext cx="1888081" cy="1077218"/>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Factoring</a:t>
            </a:r>
          </a:p>
          <a:p>
            <a:pPr algn="ctr"/>
            <a:r>
              <a:rPr lang="en-US" sz="3200" b="1" dirty="0"/>
              <a:t>[BM 90]</a:t>
            </a:r>
            <a:endParaRPr lang="en-US" sz="3200" dirty="0"/>
          </a:p>
        </p:txBody>
      </p:sp>
      <p:sp>
        <p:nvSpPr>
          <p:cNvPr id="9" name="TextBox 8">
            <a:extLst>
              <a:ext uri="{FF2B5EF4-FFF2-40B4-BE49-F238E27FC236}">
                <a16:creationId xmlns:a16="http://schemas.microsoft.com/office/drawing/2014/main" id="{69BE3675-CC7C-E04A-836C-BDED7F080359}"/>
              </a:ext>
            </a:extLst>
          </p:cNvPr>
          <p:cNvSpPr txBox="1"/>
          <p:nvPr/>
        </p:nvSpPr>
        <p:spPr>
          <a:xfrm>
            <a:off x="7691938" y="3806807"/>
            <a:ext cx="2135732" cy="1077218"/>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LWE</a:t>
            </a:r>
          </a:p>
          <a:p>
            <a:pPr algn="ctr"/>
            <a:r>
              <a:rPr lang="en-US" sz="3200" b="1" dirty="0"/>
              <a:t>[</a:t>
            </a:r>
            <a:r>
              <a:rPr lang="en-US" sz="3200" b="1" dirty="0" err="1"/>
              <a:t>Regev</a:t>
            </a:r>
            <a:r>
              <a:rPr lang="en-US" sz="3200" b="1" dirty="0"/>
              <a:t>  05]</a:t>
            </a:r>
            <a:endParaRPr lang="en-US" sz="3200" dirty="0"/>
          </a:p>
        </p:txBody>
      </p:sp>
      <p:sp>
        <p:nvSpPr>
          <p:cNvPr id="11" name="TextBox 10">
            <a:extLst>
              <a:ext uri="{FF2B5EF4-FFF2-40B4-BE49-F238E27FC236}">
                <a16:creationId xmlns:a16="http://schemas.microsoft.com/office/drawing/2014/main" id="{072B9CAB-88BD-E043-97BC-6ECCA9A1DB69}"/>
              </a:ext>
            </a:extLst>
          </p:cNvPr>
          <p:cNvSpPr txBox="1"/>
          <p:nvPr/>
        </p:nvSpPr>
        <p:spPr>
          <a:xfrm>
            <a:off x="7226529" y="5480860"/>
            <a:ext cx="3066550" cy="1077218"/>
          </a:xfrm>
          <a:prstGeom prst="rect">
            <a:avLst/>
          </a:prstGeom>
          <a:solidFill>
            <a:schemeClr val="accent5">
              <a:lumMod val="20000"/>
              <a:lumOff val="80000"/>
            </a:schemeClr>
          </a:solidFill>
          <a:ln>
            <a:solidFill>
              <a:schemeClr val="tx1"/>
            </a:solidFill>
          </a:ln>
        </p:spPr>
        <p:txBody>
          <a:bodyPr wrap="square" rtlCol="0">
            <a:spAutoFit/>
          </a:bodyPr>
          <a:lstStyle/>
          <a:p>
            <a:pPr algn="ctr"/>
            <a:r>
              <a:rPr lang="en-US" sz="3200" b="1" dirty="0"/>
              <a:t>LPN</a:t>
            </a:r>
          </a:p>
          <a:p>
            <a:pPr algn="ctr"/>
            <a:r>
              <a:rPr lang="en-US" sz="3200" b="1" dirty="0"/>
              <a:t>[DGHMW  20]</a:t>
            </a:r>
            <a:endParaRPr lang="en-US" sz="3200" dirty="0"/>
          </a:p>
        </p:txBody>
      </p:sp>
    </p:spTree>
    <p:extLst>
      <p:ext uri="{BB962C8B-B14F-4D97-AF65-F5344CB8AC3E}">
        <p14:creationId xmlns:p14="http://schemas.microsoft.com/office/powerpoint/2010/main" val="4963846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animBg="1"/>
      <p:bldP spid="9" grpId="0" animBg="1"/>
      <p:bldP spid="11"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Discussion on the results</a:t>
            </a:r>
            <a:br>
              <a:rPr lang="en-US" dirty="0"/>
            </a:br>
            <a:r>
              <a:rPr lang="en-US" sz="2400" dirty="0"/>
              <a:t>[</a:t>
            </a:r>
            <a:r>
              <a:rPr lang="en-US" sz="2400" dirty="0" err="1"/>
              <a:t>Ishai</a:t>
            </a:r>
            <a:r>
              <a:rPr lang="en-US" sz="2400" dirty="0"/>
              <a:t>-Khurana-</a:t>
            </a:r>
            <a:r>
              <a:rPr lang="en-US" sz="2400" dirty="0" err="1"/>
              <a:t>Sahai</a:t>
            </a:r>
            <a:r>
              <a:rPr lang="en-US" sz="2400" dirty="0"/>
              <a:t>-Srinivasan 23]</a:t>
            </a:r>
          </a:p>
        </p:txBody>
      </p:sp>
      <p:sp>
        <p:nvSpPr>
          <p:cNvPr id="12" name="TextBox 11">
            <a:extLst>
              <a:ext uri="{FF2B5EF4-FFF2-40B4-BE49-F238E27FC236}">
                <a16:creationId xmlns:a16="http://schemas.microsoft.com/office/drawing/2014/main" id="{A31DC438-8C33-C446-969A-D83A512354C8}"/>
              </a:ext>
            </a:extLst>
          </p:cNvPr>
          <p:cNvSpPr txBox="1"/>
          <p:nvPr/>
        </p:nvSpPr>
        <p:spPr>
          <a:xfrm>
            <a:off x="1790494" y="3680561"/>
            <a:ext cx="9033753" cy="1077218"/>
          </a:xfrm>
          <a:prstGeom prst="rect">
            <a:avLst/>
          </a:prstGeom>
          <a:solidFill>
            <a:schemeClr val="accent2">
              <a:lumMod val="20000"/>
              <a:lumOff val="80000"/>
            </a:schemeClr>
          </a:solidFill>
          <a:ln>
            <a:solidFill>
              <a:schemeClr val="tx1"/>
            </a:solidFill>
          </a:ln>
        </p:spPr>
        <p:txBody>
          <a:bodyPr wrap="square" rtlCol="0">
            <a:spAutoFit/>
          </a:bodyPr>
          <a:lstStyle/>
          <a:p>
            <a:pPr algn="ctr"/>
            <a:r>
              <a:rPr lang="en-US" sz="3200" b="1" dirty="0"/>
              <a:t>[CDIKLOV 19] protocol for general circuits makes non-black-box use of PRG.</a:t>
            </a:r>
            <a:endParaRPr lang="en-US" sz="3200" dirty="0"/>
          </a:p>
        </p:txBody>
      </p:sp>
      <p:sp>
        <p:nvSpPr>
          <p:cNvPr id="13" name="TextBox 12">
            <a:extLst>
              <a:ext uri="{FF2B5EF4-FFF2-40B4-BE49-F238E27FC236}">
                <a16:creationId xmlns:a16="http://schemas.microsoft.com/office/drawing/2014/main" id="{0B99EB70-604D-9D4F-9CE4-2D219E72B1E6}"/>
              </a:ext>
            </a:extLst>
          </p:cNvPr>
          <p:cNvSpPr txBox="1"/>
          <p:nvPr/>
        </p:nvSpPr>
        <p:spPr>
          <a:xfrm>
            <a:off x="1597259" y="2046101"/>
            <a:ext cx="9420225"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First Construction of Reusable NISC for general circuits that makes </a:t>
            </a:r>
            <a:r>
              <a:rPr lang="en-US" sz="3200" b="1" i="1" dirty="0"/>
              <a:t>black-box use of cryptography.</a:t>
            </a:r>
            <a:endParaRPr lang="en-US" sz="3200" i="1" dirty="0"/>
          </a:p>
        </p:txBody>
      </p:sp>
      <p:sp>
        <p:nvSpPr>
          <p:cNvPr id="14" name="TextBox 13">
            <a:extLst>
              <a:ext uri="{FF2B5EF4-FFF2-40B4-BE49-F238E27FC236}">
                <a16:creationId xmlns:a16="http://schemas.microsoft.com/office/drawing/2014/main" id="{3FF5E3CB-E009-644C-A1BB-44B8F7133295}"/>
              </a:ext>
            </a:extLst>
          </p:cNvPr>
          <p:cNvSpPr txBox="1"/>
          <p:nvPr/>
        </p:nvSpPr>
        <p:spPr>
          <a:xfrm>
            <a:off x="1136647" y="5315021"/>
            <a:ext cx="10341446" cy="584775"/>
          </a:xfrm>
          <a:prstGeom prst="rect">
            <a:avLst/>
          </a:prstGeom>
          <a:solidFill>
            <a:schemeClr val="accent4">
              <a:lumMod val="20000"/>
              <a:lumOff val="80000"/>
            </a:schemeClr>
          </a:solidFill>
          <a:ln>
            <a:solidFill>
              <a:schemeClr val="tx1"/>
            </a:solidFill>
          </a:ln>
        </p:spPr>
        <p:txBody>
          <a:bodyPr wrap="square" rtlCol="0">
            <a:spAutoFit/>
          </a:bodyPr>
          <a:lstStyle/>
          <a:p>
            <a:pPr algn="ctr"/>
            <a:r>
              <a:rPr lang="en-US" sz="3200" b="1" dirty="0"/>
              <a:t>Open Problem: </a:t>
            </a:r>
            <a:r>
              <a:rPr lang="en-US" sz="3200" dirty="0"/>
              <a:t>Extend this to OLE-hybrid model without RO.</a:t>
            </a:r>
          </a:p>
        </p:txBody>
      </p:sp>
      <p:sp>
        <p:nvSpPr>
          <p:cNvPr id="15" name="Oval Callout 14">
            <a:extLst>
              <a:ext uri="{FF2B5EF4-FFF2-40B4-BE49-F238E27FC236}">
                <a16:creationId xmlns:a16="http://schemas.microsoft.com/office/drawing/2014/main" id="{D42743C3-9181-A842-AC0C-BF5FE2751923}"/>
              </a:ext>
            </a:extLst>
          </p:cNvPr>
          <p:cNvSpPr/>
          <p:nvPr/>
        </p:nvSpPr>
        <p:spPr>
          <a:xfrm>
            <a:off x="7141723" y="1440439"/>
            <a:ext cx="5050277" cy="605662"/>
          </a:xfrm>
          <a:prstGeom prst="wedgeEllipseCallout">
            <a:avLst>
              <a:gd name="adj1" fmla="val -26919"/>
              <a:gd name="adj2" fmla="val 77906"/>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Our protocol works in the ROM </a:t>
            </a:r>
          </a:p>
        </p:txBody>
      </p:sp>
    </p:spTree>
    <p:extLst>
      <p:ext uri="{BB962C8B-B14F-4D97-AF65-F5344CB8AC3E}">
        <p14:creationId xmlns:p14="http://schemas.microsoft.com/office/powerpoint/2010/main" val="33422148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14"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8DA6D0-210F-AD42-B3F9-5B15316C353E}"/>
              </a:ext>
            </a:extLst>
          </p:cNvPr>
          <p:cNvSpPr>
            <a:spLocks noGrp="1"/>
          </p:cNvSpPr>
          <p:nvPr>
            <p:ph type="title"/>
          </p:nvPr>
        </p:nvSpPr>
        <p:spPr>
          <a:xfrm>
            <a:off x="838200" y="2479675"/>
            <a:ext cx="10515600" cy="1325563"/>
          </a:xfrm>
        </p:spPr>
        <p:txBody>
          <a:bodyPr/>
          <a:lstStyle/>
          <a:p>
            <a:pPr algn="ctr"/>
            <a:r>
              <a:rPr lang="en-US" b="1" dirty="0"/>
              <a:t>More Results</a:t>
            </a:r>
          </a:p>
        </p:txBody>
      </p:sp>
    </p:spTree>
    <p:extLst>
      <p:ext uri="{BB962C8B-B14F-4D97-AF65-F5344CB8AC3E}">
        <p14:creationId xmlns:p14="http://schemas.microsoft.com/office/powerpoint/2010/main" val="24829791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a:bodyPr>
          <a:lstStyle/>
          <a:p>
            <a:pPr algn="ctr"/>
            <a:r>
              <a:rPr lang="en-US" dirty="0"/>
              <a:t>Two-sided NISC</a:t>
            </a:r>
            <a:br>
              <a:rPr lang="en-US" dirty="0"/>
            </a:br>
            <a:r>
              <a:rPr lang="en-US" sz="2400" dirty="0"/>
              <a:t>[</a:t>
            </a:r>
            <a:r>
              <a:rPr lang="en-US" sz="2400" dirty="0" err="1"/>
              <a:t>Ishai</a:t>
            </a:r>
            <a:r>
              <a:rPr lang="en-US" sz="2400" dirty="0"/>
              <a:t>-Khurana-Sahai-Srinivasan 22]</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326132" cy="461665"/>
              </a:xfrm>
              <a:prstGeom prst="rect">
                <a:avLst/>
              </a:prstGeom>
              <a:blipFill>
                <a:blip r:embed="rId5"/>
                <a:stretch>
                  <a:fillRect l="-6667" t="-5405" b="-29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325279" y="2970430"/>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325279" y="2970430"/>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816201" y="1915060"/>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816201" y="1915060"/>
                <a:ext cx="2429896" cy="461665"/>
              </a:xfrm>
              <a:prstGeom prst="rect">
                <a:avLst/>
              </a:prstGeom>
              <a:blipFill>
                <a:blip r:embed="rId7"/>
                <a:stretch>
                  <a:fillRect l="-3608" t="-7895" b="-26316"/>
                </a:stretch>
              </a:blipFill>
              <a:ln>
                <a:solidFill>
                  <a:schemeClr val="tx1"/>
                </a:solidFill>
              </a:ln>
            </p:spPr>
            <p:txBody>
              <a:bodyPr/>
              <a:lstStyle/>
              <a:p>
                <a:r>
                  <a:rPr lang="en-US">
                    <a:noFill/>
                  </a:rPr>
                  <a:t> </a:t>
                </a:r>
              </a:p>
            </p:txBody>
          </p:sp>
        </mc:Fallback>
      </mc:AlternateContent>
      <p:cxnSp>
        <p:nvCxnSpPr>
          <p:cNvPr id="13" name="Straight Arrow Connector 12">
            <a:extLst>
              <a:ext uri="{FF2B5EF4-FFF2-40B4-BE49-F238E27FC236}">
                <a16:creationId xmlns:a16="http://schemas.microsoft.com/office/drawing/2014/main" id="{8149E4B5-C582-0041-8874-0F448A3294B3}"/>
              </a:ext>
            </a:extLst>
          </p:cNvPr>
          <p:cNvCxnSpPr>
            <a:cxnSpLocks/>
          </p:cNvCxnSpPr>
          <p:nvPr/>
        </p:nvCxnSpPr>
        <p:spPr>
          <a:xfrm>
            <a:off x="4462058" y="3035388"/>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6A8E11-736E-8647-AE72-3A1A0CF6B7D8}"/>
                  </a:ext>
                </a:extLst>
              </p:cNvPr>
              <p:cNvSpPr txBox="1"/>
              <p:nvPr/>
            </p:nvSpPr>
            <p:spPr>
              <a:xfrm>
                <a:off x="4261981" y="24745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15" name="TextBox 14">
                <a:extLst>
                  <a:ext uri="{FF2B5EF4-FFF2-40B4-BE49-F238E27FC236}">
                    <a16:creationId xmlns:a16="http://schemas.microsoft.com/office/drawing/2014/main" id="{8C6A8E11-736E-8647-AE72-3A1A0CF6B7D8}"/>
                  </a:ext>
                </a:extLst>
              </p:cNvPr>
              <p:cNvSpPr txBox="1">
                <a:spLocks noRot="1" noChangeAspect="1" noMove="1" noResize="1" noEditPoints="1" noAdjustHandles="1" noChangeArrowheads="1" noChangeShapeType="1" noTextEdit="1"/>
              </p:cNvSpPr>
              <p:nvPr/>
            </p:nvSpPr>
            <p:spPr>
              <a:xfrm>
                <a:off x="4261981" y="2474578"/>
                <a:ext cx="1381328" cy="461665"/>
              </a:xfrm>
              <a:prstGeom prst="rect">
                <a:avLst/>
              </a:prstGeom>
              <a:blipFill>
                <a:blip r:embed="rId8"/>
                <a:stretch>
                  <a:fillRect b="-81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19F72F6C-272A-D147-AC27-6F92106AD1C7}"/>
                  </a:ext>
                </a:extLst>
              </p:cNvPr>
              <p:cNvSpPr txBox="1"/>
              <p:nvPr/>
            </p:nvSpPr>
            <p:spPr>
              <a:xfrm>
                <a:off x="357035" y="4897770"/>
                <a:ext cx="11477930" cy="892552"/>
              </a:xfrm>
              <a:prstGeom prst="rect">
                <a:avLst/>
              </a:prstGeom>
              <a:solidFill>
                <a:schemeClr val="accent3">
                  <a:lumMod val="20000"/>
                  <a:lumOff val="80000"/>
                </a:schemeClr>
              </a:solidFill>
              <a:ln>
                <a:solidFill>
                  <a:schemeClr val="tx1"/>
                </a:solidFill>
              </a:ln>
            </p:spPr>
            <p:txBody>
              <a:bodyPr wrap="square" rtlCol="0">
                <a:spAutoFit/>
              </a:bodyPr>
              <a:lstStyle/>
              <a:p>
                <a:pPr algn="just"/>
                <a:r>
                  <a:rPr lang="en-US" sz="2600" b="1" dirty="0"/>
                  <a:t>Theorem [IKSS 22]: </a:t>
                </a:r>
                <a:r>
                  <a:rPr lang="en-US" sz="2600" dirty="0"/>
                  <a:t>For every function </a:t>
                </a:r>
                <a14:m>
                  <m:oMath xmlns:m="http://schemas.openxmlformats.org/officeDocument/2006/math">
                    <m:r>
                      <a:rPr lang="en-US" sz="2600" i="1" dirty="0" smtClean="0">
                        <a:latin typeface="Cambria Math" panose="02040503050406030204" pitchFamily="18" charset="0"/>
                      </a:rPr>
                      <m:t>𝑓</m:t>
                    </m:r>
                  </m:oMath>
                </a14:m>
                <a:r>
                  <a:rPr lang="en-US" sz="2600" dirty="0"/>
                  <a:t>, there exists a two-sided NISC protocol for securely computing </a:t>
                </a:r>
                <a14:m>
                  <m:oMath xmlns:m="http://schemas.openxmlformats.org/officeDocument/2006/math">
                    <m:r>
                      <a:rPr lang="en-US" sz="2600" i="1" dirty="0" smtClean="0">
                        <a:latin typeface="Cambria Math" panose="02040503050406030204" pitchFamily="18" charset="0"/>
                      </a:rPr>
                      <m:t>𝑓</m:t>
                    </m:r>
                  </m:oMath>
                </a14:m>
                <a:r>
                  <a:rPr lang="en-US" sz="2600" dirty="0"/>
                  <a:t> that makes black-box use of a two-round malicious secure OT.</a:t>
                </a:r>
              </a:p>
            </p:txBody>
          </p:sp>
        </mc:Choice>
        <mc:Fallback xmlns="">
          <p:sp>
            <p:nvSpPr>
              <p:cNvPr id="21" name="TextBox 20">
                <a:extLst>
                  <a:ext uri="{FF2B5EF4-FFF2-40B4-BE49-F238E27FC236}">
                    <a16:creationId xmlns:a16="http://schemas.microsoft.com/office/drawing/2014/main" id="{19F72F6C-272A-D147-AC27-6F92106AD1C7}"/>
                  </a:ext>
                </a:extLst>
              </p:cNvPr>
              <p:cNvSpPr txBox="1">
                <a:spLocks noRot="1" noChangeAspect="1" noMove="1" noResize="1" noEditPoints="1" noAdjustHandles="1" noChangeArrowheads="1" noChangeShapeType="1" noTextEdit="1"/>
              </p:cNvSpPr>
              <p:nvPr/>
            </p:nvSpPr>
            <p:spPr>
              <a:xfrm>
                <a:off x="357035" y="4897770"/>
                <a:ext cx="11477930" cy="892552"/>
              </a:xfrm>
              <a:prstGeom prst="rect">
                <a:avLst/>
              </a:prstGeom>
              <a:blipFill>
                <a:blip r:embed="rId10"/>
                <a:stretch>
                  <a:fillRect l="-883" t="-5556" r="-773" b="-15278"/>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Callout 19">
                <a:extLst>
                  <a:ext uri="{FF2B5EF4-FFF2-40B4-BE49-F238E27FC236}">
                    <a16:creationId xmlns:a16="http://schemas.microsoft.com/office/drawing/2014/main" id="{03F9BC24-C3A9-D540-BDBE-768AC7D5F086}"/>
                  </a:ext>
                </a:extLst>
              </p:cNvPr>
              <p:cNvSpPr/>
              <p:nvPr/>
            </p:nvSpPr>
            <p:spPr>
              <a:xfrm>
                <a:off x="8988639" y="1690685"/>
                <a:ext cx="2235459" cy="914400"/>
              </a:xfrm>
              <a:prstGeom prst="wedgeEllipseCallout">
                <a:avLst>
                  <a:gd name="adj1" fmla="val -45719"/>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20" name="Oval Callout 19">
                <a:extLst>
                  <a:ext uri="{FF2B5EF4-FFF2-40B4-BE49-F238E27FC236}">
                    <a16:creationId xmlns:a16="http://schemas.microsoft.com/office/drawing/2014/main" id="{03F9BC24-C3A9-D540-BDBE-768AC7D5F086}"/>
                  </a:ext>
                </a:extLst>
              </p:cNvPr>
              <p:cNvSpPr>
                <a:spLocks noRot="1" noChangeAspect="1" noMove="1" noResize="1" noEditPoints="1" noAdjustHandles="1" noChangeArrowheads="1" noChangeShapeType="1" noTextEdit="1"/>
              </p:cNvSpPr>
              <p:nvPr/>
            </p:nvSpPr>
            <p:spPr>
              <a:xfrm>
                <a:off x="8988639" y="1690685"/>
                <a:ext cx="2235459" cy="914400"/>
              </a:xfrm>
              <a:prstGeom prst="wedgeEllipseCallout">
                <a:avLst>
                  <a:gd name="adj1" fmla="val -45719"/>
                  <a:gd name="adj2" fmla="val 67128"/>
                </a:avLst>
              </a:prstGeom>
              <a:blipFill>
                <a:blip r:embed="rId11"/>
                <a:stretch>
                  <a:fillRect/>
                </a:stretch>
              </a:blipFill>
              <a:ln>
                <a:solidFill>
                  <a:schemeClr val="tx1"/>
                </a:solidFill>
              </a:ln>
            </p:spPr>
            <p:txBody>
              <a:bodyPr/>
              <a:lstStyle/>
              <a:p>
                <a:r>
                  <a:rPr lang="en-US">
                    <a:noFill/>
                  </a:rPr>
                  <a:t> </a:t>
                </a:r>
              </a:p>
            </p:txBody>
          </p:sp>
        </mc:Fallback>
      </mc:AlternateContent>
      <p:cxnSp>
        <p:nvCxnSpPr>
          <p:cNvPr id="22" name="Straight Arrow Connector 21">
            <a:extLst>
              <a:ext uri="{FF2B5EF4-FFF2-40B4-BE49-F238E27FC236}">
                <a16:creationId xmlns:a16="http://schemas.microsoft.com/office/drawing/2014/main" id="{9EC51348-BE7B-1F4D-8F30-F810805F685B}"/>
              </a:ext>
            </a:extLst>
          </p:cNvPr>
          <p:cNvCxnSpPr>
            <a:cxnSpLocks/>
          </p:cNvCxnSpPr>
          <p:nvPr/>
        </p:nvCxnSpPr>
        <p:spPr>
          <a:xfrm>
            <a:off x="6595193" y="3034734"/>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52EECFC1-7EAA-A145-B36E-B646E3B40C1D}"/>
                  </a:ext>
                </a:extLst>
              </p:cNvPr>
              <p:cNvSpPr txBox="1"/>
              <p:nvPr/>
            </p:nvSpPr>
            <p:spPr>
              <a:xfrm>
                <a:off x="6395116" y="2473924"/>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23" name="TextBox 22">
                <a:extLst>
                  <a:ext uri="{FF2B5EF4-FFF2-40B4-BE49-F238E27FC236}">
                    <a16:creationId xmlns:a16="http://schemas.microsoft.com/office/drawing/2014/main" id="{52EECFC1-7EAA-A145-B36E-B646E3B40C1D}"/>
                  </a:ext>
                </a:extLst>
              </p:cNvPr>
              <p:cNvSpPr txBox="1">
                <a:spLocks noRot="1" noChangeAspect="1" noMove="1" noResize="1" noEditPoints="1" noAdjustHandles="1" noChangeArrowheads="1" noChangeShapeType="1" noTextEdit="1"/>
              </p:cNvSpPr>
              <p:nvPr/>
            </p:nvSpPr>
            <p:spPr>
              <a:xfrm>
                <a:off x="6395116" y="2473924"/>
                <a:ext cx="1381328" cy="470578"/>
              </a:xfrm>
              <a:prstGeom prst="rect">
                <a:avLst/>
              </a:prstGeom>
              <a:blipFill>
                <a:blip r:embed="rId12"/>
                <a:stretch>
                  <a:fillRect b="-5263"/>
                </a:stretch>
              </a:blipFill>
            </p:spPr>
            <p:txBody>
              <a:bodyPr/>
              <a:lstStyle/>
              <a:p>
                <a:r>
                  <a:rPr lang="en-US">
                    <a:noFill/>
                  </a:rPr>
                  <a:t> </a:t>
                </a:r>
              </a:p>
            </p:txBody>
          </p:sp>
        </mc:Fallback>
      </mc:AlternateContent>
      <p:sp>
        <p:nvSpPr>
          <p:cNvPr id="28" name="Oval Callout 27">
            <a:extLst>
              <a:ext uri="{FF2B5EF4-FFF2-40B4-BE49-F238E27FC236}">
                <a16:creationId xmlns:a16="http://schemas.microsoft.com/office/drawing/2014/main" id="{F0906A44-3523-1342-A45F-4519C9380730}"/>
              </a:ext>
            </a:extLst>
          </p:cNvPr>
          <p:cNvSpPr/>
          <p:nvPr/>
        </p:nvSpPr>
        <p:spPr>
          <a:xfrm>
            <a:off x="1157592" y="227752"/>
            <a:ext cx="2787992" cy="914400"/>
          </a:xfrm>
          <a:prstGeom prst="wedgeEllipseCallout">
            <a:avLst>
              <a:gd name="adj1" fmla="val 65165"/>
              <a:gd name="adj2" fmla="val 24575"/>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Both parties learn the output</a:t>
            </a:r>
          </a:p>
        </p:txBody>
      </p:sp>
      <p:cxnSp>
        <p:nvCxnSpPr>
          <p:cNvPr id="29" name="Straight Arrow Connector 28">
            <a:extLst>
              <a:ext uri="{FF2B5EF4-FFF2-40B4-BE49-F238E27FC236}">
                <a16:creationId xmlns:a16="http://schemas.microsoft.com/office/drawing/2014/main" id="{0744D9BD-74A8-354E-A30B-1F5437569B67}"/>
              </a:ext>
            </a:extLst>
          </p:cNvPr>
          <p:cNvCxnSpPr>
            <a:cxnSpLocks/>
          </p:cNvCxnSpPr>
          <p:nvPr/>
        </p:nvCxnSpPr>
        <p:spPr>
          <a:xfrm>
            <a:off x="4462058" y="3772603"/>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A41D64CD-150E-9448-91A3-63001E9E5FE1}"/>
                  </a:ext>
                </a:extLst>
              </p:cNvPr>
              <p:cNvSpPr txBox="1"/>
              <p:nvPr/>
            </p:nvSpPr>
            <p:spPr>
              <a:xfrm>
                <a:off x="4261981" y="3211793"/>
                <a:ext cx="1381328" cy="4668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30" name="TextBox 29">
                <a:extLst>
                  <a:ext uri="{FF2B5EF4-FFF2-40B4-BE49-F238E27FC236}">
                    <a16:creationId xmlns:a16="http://schemas.microsoft.com/office/drawing/2014/main" id="{A41D64CD-150E-9448-91A3-63001E9E5FE1}"/>
                  </a:ext>
                </a:extLst>
              </p:cNvPr>
              <p:cNvSpPr txBox="1">
                <a:spLocks noRot="1" noChangeAspect="1" noMove="1" noResize="1" noEditPoints="1" noAdjustHandles="1" noChangeArrowheads="1" noChangeShapeType="1" noTextEdit="1"/>
              </p:cNvSpPr>
              <p:nvPr/>
            </p:nvSpPr>
            <p:spPr>
              <a:xfrm>
                <a:off x="4261981" y="3211793"/>
                <a:ext cx="1381328" cy="466859"/>
              </a:xfrm>
              <a:prstGeom prst="rect">
                <a:avLst/>
              </a:prstGeom>
              <a:blipFill>
                <a:blip r:embed="rId13"/>
                <a:stretch>
                  <a:fillRect b="-5263"/>
                </a:stretch>
              </a:blipFill>
            </p:spPr>
            <p:txBody>
              <a:bodyPr/>
              <a:lstStyle/>
              <a:p>
                <a:r>
                  <a:rPr lang="en-US">
                    <a:noFill/>
                  </a:rPr>
                  <a:t> </a:t>
                </a:r>
              </a:p>
            </p:txBody>
          </p:sp>
        </mc:Fallback>
      </mc:AlternateContent>
      <p:cxnSp>
        <p:nvCxnSpPr>
          <p:cNvPr id="31" name="Straight Arrow Connector 30">
            <a:extLst>
              <a:ext uri="{FF2B5EF4-FFF2-40B4-BE49-F238E27FC236}">
                <a16:creationId xmlns:a16="http://schemas.microsoft.com/office/drawing/2014/main" id="{A556B3C2-2451-1F49-B810-3454673E60F2}"/>
              </a:ext>
            </a:extLst>
          </p:cNvPr>
          <p:cNvCxnSpPr>
            <a:cxnSpLocks/>
          </p:cNvCxnSpPr>
          <p:nvPr/>
        </p:nvCxnSpPr>
        <p:spPr>
          <a:xfrm>
            <a:off x="6595193" y="3771949"/>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2" name="TextBox 31">
                <a:extLst>
                  <a:ext uri="{FF2B5EF4-FFF2-40B4-BE49-F238E27FC236}">
                    <a16:creationId xmlns:a16="http://schemas.microsoft.com/office/drawing/2014/main" id="{83AF95F5-A617-9044-AB5A-F1F861DA2DB4}"/>
                  </a:ext>
                </a:extLst>
              </p:cNvPr>
              <p:cNvSpPr txBox="1"/>
              <p:nvPr/>
            </p:nvSpPr>
            <p:spPr>
              <a:xfrm>
                <a:off x="6395116" y="3211139"/>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32" name="TextBox 31">
                <a:extLst>
                  <a:ext uri="{FF2B5EF4-FFF2-40B4-BE49-F238E27FC236}">
                    <a16:creationId xmlns:a16="http://schemas.microsoft.com/office/drawing/2014/main" id="{83AF95F5-A617-9044-AB5A-F1F861DA2DB4}"/>
                  </a:ext>
                </a:extLst>
              </p:cNvPr>
              <p:cNvSpPr txBox="1">
                <a:spLocks noRot="1" noChangeAspect="1" noMove="1" noResize="1" noEditPoints="1" noAdjustHandles="1" noChangeArrowheads="1" noChangeShapeType="1" noTextEdit="1"/>
              </p:cNvSpPr>
              <p:nvPr/>
            </p:nvSpPr>
            <p:spPr>
              <a:xfrm>
                <a:off x="6395116" y="3211139"/>
                <a:ext cx="1381328" cy="470578"/>
              </a:xfrm>
              <a:prstGeom prst="rect">
                <a:avLst/>
              </a:prstGeom>
              <a:blipFill>
                <a:blip r:embed="rId14"/>
                <a:stretch>
                  <a:fillRect b="-5263"/>
                </a:stretch>
              </a:blipFill>
            </p:spPr>
            <p:txBody>
              <a:bodyPr/>
              <a:lstStyle/>
              <a:p>
                <a:r>
                  <a:rPr lang="en-US">
                    <a:noFill/>
                  </a:rPr>
                  <a:t> </a:t>
                </a:r>
              </a:p>
            </p:txBody>
          </p:sp>
        </mc:Fallback>
      </mc:AlternateContent>
    </p:spTree>
    <p:extLst>
      <p:ext uri="{BB962C8B-B14F-4D97-AF65-F5344CB8AC3E}">
        <p14:creationId xmlns:p14="http://schemas.microsoft.com/office/powerpoint/2010/main" val="2760556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8"/>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22" presetClass="entr" presetSubtype="2" fill="hold" nodeType="withEffect">
                                  <p:stCondLst>
                                    <p:cond delay="0"/>
                                  </p:stCondLst>
                                  <p:childTnLst>
                                    <p:set>
                                      <p:cBhvr>
                                        <p:cTn id="29" dur="1" fill="hold">
                                          <p:stCondLst>
                                            <p:cond delay="0"/>
                                          </p:stCondLst>
                                        </p:cTn>
                                        <p:tgtEl>
                                          <p:spTgt spid="22"/>
                                        </p:tgtEl>
                                        <p:attrNameLst>
                                          <p:attrName>style.visibility</p:attrName>
                                        </p:attrNameLst>
                                      </p:cBhvr>
                                      <p:to>
                                        <p:strVal val="visible"/>
                                      </p:to>
                                    </p:set>
                                    <p:animEffect transition="in" filter="wipe(right)">
                                      <p:cBhvr>
                                        <p:cTn id="30" dur="500"/>
                                        <p:tgtEl>
                                          <p:spTgt spid="22"/>
                                        </p:tgtEl>
                                      </p:cBhvr>
                                    </p:animEffect>
                                  </p:childTnLst>
                                </p:cTn>
                              </p:par>
                            </p:childTnLst>
                          </p:cTn>
                        </p:par>
                        <p:par>
                          <p:cTn id="31" fill="hold">
                            <p:stCondLst>
                              <p:cond delay="500"/>
                            </p:stCondLst>
                            <p:childTnLst>
                              <p:par>
                                <p:cTn id="32" presetID="1" presetClass="entr" presetSubtype="0" fill="hold" grpId="0" nodeType="afterEffect">
                                  <p:stCondLst>
                                    <p:cond delay="0"/>
                                  </p:stCondLst>
                                  <p:childTnLst>
                                    <p:set>
                                      <p:cBhvr>
                                        <p:cTn id="33" dur="1" fill="hold">
                                          <p:stCondLst>
                                            <p:cond delay="0"/>
                                          </p:stCondLst>
                                        </p:cTn>
                                        <p:tgtEl>
                                          <p:spTgt spid="23"/>
                                        </p:tgtEl>
                                        <p:attrNameLst>
                                          <p:attrName>style.visibility</p:attrName>
                                        </p:attrNameLst>
                                      </p:cBhvr>
                                      <p:to>
                                        <p:strVal val="visible"/>
                                      </p:to>
                                    </p:set>
                                  </p:childTnLst>
                                </p:cTn>
                              </p:par>
                              <p:par>
                                <p:cTn id="34" presetID="1" presetClass="entr" presetSubtype="0" fill="hold" grpId="0" nodeType="withEffect">
                                  <p:stCondLst>
                                    <p:cond delay="0"/>
                                  </p:stCondLst>
                                  <p:childTnLst>
                                    <p:set>
                                      <p:cBhvr>
                                        <p:cTn id="35" dur="1" fill="hold">
                                          <p:stCondLst>
                                            <p:cond delay="0"/>
                                          </p:stCondLst>
                                        </p:cTn>
                                        <p:tgtEl>
                                          <p:spTgt spid="15"/>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nodeType="clickEffect">
                                  <p:stCondLst>
                                    <p:cond delay="0"/>
                                  </p:stCondLst>
                                  <p:childTnLst>
                                    <p:set>
                                      <p:cBhvr>
                                        <p:cTn id="39" dur="1" fill="hold">
                                          <p:stCondLst>
                                            <p:cond delay="0"/>
                                          </p:stCondLst>
                                        </p:cTn>
                                        <p:tgtEl>
                                          <p:spTgt spid="29"/>
                                        </p:tgtEl>
                                        <p:attrNameLst>
                                          <p:attrName>style.visibility</p:attrName>
                                        </p:attrNameLst>
                                      </p:cBhvr>
                                      <p:to>
                                        <p:strVal val="visible"/>
                                      </p:to>
                                    </p:set>
                                    <p:animEffect transition="in" filter="wipe(left)">
                                      <p:cBhvr>
                                        <p:cTn id="40" dur="500"/>
                                        <p:tgtEl>
                                          <p:spTgt spid="29"/>
                                        </p:tgtEl>
                                      </p:cBhvr>
                                    </p:animEffect>
                                  </p:childTnLst>
                                </p:cTn>
                              </p:par>
                              <p:par>
                                <p:cTn id="41" presetID="22" presetClass="entr" presetSubtype="2" fill="hold" nodeType="withEffect">
                                  <p:stCondLst>
                                    <p:cond delay="0"/>
                                  </p:stCondLst>
                                  <p:childTnLst>
                                    <p:set>
                                      <p:cBhvr>
                                        <p:cTn id="42" dur="1" fill="hold">
                                          <p:stCondLst>
                                            <p:cond delay="0"/>
                                          </p:stCondLst>
                                        </p:cTn>
                                        <p:tgtEl>
                                          <p:spTgt spid="31"/>
                                        </p:tgtEl>
                                        <p:attrNameLst>
                                          <p:attrName>style.visibility</p:attrName>
                                        </p:attrNameLst>
                                      </p:cBhvr>
                                      <p:to>
                                        <p:strVal val="visible"/>
                                      </p:to>
                                    </p:set>
                                    <p:animEffect transition="in" filter="wipe(right)">
                                      <p:cBhvr>
                                        <p:cTn id="43" dur="500"/>
                                        <p:tgtEl>
                                          <p:spTgt spid="31"/>
                                        </p:tgtEl>
                                      </p:cBhvr>
                                    </p:animEffect>
                                  </p:childTnLst>
                                </p:cTn>
                              </p:par>
                            </p:childTnLst>
                          </p:cTn>
                        </p:par>
                        <p:par>
                          <p:cTn id="44" fill="hold">
                            <p:stCondLst>
                              <p:cond delay="500"/>
                            </p:stCondLst>
                            <p:childTnLst>
                              <p:par>
                                <p:cTn id="45" presetID="1" presetClass="entr" presetSubtype="0" fill="hold" grpId="0" nodeType="afterEffect">
                                  <p:stCondLst>
                                    <p:cond delay="0"/>
                                  </p:stCondLst>
                                  <p:childTnLst>
                                    <p:set>
                                      <p:cBhvr>
                                        <p:cTn id="46" dur="1" fill="hold">
                                          <p:stCondLst>
                                            <p:cond delay="0"/>
                                          </p:stCondLst>
                                        </p:cTn>
                                        <p:tgtEl>
                                          <p:spTgt spid="32"/>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30"/>
                                        </p:tgtEl>
                                        <p:attrNameLst>
                                          <p:attrName>style.visibility</p:attrName>
                                        </p:attrNameLst>
                                      </p:cBhvr>
                                      <p:to>
                                        <p:strVal val="visible"/>
                                      </p:to>
                                    </p:set>
                                  </p:childTnLst>
                                </p:cTn>
                              </p:par>
                            </p:childTnLst>
                          </p:cTn>
                        </p:par>
                      </p:childTnLst>
                    </p:cTn>
                  </p:par>
                  <p:par>
                    <p:cTn id="49" fill="hold">
                      <p:stCondLst>
                        <p:cond delay="indefinite"/>
                      </p:stCondLst>
                      <p:childTnLst>
                        <p:par>
                          <p:cTn id="50" fill="hold">
                            <p:stCondLst>
                              <p:cond delay="0"/>
                            </p:stCondLst>
                            <p:childTnLst>
                              <p:par>
                                <p:cTn id="51" presetID="1" presetClass="entr" presetSubtype="0" fill="hold" grpId="0" nodeType="clickEffect">
                                  <p:stCondLst>
                                    <p:cond delay="0"/>
                                  </p:stCondLst>
                                  <p:childTnLst>
                                    <p:set>
                                      <p:cBhvr>
                                        <p:cTn id="52" dur="1" fill="hold">
                                          <p:stCondLst>
                                            <p:cond delay="0"/>
                                          </p:stCondLst>
                                        </p:cTn>
                                        <p:tgtEl>
                                          <p:spTgt spid="19"/>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20"/>
                                        </p:tgtEl>
                                        <p:attrNameLst>
                                          <p:attrName>style.visibility</p:attrName>
                                        </p:attrNameLst>
                                      </p:cBhvr>
                                      <p:to>
                                        <p:strVal val="visible"/>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childTnLst>
                                    <p:set>
                                      <p:cBhvr>
                                        <p:cTn id="58"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animBg="1"/>
      <p:bldP spid="15" grpId="0"/>
      <p:bldP spid="19" grpId="0" animBg="1"/>
      <p:bldP spid="21" grpId="0" animBg="1"/>
      <p:bldP spid="20" grpId="0" animBg="1"/>
      <p:bldP spid="23" grpId="0"/>
      <p:bldP spid="28" grpId="0" animBg="1"/>
      <p:bldP spid="30" grpId="0"/>
      <p:bldP spid="3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AF869-5C47-ED42-B981-AB24B22A0A2C}"/>
              </a:ext>
            </a:extLst>
          </p:cNvPr>
          <p:cNvSpPr>
            <a:spLocks noGrp="1"/>
          </p:cNvSpPr>
          <p:nvPr>
            <p:ph type="title"/>
          </p:nvPr>
        </p:nvSpPr>
        <p:spPr/>
        <p:txBody>
          <a:bodyPr/>
          <a:lstStyle/>
          <a:p>
            <a:pPr algn="ctr"/>
            <a:r>
              <a:rPr lang="en-US" dirty="0"/>
              <a:t>Secure Two-party Computation</a:t>
            </a:r>
            <a:br>
              <a:rPr lang="en-US" dirty="0"/>
            </a:br>
            <a:r>
              <a:rPr lang="en-US" sz="2400" dirty="0"/>
              <a:t>[Yao 86]</a:t>
            </a:r>
            <a:endParaRPr lang="en-US" dirty="0"/>
          </a:p>
        </p:txBody>
      </p:sp>
      <p:sp>
        <p:nvSpPr>
          <p:cNvPr id="4" name="Rectangle 3">
            <a:extLst>
              <a:ext uri="{FF2B5EF4-FFF2-40B4-BE49-F238E27FC236}">
                <a16:creationId xmlns:a16="http://schemas.microsoft.com/office/drawing/2014/main" id="{BE589F22-A655-E343-9B4A-22C52DA1A82A}"/>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1298C90B-6F18-D246-96D8-108162D4DA97}"/>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7" name="TextBox 6">
                <a:extLst>
                  <a:ext uri="{FF2B5EF4-FFF2-40B4-BE49-F238E27FC236}">
                    <a16:creationId xmlns:a16="http://schemas.microsoft.com/office/drawing/2014/main" id="{1298C90B-6F18-D246-96D8-108162D4DA97}"/>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E95EB66D-458B-BF4C-AEF2-DEE658F06FDA}"/>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10" name="TextBox 9">
                <a:extLst>
                  <a:ext uri="{FF2B5EF4-FFF2-40B4-BE49-F238E27FC236}">
                    <a16:creationId xmlns:a16="http://schemas.microsoft.com/office/drawing/2014/main" id="{E95EB66D-458B-BF4C-AEF2-DEE658F06FDA}"/>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C99EC264-B5B9-B846-877D-3B618817564D}"/>
                  </a:ext>
                </a:extLst>
              </p:cNvPr>
              <p:cNvSpPr txBox="1"/>
              <p:nvPr/>
            </p:nvSpPr>
            <p:spPr>
              <a:xfrm>
                <a:off x="8075916" y="3988857"/>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11" name="TextBox 10">
                <a:extLst>
                  <a:ext uri="{FF2B5EF4-FFF2-40B4-BE49-F238E27FC236}">
                    <a16:creationId xmlns:a16="http://schemas.microsoft.com/office/drawing/2014/main" id="{C99EC264-B5B9-B846-877D-3B618817564D}"/>
                  </a:ext>
                </a:extLst>
              </p:cNvPr>
              <p:cNvSpPr txBox="1">
                <a:spLocks noRot="1" noChangeAspect="1" noMove="1" noResize="1" noEditPoints="1" noAdjustHandles="1" noChangeArrowheads="1" noChangeShapeType="1" noTextEdit="1"/>
              </p:cNvSpPr>
              <p:nvPr/>
            </p:nvSpPr>
            <p:spPr>
              <a:xfrm>
                <a:off x="8075916" y="3988857"/>
                <a:ext cx="1326132" cy="461665"/>
              </a:xfrm>
              <a:prstGeom prst="rect">
                <a:avLst/>
              </a:prstGeom>
              <a:blipFill>
                <a:blip r:embed="rId5"/>
                <a:stretch>
                  <a:fillRect l="-7692" t="-5405" b="-29730"/>
                </a:stretch>
              </a:blipFill>
            </p:spPr>
            <p:txBody>
              <a:bodyPr/>
              <a:lstStyle/>
              <a:p>
                <a:r>
                  <a:rPr lang="en-US">
                    <a:noFill/>
                  </a:rPr>
                  <a:t> </a:t>
                </a:r>
              </a:p>
            </p:txBody>
          </p:sp>
        </mc:Fallback>
      </mc:AlternateContent>
      <p:sp>
        <p:nvSpPr>
          <p:cNvPr id="12" name="Rectangle 11">
            <a:extLst>
              <a:ext uri="{FF2B5EF4-FFF2-40B4-BE49-F238E27FC236}">
                <a16:creationId xmlns:a16="http://schemas.microsoft.com/office/drawing/2014/main" id="{57EAEA9E-1E32-AF48-9285-80F1DD13D7A7}"/>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13" name="TextBox 12">
                <a:extLst>
                  <a:ext uri="{FF2B5EF4-FFF2-40B4-BE49-F238E27FC236}">
                    <a16:creationId xmlns:a16="http://schemas.microsoft.com/office/drawing/2014/main" id="{4D103EDE-A2DD-7E42-8AA2-6865B5E44C39}"/>
                  </a:ext>
                </a:extLst>
              </p:cNvPr>
              <p:cNvSpPr txBox="1"/>
              <p:nvPr/>
            </p:nvSpPr>
            <p:spPr>
              <a:xfrm>
                <a:off x="832527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13" name="TextBox 12">
                <a:extLst>
                  <a:ext uri="{FF2B5EF4-FFF2-40B4-BE49-F238E27FC236}">
                    <a16:creationId xmlns:a16="http://schemas.microsoft.com/office/drawing/2014/main" id="{4D103EDE-A2DD-7E42-8AA2-6865B5E44C39}"/>
                  </a:ext>
                </a:extLst>
              </p:cNvPr>
              <p:cNvSpPr txBox="1">
                <a:spLocks noRot="1" noChangeAspect="1" noMove="1" noResize="1" noEditPoints="1" noAdjustHandles="1" noChangeArrowheads="1" noChangeShapeType="1" noTextEdit="1"/>
              </p:cNvSpPr>
              <p:nvPr/>
            </p:nvSpPr>
            <p:spPr>
              <a:xfrm>
                <a:off x="8325279" y="2970433"/>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39D0CB2E-6F59-3D4A-A26B-92369820C93E}"/>
                  </a:ext>
                </a:extLst>
              </p:cNvPr>
              <p:cNvSpPr txBox="1"/>
              <p:nvPr/>
            </p:nvSpPr>
            <p:spPr>
              <a:xfrm>
                <a:off x="4816201" y="1885107"/>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4" name="TextBox 13">
                <a:extLst>
                  <a:ext uri="{FF2B5EF4-FFF2-40B4-BE49-F238E27FC236}">
                    <a16:creationId xmlns:a16="http://schemas.microsoft.com/office/drawing/2014/main" id="{39D0CB2E-6F59-3D4A-A26B-92369820C93E}"/>
                  </a:ext>
                </a:extLst>
              </p:cNvPr>
              <p:cNvSpPr txBox="1">
                <a:spLocks noRot="1" noChangeAspect="1" noMove="1" noResize="1" noEditPoints="1" noAdjustHandles="1" noChangeArrowheads="1" noChangeShapeType="1" noTextEdit="1"/>
              </p:cNvSpPr>
              <p:nvPr/>
            </p:nvSpPr>
            <p:spPr>
              <a:xfrm>
                <a:off x="4816201" y="1885107"/>
                <a:ext cx="2429896" cy="461665"/>
              </a:xfrm>
              <a:prstGeom prst="rect">
                <a:avLst/>
              </a:prstGeom>
              <a:blipFill>
                <a:blip r:embed="rId7"/>
                <a:stretch>
                  <a:fillRect l="-3608" t="-5128" b="-2307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Callout 14">
                <a:extLst>
                  <a:ext uri="{FF2B5EF4-FFF2-40B4-BE49-F238E27FC236}">
                    <a16:creationId xmlns:a16="http://schemas.microsoft.com/office/drawing/2014/main" id="{FED2261F-3A69-DA44-98F6-7DDC66687B19}"/>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5" name="Oval Callout 14">
                <a:extLst>
                  <a:ext uri="{FF2B5EF4-FFF2-40B4-BE49-F238E27FC236}">
                    <a16:creationId xmlns:a16="http://schemas.microsoft.com/office/drawing/2014/main" id="{FED2261F-3A69-DA44-98F6-7DDC66687B19}"/>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8"/>
                <a:stretch>
                  <a:fillRect/>
                </a:stretch>
              </a:blipFill>
              <a:ln>
                <a:solidFill>
                  <a:schemeClr val="tx1"/>
                </a:solidFill>
              </a:ln>
            </p:spPr>
            <p:txBody>
              <a:bodyPr/>
              <a:lstStyle/>
              <a:p>
                <a:r>
                  <a:rPr lang="en-US">
                    <a:noFill/>
                  </a:rPr>
                  <a:t> </a:t>
                </a:r>
              </a:p>
            </p:txBody>
          </p:sp>
        </mc:Fallback>
      </mc:AlternateContent>
      <p:sp>
        <p:nvSpPr>
          <p:cNvPr id="17" name="TextBox 16">
            <a:extLst>
              <a:ext uri="{FF2B5EF4-FFF2-40B4-BE49-F238E27FC236}">
                <a16:creationId xmlns:a16="http://schemas.microsoft.com/office/drawing/2014/main" id="{CEB65BB0-2C1D-1049-BB67-C6F788EA2E3F}"/>
              </a:ext>
            </a:extLst>
          </p:cNvPr>
          <p:cNvSpPr txBox="1"/>
          <p:nvPr/>
        </p:nvSpPr>
        <p:spPr>
          <a:xfrm>
            <a:off x="1047700" y="3062765"/>
            <a:ext cx="1585608" cy="461665"/>
          </a:xfrm>
          <a:prstGeom prst="rect">
            <a:avLst/>
          </a:prstGeom>
          <a:noFill/>
        </p:spPr>
        <p:txBody>
          <a:bodyPr wrap="square" rtlCol="0">
            <a:spAutoFit/>
          </a:bodyPr>
          <a:lstStyle/>
          <a:p>
            <a:pPr algn="ctr"/>
            <a:r>
              <a:rPr lang="en-US" sz="2400" b="1" dirty="0"/>
              <a:t>Receiver</a:t>
            </a:r>
          </a:p>
        </p:txBody>
      </p:sp>
      <p:sp>
        <p:nvSpPr>
          <p:cNvPr id="18" name="TextBox 17">
            <a:extLst>
              <a:ext uri="{FF2B5EF4-FFF2-40B4-BE49-F238E27FC236}">
                <a16:creationId xmlns:a16="http://schemas.microsoft.com/office/drawing/2014/main" id="{A60818CA-2ADD-D841-81C7-3694CAACD575}"/>
              </a:ext>
            </a:extLst>
          </p:cNvPr>
          <p:cNvSpPr txBox="1"/>
          <p:nvPr/>
        </p:nvSpPr>
        <p:spPr>
          <a:xfrm>
            <a:off x="9492598" y="3062764"/>
            <a:ext cx="1585608" cy="461665"/>
          </a:xfrm>
          <a:prstGeom prst="rect">
            <a:avLst/>
          </a:prstGeom>
          <a:noFill/>
        </p:spPr>
        <p:txBody>
          <a:bodyPr wrap="square" rtlCol="0">
            <a:spAutoFit/>
          </a:bodyPr>
          <a:lstStyle/>
          <a:p>
            <a:pPr algn="ctr"/>
            <a:r>
              <a:rPr lang="en-US" sz="2400" b="1" dirty="0"/>
              <a:t>Sender</a:t>
            </a:r>
          </a:p>
        </p:txBody>
      </p:sp>
      <p:cxnSp>
        <p:nvCxnSpPr>
          <p:cNvPr id="20" name="Straight Arrow Connector 19">
            <a:extLst>
              <a:ext uri="{FF2B5EF4-FFF2-40B4-BE49-F238E27FC236}">
                <a16:creationId xmlns:a16="http://schemas.microsoft.com/office/drawing/2014/main" id="{49C8C8D1-27B5-574A-BB1E-AEE669DD2DEA}"/>
              </a:ext>
            </a:extLst>
          </p:cNvPr>
          <p:cNvCxnSpPr/>
          <p:nvPr/>
        </p:nvCxnSpPr>
        <p:spPr>
          <a:xfrm>
            <a:off x="4552545" y="2858483"/>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FC4536D-03C9-3A47-96D5-DF747B2975F7}"/>
              </a:ext>
            </a:extLst>
          </p:cNvPr>
          <p:cNvCxnSpPr/>
          <p:nvPr/>
        </p:nvCxnSpPr>
        <p:spPr>
          <a:xfrm flipH="1">
            <a:off x="4552545" y="3196322"/>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Straight Arrow Connector 22">
            <a:extLst>
              <a:ext uri="{FF2B5EF4-FFF2-40B4-BE49-F238E27FC236}">
                <a16:creationId xmlns:a16="http://schemas.microsoft.com/office/drawing/2014/main" id="{6911C9C4-E320-C249-ACF2-ACEC615FE861}"/>
              </a:ext>
            </a:extLst>
          </p:cNvPr>
          <p:cNvCxnSpPr/>
          <p:nvPr/>
        </p:nvCxnSpPr>
        <p:spPr>
          <a:xfrm>
            <a:off x="4552545" y="3536176"/>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4" name="Straight Arrow Connector 23">
            <a:extLst>
              <a:ext uri="{FF2B5EF4-FFF2-40B4-BE49-F238E27FC236}">
                <a16:creationId xmlns:a16="http://schemas.microsoft.com/office/drawing/2014/main" id="{245B140E-C9FD-E841-9F76-4CA070ECC984}"/>
              </a:ext>
            </a:extLst>
          </p:cNvPr>
          <p:cNvCxnSpPr/>
          <p:nvPr/>
        </p:nvCxnSpPr>
        <p:spPr>
          <a:xfrm flipH="1">
            <a:off x="4552545" y="38934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127D3784-D3B1-DC4B-998D-082E59BF0D0B}"/>
                  </a:ext>
                </a:extLst>
              </p:cNvPr>
              <p:cNvSpPr txBox="1"/>
              <p:nvPr/>
            </p:nvSpPr>
            <p:spPr>
              <a:xfrm>
                <a:off x="1673826" y="4727230"/>
                <a:ext cx="9122277" cy="523220"/>
              </a:xfrm>
              <a:prstGeom prst="rect">
                <a:avLst/>
              </a:prstGeom>
              <a:noFill/>
            </p:spPr>
            <p:txBody>
              <a:bodyPr wrap="square" rtlCol="0">
                <a:spAutoFit/>
              </a:bodyPr>
              <a:lstStyle/>
              <a:p>
                <a:pPr algn="ctr"/>
                <a:r>
                  <a:rPr lang="en-US" sz="2800" b="1" dirty="0"/>
                  <a:t>Correctness: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1</m:t>
                        </m:r>
                      </m:sub>
                    </m:sSub>
                  </m:oMath>
                </a14:m>
                <a:r>
                  <a:rPr lang="en-US" sz="2800" dirty="0"/>
                  <a:t> learns </a:t>
                </a:r>
                <a14:m>
                  <m:oMath xmlns:m="http://schemas.openxmlformats.org/officeDocument/2006/math">
                    <m:r>
                      <a:rPr lang="en-US" sz="2800" i="1" dirty="0" smtClean="0">
                        <a:latin typeface="Cambria Math" panose="02040503050406030204" pitchFamily="18" charset="0"/>
                      </a:rPr>
                      <m:t>𝑓</m:t>
                    </m:r>
                    <m:r>
                      <a:rPr lang="en-US" sz="2800" i="1" dirty="0" smtClean="0">
                        <a:latin typeface="Cambria Math" panose="02040503050406030204" pitchFamily="18" charset="0"/>
                      </a:rPr>
                      <m:t>(</m:t>
                    </m:r>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i="1" dirty="0" smtClean="0">
                            <a:latin typeface="Cambria Math" panose="02040503050406030204" pitchFamily="18" charset="0"/>
                          </a:rPr>
                          <m:t>1</m:t>
                        </m:r>
                      </m:sub>
                    </m:sSub>
                    <m:r>
                      <a:rPr lang="en-US" sz="2800" i="1" dirty="0" smtClean="0">
                        <a:latin typeface="Cambria Math" panose="02040503050406030204" pitchFamily="18" charset="0"/>
                      </a:rPr>
                      <m:t>,</m:t>
                    </m:r>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i="1" dirty="0" smtClean="0">
                            <a:latin typeface="Cambria Math" panose="02040503050406030204" pitchFamily="18" charset="0"/>
                          </a:rPr>
                          <m:t>2</m:t>
                        </m:r>
                      </m:sub>
                    </m:sSub>
                    <m:r>
                      <a:rPr lang="en-US" sz="2800" i="1" dirty="0" smtClean="0">
                        <a:latin typeface="Cambria Math" panose="02040503050406030204" pitchFamily="18" charset="0"/>
                      </a:rPr>
                      <m:t>)</m:t>
                    </m:r>
                  </m:oMath>
                </a14:m>
                <a:r>
                  <a:rPr lang="en-US" sz="2800" dirty="0"/>
                  <a:t> at the end of the protocol.</a:t>
                </a:r>
              </a:p>
            </p:txBody>
          </p:sp>
        </mc:Choice>
        <mc:Fallback xmlns="">
          <p:sp>
            <p:nvSpPr>
              <p:cNvPr id="25" name="TextBox 24">
                <a:extLst>
                  <a:ext uri="{FF2B5EF4-FFF2-40B4-BE49-F238E27FC236}">
                    <a16:creationId xmlns:a16="http://schemas.microsoft.com/office/drawing/2014/main" id="{127D3784-D3B1-DC4B-998D-082E59BF0D0B}"/>
                  </a:ext>
                </a:extLst>
              </p:cNvPr>
              <p:cNvSpPr txBox="1">
                <a:spLocks noRot="1" noChangeAspect="1" noMove="1" noResize="1" noEditPoints="1" noAdjustHandles="1" noChangeArrowheads="1" noChangeShapeType="1" noTextEdit="1"/>
              </p:cNvSpPr>
              <p:nvPr/>
            </p:nvSpPr>
            <p:spPr>
              <a:xfrm>
                <a:off x="1673826" y="4727230"/>
                <a:ext cx="9122277" cy="523220"/>
              </a:xfrm>
              <a:prstGeom prst="rect">
                <a:avLst/>
              </a:prstGeom>
              <a:blipFill>
                <a:blip r:embed="rId9"/>
                <a:stretch>
                  <a:fillRect t="-12195" b="-3170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8A097918-AD18-0645-9409-6078B78E9CCD}"/>
                  </a:ext>
                </a:extLst>
              </p:cNvPr>
              <p:cNvSpPr txBox="1"/>
              <p:nvPr/>
            </p:nvSpPr>
            <p:spPr>
              <a:xfrm>
                <a:off x="1683552" y="5371567"/>
                <a:ext cx="9122277" cy="523220"/>
              </a:xfrm>
              <a:prstGeom prst="rect">
                <a:avLst/>
              </a:prstGeom>
              <a:noFill/>
            </p:spPr>
            <p:txBody>
              <a:bodyPr wrap="square" rtlCol="0">
                <a:spAutoFit/>
              </a:bodyPr>
              <a:lstStyle/>
              <a:p>
                <a:pPr algn="ctr"/>
                <a:r>
                  <a:rPr lang="en-US" sz="2800" b="1" dirty="0"/>
                  <a:t>Receiver Security: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2</m:t>
                        </m:r>
                      </m:sub>
                    </m:sSub>
                  </m:oMath>
                </a14:m>
                <a:r>
                  <a:rPr lang="en-US" sz="2800" dirty="0"/>
                  <a:t> learns no information about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i="1" dirty="0" smtClean="0">
                            <a:latin typeface="Cambria Math" panose="02040503050406030204" pitchFamily="18" charset="0"/>
                          </a:rPr>
                          <m:t>1</m:t>
                        </m:r>
                      </m:sub>
                    </m:sSub>
                  </m:oMath>
                </a14:m>
                <a:r>
                  <a:rPr lang="en-US" sz="2800" dirty="0"/>
                  <a:t>.</a:t>
                </a:r>
              </a:p>
            </p:txBody>
          </p:sp>
        </mc:Choice>
        <mc:Fallback xmlns="">
          <p:sp>
            <p:nvSpPr>
              <p:cNvPr id="26" name="TextBox 25">
                <a:extLst>
                  <a:ext uri="{FF2B5EF4-FFF2-40B4-BE49-F238E27FC236}">
                    <a16:creationId xmlns:a16="http://schemas.microsoft.com/office/drawing/2014/main" id="{8A097918-AD18-0645-9409-6078B78E9CCD}"/>
                  </a:ext>
                </a:extLst>
              </p:cNvPr>
              <p:cNvSpPr txBox="1">
                <a:spLocks noRot="1" noChangeAspect="1" noMove="1" noResize="1" noEditPoints="1" noAdjustHandles="1" noChangeArrowheads="1" noChangeShapeType="1" noTextEdit="1"/>
              </p:cNvSpPr>
              <p:nvPr/>
            </p:nvSpPr>
            <p:spPr>
              <a:xfrm>
                <a:off x="1683552" y="5371567"/>
                <a:ext cx="9122277" cy="523220"/>
              </a:xfrm>
              <a:prstGeom prst="rect">
                <a:avLst/>
              </a:prstGeom>
              <a:blipFill>
                <a:blip r:embed="rId10"/>
                <a:stretch>
                  <a:fillRect t="-11905" b="-285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BAA3433B-8210-C147-BDE8-9DD25665850F}"/>
                  </a:ext>
                </a:extLst>
              </p:cNvPr>
              <p:cNvSpPr txBox="1"/>
              <p:nvPr/>
            </p:nvSpPr>
            <p:spPr>
              <a:xfrm>
                <a:off x="787474" y="6012541"/>
                <a:ext cx="10894979" cy="523220"/>
              </a:xfrm>
              <a:prstGeom prst="rect">
                <a:avLst/>
              </a:prstGeom>
              <a:noFill/>
            </p:spPr>
            <p:txBody>
              <a:bodyPr wrap="square" rtlCol="0">
                <a:spAutoFit/>
              </a:bodyPr>
              <a:lstStyle/>
              <a:p>
                <a:pPr algn="ctr"/>
                <a:r>
                  <a:rPr lang="en-US" sz="2800" b="1" dirty="0"/>
                  <a:t>Sender Security: </a:t>
                </a:r>
                <a14:m>
                  <m:oMath xmlns:m="http://schemas.openxmlformats.org/officeDocument/2006/math">
                    <m:sSub>
                      <m:sSubPr>
                        <m:ctrlPr>
                          <a:rPr lang="en-US" sz="2800" i="1" smtClean="0">
                            <a:latin typeface="Cambria Math" panose="02040503050406030204" pitchFamily="18" charset="0"/>
                          </a:rPr>
                        </m:ctrlPr>
                      </m:sSubPr>
                      <m:e>
                        <m:r>
                          <a:rPr lang="en-US" sz="2800" b="0" i="1" smtClean="0">
                            <a:latin typeface="Cambria Math" panose="02040503050406030204" pitchFamily="18" charset="0"/>
                          </a:rPr>
                          <m:t>𝑃</m:t>
                        </m:r>
                      </m:e>
                      <m:sub>
                        <m:r>
                          <a:rPr lang="en-US" sz="2800" b="0" i="1" smtClean="0">
                            <a:latin typeface="Cambria Math" panose="02040503050406030204" pitchFamily="18" charset="0"/>
                          </a:rPr>
                          <m:t>1</m:t>
                        </m:r>
                      </m:sub>
                    </m:sSub>
                  </m:oMath>
                </a14:m>
                <a:r>
                  <a:rPr lang="en-US" sz="2800" dirty="0"/>
                  <a:t> learns no information about </a:t>
                </a:r>
                <a14:m>
                  <m:oMath xmlns:m="http://schemas.openxmlformats.org/officeDocument/2006/math">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b="0" i="1" dirty="0" smtClean="0">
                            <a:latin typeface="Cambria Math" panose="02040503050406030204" pitchFamily="18" charset="0"/>
                          </a:rPr>
                          <m:t>2</m:t>
                        </m:r>
                      </m:sub>
                    </m:sSub>
                  </m:oMath>
                </a14:m>
                <a:r>
                  <a:rPr lang="en-US" sz="2800" dirty="0"/>
                  <a:t> apart from </a:t>
                </a:r>
                <a14:m>
                  <m:oMath xmlns:m="http://schemas.openxmlformats.org/officeDocument/2006/math">
                    <m:r>
                      <a:rPr lang="en-US" sz="2800" i="1" dirty="0" smtClean="0">
                        <a:latin typeface="Cambria Math" panose="02040503050406030204" pitchFamily="18" charset="0"/>
                      </a:rPr>
                      <m:t>𝑓</m:t>
                    </m:r>
                    <m:r>
                      <a:rPr lang="en-US" sz="2800" i="1" dirty="0" smtClean="0">
                        <a:latin typeface="Cambria Math" panose="02040503050406030204" pitchFamily="18" charset="0"/>
                      </a:rPr>
                      <m:t>(</m:t>
                    </m:r>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i="1" dirty="0" smtClean="0">
                            <a:latin typeface="Cambria Math" panose="02040503050406030204" pitchFamily="18" charset="0"/>
                          </a:rPr>
                          <m:t>1</m:t>
                        </m:r>
                      </m:sub>
                    </m:sSub>
                    <m:r>
                      <a:rPr lang="en-US" sz="2800" i="1" dirty="0" smtClean="0">
                        <a:latin typeface="Cambria Math" panose="02040503050406030204" pitchFamily="18" charset="0"/>
                      </a:rPr>
                      <m:t>,</m:t>
                    </m:r>
                    <m:sSub>
                      <m:sSubPr>
                        <m:ctrlPr>
                          <a:rPr lang="en-US" sz="2800" i="1" dirty="0" smtClean="0">
                            <a:latin typeface="Cambria Math" panose="02040503050406030204" pitchFamily="18" charset="0"/>
                          </a:rPr>
                        </m:ctrlPr>
                      </m:sSubPr>
                      <m:e>
                        <m:r>
                          <a:rPr lang="en-US" sz="2800" i="1" dirty="0" smtClean="0">
                            <a:latin typeface="Cambria Math" panose="02040503050406030204" pitchFamily="18" charset="0"/>
                          </a:rPr>
                          <m:t>𝑥</m:t>
                        </m:r>
                      </m:e>
                      <m:sub>
                        <m:r>
                          <a:rPr lang="en-US" sz="2800" i="1" dirty="0" smtClean="0">
                            <a:latin typeface="Cambria Math" panose="02040503050406030204" pitchFamily="18" charset="0"/>
                          </a:rPr>
                          <m:t>2</m:t>
                        </m:r>
                      </m:sub>
                    </m:sSub>
                    <m:r>
                      <a:rPr lang="en-US" sz="2800" i="1" dirty="0" smtClean="0">
                        <a:latin typeface="Cambria Math" panose="02040503050406030204" pitchFamily="18" charset="0"/>
                      </a:rPr>
                      <m:t>)</m:t>
                    </m:r>
                  </m:oMath>
                </a14:m>
                <a:r>
                  <a:rPr lang="en-US" sz="2800" dirty="0"/>
                  <a:t>.</a:t>
                </a:r>
              </a:p>
            </p:txBody>
          </p:sp>
        </mc:Choice>
        <mc:Fallback xmlns="">
          <p:sp>
            <p:nvSpPr>
              <p:cNvPr id="27" name="TextBox 26">
                <a:extLst>
                  <a:ext uri="{FF2B5EF4-FFF2-40B4-BE49-F238E27FC236}">
                    <a16:creationId xmlns:a16="http://schemas.microsoft.com/office/drawing/2014/main" id="{BAA3433B-8210-C147-BDE8-9DD25665850F}"/>
                  </a:ext>
                </a:extLst>
              </p:cNvPr>
              <p:cNvSpPr txBox="1">
                <a:spLocks noRot="1" noChangeAspect="1" noMove="1" noResize="1" noEditPoints="1" noAdjustHandles="1" noChangeArrowheads="1" noChangeShapeType="1" noTextEdit="1"/>
              </p:cNvSpPr>
              <p:nvPr/>
            </p:nvSpPr>
            <p:spPr>
              <a:xfrm>
                <a:off x="787474" y="6012541"/>
                <a:ext cx="10894979" cy="523220"/>
              </a:xfrm>
              <a:prstGeom prst="rect">
                <a:avLst/>
              </a:prstGeom>
              <a:blipFill>
                <a:blip r:embed="rId11"/>
                <a:stretch>
                  <a:fillRect l="-233" t="-9302" r="-233" b="-27907"/>
                </a:stretch>
              </a:blipFill>
            </p:spPr>
            <p:txBody>
              <a:bodyPr/>
              <a:lstStyle/>
              <a:p>
                <a:r>
                  <a:rPr lang="en-US">
                    <a:noFill/>
                  </a:rPr>
                  <a:t> </a:t>
                </a:r>
              </a:p>
            </p:txBody>
          </p:sp>
        </mc:Fallback>
      </mc:AlternateContent>
      <p:sp>
        <p:nvSpPr>
          <p:cNvPr id="28" name="Oval Callout 27">
            <a:extLst>
              <a:ext uri="{FF2B5EF4-FFF2-40B4-BE49-F238E27FC236}">
                <a16:creationId xmlns:a16="http://schemas.microsoft.com/office/drawing/2014/main" id="{B5652440-72A5-4140-9F8B-2B1F5C608ADB}"/>
              </a:ext>
            </a:extLst>
          </p:cNvPr>
          <p:cNvSpPr/>
          <p:nvPr/>
        </p:nvSpPr>
        <p:spPr>
          <a:xfrm>
            <a:off x="8151410" y="1452162"/>
            <a:ext cx="2926796" cy="914400"/>
          </a:xfrm>
          <a:prstGeom prst="wedgeEllipseCallout">
            <a:avLst>
              <a:gd name="adj1" fmla="val -89316"/>
              <a:gd name="adj2" fmla="val 92660"/>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Minimize Round Complexity</a:t>
            </a:r>
          </a:p>
        </p:txBody>
      </p:sp>
      <p:sp>
        <p:nvSpPr>
          <p:cNvPr id="21" name="Oval Callout 20">
            <a:extLst>
              <a:ext uri="{FF2B5EF4-FFF2-40B4-BE49-F238E27FC236}">
                <a16:creationId xmlns:a16="http://schemas.microsoft.com/office/drawing/2014/main" id="{92D882AF-1E31-1847-BFC5-039FFDE4C104}"/>
              </a:ext>
            </a:extLst>
          </p:cNvPr>
          <p:cNvSpPr/>
          <p:nvPr/>
        </p:nvSpPr>
        <p:spPr>
          <a:xfrm>
            <a:off x="30480" y="3937727"/>
            <a:ext cx="2526387" cy="914400"/>
          </a:xfrm>
          <a:prstGeom prst="wedgeEllipseCallout">
            <a:avLst>
              <a:gd name="adj1" fmla="val 8006"/>
              <a:gd name="adj2" fmla="val 43429"/>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Malicious Adversaries</a:t>
            </a:r>
          </a:p>
        </p:txBody>
      </p:sp>
    </p:spTree>
    <p:extLst>
      <p:ext uri="{BB962C8B-B14F-4D97-AF65-F5344CB8AC3E}">
        <p14:creationId xmlns:p14="http://schemas.microsoft.com/office/powerpoint/2010/main" val="8059974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3"/>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2"/>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4"/>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5"/>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7"/>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nodeType="clickEffect">
                                  <p:stCondLst>
                                    <p:cond delay="0"/>
                                  </p:stCondLst>
                                  <p:childTnLst>
                                    <p:set>
                                      <p:cBhvr>
                                        <p:cTn id="36" dur="1" fill="hold">
                                          <p:stCondLst>
                                            <p:cond delay="0"/>
                                          </p:stCondLst>
                                        </p:cTn>
                                        <p:tgtEl>
                                          <p:spTgt spid="20"/>
                                        </p:tgtEl>
                                        <p:attrNameLst>
                                          <p:attrName>style.visibility</p:attrName>
                                        </p:attrNameLst>
                                      </p:cBhvr>
                                      <p:to>
                                        <p:strVal val="visible"/>
                                      </p:to>
                                    </p:set>
                                    <p:animEffect transition="in" filter="wipe(left)">
                                      <p:cBhvr>
                                        <p:cTn id="37" dur="500"/>
                                        <p:tgtEl>
                                          <p:spTgt spid="20"/>
                                        </p:tgtEl>
                                      </p:cBhvr>
                                    </p:animEffect>
                                  </p:childTnLst>
                                </p:cTn>
                              </p:par>
                            </p:childTnLst>
                          </p:cTn>
                        </p:par>
                        <p:par>
                          <p:cTn id="38" fill="hold">
                            <p:stCondLst>
                              <p:cond delay="500"/>
                            </p:stCondLst>
                            <p:childTnLst>
                              <p:par>
                                <p:cTn id="39" presetID="22" presetClass="entr" presetSubtype="2" fill="hold" nodeType="after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right)">
                                      <p:cBhvr>
                                        <p:cTn id="41" dur="500"/>
                                        <p:tgtEl>
                                          <p:spTgt spid="22"/>
                                        </p:tgtEl>
                                      </p:cBhvr>
                                    </p:animEffect>
                                  </p:childTnLst>
                                </p:cTn>
                              </p:par>
                            </p:childTnLst>
                          </p:cTn>
                        </p:par>
                        <p:par>
                          <p:cTn id="42" fill="hold">
                            <p:stCondLst>
                              <p:cond delay="1000"/>
                            </p:stCondLst>
                            <p:childTnLst>
                              <p:par>
                                <p:cTn id="43" presetID="22" presetClass="entr" presetSubtype="8" fill="hold" nodeType="after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wipe(left)">
                                      <p:cBhvr>
                                        <p:cTn id="45" dur="500"/>
                                        <p:tgtEl>
                                          <p:spTgt spid="23"/>
                                        </p:tgtEl>
                                      </p:cBhvr>
                                    </p:animEffect>
                                  </p:childTnLst>
                                </p:cTn>
                              </p:par>
                            </p:childTnLst>
                          </p:cTn>
                        </p:par>
                        <p:par>
                          <p:cTn id="46" fill="hold">
                            <p:stCondLst>
                              <p:cond delay="1500"/>
                            </p:stCondLst>
                            <p:childTnLst>
                              <p:par>
                                <p:cTn id="47" presetID="22" presetClass="entr" presetSubtype="2" fill="hold" nodeType="afterEffect">
                                  <p:stCondLst>
                                    <p:cond delay="0"/>
                                  </p:stCondLst>
                                  <p:childTnLst>
                                    <p:set>
                                      <p:cBhvr>
                                        <p:cTn id="48" dur="1" fill="hold">
                                          <p:stCondLst>
                                            <p:cond delay="0"/>
                                          </p:stCondLst>
                                        </p:cTn>
                                        <p:tgtEl>
                                          <p:spTgt spid="24"/>
                                        </p:tgtEl>
                                        <p:attrNameLst>
                                          <p:attrName>style.visibility</p:attrName>
                                        </p:attrNameLst>
                                      </p:cBhvr>
                                      <p:to>
                                        <p:strVal val="visible"/>
                                      </p:to>
                                    </p:set>
                                    <p:animEffect transition="in" filter="wipe(right)">
                                      <p:cBhvr>
                                        <p:cTn id="49" dur="500"/>
                                        <p:tgtEl>
                                          <p:spTgt spid="2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25"/>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1" presetClass="entr" presetSubtype="0" fill="hold" grpId="0" nodeType="clickEffect">
                                  <p:stCondLst>
                                    <p:cond delay="0"/>
                                  </p:stCondLst>
                                  <p:childTnLst>
                                    <p:set>
                                      <p:cBhvr>
                                        <p:cTn id="57" dur="1" fill="hold">
                                          <p:stCondLst>
                                            <p:cond delay="0"/>
                                          </p:stCondLst>
                                        </p:cTn>
                                        <p:tgtEl>
                                          <p:spTgt spid="26"/>
                                        </p:tgtEl>
                                        <p:attrNameLst>
                                          <p:attrName>style.visibility</p:attrName>
                                        </p:attrNameLst>
                                      </p:cBhvr>
                                      <p:to>
                                        <p:strVal val="visible"/>
                                      </p:to>
                                    </p:set>
                                  </p:childTnLst>
                                </p:cTn>
                              </p:par>
                            </p:childTnLst>
                          </p:cTn>
                        </p:par>
                      </p:childTnLst>
                    </p:cTn>
                  </p:par>
                  <p:par>
                    <p:cTn id="58" fill="hold">
                      <p:stCondLst>
                        <p:cond delay="indefinite"/>
                      </p:stCondLst>
                      <p:childTnLst>
                        <p:par>
                          <p:cTn id="59" fill="hold">
                            <p:stCondLst>
                              <p:cond delay="0"/>
                            </p:stCondLst>
                            <p:childTnLst>
                              <p:par>
                                <p:cTn id="60" presetID="1" presetClass="entr" presetSubtype="0" fill="hold" grpId="0" nodeType="clickEffect">
                                  <p:stCondLst>
                                    <p:cond delay="0"/>
                                  </p:stCondLst>
                                  <p:childTnLst>
                                    <p:set>
                                      <p:cBhvr>
                                        <p:cTn id="61" dur="1" fill="hold">
                                          <p:stCondLst>
                                            <p:cond delay="0"/>
                                          </p:stCondLst>
                                        </p:cTn>
                                        <p:tgtEl>
                                          <p:spTgt spid="27"/>
                                        </p:tgtEl>
                                        <p:attrNameLst>
                                          <p:attrName>style.visibility</p:attrName>
                                        </p:attrNameLst>
                                      </p:cBhvr>
                                      <p:to>
                                        <p:strVal val="visible"/>
                                      </p:to>
                                    </p:se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21"/>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2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p:bldP spid="10" grpId="0"/>
      <p:bldP spid="11" grpId="0"/>
      <p:bldP spid="12" grpId="0" animBg="1"/>
      <p:bldP spid="13" grpId="0"/>
      <p:bldP spid="14" grpId="0" animBg="1"/>
      <p:bldP spid="15" grpId="0" animBg="1"/>
      <p:bldP spid="17" grpId="0"/>
      <p:bldP spid="18" grpId="0"/>
      <p:bldP spid="25" grpId="0"/>
      <p:bldP spid="26" grpId="0"/>
      <p:bldP spid="27" grpId="0"/>
      <p:bldP spid="28" grpId="0" animBg="1"/>
      <p:bldP spid="21"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a:bodyPr>
          <a:lstStyle/>
          <a:p>
            <a:pPr algn="ctr"/>
            <a:r>
              <a:rPr lang="en-US" dirty="0"/>
              <a:t>Reusable Two-sided NISC</a:t>
            </a:r>
            <a:br>
              <a:rPr lang="en-US" dirty="0"/>
            </a:br>
            <a:r>
              <a:rPr lang="en-US" sz="2400" dirty="0"/>
              <a:t>[</a:t>
            </a:r>
            <a:r>
              <a:rPr lang="en-US" sz="2400" dirty="0" err="1"/>
              <a:t>Ishai</a:t>
            </a:r>
            <a:r>
              <a:rPr lang="en-US" sz="2400" dirty="0"/>
              <a:t>-Khurana-</a:t>
            </a:r>
            <a:r>
              <a:rPr lang="en-US" sz="2400" dirty="0" err="1"/>
              <a:t>Sahai</a:t>
            </a:r>
            <a:r>
              <a:rPr lang="en-US" sz="2400" dirty="0"/>
              <a:t>-Srinivasan 23]</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326132" cy="461665"/>
              </a:xfrm>
              <a:prstGeom prst="rect">
                <a:avLst/>
              </a:prstGeom>
              <a:blipFill>
                <a:blip r:embed="rId5"/>
                <a:stretch>
                  <a:fillRect l="-6667" t="-5405" b="-29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325279" y="2970430"/>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325279" y="2970430"/>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676447" y="1874484"/>
                <a:ext cx="2508251"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1</m:t>
                        </m:r>
                      </m:sub>
                    </m:sSub>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676447" y="1874484"/>
                <a:ext cx="2508251" cy="461665"/>
              </a:xfrm>
              <a:prstGeom prst="rect">
                <a:avLst/>
              </a:prstGeom>
              <a:blipFill>
                <a:blip r:embed="rId7"/>
                <a:stretch>
                  <a:fillRect l="-3500" t="-7895" b="-2368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8"/>
                <a:stretch>
                  <a:fillRect/>
                </a:stretch>
              </a:blipFill>
              <a:ln>
                <a:solidFill>
                  <a:schemeClr val="tx1"/>
                </a:solidFill>
              </a:ln>
            </p:spPr>
            <p:txBody>
              <a:bodyPr/>
              <a:lstStyle/>
              <a:p>
                <a:r>
                  <a:rPr lang="en-US">
                    <a:noFill/>
                  </a:rPr>
                  <a:t> </a:t>
                </a:r>
              </a:p>
            </p:txBody>
          </p:sp>
        </mc:Fallback>
      </mc:AlternateContent>
      <p:sp>
        <p:nvSpPr>
          <p:cNvPr id="20" name="Oval Callout 19">
            <a:extLst>
              <a:ext uri="{FF2B5EF4-FFF2-40B4-BE49-F238E27FC236}">
                <a16:creationId xmlns:a16="http://schemas.microsoft.com/office/drawing/2014/main" id="{03F9BC24-C3A9-D540-BDBE-768AC7D5F086}"/>
              </a:ext>
            </a:extLst>
          </p:cNvPr>
          <p:cNvSpPr/>
          <p:nvPr/>
        </p:nvSpPr>
        <p:spPr>
          <a:xfrm>
            <a:off x="7385851" y="1562364"/>
            <a:ext cx="3492594" cy="914400"/>
          </a:xfrm>
          <a:prstGeom prst="wedgeEllipseCallout">
            <a:avLst>
              <a:gd name="adj1" fmla="val -41884"/>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Does not depend on the function</a:t>
            </a:r>
          </a:p>
        </p:txBody>
      </p:sp>
      <p:cxnSp>
        <p:nvCxnSpPr>
          <p:cNvPr id="24" name="Straight Arrow Connector 23">
            <a:extLst>
              <a:ext uri="{FF2B5EF4-FFF2-40B4-BE49-F238E27FC236}">
                <a16:creationId xmlns:a16="http://schemas.microsoft.com/office/drawing/2014/main" id="{ED25B843-CD54-0B47-B6B3-3CA41DC1A51F}"/>
              </a:ext>
            </a:extLst>
          </p:cNvPr>
          <p:cNvCxnSpPr>
            <a:cxnSpLocks/>
          </p:cNvCxnSpPr>
          <p:nvPr/>
        </p:nvCxnSpPr>
        <p:spPr>
          <a:xfrm>
            <a:off x="4462058" y="3035388"/>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2EC92E1-A80B-D64E-B706-4F6C882809FE}"/>
                  </a:ext>
                </a:extLst>
              </p:cNvPr>
              <p:cNvSpPr txBox="1"/>
              <p:nvPr/>
            </p:nvSpPr>
            <p:spPr>
              <a:xfrm>
                <a:off x="4261981" y="24745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25" name="TextBox 24">
                <a:extLst>
                  <a:ext uri="{FF2B5EF4-FFF2-40B4-BE49-F238E27FC236}">
                    <a16:creationId xmlns:a16="http://schemas.microsoft.com/office/drawing/2014/main" id="{22EC92E1-A80B-D64E-B706-4F6C882809FE}"/>
                  </a:ext>
                </a:extLst>
              </p:cNvPr>
              <p:cNvSpPr txBox="1">
                <a:spLocks noRot="1" noChangeAspect="1" noMove="1" noResize="1" noEditPoints="1" noAdjustHandles="1" noChangeArrowheads="1" noChangeShapeType="1" noTextEdit="1"/>
              </p:cNvSpPr>
              <p:nvPr/>
            </p:nvSpPr>
            <p:spPr>
              <a:xfrm>
                <a:off x="4261981" y="2474578"/>
                <a:ext cx="1381328" cy="461665"/>
              </a:xfrm>
              <a:prstGeom prst="rect">
                <a:avLst/>
              </a:prstGeom>
              <a:blipFill>
                <a:blip r:embed="rId9"/>
                <a:stretch>
                  <a:fillRect b="-8108"/>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B35032AC-1339-834B-9330-0CE0FB2BF987}"/>
              </a:ext>
            </a:extLst>
          </p:cNvPr>
          <p:cNvCxnSpPr>
            <a:cxnSpLocks/>
          </p:cNvCxnSpPr>
          <p:nvPr/>
        </p:nvCxnSpPr>
        <p:spPr>
          <a:xfrm>
            <a:off x="6595193" y="3034734"/>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21F015-5544-B841-B271-74C8A9E45F7A}"/>
                  </a:ext>
                </a:extLst>
              </p:cNvPr>
              <p:cNvSpPr txBox="1"/>
              <p:nvPr/>
            </p:nvSpPr>
            <p:spPr>
              <a:xfrm>
                <a:off x="6395116" y="2473924"/>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27" name="TextBox 26">
                <a:extLst>
                  <a:ext uri="{FF2B5EF4-FFF2-40B4-BE49-F238E27FC236}">
                    <a16:creationId xmlns:a16="http://schemas.microsoft.com/office/drawing/2014/main" id="{8E21F015-5544-B841-B271-74C8A9E45F7A}"/>
                  </a:ext>
                </a:extLst>
              </p:cNvPr>
              <p:cNvSpPr txBox="1">
                <a:spLocks noRot="1" noChangeAspect="1" noMove="1" noResize="1" noEditPoints="1" noAdjustHandles="1" noChangeArrowheads="1" noChangeShapeType="1" noTextEdit="1"/>
              </p:cNvSpPr>
              <p:nvPr/>
            </p:nvSpPr>
            <p:spPr>
              <a:xfrm>
                <a:off x="6395116" y="2473924"/>
                <a:ext cx="1381328" cy="470578"/>
              </a:xfrm>
              <a:prstGeom prst="rect">
                <a:avLst/>
              </a:prstGeom>
              <a:blipFill>
                <a:blip r:embed="rId10"/>
                <a:stretch>
                  <a:fillRect b="-5263"/>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F1C2AFF-AF1C-0941-BDCA-4A518C933FBA}"/>
              </a:ext>
            </a:extLst>
          </p:cNvPr>
          <p:cNvCxnSpPr>
            <a:cxnSpLocks/>
          </p:cNvCxnSpPr>
          <p:nvPr/>
        </p:nvCxnSpPr>
        <p:spPr>
          <a:xfrm>
            <a:off x="4462058" y="3772603"/>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B8C1548-7B3D-1E45-AB2E-E4974ED42747}"/>
                  </a:ext>
                </a:extLst>
              </p:cNvPr>
              <p:cNvSpPr txBox="1"/>
              <p:nvPr/>
            </p:nvSpPr>
            <p:spPr>
              <a:xfrm>
                <a:off x="4261981" y="3211793"/>
                <a:ext cx="1381328" cy="4668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m:oMathPara>
                </a14:m>
                <a:endParaRPr lang="en-US" sz="2400" dirty="0"/>
              </a:p>
            </p:txBody>
          </p:sp>
        </mc:Choice>
        <mc:Fallback xmlns="">
          <p:sp>
            <p:nvSpPr>
              <p:cNvPr id="34" name="TextBox 33">
                <a:extLst>
                  <a:ext uri="{FF2B5EF4-FFF2-40B4-BE49-F238E27FC236}">
                    <a16:creationId xmlns:a16="http://schemas.microsoft.com/office/drawing/2014/main" id="{BB8C1548-7B3D-1E45-AB2E-E4974ED42747}"/>
                  </a:ext>
                </a:extLst>
              </p:cNvPr>
              <p:cNvSpPr txBox="1">
                <a:spLocks noRot="1" noChangeAspect="1" noMove="1" noResize="1" noEditPoints="1" noAdjustHandles="1" noChangeArrowheads="1" noChangeShapeType="1" noTextEdit="1"/>
              </p:cNvSpPr>
              <p:nvPr/>
            </p:nvSpPr>
            <p:spPr>
              <a:xfrm>
                <a:off x="4261981" y="3211793"/>
                <a:ext cx="1381328" cy="466859"/>
              </a:xfrm>
              <a:prstGeom prst="rect">
                <a:avLst/>
              </a:prstGeom>
              <a:blipFill>
                <a:blip r:embed="rId11"/>
                <a:stretch>
                  <a:fillRect l="-1852" r="-926" b="-13158"/>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6195C792-D976-9C4C-986D-72205D871383}"/>
              </a:ext>
            </a:extLst>
          </p:cNvPr>
          <p:cNvCxnSpPr>
            <a:cxnSpLocks/>
          </p:cNvCxnSpPr>
          <p:nvPr/>
        </p:nvCxnSpPr>
        <p:spPr>
          <a:xfrm>
            <a:off x="6595193" y="3771949"/>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014AB7B-D825-094C-AFBE-EC12A015CC06}"/>
                  </a:ext>
                </a:extLst>
              </p:cNvPr>
              <p:cNvSpPr txBox="1"/>
              <p:nvPr/>
            </p:nvSpPr>
            <p:spPr>
              <a:xfrm>
                <a:off x="6395116" y="3211139"/>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m:oMathPara>
                </a14:m>
                <a:endParaRPr lang="en-US" sz="2400" dirty="0"/>
              </a:p>
            </p:txBody>
          </p:sp>
        </mc:Choice>
        <mc:Fallback xmlns="">
          <p:sp>
            <p:nvSpPr>
              <p:cNvPr id="36" name="TextBox 35">
                <a:extLst>
                  <a:ext uri="{FF2B5EF4-FFF2-40B4-BE49-F238E27FC236}">
                    <a16:creationId xmlns:a16="http://schemas.microsoft.com/office/drawing/2014/main" id="{B014AB7B-D825-094C-AFBE-EC12A015CC06}"/>
                  </a:ext>
                </a:extLst>
              </p:cNvPr>
              <p:cNvSpPr txBox="1">
                <a:spLocks noRot="1" noChangeAspect="1" noMove="1" noResize="1" noEditPoints="1" noAdjustHandles="1" noChangeArrowheads="1" noChangeShapeType="1" noTextEdit="1"/>
              </p:cNvSpPr>
              <p:nvPr/>
            </p:nvSpPr>
            <p:spPr>
              <a:xfrm>
                <a:off x="6395116" y="3211139"/>
                <a:ext cx="1381328" cy="470578"/>
              </a:xfrm>
              <a:prstGeom prst="rect">
                <a:avLst/>
              </a:prstGeom>
              <a:blipFill>
                <a:blip r:embed="rId12"/>
                <a:stretch>
                  <a:fillRect l="-1852" r="-926"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Callout 37">
                <a:extLst>
                  <a:ext uri="{FF2B5EF4-FFF2-40B4-BE49-F238E27FC236}">
                    <a16:creationId xmlns:a16="http://schemas.microsoft.com/office/drawing/2014/main" id="{D79F2D40-D5D2-C348-8F5C-84B8CDADBD60}"/>
                  </a:ext>
                </a:extLst>
              </p:cNvPr>
              <p:cNvSpPr/>
              <p:nvPr/>
            </p:nvSpPr>
            <p:spPr>
              <a:xfrm>
                <a:off x="8988639" y="1690685"/>
                <a:ext cx="2235459" cy="914400"/>
              </a:xfrm>
              <a:prstGeom prst="wedgeEllipseCallout">
                <a:avLst>
                  <a:gd name="adj1" fmla="val -45719"/>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38" name="Oval Callout 37">
                <a:extLst>
                  <a:ext uri="{FF2B5EF4-FFF2-40B4-BE49-F238E27FC236}">
                    <a16:creationId xmlns:a16="http://schemas.microsoft.com/office/drawing/2014/main" id="{D79F2D40-D5D2-C348-8F5C-84B8CDADBD60}"/>
                  </a:ext>
                </a:extLst>
              </p:cNvPr>
              <p:cNvSpPr>
                <a:spLocks noRot="1" noChangeAspect="1" noMove="1" noResize="1" noEditPoints="1" noAdjustHandles="1" noChangeArrowheads="1" noChangeShapeType="1" noTextEdit="1"/>
              </p:cNvSpPr>
              <p:nvPr/>
            </p:nvSpPr>
            <p:spPr>
              <a:xfrm>
                <a:off x="8988639" y="1690685"/>
                <a:ext cx="2235459" cy="914400"/>
              </a:xfrm>
              <a:prstGeom prst="wedgeEllipseCallout">
                <a:avLst>
                  <a:gd name="adj1" fmla="val -45719"/>
                  <a:gd name="adj2" fmla="val 67128"/>
                </a:avLst>
              </a:prstGeom>
              <a:blipFill>
                <a:blip r:embed="rId13"/>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88281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9"/>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nodeType="clickEffect">
                                  <p:stCondLst>
                                    <p:cond delay="0"/>
                                  </p:stCondLst>
                                  <p:childTnLst>
                                    <p:set>
                                      <p:cBhvr>
                                        <p:cTn id="20" dur="1" fill="hold">
                                          <p:stCondLst>
                                            <p:cond delay="0"/>
                                          </p:stCondLst>
                                        </p:cTn>
                                        <p:tgtEl>
                                          <p:spTgt spid="24"/>
                                        </p:tgtEl>
                                        <p:attrNameLst>
                                          <p:attrName>style.visibility</p:attrName>
                                        </p:attrNameLst>
                                      </p:cBhvr>
                                      <p:to>
                                        <p:strVal val="visible"/>
                                      </p:to>
                                    </p:set>
                                    <p:animEffect transition="in" filter="wipe(left)">
                                      <p:cBhvr>
                                        <p:cTn id="21" dur="500"/>
                                        <p:tgtEl>
                                          <p:spTgt spid="24"/>
                                        </p:tgtEl>
                                      </p:cBhvr>
                                    </p:animEffect>
                                  </p:childTnLst>
                                </p:cTn>
                              </p:par>
                              <p:par>
                                <p:cTn id="22" presetID="22" presetClass="entr" presetSubtype="2" fill="hold" nodeType="withEffect">
                                  <p:stCondLst>
                                    <p:cond delay="0"/>
                                  </p:stCondLst>
                                  <p:childTnLst>
                                    <p:set>
                                      <p:cBhvr>
                                        <p:cTn id="23" dur="1" fill="hold">
                                          <p:stCondLst>
                                            <p:cond delay="0"/>
                                          </p:stCondLst>
                                        </p:cTn>
                                        <p:tgtEl>
                                          <p:spTgt spid="26"/>
                                        </p:tgtEl>
                                        <p:attrNameLst>
                                          <p:attrName>style.visibility</p:attrName>
                                        </p:attrNameLst>
                                      </p:cBhvr>
                                      <p:to>
                                        <p:strVal val="visible"/>
                                      </p:to>
                                    </p:set>
                                    <p:animEffect transition="in" filter="wipe(right)">
                                      <p:cBhvr>
                                        <p:cTn id="24" dur="500"/>
                                        <p:tgtEl>
                                          <p:spTgt spid="26"/>
                                        </p:tgtEl>
                                      </p:cBhvr>
                                    </p:animEffect>
                                  </p:childTnLst>
                                </p:cTn>
                              </p:par>
                            </p:childTnLst>
                          </p:cTn>
                        </p:par>
                        <p:par>
                          <p:cTn id="25" fill="hold">
                            <p:stCondLst>
                              <p:cond delay="500"/>
                            </p:stCondLst>
                            <p:childTnLst>
                              <p:par>
                                <p:cTn id="26" presetID="1" presetClass="entr" presetSubtype="0" fill="hold" grpId="0" nodeType="afterEffect">
                                  <p:stCondLst>
                                    <p:cond delay="0"/>
                                  </p:stCondLst>
                                  <p:childTnLst>
                                    <p:set>
                                      <p:cBhvr>
                                        <p:cTn id="27" dur="1" fill="hold">
                                          <p:stCondLst>
                                            <p:cond delay="0"/>
                                          </p:stCondLst>
                                        </p:cTn>
                                        <p:tgtEl>
                                          <p:spTgt spid="27"/>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0"/>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xit" presetSubtype="0" fill="hold" grpId="1" nodeType="clickEffect">
                                  <p:stCondLst>
                                    <p:cond delay="0"/>
                                  </p:stCondLst>
                                  <p:childTnLst>
                                    <p:set>
                                      <p:cBhvr>
                                        <p:cTn id="37" dur="1" fill="hold">
                                          <p:stCondLst>
                                            <p:cond delay="0"/>
                                          </p:stCondLst>
                                        </p:cTn>
                                        <p:tgtEl>
                                          <p:spTgt spid="20"/>
                                        </p:tgtEl>
                                        <p:attrNameLst>
                                          <p:attrName>style.visibility</p:attrName>
                                        </p:attrNameLst>
                                      </p:cBhvr>
                                      <p:to>
                                        <p:strVal val="hidden"/>
                                      </p:to>
                                    </p:set>
                                  </p:childTnLst>
                                </p:cTn>
                              </p:par>
                              <p:par>
                                <p:cTn id="38" presetID="1" presetClass="entr" presetSubtype="0" fill="hold" grpId="0" nodeType="withEffect">
                                  <p:stCondLst>
                                    <p:cond delay="0"/>
                                  </p:stCondLst>
                                  <p:childTnLst>
                                    <p:set>
                                      <p:cBhvr>
                                        <p:cTn id="39" dur="1" fill="hold">
                                          <p:stCondLst>
                                            <p:cond delay="0"/>
                                          </p:stCondLst>
                                        </p:cTn>
                                        <p:tgtEl>
                                          <p:spTgt spid="10"/>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22" presetClass="entr" presetSubtype="8" fill="hold" nodeType="clickEffect">
                                  <p:stCondLst>
                                    <p:cond delay="0"/>
                                  </p:stCondLst>
                                  <p:childTnLst>
                                    <p:set>
                                      <p:cBhvr>
                                        <p:cTn id="43" dur="1" fill="hold">
                                          <p:stCondLst>
                                            <p:cond delay="0"/>
                                          </p:stCondLst>
                                        </p:cTn>
                                        <p:tgtEl>
                                          <p:spTgt spid="33"/>
                                        </p:tgtEl>
                                        <p:attrNameLst>
                                          <p:attrName>style.visibility</p:attrName>
                                        </p:attrNameLst>
                                      </p:cBhvr>
                                      <p:to>
                                        <p:strVal val="visible"/>
                                      </p:to>
                                    </p:set>
                                    <p:animEffect transition="in" filter="wipe(left)">
                                      <p:cBhvr>
                                        <p:cTn id="44" dur="500"/>
                                        <p:tgtEl>
                                          <p:spTgt spid="33"/>
                                        </p:tgtEl>
                                      </p:cBhvr>
                                    </p:animEffect>
                                  </p:childTnLst>
                                </p:cTn>
                              </p:par>
                              <p:par>
                                <p:cTn id="45" presetID="22" presetClass="entr" presetSubtype="2" fill="hold" nodeType="withEffect">
                                  <p:stCondLst>
                                    <p:cond delay="0"/>
                                  </p:stCondLst>
                                  <p:childTnLst>
                                    <p:set>
                                      <p:cBhvr>
                                        <p:cTn id="46" dur="1" fill="hold">
                                          <p:stCondLst>
                                            <p:cond delay="0"/>
                                          </p:stCondLst>
                                        </p:cTn>
                                        <p:tgtEl>
                                          <p:spTgt spid="35"/>
                                        </p:tgtEl>
                                        <p:attrNameLst>
                                          <p:attrName>style.visibility</p:attrName>
                                        </p:attrNameLst>
                                      </p:cBhvr>
                                      <p:to>
                                        <p:strVal val="visible"/>
                                      </p:to>
                                    </p:set>
                                    <p:animEffect transition="in" filter="wipe(right)">
                                      <p:cBhvr>
                                        <p:cTn id="47" dur="500"/>
                                        <p:tgtEl>
                                          <p:spTgt spid="35"/>
                                        </p:tgtEl>
                                      </p:cBhvr>
                                    </p:animEffect>
                                  </p:childTnLst>
                                </p:cTn>
                              </p:par>
                            </p:childTnLst>
                          </p:cTn>
                        </p:par>
                        <p:par>
                          <p:cTn id="48" fill="hold">
                            <p:stCondLst>
                              <p:cond delay="500"/>
                            </p:stCondLst>
                            <p:childTnLst>
                              <p:par>
                                <p:cTn id="49" presetID="1" presetClass="entr" presetSubtype="0" fill="hold" grpId="0" nodeType="afterEffect">
                                  <p:stCondLst>
                                    <p:cond delay="0"/>
                                  </p:stCondLst>
                                  <p:childTnLst>
                                    <p:set>
                                      <p:cBhvr>
                                        <p:cTn id="50" dur="1" fill="hold">
                                          <p:stCondLst>
                                            <p:cond delay="0"/>
                                          </p:stCondLst>
                                        </p:cTn>
                                        <p:tgtEl>
                                          <p:spTgt spid="36"/>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34"/>
                                        </p:tgtEl>
                                        <p:attrNameLst>
                                          <p:attrName>style.visibility</p:attrName>
                                        </p:attrNameLst>
                                      </p:cBhvr>
                                      <p:to>
                                        <p:strVal val="visible"/>
                                      </p:to>
                                    </p:se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38"/>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animBg="1"/>
      <p:bldP spid="19" grpId="0" animBg="1"/>
      <p:bldP spid="20" grpId="0" animBg="1"/>
      <p:bldP spid="20" grpId="1" animBg="1"/>
      <p:bldP spid="25" grpId="0"/>
      <p:bldP spid="27" grpId="0"/>
      <p:bldP spid="34" grpId="0"/>
      <p:bldP spid="36" grpId="0"/>
      <p:bldP spid="38"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a:bodyPr>
          <a:lstStyle/>
          <a:p>
            <a:pPr algn="ctr"/>
            <a:r>
              <a:rPr lang="en-US" dirty="0"/>
              <a:t>Reusable Two-sided NISC</a:t>
            </a:r>
            <a:br>
              <a:rPr lang="en-US" dirty="0"/>
            </a:br>
            <a:r>
              <a:rPr lang="en-US" sz="2400" dirty="0"/>
              <a:t>[</a:t>
            </a:r>
            <a:r>
              <a:rPr lang="en-US" sz="2400" dirty="0" err="1"/>
              <a:t>Ishai</a:t>
            </a:r>
            <a:r>
              <a:rPr lang="en-US" sz="2400" dirty="0"/>
              <a:t>-Khurana-</a:t>
            </a:r>
            <a:r>
              <a:rPr lang="en-US" sz="2400" dirty="0" err="1"/>
              <a:t>Sahai</a:t>
            </a:r>
            <a:r>
              <a:rPr lang="en-US" sz="2400" dirty="0"/>
              <a:t>-Srinivasan 23]</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326132" cy="461665"/>
              </a:xfrm>
              <a:prstGeom prst="rect">
                <a:avLst/>
              </a:prstGeom>
              <a:blipFill>
                <a:blip r:embed="rId5"/>
                <a:stretch>
                  <a:fillRect l="-6667" t="-5405" b="-29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325279" y="2970430"/>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325279" y="2970430"/>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8"/>
                <a:stretch>
                  <a:fillRect/>
                </a:stretch>
              </a:blipFill>
              <a:ln>
                <a:solidFill>
                  <a:schemeClr val="tx1"/>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ED25B843-CD54-0B47-B6B3-3CA41DC1A51F}"/>
              </a:ext>
            </a:extLst>
          </p:cNvPr>
          <p:cNvCxnSpPr>
            <a:cxnSpLocks/>
          </p:cNvCxnSpPr>
          <p:nvPr/>
        </p:nvCxnSpPr>
        <p:spPr>
          <a:xfrm>
            <a:off x="4462058" y="3035388"/>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2EC92E1-A80B-D64E-B706-4F6C882809FE}"/>
                  </a:ext>
                </a:extLst>
              </p:cNvPr>
              <p:cNvSpPr txBox="1"/>
              <p:nvPr/>
            </p:nvSpPr>
            <p:spPr>
              <a:xfrm>
                <a:off x="4261981" y="24745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25" name="TextBox 24">
                <a:extLst>
                  <a:ext uri="{FF2B5EF4-FFF2-40B4-BE49-F238E27FC236}">
                    <a16:creationId xmlns:a16="http://schemas.microsoft.com/office/drawing/2014/main" id="{22EC92E1-A80B-D64E-B706-4F6C882809FE}"/>
                  </a:ext>
                </a:extLst>
              </p:cNvPr>
              <p:cNvSpPr txBox="1">
                <a:spLocks noRot="1" noChangeAspect="1" noMove="1" noResize="1" noEditPoints="1" noAdjustHandles="1" noChangeArrowheads="1" noChangeShapeType="1" noTextEdit="1"/>
              </p:cNvSpPr>
              <p:nvPr/>
            </p:nvSpPr>
            <p:spPr>
              <a:xfrm>
                <a:off x="4261981" y="2474578"/>
                <a:ext cx="1381328" cy="461665"/>
              </a:xfrm>
              <a:prstGeom prst="rect">
                <a:avLst/>
              </a:prstGeom>
              <a:blipFill>
                <a:blip r:embed="rId9"/>
                <a:stretch>
                  <a:fillRect b="-8108"/>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B35032AC-1339-834B-9330-0CE0FB2BF987}"/>
              </a:ext>
            </a:extLst>
          </p:cNvPr>
          <p:cNvCxnSpPr>
            <a:cxnSpLocks/>
          </p:cNvCxnSpPr>
          <p:nvPr/>
        </p:nvCxnSpPr>
        <p:spPr>
          <a:xfrm>
            <a:off x="6595193" y="3034734"/>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21F015-5544-B841-B271-74C8A9E45F7A}"/>
                  </a:ext>
                </a:extLst>
              </p:cNvPr>
              <p:cNvSpPr txBox="1"/>
              <p:nvPr/>
            </p:nvSpPr>
            <p:spPr>
              <a:xfrm>
                <a:off x="6395116" y="2473924"/>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27" name="TextBox 26">
                <a:extLst>
                  <a:ext uri="{FF2B5EF4-FFF2-40B4-BE49-F238E27FC236}">
                    <a16:creationId xmlns:a16="http://schemas.microsoft.com/office/drawing/2014/main" id="{8E21F015-5544-B841-B271-74C8A9E45F7A}"/>
                  </a:ext>
                </a:extLst>
              </p:cNvPr>
              <p:cNvSpPr txBox="1">
                <a:spLocks noRot="1" noChangeAspect="1" noMove="1" noResize="1" noEditPoints="1" noAdjustHandles="1" noChangeArrowheads="1" noChangeShapeType="1" noTextEdit="1"/>
              </p:cNvSpPr>
              <p:nvPr/>
            </p:nvSpPr>
            <p:spPr>
              <a:xfrm>
                <a:off x="6395116" y="2473924"/>
                <a:ext cx="1381328" cy="470578"/>
              </a:xfrm>
              <a:prstGeom prst="rect">
                <a:avLst/>
              </a:prstGeom>
              <a:blipFill>
                <a:blip r:embed="rId10"/>
                <a:stretch>
                  <a:fillRect b="-5263"/>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F1C2AFF-AF1C-0941-BDCA-4A518C933FBA}"/>
              </a:ext>
            </a:extLst>
          </p:cNvPr>
          <p:cNvCxnSpPr>
            <a:cxnSpLocks/>
          </p:cNvCxnSpPr>
          <p:nvPr/>
        </p:nvCxnSpPr>
        <p:spPr>
          <a:xfrm>
            <a:off x="4462058" y="3772603"/>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B8C1548-7B3D-1E45-AB2E-E4974ED42747}"/>
                  </a:ext>
                </a:extLst>
              </p:cNvPr>
              <p:cNvSpPr txBox="1"/>
              <p:nvPr/>
            </p:nvSpPr>
            <p:spPr>
              <a:xfrm>
                <a:off x="4261981" y="3211793"/>
                <a:ext cx="1381328" cy="4668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oMath>
                  </m:oMathPara>
                </a14:m>
                <a:endParaRPr lang="en-US" sz="2400" dirty="0"/>
              </a:p>
            </p:txBody>
          </p:sp>
        </mc:Choice>
        <mc:Fallback xmlns="">
          <p:sp>
            <p:nvSpPr>
              <p:cNvPr id="34" name="TextBox 33">
                <a:extLst>
                  <a:ext uri="{FF2B5EF4-FFF2-40B4-BE49-F238E27FC236}">
                    <a16:creationId xmlns:a16="http://schemas.microsoft.com/office/drawing/2014/main" id="{BB8C1548-7B3D-1E45-AB2E-E4974ED42747}"/>
                  </a:ext>
                </a:extLst>
              </p:cNvPr>
              <p:cNvSpPr txBox="1">
                <a:spLocks noRot="1" noChangeAspect="1" noMove="1" noResize="1" noEditPoints="1" noAdjustHandles="1" noChangeArrowheads="1" noChangeShapeType="1" noTextEdit="1"/>
              </p:cNvSpPr>
              <p:nvPr/>
            </p:nvSpPr>
            <p:spPr>
              <a:xfrm>
                <a:off x="4261981" y="3211793"/>
                <a:ext cx="1381328" cy="466859"/>
              </a:xfrm>
              <a:prstGeom prst="rect">
                <a:avLst/>
              </a:prstGeom>
              <a:blipFill>
                <a:blip r:embed="rId11"/>
                <a:stretch>
                  <a:fillRect l="-1852" r="-926" b="-13158"/>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6195C792-D976-9C4C-986D-72205D871383}"/>
              </a:ext>
            </a:extLst>
          </p:cNvPr>
          <p:cNvCxnSpPr>
            <a:cxnSpLocks/>
          </p:cNvCxnSpPr>
          <p:nvPr/>
        </p:nvCxnSpPr>
        <p:spPr>
          <a:xfrm>
            <a:off x="6595193" y="3771949"/>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014AB7B-D825-094C-AFBE-EC12A015CC06}"/>
                  </a:ext>
                </a:extLst>
              </p:cNvPr>
              <p:cNvSpPr txBox="1"/>
              <p:nvPr/>
            </p:nvSpPr>
            <p:spPr>
              <a:xfrm>
                <a:off x="6395116" y="3211139"/>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2</m:t>
                          </m:r>
                        </m:sub>
                      </m:sSub>
                      <m:r>
                        <a:rPr lang="en-US" sz="2400" b="0" i="1" smtClean="0">
                          <a:latin typeface="Cambria Math" panose="02040503050406030204" pitchFamily="18" charset="0"/>
                        </a:rPr>
                        <m:t>]</m:t>
                      </m:r>
                    </m:oMath>
                  </m:oMathPara>
                </a14:m>
                <a:endParaRPr lang="en-US" sz="2400" dirty="0"/>
              </a:p>
            </p:txBody>
          </p:sp>
        </mc:Choice>
        <mc:Fallback xmlns="">
          <p:sp>
            <p:nvSpPr>
              <p:cNvPr id="36" name="TextBox 35">
                <a:extLst>
                  <a:ext uri="{FF2B5EF4-FFF2-40B4-BE49-F238E27FC236}">
                    <a16:creationId xmlns:a16="http://schemas.microsoft.com/office/drawing/2014/main" id="{B014AB7B-D825-094C-AFBE-EC12A015CC06}"/>
                  </a:ext>
                </a:extLst>
              </p:cNvPr>
              <p:cNvSpPr txBox="1">
                <a:spLocks noRot="1" noChangeAspect="1" noMove="1" noResize="1" noEditPoints="1" noAdjustHandles="1" noChangeArrowheads="1" noChangeShapeType="1" noTextEdit="1"/>
              </p:cNvSpPr>
              <p:nvPr/>
            </p:nvSpPr>
            <p:spPr>
              <a:xfrm>
                <a:off x="6395116" y="3211139"/>
                <a:ext cx="1381328" cy="470578"/>
              </a:xfrm>
              <a:prstGeom prst="rect">
                <a:avLst/>
              </a:prstGeom>
              <a:blipFill>
                <a:blip r:embed="rId12"/>
                <a:stretch>
                  <a:fillRect l="-1852" r="-926"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Callout 37">
                <a:extLst>
                  <a:ext uri="{FF2B5EF4-FFF2-40B4-BE49-F238E27FC236}">
                    <a16:creationId xmlns:a16="http://schemas.microsoft.com/office/drawing/2014/main" id="{D79F2D40-D5D2-C348-8F5C-84B8CDADBD60}"/>
                  </a:ext>
                </a:extLst>
              </p:cNvPr>
              <p:cNvSpPr/>
              <p:nvPr/>
            </p:nvSpPr>
            <p:spPr>
              <a:xfrm>
                <a:off x="8988639" y="1690685"/>
                <a:ext cx="2235459" cy="914400"/>
              </a:xfrm>
              <a:prstGeom prst="wedgeEllipseCallout">
                <a:avLst>
                  <a:gd name="adj1" fmla="val -45719"/>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38" name="Oval Callout 37">
                <a:extLst>
                  <a:ext uri="{FF2B5EF4-FFF2-40B4-BE49-F238E27FC236}">
                    <a16:creationId xmlns:a16="http://schemas.microsoft.com/office/drawing/2014/main" id="{D79F2D40-D5D2-C348-8F5C-84B8CDADBD60}"/>
                  </a:ext>
                </a:extLst>
              </p:cNvPr>
              <p:cNvSpPr>
                <a:spLocks noRot="1" noChangeAspect="1" noMove="1" noResize="1" noEditPoints="1" noAdjustHandles="1" noChangeArrowheads="1" noChangeShapeType="1" noTextEdit="1"/>
              </p:cNvSpPr>
              <p:nvPr/>
            </p:nvSpPr>
            <p:spPr>
              <a:xfrm>
                <a:off x="8988639" y="1690685"/>
                <a:ext cx="2235459" cy="914400"/>
              </a:xfrm>
              <a:prstGeom prst="wedgeEllipseCallout">
                <a:avLst>
                  <a:gd name="adj1" fmla="val -45719"/>
                  <a:gd name="adj2" fmla="val 67128"/>
                </a:avLst>
              </a:prstGeom>
              <a:blipFill>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1430F396-8B5A-C84B-B7F2-C696C66CBD94}"/>
                  </a:ext>
                </a:extLst>
              </p:cNvPr>
              <p:cNvSpPr txBox="1"/>
              <p:nvPr/>
            </p:nvSpPr>
            <p:spPr>
              <a:xfrm>
                <a:off x="4676447" y="1874484"/>
                <a:ext cx="2508251"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2</m:t>
                        </m:r>
                      </m:sub>
                    </m:sSub>
                  </m:oMath>
                </a14:m>
                <a:endParaRPr lang="en-US" sz="2400" dirty="0"/>
              </a:p>
            </p:txBody>
          </p:sp>
        </mc:Choice>
        <mc:Fallback xmlns="">
          <p:sp>
            <p:nvSpPr>
              <p:cNvPr id="20" name="TextBox 19">
                <a:extLst>
                  <a:ext uri="{FF2B5EF4-FFF2-40B4-BE49-F238E27FC236}">
                    <a16:creationId xmlns:a16="http://schemas.microsoft.com/office/drawing/2014/main" id="{1430F396-8B5A-C84B-B7F2-C696C66CBD94}"/>
                  </a:ext>
                </a:extLst>
              </p:cNvPr>
              <p:cNvSpPr txBox="1">
                <a:spLocks noRot="1" noChangeAspect="1" noMove="1" noResize="1" noEditPoints="1" noAdjustHandles="1" noChangeArrowheads="1" noChangeShapeType="1" noTextEdit="1"/>
              </p:cNvSpPr>
              <p:nvPr/>
            </p:nvSpPr>
            <p:spPr>
              <a:xfrm>
                <a:off x="4676447" y="1874484"/>
                <a:ext cx="2508251" cy="461665"/>
              </a:xfrm>
              <a:prstGeom prst="rect">
                <a:avLst/>
              </a:prstGeom>
              <a:blipFill>
                <a:blip r:embed="rId14"/>
                <a:stretch>
                  <a:fillRect l="-3500" t="-7895" b="-2368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8143331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p:bldP spid="36" grpId="0"/>
      <p:bldP spid="3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a:bodyPr>
          <a:lstStyle/>
          <a:p>
            <a:pPr algn="ctr"/>
            <a:r>
              <a:rPr lang="en-US" dirty="0"/>
              <a:t>Reusable Two-sided NISC</a:t>
            </a:r>
            <a:br>
              <a:rPr lang="en-US" dirty="0"/>
            </a:br>
            <a:r>
              <a:rPr lang="en-US" sz="2400" dirty="0"/>
              <a:t>[</a:t>
            </a:r>
            <a:r>
              <a:rPr lang="en-US" sz="2400" dirty="0" err="1"/>
              <a:t>Ishai</a:t>
            </a:r>
            <a:r>
              <a:rPr lang="en-US" sz="2400" dirty="0"/>
              <a:t>-Khurana-</a:t>
            </a:r>
            <a:r>
              <a:rPr lang="en-US" sz="2400" dirty="0" err="1"/>
              <a:t>Sahai</a:t>
            </a:r>
            <a:r>
              <a:rPr lang="en-US" sz="2400" dirty="0"/>
              <a:t>-Srinivasan 23]</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326132" cy="461665"/>
              </a:xfrm>
              <a:prstGeom prst="rect">
                <a:avLst/>
              </a:prstGeom>
              <a:blipFill>
                <a:blip r:embed="rId5"/>
                <a:stretch>
                  <a:fillRect l="-6667" t="-5405" b="-29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325279" y="2970430"/>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325279" y="2970430"/>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𝑁</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8"/>
                <a:stretch>
                  <a:fillRect/>
                </a:stretch>
              </a:blipFill>
              <a:ln>
                <a:solidFill>
                  <a:schemeClr val="tx1"/>
                </a:solidFill>
              </a:ln>
            </p:spPr>
            <p:txBody>
              <a:bodyPr/>
              <a:lstStyle/>
              <a:p>
                <a:r>
                  <a:rPr lang="en-US">
                    <a:noFill/>
                  </a:rPr>
                  <a:t> </a:t>
                </a:r>
              </a:p>
            </p:txBody>
          </p:sp>
        </mc:Fallback>
      </mc:AlternateContent>
      <p:cxnSp>
        <p:nvCxnSpPr>
          <p:cNvPr id="24" name="Straight Arrow Connector 23">
            <a:extLst>
              <a:ext uri="{FF2B5EF4-FFF2-40B4-BE49-F238E27FC236}">
                <a16:creationId xmlns:a16="http://schemas.microsoft.com/office/drawing/2014/main" id="{ED25B843-CD54-0B47-B6B3-3CA41DC1A51F}"/>
              </a:ext>
            </a:extLst>
          </p:cNvPr>
          <p:cNvCxnSpPr>
            <a:cxnSpLocks/>
          </p:cNvCxnSpPr>
          <p:nvPr/>
        </p:nvCxnSpPr>
        <p:spPr>
          <a:xfrm>
            <a:off x="4462058" y="3035388"/>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5" name="TextBox 24">
                <a:extLst>
                  <a:ext uri="{FF2B5EF4-FFF2-40B4-BE49-F238E27FC236}">
                    <a16:creationId xmlns:a16="http://schemas.microsoft.com/office/drawing/2014/main" id="{22EC92E1-A80B-D64E-B706-4F6C882809FE}"/>
                  </a:ext>
                </a:extLst>
              </p:cNvPr>
              <p:cNvSpPr txBox="1"/>
              <p:nvPr/>
            </p:nvSpPr>
            <p:spPr>
              <a:xfrm>
                <a:off x="4261981" y="24745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1</m:t>
                          </m:r>
                        </m:sup>
                      </m:sSubSup>
                    </m:oMath>
                  </m:oMathPara>
                </a14:m>
                <a:endParaRPr lang="en-US" sz="2400" dirty="0"/>
              </a:p>
            </p:txBody>
          </p:sp>
        </mc:Choice>
        <mc:Fallback xmlns="">
          <p:sp>
            <p:nvSpPr>
              <p:cNvPr id="25" name="TextBox 24">
                <a:extLst>
                  <a:ext uri="{FF2B5EF4-FFF2-40B4-BE49-F238E27FC236}">
                    <a16:creationId xmlns:a16="http://schemas.microsoft.com/office/drawing/2014/main" id="{22EC92E1-A80B-D64E-B706-4F6C882809FE}"/>
                  </a:ext>
                </a:extLst>
              </p:cNvPr>
              <p:cNvSpPr txBox="1">
                <a:spLocks noRot="1" noChangeAspect="1" noMove="1" noResize="1" noEditPoints="1" noAdjustHandles="1" noChangeArrowheads="1" noChangeShapeType="1" noTextEdit="1"/>
              </p:cNvSpPr>
              <p:nvPr/>
            </p:nvSpPr>
            <p:spPr>
              <a:xfrm>
                <a:off x="4261981" y="2474578"/>
                <a:ext cx="1381328" cy="461665"/>
              </a:xfrm>
              <a:prstGeom prst="rect">
                <a:avLst/>
              </a:prstGeom>
              <a:blipFill>
                <a:blip r:embed="rId9"/>
                <a:stretch>
                  <a:fillRect b="-8108"/>
                </a:stretch>
              </a:blipFill>
            </p:spPr>
            <p:txBody>
              <a:bodyPr/>
              <a:lstStyle/>
              <a:p>
                <a:r>
                  <a:rPr lang="en-US">
                    <a:noFill/>
                  </a:rPr>
                  <a:t> </a:t>
                </a:r>
              </a:p>
            </p:txBody>
          </p:sp>
        </mc:Fallback>
      </mc:AlternateContent>
      <p:cxnSp>
        <p:nvCxnSpPr>
          <p:cNvPr id="26" name="Straight Arrow Connector 25">
            <a:extLst>
              <a:ext uri="{FF2B5EF4-FFF2-40B4-BE49-F238E27FC236}">
                <a16:creationId xmlns:a16="http://schemas.microsoft.com/office/drawing/2014/main" id="{B35032AC-1339-834B-9330-0CE0FB2BF987}"/>
              </a:ext>
            </a:extLst>
          </p:cNvPr>
          <p:cNvCxnSpPr>
            <a:cxnSpLocks/>
          </p:cNvCxnSpPr>
          <p:nvPr/>
        </p:nvCxnSpPr>
        <p:spPr>
          <a:xfrm>
            <a:off x="6595193" y="3034734"/>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8E21F015-5544-B841-B271-74C8A9E45F7A}"/>
                  </a:ext>
                </a:extLst>
              </p:cNvPr>
              <p:cNvSpPr txBox="1"/>
              <p:nvPr/>
            </p:nvSpPr>
            <p:spPr>
              <a:xfrm>
                <a:off x="6395116" y="2473924"/>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up>
                          <m:r>
                            <a:rPr lang="en-US" sz="2400" b="0" i="1" smtClean="0">
                              <a:latin typeface="Cambria Math" panose="02040503050406030204" pitchFamily="18" charset="0"/>
                            </a:rPr>
                            <m:t>2</m:t>
                          </m:r>
                        </m:sup>
                      </m:sSubSup>
                    </m:oMath>
                  </m:oMathPara>
                </a14:m>
                <a:endParaRPr lang="en-US" sz="2400" dirty="0"/>
              </a:p>
            </p:txBody>
          </p:sp>
        </mc:Choice>
        <mc:Fallback xmlns="">
          <p:sp>
            <p:nvSpPr>
              <p:cNvPr id="27" name="TextBox 26">
                <a:extLst>
                  <a:ext uri="{FF2B5EF4-FFF2-40B4-BE49-F238E27FC236}">
                    <a16:creationId xmlns:a16="http://schemas.microsoft.com/office/drawing/2014/main" id="{8E21F015-5544-B841-B271-74C8A9E45F7A}"/>
                  </a:ext>
                </a:extLst>
              </p:cNvPr>
              <p:cNvSpPr txBox="1">
                <a:spLocks noRot="1" noChangeAspect="1" noMove="1" noResize="1" noEditPoints="1" noAdjustHandles="1" noChangeArrowheads="1" noChangeShapeType="1" noTextEdit="1"/>
              </p:cNvSpPr>
              <p:nvPr/>
            </p:nvSpPr>
            <p:spPr>
              <a:xfrm>
                <a:off x="6395116" y="2473924"/>
                <a:ext cx="1381328" cy="470578"/>
              </a:xfrm>
              <a:prstGeom prst="rect">
                <a:avLst/>
              </a:prstGeom>
              <a:blipFill>
                <a:blip r:embed="rId10"/>
                <a:stretch>
                  <a:fillRect b="-5263"/>
                </a:stretch>
              </a:blipFill>
            </p:spPr>
            <p:txBody>
              <a:bodyPr/>
              <a:lstStyle/>
              <a:p>
                <a:r>
                  <a:rPr lang="en-US">
                    <a:noFill/>
                  </a:rPr>
                  <a:t> </a:t>
                </a:r>
              </a:p>
            </p:txBody>
          </p:sp>
        </mc:Fallback>
      </mc:AlternateContent>
      <p:cxnSp>
        <p:nvCxnSpPr>
          <p:cNvPr id="33" name="Straight Arrow Connector 32">
            <a:extLst>
              <a:ext uri="{FF2B5EF4-FFF2-40B4-BE49-F238E27FC236}">
                <a16:creationId xmlns:a16="http://schemas.microsoft.com/office/drawing/2014/main" id="{4F1C2AFF-AF1C-0941-BDCA-4A518C933FBA}"/>
              </a:ext>
            </a:extLst>
          </p:cNvPr>
          <p:cNvCxnSpPr>
            <a:cxnSpLocks/>
          </p:cNvCxnSpPr>
          <p:nvPr/>
        </p:nvCxnSpPr>
        <p:spPr>
          <a:xfrm>
            <a:off x="4462058" y="3772603"/>
            <a:ext cx="981173"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BB8C1548-7B3D-1E45-AB2E-E4974ED42747}"/>
                  </a:ext>
                </a:extLst>
              </p:cNvPr>
              <p:cNvSpPr txBox="1"/>
              <p:nvPr/>
            </p:nvSpPr>
            <p:spPr>
              <a:xfrm>
                <a:off x="4261981" y="3211793"/>
                <a:ext cx="1381328" cy="466859"/>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1</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m:t>
                      </m:r>
                    </m:oMath>
                  </m:oMathPara>
                </a14:m>
                <a:endParaRPr lang="en-US" sz="2400" dirty="0"/>
              </a:p>
            </p:txBody>
          </p:sp>
        </mc:Choice>
        <mc:Fallback xmlns="">
          <p:sp>
            <p:nvSpPr>
              <p:cNvPr id="34" name="TextBox 33">
                <a:extLst>
                  <a:ext uri="{FF2B5EF4-FFF2-40B4-BE49-F238E27FC236}">
                    <a16:creationId xmlns:a16="http://schemas.microsoft.com/office/drawing/2014/main" id="{BB8C1548-7B3D-1E45-AB2E-E4974ED42747}"/>
                  </a:ext>
                </a:extLst>
              </p:cNvPr>
              <p:cNvSpPr txBox="1">
                <a:spLocks noRot="1" noChangeAspect="1" noMove="1" noResize="1" noEditPoints="1" noAdjustHandles="1" noChangeArrowheads="1" noChangeShapeType="1" noTextEdit="1"/>
              </p:cNvSpPr>
              <p:nvPr/>
            </p:nvSpPr>
            <p:spPr>
              <a:xfrm>
                <a:off x="4261981" y="3211793"/>
                <a:ext cx="1381328" cy="466859"/>
              </a:xfrm>
              <a:prstGeom prst="rect">
                <a:avLst/>
              </a:prstGeom>
              <a:blipFill>
                <a:blip r:embed="rId11"/>
                <a:stretch>
                  <a:fillRect l="-3704" r="-2778" b="-13158"/>
                </a:stretch>
              </a:blipFill>
            </p:spPr>
            <p:txBody>
              <a:bodyPr/>
              <a:lstStyle/>
              <a:p>
                <a:r>
                  <a:rPr lang="en-US">
                    <a:noFill/>
                  </a:rPr>
                  <a:t> </a:t>
                </a:r>
              </a:p>
            </p:txBody>
          </p:sp>
        </mc:Fallback>
      </mc:AlternateContent>
      <p:cxnSp>
        <p:nvCxnSpPr>
          <p:cNvPr id="35" name="Straight Arrow Connector 34">
            <a:extLst>
              <a:ext uri="{FF2B5EF4-FFF2-40B4-BE49-F238E27FC236}">
                <a16:creationId xmlns:a16="http://schemas.microsoft.com/office/drawing/2014/main" id="{6195C792-D976-9C4C-986D-72205D871383}"/>
              </a:ext>
            </a:extLst>
          </p:cNvPr>
          <p:cNvCxnSpPr>
            <a:cxnSpLocks/>
          </p:cNvCxnSpPr>
          <p:nvPr/>
        </p:nvCxnSpPr>
        <p:spPr>
          <a:xfrm>
            <a:off x="6595193" y="3771949"/>
            <a:ext cx="981173" cy="0"/>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36" name="TextBox 35">
                <a:extLst>
                  <a:ext uri="{FF2B5EF4-FFF2-40B4-BE49-F238E27FC236}">
                    <a16:creationId xmlns:a16="http://schemas.microsoft.com/office/drawing/2014/main" id="{B014AB7B-D825-094C-AFBE-EC12A015CC06}"/>
                  </a:ext>
                </a:extLst>
              </p:cNvPr>
              <p:cNvSpPr txBox="1"/>
              <p:nvPr/>
            </p:nvSpPr>
            <p:spPr>
              <a:xfrm>
                <a:off x="6395116" y="3211139"/>
                <a:ext cx="1381328" cy="47057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Sup>
                        <m:sSubSupPr>
                          <m:ctrlPr>
                            <a:rPr lang="en-US" sz="2400" b="0" i="1" smtClean="0">
                              <a:latin typeface="Cambria Math" panose="02040503050406030204" pitchFamily="18" charset="0"/>
                            </a:rPr>
                          </m:ctrlPr>
                        </m:sSubSup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up>
                          <m:r>
                            <a:rPr lang="en-US" sz="2400" b="0" i="1" smtClean="0">
                              <a:latin typeface="Cambria Math" panose="02040503050406030204" pitchFamily="18" charset="0"/>
                            </a:rPr>
                            <m:t>2</m:t>
                          </m:r>
                        </m:sup>
                      </m:sSubSup>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𝑁</m:t>
                          </m:r>
                        </m:sub>
                      </m:sSub>
                      <m:r>
                        <a:rPr lang="en-US" sz="2400" b="0" i="1" smtClean="0">
                          <a:latin typeface="Cambria Math" panose="02040503050406030204" pitchFamily="18" charset="0"/>
                        </a:rPr>
                        <m:t>]</m:t>
                      </m:r>
                    </m:oMath>
                  </m:oMathPara>
                </a14:m>
                <a:endParaRPr lang="en-US" sz="2400" dirty="0"/>
              </a:p>
            </p:txBody>
          </p:sp>
        </mc:Choice>
        <mc:Fallback xmlns="">
          <p:sp>
            <p:nvSpPr>
              <p:cNvPr id="36" name="TextBox 35">
                <a:extLst>
                  <a:ext uri="{FF2B5EF4-FFF2-40B4-BE49-F238E27FC236}">
                    <a16:creationId xmlns:a16="http://schemas.microsoft.com/office/drawing/2014/main" id="{B014AB7B-D825-094C-AFBE-EC12A015CC06}"/>
                  </a:ext>
                </a:extLst>
              </p:cNvPr>
              <p:cNvSpPr txBox="1">
                <a:spLocks noRot="1" noChangeAspect="1" noMove="1" noResize="1" noEditPoints="1" noAdjustHandles="1" noChangeArrowheads="1" noChangeShapeType="1" noTextEdit="1"/>
              </p:cNvSpPr>
              <p:nvPr/>
            </p:nvSpPr>
            <p:spPr>
              <a:xfrm>
                <a:off x="6395116" y="3211139"/>
                <a:ext cx="1381328" cy="470578"/>
              </a:xfrm>
              <a:prstGeom prst="rect">
                <a:avLst/>
              </a:prstGeom>
              <a:blipFill>
                <a:blip r:embed="rId12"/>
                <a:stretch>
                  <a:fillRect l="-3704" r="-2778" b="-1315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Oval Callout 37">
                <a:extLst>
                  <a:ext uri="{FF2B5EF4-FFF2-40B4-BE49-F238E27FC236}">
                    <a16:creationId xmlns:a16="http://schemas.microsoft.com/office/drawing/2014/main" id="{D79F2D40-D5D2-C348-8F5C-84B8CDADBD60}"/>
                  </a:ext>
                </a:extLst>
              </p:cNvPr>
              <p:cNvSpPr/>
              <p:nvPr/>
            </p:nvSpPr>
            <p:spPr>
              <a:xfrm>
                <a:off x="8988639" y="1690685"/>
                <a:ext cx="2235459" cy="914400"/>
              </a:xfrm>
              <a:prstGeom prst="wedgeEllipseCallout">
                <a:avLst>
                  <a:gd name="adj1" fmla="val -45719"/>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𝑓</m:t>
                        </m:r>
                      </m:e>
                      <m:sub>
                        <m:r>
                          <a:rPr lang="en-US" sz="2000" b="0" i="1" smtClean="0">
                            <a:solidFill>
                              <a:schemeClr val="tx1"/>
                            </a:solidFill>
                            <a:latin typeface="Cambria Math" panose="02040503050406030204" pitchFamily="18" charset="0"/>
                          </a:rPr>
                          <m:t>𝑁</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38" name="Oval Callout 37">
                <a:extLst>
                  <a:ext uri="{FF2B5EF4-FFF2-40B4-BE49-F238E27FC236}">
                    <a16:creationId xmlns:a16="http://schemas.microsoft.com/office/drawing/2014/main" id="{D79F2D40-D5D2-C348-8F5C-84B8CDADBD60}"/>
                  </a:ext>
                </a:extLst>
              </p:cNvPr>
              <p:cNvSpPr>
                <a:spLocks noRot="1" noChangeAspect="1" noMove="1" noResize="1" noEditPoints="1" noAdjustHandles="1" noChangeArrowheads="1" noChangeShapeType="1" noTextEdit="1"/>
              </p:cNvSpPr>
              <p:nvPr/>
            </p:nvSpPr>
            <p:spPr>
              <a:xfrm>
                <a:off x="8988639" y="1690685"/>
                <a:ext cx="2235459" cy="914400"/>
              </a:xfrm>
              <a:prstGeom prst="wedgeEllipseCallout">
                <a:avLst>
                  <a:gd name="adj1" fmla="val -45719"/>
                  <a:gd name="adj2" fmla="val 67128"/>
                </a:avLst>
              </a:prstGeom>
              <a:blipFill>
                <a:blip r:embed="rId13"/>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3836B18E-3D38-364E-B9B5-ACAE16C07812}"/>
                  </a:ext>
                </a:extLst>
              </p:cNvPr>
              <p:cNvSpPr txBox="1"/>
              <p:nvPr/>
            </p:nvSpPr>
            <p:spPr>
              <a:xfrm>
                <a:off x="3471863" y="5004949"/>
                <a:ext cx="5372100" cy="1077218"/>
              </a:xfrm>
              <a:prstGeom prst="rect">
                <a:avLst/>
              </a:prstGeom>
              <a:solidFill>
                <a:schemeClr val="accent6">
                  <a:lumMod val="20000"/>
                  <a:lumOff val="80000"/>
                </a:schemeClr>
              </a:solidFill>
              <a:ln>
                <a:solidFill>
                  <a:schemeClr val="tx1"/>
                </a:solidFill>
              </a:ln>
            </p:spPr>
            <p:txBody>
              <a:bodyPr wrap="square" rtlCol="0">
                <a:spAutoFit/>
              </a:bodyPr>
              <a:lstStyle/>
              <a:p>
                <a:pPr algn="ctr"/>
                <a:r>
                  <a:rPr lang="en-US" sz="3200" b="1" dirty="0"/>
                  <a:t>We want </a:t>
                </a:r>
                <a14:m>
                  <m:oMath xmlns:m="http://schemas.openxmlformats.org/officeDocument/2006/math">
                    <m:r>
                      <a:rPr lang="en-US" sz="3200" b="1" i="1" dirty="0" smtClean="0">
                        <a:latin typeface="Cambria Math" panose="02040503050406030204" pitchFamily="18" charset="0"/>
                      </a:rPr>
                      <m:t>𝑵</m:t>
                    </m:r>
                  </m:oMath>
                </a14:m>
                <a:r>
                  <a:rPr lang="en-US" sz="3200" b="1" dirty="0"/>
                  <a:t> to be a priori unbounded</a:t>
                </a:r>
                <a:endParaRPr lang="en-US" sz="3200" dirty="0"/>
              </a:p>
            </p:txBody>
          </p:sp>
        </mc:Choice>
        <mc:Fallback xmlns="">
          <p:sp>
            <p:nvSpPr>
              <p:cNvPr id="20" name="TextBox 19">
                <a:extLst>
                  <a:ext uri="{FF2B5EF4-FFF2-40B4-BE49-F238E27FC236}">
                    <a16:creationId xmlns:a16="http://schemas.microsoft.com/office/drawing/2014/main" id="{3836B18E-3D38-364E-B9B5-ACAE16C07812}"/>
                  </a:ext>
                </a:extLst>
              </p:cNvPr>
              <p:cNvSpPr txBox="1">
                <a:spLocks noRot="1" noChangeAspect="1" noMove="1" noResize="1" noEditPoints="1" noAdjustHandles="1" noChangeArrowheads="1" noChangeShapeType="1" noTextEdit="1"/>
              </p:cNvSpPr>
              <p:nvPr/>
            </p:nvSpPr>
            <p:spPr>
              <a:xfrm>
                <a:off x="3471863" y="5004949"/>
                <a:ext cx="5372100" cy="1077218"/>
              </a:xfrm>
              <a:prstGeom prst="rect">
                <a:avLst/>
              </a:prstGeom>
              <a:blipFill>
                <a:blip r:embed="rId14"/>
                <a:stretch>
                  <a:fillRect t="-6897" b="-13793"/>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a:extLst>
                  <a:ext uri="{FF2B5EF4-FFF2-40B4-BE49-F238E27FC236}">
                    <a16:creationId xmlns:a16="http://schemas.microsoft.com/office/drawing/2014/main" id="{8683AB78-58D7-7D45-A36B-D1C408166F51}"/>
                  </a:ext>
                </a:extLst>
              </p:cNvPr>
              <p:cNvSpPr txBox="1"/>
              <p:nvPr/>
            </p:nvSpPr>
            <p:spPr>
              <a:xfrm>
                <a:off x="4676447" y="1874484"/>
                <a:ext cx="2560701"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𝑓</m:t>
                        </m:r>
                      </m:e>
                      <m:sub>
                        <m:r>
                          <a:rPr lang="en-US" sz="2400" b="0" i="1" smtClean="0">
                            <a:latin typeface="Cambria Math" panose="02040503050406030204" pitchFamily="18" charset="0"/>
                          </a:rPr>
                          <m:t>𝑁</m:t>
                        </m:r>
                      </m:sub>
                    </m:sSub>
                  </m:oMath>
                </a14:m>
                <a:endParaRPr lang="en-US" sz="2400" dirty="0"/>
              </a:p>
            </p:txBody>
          </p:sp>
        </mc:Choice>
        <mc:Fallback xmlns="">
          <p:sp>
            <p:nvSpPr>
              <p:cNvPr id="21" name="TextBox 20">
                <a:extLst>
                  <a:ext uri="{FF2B5EF4-FFF2-40B4-BE49-F238E27FC236}">
                    <a16:creationId xmlns:a16="http://schemas.microsoft.com/office/drawing/2014/main" id="{8683AB78-58D7-7D45-A36B-D1C408166F51}"/>
                  </a:ext>
                </a:extLst>
              </p:cNvPr>
              <p:cNvSpPr txBox="1">
                <a:spLocks noRot="1" noChangeAspect="1" noMove="1" noResize="1" noEditPoints="1" noAdjustHandles="1" noChangeArrowheads="1" noChangeShapeType="1" noTextEdit="1"/>
              </p:cNvSpPr>
              <p:nvPr/>
            </p:nvSpPr>
            <p:spPr>
              <a:xfrm>
                <a:off x="4676447" y="1874484"/>
                <a:ext cx="2560701" cy="461665"/>
              </a:xfrm>
              <a:prstGeom prst="rect">
                <a:avLst/>
              </a:prstGeom>
              <a:blipFill>
                <a:blip r:embed="rId15"/>
                <a:stretch>
                  <a:fillRect l="-3431" t="-7895" b="-23684"/>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468509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wipe(left)">
                                      <p:cBhvr>
                                        <p:cTn id="7" dur="500"/>
                                        <p:tgtEl>
                                          <p:spTgt spid="33"/>
                                        </p:tgtEl>
                                      </p:cBhvr>
                                    </p:animEffect>
                                  </p:childTnLst>
                                </p:cTn>
                              </p:par>
                              <p:par>
                                <p:cTn id="8" presetID="22" presetClass="entr" presetSubtype="2"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right)">
                                      <p:cBhvr>
                                        <p:cTn id="10" dur="500"/>
                                        <p:tgtEl>
                                          <p:spTgt spid="35"/>
                                        </p:tgtEl>
                                      </p:cBhvr>
                                    </p:animEffect>
                                  </p:childTnLst>
                                </p:cTn>
                              </p:par>
                            </p:childTnLst>
                          </p:cTn>
                        </p:par>
                        <p:par>
                          <p:cTn id="11" fill="hold">
                            <p:stCondLst>
                              <p:cond delay="500"/>
                            </p:stCondLst>
                            <p:childTnLst>
                              <p:par>
                                <p:cTn id="12" presetID="1" presetClass="entr" presetSubtype="0" fill="hold" grpId="0" nodeType="afterEffect">
                                  <p:stCondLst>
                                    <p:cond delay="0"/>
                                  </p:stCondLst>
                                  <p:childTnLst>
                                    <p:set>
                                      <p:cBhvr>
                                        <p:cTn id="13" dur="1" fill="hold">
                                          <p:stCondLst>
                                            <p:cond delay="0"/>
                                          </p:stCondLst>
                                        </p:cTn>
                                        <p:tgtEl>
                                          <p:spTgt spid="36"/>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34"/>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childTnLst>
                                </p:cTn>
                              </p:par>
                              <p:par>
                                <p:cTn id="20" presetID="1" presetClass="entr" presetSubtype="0" fill="hold" grpId="0" nodeType="withEffect">
                                  <p:stCondLst>
                                    <p:cond delay="0"/>
                                  </p:stCondLst>
                                  <p:childTnLst>
                                    <p:set>
                                      <p:cBhvr>
                                        <p:cTn id="21" dur="1" fill="hold">
                                          <p:stCondLst>
                                            <p:cond delay="0"/>
                                          </p:stCondLst>
                                        </p:cTn>
                                        <p:tgtEl>
                                          <p:spTgt spid="19"/>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34" grpId="0"/>
      <p:bldP spid="36" grpId="0"/>
      <p:bldP spid="38" grpId="0" animBg="1"/>
      <p:bldP spid="2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3A10CD03-9276-BF45-AAF1-F75A129F69E7}"/>
              </a:ext>
            </a:extLst>
          </p:cNvPr>
          <p:cNvSpPr>
            <a:spLocks noGrp="1"/>
          </p:cNvSpPr>
          <p:nvPr>
            <p:ph type="title"/>
          </p:nvPr>
        </p:nvSpPr>
        <p:spPr>
          <a:xfrm>
            <a:off x="838200" y="365125"/>
            <a:ext cx="10515600" cy="1325563"/>
          </a:xfrm>
        </p:spPr>
        <p:txBody>
          <a:bodyPr>
            <a:normAutofit/>
          </a:bodyPr>
          <a:lstStyle/>
          <a:p>
            <a:pPr algn="ctr"/>
            <a:r>
              <a:rPr lang="en-US" dirty="0"/>
              <a:t>Our Results</a:t>
            </a:r>
            <a:br>
              <a:rPr lang="en-US" dirty="0"/>
            </a:br>
            <a:r>
              <a:rPr lang="en-US" sz="2400" dirty="0"/>
              <a:t>[</a:t>
            </a:r>
            <a:r>
              <a:rPr lang="en-US" sz="2400" dirty="0" err="1"/>
              <a:t>Ishai</a:t>
            </a:r>
            <a:r>
              <a:rPr lang="en-US" sz="2400" dirty="0"/>
              <a:t>-Khurana-</a:t>
            </a:r>
            <a:r>
              <a:rPr lang="en-US" sz="2400" dirty="0" err="1"/>
              <a:t>Sahai</a:t>
            </a:r>
            <a:r>
              <a:rPr lang="en-US" sz="2400" dirty="0"/>
              <a:t>-Srinivasan 23]</a:t>
            </a:r>
          </a:p>
        </p:txBody>
      </p:sp>
      <p:sp>
        <p:nvSpPr>
          <p:cNvPr id="8" name="TextBox 7">
            <a:extLst>
              <a:ext uri="{FF2B5EF4-FFF2-40B4-BE49-F238E27FC236}">
                <a16:creationId xmlns:a16="http://schemas.microsoft.com/office/drawing/2014/main" id="{69BE46D0-A3AB-F142-8DE4-D021A6F04E3A}"/>
              </a:ext>
            </a:extLst>
          </p:cNvPr>
          <p:cNvSpPr txBox="1"/>
          <p:nvPr/>
        </p:nvSpPr>
        <p:spPr>
          <a:xfrm>
            <a:off x="366408" y="1975798"/>
            <a:ext cx="11459183" cy="2062103"/>
          </a:xfrm>
          <a:prstGeom prst="rect">
            <a:avLst/>
          </a:prstGeom>
          <a:solidFill>
            <a:schemeClr val="accent5">
              <a:lumMod val="20000"/>
              <a:lumOff val="80000"/>
            </a:schemeClr>
          </a:solidFill>
          <a:ln>
            <a:solidFill>
              <a:schemeClr val="tx1"/>
            </a:solidFill>
          </a:ln>
        </p:spPr>
        <p:txBody>
          <a:bodyPr wrap="square" rtlCol="0">
            <a:spAutoFit/>
          </a:bodyPr>
          <a:lstStyle/>
          <a:p>
            <a:pPr algn="just"/>
            <a:r>
              <a:rPr lang="en-US" sz="3200" b="1" dirty="0"/>
              <a:t>Theorem: </a:t>
            </a:r>
            <a:r>
              <a:rPr lang="en-US" sz="3200" dirty="0"/>
              <a:t>There exists an unbounded two-sided reusable NISC protocol for computing general functions in the </a:t>
            </a:r>
            <a:r>
              <a:rPr lang="en-US" sz="3200" b="1" dirty="0"/>
              <a:t>random oracle model</a:t>
            </a:r>
            <a:r>
              <a:rPr lang="en-US" sz="3200" dirty="0"/>
              <a:t> that makes </a:t>
            </a:r>
            <a:r>
              <a:rPr lang="en-US" sz="3200" b="1" dirty="0"/>
              <a:t>black-box use of a two-round malicious-secure OT protocol </a:t>
            </a:r>
            <a:r>
              <a:rPr lang="en-US" sz="3200" dirty="0"/>
              <a:t>and </a:t>
            </a:r>
            <a:r>
              <a:rPr lang="en-US" sz="3200" b="1" dirty="0"/>
              <a:t>additively homomorphic commitments</a:t>
            </a:r>
            <a:r>
              <a:rPr lang="en-US" sz="3200" dirty="0"/>
              <a:t>.</a:t>
            </a:r>
          </a:p>
        </p:txBody>
      </p:sp>
      <p:sp>
        <p:nvSpPr>
          <p:cNvPr id="9" name="TextBox 8">
            <a:extLst>
              <a:ext uri="{FF2B5EF4-FFF2-40B4-BE49-F238E27FC236}">
                <a16:creationId xmlns:a16="http://schemas.microsoft.com/office/drawing/2014/main" id="{8E9EB901-C0DA-1A46-A983-8296861308DD}"/>
              </a:ext>
            </a:extLst>
          </p:cNvPr>
          <p:cNvSpPr txBox="1"/>
          <p:nvPr/>
        </p:nvSpPr>
        <p:spPr>
          <a:xfrm>
            <a:off x="366408" y="4457061"/>
            <a:ext cx="11459183" cy="1569660"/>
          </a:xfrm>
          <a:prstGeom prst="rect">
            <a:avLst/>
          </a:prstGeom>
          <a:solidFill>
            <a:schemeClr val="accent4">
              <a:lumMod val="20000"/>
              <a:lumOff val="80000"/>
            </a:schemeClr>
          </a:solidFill>
          <a:ln>
            <a:solidFill>
              <a:schemeClr val="tx1"/>
            </a:solidFill>
          </a:ln>
        </p:spPr>
        <p:txBody>
          <a:bodyPr wrap="square" rtlCol="0">
            <a:spAutoFit/>
          </a:bodyPr>
          <a:lstStyle/>
          <a:p>
            <a:pPr algn="just"/>
            <a:r>
              <a:rPr lang="en-US" sz="3200" b="1" dirty="0"/>
              <a:t>Theorem: </a:t>
            </a:r>
            <a:r>
              <a:rPr lang="en-US" sz="3200" dirty="0"/>
              <a:t>If the parties are allowed to maintain an updateable state across every execution, then we can remove the additional assumption of additively </a:t>
            </a:r>
            <a:r>
              <a:rPr lang="en-US" sz="3200"/>
              <a:t>homomorphic commitments.</a:t>
            </a:r>
            <a:endParaRPr lang="en-US" sz="3200" dirty="0"/>
          </a:p>
        </p:txBody>
      </p:sp>
    </p:spTree>
    <p:extLst>
      <p:ext uri="{BB962C8B-B14F-4D97-AF65-F5344CB8AC3E}">
        <p14:creationId xmlns:p14="http://schemas.microsoft.com/office/powerpoint/2010/main" val="28205664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C40161-34CA-8C43-A2D8-4B7A75DFB386}"/>
              </a:ext>
            </a:extLst>
          </p:cNvPr>
          <p:cNvSpPr>
            <a:spLocks noGrp="1"/>
          </p:cNvSpPr>
          <p:nvPr>
            <p:ph type="title"/>
          </p:nvPr>
        </p:nvSpPr>
        <p:spPr>
          <a:xfrm>
            <a:off x="923544" y="2474341"/>
            <a:ext cx="10515600" cy="1325563"/>
          </a:xfrm>
        </p:spPr>
        <p:txBody>
          <a:bodyPr/>
          <a:lstStyle/>
          <a:p>
            <a:pPr algn="ctr"/>
            <a:r>
              <a:rPr lang="en-US" b="1" dirty="0"/>
              <a:t>How to overcome the impossibility result from [CDIKLOV 19]?</a:t>
            </a:r>
          </a:p>
        </p:txBody>
      </p:sp>
    </p:spTree>
    <p:extLst>
      <p:ext uri="{BB962C8B-B14F-4D97-AF65-F5344CB8AC3E}">
        <p14:creationId xmlns:p14="http://schemas.microsoft.com/office/powerpoint/2010/main" val="421500504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3B89-49F3-2A45-90F1-0AA4EF7857EA}"/>
              </a:ext>
            </a:extLst>
          </p:cNvPr>
          <p:cNvSpPr>
            <a:spLocks noGrp="1"/>
          </p:cNvSpPr>
          <p:nvPr>
            <p:ph type="title"/>
          </p:nvPr>
        </p:nvSpPr>
        <p:spPr/>
        <p:txBody>
          <a:bodyPr/>
          <a:lstStyle/>
          <a:p>
            <a:pPr algn="ctr"/>
            <a:r>
              <a:rPr lang="en-US" dirty="0"/>
              <a:t>Intuition behind the Impossibility Result</a:t>
            </a:r>
          </a:p>
        </p:txBody>
      </p:sp>
      <p:sp>
        <p:nvSpPr>
          <p:cNvPr id="4" name="Rectangle 3">
            <a:extLst>
              <a:ext uri="{FF2B5EF4-FFF2-40B4-BE49-F238E27FC236}">
                <a16:creationId xmlns:a16="http://schemas.microsoft.com/office/drawing/2014/main" id="{32073D15-DC58-6A48-A7F8-F607F1F326BF}"/>
              </a:ext>
            </a:extLst>
          </p:cNvPr>
          <p:cNvSpPr/>
          <p:nvPr/>
        </p:nvSpPr>
        <p:spPr>
          <a:xfrm>
            <a:off x="2653030" y="3003217"/>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DE4A25-D872-124B-92FD-43A78EF6AB54}"/>
                  </a:ext>
                </a:extLst>
              </p:cNvPr>
              <p:cNvSpPr txBox="1"/>
              <p:nvPr/>
            </p:nvSpPr>
            <p:spPr>
              <a:xfrm>
                <a:off x="2769481" y="3185889"/>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80DE4A25-D872-124B-92FD-43A78EF6AB54}"/>
                  </a:ext>
                </a:extLst>
              </p:cNvPr>
              <p:cNvSpPr txBox="1">
                <a:spLocks noRot="1" noChangeAspect="1" noMove="1" noResize="1" noEditPoints="1" noAdjustHandles="1" noChangeArrowheads="1" noChangeShapeType="1" noTextEdit="1"/>
              </p:cNvSpPr>
              <p:nvPr/>
            </p:nvSpPr>
            <p:spPr>
              <a:xfrm>
                <a:off x="2769481" y="3185889"/>
                <a:ext cx="827406" cy="646331"/>
              </a:xfrm>
              <a:prstGeom prst="rect">
                <a:avLst/>
              </a:prstGeom>
              <a:blipFill>
                <a:blip r:embed="rId3"/>
                <a:stretch>
                  <a:fillRect b="-5769"/>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37D7E447-5E3A-F04C-9C7B-C50D822828D5}"/>
              </a:ext>
            </a:extLst>
          </p:cNvPr>
          <p:cNvCxnSpPr>
            <a:cxnSpLocks/>
          </p:cNvCxnSpPr>
          <p:nvPr/>
        </p:nvCxnSpPr>
        <p:spPr>
          <a:xfrm>
            <a:off x="4219184" y="3203654"/>
            <a:ext cx="3730622" cy="43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B53F06-6C65-BF42-9A25-62F8DFCA94E1}"/>
                  </a:ext>
                </a:extLst>
              </p:cNvPr>
              <p:cNvSpPr txBox="1"/>
              <p:nvPr/>
            </p:nvSpPr>
            <p:spPr>
              <a:xfrm>
                <a:off x="5393831" y="2636605"/>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m:oMathPara>
                </a14:m>
                <a:endParaRPr lang="en-US" sz="2400" dirty="0"/>
              </a:p>
            </p:txBody>
          </p:sp>
        </mc:Choice>
        <mc:Fallback xmlns="">
          <p:sp>
            <p:nvSpPr>
              <p:cNvPr id="7" name="TextBox 6">
                <a:extLst>
                  <a:ext uri="{FF2B5EF4-FFF2-40B4-BE49-F238E27FC236}">
                    <a16:creationId xmlns:a16="http://schemas.microsoft.com/office/drawing/2014/main" id="{91B53F06-6C65-BF42-9A25-62F8DFCA94E1}"/>
                  </a:ext>
                </a:extLst>
              </p:cNvPr>
              <p:cNvSpPr txBox="1">
                <a:spLocks noRot="1" noChangeAspect="1" noMove="1" noResize="1" noEditPoints="1" noAdjustHandles="1" noChangeArrowheads="1" noChangeShapeType="1" noTextEdit="1"/>
              </p:cNvSpPr>
              <p:nvPr/>
            </p:nvSpPr>
            <p:spPr>
              <a:xfrm>
                <a:off x="5393831" y="2636605"/>
                <a:ext cx="1381328" cy="461665"/>
              </a:xfrm>
              <a:prstGeom prst="rect">
                <a:avLst/>
              </a:prstGeom>
              <a:blipFill>
                <a:blip r:embed="rId4"/>
                <a:stretch>
                  <a:fillRect l="-95413" r="-93578" b="-1621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Oval Callout 8">
                <a:extLst>
                  <a:ext uri="{FF2B5EF4-FFF2-40B4-BE49-F238E27FC236}">
                    <a16:creationId xmlns:a16="http://schemas.microsoft.com/office/drawing/2014/main" id="{42E38F16-7482-B941-ACA3-3FFC1DC4695D}"/>
                  </a:ext>
                </a:extLst>
              </p:cNvPr>
              <p:cNvSpPr/>
              <p:nvPr/>
            </p:nvSpPr>
            <p:spPr>
              <a:xfrm>
                <a:off x="6832076" y="1690688"/>
                <a:ext cx="2958722" cy="763992"/>
              </a:xfrm>
              <a:prstGeom prst="wedgeEllipseCallout">
                <a:avLst>
                  <a:gd name="adj1" fmla="val -45719"/>
                  <a:gd name="adj2" fmla="val 67128"/>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𝑏</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𝑏</m:t>
                        </m:r>
                      </m:e>
                      <m:sub>
                        <m:r>
                          <a:rPr lang="en-US" sz="2000" b="0" i="1" smtClean="0">
                            <a:solidFill>
                              <a:schemeClr val="tx1"/>
                            </a:solidFill>
                            <a:latin typeface="Cambria Math" panose="02040503050406030204" pitchFamily="18" charset="0"/>
                          </a:rPr>
                          <m:t>𝑘</m:t>
                        </m:r>
                      </m:sub>
                    </m:sSub>
                  </m:oMath>
                </a14:m>
                <a:r>
                  <a:rPr lang="en-US" sz="2000" dirty="0">
                    <a:solidFill>
                      <a:schemeClr val="tx1"/>
                    </a:solidFill>
                  </a:rPr>
                  <a:t> needs to be hidden</a:t>
                </a:r>
              </a:p>
            </p:txBody>
          </p:sp>
        </mc:Choice>
        <mc:Fallback xmlns="">
          <p:sp>
            <p:nvSpPr>
              <p:cNvPr id="9" name="Oval Callout 8">
                <a:extLst>
                  <a:ext uri="{FF2B5EF4-FFF2-40B4-BE49-F238E27FC236}">
                    <a16:creationId xmlns:a16="http://schemas.microsoft.com/office/drawing/2014/main" id="{42E38F16-7482-B941-ACA3-3FFC1DC4695D}"/>
                  </a:ext>
                </a:extLst>
              </p:cNvPr>
              <p:cNvSpPr>
                <a:spLocks noRot="1" noChangeAspect="1" noMove="1" noResize="1" noEditPoints="1" noAdjustHandles="1" noChangeArrowheads="1" noChangeShapeType="1" noTextEdit="1"/>
              </p:cNvSpPr>
              <p:nvPr/>
            </p:nvSpPr>
            <p:spPr>
              <a:xfrm>
                <a:off x="6832076" y="1690688"/>
                <a:ext cx="2958722" cy="763992"/>
              </a:xfrm>
              <a:prstGeom prst="wedgeEllipseCallout">
                <a:avLst>
                  <a:gd name="adj1" fmla="val -45719"/>
                  <a:gd name="adj2" fmla="val 67128"/>
                </a:avLst>
              </a:prstGeom>
              <a:blipFill>
                <a:blip r:embed="rId5"/>
                <a:stretch>
                  <a:fillRect/>
                </a:stretch>
              </a:blipFill>
              <a:ln>
                <a:solidFill>
                  <a:schemeClr val="tx1"/>
                </a:solidFill>
              </a:ln>
            </p:spPr>
            <p:txBody>
              <a:bodyPr/>
              <a:lstStyle/>
              <a:p>
                <a:r>
                  <a:rPr lang="en-US">
                    <a:noFill/>
                  </a:rPr>
                  <a:t> </a:t>
                </a:r>
              </a:p>
            </p:txBody>
          </p:sp>
        </mc:Fallback>
      </mc:AlternateContent>
      <p:sp>
        <p:nvSpPr>
          <p:cNvPr id="10" name="Rectangle 9">
            <a:extLst>
              <a:ext uri="{FF2B5EF4-FFF2-40B4-BE49-F238E27FC236}">
                <a16:creationId xmlns:a16="http://schemas.microsoft.com/office/drawing/2014/main" id="{C4B047C5-3226-6646-A4B4-62A7EFFA5307}"/>
              </a:ext>
            </a:extLst>
          </p:cNvPr>
          <p:cNvSpPr/>
          <p:nvPr/>
        </p:nvSpPr>
        <p:spPr>
          <a:xfrm>
            <a:off x="8343559" y="2958174"/>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3913A9-0F2E-F945-AA59-8C307E7E5E56}"/>
                  </a:ext>
                </a:extLst>
              </p:cNvPr>
              <p:cNvSpPr txBox="1"/>
              <p:nvPr/>
            </p:nvSpPr>
            <p:spPr>
              <a:xfrm>
                <a:off x="8460013" y="314084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11" name="TextBox 10">
                <a:extLst>
                  <a:ext uri="{FF2B5EF4-FFF2-40B4-BE49-F238E27FC236}">
                    <a16:creationId xmlns:a16="http://schemas.microsoft.com/office/drawing/2014/main" id="{963913A9-0F2E-F945-AA59-8C307E7E5E56}"/>
                  </a:ext>
                </a:extLst>
              </p:cNvPr>
              <p:cNvSpPr txBox="1">
                <a:spLocks noRot="1" noChangeAspect="1" noMove="1" noResize="1" noEditPoints="1" noAdjustHandles="1" noChangeArrowheads="1" noChangeShapeType="1" noTextEdit="1"/>
              </p:cNvSpPr>
              <p:nvPr/>
            </p:nvSpPr>
            <p:spPr>
              <a:xfrm>
                <a:off x="8460013" y="3140843"/>
                <a:ext cx="827406" cy="646331"/>
              </a:xfrm>
              <a:prstGeom prst="rect">
                <a:avLst/>
              </a:prstGeom>
              <a:blipFill>
                <a:blip r:embed="rId6"/>
                <a:stretch>
                  <a:fillRect b="-576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2FDA5E8-180A-BC41-8050-A7C1BDAC9DF0}"/>
              </a:ext>
            </a:extLst>
          </p:cNvPr>
          <p:cNvPicPr>
            <a:picLocks noChangeAspect="1"/>
          </p:cNvPicPr>
          <p:nvPr/>
        </p:nvPicPr>
        <p:blipFill>
          <a:blip r:embed="rId7"/>
          <a:stretch>
            <a:fillRect/>
          </a:stretch>
        </p:blipFill>
        <p:spPr>
          <a:xfrm flipH="1">
            <a:off x="8209569" y="2235664"/>
            <a:ext cx="1279525" cy="1228344"/>
          </a:xfrm>
          <a:prstGeom prst="rect">
            <a:avLst/>
          </a:prstGeom>
        </p:spPr>
      </p:pic>
      <p:sp>
        <p:nvSpPr>
          <p:cNvPr id="13" name="Oval Callout 12">
            <a:extLst>
              <a:ext uri="{FF2B5EF4-FFF2-40B4-BE49-F238E27FC236}">
                <a16:creationId xmlns:a16="http://schemas.microsoft.com/office/drawing/2014/main" id="{DB16A95D-67AF-3946-9305-733DF6DE995C}"/>
              </a:ext>
            </a:extLst>
          </p:cNvPr>
          <p:cNvSpPr/>
          <p:nvPr/>
        </p:nvSpPr>
        <p:spPr>
          <a:xfrm>
            <a:off x="2435109" y="1665414"/>
            <a:ext cx="2958722" cy="763992"/>
          </a:xfrm>
          <a:prstGeom prst="wedgeEllipseCallout">
            <a:avLst>
              <a:gd name="adj1" fmla="val 36590"/>
              <a:gd name="adj2" fmla="val 72013"/>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Fixed across all executions</a:t>
            </a:r>
          </a:p>
        </p:txBody>
      </p:sp>
      <mc:AlternateContent xmlns:mc="http://schemas.openxmlformats.org/markup-compatibility/2006" xmlns:a14="http://schemas.microsoft.com/office/drawing/2010/main">
        <mc:Choice Requires="a14">
          <p:sp>
            <p:nvSpPr>
              <p:cNvPr id="14" name="TextBox 13">
                <a:extLst>
                  <a:ext uri="{FF2B5EF4-FFF2-40B4-BE49-F238E27FC236}">
                    <a16:creationId xmlns:a16="http://schemas.microsoft.com/office/drawing/2014/main" id="{61D6C468-14DA-EE4D-B06A-F05365037AEE}"/>
                  </a:ext>
                </a:extLst>
              </p:cNvPr>
              <p:cNvSpPr txBox="1"/>
              <p:nvPr/>
            </p:nvSpPr>
            <p:spPr>
              <a:xfrm>
                <a:off x="6987074" y="4410188"/>
                <a:ext cx="4366726" cy="1971950"/>
              </a:xfrm>
              <a:prstGeom prst="rect">
                <a:avLst/>
              </a:prstGeom>
              <a:noFill/>
              <a:ln>
                <a:solidFill>
                  <a:schemeClr val="tx1"/>
                </a:solidFill>
              </a:ln>
            </p:spPr>
            <p:txBody>
              <a:bodyPr wrap="square" rtlCol="0">
                <a:spAutoFit/>
              </a:bodyPr>
              <a:lstStyle/>
              <a:p>
                <a:pPr marL="285750" indent="-285750">
                  <a:buFont typeface="Arial" panose="020B0604020202020204" pitchFamily="34" charset="0"/>
                  <a:buChar char="•"/>
                </a:pPr>
                <a:r>
                  <a:rPr lang="en-US" sz="2000" dirty="0"/>
                  <a:t>Make a guess for </a:t>
                </a:r>
                <a14:m>
                  <m:oMath xmlns:m="http://schemas.openxmlformats.org/officeDocument/2006/math">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𝑏</m:t>
                        </m:r>
                      </m:e>
                      <m:sub>
                        <m:r>
                          <a:rPr lang="en-US" sz="2000" b="0" i="1" smtClean="0">
                            <a:latin typeface="Cambria Math" panose="02040503050406030204" pitchFamily="18" charset="0"/>
                          </a:rPr>
                          <m:t>1</m:t>
                        </m:r>
                      </m:sub>
                    </m:sSub>
                  </m:oMath>
                </a14:m>
                <a:r>
                  <a:rPr lang="en-US" sz="2000" dirty="0"/>
                  <a:t>. Say the bit is </a:t>
                </a:r>
                <a14:m>
                  <m:oMath xmlns:m="http://schemas.openxmlformats.org/officeDocument/2006/math">
                    <m:sSubSup>
                      <m:sSubSupPr>
                        <m:ctrlPr>
                          <a:rPr lang="en-US" sz="2000" b="0" i="1" smtClean="0">
                            <a:latin typeface="Cambria Math" panose="02040503050406030204" pitchFamily="18" charset="0"/>
                          </a:rPr>
                        </m:ctrlPr>
                      </m:sSubSupPr>
                      <m:e>
                        <m:r>
                          <a:rPr lang="en-US" sz="2000" b="0" i="1" smtClean="0">
                            <a:latin typeface="Cambria Math" panose="02040503050406030204" pitchFamily="18" charset="0"/>
                          </a:rPr>
                          <m:t>𝑏</m:t>
                        </m:r>
                      </m:e>
                      <m:sub>
                        <m:r>
                          <a:rPr lang="en-US" sz="2000" b="0" i="1" smtClean="0">
                            <a:latin typeface="Cambria Math" panose="02040503050406030204" pitchFamily="18" charset="0"/>
                          </a:rPr>
                          <m:t>1</m:t>
                        </m:r>
                      </m:sub>
                      <m:sup>
                        <m:r>
                          <a:rPr lang="en-US" sz="2000" b="0" i="1" smtClean="0">
                            <a:latin typeface="Cambria Math" panose="02040503050406030204" pitchFamily="18" charset="0"/>
                          </a:rPr>
                          <m:t>∗</m:t>
                        </m:r>
                      </m:sup>
                    </m:sSubSup>
                  </m:oMath>
                </a14:m>
                <a:r>
                  <a:rPr lang="en-US" sz="2000" dirty="0"/>
                  <a:t>.</a:t>
                </a:r>
              </a:p>
              <a:p>
                <a:pPr marL="285750" indent="-285750">
                  <a:buFont typeface="Arial" panose="020B0604020202020204" pitchFamily="34" charset="0"/>
                  <a:buChar char="•"/>
                </a:pPr>
                <a:r>
                  <a:rPr lang="en-US" sz="2000" dirty="0"/>
                  <a:t>Generate the message </a:t>
                </a:r>
                <a14:m>
                  <m:oMath xmlns:m="http://schemas.openxmlformats.org/officeDocument/2006/math">
                    <m:sSub>
                      <m:sSubPr>
                        <m:ctrlPr>
                          <a:rPr lang="en-US" sz="2000" i="1">
                            <a:latin typeface="Cambria Math" panose="02040503050406030204" pitchFamily="18" charset="0"/>
                          </a:rPr>
                        </m:ctrlPr>
                      </m:sSubPr>
                      <m:e>
                        <m:r>
                          <a:rPr lang="en-US" sz="2000" i="1">
                            <a:latin typeface="Cambria Math" panose="02040503050406030204" pitchFamily="18" charset="0"/>
                          </a:rPr>
                          <m:t>𝑚</m:t>
                        </m:r>
                      </m:e>
                      <m:sub>
                        <m:r>
                          <a:rPr lang="en-US" sz="2000" i="1">
                            <a:latin typeface="Cambria Math" panose="02040503050406030204" pitchFamily="18" charset="0"/>
                          </a:rPr>
                          <m:t>1−</m:t>
                        </m:r>
                        <m:sSubSup>
                          <m:sSubSupPr>
                            <m:ctrlPr>
                              <a:rPr lang="en-US" sz="2000" i="1">
                                <a:latin typeface="Cambria Math" panose="02040503050406030204" pitchFamily="18" charset="0"/>
                              </a:rPr>
                            </m:ctrlPr>
                          </m:sSubSupPr>
                          <m:e>
                            <m:r>
                              <a:rPr lang="en-US" sz="2000" i="1">
                                <a:latin typeface="Cambria Math" panose="02040503050406030204" pitchFamily="18" charset="0"/>
                              </a:rPr>
                              <m:t>𝑏</m:t>
                            </m:r>
                          </m:e>
                          <m:sub>
                            <m:r>
                              <a:rPr lang="en-US" sz="2000" i="1">
                                <a:latin typeface="Cambria Math" panose="02040503050406030204" pitchFamily="18" charset="0"/>
                              </a:rPr>
                              <m:t>1</m:t>
                            </m:r>
                          </m:sub>
                          <m:sup>
                            <m:r>
                              <a:rPr lang="en-US" sz="2000" i="1">
                                <a:latin typeface="Cambria Math" panose="02040503050406030204" pitchFamily="18" charset="0"/>
                              </a:rPr>
                              <m:t>∗</m:t>
                            </m:r>
                          </m:sup>
                        </m:sSubSup>
                      </m:sub>
                    </m:sSub>
                    <m:r>
                      <a:rPr lang="en-US" sz="2000" i="1">
                        <a:latin typeface="Cambria Math" panose="02040503050406030204" pitchFamily="18" charset="0"/>
                      </a:rPr>
                      <m:t> </m:t>
                    </m:r>
                  </m:oMath>
                </a14:m>
                <a:r>
                  <a:rPr lang="en-US" sz="2000" dirty="0"/>
                  <a:t>for sender OT as </a:t>
                </a:r>
                <a14:m>
                  <m:oMath xmlns:m="http://schemas.openxmlformats.org/officeDocument/2006/math">
                    <m:r>
                      <a:rPr lang="en-US" sz="2000" b="0" i="1" smtClean="0">
                        <a:latin typeface="Cambria Math" panose="02040503050406030204" pitchFamily="18" charset="0"/>
                      </a:rPr>
                      <m:t>⊥</m:t>
                    </m:r>
                  </m:oMath>
                </a14:m>
                <a:r>
                  <a:rPr lang="en-US" sz="2000" dirty="0"/>
                  <a:t>. Use this to generate the first sender OT message.</a:t>
                </a:r>
              </a:p>
              <a:p>
                <a:pPr marL="285750" indent="-285750">
                  <a:buFont typeface="Arial" panose="020B0604020202020204" pitchFamily="34" charset="0"/>
                  <a:buChar char="•"/>
                </a:pPr>
                <a:r>
                  <a:rPr lang="en-US" sz="2000" dirty="0"/>
                  <a:t>Generate the rest of the protocol messages honestly.</a:t>
                </a:r>
              </a:p>
            </p:txBody>
          </p:sp>
        </mc:Choice>
        <mc:Fallback xmlns="">
          <p:sp>
            <p:nvSpPr>
              <p:cNvPr id="14" name="TextBox 13">
                <a:extLst>
                  <a:ext uri="{FF2B5EF4-FFF2-40B4-BE49-F238E27FC236}">
                    <a16:creationId xmlns:a16="http://schemas.microsoft.com/office/drawing/2014/main" id="{61D6C468-14DA-EE4D-B06A-F05365037AEE}"/>
                  </a:ext>
                </a:extLst>
              </p:cNvPr>
              <p:cNvSpPr txBox="1">
                <a:spLocks noRot="1" noChangeAspect="1" noMove="1" noResize="1" noEditPoints="1" noAdjustHandles="1" noChangeArrowheads="1" noChangeShapeType="1" noTextEdit="1"/>
              </p:cNvSpPr>
              <p:nvPr/>
            </p:nvSpPr>
            <p:spPr>
              <a:xfrm>
                <a:off x="6987074" y="4410188"/>
                <a:ext cx="4366726" cy="1971950"/>
              </a:xfrm>
              <a:prstGeom prst="rect">
                <a:avLst/>
              </a:prstGeom>
              <a:blipFill>
                <a:blip r:embed="rId8"/>
                <a:stretch>
                  <a:fillRect l="-867" t="-1266" b="-3165"/>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7" name="Oval Callout 16">
                <a:extLst>
                  <a:ext uri="{FF2B5EF4-FFF2-40B4-BE49-F238E27FC236}">
                    <a16:creationId xmlns:a16="http://schemas.microsoft.com/office/drawing/2014/main" id="{846FE68D-A6EC-A044-BBCA-D4D34F9CB131}"/>
                  </a:ext>
                </a:extLst>
              </p:cNvPr>
              <p:cNvSpPr/>
              <p:nvPr/>
            </p:nvSpPr>
            <p:spPr>
              <a:xfrm>
                <a:off x="924971" y="4588704"/>
                <a:ext cx="3158613" cy="1242612"/>
              </a:xfrm>
              <a:prstGeom prst="wedgeEllipseCallout">
                <a:avLst>
                  <a:gd name="adj1" fmla="val 19648"/>
                  <a:gd name="adj2" fmla="val -91516"/>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If </a:t>
                </a:r>
                <a14:m>
                  <m:oMath xmlns:m="http://schemas.openxmlformats.org/officeDocument/2006/math">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𝑃</m:t>
                        </m:r>
                      </m:e>
                      <m:sub>
                        <m:r>
                          <a:rPr lang="en-US" sz="2000" b="0" i="1" smtClean="0">
                            <a:solidFill>
                              <a:schemeClr val="tx1"/>
                            </a:solidFill>
                            <a:latin typeface="Cambria Math" panose="02040503050406030204" pitchFamily="18" charset="0"/>
                          </a:rPr>
                          <m:t>1</m:t>
                        </m:r>
                      </m:sub>
                    </m:sSub>
                  </m:oMath>
                </a14:m>
                <a:r>
                  <a:rPr lang="en-US" sz="2000" dirty="0">
                    <a:solidFill>
                      <a:schemeClr val="tx1"/>
                    </a:solidFill>
                  </a:rPr>
                  <a:t> does not abort, then guess for </a:t>
                </a:r>
                <a14:m>
                  <m:oMath xmlns:m="http://schemas.openxmlformats.org/officeDocument/2006/math">
                    <m:sSub>
                      <m:sSubPr>
                        <m:ctrlPr>
                          <a:rPr lang="en-US" sz="2000" i="1" dirty="0" smtClean="0">
                            <a:solidFill>
                              <a:schemeClr val="tx1"/>
                            </a:solidFill>
                            <a:latin typeface="Cambria Math" panose="02040503050406030204" pitchFamily="18" charset="0"/>
                          </a:rPr>
                        </m:ctrlPr>
                      </m:sSubPr>
                      <m:e>
                        <m:r>
                          <a:rPr lang="en-US" sz="2000" i="1" dirty="0" smtClean="0">
                            <a:solidFill>
                              <a:schemeClr val="tx1"/>
                            </a:solidFill>
                            <a:latin typeface="Cambria Math" panose="02040503050406030204" pitchFamily="18" charset="0"/>
                          </a:rPr>
                          <m:t>𝑏</m:t>
                        </m:r>
                      </m:e>
                      <m:sub>
                        <m:r>
                          <a:rPr lang="en-US" sz="2000" i="1" dirty="0" smtClean="0">
                            <a:solidFill>
                              <a:schemeClr val="tx1"/>
                            </a:solidFill>
                            <a:latin typeface="Cambria Math" panose="02040503050406030204" pitchFamily="18" charset="0"/>
                          </a:rPr>
                          <m:t>1</m:t>
                        </m:r>
                      </m:sub>
                    </m:sSub>
                  </m:oMath>
                </a14:m>
                <a:r>
                  <a:rPr lang="en-US" sz="2000" dirty="0">
                    <a:solidFill>
                      <a:schemeClr val="tx1"/>
                    </a:solidFill>
                  </a:rPr>
                  <a:t> is correct</a:t>
                </a:r>
              </a:p>
            </p:txBody>
          </p:sp>
        </mc:Choice>
        <mc:Fallback xmlns="">
          <p:sp>
            <p:nvSpPr>
              <p:cNvPr id="17" name="Oval Callout 16">
                <a:extLst>
                  <a:ext uri="{FF2B5EF4-FFF2-40B4-BE49-F238E27FC236}">
                    <a16:creationId xmlns:a16="http://schemas.microsoft.com/office/drawing/2014/main" id="{846FE68D-A6EC-A044-BBCA-D4D34F9CB131}"/>
                  </a:ext>
                </a:extLst>
              </p:cNvPr>
              <p:cNvSpPr>
                <a:spLocks noRot="1" noChangeAspect="1" noMove="1" noResize="1" noEditPoints="1" noAdjustHandles="1" noChangeArrowheads="1" noChangeShapeType="1" noTextEdit="1"/>
              </p:cNvSpPr>
              <p:nvPr/>
            </p:nvSpPr>
            <p:spPr>
              <a:xfrm>
                <a:off x="924971" y="4588704"/>
                <a:ext cx="3158613" cy="1242612"/>
              </a:xfrm>
              <a:prstGeom prst="wedgeEllipseCallout">
                <a:avLst>
                  <a:gd name="adj1" fmla="val 19648"/>
                  <a:gd name="adj2" fmla="val -91516"/>
                </a:avLst>
              </a:prstGeom>
              <a:blipFill>
                <a:blip r:embed="rId9"/>
                <a:stretch>
                  <a:fillRect/>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Oval Callout 17">
                <a:extLst>
                  <a:ext uri="{FF2B5EF4-FFF2-40B4-BE49-F238E27FC236}">
                    <a16:creationId xmlns:a16="http://schemas.microsoft.com/office/drawing/2014/main" id="{C00620CF-CFB3-8D43-B850-2C535C6517A9}"/>
                  </a:ext>
                </a:extLst>
              </p:cNvPr>
              <p:cNvSpPr/>
              <p:nvPr/>
            </p:nvSpPr>
            <p:spPr>
              <a:xfrm>
                <a:off x="9537864" y="2356009"/>
                <a:ext cx="2396168" cy="1107999"/>
              </a:xfrm>
              <a:prstGeom prst="wedgeEllipseCallout">
                <a:avLst>
                  <a:gd name="adj1" fmla="val -45719"/>
                  <a:gd name="adj2" fmla="val 67128"/>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Can learn </a:t>
                </a:r>
                <a14:m>
                  <m:oMath xmlns:m="http://schemas.openxmlformats.org/officeDocument/2006/math">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𝑏</m:t>
                        </m:r>
                      </m:e>
                      <m:sub>
                        <m:r>
                          <a:rPr lang="en-US" sz="2000" i="1">
                            <a:solidFill>
                              <a:schemeClr val="tx1"/>
                            </a:solidFill>
                            <a:latin typeface="Cambria Math" panose="02040503050406030204" pitchFamily="18" charset="0"/>
                          </a:rPr>
                          <m:t>1</m:t>
                        </m:r>
                      </m:sub>
                    </m:sSub>
                    <m:r>
                      <a:rPr lang="en-US" sz="2000" i="1">
                        <a:solidFill>
                          <a:schemeClr val="tx1"/>
                        </a:solidFill>
                        <a:latin typeface="Cambria Math" panose="02040503050406030204" pitchFamily="18" charset="0"/>
                      </a:rPr>
                      <m:t>,…,</m:t>
                    </m:r>
                    <m:sSub>
                      <m:sSubPr>
                        <m:ctrlPr>
                          <a:rPr lang="en-US" sz="2000" i="1">
                            <a:solidFill>
                              <a:schemeClr val="tx1"/>
                            </a:solidFill>
                            <a:latin typeface="Cambria Math" panose="02040503050406030204" pitchFamily="18" charset="0"/>
                          </a:rPr>
                        </m:ctrlPr>
                      </m:sSubPr>
                      <m:e>
                        <m:r>
                          <a:rPr lang="en-US" sz="2000" i="1">
                            <a:solidFill>
                              <a:schemeClr val="tx1"/>
                            </a:solidFill>
                            <a:latin typeface="Cambria Math" panose="02040503050406030204" pitchFamily="18" charset="0"/>
                          </a:rPr>
                          <m:t>𝑏</m:t>
                        </m:r>
                      </m:e>
                      <m:sub>
                        <m:r>
                          <a:rPr lang="en-US" sz="2000" i="1">
                            <a:solidFill>
                              <a:schemeClr val="tx1"/>
                            </a:solidFill>
                            <a:latin typeface="Cambria Math" panose="02040503050406030204" pitchFamily="18" charset="0"/>
                          </a:rPr>
                          <m:t>𝑘</m:t>
                        </m:r>
                      </m:sub>
                    </m:sSub>
                  </m:oMath>
                </a14:m>
                <a:r>
                  <a:rPr lang="en-US" sz="2000" dirty="0">
                    <a:solidFill>
                      <a:schemeClr val="tx1"/>
                    </a:solidFill>
                  </a:rPr>
                  <a:t> </a:t>
                </a:r>
              </a:p>
              <a:p>
                <a:pPr algn="ctr"/>
                <a:r>
                  <a:rPr lang="en-US" sz="2000" dirty="0">
                    <a:solidFill>
                      <a:schemeClr val="tx1"/>
                    </a:solidFill>
                  </a:rPr>
                  <a:t>one-by-one </a:t>
                </a:r>
              </a:p>
            </p:txBody>
          </p:sp>
        </mc:Choice>
        <mc:Fallback xmlns="">
          <p:sp>
            <p:nvSpPr>
              <p:cNvPr id="18" name="Oval Callout 17">
                <a:extLst>
                  <a:ext uri="{FF2B5EF4-FFF2-40B4-BE49-F238E27FC236}">
                    <a16:creationId xmlns:a16="http://schemas.microsoft.com/office/drawing/2014/main" id="{C00620CF-CFB3-8D43-B850-2C535C6517A9}"/>
                  </a:ext>
                </a:extLst>
              </p:cNvPr>
              <p:cNvSpPr>
                <a:spLocks noRot="1" noChangeAspect="1" noMove="1" noResize="1" noEditPoints="1" noAdjustHandles="1" noChangeArrowheads="1" noChangeShapeType="1" noTextEdit="1"/>
              </p:cNvSpPr>
              <p:nvPr/>
            </p:nvSpPr>
            <p:spPr>
              <a:xfrm>
                <a:off x="9537864" y="2356009"/>
                <a:ext cx="2396168" cy="1107999"/>
              </a:xfrm>
              <a:prstGeom prst="wedgeEllipseCallout">
                <a:avLst>
                  <a:gd name="adj1" fmla="val -45719"/>
                  <a:gd name="adj2" fmla="val 67128"/>
                </a:avLst>
              </a:prstGeom>
              <a:blipFill>
                <a:blip r:embed="rId10"/>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2794098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ipe(left)">
                                      <p:cBhvr>
                                        <p:cTn id="13" dur="500"/>
                                        <p:tgtEl>
                                          <p:spTgt spid="6"/>
                                        </p:tgtEl>
                                      </p:cBhvr>
                                    </p:animEffect>
                                  </p:childTnLst>
                                </p:cTn>
                              </p:par>
                            </p:childTnLst>
                          </p:cTn>
                        </p:par>
                        <p:par>
                          <p:cTn id="14" fill="hold">
                            <p:stCondLst>
                              <p:cond delay="500"/>
                            </p:stCondLst>
                            <p:childTnLst>
                              <p:par>
                                <p:cTn id="15" presetID="1" presetClass="entr" presetSubtype="0" fill="hold" grpId="0" nodeType="afterEffect">
                                  <p:stCondLst>
                                    <p:cond delay="0"/>
                                  </p:stCondLst>
                                  <p:childTnLst>
                                    <p:set>
                                      <p:cBhvr>
                                        <p:cTn id="16" dur="1" fill="hold">
                                          <p:stCondLst>
                                            <p:cond delay="0"/>
                                          </p:stCondLst>
                                        </p:cTn>
                                        <p:tgtEl>
                                          <p:spTgt spid="7"/>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3"/>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1" presetClass="entr" presetSubtype="0" fill="hold" grpId="0" nodeType="clickEffect">
                                  <p:stCondLst>
                                    <p:cond delay="0"/>
                                  </p:stCondLst>
                                  <p:childTnLst>
                                    <p:set>
                                      <p:cBhvr>
                                        <p:cTn id="36" dur="1" fill="hold">
                                          <p:stCondLst>
                                            <p:cond delay="0"/>
                                          </p:stCondLst>
                                        </p:cTn>
                                        <p:tgtEl>
                                          <p:spTgt spid="14">
                                            <p:bg/>
                                          </p:spTgt>
                                        </p:tgtEl>
                                        <p:attrNameLst>
                                          <p:attrName>style.visibility</p:attrName>
                                        </p:attrNameLst>
                                      </p:cBhvr>
                                      <p:to>
                                        <p:strVal val="visible"/>
                                      </p:to>
                                    </p:set>
                                  </p:childTnLst>
                                </p:cTn>
                              </p:par>
                              <p:par>
                                <p:cTn id="37" presetID="1" presetClass="entr" presetSubtype="0" fill="hold" grpId="0" nodeType="withEffect">
                                  <p:stCondLst>
                                    <p:cond delay="0"/>
                                  </p:stCondLst>
                                  <p:childTnLst>
                                    <p:set>
                                      <p:cBhvr>
                                        <p:cTn id="38" dur="1" fill="hold">
                                          <p:stCondLst>
                                            <p:cond delay="0"/>
                                          </p:stCondLst>
                                        </p:cTn>
                                        <p:tgtEl>
                                          <p:spTgt spid="14">
                                            <p:txEl>
                                              <p:pRg st="0" end="0"/>
                                            </p:txEl>
                                          </p:spTgt>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xEl>
                                              <p:pRg st="1" end="1"/>
                                            </p:txEl>
                                          </p:spTgt>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4">
                                            <p:txEl>
                                              <p:pRg st="2" end="2"/>
                                            </p:txEl>
                                          </p:spTgt>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7"/>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7" grpId="0"/>
      <p:bldP spid="9" grpId="0" animBg="1"/>
      <p:bldP spid="10" grpId="0" animBg="1"/>
      <p:bldP spid="11" grpId="0"/>
      <p:bldP spid="13" grpId="0" animBg="1"/>
      <p:bldP spid="14" grpId="0" uiExpand="1" build="p" animBg="1"/>
      <p:bldP spid="17" grpId="0" animBg="1"/>
      <p:bldP spid="1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3B89-49F3-2A45-90F1-0AA4EF7857EA}"/>
              </a:ext>
            </a:extLst>
          </p:cNvPr>
          <p:cNvSpPr>
            <a:spLocks noGrp="1"/>
          </p:cNvSpPr>
          <p:nvPr>
            <p:ph type="title"/>
          </p:nvPr>
        </p:nvSpPr>
        <p:spPr/>
        <p:txBody>
          <a:bodyPr/>
          <a:lstStyle/>
          <a:p>
            <a:pPr algn="ctr"/>
            <a:r>
              <a:rPr lang="en-US" dirty="0"/>
              <a:t>Overcoming the Impossibility Result</a:t>
            </a:r>
          </a:p>
        </p:txBody>
      </p:sp>
      <p:sp>
        <p:nvSpPr>
          <p:cNvPr id="4" name="Rectangle 3">
            <a:extLst>
              <a:ext uri="{FF2B5EF4-FFF2-40B4-BE49-F238E27FC236}">
                <a16:creationId xmlns:a16="http://schemas.microsoft.com/office/drawing/2014/main" id="{32073D15-DC58-6A48-A7F8-F607F1F326BF}"/>
              </a:ext>
            </a:extLst>
          </p:cNvPr>
          <p:cNvSpPr/>
          <p:nvPr/>
        </p:nvSpPr>
        <p:spPr>
          <a:xfrm>
            <a:off x="2653030" y="3003217"/>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DE4A25-D872-124B-92FD-43A78EF6AB54}"/>
                  </a:ext>
                </a:extLst>
              </p:cNvPr>
              <p:cNvSpPr txBox="1"/>
              <p:nvPr/>
            </p:nvSpPr>
            <p:spPr>
              <a:xfrm>
                <a:off x="2769481" y="3185889"/>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80DE4A25-D872-124B-92FD-43A78EF6AB54}"/>
                  </a:ext>
                </a:extLst>
              </p:cNvPr>
              <p:cNvSpPr txBox="1">
                <a:spLocks noRot="1" noChangeAspect="1" noMove="1" noResize="1" noEditPoints="1" noAdjustHandles="1" noChangeArrowheads="1" noChangeShapeType="1" noTextEdit="1"/>
              </p:cNvSpPr>
              <p:nvPr/>
            </p:nvSpPr>
            <p:spPr>
              <a:xfrm>
                <a:off x="2769481" y="3185889"/>
                <a:ext cx="827406" cy="646331"/>
              </a:xfrm>
              <a:prstGeom prst="rect">
                <a:avLst/>
              </a:prstGeom>
              <a:blipFill>
                <a:blip r:embed="rId3"/>
                <a:stretch>
                  <a:fillRect b="-5769"/>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37D7E447-5E3A-F04C-9C7B-C50D822828D5}"/>
              </a:ext>
            </a:extLst>
          </p:cNvPr>
          <p:cNvCxnSpPr>
            <a:cxnSpLocks/>
          </p:cNvCxnSpPr>
          <p:nvPr/>
        </p:nvCxnSpPr>
        <p:spPr>
          <a:xfrm>
            <a:off x="4219184" y="3203654"/>
            <a:ext cx="3730622" cy="43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B53F06-6C65-BF42-9A25-62F8DFCA94E1}"/>
                  </a:ext>
                </a:extLst>
              </p:cNvPr>
              <p:cNvSpPr txBox="1"/>
              <p:nvPr/>
            </p:nvSpPr>
            <p:spPr>
              <a:xfrm>
                <a:off x="5393831" y="2636605"/>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m:oMathPara>
                </a14:m>
                <a:endParaRPr lang="en-US" sz="2400" dirty="0"/>
              </a:p>
            </p:txBody>
          </p:sp>
        </mc:Choice>
        <mc:Fallback xmlns="">
          <p:sp>
            <p:nvSpPr>
              <p:cNvPr id="7" name="TextBox 6">
                <a:extLst>
                  <a:ext uri="{FF2B5EF4-FFF2-40B4-BE49-F238E27FC236}">
                    <a16:creationId xmlns:a16="http://schemas.microsoft.com/office/drawing/2014/main" id="{91B53F06-6C65-BF42-9A25-62F8DFCA94E1}"/>
                  </a:ext>
                </a:extLst>
              </p:cNvPr>
              <p:cNvSpPr txBox="1">
                <a:spLocks noRot="1" noChangeAspect="1" noMove="1" noResize="1" noEditPoints="1" noAdjustHandles="1" noChangeArrowheads="1" noChangeShapeType="1" noTextEdit="1"/>
              </p:cNvSpPr>
              <p:nvPr/>
            </p:nvSpPr>
            <p:spPr>
              <a:xfrm>
                <a:off x="5393831" y="2636605"/>
                <a:ext cx="1381328" cy="461665"/>
              </a:xfrm>
              <a:prstGeom prst="rect">
                <a:avLst/>
              </a:prstGeom>
              <a:blipFill>
                <a:blip r:embed="rId4"/>
                <a:stretch>
                  <a:fillRect l="-95413" r="-93578" b="-16216"/>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C4B047C5-3226-6646-A4B4-62A7EFFA5307}"/>
              </a:ext>
            </a:extLst>
          </p:cNvPr>
          <p:cNvSpPr/>
          <p:nvPr/>
        </p:nvSpPr>
        <p:spPr>
          <a:xfrm>
            <a:off x="8343559" y="2958174"/>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3913A9-0F2E-F945-AA59-8C307E7E5E56}"/>
                  </a:ext>
                </a:extLst>
              </p:cNvPr>
              <p:cNvSpPr txBox="1"/>
              <p:nvPr/>
            </p:nvSpPr>
            <p:spPr>
              <a:xfrm>
                <a:off x="8460013" y="314084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11" name="TextBox 10">
                <a:extLst>
                  <a:ext uri="{FF2B5EF4-FFF2-40B4-BE49-F238E27FC236}">
                    <a16:creationId xmlns:a16="http://schemas.microsoft.com/office/drawing/2014/main" id="{963913A9-0F2E-F945-AA59-8C307E7E5E56}"/>
                  </a:ext>
                </a:extLst>
              </p:cNvPr>
              <p:cNvSpPr txBox="1">
                <a:spLocks noRot="1" noChangeAspect="1" noMove="1" noResize="1" noEditPoints="1" noAdjustHandles="1" noChangeArrowheads="1" noChangeShapeType="1" noTextEdit="1"/>
              </p:cNvSpPr>
              <p:nvPr/>
            </p:nvSpPr>
            <p:spPr>
              <a:xfrm>
                <a:off x="8460013" y="3140843"/>
                <a:ext cx="827406" cy="646331"/>
              </a:xfrm>
              <a:prstGeom prst="rect">
                <a:avLst/>
              </a:prstGeom>
              <a:blipFill>
                <a:blip r:embed="rId5"/>
                <a:stretch>
                  <a:fillRect b="-576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2FDA5E8-180A-BC41-8050-A7C1BDAC9DF0}"/>
              </a:ext>
            </a:extLst>
          </p:cNvPr>
          <p:cNvPicPr>
            <a:picLocks noChangeAspect="1"/>
          </p:cNvPicPr>
          <p:nvPr/>
        </p:nvPicPr>
        <p:blipFill>
          <a:blip r:embed="rId6"/>
          <a:stretch>
            <a:fillRect/>
          </a:stretch>
        </p:blipFill>
        <p:spPr>
          <a:xfrm flipH="1">
            <a:off x="8209569" y="2235664"/>
            <a:ext cx="1279525" cy="1228344"/>
          </a:xfrm>
          <a:prstGeom prst="rect">
            <a:avLst/>
          </a:prstGeom>
        </p:spPr>
      </p:pic>
      <p:cxnSp>
        <p:nvCxnSpPr>
          <p:cNvPr id="15" name="Straight Arrow Connector 14">
            <a:extLst>
              <a:ext uri="{FF2B5EF4-FFF2-40B4-BE49-F238E27FC236}">
                <a16:creationId xmlns:a16="http://schemas.microsoft.com/office/drawing/2014/main" id="{F3ADA2C9-2B17-C44D-ADD5-6B78B8167315}"/>
              </a:ext>
            </a:extLst>
          </p:cNvPr>
          <p:cNvCxnSpPr>
            <a:cxnSpLocks/>
          </p:cNvCxnSpPr>
          <p:nvPr/>
        </p:nvCxnSpPr>
        <p:spPr>
          <a:xfrm>
            <a:off x="4177243" y="3899367"/>
            <a:ext cx="3730622" cy="4344"/>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9389C3-34FF-704F-AA15-E397FF788726}"/>
                  </a:ext>
                </a:extLst>
              </p:cNvPr>
              <p:cNvSpPr txBox="1"/>
              <p:nvPr/>
            </p:nvSpPr>
            <p:spPr>
              <a:xfrm>
                <a:off x="5351890" y="3332318"/>
                <a:ext cx="1381328"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2,1</m:t>
                          </m:r>
                        </m:sub>
                      </m:sSub>
                      <m:r>
                        <a:rPr lang="en-US" sz="2400" b="0" i="1" smtClean="0">
                          <a:latin typeface="Cambria Math" panose="02040503050406030204" pitchFamily="18" charset="0"/>
                        </a:rPr>
                        <m:t>,…,</m:t>
                      </m:r>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m:t>
                          </m:r>
                          <m:r>
                            <a:rPr lang="en-US" sz="2400" b="0" i="1" smtClean="0">
                              <a:latin typeface="Cambria Math" panose="02040503050406030204" pitchFamily="18" charset="0"/>
                            </a:rPr>
                            <m:t>𝑘</m:t>
                          </m:r>
                        </m:sub>
                      </m:sSub>
                    </m:oMath>
                  </m:oMathPara>
                </a14:m>
                <a:endParaRPr lang="en-US" sz="2400" dirty="0"/>
              </a:p>
            </p:txBody>
          </p:sp>
        </mc:Choice>
        <mc:Fallback xmlns="">
          <p:sp>
            <p:nvSpPr>
              <p:cNvPr id="16" name="TextBox 15">
                <a:extLst>
                  <a:ext uri="{FF2B5EF4-FFF2-40B4-BE49-F238E27FC236}">
                    <a16:creationId xmlns:a16="http://schemas.microsoft.com/office/drawing/2014/main" id="{2A9389C3-34FF-704F-AA15-E397FF788726}"/>
                  </a:ext>
                </a:extLst>
              </p:cNvPr>
              <p:cNvSpPr txBox="1">
                <a:spLocks noRot="1" noChangeAspect="1" noMove="1" noResize="1" noEditPoints="1" noAdjustHandles="1" noChangeArrowheads="1" noChangeShapeType="1" noTextEdit="1"/>
              </p:cNvSpPr>
              <p:nvPr/>
            </p:nvSpPr>
            <p:spPr>
              <a:xfrm>
                <a:off x="5351890" y="3332318"/>
                <a:ext cx="1381328" cy="477888"/>
              </a:xfrm>
              <a:prstGeom prst="rect">
                <a:avLst/>
              </a:prstGeom>
              <a:blipFill>
                <a:blip r:embed="rId7"/>
                <a:stretch>
                  <a:fillRect l="-39091" r="-31818"/>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8EB22B6D-B177-E94D-89C0-710B296EF0DE}"/>
              </a:ext>
            </a:extLst>
          </p:cNvPr>
          <p:cNvCxnSpPr>
            <a:cxnSpLocks/>
          </p:cNvCxnSpPr>
          <p:nvPr/>
        </p:nvCxnSpPr>
        <p:spPr>
          <a:xfrm>
            <a:off x="4177243" y="4720964"/>
            <a:ext cx="3730622" cy="43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ABB50A2-D338-8D4D-84F5-3B78657C7B8D}"/>
                  </a:ext>
                </a:extLst>
              </p:cNvPr>
              <p:cNvSpPr txBox="1"/>
              <p:nvPr/>
            </p:nvSpPr>
            <p:spPr>
              <a:xfrm>
                <a:off x="4764566" y="4177659"/>
                <a:ext cx="2555975" cy="461665"/>
              </a:xfrm>
              <a:prstGeom prst="rect">
                <a:avLst/>
              </a:prstGeom>
              <a:noFill/>
            </p:spPr>
            <p:txBody>
              <a:bodyPr wrap="square" rtlCol="0">
                <a:spAutoFit/>
              </a:bodyPr>
              <a:lstStyle/>
              <a:p>
                <a:pPr algn="ctr"/>
                <a:r>
                  <a:rPr lang="en-US" sz="2400" b="0" dirty="0"/>
                  <a:t>Random </a:t>
                </a:r>
                <a14:m>
                  <m:oMath xmlns:m="http://schemas.openxmlformats.org/officeDocument/2006/math">
                    <m:r>
                      <a:rPr lang="en-US" sz="2400" b="0" i="1" smtClean="0">
                        <a:latin typeface="Cambria Math" panose="02040503050406030204" pitchFamily="18" charset="0"/>
                      </a:rPr>
                      <m:t>𝑆</m:t>
                    </m:r>
                    <m:r>
                      <a:rPr lang="en-US" sz="2400" b="0" i="1" smtClean="0">
                        <a:latin typeface="Cambria Math" panose="02040503050406030204" pitchFamily="18" charset="0"/>
                      </a:rPr>
                      <m:t>⊂[</m:t>
                    </m:r>
                    <m:r>
                      <a:rPr lang="en-US" sz="2400" b="0" i="1" smtClean="0">
                        <a:latin typeface="Cambria Math" panose="02040503050406030204" pitchFamily="18" charset="0"/>
                      </a:rPr>
                      <m:t>𝑘</m:t>
                    </m:r>
                    <m:r>
                      <a:rPr lang="en-US" sz="2400" b="0" i="1" smtClean="0">
                        <a:latin typeface="Cambria Math" panose="02040503050406030204" pitchFamily="18" charset="0"/>
                      </a:rPr>
                      <m:t>]</m:t>
                    </m:r>
                  </m:oMath>
                </a14:m>
                <a:endParaRPr lang="en-US" sz="2400" dirty="0"/>
              </a:p>
            </p:txBody>
          </p:sp>
        </mc:Choice>
        <mc:Fallback xmlns="">
          <p:sp>
            <p:nvSpPr>
              <p:cNvPr id="20" name="TextBox 19">
                <a:extLst>
                  <a:ext uri="{FF2B5EF4-FFF2-40B4-BE49-F238E27FC236}">
                    <a16:creationId xmlns:a16="http://schemas.microsoft.com/office/drawing/2014/main" id="{4ABB50A2-D338-8D4D-84F5-3B78657C7B8D}"/>
                  </a:ext>
                </a:extLst>
              </p:cNvPr>
              <p:cNvSpPr txBox="1">
                <a:spLocks noRot="1" noChangeAspect="1" noMove="1" noResize="1" noEditPoints="1" noAdjustHandles="1" noChangeArrowheads="1" noChangeShapeType="1" noTextEdit="1"/>
              </p:cNvSpPr>
              <p:nvPr/>
            </p:nvSpPr>
            <p:spPr>
              <a:xfrm>
                <a:off x="4764566" y="4177659"/>
                <a:ext cx="2555975" cy="461665"/>
              </a:xfrm>
              <a:prstGeom prst="rect">
                <a:avLst/>
              </a:prstGeom>
              <a:blipFill>
                <a:blip r:embed="rId8"/>
                <a:stretch>
                  <a:fillRect t="-8108" b="-29730"/>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075AF6F-E4A1-7C4B-9C26-D35427DE4280}"/>
              </a:ext>
            </a:extLst>
          </p:cNvPr>
          <p:cNvCxnSpPr>
            <a:cxnSpLocks/>
          </p:cNvCxnSpPr>
          <p:nvPr/>
        </p:nvCxnSpPr>
        <p:spPr>
          <a:xfrm>
            <a:off x="4177243" y="5542561"/>
            <a:ext cx="3730622" cy="4344"/>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6BAA729-676B-B642-9E37-51F257572729}"/>
                  </a:ext>
                </a:extLst>
              </p:cNvPr>
              <p:cNvSpPr txBox="1"/>
              <p:nvPr/>
            </p:nvSpPr>
            <p:spPr>
              <a:xfrm>
                <a:off x="4818012" y="4969968"/>
                <a:ext cx="2555975" cy="557845"/>
              </a:xfrm>
              <a:prstGeom prst="rect">
                <a:avLst/>
              </a:prstGeom>
              <a:noFill/>
            </p:spPr>
            <p:txBody>
              <a:bodyPr wrap="square" rtlCol="0">
                <a:spAutoFit/>
              </a:bodyPr>
              <a:lstStyle/>
              <a:p>
                <a:pPr algn="ctr"/>
                <a:r>
                  <a:rPr lang="en-US" sz="2400" b="0" dirty="0"/>
                  <a:t>Open </a:t>
                </a:r>
                <a14:m>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m:t>
                                </m:r>
                                <m:r>
                                  <a:rPr lang="en-US" sz="2400" b="0" i="1" smtClean="0">
                                    <a:latin typeface="Cambria Math" panose="02040503050406030204" pitchFamily="18" charset="0"/>
                                  </a:rPr>
                                  <m:t>𝑖</m:t>
                                </m:r>
                              </m:sub>
                            </m:sSub>
                          </m:e>
                        </m:d>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𝑆</m:t>
                        </m:r>
                      </m:sub>
                    </m:sSub>
                  </m:oMath>
                </a14:m>
                <a:endParaRPr lang="en-US" sz="2400" dirty="0"/>
              </a:p>
            </p:txBody>
          </p:sp>
        </mc:Choice>
        <mc:Fallback xmlns="">
          <p:sp>
            <p:nvSpPr>
              <p:cNvPr id="22" name="TextBox 21">
                <a:extLst>
                  <a:ext uri="{FF2B5EF4-FFF2-40B4-BE49-F238E27FC236}">
                    <a16:creationId xmlns:a16="http://schemas.microsoft.com/office/drawing/2014/main" id="{66BAA729-676B-B642-9E37-51F257572729}"/>
                  </a:ext>
                </a:extLst>
              </p:cNvPr>
              <p:cNvSpPr txBox="1">
                <a:spLocks noRot="1" noChangeAspect="1" noMove="1" noResize="1" noEditPoints="1" noAdjustHandles="1" noChangeArrowheads="1" noChangeShapeType="1" noTextEdit="1"/>
              </p:cNvSpPr>
              <p:nvPr/>
            </p:nvSpPr>
            <p:spPr>
              <a:xfrm>
                <a:off x="4818012" y="4969968"/>
                <a:ext cx="2555975" cy="557845"/>
              </a:xfrm>
              <a:prstGeom prst="rect">
                <a:avLst/>
              </a:prstGeom>
              <a:blipFill>
                <a:blip r:embed="rId9"/>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6997204-028D-2B49-8A03-F355BE288ECC}"/>
                  </a:ext>
                </a:extLst>
              </p:cNvPr>
              <p:cNvSpPr txBox="1"/>
              <p:nvPr/>
            </p:nvSpPr>
            <p:spPr>
              <a:xfrm>
                <a:off x="838200" y="5703529"/>
                <a:ext cx="3183716" cy="847220"/>
              </a:xfrm>
              <a:prstGeom prst="rect">
                <a:avLst/>
              </a:prstGeom>
              <a:noFill/>
              <a:ln>
                <a:solidFill>
                  <a:schemeClr val="tx1"/>
                </a:solidFill>
              </a:ln>
            </p:spPr>
            <p:txBody>
              <a:bodyPr wrap="square" rtlCol="0">
                <a:spAutoFit/>
              </a:bodyPr>
              <a:lstStyle/>
              <a:p>
                <a:r>
                  <a:rPr lang="en-US" sz="2400" dirty="0"/>
                  <a:t>Check if </a:t>
                </a:r>
                <a14:m>
                  <m:oMath xmlns:m="http://schemas.openxmlformats.org/officeDocument/2006/math">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r>
                          <a:rPr lang="en-US" sz="2400" b="0" i="1" smtClean="0">
                            <a:latin typeface="Cambria Math" panose="02040503050406030204" pitchFamily="18" charset="0"/>
                          </a:rPr>
                          <m:t>,0</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𝑖</m:t>
                        </m:r>
                        <m:r>
                          <a:rPr lang="en-US" sz="2400" b="0" i="1" smtClean="0">
                            <a:latin typeface="Cambria Math" panose="02040503050406030204" pitchFamily="18" charset="0"/>
                          </a:rPr>
                          <m:t>,1</m:t>
                        </m:r>
                      </m:sub>
                    </m:sSub>
                    <m:r>
                      <a:rPr lang="en-US" sz="2400" b="0" i="1" smtClean="0">
                        <a:latin typeface="Cambria Math" panose="02040503050406030204" pitchFamily="18" charset="0"/>
                      </a:rPr>
                      <m:t>}</m:t>
                    </m:r>
                  </m:oMath>
                </a14:m>
                <a:r>
                  <a:rPr lang="en-US" sz="2400" dirty="0"/>
                  <a:t> are valid for each </a:t>
                </a:r>
                <a14:m>
                  <m:oMath xmlns:m="http://schemas.openxmlformats.org/officeDocument/2006/math">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𝑆</m:t>
                    </m:r>
                  </m:oMath>
                </a14:m>
                <a:r>
                  <a:rPr lang="en-US" sz="2400" dirty="0"/>
                  <a:t>.</a:t>
                </a:r>
              </a:p>
            </p:txBody>
          </p:sp>
        </mc:Choice>
        <mc:Fallback xmlns="">
          <p:sp>
            <p:nvSpPr>
              <p:cNvPr id="23" name="TextBox 22">
                <a:extLst>
                  <a:ext uri="{FF2B5EF4-FFF2-40B4-BE49-F238E27FC236}">
                    <a16:creationId xmlns:a16="http://schemas.microsoft.com/office/drawing/2014/main" id="{66997204-028D-2B49-8A03-F355BE288ECC}"/>
                  </a:ext>
                </a:extLst>
              </p:cNvPr>
              <p:cNvSpPr txBox="1">
                <a:spLocks noRot="1" noChangeAspect="1" noMove="1" noResize="1" noEditPoints="1" noAdjustHandles="1" noChangeArrowheads="1" noChangeShapeType="1" noTextEdit="1"/>
              </p:cNvSpPr>
              <p:nvPr/>
            </p:nvSpPr>
            <p:spPr>
              <a:xfrm>
                <a:off x="838200" y="5703529"/>
                <a:ext cx="3183716" cy="847220"/>
              </a:xfrm>
              <a:prstGeom prst="rect">
                <a:avLst/>
              </a:prstGeom>
              <a:blipFill>
                <a:blip r:embed="rId10"/>
                <a:stretch>
                  <a:fillRect l="-2767" t="-2899" r="-1976" b="-13043"/>
                </a:stretch>
              </a:blipFill>
              <a:ln>
                <a:solidFill>
                  <a:schemeClr val="tx1"/>
                </a:solidFill>
              </a:ln>
            </p:spPr>
            <p:txBody>
              <a:bodyPr/>
              <a:lstStyle/>
              <a:p>
                <a:r>
                  <a:rPr lang="en-US">
                    <a:noFill/>
                  </a:rPr>
                  <a:t> </a:t>
                </a:r>
              </a:p>
            </p:txBody>
          </p:sp>
        </mc:Fallback>
      </mc:AlternateContent>
      <p:sp>
        <p:nvSpPr>
          <p:cNvPr id="25" name="Oval Callout 24">
            <a:extLst>
              <a:ext uri="{FF2B5EF4-FFF2-40B4-BE49-F238E27FC236}">
                <a16:creationId xmlns:a16="http://schemas.microsoft.com/office/drawing/2014/main" id="{39905E55-7FE9-7442-A257-FDD882B5AE52}"/>
              </a:ext>
            </a:extLst>
          </p:cNvPr>
          <p:cNvSpPr/>
          <p:nvPr/>
        </p:nvSpPr>
        <p:spPr>
          <a:xfrm>
            <a:off x="159774" y="4341560"/>
            <a:ext cx="3719052" cy="1110148"/>
          </a:xfrm>
          <a:prstGeom prst="wedgeEllipseCallout">
            <a:avLst>
              <a:gd name="adj1" fmla="val -2269"/>
              <a:gd name="adj2" fmla="val 69785"/>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Ensures that more than 90% of sender OT messages are valid</a:t>
            </a:r>
          </a:p>
        </p:txBody>
      </p:sp>
      <p:sp>
        <p:nvSpPr>
          <p:cNvPr id="26" name="Oval Callout 25">
            <a:extLst>
              <a:ext uri="{FF2B5EF4-FFF2-40B4-BE49-F238E27FC236}">
                <a16:creationId xmlns:a16="http://schemas.microsoft.com/office/drawing/2014/main" id="{FC10C518-AB52-0344-93DA-486DF83FB3A0}"/>
              </a:ext>
            </a:extLst>
          </p:cNvPr>
          <p:cNvSpPr/>
          <p:nvPr/>
        </p:nvSpPr>
        <p:spPr>
          <a:xfrm>
            <a:off x="8732153" y="4267269"/>
            <a:ext cx="2887118" cy="1107999"/>
          </a:xfrm>
          <a:prstGeom prst="wedgeEllipseCallout">
            <a:avLst>
              <a:gd name="adj1" fmla="val -75263"/>
              <a:gd name="adj2" fmla="val 574"/>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Increases the number of rounds</a:t>
            </a:r>
          </a:p>
        </p:txBody>
      </p:sp>
      <p:sp>
        <p:nvSpPr>
          <p:cNvPr id="27" name="Oval Callout 26">
            <a:extLst>
              <a:ext uri="{FF2B5EF4-FFF2-40B4-BE49-F238E27FC236}">
                <a16:creationId xmlns:a16="http://schemas.microsoft.com/office/drawing/2014/main" id="{F95F420B-9883-EB46-B523-C5C6684E27C4}"/>
              </a:ext>
            </a:extLst>
          </p:cNvPr>
          <p:cNvSpPr/>
          <p:nvPr/>
        </p:nvSpPr>
        <p:spPr>
          <a:xfrm>
            <a:off x="7261928" y="5619929"/>
            <a:ext cx="4418795" cy="1160758"/>
          </a:xfrm>
          <a:prstGeom prst="wedgeEllipseCallout">
            <a:avLst>
              <a:gd name="adj1" fmla="val -54946"/>
              <a:gd name="adj2" fmla="val -48676"/>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Impossible in the OT-hybrid model! Key to overcoming the impossibility!</a:t>
            </a:r>
          </a:p>
        </p:txBody>
      </p:sp>
    </p:spTree>
    <p:extLst>
      <p:ext uri="{BB962C8B-B14F-4D97-AF65-F5344CB8AC3E}">
        <p14:creationId xmlns:p14="http://schemas.microsoft.com/office/powerpoint/2010/main" val="34272965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right)">
                                      <p:cBhvr>
                                        <p:cTn id="7" dur="500"/>
                                        <p:tgtEl>
                                          <p:spTgt spid="15"/>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19"/>
                                        </p:tgtEl>
                                        <p:attrNameLst>
                                          <p:attrName>style.visibility</p:attrName>
                                        </p:attrNameLst>
                                      </p:cBhvr>
                                      <p:to>
                                        <p:strVal val="visible"/>
                                      </p:to>
                                    </p:set>
                                    <p:animEffect transition="in" filter="wipe(left)">
                                      <p:cBhvr>
                                        <p:cTn id="15" dur="500"/>
                                        <p:tgtEl>
                                          <p:spTgt spid="19"/>
                                        </p:tgtEl>
                                      </p:cBhvr>
                                    </p:animEffect>
                                  </p:childTnLst>
                                </p:cTn>
                              </p:par>
                            </p:childTnLst>
                          </p:cTn>
                        </p:par>
                        <p:par>
                          <p:cTn id="16" fill="hold">
                            <p:stCondLst>
                              <p:cond delay="500"/>
                            </p:stCondLst>
                            <p:childTnLst>
                              <p:par>
                                <p:cTn id="17" presetID="1" presetClass="entr" presetSubtype="0" fill="hold" grpId="0" nodeType="afterEffect">
                                  <p:stCondLst>
                                    <p:cond delay="0"/>
                                  </p:stCondLst>
                                  <p:childTnLst>
                                    <p:set>
                                      <p:cBhvr>
                                        <p:cTn id="18" dur="1" fill="hold">
                                          <p:stCondLst>
                                            <p:cond delay="0"/>
                                          </p:stCondLst>
                                        </p:cTn>
                                        <p:tgtEl>
                                          <p:spTgt spid="20"/>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22" presetClass="entr" presetSubtype="2" fill="hold" nodeType="clickEffect">
                                  <p:stCondLst>
                                    <p:cond delay="0"/>
                                  </p:stCondLst>
                                  <p:childTnLst>
                                    <p:set>
                                      <p:cBhvr>
                                        <p:cTn id="22" dur="1" fill="hold">
                                          <p:stCondLst>
                                            <p:cond delay="0"/>
                                          </p:stCondLst>
                                        </p:cTn>
                                        <p:tgtEl>
                                          <p:spTgt spid="21"/>
                                        </p:tgtEl>
                                        <p:attrNameLst>
                                          <p:attrName>style.visibility</p:attrName>
                                        </p:attrNameLst>
                                      </p:cBhvr>
                                      <p:to>
                                        <p:strVal val="visible"/>
                                      </p:to>
                                    </p:set>
                                    <p:animEffect transition="in" filter="wipe(right)">
                                      <p:cBhvr>
                                        <p:cTn id="23" dur="500"/>
                                        <p:tgtEl>
                                          <p:spTgt spid="21"/>
                                        </p:tgtEl>
                                      </p:cBhvr>
                                    </p:animEffect>
                                  </p:childTnLst>
                                </p:cTn>
                              </p:par>
                            </p:childTnLst>
                          </p:cTn>
                        </p:par>
                        <p:par>
                          <p:cTn id="24" fill="hold">
                            <p:stCondLst>
                              <p:cond delay="500"/>
                            </p:stCondLst>
                            <p:childTnLst>
                              <p:par>
                                <p:cTn id="25" presetID="1" presetClass="entr" presetSubtype="0"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2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25"/>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27"/>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20" grpId="0"/>
      <p:bldP spid="22" grpId="0"/>
      <p:bldP spid="23" grpId="0" animBg="1"/>
      <p:bldP spid="25" grpId="0" animBg="1"/>
      <p:bldP spid="26" grpId="0" animBg="1"/>
      <p:bldP spid="27"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D13B89-49F3-2A45-90F1-0AA4EF7857EA}"/>
              </a:ext>
            </a:extLst>
          </p:cNvPr>
          <p:cNvSpPr>
            <a:spLocks noGrp="1"/>
          </p:cNvSpPr>
          <p:nvPr>
            <p:ph type="title"/>
          </p:nvPr>
        </p:nvSpPr>
        <p:spPr/>
        <p:txBody>
          <a:bodyPr/>
          <a:lstStyle/>
          <a:p>
            <a:pPr algn="ctr"/>
            <a:r>
              <a:rPr lang="en-US" dirty="0"/>
              <a:t>Overcoming the Impossibility Result</a:t>
            </a:r>
          </a:p>
        </p:txBody>
      </p:sp>
      <p:sp>
        <p:nvSpPr>
          <p:cNvPr id="4" name="Rectangle 3">
            <a:extLst>
              <a:ext uri="{FF2B5EF4-FFF2-40B4-BE49-F238E27FC236}">
                <a16:creationId xmlns:a16="http://schemas.microsoft.com/office/drawing/2014/main" id="{32073D15-DC58-6A48-A7F8-F607F1F326BF}"/>
              </a:ext>
            </a:extLst>
          </p:cNvPr>
          <p:cNvSpPr/>
          <p:nvPr/>
        </p:nvSpPr>
        <p:spPr>
          <a:xfrm>
            <a:off x="2653030" y="3003217"/>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80DE4A25-D872-124B-92FD-43A78EF6AB54}"/>
                  </a:ext>
                </a:extLst>
              </p:cNvPr>
              <p:cNvSpPr txBox="1"/>
              <p:nvPr/>
            </p:nvSpPr>
            <p:spPr>
              <a:xfrm>
                <a:off x="2769481" y="3185889"/>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80DE4A25-D872-124B-92FD-43A78EF6AB54}"/>
                  </a:ext>
                </a:extLst>
              </p:cNvPr>
              <p:cNvSpPr txBox="1">
                <a:spLocks noRot="1" noChangeAspect="1" noMove="1" noResize="1" noEditPoints="1" noAdjustHandles="1" noChangeArrowheads="1" noChangeShapeType="1" noTextEdit="1"/>
              </p:cNvSpPr>
              <p:nvPr/>
            </p:nvSpPr>
            <p:spPr>
              <a:xfrm>
                <a:off x="2769481" y="3185889"/>
                <a:ext cx="827406" cy="646331"/>
              </a:xfrm>
              <a:prstGeom prst="rect">
                <a:avLst/>
              </a:prstGeom>
              <a:blipFill>
                <a:blip r:embed="rId3"/>
                <a:stretch>
                  <a:fillRect b="-5769"/>
                </a:stretch>
              </a:blipFill>
            </p:spPr>
            <p:txBody>
              <a:bodyPr/>
              <a:lstStyle/>
              <a:p>
                <a:r>
                  <a:rPr lang="en-US">
                    <a:noFill/>
                  </a:rPr>
                  <a:t> </a:t>
                </a:r>
              </a:p>
            </p:txBody>
          </p:sp>
        </mc:Fallback>
      </mc:AlternateContent>
      <p:cxnSp>
        <p:nvCxnSpPr>
          <p:cNvPr id="6" name="Straight Arrow Connector 5">
            <a:extLst>
              <a:ext uri="{FF2B5EF4-FFF2-40B4-BE49-F238E27FC236}">
                <a16:creationId xmlns:a16="http://schemas.microsoft.com/office/drawing/2014/main" id="{37D7E447-5E3A-F04C-9C7B-C50D822828D5}"/>
              </a:ext>
            </a:extLst>
          </p:cNvPr>
          <p:cNvCxnSpPr>
            <a:cxnSpLocks/>
          </p:cNvCxnSpPr>
          <p:nvPr/>
        </p:nvCxnSpPr>
        <p:spPr>
          <a:xfrm>
            <a:off x="4219184" y="3203654"/>
            <a:ext cx="3730622" cy="4344"/>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91B53F06-6C65-BF42-9A25-62F8DFCA94E1}"/>
                  </a:ext>
                </a:extLst>
              </p:cNvPr>
              <p:cNvSpPr txBox="1"/>
              <p:nvPr/>
            </p:nvSpPr>
            <p:spPr>
              <a:xfrm>
                <a:off x="5393831" y="2636605"/>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1</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d>
                        <m:dPr>
                          <m:ctrlPr>
                            <a:rPr lang="en-US" sz="2400" b="0" i="1" smtClean="0">
                              <a:latin typeface="Cambria Math" panose="02040503050406030204" pitchFamily="18" charset="0"/>
                            </a:rPr>
                          </m:ctrlPr>
                        </m:dPr>
                        <m:e>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2</m:t>
                              </m:r>
                            </m:sub>
                          </m:sSub>
                        </m:e>
                      </m:d>
                      <m:r>
                        <a:rPr lang="en-US" sz="2400" b="0" i="1" smtClean="0">
                          <a:latin typeface="Cambria Math" panose="02040503050406030204" pitchFamily="18" charset="0"/>
                        </a:rPr>
                        <m:t>,…, </m:t>
                      </m:r>
                      <m:r>
                        <a:rPr lang="en-US" sz="2400" b="0" i="1" smtClean="0">
                          <a:latin typeface="Cambria Math" panose="02040503050406030204" pitchFamily="18" charset="0"/>
                        </a:rPr>
                        <m:t>𝑂</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𝑇</m:t>
                          </m:r>
                        </m:e>
                        <m:sub>
                          <m:r>
                            <a:rPr lang="en-US" sz="2400" b="0" i="1" smtClean="0">
                              <a:latin typeface="Cambria Math" panose="02040503050406030204" pitchFamily="18" charset="0"/>
                            </a:rPr>
                            <m:t>1</m:t>
                          </m:r>
                        </m:sub>
                      </m:sSub>
                      <m:r>
                        <a:rPr lang="en-US" sz="2400" b="0" i="1" smtClean="0">
                          <a:latin typeface="Cambria Math" panose="02040503050406030204" pitchFamily="18" charset="0"/>
                        </a:rPr>
                        <m:t>(</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𝑏</m:t>
                          </m:r>
                        </m:e>
                        <m:sub>
                          <m:r>
                            <a:rPr lang="en-US" sz="2400" b="0" i="1" smtClean="0">
                              <a:latin typeface="Cambria Math" panose="02040503050406030204" pitchFamily="18" charset="0"/>
                            </a:rPr>
                            <m:t>𝑘</m:t>
                          </m:r>
                        </m:sub>
                      </m:sSub>
                      <m:r>
                        <a:rPr lang="en-US" sz="2400" b="0" i="1" smtClean="0">
                          <a:latin typeface="Cambria Math" panose="02040503050406030204" pitchFamily="18" charset="0"/>
                        </a:rPr>
                        <m:t>)</m:t>
                      </m:r>
                    </m:oMath>
                  </m:oMathPara>
                </a14:m>
                <a:endParaRPr lang="en-US" sz="2400" dirty="0"/>
              </a:p>
            </p:txBody>
          </p:sp>
        </mc:Choice>
        <mc:Fallback xmlns="">
          <p:sp>
            <p:nvSpPr>
              <p:cNvPr id="7" name="TextBox 6">
                <a:extLst>
                  <a:ext uri="{FF2B5EF4-FFF2-40B4-BE49-F238E27FC236}">
                    <a16:creationId xmlns:a16="http://schemas.microsoft.com/office/drawing/2014/main" id="{91B53F06-6C65-BF42-9A25-62F8DFCA94E1}"/>
                  </a:ext>
                </a:extLst>
              </p:cNvPr>
              <p:cNvSpPr txBox="1">
                <a:spLocks noRot="1" noChangeAspect="1" noMove="1" noResize="1" noEditPoints="1" noAdjustHandles="1" noChangeArrowheads="1" noChangeShapeType="1" noTextEdit="1"/>
              </p:cNvSpPr>
              <p:nvPr/>
            </p:nvSpPr>
            <p:spPr>
              <a:xfrm>
                <a:off x="5393831" y="2636605"/>
                <a:ext cx="1381328" cy="461665"/>
              </a:xfrm>
              <a:prstGeom prst="rect">
                <a:avLst/>
              </a:prstGeom>
              <a:blipFill>
                <a:blip r:embed="rId4"/>
                <a:stretch>
                  <a:fillRect l="-95413" r="-93578" b="-16216"/>
                </a:stretch>
              </a:blipFill>
            </p:spPr>
            <p:txBody>
              <a:bodyPr/>
              <a:lstStyle/>
              <a:p>
                <a:r>
                  <a:rPr lang="en-US">
                    <a:noFill/>
                  </a:rPr>
                  <a:t> </a:t>
                </a:r>
              </a:p>
            </p:txBody>
          </p:sp>
        </mc:Fallback>
      </mc:AlternateContent>
      <p:sp>
        <p:nvSpPr>
          <p:cNvPr id="10" name="Rectangle 9">
            <a:extLst>
              <a:ext uri="{FF2B5EF4-FFF2-40B4-BE49-F238E27FC236}">
                <a16:creationId xmlns:a16="http://schemas.microsoft.com/office/drawing/2014/main" id="{C4B047C5-3226-6646-A4B4-62A7EFFA5307}"/>
              </a:ext>
            </a:extLst>
          </p:cNvPr>
          <p:cNvSpPr/>
          <p:nvPr/>
        </p:nvSpPr>
        <p:spPr>
          <a:xfrm>
            <a:off x="8343559" y="2958174"/>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11" name="TextBox 10">
                <a:extLst>
                  <a:ext uri="{FF2B5EF4-FFF2-40B4-BE49-F238E27FC236}">
                    <a16:creationId xmlns:a16="http://schemas.microsoft.com/office/drawing/2014/main" id="{963913A9-0F2E-F945-AA59-8C307E7E5E56}"/>
                  </a:ext>
                </a:extLst>
              </p:cNvPr>
              <p:cNvSpPr txBox="1"/>
              <p:nvPr/>
            </p:nvSpPr>
            <p:spPr>
              <a:xfrm>
                <a:off x="8460013" y="314084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11" name="TextBox 10">
                <a:extLst>
                  <a:ext uri="{FF2B5EF4-FFF2-40B4-BE49-F238E27FC236}">
                    <a16:creationId xmlns:a16="http://schemas.microsoft.com/office/drawing/2014/main" id="{963913A9-0F2E-F945-AA59-8C307E7E5E56}"/>
                  </a:ext>
                </a:extLst>
              </p:cNvPr>
              <p:cNvSpPr txBox="1">
                <a:spLocks noRot="1" noChangeAspect="1" noMove="1" noResize="1" noEditPoints="1" noAdjustHandles="1" noChangeArrowheads="1" noChangeShapeType="1" noTextEdit="1"/>
              </p:cNvSpPr>
              <p:nvPr/>
            </p:nvSpPr>
            <p:spPr>
              <a:xfrm>
                <a:off x="8460013" y="3140843"/>
                <a:ext cx="827406" cy="646331"/>
              </a:xfrm>
              <a:prstGeom prst="rect">
                <a:avLst/>
              </a:prstGeom>
              <a:blipFill>
                <a:blip r:embed="rId5"/>
                <a:stretch>
                  <a:fillRect b="-5769"/>
                </a:stretch>
              </a:blipFill>
            </p:spPr>
            <p:txBody>
              <a:bodyPr/>
              <a:lstStyle/>
              <a:p>
                <a:r>
                  <a:rPr lang="en-US">
                    <a:noFill/>
                  </a:rPr>
                  <a:t> </a:t>
                </a:r>
              </a:p>
            </p:txBody>
          </p:sp>
        </mc:Fallback>
      </mc:AlternateContent>
      <p:pic>
        <p:nvPicPr>
          <p:cNvPr id="12" name="Picture 11">
            <a:extLst>
              <a:ext uri="{FF2B5EF4-FFF2-40B4-BE49-F238E27FC236}">
                <a16:creationId xmlns:a16="http://schemas.microsoft.com/office/drawing/2014/main" id="{A2FDA5E8-180A-BC41-8050-A7C1BDAC9DF0}"/>
              </a:ext>
            </a:extLst>
          </p:cNvPr>
          <p:cNvPicPr>
            <a:picLocks noChangeAspect="1"/>
          </p:cNvPicPr>
          <p:nvPr/>
        </p:nvPicPr>
        <p:blipFill>
          <a:blip r:embed="rId6"/>
          <a:stretch>
            <a:fillRect/>
          </a:stretch>
        </p:blipFill>
        <p:spPr>
          <a:xfrm flipH="1">
            <a:off x="8209569" y="2235664"/>
            <a:ext cx="1279525" cy="1228344"/>
          </a:xfrm>
          <a:prstGeom prst="rect">
            <a:avLst/>
          </a:prstGeom>
        </p:spPr>
      </p:pic>
      <p:cxnSp>
        <p:nvCxnSpPr>
          <p:cNvPr id="15" name="Straight Arrow Connector 14">
            <a:extLst>
              <a:ext uri="{FF2B5EF4-FFF2-40B4-BE49-F238E27FC236}">
                <a16:creationId xmlns:a16="http://schemas.microsoft.com/office/drawing/2014/main" id="{F3ADA2C9-2B17-C44D-ADD5-6B78B8167315}"/>
              </a:ext>
            </a:extLst>
          </p:cNvPr>
          <p:cNvCxnSpPr>
            <a:cxnSpLocks/>
          </p:cNvCxnSpPr>
          <p:nvPr/>
        </p:nvCxnSpPr>
        <p:spPr>
          <a:xfrm>
            <a:off x="4177243" y="3899367"/>
            <a:ext cx="3730622" cy="4344"/>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2A9389C3-34FF-704F-AA15-E397FF788726}"/>
                  </a:ext>
                </a:extLst>
              </p:cNvPr>
              <p:cNvSpPr txBox="1"/>
              <p:nvPr/>
            </p:nvSpPr>
            <p:spPr>
              <a:xfrm>
                <a:off x="5351890" y="3332318"/>
                <a:ext cx="1381328"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2,1</m:t>
                          </m:r>
                        </m:sub>
                      </m:sSub>
                      <m:r>
                        <a:rPr lang="en-US" sz="2400" b="0" i="1" smtClean="0">
                          <a:latin typeface="Cambria Math" panose="02040503050406030204" pitchFamily="18" charset="0"/>
                        </a:rPr>
                        <m:t>,…,</m:t>
                      </m:r>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m:t>
                          </m:r>
                          <m:r>
                            <a:rPr lang="en-US" sz="2400" b="0" i="1" smtClean="0">
                              <a:latin typeface="Cambria Math" panose="02040503050406030204" pitchFamily="18" charset="0"/>
                            </a:rPr>
                            <m:t>𝑘</m:t>
                          </m:r>
                        </m:sub>
                      </m:sSub>
                    </m:oMath>
                  </m:oMathPara>
                </a14:m>
                <a:endParaRPr lang="en-US" sz="2400" dirty="0"/>
              </a:p>
            </p:txBody>
          </p:sp>
        </mc:Choice>
        <mc:Fallback xmlns="">
          <p:sp>
            <p:nvSpPr>
              <p:cNvPr id="16" name="TextBox 15">
                <a:extLst>
                  <a:ext uri="{FF2B5EF4-FFF2-40B4-BE49-F238E27FC236}">
                    <a16:creationId xmlns:a16="http://schemas.microsoft.com/office/drawing/2014/main" id="{2A9389C3-34FF-704F-AA15-E397FF788726}"/>
                  </a:ext>
                </a:extLst>
              </p:cNvPr>
              <p:cNvSpPr txBox="1">
                <a:spLocks noRot="1" noChangeAspect="1" noMove="1" noResize="1" noEditPoints="1" noAdjustHandles="1" noChangeArrowheads="1" noChangeShapeType="1" noTextEdit="1"/>
              </p:cNvSpPr>
              <p:nvPr/>
            </p:nvSpPr>
            <p:spPr>
              <a:xfrm>
                <a:off x="5351890" y="3332318"/>
                <a:ext cx="1381328" cy="477888"/>
              </a:xfrm>
              <a:prstGeom prst="rect">
                <a:avLst/>
              </a:prstGeom>
              <a:blipFill>
                <a:blip r:embed="rId7"/>
                <a:stretch>
                  <a:fillRect l="-39091" r="-31818"/>
                </a:stretch>
              </a:blipFill>
            </p:spPr>
            <p:txBody>
              <a:bodyPr/>
              <a:lstStyle/>
              <a:p>
                <a:r>
                  <a:rPr lang="en-US">
                    <a:noFill/>
                  </a:rPr>
                  <a:t> </a:t>
                </a:r>
              </a:p>
            </p:txBody>
          </p:sp>
        </mc:Fallback>
      </mc:AlternateContent>
      <p:cxnSp>
        <p:nvCxnSpPr>
          <p:cNvPr id="19" name="Straight Arrow Connector 18">
            <a:extLst>
              <a:ext uri="{FF2B5EF4-FFF2-40B4-BE49-F238E27FC236}">
                <a16:creationId xmlns:a16="http://schemas.microsoft.com/office/drawing/2014/main" id="{8EB22B6D-B177-E94D-89C0-710B296EF0DE}"/>
              </a:ext>
            </a:extLst>
          </p:cNvPr>
          <p:cNvCxnSpPr>
            <a:cxnSpLocks/>
          </p:cNvCxnSpPr>
          <p:nvPr/>
        </p:nvCxnSpPr>
        <p:spPr>
          <a:xfrm>
            <a:off x="4177243" y="4720964"/>
            <a:ext cx="3730622" cy="4344"/>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0" name="TextBox 19">
                <a:extLst>
                  <a:ext uri="{FF2B5EF4-FFF2-40B4-BE49-F238E27FC236}">
                    <a16:creationId xmlns:a16="http://schemas.microsoft.com/office/drawing/2014/main" id="{4ABB50A2-D338-8D4D-84F5-3B78657C7B8D}"/>
                  </a:ext>
                </a:extLst>
              </p:cNvPr>
              <p:cNvSpPr txBox="1"/>
              <p:nvPr/>
            </p:nvSpPr>
            <p:spPr>
              <a:xfrm>
                <a:off x="4253057" y="4180870"/>
                <a:ext cx="3578993"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i="1">
                          <a:latin typeface="Cambria Math" panose="02040503050406030204" pitchFamily="18" charset="0"/>
                        </a:rPr>
                        <m:t>𝑆</m:t>
                      </m:r>
                      <m:r>
                        <a:rPr lang="en-US" sz="2400" i="1">
                          <a:latin typeface="Cambria Math" panose="02040503050406030204" pitchFamily="18" charset="0"/>
                        </a:rPr>
                        <m:t>=</m:t>
                      </m:r>
                      <m:r>
                        <a:rPr lang="en-US" sz="2400" i="1">
                          <a:latin typeface="Cambria Math" panose="02040503050406030204" pitchFamily="18" charset="0"/>
                        </a:rPr>
                        <m:t>𝐻</m:t>
                      </m:r>
                      <m:r>
                        <a:rPr lang="en-US" sz="2400" i="1">
                          <a:latin typeface="Cambria Math" panose="02040503050406030204" pitchFamily="18" charset="0"/>
                        </a:rPr>
                        <m:t>(</m:t>
                      </m:r>
                      <m:r>
                        <a:rPr lang="en-US" sz="2400" i="1">
                          <a:latin typeface="Cambria Math" panose="02040503050406030204" pitchFamily="18" charset="0"/>
                        </a:rPr>
                        <m:t>𝑜𝑡</m:t>
                      </m:r>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2,1</m:t>
                          </m:r>
                        </m:sub>
                      </m:sSub>
                      <m:r>
                        <a:rPr lang="en-US" sz="2400" i="1">
                          <a:latin typeface="Cambria Math" panose="02040503050406030204" pitchFamily="18" charset="0"/>
                        </a:rPr>
                        <m:t>,…,</m:t>
                      </m:r>
                      <m:r>
                        <a:rPr lang="en-US" sz="2400" i="1">
                          <a:latin typeface="Cambria Math" panose="02040503050406030204" pitchFamily="18" charset="0"/>
                        </a:rPr>
                        <m:t>𝑜𝑡</m:t>
                      </m:r>
                      <m:sSub>
                        <m:sSubPr>
                          <m:ctrlPr>
                            <a:rPr lang="en-US" sz="2400" i="1">
                              <a:latin typeface="Cambria Math" panose="02040503050406030204" pitchFamily="18" charset="0"/>
                            </a:rPr>
                          </m:ctrlPr>
                        </m:sSubPr>
                        <m:e>
                          <m:r>
                            <a:rPr lang="en-US" sz="2400" i="1">
                              <a:latin typeface="Cambria Math" panose="02040503050406030204" pitchFamily="18" charset="0"/>
                            </a:rPr>
                            <m:t>𝑚</m:t>
                          </m:r>
                        </m:e>
                        <m:sub>
                          <m:r>
                            <a:rPr lang="en-US" sz="2400" i="1">
                              <a:latin typeface="Cambria Math" panose="02040503050406030204" pitchFamily="18" charset="0"/>
                            </a:rPr>
                            <m:t>2,</m:t>
                          </m:r>
                          <m:r>
                            <a:rPr lang="en-US" sz="2400" i="1">
                              <a:latin typeface="Cambria Math" panose="02040503050406030204" pitchFamily="18" charset="0"/>
                            </a:rPr>
                            <m:t>𝑘</m:t>
                          </m:r>
                        </m:sub>
                      </m:sSub>
                      <m:r>
                        <a:rPr lang="en-US" sz="2400" b="0" i="1" smtClean="0">
                          <a:latin typeface="Cambria Math" panose="02040503050406030204" pitchFamily="18" charset="0"/>
                        </a:rPr>
                        <m:t>)</m:t>
                      </m:r>
                    </m:oMath>
                  </m:oMathPara>
                </a14:m>
                <a:endParaRPr lang="en-US" sz="2400" dirty="0"/>
              </a:p>
            </p:txBody>
          </p:sp>
        </mc:Choice>
        <mc:Fallback xmlns="">
          <p:sp>
            <p:nvSpPr>
              <p:cNvPr id="20" name="TextBox 19">
                <a:extLst>
                  <a:ext uri="{FF2B5EF4-FFF2-40B4-BE49-F238E27FC236}">
                    <a16:creationId xmlns:a16="http://schemas.microsoft.com/office/drawing/2014/main" id="{4ABB50A2-D338-8D4D-84F5-3B78657C7B8D}"/>
                  </a:ext>
                </a:extLst>
              </p:cNvPr>
              <p:cNvSpPr txBox="1">
                <a:spLocks noRot="1" noChangeAspect="1" noMove="1" noResize="1" noEditPoints="1" noAdjustHandles="1" noChangeArrowheads="1" noChangeShapeType="1" noTextEdit="1"/>
              </p:cNvSpPr>
              <p:nvPr/>
            </p:nvSpPr>
            <p:spPr>
              <a:xfrm>
                <a:off x="4253057" y="4180870"/>
                <a:ext cx="3578993" cy="477888"/>
              </a:xfrm>
              <a:prstGeom prst="rect">
                <a:avLst/>
              </a:prstGeom>
              <a:blipFill>
                <a:blip r:embed="rId8"/>
                <a:stretch>
                  <a:fillRect b="-12821"/>
                </a:stretch>
              </a:blipFill>
            </p:spPr>
            <p:txBody>
              <a:bodyPr/>
              <a:lstStyle/>
              <a:p>
                <a:r>
                  <a:rPr lang="en-US">
                    <a:noFill/>
                  </a:rPr>
                  <a:t> </a:t>
                </a:r>
              </a:p>
            </p:txBody>
          </p:sp>
        </mc:Fallback>
      </mc:AlternateContent>
      <p:cxnSp>
        <p:nvCxnSpPr>
          <p:cNvPr id="21" name="Straight Arrow Connector 20">
            <a:extLst>
              <a:ext uri="{FF2B5EF4-FFF2-40B4-BE49-F238E27FC236}">
                <a16:creationId xmlns:a16="http://schemas.microsoft.com/office/drawing/2014/main" id="{7075AF6F-E4A1-7C4B-9C26-D35427DE4280}"/>
              </a:ext>
            </a:extLst>
          </p:cNvPr>
          <p:cNvCxnSpPr>
            <a:cxnSpLocks/>
          </p:cNvCxnSpPr>
          <p:nvPr/>
        </p:nvCxnSpPr>
        <p:spPr>
          <a:xfrm>
            <a:off x="4177243" y="5542561"/>
            <a:ext cx="3730622" cy="4344"/>
          </a:xfrm>
          <a:prstGeom prst="straightConnector1">
            <a:avLst/>
          </a:prstGeom>
          <a:ln w="12700">
            <a:solidFill>
              <a:schemeClr val="tx1"/>
            </a:solidFill>
            <a:headEnd type="triangle"/>
            <a:tailEnd type="non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66BAA729-676B-B642-9E37-51F257572729}"/>
                  </a:ext>
                </a:extLst>
              </p:cNvPr>
              <p:cNvSpPr txBox="1"/>
              <p:nvPr/>
            </p:nvSpPr>
            <p:spPr>
              <a:xfrm>
                <a:off x="4818012" y="4969968"/>
                <a:ext cx="2555975" cy="557845"/>
              </a:xfrm>
              <a:prstGeom prst="rect">
                <a:avLst/>
              </a:prstGeom>
              <a:noFill/>
            </p:spPr>
            <p:txBody>
              <a:bodyPr wrap="square" rtlCol="0">
                <a:spAutoFit/>
              </a:bodyPr>
              <a:lstStyle/>
              <a:p>
                <a:pPr algn="ctr"/>
                <a:r>
                  <a:rPr lang="en-US" sz="2400" b="0" dirty="0"/>
                  <a:t>Open </a:t>
                </a:r>
                <a14:m>
                  <m:oMath xmlns:m="http://schemas.openxmlformats.org/officeDocument/2006/math">
                    <m:sSub>
                      <m:sSubPr>
                        <m:ctrlPr>
                          <a:rPr lang="en-US" sz="2400" b="0" i="1" smtClean="0">
                            <a:latin typeface="Cambria Math" panose="02040503050406030204" pitchFamily="18" charset="0"/>
                          </a:rPr>
                        </m:ctrlPr>
                      </m:sSubPr>
                      <m:e>
                        <m:d>
                          <m:dPr>
                            <m:begChr m:val="{"/>
                            <m:endChr m:val="}"/>
                            <m:ctrlPr>
                              <a:rPr lang="en-US" sz="2400" b="0" i="1" smtClean="0">
                                <a:latin typeface="Cambria Math" panose="02040503050406030204" pitchFamily="18" charset="0"/>
                              </a:rPr>
                            </m:ctrlPr>
                          </m:dPr>
                          <m:e>
                            <m:r>
                              <a:rPr lang="en-US" sz="2400" b="0" i="1" smtClean="0">
                                <a:latin typeface="Cambria Math" panose="02040503050406030204" pitchFamily="18" charset="0"/>
                              </a:rPr>
                              <m:t>𝑜𝑡</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𝑚</m:t>
                                </m:r>
                              </m:e>
                              <m:sub>
                                <m:r>
                                  <a:rPr lang="en-US" sz="2400" b="0" i="1" smtClean="0">
                                    <a:latin typeface="Cambria Math" panose="02040503050406030204" pitchFamily="18" charset="0"/>
                                  </a:rPr>
                                  <m:t>2,</m:t>
                                </m:r>
                                <m:r>
                                  <a:rPr lang="en-US" sz="2400" b="0" i="1" smtClean="0">
                                    <a:latin typeface="Cambria Math" panose="02040503050406030204" pitchFamily="18" charset="0"/>
                                  </a:rPr>
                                  <m:t>𝑖</m:t>
                                </m:r>
                              </m:sub>
                            </m:sSub>
                          </m:e>
                        </m:d>
                      </m:e>
                      <m:sub>
                        <m:r>
                          <a:rPr lang="en-US" sz="2400" b="0" i="1" smtClean="0">
                            <a:latin typeface="Cambria Math" panose="02040503050406030204" pitchFamily="18" charset="0"/>
                          </a:rPr>
                          <m:t>𝑖</m:t>
                        </m:r>
                        <m:r>
                          <a:rPr lang="en-US" sz="2400" b="0" i="1" smtClean="0">
                            <a:latin typeface="Cambria Math" panose="02040503050406030204" pitchFamily="18" charset="0"/>
                          </a:rPr>
                          <m:t>∈</m:t>
                        </m:r>
                        <m:r>
                          <a:rPr lang="en-US" sz="2400" b="0" i="1" smtClean="0">
                            <a:latin typeface="Cambria Math" panose="02040503050406030204" pitchFamily="18" charset="0"/>
                          </a:rPr>
                          <m:t>𝑆</m:t>
                        </m:r>
                      </m:sub>
                    </m:sSub>
                  </m:oMath>
                </a14:m>
                <a:endParaRPr lang="en-US" sz="2400" dirty="0"/>
              </a:p>
            </p:txBody>
          </p:sp>
        </mc:Choice>
        <mc:Fallback xmlns="">
          <p:sp>
            <p:nvSpPr>
              <p:cNvPr id="22" name="TextBox 21">
                <a:extLst>
                  <a:ext uri="{FF2B5EF4-FFF2-40B4-BE49-F238E27FC236}">
                    <a16:creationId xmlns:a16="http://schemas.microsoft.com/office/drawing/2014/main" id="{66BAA729-676B-B642-9E37-51F257572729}"/>
                  </a:ext>
                </a:extLst>
              </p:cNvPr>
              <p:cNvSpPr txBox="1">
                <a:spLocks noRot="1" noChangeAspect="1" noMove="1" noResize="1" noEditPoints="1" noAdjustHandles="1" noChangeArrowheads="1" noChangeShapeType="1" noTextEdit="1"/>
              </p:cNvSpPr>
              <p:nvPr/>
            </p:nvSpPr>
            <p:spPr>
              <a:xfrm>
                <a:off x="4818012" y="4969968"/>
                <a:ext cx="2555975" cy="557845"/>
              </a:xfrm>
              <a:prstGeom prst="rect">
                <a:avLst/>
              </a:prstGeom>
              <a:blipFill>
                <a:blip r:embed="rId9"/>
                <a:stretch>
                  <a:fillRect b="-1111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66997204-028D-2B49-8A03-F355BE288ECC}"/>
                  </a:ext>
                </a:extLst>
              </p:cNvPr>
              <p:cNvSpPr txBox="1"/>
              <p:nvPr/>
            </p:nvSpPr>
            <p:spPr>
              <a:xfrm>
                <a:off x="159774" y="5660685"/>
                <a:ext cx="3936365" cy="1029064"/>
              </a:xfrm>
              <a:prstGeom prst="rect">
                <a:avLst/>
              </a:prstGeom>
              <a:noFill/>
              <a:ln>
                <a:solidFill>
                  <a:schemeClr val="tx1"/>
                </a:solidFill>
              </a:ln>
            </p:spPr>
            <p:txBody>
              <a:bodyPr wrap="square" rtlCol="0">
                <a:spAutoFit/>
              </a:bodyPr>
              <a:lstStyle/>
              <a:p>
                <a:pPr marL="342900" indent="-342900">
                  <a:buFont typeface="Arial" panose="020B0604020202020204" pitchFamily="34" charset="0"/>
                  <a:buChar char="•"/>
                </a:pPr>
                <a:r>
                  <a:rPr lang="en-US" sz="2000" dirty="0"/>
                  <a:t>Check if </a:t>
                </a:r>
                <a14:m>
                  <m:oMath xmlns:m="http://schemas.openxmlformats.org/officeDocument/2006/math">
                    <m:r>
                      <a:rPr lang="en-US" sz="2000" b="0" i="1" smtClean="0">
                        <a:latin typeface="Cambria Math" panose="02040503050406030204" pitchFamily="18" charset="0"/>
                      </a:rPr>
                      <m:t>𝑆</m:t>
                    </m:r>
                  </m:oMath>
                </a14:m>
                <a:r>
                  <a:rPr lang="en-US" sz="2000" dirty="0"/>
                  <a:t> is computed correctly.</a:t>
                </a:r>
              </a:p>
              <a:p>
                <a:pPr marL="342900" indent="-342900">
                  <a:buFont typeface="Arial" panose="020B0604020202020204" pitchFamily="34" charset="0"/>
                  <a:buChar char="•"/>
                </a:pPr>
                <a:r>
                  <a:rPr lang="en-US" sz="2000" dirty="0"/>
                  <a:t>Check if </a:t>
                </a:r>
                <a14:m>
                  <m:oMath xmlns:m="http://schemas.openxmlformats.org/officeDocument/2006/math">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𝑖</m:t>
                        </m:r>
                        <m:r>
                          <a:rPr lang="en-US" sz="2000" b="0" i="1" smtClean="0">
                            <a:latin typeface="Cambria Math" panose="02040503050406030204" pitchFamily="18" charset="0"/>
                          </a:rPr>
                          <m:t>,0</m:t>
                        </m:r>
                      </m:sub>
                    </m:sSub>
                    <m:r>
                      <a:rPr lang="en-US" sz="2000" b="0" i="1" smtClean="0">
                        <a:latin typeface="Cambria Math" panose="02040503050406030204" pitchFamily="18" charset="0"/>
                      </a:rPr>
                      <m:t>,</m:t>
                    </m:r>
                    <m:sSub>
                      <m:sSubPr>
                        <m:ctrlPr>
                          <a:rPr lang="en-US" sz="2000" b="0" i="1" smtClean="0">
                            <a:latin typeface="Cambria Math" panose="02040503050406030204" pitchFamily="18" charset="0"/>
                          </a:rPr>
                        </m:ctrlPr>
                      </m:sSubPr>
                      <m:e>
                        <m:r>
                          <a:rPr lang="en-US" sz="2000" b="0" i="1" smtClean="0">
                            <a:latin typeface="Cambria Math" panose="02040503050406030204" pitchFamily="18" charset="0"/>
                          </a:rPr>
                          <m:t>𝑚</m:t>
                        </m:r>
                      </m:e>
                      <m:sub>
                        <m:r>
                          <a:rPr lang="en-US" sz="2000" b="0" i="1" smtClean="0">
                            <a:latin typeface="Cambria Math" panose="02040503050406030204" pitchFamily="18" charset="0"/>
                          </a:rPr>
                          <m:t>𝑖</m:t>
                        </m:r>
                        <m:r>
                          <a:rPr lang="en-US" sz="2000" b="0" i="1" smtClean="0">
                            <a:latin typeface="Cambria Math" panose="02040503050406030204" pitchFamily="18" charset="0"/>
                          </a:rPr>
                          <m:t>,1</m:t>
                        </m:r>
                      </m:sub>
                    </m:sSub>
                    <m:r>
                      <a:rPr lang="en-US" sz="2000" b="0" i="1" smtClean="0">
                        <a:latin typeface="Cambria Math" panose="02040503050406030204" pitchFamily="18" charset="0"/>
                      </a:rPr>
                      <m:t>}</m:t>
                    </m:r>
                  </m:oMath>
                </a14:m>
                <a:r>
                  <a:rPr lang="en-US" sz="2000" dirty="0"/>
                  <a:t> are valid for each </a:t>
                </a:r>
                <a14:m>
                  <m:oMath xmlns:m="http://schemas.openxmlformats.org/officeDocument/2006/math">
                    <m:r>
                      <a:rPr lang="en-US" sz="2000" b="0" i="1" smtClean="0">
                        <a:latin typeface="Cambria Math" panose="02040503050406030204" pitchFamily="18" charset="0"/>
                      </a:rPr>
                      <m:t>𝑖</m:t>
                    </m:r>
                    <m:r>
                      <a:rPr lang="en-US" sz="2000" b="0" i="1" smtClean="0">
                        <a:latin typeface="Cambria Math" panose="02040503050406030204" pitchFamily="18" charset="0"/>
                      </a:rPr>
                      <m:t>∈</m:t>
                    </m:r>
                    <m:r>
                      <a:rPr lang="en-US" sz="2000" b="0" i="1" smtClean="0">
                        <a:latin typeface="Cambria Math" panose="02040503050406030204" pitchFamily="18" charset="0"/>
                      </a:rPr>
                      <m:t>𝑆</m:t>
                    </m:r>
                  </m:oMath>
                </a14:m>
                <a:r>
                  <a:rPr lang="en-US" sz="2000" dirty="0"/>
                  <a:t>.</a:t>
                </a:r>
              </a:p>
            </p:txBody>
          </p:sp>
        </mc:Choice>
        <mc:Fallback xmlns="">
          <p:sp>
            <p:nvSpPr>
              <p:cNvPr id="23" name="TextBox 22">
                <a:extLst>
                  <a:ext uri="{FF2B5EF4-FFF2-40B4-BE49-F238E27FC236}">
                    <a16:creationId xmlns:a16="http://schemas.microsoft.com/office/drawing/2014/main" id="{66997204-028D-2B49-8A03-F355BE288ECC}"/>
                  </a:ext>
                </a:extLst>
              </p:cNvPr>
              <p:cNvSpPr txBox="1">
                <a:spLocks noRot="1" noChangeAspect="1" noMove="1" noResize="1" noEditPoints="1" noAdjustHandles="1" noChangeArrowheads="1" noChangeShapeType="1" noTextEdit="1"/>
              </p:cNvSpPr>
              <p:nvPr/>
            </p:nvSpPr>
            <p:spPr>
              <a:xfrm>
                <a:off x="159774" y="5660685"/>
                <a:ext cx="3936365" cy="1029064"/>
              </a:xfrm>
              <a:prstGeom prst="rect">
                <a:avLst/>
              </a:prstGeom>
              <a:blipFill>
                <a:blip r:embed="rId10"/>
                <a:stretch>
                  <a:fillRect l="-1282" t="-2410" r="-321" b="-7229"/>
                </a:stretch>
              </a:blipFill>
              <a:ln>
                <a:solidFill>
                  <a:schemeClr val="tx1"/>
                </a:solidFill>
              </a:ln>
            </p:spPr>
            <p:txBody>
              <a:bodyPr/>
              <a:lstStyle/>
              <a:p>
                <a:r>
                  <a:rPr lang="en-US">
                    <a:noFill/>
                  </a:rPr>
                  <a:t> </a:t>
                </a:r>
              </a:p>
            </p:txBody>
          </p:sp>
        </mc:Fallback>
      </mc:AlternateContent>
      <p:sp>
        <p:nvSpPr>
          <p:cNvPr id="25" name="Oval Callout 24">
            <a:extLst>
              <a:ext uri="{FF2B5EF4-FFF2-40B4-BE49-F238E27FC236}">
                <a16:creationId xmlns:a16="http://schemas.microsoft.com/office/drawing/2014/main" id="{39905E55-7FE9-7442-A257-FDD882B5AE52}"/>
              </a:ext>
            </a:extLst>
          </p:cNvPr>
          <p:cNvSpPr/>
          <p:nvPr/>
        </p:nvSpPr>
        <p:spPr>
          <a:xfrm>
            <a:off x="159774" y="4341560"/>
            <a:ext cx="3719052" cy="1110148"/>
          </a:xfrm>
          <a:prstGeom prst="wedgeEllipseCallout">
            <a:avLst>
              <a:gd name="adj1" fmla="val -2269"/>
              <a:gd name="adj2" fmla="val 69785"/>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Ensures that more than 90% of sender OT messages are valid</a:t>
            </a:r>
          </a:p>
        </p:txBody>
      </p:sp>
      <p:sp>
        <p:nvSpPr>
          <p:cNvPr id="26" name="Oval Callout 25">
            <a:extLst>
              <a:ext uri="{FF2B5EF4-FFF2-40B4-BE49-F238E27FC236}">
                <a16:creationId xmlns:a16="http://schemas.microsoft.com/office/drawing/2014/main" id="{FC10C518-AB52-0344-93DA-486DF83FB3A0}"/>
              </a:ext>
            </a:extLst>
          </p:cNvPr>
          <p:cNvSpPr/>
          <p:nvPr/>
        </p:nvSpPr>
        <p:spPr>
          <a:xfrm>
            <a:off x="8067792" y="4422974"/>
            <a:ext cx="3825427" cy="1107999"/>
          </a:xfrm>
          <a:prstGeom prst="wedgeEllipseCallout">
            <a:avLst>
              <a:gd name="adj1" fmla="val -49689"/>
              <a:gd name="adj2" fmla="val -621"/>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Use Fiat-Shamir heuristic</a:t>
            </a:r>
          </a:p>
        </p:txBody>
      </p:sp>
      <mc:AlternateContent xmlns:mc="http://schemas.openxmlformats.org/markup-compatibility/2006" xmlns:a14="http://schemas.microsoft.com/office/drawing/2010/main">
        <mc:Choice Requires="a14">
          <p:sp>
            <p:nvSpPr>
              <p:cNvPr id="24" name="Oval Callout 23">
                <a:extLst>
                  <a:ext uri="{FF2B5EF4-FFF2-40B4-BE49-F238E27FC236}">
                    <a16:creationId xmlns:a16="http://schemas.microsoft.com/office/drawing/2014/main" id="{712B3D50-D07E-6948-8754-46A4E871A4D2}"/>
                  </a:ext>
                </a:extLst>
              </p:cNvPr>
              <p:cNvSpPr/>
              <p:nvPr/>
            </p:nvSpPr>
            <p:spPr>
              <a:xfrm>
                <a:off x="7949807" y="1358498"/>
                <a:ext cx="3825426" cy="1107999"/>
              </a:xfrm>
              <a:prstGeom prst="wedgeEllipseCallout">
                <a:avLst>
                  <a:gd name="adj1" fmla="val -29621"/>
                  <a:gd name="adj2" fmla="val 73023"/>
                </a:avLst>
              </a:prstGeom>
              <a:solidFill>
                <a:schemeClr val="accent4">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Does not prevent </a:t>
                </a:r>
                <a14:m>
                  <m:oMath xmlns:m="http://schemas.openxmlformats.org/officeDocument/2006/math">
                    <m:sSub>
                      <m:sSubPr>
                        <m:ctrlPr>
                          <a:rPr lang="en-US" sz="2000" b="0" i="1" dirty="0" smtClean="0">
                            <a:solidFill>
                              <a:schemeClr val="tx1"/>
                            </a:solidFill>
                            <a:latin typeface="Cambria Math" panose="02040503050406030204" pitchFamily="18" charset="0"/>
                          </a:rPr>
                        </m:ctrlPr>
                      </m:sSubPr>
                      <m:e>
                        <m:r>
                          <a:rPr lang="en-US" sz="2000" b="0" i="1" dirty="0" smtClean="0">
                            <a:solidFill>
                              <a:schemeClr val="tx1"/>
                            </a:solidFill>
                            <a:latin typeface="Cambria Math" panose="02040503050406030204" pitchFamily="18" charset="0"/>
                          </a:rPr>
                          <m:t>𝑃</m:t>
                        </m:r>
                      </m:e>
                      <m:sub>
                        <m:r>
                          <a:rPr lang="en-US" sz="2000" b="0" i="1" dirty="0" smtClean="0">
                            <a:solidFill>
                              <a:schemeClr val="tx1"/>
                            </a:solidFill>
                            <a:latin typeface="Cambria Math" panose="02040503050406030204" pitchFamily="18" charset="0"/>
                          </a:rPr>
                          <m:t>2</m:t>
                        </m:r>
                      </m:sub>
                    </m:sSub>
                  </m:oMath>
                </a14:m>
                <a:r>
                  <a:rPr lang="en-US" sz="2000" dirty="0">
                    <a:solidFill>
                      <a:schemeClr val="tx1"/>
                    </a:solidFill>
                  </a:rPr>
                  <a:t> from cheating in small number of executions</a:t>
                </a:r>
              </a:p>
            </p:txBody>
          </p:sp>
        </mc:Choice>
        <mc:Fallback xmlns="">
          <p:sp>
            <p:nvSpPr>
              <p:cNvPr id="24" name="Oval Callout 23">
                <a:extLst>
                  <a:ext uri="{FF2B5EF4-FFF2-40B4-BE49-F238E27FC236}">
                    <a16:creationId xmlns:a16="http://schemas.microsoft.com/office/drawing/2014/main" id="{712B3D50-D07E-6948-8754-46A4E871A4D2}"/>
                  </a:ext>
                </a:extLst>
              </p:cNvPr>
              <p:cNvSpPr>
                <a:spLocks noRot="1" noChangeAspect="1" noMove="1" noResize="1" noEditPoints="1" noAdjustHandles="1" noChangeArrowheads="1" noChangeShapeType="1" noTextEdit="1"/>
              </p:cNvSpPr>
              <p:nvPr/>
            </p:nvSpPr>
            <p:spPr>
              <a:xfrm>
                <a:off x="7949807" y="1358498"/>
                <a:ext cx="3825426" cy="1107999"/>
              </a:xfrm>
              <a:prstGeom prst="wedgeEllipseCallout">
                <a:avLst>
                  <a:gd name="adj1" fmla="val -29621"/>
                  <a:gd name="adj2" fmla="val 73023"/>
                </a:avLst>
              </a:prstGeom>
              <a:blipFill>
                <a:blip r:embed="rId11"/>
                <a:stretch>
                  <a:fillRect/>
                </a:stretch>
              </a:blipFill>
              <a:ln>
                <a:solidFill>
                  <a:schemeClr val="tx1"/>
                </a:solidFill>
              </a:ln>
            </p:spPr>
            <p:txBody>
              <a:bodyPr/>
              <a:lstStyle/>
              <a:p>
                <a:r>
                  <a:rPr lang="en-US">
                    <a:noFill/>
                  </a:rPr>
                  <a:t> </a:t>
                </a:r>
              </a:p>
            </p:txBody>
          </p:sp>
        </mc:Fallback>
      </mc:AlternateContent>
      <p:sp>
        <p:nvSpPr>
          <p:cNvPr id="27" name="Oval Callout 26">
            <a:extLst>
              <a:ext uri="{FF2B5EF4-FFF2-40B4-BE49-F238E27FC236}">
                <a16:creationId xmlns:a16="http://schemas.microsoft.com/office/drawing/2014/main" id="{20FAB967-510A-2248-8B40-FF7C627E2E7D}"/>
              </a:ext>
            </a:extLst>
          </p:cNvPr>
          <p:cNvSpPr/>
          <p:nvPr/>
        </p:nvSpPr>
        <p:spPr>
          <a:xfrm>
            <a:off x="159774" y="1352047"/>
            <a:ext cx="5382610" cy="1107999"/>
          </a:xfrm>
          <a:prstGeom prst="wedgeEllipseCallout">
            <a:avLst>
              <a:gd name="adj1" fmla="val 5703"/>
              <a:gd name="adj2" fmla="val 84813"/>
            </a:avLst>
          </a:prstGeom>
          <a:solidFill>
            <a:schemeClr val="accent3">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We ensure that the outcomes from a small number of cheating executions can be corrected.</a:t>
            </a:r>
          </a:p>
        </p:txBody>
      </p:sp>
    </p:spTree>
    <p:extLst>
      <p:ext uri="{BB962C8B-B14F-4D97-AF65-F5344CB8AC3E}">
        <p14:creationId xmlns:p14="http://schemas.microsoft.com/office/powerpoint/2010/main" val="2636434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right)">
                                      <p:cBhvr>
                                        <p:cTn id="7" dur="1000"/>
                                        <p:tgtEl>
                                          <p:spTgt spid="19"/>
                                        </p:tgtEl>
                                      </p:cBhvr>
                                    </p:animEffect>
                                  </p:childTnLst>
                                </p:cTn>
                              </p:par>
                              <p:par>
                                <p:cTn id="8" presetID="1" presetClass="entr" presetSubtype="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grpId="0" nodeType="afterEffect">
                                  <p:stCondLst>
                                    <p:cond delay="0"/>
                                  </p:stCondLst>
                                  <p:childTnLst>
                                    <p:set>
                                      <p:cBhvr>
                                        <p:cTn id="12" dur="1" fill="hold">
                                          <p:stCondLst>
                                            <p:cond delay="0"/>
                                          </p:stCondLst>
                                        </p:cTn>
                                        <p:tgtEl>
                                          <p:spTgt spid="20"/>
                                        </p:tgtEl>
                                        <p:attrNameLst>
                                          <p:attrName>style.visibility</p:attrName>
                                        </p:attrNameLst>
                                      </p:cBhvr>
                                      <p:to>
                                        <p:strVal val="visible"/>
                                      </p:to>
                                    </p:set>
                                  </p:childTnLst>
                                </p:cTn>
                              </p:par>
                            </p:childTnLst>
                          </p:cTn>
                        </p:par>
                        <p:par>
                          <p:cTn id="13" fill="hold">
                            <p:stCondLst>
                              <p:cond delay="1000"/>
                            </p:stCondLst>
                            <p:childTnLst>
                              <p:par>
                                <p:cTn id="14" presetID="22" presetClass="entr" presetSubtype="2" fill="hold" nodeType="after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wipe(right)">
                                      <p:cBhvr>
                                        <p:cTn id="16" dur="1000"/>
                                        <p:tgtEl>
                                          <p:spTgt spid="21"/>
                                        </p:tgtEl>
                                      </p:cBhvr>
                                    </p:animEffect>
                                  </p:childTnLst>
                                </p:cTn>
                              </p:par>
                            </p:childTnLst>
                          </p:cTn>
                        </p:par>
                        <p:par>
                          <p:cTn id="17" fill="hold">
                            <p:stCondLst>
                              <p:cond delay="2000"/>
                            </p:stCondLst>
                            <p:childTnLst>
                              <p:par>
                                <p:cTn id="18" presetID="1" presetClass="entr" presetSubtype="0" fill="hold" grpId="0" nodeType="afterEffect">
                                  <p:stCondLst>
                                    <p:cond delay="0"/>
                                  </p:stCondLst>
                                  <p:childTnLst>
                                    <p:set>
                                      <p:cBhvr>
                                        <p:cTn id="19" dur="1" fill="hold">
                                          <p:stCondLst>
                                            <p:cond delay="0"/>
                                          </p:stCondLst>
                                        </p:cTn>
                                        <p:tgtEl>
                                          <p:spTgt spid="2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23"/>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25"/>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2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3" grpId="0" animBg="1"/>
      <p:bldP spid="25" grpId="0" animBg="1"/>
      <p:bldP spid="26" grpId="0" animBg="1"/>
      <p:bldP spid="24" grpId="0" animBg="1"/>
      <p:bldP spid="2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8C8AA5-C1A5-C24A-9579-B2DED41D2D68}"/>
              </a:ext>
            </a:extLst>
          </p:cNvPr>
          <p:cNvSpPr>
            <a:spLocks noGrp="1"/>
          </p:cNvSpPr>
          <p:nvPr>
            <p:ph type="title"/>
          </p:nvPr>
        </p:nvSpPr>
        <p:spPr/>
        <p:txBody>
          <a:bodyPr/>
          <a:lstStyle/>
          <a:p>
            <a:pPr algn="ctr"/>
            <a:r>
              <a:rPr lang="en-US" dirty="0"/>
              <a:t>Conclusion</a:t>
            </a:r>
          </a:p>
        </p:txBody>
      </p:sp>
      <p:sp>
        <p:nvSpPr>
          <p:cNvPr id="3" name="Content Placeholder 2">
            <a:extLst>
              <a:ext uri="{FF2B5EF4-FFF2-40B4-BE49-F238E27FC236}">
                <a16:creationId xmlns:a16="http://schemas.microsoft.com/office/drawing/2014/main" id="{2598F997-53C8-AB40-A337-10518A144172}"/>
              </a:ext>
            </a:extLst>
          </p:cNvPr>
          <p:cNvSpPr>
            <a:spLocks noGrp="1"/>
          </p:cNvSpPr>
          <p:nvPr>
            <p:ph idx="1"/>
          </p:nvPr>
        </p:nvSpPr>
        <p:spPr/>
        <p:txBody>
          <a:bodyPr/>
          <a:lstStyle/>
          <a:p>
            <a:r>
              <a:rPr lang="en-US" dirty="0"/>
              <a:t>We gave new constructions of reusable NISC and reusable two-sided NISC protocols.</a:t>
            </a:r>
          </a:p>
          <a:p>
            <a:r>
              <a:rPr lang="en-US" dirty="0"/>
              <a:t>Instantiable from almost all known standard assumptions in cryptography.</a:t>
            </a:r>
          </a:p>
          <a:p>
            <a:r>
              <a:rPr lang="en-US" b="1" dirty="0"/>
              <a:t>Open Problems:</a:t>
            </a:r>
          </a:p>
          <a:p>
            <a:pPr lvl="1"/>
            <a:r>
              <a:rPr lang="en-US" dirty="0"/>
              <a:t>Remove random oracles from the construction</a:t>
            </a:r>
          </a:p>
          <a:p>
            <a:pPr lvl="1"/>
            <a:r>
              <a:rPr lang="en-US" dirty="0"/>
              <a:t>Remove the need for additively homomorphic commitments from the two-sided protocol.</a:t>
            </a:r>
          </a:p>
          <a:p>
            <a:pPr lvl="1"/>
            <a:r>
              <a:rPr lang="en-US" dirty="0"/>
              <a:t>Improve the concrete efficiency.</a:t>
            </a:r>
          </a:p>
        </p:txBody>
      </p:sp>
    </p:spTree>
    <p:extLst>
      <p:ext uri="{BB962C8B-B14F-4D97-AF65-F5344CB8AC3E}">
        <p14:creationId xmlns:p14="http://schemas.microsoft.com/office/powerpoint/2010/main" val="39354926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3">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bldLvl="2"/>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8EECC3C1-27B8-204F-B1D5-369BBE2F1ADD}"/>
              </a:ext>
            </a:extLst>
          </p:cNvPr>
          <p:cNvSpPr>
            <a:spLocks noGrp="1"/>
          </p:cNvSpPr>
          <p:nvPr>
            <p:ph type="title"/>
          </p:nvPr>
        </p:nvSpPr>
        <p:spPr>
          <a:xfrm>
            <a:off x="923544" y="2474341"/>
            <a:ext cx="10515600" cy="1325563"/>
          </a:xfrm>
        </p:spPr>
        <p:txBody>
          <a:bodyPr/>
          <a:lstStyle/>
          <a:p>
            <a:pPr algn="ctr"/>
            <a:r>
              <a:rPr lang="en-US" b="1" dirty="0"/>
              <a:t>Thank you for your attention!</a:t>
            </a:r>
          </a:p>
        </p:txBody>
      </p:sp>
    </p:spTree>
    <p:extLst>
      <p:ext uri="{BB962C8B-B14F-4D97-AF65-F5344CB8AC3E}">
        <p14:creationId xmlns:p14="http://schemas.microsoft.com/office/powerpoint/2010/main" val="415407242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lstStyle/>
          <a:p>
            <a:pPr algn="ctr"/>
            <a:r>
              <a:rPr lang="en-US" dirty="0"/>
              <a:t>Non-Interactive Secure Computation</a:t>
            </a:r>
            <a:br>
              <a:rPr lang="en-US" dirty="0"/>
            </a:br>
            <a:r>
              <a:rPr lang="en-US" sz="2400" dirty="0"/>
              <a:t>[</a:t>
            </a:r>
            <a:r>
              <a:rPr lang="en-US" sz="2400" dirty="0" err="1"/>
              <a:t>Ishai</a:t>
            </a:r>
            <a:r>
              <a:rPr lang="en-US" sz="2400" dirty="0"/>
              <a:t>-Prabhakaran-</a:t>
            </a:r>
            <a:r>
              <a:rPr lang="en-US" sz="2400" dirty="0" err="1"/>
              <a:t>Sahai</a:t>
            </a:r>
            <a:r>
              <a:rPr lang="en-US" sz="2400" dirty="0"/>
              <a:t> 08, </a:t>
            </a:r>
            <a:r>
              <a:rPr lang="en-US" sz="2400" dirty="0" err="1"/>
              <a:t>Ishai</a:t>
            </a:r>
            <a:r>
              <a:rPr lang="en-US" sz="2400" dirty="0"/>
              <a:t>-</a:t>
            </a:r>
            <a:r>
              <a:rPr lang="en-US" sz="2400" dirty="0" err="1"/>
              <a:t>Kushilevitz</a:t>
            </a:r>
            <a:r>
              <a:rPr lang="en-US" sz="2400" dirty="0"/>
              <a:t>-</a:t>
            </a:r>
            <a:r>
              <a:rPr lang="en-US" sz="2400" dirty="0" err="1"/>
              <a:t>Ostrovsky</a:t>
            </a:r>
            <a:r>
              <a:rPr lang="en-US" sz="2400" dirty="0"/>
              <a:t>-Prabhakaran-</a:t>
            </a:r>
            <a:r>
              <a:rPr lang="en-US" sz="2400" dirty="0" err="1"/>
              <a:t>Sahai</a:t>
            </a:r>
            <a:r>
              <a:rPr lang="en-US" sz="2400" dirty="0"/>
              <a:t> 11]</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75916" y="3988857"/>
                <a:ext cx="1326132"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75916" y="3988857"/>
                <a:ext cx="1326132" cy="461665"/>
              </a:xfrm>
              <a:prstGeom prst="rect">
                <a:avLst/>
              </a:prstGeom>
              <a:blipFill>
                <a:blip r:embed="rId5"/>
                <a:stretch>
                  <a:fillRect l="-7692" t="-5405" b="-29730"/>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32527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325279" y="2970433"/>
                <a:ext cx="827406" cy="646331"/>
              </a:xfrm>
              <a:prstGeom prst="rect">
                <a:avLst/>
              </a:prstGeom>
              <a:blipFill>
                <a:blip r:embed="rId6"/>
                <a:stretch>
                  <a:fillRect l="-1515"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773086" y="1917055"/>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773086" y="1917055"/>
                <a:ext cx="2429896" cy="461665"/>
              </a:xfrm>
              <a:prstGeom prst="rect">
                <a:avLst/>
              </a:prstGeom>
              <a:blipFill>
                <a:blip r:embed="rId7"/>
                <a:stretch>
                  <a:fillRect l="-3627" t="-7895" b="-26316"/>
                </a:stretch>
              </a:blipFill>
              <a:ln>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0D8ED78-21BF-EE4A-97B1-60A8BC8EF8ED}"/>
              </a:ext>
            </a:extLst>
          </p:cNvPr>
          <p:cNvSpPr txBox="1"/>
          <p:nvPr/>
        </p:nvSpPr>
        <p:spPr>
          <a:xfrm>
            <a:off x="1047700" y="3062765"/>
            <a:ext cx="1585608" cy="461665"/>
          </a:xfrm>
          <a:prstGeom prst="rect">
            <a:avLst/>
          </a:prstGeom>
          <a:noFill/>
        </p:spPr>
        <p:txBody>
          <a:bodyPr wrap="square" rtlCol="0">
            <a:spAutoFit/>
          </a:bodyPr>
          <a:lstStyle/>
          <a:p>
            <a:pPr algn="ctr"/>
            <a:r>
              <a:rPr lang="en-US" sz="2400" b="1" dirty="0"/>
              <a:t>Receiver</a:t>
            </a:r>
          </a:p>
        </p:txBody>
      </p:sp>
      <p:sp>
        <p:nvSpPr>
          <p:cNvPr id="12" name="TextBox 11">
            <a:extLst>
              <a:ext uri="{FF2B5EF4-FFF2-40B4-BE49-F238E27FC236}">
                <a16:creationId xmlns:a16="http://schemas.microsoft.com/office/drawing/2014/main" id="{FCED14BA-0A64-4246-A827-2FB57D56F26D}"/>
              </a:ext>
            </a:extLst>
          </p:cNvPr>
          <p:cNvSpPr txBox="1"/>
          <p:nvPr/>
        </p:nvSpPr>
        <p:spPr>
          <a:xfrm>
            <a:off x="9492598" y="3062764"/>
            <a:ext cx="1585608" cy="461665"/>
          </a:xfrm>
          <a:prstGeom prst="rect">
            <a:avLst/>
          </a:prstGeom>
          <a:noFill/>
        </p:spPr>
        <p:txBody>
          <a:bodyPr wrap="square" rtlCol="0">
            <a:spAutoFit/>
          </a:bodyPr>
          <a:lstStyle/>
          <a:p>
            <a:pPr algn="ctr"/>
            <a:r>
              <a:rPr lang="en-US" sz="2400" b="1" dirty="0"/>
              <a:t>Sender</a:t>
            </a:r>
          </a:p>
        </p:txBody>
      </p:sp>
      <p:cxnSp>
        <p:nvCxnSpPr>
          <p:cNvPr id="13" name="Straight Arrow Connector 12">
            <a:extLst>
              <a:ext uri="{FF2B5EF4-FFF2-40B4-BE49-F238E27FC236}">
                <a16:creationId xmlns:a16="http://schemas.microsoft.com/office/drawing/2014/main" id="{8149E4B5-C582-0041-8874-0F448A3294B3}"/>
              </a:ext>
            </a:extLst>
          </p:cNvPr>
          <p:cNvCxnSpPr/>
          <p:nvPr/>
        </p:nvCxnSpPr>
        <p:spPr>
          <a:xfrm>
            <a:off x="4523362" y="2988198"/>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1B5982-5C34-A04F-AC48-1CCF1C686044}"/>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6A8E11-736E-8647-AE72-3A1A0CF6B7D8}"/>
                  </a:ext>
                </a:extLst>
              </p:cNvPr>
              <p:cNvSpPr txBox="1"/>
              <p:nvPr/>
            </p:nvSpPr>
            <p:spPr>
              <a:xfrm>
                <a:off x="5340485" y="2530877"/>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m:oMathPara>
                </a14:m>
                <a:endParaRPr lang="en-US" sz="2400" dirty="0"/>
              </a:p>
            </p:txBody>
          </p:sp>
        </mc:Choice>
        <mc:Fallback xmlns="">
          <p:sp>
            <p:nvSpPr>
              <p:cNvPr id="15" name="TextBox 14">
                <a:extLst>
                  <a:ext uri="{FF2B5EF4-FFF2-40B4-BE49-F238E27FC236}">
                    <a16:creationId xmlns:a16="http://schemas.microsoft.com/office/drawing/2014/main" id="{8C6A8E11-736E-8647-AE72-3A1A0CF6B7D8}"/>
                  </a:ext>
                </a:extLst>
              </p:cNvPr>
              <p:cNvSpPr txBox="1">
                <a:spLocks noRot="1" noChangeAspect="1" noMove="1" noResize="1" noEditPoints="1" noAdjustHandles="1" noChangeArrowheads="1" noChangeShapeType="1" noTextEdit="1"/>
              </p:cNvSpPr>
              <p:nvPr/>
            </p:nvSpPr>
            <p:spPr>
              <a:xfrm>
                <a:off x="5340485" y="2530877"/>
                <a:ext cx="1381328" cy="461665"/>
              </a:xfrm>
              <a:prstGeom prst="rect">
                <a:avLst/>
              </a:prstGeom>
              <a:blipFill>
                <a:blip r:embed="rId8"/>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74A379-85C2-2745-931B-BBCDBEBFDE27}"/>
                  </a:ext>
                </a:extLst>
              </p:cNvPr>
              <p:cNvSpPr txBox="1"/>
              <p:nvPr/>
            </p:nvSpPr>
            <p:spPr>
              <a:xfrm>
                <a:off x="5340485" y="32493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Sub>
                    </m:oMath>
                  </m:oMathPara>
                </a14:m>
                <a:endParaRPr lang="en-US" sz="2400" dirty="0"/>
              </a:p>
            </p:txBody>
          </p:sp>
        </mc:Choice>
        <mc:Fallback xmlns="">
          <p:sp>
            <p:nvSpPr>
              <p:cNvPr id="16" name="TextBox 15">
                <a:extLst>
                  <a:ext uri="{FF2B5EF4-FFF2-40B4-BE49-F238E27FC236}">
                    <a16:creationId xmlns:a16="http://schemas.microsoft.com/office/drawing/2014/main" id="{D874A379-85C2-2745-931B-BBCDBEBFDE27}"/>
                  </a:ext>
                </a:extLst>
              </p:cNvPr>
              <p:cNvSpPr txBox="1">
                <a:spLocks noRot="1" noChangeAspect="1" noMove="1" noResize="1" noEditPoints="1" noAdjustHandles="1" noChangeArrowheads="1" noChangeShapeType="1" noTextEdit="1"/>
              </p:cNvSpPr>
              <p:nvPr/>
            </p:nvSpPr>
            <p:spPr>
              <a:xfrm>
                <a:off x="5340485" y="3249378"/>
                <a:ext cx="1381328" cy="461665"/>
              </a:xfrm>
              <a:prstGeom prst="rect">
                <a:avLst/>
              </a:prstGeom>
              <a:blipFill>
                <a:blip r:embed="rId9"/>
                <a:stretch>
                  <a:fillRect b="-8108"/>
                </a:stretch>
              </a:blipFill>
            </p:spPr>
            <p:txBody>
              <a:bodyPr/>
              <a:lstStyle/>
              <a:p>
                <a:r>
                  <a:rPr lang="en-US">
                    <a:noFill/>
                  </a:rPr>
                  <a:t> </a:t>
                </a:r>
              </a:p>
            </p:txBody>
          </p:sp>
        </mc:Fallback>
      </mc:AlternateContent>
      <p:sp>
        <p:nvSpPr>
          <p:cNvPr id="17" name="Oval Callout 16">
            <a:extLst>
              <a:ext uri="{FF2B5EF4-FFF2-40B4-BE49-F238E27FC236}">
                <a16:creationId xmlns:a16="http://schemas.microsoft.com/office/drawing/2014/main" id="{7A01A342-2E11-B74D-8188-54C59A08379A}"/>
              </a:ext>
            </a:extLst>
          </p:cNvPr>
          <p:cNvSpPr/>
          <p:nvPr/>
        </p:nvSpPr>
        <p:spPr>
          <a:xfrm>
            <a:off x="8075916" y="1690688"/>
            <a:ext cx="2926796" cy="760194"/>
          </a:xfrm>
          <a:prstGeom prst="wedgeEllipseCallout">
            <a:avLst>
              <a:gd name="adj1" fmla="val -89316"/>
              <a:gd name="adj2" fmla="val 9266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b="1" dirty="0">
                <a:solidFill>
                  <a:schemeClr val="tx1"/>
                </a:solidFill>
              </a:rPr>
              <a:t>Round Optimal</a:t>
            </a:r>
          </a:p>
        </p:txBody>
      </p:sp>
      <mc:AlternateContent xmlns:mc="http://schemas.openxmlformats.org/markup-compatibility/2006" xmlns:a14="http://schemas.microsoft.com/office/drawing/2010/main">
        <mc:Choice Requires="a14">
          <p:sp>
            <p:nvSpPr>
              <p:cNvPr id="18" name="TextBox 17">
                <a:extLst>
                  <a:ext uri="{FF2B5EF4-FFF2-40B4-BE49-F238E27FC236}">
                    <a16:creationId xmlns:a16="http://schemas.microsoft.com/office/drawing/2014/main" id="{3EB35A10-3855-724E-A0CC-3A45D6544CCD}"/>
                  </a:ext>
                </a:extLst>
              </p:cNvPr>
              <p:cNvSpPr txBox="1"/>
              <p:nvPr/>
            </p:nvSpPr>
            <p:spPr>
              <a:xfrm>
                <a:off x="366408" y="4769682"/>
                <a:ext cx="11477930" cy="1692771"/>
              </a:xfrm>
              <a:prstGeom prst="rect">
                <a:avLst/>
              </a:prstGeom>
              <a:solidFill>
                <a:schemeClr val="accent3">
                  <a:lumMod val="20000"/>
                  <a:lumOff val="80000"/>
                </a:schemeClr>
              </a:solidFill>
              <a:ln>
                <a:solidFill>
                  <a:schemeClr val="tx1"/>
                </a:solidFill>
              </a:ln>
            </p:spPr>
            <p:txBody>
              <a:bodyPr wrap="square" rtlCol="0">
                <a:spAutoFit/>
              </a:bodyPr>
              <a:lstStyle/>
              <a:p>
                <a:pPr algn="just"/>
                <a:r>
                  <a:rPr lang="en-US" sz="2600" b="1" dirty="0"/>
                  <a:t>Theorem [IPS 08, IKOPS 11]: </a:t>
                </a:r>
                <a:r>
                  <a:rPr lang="en-US" sz="2600" dirty="0"/>
                  <a:t>For every function </a:t>
                </a:r>
                <a14:m>
                  <m:oMath xmlns:m="http://schemas.openxmlformats.org/officeDocument/2006/math">
                    <m:r>
                      <a:rPr lang="en-US" sz="2600" i="1" dirty="0" smtClean="0">
                        <a:latin typeface="Cambria Math" panose="02040503050406030204" pitchFamily="18" charset="0"/>
                      </a:rPr>
                      <m:t>𝑓</m:t>
                    </m:r>
                  </m:oMath>
                </a14:m>
                <a:r>
                  <a:rPr lang="en-US" sz="2600" dirty="0"/>
                  <a:t>, there exists a NISC protocol for securely computing </a:t>
                </a:r>
                <a14:m>
                  <m:oMath xmlns:m="http://schemas.openxmlformats.org/officeDocument/2006/math">
                    <m:r>
                      <a:rPr lang="en-US" sz="2600" i="1" dirty="0" smtClean="0">
                        <a:latin typeface="Cambria Math" panose="02040503050406030204" pitchFamily="18" charset="0"/>
                      </a:rPr>
                      <m:t>𝑓</m:t>
                    </m:r>
                  </m:oMath>
                </a14:m>
                <a:r>
                  <a:rPr lang="en-US" sz="2600" dirty="0"/>
                  <a:t> in the OT-hybrid model:</a:t>
                </a:r>
              </a:p>
              <a:p>
                <a:pPr marL="514350" indent="-514350" algn="just">
                  <a:buFont typeface="+mj-lt"/>
                  <a:buAutoNum type="arabicPeriod"/>
                </a:pPr>
                <a:r>
                  <a:rPr lang="en-US" sz="2600" dirty="0"/>
                  <a:t>With statistical security if </a:t>
                </a:r>
                <a14:m>
                  <m:oMath xmlns:m="http://schemas.openxmlformats.org/officeDocument/2006/math">
                    <m:r>
                      <a:rPr lang="en-US" sz="2600" i="1" dirty="0" smtClean="0">
                        <a:latin typeface="Cambria Math" panose="02040503050406030204" pitchFamily="18" charset="0"/>
                      </a:rPr>
                      <m:t>𝑓</m:t>
                    </m:r>
                    <m:r>
                      <a:rPr lang="en-US" sz="2600" i="1" dirty="0" smtClean="0">
                        <a:latin typeface="Cambria Math" panose="02040503050406030204" pitchFamily="18" charset="0"/>
                      </a:rPr>
                      <m:t>∈</m:t>
                    </m:r>
                    <m:r>
                      <a:rPr lang="en-US" sz="2600" i="1" dirty="0" smtClean="0">
                        <a:latin typeface="Cambria Math" panose="02040503050406030204" pitchFamily="18" charset="0"/>
                      </a:rPr>
                      <m:t>𝑁</m:t>
                    </m:r>
                    <m:sSup>
                      <m:sSupPr>
                        <m:ctrlPr>
                          <a:rPr lang="en-US" sz="2600" i="1" dirty="0" smtClean="0">
                            <a:latin typeface="Cambria Math" panose="02040503050406030204" pitchFamily="18" charset="0"/>
                          </a:rPr>
                        </m:ctrlPr>
                      </m:sSupPr>
                      <m:e>
                        <m:r>
                          <a:rPr lang="en-US" sz="2600" i="1" dirty="0" smtClean="0">
                            <a:latin typeface="Cambria Math" panose="02040503050406030204" pitchFamily="18" charset="0"/>
                          </a:rPr>
                          <m:t>𝐶</m:t>
                        </m:r>
                      </m:e>
                      <m:sup>
                        <m:r>
                          <a:rPr lang="en-US" sz="2600" i="1" dirty="0" smtClean="0">
                            <a:latin typeface="Cambria Math" panose="02040503050406030204" pitchFamily="18" charset="0"/>
                          </a:rPr>
                          <m:t>1</m:t>
                        </m:r>
                      </m:sup>
                    </m:sSup>
                  </m:oMath>
                </a14:m>
                <a:r>
                  <a:rPr lang="en-US" sz="2600" dirty="0"/>
                  <a:t>.</a:t>
                </a:r>
              </a:p>
              <a:p>
                <a:pPr marL="514350" indent="-514350" algn="just">
                  <a:buFont typeface="+mj-lt"/>
                  <a:buAutoNum type="arabicPeriod"/>
                </a:pPr>
                <a:r>
                  <a:rPr lang="en-US" sz="2600" dirty="0"/>
                  <a:t>With computational security for general </a:t>
                </a:r>
                <a14:m>
                  <m:oMath xmlns:m="http://schemas.openxmlformats.org/officeDocument/2006/math">
                    <m:r>
                      <a:rPr lang="en-US" sz="2600" i="1" dirty="0" smtClean="0">
                        <a:latin typeface="Cambria Math" panose="02040503050406030204" pitchFamily="18" charset="0"/>
                      </a:rPr>
                      <m:t>𝑓</m:t>
                    </m:r>
                  </m:oMath>
                </a14:m>
                <a:r>
                  <a:rPr lang="en-US" sz="2600" dirty="0"/>
                  <a:t> assuming black-box access to a PRG.</a:t>
                </a:r>
              </a:p>
            </p:txBody>
          </p:sp>
        </mc:Choice>
        <mc:Fallback xmlns="">
          <p:sp>
            <p:nvSpPr>
              <p:cNvPr id="18" name="TextBox 17">
                <a:extLst>
                  <a:ext uri="{FF2B5EF4-FFF2-40B4-BE49-F238E27FC236}">
                    <a16:creationId xmlns:a16="http://schemas.microsoft.com/office/drawing/2014/main" id="{3EB35A10-3855-724E-A0CC-3A45D6544CCD}"/>
                  </a:ext>
                </a:extLst>
              </p:cNvPr>
              <p:cNvSpPr txBox="1">
                <a:spLocks noRot="1" noChangeAspect="1" noMove="1" noResize="1" noEditPoints="1" noAdjustHandles="1" noChangeArrowheads="1" noChangeShapeType="1" noTextEdit="1"/>
              </p:cNvSpPr>
              <p:nvPr/>
            </p:nvSpPr>
            <p:spPr>
              <a:xfrm>
                <a:off x="366408" y="4769682"/>
                <a:ext cx="11477930" cy="1692771"/>
              </a:xfrm>
              <a:prstGeom prst="rect">
                <a:avLst/>
              </a:prstGeom>
              <a:blipFill>
                <a:blip r:embed="rId10"/>
                <a:stretch>
                  <a:fillRect l="-993" t="-2963" r="-773" b="-7407"/>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Oval Callout 19">
                <a:extLst>
                  <a:ext uri="{FF2B5EF4-FFF2-40B4-BE49-F238E27FC236}">
                    <a16:creationId xmlns:a16="http://schemas.microsoft.com/office/drawing/2014/main" id="{F00DC175-C1F9-2B43-B9A6-1182899095EF}"/>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20" name="Oval Callout 19">
                <a:extLst>
                  <a:ext uri="{FF2B5EF4-FFF2-40B4-BE49-F238E27FC236}">
                    <a16:creationId xmlns:a16="http://schemas.microsoft.com/office/drawing/2014/main" id="{F00DC175-C1F9-2B43-B9A6-1182899095EF}"/>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11"/>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38126350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childTnLst>
                                </p:cTn>
                              </p:par>
                              <p:par>
                                <p:cTn id="21" presetID="1" presetClass="entr" presetSubtype="0" fill="hold" grpId="0" nodeType="withEffect">
                                  <p:stCondLst>
                                    <p:cond delay="0"/>
                                  </p:stCondLst>
                                  <p:childTnLst>
                                    <p:set>
                                      <p:cBhvr>
                                        <p:cTn id="22" dur="1" fill="hold">
                                          <p:stCondLst>
                                            <p:cond delay="0"/>
                                          </p:stCondLst>
                                        </p:cTn>
                                        <p:tgtEl>
                                          <p:spTgt spid="12"/>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nodeType="click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childTnLst>
                          </p:cTn>
                        </p:par>
                        <p:par>
                          <p:cTn id="28" fill="hold">
                            <p:stCondLst>
                              <p:cond delay="500"/>
                            </p:stCondLst>
                            <p:childTnLst>
                              <p:par>
                                <p:cTn id="29" presetID="1" presetClass="entr" presetSubtype="0" fill="hold" grpId="0" nodeType="afterEffect">
                                  <p:stCondLst>
                                    <p:cond delay="0"/>
                                  </p:stCondLst>
                                  <p:childTnLst>
                                    <p:set>
                                      <p:cBhvr>
                                        <p:cTn id="30" dur="1" fill="hold">
                                          <p:stCondLst>
                                            <p:cond delay="0"/>
                                          </p:stCondLst>
                                        </p:cTn>
                                        <p:tgtEl>
                                          <p:spTgt spid="15"/>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22" presetClass="entr" presetSubtype="2" fill="hold" nodeType="clickEffect">
                                  <p:stCondLst>
                                    <p:cond delay="0"/>
                                  </p:stCondLst>
                                  <p:childTnLst>
                                    <p:set>
                                      <p:cBhvr>
                                        <p:cTn id="34" dur="1" fill="hold">
                                          <p:stCondLst>
                                            <p:cond delay="0"/>
                                          </p:stCondLst>
                                        </p:cTn>
                                        <p:tgtEl>
                                          <p:spTgt spid="14"/>
                                        </p:tgtEl>
                                        <p:attrNameLst>
                                          <p:attrName>style.visibility</p:attrName>
                                        </p:attrNameLst>
                                      </p:cBhvr>
                                      <p:to>
                                        <p:strVal val="visible"/>
                                      </p:to>
                                    </p:set>
                                    <p:animEffect transition="in" filter="wipe(right)">
                                      <p:cBhvr>
                                        <p:cTn id="35" dur="500"/>
                                        <p:tgtEl>
                                          <p:spTgt spid="14"/>
                                        </p:tgtEl>
                                      </p:cBhvr>
                                    </p:animEffect>
                                  </p:childTnLst>
                                </p:cTn>
                              </p:par>
                            </p:childTnLst>
                          </p:cTn>
                        </p:par>
                        <p:par>
                          <p:cTn id="36" fill="hold">
                            <p:stCondLst>
                              <p:cond delay="500"/>
                            </p:stCondLst>
                            <p:childTnLst>
                              <p:par>
                                <p:cTn id="37" presetID="1" presetClass="entr" presetSubtype="0" fill="hold" grpId="0" nodeType="afterEffect">
                                  <p:stCondLst>
                                    <p:cond delay="0"/>
                                  </p:stCondLst>
                                  <p:childTnLst>
                                    <p:set>
                                      <p:cBhvr>
                                        <p:cTn id="38" dur="1" fill="hold">
                                          <p:stCondLst>
                                            <p:cond delay="0"/>
                                          </p:stCondLst>
                                        </p:cTn>
                                        <p:tgtEl>
                                          <p:spTgt spid="16"/>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animBg="1"/>
      <p:bldP spid="11" grpId="0"/>
      <p:bldP spid="12" grpId="0"/>
      <p:bldP spid="15" grpId="0"/>
      <p:bldP spid="16" grpId="0"/>
      <p:bldP spid="17" grpId="0" animBg="1"/>
      <p:bldP spid="18"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a:xfrm>
            <a:off x="838200" y="365125"/>
            <a:ext cx="10515600" cy="1325563"/>
          </a:xfrm>
        </p:spPr>
        <p:txBody>
          <a:bodyPr/>
          <a:lstStyle/>
          <a:p>
            <a:pPr algn="ctr"/>
            <a:r>
              <a:rPr lang="en-US" dirty="0"/>
              <a:t>Non-Interactive Secure Computation</a:t>
            </a:r>
            <a:br>
              <a:rPr lang="en-US" dirty="0"/>
            </a:br>
            <a:r>
              <a:rPr lang="en-US" sz="2400" dirty="0"/>
              <a:t>[</a:t>
            </a:r>
            <a:r>
              <a:rPr lang="en-US" sz="2400" dirty="0" err="1"/>
              <a:t>Ishai</a:t>
            </a:r>
            <a:r>
              <a:rPr lang="en-US" sz="2400" dirty="0"/>
              <a:t>-Prabhakaran-</a:t>
            </a:r>
            <a:r>
              <a:rPr lang="en-US" sz="2400" dirty="0" err="1"/>
              <a:t>Sahai</a:t>
            </a:r>
            <a:r>
              <a:rPr lang="en-US" sz="2400" dirty="0"/>
              <a:t> 08, </a:t>
            </a:r>
            <a:r>
              <a:rPr lang="en-US" sz="2400" dirty="0" err="1"/>
              <a:t>Ishai</a:t>
            </a:r>
            <a:r>
              <a:rPr lang="en-US" sz="2400" dirty="0"/>
              <a:t>-</a:t>
            </a:r>
            <a:r>
              <a:rPr lang="en-US" sz="2400" dirty="0" err="1"/>
              <a:t>Kushilevitz</a:t>
            </a:r>
            <a:r>
              <a:rPr lang="en-US" sz="2400" dirty="0"/>
              <a:t>-</a:t>
            </a:r>
            <a:r>
              <a:rPr lang="en-US" sz="2400" dirty="0" err="1"/>
              <a:t>Ostrovsky</a:t>
            </a:r>
            <a:r>
              <a:rPr lang="en-US" sz="2400" dirty="0"/>
              <a:t>-Prabhakaran-</a:t>
            </a:r>
            <a:r>
              <a:rPr lang="en-US" sz="2400" dirty="0" err="1"/>
              <a:t>Sahai</a:t>
            </a:r>
            <a:r>
              <a:rPr lang="en-US" sz="2400" dirty="0"/>
              <a:t> 11]</a:t>
            </a:r>
            <a:endParaRPr lang="en-US" dirty="0"/>
          </a:p>
        </p:txBody>
      </p:sp>
      <p:sp>
        <p:nvSpPr>
          <p:cNvPr id="19" name="Oval Callout 18">
            <a:extLst>
              <a:ext uri="{FF2B5EF4-FFF2-40B4-BE49-F238E27FC236}">
                <a16:creationId xmlns:a16="http://schemas.microsoft.com/office/drawing/2014/main" id="{93AD5D0F-214C-7A4E-95DD-ACF23756FB13}"/>
              </a:ext>
            </a:extLst>
          </p:cNvPr>
          <p:cNvSpPr/>
          <p:nvPr/>
        </p:nvSpPr>
        <p:spPr>
          <a:xfrm>
            <a:off x="673331" y="2062424"/>
            <a:ext cx="3276600" cy="1024803"/>
          </a:xfrm>
          <a:prstGeom prst="wedgeEllipseCallout">
            <a:avLst>
              <a:gd name="adj1" fmla="val 48186"/>
              <a:gd name="adj2" fmla="val 74091"/>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Several Exciting applications</a:t>
            </a:r>
          </a:p>
        </p:txBody>
      </p:sp>
      <p:sp>
        <p:nvSpPr>
          <p:cNvPr id="21" name="Oval Callout 20">
            <a:extLst>
              <a:ext uri="{FF2B5EF4-FFF2-40B4-BE49-F238E27FC236}">
                <a16:creationId xmlns:a16="http://schemas.microsoft.com/office/drawing/2014/main" id="{3EA169FE-34C4-284E-AAC5-EB3F4A3F9F84}"/>
              </a:ext>
            </a:extLst>
          </p:cNvPr>
          <p:cNvSpPr/>
          <p:nvPr/>
        </p:nvSpPr>
        <p:spPr>
          <a:xfrm>
            <a:off x="7881851" y="1663198"/>
            <a:ext cx="4156364" cy="1372034"/>
          </a:xfrm>
          <a:prstGeom prst="wedgeEllipseCallout">
            <a:avLst>
              <a:gd name="adj1" fmla="val -46129"/>
              <a:gd name="adj2" fmla="val 75082"/>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Severe limitations for several important use cases</a:t>
            </a:r>
          </a:p>
        </p:txBody>
      </p:sp>
    </p:spTree>
    <p:extLst>
      <p:ext uri="{BB962C8B-B14F-4D97-AF65-F5344CB8AC3E}">
        <p14:creationId xmlns:p14="http://schemas.microsoft.com/office/powerpoint/2010/main" val="981941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0" presetClass="path" presetSubtype="0" accel="50000" decel="50000" fill="hold" grpId="0" nodeType="withEffect">
                                  <p:stCondLst>
                                    <p:cond delay="0"/>
                                  </p:stCondLst>
                                  <p:childTnLst>
                                    <p:animMotion origin="layout" path="M 0 1.48148E-6 L 0.00247 0.38796 " pathEditMode="relative" rAng="0" ptsTypes="AA">
                                      <p:cBhvr>
                                        <p:cTn id="6" dur="2000" fill="hold"/>
                                        <p:tgtEl>
                                          <p:spTgt spid="2"/>
                                        </p:tgtEl>
                                        <p:attrNameLst>
                                          <p:attrName>ppt_x</p:attrName>
                                          <p:attrName>ppt_y</p:attrName>
                                        </p:attrNameLst>
                                      </p:cBhvr>
                                      <p:rCtr x="117" y="19398"/>
                                    </p:animMotion>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19" grpId="0" animBg="1"/>
      <p:bldP spid="2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3130D1-AEED-F84D-86AB-DA3432F8BD7F}"/>
              </a:ext>
            </a:extLst>
          </p:cNvPr>
          <p:cNvSpPr>
            <a:spLocks noGrp="1"/>
          </p:cNvSpPr>
          <p:nvPr>
            <p:ph type="title"/>
          </p:nvPr>
        </p:nvSpPr>
        <p:spPr>
          <a:xfrm>
            <a:off x="838200" y="365125"/>
            <a:ext cx="10515600" cy="1325563"/>
          </a:xfrm>
        </p:spPr>
        <p:txBody>
          <a:bodyPr/>
          <a:lstStyle/>
          <a:p>
            <a:pPr algn="ctr"/>
            <a:r>
              <a:rPr lang="en-US" dirty="0"/>
              <a:t>Motivating Scenario</a:t>
            </a:r>
          </a:p>
        </p:txBody>
      </p:sp>
      <p:pic>
        <p:nvPicPr>
          <p:cNvPr id="5" name="Picture 4">
            <a:extLst>
              <a:ext uri="{FF2B5EF4-FFF2-40B4-BE49-F238E27FC236}">
                <a16:creationId xmlns:a16="http://schemas.microsoft.com/office/drawing/2014/main" id="{89A628AC-7B80-C74A-8E56-493F7FE5230C}"/>
              </a:ext>
            </a:extLst>
          </p:cNvPr>
          <p:cNvPicPr>
            <a:picLocks noChangeAspect="1"/>
          </p:cNvPicPr>
          <p:nvPr/>
        </p:nvPicPr>
        <p:blipFill>
          <a:blip r:embed="rId3"/>
          <a:stretch>
            <a:fillRect/>
          </a:stretch>
        </p:blipFill>
        <p:spPr>
          <a:xfrm>
            <a:off x="593737" y="3505199"/>
            <a:ext cx="3334138" cy="2479386"/>
          </a:xfrm>
          <a:prstGeom prst="rect">
            <a:avLst/>
          </a:prstGeom>
        </p:spPr>
      </p:pic>
      <p:pic>
        <p:nvPicPr>
          <p:cNvPr id="6" name="Picture 5">
            <a:extLst>
              <a:ext uri="{FF2B5EF4-FFF2-40B4-BE49-F238E27FC236}">
                <a16:creationId xmlns:a16="http://schemas.microsoft.com/office/drawing/2014/main" id="{D2E30CE3-A370-804A-A193-9C4B7E74116D}"/>
              </a:ext>
            </a:extLst>
          </p:cNvPr>
          <p:cNvPicPr>
            <a:picLocks noChangeAspect="1"/>
          </p:cNvPicPr>
          <p:nvPr/>
        </p:nvPicPr>
        <p:blipFill>
          <a:blip r:embed="rId4"/>
          <a:stretch>
            <a:fillRect/>
          </a:stretch>
        </p:blipFill>
        <p:spPr>
          <a:xfrm>
            <a:off x="1125605" y="1801524"/>
            <a:ext cx="2270402" cy="1343457"/>
          </a:xfrm>
          <a:prstGeom prst="rect">
            <a:avLst/>
          </a:prstGeom>
        </p:spPr>
      </p:pic>
    </p:spTree>
    <p:extLst>
      <p:ext uri="{BB962C8B-B14F-4D97-AF65-F5344CB8AC3E}">
        <p14:creationId xmlns:p14="http://schemas.microsoft.com/office/powerpoint/2010/main" val="2686588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3130D1-AEED-F84D-86AB-DA3432F8BD7F}"/>
              </a:ext>
            </a:extLst>
          </p:cNvPr>
          <p:cNvSpPr>
            <a:spLocks noGrp="1"/>
          </p:cNvSpPr>
          <p:nvPr>
            <p:ph type="title"/>
          </p:nvPr>
        </p:nvSpPr>
        <p:spPr>
          <a:xfrm>
            <a:off x="838200" y="365125"/>
            <a:ext cx="10515600" cy="1325563"/>
          </a:xfrm>
        </p:spPr>
        <p:txBody>
          <a:bodyPr/>
          <a:lstStyle/>
          <a:p>
            <a:pPr algn="ctr"/>
            <a:r>
              <a:rPr lang="en-US" dirty="0"/>
              <a:t>Motivating Scenario</a:t>
            </a:r>
          </a:p>
        </p:txBody>
      </p:sp>
      <p:pic>
        <p:nvPicPr>
          <p:cNvPr id="5" name="Picture 4">
            <a:extLst>
              <a:ext uri="{FF2B5EF4-FFF2-40B4-BE49-F238E27FC236}">
                <a16:creationId xmlns:a16="http://schemas.microsoft.com/office/drawing/2014/main" id="{89A628AC-7B80-C74A-8E56-493F7FE5230C}"/>
              </a:ext>
            </a:extLst>
          </p:cNvPr>
          <p:cNvPicPr>
            <a:picLocks noChangeAspect="1"/>
          </p:cNvPicPr>
          <p:nvPr/>
        </p:nvPicPr>
        <p:blipFill>
          <a:blip r:embed="rId3"/>
          <a:stretch>
            <a:fillRect/>
          </a:stretch>
        </p:blipFill>
        <p:spPr>
          <a:xfrm>
            <a:off x="593737" y="3505199"/>
            <a:ext cx="3334138" cy="2479386"/>
          </a:xfrm>
          <a:prstGeom prst="rect">
            <a:avLst/>
          </a:prstGeom>
        </p:spPr>
      </p:pic>
      <p:pic>
        <p:nvPicPr>
          <p:cNvPr id="7" name="Picture 6">
            <a:extLst>
              <a:ext uri="{FF2B5EF4-FFF2-40B4-BE49-F238E27FC236}">
                <a16:creationId xmlns:a16="http://schemas.microsoft.com/office/drawing/2014/main" id="{195B3497-635E-0946-B2B1-052BAA900D50}"/>
              </a:ext>
            </a:extLst>
          </p:cNvPr>
          <p:cNvPicPr>
            <a:picLocks noChangeAspect="1"/>
          </p:cNvPicPr>
          <p:nvPr/>
        </p:nvPicPr>
        <p:blipFill>
          <a:blip r:embed="rId4"/>
          <a:stretch>
            <a:fillRect/>
          </a:stretch>
        </p:blipFill>
        <p:spPr>
          <a:xfrm>
            <a:off x="1183618" y="2299854"/>
            <a:ext cx="1781255" cy="1067231"/>
          </a:xfrm>
          <a:prstGeom prst="rect">
            <a:avLst/>
          </a:prstGeom>
        </p:spPr>
      </p:pic>
      <p:cxnSp>
        <p:nvCxnSpPr>
          <p:cNvPr id="8" name="Straight Arrow Connector 7">
            <a:extLst>
              <a:ext uri="{FF2B5EF4-FFF2-40B4-BE49-F238E27FC236}">
                <a16:creationId xmlns:a16="http://schemas.microsoft.com/office/drawing/2014/main" id="{6FE9ABF5-2AFF-CD4D-8A26-87E65439ED78}"/>
              </a:ext>
            </a:extLst>
          </p:cNvPr>
          <p:cNvCxnSpPr/>
          <p:nvPr/>
        </p:nvCxnSpPr>
        <p:spPr>
          <a:xfrm>
            <a:off x="4509507" y="2833469"/>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C10377-05A5-3042-8CCC-B95247DDC3ED}"/>
                  </a:ext>
                </a:extLst>
              </p:cNvPr>
              <p:cNvSpPr txBox="1"/>
              <p:nvPr/>
            </p:nvSpPr>
            <p:spPr>
              <a:xfrm>
                <a:off x="4918068" y="2308891"/>
                <a:ext cx="2140085" cy="461665"/>
              </a:xfrm>
              <a:prstGeom prst="rect">
                <a:avLst/>
              </a:prstGeom>
              <a:noFill/>
            </p:spPr>
            <p:txBody>
              <a:bodyPr wrap="square" rtlCol="0">
                <a:spAutoFit/>
              </a:bodyPr>
              <a:lstStyle/>
              <a:p>
                <a:pPr algn="ctr"/>
                <a:r>
                  <a:rPr lang="en-US" sz="2400" b="0" dirty="0"/>
                  <a:t>Publish </a:t>
                </a:r>
                <a14:m>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a14:m>
                <a:endParaRPr lang="en-US" sz="2400" dirty="0"/>
              </a:p>
            </p:txBody>
          </p:sp>
        </mc:Choice>
        <mc:Fallback xmlns="">
          <p:sp>
            <p:nvSpPr>
              <p:cNvPr id="9" name="TextBox 8">
                <a:extLst>
                  <a:ext uri="{FF2B5EF4-FFF2-40B4-BE49-F238E27FC236}">
                    <a16:creationId xmlns:a16="http://schemas.microsoft.com/office/drawing/2014/main" id="{81C10377-05A5-3042-8CCC-B95247DDC3ED}"/>
                  </a:ext>
                </a:extLst>
              </p:cNvPr>
              <p:cNvSpPr txBox="1">
                <a:spLocks noRot="1" noChangeAspect="1" noMove="1" noResize="1" noEditPoints="1" noAdjustHandles="1" noChangeArrowheads="1" noChangeShapeType="1" noTextEdit="1"/>
              </p:cNvSpPr>
              <p:nvPr/>
            </p:nvSpPr>
            <p:spPr>
              <a:xfrm>
                <a:off x="4918068" y="2308891"/>
                <a:ext cx="2140085" cy="461665"/>
              </a:xfrm>
              <a:prstGeom prst="rect">
                <a:avLst/>
              </a:prstGeom>
              <a:blipFill>
                <a:blip r:embed="rId5"/>
                <a:stretch>
                  <a:fillRect t="-5405" b="-2702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0317954B-BAA4-9541-A3C5-EC32E3DE3869}"/>
              </a:ext>
            </a:extLst>
          </p:cNvPr>
          <p:cNvPicPr>
            <a:picLocks noChangeAspect="1"/>
          </p:cNvPicPr>
          <p:nvPr/>
        </p:nvPicPr>
        <p:blipFill>
          <a:blip r:embed="rId6"/>
          <a:stretch>
            <a:fillRect/>
          </a:stretch>
        </p:blipFill>
        <p:spPr>
          <a:xfrm>
            <a:off x="9103563" y="3102836"/>
            <a:ext cx="1873646" cy="2881749"/>
          </a:xfrm>
          <a:prstGeom prst="rect">
            <a:avLst/>
          </a:prstGeom>
        </p:spPr>
      </p:pic>
      <p:pic>
        <p:nvPicPr>
          <p:cNvPr id="10" name="Picture 9">
            <a:extLst>
              <a:ext uri="{FF2B5EF4-FFF2-40B4-BE49-F238E27FC236}">
                <a16:creationId xmlns:a16="http://schemas.microsoft.com/office/drawing/2014/main" id="{0D346F62-F04E-754A-B038-CBEB54F3E73A}"/>
              </a:ext>
            </a:extLst>
          </p:cNvPr>
          <p:cNvPicPr>
            <a:picLocks noChangeAspect="1"/>
          </p:cNvPicPr>
          <p:nvPr/>
        </p:nvPicPr>
        <p:blipFill>
          <a:blip r:embed="rId4"/>
          <a:stretch>
            <a:fillRect/>
          </a:stretch>
        </p:blipFill>
        <p:spPr>
          <a:xfrm>
            <a:off x="7813964" y="3102836"/>
            <a:ext cx="1607039" cy="1067231"/>
          </a:xfrm>
          <a:prstGeom prst="rect">
            <a:avLst/>
          </a:prstGeom>
        </p:spPr>
      </p:pic>
      <p:cxnSp>
        <p:nvCxnSpPr>
          <p:cNvPr id="11" name="Straight Arrow Connector 10">
            <a:extLst>
              <a:ext uri="{FF2B5EF4-FFF2-40B4-BE49-F238E27FC236}">
                <a16:creationId xmlns:a16="http://schemas.microsoft.com/office/drawing/2014/main" id="{1DF18C2C-37B2-6547-886A-B56B0DE6D558}"/>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548FDB-6108-AF4B-888E-92AFAA490561}"/>
                  </a:ext>
                </a:extLst>
              </p:cNvPr>
              <p:cNvSpPr txBox="1"/>
              <p:nvPr/>
            </p:nvSpPr>
            <p:spPr>
              <a:xfrm>
                <a:off x="5340485" y="32493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Sub>
                    </m:oMath>
                  </m:oMathPara>
                </a14:m>
                <a:endParaRPr lang="en-US" sz="2400" dirty="0"/>
              </a:p>
            </p:txBody>
          </p:sp>
        </mc:Choice>
        <mc:Fallback xmlns="">
          <p:sp>
            <p:nvSpPr>
              <p:cNvPr id="12" name="TextBox 11">
                <a:extLst>
                  <a:ext uri="{FF2B5EF4-FFF2-40B4-BE49-F238E27FC236}">
                    <a16:creationId xmlns:a16="http://schemas.microsoft.com/office/drawing/2014/main" id="{93548FDB-6108-AF4B-888E-92AFAA490561}"/>
                  </a:ext>
                </a:extLst>
              </p:cNvPr>
              <p:cNvSpPr txBox="1">
                <a:spLocks noRot="1" noChangeAspect="1" noMove="1" noResize="1" noEditPoints="1" noAdjustHandles="1" noChangeArrowheads="1" noChangeShapeType="1" noTextEdit="1"/>
              </p:cNvSpPr>
              <p:nvPr/>
            </p:nvSpPr>
            <p:spPr>
              <a:xfrm>
                <a:off x="5340485" y="3249378"/>
                <a:ext cx="1381328" cy="461665"/>
              </a:xfrm>
              <a:prstGeom prst="rect">
                <a:avLst/>
              </a:prstGeom>
              <a:blipFill>
                <a:blip r:embed="rId7"/>
                <a:stretch>
                  <a:fillRect b="-8108"/>
                </a:stretch>
              </a:blipFill>
            </p:spPr>
            <p:txBody>
              <a:bodyPr/>
              <a:lstStyle/>
              <a:p>
                <a:r>
                  <a:rPr lang="en-US">
                    <a:noFill/>
                  </a:rPr>
                  <a:t> </a:t>
                </a:r>
              </a:p>
            </p:txBody>
          </p:sp>
        </mc:Fallback>
      </mc:AlternateContent>
      <p:sp>
        <p:nvSpPr>
          <p:cNvPr id="13" name="Oval Callout 12">
            <a:extLst>
              <a:ext uri="{FF2B5EF4-FFF2-40B4-BE49-F238E27FC236}">
                <a16:creationId xmlns:a16="http://schemas.microsoft.com/office/drawing/2014/main" id="{78CCCA00-02A7-E54E-8697-8EBA956F60DF}"/>
              </a:ext>
            </a:extLst>
          </p:cNvPr>
          <p:cNvSpPr/>
          <p:nvPr/>
        </p:nvSpPr>
        <p:spPr>
          <a:xfrm>
            <a:off x="956515" y="1226343"/>
            <a:ext cx="2235459" cy="914400"/>
          </a:xfrm>
          <a:prstGeom prst="wedgeEllipseCallout">
            <a:avLst>
              <a:gd name="adj1" fmla="val 11020"/>
              <a:gd name="adj2" fmla="val 102879"/>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Match or</a:t>
            </a:r>
          </a:p>
          <a:p>
            <a:pPr algn="ctr"/>
            <a:r>
              <a:rPr lang="en-US" sz="2000" dirty="0">
                <a:solidFill>
                  <a:schemeClr val="tx1"/>
                </a:solidFill>
              </a:rPr>
              <a:t>No match</a:t>
            </a:r>
          </a:p>
        </p:txBody>
      </p:sp>
    </p:spTree>
    <p:extLst>
      <p:ext uri="{BB962C8B-B14F-4D97-AF65-F5344CB8AC3E}">
        <p14:creationId xmlns:p14="http://schemas.microsoft.com/office/powerpoint/2010/main" val="13995999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left)">
                                      <p:cBhvr>
                                        <p:cTn id="7" dur="500"/>
                                        <p:tgtEl>
                                          <p:spTgt spid="8"/>
                                        </p:tgtEl>
                                      </p:cBhvr>
                                    </p:animEffect>
                                  </p:childTnLst>
                                </p:cTn>
                              </p:par>
                            </p:childTnLst>
                          </p:cTn>
                        </p:par>
                        <p:par>
                          <p:cTn id="8" fill="hold">
                            <p:stCondLst>
                              <p:cond delay="500"/>
                            </p:stCondLst>
                            <p:childTnLst>
                              <p:par>
                                <p:cTn id="9" presetID="1" presetClass="entr" presetSubtype="0"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10"/>
                                        </p:tgtEl>
                                        <p:attrNameLst>
                                          <p:attrName>style.visibility</p:attrName>
                                        </p:attrNameLst>
                                      </p:cBhvr>
                                      <p:to>
                                        <p:strVal val="visible"/>
                                      </p:to>
                                    </p:set>
                                  </p:childTnLst>
                                </p:cTn>
                              </p:par>
                            </p:childTnLst>
                          </p:cTn>
                        </p:par>
                        <p:par>
                          <p:cTn id="19" fill="hold">
                            <p:stCondLst>
                              <p:cond delay="0"/>
                            </p:stCondLst>
                            <p:childTnLst>
                              <p:par>
                                <p:cTn id="20" presetID="22" presetClass="entr" presetSubtype="2" fill="hold"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right)">
                                      <p:cBhvr>
                                        <p:cTn id="22" dur="500"/>
                                        <p:tgtEl>
                                          <p:spTgt spid="11"/>
                                        </p:tgtEl>
                                      </p:cBhvr>
                                    </p:animEffect>
                                  </p:childTnLst>
                                </p:cTn>
                              </p:par>
                            </p:childTnLst>
                          </p:cTn>
                        </p:par>
                        <p:par>
                          <p:cTn id="23" fill="hold">
                            <p:stCondLst>
                              <p:cond delay="500"/>
                            </p:stCondLst>
                            <p:childTnLst>
                              <p:par>
                                <p:cTn id="24" presetID="1" presetClass="entr" presetSubtype="0" fill="hold" grpId="0" nodeType="afterEffect">
                                  <p:stCondLst>
                                    <p:cond delay="0"/>
                                  </p:stCondLst>
                                  <p:childTnLst>
                                    <p:set>
                                      <p:cBhvr>
                                        <p:cTn id="25" dur="1" fill="hold">
                                          <p:stCondLst>
                                            <p:cond delay="0"/>
                                          </p:stCondLst>
                                        </p:cTn>
                                        <p:tgtEl>
                                          <p:spTgt spid="12"/>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2" grpId="0"/>
      <p:bldP spid="13"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C93130D1-AEED-F84D-86AB-DA3432F8BD7F}"/>
              </a:ext>
            </a:extLst>
          </p:cNvPr>
          <p:cNvSpPr>
            <a:spLocks noGrp="1"/>
          </p:cNvSpPr>
          <p:nvPr>
            <p:ph type="title"/>
          </p:nvPr>
        </p:nvSpPr>
        <p:spPr>
          <a:xfrm>
            <a:off x="838200" y="365125"/>
            <a:ext cx="10515600" cy="1325563"/>
          </a:xfrm>
        </p:spPr>
        <p:txBody>
          <a:bodyPr/>
          <a:lstStyle/>
          <a:p>
            <a:pPr algn="ctr"/>
            <a:r>
              <a:rPr lang="en-US" dirty="0"/>
              <a:t>Motivating Scenario</a:t>
            </a:r>
          </a:p>
        </p:txBody>
      </p:sp>
      <p:pic>
        <p:nvPicPr>
          <p:cNvPr id="5" name="Picture 4">
            <a:extLst>
              <a:ext uri="{FF2B5EF4-FFF2-40B4-BE49-F238E27FC236}">
                <a16:creationId xmlns:a16="http://schemas.microsoft.com/office/drawing/2014/main" id="{89A628AC-7B80-C74A-8E56-493F7FE5230C}"/>
              </a:ext>
            </a:extLst>
          </p:cNvPr>
          <p:cNvPicPr>
            <a:picLocks noChangeAspect="1"/>
          </p:cNvPicPr>
          <p:nvPr/>
        </p:nvPicPr>
        <p:blipFill>
          <a:blip r:embed="rId3"/>
          <a:stretch>
            <a:fillRect/>
          </a:stretch>
        </p:blipFill>
        <p:spPr>
          <a:xfrm>
            <a:off x="593737" y="3505199"/>
            <a:ext cx="3334138" cy="2479386"/>
          </a:xfrm>
          <a:prstGeom prst="rect">
            <a:avLst/>
          </a:prstGeom>
        </p:spPr>
      </p:pic>
      <p:pic>
        <p:nvPicPr>
          <p:cNvPr id="7" name="Picture 6">
            <a:extLst>
              <a:ext uri="{FF2B5EF4-FFF2-40B4-BE49-F238E27FC236}">
                <a16:creationId xmlns:a16="http://schemas.microsoft.com/office/drawing/2014/main" id="{195B3497-635E-0946-B2B1-052BAA900D50}"/>
              </a:ext>
            </a:extLst>
          </p:cNvPr>
          <p:cNvPicPr>
            <a:picLocks noChangeAspect="1"/>
          </p:cNvPicPr>
          <p:nvPr/>
        </p:nvPicPr>
        <p:blipFill>
          <a:blip r:embed="rId4"/>
          <a:stretch>
            <a:fillRect/>
          </a:stretch>
        </p:blipFill>
        <p:spPr>
          <a:xfrm>
            <a:off x="1183618" y="2299854"/>
            <a:ext cx="1781255" cy="1067231"/>
          </a:xfrm>
          <a:prstGeom prst="rect">
            <a:avLst/>
          </a:prstGeom>
        </p:spPr>
      </p:pic>
      <p:cxnSp>
        <p:nvCxnSpPr>
          <p:cNvPr id="8" name="Straight Arrow Connector 7">
            <a:extLst>
              <a:ext uri="{FF2B5EF4-FFF2-40B4-BE49-F238E27FC236}">
                <a16:creationId xmlns:a16="http://schemas.microsoft.com/office/drawing/2014/main" id="{6FE9ABF5-2AFF-CD4D-8A26-87E65439ED78}"/>
              </a:ext>
            </a:extLst>
          </p:cNvPr>
          <p:cNvCxnSpPr/>
          <p:nvPr/>
        </p:nvCxnSpPr>
        <p:spPr>
          <a:xfrm>
            <a:off x="4509507" y="2833469"/>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81C10377-05A5-3042-8CCC-B95247DDC3ED}"/>
                  </a:ext>
                </a:extLst>
              </p:cNvPr>
              <p:cNvSpPr txBox="1"/>
              <p:nvPr/>
            </p:nvSpPr>
            <p:spPr>
              <a:xfrm>
                <a:off x="4918068" y="2308891"/>
                <a:ext cx="2140085" cy="461665"/>
              </a:xfrm>
              <a:prstGeom prst="rect">
                <a:avLst/>
              </a:prstGeom>
              <a:noFill/>
            </p:spPr>
            <p:txBody>
              <a:bodyPr wrap="square" rtlCol="0">
                <a:spAutoFit/>
              </a:bodyPr>
              <a:lstStyle/>
              <a:p>
                <a:pPr algn="ctr"/>
                <a:r>
                  <a:rPr lang="en-US" sz="2400" b="0" dirty="0"/>
                  <a:t>Publish </a:t>
                </a:r>
                <a14:m>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a14:m>
                <a:endParaRPr lang="en-US" sz="2400" dirty="0"/>
              </a:p>
            </p:txBody>
          </p:sp>
        </mc:Choice>
        <mc:Fallback xmlns="">
          <p:sp>
            <p:nvSpPr>
              <p:cNvPr id="9" name="TextBox 8">
                <a:extLst>
                  <a:ext uri="{FF2B5EF4-FFF2-40B4-BE49-F238E27FC236}">
                    <a16:creationId xmlns:a16="http://schemas.microsoft.com/office/drawing/2014/main" id="{81C10377-05A5-3042-8CCC-B95247DDC3ED}"/>
                  </a:ext>
                </a:extLst>
              </p:cNvPr>
              <p:cNvSpPr txBox="1">
                <a:spLocks noRot="1" noChangeAspect="1" noMove="1" noResize="1" noEditPoints="1" noAdjustHandles="1" noChangeArrowheads="1" noChangeShapeType="1" noTextEdit="1"/>
              </p:cNvSpPr>
              <p:nvPr/>
            </p:nvSpPr>
            <p:spPr>
              <a:xfrm>
                <a:off x="4918068" y="2308891"/>
                <a:ext cx="2140085" cy="461665"/>
              </a:xfrm>
              <a:prstGeom prst="rect">
                <a:avLst/>
              </a:prstGeom>
              <a:blipFill>
                <a:blip r:embed="rId5"/>
                <a:stretch>
                  <a:fillRect t="-5405" b="-27027"/>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0317954B-BAA4-9541-A3C5-EC32E3DE3869}"/>
              </a:ext>
            </a:extLst>
          </p:cNvPr>
          <p:cNvPicPr>
            <a:picLocks noChangeAspect="1"/>
          </p:cNvPicPr>
          <p:nvPr/>
        </p:nvPicPr>
        <p:blipFill>
          <a:blip r:embed="rId6"/>
          <a:stretch>
            <a:fillRect/>
          </a:stretch>
        </p:blipFill>
        <p:spPr>
          <a:xfrm>
            <a:off x="9103563" y="3102836"/>
            <a:ext cx="1873646" cy="2881749"/>
          </a:xfrm>
          <a:prstGeom prst="rect">
            <a:avLst/>
          </a:prstGeom>
        </p:spPr>
      </p:pic>
      <p:pic>
        <p:nvPicPr>
          <p:cNvPr id="10" name="Picture 9">
            <a:extLst>
              <a:ext uri="{FF2B5EF4-FFF2-40B4-BE49-F238E27FC236}">
                <a16:creationId xmlns:a16="http://schemas.microsoft.com/office/drawing/2014/main" id="{0D346F62-F04E-754A-B038-CBEB54F3E73A}"/>
              </a:ext>
            </a:extLst>
          </p:cNvPr>
          <p:cNvPicPr>
            <a:picLocks noChangeAspect="1"/>
          </p:cNvPicPr>
          <p:nvPr/>
        </p:nvPicPr>
        <p:blipFill>
          <a:blip r:embed="rId4"/>
          <a:stretch>
            <a:fillRect/>
          </a:stretch>
        </p:blipFill>
        <p:spPr>
          <a:xfrm>
            <a:off x="7813964" y="3102836"/>
            <a:ext cx="1607039" cy="1067231"/>
          </a:xfrm>
          <a:prstGeom prst="rect">
            <a:avLst/>
          </a:prstGeom>
        </p:spPr>
      </p:pic>
      <p:cxnSp>
        <p:nvCxnSpPr>
          <p:cNvPr id="11" name="Straight Arrow Connector 10">
            <a:extLst>
              <a:ext uri="{FF2B5EF4-FFF2-40B4-BE49-F238E27FC236}">
                <a16:creationId xmlns:a16="http://schemas.microsoft.com/office/drawing/2014/main" id="{1DF18C2C-37B2-6547-886A-B56B0DE6D558}"/>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2" name="TextBox 11">
                <a:extLst>
                  <a:ext uri="{FF2B5EF4-FFF2-40B4-BE49-F238E27FC236}">
                    <a16:creationId xmlns:a16="http://schemas.microsoft.com/office/drawing/2014/main" id="{93548FDB-6108-AF4B-888E-92AFAA490561}"/>
                  </a:ext>
                </a:extLst>
              </p:cNvPr>
              <p:cNvSpPr txBox="1"/>
              <p:nvPr/>
            </p:nvSpPr>
            <p:spPr>
              <a:xfrm>
                <a:off x="5340485" y="3249378"/>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m:t>
                          </m:r>
                        </m:sub>
                      </m:sSub>
                    </m:oMath>
                  </m:oMathPara>
                </a14:m>
                <a:endParaRPr lang="en-US" sz="2400" dirty="0"/>
              </a:p>
            </p:txBody>
          </p:sp>
        </mc:Choice>
        <mc:Fallback xmlns="">
          <p:sp>
            <p:nvSpPr>
              <p:cNvPr id="12" name="TextBox 11">
                <a:extLst>
                  <a:ext uri="{FF2B5EF4-FFF2-40B4-BE49-F238E27FC236}">
                    <a16:creationId xmlns:a16="http://schemas.microsoft.com/office/drawing/2014/main" id="{93548FDB-6108-AF4B-888E-92AFAA490561}"/>
                  </a:ext>
                </a:extLst>
              </p:cNvPr>
              <p:cNvSpPr txBox="1">
                <a:spLocks noRot="1" noChangeAspect="1" noMove="1" noResize="1" noEditPoints="1" noAdjustHandles="1" noChangeArrowheads="1" noChangeShapeType="1" noTextEdit="1"/>
              </p:cNvSpPr>
              <p:nvPr/>
            </p:nvSpPr>
            <p:spPr>
              <a:xfrm>
                <a:off x="5340485" y="3249378"/>
                <a:ext cx="1381328" cy="461665"/>
              </a:xfrm>
              <a:prstGeom prst="rect">
                <a:avLst/>
              </a:prstGeom>
              <a:blipFill>
                <a:blip r:embed="rId7"/>
                <a:stretch>
                  <a:fillRect b="-8108"/>
                </a:stretch>
              </a:blipFill>
            </p:spPr>
            <p:txBody>
              <a:bodyPr/>
              <a:lstStyle/>
              <a:p>
                <a:r>
                  <a:rPr lang="en-US">
                    <a:noFill/>
                  </a:rPr>
                  <a:t> </a:t>
                </a:r>
              </a:p>
            </p:txBody>
          </p:sp>
        </mc:Fallback>
      </mc:AlternateContent>
      <p:sp>
        <p:nvSpPr>
          <p:cNvPr id="13" name="Oval Callout 12">
            <a:extLst>
              <a:ext uri="{FF2B5EF4-FFF2-40B4-BE49-F238E27FC236}">
                <a16:creationId xmlns:a16="http://schemas.microsoft.com/office/drawing/2014/main" id="{78CCCA00-02A7-E54E-8697-8EBA956F60DF}"/>
              </a:ext>
            </a:extLst>
          </p:cNvPr>
          <p:cNvSpPr/>
          <p:nvPr/>
        </p:nvSpPr>
        <p:spPr>
          <a:xfrm>
            <a:off x="956515" y="1226343"/>
            <a:ext cx="2235459" cy="914400"/>
          </a:xfrm>
          <a:prstGeom prst="wedgeEllipseCallout">
            <a:avLst>
              <a:gd name="adj1" fmla="val 11020"/>
              <a:gd name="adj2" fmla="val 102879"/>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No match</a:t>
            </a:r>
          </a:p>
        </p:txBody>
      </p:sp>
      <mc:AlternateContent xmlns:mc="http://schemas.openxmlformats.org/markup-compatibility/2006" xmlns:a14="http://schemas.microsoft.com/office/drawing/2010/main">
        <mc:Choice Requires="a14">
          <p:sp>
            <p:nvSpPr>
              <p:cNvPr id="14" name="Oval Callout 13">
                <a:extLst>
                  <a:ext uri="{FF2B5EF4-FFF2-40B4-BE49-F238E27FC236}">
                    <a16:creationId xmlns:a16="http://schemas.microsoft.com/office/drawing/2014/main" id="{3EC8E794-CDFE-CB42-9B22-590B31208F5C}"/>
                  </a:ext>
                </a:extLst>
              </p:cNvPr>
              <p:cNvSpPr/>
              <p:nvPr/>
            </p:nvSpPr>
            <p:spPr>
              <a:xfrm>
                <a:off x="7197436" y="1226343"/>
                <a:ext cx="4481946" cy="1152981"/>
              </a:xfrm>
              <a:prstGeom prst="wedgeEllipseCallout">
                <a:avLst>
                  <a:gd name="adj1" fmla="val -56528"/>
                  <a:gd name="adj2" fmla="val 65418"/>
                </a:avLst>
              </a:prstGeom>
              <a:solidFill>
                <a:schemeClr val="accent2">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14:m>
                  <m:oMath xmlns:m="http://schemas.openxmlformats.org/officeDocument/2006/math">
                    <m:r>
                      <a:rPr lang="en-US" sz="2400" i="1" dirty="0" smtClean="0">
                        <a:solidFill>
                          <a:schemeClr val="tx1"/>
                        </a:solidFill>
                        <a:latin typeface="Cambria Math" panose="02040503050406030204" pitchFamily="18" charset="0"/>
                      </a:rPr>
                      <m:t>𝑚𝑠</m:t>
                    </m:r>
                    <m:sSub>
                      <m:sSubPr>
                        <m:ctrlPr>
                          <a:rPr lang="en-US" sz="2400" i="1" dirty="0" smtClean="0">
                            <a:solidFill>
                              <a:schemeClr val="tx1"/>
                            </a:solidFill>
                            <a:latin typeface="Cambria Math" panose="02040503050406030204" pitchFamily="18" charset="0"/>
                          </a:rPr>
                        </m:ctrlPr>
                      </m:sSubPr>
                      <m:e>
                        <m:r>
                          <a:rPr lang="en-US" sz="2400" i="1" dirty="0" smtClean="0">
                            <a:solidFill>
                              <a:schemeClr val="tx1"/>
                            </a:solidFill>
                            <a:latin typeface="Cambria Math" panose="02040503050406030204" pitchFamily="18" charset="0"/>
                          </a:rPr>
                          <m:t>𝑔</m:t>
                        </m:r>
                      </m:e>
                      <m:sub>
                        <m:r>
                          <a:rPr lang="en-US" sz="2400" i="1" dirty="0" smtClean="0">
                            <a:solidFill>
                              <a:schemeClr val="tx1"/>
                            </a:solidFill>
                            <a:latin typeface="Cambria Math" panose="02040503050406030204" pitchFamily="18" charset="0"/>
                          </a:rPr>
                          <m:t>1</m:t>
                        </m:r>
                      </m:sub>
                    </m:sSub>
                  </m:oMath>
                </a14:m>
                <a:r>
                  <a:rPr lang="en-US" sz="2400" dirty="0">
                    <a:solidFill>
                      <a:schemeClr val="tx1"/>
                    </a:solidFill>
                  </a:rPr>
                  <a:t> has to be refreshed after each execution</a:t>
                </a:r>
              </a:p>
            </p:txBody>
          </p:sp>
        </mc:Choice>
        <mc:Fallback xmlns="">
          <p:sp>
            <p:nvSpPr>
              <p:cNvPr id="14" name="Oval Callout 13">
                <a:extLst>
                  <a:ext uri="{FF2B5EF4-FFF2-40B4-BE49-F238E27FC236}">
                    <a16:creationId xmlns:a16="http://schemas.microsoft.com/office/drawing/2014/main" id="{3EC8E794-CDFE-CB42-9B22-590B31208F5C}"/>
                  </a:ext>
                </a:extLst>
              </p:cNvPr>
              <p:cNvSpPr>
                <a:spLocks noRot="1" noChangeAspect="1" noMove="1" noResize="1" noEditPoints="1" noAdjustHandles="1" noChangeArrowheads="1" noChangeShapeType="1" noTextEdit="1"/>
              </p:cNvSpPr>
              <p:nvPr/>
            </p:nvSpPr>
            <p:spPr>
              <a:xfrm>
                <a:off x="7197436" y="1226343"/>
                <a:ext cx="4481946" cy="1152981"/>
              </a:xfrm>
              <a:prstGeom prst="wedgeEllipseCallout">
                <a:avLst>
                  <a:gd name="adj1" fmla="val -56528"/>
                  <a:gd name="adj2" fmla="val 65418"/>
                </a:avLst>
              </a:prstGeom>
              <a:blipFill>
                <a:blip r:embed="rId8"/>
                <a:stretch>
                  <a:fillRect t="-3774"/>
                </a:stretch>
              </a:blipFill>
              <a:ln>
                <a:solidFill>
                  <a:schemeClr val="tx1"/>
                </a:solidFill>
              </a:ln>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5" name="Oval Callout 14">
                <a:extLst>
                  <a:ext uri="{FF2B5EF4-FFF2-40B4-BE49-F238E27FC236}">
                    <a16:creationId xmlns:a16="http://schemas.microsoft.com/office/drawing/2014/main" id="{484F11B5-7D13-DB4E-AE53-30ADE4762EE5}"/>
                  </a:ext>
                </a:extLst>
              </p:cNvPr>
              <p:cNvSpPr/>
              <p:nvPr/>
            </p:nvSpPr>
            <p:spPr>
              <a:xfrm>
                <a:off x="4480840" y="4744892"/>
                <a:ext cx="4481946" cy="1152981"/>
              </a:xfrm>
              <a:prstGeom prst="wedgeEllipseCallout">
                <a:avLst>
                  <a:gd name="adj1" fmla="val -4596"/>
                  <a:gd name="adj2" fmla="val -203747"/>
                </a:avLst>
              </a:prstGeom>
              <a:solidFill>
                <a:schemeClr val="accent6">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400" dirty="0">
                    <a:solidFill>
                      <a:schemeClr val="tx1"/>
                    </a:solidFill>
                  </a:rPr>
                  <a:t>We want </a:t>
                </a:r>
                <a14:m>
                  <m:oMath xmlns:m="http://schemas.openxmlformats.org/officeDocument/2006/math">
                    <m:r>
                      <a:rPr lang="en-US" sz="2400" i="1" dirty="0" smtClean="0">
                        <a:solidFill>
                          <a:schemeClr val="tx1"/>
                        </a:solidFill>
                        <a:latin typeface="Cambria Math" panose="02040503050406030204" pitchFamily="18" charset="0"/>
                      </a:rPr>
                      <m:t>𝑚𝑠</m:t>
                    </m:r>
                    <m:sSub>
                      <m:sSubPr>
                        <m:ctrlPr>
                          <a:rPr lang="en-US" sz="2400" i="1" dirty="0" smtClean="0">
                            <a:solidFill>
                              <a:schemeClr val="tx1"/>
                            </a:solidFill>
                            <a:latin typeface="Cambria Math" panose="02040503050406030204" pitchFamily="18" charset="0"/>
                          </a:rPr>
                        </m:ctrlPr>
                      </m:sSubPr>
                      <m:e>
                        <m:r>
                          <a:rPr lang="en-US" sz="2400" i="1" dirty="0" smtClean="0">
                            <a:solidFill>
                              <a:schemeClr val="tx1"/>
                            </a:solidFill>
                            <a:latin typeface="Cambria Math" panose="02040503050406030204" pitchFamily="18" charset="0"/>
                          </a:rPr>
                          <m:t>𝑔</m:t>
                        </m:r>
                      </m:e>
                      <m:sub>
                        <m:r>
                          <a:rPr lang="en-US" sz="2400" i="1" dirty="0" smtClean="0">
                            <a:solidFill>
                              <a:schemeClr val="tx1"/>
                            </a:solidFill>
                            <a:latin typeface="Cambria Math" panose="02040503050406030204" pitchFamily="18" charset="0"/>
                          </a:rPr>
                          <m:t>1</m:t>
                        </m:r>
                      </m:sub>
                    </m:sSub>
                  </m:oMath>
                </a14:m>
                <a:r>
                  <a:rPr lang="en-US" sz="2400" dirty="0">
                    <a:solidFill>
                      <a:schemeClr val="tx1"/>
                    </a:solidFill>
                  </a:rPr>
                  <a:t> to be reusable</a:t>
                </a:r>
              </a:p>
            </p:txBody>
          </p:sp>
        </mc:Choice>
        <mc:Fallback xmlns="">
          <p:sp>
            <p:nvSpPr>
              <p:cNvPr id="15" name="Oval Callout 14">
                <a:extLst>
                  <a:ext uri="{FF2B5EF4-FFF2-40B4-BE49-F238E27FC236}">
                    <a16:creationId xmlns:a16="http://schemas.microsoft.com/office/drawing/2014/main" id="{484F11B5-7D13-DB4E-AE53-30ADE4762EE5}"/>
                  </a:ext>
                </a:extLst>
              </p:cNvPr>
              <p:cNvSpPr>
                <a:spLocks noRot="1" noChangeAspect="1" noMove="1" noResize="1" noEditPoints="1" noAdjustHandles="1" noChangeArrowheads="1" noChangeShapeType="1" noTextEdit="1"/>
              </p:cNvSpPr>
              <p:nvPr/>
            </p:nvSpPr>
            <p:spPr>
              <a:xfrm>
                <a:off x="4480840" y="4744892"/>
                <a:ext cx="4481946" cy="1152981"/>
              </a:xfrm>
              <a:prstGeom prst="wedgeEllipseCallout">
                <a:avLst>
                  <a:gd name="adj1" fmla="val -4596"/>
                  <a:gd name="adj2" fmla="val -203747"/>
                </a:avLst>
              </a:prstGeom>
              <a:blipFill>
                <a:blip r:embed="rId9"/>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1524986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1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fontScale="90000"/>
          </a:bodyPr>
          <a:lstStyle/>
          <a:p>
            <a:pPr algn="ctr"/>
            <a:r>
              <a:rPr lang="en-US" dirty="0"/>
              <a:t>Reusable Non-Interactive Secure Computation</a:t>
            </a:r>
            <a:br>
              <a:rPr lang="en-US" dirty="0"/>
            </a:br>
            <a:r>
              <a:rPr lang="en-US" sz="2400" dirty="0"/>
              <a:t>[</a:t>
            </a:r>
            <a:r>
              <a:rPr lang="en-US" sz="2400" dirty="0" err="1"/>
              <a:t>Ishai</a:t>
            </a:r>
            <a:r>
              <a:rPr lang="en-US" sz="2400" dirty="0"/>
              <a:t>-</a:t>
            </a:r>
            <a:r>
              <a:rPr lang="en-US" sz="2400" dirty="0" err="1"/>
              <a:t>Kushilevitz</a:t>
            </a:r>
            <a:r>
              <a:rPr lang="en-US" sz="2400" dirty="0"/>
              <a:t>-</a:t>
            </a:r>
            <a:r>
              <a:rPr lang="en-US" sz="2400" dirty="0" err="1"/>
              <a:t>Ostrovsky</a:t>
            </a:r>
            <a:r>
              <a:rPr lang="en-US" sz="2400" dirty="0"/>
              <a:t>-Prabhakaran-</a:t>
            </a:r>
            <a:r>
              <a:rPr lang="en-US" sz="2400" dirty="0" err="1"/>
              <a:t>Sahai</a:t>
            </a:r>
            <a:r>
              <a:rPr lang="en-US" sz="2400" dirty="0"/>
              <a:t> 11, </a:t>
            </a:r>
            <a:br>
              <a:rPr lang="en-US" sz="2400" dirty="0"/>
            </a:br>
            <a:r>
              <a:rPr lang="en-US" sz="2400" dirty="0"/>
              <a:t>Chase-</a:t>
            </a:r>
            <a:r>
              <a:rPr lang="en-US" sz="2400" dirty="0" err="1"/>
              <a:t>Dodis</a:t>
            </a:r>
            <a:r>
              <a:rPr lang="en-US" sz="2400" dirty="0"/>
              <a:t>-</a:t>
            </a:r>
            <a:r>
              <a:rPr lang="en-US" sz="2400" dirty="0" err="1"/>
              <a:t>Ishai</a:t>
            </a:r>
            <a:r>
              <a:rPr lang="en-US" sz="2400" dirty="0"/>
              <a:t>-</a:t>
            </a:r>
            <a:r>
              <a:rPr lang="en-US" sz="2400" dirty="0" err="1"/>
              <a:t>Kraschewski</a:t>
            </a:r>
            <a:r>
              <a:rPr lang="en-US" sz="2400" dirty="0"/>
              <a:t>-Liu-</a:t>
            </a:r>
            <a:r>
              <a:rPr lang="en-US" sz="2400" dirty="0" err="1"/>
              <a:t>Ostrovsky</a:t>
            </a:r>
            <a:r>
              <a:rPr lang="en-US" sz="2400" dirty="0"/>
              <a:t>-</a:t>
            </a:r>
            <a:r>
              <a:rPr lang="en-US" sz="2400" dirty="0" err="1"/>
              <a:t>Vaikuntanathan</a:t>
            </a:r>
            <a:r>
              <a:rPr lang="en-US" sz="2400" dirty="0"/>
              <a:t> 19]</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502463" cy="477888"/>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2,1</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502463" cy="477888"/>
              </a:xfrm>
              <a:prstGeom prst="rect">
                <a:avLst/>
              </a:prstGeom>
              <a:blipFill>
                <a:blip r:embed="rId5"/>
                <a:stretch>
                  <a:fillRect l="-5882" t="-5128" b="-2307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222757" y="2958248"/>
                <a:ext cx="1098314" cy="670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r>
                            <a:rPr lang="en-US" sz="3600" b="1" i="1" smtClean="0">
                              <a:latin typeface="Cambria Math" panose="02040503050406030204" pitchFamily="18" charset="0"/>
                            </a:rPr>
                            <m:t>,</m:t>
                          </m:r>
                          <m:r>
                            <a:rPr lang="en-US" sz="3600" b="1" i="1" smtClean="0">
                              <a:latin typeface="Cambria Math" panose="02040503050406030204" pitchFamily="18" charset="0"/>
                            </a:rPr>
                            <m:t>𝟏</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222757" y="2958248"/>
                <a:ext cx="1098314" cy="670696"/>
              </a:xfrm>
              <a:prstGeom prst="rect">
                <a:avLst/>
              </a:prstGeom>
              <a:blipFill>
                <a:blip r:embed="rId6"/>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816201" y="1915060"/>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816201" y="1915060"/>
                <a:ext cx="2429896" cy="461665"/>
              </a:xfrm>
              <a:prstGeom prst="rect">
                <a:avLst/>
              </a:prstGeom>
              <a:blipFill>
                <a:blip r:embed="rId7"/>
                <a:stretch>
                  <a:fillRect l="-3608" t="-7895" b="-26316"/>
                </a:stretch>
              </a:blipFill>
              <a:ln>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0D8ED78-21BF-EE4A-97B1-60A8BC8EF8ED}"/>
              </a:ext>
            </a:extLst>
          </p:cNvPr>
          <p:cNvSpPr txBox="1"/>
          <p:nvPr/>
        </p:nvSpPr>
        <p:spPr>
          <a:xfrm>
            <a:off x="1047700" y="3062765"/>
            <a:ext cx="1585608" cy="461665"/>
          </a:xfrm>
          <a:prstGeom prst="rect">
            <a:avLst/>
          </a:prstGeom>
          <a:noFill/>
        </p:spPr>
        <p:txBody>
          <a:bodyPr wrap="square" rtlCol="0">
            <a:spAutoFit/>
          </a:bodyPr>
          <a:lstStyle/>
          <a:p>
            <a:pPr algn="ctr"/>
            <a:r>
              <a:rPr lang="en-US" sz="2400" b="1" dirty="0"/>
              <a:t>Receiver</a:t>
            </a:r>
          </a:p>
        </p:txBody>
      </p:sp>
      <p:sp>
        <p:nvSpPr>
          <p:cNvPr id="12" name="TextBox 11">
            <a:extLst>
              <a:ext uri="{FF2B5EF4-FFF2-40B4-BE49-F238E27FC236}">
                <a16:creationId xmlns:a16="http://schemas.microsoft.com/office/drawing/2014/main" id="{FCED14BA-0A64-4246-A827-2FB57D56F26D}"/>
              </a:ext>
            </a:extLst>
          </p:cNvPr>
          <p:cNvSpPr txBox="1"/>
          <p:nvPr/>
        </p:nvSpPr>
        <p:spPr>
          <a:xfrm>
            <a:off x="9492598" y="3062764"/>
            <a:ext cx="1585608" cy="461665"/>
          </a:xfrm>
          <a:prstGeom prst="rect">
            <a:avLst/>
          </a:prstGeom>
          <a:noFill/>
        </p:spPr>
        <p:txBody>
          <a:bodyPr wrap="square" rtlCol="0">
            <a:spAutoFit/>
          </a:bodyPr>
          <a:lstStyle/>
          <a:p>
            <a:pPr algn="ctr"/>
            <a:r>
              <a:rPr lang="en-US" sz="2400" b="1" dirty="0"/>
              <a:t>Sender</a:t>
            </a:r>
          </a:p>
        </p:txBody>
      </p:sp>
      <p:cxnSp>
        <p:nvCxnSpPr>
          <p:cNvPr id="13" name="Straight Arrow Connector 12">
            <a:extLst>
              <a:ext uri="{FF2B5EF4-FFF2-40B4-BE49-F238E27FC236}">
                <a16:creationId xmlns:a16="http://schemas.microsoft.com/office/drawing/2014/main" id="{8149E4B5-C582-0041-8874-0F448A3294B3}"/>
              </a:ext>
            </a:extLst>
          </p:cNvPr>
          <p:cNvCxnSpPr/>
          <p:nvPr/>
        </p:nvCxnSpPr>
        <p:spPr>
          <a:xfrm>
            <a:off x="4523362" y="2988198"/>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1B5982-5C34-A04F-AC48-1CCF1C686044}"/>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6A8E11-736E-8647-AE72-3A1A0CF6B7D8}"/>
                  </a:ext>
                </a:extLst>
              </p:cNvPr>
              <p:cNvSpPr txBox="1"/>
              <p:nvPr/>
            </p:nvSpPr>
            <p:spPr>
              <a:xfrm>
                <a:off x="5340485" y="2530877"/>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m:oMathPara>
                </a14:m>
                <a:endParaRPr lang="en-US" sz="2400" dirty="0"/>
              </a:p>
            </p:txBody>
          </p:sp>
        </mc:Choice>
        <mc:Fallback xmlns="">
          <p:sp>
            <p:nvSpPr>
              <p:cNvPr id="15" name="TextBox 14">
                <a:extLst>
                  <a:ext uri="{FF2B5EF4-FFF2-40B4-BE49-F238E27FC236}">
                    <a16:creationId xmlns:a16="http://schemas.microsoft.com/office/drawing/2014/main" id="{8C6A8E11-736E-8647-AE72-3A1A0CF6B7D8}"/>
                  </a:ext>
                </a:extLst>
              </p:cNvPr>
              <p:cNvSpPr txBox="1">
                <a:spLocks noRot="1" noChangeAspect="1" noMove="1" noResize="1" noEditPoints="1" noAdjustHandles="1" noChangeArrowheads="1" noChangeShapeType="1" noTextEdit="1"/>
              </p:cNvSpPr>
              <p:nvPr/>
            </p:nvSpPr>
            <p:spPr>
              <a:xfrm>
                <a:off x="5340485" y="2530877"/>
                <a:ext cx="1381328" cy="461665"/>
              </a:xfrm>
              <a:prstGeom prst="rect">
                <a:avLst/>
              </a:prstGeom>
              <a:blipFill>
                <a:blip r:embed="rId8"/>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74A379-85C2-2745-931B-BBCDBEBFDE27}"/>
                  </a:ext>
                </a:extLst>
              </p:cNvPr>
              <p:cNvSpPr txBox="1"/>
              <p:nvPr/>
            </p:nvSpPr>
            <p:spPr>
              <a:xfrm>
                <a:off x="5340485" y="3227741"/>
                <a:ext cx="1381328"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2,1</m:t>
                          </m:r>
                        </m:sub>
                      </m:sSub>
                    </m:oMath>
                  </m:oMathPara>
                </a14:m>
                <a:endParaRPr lang="en-US" sz="2400" dirty="0"/>
              </a:p>
            </p:txBody>
          </p:sp>
        </mc:Choice>
        <mc:Fallback xmlns="">
          <p:sp>
            <p:nvSpPr>
              <p:cNvPr id="16" name="TextBox 15">
                <a:extLst>
                  <a:ext uri="{FF2B5EF4-FFF2-40B4-BE49-F238E27FC236}">
                    <a16:creationId xmlns:a16="http://schemas.microsoft.com/office/drawing/2014/main" id="{D874A379-85C2-2745-931B-BBCDBEBFDE27}"/>
                  </a:ext>
                </a:extLst>
              </p:cNvPr>
              <p:cNvSpPr txBox="1">
                <a:spLocks noRot="1" noChangeAspect="1" noMove="1" noResize="1" noEditPoints="1" noAdjustHandles="1" noChangeArrowheads="1" noChangeShapeType="1" noTextEdit="1"/>
              </p:cNvSpPr>
              <p:nvPr/>
            </p:nvSpPr>
            <p:spPr>
              <a:xfrm>
                <a:off x="5340485" y="3227741"/>
                <a:ext cx="1381328" cy="477888"/>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2,1</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10"/>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328990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0"/>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nodeType="click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wipe(left)">
                                      <p:cBhvr>
                                        <p:cTn id="19" dur="500"/>
                                        <p:tgtEl>
                                          <p:spTgt spid="13"/>
                                        </p:tgtEl>
                                      </p:cBhvr>
                                    </p:animEffect>
                                  </p:childTnLst>
                                </p:cTn>
                              </p:par>
                            </p:childTnLst>
                          </p:cTn>
                        </p:par>
                        <p:par>
                          <p:cTn id="20" fill="hold">
                            <p:stCondLst>
                              <p:cond delay="500"/>
                            </p:stCondLst>
                            <p:childTnLst>
                              <p:par>
                                <p:cTn id="21" presetID="1" presetClass="entr" presetSubtype="0" fill="hold" grpId="0" nodeType="afterEffect">
                                  <p:stCondLst>
                                    <p:cond delay="0"/>
                                  </p:stCondLst>
                                  <p:childTnLst>
                                    <p:set>
                                      <p:cBhvr>
                                        <p:cTn id="22" dur="1" fill="hold">
                                          <p:stCondLst>
                                            <p:cond delay="0"/>
                                          </p:stCondLst>
                                        </p:cTn>
                                        <p:tgtEl>
                                          <p:spTgt spid="1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9"/>
                                        </p:tgtEl>
                                        <p:attrNameLst>
                                          <p:attrName>style.visibility</p:attrName>
                                        </p:attrNameLst>
                                      </p:cBhvr>
                                      <p:to>
                                        <p:strVal val="visible"/>
                                      </p:to>
                                    </p:set>
                                  </p:childTnLst>
                                </p:cTn>
                              </p:par>
                              <p:par>
                                <p:cTn id="27" presetID="1" presetClass="entr" presetSubtype="0" fill="hold" grpId="0" nodeType="withEffect">
                                  <p:stCondLst>
                                    <p:cond delay="0"/>
                                  </p:stCondLst>
                                  <p:childTnLst>
                                    <p:set>
                                      <p:cBhvr>
                                        <p:cTn id="28" dur="1" fill="hold">
                                          <p:stCondLst>
                                            <p:cond delay="0"/>
                                          </p:stCondLst>
                                        </p:cTn>
                                        <p:tgtEl>
                                          <p:spTgt spid="8"/>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par>
                                <p:cTn id="31" presetID="1" presetClass="entr" presetSubtype="0" fill="hold" grpId="0" nodeType="withEffect">
                                  <p:stCondLst>
                                    <p:cond delay="0"/>
                                  </p:stCondLst>
                                  <p:childTnLst>
                                    <p:set>
                                      <p:cBhvr>
                                        <p:cTn id="32" dur="1" fill="hold">
                                          <p:stCondLst>
                                            <p:cond delay="0"/>
                                          </p:stCondLst>
                                        </p:cTn>
                                        <p:tgtEl>
                                          <p:spTgt spid="7"/>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2" fill="hold" nodeType="clickEffect">
                                  <p:stCondLst>
                                    <p:cond delay="0"/>
                                  </p:stCondLst>
                                  <p:childTnLst>
                                    <p:set>
                                      <p:cBhvr>
                                        <p:cTn id="36" dur="1" fill="hold">
                                          <p:stCondLst>
                                            <p:cond delay="0"/>
                                          </p:stCondLst>
                                        </p:cTn>
                                        <p:tgtEl>
                                          <p:spTgt spid="14"/>
                                        </p:tgtEl>
                                        <p:attrNameLst>
                                          <p:attrName>style.visibility</p:attrName>
                                        </p:attrNameLst>
                                      </p:cBhvr>
                                      <p:to>
                                        <p:strVal val="visible"/>
                                      </p:to>
                                    </p:set>
                                    <p:animEffect transition="in" filter="wipe(right)">
                                      <p:cBhvr>
                                        <p:cTn id="37" dur="500"/>
                                        <p:tgtEl>
                                          <p:spTgt spid="14"/>
                                        </p:tgtEl>
                                      </p:cBhvr>
                                    </p:animEffect>
                                  </p:childTnLst>
                                </p:cTn>
                              </p:par>
                            </p:childTnLst>
                          </p:cTn>
                        </p:par>
                        <p:par>
                          <p:cTn id="38" fill="hold">
                            <p:stCondLst>
                              <p:cond delay="500"/>
                            </p:stCondLst>
                            <p:childTnLst>
                              <p:par>
                                <p:cTn id="39" presetID="1" presetClass="entr" presetSubtype="0" fill="hold" grpId="0" nodeType="afterEffect">
                                  <p:stCondLst>
                                    <p:cond delay="0"/>
                                  </p:stCondLst>
                                  <p:childTnLst>
                                    <p:set>
                                      <p:cBhvr>
                                        <p:cTn id="40" dur="1" fill="hold">
                                          <p:stCondLst>
                                            <p:cond delay="0"/>
                                          </p:stCondLst>
                                        </p:cTn>
                                        <p:tgtEl>
                                          <p:spTgt spid="16"/>
                                        </p:tgtEl>
                                        <p:attrNameLst>
                                          <p:attrName>style.visibility</p:attrName>
                                        </p:attrNameLst>
                                      </p:cBhvr>
                                      <p:to>
                                        <p:strVal val="visible"/>
                                      </p:to>
                                    </p:se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P spid="6" grpId="0"/>
      <p:bldP spid="7" grpId="0"/>
      <p:bldP spid="8" grpId="0" animBg="1"/>
      <p:bldP spid="9" grpId="0"/>
      <p:bldP spid="10" grpId="0" animBg="1"/>
      <p:bldP spid="11" grpId="0"/>
      <p:bldP spid="12" grpId="0"/>
      <p:bldP spid="15" grpId="0"/>
      <p:bldP spid="16" grpId="0"/>
      <p:bldP spid="19"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1E7B44-1626-9940-8827-6E4028DD75E9}"/>
              </a:ext>
            </a:extLst>
          </p:cNvPr>
          <p:cNvSpPr>
            <a:spLocks noGrp="1"/>
          </p:cNvSpPr>
          <p:nvPr>
            <p:ph type="title"/>
          </p:nvPr>
        </p:nvSpPr>
        <p:spPr/>
        <p:txBody>
          <a:bodyPr>
            <a:normAutofit fontScale="90000"/>
          </a:bodyPr>
          <a:lstStyle/>
          <a:p>
            <a:pPr algn="ctr"/>
            <a:r>
              <a:rPr lang="en-US" dirty="0"/>
              <a:t>Reusable Non-Interactive Secure Computation</a:t>
            </a:r>
            <a:br>
              <a:rPr lang="en-US" dirty="0"/>
            </a:br>
            <a:r>
              <a:rPr lang="en-US" sz="2400" dirty="0"/>
              <a:t>[</a:t>
            </a:r>
            <a:r>
              <a:rPr lang="en-US" sz="2400" dirty="0" err="1"/>
              <a:t>Ishai</a:t>
            </a:r>
            <a:r>
              <a:rPr lang="en-US" sz="2400" dirty="0"/>
              <a:t>-</a:t>
            </a:r>
            <a:r>
              <a:rPr lang="en-US" sz="2400" dirty="0" err="1"/>
              <a:t>Kushilevitz</a:t>
            </a:r>
            <a:r>
              <a:rPr lang="en-US" sz="2400" dirty="0"/>
              <a:t>-</a:t>
            </a:r>
            <a:r>
              <a:rPr lang="en-US" sz="2400" dirty="0" err="1"/>
              <a:t>Ostrovsky</a:t>
            </a:r>
            <a:r>
              <a:rPr lang="en-US" sz="2400" dirty="0"/>
              <a:t>-Prabhakaran-</a:t>
            </a:r>
            <a:r>
              <a:rPr lang="en-US" sz="2400" dirty="0" err="1"/>
              <a:t>Sahai</a:t>
            </a:r>
            <a:r>
              <a:rPr lang="en-US" sz="2400" dirty="0"/>
              <a:t> 11, </a:t>
            </a:r>
            <a:br>
              <a:rPr lang="en-US" sz="2400" dirty="0"/>
            </a:br>
            <a:r>
              <a:rPr lang="en-US" sz="2400" dirty="0"/>
              <a:t>Chase-</a:t>
            </a:r>
            <a:r>
              <a:rPr lang="en-US" sz="2400" dirty="0" err="1"/>
              <a:t>Dodis</a:t>
            </a:r>
            <a:r>
              <a:rPr lang="en-US" sz="2400" dirty="0"/>
              <a:t>-</a:t>
            </a:r>
            <a:r>
              <a:rPr lang="en-US" sz="2400" dirty="0" err="1"/>
              <a:t>Ishai</a:t>
            </a:r>
            <a:r>
              <a:rPr lang="en-US" sz="2400" dirty="0"/>
              <a:t>-</a:t>
            </a:r>
            <a:r>
              <a:rPr lang="en-US" sz="2400" dirty="0" err="1"/>
              <a:t>Kraschewski</a:t>
            </a:r>
            <a:r>
              <a:rPr lang="en-US" sz="2400" dirty="0"/>
              <a:t>-Liu-</a:t>
            </a:r>
            <a:r>
              <a:rPr lang="en-US" sz="2400" dirty="0" err="1"/>
              <a:t>Ostrovsky</a:t>
            </a:r>
            <a:r>
              <a:rPr lang="en-US" sz="2400" dirty="0"/>
              <a:t>-</a:t>
            </a:r>
            <a:r>
              <a:rPr lang="en-US" sz="2400" dirty="0" err="1"/>
              <a:t>Vaikuntanathan</a:t>
            </a:r>
            <a:r>
              <a:rPr lang="en-US" sz="2400" dirty="0"/>
              <a:t> 19]</a:t>
            </a:r>
            <a:endParaRPr lang="en-US" dirty="0"/>
          </a:p>
        </p:txBody>
      </p:sp>
      <p:sp>
        <p:nvSpPr>
          <p:cNvPr id="4" name="Rectangle 3">
            <a:extLst>
              <a:ext uri="{FF2B5EF4-FFF2-40B4-BE49-F238E27FC236}">
                <a16:creationId xmlns:a16="http://schemas.microsoft.com/office/drawing/2014/main" id="{34BC05F5-48C6-3E49-A6C0-B5CD6650BAA4}"/>
              </a:ext>
            </a:extLst>
          </p:cNvPr>
          <p:cNvSpPr/>
          <p:nvPr/>
        </p:nvSpPr>
        <p:spPr>
          <a:xfrm>
            <a:off x="2957208" y="2787761"/>
            <a:ext cx="1060315" cy="1011676"/>
          </a:xfrm>
          <a:prstGeom prst="rect">
            <a:avLst/>
          </a:prstGeom>
          <a:solidFill>
            <a:schemeClr val="accent4">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5" name="TextBox 4">
                <a:extLst>
                  <a:ext uri="{FF2B5EF4-FFF2-40B4-BE49-F238E27FC236}">
                    <a16:creationId xmlns:a16="http://schemas.microsoft.com/office/drawing/2014/main" id="{3D3AA28F-4896-314F-B94D-302412868B82}"/>
                  </a:ext>
                </a:extLst>
              </p:cNvPr>
              <p:cNvSpPr txBox="1"/>
              <p:nvPr/>
            </p:nvSpPr>
            <p:spPr>
              <a:xfrm>
                <a:off x="3073659" y="2970433"/>
                <a:ext cx="827406" cy="646331"/>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𝟏</m:t>
                          </m:r>
                        </m:sub>
                      </m:sSub>
                    </m:oMath>
                  </m:oMathPara>
                </a14:m>
                <a:endParaRPr lang="en-US" sz="3600" b="1" dirty="0"/>
              </a:p>
            </p:txBody>
          </p:sp>
        </mc:Choice>
        <mc:Fallback xmlns="">
          <p:sp>
            <p:nvSpPr>
              <p:cNvPr id="5" name="TextBox 4">
                <a:extLst>
                  <a:ext uri="{FF2B5EF4-FFF2-40B4-BE49-F238E27FC236}">
                    <a16:creationId xmlns:a16="http://schemas.microsoft.com/office/drawing/2014/main" id="{3D3AA28F-4896-314F-B94D-302412868B82}"/>
                  </a:ext>
                </a:extLst>
              </p:cNvPr>
              <p:cNvSpPr txBox="1">
                <a:spLocks noRot="1" noChangeAspect="1" noMove="1" noResize="1" noEditPoints="1" noAdjustHandles="1" noChangeArrowheads="1" noChangeShapeType="1" noTextEdit="1"/>
              </p:cNvSpPr>
              <p:nvPr/>
            </p:nvSpPr>
            <p:spPr>
              <a:xfrm>
                <a:off x="3073659" y="2970433"/>
                <a:ext cx="827406" cy="646331"/>
              </a:xfrm>
              <a:prstGeom prst="rect">
                <a:avLst/>
              </a:prstGeom>
              <a:blipFill>
                <a:blip r:embed="rId3"/>
                <a:stretch>
                  <a:fillRect b="-57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E1BDF567-2FFB-C946-A23B-9793EB423B71}"/>
                  </a:ext>
                </a:extLst>
              </p:cNvPr>
              <p:cNvSpPr txBox="1"/>
              <p:nvPr/>
            </p:nvSpPr>
            <p:spPr>
              <a:xfrm>
                <a:off x="2827854" y="3988857"/>
                <a:ext cx="1319015" cy="461665"/>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1</m:t>
                        </m:r>
                      </m:sub>
                    </m:sSub>
                  </m:oMath>
                </a14:m>
                <a:endParaRPr lang="en-US" sz="2400" dirty="0"/>
              </a:p>
            </p:txBody>
          </p:sp>
        </mc:Choice>
        <mc:Fallback xmlns="">
          <p:sp>
            <p:nvSpPr>
              <p:cNvPr id="6" name="TextBox 5">
                <a:extLst>
                  <a:ext uri="{FF2B5EF4-FFF2-40B4-BE49-F238E27FC236}">
                    <a16:creationId xmlns:a16="http://schemas.microsoft.com/office/drawing/2014/main" id="{E1BDF567-2FFB-C946-A23B-9793EB423B71}"/>
                  </a:ext>
                </a:extLst>
              </p:cNvPr>
              <p:cNvSpPr txBox="1">
                <a:spLocks noRot="1" noChangeAspect="1" noMove="1" noResize="1" noEditPoints="1" noAdjustHandles="1" noChangeArrowheads="1" noChangeShapeType="1" noTextEdit="1"/>
              </p:cNvSpPr>
              <p:nvPr/>
            </p:nvSpPr>
            <p:spPr>
              <a:xfrm>
                <a:off x="2827854" y="3988857"/>
                <a:ext cx="1319015" cy="461665"/>
              </a:xfrm>
              <a:prstGeom prst="rect">
                <a:avLst/>
              </a:prstGeom>
              <a:blipFill>
                <a:blip r:embed="rId4"/>
                <a:stretch>
                  <a:fillRect l="-6667" t="-5405" b="-2973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TextBox 6">
                <a:extLst>
                  <a:ext uri="{FF2B5EF4-FFF2-40B4-BE49-F238E27FC236}">
                    <a16:creationId xmlns:a16="http://schemas.microsoft.com/office/drawing/2014/main" id="{3A34042D-2F7F-A541-B238-87BB543B79E8}"/>
                  </a:ext>
                </a:extLst>
              </p:cNvPr>
              <p:cNvSpPr txBox="1"/>
              <p:nvPr/>
            </p:nvSpPr>
            <p:spPr>
              <a:xfrm>
                <a:off x="8020682" y="4001882"/>
                <a:ext cx="1502463" cy="477888"/>
              </a:xfrm>
              <a:prstGeom prst="rect">
                <a:avLst/>
              </a:prstGeom>
              <a:noFill/>
            </p:spPr>
            <p:txBody>
              <a:bodyPr wrap="none" rtlCol="0">
                <a:spAutoFit/>
              </a:bodyPr>
              <a:lstStyle/>
              <a:p>
                <a:r>
                  <a:rPr lang="en-US" sz="2400" b="1" dirty="0"/>
                  <a:t>Input:</a:t>
                </a:r>
                <a:r>
                  <a:rPr lang="en-US" sz="2400" b="0" dirty="0"/>
                  <a:t> </a:t>
                </a:r>
                <a14:m>
                  <m:oMath xmlns:m="http://schemas.openxmlformats.org/officeDocument/2006/math">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𝑥</m:t>
                        </m:r>
                      </m:e>
                      <m:sub>
                        <m:r>
                          <a:rPr lang="en-US" sz="2400" b="0" i="1" smtClean="0">
                            <a:latin typeface="Cambria Math" panose="02040503050406030204" pitchFamily="18" charset="0"/>
                          </a:rPr>
                          <m:t>2,2</m:t>
                        </m:r>
                      </m:sub>
                    </m:sSub>
                  </m:oMath>
                </a14:m>
                <a:endParaRPr lang="en-US" sz="2400" dirty="0"/>
              </a:p>
            </p:txBody>
          </p:sp>
        </mc:Choice>
        <mc:Fallback xmlns="">
          <p:sp>
            <p:nvSpPr>
              <p:cNvPr id="7" name="TextBox 6">
                <a:extLst>
                  <a:ext uri="{FF2B5EF4-FFF2-40B4-BE49-F238E27FC236}">
                    <a16:creationId xmlns:a16="http://schemas.microsoft.com/office/drawing/2014/main" id="{3A34042D-2F7F-A541-B238-87BB543B79E8}"/>
                  </a:ext>
                </a:extLst>
              </p:cNvPr>
              <p:cNvSpPr txBox="1">
                <a:spLocks noRot="1" noChangeAspect="1" noMove="1" noResize="1" noEditPoints="1" noAdjustHandles="1" noChangeArrowheads="1" noChangeShapeType="1" noTextEdit="1"/>
              </p:cNvSpPr>
              <p:nvPr/>
            </p:nvSpPr>
            <p:spPr>
              <a:xfrm>
                <a:off x="8020682" y="4001882"/>
                <a:ext cx="1502463" cy="477888"/>
              </a:xfrm>
              <a:prstGeom prst="rect">
                <a:avLst/>
              </a:prstGeom>
              <a:blipFill>
                <a:blip r:embed="rId5"/>
                <a:stretch>
                  <a:fillRect l="-5882" t="-5128" b="-23077"/>
                </a:stretch>
              </a:blipFill>
            </p:spPr>
            <p:txBody>
              <a:bodyPr/>
              <a:lstStyle/>
              <a:p>
                <a:r>
                  <a:rPr lang="en-US">
                    <a:noFill/>
                  </a:rPr>
                  <a:t> </a:t>
                </a:r>
              </a:p>
            </p:txBody>
          </p:sp>
        </mc:Fallback>
      </mc:AlternateContent>
      <p:sp>
        <p:nvSpPr>
          <p:cNvPr id="8" name="Rectangle 7">
            <a:extLst>
              <a:ext uri="{FF2B5EF4-FFF2-40B4-BE49-F238E27FC236}">
                <a16:creationId xmlns:a16="http://schemas.microsoft.com/office/drawing/2014/main" id="{881B6553-2B6B-404C-93D1-848DE5699DEA}"/>
              </a:ext>
            </a:extLst>
          </p:cNvPr>
          <p:cNvSpPr/>
          <p:nvPr/>
        </p:nvSpPr>
        <p:spPr>
          <a:xfrm>
            <a:off x="8208825" y="2787761"/>
            <a:ext cx="1060315" cy="1011676"/>
          </a:xfrm>
          <a:prstGeom prst="rect">
            <a:avLst/>
          </a:prstGeom>
          <a:solidFill>
            <a:schemeClr val="accent6">
              <a:lumMod val="40000"/>
              <a:lumOff val="60000"/>
            </a:schemeClr>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ln>
                <a:solidFill>
                  <a:schemeClr val="tx1"/>
                </a:solidFill>
              </a:ln>
            </a:endParaRPr>
          </a:p>
        </p:txBody>
      </p:sp>
      <mc:AlternateContent xmlns:mc="http://schemas.openxmlformats.org/markup-compatibility/2006" xmlns:a14="http://schemas.microsoft.com/office/drawing/2010/main">
        <mc:Choice Requires="a14">
          <p:sp>
            <p:nvSpPr>
              <p:cNvPr id="9" name="TextBox 8">
                <a:extLst>
                  <a:ext uri="{FF2B5EF4-FFF2-40B4-BE49-F238E27FC236}">
                    <a16:creationId xmlns:a16="http://schemas.microsoft.com/office/drawing/2014/main" id="{DF2E7282-63AB-084F-A17F-28860D73CB8B}"/>
                  </a:ext>
                </a:extLst>
              </p:cNvPr>
              <p:cNvSpPr txBox="1"/>
              <p:nvPr/>
            </p:nvSpPr>
            <p:spPr>
              <a:xfrm>
                <a:off x="8222757" y="2958248"/>
                <a:ext cx="1098314" cy="670696"/>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sSub>
                        <m:sSubPr>
                          <m:ctrlPr>
                            <a:rPr lang="en-US" sz="3600" b="1" i="1" smtClean="0">
                              <a:latin typeface="Cambria Math" panose="02040503050406030204" pitchFamily="18" charset="0"/>
                            </a:rPr>
                          </m:ctrlPr>
                        </m:sSubPr>
                        <m:e>
                          <m:r>
                            <a:rPr lang="en-US" sz="3600" b="1" i="1" smtClean="0">
                              <a:latin typeface="Cambria Math" panose="02040503050406030204" pitchFamily="18" charset="0"/>
                            </a:rPr>
                            <m:t>𝑷</m:t>
                          </m:r>
                        </m:e>
                        <m:sub>
                          <m:r>
                            <a:rPr lang="en-US" sz="3600" b="1" i="1" smtClean="0">
                              <a:latin typeface="Cambria Math" panose="02040503050406030204" pitchFamily="18" charset="0"/>
                            </a:rPr>
                            <m:t>𝟐</m:t>
                          </m:r>
                          <m:r>
                            <a:rPr lang="en-US" sz="3600" b="1" i="1" smtClean="0">
                              <a:latin typeface="Cambria Math" panose="02040503050406030204" pitchFamily="18" charset="0"/>
                            </a:rPr>
                            <m:t>,</m:t>
                          </m:r>
                          <m:r>
                            <a:rPr lang="en-US" sz="3600" b="1" i="1" smtClean="0">
                              <a:latin typeface="Cambria Math" panose="02040503050406030204" pitchFamily="18" charset="0"/>
                            </a:rPr>
                            <m:t>𝟐</m:t>
                          </m:r>
                        </m:sub>
                      </m:sSub>
                    </m:oMath>
                  </m:oMathPara>
                </a14:m>
                <a:endParaRPr lang="en-US" sz="3600" b="1" dirty="0"/>
              </a:p>
            </p:txBody>
          </p:sp>
        </mc:Choice>
        <mc:Fallback xmlns="">
          <p:sp>
            <p:nvSpPr>
              <p:cNvPr id="9" name="TextBox 8">
                <a:extLst>
                  <a:ext uri="{FF2B5EF4-FFF2-40B4-BE49-F238E27FC236}">
                    <a16:creationId xmlns:a16="http://schemas.microsoft.com/office/drawing/2014/main" id="{DF2E7282-63AB-084F-A17F-28860D73CB8B}"/>
                  </a:ext>
                </a:extLst>
              </p:cNvPr>
              <p:cNvSpPr txBox="1">
                <a:spLocks noRot="1" noChangeAspect="1" noMove="1" noResize="1" noEditPoints="1" noAdjustHandles="1" noChangeArrowheads="1" noChangeShapeType="1" noTextEdit="1"/>
              </p:cNvSpPr>
              <p:nvPr/>
            </p:nvSpPr>
            <p:spPr>
              <a:xfrm>
                <a:off x="8222757" y="2958248"/>
                <a:ext cx="1098314" cy="670696"/>
              </a:xfrm>
              <a:prstGeom prst="rect">
                <a:avLst/>
              </a:prstGeom>
              <a:blipFill>
                <a:blip r:embed="rId6"/>
                <a:stretch>
                  <a:fillRect b="-185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TextBox 9">
                <a:extLst>
                  <a:ext uri="{FF2B5EF4-FFF2-40B4-BE49-F238E27FC236}">
                    <a16:creationId xmlns:a16="http://schemas.microsoft.com/office/drawing/2014/main" id="{A03B5BEB-F22A-6D48-9CF0-E5B8A969673B}"/>
                  </a:ext>
                </a:extLst>
              </p:cNvPr>
              <p:cNvSpPr txBox="1"/>
              <p:nvPr/>
            </p:nvSpPr>
            <p:spPr>
              <a:xfrm>
                <a:off x="4816201" y="1915060"/>
                <a:ext cx="2429896" cy="461665"/>
              </a:xfrm>
              <a:prstGeom prst="rect">
                <a:avLst/>
              </a:prstGeom>
              <a:noFill/>
              <a:ln>
                <a:solidFill>
                  <a:schemeClr val="tx1"/>
                </a:solidFill>
              </a:ln>
            </p:spPr>
            <p:txBody>
              <a:bodyPr wrap="none" rtlCol="0">
                <a:spAutoFit/>
              </a:bodyPr>
              <a:lstStyle/>
              <a:p>
                <a:r>
                  <a:rPr lang="en-US" sz="2400" b="1" dirty="0"/>
                  <a:t>Common Input:</a:t>
                </a:r>
                <a:r>
                  <a:rPr lang="en-US" sz="2400" b="0" dirty="0"/>
                  <a:t> </a:t>
                </a:r>
                <a14:m>
                  <m:oMath xmlns:m="http://schemas.openxmlformats.org/officeDocument/2006/math">
                    <m:r>
                      <a:rPr lang="en-US" sz="2400" b="0" i="1" smtClean="0">
                        <a:latin typeface="Cambria Math" panose="02040503050406030204" pitchFamily="18" charset="0"/>
                      </a:rPr>
                      <m:t>𝑓</m:t>
                    </m:r>
                  </m:oMath>
                </a14:m>
                <a:endParaRPr lang="en-US" sz="2400" dirty="0"/>
              </a:p>
            </p:txBody>
          </p:sp>
        </mc:Choice>
        <mc:Fallback xmlns="">
          <p:sp>
            <p:nvSpPr>
              <p:cNvPr id="10" name="TextBox 9">
                <a:extLst>
                  <a:ext uri="{FF2B5EF4-FFF2-40B4-BE49-F238E27FC236}">
                    <a16:creationId xmlns:a16="http://schemas.microsoft.com/office/drawing/2014/main" id="{A03B5BEB-F22A-6D48-9CF0-E5B8A969673B}"/>
                  </a:ext>
                </a:extLst>
              </p:cNvPr>
              <p:cNvSpPr txBox="1">
                <a:spLocks noRot="1" noChangeAspect="1" noMove="1" noResize="1" noEditPoints="1" noAdjustHandles="1" noChangeArrowheads="1" noChangeShapeType="1" noTextEdit="1"/>
              </p:cNvSpPr>
              <p:nvPr/>
            </p:nvSpPr>
            <p:spPr>
              <a:xfrm>
                <a:off x="4816201" y="1915060"/>
                <a:ext cx="2429896" cy="461665"/>
              </a:xfrm>
              <a:prstGeom prst="rect">
                <a:avLst/>
              </a:prstGeom>
              <a:blipFill>
                <a:blip r:embed="rId7"/>
                <a:stretch>
                  <a:fillRect l="-3608" t="-7895" b="-26316"/>
                </a:stretch>
              </a:blipFill>
              <a:ln>
                <a:solidFill>
                  <a:schemeClr val="tx1"/>
                </a:solidFill>
              </a:ln>
            </p:spPr>
            <p:txBody>
              <a:bodyPr/>
              <a:lstStyle/>
              <a:p>
                <a:r>
                  <a:rPr lang="en-US">
                    <a:noFill/>
                  </a:rPr>
                  <a:t> </a:t>
                </a:r>
              </a:p>
            </p:txBody>
          </p:sp>
        </mc:Fallback>
      </mc:AlternateContent>
      <p:sp>
        <p:nvSpPr>
          <p:cNvPr id="11" name="TextBox 10">
            <a:extLst>
              <a:ext uri="{FF2B5EF4-FFF2-40B4-BE49-F238E27FC236}">
                <a16:creationId xmlns:a16="http://schemas.microsoft.com/office/drawing/2014/main" id="{E0D8ED78-21BF-EE4A-97B1-60A8BC8EF8ED}"/>
              </a:ext>
            </a:extLst>
          </p:cNvPr>
          <p:cNvSpPr txBox="1"/>
          <p:nvPr/>
        </p:nvSpPr>
        <p:spPr>
          <a:xfrm>
            <a:off x="1047700" y="3062765"/>
            <a:ext cx="1585608" cy="461665"/>
          </a:xfrm>
          <a:prstGeom prst="rect">
            <a:avLst/>
          </a:prstGeom>
          <a:noFill/>
        </p:spPr>
        <p:txBody>
          <a:bodyPr wrap="square" rtlCol="0">
            <a:spAutoFit/>
          </a:bodyPr>
          <a:lstStyle/>
          <a:p>
            <a:pPr algn="ctr"/>
            <a:r>
              <a:rPr lang="en-US" sz="2400" b="1" dirty="0"/>
              <a:t>Receiver</a:t>
            </a:r>
          </a:p>
        </p:txBody>
      </p:sp>
      <p:sp>
        <p:nvSpPr>
          <p:cNvPr id="12" name="TextBox 11">
            <a:extLst>
              <a:ext uri="{FF2B5EF4-FFF2-40B4-BE49-F238E27FC236}">
                <a16:creationId xmlns:a16="http://schemas.microsoft.com/office/drawing/2014/main" id="{FCED14BA-0A64-4246-A827-2FB57D56F26D}"/>
              </a:ext>
            </a:extLst>
          </p:cNvPr>
          <p:cNvSpPr txBox="1"/>
          <p:nvPr/>
        </p:nvSpPr>
        <p:spPr>
          <a:xfrm>
            <a:off x="9492598" y="3062764"/>
            <a:ext cx="1585608" cy="461665"/>
          </a:xfrm>
          <a:prstGeom prst="rect">
            <a:avLst/>
          </a:prstGeom>
          <a:noFill/>
        </p:spPr>
        <p:txBody>
          <a:bodyPr wrap="square" rtlCol="0">
            <a:spAutoFit/>
          </a:bodyPr>
          <a:lstStyle/>
          <a:p>
            <a:pPr algn="ctr"/>
            <a:r>
              <a:rPr lang="en-US" sz="2400" b="1" dirty="0"/>
              <a:t>Sender</a:t>
            </a:r>
          </a:p>
        </p:txBody>
      </p:sp>
      <p:cxnSp>
        <p:nvCxnSpPr>
          <p:cNvPr id="13" name="Straight Arrow Connector 12">
            <a:extLst>
              <a:ext uri="{FF2B5EF4-FFF2-40B4-BE49-F238E27FC236}">
                <a16:creationId xmlns:a16="http://schemas.microsoft.com/office/drawing/2014/main" id="{8149E4B5-C582-0041-8874-0F448A3294B3}"/>
              </a:ext>
            </a:extLst>
          </p:cNvPr>
          <p:cNvCxnSpPr/>
          <p:nvPr/>
        </p:nvCxnSpPr>
        <p:spPr>
          <a:xfrm>
            <a:off x="4523362" y="2988198"/>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a:extLst>
              <a:ext uri="{FF2B5EF4-FFF2-40B4-BE49-F238E27FC236}">
                <a16:creationId xmlns:a16="http://schemas.microsoft.com/office/drawing/2014/main" id="{381B5982-5C34-A04F-AC48-1CCF1C686044}"/>
              </a:ext>
            </a:extLst>
          </p:cNvPr>
          <p:cNvCxnSpPr/>
          <p:nvPr/>
        </p:nvCxnSpPr>
        <p:spPr>
          <a:xfrm flipH="1">
            <a:off x="4509430" y="3720771"/>
            <a:ext cx="2957208" cy="0"/>
          </a:xfrm>
          <a:prstGeom prst="straightConnector1">
            <a:avLst/>
          </a:prstGeom>
          <a:ln w="12700">
            <a:solidFill>
              <a:schemeClr val="tx1"/>
            </a:solidFill>
            <a:tailEnd type="triangle"/>
          </a:ln>
        </p:spPr>
        <p:style>
          <a:lnRef idx="1">
            <a:schemeClr val="accent1"/>
          </a:lnRef>
          <a:fillRef idx="0">
            <a:schemeClr val="accent1"/>
          </a:fillRef>
          <a:effectRef idx="0">
            <a:schemeClr val="accent1"/>
          </a:effectRef>
          <a:fontRef idx="minor">
            <a:schemeClr val="tx1"/>
          </a:fontRef>
        </p:style>
      </p:cxnSp>
      <mc:AlternateContent xmlns:mc="http://schemas.openxmlformats.org/markup-compatibility/2006" xmlns:a14="http://schemas.microsoft.com/office/drawing/2010/main">
        <mc:Choice Requires="a14">
          <p:sp>
            <p:nvSpPr>
              <p:cNvPr id="15" name="TextBox 14">
                <a:extLst>
                  <a:ext uri="{FF2B5EF4-FFF2-40B4-BE49-F238E27FC236}">
                    <a16:creationId xmlns:a16="http://schemas.microsoft.com/office/drawing/2014/main" id="{8C6A8E11-736E-8647-AE72-3A1A0CF6B7D8}"/>
                  </a:ext>
                </a:extLst>
              </p:cNvPr>
              <p:cNvSpPr txBox="1"/>
              <p:nvPr/>
            </p:nvSpPr>
            <p:spPr>
              <a:xfrm>
                <a:off x="5340485" y="2530877"/>
                <a:ext cx="1381328" cy="461665"/>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1</m:t>
                          </m:r>
                        </m:sub>
                      </m:sSub>
                    </m:oMath>
                  </m:oMathPara>
                </a14:m>
                <a:endParaRPr lang="en-US" sz="2400" dirty="0"/>
              </a:p>
            </p:txBody>
          </p:sp>
        </mc:Choice>
        <mc:Fallback xmlns="">
          <p:sp>
            <p:nvSpPr>
              <p:cNvPr id="15" name="TextBox 14">
                <a:extLst>
                  <a:ext uri="{FF2B5EF4-FFF2-40B4-BE49-F238E27FC236}">
                    <a16:creationId xmlns:a16="http://schemas.microsoft.com/office/drawing/2014/main" id="{8C6A8E11-736E-8647-AE72-3A1A0CF6B7D8}"/>
                  </a:ext>
                </a:extLst>
              </p:cNvPr>
              <p:cNvSpPr txBox="1">
                <a:spLocks noRot="1" noChangeAspect="1" noMove="1" noResize="1" noEditPoints="1" noAdjustHandles="1" noChangeArrowheads="1" noChangeShapeType="1" noTextEdit="1"/>
              </p:cNvSpPr>
              <p:nvPr/>
            </p:nvSpPr>
            <p:spPr>
              <a:xfrm>
                <a:off x="5340485" y="2530877"/>
                <a:ext cx="1381328" cy="461665"/>
              </a:xfrm>
              <a:prstGeom prst="rect">
                <a:avLst/>
              </a:prstGeom>
              <a:blipFill>
                <a:blip r:embed="rId8"/>
                <a:stretch>
                  <a:fillRect b="-789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a:extLst>
                  <a:ext uri="{FF2B5EF4-FFF2-40B4-BE49-F238E27FC236}">
                    <a16:creationId xmlns:a16="http://schemas.microsoft.com/office/drawing/2014/main" id="{D874A379-85C2-2745-931B-BBCDBEBFDE27}"/>
                  </a:ext>
                </a:extLst>
              </p:cNvPr>
              <p:cNvSpPr txBox="1"/>
              <p:nvPr/>
            </p:nvSpPr>
            <p:spPr>
              <a:xfrm>
                <a:off x="5340485" y="3227741"/>
                <a:ext cx="1381328" cy="477888"/>
              </a:xfrm>
              <a:prstGeom prst="rect">
                <a:avLst/>
              </a:prstGeom>
              <a:noFill/>
            </p:spPr>
            <p:txBody>
              <a:bodyPr wrap="square" rtlCol="0">
                <a:spAutoFit/>
              </a:bodyPr>
              <a:lstStyle/>
              <a:p>
                <a:pPr algn="ctr"/>
                <a14:m>
                  <m:oMathPara xmlns:m="http://schemas.openxmlformats.org/officeDocument/2006/math">
                    <m:oMathParaPr>
                      <m:jc m:val="centerGroup"/>
                    </m:oMathParaPr>
                    <m:oMath xmlns:m="http://schemas.openxmlformats.org/officeDocument/2006/math">
                      <m:r>
                        <a:rPr lang="en-US" sz="2400" b="0" i="1" smtClean="0">
                          <a:latin typeface="Cambria Math" panose="02040503050406030204" pitchFamily="18" charset="0"/>
                        </a:rPr>
                        <m:t>𝑚𝑠</m:t>
                      </m:r>
                      <m:sSub>
                        <m:sSubPr>
                          <m:ctrlPr>
                            <a:rPr lang="en-US" sz="2400" b="0" i="1" smtClean="0">
                              <a:latin typeface="Cambria Math" panose="02040503050406030204" pitchFamily="18" charset="0"/>
                            </a:rPr>
                          </m:ctrlPr>
                        </m:sSubPr>
                        <m:e>
                          <m:r>
                            <a:rPr lang="en-US" sz="2400" b="0" i="1" smtClean="0">
                              <a:latin typeface="Cambria Math" panose="02040503050406030204" pitchFamily="18" charset="0"/>
                            </a:rPr>
                            <m:t>𝑔</m:t>
                          </m:r>
                        </m:e>
                        <m:sub>
                          <m:r>
                            <a:rPr lang="en-US" sz="2400" b="0" i="1" smtClean="0">
                              <a:latin typeface="Cambria Math" panose="02040503050406030204" pitchFamily="18" charset="0"/>
                            </a:rPr>
                            <m:t>2,2</m:t>
                          </m:r>
                        </m:sub>
                      </m:sSub>
                    </m:oMath>
                  </m:oMathPara>
                </a14:m>
                <a:endParaRPr lang="en-US" sz="2400" dirty="0"/>
              </a:p>
            </p:txBody>
          </p:sp>
        </mc:Choice>
        <mc:Fallback xmlns="">
          <p:sp>
            <p:nvSpPr>
              <p:cNvPr id="16" name="TextBox 15">
                <a:extLst>
                  <a:ext uri="{FF2B5EF4-FFF2-40B4-BE49-F238E27FC236}">
                    <a16:creationId xmlns:a16="http://schemas.microsoft.com/office/drawing/2014/main" id="{D874A379-85C2-2745-931B-BBCDBEBFDE27}"/>
                  </a:ext>
                </a:extLst>
              </p:cNvPr>
              <p:cNvSpPr txBox="1">
                <a:spLocks noRot="1" noChangeAspect="1" noMove="1" noResize="1" noEditPoints="1" noAdjustHandles="1" noChangeArrowheads="1" noChangeShapeType="1" noTextEdit="1"/>
              </p:cNvSpPr>
              <p:nvPr/>
            </p:nvSpPr>
            <p:spPr>
              <a:xfrm>
                <a:off x="5340485" y="3227741"/>
                <a:ext cx="1381328" cy="477888"/>
              </a:xfrm>
              <a:prstGeom prst="rect">
                <a:avLst/>
              </a:prstGeom>
              <a:blipFill>
                <a:blip r:embed="rId9"/>
                <a:stretch>
                  <a:fillRect b="-256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9" name="Oval Callout 18">
                <a:extLst>
                  <a:ext uri="{FF2B5EF4-FFF2-40B4-BE49-F238E27FC236}">
                    <a16:creationId xmlns:a16="http://schemas.microsoft.com/office/drawing/2014/main" id="{C32AFADC-308A-FC4B-A7ED-2A638BBC0DC1}"/>
                  </a:ext>
                </a:extLst>
              </p:cNvPr>
              <p:cNvSpPr/>
              <p:nvPr/>
            </p:nvSpPr>
            <p:spPr>
              <a:xfrm>
                <a:off x="838200" y="1690688"/>
                <a:ext cx="2235459" cy="914400"/>
              </a:xfrm>
              <a:prstGeom prst="wedgeEllipseCallout">
                <a:avLst>
                  <a:gd name="adj1" fmla="val 52544"/>
                  <a:gd name="adj2" fmla="val 65000"/>
                </a:avLst>
              </a:prstGeom>
              <a:solidFill>
                <a:schemeClr val="accent5">
                  <a:lumMod val="20000"/>
                  <a:lumOff val="80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000" dirty="0">
                    <a:solidFill>
                      <a:schemeClr val="tx1"/>
                    </a:solidFill>
                  </a:rPr>
                  <a:t>Learn </a:t>
                </a:r>
                <a14:m>
                  <m:oMath xmlns:m="http://schemas.openxmlformats.org/officeDocument/2006/math">
                    <m:r>
                      <a:rPr lang="en-US" sz="2000" b="0" i="1" smtClean="0">
                        <a:solidFill>
                          <a:schemeClr val="tx1"/>
                        </a:solidFill>
                        <a:latin typeface="Cambria Math" panose="02040503050406030204" pitchFamily="18" charset="0"/>
                      </a:rPr>
                      <m:t>𝑓</m:t>
                    </m:r>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1</m:t>
                        </m:r>
                      </m:sub>
                    </m:sSub>
                    <m:r>
                      <a:rPr lang="en-US" sz="2000" b="0" i="1" smtClean="0">
                        <a:solidFill>
                          <a:schemeClr val="tx1"/>
                        </a:solidFill>
                        <a:latin typeface="Cambria Math" panose="02040503050406030204" pitchFamily="18" charset="0"/>
                      </a:rPr>
                      <m:t>,</m:t>
                    </m:r>
                    <m:sSub>
                      <m:sSubPr>
                        <m:ctrlPr>
                          <a:rPr lang="en-US" sz="2000" b="0" i="1" smtClean="0">
                            <a:solidFill>
                              <a:schemeClr val="tx1"/>
                            </a:solidFill>
                            <a:latin typeface="Cambria Math" panose="02040503050406030204" pitchFamily="18" charset="0"/>
                          </a:rPr>
                        </m:ctrlPr>
                      </m:sSubPr>
                      <m:e>
                        <m:r>
                          <a:rPr lang="en-US" sz="2000" b="0" i="1" smtClean="0">
                            <a:solidFill>
                              <a:schemeClr val="tx1"/>
                            </a:solidFill>
                            <a:latin typeface="Cambria Math" panose="02040503050406030204" pitchFamily="18" charset="0"/>
                          </a:rPr>
                          <m:t>𝑥</m:t>
                        </m:r>
                      </m:e>
                      <m:sub>
                        <m:r>
                          <a:rPr lang="en-US" sz="2000" b="0" i="1" smtClean="0">
                            <a:solidFill>
                              <a:schemeClr val="tx1"/>
                            </a:solidFill>
                            <a:latin typeface="Cambria Math" panose="02040503050406030204" pitchFamily="18" charset="0"/>
                          </a:rPr>
                          <m:t>2,2</m:t>
                        </m:r>
                      </m:sub>
                    </m:sSub>
                    <m:r>
                      <a:rPr lang="en-US" sz="2000" b="0" i="1" smtClean="0">
                        <a:solidFill>
                          <a:schemeClr val="tx1"/>
                        </a:solidFill>
                        <a:latin typeface="Cambria Math" panose="02040503050406030204" pitchFamily="18" charset="0"/>
                      </a:rPr>
                      <m:t>)</m:t>
                    </m:r>
                  </m:oMath>
                </a14:m>
                <a:endParaRPr lang="en-US" sz="2000" dirty="0">
                  <a:solidFill>
                    <a:schemeClr val="tx1"/>
                  </a:solidFill>
                </a:endParaRPr>
              </a:p>
            </p:txBody>
          </p:sp>
        </mc:Choice>
        <mc:Fallback xmlns="">
          <p:sp>
            <p:nvSpPr>
              <p:cNvPr id="19" name="Oval Callout 18">
                <a:extLst>
                  <a:ext uri="{FF2B5EF4-FFF2-40B4-BE49-F238E27FC236}">
                    <a16:creationId xmlns:a16="http://schemas.microsoft.com/office/drawing/2014/main" id="{C32AFADC-308A-FC4B-A7ED-2A638BBC0DC1}"/>
                  </a:ext>
                </a:extLst>
              </p:cNvPr>
              <p:cNvSpPr>
                <a:spLocks noRot="1" noChangeAspect="1" noMove="1" noResize="1" noEditPoints="1" noAdjustHandles="1" noChangeArrowheads="1" noChangeShapeType="1" noTextEdit="1"/>
              </p:cNvSpPr>
              <p:nvPr/>
            </p:nvSpPr>
            <p:spPr>
              <a:xfrm>
                <a:off x="838200" y="1690688"/>
                <a:ext cx="2235459" cy="914400"/>
              </a:xfrm>
              <a:prstGeom prst="wedgeEllipseCallout">
                <a:avLst>
                  <a:gd name="adj1" fmla="val 52544"/>
                  <a:gd name="adj2" fmla="val 65000"/>
                </a:avLst>
              </a:prstGeom>
              <a:blipFill>
                <a:blip r:embed="rId10"/>
                <a:stretch>
                  <a:fillRect/>
                </a:stretch>
              </a:blipFill>
              <a:ln>
                <a:solidFill>
                  <a:schemeClr val="tx1"/>
                </a:solidFill>
              </a:ln>
            </p:spPr>
            <p:txBody>
              <a:bodyPr/>
              <a:lstStyle/>
              <a:p>
                <a:r>
                  <a:rPr lang="en-US">
                    <a:noFill/>
                  </a:rPr>
                  <a:t> </a:t>
                </a:r>
              </a:p>
            </p:txBody>
          </p:sp>
        </mc:Fallback>
      </mc:AlternateContent>
    </p:spTree>
    <p:extLst>
      <p:ext uri="{BB962C8B-B14F-4D97-AF65-F5344CB8AC3E}">
        <p14:creationId xmlns:p14="http://schemas.microsoft.com/office/powerpoint/2010/main" val="22522732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14"/>
                                        </p:tgtEl>
                                        <p:attrNameLst>
                                          <p:attrName>style.visibility</p:attrName>
                                        </p:attrNameLst>
                                      </p:cBhvr>
                                      <p:to>
                                        <p:strVal val="visible"/>
                                      </p:to>
                                    </p:set>
                                    <p:animEffect transition="in" filter="wipe(right)">
                                      <p:cBhvr>
                                        <p:cTn id="17" dur="500"/>
                                        <p:tgtEl>
                                          <p:spTgt spid="14"/>
                                        </p:tgtEl>
                                      </p:cBhvr>
                                    </p:animEffect>
                                  </p:childTnLst>
                                </p:cTn>
                              </p:par>
                            </p:childTnLst>
                          </p:cTn>
                        </p:par>
                        <p:par>
                          <p:cTn id="18" fill="hold">
                            <p:stCondLst>
                              <p:cond delay="500"/>
                            </p:stCondLst>
                            <p:childTnLst>
                              <p:par>
                                <p:cTn id="19" presetID="1" presetClass="entr" presetSubtype="0" fill="hold" grpId="0" nodeType="afterEffect">
                                  <p:stCondLst>
                                    <p:cond delay="0"/>
                                  </p:stCondLst>
                                  <p:childTnLst>
                                    <p:set>
                                      <p:cBhvr>
                                        <p:cTn id="20" dur="1" fill="hold">
                                          <p:stCondLst>
                                            <p:cond delay="0"/>
                                          </p:stCondLst>
                                        </p:cTn>
                                        <p:tgtEl>
                                          <p:spTgt spid="16"/>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P spid="9" grpId="0"/>
      <p:bldP spid="12" grpId="0"/>
      <p:bldP spid="16" grpId="0"/>
      <p:bldP spid="19"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2272</TotalTime>
  <Words>4560</Words>
  <Application>Microsoft Macintosh PowerPoint</Application>
  <PresentationFormat>Widescreen</PresentationFormat>
  <Paragraphs>389</Paragraphs>
  <Slides>29</Slides>
  <Notes>27</Notes>
  <HiddenSlides>1</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29</vt:i4>
      </vt:variant>
    </vt:vector>
  </HeadingPairs>
  <TitlesOfParts>
    <vt:vector size="34" baseType="lpstr">
      <vt:lpstr>Arial</vt:lpstr>
      <vt:lpstr>Calibri</vt:lpstr>
      <vt:lpstr>Calibri Light</vt:lpstr>
      <vt:lpstr>Cambria Math</vt:lpstr>
      <vt:lpstr>Office Theme</vt:lpstr>
      <vt:lpstr>Black-Box Reusable NISC with Random Oracles</vt:lpstr>
      <vt:lpstr>Secure Two-party Computation [Yao 86]</vt:lpstr>
      <vt:lpstr>Non-Interactive Secure Computation [Ishai-Prabhakaran-Sahai 08, Ishai-Kushilevitz-Ostrovsky-Prabhakaran-Sahai 11]</vt:lpstr>
      <vt:lpstr>Non-Interactive Secure Computation [Ishai-Prabhakaran-Sahai 08, Ishai-Kushilevitz-Ostrovsky-Prabhakaran-Sahai 11]</vt:lpstr>
      <vt:lpstr>Motivating Scenario</vt:lpstr>
      <vt:lpstr>Motivating Scenario</vt:lpstr>
      <vt:lpstr>Motivating Scenario</vt:lpstr>
      <vt:lpstr>Reusable Non-Interactive Secure Computation [Ishai-Kushilevitz-Ostrovsky-Prabhakaran-Sahai 11,  Chase-Dodis-Ishai-Kraschewski-Liu-Ostrovsky-Vaikuntanathan 19]</vt:lpstr>
      <vt:lpstr>Reusable Non-Interactive Secure Computation [Ishai-Kushilevitz-Ostrovsky-Prabhakaran-Sahai 11,  Chase-Dodis-Ishai-Kraschewski-Liu-Ostrovsky-Vaikuntanathan 19]</vt:lpstr>
      <vt:lpstr>Reusable Non-Interactive Secure Computation [Ishai-Kushilevitz-Ostrovsky-Prabhakaran-Sahai 11,  Chase-Dodis-Ishai-Kraschewski-Liu-Ostrovsky-Vaikuntanathan 19]</vt:lpstr>
      <vt:lpstr>Unbounded Reusable NISC [Chase-Dodis-Ishai-Kraschewski-Liu-Ostrovsky-Vaikuntanathan 19]</vt:lpstr>
      <vt:lpstr>Limitations</vt:lpstr>
      <vt:lpstr>Our Goal</vt:lpstr>
      <vt:lpstr>Our Results [Ishai-Khurana-Sahai-Srinivasan 23]</vt:lpstr>
      <vt:lpstr>Discussion on the results [Ishai-Khurana-Sahai-Srinivasan 23]</vt:lpstr>
      <vt:lpstr>Discussion on the results [Ishai-Khurana-Sahai-Srinivasan 23]</vt:lpstr>
      <vt:lpstr>Discussion on the results [Ishai-Khurana-Sahai-Srinivasan 23]</vt:lpstr>
      <vt:lpstr>More Results</vt:lpstr>
      <vt:lpstr>Two-sided NISC [Ishai-Khurana-Sahai-Srinivasan 22]</vt:lpstr>
      <vt:lpstr>Reusable Two-sided NISC [Ishai-Khurana-Sahai-Srinivasan 23]</vt:lpstr>
      <vt:lpstr>Reusable Two-sided NISC [Ishai-Khurana-Sahai-Srinivasan 23]</vt:lpstr>
      <vt:lpstr>Reusable Two-sided NISC [Ishai-Khurana-Sahai-Srinivasan 23]</vt:lpstr>
      <vt:lpstr>Our Results [Ishai-Khurana-Sahai-Srinivasan 23]</vt:lpstr>
      <vt:lpstr>How to overcome the impossibility result from [CDIKLOV 19]?</vt:lpstr>
      <vt:lpstr>Intuition behind the Impossibility Result</vt:lpstr>
      <vt:lpstr>Overcoming the Impossibility Result</vt:lpstr>
      <vt:lpstr>Overcoming the Impossibility Result</vt:lpstr>
      <vt:lpstr>Conclusion</vt:lpstr>
      <vt:lpstr>Thank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Black-Box Reusable NISC with Random Oracles</dc:title>
  <dc:creator>Microsoft Office User</dc:creator>
  <cp:lastModifiedBy>Paul Lou</cp:lastModifiedBy>
  <cp:revision>186</cp:revision>
  <cp:lastPrinted>2023-04-23T07:49:41Z</cp:lastPrinted>
  <dcterms:created xsi:type="dcterms:W3CDTF">2023-03-28T03:58:38Z</dcterms:created>
  <dcterms:modified xsi:type="dcterms:W3CDTF">2023-04-25T05:24:17Z</dcterms:modified>
</cp:coreProperties>
</file>