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8" r:id="rId1"/>
  </p:sldMasterIdLst>
  <p:notesMasterIdLst>
    <p:notesMasterId r:id="rId38"/>
  </p:notesMasterIdLst>
  <p:handoutMasterIdLst>
    <p:handoutMasterId r:id="rId39"/>
  </p:handoutMasterIdLst>
  <p:sldIdLst>
    <p:sldId id="256" r:id="rId2"/>
    <p:sldId id="257" r:id="rId3"/>
    <p:sldId id="300" r:id="rId4"/>
    <p:sldId id="365" r:id="rId5"/>
    <p:sldId id="383" r:id="rId6"/>
    <p:sldId id="372" r:id="rId7"/>
    <p:sldId id="423" r:id="rId8"/>
    <p:sldId id="368" r:id="rId9"/>
    <p:sldId id="392" r:id="rId10"/>
    <p:sldId id="393" r:id="rId11"/>
    <p:sldId id="391" r:id="rId12"/>
    <p:sldId id="396" r:id="rId13"/>
    <p:sldId id="375" r:id="rId14"/>
    <p:sldId id="398" r:id="rId15"/>
    <p:sldId id="399" r:id="rId16"/>
    <p:sldId id="400" r:id="rId17"/>
    <p:sldId id="374" r:id="rId18"/>
    <p:sldId id="402" r:id="rId19"/>
    <p:sldId id="403" r:id="rId20"/>
    <p:sldId id="394" r:id="rId21"/>
    <p:sldId id="395" r:id="rId22"/>
    <p:sldId id="390" r:id="rId23"/>
    <p:sldId id="408" r:id="rId24"/>
    <p:sldId id="410" r:id="rId25"/>
    <p:sldId id="411" r:id="rId26"/>
    <p:sldId id="388" r:id="rId27"/>
    <p:sldId id="418" r:id="rId28"/>
    <p:sldId id="419" r:id="rId29"/>
    <p:sldId id="422" r:id="rId30"/>
    <p:sldId id="412" r:id="rId31"/>
    <p:sldId id="413" r:id="rId32"/>
    <p:sldId id="414" r:id="rId33"/>
    <p:sldId id="386" r:id="rId34"/>
    <p:sldId id="415" r:id="rId35"/>
    <p:sldId id="379" r:id="rId36"/>
    <p:sldId id="381" r:id="rId37"/>
  </p:sldIdLst>
  <p:sldSz cx="12192000" cy="6858000"/>
  <p:notesSz cx="6858000" cy="9144000"/>
  <p:embeddedFontLst>
    <p:embeddedFont>
      <p:font typeface="Avenir Book" panose="02000503020000020003" pitchFamily="2" charset="0"/>
      <p:regular r:id="rId40"/>
      <p:italic r:id="rId41"/>
    </p:embeddedFon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Noto Color Emoji SVG" pitchFamily="49" charset="0"/>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72D07-3CAD-A784-C1B5-75E0564368C8}" name="Julia Len" initials="JL" userId="S::jl3836@cornell.edu::318e0480-ffb4-4588-8c02-762ae955cffb" providerId="AD"/>
  <p188:author id="{95582667-6102-27E7-ED8E-01A166EB4B6B}" name="Guest User" initials="GU" userId="Guest User" providerId="Windows Live"/>
  <p188:author id="{3C4DDBDA-4544-D2A8-BBD4-59A4333D9A1F}" name="Sanketh Menda" initials="SM" userId="61d1ccafab13d9e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189"/>
    <a:srgbClr val="F66060"/>
    <a:srgbClr val="D3CBB6"/>
    <a:srgbClr val="FFFF00"/>
    <a:srgbClr val="16A882"/>
    <a:srgbClr val="159875"/>
    <a:srgbClr val="B8FEEF"/>
    <a:srgbClr val="16C094"/>
    <a:srgbClr val="169C78"/>
    <a:srgbClr val="00A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97494-EB12-4988-A8C3-E96B95EE2C0A}" v="3552" dt="2023-04-18T23:40:59.883"/>
    <p1510:client id="{DBC5424D-7A73-7041-8C1E-1AD0FB9640FE}" v="476" dt="2023-04-17T17:51:55.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5037"/>
  </p:normalViewPr>
  <p:slideViewPr>
    <p:cSldViewPr snapToGrid="0">
      <p:cViewPr varScale="1">
        <p:scale>
          <a:sx n="85" d="100"/>
          <a:sy n="85" d="100"/>
        </p:scale>
        <p:origin x="39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a:ln w="63500">
          <a:solidFill>
            <a:schemeClr val="tx1"/>
          </a:solidFill>
        </a:ln>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a:ln w="63500">
          <a:solidFill>
            <a:schemeClr val="tx1"/>
          </a:solidFill>
        </a:ln>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a:ln w="63500">
          <a:noFill/>
        </a:ln>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a:ln w="63500">
          <a:solidFill>
            <a:schemeClr val="tx1"/>
          </a:solidFill>
        </a:ln>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a:ln w="63500">
          <a:noFill/>
        </a:ln>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a:ln w="63500">
          <a:solidFill>
            <a:schemeClr val="tx1"/>
          </a:solidFill>
        </a:ln>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FCC0607-1C32-3342-B2A9-5C57467BAFAF}" type="doc">
      <dgm:prSet loTypeId="urn:microsoft.com/office/officeart/2005/8/layout/vList2" loCatId="" qsTypeId="urn:microsoft.com/office/officeart/2005/8/quickstyle/simple1" qsCatId="simple" csTypeId="urn:microsoft.com/office/officeart/2005/8/colors/accent4_3" csCatId="accent4" phldr="1"/>
      <dgm:spPr/>
    </dgm:pt>
    <dgm:pt modelId="{59E4DAF9-BC7D-AC46-902A-51BED6DACA08}">
      <dgm:prSet phldrT="[Text]" custT="1"/>
      <dgm:spPr>
        <a:ln w="63500">
          <a:noFill/>
        </a:ln>
      </dgm:spPr>
      <dgm:t>
        <a:bodyPr/>
        <a:lstStyle/>
        <a:p>
          <a:pPr>
            <a:buFont typeface="+mj-lt"/>
            <a:buAutoNum type="arabicPeriod"/>
          </a:pPr>
          <a:r>
            <a:rPr lang="en-US" sz="2800" dirty="0">
              <a:latin typeface="+mn-lt"/>
            </a:rPr>
            <a:t>New granular framework for context commitment</a:t>
          </a:r>
        </a:p>
      </dgm:t>
    </dgm:pt>
    <dgm:pt modelId="{C238AC41-9285-D649-9F97-7D3FFEA38D8A}" type="parTrans" cxnId="{0F9685C1-9948-304B-98F2-AB3CB97DED60}">
      <dgm:prSet/>
      <dgm:spPr/>
      <dgm:t>
        <a:bodyPr/>
        <a:lstStyle/>
        <a:p>
          <a:endParaRPr lang="en-US" sz="2800">
            <a:latin typeface="+mn-lt"/>
          </a:endParaRPr>
        </a:p>
      </dgm:t>
    </dgm:pt>
    <dgm:pt modelId="{DEACA85F-A7C0-8745-BF99-E1A0EE8BF475}" type="sibTrans" cxnId="{0F9685C1-9948-304B-98F2-AB3CB97DED60}">
      <dgm:prSet/>
      <dgm:spPr/>
      <dgm:t>
        <a:bodyPr/>
        <a:lstStyle/>
        <a:p>
          <a:endParaRPr lang="en-US" sz="2800">
            <a:latin typeface="+mn-lt"/>
          </a:endParaRPr>
        </a:p>
      </dgm:t>
    </dgm:pt>
    <dgm:pt modelId="{BDB41AA9-8F12-BF4B-8D98-1627ADF2DFBD}">
      <dgm:prSet custT="1"/>
      <dgm:spPr>
        <a:solidFill>
          <a:srgbClr val="16B189"/>
        </a:solidFill>
        <a:ln w="63500">
          <a:noFill/>
        </a:ln>
      </dgm:spPr>
      <dgm:t>
        <a:bodyPr/>
        <a:lstStyle/>
        <a:p>
          <a:r>
            <a:rPr lang="en-US" sz="2800" dirty="0"/>
            <a:t>New context commitment security notion: context discovery</a:t>
          </a:r>
        </a:p>
      </dgm:t>
    </dgm:pt>
    <dgm:pt modelId="{27DDF9E6-6CF2-314D-88D6-F01B5147F566}" type="parTrans" cxnId="{403B3197-220D-454F-BFD0-A9AC8F3DE540}">
      <dgm:prSet/>
      <dgm:spPr/>
      <dgm:t>
        <a:bodyPr/>
        <a:lstStyle/>
        <a:p>
          <a:endParaRPr lang="en-US" sz="2800">
            <a:latin typeface="+mn-lt"/>
          </a:endParaRPr>
        </a:p>
      </dgm:t>
    </dgm:pt>
    <dgm:pt modelId="{FD982E5C-2271-6642-8B91-3E960F123700}" type="sibTrans" cxnId="{403B3197-220D-454F-BFD0-A9AC8F3DE540}">
      <dgm:prSet/>
      <dgm:spPr/>
      <dgm:t>
        <a:bodyPr/>
        <a:lstStyle/>
        <a:p>
          <a:endParaRPr lang="en-US" sz="2800">
            <a:latin typeface="+mn-lt"/>
          </a:endParaRPr>
        </a:p>
      </dgm:t>
    </dgm:pt>
    <dgm:pt modelId="{5D7564B8-B8BA-CC42-A888-8FE94C59D342}">
      <dgm:prSet custT="1"/>
      <dgm:spPr>
        <a:solidFill>
          <a:srgbClr val="16C094"/>
        </a:solidFill>
      </dgm:spPr>
      <dgm:t>
        <a:bodyPr/>
        <a:lstStyle/>
        <a:p>
          <a:r>
            <a:rPr lang="en-US" sz="2800" dirty="0">
              <a:latin typeface="+mn-lt"/>
            </a:rPr>
            <a:t>Context discovery attacks against GCM, OCB3, EAX, CCM, SIV</a:t>
          </a:r>
        </a:p>
      </dgm:t>
    </dgm:pt>
    <dgm:pt modelId="{3EE146D5-4277-D243-9702-8DE78360826A}" type="parTrans" cxnId="{6459C658-90C7-7F4C-8FBD-EB36B656C971}">
      <dgm:prSet/>
      <dgm:spPr/>
      <dgm:t>
        <a:bodyPr/>
        <a:lstStyle/>
        <a:p>
          <a:endParaRPr lang="en-US" sz="2800">
            <a:latin typeface="+mn-lt"/>
          </a:endParaRPr>
        </a:p>
      </dgm:t>
    </dgm:pt>
    <dgm:pt modelId="{93EB79CB-64AB-AE45-8A6D-58DE391A794A}" type="sibTrans" cxnId="{6459C658-90C7-7F4C-8FBD-EB36B656C971}">
      <dgm:prSet/>
      <dgm:spPr/>
      <dgm:t>
        <a:bodyPr/>
        <a:lstStyle/>
        <a:p>
          <a:endParaRPr lang="en-US" sz="2800">
            <a:latin typeface="+mn-lt"/>
          </a:endParaRPr>
        </a:p>
      </dgm:t>
    </dgm:pt>
    <dgm:pt modelId="{66C6F344-93F9-4EA4-9190-5AAB9C9B5AC1}">
      <dgm:prSet phldr="0" custT="1"/>
      <dgm:spPr>
        <a:solidFill>
          <a:srgbClr val="159875"/>
        </a:solidFill>
        <a:ln w="63500">
          <a:noFill/>
        </a:ln>
      </dgm:spPr>
      <dgm:t>
        <a:bodyPr/>
        <a:lstStyle/>
        <a:p>
          <a:pPr rtl="0"/>
          <a:r>
            <a:rPr lang="en-US" sz="2800">
              <a:latin typeface="+mn-lt"/>
              <a:cs typeface="Arial"/>
            </a:rPr>
            <a:t>Key commitment attack against the original SIV mode</a:t>
          </a:r>
          <a:endParaRPr lang="en-US" sz="2800">
            <a:latin typeface="+mn-lt"/>
          </a:endParaRPr>
        </a:p>
      </dgm:t>
    </dgm:pt>
    <dgm:pt modelId="{11CEA4FB-8DD6-444E-99F0-72DA6C4A5150}" type="parTrans" cxnId="{7128D256-7633-4F36-8C6C-371A436A71CF}">
      <dgm:prSet/>
      <dgm:spPr/>
      <dgm:t>
        <a:bodyPr/>
        <a:lstStyle/>
        <a:p>
          <a:endParaRPr lang="en-CA"/>
        </a:p>
      </dgm:t>
    </dgm:pt>
    <dgm:pt modelId="{E433532F-30C3-442C-B5AB-9D717E9FBA61}" type="sibTrans" cxnId="{7128D256-7633-4F36-8C6C-371A436A71CF}">
      <dgm:prSet/>
      <dgm:spPr/>
      <dgm:t>
        <a:bodyPr/>
        <a:lstStyle/>
        <a:p>
          <a:endParaRPr lang="en-CA"/>
        </a:p>
      </dgm:t>
    </dgm:pt>
    <dgm:pt modelId="{0900828F-D58A-A845-AF5F-F7422F1264F3}" type="pres">
      <dgm:prSet presAssocID="{EFCC0607-1C32-3342-B2A9-5C57467BAFAF}" presName="linear" presStyleCnt="0">
        <dgm:presLayoutVars>
          <dgm:animLvl val="lvl"/>
          <dgm:resizeHandles val="exact"/>
        </dgm:presLayoutVars>
      </dgm:prSet>
      <dgm:spPr/>
    </dgm:pt>
    <dgm:pt modelId="{4D391AD9-EF73-2547-831F-698774A51B7B}" type="pres">
      <dgm:prSet presAssocID="{59E4DAF9-BC7D-AC46-902A-51BED6DACA08}" presName="parentText" presStyleLbl="node1" presStyleIdx="0" presStyleCnt="4">
        <dgm:presLayoutVars>
          <dgm:chMax val="0"/>
          <dgm:bulletEnabled val="1"/>
        </dgm:presLayoutVars>
      </dgm:prSet>
      <dgm:spPr/>
    </dgm:pt>
    <dgm:pt modelId="{A216D9D9-95F6-224A-9DED-8C743B62321F}" type="pres">
      <dgm:prSet presAssocID="{DEACA85F-A7C0-8745-BF99-E1A0EE8BF475}" presName="spacer" presStyleCnt="0"/>
      <dgm:spPr/>
    </dgm:pt>
    <dgm:pt modelId="{03BDA86E-22D9-47EC-9180-A4A4B911CBFF}" type="pres">
      <dgm:prSet presAssocID="{66C6F344-93F9-4EA4-9190-5AAB9C9B5AC1}" presName="parentText" presStyleLbl="node1" presStyleIdx="1" presStyleCnt="4">
        <dgm:presLayoutVars>
          <dgm:chMax val="0"/>
          <dgm:bulletEnabled val="1"/>
        </dgm:presLayoutVars>
      </dgm:prSet>
      <dgm:spPr/>
    </dgm:pt>
    <dgm:pt modelId="{E443ECF2-179B-4794-8F29-9B3FD45AE632}" type="pres">
      <dgm:prSet presAssocID="{E433532F-30C3-442C-B5AB-9D717E9FBA61}" presName="spacer" presStyleCnt="0"/>
      <dgm:spPr/>
    </dgm:pt>
    <dgm:pt modelId="{0BE63BAC-0C0A-1E43-8580-715016083C7B}" type="pres">
      <dgm:prSet presAssocID="{BDB41AA9-8F12-BF4B-8D98-1627ADF2DFBD}" presName="parentText" presStyleLbl="node1" presStyleIdx="2" presStyleCnt="4">
        <dgm:presLayoutVars>
          <dgm:chMax val="0"/>
          <dgm:bulletEnabled val="1"/>
        </dgm:presLayoutVars>
      </dgm:prSet>
      <dgm:spPr/>
    </dgm:pt>
    <dgm:pt modelId="{8A2561F4-D6F8-664A-A832-FB0503AF135F}" type="pres">
      <dgm:prSet presAssocID="{FD982E5C-2271-6642-8B91-3E960F123700}" presName="spacer" presStyleCnt="0"/>
      <dgm:spPr/>
    </dgm:pt>
    <dgm:pt modelId="{9E1A2A1D-B6A5-564A-8D7C-8BDDC1152A24}" type="pres">
      <dgm:prSet presAssocID="{5D7564B8-B8BA-CC42-A888-8FE94C59D342}" presName="parentText" presStyleLbl="node1" presStyleIdx="3" presStyleCnt="4">
        <dgm:presLayoutVars>
          <dgm:chMax val="0"/>
          <dgm:bulletEnabled val="1"/>
        </dgm:presLayoutVars>
      </dgm:prSet>
      <dgm:spPr/>
    </dgm:pt>
  </dgm:ptLst>
  <dgm:cxnLst>
    <dgm:cxn modelId="{E636B154-EFB7-43EF-BAC8-A53DEA3767E1}" type="presOf" srcId="{59E4DAF9-BC7D-AC46-902A-51BED6DACA08}" destId="{4D391AD9-EF73-2547-831F-698774A51B7B}" srcOrd="0" destOrd="0" presId="urn:microsoft.com/office/officeart/2005/8/layout/vList2"/>
    <dgm:cxn modelId="{7128D256-7633-4F36-8C6C-371A436A71CF}" srcId="{EFCC0607-1C32-3342-B2A9-5C57467BAFAF}" destId="{66C6F344-93F9-4EA4-9190-5AAB9C9B5AC1}" srcOrd="1" destOrd="0" parTransId="{11CEA4FB-8DD6-444E-99F0-72DA6C4A5150}" sibTransId="{E433532F-30C3-442C-B5AB-9D717E9FBA61}"/>
    <dgm:cxn modelId="{6459C658-90C7-7F4C-8FBD-EB36B656C971}" srcId="{EFCC0607-1C32-3342-B2A9-5C57467BAFAF}" destId="{5D7564B8-B8BA-CC42-A888-8FE94C59D342}" srcOrd="3" destOrd="0" parTransId="{3EE146D5-4277-D243-9702-8DE78360826A}" sibTransId="{93EB79CB-64AB-AE45-8A6D-58DE391A794A}"/>
    <dgm:cxn modelId="{403B3197-220D-454F-BFD0-A9AC8F3DE540}" srcId="{EFCC0607-1C32-3342-B2A9-5C57467BAFAF}" destId="{BDB41AA9-8F12-BF4B-8D98-1627ADF2DFBD}" srcOrd="2" destOrd="0" parTransId="{27DDF9E6-6CF2-314D-88D6-F01B5147F566}" sibTransId="{FD982E5C-2271-6642-8B91-3E960F123700}"/>
    <dgm:cxn modelId="{711CE3A0-78FA-544E-B7CA-D14DAD75DE9E}" type="presOf" srcId="{EFCC0607-1C32-3342-B2A9-5C57467BAFAF}" destId="{0900828F-D58A-A845-AF5F-F7422F1264F3}" srcOrd="0" destOrd="0" presId="urn:microsoft.com/office/officeart/2005/8/layout/vList2"/>
    <dgm:cxn modelId="{0F9685C1-9948-304B-98F2-AB3CB97DED60}" srcId="{EFCC0607-1C32-3342-B2A9-5C57467BAFAF}" destId="{59E4DAF9-BC7D-AC46-902A-51BED6DACA08}" srcOrd="0" destOrd="0" parTransId="{C238AC41-9285-D649-9F97-7D3FFEA38D8A}" sibTransId="{DEACA85F-A7C0-8745-BF99-E1A0EE8BF475}"/>
    <dgm:cxn modelId="{DBC295E1-E57E-4A89-BA97-6E89876A129A}" type="presOf" srcId="{BDB41AA9-8F12-BF4B-8D98-1627ADF2DFBD}" destId="{0BE63BAC-0C0A-1E43-8580-715016083C7B}" srcOrd="0" destOrd="0" presId="urn:microsoft.com/office/officeart/2005/8/layout/vList2"/>
    <dgm:cxn modelId="{4FD338F8-C6E8-4A8E-8B5A-CD9A0640AFE9}" type="presOf" srcId="{5D7564B8-B8BA-CC42-A888-8FE94C59D342}" destId="{9E1A2A1D-B6A5-564A-8D7C-8BDDC1152A24}" srcOrd="0" destOrd="0" presId="urn:microsoft.com/office/officeart/2005/8/layout/vList2"/>
    <dgm:cxn modelId="{1DDB8DFF-4F55-4954-9403-06761F1193DB}" type="presOf" srcId="{66C6F344-93F9-4EA4-9190-5AAB9C9B5AC1}" destId="{03BDA86E-22D9-47EC-9180-A4A4B911CBFF}" srcOrd="0" destOrd="0" presId="urn:microsoft.com/office/officeart/2005/8/layout/vList2"/>
    <dgm:cxn modelId="{0DE6EC3E-1E58-4FFA-A944-D125EEB2200A}" type="presParOf" srcId="{0900828F-D58A-A845-AF5F-F7422F1264F3}" destId="{4D391AD9-EF73-2547-831F-698774A51B7B}" srcOrd="0" destOrd="0" presId="urn:microsoft.com/office/officeart/2005/8/layout/vList2"/>
    <dgm:cxn modelId="{FE1A37C7-FC82-4D00-B363-B0CA7AB83A2E}" type="presParOf" srcId="{0900828F-D58A-A845-AF5F-F7422F1264F3}" destId="{A216D9D9-95F6-224A-9DED-8C743B62321F}" srcOrd="1" destOrd="0" presId="urn:microsoft.com/office/officeart/2005/8/layout/vList2"/>
    <dgm:cxn modelId="{EF582EA3-941A-4E38-A35D-667AA2F332ED}" type="presParOf" srcId="{0900828F-D58A-A845-AF5F-F7422F1264F3}" destId="{03BDA86E-22D9-47EC-9180-A4A4B911CBFF}" srcOrd="2" destOrd="0" presId="urn:microsoft.com/office/officeart/2005/8/layout/vList2"/>
    <dgm:cxn modelId="{8F5DCF4D-E8E5-45F4-B204-0B96D7B7ACA4}" type="presParOf" srcId="{0900828F-D58A-A845-AF5F-F7422F1264F3}" destId="{E443ECF2-179B-4794-8F29-9B3FD45AE632}" srcOrd="3" destOrd="0" presId="urn:microsoft.com/office/officeart/2005/8/layout/vList2"/>
    <dgm:cxn modelId="{5EE90405-2B15-4BAF-BB47-4868C5F0A2CB}" type="presParOf" srcId="{0900828F-D58A-A845-AF5F-F7422F1264F3}" destId="{0BE63BAC-0C0A-1E43-8580-715016083C7B}" srcOrd="4" destOrd="0" presId="urn:microsoft.com/office/officeart/2005/8/layout/vList2"/>
    <dgm:cxn modelId="{69E5239E-F8CD-4902-A22D-D8F5FC8B7939}" type="presParOf" srcId="{0900828F-D58A-A845-AF5F-F7422F1264F3}" destId="{8A2561F4-D6F8-664A-A832-FB0503AF135F}" srcOrd="5" destOrd="0" presId="urn:microsoft.com/office/officeart/2005/8/layout/vList2"/>
    <dgm:cxn modelId="{175671D2-1C00-4165-9358-2C396D9A276B}" type="presParOf" srcId="{0900828F-D58A-A845-AF5F-F7422F1264F3}" destId="{9E1A2A1D-B6A5-564A-8D7C-8BDDC1152A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635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635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635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635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635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635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1AD9-EF73-2547-831F-698774A51B7B}">
      <dsp:nvSpPr>
        <dsp:cNvPr id="0" name=""/>
        <dsp:cNvSpPr/>
      </dsp:nvSpPr>
      <dsp:spPr>
        <a:xfrm>
          <a:off x="0" y="24618"/>
          <a:ext cx="10515600" cy="786240"/>
        </a:xfrm>
        <a:prstGeom prst="roundRect">
          <a:avLst/>
        </a:prstGeom>
        <a:solidFill>
          <a:schemeClr val="accent4">
            <a:shade val="80000"/>
            <a:hueOff val="0"/>
            <a:satOff val="0"/>
            <a:lumOff val="0"/>
            <a:alphaOff val="0"/>
          </a:schemeClr>
        </a:solidFill>
        <a:ln w="635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mj-lt"/>
            <a:buNone/>
          </a:pPr>
          <a:r>
            <a:rPr lang="en-US" sz="2800" kern="1200" dirty="0">
              <a:latin typeface="+mn-lt"/>
            </a:rPr>
            <a:t>New granular framework for context commitment</a:t>
          </a:r>
        </a:p>
      </dsp:txBody>
      <dsp:txXfrm>
        <a:off x="38381" y="62999"/>
        <a:ext cx="10438838" cy="709478"/>
      </dsp:txXfrm>
    </dsp:sp>
    <dsp:sp modelId="{03BDA86E-22D9-47EC-9180-A4A4B911CBFF}">
      <dsp:nvSpPr>
        <dsp:cNvPr id="0" name=""/>
        <dsp:cNvSpPr/>
      </dsp:nvSpPr>
      <dsp:spPr>
        <a:xfrm>
          <a:off x="0" y="931818"/>
          <a:ext cx="10515600" cy="786240"/>
        </a:xfrm>
        <a:prstGeom prst="roundRect">
          <a:avLst/>
        </a:prstGeom>
        <a:solidFill>
          <a:srgbClr val="159875"/>
        </a:solidFill>
        <a:ln w="635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mn-lt"/>
              <a:cs typeface="Arial"/>
            </a:rPr>
            <a:t>Key commitment attack against the original SIV mode</a:t>
          </a:r>
          <a:endParaRPr lang="en-US" sz="2800" kern="1200">
            <a:latin typeface="+mn-lt"/>
          </a:endParaRPr>
        </a:p>
      </dsp:txBody>
      <dsp:txXfrm>
        <a:off x="38381" y="970199"/>
        <a:ext cx="10438838" cy="709478"/>
      </dsp:txXfrm>
    </dsp:sp>
    <dsp:sp modelId="{0BE63BAC-0C0A-1E43-8580-715016083C7B}">
      <dsp:nvSpPr>
        <dsp:cNvPr id="0" name=""/>
        <dsp:cNvSpPr/>
      </dsp:nvSpPr>
      <dsp:spPr>
        <a:xfrm>
          <a:off x="0" y="1839018"/>
          <a:ext cx="10515600" cy="786240"/>
        </a:xfrm>
        <a:prstGeom prst="roundRect">
          <a:avLst/>
        </a:prstGeom>
        <a:solidFill>
          <a:srgbClr val="16B189"/>
        </a:solidFill>
        <a:ln w="635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New context commitment security notion: context discovery</a:t>
          </a:r>
        </a:p>
      </dsp:txBody>
      <dsp:txXfrm>
        <a:off x="38381" y="1877399"/>
        <a:ext cx="10438838" cy="709478"/>
      </dsp:txXfrm>
    </dsp:sp>
    <dsp:sp modelId="{9E1A2A1D-B6A5-564A-8D7C-8BDDC1152A24}">
      <dsp:nvSpPr>
        <dsp:cNvPr id="0" name=""/>
        <dsp:cNvSpPr/>
      </dsp:nvSpPr>
      <dsp:spPr>
        <a:xfrm>
          <a:off x="0" y="2746218"/>
          <a:ext cx="10515600" cy="786240"/>
        </a:xfrm>
        <a:prstGeom prst="roundRect">
          <a:avLst/>
        </a:prstGeom>
        <a:solidFill>
          <a:srgbClr val="16C0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rPr>
            <a:t>Context discovery attacks against GCM, OCB3, EAX, CCM, SIV</a:t>
          </a:r>
        </a:p>
      </dsp:txBody>
      <dsp:txXfrm>
        <a:off x="38381" y="2784599"/>
        <a:ext cx="10438838" cy="7094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10321F-F242-3F60-657F-3AC71A7E00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096EFC4-91A1-26C7-CBF5-1AB4D64A88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32E3FC-0D55-43CE-87F9-61A4166D0C68}" type="datetimeFigureOut">
              <a:rPr lang="en-CA" smtClean="0"/>
              <a:t>2023-04-25</a:t>
            </a:fld>
            <a:endParaRPr lang="en-CA"/>
          </a:p>
        </p:txBody>
      </p:sp>
      <p:sp>
        <p:nvSpPr>
          <p:cNvPr id="4" name="Footer Placeholder 3">
            <a:extLst>
              <a:ext uri="{FF2B5EF4-FFF2-40B4-BE49-F238E27FC236}">
                <a16:creationId xmlns:a16="http://schemas.microsoft.com/office/drawing/2014/main" id="{7EB9F3E9-BCA0-358B-1DFD-F2651BD461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21C1688-1B59-7823-59F3-C1E80C22B3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E81B40-0EEE-48CE-A4FB-2FD41C1C4AF1}" type="slidenum">
              <a:rPr lang="en-CA" smtClean="0"/>
              <a:t>‹#›</a:t>
            </a:fld>
            <a:endParaRPr lang="en-CA"/>
          </a:p>
        </p:txBody>
      </p:sp>
    </p:spTree>
    <p:extLst>
      <p:ext uri="{BB962C8B-B14F-4D97-AF65-F5344CB8AC3E}">
        <p14:creationId xmlns:p14="http://schemas.microsoft.com/office/powerpoint/2010/main" val="419797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09D5-7D00-478A-844D-F05ABEE70DB0}" type="datetimeFigureOut">
              <a:rPr lang="en-CA" smtClean="0"/>
              <a:t>2023-04-25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0CD30-F6AC-43E6-989F-6CFBA9DE1D99}" type="slidenum">
              <a:rPr lang="en-CA" smtClean="0"/>
              <a:t>‹#›</a:t>
            </a:fld>
            <a:endParaRPr lang="en-CA"/>
          </a:p>
        </p:txBody>
      </p:sp>
    </p:spTree>
    <p:extLst>
      <p:ext uri="{BB962C8B-B14F-4D97-AF65-F5344CB8AC3E}">
        <p14:creationId xmlns:p14="http://schemas.microsoft.com/office/powerpoint/2010/main" val="71755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the introduction.</a:t>
            </a:r>
          </a:p>
          <a:p>
            <a:endParaRPr lang="en-US"/>
          </a:p>
          <a:p>
            <a:r>
              <a:rPr lang="en-US"/>
              <a:t>I am glad to be here. Today, I’ll share some new developments in AEAD security.</a:t>
            </a:r>
          </a:p>
        </p:txBody>
      </p:sp>
      <p:sp>
        <p:nvSpPr>
          <p:cNvPr id="4" name="Slide Number Placeholder 3"/>
          <p:cNvSpPr>
            <a:spLocks noGrp="1"/>
          </p:cNvSpPr>
          <p:nvPr>
            <p:ph type="sldNum" sz="quarter" idx="5"/>
          </p:nvPr>
        </p:nvSpPr>
        <p:spPr/>
        <p:txBody>
          <a:bodyPr/>
          <a:lstStyle/>
          <a:p>
            <a:fld id="{6340CD30-F6AC-43E6-989F-6CFBA9DE1D99}" type="slidenum">
              <a:rPr lang="en-CA" smtClean="0"/>
              <a:t>1</a:t>
            </a:fld>
            <a:endParaRPr lang="en-CA"/>
          </a:p>
        </p:txBody>
      </p:sp>
    </p:spTree>
    <p:extLst>
      <p:ext uri="{BB962C8B-B14F-4D97-AF65-F5344CB8AC3E}">
        <p14:creationId xmlns:p14="http://schemas.microsoft.com/office/powerpoint/2010/main" val="3005268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might be thinking now – ”doesn’t there already exist a context committing security definition? Why do we need more definitions?” as so poignantly implied by this XKCD comic</a:t>
            </a:r>
          </a:p>
          <a:p>
            <a:endParaRPr lang="en-US" dirty="0"/>
          </a:p>
          <a:p>
            <a:r>
              <a:rPr lang="en-US" dirty="0"/>
              <a:t>To answer this, *yes* the existing context committing definition by </a:t>
            </a:r>
            <a:r>
              <a:rPr lang="en-US" dirty="0" err="1"/>
              <a:t>Bellare</a:t>
            </a:r>
            <a:r>
              <a:rPr lang="en-US" dirty="0"/>
              <a:t> and Hoang is what should be targeted when trying to prove security. </a:t>
            </a:r>
            <a:r>
              <a:rPr lang="en-CA" dirty="0"/>
              <a:t>For more on this, see </a:t>
            </a:r>
            <a:r>
              <a:rPr lang="en-CA" dirty="0" err="1"/>
              <a:t>Sanketh’s</a:t>
            </a:r>
            <a:r>
              <a:rPr lang="en-CA" dirty="0"/>
              <a:t> talk from Real World Crypto talk.</a:t>
            </a:r>
            <a:endParaRPr lang="en-US" dirty="0"/>
          </a:p>
          <a:p>
            <a:endParaRPr lang="en-US" dirty="0"/>
          </a:p>
          <a:p>
            <a:r>
              <a:rPr lang="en-US" dirty="0"/>
              <a:t>However, we found that the definition does not really allow granularity when trying to understand context committing attacks</a:t>
            </a:r>
          </a:p>
          <a:p>
            <a:r>
              <a:rPr lang="en-US" dirty="0"/>
              <a:t>So for one thing in practice, there will be application-specific restrictions which mean that attackers will not have full control over the decryption context</a:t>
            </a:r>
          </a:p>
          <a:p>
            <a:r>
              <a:rPr lang="en-US" dirty="0"/>
              <a:t>For another thing, we found that historically definitions related to AEAD commitment have been ambiguous</a:t>
            </a:r>
          </a:p>
        </p:txBody>
      </p:sp>
      <p:sp>
        <p:nvSpPr>
          <p:cNvPr id="4" name="Slide Number Placeholder 3"/>
          <p:cNvSpPr>
            <a:spLocks noGrp="1"/>
          </p:cNvSpPr>
          <p:nvPr>
            <p:ph type="sldNum" sz="quarter" idx="5"/>
          </p:nvPr>
        </p:nvSpPr>
        <p:spPr/>
        <p:txBody>
          <a:bodyPr/>
          <a:lstStyle/>
          <a:p>
            <a:fld id="{6340CD30-F6AC-43E6-989F-6CFBA9DE1D99}" type="slidenum">
              <a:rPr lang="en-CA" smtClean="0"/>
              <a:t>10</a:t>
            </a:fld>
            <a:endParaRPr lang="en-CA"/>
          </a:p>
        </p:txBody>
      </p:sp>
    </p:spTree>
    <p:extLst>
      <p:ext uri="{BB962C8B-B14F-4D97-AF65-F5344CB8AC3E}">
        <p14:creationId xmlns:p14="http://schemas.microsoft.com/office/powerpoint/2010/main" val="258952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the first definition of key commitment due to </a:t>
            </a:r>
            <a:r>
              <a:rPr lang="en-US" dirty="0" err="1"/>
              <a:t>Farshim</a:t>
            </a:r>
            <a:r>
              <a:rPr lang="en-US" dirty="0"/>
              <a:t> et al. assumes randomized authenticated encryption without associated data.</a:t>
            </a:r>
          </a:p>
          <a:p>
            <a:r>
              <a:rPr lang="en-US" dirty="0"/>
              <a:t>The nonce is embedded in the ciphertext and since the ciphertext is the same across the decryption contexts, the nonce is the same.</a:t>
            </a:r>
          </a:p>
          <a:p>
            <a:endParaRPr lang="en-US" dirty="0"/>
          </a:p>
          <a:p>
            <a:r>
              <a:rPr lang="en-US" dirty="0"/>
              <a:t>Grubbs et al. extended the definition to randomized authenticated encryption with associated data, resolving ambiguity about the associated data. Specifically, they chose to allow different associated data across the decryptions.</a:t>
            </a:r>
          </a:p>
          <a:p>
            <a:endParaRPr lang="en-US" dirty="0"/>
          </a:p>
          <a:p>
            <a:r>
              <a:rPr lang="en-CA" dirty="0"/>
              <a:t>Also in our prior work on partitioning oracle attacks, we found it necessary for both the nonce and associated data to be the same for our attacks to work and structured our definitions accordingly</a:t>
            </a:r>
          </a:p>
          <a:p>
            <a:endParaRPr lang="en-CA" dirty="0"/>
          </a:p>
          <a:p>
            <a:r>
              <a:rPr lang="en-CA" dirty="0"/>
              <a:t>Note that these are all definitions of the same concept “key commitment” which makes it hard for the community to classify attacks. </a:t>
            </a:r>
          </a:p>
        </p:txBody>
      </p:sp>
      <p:sp>
        <p:nvSpPr>
          <p:cNvPr id="4" name="Slide Number Placeholder 3"/>
          <p:cNvSpPr>
            <a:spLocks noGrp="1"/>
          </p:cNvSpPr>
          <p:nvPr>
            <p:ph type="sldNum" sz="quarter" idx="5"/>
          </p:nvPr>
        </p:nvSpPr>
        <p:spPr/>
        <p:txBody>
          <a:bodyPr/>
          <a:lstStyle/>
          <a:p>
            <a:fld id="{6340CD30-F6AC-43E6-989F-6CFBA9DE1D99}" type="slidenum">
              <a:rPr lang="en-CA" smtClean="0"/>
              <a:t>11</a:t>
            </a:fld>
            <a:endParaRPr lang="en-CA"/>
          </a:p>
        </p:txBody>
      </p:sp>
    </p:spTree>
    <p:extLst>
      <p:ext uri="{BB962C8B-B14F-4D97-AF65-F5344CB8AC3E}">
        <p14:creationId xmlns:p14="http://schemas.microsoft.com/office/powerpoint/2010/main" val="21945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our framework, let’s go back to the definition for context committing security</a:t>
            </a:r>
          </a:p>
          <a:p>
            <a:r>
              <a:rPr lang="en-US" dirty="0"/>
              <a:t>On top of this, we’ll add three levels of granularity that will allow us to specify a more precise set of definitions</a:t>
            </a:r>
          </a:p>
        </p:txBody>
      </p:sp>
      <p:sp>
        <p:nvSpPr>
          <p:cNvPr id="4" name="Slide Number Placeholder 3"/>
          <p:cNvSpPr>
            <a:spLocks noGrp="1"/>
          </p:cNvSpPr>
          <p:nvPr>
            <p:ph type="sldNum" sz="quarter" idx="5"/>
          </p:nvPr>
        </p:nvSpPr>
        <p:spPr/>
        <p:txBody>
          <a:bodyPr/>
          <a:lstStyle/>
          <a:p>
            <a:fld id="{6340CD30-F6AC-43E6-989F-6CFBA9DE1D99}" type="slidenum">
              <a:rPr lang="en-CA" smtClean="0"/>
              <a:t>12</a:t>
            </a:fld>
            <a:endParaRPr lang="en-CA"/>
          </a:p>
        </p:txBody>
      </p:sp>
    </p:spTree>
    <p:extLst>
      <p:ext uri="{BB962C8B-B14F-4D97-AF65-F5344CB8AC3E}">
        <p14:creationId xmlns:p14="http://schemas.microsoft.com/office/powerpoint/2010/main" val="143528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3999"/>
              </a:lnSpc>
              <a:buFont typeface="Arial"/>
              <a:buNone/>
            </a:pPr>
            <a:r>
              <a:rPr lang="en-US" sz="1200" dirty="0">
                <a:solidFill>
                  <a:schemeClr val="tx1">
                    <a:lumMod val="75000"/>
                    <a:lumOff val="25000"/>
                  </a:schemeClr>
                </a:solidFill>
                <a:cs typeface="Calibri"/>
              </a:rPr>
              <a:t>First we parameterize our definition with a predicate that is evaluated over the contexts</a:t>
            </a:r>
          </a:p>
          <a:p>
            <a:pPr marL="0" indent="0">
              <a:lnSpc>
                <a:spcPct val="113999"/>
              </a:lnSpc>
              <a:buFont typeface="Arial"/>
              <a:buNone/>
            </a:pPr>
            <a:r>
              <a:rPr lang="en-US" sz="1200" dirty="0">
                <a:solidFill>
                  <a:schemeClr val="tx1">
                    <a:lumMod val="75000"/>
                    <a:lumOff val="25000"/>
                  </a:schemeClr>
                </a:solidFill>
                <a:cs typeface="Calibri"/>
              </a:rPr>
              <a:t>This allows us to capture additional constraints over the contexts that can occur in practice and affect the context committing attack</a:t>
            </a:r>
          </a:p>
          <a:p>
            <a:pPr marL="0" indent="0">
              <a:lnSpc>
                <a:spcPct val="113999"/>
              </a:lnSpc>
              <a:buFont typeface="Arial"/>
              <a:buNone/>
            </a:pPr>
            <a:r>
              <a:rPr lang="en-US" sz="1200" dirty="0">
                <a:solidFill>
                  <a:schemeClr val="tx1">
                    <a:lumMod val="75000"/>
                    <a:lumOff val="25000"/>
                  </a:schemeClr>
                </a:solidFill>
                <a:cs typeface="Calibri"/>
              </a:rPr>
              <a:t>So what then are the predicates of interest here? </a:t>
            </a:r>
          </a:p>
        </p:txBody>
      </p:sp>
      <p:sp>
        <p:nvSpPr>
          <p:cNvPr id="4" name="Slide Number Placeholder 3"/>
          <p:cNvSpPr>
            <a:spLocks noGrp="1"/>
          </p:cNvSpPr>
          <p:nvPr>
            <p:ph type="sldNum" sz="quarter" idx="5"/>
          </p:nvPr>
        </p:nvSpPr>
        <p:spPr/>
        <p:txBody>
          <a:bodyPr/>
          <a:lstStyle/>
          <a:p>
            <a:fld id="{6340CD30-F6AC-43E6-989F-6CFBA9DE1D99}" type="slidenum">
              <a:rPr lang="en-CA" smtClean="0"/>
              <a:t>13</a:t>
            </a:fld>
            <a:endParaRPr lang="en-CA"/>
          </a:p>
        </p:txBody>
      </p:sp>
    </p:spTree>
    <p:extLst>
      <p:ext uri="{BB962C8B-B14F-4D97-AF65-F5344CB8AC3E}">
        <p14:creationId xmlns:p14="http://schemas.microsoft.com/office/powerpoint/2010/main" val="87302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3999"/>
              </a:lnSpc>
              <a:buFont typeface="Arial"/>
              <a:buNone/>
            </a:pPr>
            <a:r>
              <a:rPr lang="en-US" sz="1200" dirty="0">
                <a:solidFill>
                  <a:schemeClr val="tx1">
                    <a:lumMod val="75000"/>
                    <a:lumOff val="25000"/>
                  </a:schemeClr>
                </a:solidFill>
                <a:cs typeface="Calibri"/>
              </a:rPr>
              <a:t>If we have as our predicate that the two contexts are not equal, then we recover the original context committing notion</a:t>
            </a:r>
          </a:p>
        </p:txBody>
      </p:sp>
      <p:sp>
        <p:nvSpPr>
          <p:cNvPr id="4" name="Slide Number Placeholder 3"/>
          <p:cNvSpPr>
            <a:spLocks noGrp="1"/>
          </p:cNvSpPr>
          <p:nvPr>
            <p:ph type="sldNum" sz="quarter" idx="5"/>
          </p:nvPr>
        </p:nvSpPr>
        <p:spPr/>
        <p:txBody>
          <a:bodyPr/>
          <a:lstStyle/>
          <a:p>
            <a:fld id="{6340CD30-F6AC-43E6-989F-6CFBA9DE1D99}" type="slidenum">
              <a:rPr lang="en-CA" smtClean="0"/>
              <a:t>14</a:t>
            </a:fld>
            <a:endParaRPr lang="en-CA"/>
          </a:p>
        </p:txBody>
      </p:sp>
    </p:spTree>
    <p:extLst>
      <p:ext uri="{BB962C8B-B14F-4D97-AF65-F5344CB8AC3E}">
        <p14:creationId xmlns:p14="http://schemas.microsoft.com/office/powerpoint/2010/main" val="2918572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3999"/>
              </a:lnSpc>
              <a:buFont typeface="Arial"/>
              <a:buNone/>
            </a:pPr>
            <a:r>
              <a:rPr lang="en-US" sz="1200" dirty="0">
                <a:solidFill>
                  <a:schemeClr val="tx1">
                    <a:lumMod val="75000"/>
                    <a:lumOff val="25000"/>
                  </a:schemeClr>
                </a:solidFill>
                <a:cs typeface="Calibri"/>
              </a:rPr>
              <a:t>The next 3 predicates of interest are those that focus on in the inequality of the 3 individual context components</a:t>
            </a:r>
          </a:p>
          <a:p>
            <a:pPr marL="0" indent="0">
              <a:lnSpc>
                <a:spcPct val="113999"/>
              </a:lnSpc>
              <a:buFont typeface="Arial"/>
              <a:buNone/>
            </a:pPr>
            <a:r>
              <a:rPr lang="en-US" sz="1200" dirty="0">
                <a:solidFill>
                  <a:schemeClr val="tx1">
                    <a:lumMod val="75000"/>
                    <a:lumOff val="25000"/>
                  </a:schemeClr>
                </a:solidFill>
                <a:cs typeface="Calibri"/>
              </a:rPr>
              <a:t>So our CMT-k definition simply checks that for the contexts provided, their keys are different, with no restrictions on the nonces or associated data</a:t>
            </a:r>
          </a:p>
          <a:p>
            <a:pPr marL="0" indent="0">
              <a:lnSpc>
                <a:spcPct val="113999"/>
              </a:lnSpc>
              <a:buFont typeface="Arial"/>
              <a:buNone/>
            </a:pPr>
            <a:r>
              <a:rPr lang="en-US" sz="1200" dirty="0">
                <a:solidFill>
                  <a:schemeClr val="tx1">
                    <a:lumMod val="75000"/>
                    <a:lumOff val="25000"/>
                  </a:schemeClr>
                </a:solidFill>
                <a:cs typeface="Calibri"/>
              </a:rPr>
              <a:t>This specifically captures the notion of key commitment as defined by </a:t>
            </a:r>
            <a:r>
              <a:rPr lang="en-US" sz="1200" dirty="0" err="1">
                <a:solidFill>
                  <a:schemeClr val="tx1">
                    <a:lumMod val="75000"/>
                    <a:lumOff val="25000"/>
                  </a:schemeClr>
                </a:solidFill>
                <a:cs typeface="Calibri"/>
              </a:rPr>
              <a:t>Bellare</a:t>
            </a:r>
            <a:r>
              <a:rPr lang="en-US" sz="1200" dirty="0">
                <a:solidFill>
                  <a:schemeClr val="tx1">
                    <a:lumMod val="75000"/>
                    <a:lumOff val="25000"/>
                  </a:schemeClr>
                </a:solidFill>
                <a:cs typeface="Calibri"/>
              </a:rPr>
              <a:t> and Hoang, while CMT-n and CMT-a are new definitions</a:t>
            </a:r>
          </a:p>
          <a:p>
            <a:pPr marL="0" indent="0">
              <a:lnSpc>
                <a:spcPct val="113999"/>
              </a:lnSpc>
              <a:buFont typeface="Arial"/>
              <a:buNone/>
            </a:pPr>
            <a:r>
              <a:rPr lang="en-US" sz="1200" dirty="0">
                <a:solidFill>
                  <a:schemeClr val="tx1">
                    <a:lumMod val="75000"/>
                    <a:lumOff val="25000"/>
                  </a:schemeClr>
                </a:solidFill>
                <a:cs typeface="Calibri"/>
              </a:rPr>
              <a:t>Because these set of notions do not place restrictions on the other context components not specified, we call them permissive</a:t>
            </a:r>
          </a:p>
        </p:txBody>
      </p:sp>
      <p:sp>
        <p:nvSpPr>
          <p:cNvPr id="4" name="Slide Number Placeholder 3"/>
          <p:cNvSpPr>
            <a:spLocks noGrp="1"/>
          </p:cNvSpPr>
          <p:nvPr>
            <p:ph type="sldNum" sz="quarter" idx="5"/>
          </p:nvPr>
        </p:nvSpPr>
        <p:spPr/>
        <p:txBody>
          <a:bodyPr/>
          <a:lstStyle/>
          <a:p>
            <a:fld id="{6340CD30-F6AC-43E6-989F-6CFBA9DE1D99}" type="slidenum">
              <a:rPr lang="en-CA" smtClean="0"/>
              <a:t>15</a:t>
            </a:fld>
            <a:endParaRPr lang="en-CA"/>
          </a:p>
        </p:txBody>
      </p:sp>
    </p:spTree>
    <p:extLst>
      <p:ext uri="{BB962C8B-B14F-4D97-AF65-F5344CB8AC3E}">
        <p14:creationId xmlns:p14="http://schemas.microsoft.com/office/powerpoint/2010/main" val="194940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3999"/>
              </a:lnSpc>
              <a:buFont typeface="Arial"/>
              <a:buNone/>
            </a:pPr>
            <a:r>
              <a:rPr lang="en-US" sz="1200" dirty="0">
                <a:solidFill>
                  <a:schemeClr val="tx1">
                    <a:lumMod val="75000"/>
                    <a:lumOff val="25000"/>
                  </a:schemeClr>
                </a:solidFill>
                <a:cs typeface="Calibri"/>
              </a:rPr>
              <a:t>A related set of notion are those that are restrictive, in which it requires that the other unnamed context components must be equal</a:t>
            </a:r>
          </a:p>
          <a:p>
            <a:pPr marL="0" indent="0">
              <a:lnSpc>
                <a:spcPct val="113999"/>
              </a:lnSpc>
              <a:buFont typeface="Arial"/>
              <a:buNone/>
            </a:pPr>
            <a:r>
              <a:rPr lang="en-US" sz="1200" dirty="0">
                <a:solidFill>
                  <a:schemeClr val="tx1">
                    <a:lumMod val="75000"/>
                    <a:lumOff val="25000"/>
                  </a:schemeClr>
                </a:solidFill>
                <a:cs typeface="Calibri"/>
              </a:rPr>
              <a:t>So for instance, our CMT-k* definition requires that the two keys must be different and that the nonces and associated data are the same</a:t>
            </a:r>
          </a:p>
          <a:p>
            <a:pPr marL="0" indent="0">
              <a:lnSpc>
                <a:spcPct val="113999"/>
              </a:lnSpc>
              <a:buFont typeface="Arial"/>
              <a:buNone/>
            </a:pPr>
            <a:r>
              <a:rPr lang="en-US" sz="1200" dirty="0">
                <a:solidFill>
                  <a:schemeClr val="tx1">
                    <a:lumMod val="75000"/>
                    <a:lumOff val="25000"/>
                  </a:schemeClr>
                </a:solidFill>
                <a:cs typeface="Calibri"/>
              </a:rPr>
              <a:t>This CMT-k* definition therefore captures our notion of key commitment from Partitioning Oracle Attacks, while CMT-n* and CMT-a* are new</a:t>
            </a:r>
          </a:p>
          <a:p>
            <a:pPr marL="0" marR="0" lvl="0" indent="0" algn="l" defTabSz="914400" rtl="0" eaLnBrk="1" fontAlgn="auto" latinLnBrk="0" hangingPunct="1">
              <a:lnSpc>
                <a:spcPct val="113999"/>
              </a:lnSpc>
              <a:spcBef>
                <a:spcPts val="0"/>
              </a:spcBef>
              <a:spcAft>
                <a:spcPts val="0"/>
              </a:spcAft>
              <a:buClrTx/>
              <a:buSzTx/>
              <a:buFont typeface="Arial"/>
              <a:buNone/>
              <a:tabLst/>
              <a:defRPr/>
            </a:pPr>
            <a:r>
              <a:rPr lang="en-US" sz="1200" dirty="0">
                <a:solidFill>
                  <a:schemeClr val="tx1">
                    <a:lumMod val="75000"/>
                    <a:lumOff val="25000"/>
                  </a:schemeClr>
                </a:solidFill>
                <a:cs typeface="Calibri"/>
              </a:rPr>
              <a:t>Overall, the value in having predicates here is that this allows for a much more precise set of definitions which capture requirements of various settings we’ve seen previously in the literature</a:t>
            </a:r>
          </a:p>
          <a:p>
            <a:pPr marL="0" indent="0">
              <a:lnSpc>
                <a:spcPct val="113999"/>
              </a:lnSpc>
              <a:buFont typeface="Arial"/>
              <a:buNone/>
            </a:pPr>
            <a:endParaRPr lang="en-US" sz="1200" dirty="0">
              <a:solidFill>
                <a:schemeClr val="tx1">
                  <a:lumMod val="75000"/>
                  <a:lumOff val="25000"/>
                </a:schemeClr>
              </a:solidFill>
              <a:cs typeface="Calibri"/>
            </a:endParaRPr>
          </a:p>
          <a:p>
            <a:pPr marL="0" indent="0">
              <a:lnSpc>
                <a:spcPct val="113999"/>
              </a:lnSpc>
              <a:buFont typeface="Arial"/>
              <a:buNone/>
            </a:pPr>
            <a:r>
              <a:rPr lang="en-US" sz="1200" dirty="0">
                <a:solidFill>
                  <a:schemeClr val="tx1">
                    <a:lumMod val="75000"/>
                    <a:lumOff val="25000"/>
                  </a:schemeClr>
                </a:solidFill>
                <a:cs typeface="Calibri"/>
              </a:rPr>
              <a:t>But one drawback with this definition is that it does not allow us to capture settings where a portion of the context is pre-selected</a:t>
            </a:r>
          </a:p>
          <a:p>
            <a:pPr marL="0" indent="0">
              <a:lnSpc>
                <a:spcPct val="113999"/>
              </a:lnSpc>
              <a:buFont typeface="Arial"/>
              <a:buNone/>
            </a:pPr>
            <a:endParaRPr lang="en-US" sz="1200" dirty="0">
              <a:solidFill>
                <a:schemeClr val="tx1">
                  <a:lumMod val="75000"/>
                  <a:lumOff val="25000"/>
                </a:schemeClr>
              </a:solidFill>
              <a:cs typeface="Calibri"/>
            </a:endParaRPr>
          </a:p>
          <a:p>
            <a:pPr marL="0" indent="0">
              <a:lnSpc>
                <a:spcPct val="113999"/>
              </a:lnSpc>
              <a:buFont typeface="Arial"/>
              <a:buNone/>
            </a:pPr>
            <a:endParaRPr lang="en-US" sz="1200" dirty="0">
              <a:solidFill>
                <a:schemeClr val="tx1">
                  <a:lumMod val="75000"/>
                  <a:lumOff val="25000"/>
                </a:schemeClr>
              </a:solidFill>
              <a:cs typeface="Calibri"/>
            </a:endParaRPr>
          </a:p>
        </p:txBody>
      </p:sp>
      <p:sp>
        <p:nvSpPr>
          <p:cNvPr id="4" name="Slide Number Placeholder 3"/>
          <p:cNvSpPr>
            <a:spLocks noGrp="1"/>
          </p:cNvSpPr>
          <p:nvPr>
            <p:ph type="sldNum" sz="quarter" idx="5"/>
          </p:nvPr>
        </p:nvSpPr>
        <p:spPr/>
        <p:txBody>
          <a:bodyPr/>
          <a:lstStyle/>
          <a:p>
            <a:fld id="{6340CD30-F6AC-43E6-989F-6CFBA9DE1D99}" type="slidenum">
              <a:rPr lang="en-CA" smtClean="0"/>
              <a:t>16</a:t>
            </a:fld>
            <a:endParaRPr lang="en-CA"/>
          </a:p>
        </p:txBody>
      </p:sp>
    </p:spTree>
    <p:extLst>
      <p:ext uri="{BB962C8B-B14F-4D97-AF65-F5344CB8AC3E}">
        <p14:creationId xmlns:p14="http://schemas.microsoft.com/office/powerpoint/2010/main" val="189374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next add to the definition what we call target selection</a:t>
            </a:r>
          </a:p>
          <a:p>
            <a:r>
              <a:rPr lang="en-US" dirty="0"/>
              <a:t>This allows us to specify settings where parts of the context are generated in specific ways, like for instance if a particular setting requires the keys to be randomly generated</a:t>
            </a:r>
          </a:p>
        </p:txBody>
      </p:sp>
      <p:sp>
        <p:nvSpPr>
          <p:cNvPr id="4" name="Slide Number Placeholder 3"/>
          <p:cNvSpPr>
            <a:spLocks noGrp="1"/>
          </p:cNvSpPr>
          <p:nvPr>
            <p:ph type="sldNum" sz="quarter" idx="5"/>
          </p:nvPr>
        </p:nvSpPr>
        <p:spPr/>
        <p:txBody>
          <a:bodyPr/>
          <a:lstStyle/>
          <a:p>
            <a:fld id="{6340CD30-F6AC-43E6-989F-6CFBA9DE1D99}" type="slidenum">
              <a:rPr lang="en-CA" smtClean="0"/>
              <a:t>17</a:t>
            </a:fld>
            <a:endParaRPr lang="en-CA"/>
          </a:p>
        </p:txBody>
      </p:sp>
    </p:spTree>
    <p:extLst>
      <p:ext uri="{BB962C8B-B14F-4D97-AF65-F5344CB8AC3E}">
        <p14:creationId xmlns:p14="http://schemas.microsoft.com/office/powerpoint/2010/main" val="3206797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finally we specify more granularity with target hiding</a:t>
            </a:r>
          </a:p>
          <a:p>
            <a:r>
              <a:rPr lang="en-US" dirty="0"/>
              <a:t>This allows us to specify which parts of the context that were pre-selected are either given to or hidden from the adversary</a:t>
            </a:r>
          </a:p>
          <a:p>
            <a:endParaRPr lang="en-US" dirty="0"/>
          </a:p>
          <a:p>
            <a:r>
              <a:rPr lang="en-US" dirty="0"/>
              <a:t>So here for example, we can specify a definition where one context (K1, N1, A1) is chosen for a message M1 and the ciphertext is computed from this</a:t>
            </a:r>
          </a:p>
          <a:p>
            <a:r>
              <a:rPr lang="en-US" dirty="0"/>
              <a:t>But this context used to generate the ciphertext is hidden from the adversary. </a:t>
            </a:r>
          </a:p>
          <a:p>
            <a:r>
              <a:rPr lang="en-US" dirty="0"/>
              <a:t>And so the adversary must now find a separate context that decrypts the ciphertext</a:t>
            </a:r>
          </a:p>
        </p:txBody>
      </p:sp>
      <p:sp>
        <p:nvSpPr>
          <p:cNvPr id="4" name="Slide Number Placeholder 3"/>
          <p:cNvSpPr>
            <a:spLocks noGrp="1"/>
          </p:cNvSpPr>
          <p:nvPr>
            <p:ph type="sldNum" sz="quarter" idx="5"/>
          </p:nvPr>
        </p:nvSpPr>
        <p:spPr/>
        <p:txBody>
          <a:bodyPr/>
          <a:lstStyle/>
          <a:p>
            <a:fld id="{6340CD30-F6AC-43E6-989F-6CFBA9DE1D99}" type="slidenum">
              <a:rPr lang="en-CA" smtClean="0"/>
              <a:t>18</a:t>
            </a:fld>
            <a:endParaRPr lang="en-CA"/>
          </a:p>
        </p:txBody>
      </p:sp>
    </p:spTree>
    <p:extLst>
      <p:ext uri="{BB962C8B-B14F-4D97-AF65-F5344CB8AC3E}">
        <p14:creationId xmlns:p14="http://schemas.microsoft.com/office/powerpoint/2010/main" val="1815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want to quickly point out here that this looks a bit like a sort of preimage resistance definition for AEAD,</a:t>
            </a:r>
          </a:p>
          <a:p>
            <a:r>
              <a:rPr lang="en-US" dirty="0"/>
              <a:t>Which we’ll see in a bit will inspire a new definition related to this</a:t>
            </a:r>
          </a:p>
        </p:txBody>
      </p:sp>
      <p:sp>
        <p:nvSpPr>
          <p:cNvPr id="4" name="Slide Number Placeholder 3"/>
          <p:cNvSpPr>
            <a:spLocks noGrp="1"/>
          </p:cNvSpPr>
          <p:nvPr>
            <p:ph type="sldNum" sz="quarter" idx="5"/>
          </p:nvPr>
        </p:nvSpPr>
        <p:spPr/>
        <p:txBody>
          <a:bodyPr/>
          <a:lstStyle/>
          <a:p>
            <a:fld id="{6340CD30-F6AC-43E6-989F-6CFBA9DE1D99}" type="slidenum">
              <a:rPr lang="en-CA" smtClean="0"/>
              <a:t>19</a:t>
            </a:fld>
            <a:endParaRPr lang="en-CA"/>
          </a:p>
        </p:txBody>
      </p:sp>
    </p:spTree>
    <p:extLst>
      <p:ext uri="{BB962C8B-B14F-4D97-AF65-F5344CB8AC3E}">
        <p14:creationId xmlns:p14="http://schemas.microsoft.com/office/powerpoint/2010/main" val="73851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story starts with authenticated encryption with associated data also known as AEAD.</a:t>
            </a:r>
          </a:p>
          <a:p>
            <a:endParaRPr lang="en-US" dirty="0"/>
          </a:p>
          <a:p>
            <a:r>
              <a:rPr lang="en-US" dirty="0"/>
              <a:t>This is one of the most fundamental primitives. It is used everywhere from TLS to cloud storage to end-to-end encrypted messaging.</a:t>
            </a:r>
          </a:p>
          <a:p>
            <a:endParaRPr lang="en-US" dirty="0"/>
          </a:p>
          <a:p>
            <a:r>
              <a:rPr lang="en-US" dirty="0"/>
              <a:t>It enables a sender and a recipient with a shared context to exchange messages over an insecure channel.</a:t>
            </a:r>
          </a:p>
          <a:p>
            <a:endParaRPr lang="en-US" dirty="0"/>
          </a:p>
          <a:p>
            <a:r>
              <a:rPr lang="en-US" dirty="0"/>
              <a:t>Here, the context consists of a key, a nonce like a random IV or a counter, and an associated data like a network header. The key must be shared out-of-band, the nonce and the associated data can be shared out-of-band or shared with the ciphertext. This allows sending encrypted messages to the recipient with confidentiality and authenticity.</a:t>
            </a:r>
          </a:p>
          <a:p>
            <a:endParaRPr lang="en-US" dirty="0"/>
          </a:p>
          <a:p>
            <a:r>
              <a:rPr lang="en-US" dirty="0"/>
              <a:t>We have many schemes that achieve these goals including AES-GCM, ChaCha20/Poly1305, and AES-GCM-SIV. These schemes are standardized and widely deployed. If you are using encryption, chances are you are using one of these schemes.</a:t>
            </a:r>
          </a:p>
          <a:p>
            <a:endParaRPr lang="en-US" dirty="0"/>
          </a:p>
          <a:p>
            <a:r>
              <a:rPr lang="en-US" dirty="0"/>
              <a:t>Finally, these schemes have security proofs showing that they achieve confidentiality and authenticity in the presence of a meddler-in-the-middle like a network adversary who can observe and manipulate ciphertexts.</a:t>
            </a:r>
            <a:endParaRPr lang="en-CA" dirty="0"/>
          </a:p>
        </p:txBody>
      </p:sp>
      <p:sp>
        <p:nvSpPr>
          <p:cNvPr id="4" name="Slide Number Placeholder 3"/>
          <p:cNvSpPr>
            <a:spLocks noGrp="1"/>
          </p:cNvSpPr>
          <p:nvPr>
            <p:ph type="sldNum" sz="quarter" idx="5"/>
          </p:nvPr>
        </p:nvSpPr>
        <p:spPr/>
        <p:txBody>
          <a:bodyPr/>
          <a:lstStyle/>
          <a:p>
            <a:fld id="{6340CD30-F6AC-43E6-989F-6CFBA9DE1D99}" type="slidenum">
              <a:rPr lang="en-CA" smtClean="0"/>
              <a:t>2</a:t>
            </a:fld>
            <a:endParaRPr lang="en-CA"/>
          </a:p>
        </p:txBody>
      </p:sp>
    </p:spTree>
    <p:extLst>
      <p:ext uri="{BB962C8B-B14F-4D97-AF65-F5344CB8AC3E}">
        <p14:creationId xmlns:p14="http://schemas.microsoft.com/office/powerpoint/2010/main" val="1731742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know that these are a lot of new definitions I’ve just thrown at you, but if you take anything away something from this part, it’s that our definitions</a:t>
            </a:r>
          </a:p>
          <a:p>
            <a:r>
              <a:rPr lang="en-US" dirty="0"/>
              <a:t>Enable us to more precisely define various settings that might happen in practice and so better model attacks</a:t>
            </a:r>
          </a:p>
          <a:p>
            <a:endParaRPr lang="en-US" dirty="0"/>
          </a:p>
          <a:p>
            <a:r>
              <a:rPr lang="en-US" dirty="0"/>
              <a:t>But before we get into that</a:t>
            </a:r>
          </a:p>
        </p:txBody>
      </p:sp>
      <p:sp>
        <p:nvSpPr>
          <p:cNvPr id="4" name="Slide Number Placeholder 3"/>
          <p:cNvSpPr>
            <a:spLocks noGrp="1"/>
          </p:cNvSpPr>
          <p:nvPr>
            <p:ph type="sldNum" sz="quarter" idx="5"/>
          </p:nvPr>
        </p:nvSpPr>
        <p:spPr/>
        <p:txBody>
          <a:bodyPr/>
          <a:lstStyle/>
          <a:p>
            <a:fld id="{6340CD30-F6AC-43E6-989F-6CFBA9DE1D99}" type="slidenum">
              <a:rPr lang="en-CA" smtClean="0"/>
              <a:t>20</a:t>
            </a:fld>
            <a:endParaRPr lang="en-CA"/>
          </a:p>
        </p:txBody>
      </p:sp>
    </p:spTree>
    <p:extLst>
      <p:ext uri="{BB962C8B-B14F-4D97-AF65-F5344CB8AC3E}">
        <p14:creationId xmlns:p14="http://schemas.microsoft.com/office/powerpoint/2010/main" val="296570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cover our key commitment attack against SIV</a:t>
            </a:r>
          </a:p>
        </p:txBody>
      </p:sp>
      <p:sp>
        <p:nvSpPr>
          <p:cNvPr id="4" name="Slide Number Placeholder 3"/>
          <p:cNvSpPr>
            <a:spLocks noGrp="1"/>
          </p:cNvSpPr>
          <p:nvPr>
            <p:ph type="sldNum" sz="quarter" idx="5"/>
          </p:nvPr>
        </p:nvSpPr>
        <p:spPr/>
        <p:txBody>
          <a:bodyPr/>
          <a:lstStyle/>
          <a:p>
            <a:fld id="{6340CD30-F6AC-43E6-989F-6CFBA9DE1D99}" type="slidenum">
              <a:rPr lang="en-CA" smtClean="0"/>
              <a:t>21</a:t>
            </a:fld>
            <a:endParaRPr lang="en-CA"/>
          </a:p>
        </p:txBody>
      </p:sp>
    </p:spTree>
    <p:extLst>
      <p:ext uri="{BB962C8B-B14F-4D97-AF65-F5344CB8AC3E}">
        <p14:creationId xmlns:p14="http://schemas.microsoft.com/office/powerpoint/2010/main" val="318883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40CD30-F6AC-43E6-989F-6CFBA9DE1D99}" type="slidenum">
              <a:rPr lang="en-CA" smtClean="0"/>
              <a:t>22</a:t>
            </a:fld>
            <a:endParaRPr lang="en-CA"/>
          </a:p>
        </p:txBody>
      </p:sp>
    </p:spTree>
    <p:extLst>
      <p:ext uri="{BB962C8B-B14F-4D97-AF65-F5344CB8AC3E}">
        <p14:creationId xmlns:p14="http://schemas.microsoft.com/office/powerpoint/2010/main" val="198242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0CD30-F6AC-43E6-989F-6CFBA9DE1D99}" type="slidenum">
              <a:rPr lang="en-CA" smtClean="0"/>
              <a:t>23</a:t>
            </a:fld>
            <a:endParaRPr lang="en-CA"/>
          </a:p>
        </p:txBody>
      </p:sp>
    </p:spTree>
    <p:extLst>
      <p:ext uri="{BB962C8B-B14F-4D97-AF65-F5344CB8AC3E}">
        <p14:creationId xmlns:p14="http://schemas.microsoft.com/office/powerpoint/2010/main" val="204105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0CD30-F6AC-43E6-989F-6CFBA9DE1D99}" type="slidenum">
              <a:rPr lang="en-CA" smtClean="0"/>
              <a:t>24</a:t>
            </a:fld>
            <a:endParaRPr lang="en-CA"/>
          </a:p>
        </p:txBody>
      </p:sp>
    </p:spTree>
    <p:extLst>
      <p:ext uri="{BB962C8B-B14F-4D97-AF65-F5344CB8AC3E}">
        <p14:creationId xmlns:p14="http://schemas.microsoft.com/office/powerpoint/2010/main" val="3614753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0CD30-F6AC-43E6-989F-6CFBA9DE1D99}" type="slidenum">
              <a:rPr lang="en-CA" smtClean="0"/>
              <a:t>25</a:t>
            </a:fld>
            <a:endParaRPr lang="en-CA"/>
          </a:p>
        </p:txBody>
      </p:sp>
    </p:spTree>
    <p:extLst>
      <p:ext uri="{BB962C8B-B14F-4D97-AF65-F5344CB8AC3E}">
        <p14:creationId xmlns:p14="http://schemas.microsoft.com/office/powerpoint/2010/main" val="194208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0CD30-F6AC-43E6-989F-6CFBA9DE1D99}" type="slidenum">
              <a:rPr lang="en-CA" smtClean="0"/>
              <a:t>26</a:t>
            </a:fld>
            <a:endParaRPr lang="en-CA"/>
          </a:p>
        </p:txBody>
      </p:sp>
    </p:spTree>
    <p:extLst>
      <p:ext uri="{BB962C8B-B14F-4D97-AF65-F5344CB8AC3E}">
        <p14:creationId xmlns:p14="http://schemas.microsoft.com/office/powerpoint/2010/main" val="1930313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simplify this equation and rearrange terms we finally get an equation that looks like this, where we need to find K1, K2, K1’, and K2’ that satisfies this equation</a:t>
            </a:r>
          </a:p>
          <a:p>
            <a:endParaRPr lang="en-US" dirty="0"/>
          </a:p>
          <a:p>
            <a:r>
              <a:rPr lang="en-US" dirty="0"/>
              <a:t>[click] and when we looked at this equation, we realized that if we model the block cipher as an ideal cipher, then this looks very close to the Generalized </a:t>
            </a:r>
            <a:r>
              <a:rPr lang="en-US" dirty="0" err="1"/>
              <a:t>Bday</a:t>
            </a:r>
            <a:r>
              <a:rPr lang="en-US" dirty="0"/>
              <a:t> Problem</a:t>
            </a:r>
          </a:p>
        </p:txBody>
      </p:sp>
      <p:sp>
        <p:nvSpPr>
          <p:cNvPr id="4" name="Slide Number Placeholder 3"/>
          <p:cNvSpPr>
            <a:spLocks noGrp="1"/>
          </p:cNvSpPr>
          <p:nvPr>
            <p:ph type="sldNum" sz="quarter" idx="5"/>
          </p:nvPr>
        </p:nvSpPr>
        <p:spPr/>
        <p:txBody>
          <a:bodyPr/>
          <a:lstStyle/>
          <a:p>
            <a:fld id="{6340CD30-F6AC-43E6-989F-6CFBA9DE1D99}" type="slidenum">
              <a:rPr lang="en-CA" smtClean="0"/>
              <a:t>27</a:t>
            </a:fld>
            <a:endParaRPr lang="en-CA"/>
          </a:p>
        </p:txBody>
      </p:sp>
    </p:spTree>
    <p:extLst>
      <p:ext uri="{BB962C8B-B14F-4D97-AF65-F5344CB8AC3E}">
        <p14:creationId xmlns:p14="http://schemas.microsoft.com/office/powerpoint/2010/main" val="729031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can take this equation we have here and we could model each term as a pseudorandom function evaluated on each key and so we’d just have to pick our keys, evaluate the functions, and then generate our lists that way</a:t>
            </a:r>
          </a:p>
          <a:p>
            <a:endParaRPr lang="en-US" dirty="0"/>
          </a:p>
          <a:p>
            <a:r>
              <a:rPr lang="en-US" dirty="0"/>
              <a:t>[click] But this isn’t a pseudorandom function since our block cipher is a pseudorandom permutation for each key. This means the values we’d get in our lists are not drawn uniformly and independently at random and so we can’t use Wagner’s algorithm here</a:t>
            </a:r>
          </a:p>
        </p:txBody>
      </p:sp>
      <p:sp>
        <p:nvSpPr>
          <p:cNvPr id="4" name="Slide Number Placeholder 3"/>
          <p:cNvSpPr>
            <a:spLocks noGrp="1"/>
          </p:cNvSpPr>
          <p:nvPr>
            <p:ph type="sldNum" sz="quarter" idx="5"/>
          </p:nvPr>
        </p:nvSpPr>
        <p:spPr/>
        <p:txBody>
          <a:bodyPr/>
          <a:lstStyle/>
          <a:p>
            <a:fld id="{6340CD30-F6AC-43E6-989F-6CFBA9DE1D99}" type="slidenum">
              <a:rPr lang="en-CA" smtClean="0"/>
              <a:t>28</a:t>
            </a:fld>
            <a:endParaRPr lang="en-CA"/>
          </a:p>
        </p:txBody>
      </p:sp>
    </p:spTree>
    <p:extLst>
      <p:ext uri="{BB962C8B-B14F-4D97-AF65-F5344CB8AC3E}">
        <p14:creationId xmlns:p14="http://schemas.microsoft.com/office/powerpoint/2010/main" val="429766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0CD30-F6AC-43E6-989F-6CFBA9DE1D99}" type="slidenum">
              <a:rPr lang="en-CA" smtClean="0"/>
              <a:t>29</a:t>
            </a:fld>
            <a:endParaRPr lang="en-CA"/>
          </a:p>
        </p:txBody>
      </p:sp>
    </p:spTree>
    <p:extLst>
      <p:ext uri="{BB962C8B-B14F-4D97-AF65-F5344CB8AC3E}">
        <p14:creationId xmlns:p14="http://schemas.microsoft.com/office/powerpoint/2010/main" val="283435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screenshots] But, in recent years, we have a surge of attacks on our use of AEAD.</a:t>
            </a:r>
          </a:p>
          <a:p>
            <a:endParaRPr lang="en-US" dirty="0"/>
          </a:p>
          <a:p>
            <a:r>
              <a:rPr lang="en-US" dirty="0"/>
              <a:t>These attacks target the most widely used schemes like those on the previous slide. This is especially concerning because we have built protocols assuming that AEAD is a solved problem.</a:t>
            </a:r>
          </a:p>
          <a:p>
            <a:endParaRPr lang="en-US" dirty="0"/>
          </a:p>
          <a:p>
            <a:r>
              <a:rPr lang="en-US" dirty="0"/>
              <a:t>What’s going on under the hood is that these attacks highlight new threat models that deviate from the traditional model of a meddler-in-the-middle.</a:t>
            </a:r>
          </a:p>
          <a:p>
            <a:endParaRPr lang="en-US" dirty="0"/>
          </a:p>
          <a:p>
            <a:r>
              <a:rPr lang="en-US" dirty="0"/>
              <a:t>In particular, these attacks exploit AEAD schemes that have lack of key commitment: </a:t>
            </a:r>
          </a:p>
          <a:p>
            <a:r>
              <a:rPr lang="en-US" dirty="0"/>
              <a:t>Meaning that an adversary can find two keys and a ciphertext such that the ciphertext can be decrypted under both keys</a:t>
            </a:r>
          </a:p>
          <a:p>
            <a:endParaRPr lang="en-US" dirty="0"/>
          </a:p>
          <a:p>
            <a:r>
              <a:rPr lang="en-US" dirty="0"/>
              <a:t>These attacks showed that many popular AEAD schemes do *not* have this property</a:t>
            </a:r>
          </a:p>
        </p:txBody>
      </p:sp>
      <p:sp>
        <p:nvSpPr>
          <p:cNvPr id="4" name="Slide Number Placeholder 3"/>
          <p:cNvSpPr>
            <a:spLocks noGrp="1"/>
          </p:cNvSpPr>
          <p:nvPr>
            <p:ph type="sldNum" sz="quarter" idx="5"/>
          </p:nvPr>
        </p:nvSpPr>
        <p:spPr/>
        <p:txBody>
          <a:bodyPr/>
          <a:lstStyle/>
          <a:p>
            <a:fld id="{6340CD30-F6AC-43E6-989F-6CFBA9DE1D99}" type="slidenum">
              <a:rPr lang="en-CA" smtClean="0"/>
              <a:t>3</a:t>
            </a:fld>
            <a:endParaRPr lang="en-CA"/>
          </a:p>
        </p:txBody>
      </p:sp>
    </p:spTree>
    <p:extLst>
      <p:ext uri="{BB962C8B-B14F-4D97-AF65-F5344CB8AC3E}">
        <p14:creationId xmlns:p14="http://schemas.microsoft.com/office/powerpoint/2010/main" val="3780086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cover our key commitment attack against SIV</a:t>
            </a:r>
          </a:p>
        </p:txBody>
      </p:sp>
      <p:sp>
        <p:nvSpPr>
          <p:cNvPr id="4" name="Slide Number Placeholder 3"/>
          <p:cNvSpPr>
            <a:spLocks noGrp="1"/>
          </p:cNvSpPr>
          <p:nvPr>
            <p:ph type="sldNum" sz="quarter" idx="5"/>
          </p:nvPr>
        </p:nvSpPr>
        <p:spPr/>
        <p:txBody>
          <a:bodyPr/>
          <a:lstStyle/>
          <a:p>
            <a:fld id="{6340CD30-F6AC-43E6-989F-6CFBA9DE1D99}" type="slidenum">
              <a:rPr lang="en-CA" smtClean="0"/>
              <a:t>30</a:t>
            </a:fld>
            <a:endParaRPr lang="en-CA"/>
          </a:p>
        </p:txBody>
      </p:sp>
    </p:spTree>
    <p:extLst>
      <p:ext uri="{BB962C8B-B14F-4D97-AF65-F5344CB8AC3E}">
        <p14:creationId xmlns:p14="http://schemas.microsoft.com/office/powerpoint/2010/main" val="320599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briefly mention our context discovery notion and some attacks here</a:t>
            </a:r>
          </a:p>
        </p:txBody>
      </p:sp>
      <p:sp>
        <p:nvSpPr>
          <p:cNvPr id="4" name="Slide Number Placeholder 3"/>
          <p:cNvSpPr>
            <a:spLocks noGrp="1"/>
          </p:cNvSpPr>
          <p:nvPr>
            <p:ph type="sldNum" sz="quarter" idx="5"/>
          </p:nvPr>
        </p:nvSpPr>
        <p:spPr/>
        <p:txBody>
          <a:bodyPr/>
          <a:lstStyle/>
          <a:p>
            <a:fld id="{6340CD30-F6AC-43E6-989F-6CFBA9DE1D99}" type="slidenum">
              <a:rPr lang="en-CA" smtClean="0"/>
              <a:t>31</a:t>
            </a:fld>
            <a:endParaRPr lang="en-CA"/>
          </a:p>
        </p:txBody>
      </p:sp>
    </p:spTree>
    <p:extLst>
      <p:ext uri="{BB962C8B-B14F-4D97-AF65-F5344CB8AC3E}">
        <p14:creationId xmlns:p14="http://schemas.microsoft.com/office/powerpoint/2010/main" val="3511441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remember I brought up this context committing definition and said this looks a lot like a sort of preimage resistance definition</a:t>
            </a:r>
          </a:p>
        </p:txBody>
      </p:sp>
      <p:sp>
        <p:nvSpPr>
          <p:cNvPr id="4" name="Slide Number Placeholder 3"/>
          <p:cNvSpPr>
            <a:spLocks noGrp="1"/>
          </p:cNvSpPr>
          <p:nvPr>
            <p:ph type="sldNum" sz="quarter" idx="5"/>
          </p:nvPr>
        </p:nvSpPr>
        <p:spPr/>
        <p:txBody>
          <a:bodyPr/>
          <a:lstStyle/>
          <a:p>
            <a:fld id="{6340CD30-F6AC-43E6-989F-6CFBA9DE1D99}" type="slidenum">
              <a:rPr lang="en-CA" smtClean="0"/>
              <a:t>32</a:t>
            </a:fld>
            <a:endParaRPr lang="en-CA"/>
          </a:p>
        </p:txBody>
      </p:sp>
    </p:spTree>
    <p:extLst>
      <p:ext uri="{BB962C8B-B14F-4D97-AF65-F5344CB8AC3E}">
        <p14:creationId xmlns:p14="http://schemas.microsoft.com/office/powerpoint/2010/main" val="93526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realized that this would actually be useful to have as its own definition, especially since its much simpler to understand and model</a:t>
            </a:r>
          </a:p>
          <a:p>
            <a:r>
              <a:rPr lang="en-US" dirty="0"/>
              <a:t>So our context discoverability or CDY security definition simply asks whether an adversary, given a ciphertext, can compute a context such that the context successfully decrypts </a:t>
            </a:r>
            <a:r>
              <a:rPr lang="en-US"/>
              <a:t>the ciphertext</a:t>
            </a:r>
            <a:endParaRPr lang="en-US" dirty="0"/>
          </a:p>
        </p:txBody>
      </p:sp>
      <p:sp>
        <p:nvSpPr>
          <p:cNvPr id="4" name="Slide Number Placeholder 3"/>
          <p:cNvSpPr>
            <a:spLocks noGrp="1"/>
          </p:cNvSpPr>
          <p:nvPr>
            <p:ph type="sldNum" sz="quarter" idx="5"/>
          </p:nvPr>
        </p:nvSpPr>
        <p:spPr/>
        <p:txBody>
          <a:bodyPr/>
          <a:lstStyle/>
          <a:p>
            <a:fld id="{6340CD30-F6AC-43E6-989F-6CFBA9DE1D99}" type="slidenum">
              <a:rPr lang="en-CA" smtClean="0"/>
              <a:t>33</a:t>
            </a:fld>
            <a:endParaRPr lang="en-CA"/>
          </a:p>
        </p:txBody>
      </p:sp>
    </p:spTree>
    <p:extLst>
      <p:ext uri="{BB962C8B-B14F-4D97-AF65-F5344CB8AC3E}">
        <p14:creationId xmlns:p14="http://schemas.microsoft.com/office/powerpoint/2010/main" val="222804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Bellare</a:t>
            </a:r>
            <a:r>
              <a:rPr lang="en-US" dirty="0"/>
              <a:t> and Hoang later generalized this notion by introducing context commitment.</a:t>
            </a:r>
          </a:p>
          <a:p>
            <a:r>
              <a:rPr lang="en-US" dirty="0"/>
              <a:t>This definition says that it is important to commit to the entire encryption context, meaning the key, the nonce, and the associated data, not just the key</a:t>
            </a:r>
          </a:p>
          <a:p>
            <a:endParaRPr lang="en-US" dirty="0"/>
          </a:p>
          <a:p>
            <a:r>
              <a:rPr lang="en-US" dirty="0"/>
              <a:t>So more formally, this definition asks that if it is computationally efficient to find two contexts (key, nonce, and associated data triples) and a ciphertext such that the ciphertext decrypts correctly under both contexts. </a:t>
            </a:r>
          </a:p>
          <a:p>
            <a:endParaRPr lang="en-US" dirty="0"/>
          </a:p>
          <a:p>
            <a:r>
              <a:rPr lang="en-US" dirty="0"/>
              <a:t>Context commitment is a strictly stronger security property than key commitment</a:t>
            </a:r>
          </a:p>
        </p:txBody>
      </p:sp>
      <p:sp>
        <p:nvSpPr>
          <p:cNvPr id="4" name="Slide Number Placeholder 3"/>
          <p:cNvSpPr>
            <a:spLocks noGrp="1"/>
          </p:cNvSpPr>
          <p:nvPr>
            <p:ph type="sldNum" sz="quarter" idx="5"/>
          </p:nvPr>
        </p:nvSpPr>
        <p:spPr/>
        <p:txBody>
          <a:bodyPr/>
          <a:lstStyle/>
          <a:p>
            <a:fld id="{6340CD30-F6AC-43E6-989F-6CFBA9DE1D99}" type="slidenum">
              <a:rPr lang="en-CA" smtClean="0"/>
              <a:t>4</a:t>
            </a:fld>
            <a:endParaRPr lang="en-CA"/>
          </a:p>
        </p:txBody>
      </p:sp>
    </p:spTree>
    <p:extLst>
      <p:ext uri="{BB962C8B-B14F-4D97-AF65-F5344CB8AC3E}">
        <p14:creationId xmlns:p14="http://schemas.microsoft.com/office/powerpoint/2010/main" val="373735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work, we resolve these open questions by demonstrating new key commitment attacks against AES-SIV, CCM, and EAX</a:t>
            </a:r>
          </a:p>
          <a:p>
            <a:endParaRPr lang="en-US" dirty="0"/>
          </a:p>
          <a:p>
            <a:r>
              <a:rPr lang="en-US" dirty="0"/>
              <a:t>We also show context committing attacks against the key committing schemes that have been proposed by Albertini et al. and </a:t>
            </a:r>
            <a:r>
              <a:rPr lang="en-US" dirty="0" err="1"/>
              <a:t>Bellare</a:t>
            </a:r>
            <a:r>
              <a:rPr lang="en-US" dirty="0"/>
              <a:t> and Huang</a:t>
            </a:r>
          </a:p>
        </p:txBody>
      </p:sp>
      <p:sp>
        <p:nvSpPr>
          <p:cNvPr id="4" name="Slide Number Placeholder 3"/>
          <p:cNvSpPr>
            <a:spLocks noGrp="1"/>
          </p:cNvSpPr>
          <p:nvPr>
            <p:ph type="sldNum" sz="quarter" idx="5"/>
          </p:nvPr>
        </p:nvSpPr>
        <p:spPr/>
        <p:txBody>
          <a:bodyPr/>
          <a:lstStyle/>
          <a:p>
            <a:fld id="{6340CD30-F6AC-43E6-989F-6CFBA9DE1D99}" type="slidenum">
              <a:rPr lang="en-CA" smtClean="0"/>
              <a:t>5</a:t>
            </a:fld>
            <a:endParaRPr lang="en-CA"/>
          </a:p>
        </p:txBody>
      </p:sp>
    </p:spTree>
    <p:extLst>
      <p:ext uri="{BB962C8B-B14F-4D97-AF65-F5344CB8AC3E}">
        <p14:creationId xmlns:p14="http://schemas.microsoft.com/office/powerpoint/2010/main" val="15795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over the past few years, we saw this pop up as questions on both Cryptography Stack Exchange and on Twitter</a:t>
            </a:r>
          </a:p>
        </p:txBody>
      </p:sp>
      <p:sp>
        <p:nvSpPr>
          <p:cNvPr id="4" name="Slide Number Placeholder 3"/>
          <p:cNvSpPr>
            <a:spLocks noGrp="1"/>
          </p:cNvSpPr>
          <p:nvPr>
            <p:ph type="sldNum" sz="quarter" idx="5"/>
          </p:nvPr>
        </p:nvSpPr>
        <p:spPr/>
        <p:txBody>
          <a:bodyPr/>
          <a:lstStyle/>
          <a:p>
            <a:fld id="{6340CD30-F6AC-43E6-989F-6CFBA9DE1D99}" type="slidenum">
              <a:rPr lang="en-CA" smtClean="0"/>
              <a:t>6</a:t>
            </a:fld>
            <a:endParaRPr lang="en-CA"/>
          </a:p>
        </p:txBody>
      </p:sp>
    </p:spTree>
    <p:extLst>
      <p:ext uri="{BB962C8B-B14F-4D97-AF65-F5344CB8AC3E}">
        <p14:creationId xmlns:p14="http://schemas.microsoft.com/office/powerpoint/2010/main" val="251802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work, we resolve these open questions by demonstrating new key commitment attacks against AES-SIV, CCM, and EAX</a:t>
            </a:r>
          </a:p>
          <a:p>
            <a:endParaRPr lang="en-US" dirty="0"/>
          </a:p>
          <a:p>
            <a:r>
              <a:rPr lang="en-US" dirty="0"/>
              <a:t>We also show context committing attacks against the key committing schemes that have been proposed by Albertini et al. and </a:t>
            </a:r>
            <a:r>
              <a:rPr lang="en-US" dirty="0" err="1"/>
              <a:t>Bellare</a:t>
            </a:r>
            <a:r>
              <a:rPr lang="en-US" dirty="0"/>
              <a:t> and Huang</a:t>
            </a:r>
          </a:p>
        </p:txBody>
      </p:sp>
      <p:sp>
        <p:nvSpPr>
          <p:cNvPr id="4" name="Slide Number Placeholder 3"/>
          <p:cNvSpPr>
            <a:spLocks noGrp="1"/>
          </p:cNvSpPr>
          <p:nvPr>
            <p:ph type="sldNum" sz="quarter" idx="5"/>
          </p:nvPr>
        </p:nvSpPr>
        <p:spPr/>
        <p:txBody>
          <a:bodyPr/>
          <a:lstStyle/>
          <a:p>
            <a:fld id="{6340CD30-F6AC-43E6-989F-6CFBA9DE1D99}" type="slidenum">
              <a:rPr lang="en-CA" smtClean="0"/>
              <a:t>7</a:t>
            </a:fld>
            <a:endParaRPr lang="en-CA"/>
          </a:p>
        </p:txBody>
      </p:sp>
    </p:spTree>
    <p:extLst>
      <p:ext uri="{BB962C8B-B14F-4D97-AF65-F5344CB8AC3E}">
        <p14:creationId xmlns:p14="http://schemas.microsoft.com/office/powerpoint/2010/main" val="339044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rest of this presentation, I’ll go over our four key contributions.</a:t>
            </a:r>
          </a:p>
          <a:p>
            <a:endParaRPr lang="en-US" dirty="0"/>
          </a:p>
          <a:p>
            <a:r>
              <a:rPr lang="en-US" dirty="0"/>
              <a:t>First, we introduce a new granular framework for context commitment, from the perspective of attacks.</a:t>
            </a:r>
          </a:p>
          <a:p>
            <a:endParaRPr lang="en-US" dirty="0"/>
          </a:p>
          <a:p>
            <a:r>
              <a:rPr lang="en-US" dirty="0"/>
              <a:t>We then demonstrate the usefulness of that framework by discussing two key committing attacks against the original SIV.</a:t>
            </a:r>
          </a:p>
          <a:p>
            <a:endParaRPr lang="en-US" dirty="0"/>
          </a:p>
          <a:p>
            <a:r>
              <a:rPr lang="en-US" dirty="0"/>
              <a:t>Also inspired by the framework, we introduce a new context commitment security notion termed context discovery which implies context commitment.</a:t>
            </a:r>
          </a:p>
          <a:p>
            <a:endParaRPr lang="en-US" dirty="0"/>
          </a:p>
          <a:p>
            <a:r>
              <a:rPr lang="en-US" dirty="0"/>
              <a:t>Finally, I’ll go over a context discovery attack for EAX, but in our work we also show context discovery attacks against GCM, OCB3, CCM, and SIV.</a:t>
            </a:r>
          </a:p>
        </p:txBody>
      </p:sp>
      <p:sp>
        <p:nvSpPr>
          <p:cNvPr id="4" name="Slide Number Placeholder 3"/>
          <p:cNvSpPr>
            <a:spLocks noGrp="1"/>
          </p:cNvSpPr>
          <p:nvPr>
            <p:ph type="sldNum" sz="quarter" idx="5"/>
          </p:nvPr>
        </p:nvSpPr>
        <p:spPr/>
        <p:txBody>
          <a:bodyPr/>
          <a:lstStyle/>
          <a:p>
            <a:fld id="{6340CD30-F6AC-43E6-989F-6CFBA9DE1D99}" type="slidenum">
              <a:rPr lang="en-CA" smtClean="0"/>
              <a:t>8</a:t>
            </a:fld>
            <a:endParaRPr lang="en-CA"/>
          </a:p>
        </p:txBody>
      </p:sp>
    </p:spTree>
    <p:extLst>
      <p:ext uri="{BB962C8B-B14F-4D97-AF65-F5344CB8AC3E}">
        <p14:creationId xmlns:p14="http://schemas.microsoft.com/office/powerpoint/2010/main" val="354506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begin by introducing our new definitional framework for context commitment</a:t>
            </a:r>
          </a:p>
        </p:txBody>
      </p:sp>
      <p:sp>
        <p:nvSpPr>
          <p:cNvPr id="4" name="Slide Number Placeholder 3"/>
          <p:cNvSpPr>
            <a:spLocks noGrp="1"/>
          </p:cNvSpPr>
          <p:nvPr>
            <p:ph type="sldNum" sz="quarter" idx="5"/>
          </p:nvPr>
        </p:nvSpPr>
        <p:spPr/>
        <p:txBody>
          <a:bodyPr/>
          <a:lstStyle/>
          <a:p>
            <a:fld id="{6340CD30-F6AC-43E6-989F-6CFBA9DE1D99}" type="slidenum">
              <a:rPr lang="en-CA" smtClean="0"/>
              <a:t>9</a:t>
            </a:fld>
            <a:endParaRPr lang="en-CA"/>
          </a:p>
        </p:txBody>
      </p:sp>
    </p:spTree>
    <p:extLst>
      <p:ext uri="{BB962C8B-B14F-4D97-AF65-F5344CB8AC3E}">
        <p14:creationId xmlns:p14="http://schemas.microsoft.com/office/powerpoint/2010/main" val="419432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199" y="1600200"/>
            <a:ext cx="10515599"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838200" y="412898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2E78D5-AA60-1C4F-BEC3-756E94B7A690}" type="datetime1">
              <a:rPr lang="en-US" smtClean="0"/>
              <a:t>4/25/23</a:t>
            </a:fld>
            <a:endParaRPr lang="en-CA"/>
          </a:p>
        </p:txBody>
      </p:sp>
      <p:sp>
        <p:nvSpPr>
          <p:cNvPr id="5" name="Footer Placeholder 4"/>
          <p:cNvSpPr>
            <a:spLocks noGrp="1"/>
          </p:cNvSpPr>
          <p:nvPr>
            <p:ph type="ftr" sz="quarter" idx="11"/>
          </p:nvPr>
        </p:nvSpPr>
        <p:spPr/>
        <p:txBody>
          <a:bodyPr/>
          <a:lstStyle/>
          <a:p>
            <a:r>
              <a:rPr lang="en-CA"/>
              <a:t>RWC 2023</a:t>
            </a:r>
          </a:p>
        </p:txBody>
      </p:sp>
      <p:sp>
        <p:nvSpPr>
          <p:cNvPr id="6" name="Slide Number Placeholder 5"/>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252785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E090F-44D3-2B45-8FFB-1122017FAB6B}" type="datetime1">
              <a:rPr lang="en-US" smtClean="0"/>
              <a:t>4/25/23</a:t>
            </a:fld>
            <a:endParaRPr lang="en-CA"/>
          </a:p>
        </p:txBody>
      </p:sp>
      <p:sp>
        <p:nvSpPr>
          <p:cNvPr id="5" name="Footer Placeholder 4"/>
          <p:cNvSpPr>
            <a:spLocks noGrp="1"/>
          </p:cNvSpPr>
          <p:nvPr>
            <p:ph type="ftr" sz="quarter" idx="11"/>
          </p:nvPr>
        </p:nvSpPr>
        <p:spPr/>
        <p:txBody>
          <a:bodyPr/>
          <a:lstStyle/>
          <a:p>
            <a:r>
              <a:rPr lang="en-CA"/>
              <a:t>RWC 2023</a:t>
            </a:r>
          </a:p>
        </p:txBody>
      </p:sp>
      <p:sp>
        <p:nvSpPr>
          <p:cNvPr id="6" name="Slide Number Placeholder 5"/>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243745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EDDF6-053E-264F-B932-58A48927C1EE}" type="datetime1">
              <a:rPr lang="en-US" smtClean="0"/>
              <a:t>4/25/23</a:t>
            </a:fld>
            <a:endParaRPr lang="en-CA"/>
          </a:p>
        </p:txBody>
      </p:sp>
      <p:sp>
        <p:nvSpPr>
          <p:cNvPr id="5" name="Footer Placeholder 4"/>
          <p:cNvSpPr>
            <a:spLocks noGrp="1"/>
          </p:cNvSpPr>
          <p:nvPr>
            <p:ph type="ftr" sz="quarter" idx="11"/>
          </p:nvPr>
        </p:nvSpPr>
        <p:spPr/>
        <p:txBody>
          <a:bodyPr/>
          <a:lstStyle/>
          <a:p>
            <a:r>
              <a:rPr lang="en-CA"/>
              <a:t>RWC 2023</a:t>
            </a:r>
          </a:p>
        </p:txBody>
      </p:sp>
      <p:sp>
        <p:nvSpPr>
          <p:cNvPr id="6" name="Slide Number Placeholder 5"/>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219543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51AA7-D11A-6740-A18A-DC18847697B9}" type="datetime1">
              <a:rPr lang="en-US" smtClean="0"/>
              <a:t>4/25/23</a:t>
            </a:fld>
            <a:endParaRPr lang="en-CA"/>
          </a:p>
        </p:txBody>
      </p:sp>
      <p:sp>
        <p:nvSpPr>
          <p:cNvPr id="5" name="Footer Placeholder 4"/>
          <p:cNvSpPr>
            <a:spLocks noGrp="1"/>
          </p:cNvSpPr>
          <p:nvPr>
            <p:ph type="ftr" sz="quarter" idx="11"/>
          </p:nvPr>
        </p:nvSpPr>
        <p:spPr/>
        <p:txBody>
          <a:bodyPr/>
          <a:lstStyle/>
          <a:p>
            <a:r>
              <a:rPr lang="en-CA"/>
              <a:t>RWC 2023</a:t>
            </a:r>
          </a:p>
        </p:txBody>
      </p:sp>
      <p:sp>
        <p:nvSpPr>
          <p:cNvPr id="6" name="Slide Number Placeholder 5"/>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23238515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BFFE1-346F-7A48-BC68-2C5B4B8A82F3}" type="datetime1">
              <a:rPr lang="en-US" smtClean="0"/>
              <a:t>4/25/23</a:t>
            </a:fld>
            <a:endParaRPr lang="en-CA"/>
          </a:p>
        </p:txBody>
      </p:sp>
      <p:sp>
        <p:nvSpPr>
          <p:cNvPr id="5" name="Footer Placeholder 4"/>
          <p:cNvSpPr>
            <a:spLocks noGrp="1"/>
          </p:cNvSpPr>
          <p:nvPr>
            <p:ph type="ftr" sz="quarter" idx="11"/>
          </p:nvPr>
        </p:nvSpPr>
        <p:spPr/>
        <p:txBody>
          <a:bodyPr/>
          <a:lstStyle/>
          <a:p>
            <a:r>
              <a:rPr lang="en-CA"/>
              <a:t>RWC 2023</a:t>
            </a:r>
          </a:p>
        </p:txBody>
      </p:sp>
      <p:sp>
        <p:nvSpPr>
          <p:cNvPr id="6" name="Slide Number Placeholder 5"/>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392244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CC469C-BE89-104C-AFC2-304DB830D05A}" type="datetime1">
              <a:rPr lang="en-US" smtClean="0"/>
              <a:t>4/25/23</a:t>
            </a:fld>
            <a:endParaRPr lang="en-CA"/>
          </a:p>
        </p:txBody>
      </p:sp>
      <p:sp>
        <p:nvSpPr>
          <p:cNvPr id="6" name="Footer Placeholder 5"/>
          <p:cNvSpPr>
            <a:spLocks noGrp="1"/>
          </p:cNvSpPr>
          <p:nvPr>
            <p:ph type="ftr" sz="quarter" idx="11"/>
          </p:nvPr>
        </p:nvSpPr>
        <p:spPr/>
        <p:txBody>
          <a:bodyPr/>
          <a:lstStyle/>
          <a:p>
            <a:r>
              <a:rPr lang="en-CA"/>
              <a:t>RWC 2023</a:t>
            </a:r>
          </a:p>
        </p:txBody>
      </p:sp>
      <p:sp>
        <p:nvSpPr>
          <p:cNvPr id="7" name="Slide Number Placeholder 6"/>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130151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AAE337-1B85-5A47-A18C-ADB80C8AA43F}" type="datetime1">
              <a:rPr lang="en-US" smtClean="0"/>
              <a:t>4/25/23</a:t>
            </a:fld>
            <a:endParaRPr lang="en-CA"/>
          </a:p>
        </p:txBody>
      </p:sp>
      <p:sp>
        <p:nvSpPr>
          <p:cNvPr id="8" name="Footer Placeholder 7"/>
          <p:cNvSpPr>
            <a:spLocks noGrp="1"/>
          </p:cNvSpPr>
          <p:nvPr>
            <p:ph type="ftr" sz="quarter" idx="11"/>
          </p:nvPr>
        </p:nvSpPr>
        <p:spPr/>
        <p:txBody>
          <a:bodyPr/>
          <a:lstStyle/>
          <a:p>
            <a:r>
              <a:rPr lang="en-CA"/>
              <a:t>RWC 2023</a:t>
            </a:r>
          </a:p>
        </p:txBody>
      </p:sp>
      <p:sp>
        <p:nvSpPr>
          <p:cNvPr id="9" name="Slide Number Placeholder 8"/>
          <p:cNvSpPr>
            <a:spLocks noGrp="1"/>
          </p:cNvSpPr>
          <p:nvPr>
            <p:ph type="sldNum" sz="quarter" idx="12"/>
          </p:nvPr>
        </p:nvSpPr>
        <p:spPr/>
        <p:txBody>
          <a:bodyPr/>
          <a:lstStyle/>
          <a:p>
            <a:fld id="{6D0B039C-C501-4130-90A9-BBE01EFE398C}" type="slidenum">
              <a:rPr lang="en-CA" smtClean="0"/>
              <a:t>‹#›</a:t>
            </a:fld>
            <a:endParaRPr lang="en-CA"/>
          </a:p>
        </p:txBody>
      </p:sp>
      <p:sp>
        <p:nvSpPr>
          <p:cNvPr id="10" name="Title 1">
            <a:extLst>
              <a:ext uri="{FF2B5EF4-FFF2-40B4-BE49-F238E27FC236}">
                <a16:creationId xmlns:a16="http://schemas.microsoft.com/office/drawing/2014/main" id="{51992147-DBED-ECB0-C2DA-9481CE63A63B}"/>
              </a:ext>
            </a:extLst>
          </p:cNvPr>
          <p:cNvSpPr>
            <a:spLocks noGrp="1"/>
          </p:cNvSpPr>
          <p:nvPr>
            <p:ph type="title"/>
          </p:nvPr>
        </p:nvSpPr>
        <p:spPr>
          <a:xfrm>
            <a:off x="671907" y="365125"/>
            <a:ext cx="10848186" cy="1325563"/>
          </a:xfrm>
        </p:spPr>
        <p:txBody>
          <a:bodyPr/>
          <a:lstStyle/>
          <a:p>
            <a:r>
              <a:rPr lang="en-US"/>
              <a:t>Click to edit Master title style</a:t>
            </a:r>
          </a:p>
        </p:txBody>
      </p:sp>
    </p:spTree>
    <p:extLst>
      <p:ext uri="{BB962C8B-B14F-4D97-AF65-F5344CB8AC3E}">
        <p14:creationId xmlns:p14="http://schemas.microsoft.com/office/powerpoint/2010/main" val="350443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05872A-F9FD-D944-8133-7411DFBF0385}" type="datetime1">
              <a:rPr lang="en-US" smtClean="0"/>
              <a:t>4/25/23</a:t>
            </a:fld>
            <a:endParaRPr lang="en-CA"/>
          </a:p>
        </p:txBody>
      </p:sp>
      <p:sp>
        <p:nvSpPr>
          <p:cNvPr id="4" name="Footer Placeholder 3"/>
          <p:cNvSpPr>
            <a:spLocks noGrp="1"/>
          </p:cNvSpPr>
          <p:nvPr>
            <p:ph type="ftr" sz="quarter" idx="11"/>
          </p:nvPr>
        </p:nvSpPr>
        <p:spPr/>
        <p:txBody>
          <a:bodyPr/>
          <a:lstStyle/>
          <a:p>
            <a:r>
              <a:rPr lang="en-CA"/>
              <a:t>RWC 2023</a:t>
            </a:r>
          </a:p>
        </p:txBody>
      </p:sp>
      <p:sp>
        <p:nvSpPr>
          <p:cNvPr id="5" name="Slide Number Placeholder 4"/>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1874856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939D9-A5D2-7546-B552-FEB444B32D02}" type="datetime1">
              <a:rPr lang="en-US" smtClean="0"/>
              <a:t>4/25/23</a:t>
            </a:fld>
            <a:endParaRPr lang="en-CA"/>
          </a:p>
        </p:txBody>
      </p:sp>
      <p:sp>
        <p:nvSpPr>
          <p:cNvPr id="3" name="Footer Placeholder 2"/>
          <p:cNvSpPr>
            <a:spLocks noGrp="1"/>
          </p:cNvSpPr>
          <p:nvPr>
            <p:ph type="ftr" sz="quarter" idx="11"/>
          </p:nvPr>
        </p:nvSpPr>
        <p:spPr/>
        <p:txBody>
          <a:bodyPr/>
          <a:lstStyle/>
          <a:p>
            <a:r>
              <a:rPr lang="en-CA"/>
              <a:t>RWC 2023</a:t>
            </a:r>
          </a:p>
        </p:txBody>
      </p:sp>
      <p:sp>
        <p:nvSpPr>
          <p:cNvPr id="4" name="Slide Number Placeholder 3"/>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127119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735EB6-5150-9444-8661-24D070423FBE}" type="datetime1">
              <a:rPr lang="en-US" smtClean="0"/>
              <a:t>4/25/23</a:t>
            </a:fld>
            <a:endParaRPr lang="en-CA"/>
          </a:p>
        </p:txBody>
      </p:sp>
      <p:sp>
        <p:nvSpPr>
          <p:cNvPr id="6" name="Footer Placeholder 5"/>
          <p:cNvSpPr>
            <a:spLocks noGrp="1"/>
          </p:cNvSpPr>
          <p:nvPr>
            <p:ph type="ftr" sz="quarter" idx="11"/>
          </p:nvPr>
        </p:nvSpPr>
        <p:spPr/>
        <p:txBody>
          <a:bodyPr/>
          <a:lstStyle/>
          <a:p>
            <a:r>
              <a:rPr lang="en-CA"/>
              <a:t>RWC 2023</a:t>
            </a:r>
          </a:p>
        </p:txBody>
      </p:sp>
      <p:sp>
        <p:nvSpPr>
          <p:cNvPr id="7" name="Slide Number Placeholder 6"/>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155219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E98B-9637-4C46-BDD0-2BC01769D486}" type="datetime1">
              <a:rPr lang="en-US" smtClean="0"/>
              <a:t>4/25/23</a:t>
            </a:fld>
            <a:endParaRPr lang="en-CA"/>
          </a:p>
        </p:txBody>
      </p:sp>
      <p:sp>
        <p:nvSpPr>
          <p:cNvPr id="6" name="Footer Placeholder 5"/>
          <p:cNvSpPr>
            <a:spLocks noGrp="1"/>
          </p:cNvSpPr>
          <p:nvPr>
            <p:ph type="ftr" sz="quarter" idx="11"/>
          </p:nvPr>
        </p:nvSpPr>
        <p:spPr/>
        <p:txBody>
          <a:bodyPr/>
          <a:lstStyle/>
          <a:p>
            <a:r>
              <a:rPr lang="en-CA"/>
              <a:t>RWC 2023</a:t>
            </a:r>
          </a:p>
        </p:txBody>
      </p:sp>
      <p:sp>
        <p:nvSpPr>
          <p:cNvPr id="7" name="Slide Number Placeholder 6"/>
          <p:cNvSpPr>
            <a:spLocks noGrp="1"/>
          </p:cNvSpPr>
          <p:nvPr>
            <p:ph type="sldNum" sz="quarter" idx="12"/>
          </p:nvPr>
        </p:nvSpPr>
        <p:spPr/>
        <p:txBody>
          <a:bodyPr/>
          <a:lstStyle/>
          <a:p>
            <a:fld id="{6D0B039C-C501-4130-90A9-BBE01EFE398C}" type="slidenum">
              <a:rPr lang="en-CA" smtClean="0"/>
              <a:t>‹#›</a:t>
            </a:fld>
            <a:endParaRPr lang="en-CA"/>
          </a:p>
        </p:txBody>
      </p:sp>
    </p:spTree>
    <p:extLst>
      <p:ext uri="{BB962C8B-B14F-4D97-AF65-F5344CB8AC3E}">
        <p14:creationId xmlns:p14="http://schemas.microsoft.com/office/powerpoint/2010/main" val="37318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1907" y="365125"/>
            <a:ext cx="1084818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39DCC-3149-D945-863F-9D967FE7F994}" type="datetime1">
              <a:rPr lang="en-US" smtClean="0"/>
              <a:t>4/25/23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RWC 2023</a:t>
            </a:r>
          </a:p>
        </p:txBody>
      </p:sp>
      <p:sp>
        <p:nvSpPr>
          <p:cNvPr id="6" name="Slide Number Placeholder 5"/>
          <p:cNvSpPr>
            <a:spLocks noGrp="1"/>
          </p:cNvSpPr>
          <p:nvPr>
            <p:ph type="sldNum" sz="quarter" idx="4"/>
          </p:nvPr>
        </p:nvSpPr>
        <p:spPr>
          <a:xfrm>
            <a:off x="90995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B039C-C501-4130-90A9-BBE01EFE398C}" type="slidenum">
              <a:rPr lang="en-CA" smtClean="0"/>
              <a:t>‹#›</a:t>
            </a:fld>
            <a:endParaRPr lang="en-CA"/>
          </a:p>
        </p:txBody>
      </p:sp>
    </p:spTree>
    <p:extLst>
      <p:ext uri="{BB962C8B-B14F-4D97-AF65-F5344CB8AC3E}">
        <p14:creationId xmlns:p14="http://schemas.microsoft.com/office/powerpoint/2010/main" val="23027673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32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8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8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80.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ia.cr/2023/52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9662-40FC-6D19-938E-EDA9F5A7BDBC}"/>
              </a:ext>
            </a:extLst>
          </p:cNvPr>
          <p:cNvSpPr>
            <a:spLocks noGrp="1"/>
          </p:cNvSpPr>
          <p:nvPr>
            <p:ph type="ctrTitle"/>
          </p:nvPr>
        </p:nvSpPr>
        <p:spPr>
          <a:xfrm>
            <a:off x="838199" y="1600200"/>
            <a:ext cx="10515599" cy="2531854"/>
          </a:xfrm>
        </p:spPr>
        <p:txBody>
          <a:bodyPr>
            <a:normAutofit/>
          </a:bodyPr>
          <a:lstStyle/>
          <a:p>
            <a:pPr>
              <a:lnSpc>
                <a:spcPct val="100000"/>
              </a:lnSpc>
            </a:pPr>
            <a:r>
              <a:rPr lang="en-US" sz="4400"/>
              <a:t>Context Discovery and Commitment Attacks</a:t>
            </a:r>
            <a:br>
              <a:rPr lang="en-US" sz="4400" b="0"/>
            </a:br>
            <a:r>
              <a:rPr lang="en-US" sz="4400" b="0">
                <a:cs typeface="Calibri Light" panose="020F0302020204030204" pitchFamily="34" charset="0"/>
              </a:rPr>
              <a:t>How to Break CCM, EAX, SIV, and More</a:t>
            </a:r>
            <a:endParaRPr lang="en-CA" sz="4400" b="0">
              <a:cs typeface="Calibri Light" panose="020F0302020204030204" pitchFamily="34" charset="0"/>
            </a:endParaRPr>
          </a:p>
        </p:txBody>
      </p:sp>
      <p:sp>
        <p:nvSpPr>
          <p:cNvPr id="3" name="Subtitle 2">
            <a:extLst>
              <a:ext uri="{FF2B5EF4-FFF2-40B4-BE49-F238E27FC236}">
                <a16:creationId xmlns:a16="http://schemas.microsoft.com/office/drawing/2014/main" id="{71AE8F67-D91A-92BE-E649-BC813A0D3C88}"/>
              </a:ext>
            </a:extLst>
          </p:cNvPr>
          <p:cNvSpPr>
            <a:spLocks noGrp="1"/>
          </p:cNvSpPr>
          <p:nvPr>
            <p:ph type="subTitle" idx="1"/>
          </p:nvPr>
        </p:nvSpPr>
        <p:spPr>
          <a:xfrm>
            <a:off x="838200" y="4502989"/>
            <a:ext cx="9030629" cy="603850"/>
          </a:xfrm>
        </p:spPr>
        <p:txBody>
          <a:bodyPr>
            <a:normAutofit/>
          </a:bodyPr>
          <a:lstStyle/>
          <a:p>
            <a:pPr>
              <a:lnSpc>
                <a:spcPct val="125000"/>
              </a:lnSpc>
            </a:pPr>
            <a:r>
              <a:rPr lang="en-CA" dirty="0" err="1">
                <a:solidFill>
                  <a:schemeClr val="accent6"/>
                </a:solidFill>
              </a:rPr>
              <a:t>Sanketh</a:t>
            </a:r>
            <a:r>
              <a:rPr lang="en-CA" dirty="0">
                <a:solidFill>
                  <a:schemeClr val="accent6"/>
                </a:solidFill>
              </a:rPr>
              <a:t> </a:t>
            </a:r>
            <a:r>
              <a:rPr lang="en-CA" dirty="0" err="1">
                <a:solidFill>
                  <a:schemeClr val="accent6"/>
                </a:solidFill>
              </a:rPr>
              <a:t>Menda</a:t>
            </a:r>
            <a:r>
              <a:rPr lang="en-CA" dirty="0">
                <a:solidFill>
                  <a:schemeClr val="accent6"/>
                </a:solidFill>
              </a:rPr>
              <a:t>, </a:t>
            </a:r>
            <a:r>
              <a:rPr lang="en-CA" b="1" dirty="0">
                <a:solidFill>
                  <a:srgbClr val="7030A0"/>
                </a:solidFill>
              </a:rPr>
              <a:t>Julia Len</a:t>
            </a:r>
            <a:r>
              <a:rPr lang="en-CA" dirty="0">
                <a:solidFill>
                  <a:schemeClr val="accent6"/>
                </a:solidFill>
              </a:rPr>
              <a:t>, Paul Grubbs, and Thomas </a:t>
            </a:r>
            <a:r>
              <a:rPr lang="en-CA" dirty="0" err="1">
                <a:solidFill>
                  <a:schemeClr val="accent6"/>
                </a:solidFill>
              </a:rPr>
              <a:t>Ristenpart</a:t>
            </a:r>
            <a:endParaRPr lang="en-CA" dirty="0">
              <a:solidFill>
                <a:schemeClr val="accent6"/>
              </a:solidFill>
            </a:endParaRPr>
          </a:p>
        </p:txBody>
      </p:sp>
      <p:sp>
        <p:nvSpPr>
          <p:cNvPr id="4" name="Subtitle 2">
            <a:extLst>
              <a:ext uri="{FF2B5EF4-FFF2-40B4-BE49-F238E27FC236}">
                <a16:creationId xmlns:a16="http://schemas.microsoft.com/office/drawing/2014/main" id="{7A673E9E-AE79-90F4-125B-ACEA9782A0C8}"/>
              </a:ext>
            </a:extLst>
          </p:cNvPr>
          <p:cNvSpPr txBox="1">
            <a:spLocks/>
          </p:cNvSpPr>
          <p:nvPr/>
        </p:nvSpPr>
        <p:spPr>
          <a:xfrm>
            <a:off x="838200" y="5477774"/>
            <a:ext cx="9030629" cy="603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CA">
                <a:solidFill>
                  <a:schemeClr val="tx1">
                    <a:lumMod val="50000"/>
                    <a:lumOff val="50000"/>
                  </a:schemeClr>
                </a:solidFill>
              </a:rPr>
              <a:t>Eurocrypt 2023</a:t>
            </a:r>
          </a:p>
        </p:txBody>
      </p:sp>
    </p:spTree>
    <p:extLst>
      <p:ext uri="{BB962C8B-B14F-4D97-AF65-F5344CB8AC3E}">
        <p14:creationId xmlns:p14="http://schemas.microsoft.com/office/powerpoint/2010/main" val="2980086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dirty="0"/>
              <a:t>Don’t we already have committing security definitions?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10</a:t>
            </a:fld>
            <a:endParaRPr lang="en-CA"/>
          </a:p>
        </p:txBody>
      </p:sp>
      <p:pic>
        <p:nvPicPr>
          <p:cNvPr id="5" name="Picture 4" descr="Diagram&#10;&#10;Description automatically generated">
            <a:extLst>
              <a:ext uri="{FF2B5EF4-FFF2-40B4-BE49-F238E27FC236}">
                <a16:creationId xmlns:a16="http://schemas.microsoft.com/office/drawing/2014/main" id="{A0DEA068-155A-5360-C1A0-027886B10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455" y="1670517"/>
            <a:ext cx="9483090" cy="5050958"/>
          </a:xfrm>
          <a:prstGeom prst="rect">
            <a:avLst/>
          </a:prstGeom>
        </p:spPr>
      </p:pic>
      <p:cxnSp>
        <p:nvCxnSpPr>
          <p:cNvPr id="7" name="Straight Connector 6">
            <a:extLst>
              <a:ext uri="{FF2B5EF4-FFF2-40B4-BE49-F238E27FC236}">
                <a16:creationId xmlns:a16="http://schemas.microsoft.com/office/drawing/2014/main" id="{29839DCC-61B5-92FE-EB5C-F8F11D6CDA2E}"/>
              </a:ext>
            </a:extLst>
          </p:cNvPr>
          <p:cNvCxnSpPr>
            <a:cxnSpLocks/>
          </p:cNvCxnSpPr>
          <p:nvPr/>
        </p:nvCxnSpPr>
        <p:spPr>
          <a:xfrm>
            <a:off x="4434840" y="1920240"/>
            <a:ext cx="1767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DFD60A-313D-D8EA-4AC2-706313040A92}"/>
              </a:ext>
            </a:extLst>
          </p:cNvPr>
          <p:cNvCxnSpPr>
            <a:cxnSpLocks/>
          </p:cNvCxnSpPr>
          <p:nvPr/>
        </p:nvCxnSpPr>
        <p:spPr>
          <a:xfrm>
            <a:off x="2118360" y="4831080"/>
            <a:ext cx="1722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4112AB-AF9F-45CC-CED6-0052624F12C2}"/>
              </a:ext>
            </a:extLst>
          </p:cNvPr>
          <p:cNvCxnSpPr>
            <a:cxnSpLocks/>
          </p:cNvCxnSpPr>
          <p:nvPr/>
        </p:nvCxnSpPr>
        <p:spPr>
          <a:xfrm>
            <a:off x="6324600" y="3429000"/>
            <a:ext cx="1264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773B5-1E1C-AB95-FEB7-1A62BC68C6BD}"/>
              </a:ext>
            </a:extLst>
          </p:cNvPr>
          <p:cNvCxnSpPr>
            <a:cxnSpLocks/>
          </p:cNvCxnSpPr>
          <p:nvPr/>
        </p:nvCxnSpPr>
        <p:spPr>
          <a:xfrm>
            <a:off x="8122920" y="4831080"/>
            <a:ext cx="1874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1BC701-84E1-586C-26E2-7E5A7B0DCCBF}"/>
              </a:ext>
            </a:extLst>
          </p:cNvPr>
          <p:cNvSpPr txBox="1"/>
          <p:nvPr/>
        </p:nvSpPr>
        <p:spPr>
          <a:xfrm>
            <a:off x="4299027" y="1397020"/>
            <a:ext cx="2266161" cy="523220"/>
          </a:xfrm>
          <a:prstGeom prst="rect">
            <a:avLst/>
          </a:prstGeom>
          <a:noFill/>
        </p:spPr>
        <p:txBody>
          <a:bodyPr wrap="square" rtlCol="0">
            <a:spAutoFit/>
          </a:bodyPr>
          <a:lstStyle/>
          <a:p>
            <a:pPr algn="ctr"/>
            <a:r>
              <a:rPr lang="en-US" sz="2800" b="1" dirty="0">
                <a:solidFill>
                  <a:srgbClr val="FF0000"/>
                </a:solidFill>
                <a:latin typeface="Avenir Book" panose="02000503020000020003" pitchFamily="2" charset="0"/>
                <a:ea typeface="Cambria Math" panose="02040503050406030204" pitchFamily="18" charset="0"/>
                <a:cs typeface="Courier New" panose="02070309020205020404" pitchFamily="49" charset="0"/>
              </a:rPr>
              <a:t>definitions</a:t>
            </a:r>
          </a:p>
        </p:txBody>
      </p:sp>
      <p:sp>
        <p:nvSpPr>
          <p:cNvPr id="19" name="TextBox 18">
            <a:extLst>
              <a:ext uri="{FF2B5EF4-FFF2-40B4-BE49-F238E27FC236}">
                <a16:creationId xmlns:a16="http://schemas.microsoft.com/office/drawing/2014/main" id="{7419E476-FBEA-5B8B-544A-5DD3F0747C49}"/>
              </a:ext>
            </a:extLst>
          </p:cNvPr>
          <p:cNvSpPr txBox="1"/>
          <p:nvPr/>
        </p:nvSpPr>
        <p:spPr>
          <a:xfrm>
            <a:off x="1846339" y="4842968"/>
            <a:ext cx="2266161" cy="523220"/>
          </a:xfrm>
          <a:prstGeom prst="rect">
            <a:avLst/>
          </a:prstGeom>
          <a:noFill/>
        </p:spPr>
        <p:txBody>
          <a:bodyPr wrap="square" rtlCol="0">
            <a:spAutoFit/>
          </a:bodyPr>
          <a:lstStyle/>
          <a:p>
            <a:pPr algn="ctr"/>
            <a:r>
              <a:rPr lang="en-US" sz="2800" b="1" dirty="0">
                <a:solidFill>
                  <a:srgbClr val="FF0000"/>
                </a:solidFill>
                <a:latin typeface="Avenir Book" panose="02000503020000020003" pitchFamily="2" charset="0"/>
                <a:ea typeface="Cambria Math" panose="02040503050406030204" pitchFamily="18" charset="0"/>
                <a:cs typeface="Courier New" panose="02070309020205020404" pitchFamily="49" charset="0"/>
              </a:rPr>
              <a:t>definitions</a:t>
            </a:r>
          </a:p>
        </p:txBody>
      </p:sp>
      <p:sp>
        <p:nvSpPr>
          <p:cNvPr id="20" name="TextBox 19">
            <a:extLst>
              <a:ext uri="{FF2B5EF4-FFF2-40B4-BE49-F238E27FC236}">
                <a16:creationId xmlns:a16="http://schemas.microsoft.com/office/drawing/2014/main" id="{15078DE2-E6AA-BBE9-59D5-EC3BF5FFB74A}"/>
              </a:ext>
            </a:extLst>
          </p:cNvPr>
          <p:cNvSpPr txBox="1"/>
          <p:nvPr/>
        </p:nvSpPr>
        <p:spPr>
          <a:xfrm>
            <a:off x="7966469" y="4899503"/>
            <a:ext cx="2266161" cy="523220"/>
          </a:xfrm>
          <a:prstGeom prst="rect">
            <a:avLst/>
          </a:prstGeom>
          <a:noFill/>
        </p:spPr>
        <p:txBody>
          <a:bodyPr wrap="square" rtlCol="0">
            <a:spAutoFit/>
          </a:bodyPr>
          <a:lstStyle/>
          <a:p>
            <a:pPr algn="ctr"/>
            <a:r>
              <a:rPr lang="en-US" sz="2800" b="1" dirty="0">
                <a:solidFill>
                  <a:srgbClr val="FF0000"/>
                </a:solidFill>
                <a:latin typeface="Avenir Book" panose="02000503020000020003" pitchFamily="2" charset="0"/>
                <a:ea typeface="Cambria Math" panose="02040503050406030204" pitchFamily="18" charset="0"/>
                <a:cs typeface="Courier New" panose="02070309020205020404" pitchFamily="49" charset="0"/>
              </a:rPr>
              <a:t>definitions</a:t>
            </a:r>
          </a:p>
        </p:txBody>
      </p:sp>
      <p:sp>
        <p:nvSpPr>
          <p:cNvPr id="21" name="TextBox 20">
            <a:extLst>
              <a:ext uri="{FF2B5EF4-FFF2-40B4-BE49-F238E27FC236}">
                <a16:creationId xmlns:a16="http://schemas.microsoft.com/office/drawing/2014/main" id="{0AB4B199-3A22-7817-62B1-9E8943E687A4}"/>
              </a:ext>
            </a:extLst>
          </p:cNvPr>
          <p:cNvSpPr txBox="1"/>
          <p:nvPr/>
        </p:nvSpPr>
        <p:spPr>
          <a:xfrm>
            <a:off x="6174499" y="3055770"/>
            <a:ext cx="1613141" cy="400110"/>
          </a:xfrm>
          <a:prstGeom prst="rect">
            <a:avLst/>
          </a:prstGeom>
          <a:noFill/>
        </p:spPr>
        <p:txBody>
          <a:bodyPr wrap="square" rtlCol="0">
            <a:spAutoFit/>
          </a:bodyPr>
          <a:lstStyle/>
          <a:p>
            <a:pPr algn="ctr"/>
            <a:r>
              <a:rPr lang="en-US" sz="2000" b="1" dirty="0">
                <a:solidFill>
                  <a:srgbClr val="FF0000"/>
                </a:solidFill>
                <a:latin typeface="Avenir Book" panose="02000503020000020003" pitchFamily="2" charset="0"/>
                <a:ea typeface="Cambria Math" panose="02040503050406030204" pitchFamily="18" charset="0"/>
                <a:cs typeface="Courier New" panose="02070309020205020404" pitchFamily="49" charset="0"/>
              </a:rPr>
              <a:t>definition</a:t>
            </a:r>
          </a:p>
        </p:txBody>
      </p:sp>
      <p:sp>
        <p:nvSpPr>
          <p:cNvPr id="22" name="TextBox 21">
            <a:extLst>
              <a:ext uri="{FF2B5EF4-FFF2-40B4-BE49-F238E27FC236}">
                <a16:creationId xmlns:a16="http://schemas.microsoft.com/office/drawing/2014/main" id="{9856987F-A70C-162B-2981-1939706D4D67}"/>
              </a:ext>
            </a:extLst>
          </p:cNvPr>
          <p:cNvSpPr txBox="1"/>
          <p:nvPr/>
        </p:nvSpPr>
        <p:spPr>
          <a:xfrm>
            <a:off x="59691" y="6519446"/>
            <a:ext cx="3032760" cy="338554"/>
          </a:xfrm>
          <a:prstGeom prst="rect">
            <a:avLst/>
          </a:prstGeom>
          <a:noFill/>
        </p:spPr>
        <p:txBody>
          <a:bodyPr wrap="square" rtlCol="0">
            <a:spAutoFit/>
          </a:bodyPr>
          <a:lstStyle/>
          <a:p>
            <a:r>
              <a:rPr lang="en-US" sz="1600" dirty="0"/>
              <a:t>https://</a:t>
            </a:r>
            <a:r>
              <a:rPr lang="en-US" sz="1600" dirty="0" err="1"/>
              <a:t>xkcd.com</a:t>
            </a:r>
            <a:r>
              <a:rPr lang="en-US" sz="1600" dirty="0"/>
              <a:t>/927/</a:t>
            </a:r>
          </a:p>
        </p:txBody>
      </p:sp>
    </p:spTree>
    <p:extLst>
      <p:ext uri="{BB962C8B-B14F-4D97-AF65-F5344CB8AC3E}">
        <p14:creationId xmlns:p14="http://schemas.microsoft.com/office/powerpoint/2010/main" val="311571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FE99-CC11-0693-6D3B-66FE609C2D6B}"/>
              </a:ext>
            </a:extLst>
          </p:cNvPr>
          <p:cNvSpPr>
            <a:spLocks noGrp="1"/>
          </p:cNvSpPr>
          <p:nvPr>
            <p:ph type="title"/>
          </p:nvPr>
        </p:nvSpPr>
        <p:spPr/>
        <p:txBody>
          <a:bodyPr/>
          <a:lstStyle/>
          <a:p>
            <a:r>
              <a:rPr lang="en-US"/>
              <a:t>Ambiguity in Key Commitment Definitions</a:t>
            </a:r>
          </a:p>
        </p:txBody>
      </p:sp>
      <p:sp>
        <p:nvSpPr>
          <p:cNvPr id="4" name="Slide Number Placeholder 3">
            <a:extLst>
              <a:ext uri="{FF2B5EF4-FFF2-40B4-BE49-F238E27FC236}">
                <a16:creationId xmlns:a16="http://schemas.microsoft.com/office/drawing/2014/main" id="{69562C84-D1E8-7985-A523-C91B68D170E1}"/>
              </a:ext>
            </a:extLst>
          </p:cNvPr>
          <p:cNvSpPr>
            <a:spLocks noGrp="1"/>
          </p:cNvSpPr>
          <p:nvPr>
            <p:ph type="sldNum" sz="quarter" idx="12"/>
          </p:nvPr>
        </p:nvSpPr>
        <p:spPr/>
        <p:txBody>
          <a:bodyPr/>
          <a:lstStyle/>
          <a:p>
            <a:fld id="{6D0B039C-C501-4130-90A9-BBE01EFE398C}" type="slidenum">
              <a:rPr lang="en-CA" smtClean="0"/>
              <a:t>11</a:t>
            </a:fld>
            <a:endParaRPr lang="en-CA"/>
          </a:p>
        </p:txBody>
      </p:sp>
      <p:grpSp>
        <p:nvGrpSpPr>
          <p:cNvPr id="19" name="Group 18">
            <a:extLst>
              <a:ext uri="{FF2B5EF4-FFF2-40B4-BE49-F238E27FC236}">
                <a16:creationId xmlns:a16="http://schemas.microsoft.com/office/drawing/2014/main" id="{40EEEF32-22C5-728B-DA3C-E60593089D74}"/>
              </a:ext>
            </a:extLst>
          </p:cNvPr>
          <p:cNvGrpSpPr/>
          <p:nvPr/>
        </p:nvGrpSpPr>
        <p:grpSpPr>
          <a:xfrm>
            <a:off x="671906" y="1439985"/>
            <a:ext cx="5579121" cy="2684659"/>
            <a:chOff x="671906" y="1439985"/>
            <a:chExt cx="5579121" cy="2684659"/>
          </a:xfrm>
        </p:grpSpPr>
        <p:pic>
          <p:nvPicPr>
            <p:cNvPr id="6" name="Picture 5">
              <a:extLst>
                <a:ext uri="{FF2B5EF4-FFF2-40B4-BE49-F238E27FC236}">
                  <a16:creationId xmlns:a16="http://schemas.microsoft.com/office/drawing/2014/main" id="{461FEF24-1854-509B-18D3-50FAC2436BAB}"/>
                </a:ext>
              </a:extLst>
            </p:cNvPr>
            <p:cNvPicPr>
              <a:picLocks noChangeAspect="1"/>
            </p:cNvPicPr>
            <p:nvPr/>
          </p:nvPicPr>
          <p:blipFill>
            <a:blip r:embed="rId3"/>
            <a:stretch>
              <a:fillRect/>
            </a:stretch>
          </p:blipFill>
          <p:spPr>
            <a:xfrm>
              <a:off x="671907" y="1439985"/>
              <a:ext cx="3166995" cy="1887468"/>
            </a:xfrm>
            <a:prstGeom prst="rect">
              <a:avLst/>
            </a:prstGeom>
          </p:spPr>
        </p:pic>
        <p:sp>
          <p:nvSpPr>
            <p:cNvPr id="8" name="TextBox 7">
              <a:extLst>
                <a:ext uri="{FF2B5EF4-FFF2-40B4-BE49-F238E27FC236}">
                  <a16:creationId xmlns:a16="http://schemas.microsoft.com/office/drawing/2014/main" id="{5A38A4B6-22EE-9F5C-4DAF-3486FB5F91B9}"/>
                </a:ext>
              </a:extLst>
            </p:cNvPr>
            <p:cNvSpPr txBox="1"/>
            <p:nvPr/>
          </p:nvSpPr>
          <p:spPr>
            <a:xfrm>
              <a:off x="671906" y="3416758"/>
              <a:ext cx="5579121"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a:cs typeface="Calibri"/>
                </a:rPr>
                <a:t>[FOR17] doesn’t mention associated data, and implicitly requires the same nonce.</a:t>
              </a:r>
            </a:p>
          </p:txBody>
        </p:sp>
      </p:grpSp>
      <p:grpSp>
        <p:nvGrpSpPr>
          <p:cNvPr id="20" name="Group 19">
            <a:extLst>
              <a:ext uri="{FF2B5EF4-FFF2-40B4-BE49-F238E27FC236}">
                <a16:creationId xmlns:a16="http://schemas.microsoft.com/office/drawing/2014/main" id="{1FF21575-3918-6EE6-DAFA-93BCD7EFDE17}"/>
              </a:ext>
            </a:extLst>
          </p:cNvPr>
          <p:cNvGrpSpPr/>
          <p:nvPr/>
        </p:nvGrpSpPr>
        <p:grpSpPr>
          <a:xfrm>
            <a:off x="6500867" y="1440351"/>
            <a:ext cx="5341883" cy="2638819"/>
            <a:chOff x="6500867" y="1440351"/>
            <a:chExt cx="5341883" cy="2638819"/>
          </a:xfrm>
        </p:grpSpPr>
        <p:pic>
          <p:nvPicPr>
            <p:cNvPr id="9" name="Picture 8">
              <a:extLst>
                <a:ext uri="{FF2B5EF4-FFF2-40B4-BE49-F238E27FC236}">
                  <a16:creationId xmlns:a16="http://schemas.microsoft.com/office/drawing/2014/main" id="{6BC5B248-55EB-B231-EBE4-ADCE14EB52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00867" y="1440351"/>
              <a:ext cx="3545731" cy="1894682"/>
            </a:xfrm>
            <a:prstGeom prst="rect">
              <a:avLst/>
            </a:prstGeom>
          </p:spPr>
        </p:pic>
        <p:sp>
          <p:nvSpPr>
            <p:cNvPr id="10" name="TextBox 9">
              <a:extLst>
                <a:ext uri="{FF2B5EF4-FFF2-40B4-BE49-F238E27FC236}">
                  <a16:creationId xmlns:a16="http://schemas.microsoft.com/office/drawing/2014/main" id="{4DEE7E66-55CA-1FAE-91CF-FFF151B885BE}"/>
                </a:ext>
              </a:extLst>
            </p:cNvPr>
            <p:cNvSpPr txBox="1"/>
            <p:nvPr/>
          </p:nvSpPr>
          <p:spPr>
            <a:xfrm>
              <a:off x="6500867" y="3371284"/>
              <a:ext cx="534188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a:cs typeface="Calibri"/>
                </a:rPr>
                <a:t>[GLR17] allows different associated data, but still implicitly requires the same nonce.</a:t>
              </a:r>
            </a:p>
          </p:txBody>
        </p:sp>
      </p:grpSp>
      <p:grpSp>
        <p:nvGrpSpPr>
          <p:cNvPr id="7" name="Group 6">
            <a:extLst>
              <a:ext uri="{FF2B5EF4-FFF2-40B4-BE49-F238E27FC236}">
                <a16:creationId xmlns:a16="http://schemas.microsoft.com/office/drawing/2014/main" id="{5519A438-23AB-9374-991A-991B57487BCE}"/>
              </a:ext>
            </a:extLst>
          </p:cNvPr>
          <p:cNvGrpSpPr/>
          <p:nvPr/>
        </p:nvGrpSpPr>
        <p:grpSpPr>
          <a:xfrm>
            <a:off x="3461466" y="4296847"/>
            <a:ext cx="5579121" cy="2471136"/>
            <a:chOff x="3520429" y="4221794"/>
            <a:chExt cx="5579121" cy="2471136"/>
          </a:xfrm>
        </p:grpSpPr>
        <p:sp>
          <p:nvSpPr>
            <p:cNvPr id="14" name="TextBox 13">
              <a:extLst>
                <a:ext uri="{FF2B5EF4-FFF2-40B4-BE49-F238E27FC236}">
                  <a16:creationId xmlns:a16="http://schemas.microsoft.com/office/drawing/2014/main" id="{24C44CDF-E3D9-4BCD-8961-914DFF47D5BE}"/>
                </a:ext>
              </a:extLst>
            </p:cNvPr>
            <p:cNvSpPr txBox="1"/>
            <p:nvPr/>
          </p:nvSpPr>
          <p:spPr>
            <a:xfrm>
              <a:off x="3520429" y="6292820"/>
              <a:ext cx="5579121"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cs typeface="Calibri"/>
                </a:rPr>
                <a:t>[LGR20] requires same nonces and associated data.</a:t>
              </a:r>
            </a:p>
          </p:txBody>
        </p:sp>
        <p:pic>
          <p:nvPicPr>
            <p:cNvPr id="5" name="Picture 4" descr="Text, letter&#10;&#10;Description automatically generated">
              <a:extLst>
                <a:ext uri="{FF2B5EF4-FFF2-40B4-BE49-F238E27FC236}">
                  <a16:creationId xmlns:a16="http://schemas.microsoft.com/office/drawing/2014/main" id="{2EF87D56-24D4-49D5-8C8C-9C467AD45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435" y="4221794"/>
              <a:ext cx="4469130" cy="1956897"/>
            </a:xfrm>
            <a:prstGeom prst="rect">
              <a:avLst/>
            </a:prstGeom>
            <a:ln>
              <a:solidFill>
                <a:schemeClr val="tx1"/>
              </a:solidFill>
            </a:ln>
          </p:spPr>
        </p:pic>
      </p:grpSp>
    </p:spTree>
    <p:extLst>
      <p:ext uri="{BB962C8B-B14F-4D97-AF65-F5344CB8AC3E}">
        <p14:creationId xmlns:p14="http://schemas.microsoft.com/office/powerpoint/2010/main" val="25462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12</a:t>
            </a:fld>
            <a:endParaRPr lang="en-CA"/>
          </a:p>
        </p:txBody>
      </p:sp>
      <p:sp>
        <p:nvSpPr>
          <p:cNvPr id="7" name="Title 1">
            <a:extLst>
              <a:ext uri="{FF2B5EF4-FFF2-40B4-BE49-F238E27FC236}">
                <a16:creationId xmlns:a16="http://schemas.microsoft.com/office/drawing/2014/main" id="{B4E4D124-91DE-5024-E2C3-82F783F247E5}"/>
              </a:ext>
            </a:extLst>
          </p:cNvPr>
          <p:cNvSpPr>
            <a:spLocks noGrp="1"/>
          </p:cNvSpPr>
          <p:nvPr>
            <p:ph type="title"/>
          </p:nvPr>
        </p:nvSpPr>
        <p:spPr>
          <a:xfrm>
            <a:off x="671907" y="365125"/>
            <a:ext cx="10848186" cy="1325563"/>
          </a:xfrm>
        </p:spPr>
        <p:txBody>
          <a:bodyPr>
            <a:normAutofit/>
          </a:bodyPr>
          <a:lstStyle/>
          <a:p>
            <a:pPr>
              <a:lnSpc>
                <a:spcPct val="110000"/>
              </a:lnSpc>
            </a:pPr>
            <a:r>
              <a:rPr lang="en-US" dirty="0"/>
              <a:t>Granular Framework for Context Committing Security</a:t>
            </a:r>
            <a:br>
              <a:rPr lang="en-US" dirty="0"/>
            </a:br>
            <a:endParaRPr lang="en-US" b="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B726FE-650A-7F4E-8842-9C2F94A57CE4}"/>
                  </a:ext>
                </a:extLst>
              </p:cNvPr>
              <p:cNvSpPr txBox="1"/>
              <p:nvPr/>
            </p:nvSpPr>
            <p:spPr>
              <a:xfrm>
                <a:off x="671907" y="1847110"/>
                <a:ext cx="6387920" cy="2645853"/>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8" name="TextBox 7">
                <a:extLst>
                  <a:ext uri="{FF2B5EF4-FFF2-40B4-BE49-F238E27FC236}">
                    <a16:creationId xmlns:a16="http://schemas.microsoft.com/office/drawing/2014/main" id="{63B726FE-650A-7F4E-8842-9C2F94A57CE4}"/>
                  </a:ext>
                </a:extLst>
              </p:cNvPr>
              <p:cNvSpPr txBox="1">
                <a:spLocks noRot="1" noChangeAspect="1" noMove="1" noResize="1" noEditPoints="1" noAdjustHandles="1" noChangeArrowheads="1" noChangeShapeType="1" noTextEdit="1"/>
              </p:cNvSpPr>
              <p:nvPr/>
            </p:nvSpPr>
            <p:spPr>
              <a:xfrm>
                <a:off x="671907" y="1847110"/>
                <a:ext cx="6387920" cy="2645853"/>
              </a:xfrm>
              <a:prstGeom prst="rect">
                <a:avLst/>
              </a:prstGeom>
              <a:blipFill>
                <a:blip r:embed="rId4"/>
                <a:stretch>
                  <a:fillRect l="-1389" t="-478" b="-239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7032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10DBDF-D986-8E77-C73B-5B49D0A745BB}"/>
                  </a:ext>
                </a:extLst>
              </p:cNvPr>
              <p:cNvSpPr txBox="1"/>
              <p:nvPr/>
            </p:nvSpPr>
            <p:spPr>
              <a:xfrm>
                <a:off x="671907" y="1847110"/>
                <a:ext cx="6387920" cy="343645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13" name="TextBox 12">
                <a:extLst>
                  <a:ext uri="{FF2B5EF4-FFF2-40B4-BE49-F238E27FC236}">
                    <a16:creationId xmlns:a16="http://schemas.microsoft.com/office/drawing/2014/main" id="{E710DBDF-D986-8E77-C73B-5B49D0A745BB}"/>
                  </a:ext>
                </a:extLst>
              </p:cNvPr>
              <p:cNvSpPr txBox="1">
                <a:spLocks noRot="1" noChangeAspect="1" noMove="1" noResize="1" noEditPoints="1" noAdjustHandles="1" noChangeArrowheads="1" noChangeShapeType="1" noTextEdit="1"/>
              </p:cNvSpPr>
              <p:nvPr/>
            </p:nvSpPr>
            <p:spPr>
              <a:xfrm>
                <a:off x="671907" y="1847110"/>
                <a:ext cx="6387920" cy="3436454"/>
              </a:xfrm>
              <a:prstGeom prst="rect">
                <a:avLst/>
              </a:prstGeom>
              <a:blipFill>
                <a:blip r:embed="rId4"/>
                <a:stretch>
                  <a:fillRect l="-1389" t="-368" b="-257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a:t>Granular Framework for Context Committing Security</a:t>
            </a:r>
            <a:br>
              <a:rPr lang="en-US"/>
            </a:br>
            <a:r>
              <a:rPr lang="en-US" b="0"/>
              <a:t>Step 1: Arbitrary Predicates</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13</a:t>
            </a:fld>
            <a:endParaRPr lang="en-CA"/>
          </a:p>
        </p:txBody>
      </p:sp>
    </p:spTree>
    <p:custDataLst>
      <p:tags r:id="rId1"/>
    </p:custDataLst>
    <p:extLst>
      <p:ext uri="{BB962C8B-B14F-4D97-AF65-F5344CB8AC3E}">
        <p14:creationId xmlns:p14="http://schemas.microsoft.com/office/powerpoint/2010/main" val="137593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10DBDF-D986-8E77-C73B-5B49D0A745BB}"/>
                  </a:ext>
                </a:extLst>
              </p:cNvPr>
              <p:cNvSpPr txBox="1"/>
              <p:nvPr/>
            </p:nvSpPr>
            <p:spPr>
              <a:xfrm>
                <a:off x="671907" y="1847110"/>
                <a:ext cx="6387920" cy="343645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13" name="TextBox 12">
                <a:extLst>
                  <a:ext uri="{FF2B5EF4-FFF2-40B4-BE49-F238E27FC236}">
                    <a16:creationId xmlns:a16="http://schemas.microsoft.com/office/drawing/2014/main" id="{E710DBDF-D986-8E77-C73B-5B49D0A745BB}"/>
                  </a:ext>
                </a:extLst>
              </p:cNvPr>
              <p:cNvSpPr txBox="1">
                <a:spLocks noRot="1" noChangeAspect="1" noMove="1" noResize="1" noEditPoints="1" noAdjustHandles="1" noChangeArrowheads="1" noChangeShapeType="1" noTextEdit="1"/>
              </p:cNvSpPr>
              <p:nvPr/>
            </p:nvSpPr>
            <p:spPr>
              <a:xfrm>
                <a:off x="671907" y="1847110"/>
                <a:ext cx="6387920" cy="3436454"/>
              </a:xfrm>
              <a:prstGeom prst="rect">
                <a:avLst/>
              </a:prstGeom>
              <a:blipFill>
                <a:blip r:embed="rId4"/>
                <a:stretch>
                  <a:fillRect l="-1389" t="-368" b="-257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a:t>Granular Framework for Context Committing Security</a:t>
            </a:r>
            <a:br>
              <a:rPr lang="en-US"/>
            </a:br>
            <a:r>
              <a:rPr lang="en-US" b="0"/>
              <a:t>Step 1: Arbitrary Predicates</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14</a:t>
            </a:fld>
            <a:endParaRPr lang="en-CA"/>
          </a:p>
        </p:txBody>
      </p:sp>
      <p:graphicFrame>
        <p:nvGraphicFramePr>
          <p:cNvPr id="4" name="Table 5">
            <a:extLst>
              <a:ext uri="{FF2B5EF4-FFF2-40B4-BE49-F238E27FC236}">
                <a16:creationId xmlns:a16="http://schemas.microsoft.com/office/drawing/2014/main" id="{E9B5E7FF-57BF-B091-820A-A98BDC879DF0}"/>
              </a:ext>
            </a:extLst>
          </p:cNvPr>
          <p:cNvGraphicFramePr>
            <a:graphicFrameLocks noGrp="1"/>
          </p:cNvGraphicFramePr>
          <p:nvPr>
            <p:extLst>
              <p:ext uri="{D42A27DB-BD31-4B8C-83A1-F6EECF244321}">
                <p14:modId xmlns:p14="http://schemas.microsoft.com/office/powerpoint/2010/main" val="643754248"/>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Tree>
    <p:custDataLst>
      <p:tags r:id="rId1"/>
    </p:custDataLst>
    <p:extLst>
      <p:ext uri="{BB962C8B-B14F-4D97-AF65-F5344CB8AC3E}">
        <p14:creationId xmlns:p14="http://schemas.microsoft.com/office/powerpoint/2010/main" val="251003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10DBDF-D986-8E77-C73B-5B49D0A745BB}"/>
                  </a:ext>
                </a:extLst>
              </p:cNvPr>
              <p:cNvSpPr txBox="1"/>
              <p:nvPr/>
            </p:nvSpPr>
            <p:spPr>
              <a:xfrm>
                <a:off x="671907" y="1847110"/>
                <a:ext cx="6387920" cy="343645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13" name="TextBox 12">
                <a:extLst>
                  <a:ext uri="{FF2B5EF4-FFF2-40B4-BE49-F238E27FC236}">
                    <a16:creationId xmlns:a16="http://schemas.microsoft.com/office/drawing/2014/main" id="{E710DBDF-D986-8E77-C73B-5B49D0A745BB}"/>
                  </a:ext>
                </a:extLst>
              </p:cNvPr>
              <p:cNvSpPr txBox="1">
                <a:spLocks noRot="1" noChangeAspect="1" noMove="1" noResize="1" noEditPoints="1" noAdjustHandles="1" noChangeArrowheads="1" noChangeShapeType="1" noTextEdit="1"/>
              </p:cNvSpPr>
              <p:nvPr/>
            </p:nvSpPr>
            <p:spPr>
              <a:xfrm>
                <a:off x="671907" y="1847110"/>
                <a:ext cx="6387920" cy="3436454"/>
              </a:xfrm>
              <a:prstGeom prst="rect">
                <a:avLst/>
              </a:prstGeom>
              <a:blipFill>
                <a:blip r:embed="rId4"/>
                <a:stretch>
                  <a:fillRect l="-1389" t="-368" b="-257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a:t>Granular Framework for Context Committing Security</a:t>
            </a:r>
            <a:br>
              <a:rPr lang="en-US"/>
            </a:br>
            <a:r>
              <a:rPr lang="en-US" b="0"/>
              <a:t>Step 1: Arbitrary Predicates</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15</a:t>
            </a:fld>
            <a:endParaRPr lang="en-CA"/>
          </a:p>
        </p:txBody>
      </p:sp>
      <p:graphicFrame>
        <p:nvGraphicFramePr>
          <p:cNvPr id="4" name="Table 5">
            <a:extLst>
              <a:ext uri="{FF2B5EF4-FFF2-40B4-BE49-F238E27FC236}">
                <a16:creationId xmlns:a16="http://schemas.microsoft.com/office/drawing/2014/main" id="{D3646126-2FD0-F858-3946-0D04216EF8D9}"/>
              </a:ext>
            </a:extLst>
          </p:cNvPr>
          <p:cNvGraphicFramePr>
            <a:graphicFrameLocks noGrp="1"/>
          </p:cNvGraphicFramePr>
          <p:nvPr>
            <p:extLst>
              <p:ext uri="{D42A27DB-BD31-4B8C-83A1-F6EECF244321}">
                <p14:modId xmlns:p14="http://schemas.microsoft.com/office/powerpoint/2010/main" val="746228710"/>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5" name="Rectangle 4">
            <a:extLst>
              <a:ext uri="{FF2B5EF4-FFF2-40B4-BE49-F238E27FC236}">
                <a16:creationId xmlns:a16="http://schemas.microsoft.com/office/drawing/2014/main" id="{9B449AB9-A965-0C1C-22C7-70724208F981}"/>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Tree>
    <p:custDataLst>
      <p:tags r:id="rId1"/>
    </p:custDataLst>
    <p:extLst>
      <p:ext uri="{BB962C8B-B14F-4D97-AF65-F5344CB8AC3E}">
        <p14:creationId xmlns:p14="http://schemas.microsoft.com/office/powerpoint/2010/main" val="250002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10DBDF-D986-8E77-C73B-5B49D0A745BB}"/>
                  </a:ext>
                </a:extLst>
              </p:cNvPr>
              <p:cNvSpPr txBox="1"/>
              <p:nvPr/>
            </p:nvSpPr>
            <p:spPr>
              <a:xfrm>
                <a:off x="671907" y="1847110"/>
                <a:ext cx="6387920" cy="343645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13" name="TextBox 12">
                <a:extLst>
                  <a:ext uri="{FF2B5EF4-FFF2-40B4-BE49-F238E27FC236}">
                    <a16:creationId xmlns:a16="http://schemas.microsoft.com/office/drawing/2014/main" id="{E710DBDF-D986-8E77-C73B-5B49D0A745BB}"/>
                  </a:ext>
                </a:extLst>
              </p:cNvPr>
              <p:cNvSpPr txBox="1">
                <a:spLocks noRot="1" noChangeAspect="1" noMove="1" noResize="1" noEditPoints="1" noAdjustHandles="1" noChangeArrowheads="1" noChangeShapeType="1" noTextEdit="1"/>
              </p:cNvSpPr>
              <p:nvPr/>
            </p:nvSpPr>
            <p:spPr>
              <a:xfrm>
                <a:off x="671907" y="1847110"/>
                <a:ext cx="6387920" cy="3436454"/>
              </a:xfrm>
              <a:prstGeom prst="rect">
                <a:avLst/>
              </a:prstGeom>
              <a:blipFill>
                <a:blip r:embed="rId4"/>
                <a:stretch>
                  <a:fillRect l="-1389" t="-368" b="-257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a:t>Granular Framework for Context Committing Security</a:t>
            </a:r>
            <a:br>
              <a:rPr lang="en-US"/>
            </a:br>
            <a:r>
              <a:rPr lang="en-US" b="0"/>
              <a:t>Step 1: Arbitrary Predicates</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16</a:t>
            </a:fld>
            <a:endParaRPr lang="en-CA"/>
          </a:p>
        </p:txBody>
      </p:sp>
      <p:graphicFrame>
        <p:nvGraphicFramePr>
          <p:cNvPr id="6" name="Table 5">
            <a:extLst>
              <a:ext uri="{FF2B5EF4-FFF2-40B4-BE49-F238E27FC236}">
                <a16:creationId xmlns:a16="http://schemas.microsoft.com/office/drawing/2014/main" id="{63EC3354-9036-DE3A-8502-2A0D1D72EE2F}"/>
              </a:ext>
            </a:extLst>
          </p:cNvPr>
          <p:cNvGraphicFramePr>
            <a:graphicFrameLocks noGrp="1"/>
          </p:cNvGraphicFramePr>
          <p:nvPr>
            <p:extLst>
              <p:ext uri="{D42A27DB-BD31-4B8C-83A1-F6EECF244321}">
                <p14:modId xmlns:p14="http://schemas.microsoft.com/office/powerpoint/2010/main" val="3014356584"/>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K</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K</a:t>
                      </a:r>
                      <a:r>
                        <a:rPr lang="en-CA" sz="1800" b="1" baseline="-25000" dirty="0">
                          <a:solidFill>
                            <a:srgbClr val="F66060"/>
                          </a:solidFill>
                        </a:rPr>
                        <a:t>2</a:t>
                      </a:r>
                      <a:r>
                        <a:rPr lang="en-US" sz="1800" b="0" dirty="0"/>
                        <a:t>  ∧ (</a:t>
                      </a:r>
                      <a:r>
                        <a:rPr lang="en-US" sz="1800" b="1" dirty="0">
                          <a:solidFill>
                            <a:srgbClr val="F66060"/>
                          </a:solidFill>
                        </a:rPr>
                        <a:t>N</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N</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N</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N</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A</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A</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7" name="Rectangle 6">
            <a:extLst>
              <a:ext uri="{FF2B5EF4-FFF2-40B4-BE49-F238E27FC236}">
                <a16:creationId xmlns:a16="http://schemas.microsoft.com/office/drawing/2014/main" id="{2FB2EA9B-53DB-6268-C75A-EF013515F6D0}"/>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
        <p:nvSpPr>
          <p:cNvPr id="9" name="Rectangle 8">
            <a:extLst>
              <a:ext uri="{FF2B5EF4-FFF2-40B4-BE49-F238E27FC236}">
                <a16:creationId xmlns:a16="http://schemas.microsoft.com/office/drawing/2014/main" id="{8ECAD6C3-AA61-83AD-1D38-F31BE976C03C}"/>
              </a:ext>
            </a:extLst>
          </p:cNvPr>
          <p:cNvSpPr/>
          <p:nvPr/>
        </p:nvSpPr>
        <p:spPr>
          <a:xfrm rot="-5400000">
            <a:off x="6652612" y="5233549"/>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Restrictive</a:t>
            </a:r>
          </a:p>
        </p:txBody>
      </p:sp>
    </p:spTree>
    <p:custDataLst>
      <p:tags r:id="rId1"/>
    </p:custDataLst>
    <p:extLst>
      <p:ext uri="{BB962C8B-B14F-4D97-AF65-F5344CB8AC3E}">
        <p14:creationId xmlns:p14="http://schemas.microsoft.com/office/powerpoint/2010/main" val="2104150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A13BC7B-338A-9826-12D8-6FC224DEB74B}"/>
                  </a:ext>
                </a:extLst>
              </p:cNvPr>
              <p:cNvSpPr txBox="1"/>
              <p:nvPr/>
            </p:nvSpPr>
            <p:spPr>
              <a:xfrm>
                <a:off x="671906" y="1847110"/>
                <a:ext cx="6963333" cy="4294381"/>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given</a:t>
                </a:r>
                <a:endParaRPr lang="en-US" sz="2400" dirty="0">
                  <a:solidFill>
                    <a:schemeClr val="tx1">
                      <a:lumMod val="75000"/>
                      <a:lumOff val="25000"/>
                    </a:schemeClr>
                  </a:solidFill>
                  <a:highlight>
                    <a:srgbClr val="C0C0C0"/>
                  </a:highlight>
                </a:endParaRPr>
              </a:p>
              <a:p>
                <a:pPr>
                  <a:lnSpc>
                    <a:spcPct val="114000"/>
                  </a:lnSpc>
                </a:pPr>
                <a:r>
                  <a:rPr lang="en-CA" sz="2400" b="1" i="0" u="none" strike="noStrike" dirty="0">
                    <a:solidFill>
                      <a:schemeClr val="accent4"/>
                    </a:solidFill>
                    <a:effectLst/>
                  </a:rPr>
                  <a:t>	K</a:t>
                </a:r>
                <a:r>
                  <a:rPr lang="en-CA" sz="2400" b="1" baseline="-25000" dirty="0">
                    <a:solidFill>
                      <a:schemeClr val="accent4"/>
                    </a:solidFill>
                  </a:rPr>
                  <a:t>1</a:t>
                </a:r>
                <a:r>
                  <a:rPr lang="en-CA" sz="2400" b="1" dirty="0">
                    <a:solidFill>
                      <a:schemeClr val="accent4"/>
                    </a:solidFill>
                  </a:rPr>
                  <a:t>, </a:t>
                </a:r>
                <a:r>
                  <a:rPr lang="en-CA" sz="2400" b="1" i="0" u="none" strike="noStrike" dirty="0">
                    <a:solidFill>
                      <a:schemeClr val="accent4"/>
                    </a:solidFill>
                    <a:effectLst/>
                  </a:rPr>
                  <a:t>K</a:t>
                </a:r>
                <a:r>
                  <a:rPr lang="en-CA" sz="2400" b="1" i="0" u="none" strike="noStrike" baseline="-25000" dirty="0">
                    <a:solidFill>
                      <a:schemeClr val="accent4"/>
                    </a:solidFill>
                    <a:effectLst/>
                  </a:rPr>
                  <a:t>2 </a:t>
                </a:r>
                <a14:m>
                  <m:oMath xmlns:m="http://schemas.openxmlformats.org/officeDocument/2006/math">
                    <m:r>
                      <a:rPr lang="en-US" sz="2400" b="1" i="1">
                        <a:solidFill>
                          <a:schemeClr val="accent4"/>
                        </a:solidFill>
                        <a:latin typeface="Cambria Math" panose="02040503050406030204" pitchFamily="18" charset="0"/>
                      </a:rPr>
                      <m:t>←</m:t>
                    </m:r>
                    <m:sSup>
                      <m:sSupPr>
                        <m:ctrlPr>
                          <a:rPr lang="en-US" sz="2400" b="1" i="1">
                            <a:solidFill>
                              <a:schemeClr val="accent4"/>
                            </a:solidFill>
                            <a:latin typeface="Cambria Math" panose="02040503050406030204" pitchFamily="18" charset="0"/>
                          </a:rPr>
                        </m:ctrlPr>
                      </m:sSupPr>
                      <m:e>
                        <m:r>
                          <a:rPr lang="en-US" sz="2400" b="1" i="1" smtClean="0">
                            <a:solidFill>
                              <a:schemeClr val="accent4"/>
                            </a:solidFill>
                            <a:latin typeface="Cambria Math" panose="02040503050406030204" pitchFamily="18" charset="0"/>
                          </a:rPr>
                          <m:t>   </m:t>
                        </m:r>
                        <m:d>
                          <m:dPr>
                            <m:begChr m:val="{"/>
                            <m:endChr m:val="}"/>
                            <m:ctrlPr>
                              <a:rPr lang="en-US" sz="2400" b="1" i="1">
                                <a:solidFill>
                                  <a:schemeClr val="accent4"/>
                                </a:solidFill>
                                <a:latin typeface="Cambria Math" panose="02040503050406030204" pitchFamily="18" charset="0"/>
                              </a:rPr>
                            </m:ctrlPr>
                          </m:dPr>
                          <m:e>
                            <m:r>
                              <a:rPr lang="en-US" sz="2400" b="1" i="1">
                                <a:solidFill>
                                  <a:schemeClr val="accent4"/>
                                </a:solidFill>
                                <a:latin typeface="Cambria Math" panose="02040503050406030204" pitchFamily="18" charset="0"/>
                              </a:rPr>
                              <m:t>𝟎</m:t>
                            </m:r>
                            <m:r>
                              <a:rPr lang="en-US" sz="2400" b="1" i="1">
                                <a:solidFill>
                                  <a:schemeClr val="accent4"/>
                                </a:solidFill>
                                <a:latin typeface="Cambria Math" panose="02040503050406030204" pitchFamily="18" charset="0"/>
                              </a:rPr>
                              <m:t>,</m:t>
                            </m:r>
                            <m:r>
                              <a:rPr lang="en-US" sz="2400" b="1" i="1">
                                <a:solidFill>
                                  <a:schemeClr val="accent4"/>
                                </a:solidFill>
                                <a:latin typeface="Cambria Math" panose="02040503050406030204" pitchFamily="18" charset="0"/>
                              </a:rPr>
                              <m:t>𝟏</m:t>
                            </m:r>
                          </m:e>
                        </m:d>
                      </m:e>
                      <m:sup>
                        <m:r>
                          <a:rPr lang="en-US" sz="2400" b="1" i="1">
                            <a:solidFill>
                              <a:schemeClr val="accent4"/>
                            </a:solidFill>
                            <a:latin typeface="Cambria Math" panose="02040503050406030204" pitchFamily="18" charset="0"/>
                          </a:rPr>
                          <m:t>𝒌</m:t>
                        </m:r>
                      </m:sup>
                    </m:sSup>
                    <m:r>
                      <a:rPr lang="en-US" sz="2400" b="1" i="1">
                        <a:solidFill>
                          <a:schemeClr val="accent4"/>
                        </a:solidFill>
                        <a:latin typeface="Cambria Math" panose="02040503050406030204" pitchFamily="18" charset="0"/>
                      </a:rPr>
                      <m:t> </m:t>
                    </m:r>
                    <m:r>
                      <a:rPr lang="en-US" sz="2400" b="0" i="0" smtClean="0">
                        <a:solidFill>
                          <a:schemeClr val="accent4"/>
                        </a:solidFill>
                        <a:latin typeface="Cambria Math" panose="02040503050406030204" pitchFamily="18" charset="0"/>
                      </a:rPr>
                      <m:t>   </m:t>
                    </m:r>
                  </m:oMath>
                </a14:m>
                <a:r>
                  <a:rPr lang="en-CA" sz="2400" dirty="0"/>
                  <a:t>      [target selection]</a:t>
                </a:r>
                <a:endParaRPr lang="en-US" sz="2400" dirty="0"/>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chemeClr val="accent4"/>
                    </a:solidFill>
                    <a:effectLst/>
                  </a:rPr>
                  <a:t>K</a:t>
                </a:r>
                <a:r>
                  <a:rPr lang="en-CA" sz="2400" b="1" baseline="-25000" dirty="0">
                    <a:solidFill>
                      <a:schemeClr val="accent4"/>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chemeClr val="accent4"/>
                    </a:solidFill>
                  </a:rPr>
                  <a:t>K</a:t>
                </a:r>
                <a:r>
                  <a:rPr lang="en-CA" sz="2400" b="1" baseline="-25000" dirty="0">
                    <a:solidFill>
                      <a:schemeClr val="accent4"/>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chemeClr val="accent4"/>
                    </a:solidFill>
                    <a:effectLst/>
                  </a:rPr>
                  <a:t>K</a:t>
                </a:r>
                <a:r>
                  <a:rPr lang="en-CA" sz="2400" b="1" baseline="-25000" dirty="0">
                    <a:solidFill>
                      <a:schemeClr val="accent4"/>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chemeClr val="accent4"/>
                    </a:solidFill>
                  </a:rPr>
                  <a:t>K</a:t>
                </a:r>
                <a:r>
                  <a:rPr lang="en-CA" sz="2400" b="1" baseline="-25000" dirty="0">
                    <a:solidFill>
                      <a:schemeClr val="accent4"/>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chemeClr val="accent4"/>
                    </a:solidFill>
                    <a:effectLst/>
                  </a:rPr>
                  <a:t>K</a:t>
                </a:r>
                <a:r>
                  <a:rPr lang="en-CA" sz="2400" b="1" i="0" u="none" strike="noStrike" baseline="-25000" dirty="0">
                    <a:solidFill>
                      <a:schemeClr val="accent4"/>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chemeClr val="accent4"/>
                    </a:solidFill>
                    <a:effectLst/>
                  </a:rPr>
                  <a:t>K</a:t>
                </a:r>
                <a:r>
                  <a:rPr lang="en-CA" sz="2400" b="1" i="0" u="none" strike="noStrike" baseline="-25000" dirty="0">
                    <a:solidFill>
                      <a:schemeClr val="accent4"/>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p:sp>
            <p:nvSpPr>
              <p:cNvPr id="6" name="TextBox 5">
                <a:extLst>
                  <a:ext uri="{FF2B5EF4-FFF2-40B4-BE49-F238E27FC236}">
                    <a16:creationId xmlns:a16="http://schemas.microsoft.com/office/drawing/2014/main" id="{AA13BC7B-338A-9826-12D8-6FC224DEB74B}"/>
                  </a:ext>
                </a:extLst>
              </p:cNvPr>
              <p:cNvSpPr txBox="1">
                <a:spLocks noRot="1" noChangeAspect="1" noMove="1" noResize="1" noEditPoints="1" noAdjustHandles="1" noChangeArrowheads="1" noChangeShapeType="1" noTextEdit="1"/>
              </p:cNvSpPr>
              <p:nvPr/>
            </p:nvSpPr>
            <p:spPr>
              <a:xfrm>
                <a:off x="671906" y="1847110"/>
                <a:ext cx="6963333" cy="4294381"/>
              </a:xfrm>
              <a:prstGeom prst="rect">
                <a:avLst/>
              </a:prstGeom>
              <a:blipFill>
                <a:blip r:embed="rId4"/>
                <a:stretch>
                  <a:fillRect l="-1275" t="-295" b="-206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dirty="0"/>
              <a:t>Granular Framework for Context Committing Security</a:t>
            </a:r>
            <a:br>
              <a:rPr lang="en-US" dirty="0"/>
            </a:br>
            <a:r>
              <a:rPr lang="en-US" b="0" dirty="0"/>
              <a:t>Step 2: Target Selection</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17</a:t>
            </a:fld>
            <a:endParaRPr lang="en-CA"/>
          </a:p>
        </p:txBody>
      </p:sp>
      <p:sp>
        <p:nvSpPr>
          <p:cNvPr id="7" name="TextBox 6">
            <a:extLst>
              <a:ext uri="{FF2B5EF4-FFF2-40B4-BE49-F238E27FC236}">
                <a16:creationId xmlns:a16="http://schemas.microsoft.com/office/drawing/2014/main" id="{BAA47998-5B50-2556-5037-640571B6D9BB}"/>
              </a:ext>
            </a:extLst>
          </p:cNvPr>
          <p:cNvSpPr txBox="1"/>
          <p:nvPr/>
        </p:nvSpPr>
        <p:spPr>
          <a:xfrm>
            <a:off x="2133600" y="2377211"/>
            <a:ext cx="288862" cy="338554"/>
          </a:xfrm>
          <a:prstGeom prst="rect">
            <a:avLst/>
          </a:prstGeom>
          <a:noFill/>
        </p:spPr>
        <p:txBody>
          <a:bodyPr wrap="none" rtlCol="0">
            <a:spAutoFit/>
          </a:bodyPr>
          <a:lstStyle/>
          <a:p>
            <a:r>
              <a:rPr lang="en-US" sz="1600" dirty="0">
                <a:solidFill>
                  <a:schemeClr val="accent4"/>
                </a:solidFill>
              </a:rPr>
              <a:t>$</a:t>
            </a:r>
          </a:p>
        </p:txBody>
      </p:sp>
      <p:sp>
        <p:nvSpPr>
          <p:cNvPr id="8" name="Rectangle 7">
            <a:extLst>
              <a:ext uri="{FF2B5EF4-FFF2-40B4-BE49-F238E27FC236}">
                <a16:creationId xmlns:a16="http://schemas.microsoft.com/office/drawing/2014/main" id="{9FC855CF-C860-60A2-2FA2-827E996919DD}"/>
              </a:ext>
            </a:extLst>
          </p:cNvPr>
          <p:cNvSpPr/>
          <p:nvPr/>
        </p:nvSpPr>
        <p:spPr>
          <a:xfrm>
            <a:off x="1134498" y="2255521"/>
            <a:ext cx="5083422"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5">
            <a:extLst>
              <a:ext uri="{FF2B5EF4-FFF2-40B4-BE49-F238E27FC236}">
                <a16:creationId xmlns:a16="http://schemas.microsoft.com/office/drawing/2014/main" id="{F30EC5D3-9D1D-A274-07D4-4AAE337FDB3B}"/>
              </a:ext>
            </a:extLst>
          </p:cNvPr>
          <p:cNvGraphicFramePr>
            <a:graphicFrameLocks noGrp="1"/>
          </p:cNvGraphicFramePr>
          <p:nvPr>
            <p:extLst>
              <p:ext uri="{D42A27DB-BD31-4B8C-83A1-F6EECF244321}">
                <p14:modId xmlns:p14="http://schemas.microsoft.com/office/powerpoint/2010/main" val="2112799081"/>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K</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K</a:t>
                      </a:r>
                      <a:r>
                        <a:rPr lang="en-CA" sz="1800" b="1" baseline="-25000" dirty="0">
                          <a:solidFill>
                            <a:srgbClr val="F66060"/>
                          </a:solidFill>
                        </a:rPr>
                        <a:t>2</a:t>
                      </a:r>
                      <a:r>
                        <a:rPr lang="en-US" sz="1800" b="0" dirty="0"/>
                        <a:t>  ∧ (</a:t>
                      </a:r>
                      <a:r>
                        <a:rPr lang="en-US" sz="1800" b="1" dirty="0">
                          <a:solidFill>
                            <a:srgbClr val="F66060"/>
                          </a:solidFill>
                        </a:rPr>
                        <a:t>N</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N</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N</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N</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A</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A</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9" name="Rectangle 8">
            <a:extLst>
              <a:ext uri="{FF2B5EF4-FFF2-40B4-BE49-F238E27FC236}">
                <a16:creationId xmlns:a16="http://schemas.microsoft.com/office/drawing/2014/main" id="{66C96882-E2B0-5616-915A-769FDDBFC38F}"/>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
        <p:nvSpPr>
          <p:cNvPr id="10" name="Rectangle 9">
            <a:extLst>
              <a:ext uri="{FF2B5EF4-FFF2-40B4-BE49-F238E27FC236}">
                <a16:creationId xmlns:a16="http://schemas.microsoft.com/office/drawing/2014/main" id="{A3759CAB-C559-0F28-D4F9-74290EC17AAE}"/>
              </a:ext>
            </a:extLst>
          </p:cNvPr>
          <p:cNvSpPr/>
          <p:nvPr/>
        </p:nvSpPr>
        <p:spPr>
          <a:xfrm rot="-5400000">
            <a:off x="6652612" y="5233549"/>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Restrictive</a:t>
            </a:r>
          </a:p>
        </p:txBody>
      </p:sp>
    </p:spTree>
    <p:custDataLst>
      <p:tags r:id="rId1"/>
    </p:custDataLst>
    <p:extLst>
      <p:ext uri="{BB962C8B-B14F-4D97-AF65-F5344CB8AC3E}">
        <p14:creationId xmlns:p14="http://schemas.microsoft.com/office/powerpoint/2010/main" val="4049747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13BC7B-338A-9826-12D8-6FC224DEB74B}"/>
                  </a:ext>
                </a:extLst>
              </p:cNvPr>
              <p:cNvSpPr txBox="1"/>
              <p:nvPr/>
            </p:nvSpPr>
            <p:spPr>
              <a:xfrm>
                <a:off x="671907" y="1690688"/>
                <a:ext cx="6598465" cy="512050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given</a:t>
                </a:r>
              </a:p>
              <a:p>
                <a:pPr>
                  <a:lnSpc>
                    <a:spcPct val="114000"/>
                  </a:lnSpc>
                </a:pPr>
                <a:r>
                  <a:rPr lang="en-CA" sz="2400" b="1" i="0" u="none" strike="noStrike" dirty="0">
                    <a:solidFill>
                      <a:schemeClr val="accent4"/>
                    </a:solidFill>
                    <a:effectLst/>
                  </a:rPr>
                  <a:t>	C</a:t>
                </a:r>
                <a14:m>
                  <m:oMath xmlns:m="http://schemas.openxmlformats.org/officeDocument/2006/math">
                    <m:r>
                      <a:rPr lang="en-US" sz="2400" b="1" i="0" u="none" strike="noStrike" smtClean="0">
                        <a:solidFill>
                          <a:schemeClr val="accent4"/>
                        </a:solidFill>
                        <a:effectLst/>
                        <a:latin typeface="Cambria Math" panose="02040503050406030204" pitchFamily="18" charset="0"/>
                      </a:rPr>
                      <m:t> </m:t>
                    </m:r>
                    <m:r>
                      <a:rPr lang="en-US" sz="2400" b="1" i="1" u="none" strike="noStrike" smtClean="0">
                        <a:solidFill>
                          <a:schemeClr val="tx1"/>
                        </a:solidFill>
                        <a:effectLst/>
                        <a:latin typeface="Cambria Math" panose="02040503050406030204" pitchFamily="18" charset="0"/>
                      </a:rPr>
                      <m:t>←</m:t>
                    </m:r>
                  </m:oMath>
                </a14:m>
                <a:r>
                  <a:rPr lang="en-CA" sz="2400" dirty="0">
                    <a:solidFill>
                      <a:schemeClr val="accent4"/>
                    </a:solidFill>
                  </a:rPr>
                  <a:t> </a:t>
                </a:r>
                <a:r>
                  <a:rPr lang="en-CA" sz="2400" dirty="0" err="1"/>
                  <a:t>AEAD.Enc</a:t>
                </a:r>
                <a:r>
                  <a:rPr lang="en-CA" sz="2400" dirty="0"/>
                  <a:t>(K</a:t>
                </a:r>
                <a:r>
                  <a:rPr lang="en-CA" sz="2400" baseline="-25000" dirty="0"/>
                  <a:t>1</a:t>
                </a:r>
                <a:r>
                  <a:rPr lang="en-CA" sz="2400" dirty="0"/>
                  <a:t>, N</a:t>
                </a:r>
                <a:r>
                  <a:rPr lang="en-CA" sz="2400" baseline="-25000" dirty="0"/>
                  <a:t>1</a:t>
                </a:r>
                <a:r>
                  <a:rPr lang="en-CA" sz="2400" dirty="0"/>
                  <a:t>, A</a:t>
                </a:r>
                <a:r>
                  <a:rPr lang="en-CA" sz="2400" baseline="-25000" dirty="0"/>
                  <a:t>1</a:t>
                </a:r>
                <a:r>
                  <a:rPr lang="en-CA" sz="2400" dirty="0"/>
                  <a:t>, M</a:t>
                </a:r>
                <a:r>
                  <a:rPr lang="en-CA" sz="2400" baseline="-25000" dirty="0"/>
                  <a:t>1</a:t>
                </a:r>
                <a:r>
                  <a:rPr lang="en-CA" sz="2400" dirty="0"/>
                  <a:t>)   [target selection]</a:t>
                </a:r>
              </a:p>
              <a:p>
                <a:pPr>
                  <a:lnSpc>
                    <a:spcPct val="114000"/>
                  </a:lnSpc>
                </a:pPr>
                <a:r>
                  <a:rPr lang="en-CA" sz="2400" dirty="0"/>
                  <a:t>and not given</a:t>
                </a:r>
              </a:p>
              <a:p>
                <a:pPr>
                  <a:lnSpc>
                    <a:spcPct val="114000"/>
                  </a:lnSpc>
                </a:pPr>
                <a:r>
                  <a:rPr lang="en-US" sz="2400" dirty="0"/>
                  <a:t>	</a:t>
                </a:r>
                <a:r>
                  <a:rPr lang="en-CA" sz="2400" b="1" dirty="0">
                    <a:solidFill>
                      <a:schemeClr val="accent4"/>
                    </a:solidFill>
                  </a:rPr>
                  <a:t> </a:t>
                </a:r>
                <a:r>
                  <a:rPr lang="en-CA" sz="2400" b="1" dirty="0">
                    <a:solidFill>
                      <a:srgbClr val="7030A0"/>
                    </a:solidFill>
                  </a:rPr>
                  <a:t>K</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N</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A</a:t>
                </a:r>
                <a:r>
                  <a:rPr lang="en-CA" sz="2400" b="1" baseline="-25000" dirty="0">
                    <a:solidFill>
                      <a:srgbClr val="7030A0"/>
                    </a:solidFill>
                  </a:rPr>
                  <a:t>1</a:t>
                </a:r>
                <a:r>
                  <a:rPr lang="en-CA" sz="2400" b="1" baseline="-25000" dirty="0">
                    <a:solidFill>
                      <a:schemeClr val="accent4"/>
                    </a:solidFill>
                  </a:rPr>
                  <a:t> </a:t>
                </a:r>
                <a:r>
                  <a:rPr lang="en-CA" sz="2400" dirty="0">
                    <a:solidFill>
                      <a:schemeClr val="tx1">
                        <a:lumMod val="50000"/>
                        <a:lumOff val="50000"/>
                      </a:schemeClr>
                    </a:solidFill>
                  </a:rPr>
                  <a:t>				               </a:t>
                </a:r>
                <a:r>
                  <a:rPr lang="en-CA" sz="2400" dirty="0"/>
                  <a:t>[target hiding]</a:t>
                </a:r>
                <a:endParaRPr lang="en-US" sz="2400" dirty="0"/>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endParaRPr lang="en-US" sz="2400" dirty="0">
                  <a:solidFill>
                    <a:schemeClr val="accent4"/>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baseline="-25000" dirty="0">
                    <a:solidFill>
                      <a:srgbClr val="7030A0"/>
                    </a:solidFill>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i="0" u="none" strike="noStrike" baseline="-25000" dirty="0">
                    <a:solidFill>
                      <a:srgbClr val="7030A0"/>
                    </a:solidFill>
                    <a:effectLst/>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6" name="TextBox 5">
                <a:extLst>
                  <a:ext uri="{FF2B5EF4-FFF2-40B4-BE49-F238E27FC236}">
                    <a16:creationId xmlns:a16="http://schemas.microsoft.com/office/drawing/2014/main" id="{AA13BC7B-338A-9826-12D8-6FC224DEB74B}"/>
                  </a:ext>
                </a:extLst>
              </p:cNvPr>
              <p:cNvSpPr txBox="1">
                <a:spLocks noRot="1" noChangeAspect="1" noMove="1" noResize="1" noEditPoints="1" noAdjustHandles="1" noChangeArrowheads="1" noChangeShapeType="1" noTextEdit="1"/>
              </p:cNvSpPr>
              <p:nvPr/>
            </p:nvSpPr>
            <p:spPr>
              <a:xfrm>
                <a:off x="671907" y="1690688"/>
                <a:ext cx="6598465" cy="5120504"/>
              </a:xfrm>
              <a:prstGeom prst="rect">
                <a:avLst/>
              </a:prstGeom>
              <a:blipFill>
                <a:blip r:embed="rId4"/>
                <a:stretch>
                  <a:fillRect l="-1344" r="-384" b="-172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dirty="0"/>
              <a:t>Granular Framework for Context Committing Security</a:t>
            </a:r>
            <a:br>
              <a:rPr lang="en-US" dirty="0"/>
            </a:br>
            <a:r>
              <a:rPr lang="en-US" b="0" dirty="0"/>
              <a:t>Step 2: Target Selection</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18</a:t>
            </a:fld>
            <a:endParaRPr lang="en-CA"/>
          </a:p>
        </p:txBody>
      </p:sp>
      <p:graphicFrame>
        <p:nvGraphicFramePr>
          <p:cNvPr id="5" name="Table 5">
            <a:extLst>
              <a:ext uri="{FF2B5EF4-FFF2-40B4-BE49-F238E27FC236}">
                <a16:creationId xmlns:a16="http://schemas.microsoft.com/office/drawing/2014/main" id="{164F8A7F-874C-E019-E0AC-2057AB12143C}"/>
              </a:ext>
            </a:extLst>
          </p:cNvPr>
          <p:cNvGraphicFramePr>
            <a:graphicFrameLocks noGrp="1"/>
          </p:cNvGraphicFramePr>
          <p:nvPr>
            <p:extLst>
              <p:ext uri="{D42A27DB-BD31-4B8C-83A1-F6EECF244321}">
                <p14:modId xmlns:p14="http://schemas.microsoft.com/office/powerpoint/2010/main" val="1848551174"/>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K</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K</a:t>
                      </a:r>
                      <a:r>
                        <a:rPr lang="en-CA" sz="1800" b="1" baseline="-25000" dirty="0">
                          <a:solidFill>
                            <a:srgbClr val="F66060"/>
                          </a:solidFill>
                        </a:rPr>
                        <a:t>2</a:t>
                      </a:r>
                      <a:r>
                        <a:rPr lang="en-US" sz="1800" b="0" dirty="0"/>
                        <a:t>  ∧ (</a:t>
                      </a:r>
                      <a:r>
                        <a:rPr lang="en-US" sz="1800" b="1" dirty="0">
                          <a:solidFill>
                            <a:srgbClr val="F66060"/>
                          </a:solidFill>
                        </a:rPr>
                        <a:t>N</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N</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N</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N</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A</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A</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11" name="Rectangle 10">
            <a:extLst>
              <a:ext uri="{FF2B5EF4-FFF2-40B4-BE49-F238E27FC236}">
                <a16:creationId xmlns:a16="http://schemas.microsoft.com/office/drawing/2014/main" id="{EB8F84FD-28BE-0A9E-67B1-C99AD4DE0502}"/>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
        <p:nvSpPr>
          <p:cNvPr id="12" name="Rectangle 11">
            <a:extLst>
              <a:ext uri="{FF2B5EF4-FFF2-40B4-BE49-F238E27FC236}">
                <a16:creationId xmlns:a16="http://schemas.microsoft.com/office/drawing/2014/main" id="{5D53C904-8CE0-F815-EAD0-16C124D9D618}"/>
              </a:ext>
            </a:extLst>
          </p:cNvPr>
          <p:cNvSpPr/>
          <p:nvPr/>
        </p:nvSpPr>
        <p:spPr>
          <a:xfrm rot="-5400000">
            <a:off x="6652612" y="5233549"/>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Restrictive</a:t>
            </a:r>
          </a:p>
        </p:txBody>
      </p:sp>
      <p:sp>
        <p:nvSpPr>
          <p:cNvPr id="4" name="Rectangle 3">
            <a:extLst>
              <a:ext uri="{FF2B5EF4-FFF2-40B4-BE49-F238E27FC236}">
                <a16:creationId xmlns:a16="http://schemas.microsoft.com/office/drawing/2014/main" id="{60E1BDFE-D58E-1709-CEC4-3662A7C7B0D6}"/>
              </a:ext>
            </a:extLst>
          </p:cNvPr>
          <p:cNvSpPr/>
          <p:nvPr/>
        </p:nvSpPr>
        <p:spPr>
          <a:xfrm>
            <a:off x="1012578" y="2062685"/>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F559F4E-C811-6BA5-1591-BDB727FFFF2A}"/>
              </a:ext>
            </a:extLst>
          </p:cNvPr>
          <p:cNvSpPr/>
          <p:nvPr/>
        </p:nvSpPr>
        <p:spPr>
          <a:xfrm>
            <a:off x="1012578" y="2903081"/>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757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13BC7B-338A-9826-12D8-6FC224DEB74B}"/>
                  </a:ext>
                </a:extLst>
              </p:cNvPr>
              <p:cNvSpPr txBox="1"/>
              <p:nvPr/>
            </p:nvSpPr>
            <p:spPr>
              <a:xfrm>
                <a:off x="671907" y="1690688"/>
                <a:ext cx="6598465" cy="512050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given</a:t>
                </a:r>
              </a:p>
              <a:p>
                <a:pPr>
                  <a:lnSpc>
                    <a:spcPct val="114000"/>
                  </a:lnSpc>
                </a:pPr>
                <a:r>
                  <a:rPr lang="en-CA" sz="2400" b="1" i="0" u="none" strike="noStrike" dirty="0">
                    <a:solidFill>
                      <a:schemeClr val="accent4"/>
                    </a:solidFill>
                    <a:effectLst/>
                  </a:rPr>
                  <a:t>	C</a:t>
                </a:r>
                <a14:m>
                  <m:oMath xmlns:m="http://schemas.openxmlformats.org/officeDocument/2006/math">
                    <m:r>
                      <a:rPr lang="en-US" sz="2400" b="1" i="0" u="none" strike="noStrike" smtClean="0">
                        <a:solidFill>
                          <a:schemeClr val="accent4"/>
                        </a:solidFill>
                        <a:effectLst/>
                        <a:latin typeface="Cambria Math" panose="02040503050406030204" pitchFamily="18" charset="0"/>
                      </a:rPr>
                      <m:t> </m:t>
                    </m:r>
                    <m:r>
                      <a:rPr lang="en-US" sz="2400" b="1" i="1" u="none" strike="noStrike" smtClean="0">
                        <a:solidFill>
                          <a:schemeClr val="tx1"/>
                        </a:solidFill>
                        <a:effectLst/>
                        <a:latin typeface="Cambria Math" panose="02040503050406030204" pitchFamily="18" charset="0"/>
                      </a:rPr>
                      <m:t>←</m:t>
                    </m:r>
                  </m:oMath>
                </a14:m>
                <a:r>
                  <a:rPr lang="en-CA" sz="2400" dirty="0">
                    <a:solidFill>
                      <a:schemeClr val="accent4"/>
                    </a:solidFill>
                  </a:rPr>
                  <a:t> </a:t>
                </a:r>
                <a:r>
                  <a:rPr lang="en-CA" sz="2400" dirty="0" err="1"/>
                  <a:t>AEAD.Enc</a:t>
                </a:r>
                <a:r>
                  <a:rPr lang="en-CA" sz="2400" dirty="0"/>
                  <a:t>(K</a:t>
                </a:r>
                <a:r>
                  <a:rPr lang="en-CA" sz="2400" baseline="-25000" dirty="0"/>
                  <a:t>1</a:t>
                </a:r>
                <a:r>
                  <a:rPr lang="en-CA" sz="2400" dirty="0"/>
                  <a:t>, N</a:t>
                </a:r>
                <a:r>
                  <a:rPr lang="en-CA" sz="2400" baseline="-25000" dirty="0"/>
                  <a:t>1</a:t>
                </a:r>
                <a:r>
                  <a:rPr lang="en-CA" sz="2400" dirty="0"/>
                  <a:t>, A</a:t>
                </a:r>
                <a:r>
                  <a:rPr lang="en-CA" sz="2400" baseline="-25000" dirty="0"/>
                  <a:t>1</a:t>
                </a:r>
                <a:r>
                  <a:rPr lang="en-CA" sz="2400" dirty="0"/>
                  <a:t>, M</a:t>
                </a:r>
                <a:r>
                  <a:rPr lang="en-CA" sz="2400" baseline="-25000" dirty="0"/>
                  <a:t>1</a:t>
                </a:r>
                <a:r>
                  <a:rPr lang="en-CA" sz="2400" dirty="0"/>
                  <a:t>)   [target selection]</a:t>
                </a:r>
              </a:p>
              <a:p>
                <a:pPr>
                  <a:lnSpc>
                    <a:spcPct val="114000"/>
                  </a:lnSpc>
                </a:pPr>
                <a:r>
                  <a:rPr lang="en-CA" sz="2400" dirty="0"/>
                  <a:t>and not given</a:t>
                </a:r>
              </a:p>
              <a:p>
                <a:pPr>
                  <a:lnSpc>
                    <a:spcPct val="114000"/>
                  </a:lnSpc>
                </a:pPr>
                <a:r>
                  <a:rPr lang="en-US" sz="2400" dirty="0"/>
                  <a:t>	</a:t>
                </a:r>
                <a:r>
                  <a:rPr lang="en-CA" sz="2400" b="1" dirty="0">
                    <a:solidFill>
                      <a:schemeClr val="accent4"/>
                    </a:solidFill>
                  </a:rPr>
                  <a:t> </a:t>
                </a:r>
                <a:r>
                  <a:rPr lang="en-CA" sz="2400" b="1" dirty="0">
                    <a:solidFill>
                      <a:srgbClr val="7030A0"/>
                    </a:solidFill>
                  </a:rPr>
                  <a:t>K</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N</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A</a:t>
                </a:r>
                <a:r>
                  <a:rPr lang="en-CA" sz="2400" b="1" baseline="-25000" dirty="0">
                    <a:solidFill>
                      <a:srgbClr val="7030A0"/>
                    </a:solidFill>
                  </a:rPr>
                  <a:t>1</a:t>
                </a:r>
                <a:r>
                  <a:rPr lang="en-CA" sz="2400" b="1" baseline="-25000" dirty="0">
                    <a:solidFill>
                      <a:schemeClr val="accent4"/>
                    </a:solidFill>
                  </a:rPr>
                  <a:t> </a:t>
                </a:r>
                <a:r>
                  <a:rPr lang="en-CA" sz="2400" dirty="0">
                    <a:solidFill>
                      <a:schemeClr val="tx1">
                        <a:lumMod val="50000"/>
                        <a:lumOff val="50000"/>
                      </a:schemeClr>
                    </a:solidFill>
                  </a:rPr>
                  <a:t>				               </a:t>
                </a:r>
                <a:r>
                  <a:rPr lang="en-CA" sz="2400" dirty="0"/>
                  <a:t>[target hiding]</a:t>
                </a:r>
                <a:endParaRPr lang="en-US" sz="2400" dirty="0"/>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endParaRPr lang="en-US" sz="2400" dirty="0">
                  <a:solidFill>
                    <a:schemeClr val="accent4"/>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baseline="-25000" dirty="0">
                    <a:solidFill>
                      <a:srgbClr val="7030A0"/>
                    </a:solidFill>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i="0" u="none" strike="noStrike" baseline="-25000" dirty="0">
                    <a:solidFill>
                      <a:srgbClr val="7030A0"/>
                    </a:solidFill>
                    <a:effectLst/>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6" name="TextBox 5">
                <a:extLst>
                  <a:ext uri="{FF2B5EF4-FFF2-40B4-BE49-F238E27FC236}">
                    <a16:creationId xmlns:a16="http://schemas.microsoft.com/office/drawing/2014/main" id="{AA13BC7B-338A-9826-12D8-6FC224DEB74B}"/>
                  </a:ext>
                </a:extLst>
              </p:cNvPr>
              <p:cNvSpPr txBox="1">
                <a:spLocks noRot="1" noChangeAspect="1" noMove="1" noResize="1" noEditPoints="1" noAdjustHandles="1" noChangeArrowheads="1" noChangeShapeType="1" noTextEdit="1"/>
              </p:cNvSpPr>
              <p:nvPr/>
            </p:nvSpPr>
            <p:spPr>
              <a:xfrm>
                <a:off x="671907" y="1690688"/>
                <a:ext cx="6598465" cy="5120504"/>
              </a:xfrm>
              <a:prstGeom prst="rect">
                <a:avLst/>
              </a:prstGeom>
              <a:blipFill>
                <a:blip r:embed="rId4"/>
                <a:stretch>
                  <a:fillRect l="-1344" r="-384" b="-172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normAutofit/>
          </a:bodyPr>
          <a:lstStyle/>
          <a:p>
            <a:pPr>
              <a:lnSpc>
                <a:spcPct val="110000"/>
              </a:lnSpc>
            </a:pPr>
            <a:r>
              <a:rPr lang="en-US" dirty="0"/>
              <a:t>Granular Framework for Context Committing Security</a:t>
            </a:r>
            <a:br>
              <a:rPr lang="en-US" dirty="0"/>
            </a:br>
            <a:r>
              <a:rPr lang="en-US" b="0" dirty="0"/>
              <a:t>Step 2: Target Selection</a:t>
            </a:r>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19</a:t>
            </a:fld>
            <a:endParaRPr lang="en-CA" dirty="0"/>
          </a:p>
        </p:txBody>
      </p:sp>
      <p:graphicFrame>
        <p:nvGraphicFramePr>
          <p:cNvPr id="5" name="Table 5">
            <a:extLst>
              <a:ext uri="{FF2B5EF4-FFF2-40B4-BE49-F238E27FC236}">
                <a16:creationId xmlns:a16="http://schemas.microsoft.com/office/drawing/2014/main" id="{164F8A7F-874C-E019-E0AC-2057AB12143C}"/>
              </a:ext>
            </a:extLst>
          </p:cNvPr>
          <p:cNvGraphicFramePr>
            <a:graphicFrameLocks noGrp="1"/>
          </p:cNvGraphicFramePr>
          <p:nvPr>
            <p:extLst>
              <p:ext uri="{D42A27DB-BD31-4B8C-83A1-F6EECF244321}">
                <p14:modId xmlns:p14="http://schemas.microsoft.com/office/powerpoint/2010/main" val="2377816223"/>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K</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K</a:t>
                      </a:r>
                      <a:r>
                        <a:rPr lang="en-CA" sz="1800" b="1" baseline="-25000" dirty="0">
                          <a:solidFill>
                            <a:srgbClr val="F66060"/>
                          </a:solidFill>
                        </a:rPr>
                        <a:t>2</a:t>
                      </a:r>
                      <a:r>
                        <a:rPr lang="en-US" sz="1800" b="0" dirty="0"/>
                        <a:t>  ∧ (</a:t>
                      </a:r>
                      <a:r>
                        <a:rPr lang="en-US" sz="1800" b="1" dirty="0">
                          <a:solidFill>
                            <a:srgbClr val="F66060"/>
                          </a:solidFill>
                        </a:rPr>
                        <a:t>N</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N</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N</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N</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A</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A</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11" name="Rectangle 10">
            <a:extLst>
              <a:ext uri="{FF2B5EF4-FFF2-40B4-BE49-F238E27FC236}">
                <a16:creationId xmlns:a16="http://schemas.microsoft.com/office/drawing/2014/main" id="{EB8F84FD-28BE-0A9E-67B1-C99AD4DE0502}"/>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
        <p:nvSpPr>
          <p:cNvPr id="12" name="Rectangle 11">
            <a:extLst>
              <a:ext uri="{FF2B5EF4-FFF2-40B4-BE49-F238E27FC236}">
                <a16:creationId xmlns:a16="http://schemas.microsoft.com/office/drawing/2014/main" id="{5D53C904-8CE0-F815-EAD0-16C124D9D618}"/>
              </a:ext>
            </a:extLst>
          </p:cNvPr>
          <p:cNvSpPr/>
          <p:nvPr/>
        </p:nvSpPr>
        <p:spPr>
          <a:xfrm rot="-5400000">
            <a:off x="6652612" y="5233549"/>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Restrictive</a:t>
            </a:r>
          </a:p>
        </p:txBody>
      </p:sp>
      <p:sp>
        <p:nvSpPr>
          <p:cNvPr id="4" name="Rectangle 3">
            <a:extLst>
              <a:ext uri="{FF2B5EF4-FFF2-40B4-BE49-F238E27FC236}">
                <a16:creationId xmlns:a16="http://schemas.microsoft.com/office/drawing/2014/main" id="{60E1BDFE-D58E-1709-CEC4-3662A7C7B0D6}"/>
              </a:ext>
            </a:extLst>
          </p:cNvPr>
          <p:cNvSpPr/>
          <p:nvPr/>
        </p:nvSpPr>
        <p:spPr>
          <a:xfrm>
            <a:off x="1012578" y="2062685"/>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F559F4E-C811-6BA5-1591-BDB727FFFF2A}"/>
              </a:ext>
            </a:extLst>
          </p:cNvPr>
          <p:cNvSpPr/>
          <p:nvPr/>
        </p:nvSpPr>
        <p:spPr>
          <a:xfrm>
            <a:off x="1012578" y="2903081"/>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8303EB3-F249-65CD-C3E6-ABCEFFD45826}"/>
              </a:ext>
            </a:extLst>
          </p:cNvPr>
          <p:cNvGrpSpPr/>
          <p:nvPr/>
        </p:nvGrpSpPr>
        <p:grpSpPr>
          <a:xfrm>
            <a:off x="4251961" y="6416500"/>
            <a:ext cx="5431103" cy="394970"/>
            <a:chOff x="6638977" y="5396690"/>
            <a:chExt cx="5431103" cy="394970"/>
          </a:xfrm>
        </p:grpSpPr>
        <p:sp>
          <p:nvSpPr>
            <p:cNvPr id="9" name="Rectangle 8">
              <a:extLst>
                <a:ext uri="{FF2B5EF4-FFF2-40B4-BE49-F238E27FC236}">
                  <a16:creationId xmlns:a16="http://schemas.microsoft.com/office/drawing/2014/main" id="{9FC4CB3C-C642-D8D3-18D0-DC3AB486233F}"/>
                </a:ext>
              </a:extLst>
            </p:cNvPr>
            <p:cNvSpPr/>
            <p:nvPr/>
          </p:nvSpPr>
          <p:spPr>
            <a:xfrm>
              <a:off x="7639666" y="5396690"/>
              <a:ext cx="4430414" cy="394970"/>
            </a:xfrm>
            <a:prstGeom prst="rect">
              <a:avLst/>
            </a:prstGeom>
            <a:solidFill>
              <a:schemeClr val="accent4"/>
            </a:solidFill>
            <a:ln w="38100">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bg1"/>
                  </a:solidFill>
                  <a:cs typeface="Calibri"/>
                </a:rPr>
                <a:t>This looks like preimage resistance.</a:t>
              </a:r>
            </a:p>
          </p:txBody>
        </p:sp>
        <p:cxnSp>
          <p:nvCxnSpPr>
            <p:cNvPr id="10" name="Curved Connector 9">
              <a:extLst>
                <a:ext uri="{FF2B5EF4-FFF2-40B4-BE49-F238E27FC236}">
                  <a16:creationId xmlns:a16="http://schemas.microsoft.com/office/drawing/2014/main" id="{EDF89DFB-A225-6B31-5E0D-8C1C8771F4D9}"/>
                </a:ext>
              </a:extLst>
            </p:cNvPr>
            <p:cNvCxnSpPr>
              <a:cxnSpLocks/>
            </p:cNvCxnSpPr>
            <p:nvPr/>
          </p:nvCxnSpPr>
          <p:spPr>
            <a:xfrm rot="10800000">
              <a:off x="6638977" y="5396691"/>
              <a:ext cx="1000689" cy="300235"/>
            </a:xfrm>
            <a:prstGeom prst="curvedConnector3">
              <a:avLst>
                <a:gd name="adj1" fmla="val 57615"/>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737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3CAC-02C0-0A1E-13F2-1E9D3F1138BA}"/>
              </a:ext>
            </a:extLst>
          </p:cNvPr>
          <p:cNvSpPr>
            <a:spLocks noGrp="1"/>
          </p:cNvSpPr>
          <p:nvPr>
            <p:ph type="title"/>
          </p:nvPr>
        </p:nvSpPr>
        <p:spPr/>
        <p:txBody>
          <a:bodyPr>
            <a:normAutofit/>
          </a:bodyPr>
          <a:lstStyle/>
          <a:p>
            <a:r>
              <a:rPr lang="en-US" sz="3200" b="1"/>
              <a:t>Authenticated Encryption with Associated Data (AEAD)</a:t>
            </a:r>
            <a:endParaRPr lang="en-CA" sz="3200" b="1"/>
          </a:p>
        </p:txBody>
      </p:sp>
      <p:pic>
        <p:nvPicPr>
          <p:cNvPr id="1026" name="Picture 2" descr="🧑‍🔬">
            <a:extLst>
              <a:ext uri="{FF2B5EF4-FFF2-40B4-BE49-F238E27FC236}">
                <a16:creationId xmlns:a16="http://schemas.microsoft.com/office/drawing/2014/main" id="{DBE6794E-1917-2A6A-0C3B-BA3A8A1E2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43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89CC9B98-DF34-7986-7A00-EBFFDBF4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274320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0A8186-76DB-99A6-7B2E-EE4097004030}"/>
              </a:ext>
            </a:extLst>
          </p:cNvPr>
          <p:cNvSpPr txBox="1"/>
          <p:nvPr/>
        </p:nvSpPr>
        <p:spPr>
          <a:xfrm>
            <a:off x="4677061" y="2980446"/>
            <a:ext cx="2837877" cy="400110"/>
          </a:xfrm>
          <a:prstGeom prst="rect">
            <a:avLst/>
          </a:prstGeom>
          <a:noFill/>
        </p:spPr>
        <p:txBody>
          <a:bodyPr wrap="square">
            <a:spAutoFit/>
          </a:bodyPr>
          <a:lstStyle/>
          <a:p>
            <a:pPr algn="ctr" rtl="0">
              <a:spcBef>
                <a:spcPts val="0"/>
              </a:spcBef>
              <a:spcAft>
                <a:spcPts val="0"/>
              </a:spcAft>
            </a:pPr>
            <a:r>
              <a:rPr lang="pt-BR" sz="2000" b="1" i="0" u="none" strike="noStrike">
                <a:solidFill>
                  <a:schemeClr val="accent4"/>
                </a:solidFill>
                <a:effectLst/>
              </a:rPr>
              <a:t>C</a:t>
            </a:r>
            <a:r>
              <a:rPr lang="pt-BR" sz="2000" b="0" i="0" u="none" strike="noStrike">
                <a:solidFill>
                  <a:srgbClr val="000000"/>
                </a:solidFill>
                <a:effectLst/>
              </a:rPr>
              <a:t> = AEAD.Enc(</a:t>
            </a:r>
            <a:r>
              <a:rPr lang="pt-BR" sz="2000" b="1" i="0" u="none" strike="noStrike">
                <a:solidFill>
                  <a:schemeClr val="accent4"/>
                </a:solidFill>
                <a:effectLst/>
              </a:rPr>
              <a:t>K</a:t>
            </a:r>
            <a:r>
              <a:rPr lang="pt-BR" sz="2000" b="0" i="0" u="none" strike="noStrike">
                <a:solidFill>
                  <a:srgbClr val="000000"/>
                </a:solidFill>
                <a:effectLst/>
              </a:rPr>
              <a:t>,</a:t>
            </a:r>
            <a:r>
              <a:rPr lang="pt-BR" sz="2000" b="1" i="0" u="none" strike="noStrike">
                <a:solidFill>
                  <a:schemeClr val="accent4"/>
                </a:solidFill>
                <a:effectLst/>
              </a:rPr>
              <a:t>N</a:t>
            </a:r>
            <a:r>
              <a:rPr lang="pt-BR" sz="2000" b="0" i="0" u="none" strike="noStrike">
                <a:solidFill>
                  <a:srgbClr val="000000"/>
                </a:solidFill>
                <a:effectLst/>
              </a:rPr>
              <a:t>,</a:t>
            </a:r>
            <a:r>
              <a:rPr lang="pt-BR" sz="2000" b="1" i="0" u="none" strike="noStrike">
                <a:solidFill>
                  <a:schemeClr val="accent4"/>
                </a:solidFill>
                <a:effectLst/>
              </a:rPr>
              <a:t>A</a:t>
            </a:r>
            <a:r>
              <a:rPr lang="pt-BR" sz="2000" b="0" i="0" u="none" strike="noStrike">
                <a:solidFill>
                  <a:srgbClr val="000000"/>
                </a:solidFill>
                <a:effectLst/>
              </a:rPr>
              <a:t>,</a:t>
            </a:r>
            <a:r>
              <a:rPr lang="pt-BR" sz="2000" b="1" i="0" u="none" strike="noStrike">
                <a:solidFill>
                  <a:schemeClr val="accent4"/>
                </a:solidFill>
                <a:effectLst/>
              </a:rPr>
              <a:t>M</a:t>
            </a:r>
            <a:r>
              <a:rPr lang="pt-BR" sz="2000" b="0" i="0" u="none" strike="noStrike">
                <a:solidFill>
                  <a:srgbClr val="000000"/>
                </a:solidFill>
                <a:effectLst/>
              </a:rPr>
              <a:t>)</a:t>
            </a:r>
            <a:endParaRPr lang="pt-BR" sz="2000">
              <a:effectLst/>
            </a:endParaRPr>
          </a:p>
        </p:txBody>
      </p:sp>
      <p:cxnSp>
        <p:nvCxnSpPr>
          <p:cNvPr id="9" name="Straight Arrow Connector 8">
            <a:extLst>
              <a:ext uri="{FF2B5EF4-FFF2-40B4-BE49-F238E27FC236}">
                <a16:creationId xmlns:a16="http://schemas.microsoft.com/office/drawing/2014/main" id="{4DD1C27D-C18D-A37C-FD96-26993AA54511}"/>
              </a:ext>
            </a:extLst>
          </p:cNvPr>
          <p:cNvCxnSpPr>
            <a:stCxn id="1026" idx="3"/>
            <a:endCxn id="1028" idx="1"/>
          </p:cNvCxnSpPr>
          <p:nvPr/>
        </p:nvCxnSpPr>
        <p:spPr>
          <a:xfrm>
            <a:off x="2209800" y="3429000"/>
            <a:ext cx="7772400" cy="0"/>
          </a:xfrm>
          <a:prstGeom prst="straightConnector1">
            <a:avLst/>
          </a:prstGeom>
          <a:ln w="57150">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D8AE5C73-F1D4-94B3-F7C9-E1D90BD47C02}"/>
              </a:ext>
            </a:extLst>
          </p:cNvPr>
          <p:cNvSpPr txBox="1"/>
          <p:nvPr/>
        </p:nvSpPr>
        <p:spPr>
          <a:xfrm>
            <a:off x="878592" y="1816834"/>
            <a:ext cx="1290816" cy="400110"/>
          </a:xfrm>
          <a:prstGeom prst="rect">
            <a:avLst/>
          </a:prstGeom>
          <a:noFill/>
        </p:spPr>
        <p:txBody>
          <a:bodyPr wrap="square">
            <a:spAutoFit/>
          </a:bodyPr>
          <a:lstStyle/>
          <a:p>
            <a:pPr algn="ctr" rtl="0">
              <a:spcBef>
                <a:spcPts val="0"/>
              </a:spcBef>
              <a:spcAft>
                <a:spcPts val="0"/>
              </a:spcAft>
            </a:pPr>
            <a:r>
              <a:rPr lang="en-CA" sz="2000" b="1" i="0" u="none" strike="noStrike">
                <a:solidFill>
                  <a:schemeClr val="accent4"/>
                </a:solidFill>
                <a:effectLst/>
              </a:rPr>
              <a:t>K</a:t>
            </a:r>
            <a:r>
              <a:rPr lang="en-CA" sz="2000" b="0" i="0" u="none" strike="noStrike">
                <a:solidFill>
                  <a:srgbClr val="000000"/>
                </a:solidFill>
                <a:effectLst/>
              </a:rPr>
              <a:t>, </a:t>
            </a:r>
            <a:r>
              <a:rPr lang="en-CA" sz="2000" b="1" i="0" u="none" strike="noStrike">
                <a:solidFill>
                  <a:schemeClr val="accent4"/>
                </a:solidFill>
                <a:effectLst/>
              </a:rPr>
              <a:t>N</a:t>
            </a:r>
            <a:r>
              <a:rPr lang="en-CA" sz="2000" b="0" i="0" u="none" strike="noStrike">
                <a:solidFill>
                  <a:srgbClr val="000000"/>
                </a:solidFill>
                <a:effectLst/>
              </a:rPr>
              <a:t>, </a:t>
            </a:r>
            <a:r>
              <a:rPr lang="en-CA" sz="2000" b="1" i="0" u="none" strike="noStrike">
                <a:solidFill>
                  <a:schemeClr val="accent4"/>
                </a:solidFill>
                <a:effectLst/>
              </a:rPr>
              <a:t>A</a:t>
            </a:r>
            <a:endParaRPr lang="en-CA" sz="2000">
              <a:solidFill>
                <a:schemeClr val="accent4"/>
              </a:solidFill>
              <a:effectLst/>
            </a:endParaRPr>
          </a:p>
        </p:txBody>
      </p:sp>
      <p:cxnSp>
        <p:nvCxnSpPr>
          <p:cNvPr id="13" name="Straight Arrow Connector 12">
            <a:extLst>
              <a:ext uri="{FF2B5EF4-FFF2-40B4-BE49-F238E27FC236}">
                <a16:creationId xmlns:a16="http://schemas.microsoft.com/office/drawing/2014/main" id="{3C3C5072-4C7E-642F-F2E2-F61A8EE108BD}"/>
              </a:ext>
            </a:extLst>
          </p:cNvPr>
          <p:cNvCxnSpPr>
            <a:stCxn id="11" idx="2"/>
            <a:endCxn id="1026" idx="0"/>
          </p:cNvCxnSpPr>
          <p:nvPr/>
        </p:nvCxnSpPr>
        <p:spPr>
          <a:xfrm>
            <a:off x="1524000" y="2216944"/>
            <a:ext cx="0" cy="5262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D5F42F-D6F8-90F7-17C3-4295E60CD391}"/>
              </a:ext>
            </a:extLst>
          </p:cNvPr>
          <p:cNvSpPr txBox="1"/>
          <p:nvPr/>
        </p:nvSpPr>
        <p:spPr>
          <a:xfrm>
            <a:off x="10022592" y="1816834"/>
            <a:ext cx="1290816" cy="400110"/>
          </a:xfrm>
          <a:prstGeom prst="rect">
            <a:avLst/>
          </a:prstGeom>
          <a:noFill/>
        </p:spPr>
        <p:txBody>
          <a:bodyPr wrap="square">
            <a:spAutoFit/>
          </a:bodyPr>
          <a:lstStyle/>
          <a:p>
            <a:pPr algn="ctr" rtl="0">
              <a:spcBef>
                <a:spcPts val="0"/>
              </a:spcBef>
              <a:spcAft>
                <a:spcPts val="0"/>
              </a:spcAft>
            </a:pPr>
            <a:r>
              <a:rPr lang="en-CA" sz="2000" b="1" i="0" u="none" strike="noStrike">
                <a:solidFill>
                  <a:schemeClr val="accent4"/>
                </a:solidFill>
                <a:effectLst/>
              </a:rPr>
              <a:t>K</a:t>
            </a:r>
            <a:r>
              <a:rPr lang="en-CA" sz="2000" b="0" i="0" u="none" strike="noStrike">
                <a:solidFill>
                  <a:srgbClr val="000000"/>
                </a:solidFill>
                <a:effectLst/>
              </a:rPr>
              <a:t>, </a:t>
            </a:r>
            <a:r>
              <a:rPr lang="en-CA" sz="2000" b="1" i="0" u="none" strike="noStrike">
                <a:solidFill>
                  <a:schemeClr val="accent4"/>
                </a:solidFill>
                <a:effectLst/>
              </a:rPr>
              <a:t>N</a:t>
            </a:r>
            <a:r>
              <a:rPr lang="en-CA" sz="2000" b="0" i="0" u="none" strike="noStrike">
                <a:solidFill>
                  <a:srgbClr val="000000"/>
                </a:solidFill>
                <a:effectLst/>
              </a:rPr>
              <a:t>, </a:t>
            </a:r>
            <a:r>
              <a:rPr lang="en-CA" sz="2000" b="1" i="0" u="none" strike="noStrike">
                <a:solidFill>
                  <a:schemeClr val="accent4"/>
                </a:solidFill>
                <a:effectLst/>
              </a:rPr>
              <a:t>A</a:t>
            </a:r>
            <a:endParaRPr lang="en-CA" sz="2000">
              <a:solidFill>
                <a:schemeClr val="accent4"/>
              </a:solidFill>
              <a:effectLst/>
            </a:endParaRPr>
          </a:p>
        </p:txBody>
      </p:sp>
      <p:cxnSp>
        <p:nvCxnSpPr>
          <p:cNvPr id="15" name="Straight Arrow Connector 14">
            <a:extLst>
              <a:ext uri="{FF2B5EF4-FFF2-40B4-BE49-F238E27FC236}">
                <a16:creationId xmlns:a16="http://schemas.microsoft.com/office/drawing/2014/main" id="{79EA1D50-9A84-56AD-1F7A-08CA6F1457C5}"/>
              </a:ext>
            </a:extLst>
          </p:cNvPr>
          <p:cNvCxnSpPr>
            <a:cxnSpLocks/>
            <a:stCxn id="14" idx="2"/>
            <a:endCxn id="1028" idx="0"/>
          </p:cNvCxnSpPr>
          <p:nvPr/>
        </p:nvCxnSpPr>
        <p:spPr>
          <a:xfrm>
            <a:off x="10668000" y="2216944"/>
            <a:ext cx="0" cy="5262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Speech Bubble: Rectangle with Corners Rounded 3">
            <a:extLst>
              <a:ext uri="{FF2B5EF4-FFF2-40B4-BE49-F238E27FC236}">
                <a16:creationId xmlns:a16="http://schemas.microsoft.com/office/drawing/2014/main" id="{28E67918-1464-0EC9-C4D7-1A2B24F5BC2B}"/>
              </a:ext>
            </a:extLst>
          </p:cNvPr>
          <p:cNvSpPr/>
          <p:nvPr/>
        </p:nvSpPr>
        <p:spPr>
          <a:xfrm>
            <a:off x="2169407" y="1452364"/>
            <a:ext cx="4381855" cy="1311376"/>
          </a:xfrm>
          <a:prstGeom prst="wedgeRoundRectCallout">
            <a:avLst>
              <a:gd name="adj1" fmla="val -54951"/>
              <a:gd name="adj2" fmla="val -9220"/>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r>
              <a:rPr lang="en-US">
                <a:solidFill>
                  <a:schemeClr val="tx1">
                    <a:lumMod val="75000"/>
                    <a:lumOff val="25000"/>
                  </a:schemeClr>
                </a:solidFill>
              </a:rPr>
              <a:t>Context:</a:t>
            </a:r>
          </a:p>
          <a:p>
            <a:pPr marL="285750" indent="-285750">
              <a:buFont typeface="Arial" panose="020B0604020202020204" pitchFamily="34" charset="0"/>
              <a:buChar char="•"/>
            </a:pPr>
            <a:r>
              <a:rPr lang="en-US">
                <a:solidFill>
                  <a:schemeClr val="tx1">
                    <a:lumMod val="75000"/>
                    <a:lumOff val="25000"/>
                  </a:schemeClr>
                </a:solidFill>
              </a:rPr>
              <a:t>Key K</a:t>
            </a:r>
          </a:p>
          <a:p>
            <a:pPr marL="285750" indent="-285750">
              <a:buFont typeface="Arial" panose="020B0604020202020204" pitchFamily="34" charset="0"/>
              <a:buChar char="•"/>
            </a:pPr>
            <a:r>
              <a:rPr lang="en-US">
                <a:solidFill>
                  <a:schemeClr val="tx1">
                    <a:lumMod val="75000"/>
                    <a:lumOff val="25000"/>
                  </a:schemeClr>
                </a:solidFill>
              </a:rPr>
              <a:t>Nonce N (e.g., random IV or counter)</a:t>
            </a:r>
          </a:p>
          <a:p>
            <a:pPr marL="285750" indent="-285750">
              <a:buFont typeface="Arial" panose="020B0604020202020204" pitchFamily="34" charset="0"/>
              <a:buChar char="•"/>
            </a:pPr>
            <a:r>
              <a:rPr lang="en-US">
                <a:solidFill>
                  <a:schemeClr val="tx1">
                    <a:lumMod val="75000"/>
                    <a:lumOff val="25000"/>
                  </a:schemeClr>
                </a:solidFill>
              </a:rPr>
              <a:t>Associated data A (e.g., network header)</a:t>
            </a:r>
          </a:p>
        </p:txBody>
      </p:sp>
      <p:sp>
        <p:nvSpPr>
          <p:cNvPr id="7" name="TextBox 6">
            <a:extLst>
              <a:ext uri="{FF2B5EF4-FFF2-40B4-BE49-F238E27FC236}">
                <a16:creationId xmlns:a16="http://schemas.microsoft.com/office/drawing/2014/main" id="{0BED6696-E7E5-3C6A-DA08-6E60A5F1A676}"/>
              </a:ext>
            </a:extLst>
          </p:cNvPr>
          <p:cNvSpPr txBox="1"/>
          <p:nvPr/>
        </p:nvSpPr>
        <p:spPr>
          <a:xfrm>
            <a:off x="721151" y="4094260"/>
            <a:ext cx="1488649" cy="369332"/>
          </a:xfrm>
          <a:prstGeom prst="rect">
            <a:avLst/>
          </a:prstGeom>
          <a:noFill/>
        </p:spPr>
        <p:txBody>
          <a:bodyPr wrap="square" rtlCol="0">
            <a:spAutoFit/>
          </a:bodyPr>
          <a:lstStyle/>
          <a:p>
            <a:pPr algn="ctr"/>
            <a:r>
              <a:rPr lang="en-US">
                <a:solidFill>
                  <a:schemeClr val="tx1">
                    <a:lumMod val="75000"/>
                    <a:lumOff val="25000"/>
                  </a:schemeClr>
                </a:solidFill>
              </a:rPr>
              <a:t>Sender</a:t>
            </a:r>
            <a:endParaRPr lang="en-CA">
              <a:solidFill>
                <a:schemeClr val="tx1">
                  <a:lumMod val="75000"/>
                  <a:lumOff val="25000"/>
                </a:schemeClr>
              </a:solidFill>
            </a:endParaRPr>
          </a:p>
        </p:txBody>
      </p:sp>
      <p:sp>
        <p:nvSpPr>
          <p:cNvPr id="8" name="TextBox 7">
            <a:extLst>
              <a:ext uri="{FF2B5EF4-FFF2-40B4-BE49-F238E27FC236}">
                <a16:creationId xmlns:a16="http://schemas.microsoft.com/office/drawing/2014/main" id="{68F3AE70-E470-0A2C-AE74-A99D0C8144B8}"/>
              </a:ext>
            </a:extLst>
          </p:cNvPr>
          <p:cNvSpPr txBox="1"/>
          <p:nvPr/>
        </p:nvSpPr>
        <p:spPr>
          <a:xfrm>
            <a:off x="9923675" y="4103687"/>
            <a:ext cx="1488649" cy="369332"/>
          </a:xfrm>
          <a:prstGeom prst="rect">
            <a:avLst/>
          </a:prstGeom>
          <a:noFill/>
        </p:spPr>
        <p:txBody>
          <a:bodyPr wrap="square" rtlCol="0">
            <a:spAutoFit/>
          </a:bodyPr>
          <a:lstStyle/>
          <a:p>
            <a:pPr algn="ctr"/>
            <a:r>
              <a:rPr lang="en-US">
                <a:solidFill>
                  <a:schemeClr val="tx1">
                    <a:lumMod val="75000"/>
                    <a:lumOff val="25000"/>
                  </a:schemeClr>
                </a:solidFill>
              </a:rPr>
              <a:t>Recipient</a:t>
            </a:r>
            <a:endParaRPr lang="en-CA">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A8950E63-AE2A-4189-AC2A-49B53A54ED7E}"/>
              </a:ext>
            </a:extLst>
          </p:cNvPr>
          <p:cNvSpPr>
            <a:spLocks noGrp="1"/>
          </p:cNvSpPr>
          <p:nvPr>
            <p:ph type="sldNum" sz="quarter" idx="12"/>
          </p:nvPr>
        </p:nvSpPr>
        <p:spPr/>
        <p:txBody>
          <a:bodyPr/>
          <a:lstStyle/>
          <a:p>
            <a:fld id="{6D0B039C-C501-4130-90A9-BBE01EFE398C}" type="slidenum">
              <a:rPr lang="en-CA" smtClean="0"/>
              <a:t>2</a:t>
            </a:fld>
            <a:endParaRPr lang="en-CA"/>
          </a:p>
        </p:txBody>
      </p:sp>
      <p:sp>
        <p:nvSpPr>
          <p:cNvPr id="17" name="Rectangle 16">
            <a:extLst>
              <a:ext uri="{FF2B5EF4-FFF2-40B4-BE49-F238E27FC236}">
                <a16:creationId xmlns:a16="http://schemas.microsoft.com/office/drawing/2014/main" id="{69D927CD-A9D8-4CFD-F030-37DEF0BF4509}"/>
              </a:ext>
            </a:extLst>
          </p:cNvPr>
          <p:cNvSpPr/>
          <p:nvPr/>
        </p:nvSpPr>
        <p:spPr>
          <a:xfrm>
            <a:off x="878592" y="4702634"/>
            <a:ext cx="3184644" cy="154576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lIns="182880" tIns="182880" rIns="182880" bIns="182880" rtlCol="0" anchor="t" anchorCtr="0"/>
          <a:lstStyle/>
          <a:p>
            <a:r>
              <a:rPr lang="en-US" sz="2000" b="1">
                <a:solidFill>
                  <a:schemeClr val="tx1">
                    <a:lumMod val="75000"/>
                    <a:lumOff val="25000"/>
                  </a:schemeClr>
                </a:solidFill>
              </a:rPr>
              <a:t>Standardized</a:t>
            </a:r>
          </a:p>
          <a:p>
            <a:pPr marL="342900" indent="-342900">
              <a:buFont typeface="+mj-lt"/>
              <a:buAutoNum type="arabicPeriod"/>
            </a:pPr>
            <a:r>
              <a:rPr lang="en-CA" sz="2000">
                <a:solidFill>
                  <a:schemeClr val="tx1">
                    <a:lumMod val="75000"/>
                    <a:lumOff val="25000"/>
                  </a:schemeClr>
                </a:solidFill>
              </a:rPr>
              <a:t>AES-GCM</a:t>
            </a:r>
          </a:p>
          <a:p>
            <a:pPr marL="342900" indent="-342900">
              <a:buFont typeface="+mj-lt"/>
              <a:buAutoNum type="arabicPeriod"/>
            </a:pPr>
            <a:r>
              <a:rPr lang="en-CA" sz="2000">
                <a:solidFill>
                  <a:schemeClr val="tx1">
                    <a:lumMod val="75000"/>
                    <a:lumOff val="25000"/>
                  </a:schemeClr>
                </a:solidFill>
              </a:rPr>
              <a:t>ChaCha20/Poly1305</a:t>
            </a:r>
          </a:p>
          <a:p>
            <a:pPr marL="342900" indent="-342900">
              <a:buFont typeface="+mj-lt"/>
              <a:buAutoNum type="arabicPeriod"/>
            </a:pPr>
            <a:r>
              <a:rPr lang="en-CA" sz="2000">
                <a:solidFill>
                  <a:schemeClr val="tx1">
                    <a:lumMod val="75000"/>
                    <a:lumOff val="25000"/>
                  </a:schemeClr>
                </a:solidFill>
              </a:rPr>
              <a:t>AES-GCM-SIV</a:t>
            </a:r>
          </a:p>
          <a:p>
            <a:endParaRPr lang="en-CA" sz="2000">
              <a:solidFill>
                <a:schemeClr val="tx1">
                  <a:lumMod val="75000"/>
                  <a:lumOff val="25000"/>
                </a:schemeClr>
              </a:solidFill>
            </a:endParaRPr>
          </a:p>
        </p:txBody>
      </p:sp>
      <p:sp>
        <p:nvSpPr>
          <p:cNvPr id="22" name="Rectangle 21">
            <a:extLst>
              <a:ext uri="{FF2B5EF4-FFF2-40B4-BE49-F238E27FC236}">
                <a16:creationId xmlns:a16="http://schemas.microsoft.com/office/drawing/2014/main" id="{2824B829-14CB-6967-ADD6-A32DA18060FF}"/>
              </a:ext>
            </a:extLst>
          </p:cNvPr>
          <p:cNvSpPr/>
          <p:nvPr/>
        </p:nvSpPr>
        <p:spPr>
          <a:xfrm>
            <a:off x="8128766" y="4702634"/>
            <a:ext cx="3184644" cy="1545764"/>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lIns="182880" tIns="182880" rIns="182880" bIns="182880" rtlCol="0" anchor="t" anchorCtr="0"/>
          <a:lstStyle/>
          <a:p>
            <a:r>
              <a:rPr lang="en-US" sz="2000" b="1">
                <a:solidFill>
                  <a:schemeClr val="tx1">
                    <a:lumMod val="75000"/>
                    <a:lumOff val="25000"/>
                  </a:schemeClr>
                </a:solidFill>
              </a:rPr>
              <a:t>Provably Secure</a:t>
            </a:r>
          </a:p>
          <a:p>
            <a:pPr marL="342900" indent="-342900">
              <a:buFont typeface="+mj-lt"/>
              <a:buAutoNum type="arabicPeriod"/>
            </a:pPr>
            <a:r>
              <a:rPr lang="en-CA" sz="2000">
                <a:solidFill>
                  <a:schemeClr val="tx1">
                    <a:lumMod val="75000"/>
                    <a:lumOff val="25000"/>
                  </a:schemeClr>
                </a:solidFill>
              </a:rPr>
              <a:t>Confidentiality</a:t>
            </a:r>
          </a:p>
          <a:p>
            <a:pPr marL="342900" indent="-342900">
              <a:buFont typeface="+mj-lt"/>
              <a:buAutoNum type="arabicPeriod"/>
            </a:pPr>
            <a:r>
              <a:rPr lang="en-CA" sz="2000">
                <a:solidFill>
                  <a:schemeClr val="tx1">
                    <a:lumMod val="75000"/>
                    <a:lumOff val="25000"/>
                  </a:schemeClr>
                </a:solidFill>
              </a:rPr>
              <a:t>Authenticity</a:t>
            </a:r>
          </a:p>
        </p:txBody>
      </p:sp>
      <p:pic>
        <p:nvPicPr>
          <p:cNvPr id="23" name="Picture 8" descr="🧑‍💻">
            <a:extLst>
              <a:ext uri="{FF2B5EF4-FFF2-40B4-BE49-F238E27FC236}">
                <a16:creationId xmlns:a16="http://schemas.microsoft.com/office/drawing/2014/main" id="{4652960C-B933-5A8A-BEC8-94E42BE7E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930" y="3477445"/>
            <a:ext cx="776140" cy="7761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8A3B01-FA1D-7281-6CEB-51E84CE42E1C}"/>
              </a:ext>
            </a:extLst>
          </p:cNvPr>
          <p:cNvSpPr txBox="1"/>
          <p:nvPr/>
        </p:nvSpPr>
        <p:spPr>
          <a:xfrm>
            <a:off x="4895271" y="4231524"/>
            <a:ext cx="2401455" cy="369332"/>
          </a:xfrm>
          <a:prstGeom prst="rect">
            <a:avLst/>
          </a:prstGeom>
          <a:noFill/>
        </p:spPr>
        <p:txBody>
          <a:bodyPr wrap="square" rtlCol="0">
            <a:spAutoFit/>
          </a:bodyPr>
          <a:lstStyle/>
          <a:p>
            <a:pPr algn="ctr"/>
            <a:r>
              <a:rPr lang="en-US">
                <a:solidFill>
                  <a:schemeClr val="tx1">
                    <a:lumMod val="75000"/>
                    <a:lumOff val="25000"/>
                  </a:schemeClr>
                </a:solidFill>
              </a:rPr>
              <a:t>Meddler-in-the-middle</a:t>
            </a:r>
            <a:endParaRPr lang="en-CA">
              <a:solidFill>
                <a:schemeClr val="tx1">
                  <a:lumMod val="75000"/>
                  <a:lumOff val="25000"/>
                </a:schemeClr>
              </a:solidFill>
            </a:endParaRPr>
          </a:p>
        </p:txBody>
      </p:sp>
      <p:sp>
        <p:nvSpPr>
          <p:cNvPr id="25" name="Speech Bubble: Rectangle with Corners Rounded 11">
            <a:extLst>
              <a:ext uri="{FF2B5EF4-FFF2-40B4-BE49-F238E27FC236}">
                <a16:creationId xmlns:a16="http://schemas.microsoft.com/office/drawing/2014/main" id="{0874E60E-3179-612F-701C-35998ACDD899}"/>
              </a:ext>
            </a:extLst>
          </p:cNvPr>
          <p:cNvSpPr/>
          <p:nvPr/>
        </p:nvSpPr>
        <p:spPr>
          <a:xfrm>
            <a:off x="6795555" y="3610171"/>
            <a:ext cx="3128120" cy="420624"/>
          </a:xfrm>
          <a:prstGeom prst="wedgeRoundRectCallout">
            <a:avLst>
              <a:gd name="adj1" fmla="val -58269"/>
              <a:gd name="adj2" fmla="val -24499"/>
              <a:gd name="adj3" fmla="val 16667"/>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a:solidFill>
                  <a:schemeClr val="tx1">
                    <a:lumMod val="75000"/>
                    <a:lumOff val="25000"/>
                  </a:schemeClr>
                </a:solidFill>
              </a:rPr>
              <a:t>Can observe and manipulate.</a:t>
            </a:r>
            <a:endParaRPr lang="en-CA">
              <a:solidFill>
                <a:schemeClr val="tx1">
                  <a:lumMod val="75000"/>
                  <a:lumOff val="25000"/>
                </a:schemeClr>
              </a:solidFill>
            </a:endParaRPr>
          </a:p>
        </p:txBody>
      </p:sp>
      <p:sp>
        <p:nvSpPr>
          <p:cNvPr id="6" name="Speech Bubble: Rectangle with Corners Rounded 3">
            <a:extLst>
              <a:ext uri="{FF2B5EF4-FFF2-40B4-BE49-F238E27FC236}">
                <a16:creationId xmlns:a16="http://schemas.microsoft.com/office/drawing/2014/main" id="{87DEE14E-4C60-00EC-A9A1-57F22321EA44}"/>
              </a:ext>
            </a:extLst>
          </p:cNvPr>
          <p:cNvSpPr/>
          <p:nvPr/>
        </p:nvSpPr>
        <p:spPr>
          <a:xfrm>
            <a:off x="7732747" y="1612963"/>
            <a:ext cx="2190928" cy="420624"/>
          </a:xfrm>
          <a:prstGeom prst="wedgeRoundRectCallout">
            <a:avLst>
              <a:gd name="adj1" fmla="val 63536"/>
              <a:gd name="adj2" fmla="val 33814"/>
              <a:gd name="adj3" fmla="val 16667"/>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r>
              <a:rPr lang="en-US">
                <a:solidFill>
                  <a:schemeClr val="tx1">
                    <a:lumMod val="75000"/>
                    <a:lumOff val="25000"/>
                  </a:schemeClr>
                </a:solidFill>
              </a:rPr>
              <a:t>Shared out of band.</a:t>
            </a:r>
          </a:p>
        </p:txBody>
      </p:sp>
    </p:spTree>
    <p:custDataLst>
      <p:tags r:id="rId1"/>
    </p:custDataLst>
    <p:extLst>
      <p:ext uri="{BB962C8B-B14F-4D97-AF65-F5344CB8AC3E}">
        <p14:creationId xmlns:p14="http://schemas.microsoft.com/office/powerpoint/2010/main" val="20158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4" grpId="0" animBg="1"/>
      <p:bldP spid="17" grpId="0" animBg="1"/>
      <p:bldP spid="22" grpId="0" animBg="1"/>
      <p:bldP spid="24" grpId="0"/>
      <p:bldP spid="2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20</a:t>
            </a:fld>
            <a:endParaRPr lang="en-CA"/>
          </a:p>
        </p:txBody>
      </p:sp>
    </p:spTree>
    <p:extLst>
      <p:ext uri="{BB962C8B-B14F-4D97-AF65-F5344CB8AC3E}">
        <p14:creationId xmlns:p14="http://schemas.microsoft.com/office/powerpoint/2010/main" val="2396995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extLst>
              <p:ext uri="{D42A27DB-BD31-4B8C-83A1-F6EECF244321}">
                <p14:modId xmlns:p14="http://schemas.microsoft.com/office/powerpoint/2010/main" val="283526095"/>
              </p:ext>
            </p:extLst>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21</a:t>
            </a:fld>
            <a:endParaRPr lang="en-CA"/>
          </a:p>
        </p:txBody>
      </p:sp>
    </p:spTree>
    <p:extLst>
      <p:ext uri="{BB962C8B-B14F-4D97-AF65-F5344CB8AC3E}">
        <p14:creationId xmlns:p14="http://schemas.microsoft.com/office/powerpoint/2010/main" val="444967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SIV vs. GCM for CMT-k* attacks</a:t>
            </a:r>
            <a:endParaRPr lang="en-CA" dirty="0"/>
          </a:p>
        </p:txBody>
      </p:sp>
      <p:sp>
        <p:nvSpPr>
          <p:cNvPr id="13" name="Content Placeholder 12">
            <a:extLst>
              <a:ext uri="{FF2B5EF4-FFF2-40B4-BE49-F238E27FC236}">
                <a16:creationId xmlns:a16="http://schemas.microsoft.com/office/drawing/2014/main" id="{DC2BEDA4-8A21-29F4-6C7E-69FB44F35972}"/>
              </a:ext>
            </a:extLst>
          </p:cNvPr>
          <p:cNvSpPr>
            <a:spLocks noGrp="1"/>
          </p:cNvSpPr>
          <p:nvPr>
            <p:ph sz="half" idx="2"/>
          </p:nvPr>
        </p:nvSpPr>
        <p:spPr>
          <a:xfrm>
            <a:off x="671907" y="2023406"/>
            <a:ext cx="9356013" cy="2518114"/>
          </a:xfrm>
        </p:spPr>
        <p:txBody>
          <a:bodyPr>
            <a:normAutofit/>
          </a:bodyPr>
          <a:lstStyle/>
          <a:p>
            <a:r>
              <a:rPr lang="en-US" sz="3200" dirty="0">
                <a:solidFill>
                  <a:schemeClr val="accent6"/>
                </a:solidFill>
                <a:cs typeface="Calibri"/>
              </a:rPr>
              <a:t>GCM uses a highly-structured polynomial MAC</a:t>
            </a:r>
          </a:p>
          <a:p>
            <a:endParaRPr lang="en-US" sz="3200" dirty="0">
              <a:solidFill>
                <a:schemeClr val="accent6"/>
              </a:solidFill>
              <a:cs typeface="Calibri"/>
            </a:endParaRPr>
          </a:p>
          <a:p>
            <a:r>
              <a:rPr lang="en-US" sz="3200" dirty="0">
                <a:solidFill>
                  <a:schemeClr val="accent6"/>
                </a:solidFill>
                <a:cs typeface="Calibri"/>
              </a:rPr>
              <a:t>Finding CMT-k* attack is </a:t>
            </a:r>
            <a:r>
              <a:rPr lang="en-US" sz="3200" i="1" dirty="0">
                <a:solidFill>
                  <a:schemeClr val="accent6"/>
                </a:solidFill>
                <a:cs typeface="Calibri"/>
              </a:rPr>
              <a:t>easy</a:t>
            </a:r>
            <a:r>
              <a:rPr lang="en-US" sz="3200" dirty="0">
                <a:solidFill>
                  <a:schemeClr val="accent6"/>
                </a:solidFill>
                <a:cs typeface="Calibri"/>
              </a:rPr>
              <a:t>: this is just solving a simple system of 2 linear equations</a:t>
            </a:r>
            <a:endParaRPr lang="en-US" sz="3200" dirty="0">
              <a:solidFill>
                <a:schemeClr val="accent6"/>
              </a:solidFill>
            </a:endParaRP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22</a:t>
            </a:fld>
            <a:endParaRPr lang="en-CA"/>
          </a:p>
        </p:txBody>
      </p:sp>
      <p:sp>
        <p:nvSpPr>
          <p:cNvPr id="4" name="TextBox 3">
            <a:extLst>
              <a:ext uri="{FF2B5EF4-FFF2-40B4-BE49-F238E27FC236}">
                <a16:creationId xmlns:a16="http://schemas.microsoft.com/office/drawing/2014/main" id="{3129759A-1483-99A2-89B3-2A621AC9D705}"/>
              </a:ext>
            </a:extLst>
          </p:cNvPr>
          <p:cNvSpPr txBox="1"/>
          <p:nvPr/>
        </p:nvSpPr>
        <p:spPr>
          <a:xfrm>
            <a:off x="657937" y="1310323"/>
            <a:ext cx="10848186" cy="461665"/>
          </a:xfrm>
          <a:prstGeom prst="rect">
            <a:avLst/>
          </a:prstGeom>
          <a:noFill/>
        </p:spPr>
        <p:txBody>
          <a:bodyPr wrap="square" rtlCol="0">
            <a:spAutoFit/>
          </a:bodyPr>
          <a:lstStyle/>
          <a:p>
            <a:r>
              <a:rPr lang="en-US" sz="2400" b="1" u="sng" dirty="0"/>
              <a:t>Recall</a:t>
            </a:r>
            <a:r>
              <a:rPr lang="en-US" sz="2400" dirty="0"/>
              <a:t>: CMT-k* means nonces and associated data of both contexts must be the same</a:t>
            </a:r>
          </a:p>
        </p:txBody>
      </p:sp>
      <p:sp>
        <p:nvSpPr>
          <p:cNvPr id="6" name="Content Placeholder 12">
            <a:extLst>
              <a:ext uri="{FF2B5EF4-FFF2-40B4-BE49-F238E27FC236}">
                <a16:creationId xmlns:a16="http://schemas.microsoft.com/office/drawing/2014/main" id="{DAD1237D-B10A-0E94-54D5-96DA496681E4}"/>
              </a:ext>
            </a:extLst>
          </p:cNvPr>
          <p:cNvSpPr txBox="1">
            <a:spLocks/>
          </p:cNvSpPr>
          <p:nvPr/>
        </p:nvSpPr>
        <p:spPr>
          <a:xfrm>
            <a:off x="748107" y="4792938"/>
            <a:ext cx="9173133" cy="15598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C00000"/>
                </a:solidFill>
              </a:rPr>
              <a:t>SIV does not use a polynomial MAC so we can’t adapt the attacks we already have…</a:t>
            </a:r>
          </a:p>
        </p:txBody>
      </p:sp>
    </p:spTree>
    <p:extLst>
      <p:ext uri="{BB962C8B-B14F-4D97-AF65-F5344CB8AC3E}">
        <p14:creationId xmlns:p14="http://schemas.microsoft.com/office/powerpoint/2010/main" val="14638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F18229D-8D1E-05E6-9798-3798A96AC798}"/>
              </a:ext>
            </a:extLst>
          </p:cNvPr>
          <p:cNvGrpSpPr/>
          <p:nvPr/>
        </p:nvGrpSpPr>
        <p:grpSpPr>
          <a:xfrm>
            <a:off x="838200" y="1825625"/>
            <a:ext cx="4487576" cy="4004442"/>
            <a:chOff x="838200" y="1825625"/>
            <a:chExt cx="4487576" cy="4004442"/>
          </a:xfrm>
        </p:grpSpPr>
        <p:pic>
          <p:nvPicPr>
            <p:cNvPr id="6" name="Picture 5">
              <a:extLst>
                <a:ext uri="{FF2B5EF4-FFF2-40B4-BE49-F238E27FC236}">
                  <a16:creationId xmlns:a16="http://schemas.microsoft.com/office/drawing/2014/main" id="{EC0B754F-03E9-3664-1D4D-E2DFFB6D0A76}"/>
                </a:ext>
              </a:extLst>
            </p:cNvPr>
            <p:cNvPicPr>
              <a:picLocks noChangeAspect="1"/>
            </p:cNvPicPr>
            <p:nvPr/>
          </p:nvPicPr>
          <p:blipFill>
            <a:blip r:embed="rId3"/>
            <a:stretch>
              <a:fillRect/>
            </a:stretch>
          </p:blipFill>
          <p:spPr>
            <a:xfrm>
              <a:off x="838200" y="1825625"/>
              <a:ext cx="4487576" cy="4004442"/>
            </a:xfrm>
            <a:prstGeom prst="rect">
              <a:avLst/>
            </a:prstGeom>
          </p:spPr>
        </p:pic>
        <p:sp>
          <p:nvSpPr>
            <p:cNvPr id="20" name="Rectangle 19">
              <a:extLst>
                <a:ext uri="{FF2B5EF4-FFF2-40B4-BE49-F238E27FC236}">
                  <a16:creationId xmlns:a16="http://schemas.microsoft.com/office/drawing/2014/main" id="{0AF51BB4-214F-F31C-F69D-F5C4CBB71040}"/>
                </a:ext>
              </a:extLst>
            </p:cNvPr>
            <p:cNvSpPr/>
            <p:nvPr/>
          </p:nvSpPr>
          <p:spPr>
            <a:xfrm>
              <a:off x="969818" y="2050474"/>
              <a:ext cx="1343891" cy="2176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05055F-8918-6034-CBEA-F67B1AA8F3EB}"/>
                </a:ext>
              </a:extLst>
            </p:cNvPr>
            <p:cNvSpPr/>
            <p:nvPr/>
          </p:nvSpPr>
          <p:spPr>
            <a:xfrm>
              <a:off x="1826127" y="1943108"/>
              <a:ext cx="1343891" cy="9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The Original SIV Mode</a:t>
            </a:r>
            <a:endParaRPr lang="en-CA" dirty="0"/>
          </a:p>
        </p:txBody>
      </p:sp>
      <p:sp>
        <p:nvSpPr>
          <p:cNvPr id="5" name="Content Placeholder 4">
            <a:extLst>
              <a:ext uri="{FF2B5EF4-FFF2-40B4-BE49-F238E27FC236}">
                <a16:creationId xmlns:a16="http://schemas.microsoft.com/office/drawing/2014/main" id="{E0E1215B-8B30-C5B4-C66D-FB4218965AE5}"/>
              </a:ext>
            </a:extLst>
          </p:cNvPr>
          <p:cNvSpPr>
            <a:spLocks noGrp="1"/>
          </p:cNvSpPr>
          <p:nvPr>
            <p:ph sz="half" idx="2"/>
          </p:nvPr>
        </p:nvSpPr>
        <p:spPr/>
        <p:txBody>
          <a:bodyPr>
            <a:normAutofit lnSpcReduction="10000"/>
          </a:bodyPr>
          <a:lstStyle/>
          <a:p>
            <a:pPr marL="457200" indent="-457200">
              <a:buFont typeface="+mj-lt"/>
              <a:buAutoNum type="arabicPeriod"/>
            </a:pPr>
            <a:r>
              <a:rPr lang="en-CA" dirty="0"/>
              <a:t>Use CTR mode with key K2 to decrypt the ciphertext and recover message. </a:t>
            </a:r>
          </a:p>
          <a:p>
            <a:pPr marL="457200" indent="-457200">
              <a:buFont typeface="+mj-lt"/>
              <a:buAutoNum type="arabicPeriod"/>
            </a:pPr>
            <a:r>
              <a:rPr lang="en-CA" dirty="0"/>
              <a:t>Recompute the “synthetic IV” from the message using S2V[CMAC] with key K1.</a:t>
            </a:r>
          </a:p>
          <a:p>
            <a:pPr marL="457200" indent="-457200">
              <a:buFont typeface="+mj-lt"/>
              <a:buAutoNum type="arabicPeriod"/>
            </a:pPr>
            <a:r>
              <a:rPr lang="en-CA" dirty="0"/>
              <a:t>Compare this computed synthetic IV with that stored as part of the ciphertext: </a:t>
            </a:r>
          </a:p>
          <a:p>
            <a:pPr marL="1143000" lvl="1" indent="-457200">
              <a:buFont typeface="+mj-lt"/>
              <a:buAutoNum type="alphaLcParenR"/>
            </a:pPr>
            <a:r>
              <a:rPr lang="en-CA" dirty="0"/>
              <a:t>If they are different, then reject. </a:t>
            </a:r>
          </a:p>
          <a:p>
            <a:pPr marL="1143000" lvl="1" indent="-457200">
              <a:buFont typeface="+mj-lt"/>
              <a:buAutoNum type="alphaLcParenR"/>
            </a:pPr>
            <a:r>
              <a:rPr lang="en-CA" dirty="0"/>
              <a:t>Otherwise, return message. </a:t>
            </a: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23</a:t>
            </a:fld>
            <a:endParaRPr lang="en-CA"/>
          </a:p>
        </p:txBody>
      </p:sp>
      <p:sp>
        <p:nvSpPr>
          <p:cNvPr id="8" name="TextBox 7">
            <a:extLst>
              <a:ext uri="{FF2B5EF4-FFF2-40B4-BE49-F238E27FC236}">
                <a16:creationId xmlns:a16="http://schemas.microsoft.com/office/drawing/2014/main" id="{3B0FE61C-6629-C40A-70E5-6B4CECC32BA1}"/>
              </a:ext>
            </a:extLst>
          </p:cNvPr>
          <p:cNvSpPr txBox="1"/>
          <p:nvPr/>
        </p:nvSpPr>
        <p:spPr>
          <a:xfrm>
            <a:off x="671907" y="1288523"/>
            <a:ext cx="4487576" cy="374506"/>
          </a:xfrm>
          <a:prstGeom prst="rect">
            <a:avLst/>
          </a:prstGeom>
          <a:noFill/>
        </p:spPr>
        <p:txBody>
          <a:bodyPr wrap="square" rtlCol="0">
            <a:spAutoFit/>
          </a:bodyPr>
          <a:lstStyle/>
          <a:p>
            <a:r>
              <a:rPr lang="en-US" dirty="0"/>
              <a:t>For simplicity, we assume no associated data</a:t>
            </a:r>
          </a:p>
        </p:txBody>
      </p:sp>
      <p:sp>
        <p:nvSpPr>
          <p:cNvPr id="9" name="Rectangle 8">
            <a:extLst>
              <a:ext uri="{FF2B5EF4-FFF2-40B4-BE49-F238E27FC236}">
                <a16:creationId xmlns:a16="http://schemas.microsoft.com/office/drawing/2014/main" id="{38274CC1-50DF-016F-F97C-88D71D725269}"/>
              </a:ext>
            </a:extLst>
          </p:cNvPr>
          <p:cNvSpPr/>
          <p:nvPr/>
        </p:nvSpPr>
        <p:spPr>
          <a:xfrm>
            <a:off x="6019800" y="1646237"/>
            <a:ext cx="5334000" cy="1166235"/>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22416C7-54B5-F4C4-6EDB-C29B1F2E6FAE}"/>
              </a:ext>
            </a:extLst>
          </p:cNvPr>
          <p:cNvSpPr/>
          <p:nvPr/>
        </p:nvSpPr>
        <p:spPr>
          <a:xfrm>
            <a:off x="3643744" y="2050473"/>
            <a:ext cx="1515739" cy="3020291"/>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241EF46D-6EDC-A4FE-1BEB-10D868CF9096}"/>
              </a:ext>
            </a:extLst>
          </p:cNvPr>
          <p:cNvSpPr/>
          <p:nvPr/>
        </p:nvSpPr>
        <p:spPr>
          <a:xfrm>
            <a:off x="4973203" y="1027933"/>
            <a:ext cx="880304" cy="2676915"/>
          </a:xfrm>
          <a:custGeom>
            <a:avLst/>
            <a:gdLst>
              <a:gd name="connsiteX0" fmla="*/ 0 w 453095"/>
              <a:gd name="connsiteY0" fmla="*/ 2258291 h 2258291"/>
              <a:gd name="connsiteX1" fmla="*/ 443345 w 453095"/>
              <a:gd name="connsiteY1" fmla="*/ 1773382 h 2258291"/>
              <a:gd name="connsiteX2" fmla="*/ 263236 w 453095"/>
              <a:gd name="connsiteY2" fmla="*/ 0 h 2258291"/>
            </a:gdLst>
            <a:ahLst/>
            <a:cxnLst>
              <a:cxn ang="0">
                <a:pos x="connsiteX0" y="connsiteY0"/>
              </a:cxn>
              <a:cxn ang="0">
                <a:pos x="connsiteX1" y="connsiteY1"/>
              </a:cxn>
              <a:cxn ang="0">
                <a:pos x="connsiteX2" y="connsiteY2"/>
              </a:cxn>
            </a:cxnLst>
            <a:rect l="l" t="t" r="r" b="b"/>
            <a:pathLst>
              <a:path w="453095" h="2258291">
                <a:moveTo>
                  <a:pt x="0" y="2258291"/>
                </a:moveTo>
                <a:cubicBezTo>
                  <a:pt x="199736" y="2204027"/>
                  <a:pt x="399472" y="2149764"/>
                  <a:pt x="443345" y="1773382"/>
                </a:cubicBezTo>
                <a:cubicBezTo>
                  <a:pt x="487218" y="1397000"/>
                  <a:pt x="375227" y="698500"/>
                  <a:pt x="263236" y="0"/>
                </a:cubicBezTo>
              </a:path>
            </a:pathLst>
          </a:custGeom>
          <a:noFill/>
          <a:ln w="38100">
            <a:solidFill>
              <a:schemeClr val="tx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16167FE-47CE-E0D2-E1C6-A7C941DEEFE1}"/>
              </a:ext>
            </a:extLst>
          </p:cNvPr>
          <p:cNvSpPr txBox="1"/>
          <p:nvPr/>
        </p:nvSpPr>
        <p:spPr>
          <a:xfrm>
            <a:off x="4995284" y="419991"/>
            <a:ext cx="3333353" cy="646331"/>
          </a:xfrm>
          <a:prstGeom prst="rect">
            <a:avLst/>
          </a:prstGeom>
          <a:solidFill>
            <a:schemeClr val="accent6"/>
          </a:solidFill>
        </p:spPr>
        <p:txBody>
          <a:bodyPr wrap="square" rtlCol="0">
            <a:spAutoFit/>
          </a:bodyPr>
          <a:lstStyle/>
          <a:p>
            <a:r>
              <a:rPr lang="en-US" dirty="0">
                <a:solidFill>
                  <a:schemeClr val="bg1"/>
                </a:solidFill>
              </a:rPr>
              <a:t>CTR mode with “synthetic IV” in ciphertext as initial counter</a:t>
            </a:r>
          </a:p>
        </p:txBody>
      </p:sp>
      <p:sp>
        <p:nvSpPr>
          <p:cNvPr id="15" name="TextBox 14">
            <a:extLst>
              <a:ext uri="{FF2B5EF4-FFF2-40B4-BE49-F238E27FC236}">
                <a16:creationId xmlns:a16="http://schemas.microsoft.com/office/drawing/2014/main" id="{4882AE38-F6DC-7A50-2DF7-CD824F8473C9}"/>
              </a:ext>
            </a:extLst>
          </p:cNvPr>
          <p:cNvSpPr txBox="1"/>
          <p:nvPr/>
        </p:nvSpPr>
        <p:spPr>
          <a:xfrm>
            <a:off x="182924" y="6491127"/>
            <a:ext cx="5798127" cy="338554"/>
          </a:xfrm>
          <a:prstGeom prst="rect">
            <a:avLst/>
          </a:prstGeom>
          <a:noFill/>
        </p:spPr>
        <p:txBody>
          <a:bodyPr wrap="square" rtlCol="0">
            <a:spAutoFit/>
          </a:bodyPr>
          <a:lstStyle/>
          <a:p>
            <a:r>
              <a:rPr lang="en-US" sz="1600" dirty="0"/>
              <a:t>[RS07] https://</a:t>
            </a:r>
            <a:r>
              <a:rPr lang="en-US" sz="1600" dirty="0" err="1"/>
              <a:t>web.cs.ucdavis.edu</a:t>
            </a:r>
            <a:r>
              <a:rPr lang="en-US" sz="1600" dirty="0"/>
              <a:t>/~</a:t>
            </a:r>
            <a:r>
              <a:rPr lang="en-US" sz="1600" dirty="0" err="1"/>
              <a:t>rogaway</a:t>
            </a:r>
            <a:r>
              <a:rPr lang="en-US" sz="1600" dirty="0"/>
              <a:t>/papers/</a:t>
            </a:r>
            <a:r>
              <a:rPr lang="en-US" sz="1600" dirty="0" err="1"/>
              <a:t>siv.pdf</a:t>
            </a:r>
            <a:endParaRPr lang="en-US" sz="1600" dirty="0"/>
          </a:p>
        </p:txBody>
      </p:sp>
      <p:sp>
        <p:nvSpPr>
          <p:cNvPr id="16" name="TextBox 15">
            <a:extLst>
              <a:ext uri="{FF2B5EF4-FFF2-40B4-BE49-F238E27FC236}">
                <a16:creationId xmlns:a16="http://schemas.microsoft.com/office/drawing/2014/main" id="{A4C850EB-CB05-44B7-DDEA-5D53AE4D89EB}"/>
              </a:ext>
            </a:extLst>
          </p:cNvPr>
          <p:cNvSpPr txBox="1"/>
          <p:nvPr/>
        </p:nvSpPr>
        <p:spPr>
          <a:xfrm>
            <a:off x="4740412" y="5295784"/>
            <a:ext cx="1475528" cy="369332"/>
          </a:xfrm>
          <a:prstGeom prst="rect">
            <a:avLst/>
          </a:prstGeom>
          <a:solidFill>
            <a:schemeClr val="accent6"/>
          </a:solidFill>
        </p:spPr>
        <p:txBody>
          <a:bodyPr wrap="square" rtlCol="0">
            <a:spAutoFit/>
          </a:bodyPr>
          <a:lstStyle/>
          <a:p>
            <a:pPr algn="ctr"/>
            <a:r>
              <a:rPr lang="en-US" dirty="0">
                <a:solidFill>
                  <a:schemeClr val="bg1"/>
                </a:solidFill>
              </a:rPr>
              <a:t>C = C’ || IV</a:t>
            </a:r>
          </a:p>
        </p:txBody>
      </p:sp>
      <p:cxnSp>
        <p:nvCxnSpPr>
          <p:cNvPr id="18" name="Straight Arrow Connector 17">
            <a:extLst>
              <a:ext uri="{FF2B5EF4-FFF2-40B4-BE49-F238E27FC236}">
                <a16:creationId xmlns:a16="http://schemas.microsoft.com/office/drawing/2014/main" id="{B9154679-DFD7-D504-4BB2-A9ECC55C0486}"/>
              </a:ext>
            </a:extLst>
          </p:cNvPr>
          <p:cNvCxnSpPr>
            <a:cxnSpLocks/>
          </p:cNvCxnSpPr>
          <p:nvPr/>
        </p:nvCxnSpPr>
        <p:spPr>
          <a:xfrm flipH="1" flipV="1">
            <a:off x="4682836" y="4756239"/>
            <a:ext cx="396623" cy="5393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8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54EE76-15F0-AD99-0429-437F6BE8EE5B}"/>
              </a:ext>
            </a:extLst>
          </p:cNvPr>
          <p:cNvGrpSpPr/>
          <p:nvPr/>
        </p:nvGrpSpPr>
        <p:grpSpPr>
          <a:xfrm>
            <a:off x="838200" y="1825625"/>
            <a:ext cx="4487576" cy="4004442"/>
            <a:chOff x="838200" y="1825625"/>
            <a:chExt cx="4487576" cy="4004442"/>
          </a:xfrm>
        </p:grpSpPr>
        <p:pic>
          <p:nvPicPr>
            <p:cNvPr id="16" name="Picture 15">
              <a:extLst>
                <a:ext uri="{FF2B5EF4-FFF2-40B4-BE49-F238E27FC236}">
                  <a16:creationId xmlns:a16="http://schemas.microsoft.com/office/drawing/2014/main" id="{8D75DC4E-43FA-DE8F-4BD7-125AE5C8FD3D}"/>
                </a:ext>
              </a:extLst>
            </p:cNvPr>
            <p:cNvPicPr>
              <a:picLocks noChangeAspect="1"/>
            </p:cNvPicPr>
            <p:nvPr/>
          </p:nvPicPr>
          <p:blipFill>
            <a:blip r:embed="rId3"/>
            <a:stretch>
              <a:fillRect/>
            </a:stretch>
          </p:blipFill>
          <p:spPr>
            <a:xfrm>
              <a:off x="838200" y="1825625"/>
              <a:ext cx="4487576" cy="4004442"/>
            </a:xfrm>
            <a:prstGeom prst="rect">
              <a:avLst/>
            </a:prstGeom>
          </p:spPr>
        </p:pic>
        <p:sp>
          <p:nvSpPr>
            <p:cNvPr id="17" name="Rectangle 16">
              <a:extLst>
                <a:ext uri="{FF2B5EF4-FFF2-40B4-BE49-F238E27FC236}">
                  <a16:creationId xmlns:a16="http://schemas.microsoft.com/office/drawing/2014/main" id="{C0004359-4691-A8B0-CB5B-5AEA1327318D}"/>
                </a:ext>
              </a:extLst>
            </p:cNvPr>
            <p:cNvSpPr/>
            <p:nvPr/>
          </p:nvSpPr>
          <p:spPr>
            <a:xfrm>
              <a:off x="969818" y="2050474"/>
              <a:ext cx="1343891" cy="2176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A732AA-14F5-E5BE-1202-466AB25A89F6}"/>
                </a:ext>
              </a:extLst>
            </p:cNvPr>
            <p:cNvSpPr/>
            <p:nvPr/>
          </p:nvSpPr>
          <p:spPr>
            <a:xfrm>
              <a:off x="1826127" y="1943108"/>
              <a:ext cx="1343891" cy="9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The Original SIV Mode</a:t>
            </a:r>
            <a:endParaRPr lang="en-CA" dirty="0"/>
          </a:p>
        </p:txBody>
      </p:sp>
      <p:sp>
        <p:nvSpPr>
          <p:cNvPr id="5" name="Content Placeholder 4">
            <a:extLst>
              <a:ext uri="{FF2B5EF4-FFF2-40B4-BE49-F238E27FC236}">
                <a16:creationId xmlns:a16="http://schemas.microsoft.com/office/drawing/2014/main" id="{E0E1215B-8B30-C5B4-C66D-FB4218965AE5}"/>
              </a:ext>
            </a:extLst>
          </p:cNvPr>
          <p:cNvSpPr>
            <a:spLocks noGrp="1"/>
          </p:cNvSpPr>
          <p:nvPr>
            <p:ph sz="half" idx="2"/>
          </p:nvPr>
        </p:nvSpPr>
        <p:spPr/>
        <p:txBody>
          <a:bodyPr>
            <a:normAutofit lnSpcReduction="10000"/>
          </a:bodyPr>
          <a:lstStyle/>
          <a:p>
            <a:pPr marL="457200" indent="-457200">
              <a:buFont typeface="+mj-lt"/>
              <a:buAutoNum type="arabicPeriod"/>
            </a:pPr>
            <a:r>
              <a:rPr lang="en-CA" dirty="0"/>
              <a:t>Use CTR mode with key K2 to decrypt the ciphertext and recover message. </a:t>
            </a:r>
          </a:p>
          <a:p>
            <a:pPr marL="457200" indent="-457200">
              <a:buFont typeface="+mj-lt"/>
              <a:buAutoNum type="arabicPeriod"/>
            </a:pPr>
            <a:r>
              <a:rPr lang="en-CA" dirty="0"/>
              <a:t>Recompute the “synthetic IV” from the message using S2V[CMAC] with key K1.</a:t>
            </a:r>
          </a:p>
          <a:p>
            <a:pPr marL="457200" indent="-457200">
              <a:buFont typeface="+mj-lt"/>
              <a:buAutoNum type="arabicPeriod"/>
            </a:pPr>
            <a:r>
              <a:rPr lang="en-CA" dirty="0"/>
              <a:t>Compare this computed synthetic IV with that stored as part of the ciphertext: </a:t>
            </a:r>
          </a:p>
          <a:p>
            <a:pPr marL="1143000" lvl="1" indent="-457200">
              <a:buFont typeface="+mj-lt"/>
              <a:buAutoNum type="alphaLcParenR"/>
            </a:pPr>
            <a:r>
              <a:rPr lang="en-CA" dirty="0"/>
              <a:t>If they are different, then reject. </a:t>
            </a:r>
          </a:p>
          <a:p>
            <a:pPr marL="1143000" lvl="1" indent="-457200">
              <a:buFont typeface="+mj-lt"/>
              <a:buAutoNum type="alphaLcParenR"/>
            </a:pPr>
            <a:r>
              <a:rPr lang="en-CA" dirty="0"/>
              <a:t>Otherwise, return message. </a:t>
            </a: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24</a:t>
            </a:fld>
            <a:endParaRPr lang="en-CA"/>
          </a:p>
        </p:txBody>
      </p:sp>
      <p:sp>
        <p:nvSpPr>
          <p:cNvPr id="8" name="TextBox 7">
            <a:extLst>
              <a:ext uri="{FF2B5EF4-FFF2-40B4-BE49-F238E27FC236}">
                <a16:creationId xmlns:a16="http://schemas.microsoft.com/office/drawing/2014/main" id="{3B0FE61C-6629-C40A-70E5-6B4CECC32BA1}"/>
              </a:ext>
            </a:extLst>
          </p:cNvPr>
          <p:cNvSpPr txBox="1"/>
          <p:nvPr/>
        </p:nvSpPr>
        <p:spPr>
          <a:xfrm>
            <a:off x="671907" y="1288523"/>
            <a:ext cx="4487576" cy="374506"/>
          </a:xfrm>
          <a:prstGeom prst="rect">
            <a:avLst/>
          </a:prstGeom>
          <a:noFill/>
        </p:spPr>
        <p:txBody>
          <a:bodyPr wrap="square" rtlCol="0">
            <a:spAutoFit/>
          </a:bodyPr>
          <a:lstStyle/>
          <a:p>
            <a:r>
              <a:rPr lang="en-US" dirty="0"/>
              <a:t>For simplicity, we assume no associated data</a:t>
            </a:r>
          </a:p>
        </p:txBody>
      </p:sp>
      <p:sp>
        <p:nvSpPr>
          <p:cNvPr id="9" name="Rectangle 8">
            <a:extLst>
              <a:ext uri="{FF2B5EF4-FFF2-40B4-BE49-F238E27FC236}">
                <a16:creationId xmlns:a16="http://schemas.microsoft.com/office/drawing/2014/main" id="{C9AE9E8D-B0F2-D4F7-5E45-FB3A4D55AC5A}"/>
              </a:ext>
            </a:extLst>
          </p:cNvPr>
          <p:cNvSpPr/>
          <p:nvPr/>
        </p:nvSpPr>
        <p:spPr>
          <a:xfrm>
            <a:off x="997526" y="2757054"/>
            <a:ext cx="1898074" cy="2923309"/>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1F130C7-9422-036B-E0B0-DF0E30402DD3}"/>
              </a:ext>
            </a:extLst>
          </p:cNvPr>
          <p:cNvSpPr/>
          <p:nvPr/>
        </p:nvSpPr>
        <p:spPr>
          <a:xfrm>
            <a:off x="6019800" y="2757055"/>
            <a:ext cx="5334000" cy="1067449"/>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98DAA9C-72A1-11BF-A08D-7A413C27A443}"/>
              </a:ext>
            </a:extLst>
          </p:cNvPr>
          <p:cNvSpPr txBox="1"/>
          <p:nvPr/>
        </p:nvSpPr>
        <p:spPr>
          <a:xfrm>
            <a:off x="182924" y="6491127"/>
            <a:ext cx="5798127" cy="338554"/>
          </a:xfrm>
          <a:prstGeom prst="rect">
            <a:avLst/>
          </a:prstGeom>
          <a:noFill/>
        </p:spPr>
        <p:txBody>
          <a:bodyPr wrap="square" rtlCol="0">
            <a:spAutoFit/>
          </a:bodyPr>
          <a:lstStyle/>
          <a:p>
            <a:r>
              <a:rPr lang="en-US" sz="1600" dirty="0"/>
              <a:t>[RS07] https://</a:t>
            </a:r>
            <a:r>
              <a:rPr lang="en-US" sz="1600" dirty="0" err="1"/>
              <a:t>web.cs.ucdavis.edu</a:t>
            </a:r>
            <a:r>
              <a:rPr lang="en-US" sz="1600" dirty="0"/>
              <a:t>/~</a:t>
            </a:r>
            <a:r>
              <a:rPr lang="en-US" sz="1600" dirty="0" err="1"/>
              <a:t>rogaway</a:t>
            </a:r>
            <a:r>
              <a:rPr lang="en-US" sz="1600" dirty="0"/>
              <a:t>/papers/</a:t>
            </a:r>
            <a:r>
              <a:rPr lang="en-US" sz="1600" dirty="0" err="1"/>
              <a:t>siv.pdf</a:t>
            </a:r>
            <a:endParaRPr lang="en-US" sz="1600" dirty="0"/>
          </a:p>
        </p:txBody>
      </p:sp>
    </p:spTree>
    <p:extLst>
      <p:ext uri="{BB962C8B-B14F-4D97-AF65-F5344CB8AC3E}">
        <p14:creationId xmlns:p14="http://schemas.microsoft.com/office/powerpoint/2010/main" val="353683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A768C-F1EA-61CA-978B-94C89A8C1257}"/>
              </a:ext>
            </a:extLst>
          </p:cNvPr>
          <p:cNvGrpSpPr/>
          <p:nvPr/>
        </p:nvGrpSpPr>
        <p:grpSpPr>
          <a:xfrm>
            <a:off x="838200" y="1825625"/>
            <a:ext cx="4487576" cy="4004442"/>
            <a:chOff x="838200" y="1825625"/>
            <a:chExt cx="4487576" cy="4004442"/>
          </a:xfrm>
        </p:grpSpPr>
        <p:pic>
          <p:nvPicPr>
            <p:cNvPr id="17" name="Picture 16">
              <a:extLst>
                <a:ext uri="{FF2B5EF4-FFF2-40B4-BE49-F238E27FC236}">
                  <a16:creationId xmlns:a16="http://schemas.microsoft.com/office/drawing/2014/main" id="{D0794A19-92D8-355D-FCB3-F7B0C36F6924}"/>
                </a:ext>
              </a:extLst>
            </p:cNvPr>
            <p:cNvPicPr>
              <a:picLocks noChangeAspect="1"/>
            </p:cNvPicPr>
            <p:nvPr/>
          </p:nvPicPr>
          <p:blipFill>
            <a:blip r:embed="rId3"/>
            <a:stretch>
              <a:fillRect/>
            </a:stretch>
          </p:blipFill>
          <p:spPr>
            <a:xfrm>
              <a:off x="838200" y="1825625"/>
              <a:ext cx="4487576" cy="4004442"/>
            </a:xfrm>
            <a:prstGeom prst="rect">
              <a:avLst/>
            </a:prstGeom>
          </p:spPr>
        </p:pic>
        <p:sp>
          <p:nvSpPr>
            <p:cNvPr id="18" name="Rectangle 17">
              <a:extLst>
                <a:ext uri="{FF2B5EF4-FFF2-40B4-BE49-F238E27FC236}">
                  <a16:creationId xmlns:a16="http://schemas.microsoft.com/office/drawing/2014/main" id="{07D7B4D6-621E-DB96-FA08-574AAC76E510}"/>
                </a:ext>
              </a:extLst>
            </p:cNvPr>
            <p:cNvSpPr/>
            <p:nvPr/>
          </p:nvSpPr>
          <p:spPr>
            <a:xfrm>
              <a:off x="969818" y="2050474"/>
              <a:ext cx="1343891" cy="2176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46B938-6D52-8A98-8FFA-ACB08C35F005}"/>
                </a:ext>
              </a:extLst>
            </p:cNvPr>
            <p:cNvSpPr/>
            <p:nvPr/>
          </p:nvSpPr>
          <p:spPr>
            <a:xfrm>
              <a:off x="1826127" y="1943108"/>
              <a:ext cx="1343891" cy="9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The Original SIV Mode</a:t>
            </a:r>
            <a:endParaRPr lang="en-CA" dirty="0"/>
          </a:p>
        </p:txBody>
      </p:sp>
      <p:sp>
        <p:nvSpPr>
          <p:cNvPr id="5" name="Content Placeholder 4">
            <a:extLst>
              <a:ext uri="{FF2B5EF4-FFF2-40B4-BE49-F238E27FC236}">
                <a16:creationId xmlns:a16="http://schemas.microsoft.com/office/drawing/2014/main" id="{E0E1215B-8B30-C5B4-C66D-FB4218965AE5}"/>
              </a:ext>
            </a:extLst>
          </p:cNvPr>
          <p:cNvSpPr>
            <a:spLocks noGrp="1"/>
          </p:cNvSpPr>
          <p:nvPr>
            <p:ph sz="half" idx="2"/>
          </p:nvPr>
        </p:nvSpPr>
        <p:spPr/>
        <p:txBody>
          <a:bodyPr>
            <a:normAutofit lnSpcReduction="10000"/>
          </a:bodyPr>
          <a:lstStyle/>
          <a:p>
            <a:pPr marL="457200" indent="-457200">
              <a:buFont typeface="+mj-lt"/>
              <a:buAutoNum type="arabicPeriod"/>
            </a:pPr>
            <a:r>
              <a:rPr lang="en-CA" dirty="0"/>
              <a:t>Use CTR mode with key K2 to decrypt the ciphertext and recover message. </a:t>
            </a:r>
          </a:p>
          <a:p>
            <a:pPr marL="457200" indent="-457200">
              <a:buFont typeface="+mj-lt"/>
              <a:buAutoNum type="arabicPeriod"/>
            </a:pPr>
            <a:r>
              <a:rPr lang="en-CA" dirty="0"/>
              <a:t>Recompute the “synthetic IV” from the message using S2V[CMAC] with key K1.</a:t>
            </a:r>
          </a:p>
          <a:p>
            <a:pPr marL="457200" indent="-457200">
              <a:buFont typeface="+mj-lt"/>
              <a:buAutoNum type="arabicPeriod"/>
            </a:pPr>
            <a:r>
              <a:rPr lang="en-CA" dirty="0"/>
              <a:t>Compare this computed synthetic IV with that stored as part of the ciphertext: </a:t>
            </a:r>
          </a:p>
          <a:p>
            <a:pPr marL="1143000" lvl="1" indent="-457200">
              <a:buFont typeface="+mj-lt"/>
              <a:buAutoNum type="alphaLcParenR"/>
            </a:pPr>
            <a:r>
              <a:rPr lang="en-CA" dirty="0"/>
              <a:t>If they are different, then reject. </a:t>
            </a:r>
          </a:p>
          <a:p>
            <a:pPr marL="1143000" lvl="1" indent="-457200">
              <a:buFont typeface="+mj-lt"/>
              <a:buAutoNum type="alphaLcParenR"/>
            </a:pPr>
            <a:r>
              <a:rPr lang="en-CA" dirty="0"/>
              <a:t>Otherwise, return message. </a:t>
            </a: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25</a:t>
            </a:fld>
            <a:endParaRPr lang="en-CA"/>
          </a:p>
        </p:txBody>
      </p:sp>
      <p:sp>
        <p:nvSpPr>
          <p:cNvPr id="8" name="TextBox 7">
            <a:extLst>
              <a:ext uri="{FF2B5EF4-FFF2-40B4-BE49-F238E27FC236}">
                <a16:creationId xmlns:a16="http://schemas.microsoft.com/office/drawing/2014/main" id="{3B0FE61C-6629-C40A-70E5-6B4CECC32BA1}"/>
              </a:ext>
            </a:extLst>
          </p:cNvPr>
          <p:cNvSpPr txBox="1"/>
          <p:nvPr/>
        </p:nvSpPr>
        <p:spPr>
          <a:xfrm>
            <a:off x="671907" y="1288523"/>
            <a:ext cx="4487576" cy="374506"/>
          </a:xfrm>
          <a:prstGeom prst="rect">
            <a:avLst/>
          </a:prstGeom>
          <a:noFill/>
        </p:spPr>
        <p:txBody>
          <a:bodyPr wrap="square" rtlCol="0">
            <a:spAutoFit/>
          </a:bodyPr>
          <a:lstStyle/>
          <a:p>
            <a:r>
              <a:rPr lang="en-US" dirty="0"/>
              <a:t>For simplicity, we assume no associated data</a:t>
            </a:r>
          </a:p>
        </p:txBody>
      </p:sp>
      <p:sp>
        <p:nvSpPr>
          <p:cNvPr id="7" name="Rectangle 6">
            <a:extLst>
              <a:ext uri="{FF2B5EF4-FFF2-40B4-BE49-F238E27FC236}">
                <a16:creationId xmlns:a16="http://schemas.microsoft.com/office/drawing/2014/main" id="{C3CB4681-F3C8-E77F-4887-B785E04C5035}"/>
              </a:ext>
            </a:extLst>
          </p:cNvPr>
          <p:cNvSpPr/>
          <p:nvPr/>
        </p:nvSpPr>
        <p:spPr>
          <a:xfrm>
            <a:off x="6019800" y="3823996"/>
            <a:ext cx="5334000" cy="2147313"/>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73F5B0-574C-C0B5-A641-4ADB5C998925}"/>
              </a:ext>
            </a:extLst>
          </p:cNvPr>
          <p:cNvSpPr/>
          <p:nvPr/>
        </p:nvSpPr>
        <p:spPr>
          <a:xfrm>
            <a:off x="2660072" y="4225635"/>
            <a:ext cx="1690255" cy="1604431"/>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9AF371B-FAEC-8E85-2855-E8DE513E6BCF}"/>
              </a:ext>
            </a:extLst>
          </p:cNvPr>
          <p:cNvSpPr txBox="1"/>
          <p:nvPr/>
        </p:nvSpPr>
        <p:spPr>
          <a:xfrm>
            <a:off x="182924" y="6491127"/>
            <a:ext cx="5798127" cy="338554"/>
          </a:xfrm>
          <a:prstGeom prst="rect">
            <a:avLst/>
          </a:prstGeom>
          <a:noFill/>
        </p:spPr>
        <p:txBody>
          <a:bodyPr wrap="square" rtlCol="0">
            <a:spAutoFit/>
          </a:bodyPr>
          <a:lstStyle/>
          <a:p>
            <a:r>
              <a:rPr lang="en-US" sz="1600" dirty="0"/>
              <a:t>[RS07] https://</a:t>
            </a:r>
            <a:r>
              <a:rPr lang="en-US" sz="1600" dirty="0" err="1"/>
              <a:t>web.cs.ucdavis.edu</a:t>
            </a:r>
            <a:r>
              <a:rPr lang="en-US" sz="1600" dirty="0"/>
              <a:t>/~</a:t>
            </a:r>
            <a:r>
              <a:rPr lang="en-US" sz="1600" dirty="0" err="1"/>
              <a:t>rogaway</a:t>
            </a:r>
            <a:r>
              <a:rPr lang="en-US" sz="1600" dirty="0"/>
              <a:t>/papers/</a:t>
            </a:r>
            <a:r>
              <a:rPr lang="en-US" sz="1600" dirty="0" err="1"/>
              <a:t>siv.pdf</a:t>
            </a:r>
            <a:endParaRPr lang="en-US" sz="1600" dirty="0"/>
          </a:p>
        </p:txBody>
      </p:sp>
      <p:pic>
        <p:nvPicPr>
          <p:cNvPr id="13" name="Graphic 12" descr="Exclamation mark with solid fill">
            <a:extLst>
              <a:ext uri="{FF2B5EF4-FFF2-40B4-BE49-F238E27FC236}">
                <a16:creationId xmlns:a16="http://schemas.microsoft.com/office/drawing/2014/main" id="{7EF0ABC5-EDB1-7F11-9B03-819B75E15D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2600" y="3566319"/>
            <a:ext cx="914400" cy="914400"/>
          </a:xfrm>
          <a:prstGeom prst="rect">
            <a:avLst/>
          </a:prstGeom>
        </p:spPr>
      </p:pic>
    </p:spTree>
    <p:extLst>
      <p:ext uri="{BB962C8B-B14F-4D97-AF65-F5344CB8AC3E}">
        <p14:creationId xmlns:p14="http://schemas.microsoft.com/office/powerpoint/2010/main" val="17191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2EECD1-E2C4-28BF-E144-6653512336EA}"/>
              </a:ext>
            </a:extLst>
          </p:cNvPr>
          <p:cNvGrpSpPr/>
          <p:nvPr/>
        </p:nvGrpSpPr>
        <p:grpSpPr>
          <a:xfrm>
            <a:off x="72159" y="2853558"/>
            <a:ext cx="4487576" cy="4004442"/>
            <a:chOff x="-490538" y="2982422"/>
            <a:chExt cx="4487576" cy="4004442"/>
          </a:xfrm>
        </p:grpSpPr>
        <p:grpSp>
          <p:nvGrpSpPr>
            <p:cNvPr id="12" name="Group 11">
              <a:extLst>
                <a:ext uri="{FF2B5EF4-FFF2-40B4-BE49-F238E27FC236}">
                  <a16:creationId xmlns:a16="http://schemas.microsoft.com/office/drawing/2014/main" id="{F306476F-AC8C-457F-FA39-29C5FC846923}"/>
                </a:ext>
              </a:extLst>
            </p:cNvPr>
            <p:cNvGrpSpPr/>
            <p:nvPr/>
          </p:nvGrpSpPr>
          <p:grpSpPr>
            <a:xfrm>
              <a:off x="-490538" y="2982422"/>
              <a:ext cx="4487576" cy="4004442"/>
              <a:chOff x="838200" y="1825625"/>
              <a:chExt cx="4487576" cy="4004442"/>
            </a:xfrm>
          </p:grpSpPr>
          <p:pic>
            <p:nvPicPr>
              <p:cNvPr id="13" name="Picture 12">
                <a:extLst>
                  <a:ext uri="{FF2B5EF4-FFF2-40B4-BE49-F238E27FC236}">
                    <a16:creationId xmlns:a16="http://schemas.microsoft.com/office/drawing/2014/main" id="{F4BFBC84-93B9-8DB9-3E93-F909A7B29C81}"/>
                  </a:ext>
                </a:extLst>
              </p:cNvPr>
              <p:cNvPicPr>
                <a:picLocks noChangeAspect="1"/>
              </p:cNvPicPr>
              <p:nvPr/>
            </p:nvPicPr>
            <p:blipFill>
              <a:blip r:embed="rId3"/>
              <a:stretch>
                <a:fillRect/>
              </a:stretch>
            </p:blipFill>
            <p:spPr>
              <a:xfrm>
                <a:off x="838200" y="1825625"/>
                <a:ext cx="4487576" cy="4004442"/>
              </a:xfrm>
              <a:prstGeom prst="rect">
                <a:avLst/>
              </a:prstGeom>
            </p:spPr>
          </p:pic>
          <p:sp>
            <p:nvSpPr>
              <p:cNvPr id="14" name="Rectangle 13">
                <a:extLst>
                  <a:ext uri="{FF2B5EF4-FFF2-40B4-BE49-F238E27FC236}">
                    <a16:creationId xmlns:a16="http://schemas.microsoft.com/office/drawing/2014/main" id="{090E0CEE-1D8E-4386-5FA5-4B0FF1986AD5}"/>
                  </a:ext>
                </a:extLst>
              </p:cNvPr>
              <p:cNvSpPr/>
              <p:nvPr/>
            </p:nvSpPr>
            <p:spPr>
              <a:xfrm>
                <a:off x="969818" y="2050474"/>
                <a:ext cx="1343891" cy="2176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F3261D-0D71-079F-A184-D2C42B55C197}"/>
                  </a:ext>
                </a:extLst>
              </p:cNvPr>
              <p:cNvSpPr/>
              <p:nvPr/>
            </p:nvSpPr>
            <p:spPr>
              <a:xfrm>
                <a:off x="1826127" y="1943108"/>
                <a:ext cx="1343891" cy="93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6072CC5-D710-5177-108F-E570E001EDFD}"/>
                </a:ext>
              </a:extLst>
            </p:cNvPr>
            <p:cNvSpPr/>
            <p:nvPr/>
          </p:nvSpPr>
          <p:spPr>
            <a:xfrm>
              <a:off x="1371599" y="5356046"/>
              <a:ext cx="1690255" cy="1501954"/>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CMT-k* attack on SIV</a:t>
            </a:r>
            <a:endParaRPr lang="en-CA" dirty="0"/>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26</a:t>
            </a:fld>
            <a:endParaRPr lang="en-CA"/>
          </a:p>
        </p:txBody>
      </p:sp>
      <p:sp>
        <p:nvSpPr>
          <p:cNvPr id="9" name="TextBox 8">
            <a:extLst>
              <a:ext uri="{FF2B5EF4-FFF2-40B4-BE49-F238E27FC236}">
                <a16:creationId xmlns:a16="http://schemas.microsoft.com/office/drawing/2014/main" id="{CD35C8B9-3DA0-E99B-6115-738C77FD33D2}"/>
              </a:ext>
            </a:extLst>
          </p:cNvPr>
          <p:cNvSpPr txBox="1"/>
          <p:nvPr/>
        </p:nvSpPr>
        <p:spPr>
          <a:xfrm>
            <a:off x="671906" y="1288523"/>
            <a:ext cx="8042603" cy="369332"/>
          </a:xfrm>
          <a:prstGeom prst="rect">
            <a:avLst/>
          </a:prstGeom>
          <a:noFill/>
        </p:spPr>
        <p:txBody>
          <a:bodyPr wrap="square" rtlCol="0">
            <a:spAutoFit/>
          </a:bodyPr>
          <a:lstStyle/>
          <a:p>
            <a:r>
              <a:rPr lang="en-US" dirty="0"/>
              <a:t>For simplicity, we’ll consider 1-block ciphertexts with no associated data or nonce</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920695C-CCE6-3DFE-793A-480292C699B1}"/>
                  </a:ext>
                </a:extLst>
              </p:cNvPr>
              <p:cNvSpPr txBox="1"/>
              <p:nvPr/>
            </p:nvSpPr>
            <p:spPr>
              <a:xfrm>
                <a:off x="671906" y="1728697"/>
                <a:ext cx="10633403" cy="1569660"/>
              </a:xfrm>
              <a:prstGeom prst="rect">
                <a:avLst/>
              </a:prstGeom>
              <a:noFill/>
            </p:spPr>
            <p:txBody>
              <a:bodyPr wrap="square" rtlCol="0">
                <a:spAutoFit/>
              </a:bodyPr>
              <a:lstStyle/>
              <a:p>
                <a:r>
                  <a:rPr lang="en-US" sz="2400" b="1" u="sng" dirty="0"/>
                  <a:t>Goal</a:t>
                </a:r>
                <a:r>
                  <a:rPr lang="en-US" sz="2400" dirty="0"/>
                  <a:t>: Find two keys (K1, K2)</a:t>
                </a:r>
                <a14:m>
                  <m:oMath xmlns:m="http://schemas.openxmlformats.org/officeDocument/2006/math">
                    <m:r>
                      <a:rPr lang="en-US" sz="2400" b="0" i="0" smtClean="0">
                        <a:latin typeface="Cambria Math" panose="02040503050406030204" pitchFamily="18" charset="0"/>
                      </a:rPr>
                      <m:t> </m:t>
                    </m:r>
                    <m:r>
                      <a:rPr lang="en-US" sz="2400" b="0" i="1" smtClean="0">
                        <a:latin typeface="Cambria Math" panose="02040503050406030204" pitchFamily="18" charset="0"/>
                      </a:rPr>
                      <m:t>≠ </m:t>
                    </m:r>
                  </m:oMath>
                </a14:m>
                <a:r>
                  <a:rPr lang="en-US" sz="2400" dirty="0"/>
                  <a:t>(K1’, K2’)  and ciphertext C (of the form </a:t>
                </a:r>
                <a:r>
                  <a:rPr lang="en-US" sz="2400" dirty="0">
                    <a:solidFill>
                      <a:schemeClr val="accent1"/>
                    </a:solidFill>
                  </a:rPr>
                  <a:t>C’ || IV</a:t>
                </a:r>
                <a:r>
                  <a:rPr lang="en-US" sz="2400" dirty="0"/>
                  <a:t>) so that decryption of C under both keys succeeds </a:t>
                </a:r>
              </a:p>
              <a:p>
                <a:pPr marL="342900" indent="-342900">
                  <a:buFont typeface="Wingdings" pitchFamily="2" charset="2"/>
                  <a:buChar char="Ø"/>
                </a:pPr>
                <a:r>
                  <a:rPr lang="en-US" sz="2400" dirty="0"/>
                  <a:t>This means that the computed synthetic IV’s match the stored IV that is part of ciphertext C</a:t>
                </a:r>
              </a:p>
            </p:txBody>
          </p:sp>
        </mc:Choice>
        <mc:Fallback>
          <p:sp>
            <p:nvSpPr>
              <p:cNvPr id="10" name="TextBox 9">
                <a:extLst>
                  <a:ext uri="{FF2B5EF4-FFF2-40B4-BE49-F238E27FC236}">
                    <a16:creationId xmlns:a16="http://schemas.microsoft.com/office/drawing/2014/main" id="{9920695C-CCE6-3DFE-793A-480292C699B1}"/>
                  </a:ext>
                </a:extLst>
              </p:cNvPr>
              <p:cNvSpPr txBox="1">
                <a:spLocks noRot="1" noChangeAspect="1" noMove="1" noResize="1" noEditPoints="1" noAdjustHandles="1" noChangeArrowheads="1" noChangeShapeType="1" noTextEdit="1"/>
              </p:cNvSpPr>
              <p:nvPr/>
            </p:nvSpPr>
            <p:spPr>
              <a:xfrm>
                <a:off x="671906" y="1728697"/>
                <a:ext cx="10633403" cy="1569660"/>
              </a:xfrm>
              <a:prstGeom prst="rect">
                <a:avLst/>
              </a:prstGeom>
              <a:blipFill>
                <a:blip r:embed="rId4"/>
                <a:stretch>
                  <a:fillRect l="-834" t="-2419" b="-80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ontent Placeholder 7">
                <a:extLst>
                  <a:ext uri="{FF2B5EF4-FFF2-40B4-BE49-F238E27FC236}">
                    <a16:creationId xmlns:a16="http://schemas.microsoft.com/office/drawing/2014/main" id="{55E675FB-3E25-F6E4-FAA3-69EEFBEE36A2}"/>
                  </a:ext>
                </a:extLst>
              </p:cNvPr>
              <p:cNvSpPr txBox="1">
                <a:spLocks/>
              </p:cNvSpPr>
              <p:nvPr/>
            </p:nvSpPr>
            <p:spPr>
              <a:xfrm>
                <a:off x="4134640" y="3694514"/>
                <a:ext cx="7853583" cy="472029"/>
              </a:xfrm>
              <a:prstGeom prst="rect">
                <a:avLst/>
              </a:prstGeom>
              <a:ln w="12700">
                <a:solidFill>
                  <a:schemeClr val="tx1"/>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14:m>
                  <m:oMathPara xmlns:m="http://schemas.openxmlformats.org/officeDocument/2006/math">
                    <m:oMathParaPr>
                      <m:jc m:val="center"/>
                    </m:oMathParaPr>
                    <m:oMath xmlns:m="http://schemas.openxmlformats.org/officeDocument/2006/math">
                      <m:r>
                        <a:rPr lang="en-US" sz="2200" b="0" i="1" smtClean="0">
                          <a:solidFill>
                            <a:schemeClr val="accent6"/>
                          </a:solidFill>
                          <a:latin typeface="Cambria Math" panose="02040503050406030204" pitchFamily="18" charset="0"/>
                        </a:rPr>
                        <m:t>𝐼𝑉</m:t>
                      </m:r>
                      <m:r>
                        <a:rPr lang="en-US" sz="2200" b="0" i="1" smtClean="0">
                          <a:solidFill>
                            <a:schemeClr val="accent6"/>
                          </a:solidFill>
                          <a:latin typeface="Cambria Math" panose="02040503050406030204" pitchFamily="18" charset="0"/>
                        </a:rPr>
                        <m:t>=</m:t>
                      </m:r>
                      <m:r>
                        <a:rPr lang="en-US" sz="2200" b="0" i="1" smtClean="0">
                          <a:solidFill>
                            <a:schemeClr val="accent6"/>
                          </a:solidFill>
                          <a:latin typeface="Cambria Math" panose="02040503050406030204" pitchFamily="18" charset="0"/>
                        </a:rPr>
                        <m:t>𝐶𝑀𝐴𝐶</m:t>
                      </m:r>
                      <m:d>
                        <m:dPr>
                          <m:ctrlPr>
                            <a:rPr lang="en-US" sz="2200" b="0" i="1" smtClean="0">
                              <a:solidFill>
                                <a:schemeClr val="accent6"/>
                              </a:solidFill>
                              <a:latin typeface="Cambria Math" panose="02040503050406030204" pitchFamily="18" charset="0"/>
                            </a:rPr>
                          </m:ctrlPr>
                        </m:dPr>
                        <m:e>
                          <m:r>
                            <a:rPr lang="en-US" sz="2200" b="0" i="1" smtClean="0">
                              <a:solidFill>
                                <a:schemeClr val="accent6"/>
                              </a:solidFill>
                              <a:latin typeface="Cambria Math" panose="02040503050406030204" pitchFamily="18" charset="0"/>
                            </a:rPr>
                            <m:t>𝐾</m:t>
                          </m:r>
                          <m:r>
                            <a:rPr lang="en-US" sz="2200" b="0" i="1" smtClean="0">
                              <a:solidFill>
                                <a:schemeClr val="accent6"/>
                              </a:solidFill>
                              <a:latin typeface="Cambria Math" panose="02040503050406030204" pitchFamily="18" charset="0"/>
                            </a:rPr>
                            <m:t>1, </m:t>
                          </m:r>
                          <m:sSup>
                            <m:sSupPr>
                              <m:ctrlPr>
                                <a:rPr lang="en-US" sz="2200" b="0" i="1" smtClean="0">
                                  <a:solidFill>
                                    <a:schemeClr val="accent6"/>
                                  </a:solidFill>
                                  <a:latin typeface="Cambria Math" panose="02040503050406030204" pitchFamily="18" charset="0"/>
                                </a:rPr>
                              </m:ctrlPr>
                            </m:sSupPr>
                            <m:e>
                              <m:r>
                                <a:rPr lang="en-US" sz="2200" b="0" i="1" smtClean="0">
                                  <a:solidFill>
                                    <a:schemeClr val="accent6"/>
                                  </a:solidFill>
                                  <a:latin typeface="Cambria Math" panose="02040503050406030204" pitchFamily="18" charset="0"/>
                                </a:rPr>
                                <m:t>𝐶</m:t>
                              </m:r>
                            </m:e>
                            <m:sup>
                              <m:r>
                                <a:rPr lang="en-US" sz="2200" b="0" i="1" smtClean="0">
                                  <a:solidFill>
                                    <a:schemeClr val="accent6"/>
                                  </a:solidFill>
                                  <a:latin typeface="Cambria Math" panose="02040503050406030204" pitchFamily="18" charset="0"/>
                                </a:rPr>
                                <m:t>′</m:t>
                              </m:r>
                            </m:sup>
                          </m:sSup>
                          <m:r>
                            <a:rPr lang="en-US" sz="2200" b="0" i="1" smtClean="0">
                              <a:solidFill>
                                <a:schemeClr val="accent6"/>
                              </a:solidFill>
                              <a:latin typeface="Cambria Math" panose="02040503050406030204" pitchFamily="18" charset="0"/>
                            </a:rPr>
                            <m:t>⊕</m:t>
                          </m:r>
                          <m:sSub>
                            <m:sSubPr>
                              <m:ctrlPr>
                                <a:rPr lang="en-US" sz="2200" b="0" i="1" smtClean="0">
                                  <a:solidFill>
                                    <a:schemeClr val="accent6"/>
                                  </a:solidFill>
                                  <a:latin typeface="Cambria Math" panose="02040503050406030204" pitchFamily="18" charset="0"/>
                                </a:rPr>
                              </m:ctrlPr>
                            </m:sSubPr>
                            <m:e>
                              <m:r>
                                <a:rPr lang="en-US" sz="2200" b="0" i="1" smtClean="0">
                                  <a:solidFill>
                                    <a:schemeClr val="accent6"/>
                                  </a:solidFill>
                                  <a:latin typeface="Cambria Math" panose="02040503050406030204" pitchFamily="18" charset="0"/>
                                </a:rPr>
                                <m:t>𝐸</m:t>
                              </m:r>
                            </m:e>
                            <m:sub>
                              <m:r>
                                <a:rPr lang="en-US" sz="2200" b="0" i="1" smtClean="0">
                                  <a:solidFill>
                                    <a:schemeClr val="accent6"/>
                                  </a:solidFill>
                                  <a:latin typeface="Cambria Math" panose="02040503050406030204" pitchFamily="18" charset="0"/>
                                </a:rPr>
                                <m:t>𝐾</m:t>
                              </m:r>
                              <m:r>
                                <a:rPr lang="en-US" sz="2200" b="0" i="1" smtClean="0">
                                  <a:solidFill>
                                    <a:schemeClr val="accent6"/>
                                  </a:solidFill>
                                  <a:latin typeface="Cambria Math" panose="02040503050406030204" pitchFamily="18" charset="0"/>
                                </a:rPr>
                                <m:t>2</m:t>
                              </m:r>
                            </m:sub>
                          </m:sSub>
                          <m:d>
                            <m:dPr>
                              <m:ctrlPr>
                                <a:rPr lang="en-US" sz="2200" b="0" i="1" smtClean="0">
                                  <a:solidFill>
                                    <a:schemeClr val="accent6"/>
                                  </a:solidFill>
                                  <a:latin typeface="Cambria Math" panose="02040503050406030204" pitchFamily="18" charset="0"/>
                                </a:rPr>
                              </m:ctrlPr>
                            </m:dPr>
                            <m:e>
                              <m:r>
                                <a:rPr lang="en-US" sz="2200" b="0" i="1" smtClean="0">
                                  <a:solidFill>
                                    <a:schemeClr val="accent6"/>
                                  </a:solidFill>
                                  <a:latin typeface="Cambria Math" panose="02040503050406030204" pitchFamily="18" charset="0"/>
                                </a:rPr>
                                <m:t>𝐼𝑉</m:t>
                              </m:r>
                            </m:e>
                          </m:d>
                        </m:e>
                      </m:d>
                      <m:r>
                        <a:rPr lang="en-US" sz="2200" b="0" i="1" smtClean="0">
                          <a:solidFill>
                            <a:schemeClr val="accent6"/>
                          </a:solidFill>
                          <a:latin typeface="Cambria Math" panose="02040503050406030204" pitchFamily="18" charset="0"/>
                        </a:rPr>
                        <m:t>=</m:t>
                      </m:r>
                      <m:r>
                        <a:rPr lang="en-US" sz="2200" b="0" i="1" smtClean="0">
                          <a:solidFill>
                            <a:schemeClr val="accent6"/>
                          </a:solidFill>
                          <a:latin typeface="Cambria Math" panose="02040503050406030204" pitchFamily="18" charset="0"/>
                        </a:rPr>
                        <m:t>𝐶𝑀𝐴𝐶</m:t>
                      </m:r>
                      <m:d>
                        <m:dPr>
                          <m:ctrlPr>
                            <a:rPr lang="en-US" sz="2200" b="0" i="1" smtClean="0">
                              <a:solidFill>
                                <a:schemeClr val="accent6"/>
                              </a:solidFill>
                              <a:latin typeface="Cambria Math" panose="02040503050406030204" pitchFamily="18" charset="0"/>
                            </a:rPr>
                          </m:ctrlPr>
                        </m:dPr>
                        <m:e>
                          <m:r>
                            <a:rPr lang="en-US" sz="2200" b="0" i="1" smtClean="0">
                              <a:solidFill>
                                <a:schemeClr val="accent6"/>
                              </a:solidFill>
                              <a:latin typeface="Cambria Math" panose="02040503050406030204" pitchFamily="18" charset="0"/>
                            </a:rPr>
                            <m:t>𝐾</m:t>
                          </m:r>
                          <m:sSup>
                            <m:sSupPr>
                              <m:ctrlPr>
                                <a:rPr lang="en-US" sz="2200" b="0" i="1" smtClean="0">
                                  <a:solidFill>
                                    <a:schemeClr val="accent6"/>
                                  </a:solidFill>
                                  <a:latin typeface="Cambria Math" panose="02040503050406030204" pitchFamily="18" charset="0"/>
                                </a:rPr>
                              </m:ctrlPr>
                            </m:sSupPr>
                            <m:e>
                              <m:r>
                                <a:rPr lang="en-US" sz="2200" b="0" i="1" smtClean="0">
                                  <a:solidFill>
                                    <a:schemeClr val="accent6"/>
                                  </a:solidFill>
                                  <a:latin typeface="Cambria Math" panose="02040503050406030204" pitchFamily="18" charset="0"/>
                                </a:rPr>
                                <m:t>1</m:t>
                              </m:r>
                            </m:e>
                            <m:sup>
                              <m:r>
                                <a:rPr lang="en-US" sz="2200" b="0" i="1" smtClean="0">
                                  <a:solidFill>
                                    <a:schemeClr val="accent6"/>
                                  </a:solidFill>
                                  <a:latin typeface="Cambria Math" panose="02040503050406030204" pitchFamily="18" charset="0"/>
                                </a:rPr>
                                <m:t>′</m:t>
                              </m:r>
                            </m:sup>
                          </m:sSup>
                          <m:r>
                            <a:rPr lang="en-US" sz="2200" b="0" i="1" smtClean="0">
                              <a:solidFill>
                                <a:schemeClr val="accent6"/>
                              </a:solidFill>
                              <a:latin typeface="Cambria Math" panose="02040503050406030204" pitchFamily="18" charset="0"/>
                            </a:rPr>
                            <m:t>, </m:t>
                          </m:r>
                          <m:sSup>
                            <m:sSupPr>
                              <m:ctrlPr>
                                <a:rPr lang="en-US" sz="2200" b="0" i="1" smtClean="0">
                                  <a:solidFill>
                                    <a:schemeClr val="accent6"/>
                                  </a:solidFill>
                                  <a:latin typeface="Cambria Math" panose="02040503050406030204" pitchFamily="18" charset="0"/>
                                </a:rPr>
                              </m:ctrlPr>
                            </m:sSupPr>
                            <m:e>
                              <m:r>
                                <a:rPr lang="en-US" sz="2200" b="0" i="1" smtClean="0">
                                  <a:solidFill>
                                    <a:schemeClr val="accent6"/>
                                  </a:solidFill>
                                  <a:latin typeface="Cambria Math" panose="02040503050406030204" pitchFamily="18" charset="0"/>
                                </a:rPr>
                                <m:t>𝐶</m:t>
                              </m:r>
                            </m:e>
                            <m:sup>
                              <m:r>
                                <a:rPr lang="en-US" sz="2200" b="0" i="1" smtClean="0">
                                  <a:solidFill>
                                    <a:schemeClr val="accent6"/>
                                  </a:solidFill>
                                  <a:latin typeface="Cambria Math" panose="02040503050406030204" pitchFamily="18" charset="0"/>
                                </a:rPr>
                                <m:t>′</m:t>
                              </m:r>
                            </m:sup>
                          </m:sSup>
                          <m:r>
                            <a:rPr lang="en-US" sz="2200" b="0" i="1" smtClean="0">
                              <a:solidFill>
                                <a:schemeClr val="accent6"/>
                              </a:solidFill>
                              <a:latin typeface="Cambria Math" panose="02040503050406030204" pitchFamily="18" charset="0"/>
                            </a:rPr>
                            <m:t>⊕</m:t>
                          </m:r>
                          <m:sSub>
                            <m:sSubPr>
                              <m:ctrlPr>
                                <a:rPr lang="en-US" sz="2200" b="0" i="1" smtClean="0">
                                  <a:solidFill>
                                    <a:schemeClr val="accent6"/>
                                  </a:solidFill>
                                  <a:latin typeface="Cambria Math" panose="02040503050406030204" pitchFamily="18" charset="0"/>
                                </a:rPr>
                              </m:ctrlPr>
                            </m:sSubPr>
                            <m:e>
                              <m:r>
                                <a:rPr lang="en-US" sz="2200" b="0" i="1" smtClean="0">
                                  <a:solidFill>
                                    <a:schemeClr val="accent6"/>
                                  </a:solidFill>
                                  <a:latin typeface="Cambria Math" panose="02040503050406030204" pitchFamily="18" charset="0"/>
                                </a:rPr>
                                <m:t>𝐸</m:t>
                              </m:r>
                            </m:e>
                            <m:sub>
                              <m:r>
                                <a:rPr lang="en-US" sz="2200" b="0" i="1" smtClean="0">
                                  <a:solidFill>
                                    <a:schemeClr val="accent6"/>
                                  </a:solidFill>
                                  <a:latin typeface="Cambria Math" panose="02040503050406030204" pitchFamily="18" charset="0"/>
                                </a:rPr>
                                <m:t>𝐾</m:t>
                              </m:r>
                              <m:sSup>
                                <m:sSupPr>
                                  <m:ctrlPr>
                                    <a:rPr lang="en-US" sz="2200" b="0" i="1" smtClean="0">
                                      <a:solidFill>
                                        <a:schemeClr val="accent6"/>
                                      </a:solidFill>
                                      <a:latin typeface="Cambria Math" panose="02040503050406030204" pitchFamily="18" charset="0"/>
                                    </a:rPr>
                                  </m:ctrlPr>
                                </m:sSupPr>
                                <m:e>
                                  <m:r>
                                    <a:rPr lang="en-US" sz="2200" b="0" i="1" smtClean="0">
                                      <a:solidFill>
                                        <a:schemeClr val="accent6"/>
                                      </a:solidFill>
                                      <a:latin typeface="Cambria Math" panose="02040503050406030204" pitchFamily="18" charset="0"/>
                                    </a:rPr>
                                    <m:t>2</m:t>
                                  </m:r>
                                </m:e>
                                <m:sup>
                                  <m:r>
                                    <a:rPr lang="en-US" sz="2200" b="0" i="1" smtClean="0">
                                      <a:solidFill>
                                        <a:schemeClr val="accent6"/>
                                      </a:solidFill>
                                      <a:latin typeface="Cambria Math" panose="02040503050406030204" pitchFamily="18" charset="0"/>
                                    </a:rPr>
                                    <m:t>′</m:t>
                                  </m:r>
                                </m:sup>
                              </m:sSup>
                            </m:sub>
                          </m:sSub>
                          <m:d>
                            <m:dPr>
                              <m:ctrlPr>
                                <a:rPr lang="en-US" sz="2200" b="0" i="1" smtClean="0">
                                  <a:solidFill>
                                    <a:schemeClr val="accent6"/>
                                  </a:solidFill>
                                  <a:latin typeface="Cambria Math" panose="02040503050406030204" pitchFamily="18" charset="0"/>
                                </a:rPr>
                              </m:ctrlPr>
                            </m:dPr>
                            <m:e>
                              <m:r>
                                <a:rPr lang="en-US" sz="2200" b="0" i="1" smtClean="0">
                                  <a:solidFill>
                                    <a:schemeClr val="accent6"/>
                                  </a:solidFill>
                                  <a:latin typeface="Cambria Math" panose="02040503050406030204" pitchFamily="18" charset="0"/>
                                </a:rPr>
                                <m:t>𝐼𝑉</m:t>
                              </m:r>
                            </m:e>
                          </m:d>
                        </m:e>
                      </m:d>
                    </m:oMath>
                  </m:oMathPara>
                </a14:m>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p:txBody>
          </p:sp>
        </mc:Choice>
        <mc:Fallback>
          <p:sp>
            <p:nvSpPr>
              <p:cNvPr id="11" name="Content Placeholder 7">
                <a:extLst>
                  <a:ext uri="{FF2B5EF4-FFF2-40B4-BE49-F238E27FC236}">
                    <a16:creationId xmlns:a16="http://schemas.microsoft.com/office/drawing/2014/main" id="{55E675FB-3E25-F6E4-FAA3-69EEFBEE36A2}"/>
                  </a:ext>
                </a:extLst>
              </p:cNvPr>
              <p:cNvSpPr txBox="1">
                <a:spLocks noRot="1" noChangeAspect="1" noMove="1" noResize="1" noEditPoints="1" noAdjustHandles="1" noChangeArrowheads="1" noChangeShapeType="1" noTextEdit="1"/>
              </p:cNvSpPr>
              <p:nvPr/>
            </p:nvSpPr>
            <p:spPr>
              <a:xfrm>
                <a:off x="4134640" y="3694514"/>
                <a:ext cx="7853583" cy="472029"/>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767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CMT-k* attack on SIV</a:t>
            </a:r>
            <a:endParaRPr lang="en-CA" dirty="0"/>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27</a:t>
            </a:fld>
            <a:endParaRPr lang="en-CA"/>
          </a:p>
        </p:txBody>
      </p:sp>
      <p:sp>
        <p:nvSpPr>
          <p:cNvPr id="9" name="TextBox 8">
            <a:extLst>
              <a:ext uri="{FF2B5EF4-FFF2-40B4-BE49-F238E27FC236}">
                <a16:creationId xmlns:a16="http://schemas.microsoft.com/office/drawing/2014/main" id="{CD35C8B9-3DA0-E99B-6115-738C77FD33D2}"/>
              </a:ext>
            </a:extLst>
          </p:cNvPr>
          <p:cNvSpPr txBox="1"/>
          <p:nvPr/>
        </p:nvSpPr>
        <p:spPr>
          <a:xfrm>
            <a:off x="671906" y="1288523"/>
            <a:ext cx="8042603" cy="369332"/>
          </a:xfrm>
          <a:prstGeom prst="rect">
            <a:avLst/>
          </a:prstGeom>
          <a:noFill/>
        </p:spPr>
        <p:txBody>
          <a:bodyPr wrap="square" rtlCol="0">
            <a:spAutoFit/>
          </a:bodyPr>
          <a:lstStyle/>
          <a:p>
            <a:r>
              <a:rPr lang="en-US" dirty="0"/>
              <a:t>For simplicity, we’ll consider 1-block ciphertexts with no associated data or nonce</a:t>
            </a:r>
          </a:p>
        </p:txBody>
      </p:sp>
      <mc:AlternateContent xmlns:mc="http://schemas.openxmlformats.org/markup-compatibility/2006">
        <mc:Choice xmlns:a14="http://schemas.microsoft.com/office/drawing/2010/main" Requires="a14">
          <p:sp>
            <p:nvSpPr>
              <p:cNvPr id="11" name="Content Placeholder 7">
                <a:extLst>
                  <a:ext uri="{FF2B5EF4-FFF2-40B4-BE49-F238E27FC236}">
                    <a16:creationId xmlns:a16="http://schemas.microsoft.com/office/drawing/2014/main" id="{55E675FB-3E25-F6E4-FAA3-69EEFBEE36A2}"/>
                  </a:ext>
                </a:extLst>
              </p:cNvPr>
              <p:cNvSpPr txBox="1">
                <a:spLocks/>
              </p:cNvSpPr>
              <p:nvPr/>
            </p:nvSpPr>
            <p:spPr>
              <a:xfrm>
                <a:off x="804640" y="1998394"/>
                <a:ext cx="10848185" cy="17476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Goal: Find </a:t>
                </a:r>
                <a:r>
                  <a:rPr lang="en-US" sz="2400" b="1" dirty="0">
                    <a:solidFill>
                      <a:schemeClr val="tx1"/>
                    </a:solidFill>
                  </a:rPr>
                  <a:t>two keys (K1, K2)</a:t>
                </a:r>
                <a14:m>
                  <m:oMath xmlns:m="http://schemas.openxmlformats.org/officeDocument/2006/math">
                    <m:r>
                      <a:rPr lang="en-US" sz="2400" b="1" i="0"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 </m:t>
                    </m:r>
                  </m:oMath>
                </a14:m>
                <a:r>
                  <a:rPr lang="en-US" sz="2400" b="1" dirty="0">
                    <a:solidFill>
                      <a:schemeClr val="tx1"/>
                    </a:solidFill>
                  </a:rPr>
                  <a:t>(K1’, K2’)  and ciphertext C </a:t>
                </a:r>
                <a14:m>
                  <m:oMath xmlns:m="http://schemas.openxmlformats.org/officeDocument/2006/math">
                    <m:r>
                      <a:rPr lang="en-US" sz="2400" b="1" i="1" smtClean="0">
                        <a:solidFill>
                          <a:schemeClr val="tx1"/>
                        </a:solidFill>
                        <a:latin typeface="Cambria Math" panose="02040503050406030204" pitchFamily="18" charset="0"/>
                      </a:rPr>
                      <m:t>←</m:t>
                    </m:r>
                  </m:oMath>
                </a14:m>
                <a:r>
                  <a:rPr lang="en-US" b="1" dirty="0">
                    <a:solidFill>
                      <a:schemeClr val="tx1"/>
                    </a:solidFill>
                  </a:rPr>
                  <a:t>C’ || IV such that:</a:t>
                </a:r>
                <a:endParaRPr lang="en-US" dirty="0">
                  <a:solidFill>
                    <a:schemeClr val="accent6"/>
                  </a:solidFill>
                </a:endParaRPr>
              </a:p>
              <a:p>
                <a:endParaRPr lang="en-US" dirty="0">
                  <a:solidFill>
                    <a:schemeClr val="accent6"/>
                  </a:solidFill>
                </a:endParaRPr>
              </a:p>
            </p:txBody>
          </p:sp>
        </mc:Choice>
        <mc:Fallback>
          <p:sp>
            <p:nvSpPr>
              <p:cNvPr id="11" name="Content Placeholder 7">
                <a:extLst>
                  <a:ext uri="{FF2B5EF4-FFF2-40B4-BE49-F238E27FC236}">
                    <a16:creationId xmlns:a16="http://schemas.microsoft.com/office/drawing/2014/main" id="{55E675FB-3E25-F6E4-FAA3-69EEFBEE36A2}"/>
                  </a:ext>
                </a:extLst>
              </p:cNvPr>
              <p:cNvSpPr txBox="1">
                <a:spLocks noRot="1" noChangeAspect="1" noMove="1" noResize="1" noEditPoints="1" noAdjustHandles="1" noChangeArrowheads="1" noChangeShapeType="1" noTextEdit="1"/>
              </p:cNvSpPr>
              <p:nvPr/>
            </p:nvSpPr>
            <p:spPr>
              <a:xfrm>
                <a:off x="804640" y="1998394"/>
                <a:ext cx="10848185" cy="1747696"/>
              </a:xfrm>
              <a:prstGeom prst="rect">
                <a:avLst/>
              </a:prstGeom>
              <a:blipFill>
                <a:blip r:embed="rId3"/>
                <a:stretch>
                  <a:fillRect l="-936" t="-43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7">
                <a:extLst>
                  <a:ext uri="{FF2B5EF4-FFF2-40B4-BE49-F238E27FC236}">
                    <a16:creationId xmlns:a16="http://schemas.microsoft.com/office/drawing/2014/main" id="{7067EBD4-A461-7AC8-9254-76A78EB3F8CE}"/>
                  </a:ext>
                </a:extLst>
              </p:cNvPr>
              <p:cNvSpPr txBox="1">
                <a:spLocks/>
              </p:cNvSpPr>
              <p:nvPr/>
            </p:nvSpPr>
            <p:spPr>
              <a:xfrm>
                <a:off x="754165" y="2872242"/>
                <a:ext cx="10848185" cy="17476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d>
                        <m:dPr>
                          <m:ctrlPr>
                            <a:rPr lang="en-US" b="0" i="1" smtClean="0">
                              <a:solidFill>
                                <a:schemeClr val="accent6"/>
                              </a:solidFill>
                              <a:latin typeface="Cambria Math" panose="02040503050406030204" pitchFamily="18" charset="0"/>
                            </a:rPr>
                          </m:ctrlPr>
                        </m:dPr>
                        <m:e>
                          <m:sSubSup>
                            <m:sSubSupPr>
                              <m:ctrlPr>
                                <a:rPr lang="en-US" b="0"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𝐸</m:t>
                              </m:r>
                            </m:e>
                            <m:sub>
                              <m:r>
                                <a:rPr lang="en-US" b="0" i="1" smtClean="0">
                                  <a:solidFill>
                                    <a:schemeClr val="accent6"/>
                                  </a:solidFill>
                                  <a:latin typeface="Cambria Math" panose="02040503050406030204" pitchFamily="18" charset="0"/>
                                </a:rPr>
                                <m:t>𝐾</m:t>
                              </m:r>
                              <m:r>
                                <a:rPr lang="en-US" b="0" i="1" smtClean="0">
                                  <a:solidFill>
                                    <a:schemeClr val="accent6"/>
                                  </a:solidFill>
                                  <a:latin typeface="Cambria Math" panose="02040503050406030204" pitchFamily="18" charset="0"/>
                                </a:rPr>
                                <m:t>1</m:t>
                              </m:r>
                            </m:sub>
                            <m:sup>
                              <m:r>
                                <a:rPr lang="en-US" b="0" i="1" smtClean="0">
                                  <a:solidFill>
                                    <a:schemeClr val="accent6"/>
                                  </a:solidFill>
                                  <a:latin typeface="Cambria Math" panose="02040503050406030204" pitchFamily="18" charset="0"/>
                                </a:rPr>
                                <m:t>−1</m:t>
                              </m:r>
                            </m:sup>
                          </m:sSubSup>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rPr>
                                <m:t>𝐼𝑉</m:t>
                              </m:r>
                            </m:e>
                          </m:d>
                          <m:r>
                            <a:rPr lang="en-US" b="0" i="1" smtClean="0">
                              <a:solidFill>
                                <a:schemeClr val="accent6"/>
                              </a:solidFill>
                              <a:latin typeface="Cambria Math" panose="02040503050406030204" pitchFamily="18" charset="0"/>
                            </a:rPr>
                            <m:t>⊕</m:t>
                          </m:r>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rPr>
                                <m:t>2⋅</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𝐸</m:t>
                                  </m:r>
                                </m:e>
                                <m:sub>
                                  <m:r>
                                    <a:rPr lang="en-US" b="0" i="1" smtClean="0">
                                      <a:solidFill>
                                        <a:schemeClr val="accent6"/>
                                      </a:solidFill>
                                      <a:latin typeface="Cambria Math" panose="02040503050406030204" pitchFamily="18" charset="0"/>
                                    </a:rPr>
                                    <m:t>𝐾</m:t>
                                  </m:r>
                                  <m:r>
                                    <a:rPr lang="en-US" b="0" i="1" smtClean="0">
                                      <a:solidFill>
                                        <a:schemeClr val="accent6"/>
                                      </a:solidFill>
                                      <a:latin typeface="Cambria Math" panose="02040503050406030204" pitchFamily="18" charset="0"/>
                                    </a:rPr>
                                    <m:t>1</m:t>
                                  </m:r>
                                </m:sub>
                              </m:sSub>
                              <m:d>
                                <m:dPr>
                                  <m:ctrlPr>
                                    <a:rPr lang="en-US" b="0" i="1" smtClean="0">
                                      <a:solidFill>
                                        <a:schemeClr val="accent6"/>
                                      </a:solidFill>
                                      <a:latin typeface="Cambria Math" panose="02040503050406030204" pitchFamily="18" charset="0"/>
                                    </a:rPr>
                                  </m:ctrlPr>
                                </m:dPr>
                                <m:e>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0</m:t>
                                      </m:r>
                                    </m:e>
                                    <m:sup>
                                      <m:r>
                                        <a:rPr lang="en-US" b="0" i="1" smtClean="0">
                                          <a:solidFill>
                                            <a:schemeClr val="accent6"/>
                                          </a:solidFill>
                                          <a:latin typeface="Cambria Math" panose="02040503050406030204" pitchFamily="18" charset="0"/>
                                        </a:rPr>
                                        <m:t>𝑛</m:t>
                                      </m:r>
                                    </m:sup>
                                  </m:sSup>
                                </m:e>
                              </m:d>
                            </m:e>
                          </m:d>
                          <m:r>
                            <a:rPr lang="en-US" b="0" i="1" smtClean="0">
                              <a:solidFill>
                                <a:schemeClr val="accent6"/>
                              </a:solidFill>
                              <a:latin typeface="Cambria Math" panose="02040503050406030204" pitchFamily="18" charset="0"/>
                            </a:rPr>
                            <m:t>⊕</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𝐸</m:t>
                              </m:r>
                            </m:e>
                            <m:sub>
                              <m:r>
                                <a:rPr lang="en-US" b="0" i="1" smtClean="0">
                                  <a:solidFill>
                                    <a:schemeClr val="accent6"/>
                                  </a:solidFill>
                                  <a:latin typeface="Cambria Math" panose="02040503050406030204" pitchFamily="18" charset="0"/>
                                </a:rPr>
                                <m:t>𝐾</m:t>
                              </m:r>
                              <m:r>
                                <a:rPr lang="en-US" b="0" i="1" smtClean="0">
                                  <a:solidFill>
                                    <a:schemeClr val="accent6"/>
                                  </a:solidFill>
                                  <a:latin typeface="Cambria Math" panose="02040503050406030204" pitchFamily="18" charset="0"/>
                                </a:rPr>
                                <m:t>1</m:t>
                              </m:r>
                            </m:sub>
                          </m:sSub>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rPr>
                                <m:t>2⋅</m:t>
                              </m:r>
                              <m:sSub>
                                <m:sSubPr>
                                  <m:ctrlPr>
                                    <a:rPr lang="en-US" b="0"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𝐸</m:t>
                                  </m:r>
                                </m:e>
                                <m:sub>
                                  <m:r>
                                    <a:rPr lang="en-US" b="0" i="1" smtClean="0">
                                      <a:solidFill>
                                        <a:schemeClr val="accent6"/>
                                      </a:solidFill>
                                      <a:latin typeface="Cambria Math" panose="02040503050406030204" pitchFamily="18" charset="0"/>
                                    </a:rPr>
                                    <m:t>𝐾</m:t>
                                  </m:r>
                                  <m:r>
                                    <a:rPr lang="en-US" b="0" i="1" smtClean="0">
                                      <a:solidFill>
                                        <a:schemeClr val="accent6"/>
                                      </a:solidFill>
                                      <a:latin typeface="Cambria Math" panose="02040503050406030204" pitchFamily="18" charset="0"/>
                                    </a:rPr>
                                    <m:t>1</m:t>
                                  </m:r>
                                </m:sub>
                              </m:sSub>
                              <m:d>
                                <m:dPr>
                                  <m:ctrlPr>
                                    <a:rPr lang="en-US" b="0" i="1" smtClean="0">
                                      <a:solidFill>
                                        <a:schemeClr val="accent6"/>
                                      </a:solidFill>
                                      <a:latin typeface="Cambria Math" panose="02040503050406030204" pitchFamily="18" charset="0"/>
                                    </a:rPr>
                                  </m:ctrlPr>
                                </m:dPr>
                                <m:e>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panose="02040503050406030204" pitchFamily="18" charset="0"/>
                                        </a:rPr>
                                        <m:t>0</m:t>
                                      </m:r>
                                    </m:e>
                                    <m:sup>
                                      <m:r>
                                        <a:rPr lang="en-US" b="0" i="1" smtClean="0">
                                          <a:solidFill>
                                            <a:schemeClr val="accent6"/>
                                          </a:solidFill>
                                          <a:latin typeface="Cambria Math" panose="02040503050406030204" pitchFamily="18" charset="0"/>
                                        </a:rPr>
                                        <m:t>𝑛</m:t>
                                      </m:r>
                                    </m:sup>
                                  </m:sSup>
                                </m:e>
                              </m:d>
                            </m:e>
                          </m:d>
                        </m:e>
                      </m:d>
                      <m:r>
                        <a:rPr lang="en-US" b="0" i="1" smtClean="0">
                          <a:solidFill>
                            <a:schemeClr val="tx1"/>
                          </a:solidFill>
                          <a:latin typeface="Cambria Math" panose="02040503050406030204" pitchFamily="18" charset="0"/>
                        </a:rPr>
                        <m:t>⊕</m:t>
                      </m:r>
                      <m:sSub>
                        <m:sSubPr>
                          <m:ctrlPr>
                            <a:rPr lang="en-US" b="0" i="1" smtClean="0">
                              <a:solidFill>
                                <a:srgbClr val="F66060"/>
                              </a:solidFill>
                              <a:latin typeface="Cambria Math" panose="02040503050406030204" pitchFamily="18" charset="0"/>
                            </a:rPr>
                          </m:ctrlPr>
                        </m:sSubPr>
                        <m:e>
                          <m:r>
                            <a:rPr lang="en-US" b="0" i="1" smtClean="0">
                              <a:solidFill>
                                <a:srgbClr val="F66060"/>
                              </a:solidFill>
                              <a:latin typeface="Cambria Math" panose="02040503050406030204" pitchFamily="18" charset="0"/>
                            </a:rPr>
                            <m:t>𝐸</m:t>
                          </m:r>
                        </m:e>
                        <m:sub>
                          <m:r>
                            <a:rPr lang="en-US" b="0" i="1" smtClean="0">
                              <a:solidFill>
                                <a:srgbClr val="F66060"/>
                              </a:solidFill>
                              <a:latin typeface="Cambria Math" panose="02040503050406030204" pitchFamily="18" charset="0"/>
                            </a:rPr>
                            <m:t>𝐾</m:t>
                          </m:r>
                          <m:r>
                            <a:rPr lang="en-US" b="0" i="1" smtClean="0">
                              <a:solidFill>
                                <a:srgbClr val="F66060"/>
                              </a:solidFill>
                              <a:latin typeface="Cambria Math" panose="02040503050406030204" pitchFamily="18" charset="0"/>
                            </a:rPr>
                            <m:t>2</m:t>
                          </m:r>
                        </m:sub>
                      </m:sSub>
                      <m:d>
                        <m:dPr>
                          <m:ctrlPr>
                            <a:rPr lang="en-US" b="0" i="1" smtClean="0">
                              <a:solidFill>
                                <a:srgbClr val="F66060"/>
                              </a:solidFill>
                              <a:latin typeface="Cambria Math" panose="02040503050406030204" pitchFamily="18" charset="0"/>
                            </a:rPr>
                          </m:ctrlPr>
                        </m:dPr>
                        <m:e>
                          <m:r>
                            <a:rPr lang="en-US" b="0" i="1" smtClean="0">
                              <a:solidFill>
                                <a:srgbClr val="F66060"/>
                              </a:solidFill>
                              <a:latin typeface="Cambria Math" panose="02040503050406030204" pitchFamily="18" charset="0"/>
                            </a:rPr>
                            <m:t>𝐼𝑉</m:t>
                          </m:r>
                        </m:e>
                      </m:d>
                    </m:oMath>
                  </m:oMathPara>
                </a14:m>
                <a:endParaRPr lang="en-US" b="0" dirty="0">
                  <a:solidFill>
                    <a:schemeClr val="accent6"/>
                  </a:solidFill>
                </a:endParaRPr>
              </a:p>
              <a:p>
                <a14:m>
                  <m:oMath xmlns:m="http://schemas.openxmlformats.org/officeDocument/2006/math">
                    <m:r>
                      <a:rPr lang="en-US" b="0" i="1" smtClean="0">
                        <a:solidFill>
                          <a:schemeClr val="accent6"/>
                        </a:solidFill>
                        <a:latin typeface="Cambria Math" panose="02040503050406030204" pitchFamily="18" charset="0"/>
                      </a:rPr>
                      <m:t>     </m:t>
                    </m:r>
                    <m:r>
                      <a:rPr lang="en-US" b="0" i="1" smtClean="0">
                        <a:solidFill>
                          <a:schemeClr val="tx1"/>
                        </a:solidFill>
                        <a:latin typeface="Cambria Math" panose="02040503050406030204" pitchFamily="18" charset="0"/>
                      </a:rPr>
                      <m:t>⊕</m:t>
                    </m:r>
                    <m:d>
                      <m:dPr>
                        <m:ctrlPr>
                          <a:rPr lang="en-US" b="0" i="1" smtClean="0">
                            <a:solidFill>
                              <a:schemeClr val="accent1"/>
                            </a:solidFill>
                            <a:latin typeface="Cambria Math" panose="02040503050406030204" pitchFamily="18" charset="0"/>
                          </a:rPr>
                        </m:ctrlPr>
                      </m:dPr>
                      <m:e>
                        <m:sSubSup>
                          <m:sSubSupPr>
                            <m:ctrlPr>
                              <a:rPr lang="en-US" b="0" i="1" smtClean="0">
                                <a:solidFill>
                                  <a:schemeClr val="accent1"/>
                                </a:solidFill>
                                <a:latin typeface="Cambria Math" panose="02040503050406030204" pitchFamily="18" charset="0"/>
                              </a:rPr>
                            </m:ctrlPr>
                          </m:sSubSupPr>
                          <m:e>
                            <m:r>
                              <a:rPr lang="en-US" b="0" i="1" smtClean="0">
                                <a:solidFill>
                                  <a:schemeClr val="accent1"/>
                                </a:solidFill>
                                <a:latin typeface="Cambria Math" panose="02040503050406030204" pitchFamily="18" charset="0"/>
                              </a:rPr>
                              <m:t>𝐸</m:t>
                            </m:r>
                          </m:e>
                          <m:sub>
                            <m:r>
                              <a:rPr lang="en-US" b="0" i="1" smtClean="0">
                                <a:solidFill>
                                  <a:schemeClr val="accent1"/>
                                </a:solidFill>
                                <a:latin typeface="Cambria Math" panose="02040503050406030204" pitchFamily="18" charset="0"/>
                              </a:rPr>
                              <m:t>𝐾</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1</m:t>
                                </m:r>
                              </m:e>
                              <m:sup>
                                <m:r>
                                  <a:rPr lang="en-US" b="0" i="1" smtClean="0">
                                    <a:solidFill>
                                      <a:schemeClr val="accent1"/>
                                    </a:solidFill>
                                    <a:latin typeface="Cambria Math" panose="02040503050406030204" pitchFamily="18" charset="0"/>
                                  </a:rPr>
                                  <m:t>′</m:t>
                                </m:r>
                              </m:sup>
                            </m:sSup>
                          </m:sub>
                          <m:sup>
                            <m:r>
                              <a:rPr lang="en-US" b="0" i="1" smtClean="0">
                                <a:solidFill>
                                  <a:schemeClr val="accent1"/>
                                </a:solidFill>
                                <a:latin typeface="Cambria Math" panose="02040503050406030204" pitchFamily="18" charset="0"/>
                              </a:rPr>
                              <m:t>−1</m:t>
                            </m:r>
                          </m:sup>
                        </m:sSubSup>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𝐼𝑉</m:t>
                            </m:r>
                          </m:e>
                        </m:d>
                        <m:r>
                          <a:rPr lang="en-US" b="0" i="1" smtClean="0">
                            <a:solidFill>
                              <a:schemeClr val="accent1"/>
                            </a:solidFill>
                            <a:latin typeface="Cambria Math" panose="02040503050406030204" pitchFamily="18" charset="0"/>
                          </a:rPr>
                          <m:t>⊕</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2⋅</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𝐸</m:t>
                                </m:r>
                              </m:e>
                              <m:sub>
                                <m:r>
                                  <a:rPr lang="en-US" b="0" i="1" smtClean="0">
                                    <a:solidFill>
                                      <a:schemeClr val="accent1"/>
                                    </a:solidFill>
                                    <a:latin typeface="Cambria Math" panose="02040503050406030204" pitchFamily="18" charset="0"/>
                                  </a:rPr>
                                  <m:t>𝐾</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1</m:t>
                                    </m:r>
                                  </m:e>
                                  <m:sup>
                                    <m:r>
                                      <a:rPr lang="en-US" b="0" i="1" smtClean="0">
                                        <a:solidFill>
                                          <a:schemeClr val="accent1"/>
                                        </a:solidFill>
                                        <a:latin typeface="Cambria Math" panose="02040503050406030204" pitchFamily="18" charset="0"/>
                                      </a:rPr>
                                      <m:t>′</m:t>
                                    </m:r>
                                  </m:sup>
                                </m:sSup>
                              </m:sub>
                            </m:sSub>
                            <m:d>
                              <m:dPr>
                                <m:ctrlPr>
                                  <a:rPr lang="en-US" b="0" i="1" smtClean="0">
                                    <a:solidFill>
                                      <a:schemeClr val="accent1"/>
                                    </a:solidFill>
                                    <a:latin typeface="Cambria Math" panose="02040503050406030204" pitchFamily="18" charset="0"/>
                                  </a:rPr>
                                </m:ctrlPr>
                              </m:dPr>
                              <m:e>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0</m:t>
                                    </m:r>
                                  </m:e>
                                  <m:sup>
                                    <m:r>
                                      <a:rPr lang="en-US" b="0" i="1" smtClean="0">
                                        <a:solidFill>
                                          <a:schemeClr val="accent1"/>
                                        </a:solidFill>
                                        <a:latin typeface="Cambria Math" panose="02040503050406030204" pitchFamily="18" charset="0"/>
                                      </a:rPr>
                                      <m:t>𝑛</m:t>
                                    </m:r>
                                  </m:sup>
                                </m:sSup>
                              </m:e>
                            </m:d>
                          </m:e>
                        </m:d>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𝐸</m:t>
                            </m:r>
                          </m:e>
                          <m:sub>
                            <m:r>
                              <a:rPr lang="en-US" b="0" i="1" smtClean="0">
                                <a:solidFill>
                                  <a:schemeClr val="accent1"/>
                                </a:solidFill>
                                <a:latin typeface="Cambria Math" panose="02040503050406030204" pitchFamily="18" charset="0"/>
                              </a:rPr>
                              <m:t>𝐾</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1</m:t>
                                </m:r>
                              </m:e>
                              <m:sup>
                                <m:r>
                                  <a:rPr lang="en-US" b="0" i="1" smtClean="0">
                                    <a:solidFill>
                                      <a:schemeClr val="accent1"/>
                                    </a:solidFill>
                                    <a:latin typeface="Cambria Math" panose="02040503050406030204" pitchFamily="18" charset="0"/>
                                  </a:rPr>
                                  <m:t>′</m:t>
                                </m:r>
                              </m:sup>
                            </m:sSup>
                          </m:sub>
                        </m:sSub>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2⋅</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𝐸</m:t>
                                </m:r>
                              </m:e>
                              <m:sub>
                                <m:r>
                                  <a:rPr lang="en-US" b="0" i="1" smtClean="0">
                                    <a:solidFill>
                                      <a:schemeClr val="accent1"/>
                                    </a:solidFill>
                                    <a:latin typeface="Cambria Math" panose="02040503050406030204" pitchFamily="18" charset="0"/>
                                  </a:rPr>
                                  <m:t>𝐾</m:t>
                                </m:r>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1</m:t>
                                    </m:r>
                                  </m:e>
                                  <m:sup>
                                    <m:r>
                                      <a:rPr lang="en-US" b="0" i="1" smtClean="0">
                                        <a:solidFill>
                                          <a:schemeClr val="accent1"/>
                                        </a:solidFill>
                                        <a:latin typeface="Cambria Math" panose="02040503050406030204" pitchFamily="18" charset="0"/>
                                      </a:rPr>
                                      <m:t>′</m:t>
                                    </m:r>
                                  </m:sup>
                                </m:sSup>
                              </m:sub>
                            </m:sSub>
                            <m:d>
                              <m:dPr>
                                <m:ctrlPr>
                                  <a:rPr lang="en-US" b="0" i="1" smtClean="0">
                                    <a:solidFill>
                                      <a:schemeClr val="accent1"/>
                                    </a:solidFill>
                                    <a:latin typeface="Cambria Math" panose="02040503050406030204" pitchFamily="18" charset="0"/>
                                  </a:rPr>
                                </m:ctrlPr>
                              </m:dPr>
                              <m:e>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0</m:t>
                                    </m:r>
                                  </m:e>
                                  <m:sup>
                                    <m:r>
                                      <a:rPr lang="en-US" b="0" i="1" smtClean="0">
                                        <a:solidFill>
                                          <a:schemeClr val="accent1"/>
                                        </a:solidFill>
                                        <a:latin typeface="Cambria Math" panose="02040503050406030204" pitchFamily="18" charset="0"/>
                                      </a:rPr>
                                      <m:t>𝑛</m:t>
                                    </m:r>
                                  </m:sup>
                                </m:sSup>
                              </m:e>
                            </m:d>
                          </m:e>
                        </m:d>
                      </m:e>
                    </m:d>
                    <m:r>
                      <a:rPr lang="en-US" b="0" i="1" smtClean="0">
                        <a:solidFill>
                          <a:schemeClr val="tx1"/>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𝐸</m:t>
                        </m:r>
                      </m:e>
                      <m:sub>
                        <m:r>
                          <a:rPr lang="en-US" b="0" i="1" smtClean="0">
                            <a:solidFill>
                              <a:srgbClr val="7030A0"/>
                            </a:solidFill>
                            <a:latin typeface="Cambria Math" panose="02040503050406030204" pitchFamily="18" charset="0"/>
                          </a:rPr>
                          <m:t>𝐾</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2</m:t>
                            </m:r>
                          </m:e>
                          <m:sup>
                            <m:r>
                              <a:rPr lang="en-US" b="0" i="1" smtClean="0">
                                <a:solidFill>
                                  <a:srgbClr val="7030A0"/>
                                </a:solidFill>
                                <a:latin typeface="Cambria Math" panose="02040503050406030204" pitchFamily="18" charset="0"/>
                              </a:rPr>
                              <m:t>′</m:t>
                            </m:r>
                          </m:sup>
                        </m:sSup>
                      </m:sub>
                    </m:sSub>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𝐼𝑉</m:t>
                        </m:r>
                      </m:e>
                    </m:d>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0</m:t>
                        </m:r>
                      </m:e>
                      <m:sup>
                        <m:r>
                          <a:rPr lang="en-US" b="0" i="1" smtClean="0">
                            <a:solidFill>
                              <a:schemeClr val="tx1"/>
                            </a:solidFill>
                            <a:latin typeface="Cambria Math" panose="02040503050406030204" pitchFamily="18" charset="0"/>
                          </a:rPr>
                          <m:t>𝑛</m:t>
                        </m:r>
                      </m:sup>
                    </m:sSup>
                  </m:oMath>
                </a14:m>
                <a:r>
                  <a:rPr lang="en-US" b="0" dirty="0">
                    <a:solidFill>
                      <a:schemeClr val="accent6"/>
                    </a:solidFill>
                  </a:rPr>
                  <a:t> </a:t>
                </a:r>
              </a:p>
              <a:p>
                <a:endParaRPr lang="en-US" dirty="0">
                  <a:solidFill>
                    <a:schemeClr val="accent6"/>
                  </a:solidFill>
                </a:endParaRPr>
              </a:p>
              <a:p>
                <a:endParaRPr lang="en-US" dirty="0">
                  <a:solidFill>
                    <a:schemeClr val="accent6"/>
                  </a:solidFill>
                </a:endParaRPr>
              </a:p>
            </p:txBody>
          </p:sp>
        </mc:Choice>
        <mc:Fallback>
          <p:sp>
            <p:nvSpPr>
              <p:cNvPr id="4" name="Content Placeholder 7">
                <a:extLst>
                  <a:ext uri="{FF2B5EF4-FFF2-40B4-BE49-F238E27FC236}">
                    <a16:creationId xmlns:a16="http://schemas.microsoft.com/office/drawing/2014/main" id="{7067EBD4-A461-7AC8-9254-76A78EB3F8CE}"/>
                  </a:ext>
                </a:extLst>
              </p:cNvPr>
              <p:cNvSpPr txBox="1">
                <a:spLocks noRot="1" noChangeAspect="1" noMove="1" noResize="1" noEditPoints="1" noAdjustHandles="1" noChangeArrowheads="1" noChangeShapeType="1" noTextEdit="1"/>
              </p:cNvSpPr>
              <p:nvPr/>
            </p:nvSpPr>
            <p:spPr>
              <a:xfrm>
                <a:off x="754165" y="2872242"/>
                <a:ext cx="10848185" cy="1747696"/>
              </a:xfrm>
              <a:prstGeom prst="rect">
                <a:avLst/>
              </a:prstGeom>
              <a:blipFill>
                <a:blip r:embed="rId4"/>
                <a:stretch>
                  <a:fillRect l="-58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D6822752-F40A-EBF4-0725-2891DA69BE4B}"/>
              </a:ext>
            </a:extLst>
          </p:cNvPr>
          <p:cNvGrpSpPr/>
          <p:nvPr/>
        </p:nvGrpSpPr>
        <p:grpSpPr>
          <a:xfrm>
            <a:off x="539175" y="3883860"/>
            <a:ext cx="11372124" cy="1586364"/>
            <a:chOff x="456918" y="4769986"/>
            <a:chExt cx="11372124" cy="1586364"/>
          </a:xfrm>
        </p:grpSpPr>
        <p:grpSp>
          <p:nvGrpSpPr>
            <p:cNvPr id="17" name="Group 16">
              <a:extLst>
                <a:ext uri="{FF2B5EF4-FFF2-40B4-BE49-F238E27FC236}">
                  <a16:creationId xmlns:a16="http://schemas.microsoft.com/office/drawing/2014/main" id="{8B0BBEC4-CB17-E91C-B5BA-2DEAD336695F}"/>
                </a:ext>
              </a:extLst>
            </p:cNvPr>
            <p:cNvGrpSpPr/>
            <p:nvPr/>
          </p:nvGrpSpPr>
          <p:grpSpPr>
            <a:xfrm>
              <a:off x="456918" y="4881715"/>
              <a:ext cx="10890304" cy="1474635"/>
              <a:chOff x="456918" y="4881715"/>
              <a:chExt cx="10890304" cy="1474635"/>
            </a:xfrm>
          </p:grpSpPr>
          <p:sp>
            <p:nvSpPr>
              <p:cNvPr id="5" name="Rectangle 4">
                <a:extLst>
                  <a:ext uri="{FF2B5EF4-FFF2-40B4-BE49-F238E27FC236}">
                    <a16:creationId xmlns:a16="http://schemas.microsoft.com/office/drawing/2014/main" id="{AA9EAA67-5AFF-6C87-6A80-3230916FFF06}"/>
                  </a:ext>
                </a:extLst>
              </p:cNvPr>
              <p:cNvSpPr/>
              <p:nvPr/>
            </p:nvSpPr>
            <p:spPr>
              <a:xfrm>
                <a:off x="1110242" y="5506064"/>
                <a:ext cx="10236980" cy="85028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If we model block cipher E as an ideal cipher, then this looks </a:t>
                </a:r>
                <a:r>
                  <a:rPr lang="en-US" sz="2400" b="1" i="1" dirty="0"/>
                  <a:t>very</a:t>
                </a:r>
                <a:r>
                  <a:rPr lang="en-US" sz="2400" b="1" dirty="0"/>
                  <a:t> close to the Generalized Birthday Problem!</a:t>
                </a:r>
              </a:p>
            </p:txBody>
          </p:sp>
          <p:sp>
            <p:nvSpPr>
              <p:cNvPr id="8" name="Freeform 7">
                <a:extLst>
                  <a:ext uri="{FF2B5EF4-FFF2-40B4-BE49-F238E27FC236}">
                    <a16:creationId xmlns:a16="http://schemas.microsoft.com/office/drawing/2014/main" id="{38531AB1-4039-3E35-01AC-A1C6DE369EBB}"/>
                  </a:ext>
                </a:extLst>
              </p:cNvPr>
              <p:cNvSpPr/>
              <p:nvPr/>
            </p:nvSpPr>
            <p:spPr>
              <a:xfrm>
                <a:off x="456918" y="4881715"/>
                <a:ext cx="653324" cy="1091381"/>
              </a:xfrm>
              <a:custGeom>
                <a:avLst/>
                <a:gdLst>
                  <a:gd name="connsiteX0" fmla="*/ 545972 w 545972"/>
                  <a:gd name="connsiteY0" fmla="*/ 1297858 h 1297858"/>
                  <a:gd name="connsiteX1" fmla="*/ 282 w 545972"/>
                  <a:gd name="connsiteY1" fmla="*/ 855406 h 1297858"/>
                  <a:gd name="connsiteX2" fmla="*/ 486979 w 545972"/>
                  <a:gd name="connsiteY2" fmla="*/ 0 h 1297858"/>
                </a:gdLst>
                <a:ahLst/>
                <a:cxnLst>
                  <a:cxn ang="0">
                    <a:pos x="connsiteX0" y="connsiteY0"/>
                  </a:cxn>
                  <a:cxn ang="0">
                    <a:pos x="connsiteX1" y="connsiteY1"/>
                  </a:cxn>
                  <a:cxn ang="0">
                    <a:pos x="connsiteX2" y="connsiteY2"/>
                  </a:cxn>
                </a:cxnLst>
                <a:rect l="l" t="t" r="r" b="b"/>
                <a:pathLst>
                  <a:path w="545972" h="1297858">
                    <a:moveTo>
                      <a:pt x="545972" y="1297858"/>
                    </a:moveTo>
                    <a:cubicBezTo>
                      <a:pt x="278043" y="1184787"/>
                      <a:pt x="10114" y="1071716"/>
                      <a:pt x="282" y="855406"/>
                    </a:cubicBezTo>
                    <a:cubicBezTo>
                      <a:pt x="-9550" y="639096"/>
                      <a:pt x="238714" y="319548"/>
                      <a:pt x="486979"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8" descr="Party hat with solid fill">
              <a:extLst>
                <a:ext uri="{FF2B5EF4-FFF2-40B4-BE49-F238E27FC236}">
                  <a16:creationId xmlns:a16="http://schemas.microsoft.com/office/drawing/2014/main" id="{F04D6A2E-400C-A8C4-40D3-4B4B251A05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07379">
              <a:off x="10914642" y="4769986"/>
              <a:ext cx="914400" cy="914400"/>
            </a:xfrm>
            <a:prstGeom prst="rect">
              <a:avLst/>
            </a:prstGeom>
          </p:spPr>
        </p:pic>
      </p:grpSp>
    </p:spTree>
    <p:extLst>
      <p:ext uri="{BB962C8B-B14F-4D97-AF65-F5344CB8AC3E}">
        <p14:creationId xmlns:p14="http://schemas.microsoft.com/office/powerpoint/2010/main" val="124673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CMT-k* attack on SIV: </a:t>
            </a:r>
            <a:r>
              <a:rPr lang="en-US" dirty="0">
                <a:solidFill>
                  <a:schemeClr val="accent6"/>
                </a:solidFill>
              </a:rPr>
              <a:t>Using Generalized Birthday Problem</a:t>
            </a:r>
            <a:endParaRPr lang="en-CA" dirty="0">
              <a:solidFill>
                <a:schemeClr val="accent6"/>
              </a:solidFill>
            </a:endParaRP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28</a:t>
            </a:fld>
            <a:endParaRPr lang="en-CA"/>
          </a:p>
        </p:txBody>
      </p:sp>
      <p:sp>
        <p:nvSpPr>
          <p:cNvPr id="9" name="TextBox 8">
            <a:extLst>
              <a:ext uri="{FF2B5EF4-FFF2-40B4-BE49-F238E27FC236}">
                <a16:creationId xmlns:a16="http://schemas.microsoft.com/office/drawing/2014/main" id="{CD35C8B9-3DA0-E99B-6115-738C77FD33D2}"/>
              </a:ext>
            </a:extLst>
          </p:cNvPr>
          <p:cNvSpPr txBox="1"/>
          <p:nvPr/>
        </p:nvSpPr>
        <p:spPr>
          <a:xfrm>
            <a:off x="671906" y="1288523"/>
            <a:ext cx="8042603" cy="369332"/>
          </a:xfrm>
          <a:prstGeom prst="rect">
            <a:avLst/>
          </a:prstGeom>
          <a:noFill/>
        </p:spPr>
        <p:txBody>
          <a:bodyPr wrap="square" rtlCol="0">
            <a:spAutoFit/>
          </a:bodyPr>
          <a:lstStyle/>
          <a:p>
            <a:r>
              <a:rPr lang="en-US" dirty="0"/>
              <a:t>For simplicity, we’ll consider 1-block ciphertexts with no associated data or nonce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CF2E23-B3F1-6AFF-E492-86C931C2CD9F}"/>
                  </a:ext>
                </a:extLst>
              </p:cNvPr>
              <p:cNvSpPr txBox="1"/>
              <p:nvPr/>
            </p:nvSpPr>
            <p:spPr>
              <a:xfrm>
                <a:off x="671906" y="1858297"/>
                <a:ext cx="9792929" cy="1732013"/>
              </a:xfrm>
              <a:prstGeom prst="rect">
                <a:avLst/>
              </a:prstGeom>
              <a:noFill/>
            </p:spPr>
            <p:txBody>
              <a:bodyPr wrap="square" rtlCol="0">
                <a:spAutoFit/>
              </a:bodyPr>
              <a:lstStyle/>
              <a:p>
                <a:r>
                  <a:rPr lang="en-US" sz="2400" b="1" dirty="0"/>
                  <a:t>4-list Birthday Problem</a:t>
                </a:r>
                <a:r>
                  <a:rPr lang="en-US" dirty="0"/>
                  <a:t>:</a:t>
                </a:r>
              </a:p>
              <a:p>
                <a:r>
                  <a:rPr lang="en-US" sz="2200" dirty="0"/>
                  <a:t>Given lists L1, L2, L3, L4 of elements drawn uniformly and independently at random from </a:t>
                </a:r>
                <a14:m>
                  <m:oMath xmlns:m="http://schemas.openxmlformats.org/officeDocument/2006/math">
                    <m:sSup>
                      <m:sSupPr>
                        <m:ctrlPr>
                          <a:rPr lang="en-US" sz="2200" b="0" i="1" smtClean="0">
                            <a:latin typeface="Cambria Math" panose="02040503050406030204" pitchFamily="18" charset="0"/>
                          </a:rPr>
                        </m:ctrlPr>
                      </m:sSupPr>
                      <m:e>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0,1</m:t>
                            </m:r>
                          </m:e>
                        </m:d>
                      </m:e>
                      <m:sup>
                        <m:r>
                          <a:rPr lang="en-US" sz="2200" b="0" i="1" smtClean="0">
                            <a:latin typeface="Cambria Math" panose="02040503050406030204" pitchFamily="18" charset="0"/>
                          </a:rPr>
                          <m:t>𝑛</m:t>
                        </m:r>
                      </m:sup>
                    </m:sSup>
                  </m:oMath>
                </a14:m>
                <a:r>
                  <a:rPr lang="en-US" sz="2200" dirty="0"/>
                  <a:t>, find x1</a:t>
                </a:r>
                <a14:m>
                  <m:oMath xmlns:m="http://schemas.openxmlformats.org/officeDocument/2006/math">
                    <m:r>
                      <a:rPr lang="en-US" sz="2200" b="0" i="0" smtClean="0">
                        <a:latin typeface="Cambria Math" panose="02040503050406030204" pitchFamily="18" charset="0"/>
                      </a:rPr>
                      <m:t> </m:t>
                    </m:r>
                    <m:r>
                      <a:rPr lang="en-US" sz="2200" b="0" i="1" smtClean="0">
                        <a:latin typeface="Cambria Math" panose="02040503050406030204" pitchFamily="18" charset="0"/>
                      </a:rPr>
                      <m:t>∈ </m:t>
                    </m:r>
                  </m:oMath>
                </a14:m>
                <a:r>
                  <a:rPr lang="en-US" sz="2200" dirty="0"/>
                  <a:t>L1, x2</a:t>
                </a:r>
                <a14:m>
                  <m:oMath xmlns:m="http://schemas.openxmlformats.org/officeDocument/2006/math">
                    <m:r>
                      <a:rPr lang="en-US" sz="2200">
                        <a:latin typeface="Cambria Math" panose="02040503050406030204" pitchFamily="18" charset="0"/>
                      </a:rPr>
                      <m:t> </m:t>
                    </m:r>
                    <m:r>
                      <a:rPr lang="en-US" sz="2200" i="1">
                        <a:latin typeface="Cambria Math" panose="02040503050406030204" pitchFamily="18" charset="0"/>
                      </a:rPr>
                      <m:t>∈ </m:t>
                    </m:r>
                  </m:oMath>
                </a14:m>
                <a:r>
                  <a:rPr lang="en-US" sz="2200" dirty="0"/>
                  <a:t>L2, x3</a:t>
                </a:r>
                <a14:m>
                  <m:oMath xmlns:m="http://schemas.openxmlformats.org/officeDocument/2006/math">
                    <m:r>
                      <a:rPr lang="en-US" sz="2200">
                        <a:latin typeface="Cambria Math" panose="02040503050406030204" pitchFamily="18" charset="0"/>
                      </a:rPr>
                      <m:t> </m:t>
                    </m:r>
                    <m:r>
                      <a:rPr lang="en-US" sz="2200" i="1">
                        <a:latin typeface="Cambria Math" panose="02040503050406030204" pitchFamily="18" charset="0"/>
                      </a:rPr>
                      <m:t>∈ </m:t>
                    </m:r>
                  </m:oMath>
                </a14:m>
                <a:r>
                  <a:rPr lang="en-US" sz="2200" dirty="0"/>
                  <a:t>L3, x4</a:t>
                </a:r>
                <a14:m>
                  <m:oMath xmlns:m="http://schemas.openxmlformats.org/officeDocument/2006/math">
                    <m:r>
                      <a:rPr lang="en-US" sz="2200">
                        <a:latin typeface="Cambria Math" panose="02040503050406030204" pitchFamily="18" charset="0"/>
                      </a:rPr>
                      <m:t> </m:t>
                    </m:r>
                    <m:r>
                      <a:rPr lang="en-US" sz="2200" i="1">
                        <a:latin typeface="Cambria Math" panose="02040503050406030204" pitchFamily="18" charset="0"/>
                      </a:rPr>
                      <m:t>∈ </m:t>
                    </m:r>
                  </m:oMath>
                </a14:m>
                <a:r>
                  <a:rPr lang="en-US" sz="2200" dirty="0"/>
                  <a:t>L4 </a:t>
                </a:r>
                <a:r>
                  <a:rPr lang="en-US" sz="2200" dirty="0" err="1"/>
                  <a:t>s.t.</a:t>
                </a:r>
                <a:r>
                  <a:rPr lang="en-US" sz="2200" dirty="0"/>
                  <a:t> </a:t>
                </a:r>
                <a:r>
                  <a:rPr lang="en-US" sz="2200" b="1" dirty="0"/>
                  <a:t>x1 </a:t>
                </a:r>
                <a14:m>
                  <m:oMath xmlns:m="http://schemas.openxmlformats.org/officeDocument/2006/math">
                    <m:r>
                      <a:rPr lang="en-US" sz="2200" b="1" i="1" smtClean="0">
                        <a:latin typeface="Cambria Math" panose="02040503050406030204" pitchFamily="18" charset="0"/>
                      </a:rPr>
                      <m:t>⊕</m:t>
                    </m:r>
                  </m:oMath>
                </a14:m>
                <a:r>
                  <a:rPr lang="en-US" sz="2200" b="1" dirty="0"/>
                  <a:t> x2 </a:t>
                </a:r>
                <a14:m>
                  <m:oMath xmlns:m="http://schemas.openxmlformats.org/officeDocument/2006/math">
                    <m:r>
                      <a:rPr lang="en-US" sz="2200" b="1" i="1">
                        <a:latin typeface="Cambria Math" panose="02040503050406030204" pitchFamily="18" charset="0"/>
                      </a:rPr>
                      <m:t>⊕</m:t>
                    </m:r>
                  </m:oMath>
                </a14:m>
                <a:r>
                  <a:rPr lang="en-US" sz="2200" b="1" dirty="0"/>
                  <a:t> x3 </a:t>
                </a:r>
                <a14:m>
                  <m:oMath xmlns:m="http://schemas.openxmlformats.org/officeDocument/2006/math">
                    <m:r>
                      <a:rPr lang="en-US" sz="2200" b="1" i="1">
                        <a:latin typeface="Cambria Math" panose="02040503050406030204" pitchFamily="18" charset="0"/>
                      </a:rPr>
                      <m:t>⊕</m:t>
                    </m:r>
                  </m:oMath>
                </a14:m>
                <a:r>
                  <a:rPr lang="en-US" sz="2200" b="1" dirty="0"/>
                  <a:t> x4 = 0</a:t>
                </a:r>
                <a:r>
                  <a:rPr lang="en-US" sz="2200" b="1" baseline="30000" dirty="0"/>
                  <a:t>n</a:t>
                </a:r>
                <a:endParaRPr lang="en-US" sz="2200" dirty="0"/>
              </a:p>
              <a:p>
                <a:endParaRPr lang="en-US" sz="2200" b="1" baseline="30000" dirty="0"/>
              </a:p>
              <a:p>
                <a:r>
                  <a:rPr lang="en-US" sz="2200" dirty="0"/>
                  <a:t>Wagner gives the </a:t>
                </a:r>
                <a:r>
                  <a:rPr lang="en-US" sz="2200" i="1" dirty="0"/>
                  <a:t>k-tree algorithm</a:t>
                </a:r>
                <a:r>
                  <a:rPr lang="en-US" sz="2200" dirty="0"/>
                  <a:t> to solve this in </a:t>
                </a:r>
                <a14:m>
                  <m:oMath xmlns:m="http://schemas.openxmlformats.org/officeDocument/2006/math">
                    <m:r>
                      <a:rPr lang="en-US" sz="2200" b="0" i="1" smtClean="0">
                        <a:latin typeface="Cambria Math" panose="02040503050406030204" pitchFamily="18" charset="0"/>
                      </a:rPr>
                      <m:t>𝑂</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2</m:t>
                        </m:r>
                      </m:e>
                      <m:sup>
                        <m:r>
                          <a:rPr lang="en-US" sz="2200" b="0" i="1" smtClean="0">
                            <a:latin typeface="Cambria Math" panose="02040503050406030204" pitchFamily="18" charset="0"/>
                          </a:rPr>
                          <m:t>𝑛</m:t>
                        </m:r>
                        <m:r>
                          <a:rPr lang="en-US" sz="2200" b="0" i="1" smtClean="0">
                            <a:latin typeface="Cambria Math" panose="02040503050406030204" pitchFamily="18" charset="0"/>
                          </a:rPr>
                          <m:t>/3</m:t>
                        </m:r>
                      </m:sup>
                    </m:sSup>
                  </m:oMath>
                </a14:m>
                <a:r>
                  <a:rPr lang="en-US" sz="2200" dirty="0"/>
                  <a:t>) space and time </a:t>
                </a:r>
                <a:r>
                  <a:rPr lang="en-US" sz="2200" dirty="0">
                    <a:solidFill>
                      <a:schemeClr val="tx1">
                        <a:lumMod val="65000"/>
                        <a:lumOff val="35000"/>
                      </a:schemeClr>
                    </a:solidFill>
                  </a:rPr>
                  <a:t>[W02]</a:t>
                </a:r>
              </a:p>
            </p:txBody>
          </p:sp>
        </mc:Choice>
        <mc:Fallback xmlns="">
          <p:sp>
            <p:nvSpPr>
              <p:cNvPr id="6" name="TextBox 5">
                <a:extLst>
                  <a:ext uri="{FF2B5EF4-FFF2-40B4-BE49-F238E27FC236}">
                    <a16:creationId xmlns:a16="http://schemas.microsoft.com/office/drawing/2014/main" id="{DFCF2E23-B3F1-6AFF-E492-86C931C2CD9F}"/>
                  </a:ext>
                </a:extLst>
              </p:cNvPr>
              <p:cNvSpPr txBox="1">
                <a:spLocks noRot="1" noChangeAspect="1" noMove="1" noResize="1" noEditPoints="1" noAdjustHandles="1" noChangeArrowheads="1" noChangeShapeType="1" noTextEdit="1"/>
              </p:cNvSpPr>
              <p:nvPr/>
            </p:nvSpPr>
            <p:spPr>
              <a:xfrm>
                <a:off x="671906" y="1858297"/>
                <a:ext cx="9792929" cy="1732013"/>
              </a:xfrm>
              <a:prstGeom prst="rect">
                <a:avLst/>
              </a:prstGeom>
              <a:blipFill>
                <a:blip r:embed="rId3"/>
                <a:stretch>
                  <a:fillRect l="-906" t="-2920" b="-5839"/>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4E42EF45-61B9-60CC-5F0A-886C9C99837E}"/>
              </a:ext>
            </a:extLst>
          </p:cNvPr>
          <p:cNvGrpSpPr/>
          <p:nvPr/>
        </p:nvGrpSpPr>
        <p:grpSpPr>
          <a:xfrm>
            <a:off x="1672911" y="3602904"/>
            <a:ext cx="8846167" cy="2435303"/>
            <a:chOff x="1672911" y="3602904"/>
            <a:chExt cx="8846167" cy="2435303"/>
          </a:xfrm>
        </p:grpSpPr>
        <mc:AlternateContent xmlns:mc="http://schemas.openxmlformats.org/markup-compatibility/2006">
          <mc:Choice xmlns:a14="http://schemas.microsoft.com/office/drawing/2010/main" Requires="a14">
            <p:sp>
              <p:nvSpPr>
                <p:cNvPr id="12" name="Content Placeholder 7">
                  <a:extLst>
                    <a:ext uri="{FF2B5EF4-FFF2-40B4-BE49-F238E27FC236}">
                      <a16:creationId xmlns:a16="http://schemas.microsoft.com/office/drawing/2014/main" id="{4175122F-FA24-3B98-CF20-E850D052BAA5}"/>
                    </a:ext>
                  </a:extLst>
                </p:cNvPr>
                <p:cNvSpPr txBox="1">
                  <a:spLocks/>
                </p:cNvSpPr>
                <p:nvPr/>
              </p:nvSpPr>
              <p:spPr>
                <a:xfrm>
                  <a:off x="1672911" y="3602904"/>
                  <a:ext cx="8846167" cy="12158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d>
                          <m:dPr>
                            <m:ctrlPr>
                              <a:rPr lang="en-US" sz="2000" b="0" i="1" smtClean="0">
                                <a:solidFill>
                                  <a:schemeClr val="accent6"/>
                                </a:solidFill>
                                <a:latin typeface="Cambria Math" panose="02040503050406030204" pitchFamily="18" charset="0"/>
                              </a:rPr>
                            </m:ctrlPr>
                          </m:dPr>
                          <m:e>
                            <m:sSubSup>
                              <m:sSubSupPr>
                                <m:ctrlPr>
                                  <a:rPr lang="en-US" sz="2000" b="0" i="1" smtClean="0">
                                    <a:solidFill>
                                      <a:schemeClr val="accent6"/>
                                    </a:solidFill>
                                    <a:latin typeface="Cambria Math" panose="02040503050406030204" pitchFamily="18" charset="0"/>
                                  </a:rPr>
                                </m:ctrlPr>
                              </m:sSubSupPr>
                              <m:e>
                                <m:r>
                                  <a:rPr lang="en-US" sz="2000" b="0" i="1" smtClean="0">
                                    <a:solidFill>
                                      <a:schemeClr val="accent6"/>
                                    </a:solidFill>
                                    <a:latin typeface="Cambria Math" panose="02040503050406030204" pitchFamily="18" charset="0"/>
                                  </a:rPr>
                                  <m:t>𝐸</m:t>
                                </m:r>
                              </m:e>
                              <m:sub>
                                <m:r>
                                  <a:rPr lang="en-US" sz="2000" b="0" i="1" smtClean="0">
                                    <a:solidFill>
                                      <a:schemeClr val="accent6"/>
                                    </a:solidFill>
                                    <a:latin typeface="Cambria Math" panose="02040503050406030204" pitchFamily="18" charset="0"/>
                                  </a:rPr>
                                  <m:t>𝐾</m:t>
                                </m:r>
                                <m:r>
                                  <a:rPr lang="en-US" sz="2000" b="0" i="1" smtClean="0">
                                    <a:solidFill>
                                      <a:schemeClr val="accent6"/>
                                    </a:solidFill>
                                    <a:latin typeface="Cambria Math" panose="02040503050406030204" pitchFamily="18" charset="0"/>
                                  </a:rPr>
                                  <m:t>1</m:t>
                                </m:r>
                              </m:sub>
                              <m:sup>
                                <m:r>
                                  <a:rPr lang="en-US" sz="2000" b="0" i="1" smtClean="0">
                                    <a:solidFill>
                                      <a:schemeClr val="accent6"/>
                                    </a:solidFill>
                                    <a:latin typeface="Cambria Math" panose="02040503050406030204" pitchFamily="18" charset="0"/>
                                  </a:rPr>
                                  <m:t>−1</m:t>
                                </m:r>
                              </m:sup>
                            </m:sSubSup>
                            <m:d>
                              <m:dPr>
                                <m:ctrlPr>
                                  <a:rPr lang="en-US" sz="2000" b="0" i="1" smtClean="0">
                                    <a:solidFill>
                                      <a:schemeClr val="accent6"/>
                                    </a:solidFill>
                                    <a:latin typeface="Cambria Math" panose="02040503050406030204" pitchFamily="18" charset="0"/>
                                  </a:rPr>
                                </m:ctrlPr>
                              </m:dPr>
                              <m:e>
                                <m:r>
                                  <a:rPr lang="en-US" sz="2000" b="0" i="1" smtClean="0">
                                    <a:solidFill>
                                      <a:schemeClr val="accent6"/>
                                    </a:solidFill>
                                    <a:latin typeface="Cambria Math" panose="02040503050406030204" pitchFamily="18" charset="0"/>
                                  </a:rPr>
                                  <m:t>𝐼𝑉</m:t>
                                </m:r>
                              </m:e>
                            </m:d>
                            <m:r>
                              <a:rPr lang="en-US" sz="2000" b="0" i="1" smtClean="0">
                                <a:solidFill>
                                  <a:schemeClr val="accent6"/>
                                </a:solidFill>
                                <a:latin typeface="Cambria Math" panose="02040503050406030204" pitchFamily="18" charset="0"/>
                              </a:rPr>
                              <m:t>⊕</m:t>
                            </m:r>
                            <m:d>
                              <m:dPr>
                                <m:ctrlPr>
                                  <a:rPr lang="en-US" sz="2000" b="0" i="1" smtClean="0">
                                    <a:solidFill>
                                      <a:schemeClr val="accent6"/>
                                    </a:solidFill>
                                    <a:latin typeface="Cambria Math" panose="02040503050406030204" pitchFamily="18" charset="0"/>
                                  </a:rPr>
                                </m:ctrlPr>
                              </m:dPr>
                              <m:e>
                                <m:r>
                                  <a:rPr lang="en-US" sz="2000" b="0" i="1" smtClean="0">
                                    <a:solidFill>
                                      <a:schemeClr val="accent6"/>
                                    </a:solidFill>
                                    <a:latin typeface="Cambria Math" panose="02040503050406030204" pitchFamily="18" charset="0"/>
                                  </a:rPr>
                                  <m:t>2⋅</m:t>
                                </m:r>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𝐸</m:t>
                                    </m:r>
                                  </m:e>
                                  <m:sub>
                                    <m:r>
                                      <a:rPr lang="en-US" sz="2000" b="0" i="1" smtClean="0">
                                        <a:solidFill>
                                          <a:schemeClr val="accent6"/>
                                        </a:solidFill>
                                        <a:latin typeface="Cambria Math" panose="02040503050406030204" pitchFamily="18" charset="0"/>
                                      </a:rPr>
                                      <m:t>𝐾</m:t>
                                    </m:r>
                                    <m:r>
                                      <a:rPr lang="en-US" sz="2000" b="0" i="1" smtClean="0">
                                        <a:solidFill>
                                          <a:schemeClr val="accent6"/>
                                        </a:solidFill>
                                        <a:latin typeface="Cambria Math" panose="02040503050406030204" pitchFamily="18" charset="0"/>
                                      </a:rPr>
                                      <m:t>1</m:t>
                                    </m:r>
                                  </m:sub>
                                </m:sSub>
                                <m:d>
                                  <m:dPr>
                                    <m:ctrlPr>
                                      <a:rPr lang="en-US" sz="2000" b="0" i="1" smtClean="0">
                                        <a:solidFill>
                                          <a:schemeClr val="accent6"/>
                                        </a:solidFill>
                                        <a:latin typeface="Cambria Math" panose="02040503050406030204" pitchFamily="18" charset="0"/>
                                      </a:rPr>
                                    </m:ctrlPr>
                                  </m:dPr>
                                  <m:e>
                                    <m:sSup>
                                      <m:sSupPr>
                                        <m:ctrlPr>
                                          <a:rPr lang="en-US" sz="2000" b="0" i="1" smtClean="0">
                                            <a:solidFill>
                                              <a:schemeClr val="accent6"/>
                                            </a:solidFill>
                                            <a:latin typeface="Cambria Math" panose="02040503050406030204" pitchFamily="18" charset="0"/>
                                          </a:rPr>
                                        </m:ctrlPr>
                                      </m:sSupPr>
                                      <m:e>
                                        <m:r>
                                          <a:rPr lang="en-US" sz="2000" b="0" i="1" smtClean="0">
                                            <a:solidFill>
                                              <a:schemeClr val="accent6"/>
                                            </a:solidFill>
                                            <a:latin typeface="Cambria Math" panose="02040503050406030204" pitchFamily="18" charset="0"/>
                                          </a:rPr>
                                          <m:t>0</m:t>
                                        </m:r>
                                      </m:e>
                                      <m:sup>
                                        <m:r>
                                          <a:rPr lang="en-US" sz="2000" b="0" i="1" smtClean="0">
                                            <a:solidFill>
                                              <a:schemeClr val="accent6"/>
                                            </a:solidFill>
                                            <a:latin typeface="Cambria Math" panose="02040503050406030204" pitchFamily="18" charset="0"/>
                                          </a:rPr>
                                          <m:t>𝑛</m:t>
                                        </m:r>
                                      </m:sup>
                                    </m:sSup>
                                  </m:e>
                                </m:d>
                              </m:e>
                            </m:d>
                            <m:r>
                              <a:rPr lang="en-US" sz="2000" b="0" i="1" smtClean="0">
                                <a:solidFill>
                                  <a:schemeClr val="accent6"/>
                                </a:solidFill>
                                <a:latin typeface="Cambria Math" panose="02040503050406030204" pitchFamily="18" charset="0"/>
                              </a:rPr>
                              <m:t>⊕</m:t>
                            </m:r>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𝐸</m:t>
                                </m:r>
                              </m:e>
                              <m:sub>
                                <m:r>
                                  <a:rPr lang="en-US" sz="2000" b="0" i="1" smtClean="0">
                                    <a:solidFill>
                                      <a:schemeClr val="accent6"/>
                                    </a:solidFill>
                                    <a:latin typeface="Cambria Math" panose="02040503050406030204" pitchFamily="18" charset="0"/>
                                  </a:rPr>
                                  <m:t>𝐾</m:t>
                                </m:r>
                                <m:r>
                                  <a:rPr lang="en-US" sz="2000" b="0" i="1" smtClean="0">
                                    <a:solidFill>
                                      <a:schemeClr val="accent6"/>
                                    </a:solidFill>
                                    <a:latin typeface="Cambria Math" panose="02040503050406030204" pitchFamily="18" charset="0"/>
                                  </a:rPr>
                                  <m:t>1</m:t>
                                </m:r>
                              </m:sub>
                            </m:sSub>
                            <m:d>
                              <m:dPr>
                                <m:ctrlPr>
                                  <a:rPr lang="en-US" sz="2000" b="0" i="1" smtClean="0">
                                    <a:solidFill>
                                      <a:schemeClr val="accent6"/>
                                    </a:solidFill>
                                    <a:latin typeface="Cambria Math" panose="02040503050406030204" pitchFamily="18" charset="0"/>
                                  </a:rPr>
                                </m:ctrlPr>
                              </m:dPr>
                              <m:e>
                                <m:r>
                                  <a:rPr lang="en-US" sz="2000" b="0" i="1" smtClean="0">
                                    <a:solidFill>
                                      <a:schemeClr val="accent6"/>
                                    </a:solidFill>
                                    <a:latin typeface="Cambria Math" panose="02040503050406030204" pitchFamily="18" charset="0"/>
                                  </a:rPr>
                                  <m:t>2⋅</m:t>
                                </m:r>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𝐸</m:t>
                                    </m:r>
                                  </m:e>
                                  <m:sub>
                                    <m:r>
                                      <a:rPr lang="en-US" sz="2000" b="0" i="1" smtClean="0">
                                        <a:solidFill>
                                          <a:schemeClr val="accent6"/>
                                        </a:solidFill>
                                        <a:latin typeface="Cambria Math" panose="02040503050406030204" pitchFamily="18" charset="0"/>
                                      </a:rPr>
                                      <m:t>𝐾</m:t>
                                    </m:r>
                                    <m:r>
                                      <a:rPr lang="en-US" sz="2000" b="0" i="1" smtClean="0">
                                        <a:solidFill>
                                          <a:schemeClr val="accent6"/>
                                        </a:solidFill>
                                        <a:latin typeface="Cambria Math" panose="02040503050406030204" pitchFamily="18" charset="0"/>
                                      </a:rPr>
                                      <m:t>1</m:t>
                                    </m:r>
                                  </m:sub>
                                </m:sSub>
                                <m:d>
                                  <m:dPr>
                                    <m:ctrlPr>
                                      <a:rPr lang="en-US" sz="2000" b="0" i="1" smtClean="0">
                                        <a:solidFill>
                                          <a:schemeClr val="accent6"/>
                                        </a:solidFill>
                                        <a:latin typeface="Cambria Math" panose="02040503050406030204" pitchFamily="18" charset="0"/>
                                      </a:rPr>
                                    </m:ctrlPr>
                                  </m:dPr>
                                  <m:e>
                                    <m:sSup>
                                      <m:sSupPr>
                                        <m:ctrlPr>
                                          <a:rPr lang="en-US" sz="2000" b="0" i="1" smtClean="0">
                                            <a:solidFill>
                                              <a:schemeClr val="accent6"/>
                                            </a:solidFill>
                                            <a:latin typeface="Cambria Math" panose="02040503050406030204" pitchFamily="18" charset="0"/>
                                          </a:rPr>
                                        </m:ctrlPr>
                                      </m:sSupPr>
                                      <m:e>
                                        <m:r>
                                          <a:rPr lang="en-US" sz="2000" b="0" i="1" smtClean="0">
                                            <a:solidFill>
                                              <a:schemeClr val="accent6"/>
                                            </a:solidFill>
                                            <a:latin typeface="Cambria Math" panose="02040503050406030204" pitchFamily="18" charset="0"/>
                                          </a:rPr>
                                          <m:t>0</m:t>
                                        </m:r>
                                      </m:e>
                                      <m:sup>
                                        <m:r>
                                          <a:rPr lang="en-US" sz="2000" b="0" i="1" smtClean="0">
                                            <a:solidFill>
                                              <a:schemeClr val="accent6"/>
                                            </a:solidFill>
                                            <a:latin typeface="Cambria Math" panose="02040503050406030204" pitchFamily="18" charset="0"/>
                                          </a:rPr>
                                          <m:t>𝑛</m:t>
                                        </m:r>
                                      </m:sup>
                                    </m:sSup>
                                  </m:e>
                                </m:d>
                              </m:e>
                            </m:d>
                          </m:e>
                        </m:d>
                        <m:r>
                          <a:rPr lang="en-US" sz="2000" b="0" i="1" smtClean="0">
                            <a:solidFill>
                              <a:schemeClr val="tx1"/>
                            </a:solidFill>
                            <a:latin typeface="Cambria Math" panose="02040503050406030204" pitchFamily="18" charset="0"/>
                          </a:rPr>
                          <m:t>⊕</m:t>
                        </m:r>
                        <m:sSub>
                          <m:sSubPr>
                            <m:ctrlPr>
                              <a:rPr lang="en-US" sz="2000" b="0" i="1" smtClean="0">
                                <a:solidFill>
                                  <a:srgbClr val="F66060"/>
                                </a:solidFill>
                                <a:latin typeface="Cambria Math" panose="02040503050406030204" pitchFamily="18" charset="0"/>
                              </a:rPr>
                            </m:ctrlPr>
                          </m:sSubPr>
                          <m:e>
                            <m:r>
                              <a:rPr lang="en-US" sz="2000" b="0" i="1" smtClean="0">
                                <a:solidFill>
                                  <a:srgbClr val="F66060"/>
                                </a:solidFill>
                                <a:latin typeface="Cambria Math" panose="02040503050406030204" pitchFamily="18" charset="0"/>
                              </a:rPr>
                              <m:t>𝐸</m:t>
                            </m:r>
                          </m:e>
                          <m:sub>
                            <m:r>
                              <a:rPr lang="en-US" sz="2000" b="0" i="1" smtClean="0">
                                <a:solidFill>
                                  <a:srgbClr val="F66060"/>
                                </a:solidFill>
                                <a:latin typeface="Cambria Math" panose="02040503050406030204" pitchFamily="18" charset="0"/>
                              </a:rPr>
                              <m:t>𝐾</m:t>
                            </m:r>
                            <m:r>
                              <a:rPr lang="en-US" sz="2000" b="0" i="1" smtClean="0">
                                <a:solidFill>
                                  <a:srgbClr val="F66060"/>
                                </a:solidFill>
                                <a:latin typeface="Cambria Math" panose="02040503050406030204" pitchFamily="18" charset="0"/>
                              </a:rPr>
                              <m:t>2</m:t>
                            </m:r>
                          </m:sub>
                        </m:sSub>
                        <m:d>
                          <m:dPr>
                            <m:ctrlPr>
                              <a:rPr lang="en-US" sz="2000" b="0" i="1" smtClean="0">
                                <a:solidFill>
                                  <a:srgbClr val="F66060"/>
                                </a:solidFill>
                                <a:latin typeface="Cambria Math" panose="02040503050406030204" pitchFamily="18" charset="0"/>
                              </a:rPr>
                            </m:ctrlPr>
                          </m:dPr>
                          <m:e>
                            <m:r>
                              <a:rPr lang="en-US" sz="2000" b="0" i="1" smtClean="0">
                                <a:solidFill>
                                  <a:srgbClr val="F66060"/>
                                </a:solidFill>
                                <a:latin typeface="Cambria Math" panose="02040503050406030204" pitchFamily="18" charset="0"/>
                              </a:rPr>
                              <m:t>𝐼𝑉</m:t>
                            </m:r>
                          </m:e>
                        </m:d>
                      </m:oMath>
                    </m:oMathPara>
                  </a14:m>
                  <a:endParaRPr lang="en-US" sz="2000" b="0" dirty="0">
                    <a:solidFill>
                      <a:schemeClr val="accent6"/>
                    </a:solidFill>
                  </a:endParaRPr>
                </a:p>
                <a:p>
                  <a14:m>
                    <m:oMath xmlns:m="http://schemas.openxmlformats.org/officeDocument/2006/math">
                      <m:r>
                        <a:rPr lang="en-US" sz="2000" b="0" i="1" smtClean="0">
                          <a:solidFill>
                            <a:schemeClr val="accent6"/>
                          </a:solidFill>
                          <a:latin typeface="Cambria Math" panose="02040503050406030204" pitchFamily="18" charset="0"/>
                        </a:rPr>
                        <m:t>     </m:t>
                      </m:r>
                      <m:r>
                        <a:rPr lang="en-US" sz="2000" b="0" i="1" smtClean="0">
                          <a:solidFill>
                            <a:schemeClr val="tx1"/>
                          </a:solidFill>
                          <a:latin typeface="Cambria Math" panose="02040503050406030204" pitchFamily="18" charset="0"/>
                        </a:rPr>
                        <m:t>⊕</m:t>
                      </m:r>
                      <m:d>
                        <m:dPr>
                          <m:ctrlPr>
                            <a:rPr lang="en-US" sz="2000" b="0" i="1" smtClean="0">
                              <a:solidFill>
                                <a:schemeClr val="accent1"/>
                              </a:solidFill>
                              <a:latin typeface="Cambria Math" panose="02040503050406030204" pitchFamily="18" charset="0"/>
                            </a:rPr>
                          </m:ctrlPr>
                        </m:dPr>
                        <m:e>
                          <m:sSubSup>
                            <m:sSubSupPr>
                              <m:ctrlPr>
                                <a:rPr lang="en-US" sz="2000" b="0" i="1" smtClean="0">
                                  <a:solidFill>
                                    <a:schemeClr val="accent1"/>
                                  </a:solidFill>
                                  <a:latin typeface="Cambria Math" panose="02040503050406030204" pitchFamily="18" charset="0"/>
                                </a:rPr>
                              </m:ctrlPr>
                            </m:sSubSupPr>
                            <m:e>
                              <m:r>
                                <a:rPr lang="en-US" sz="2000" b="0" i="1" smtClean="0">
                                  <a:solidFill>
                                    <a:schemeClr val="accent1"/>
                                  </a:solidFill>
                                  <a:latin typeface="Cambria Math" panose="02040503050406030204" pitchFamily="18" charset="0"/>
                                </a:rPr>
                                <m:t>𝐸</m:t>
                              </m:r>
                            </m:e>
                            <m:sub>
                              <m:r>
                                <a:rPr lang="en-US" sz="2000" b="0" i="1" smtClean="0">
                                  <a:solidFill>
                                    <a:schemeClr val="accent1"/>
                                  </a:solidFill>
                                  <a:latin typeface="Cambria Math" panose="02040503050406030204" pitchFamily="18" charset="0"/>
                                </a:rPr>
                                <m:t>𝐾</m:t>
                              </m:r>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1</m:t>
                                  </m:r>
                                </m:e>
                                <m:sup>
                                  <m:r>
                                    <a:rPr lang="en-US" sz="2000" b="0" i="1" smtClean="0">
                                      <a:solidFill>
                                        <a:schemeClr val="accent1"/>
                                      </a:solidFill>
                                      <a:latin typeface="Cambria Math" panose="02040503050406030204" pitchFamily="18" charset="0"/>
                                    </a:rPr>
                                    <m:t>′</m:t>
                                  </m:r>
                                </m:sup>
                              </m:sSup>
                            </m:sub>
                            <m:sup>
                              <m:r>
                                <a:rPr lang="en-US" sz="2000" b="0" i="1" smtClean="0">
                                  <a:solidFill>
                                    <a:schemeClr val="accent1"/>
                                  </a:solidFill>
                                  <a:latin typeface="Cambria Math" panose="02040503050406030204" pitchFamily="18" charset="0"/>
                                </a:rPr>
                                <m:t>−1</m:t>
                              </m:r>
                            </m:sup>
                          </m:sSubSup>
                          <m:d>
                            <m:dPr>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panose="02040503050406030204" pitchFamily="18" charset="0"/>
                                </a:rPr>
                                <m:t>𝐼𝑉</m:t>
                              </m:r>
                            </m:e>
                          </m:d>
                          <m:r>
                            <a:rPr lang="en-US" sz="2000" b="0" i="1" smtClean="0">
                              <a:solidFill>
                                <a:schemeClr val="accent1"/>
                              </a:solidFill>
                              <a:latin typeface="Cambria Math" panose="02040503050406030204" pitchFamily="18" charset="0"/>
                            </a:rPr>
                            <m:t>⊕</m:t>
                          </m:r>
                          <m:d>
                            <m:dPr>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panose="02040503050406030204" pitchFamily="18" charset="0"/>
                                </a:rPr>
                                <m:t>2⋅</m:t>
                              </m:r>
                              <m:sSub>
                                <m:sSubPr>
                                  <m:ctrlPr>
                                    <a:rPr lang="en-US" sz="2000" b="0" i="1" smtClean="0">
                                      <a:solidFill>
                                        <a:schemeClr val="accent1"/>
                                      </a:solidFill>
                                      <a:latin typeface="Cambria Math" panose="02040503050406030204" pitchFamily="18" charset="0"/>
                                    </a:rPr>
                                  </m:ctrlPr>
                                </m:sSubPr>
                                <m:e>
                                  <m:r>
                                    <a:rPr lang="en-US" sz="2000" b="0" i="1" smtClean="0">
                                      <a:solidFill>
                                        <a:schemeClr val="accent1"/>
                                      </a:solidFill>
                                      <a:latin typeface="Cambria Math" panose="02040503050406030204" pitchFamily="18" charset="0"/>
                                    </a:rPr>
                                    <m:t>𝐸</m:t>
                                  </m:r>
                                </m:e>
                                <m:sub>
                                  <m:r>
                                    <a:rPr lang="en-US" sz="2000" b="0" i="1" smtClean="0">
                                      <a:solidFill>
                                        <a:schemeClr val="accent1"/>
                                      </a:solidFill>
                                      <a:latin typeface="Cambria Math" panose="02040503050406030204" pitchFamily="18" charset="0"/>
                                    </a:rPr>
                                    <m:t>𝐾</m:t>
                                  </m:r>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1</m:t>
                                      </m:r>
                                    </m:e>
                                    <m:sup>
                                      <m:r>
                                        <a:rPr lang="en-US" sz="2000" b="0" i="1" smtClean="0">
                                          <a:solidFill>
                                            <a:schemeClr val="accent1"/>
                                          </a:solidFill>
                                          <a:latin typeface="Cambria Math" panose="02040503050406030204" pitchFamily="18" charset="0"/>
                                        </a:rPr>
                                        <m:t>′</m:t>
                                      </m:r>
                                    </m:sup>
                                  </m:sSup>
                                </m:sub>
                              </m:sSub>
                              <m:d>
                                <m:dPr>
                                  <m:ctrlPr>
                                    <a:rPr lang="en-US" sz="2000" b="0" i="1" smtClean="0">
                                      <a:solidFill>
                                        <a:schemeClr val="accent1"/>
                                      </a:solidFill>
                                      <a:latin typeface="Cambria Math" panose="02040503050406030204" pitchFamily="18" charset="0"/>
                                    </a:rPr>
                                  </m:ctrlPr>
                                </m:dPr>
                                <m:e>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0</m:t>
                                      </m:r>
                                    </m:e>
                                    <m:sup>
                                      <m:r>
                                        <a:rPr lang="en-US" sz="2000" b="0" i="1" smtClean="0">
                                          <a:solidFill>
                                            <a:schemeClr val="accent1"/>
                                          </a:solidFill>
                                          <a:latin typeface="Cambria Math" panose="02040503050406030204" pitchFamily="18" charset="0"/>
                                        </a:rPr>
                                        <m:t>𝑛</m:t>
                                      </m:r>
                                    </m:sup>
                                  </m:sSup>
                                </m:e>
                              </m:d>
                            </m:e>
                          </m:d>
                          <m:r>
                            <a:rPr lang="en-US" sz="2000" b="0" i="1" smtClean="0">
                              <a:solidFill>
                                <a:schemeClr val="accent1"/>
                              </a:solidFill>
                              <a:latin typeface="Cambria Math" panose="02040503050406030204" pitchFamily="18" charset="0"/>
                            </a:rPr>
                            <m:t>⊕</m:t>
                          </m:r>
                          <m:sSub>
                            <m:sSubPr>
                              <m:ctrlPr>
                                <a:rPr lang="en-US" sz="2000" b="0" i="1" smtClean="0">
                                  <a:solidFill>
                                    <a:schemeClr val="accent1"/>
                                  </a:solidFill>
                                  <a:latin typeface="Cambria Math" panose="02040503050406030204" pitchFamily="18" charset="0"/>
                                </a:rPr>
                              </m:ctrlPr>
                            </m:sSubPr>
                            <m:e>
                              <m:r>
                                <a:rPr lang="en-US" sz="2000" b="0" i="1" smtClean="0">
                                  <a:solidFill>
                                    <a:schemeClr val="accent1"/>
                                  </a:solidFill>
                                  <a:latin typeface="Cambria Math" panose="02040503050406030204" pitchFamily="18" charset="0"/>
                                </a:rPr>
                                <m:t>𝐸</m:t>
                              </m:r>
                            </m:e>
                            <m:sub>
                              <m:r>
                                <a:rPr lang="en-US" sz="2000" b="0" i="1" smtClean="0">
                                  <a:solidFill>
                                    <a:schemeClr val="accent1"/>
                                  </a:solidFill>
                                  <a:latin typeface="Cambria Math" panose="02040503050406030204" pitchFamily="18" charset="0"/>
                                </a:rPr>
                                <m:t>𝐾</m:t>
                              </m:r>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1</m:t>
                                  </m:r>
                                </m:e>
                                <m:sup>
                                  <m:r>
                                    <a:rPr lang="en-US" sz="2000" b="0" i="1" smtClean="0">
                                      <a:solidFill>
                                        <a:schemeClr val="accent1"/>
                                      </a:solidFill>
                                      <a:latin typeface="Cambria Math" panose="02040503050406030204" pitchFamily="18" charset="0"/>
                                    </a:rPr>
                                    <m:t>′</m:t>
                                  </m:r>
                                </m:sup>
                              </m:sSup>
                            </m:sub>
                          </m:sSub>
                          <m:d>
                            <m:dPr>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panose="02040503050406030204" pitchFamily="18" charset="0"/>
                                </a:rPr>
                                <m:t>2⋅</m:t>
                              </m:r>
                              <m:sSub>
                                <m:sSubPr>
                                  <m:ctrlPr>
                                    <a:rPr lang="en-US" sz="2000" b="0" i="1" smtClean="0">
                                      <a:solidFill>
                                        <a:schemeClr val="accent1"/>
                                      </a:solidFill>
                                      <a:latin typeface="Cambria Math" panose="02040503050406030204" pitchFamily="18" charset="0"/>
                                    </a:rPr>
                                  </m:ctrlPr>
                                </m:sSubPr>
                                <m:e>
                                  <m:r>
                                    <a:rPr lang="en-US" sz="2000" b="0" i="1" smtClean="0">
                                      <a:solidFill>
                                        <a:schemeClr val="accent1"/>
                                      </a:solidFill>
                                      <a:latin typeface="Cambria Math" panose="02040503050406030204" pitchFamily="18" charset="0"/>
                                    </a:rPr>
                                    <m:t>𝐸</m:t>
                                  </m:r>
                                </m:e>
                                <m:sub>
                                  <m:r>
                                    <a:rPr lang="en-US" sz="2000" b="0" i="1" smtClean="0">
                                      <a:solidFill>
                                        <a:schemeClr val="accent1"/>
                                      </a:solidFill>
                                      <a:latin typeface="Cambria Math" panose="02040503050406030204" pitchFamily="18" charset="0"/>
                                    </a:rPr>
                                    <m:t>𝐾</m:t>
                                  </m:r>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1</m:t>
                                      </m:r>
                                    </m:e>
                                    <m:sup>
                                      <m:r>
                                        <a:rPr lang="en-US" sz="2000" b="0" i="1" smtClean="0">
                                          <a:solidFill>
                                            <a:schemeClr val="accent1"/>
                                          </a:solidFill>
                                          <a:latin typeface="Cambria Math" panose="02040503050406030204" pitchFamily="18" charset="0"/>
                                        </a:rPr>
                                        <m:t>′</m:t>
                                      </m:r>
                                    </m:sup>
                                  </m:sSup>
                                </m:sub>
                              </m:sSub>
                              <m:d>
                                <m:dPr>
                                  <m:ctrlPr>
                                    <a:rPr lang="en-US" sz="2000" b="0" i="1" smtClean="0">
                                      <a:solidFill>
                                        <a:schemeClr val="accent1"/>
                                      </a:solidFill>
                                      <a:latin typeface="Cambria Math" panose="02040503050406030204" pitchFamily="18" charset="0"/>
                                    </a:rPr>
                                  </m:ctrlPr>
                                </m:dPr>
                                <m:e>
                                  <m:sSup>
                                    <m:sSupPr>
                                      <m:ctrlPr>
                                        <a:rPr lang="en-US" sz="2000" b="0" i="1" smtClean="0">
                                          <a:solidFill>
                                            <a:schemeClr val="accent1"/>
                                          </a:solidFill>
                                          <a:latin typeface="Cambria Math" panose="02040503050406030204" pitchFamily="18" charset="0"/>
                                        </a:rPr>
                                      </m:ctrlPr>
                                    </m:sSupPr>
                                    <m:e>
                                      <m:r>
                                        <a:rPr lang="en-US" sz="2000" b="0" i="1" smtClean="0">
                                          <a:solidFill>
                                            <a:schemeClr val="accent1"/>
                                          </a:solidFill>
                                          <a:latin typeface="Cambria Math" panose="02040503050406030204" pitchFamily="18" charset="0"/>
                                        </a:rPr>
                                        <m:t>0</m:t>
                                      </m:r>
                                    </m:e>
                                    <m:sup>
                                      <m:r>
                                        <a:rPr lang="en-US" sz="2000" b="0" i="1" smtClean="0">
                                          <a:solidFill>
                                            <a:schemeClr val="accent1"/>
                                          </a:solidFill>
                                          <a:latin typeface="Cambria Math" panose="02040503050406030204" pitchFamily="18" charset="0"/>
                                        </a:rPr>
                                        <m:t>𝑛</m:t>
                                      </m:r>
                                    </m:sup>
                                  </m:sSup>
                                </m:e>
                              </m:d>
                            </m:e>
                          </m:d>
                        </m:e>
                      </m:d>
                      <m:r>
                        <a:rPr lang="en-US" sz="2000" b="0" i="1" smtClean="0">
                          <a:solidFill>
                            <a:schemeClr val="tx1"/>
                          </a:solidFill>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𝐸</m:t>
                          </m:r>
                        </m:e>
                        <m:sub>
                          <m:r>
                            <a:rPr lang="en-US" sz="2000" b="0" i="1" smtClean="0">
                              <a:solidFill>
                                <a:srgbClr val="7030A0"/>
                              </a:solidFill>
                              <a:latin typeface="Cambria Math" panose="02040503050406030204" pitchFamily="18" charset="0"/>
                            </a:rPr>
                            <m:t>𝐾</m:t>
                          </m:r>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panose="02040503050406030204" pitchFamily="18" charset="0"/>
                                </a:rPr>
                                <m:t>2</m:t>
                              </m:r>
                            </m:e>
                            <m:sup>
                              <m:r>
                                <a:rPr lang="en-US" sz="2000" b="0" i="1" smtClean="0">
                                  <a:solidFill>
                                    <a:srgbClr val="7030A0"/>
                                  </a:solidFill>
                                  <a:latin typeface="Cambria Math" panose="02040503050406030204" pitchFamily="18" charset="0"/>
                                </a:rPr>
                                <m:t>′</m:t>
                              </m:r>
                            </m:sup>
                          </m:sSup>
                        </m:sub>
                      </m:sSub>
                      <m:d>
                        <m:dPr>
                          <m:ctrlPr>
                            <a:rPr lang="en-US" sz="2000" b="0" i="1" smtClean="0">
                              <a:solidFill>
                                <a:srgbClr val="7030A0"/>
                              </a:solidFill>
                              <a:latin typeface="Cambria Math" panose="02040503050406030204" pitchFamily="18" charset="0"/>
                            </a:rPr>
                          </m:ctrlPr>
                        </m:dPr>
                        <m:e>
                          <m:r>
                            <a:rPr lang="en-US" sz="2000" b="0" i="1" smtClean="0">
                              <a:solidFill>
                                <a:srgbClr val="7030A0"/>
                              </a:solidFill>
                              <a:latin typeface="Cambria Math" panose="02040503050406030204" pitchFamily="18" charset="0"/>
                            </a:rPr>
                            <m:t>𝐼𝑉</m:t>
                          </m:r>
                        </m:e>
                      </m:d>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0</m:t>
                          </m:r>
                        </m:e>
                        <m:sup>
                          <m:r>
                            <a:rPr lang="en-US" sz="2000" b="0" i="1" smtClean="0">
                              <a:solidFill>
                                <a:schemeClr val="tx1"/>
                              </a:solidFill>
                              <a:latin typeface="Cambria Math" panose="02040503050406030204" pitchFamily="18" charset="0"/>
                            </a:rPr>
                            <m:t>𝑛</m:t>
                          </m:r>
                        </m:sup>
                      </m:sSup>
                    </m:oMath>
                  </a14:m>
                  <a:r>
                    <a:rPr lang="en-US" sz="2000" b="0" dirty="0">
                      <a:solidFill>
                        <a:schemeClr val="accent6"/>
                      </a:solidFill>
                    </a:rPr>
                    <a:t> </a:t>
                  </a:r>
                </a:p>
                <a:p>
                  <a:endParaRPr lang="en-US" sz="2000" dirty="0">
                    <a:solidFill>
                      <a:schemeClr val="accent6"/>
                    </a:solidFill>
                  </a:endParaRPr>
                </a:p>
                <a:p>
                  <a:endParaRPr lang="en-US" sz="2000" dirty="0">
                    <a:solidFill>
                      <a:schemeClr val="accent6"/>
                    </a:solidFill>
                  </a:endParaRPr>
                </a:p>
              </p:txBody>
            </p:sp>
          </mc:Choice>
          <mc:Fallback>
            <p:sp>
              <p:nvSpPr>
                <p:cNvPr id="12" name="Content Placeholder 7">
                  <a:extLst>
                    <a:ext uri="{FF2B5EF4-FFF2-40B4-BE49-F238E27FC236}">
                      <a16:creationId xmlns:a16="http://schemas.microsoft.com/office/drawing/2014/main" id="{4175122F-FA24-3B98-CF20-E850D052BAA5}"/>
                    </a:ext>
                  </a:extLst>
                </p:cNvPr>
                <p:cNvSpPr txBox="1">
                  <a:spLocks noRot="1" noChangeAspect="1" noMove="1" noResize="1" noEditPoints="1" noAdjustHandles="1" noChangeArrowheads="1" noChangeShapeType="1" noTextEdit="1"/>
                </p:cNvSpPr>
                <p:nvPr/>
              </p:nvSpPr>
              <p:spPr>
                <a:xfrm>
                  <a:off x="1672911" y="3602904"/>
                  <a:ext cx="8846167" cy="1215863"/>
                </a:xfrm>
                <a:prstGeom prst="rect">
                  <a:avLst/>
                </a:prstGeom>
                <a:blipFill>
                  <a:blip r:embed="rId4"/>
                  <a:stretch>
                    <a:fillRect l="-4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7">
                  <a:extLst>
                    <a:ext uri="{FF2B5EF4-FFF2-40B4-BE49-F238E27FC236}">
                      <a16:creationId xmlns:a16="http://schemas.microsoft.com/office/drawing/2014/main" id="{8C421BDE-5E32-57FC-2DD0-4E8C1C7E05EA}"/>
                    </a:ext>
                  </a:extLst>
                </p:cNvPr>
                <p:cNvSpPr txBox="1">
                  <a:spLocks/>
                </p:cNvSpPr>
                <p:nvPr/>
              </p:nvSpPr>
              <p:spPr>
                <a:xfrm>
                  <a:off x="2599442" y="5505512"/>
                  <a:ext cx="6993104" cy="5326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sSub>
                          <m:sSubPr>
                            <m:ctrlPr>
                              <a:rPr lang="en-US" sz="2600" b="0" i="1" smtClean="0">
                                <a:solidFill>
                                  <a:schemeClr val="accent6"/>
                                </a:solidFill>
                                <a:latin typeface="Cambria Math" panose="02040503050406030204" pitchFamily="18" charset="0"/>
                              </a:rPr>
                            </m:ctrlPr>
                          </m:sSubPr>
                          <m:e>
                            <m:r>
                              <a:rPr lang="en-US" sz="2600" b="0" i="1" smtClean="0">
                                <a:solidFill>
                                  <a:schemeClr val="accent6"/>
                                </a:solidFill>
                                <a:latin typeface="Cambria Math" panose="02040503050406030204" pitchFamily="18" charset="0"/>
                              </a:rPr>
                              <m:t>𝐹</m:t>
                            </m:r>
                          </m:e>
                          <m:sub>
                            <m:r>
                              <a:rPr lang="en-US" sz="2600" b="0" i="1" smtClean="0">
                                <a:solidFill>
                                  <a:schemeClr val="accent6"/>
                                </a:solidFill>
                                <a:latin typeface="Cambria Math" panose="02040503050406030204" pitchFamily="18" charset="0"/>
                              </a:rPr>
                              <m:t>1</m:t>
                            </m:r>
                          </m:sub>
                        </m:sSub>
                        <m:r>
                          <a:rPr lang="en-US" sz="2600" b="0" i="1" smtClean="0">
                            <a:solidFill>
                              <a:schemeClr val="accent6"/>
                            </a:solidFill>
                            <a:latin typeface="Cambria Math" panose="02040503050406030204" pitchFamily="18" charset="0"/>
                          </a:rPr>
                          <m:t>(</m:t>
                        </m:r>
                        <m:r>
                          <a:rPr lang="en-US" sz="2600" b="0" i="1" smtClean="0">
                            <a:solidFill>
                              <a:schemeClr val="accent6"/>
                            </a:solidFill>
                            <a:latin typeface="Cambria Math" panose="02040503050406030204" pitchFamily="18" charset="0"/>
                          </a:rPr>
                          <m:t>𝐾</m:t>
                        </m:r>
                        <m:r>
                          <a:rPr lang="en-US" sz="2600" b="0" i="1" smtClean="0">
                            <a:solidFill>
                              <a:schemeClr val="accent6"/>
                            </a:solidFill>
                            <a:latin typeface="Cambria Math" panose="02040503050406030204" pitchFamily="18" charset="0"/>
                          </a:rPr>
                          <m:t>1)⊕</m:t>
                        </m:r>
                        <m:sSub>
                          <m:sSubPr>
                            <m:ctrlPr>
                              <a:rPr lang="en-US" sz="2600" b="0" i="1" smtClean="0">
                                <a:solidFill>
                                  <a:srgbClr val="F66060"/>
                                </a:solidFill>
                                <a:latin typeface="Cambria Math" panose="02040503050406030204" pitchFamily="18" charset="0"/>
                              </a:rPr>
                            </m:ctrlPr>
                          </m:sSubPr>
                          <m:e>
                            <m:r>
                              <a:rPr lang="en-US" sz="2600" b="0" i="1" smtClean="0">
                                <a:solidFill>
                                  <a:srgbClr val="F66060"/>
                                </a:solidFill>
                                <a:latin typeface="Cambria Math" panose="02040503050406030204" pitchFamily="18" charset="0"/>
                              </a:rPr>
                              <m:t>𝐹</m:t>
                            </m:r>
                          </m:e>
                          <m:sub>
                            <m:r>
                              <a:rPr lang="en-US" sz="2600" b="0" i="1" smtClean="0">
                                <a:solidFill>
                                  <a:srgbClr val="F66060"/>
                                </a:solidFill>
                                <a:latin typeface="Cambria Math" panose="02040503050406030204" pitchFamily="18" charset="0"/>
                              </a:rPr>
                              <m:t>2</m:t>
                            </m:r>
                          </m:sub>
                        </m:sSub>
                        <m:r>
                          <a:rPr lang="en-US" sz="2600" b="0" i="1" smtClean="0">
                            <a:solidFill>
                              <a:srgbClr val="F66060"/>
                            </a:solidFill>
                            <a:latin typeface="Cambria Math" panose="02040503050406030204" pitchFamily="18" charset="0"/>
                          </a:rPr>
                          <m:t>(</m:t>
                        </m:r>
                        <m:r>
                          <a:rPr lang="en-US" sz="2600" b="0" i="1" smtClean="0">
                            <a:solidFill>
                              <a:srgbClr val="F66060"/>
                            </a:solidFill>
                            <a:latin typeface="Cambria Math" panose="02040503050406030204" pitchFamily="18" charset="0"/>
                          </a:rPr>
                          <m:t>𝐾</m:t>
                        </m:r>
                        <m:r>
                          <a:rPr lang="en-US" sz="2600" b="0" i="1" smtClean="0">
                            <a:solidFill>
                              <a:srgbClr val="F66060"/>
                            </a:solidFill>
                            <a:latin typeface="Cambria Math" panose="02040503050406030204" pitchFamily="18" charset="0"/>
                          </a:rPr>
                          <m:t>2)⊕</m:t>
                        </m:r>
                        <m:sSub>
                          <m:sSubPr>
                            <m:ctrlPr>
                              <a:rPr lang="en-US" sz="2600" i="1">
                                <a:solidFill>
                                  <a:schemeClr val="accent1"/>
                                </a:solidFill>
                                <a:latin typeface="Cambria Math" panose="02040503050406030204" pitchFamily="18" charset="0"/>
                              </a:rPr>
                            </m:ctrlPr>
                          </m:sSubPr>
                          <m:e>
                            <m:r>
                              <a:rPr lang="en-US" sz="2600" i="1">
                                <a:solidFill>
                                  <a:schemeClr val="accent1"/>
                                </a:solidFill>
                                <a:latin typeface="Cambria Math" panose="02040503050406030204" pitchFamily="18" charset="0"/>
                              </a:rPr>
                              <m:t>𝐹</m:t>
                            </m:r>
                          </m:e>
                          <m:sub>
                            <m:r>
                              <a:rPr lang="en-US" sz="2600" i="1">
                                <a:solidFill>
                                  <a:schemeClr val="accent1"/>
                                </a:solidFill>
                                <a:latin typeface="Cambria Math" panose="02040503050406030204" pitchFamily="18" charset="0"/>
                              </a:rPr>
                              <m:t>3</m:t>
                            </m:r>
                          </m:sub>
                        </m:sSub>
                        <m:r>
                          <a:rPr lang="en-US" sz="2600" i="1">
                            <a:solidFill>
                              <a:schemeClr val="accent1"/>
                            </a:solidFill>
                            <a:latin typeface="Cambria Math" panose="02040503050406030204" pitchFamily="18" charset="0"/>
                          </a:rPr>
                          <m:t>(</m:t>
                        </m:r>
                        <m:r>
                          <a:rPr lang="en-US" sz="2600" i="1">
                            <a:solidFill>
                              <a:schemeClr val="accent1"/>
                            </a:solidFill>
                            <a:latin typeface="Cambria Math" panose="02040503050406030204" pitchFamily="18" charset="0"/>
                          </a:rPr>
                          <m:t>𝐾</m:t>
                        </m:r>
                        <m:sSup>
                          <m:sSupPr>
                            <m:ctrlPr>
                              <a:rPr lang="en-US" sz="2600" i="1">
                                <a:solidFill>
                                  <a:schemeClr val="accent1"/>
                                </a:solidFill>
                                <a:latin typeface="Cambria Math" panose="02040503050406030204" pitchFamily="18" charset="0"/>
                              </a:rPr>
                            </m:ctrlPr>
                          </m:sSupPr>
                          <m:e>
                            <m:r>
                              <a:rPr lang="en-US" sz="2600" i="1">
                                <a:solidFill>
                                  <a:schemeClr val="accent1"/>
                                </a:solidFill>
                                <a:latin typeface="Cambria Math" panose="02040503050406030204" pitchFamily="18" charset="0"/>
                              </a:rPr>
                              <m:t>1</m:t>
                            </m:r>
                          </m:e>
                          <m:sup>
                            <m:r>
                              <a:rPr lang="en-US" sz="2600" i="1">
                                <a:solidFill>
                                  <a:schemeClr val="accent1"/>
                                </a:solidFill>
                                <a:latin typeface="Cambria Math" panose="02040503050406030204" pitchFamily="18" charset="0"/>
                              </a:rPr>
                              <m:t>′</m:t>
                            </m:r>
                          </m:sup>
                        </m:sSup>
                        <m:r>
                          <a:rPr lang="en-US" sz="2600" i="1">
                            <a:solidFill>
                              <a:schemeClr val="accent1"/>
                            </a:solidFill>
                            <a:latin typeface="Cambria Math" panose="02040503050406030204" pitchFamily="18" charset="0"/>
                          </a:rPr>
                          <m:t>)</m:t>
                        </m:r>
                        <m:r>
                          <a:rPr lang="en-US" sz="2600" i="1">
                            <a:solidFill>
                              <a:schemeClr val="tx1"/>
                            </a:solidFill>
                            <a:latin typeface="Cambria Math" panose="02040503050406030204" pitchFamily="18" charset="0"/>
                          </a:rPr>
                          <m:t>⊕</m:t>
                        </m:r>
                        <m:sSub>
                          <m:sSubPr>
                            <m:ctrlPr>
                              <a:rPr lang="en-US" sz="2600" i="1">
                                <a:solidFill>
                                  <a:srgbClr val="7030A0"/>
                                </a:solidFill>
                                <a:latin typeface="Cambria Math" panose="02040503050406030204" pitchFamily="18" charset="0"/>
                              </a:rPr>
                            </m:ctrlPr>
                          </m:sSubPr>
                          <m:e>
                            <m:r>
                              <a:rPr lang="en-US" sz="2600" i="1">
                                <a:solidFill>
                                  <a:srgbClr val="7030A0"/>
                                </a:solidFill>
                                <a:latin typeface="Cambria Math" panose="02040503050406030204" pitchFamily="18" charset="0"/>
                              </a:rPr>
                              <m:t>𝐹</m:t>
                            </m:r>
                          </m:e>
                          <m:sub>
                            <m:r>
                              <a:rPr lang="en-US" sz="2600" i="1">
                                <a:solidFill>
                                  <a:srgbClr val="7030A0"/>
                                </a:solidFill>
                                <a:latin typeface="Cambria Math" panose="02040503050406030204" pitchFamily="18" charset="0"/>
                              </a:rPr>
                              <m:t>4</m:t>
                            </m:r>
                          </m:sub>
                        </m:sSub>
                        <m:r>
                          <a:rPr lang="en-US" sz="2600" i="1">
                            <a:solidFill>
                              <a:srgbClr val="7030A0"/>
                            </a:solidFill>
                            <a:latin typeface="Cambria Math" panose="02040503050406030204" pitchFamily="18" charset="0"/>
                          </a:rPr>
                          <m:t>(</m:t>
                        </m:r>
                        <m:r>
                          <a:rPr lang="en-US" sz="2600" i="1">
                            <a:solidFill>
                              <a:srgbClr val="7030A0"/>
                            </a:solidFill>
                            <a:latin typeface="Cambria Math" panose="02040503050406030204" pitchFamily="18" charset="0"/>
                          </a:rPr>
                          <m:t>𝐾</m:t>
                        </m:r>
                        <m:sSup>
                          <m:sSupPr>
                            <m:ctrlPr>
                              <a:rPr lang="en-US" sz="2600" i="1">
                                <a:solidFill>
                                  <a:srgbClr val="7030A0"/>
                                </a:solidFill>
                                <a:latin typeface="Cambria Math" panose="02040503050406030204" pitchFamily="18" charset="0"/>
                              </a:rPr>
                            </m:ctrlPr>
                          </m:sSupPr>
                          <m:e>
                            <m:r>
                              <a:rPr lang="en-US" sz="2600" i="1">
                                <a:solidFill>
                                  <a:srgbClr val="7030A0"/>
                                </a:solidFill>
                                <a:latin typeface="Cambria Math" panose="02040503050406030204" pitchFamily="18" charset="0"/>
                              </a:rPr>
                              <m:t>2</m:t>
                            </m:r>
                          </m:e>
                          <m:sup>
                            <m:r>
                              <a:rPr lang="en-US" sz="2600" i="1">
                                <a:solidFill>
                                  <a:srgbClr val="7030A0"/>
                                </a:solidFill>
                                <a:latin typeface="Cambria Math" panose="02040503050406030204" pitchFamily="18" charset="0"/>
                              </a:rPr>
                              <m:t>′</m:t>
                            </m:r>
                          </m:sup>
                        </m:sSup>
                        <m:r>
                          <a:rPr lang="en-US" sz="2600" i="1">
                            <a:solidFill>
                              <a:srgbClr val="7030A0"/>
                            </a:solidFill>
                            <a:latin typeface="Cambria Math" panose="02040503050406030204" pitchFamily="18" charset="0"/>
                          </a:rPr>
                          <m:t>)</m:t>
                        </m:r>
                        <m:r>
                          <a:rPr lang="en-US" sz="2600" i="1">
                            <a:solidFill>
                              <a:schemeClr val="tx1"/>
                            </a:solidFill>
                            <a:latin typeface="Cambria Math" panose="02040503050406030204" pitchFamily="18" charset="0"/>
                          </a:rPr>
                          <m:t>=</m:t>
                        </m:r>
                        <m:sSup>
                          <m:sSupPr>
                            <m:ctrlPr>
                              <a:rPr lang="en-US" sz="2600" i="1">
                                <a:solidFill>
                                  <a:schemeClr val="tx1"/>
                                </a:solidFill>
                                <a:latin typeface="Cambria Math" panose="02040503050406030204" pitchFamily="18" charset="0"/>
                              </a:rPr>
                            </m:ctrlPr>
                          </m:sSupPr>
                          <m:e>
                            <m:r>
                              <a:rPr lang="en-US" sz="2600" i="1">
                                <a:solidFill>
                                  <a:schemeClr val="tx1"/>
                                </a:solidFill>
                                <a:latin typeface="Cambria Math" panose="02040503050406030204" pitchFamily="18" charset="0"/>
                              </a:rPr>
                              <m:t>0</m:t>
                            </m:r>
                          </m:e>
                          <m:sup>
                            <m:r>
                              <a:rPr lang="en-US" sz="2600" i="1">
                                <a:solidFill>
                                  <a:schemeClr val="tx1"/>
                                </a:solidFill>
                                <a:latin typeface="Cambria Math" panose="02040503050406030204" pitchFamily="18" charset="0"/>
                              </a:rPr>
                              <m:t>𝑛</m:t>
                            </m:r>
                          </m:sup>
                        </m:sSup>
                      </m:oMath>
                    </m:oMathPara>
                  </a14:m>
                  <a:endParaRPr lang="en-US" sz="2600" b="0" dirty="0">
                    <a:solidFill>
                      <a:schemeClr val="accent6"/>
                    </a:solidFill>
                  </a:endParaRPr>
                </a:p>
                <a:p>
                  <a14:m>
                    <m:oMath xmlns:m="http://schemas.openxmlformats.org/officeDocument/2006/math">
                      <m:r>
                        <a:rPr lang="en-US" sz="2600" b="0" i="1" smtClean="0">
                          <a:solidFill>
                            <a:schemeClr val="accent6"/>
                          </a:solidFill>
                          <a:latin typeface="Cambria Math" panose="02040503050406030204" pitchFamily="18" charset="0"/>
                        </a:rPr>
                        <m:t>   </m:t>
                      </m:r>
                    </m:oMath>
                  </a14:m>
                  <a:r>
                    <a:rPr lang="en-US" sz="2600" b="0" dirty="0">
                      <a:solidFill>
                        <a:schemeClr val="accent6"/>
                      </a:solidFill>
                    </a:rPr>
                    <a:t> </a:t>
                  </a:r>
                </a:p>
                <a:p>
                  <a:endParaRPr lang="en-US" sz="2600" dirty="0">
                    <a:solidFill>
                      <a:schemeClr val="accent6"/>
                    </a:solidFill>
                  </a:endParaRPr>
                </a:p>
                <a:p>
                  <a:endParaRPr lang="en-US" sz="2600" dirty="0">
                    <a:solidFill>
                      <a:schemeClr val="accent6"/>
                    </a:solidFill>
                  </a:endParaRPr>
                </a:p>
              </p:txBody>
            </p:sp>
          </mc:Choice>
          <mc:Fallback>
            <p:sp>
              <p:nvSpPr>
                <p:cNvPr id="4" name="Content Placeholder 7">
                  <a:extLst>
                    <a:ext uri="{FF2B5EF4-FFF2-40B4-BE49-F238E27FC236}">
                      <a16:creationId xmlns:a16="http://schemas.microsoft.com/office/drawing/2014/main" id="{8C421BDE-5E32-57FC-2DD0-4E8C1C7E05EA}"/>
                    </a:ext>
                  </a:extLst>
                </p:cNvPr>
                <p:cNvSpPr txBox="1">
                  <a:spLocks noRot="1" noChangeAspect="1" noMove="1" noResize="1" noEditPoints="1" noAdjustHandles="1" noChangeArrowheads="1" noChangeShapeType="1" noTextEdit="1"/>
                </p:cNvSpPr>
                <p:nvPr/>
              </p:nvSpPr>
              <p:spPr>
                <a:xfrm>
                  <a:off x="2599442" y="5505512"/>
                  <a:ext cx="6993104" cy="532695"/>
                </a:xfrm>
                <a:prstGeom prst="rect">
                  <a:avLst/>
                </a:prstGeom>
                <a:blipFill>
                  <a:blip r:embed="rId5"/>
                  <a:stretch>
                    <a:fillRect l="-1087" b="-93023"/>
                  </a:stretch>
                </a:blipFill>
              </p:spPr>
              <p:txBody>
                <a:bodyPr/>
                <a:lstStyle/>
                <a:p>
                  <a:r>
                    <a:rPr lang="en-US">
                      <a:noFill/>
                    </a:rPr>
                    <a:t> </a:t>
                  </a:r>
                </a:p>
              </p:txBody>
            </p:sp>
          </mc:Fallback>
        </mc:AlternateContent>
        <p:sp>
          <p:nvSpPr>
            <p:cNvPr id="5" name="Down Arrow 4">
              <a:extLst>
                <a:ext uri="{FF2B5EF4-FFF2-40B4-BE49-F238E27FC236}">
                  <a16:creationId xmlns:a16="http://schemas.microsoft.com/office/drawing/2014/main" id="{64445BA8-CD5A-8D86-0AEF-7110D77BFE93}"/>
                </a:ext>
              </a:extLst>
            </p:cNvPr>
            <p:cNvSpPr/>
            <p:nvPr/>
          </p:nvSpPr>
          <p:spPr>
            <a:xfrm>
              <a:off x="5874901" y="4831362"/>
              <a:ext cx="442187" cy="53269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6FC30EE-C750-0CB7-D47A-6EDBA0188ED2}"/>
              </a:ext>
            </a:extLst>
          </p:cNvPr>
          <p:cNvGrpSpPr/>
          <p:nvPr/>
        </p:nvGrpSpPr>
        <p:grpSpPr>
          <a:xfrm>
            <a:off x="131341" y="4601085"/>
            <a:ext cx="2746001" cy="2136069"/>
            <a:chOff x="131341" y="4601085"/>
            <a:chExt cx="2746001" cy="2136069"/>
          </a:xfrm>
        </p:grpSpPr>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A5A23A40-BBDD-041E-00C8-AFFCE8EE4CE4}"/>
                    </a:ext>
                  </a:extLst>
                </p:cNvPr>
                <p:cNvSpPr/>
                <p:nvPr/>
              </p:nvSpPr>
              <p:spPr>
                <a:xfrm>
                  <a:off x="131341" y="4696691"/>
                  <a:ext cx="2468101" cy="20404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u="sng" dirty="0"/>
                    <a:t>Problem</a:t>
                  </a:r>
                  <a:r>
                    <a:rPr lang="en-US" sz="2200" dirty="0"/>
                    <a:t>: These values are not drawn uniformly and independently at random from </a:t>
                  </a:r>
                  <a14:m>
                    <m:oMath xmlns:m="http://schemas.openxmlformats.org/officeDocument/2006/math">
                      <m:sSup>
                        <m:sSupPr>
                          <m:ctrlPr>
                            <a:rPr lang="en-US" sz="2200" b="0" i="1" smtClean="0">
                              <a:latin typeface="Cambria Math" panose="02040503050406030204" pitchFamily="18" charset="0"/>
                            </a:rPr>
                          </m:ctrlPr>
                        </m:sSupPr>
                        <m:e>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0,1</m:t>
                              </m:r>
                            </m:e>
                          </m:d>
                        </m:e>
                        <m:sup>
                          <m:r>
                            <a:rPr lang="en-US" sz="2200" b="0" i="1" smtClean="0">
                              <a:latin typeface="Cambria Math" panose="02040503050406030204" pitchFamily="18" charset="0"/>
                            </a:rPr>
                            <m:t>𝑛</m:t>
                          </m:r>
                        </m:sup>
                      </m:sSup>
                    </m:oMath>
                  </a14:m>
                  <a:endParaRPr lang="en-US" sz="2200" dirty="0"/>
                </a:p>
              </p:txBody>
            </p:sp>
          </mc:Choice>
          <mc:Fallback>
            <p:sp>
              <p:nvSpPr>
                <p:cNvPr id="7" name="Rectangle 6">
                  <a:extLst>
                    <a:ext uri="{FF2B5EF4-FFF2-40B4-BE49-F238E27FC236}">
                      <a16:creationId xmlns:a16="http://schemas.microsoft.com/office/drawing/2014/main" id="{A5A23A40-BBDD-041E-00C8-AFFCE8EE4CE4}"/>
                    </a:ext>
                  </a:extLst>
                </p:cNvPr>
                <p:cNvSpPr>
                  <a:spLocks noRot="1" noChangeAspect="1" noMove="1" noResize="1" noEditPoints="1" noAdjustHandles="1" noChangeArrowheads="1" noChangeShapeType="1" noTextEdit="1"/>
                </p:cNvSpPr>
                <p:nvPr/>
              </p:nvSpPr>
              <p:spPr>
                <a:xfrm>
                  <a:off x="131341" y="4696691"/>
                  <a:ext cx="2468101" cy="2040463"/>
                </a:xfrm>
                <a:prstGeom prst="rect">
                  <a:avLst/>
                </a:prstGeom>
                <a:blipFill>
                  <a:blip r:embed="rId6"/>
                  <a:stretch>
                    <a:fillRect t="-3086" r="-2564" b="-617"/>
                  </a:stretch>
                </a:blipFill>
              </p:spPr>
              <p:txBody>
                <a:bodyPr/>
                <a:lstStyle/>
                <a:p>
                  <a:r>
                    <a:rPr lang="en-US">
                      <a:noFill/>
                    </a:rPr>
                    <a:t> </a:t>
                  </a:r>
                </a:p>
              </p:txBody>
            </p:sp>
          </mc:Fallback>
        </mc:AlternateContent>
        <p:pic>
          <p:nvPicPr>
            <p:cNvPr id="8" name="Graphic 7" descr="Warning with solid fill">
              <a:extLst>
                <a:ext uri="{FF2B5EF4-FFF2-40B4-BE49-F238E27FC236}">
                  <a16:creationId xmlns:a16="http://schemas.microsoft.com/office/drawing/2014/main" id="{98B80ADC-DAC2-B71F-5C75-7225187220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1542" y="4601085"/>
              <a:ext cx="555800" cy="555800"/>
            </a:xfrm>
            <a:prstGeom prst="rect">
              <a:avLst/>
            </a:prstGeom>
          </p:spPr>
        </p:pic>
      </p:grpSp>
    </p:spTree>
    <p:extLst>
      <p:ext uri="{BB962C8B-B14F-4D97-AF65-F5344CB8AC3E}">
        <p14:creationId xmlns:p14="http://schemas.microsoft.com/office/powerpoint/2010/main" val="244258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012F-0203-9878-638D-DF8F1FF499BF}"/>
              </a:ext>
            </a:extLst>
          </p:cNvPr>
          <p:cNvSpPr>
            <a:spLocks noGrp="1"/>
          </p:cNvSpPr>
          <p:nvPr>
            <p:ph type="title"/>
          </p:nvPr>
        </p:nvSpPr>
        <p:spPr/>
        <p:txBody>
          <a:bodyPr/>
          <a:lstStyle/>
          <a:p>
            <a:r>
              <a:rPr lang="en-US" dirty="0"/>
              <a:t>CMT-k* attack on SIV: </a:t>
            </a:r>
            <a:r>
              <a:rPr lang="en-US" dirty="0">
                <a:solidFill>
                  <a:schemeClr val="accent6"/>
                </a:solidFill>
              </a:rPr>
              <a:t>Using Generalized Birthday Problem</a:t>
            </a:r>
            <a:endParaRPr lang="en-CA" dirty="0">
              <a:solidFill>
                <a:schemeClr val="accent6"/>
              </a:solidFill>
            </a:endParaRPr>
          </a:p>
        </p:txBody>
      </p:sp>
      <p:sp>
        <p:nvSpPr>
          <p:cNvPr id="3" name="Slide Number Placeholder 2">
            <a:extLst>
              <a:ext uri="{FF2B5EF4-FFF2-40B4-BE49-F238E27FC236}">
                <a16:creationId xmlns:a16="http://schemas.microsoft.com/office/drawing/2014/main" id="{3DA442C3-C49C-57CB-0C2A-0782E2DDE72A}"/>
              </a:ext>
            </a:extLst>
          </p:cNvPr>
          <p:cNvSpPr>
            <a:spLocks noGrp="1"/>
          </p:cNvSpPr>
          <p:nvPr>
            <p:ph type="sldNum" sz="quarter" idx="12"/>
          </p:nvPr>
        </p:nvSpPr>
        <p:spPr/>
        <p:txBody>
          <a:bodyPr/>
          <a:lstStyle/>
          <a:p>
            <a:fld id="{6D0B039C-C501-4130-90A9-BBE01EFE398C}" type="slidenum">
              <a:rPr lang="en-CA" smtClean="0"/>
              <a:t>29</a:t>
            </a:fld>
            <a:endParaRPr lang="en-CA"/>
          </a:p>
        </p:txBody>
      </p:sp>
      <p:sp>
        <p:nvSpPr>
          <p:cNvPr id="9" name="TextBox 8">
            <a:extLst>
              <a:ext uri="{FF2B5EF4-FFF2-40B4-BE49-F238E27FC236}">
                <a16:creationId xmlns:a16="http://schemas.microsoft.com/office/drawing/2014/main" id="{CD35C8B9-3DA0-E99B-6115-738C77FD33D2}"/>
              </a:ext>
            </a:extLst>
          </p:cNvPr>
          <p:cNvSpPr txBox="1"/>
          <p:nvPr/>
        </p:nvSpPr>
        <p:spPr>
          <a:xfrm>
            <a:off x="671906" y="1288523"/>
            <a:ext cx="8042603" cy="369332"/>
          </a:xfrm>
          <a:prstGeom prst="rect">
            <a:avLst/>
          </a:prstGeom>
          <a:noFill/>
        </p:spPr>
        <p:txBody>
          <a:bodyPr wrap="square" rtlCol="0">
            <a:spAutoFit/>
          </a:bodyPr>
          <a:lstStyle/>
          <a:p>
            <a:r>
              <a:rPr lang="en-US" dirty="0"/>
              <a:t>For simplicity, we’ll consider 1-block ciphertexts with no associated data or nonce</a:t>
            </a:r>
          </a:p>
        </p:txBody>
      </p:sp>
      <p:sp>
        <p:nvSpPr>
          <p:cNvPr id="7" name="TextBox 6">
            <a:extLst>
              <a:ext uri="{FF2B5EF4-FFF2-40B4-BE49-F238E27FC236}">
                <a16:creationId xmlns:a16="http://schemas.microsoft.com/office/drawing/2014/main" id="{996506E4-C50D-705A-F39F-E655B2319ACF}"/>
              </a:ext>
            </a:extLst>
          </p:cNvPr>
          <p:cNvSpPr txBox="1"/>
          <p:nvPr/>
        </p:nvSpPr>
        <p:spPr>
          <a:xfrm>
            <a:off x="796414" y="2025414"/>
            <a:ext cx="10279625"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We show that we can upper bound the distinguishability between the distribution formed by the values chosen to make the list and uniformly random distribution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We then show we can apply Wagner’s k-tree algorithm with the distributions we have and still have high probability of finding collisions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We show that with high probability we can find a collision in time ~2</a:t>
            </a:r>
            <a:r>
              <a:rPr lang="en-US" sz="2400" baseline="30000" dirty="0"/>
              <a:t>53</a:t>
            </a:r>
            <a:r>
              <a:rPr lang="en-US" sz="2400" dirty="0"/>
              <a:t>, making it practical and sufficiently damaging to rule out SIV as suitable for contexts where key commitment matters</a:t>
            </a:r>
            <a:endParaRPr lang="en-US" sz="2400" baseline="30000" dirty="0"/>
          </a:p>
        </p:txBody>
      </p:sp>
    </p:spTree>
    <p:extLst>
      <p:ext uri="{BB962C8B-B14F-4D97-AF65-F5344CB8AC3E}">
        <p14:creationId xmlns:p14="http://schemas.microsoft.com/office/powerpoint/2010/main" val="64091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7E9BEAD-16BD-9B14-8E7E-0263A7A011BF}"/>
              </a:ext>
            </a:extLst>
          </p:cNvPr>
          <p:cNvSpPr>
            <a:spLocks noGrp="1"/>
          </p:cNvSpPr>
          <p:nvPr>
            <p:ph type="title"/>
          </p:nvPr>
        </p:nvSpPr>
        <p:spPr/>
        <p:txBody>
          <a:bodyPr>
            <a:normAutofit/>
          </a:bodyPr>
          <a:lstStyle/>
          <a:p>
            <a:r>
              <a:rPr lang="en-US" dirty="0"/>
              <a:t>Recent Attacks on AEAD</a:t>
            </a:r>
          </a:p>
        </p:txBody>
      </p:sp>
      <p:sp>
        <p:nvSpPr>
          <p:cNvPr id="2" name="Slide Number Placeholder 1">
            <a:extLst>
              <a:ext uri="{FF2B5EF4-FFF2-40B4-BE49-F238E27FC236}">
                <a16:creationId xmlns:a16="http://schemas.microsoft.com/office/drawing/2014/main" id="{6775036B-01F2-684A-98EB-26960B3254B9}"/>
              </a:ext>
            </a:extLst>
          </p:cNvPr>
          <p:cNvSpPr>
            <a:spLocks noGrp="1"/>
          </p:cNvSpPr>
          <p:nvPr>
            <p:ph type="sldNum" sz="quarter" idx="12"/>
          </p:nvPr>
        </p:nvSpPr>
        <p:spPr/>
        <p:txBody>
          <a:bodyPr/>
          <a:lstStyle/>
          <a:p>
            <a:fld id="{6D0B039C-C501-4130-90A9-BBE01EFE398C}" type="slidenum">
              <a:rPr lang="en-CA" smtClean="0"/>
              <a:t>3</a:t>
            </a:fld>
            <a:endParaRPr lang="en-CA"/>
          </a:p>
        </p:txBody>
      </p:sp>
      <p:pic>
        <p:nvPicPr>
          <p:cNvPr id="5" name="Picture 4">
            <a:extLst>
              <a:ext uri="{FF2B5EF4-FFF2-40B4-BE49-F238E27FC236}">
                <a16:creationId xmlns:a16="http://schemas.microsoft.com/office/drawing/2014/main" id="{EDA96588-A9FB-4387-ED6F-AC94312FF771}"/>
              </a:ext>
            </a:extLst>
          </p:cNvPr>
          <p:cNvPicPr>
            <a:picLocks noChangeAspect="1"/>
          </p:cNvPicPr>
          <p:nvPr/>
        </p:nvPicPr>
        <p:blipFill>
          <a:blip r:embed="rId4"/>
          <a:stretch>
            <a:fillRect/>
          </a:stretch>
        </p:blipFill>
        <p:spPr>
          <a:xfrm>
            <a:off x="6400800" y="1364626"/>
            <a:ext cx="5486400" cy="4199088"/>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F8FE19F-FA8A-0B98-4B63-8A90B63260D3}"/>
              </a:ext>
            </a:extLst>
          </p:cNvPr>
          <p:cNvPicPr>
            <a:picLocks noChangeAspect="1"/>
          </p:cNvPicPr>
          <p:nvPr/>
        </p:nvPicPr>
        <p:blipFill>
          <a:blip r:embed="rId5"/>
          <a:stretch>
            <a:fillRect/>
          </a:stretch>
        </p:blipFill>
        <p:spPr>
          <a:xfrm>
            <a:off x="6583680" y="3561000"/>
            <a:ext cx="5486400" cy="3625356"/>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F5184EC-9D7D-40A0-AB07-D77723D13098}"/>
              </a:ext>
            </a:extLst>
          </p:cNvPr>
          <p:cNvPicPr>
            <a:picLocks noChangeAspect="1"/>
          </p:cNvPicPr>
          <p:nvPr/>
        </p:nvPicPr>
        <p:blipFill>
          <a:blip r:embed="rId6"/>
          <a:stretch>
            <a:fillRect/>
          </a:stretch>
        </p:blipFill>
        <p:spPr>
          <a:xfrm>
            <a:off x="548640" y="1335789"/>
            <a:ext cx="5486400" cy="5203123"/>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B8DFDFE-AA9A-F8E8-CF14-14F372B8FE31}"/>
              </a:ext>
            </a:extLst>
          </p:cNvPr>
          <p:cNvPicPr>
            <a:picLocks noChangeAspect="1"/>
          </p:cNvPicPr>
          <p:nvPr/>
        </p:nvPicPr>
        <p:blipFill>
          <a:blip r:embed="rId7"/>
          <a:stretch>
            <a:fillRect/>
          </a:stretch>
        </p:blipFill>
        <p:spPr>
          <a:xfrm>
            <a:off x="731520" y="3561000"/>
            <a:ext cx="5486400" cy="4573795"/>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a:extLst>
              <a:ext uri="{FF2B5EF4-FFF2-40B4-BE49-F238E27FC236}">
                <a16:creationId xmlns:a16="http://schemas.microsoft.com/office/drawing/2014/main" id="{9CAFDBF4-86B3-AEC4-BF6D-751D836D0F8F}"/>
              </a:ext>
            </a:extLst>
          </p:cNvPr>
          <p:cNvSpPr/>
          <p:nvPr/>
        </p:nvSpPr>
        <p:spPr>
          <a:xfrm>
            <a:off x="2725240" y="2987248"/>
            <a:ext cx="6985361" cy="1002447"/>
          </a:xfrm>
          <a:prstGeom prst="roundRect">
            <a:avLst/>
          </a:prstGeom>
          <a:solidFill>
            <a:srgbClr val="F66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t>These attacks work in new threat models!</a:t>
            </a:r>
          </a:p>
        </p:txBody>
      </p:sp>
      <p:sp>
        <p:nvSpPr>
          <p:cNvPr id="4" name="Rounded Rectangle 3">
            <a:extLst>
              <a:ext uri="{FF2B5EF4-FFF2-40B4-BE49-F238E27FC236}">
                <a16:creationId xmlns:a16="http://schemas.microsoft.com/office/drawing/2014/main" id="{95C405AD-15DB-D724-507C-3215193757DF}"/>
              </a:ext>
            </a:extLst>
          </p:cNvPr>
          <p:cNvSpPr/>
          <p:nvPr/>
        </p:nvSpPr>
        <p:spPr>
          <a:xfrm>
            <a:off x="2500259" y="4075355"/>
            <a:ext cx="7435323" cy="2062111"/>
          </a:xfrm>
          <a:prstGeom prst="roundRect">
            <a:avLst/>
          </a:prstGeom>
          <a:solidFill>
            <a:srgbClr val="16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These attacks exploit lack of </a:t>
            </a:r>
            <a:r>
              <a:rPr lang="en-US" sz="2800" b="1" i="1" dirty="0">
                <a:solidFill>
                  <a:schemeClr val="bg1"/>
                </a:solidFill>
              </a:rPr>
              <a:t>key commitment</a:t>
            </a:r>
            <a:r>
              <a:rPr lang="en-US" sz="2800" dirty="0">
                <a:solidFill>
                  <a:schemeClr val="bg1"/>
                </a:solidFill>
              </a:rPr>
              <a:t>: An adversary can find keys K</a:t>
            </a:r>
            <a:r>
              <a:rPr lang="en-US" sz="2800" baseline="-25000" dirty="0">
                <a:solidFill>
                  <a:schemeClr val="bg1"/>
                </a:solidFill>
              </a:rPr>
              <a:t>1</a:t>
            </a:r>
            <a:r>
              <a:rPr lang="en-US" sz="2800" dirty="0">
                <a:solidFill>
                  <a:schemeClr val="bg1"/>
                </a:solidFill>
              </a:rPr>
              <a:t>, K</a:t>
            </a:r>
            <a:r>
              <a:rPr lang="en-US" sz="2800" baseline="-25000" dirty="0">
                <a:solidFill>
                  <a:schemeClr val="bg1"/>
                </a:solidFill>
              </a:rPr>
              <a:t>2</a:t>
            </a:r>
            <a:r>
              <a:rPr lang="en-US" sz="2800" dirty="0">
                <a:solidFill>
                  <a:schemeClr val="bg1"/>
                </a:solidFill>
              </a:rPr>
              <a:t> and ciphertext C </a:t>
            </a:r>
            <a:r>
              <a:rPr lang="en-US" sz="2800" dirty="0" err="1">
                <a:solidFill>
                  <a:schemeClr val="bg1"/>
                </a:solidFill>
              </a:rPr>
              <a:t>s.t.</a:t>
            </a:r>
            <a:r>
              <a:rPr lang="en-US" sz="2800" dirty="0">
                <a:solidFill>
                  <a:schemeClr val="bg1"/>
                </a:solidFill>
              </a:rPr>
              <a:t> C can be decrypted under both keys</a:t>
            </a:r>
          </a:p>
        </p:txBody>
      </p:sp>
    </p:spTree>
    <p:custDataLst>
      <p:tags r:id="rId1"/>
    </p:custDataLst>
    <p:extLst>
      <p:ext uri="{BB962C8B-B14F-4D97-AF65-F5344CB8AC3E}">
        <p14:creationId xmlns:p14="http://schemas.microsoft.com/office/powerpoint/2010/main" val="52893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30</a:t>
            </a:fld>
            <a:endParaRPr lang="en-CA"/>
          </a:p>
        </p:txBody>
      </p:sp>
    </p:spTree>
    <p:extLst>
      <p:ext uri="{BB962C8B-B14F-4D97-AF65-F5344CB8AC3E}">
        <p14:creationId xmlns:p14="http://schemas.microsoft.com/office/powerpoint/2010/main" val="460834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extLst>
              <p:ext uri="{D42A27DB-BD31-4B8C-83A1-F6EECF244321}">
                <p14:modId xmlns:p14="http://schemas.microsoft.com/office/powerpoint/2010/main" val="388326549"/>
              </p:ext>
            </p:extLst>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31</a:t>
            </a:fld>
            <a:endParaRPr lang="en-CA"/>
          </a:p>
        </p:txBody>
      </p:sp>
      <p:sp>
        <p:nvSpPr>
          <p:cNvPr id="2" name="Rounded Rectangle 1">
            <a:extLst>
              <a:ext uri="{FF2B5EF4-FFF2-40B4-BE49-F238E27FC236}">
                <a16:creationId xmlns:a16="http://schemas.microsoft.com/office/drawing/2014/main" id="{3C533DB4-089D-4ECC-AC81-DB6B53B85B5A}"/>
              </a:ext>
            </a:extLst>
          </p:cNvPr>
          <p:cNvSpPr/>
          <p:nvPr/>
        </p:nvSpPr>
        <p:spPr>
          <a:xfrm>
            <a:off x="838200" y="3657600"/>
            <a:ext cx="10515600" cy="17251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494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13BC7B-338A-9826-12D8-6FC224DEB74B}"/>
                  </a:ext>
                </a:extLst>
              </p:cNvPr>
              <p:cNvSpPr txBox="1"/>
              <p:nvPr/>
            </p:nvSpPr>
            <p:spPr>
              <a:xfrm>
                <a:off x="671907" y="1690688"/>
                <a:ext cx="6598465" cy="5120504"/>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given</a:t>
                </a:r>
              </a:p>
              <a:p>
                <a:pPr>
                  <a:lnSpc>
                    <a:spcPct val="114000"/>
                  </a:lnSpc>
                </a:pPr>
                <a:r>
                  <a:rPr lang="en-CA" sz="2400" b="1" i="0" u="none" strike="noStrike" dirty="0">
                    <a:solidFill>
                      <a:schemeClr val="accent4"/>
                    </a:solidFill>
                    <a:effectLst/>
                  </a:rPr>
                  <a:t>	C</a:t>
                </a:r>
                <a14:m>
                  <m:oMath xmlns:m="http://schemas.openxmlformats.org/officeDocument/2006/math">
                    <m:r>
                      <a:rPr lang="en-US" sz="2400" b="1" i="0" u="none" strike="noStrike" smtClean="0">
                        <a:solidFill>
                          <a:schemeClr val="accent4"/>
                        </a:solidFill>
                        <a:effectLst/>
                        <a:latin typeface="Cambria Math" panose="02040503050406030204" pitchFamily="18" charset="0"/>
                      </a:rPr>
                      <m:t> </m:t>
                    </m:r>
                    <m:r>
                      <a:rPr lang="en-US" sz="2400" b="1" i="1" u="none" strike="noStrike" smtClean="0">
                        <a:solidFill>
                          <a:schemeClr val="tx1"/>
                        </a:solidFill>
                        <a:effectLst/>
                        <a:latin typeface="Cambria Math" panose="02040503050406030204" pitchFamily="18" charset="0"/>
                      </a:rPr>
                      <m:t>←</m:t>
                    </m:r>
                  </m:oMath>
                </a14:m>
                <a:r>
                  <a:rPr lang="en-CA" sz="2400" dirty="0">
                    <a:solidFill>
                      <a:schemeClr val="accent4"/>
                    </a:solidFill>
                  </a:rPr>
                  <a:t> </a:t>
                </a:r>
                <a:r>
                  <a:rPr lang="en-CA" sz="2400" dirty="0" err="1"/>
                  <a:t>AEAD.Enc</a:t>
                </a:r>
                <a:r>
                  <a:rPr lang="en-CA" sz="2400" dirty="0"/>
                  <a:t>(K</a:t>
                </a:r>
                <a:r>
                  <a:rPr lang="en-CA" sz="2400" baseline="-25000" dirty="0"/>
                  <a:t>1</a:t>
                </a:r>
                <a:r>
                  <a:rPr lang="en-CA" sz="2400" dirty="0"/>
                  <a:t>, N</a:t>
                </a:r>
                <a:r>
                  <a:rPr lang="en-CA" sz="2400" baseline="-25000" dirty="0"/>
                  <a:t>1</a:t>
                </a:r>
                <a:r>
                  <a:rPr lang="en-CA" sz="2400" dirty="0"/>
                  <a:t>, A</a:t>
                </a:r>
                <a:r>
                  <a:rPr lang="en-CA" sz="2400" baseline="-25000" dirty="0"/>
                  <a:t>1</a:t>
                </a:r>
                <a:r>
                  <a:rPr lang="en-CA" sz="2400" dirty="0"/>
                  <a:t>, M</a:t>
                </a:r>
                <a:r>
                  <a:rPr lang="en-CA" sz="2400" baseline="-25000" dirty="0"/>
                  <a:t>1</a:t>
                </a:r>
                <a:r>
                  <a:rPr lang="en-CA" sz="2400" dirty="0"/>
                  <a:t>)   [target selection]</a:t>
                </a:r>
              </a:p>
              <a:p>
                <a:pPr>
                  <a:lnSpc>
                    <a:spcPct val="114000"/>
                  </a:lnSpc>
                </a:pPr>
                <a:r>
                  <a:rPr lang="en-CA" sz="2400" dirty="0"/>
                  <a:t>and not given</a:t>
                </a:r>
              </a:p>
              <a:p>
                <a:pPr>
                  <a:lnSpc>
                    <a:spcPct val="114000"/>
                  </a:lnSpc>
                </a:pPr>
                <a:r>
                  <a:rPr lang="en-US" sz="2400" dirty="0"/>
                  <a:t>	</a:t>
                </a:r>
                <a:r>
                  <a:rPr lang="en-CA" sz="2400" b="1" dirty="0">
                    <a:solidFill>
                      <a:schemeClr val="accent4"/>
                    </a:solidFill>
                  </a:rPr>
                  <a:t> </a:t>
                </a:r>
                <a:r>
                  <a:rPr lang="en-CA" sz="2400" b="1" dirty="0">
                    <a:solidFill>
                      <a:srgbClr val="7030A0"/>
                    </a:solidFill>
                  </a:rPr>
                  <a:t>K</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N</a:t>
                </a:r>
                <a:r>
                  <a:rPr lang="en-CA" sz="2400" b="1" baseline="-25000" dirty="0">
                    <a:solidFill>
                      <a:srgbClr val="7030A0"/>
                    </a:solidFill>
                  </a:rPr>
                  <a:t>1</a:t>
                </a:r>
                <a:r>
                  <a:rPr lang="en-CA" sz="2400" dirty="0"/>
                  <a:t>,</a:t>
                </a:r>
                <a:r>
                  <a:rPr lang="en-CA" sz="2400" b="1" dirty="0">
                    <a:solidFill>
                      <a:schemeClr val="accent4"/>
                    </a:solidFill>
                  </a:rPr>
                  <a:t> </a:t>
                </a:r>
                <a:r>
                  <a:rPr lang="en-CA" sz="2400" b="1" dirty="0">
                    <a:solidFill>
                      <a:srgbClr val="7030A0"/>
                    </a:solidFill>
                  </a:rPr>
                  <a:t>A</a:t>
                </a:r>
                <a:r>
                  <a:rPr lang="en-CA" sz="2400" b="1" baseline="-25000" dirty="0">
                    <a:solidFill>
                      <a:srgbClr val="7030A0"/>
                    </a:solidFill>
                  </a:rPr>
                  <a:t>1</a:t>
                </a:r>
                <a:r>
                  <a:rPr lang="en-CA" sz="2400" b="1" baseline="-25000" dirty="0">
                    <a:solidFill>
                      <a:schemeClr val="accent4"/>
                    </a:solidFill>
                  </a:rPr>
                  <a:t> </a:t>
                </a:r>
                <a:r>
                  <a:rPr lang="en-CA" sz="2400" dirty="0">
                    <a:solidFill>
                      <a:schemeClr val="tx1">
                        <a:lumMod val="50000"/>
                        <a:lumOff val="50000"/>
                      </a:schemeClr>
                    </a:solidFill>
                  </a:rPr>
                  <a:t>				               </a:t>
                </a:r>
                <a:r>
                  <a:rPr lang="en-CA" sz="2400" dirty="0"/>
                  <a:t>[target hiding]</a:t>
                </a:r>
                <a:endParaRPr lang="en-US" sz="2400" dirty="0"/>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 </a:t>
                </a:r>
                <a:r>
                  <a:rPr lang="en-CA" sz="2400" b="1" baseline="-25000" dirty="0">
                    <a:solidFill>
                      <a:schemeClr val="tx1">
                        <a:lumMod val="75000"/>
                        <a:lumOff val="25000"/>
                      </a:schemeClr>
                    </a:solidFill>
                  </a:rPr>
                  <a:t>   </a:t>
                </a:r>
                <a:endParaRPr lang="en-US" sz="2400" dirty="0">
                  <a:solidFill>
                    <a:schemeClr val="accent4"/>
                  </a:solidFill>
                </a:endParaRPr>
              </a:p>
              <a:p>
                <a:pPr>
                  <a:lnSpc>
                    <a:spcPct val="114000"/>
                  </a:lnSpc>
                </a:pPr>
                <a:r>
                  <a:rPr lang="en-US" sz="2400" dirty="0">
                    <a:solidFill>
                      <a:schemeClr val="tx1">
                        <a:lumMod val="75000"/>
                        <a:lumOff val="25000"/>
                      </a:schemeClr>
                    </a:solidFill>
                  </a:rPr>
                  <a:t>such that </a:t>
                </a:r>
              </a:p>
              <a:p>
                <a:pPr>
                  <a:lnSpc>
                    <a:spcPct val="114000"/>
                  </a:lnSpc>
                </a:pPr>
                <a:r>
                  <a:rPr lang="en-US" sz="2400" dirty="0">
                    <a:solidFill>
                      <a:schemeClr val="tx1">
                        <a:lumMod val="75000"/>
                        <a:lumOff val="25000"/>
                      </a:schemeClr>
                    </a:solidFill>
                  </a:rPr>
                  <a:t>      </a:t>
                </a:r>
                <a:r>
                  <a:rPr lang="en-US" sz="2400" b="1" dirty="0">
                    <a:solidFill>
                      <a:schemeClr val="tx1">
                        <a:lumMod val="75000"/>
                        <a:lumOff val="25000"/>
                      </a:schemeClr>
                    </a:solidFill>
                  </a:rPr>
                  <a:t>P(</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baseline="-25000" dirty="0">
                    <a:solidFill>
                      <a:srgbClr val="7030A0"/>
                    </a:solidFill>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US" sz="2400" b="1" dirty="0">
                    <a:solidFill>
                      <a:schemeClr val="tx1">
                        <a:lumMod val="75000"/>
                        <a:lumOff val="25000"/>
                      </a:schemeClr>
                    </a:solidFill>
                  </a:rPr>
                  <a:t>)</a:t>
                </a:r>
                <a:r>
                  <a:rPr lang="en-US" sz="2400" dirty="0">
                    <a:solidFill>
                      <a:schemeClr val="tx1">
                        <a:lumMod val="75000"/>
                        <a:lumOff val="25000"/>
                      </a:schemeClr>
                    </a:solidFill>
                  </a:rPr>
                  <a:t> for predicate </a:t>
                </a:r>
                <a:r>
                  <a:rPr lang="en-US" sz="2400" b="1" dirty="0">
                    <a:solidFill>
                      <a:schemeClr val="tx1">
                        <a:lumMod val="75000"/>
                        <a:lumOff val="25000"/>
                      </a:schemeClr>
                    </a:solidFill>
                  </a:rPr>
                  <a:t>P</a:t>
                </a:r>
              </a:p>
              <a:p>
                <a:pPr>
                  <a:lnSpc>
                    <a:spcPct val="114000"/>
                  </a:lnSpc>
                </a:pPr>
                <a:r>
                  <a:rPr lang="en-US" sz="2400" dirty="0">
                    <a:solidFill>
                      <a:schemeClr val="tx1">
                        <a:lumMod val="75000"/>
                        <a:lumOff val="25000"/>
                      </a:schemeClr>
                    </a:solidFill>
                  </a:rPr>
                  <a:t>and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1" i="1" dirty="0" smtClean="0">
                        <a:solidFill>
                          <a:schemeClr val="tx1">
                            <a:lumMod val="75000"/>
                            <a:lumOff val="25000"/>
                          </a:schemeClr>
                        </a:solidFill>
                        <a:latin typeface="Cambria Math" panose="02040503050406030204" pitchFamily="18" charset="0"/>
                      </a:rPr>
                      <m:t>←</m:t>
                    </m:r>
                  </m:oMath>
                </a14:m>
                <a:r>
                  <a:rPr lang="en-US" sz="2400"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7030A0"/>
                    </a:solidFill>
                    <a:effectLst/>
                  </a:rPr>
                  <a:t>K</a:t>
                </a:r>
                <a:r>
                  <a:rPr lang="en-CA" sz="2400" b="1" i="0" u="none" strike="noStrike" baseline="-25000" dirty="0">
                    <a:solidFill>
                      <a:srgbClr val="7030A0"/>
                    </a:solidFill>
                    <a:effectLst/>
                  </a:rPr>
                  <a:t>1</a:t>
                </a:r>
                <a:r>
                  <a:rPr lang="en-US" sz="2400" dirty="0">
                    <a:solidFill>
                      <a:schemeClr val="tx1">
                        <a:lumMod val="75000"/>
                        <a:lumOff val="25000"/>
                      </a:schemeClr>
                    </a:solidFill>
                  </a:rPr>
                  <a:t>,</a:t>
                </a:r>
                <a:r>
                  <a:rPr lang="en-US" sz="2400" b="1" dirty="0">
                    <a:solidFill>
                      <a:srgbClr val="F66060"/>
                    </a:solidFill>
                  </a:rPr>
                  <a:t> </a:t>
                </a:r>
                <a:r>
                  <a:rPr lang="en-US" sz="2400" b="1" dirty="0">
                    <a:solidFill>
                      <a:srgbClr val="7030A0"/>
                    </a:solidFill>
                  </a:rPr>
                  <a:t>N</a:t>
                </a:r>
                <a:r>
                  <a:rPr lang="en-CA" sz="2400" b="1" baseline="-25000" dirty="0">
                    <a:solidFill>
                      <a:srgbClr val="7030A0"/>
                    </a:solidFill>
                  </a:rPr>
                  <a:t>1</a:t>
                </a:r>
                <a:r>
                  <a:rPr lang="en-US" sz="2400" dirty="0">
                    <a:solidFill>
                      <a:schemeClr val="tx1">
                        <a:lumMod val="75000"/>
                        <a:lumOff val="25000"/>
                      </a:schemeClr>
                    </a:solidFill>
                  </a:rPr>
                  <a:t>, </a:t>
                </a:r>
                <a:r>
                  <a:rPr lang="en-US" sz="2400" b="1" dirty="0">
                    <a:solidFill>
                      <a:srgbClr val="7030A0"/>
                    </a:solidFill>
                  </a:rPr>
                  <a:t>A</a:t>
                </a:r>
                <a:r>
                  <a:rPr lang="en-CA" sz="2400" b="1" baseline="-25000" dirty="0">
                    <a:solidFill>
                      <a:srgbClr val="7030A0"/>
                    </a:solidFill>
                  </a:rPr>
                  <a:t>1</a:t>
                </a:r>
                <a:r>
                  <a:rPr lang="en-US" sz="2400" dirty="0">
                    <a:solidFill>
                      <a:schemeClr val="tx1">
                        <a:lumMod val="75000"/>
                        <a:lumOff val="25000"/>
                      </a:schemeClr>
                    </a:solidFill>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dirty="0" smtClean="0">
                        <a:solidFill>
                          <a:schemeClr val="tx1">
                            <a:lumMod val="75000"/>
                            <a:lumOff val="25000"/>
                          </a:schemeClr>
                        </a:solidFill>
                        <a:latin typeface="Cambria Math" panose="02040503050406030204" pitchFamily="18" charset="0"/>
                      </a:rPr>
                      <m:t>←</m:t>
                    </m:r>
                    <m:r>
                      <a:rPr lang="en-US" sz="2400" b="0" i="0"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a:t>
                </a:r>
                <a:r>
                  <a:rPr lang="en-CA" sz="2400" b="1" i="0" u="none" strike="noStrike" dirty="0">
                    <a:solidFill>
                      <a:schemeClr val="accent4"/>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a:endParaRPr>
              </a:p>
            </p:txBody>
          </p:sp>
        </mc:Choice>
        <mc:Fallback xmlns="">
          <p:sp>
            <p:nvSpPr>
              <p:cNvPr id="6" name="TextBox 5">
                <a:extLst>
                  <a:ext uri="{FF2B5EF4-FFF2-40B4-BE49-F238E27FC236}">
                    <a16:creationId xmlns:a16="http://schemas.microsoft.com/office/drawing/2014/main" id="{AA13BC7B-338A-9826-12D8-6FC224DEB74B}"/>
                  </a:ext>
                </a:extLst>
              </p:cNvPr>
              <p:cNvSpPr txBox="1">
                <a:spLocks noRot="1" noChangeAspect="1" noMove="1" noResize="1" noEditPoints="1" noAdjustHandles="1" noChangeArrowheads="1" noChangeShapeType="1" noTextEdit="1"/>
              </p:cNvSpPr>
              <p:nvPr/>
            </p:nvSpPr>
            <p:spPr>
              <a:xfrm>
                <a:off x="671907" y="1690688"/>
                <a:ext cx="6598465" cy="5120504"/>
              </a:xfrm>
              <a:prstGeom prst="rect">
                <a:avLst/>
              </a:prstGeom>
              <a:blipFill>
                <a:blip r:embed="rId4"/>
                <a:stretch>
                  <a:fillRect l="-1344" r="-384" b="-172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32</a:t>
            </a:fld>
            <a:endParaRPr lang="en-CA" dirty="0"/>
          </a:p>
        </p:txBody>
      </p:sp>
      <p:graphicFrame>
        <p:nvGraphicFramePr>
          <p:cNvPr id="5" name="Table 5">
            <a:extLst>
              <a:ext uri="{FF2B5EF4-FFF2-40B4-BE49-F238E27FC236}">
                <a16:creationId xmlns:a16="http://schemas.microsoft.com/office/drawing/2014/main" id="{164F8A7F-874C-E019-E0AC-2057AB12143C}"/>
              </a:ext>
            </a:extLst>
          </p:cNvPr>
          <p:cNvGraphicFramePr>
            <a:graphicFrameLocks noGrp="1"/>
          </p:cNvGraphicFramePr>
          <p:nvPr>
            <p:extLst>
              <p:ext uri="{D42A27DB-BD31-4B8C-83A1-F6EECF244321}">
                <p14:modId xmlns:p14="http://schemas.microsoft.com/office/powerpoint/2010/main" val="2806319494"/>
              </p:ext>
            </p:extLst>
          </p:nvPr>
        </p:nvGraphicFramePr>
        <p:xfrm>
          <a:off x="7665341" y="1800758"/>
          <a:ext cx="4377159" cy="4444965"/>
        </p:xfrm>
        <a:graphic>
          <a:graphicData uri="http://schemas.openxmlformats.org/drawingml/2006/table">
            <a:tbl>
              <a:tblPr firstRow="1" bandRow="1">
                <a:tableStyleId>{17292A2E-F333-43FB-9621-5CBBE7FDCDCB}</a:tableStyleId>
              </a:tblPr>
              <a:tblGrid>
                <a:gridCol w="1491940">
                  <a:extLst>
                    <a:ext uri="{9D8B030D-6E8A-4147-A177-3AD203B41FA5}">
                      <a16:colId xmlns:a16="http://schemas.microsoft.com/office/drawing/2014/main" val="2911664622"/>
                    </a:ext>
                  </a:extLst>
                </a:gridCol>
                <a:gridCol w="2885219">
                  <a:extLst>
                    <a:ext uri="{9D8B030D-6E8A-4147-A177-3AD203B41FA5}">
                      <a16:colId xmlns:a16="http://schemas.microsoft.com/office/drawing/2014/main" val="940711070"/>
                    </a:ext>
                  </a:extLst>
                </a:gridCol>
              </a:tblGrid>
              <a:tr h="543555">
                <a:tc>
                  <a:txBody>
                    <a:bodyPr/>
                    <a:lstStyle/>
                    <a:p>
                      <a:r>
                        <a:rPr lang="en-US"/>
                        <a:t>Notion</a:t>
                      </a:r>
                    </a:p>
                  </a:txBody>
                  <a:tcPr anchor="ctr"/>
                </a:tc>
                <a:tc>
                  <a:txBody>
                    <a:bodyPr/>
                    <a:lstStyle/>
                    <a:p>
                      <a:r>
                        <a:rPr lang="en-US"/>
                        <a:t>Predicate</a:t>
                      </a:r>
                    </a:p>
                  </a:txBody>
                  <a:tcPr anchor="ctr"/>
                </a:tc>
                <a:extLst>
                  <a:ext uri="{0D108BD9-81ED-4DB2-BD59-A6C34878D82A}">
                    <a16:rowId xmlns:a16="http://schemas.microsoft.com/office/drawing/2014/main" val="877157815"/>
                  </a:ext>
                </a:extLst>
              </a:tr>
              <a:tr h="543555">
                <a:tc>
                  <a:txBody>
                    <a:bodyPr/>
                    <a:lstStyle/>
                    <a:p>
                      <a:r>
                        <a:rPr lang="en-US">
                          <a:solidFill>
                            <a:schemeClr val="tx1">
                              <a:lumMod val="75000"/>
                              <a:lumOff val="25000"/>
                            </a:schemeClr>
                          </a:solidFill>
                        </a:rPr>
                        <a:t>Context Commitment</a:t>
                      </a:r>
                    </a:p>
                  </a:txBody>
                  <a:tcPr anchor="ctr"/>
                </a:tc>
                <a:tc>
                  <a:txBody>
                    <a:bodyPr/>
                    <a:lstStyle/>
                    <a:p>
                      <a:r>
                        <a:rPr lang="en-US" sz="2000" b="0"/>
                        <a:t>(</a:t>
                      </a:r>
                      <a:r>
                        <a:rPr lang="en-CA" sz="2000" b="1" u="none" strike="noStrike">
                          <a:solidFill>
                            <a:srgbClr val="F66060"/>
                          </a:solidFill>
                          <a:effectLst/>
                        </a:rPr>
                        <a:t>K</a:t>
                      </a:r>
                      <a:r>
                        <a:rPr lang="en-CA" sz="2000" b="1" baseline="-25000">
                          <a:solidFill>
                            <a:srgbClr val="F66060"/>
                          </a:solidFill>
                        </a:rPr>
                        <a:t>1</a:t>
                      </a:r>
                      <a:r>
                        <a:rPr lang="en-US" sz="2000">
                          <a:solidFill>
                            <a:schemeClr val="tx1">
                              <a:lumMod val="75000"/>
                              <a:lumOff val="25000"/>
                            </a:schemeClr>
                          </a:solidFill>
                        </a:rPr>
                        <a:t>,</a:t>
                      </a:r>
                      <a:r>
                        <a:rPr lang="en-US" sz="2000" b="1">
                          <a:solidFill>
                            <a:srgbClr val="F66060"/>
                          </a:solidFill>
                        </a:rPr>
                        <a:t> N</a:t>
                      </a:r>
                      <a:r>
                        <a:rPr lang="en-CA" sz="2000" b="1" baseline="-25000">
                          <a:solidFill>
                            <a:srgbClr val="F66060"/>
                          </a:solidFill>
                        </a:rPr>
                        <a:t>1 </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1</a:t>
                      </a:r>
                      <a:r>
                        <a:rPr lang="en-US" sz="2000" b="0"/>
                        <a:t>) </a:t>
                      </a:r>
                      <a:r>
                        <a:rPr lang="en-US" sz="2000" b="0">
                          <a:solidFill>
                            <a:schemeClr val="tx1">
                              <a:lumMod val="75000"/>
                              <a:lumOff val="25000"/>
                            </a:schemeClr>
                          </a:solidFill>
                        </a:rPr>
                        <a:t>≠ </a:t>
                      </a:r>
                      <a:r>
                        <a:rPr lang="en-US" sz="2000" b="0"/>
                        <a:t>(</a:t>
                      </a:r>
                      <a:r>
                        <a:rPr lang="en-CA" sz="2000" b="1">
                          <a:solidFill>
                            <a:srgbClr val="F66060"/>
                          </a:solidFill>
                        </a:rPr>
                        <a:t>K</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N</a:t>
                      </a:r>
                      <a:r>
                        <a:rPr lang="en-CA" sz="2000" b="1" baseline="-25000">
                          <a:solidFill>
                            <a:srgbClr val="F66060"/>
                          </a:solidFill>
                        </a:rPr>
                        <a:t>2</a:t>
                      </a:r>
                      <a:r>
                        <a:rPr lang="en-US" sz="2000">
                          <a:solidFill>
                            <a:schemeClr val="tx1">
                              <a:lumMod val="75000"/>
                              <a:lumOff val="25000"/>
                            </a:schemeClr>
                          </a:solidFill>
                        </a:rPr>
                        <a:t>, </a:t>
                      </a:r>
                      <a:r>
                        <a:rPr lang="en-US" sz="2000" b="1">
                          <a:solidFill>
                            <a:srgbClr val="F66060"/>
                          </a:solidFill>
                        </a:rPr>
                        <a:t>A</a:t>
                      </a:r>
                      <a:r>
                        <a:rPr lang="en-CA" sz="2000" b="1" baseline="-25000">
                          <a:solidFill>
                            <a:srgbClr val="F66060"/>
                          </a:solidFill>
                        </a:rPr>
                        <a:t>2</a:t>
                      </a:r>
                      <a:r>
                        <a:rPr lang="en-US" sz="2000" b="0"/>
                        <a:t>)</a:t>
                      </a:r>
                      <a:r>
                        <a:rPr lang="en-CA" sz="2000" b="1" baseline="-25000">
                          <a:solidFill>
                            <a:srgbClr val="F66060"/>
                          </a:solidFill>
                        </a:rPr>
                        <a:t> </a:t>
                      </a:r>
                      <a:endParaRPr lang="en-US" sz="20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2028151745"/>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K</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K</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59535420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N</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N</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253402406"/>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a:solidFill>
                            <a:srgbClr val="F66060"/>
                          </a:solidFill>
                          <a:effectLst/>
                        </a:rPr>
                        <a:t>A</a:t>
                      </a:r>
                      <a:r>
                        <a:rPr lang="en-CA" sz="1800" b="1" baseline="-25000">
                          <a:solidFill>
                            <a:srgbClr val="F66060"/>
                          </a:solidFill>
                        </a:rPr>
                        <a:t>1</a:t>
                      </a:r>
                      <a:r>
                        <a:rPr lang="en-US" sz="1800" b="1"/>
                        <a:t> </a:t>
                      </a:r>
                      <a:r>
                        <a:rPr lang="en-US" sz="1800">
                          <a:solidFill>
                            <a:schemeClr val="tx1">
                              <a:lumMod val="75000"/>
                              <a:lumOff val="25000"/>
                            </a:schemeClr>
                          </a:solidFill>
                        </a:rPr>
                        <a:t>≠ </a:t>
                      </a:r>
                      <a:r>
                        <a:rPr lang="en-CA" sz="1800" b="1">
                          <a:solidFill>
                            <a:srgbClr val="F66060"/>
                          </a:solidFill>
                        </a:rPr>
                        <a:t>A</a:t>
                      </a:r>
                      <a:r>
                        <a:rPr lang="en-CA" sz="1800" b="1" baseline="-25000">
                          <a:solidFill>
                            <a:srgbClr val="F66060"/>
                          </a:solidFill>
                        </a:rPr>
                        <a:t>2</a:t>
                      </a:r>
                      <a:endParaRPr lang="en-US" sz="1800" b="1" kern="120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859009308"/>
                  </a:ext>
                </a:extLst>
              </a:tr>
              <a:tr h="543555">
                <a:tc>
                  <a:txBody>
                    <a:bodyPr/>
                    <a:lstStyle/>
                    <a:p>
                      <a:r>
                        <a:rPr lang="en-US">
                          <a:solidFill>
                            <a:schemeClr val="tx1">
                              <a:lumMod val="75000"/>
                              <a:lumOff val="25000"/>
                            </a:schemeClr>
                          </a:solidFill>
                        </a:rPr>
                        <a:t>CMT-k*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K</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K</a:t>
                      </a:r>
                      <a:r>
                        <a:rPr lang="en-CA" sz="1800" b="1" baseline="-25000" dirty="0">
                          <a:solidFill>
                            <a:srgbClr val="F66060"/>
                          </a:solidFill>
                        </a:rPr>
                        <a:t>2</a:t>
                      </a:r>
                      <a:r>
                        <a:rPr lang="en-US" sz="1800" b="0" dirty="0"/>
                        <a:t>  ∧ (</a:t>
                      </a:r>
                      <a:r>
                        <a:rPr lang="en-US" sz="1800" b="1" dirty="0">
                          <a:solidFill>
                            <a:srgbClr val="F66060"/>
                          </a:solidFill>
                        </a:rPr>
                        <a:t>N</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N</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027069577"/>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N</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N</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A</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3150591124"/>
                  </a:ext>
                </a:extLst>
              </a:tr>
              <a:tr h="543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rPr>
                        <a:t>CMT-a*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u="none" strike="noStrike" dirty="0">
                          <a:solidFill>
                            <a:srgbClr val="F66060"/>
                          </a:solidFill>
                          <a:effectLst/>
                        </a:rPr>
                        <a:t>A</a:t>
                      </a:r>
                      <a:r>
                        <a:rPr lang="en-CA" sz="1800" b="1" baseline="-25000" dirty="0">
                          <a:solidFill>
                            <a:srgbClr val="F66060"/>
                          </a:solidFill>
                        </a:rPr>
                        <a:t>1</a:t>
                      </a:r>
                      <a:r>
                        <a:rPr lang="en-US" sz="1800" b="1" dirty="0"/>
                        <a:t> </a:t>
                      </a:r>
                      <a:r>
                        <a:rPr lang="en-US" sz="1800" dirty="0">
                          <a:solidFill>
                            <a:schemeClr val="tx1">
                              <a:lumMod val="75000"/>
                              <a:lumOff val="25000"/>
                            </a:schemeClr>
                          </a:solidFill>
                        </a:rPr>
                        <a:t>≠ </a:t>
                      </a:r>
                      <a:r>
                        <a:rPr lang="en-CA" sz="1800" b="1" dirty="0">
                          <a:solidFill>
                            <a:srgbClr val="F66060"/>
                          </a:solidFill>
                        </a:rPr>
                        <a:t>A</a:t>
                      </a:r>
                      <a:r>
                        <a:rPr lang="en-CA" sz="1800" b="1" baseline="-25000" dirty="0">
                          <a:solidFill>
                            <a:srgbClr val="F66060"/>
                          </a:solidFill>
                        </a:rPr>
                        <a:t>2</a:t>
                      </a:r>
                      <a:r>
                        <a:rPr lang="en-US" sz="1800" b="0" dirty="0"/>
                        <a:t> ∧ (</a:t>
                      </a:r>
                      <a:r>
                        <a:rPr lang="en-US" sz="1800" b="1" dirty="0">
                          <a:solidFill>
                            <a:srgbClr val="F66060"/>
                          </a:solidFill>
                        </a:rPr>
                        <a:t>K</a:t>
                      </a:r>
                      <a:r>
                        <a:rPr lang="en-CA" sz="1800" b="1" baseline="-25000" dirty="0">
                          <a:solidFill>
                            <a:srgbClr val="F66060"/>
                          </a:solidFill>
                        </a:rPr>
                        <a:t>1 </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1</a:t>
                      </a:r>
                      <a:r>
                        <a:rPr lang="en-US" sz="1800" b="0" dirty="0"/>
                        <a:t>) </a:t>
                      </a:r>
                      <a:r>
                        <a:rPr lang="en-US" sz="1800" b="0" dirty="0">
                          <a:solidFill>
                            <a:schemeClr val="tx1">
                              <a:lumMod val="75000"/>
                              <a:lumOff val="25000"/>
                            </a:schemeClr>
                          </a:solidFill>
                        </a:rPr>
                        <a:t>= </a:t>
                      </a:r>
                      <a:r>
                        <a:rPr lang="en-US" sz="1800" b="0" dirty="0"/>
                        <a:t>(</a:t>
                      </a:r>
                      <a:r>
                        <a:rPr lang="en-US" sz="1800" b="1" dirty="0">
                          <a:solidFill>
                            <a:srgbClr val="F66060"/>
                          </a:solidFill>
                        </a:rPr>
                        <a:t>K</a:t>
                      </a:r>
                      <a:r>
                        <a:rPr lang="en-CA" sz="1800" b="1" baseline="-25000" dirty="0">
                          <a:solidFill>
                            <a:srgbClr val="F66060"/>
                          </a:solidFill>
                        </a:rPr>
                        <a:t>2</a:t>
                      </a:r>
                      <a:r>
                        <a:rPr lang="en-US" sz="1800" dirty="0">
                          <a:solidFill>
                            <a:schemeClr val="tx1">
                              <a:lumMod val="75000"/>
                              <a:lumOff val="25000"/>
                            </a:schemeClr>
                          </a:solidFill>
                        </a:rPr>
                        <a:t>, </a:t>
                      </a:r>
                      <a:r>
                        <a:rPr lang="en-US" sz="1800" b="1" dirty="0">
                          <a:solidFill>
                            <a:srgbClr val="F66060"/>
                          </a:solidFill>
                        </a:rPr>
                        <a:t>N</a:t>
                      </a:r>
                      <a:r>
                        <a:rPr lang="en-CA" sz="1800" b="1" baseline="-25000" dirty="0">
                          <a:solidFill>
                            <a:srgbClr val="F66060"/>
                          </a:solidFill>
                        </a:rPr>
                        <a:t>2</a:t>
                      </a:r>
                      <a:r>
                        <a:rPr lang="en-US" sz="1800" b="0" dirty="0"/>
                        <a:t>)</a:t>
                      </a:r>
                      <a:r>
                        <a:rPr lang="en-CA" sz="1800" b="1" baseline="-25000" dirty="0">
                          <a:solidFill>
                            <a:srgbClr val="F66060"/>
                          </a:solidFill>
                        </a:rPr>
                        <a:t> </a:t>
                      </a:r>
                      <a:endParaRPr lang="en-US" sz="1800" b="0"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989468536"/>
                  </a:ext>
                </a:extLst>
              </a:tr>
            </a:tbl>
          </a:graphicData>
        </a:graphic>
      </p:graphicFrame>
      <p:sp>
        <p:nvSpPr>
          <p:cNvPr id="11" name="Rectangle 10">
            <a:extLst>
              <a:ext uri="{FF2B5EF4-FFF2-40B4-BE49-F238E27FC236}">
                <a16:creationId xmlns:a16="http://schemas.microsoft.com/office/drawing/2014/main" id="{EB8F84FD-28BE-0A9E-67B1-C99AD4DE0502}"/>
              </a:ext>
            </a:extLst>
          </p:cNvPr>
          <p:cNvSpPr/>
          <p:nvPr/>
        </p:nvSpPr>
        <p:spPr>
          <a:xfrm rot="-5400000">
            <a:off x="6652612" y="3601344"/>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Permissive</a:t>
            </a:r>
          </a:p>
        </p:txBody>
      </p:sp>
      <p:sp>
        <p:nvSpPr>
          <p:cNvPr id="12" name="Rectangle 11">
            <a:extLst>
              <a:ext uri="{FF2B5EF4-FFF2-40B4-BE49-F238E27FC236}">
                <a16:creationId xmlns:a16="http://schemas.microsoft.com/office/drawing/2014/main" id="{5D53C904-8CE0-F815-EAD0-16C124D9D618}"/>
              </a:ext>
            </a:extLst>
          </p:cNvPr>
          <p:cNvSpPr/>
          <p:nvPr/>
        </p:nvSpPr>
        <p:spPr>
          <a:xfrm rot="-5400000">
            <a:off x="6652612" y="5233549"/>
            <a:ext cx="1630490" cy="394970"/>
          </a:xfrm>
          <a:prstGeom prst="rect">
            <a:avLst/>
          </a:prstGeom>
          <a:ln w="635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tx1">
                    <a:lumMod val="75000"/>
                    <a:lumOff val="25000"/>
                  </a:schemeClr>
                </a:solidFill>
                <a:cs typeface="Calibri"/>
              </a:rPr>
              <a:t>Restrictive</a:t>
            </a:r>
          </a:p>
        </p:txBody>
      </p:sp>
      <p:sp>
        <p:nvSpPr>
          <p:cNvPr id="4" name="Rectangle 3">
            <a:extLst>
              <a:ext uri="{FF2B5EF4-FFF2-40B4-BE49-F238E27FC236}">
                <a16:creationId xmlns:a16="http://schemas.microsoft.com/office/drawing/2014/main" id="{60E1BDFE-D58E-1709-CEC4-3662A7C7B0D6}"/>
              </a:ext>
            </a:extLst>
          </p:cNvPr>
          <p:cNvSpPr/>
          <p:nvPr/>
        </p:nvSpPr>
        <p:spPr>
          <a:xfrm>
            <a:off x="1012578" y="2062685"/>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F559F4E-C811-6BA5-1591-BDB727FFFF2A}"/>
              </a:ext>
            </a:extLst>
          </p:cNvPr>
          <p:cNvSpPr/>
          <p:nvPr/>
        </p:nvSpPr>
        <p:spPr>
          <a:xfrm>
            <a:off x="1012578" y="2903081"/>
            <a:ext cx="6257794" cy="548902"/>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8303EB3-F249-65CD-C3E6-ABCEFFD45826}"/>
              </a:ext>
            </a:extLst>
          </p:cNvPr>
          <p:cNvGrpSpPr/>
          <p:nvPr/>
        </p:nvGrpSpPr>
        <p:grpSpPr>
          <a:xfrm>
            <a:off x="4251961" y="6416500"/>
            <a:ext cx="5431103" cy="394970"/>
            <a:chOff x="6638977" y="5396690"/>
            <a:chExt cx="5431103" cy="394970"/>
          </a:xfrm>
        </p:grpSpPr>
        <p:sp>
          <p:nvSpPr>
            <p:cNvPr id="9" name="Rectangle 8">
              <a:extLst>
                <a:ext uri="{FF2B5EF4-FFF2-40B4-BE49-F238E27FC236}">
                  <a16:creationId xmlns:a16="http://schemas.microsoft.com/office/drawing/2014/main" id="{9FC4CB3C-C642-D8D3-18D0-DC3AB486233F}"/>
                </a:ext>
              </a:extLst>
            </p:cNvPr>
            <p:cNvSpPr/>
            <p:nvPr/>
          </p:nvSpPr>
          <p:spPr>
            <a:xfrm>
              <a:off x="7639666" y="5396690"/>
              <a:ext cx="4430414" cy="394970"/>
            </a:xfrm>
            <a:prstGeom prst="rect">
              <a:avLst/>
            </a:prstGeom>
            <a:solidFill>
              <a:schemeClr val="accent4"/>
            </a:solidFill>
            <a:ln w="38100">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82880" tIns="182880" rIns="182880" bIns="182880" rtlCol="0" anchor="ctr" anchorCtr="0"/>
            <a:lstStyle>
              <a:defPPr>
                <a:defRPr lang="en-US"/>
              </a:defPPr>
              <a:lvl1pPr marL="0" algn="l" defTabSz="457200" rtl="0" eaLnBrk="1" latinLnBrk="0" hangingPunct="1">
                <a:defRPr sz="1800" kern="1200">
                  <a:solidFill>
                    <a:schemeClr val="accent4"/>
                  </a:solidFill>
                  <a:latin typeface="+mn-lt"/>
                  <a:ea typeface="+mn-ea"/>
                  <a:cs typeface="+mn-cs"/>
                </a:defRPr>
              </a:lvl1pPr>
              <a:lvl2pPr marL="457200" algn="l" defTabSz="457200" rtl="0" eaLnBrk="1" latinLnBrk="0" hangingPunct="1">
                <a:defRPr sz="1800" kern="1200">
                  <a:solidFill>
                    <a:schemeClr val="accent4"/>
                  </a:solidFill>
                  <a:latin typeface="+mn-lt"/>
                  <a:ea typeface="+mn-ea"/>
                  <a:cs typeface="+mn-cs"/>
                </a:defRPr>
              </a:lvl2pPr>
              <a:lvl3pPr marL="914400" algn="l" defTabSz="457200" rtl="0" eaLnBrk="1" latinLnBrk="0" hangingPunct="1">
                <a:defRPr sz="1800" kern="1200">
                  <a:solidFill>
                    <a:schemeClr val="accent4"/>
                  </a:solidFill>
                  <a:latin typeface="+mn-lt"/>
                  <a:ea typeface="+mn-ea"/>
                  <a:cs typeface="+mn-cs"/>
                </a:defRPr>
              </a:lvl3pPr>
              <a:lvl4pPr marL="1371600" algn="l" defTabSz="457200" rtl="0" eaLnBrk="1" latinLnBrk="0" hangingPunct="1">
                <a:defRPr sz="1800" kern="1200">
                  <a:solidFill>
                    <a:schemeClr val="accent4"/>
                  </a:solidFill>
                  <a:latin typeface="+mn-lt"/>
                  <a:ea typeface="+mn-ea"/>
                  <a:cs typeface="+mn-cs"/>
                </a:defRPr>
              </a:lvl4pPr>
              <a:lvl5pPr marL="1828800" algn="l" defTabSz="457200" rtl="0" eaLnBrk="1" latinLnBrk="0" hangingPunct="1">
                <a:defRPr sz="1800" kern="1200">
                  <a:solidFill>
                    <a:schemeClr val="accent4"/>
                  </a:solidFill>
                  <a:latin typeface="+mn-lt"/>
                  <a:ea typeface="+mn-ea"/>
                  <a:cs typeface="+mn-cs"/>
                </a:defRPr>
              </a:lvl5pPr>
              <a:lvl6pPr marL="2286000" algn="l" defTabSz="457200" rtl="0" eaLnBrk="1" latinLnBrk="0" hangingPunct="1">
                <a:defRPr sz="1800" kern="1200">
                  <a:solidFill>
                    <a:schemeClr val="accent4"/>
                  </a:solidFill>
                  <a:latin typeface="+mn-lt"/>
                  <a:ea typeface="+mn-ea"/>
                  <a:cs typeface="+mn-cs"/>
                </a:defRPr>
              </a:lvl6pPr>
              <a:lvl7pPr marL="2743200" algn="l" defTabSz="457200" rtl="0" eaLnBrk="1" latinLnBrk="0" hangingPunct="1">
                <a:defRPr sz="1800" kern="1200">
                  <a:solidFill>
                    <a:schemeClr val="accent4"/>
                  </a:solidFill>
                  <a:latin typeface="+mn-lt"/>
                  <a:ea typeface="+mn-ea"/>
                  <a:cs typeface="+mn-cs"/>
                </a:defRPr>
              </a:lvl7pPr>
              <a:lvl8pPr marL="3200400" algn="l" defTabSz="457200" rtl="0" eaLnBrk="1" latinLnBrk="0" hangingPunct="1">
                <a:defRPr sz="1800" kern="1200">
                  <a:solidFill>
                    <a:schemeClr val="accent4"/>
                  </a:solidFill>
                  <a:latin typeface="+mn-lt"/>
                  <a:ea typeface="+mn-ea"/>
                  <a:cs typeface="+mn-cs"/>
                </a:defRPr>
              </a:lvl8pPr>
              <a:lvl9pPr marL="3657600" algn="l" defTabSz="457200" rtl="0" eaLnBrk="1" latinLnBrk="0" hangingPunct="1">
                <a:defRPr sz="1800" kern="1200">
                  <a:solidFill>
                    <a:schemeClr val="accent4"/>
                  </a:solidFill>
                  <a:latin typeface="+mn-lt"/>
                  <a:ea typeface="+mn-ea"/>
                  <a:cs typeface="+mn-cs"/>
                </a:defRPr>
              </a:lvl9pPr>
            </a:lstStyle>
            <a:p>
              <a:pPr algn="ctr"/>
              <a:r>
                <a:rPr lang="en-US" sz="2000">
                  <a:solidFill>
                    <a:schemeClr val="bg1"/>
                  </a:solidFill>
                  <a:cs typeface="Calibri"/>
                </a:rPr>
                <a:t>This looks like preimage resistance.</a:t>
              </a:r>
            </a:p>
          </p:txBody>
        </p:sp>
        <p:cxnSp>
          <p:nvCxnSpPr>
            <p:cNvPr id="10" name="Curved Connector 9">
              <a:extLst>
                <a:ext uri="{FF2B5EF4-FFF2-40B4-BE49-F238E27FC236}">
                  <a16:creationId xmlns:a16="http://schemas.microsoft.com/office/drawing/2014/main" id="{EDF89DFB-A225-6B31-5E0D-8C1C8771F4D9}"/>
                </a:ext>
              </a:extLst>
            </p:cNvPr>
            <p:cNvCxnSpPr>
              <a:cxnSpLocks/>
            </p:cNvCxnSpPr>
            <p:nvPr/>
          </p:nvCxnSpPr>
          <p:spPr>
            <a:xfrm rot="10800000">
              <a:off x="6638977" y="5396691"/>
              <a:ext cx="1000689" cy="300235"/>
            </a:xfrm>
            <a:prstGeom prst="curvedConnector3">
              <a:avLst>
                <a:gd name="adj1" fmla="val 57615"/>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itle 1">
            <a:extLst>
              <a:ext uri="{FF2B5EF4-FFF2-40B4-BE49-F238E27FC236}">
                <a16:creationId xmlns:a16="http://schemas.microsoft.com/office/drawing/2014/main" id="{43CC6037-E73B-8FAD-E608-3B81519F75C5}"/>
              </a:ext>
            </a:extLst>
          </p:cNvPr>
          <p:cNvSpPr>
            <a:spLocks noGrp="1"/>
          </p:cNvSpPr>
          <p:nvPr>
            <p:ph type="title"/>
          </p:nvPr>
        </p:nvSpPr>
        <p:spPr>
          <a:xfrm>
            <a:off x="671907" y="365125"/>
            <a:ext cx="10848186" cy="1325563"/>
          </a:xfrm>
        </p:spPr>
        <p:txBody>
          <a:bodyPr>
            <a:normAutofit/>
          </a:bodyPr>
          <a:lstStyle/>
          <a:p>
            <a:pPr>
              <a:lnSpc>
                <a:spcPct val="110000"/>
              </a:lnSpc>
            </a:pPr>
            <a:r>
              <a:rPr lang="en-US" dirty="0"/>
              <a:t>Revisiting the Framework for Context Committing Security</a:t>
            </a:r>
            <a:endParaRPr lang="en-US" b="0" dirty="0"/>
          </a:p>
        </p:txBody>
      </p:sp>
    </p:spTree>
    <p:custDataLst>
      <p:tags r:id="rId1"/>
    </p:custDataLst>
    <p:extLst>
      <p:ext uri="{BB962C8B-B14F-4D97-AF65-F5344CB8AC3E}">
        <p14:creationId xmlns:p14="http://schemas.microsoft.com/office/powerpoint/2010/main" val="1759305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14D6D8-8504-D2F2-1B0A-36318D00F6AD}"/>
              </a:ext>
            </a:extLst>
          </p:cNvPr>
          <p:cNvSpPr>
            <a:spLocks noGrp="1"/>
          </p:cNvSpPr>
          <p:nvPr>
            <p:ph type="body" idx="1"/>
          </p:nvPr>
        </p:nvSpPr>
        <p:spPr/>
        <p:txBody>
          <a:bodyPr>
            <a:normAutofit/>
          </a:bodyPr>
          <a:lstStyle/>
          <a:p>
            <a:r>
              <a:rPr lang="en-US"/>
              <a:t>CDY Security</a:t>
            </a:r>
            <a:endParaRPr lang="en-CA"/>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34B4DB9-7BAE-759D-4F4C-B5A8D39C30CC}"/>
                  </a:ext>
                </a:extLst>
              </p:cNvPr>
              <p:cNvSpPr>
                <a:spLocks noGrp="1"/>
              </p:cNvSpPr>
              <p:nvPr>
                <p:ph sz="half" idx="2"/>
              </p:nvPr>
            </p:nvSpPr>
            <p:spPr/>
            <p:txBody>
              <a:bodyPr>
                <a:normAutofit lnSpcReduction="10000"/>
              </a:bodyPr>
              <a:lstStyle/>
              <a:p>
                <a:pPr>
                  <a:lnSpc>
                    <a:spcPct val="114000"/>
                  </a:lnSpc>
                </a:pPr>
                <a:r>
                  <a:rPr lang="en-US" sz="2400" dirty="0">
                    <a:solidFill>
                      <a:schemeClr val="tx1">
                        <a:lumMod val="75000"/>
                        <a:lumOff val="25000"/>
                      </a:schemeClr>
                    </a:solidFill>
                  </a:rPr>
                  <a:t>For AEAD, given</a:t>
                </a:r>
              </a:p>
              <a:p>
                <a:pPr>
                  <a:lnSpc>
                    <a:spcPct val="114000"/>
                  </a:lnSpc>
                </a:pPr>
                <a:r>
                  <a:rPr lang="en-US" sz="2400" dirty="0">
                    <a:solidFill>
                      <a:schemeClr val="tx1">
                        <a:lumMod val="75000"/>
                        <a:lumOff val="25000"/>
                      </a:schemeClr>
                    </a:solidFill>
                  </a:rPr>
                  <a:t>	</a:t>
                </a:r>
                <a:r>
                  <a:rPr lang="en-CA" sz="2400" b="1" i="0" u="none" strike="noStrike" dirty="0">
                    <a:solidFill>
                      <a:schemeClr val="accent4"/>
                    </a:solidFill>
                    <a:effectLst/>
                  </a:rPr>
                  <a:t>C</a:t>
                </a:r>
                <a:r>
                  <a:rPr lang="en-CA" sz="2400" dirty="0">
                    <a:solidFill>
                      <a:schemeClr val="accent4"/>
                    </a:solidFill>
                  </a:rPr>
                  <a:t>	</a:t>
                </a:r>
                <a:r>
                  <a:rPr lang="en-CA" sz="2400" dirty="0">
                    <a:solidFill>
                      <a:schemeClr val="tx1">
                        <a:lumMod val="50000"/>
                        <a:lumOff val="50000"/>
                      </a:schemeClr>
                    </a:solidFill>
                  </a:rPr>
                  <a:t>[target selection]</a:t>
                </a:r>
                <a:endParaRPr lang="en-US" sz="2400" baseline="30000" dirty="0">
                  <a:solidFill>
                    <a:schemeClr val="accent4"/>
                  </a:solidFill>
                </a:endParaRPr>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dirty="0">
                    <a:solidFill>
                      <a:srgbClr val="F66060"/>
                    </a:solidFill>
                  </a:rPr>
                  <a:t>K</a:t>
                </a:r>
                <a:r>
                  <a:rPr lang="en-US" sz="2400" dirty="0">
                    <a:solidFill>
                      <a:schemeClr val="tx1">
                        <a:lumMod val="75000"/>
                        <a:lumOff val="25000"/>
                      </a:schemeClr>
                    </a:solidFill>
                  </a:rPr>
                  <a:t>, </a:t>
                </a:r>
                <a:r>
                  <a:rPr lang="en-US" sz="2400" b="1" dirty="0">
                    <a:solidFill>
                      <a:srgbClr val="F66060"/>
                    </a:solidFill>
                  </a:rPr>
                  <a:t>N</a:t>
                </a:r>
                <a:r>
                  <a:rPr lang="en-US" sz="2400" dirty="0">
                    <a:solidFill>
                      <a:schemeClr val="tx1">
                        <a:lumMod val="75000"/>
                        <a:lumOff val="25000"/>
                      </a:schemeClr>
                    </a:solidFill>
                  </a:rPr>
                  <a:t>, </a:t>
                </a:r>
                <a:r>
                  <a:rPr lang="en-US" sz="2400" b="1" dirty="0">
                    <a:solidFill>
                      <a:srgbClr val="F66060"/>
                    </a:solidFill>
                  </a:rPr>
                  <a:t>A</a:t>
                </a:r>
                <a:endParaRPr lang="en-US" sz="2400" dirty="0">
                  <a:solidFill>
                    <a:schemeClr val="accent4"/>
                  </a:solidFill>
                </a:endParaRPr>
              </a:p>
              <a:p>
                <a:pPr>
                  <a:lnSpc>
                    <a:spcPct val="114000"/>
                  </a:lnSpc>
                </a:pPr>
                <a:r>
                  <a:rPr lang="en-US" sz="2400" dirty="0">
                    <a:solidFill>
                      <a:schemeClr val="tx1">
                        <a:lumMod val="75000"/>
                        <a:lumOff val="25000"/>
                      </a:schemeClr>
                    </a:solidFill>
                  </a:rPr>
                  <a:t>such that decryption</a:t>
                </a:r>
              </a:p>
              <a:p>
                <a:pPr>
                  <a:lnSpc>
                    <a:spcPct val="114000"/>
                  </a:lnSpc>
                </a:pPr>
                <a:r>
                  <a:rPr lang="en-US" sz="2400" b="1" dirty="0">
                    <a:solidFill>
                      <a:schemeClr val="tx1">
                        <a:lumMod val="75000"/>
                        <a:lumOff val="25000"/>
                      </a:schemeClr>
                    </a:solidFill>
                  </a:rPr>
                  <a:t>	M</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0" i="1" dirty="0" smtClean="0">
                        <a:solidFill>
                          <a:schemeClr val="tx1">
                            <a:lumMod val="75000"/>
                            <a:lumOff val="25000"/>
                          </a:schemeClr>
                        </a:solidFill>
                        <a:latin typeface="Cambria Math" panose="02040503050406030204" pitchFamily="18" charset="0"/>
                      </a:rPr>
                      <m:t>←</m:t>
                    </m:r>
                    <m:r>
                      <a:rPr lang="en-US" sz="2400" i="1"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US" sz="2400" dirty="0">
                    <a:solidFill>
                      <a:schemeClr val="tx1">
                        <a:lumMod val="75000"/>
                        <a:lumOff val="25000"/>
                      </a:schemeClr>
                    </a:solidFill>
                  </a:rPr>
                  <a:t>,</a:t>
                </a:r>
                <a:r>
                  <a:rPr lang="en-CA" sz="2400" b="1" i="0" u="none" strike="noStrike" dirty="0">
                    <a:solidFill>
                      <a:srgbClr val="F66060"/>
                    </a:solidFill>
                    <a:effectLst/>
                  </a:rPr>
                  <a:t> </a:t>
                </a:r>
                <a:r>
                  <a:rPr lang="en-CA" sz="2400" b="1" i="0" u="none" strike="noStrike" dirty="0">
                    <a:solidFill>
                      <a:schemeClr val="accent4"/>
                    </a:solidFill>
                    <a:effectLst/>
                  </a:rPr>
                  <a:t>C</a:t>
                </a:r>
                <a:r>
                  <a:rPr lang="en-US" sz="2400" dirty="0">
                    <a:solidFill>
                      <a:schemeClr val="tx1">
                        <a:lumMod val="75000"/>
                        <a:lumOff val="25000"/>
                      </a:schemeClr>
                    </a:solidFill>
                  </a:rPr>
                  <a:t>)</a:t>
                </a: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endParaRPr>
              </a:p>
            </p:txBody>
          </p:sp>
        </mc:Choice>
        <mc:Fallback xmlns="">
          <p:sp>
            <p:nvSpPr>
              <p:cNvPr id="6" name="Content Placeholder 5">
                <a:extLst>
                  <a:ext uri="{FF2B5EF4-FFF2-40B4-BE49-F238E27FC236}">
                    <a16:creationId xmlns:a16="http://schemas.microsoft.com/office/drawing/2014/main" id="{E34B4DB9-7BAE-759D-4F4C-B5A8D39C30CC}"/>
                  </a:ext>
                </a:extLst>
              </p:cNvPr>
              <p:cNvSpPr>
                <a:spLocks noGrp="1" noRot="1" noChangeAspect="1" noMove="1" noResize="1" noEditPoints="1" noAdjustHandles="1" noChangeArrowheads="1" noChangeShapeType="1" noTextEdit="1"/>
              </p:cNvSpPr>
              <p:nvPr>
                <p:ph sz="half" idx="2"/>
              </p:nvPr>
            </p:nvSpPr>
            <p:spPr>
              <a:blipFill>
                <a:blip r:embed="rId3"/>
                <a:stretch>
                  <a:fillRect l="-1966" t="-137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EF2D0CB-E614-F447-1955-6BAE0C665E6D}"/>
              </a:ext>
            </a:extLst>
          </p:cNvPr>
          <p:cNvSpPr>
            <a:spLocks noGrp="1"/>
          </p:cNvSpPr>
          <p:nvPr>
            <p:ph type="sldNum" sz="quarter" idx="12"/>
          </p:nvPr>
        </p:nvSpPr>
        <p:spPr/>
        <p:txBody>
          <a:bodyPr/>
          <a:lstStyle/>
          <a:p>
            <a:fld id="{6D0B039C-C501-4130-90A9-BBE01EFE398C}" type="slidenum">
              <a:rPr lang="en-CA" smtClean="0"/>
              <a:t>33</a:t>
            </a:fld>
            <a:endParaRPr lang="en-CA"/>
          </a:p>
        </p:txBody>
      </p:sp>
      <p:sp>
        <p:nvSpPr>
          <p:cNvPr id="4" name="Title 3">
            <a:extLst>
              <a:ext uri="{FF2B5EF4-FFF2-40B4-BE49-F238E27FC236}">
                <a16:creationId xmlns:a16="http://schemas.microsoft.com/office/drawing/2014/main" id="{AEDC9244-52B3-0D7E-C4C2-F6BDD1E1A9C2}"/>
              </a:ext>
            </a:extLst>
          </p:cNvPr>
          <p:cNvSpPr>
            <a:spLocks noGrp="1"/>
          </p:cNvSpPr>
          <p:nvPr>
            <p:ph type="title"/>
          </p:nvPr>
        </p:nvSpPr>
        <p:spPr/>
        <p:txBody>
          <a:bodyPr/>
          <a:lstStyle/>
          <a:p>
            <a:r>
              <a:rPr lang="en-US"/>
              <a:t>Context Discoverability Security</a:t>
            </a:r>
            <a:endParaRPr lang="en-CA"/>
          </a:p>
        </p:txBody>
      </p:sp>
    </p:spTree>
    <p:extLst>
      <p:ext uri="{BB962C8B-B14F-4D97-AF65-F5344CB8AC3E}">
        <p14:creationId xmlns:p14="http://schemas.microsoft.com/office/powerpoint/2010/main" val="2125674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14D6D8-8504-D2F2-1B0A-36318D00F6AD}"/>
              </a:ext>
            </a:extLst>
          </p:cNvPr>
          <p:cNvSpPr>
            <a:spLocks noGrp="1"/>
          </p:cNvSpPr>
          <p:nvPr>
            <p:ph type="body" idx="1"/>
          </p:nvPr>
        </p:nvSpPr>
        <p:spPr/>
        <p:txBody>
          <a:bodyPr>
            <a:normAutofit/>
          </a:bodyPr>
          <a:lstStyle/>
          <a:p>
            <a:r>
              <a:rPr lang="en-US"/>
              <a:t>CDY Security</a:t>
            </a:r>
            <a:endParaRPr lang="en-CA"/>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34B4DB9-7BAE-759D-4F4C-B5A8D39C30CC}"/>
                  </a:ext>
                </a:extLst>
              </p:cNvPr>
              <p:cNvSpPr>
                <a:spLocks noGrp="1"/>
              </p:cNvSpPr>
              <p:nvPr>
                <p:ph sz="half" idx="2"/>
              </p:nvPr>
            </p:nvSpPr>
            <p:spPr/>
            <p:txBody>
              <a:bodyPr>
                <a:normAutofit lnSpcReduction="10000"/>
              </a:bodyPr>
              <a:lstStyle/>
              <a:p>
                <a:pPr>
                  <a:lnSpc>
                    <a:spcPct val="114000"/>
                  </a:lnSpc>
                </a:pPr>
                <a:r>
                  <a:rPr lang="en-US" sz="2400" dirty="0">
                    <a:solidFill>
                      <a:schemeClr val="tx1">
                        <a:lumMod val="75000"/>
                        <a:lumOff val="25000"/>
                      </a:schemeClr>
                    </a:solidFill>
                  </a:rPr>
                  <a:t>For AEAD, given</a:t>
                </a:r>
              </a:p>
              <a:p>
                <a:pPr>
                  <a:lnSpc>
                    <a:spcPct val="114000"/>
                  </a:lnSpc>
                </a:pPr>
                <a:r>
                  <a:rPr lang="en-US" sz="2400" dirty="0">
                    <a:solidFill>
                      <a:schemeClr val="tx1">
                        <a:lumMod val="75000"/>
                        <a:lumOff val="25000"/>
                      </a:schemeClr>
                    </a:solidFill>
                  </a:rPr>
                  <a:t>	</a:t>
                </a:r>
                <a:r>
                  <a:rPr lang="en-CA" sz="2400" b="1" i="0" u="none" strike="noStrike" dirty="0">
                    <a:solidFill>
                      <a:schemeClr val="accent4"/>
                    </a:solidFill>
                    <a:effectLst/>
                  </a:rPr>
                  <a:t>C</a:t>
                </a:r>
                <a:r>
                  <a:rPr lang="en-CA" sz="2400" dirty="0">
                    <a:solidFill>
                      <a:schemeClr val="accent4"/>
                    </a:solidFill>
                  </a:rPr>
                  <a:t>	</a:t>
                </a:r>
                <a:r>
                  <a:rPr lang="en-CA" sz="2400" dirty="0">
                    <a:solidFill>
                      <a:schemeClr val="tx1">
                        <a:lumMod val="50000"/>
                        <a:lumOff val="50000"/>
                      </a:schemeClr>
                    </a:solidFill>
                  </a:rPr>
                  <a:t>[target selection]</a:t>
                </a:r>
                <a:endParaRPr lang="en-US" sz="2400" baseline="30000" dirty="0">
                  <a:solidFill>
                    <a:schemeClr val="accent4"/>
                  </a:solidFill>
                </a:endParaRPr>
              </a:p>
              <a:p>
                <a:pPr>
                  <a:lnSpc>
                    <a:spcPct val="114000"/>
                  </a:lnSpc>
                </a:pPr>
                <a:r>
                  <a:rPr lang="en-US" sz="2400" dirty="0">
                    <a:solidFill>
                      <a:schemeClr val="tx1">
                        <a:lumMod val="75000"/>
                        <a:lumOff val="25000"/>
                      </a:schemeClr>
                    </a:solidFill>
                  </a:rPr>
                  <a:t>computationally efficient to find </a:t>
                </a:r>
              </a:p>
              <a:p>
                <a:pPr>
                  <a:lnSpc>
                    <a:spcPct val="114000"/>
                  </a:lnSpc>
                </a:pPr>
                <a:r>
                  <a:rPr lang="en-US" sz="2400" dirty="0">
                    <a:solidFill>
                      <a:schemeClr val="tx1">
                        <a:lumMod val="75000"/>
                        <a:lumOff val="25000"/>
                      </a:schemeClr>
                    </a:solidFill>
                  </a:rPr>
                  <a:t>	</a:t>
                </a:r>
                <a:r>
                  <a:rPr lang="en-CA" sz="2400" b="1" dirty="0">
                    <a:solidFill>
                      <a:srgbClr val="F66060"/>
                    </a:solidFill>
                  </a:rPr>
                  <a:t>K</a:t>
                </a:r>
                <a:r>
                  <a:rPr lang="en-US" sz="2400" dirty="0">
                    <a:solidFill>
                      <a:schemeClr val="tx1">
                        <a:lumMod val="75000"/>
                        <a:lumOff val="25000"/>
                      </a:schemeClr>
                    </a:solidFill>
                  </a:rPr>
                  <a:t>, </a:t>
                </a:r>
                <a:r>
                  <a:rPr lang="en-US" sz="2400" b="1" dirty="0">
                    <a:solidFill>
                      <a:srgbClr val="F66060"/>
                    </a:solidFill>
                  </a:rPr>
                  <a:t>N</a:t>
                </a:r>
                <a:r>
                  <a:rPr lang="en-US" sz="2400" dirty="0">
                    <a:solidFill>
                      <a:schemeClr val="tx1">
                        <a:lumMod val="75000"/>
                        <a:lumOff val="25000"/>
                      </a:schemeClr>
                    </a:solidFill>
                  </a:rPr>
                  <a:t>, </a:t>
                </a:r>
                <a:r>
                  <a:rPr lang="en-US" sz="2400" b="1" dirty="0">
                    <a:solidFill>
                      <a:srgbClr val="F66060"/>
                    </a:solidFill>
                  </a:rPr>
                  <a:t>A</a:t>
                </a:r>
                <a:endParaRPr lang="en-US" sz="2400" dirty="0">
                  <a:solidFill>
                    <a:schemeClr val="accent4"/>
                  </a:solidFill>
                </a:endParaRPr>
              </a:p>
              <a:p>
                <a:pPr>
                  <a:lnSpc>
                    <a:spcPct val="114000"/>
                  </a:lnSpc>
                </a:pPr>
                <a:r>
                  <a:rPr lang="en-US" sz="2400" dirty="0">
                    <a:solidFill>
                      <a:schemeClr val="tx1">
                        <a:lumMod val="75000"/>
                        <a:lumOff val="25000"/>
                      </a:schemeClr>
                    </a:solidFill>
                  </a:rPr>
                  <a:t>such that decryption</a:t>
                </a:r>
              </a:p>
              <a:p>
                <a:pPr>
                  <a:lnSpc>
                    <a:spcPct val="114000"/>
                  </a:lnSpc>
                </a:pPr>
                <a:r>
                  <a:rPr lang="en-US" sz="2400" b="1" dirty="0">
                    <a:solidFill>
                      <a:schemeClr val="tx1">
                        <a:lumMod val="75000"/>
                        <a:lumOff val="25000"/>
                      </a:schemeClr>
                    </a:solidFill>
                  </a:rPr>
                  <a:t>	M</a:t>
                </a:r>
                <a14:m>
                  <m:oMath xmlns:m="http://schemas.openxmlformats.org/officeDocument/2006/math">
                    <m:r>
                      <a:rPr lang="en-US" sz="2400" b="1" i="0" dirty="0" smtClean="0">
                        <a:solidFill>
                          <a:schemeClr val="tx1">
                            <a:lumMod val="75000"/>
                            <a:lumOff val="25000"/>
                          </a:schemeClr>
                        </a:solidFill>
                        <a:latin typeface="Cambria Math" panose="02040503050406030204" pitchFamily="18" charset="0"/>
                      </a:rPr>
                      <m:t> </m:t>
                    </m:r>
                    <m:r>
                      <a:rPr lang="en-US" sz="2400" b="0" i="1" dirty="0" smtClean="0">
                        <a:solidFill>
                          <a:schemeClr val="tx1">
                            <a:lumMod val="75000"/>
                            <a:lumOff val="25000"/>
                          </a:schemeClr>
                        </a:solidFill>
                        <a:latin typeface="Cambria Math" panose="02040503050406030204" pitchFamily="18" charset="0"/>
                      </a:rPr>
                      <m:t>←</m:t>
                    </m:r>
                    <m:r>
                      <a:rPr lang="en-US" sz="2400" i="1" dirty="0"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US" sz="2400" dirty="0">
                    <a:solidFill>
                      <a:schemeClr val="tx1">
                        <a:lumMod val="75000"/>
                        <a:lumOff val="25000"/>
                      </a:schemeClr>
                    </a:solidFill>
                  </a:rPr>
                  <a:t>,</a:t>
                </a:r>
                <a:r>
                  <a:rPr lang="en-CA" sz="2400" b="1" i="0" u="none" strike="noStrike" dirty="0">
                    <a:solidFill>
                      <a:srgbClr val="F66060"/>
                    </a:solidFill>
                    <a:effectLst/>
                  </a:rPr>
                  <a:t> </a:t>
                </a:r>
                <a:r>
                  <a:rPr lang="en-CA" sz="2400" b="1" i="0" u="none" strike="noStrike" dirty="0">
                    <a:solidFill>
                      <a:schemeClr val="accent4"/>
                    </a:solidFill>
                    <a:effectLst/>
                  </a:rPr>
                  <a:t>C</a:t>
                </a:r>
                <a:r>
                  <a:rPr lang="en-US" sz="2400" dirty="0">
                    <a:solidFill>
                      <a:schemeClr val="tx1">
                        <a:lumMod val="75000"/>
                        <a:lumOff val="25000"/>
                      </a:schemeClr>
                    </a:solidFill>
                  </a:rPr>
                  <a:t>)</a:t>
                </a: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endParaRPr>
              </a:p>
            </p:txBody>
          </p:sp>
        </mc:Choice>
        <mc:Fallback xmlns="">
          <p:sp>
            <p:nvSpPr>
              <p:cNvPr id="6" name="Content Placeholder 5">
                <a:extLst>
                  <a:ext uri="{FF2B5EF4-FFF2-40B4-BE49-F238E27FC236}">
                    <a16:creationId xmlns:a16="http://schemas.microsoft.com/office/drawing/2014/main" id="{E34B4DB9-7BAE-759D-4F4C-B5A8D39C30CC}"/>
                  </a:ext>
                </a:extLst>
              </p:cNvPr>
              <p:cNvSpPr>
                <a:spLocks noGrp="1" noRot="1" noChangeAspect="1" noMove="1" noResize="1" noEditPoints="1" noAdjustHandles="1" noChangeArrowheads="1" noChangeShapeType="1" noTextEdit="1"/>
              </p:cNvSpPr>
              <p:nvPr>
                <p:ph sz="half" idx="2"/>
              </p:nvPr>
            </p:nvSpPr>
            <p:spPr>
              <a:blipFill>
                <a:blip r:embed="rId2"/>
                <a:stretch>
                  <a:fillRect l="-1966" t="-137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EF2D0CB-E614-F447-1955-6BAE0C665E6D}"/>
              </a:ext>
            </a:extLst>
          </p:cNvPr>
          <p:cNvSpPr>
            <a:spLocks noGrp="1"/>
          </p:cNvSpPr>
          <p:nvPr>
            <p:ph type="sldNum" sz="quarter" idx="12"/>
          </p:nvPr>
        </p:nvSpPr>
        <p:spPr/>
        <p:txBody>
          <a:bodyPr/>
          <a:lstStyle/>
          <a:p>
            <a:fld id="{6D0B039C-C501-4130-90A9-BBE01EFE398C}" type="slidenum">
              <a:rPr lang="en-CA" smtClean="0"/>
              <a:t>34</a:t>
            </a:fld>
            <a:endParaRPr lang="en-CA"/>
          </a:p>
        </p:txBody>
      </p:sp>
      <p:sp>
        <p:nvSpPr>
          <p:cNvPr id="4" name="Title 3">
            <a:extLst>
              <a:ext uri="{FF2B5EF4-FFF2-40B4-BE49-F238E27FC236}">
                <a16:creationId xmlns:a16="http://schemas.microsoft.com/office/drawing/2014/main" id="{AEDC9244-52B3-0D7E-C4C2-F6BDD1E1A9C2}"/>
              </a:ext>
            </a:extLst>
          </p:cNvPr>
          <p:cNvSpPr>
            <a:spLocks noGrp="1"/>
          </p:cNvSpPr>
          <p:nvPr>
            <p:ph type="title"/>
          </p:nvPr>
        </p:nvSpPr>
        <p:spPr/>
        <p:txBody>
          <a:bodyPr/>
          <a:lstStyle/>
          <a:p>
            <a:r>
              <a:rPr lang="en-US"/>
              <a:t>Context Discoverability Security</a:t>
            </a:r>
            <a:endParaRPr lang="en-CA"/>
          </a:p>
        </p:txBody>
      </p:sp>
      <p:sp>
        <p:nvSpPr>
          <p:cNvPr id="12" name="TextBox 11">
            <a:extLst>
              <a:ext uri="{FF2B5EF4-FFF2-40B4-BE49-F238E27FC236}">
                <a16:creationId xmlns:a16="http://schemas.microsoft.com/office/drawing/2014/main" id="{08B44094-F750-0B6E-4F4A-65D2DDEB6FFF}"/>
              </a:ext>
            </a:extLst>
          </p:cNvPr>
          <p:cNvSpPr txBox="1"/>
          <p:nvPr/>
        </p:nvSpPr>
        <p:spPr>
          <a:xfrm>
            <a:off x="6096000" y="1647369"/>
            <a:ext cx="564976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solidFill>
              </a:rPr>
              <a:t>Context Discoverability</a:t>
            </a:r>
            <a:r>
              <a:rPr lang="en-US" sz="2000" dirty="0"/>
              <a:t> security is to </a:t>
            </a:r>
            <a:r>
              <a:rPr lang="en-US" sz="2000" dirty="0">
                <a:solidFill>
                  <a:srgbClr val="F66060"/>
                </a:solidFill>
              </a:rPr>
              <a:t>Context Committing </a:t>
            </a:r>
            <a:r>
              <a:rPr lang="en-US" sz="2000" dirty="0"/>
              <a:t>security for AEAD as </a:t>
            </a:r>
            <a:r>
              <a:rPr lang="en-US" sz="2000" dirty="0">
                <a:solidFill>
                  <a:schemeClr val="accent6"/>
                </a:solidFill>
              </a:rPr>
              <a:t>preimage resistance</a:t>
            </a:r>
            <a:r>
              <a:rPr lang="en-US" sz="2000" dirty="0"/>
              <a:t> is to </a:t>
            </a:r>
            <a:r>
              <a:rPr lang="en-US" sz="2000" dirty="0">
                <a:solidFill>
                  <a:srgbClr val="F66060"/>
                </a:solidFill>
              </a:rPr>
              <a:t>collision-resistance</a:t>
            </a:r>
            <a:r>
              <a:rPr lang="en-US" sz="2000" dirty="0"/>
              <a:t> for hash functions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We also show that if an AEAD scheme is “context compressing” (meaning: ciphertexts are decryptable under more than one context), then Context Committing security implies Context Discoverability security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We show Context Discoverability attacks for CCM, EAX, SIV, GCM, and OCB3</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Context Discoverability allows us to better communicate attacks and threat models</a:t>
            </a:r>
          </a:p>
        </p:txBody>
      </p:sp>
    </p:spTree>
    <p:extLst>
      <p:ext uri="{BB962C8B-B14F-4D97-AF65-F5344CB8AC3E}">
        <p14:creationId xmlns:p14="http://schemas.microsoft.com/office/powerpoint/2010/main" val="2466977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1109-7EAE-3AF9-CB34-EAC5B5E47C14}"/>
              </a:ext>
            </a:extLst>
          </p:cNvPr>
          <p:cNvSpPr>
            <a:spLocks noGrp="1"/>
          </p:cNvSpPr>
          <p:nvPr>
            <p:ph type="title"/>
          </p:nvPr>
        </p:nvSpPr>
        <p:spPr/>
        <p:txBody>
          <a:bodyPr/>
          <a:lstStyle/>
          <a:p>
            <a:r>
              <a:rPr lang="en-US" dirty="0">
                <a:cs typeface="Calibri"/>
              </a:rPr>
              <a:t>Conclusion</a:t>
            </a:r>
            <a:endParaRPr lang="en-US" dirty="0"/>
          </a:p>
        </p:txBody>
      </p:sp>
      <p:sp>
        <p:nvSpPr>
          <p:cNvPr id="4" name="Slide Number Placeholder 3">
            <a:extLst>
              <a:ext uri="{FF2B5EF4-FFF2-40B4-BE49-F238E27FC236}">
                <a16:creationId xmlns:a16="http://schemas.microsoft.com/office/drawing/2014/main" id="{1EE3A5C1-0E5C-8BA5-6FDD-3EB569CF1007}"/>
              </a:ext>
            </a:extLst>
          </p:cNvPr>
          <p:cNvSpPr>
            <a:spLocks noGrp="1"/>
          </p:cNvSpPr>
          <p:nvPr>
            <p:ph type="sldNum" sz="quarter" idx="12"/>
          </p:nvPr>
        </p:nvSpPr>
        <p:spPr/>
        <p:txBody>
          <a:bodyPr/>
          <a:lstStyle/>
          <a:p>
            <a:fld id="{6D0B039C-C501-4130-90A9-BBE01EFE398C}" type="slidenum">
              <a:rPr lang="en-CA" smtClean="0"/>
              <a:t>35</a:t>
            </a:fld>
            <a:endParaRPr lang="en-CA"/>
          </a:p>
        </p:txBody>
      </p:sp>
      <p:sp>
        <p:nvSpPr>
          <p:cNvPr id="5" name="TextBox 4">
            <a:extLst>
              <a:ext uri="{FF2B5EF4-FFF2-40B4-BE49-F238E27FC236}">
                <a16:creationId xmlns:a16="http://schemas.microsoft.com/office/drawing/2014/main" id="{FE996EF0-740A-A599-8B8E-E9A1078B1A03}"/>
              </a:ext>
            </a:extLst>
          </p:cNvPr>
          <p:cNvSpPr txBox="1"/>
          <p:nvPr/>
        </p:nvSpPr>
        <p:spPr>
          <a:xfrm>
            <a:off x="6394342" y="612407"/>
            <a:ext cx="4772422" cy="830997"/>
          </a:xfrm>
          <a:prstGeom prst="rect">
            <a:avLst/>
          </a:prstGeom>
          <a:noFill/>
        </p:spPr>
        <p:txBody>
          <a:bodyPr wrap="square" rtlCol="0">
            <a:spAutoFit/>
          </a:bodyPr>
          <a:lstStyle/>
          <a:p>
            <a:r>
              <a:rPr lang="en-US" sz="2400" dirty="0"/>
              <a:t>Full version available on </a:t>
            </a:r>
            <a:r>
              <a:rPr lang="en-US" sz="2400" dirty="0" err="1"/>
              <a:t>eprint</a:t>
            </a:r>
            <a:r>
              <a:rPr lang="en-US" sz="2400" dirty="0"/>
              <a:t>:</a:t>
            </a:r>
          </a:p>
          <a:p>
            <a:r>
              <a:rPr lang="en-US" sz="2400" b="0" i="0" u="none" strike="noStrike" dirty="0">
                <a:solidFill>
                  <a:srgbClr val="16B189"/>
                </a:solidFill>
                <a:effectLst/>
                <a:hlinkClick r:id="rId2">
                  <a:extLst>
                    <a:ext uri="{A12FA001-AC4F-418D-AE19-62706E023703}">
                      <ahyp:hlinkClr xmlns:ahyp="http://schemas.microsoft.com/office/drawing/2018/hyperlinkcolor" val="tx"/>
                    </a:ext>
                  </a:extLst>
                </a:hlinkClick>
              </a:rPr>
              <a:t>https://ia.cr/2023/526</a:t>
            </a:r>
            <a:endParaRPr lang="en-US" sz="2400" dirty="0">
              <a:solidFill>
                <a:srgbClr val="16B189"/>
              </a:solidFill>
            </a:endParaRPr>
          </a:p>
        </p:txBody>
      </p:sp>
      <p:graphicFrame>
        <p:nvGraphicFramePr>
          <p:cNvPr id="10" name="Table 5">
            <a:extLst>
              <a:ext uri="{FF2B5EF4-FFF2-40B4-BE49-F238E27FC236}">
                <a16:creationId xmlns:a16="http://schemas.microsoft.com/office/drawing/2014/main" id="{4A372CDE-9FC3-17F4-115E-9B34DEB71458}"/>
              </a:ext>
            </a:extLst>
          </p:cNvPr>
          <p:cNvGraphicFramePr>
            <a:graphicFrameLocks noGrp="1"/>
          </p:cNvGraphicFramePr>
          <p:nvPr>
            <p:ph idx="1"/>
          </p:nvPr>
        </p:nvGraphicFramePr>
        <p:xfrm>
          <a:off x="838200" y="1825625"/>
          <a:ext cx="10515597" cy="4114800"/>
        </p:xfrm>
        <a:graphic>
          <a:graphicData uri="http://schemas.openxmlformats.org/drawingml/2006/table">
            <a:tbl>
              <a:tblPr firstRow="1" bandRow="1">
                <a:tableStyleId>{17292A2E-F333-43FB-9621-5CBBE7FDCDCB}</a:tableStyleId>
              </a:tblPr>
              <a:tblGrid>
                <a:gridCol w="3505199">
                  <a:extLst>
                    <a:ext uri="{9D8B030D-6E8A-4147-A177-3AD203B41FA5}">
                      <a16:colId xmlns:a16="http://schemas.microsoft.com/office/drawing/2014/main" val="734614732"/>
                    </a:ext>
                  </a:extLst>
                </a:gridCol>
                <a:gridCol w="3505199">
                  <a:extLst>
                    <a:ext uri="{9D8B030D-6E8A-4147-A177-3AD203B41FA5}">
                      <a16:colId xmlns:a16="http://schemas.microsoft.com/office/drawing/2014/main" val="3645535642"/>
                    </a:ext>
                  </a:extLst>
                </a:gridCol>
                <a:gridCol w="3505199">
                  <a:extLst>
                    <a:ext uri="{9D8B030D-6E8A-4147-A177-3AD203B41FA5}">
                      <a16:colId xmlns:a16="http://schemas.microsoft.com/office/drawing/2014/main" val="2470951395"/>
                    </a:ext>
                  </a:extLst>
                </a:gridCol>
              </a:tblGrid>
              <a:tr h="370840">
                <a:tc>
                  <a:txBody>
                    <a:bodyPr/>
                    <a:lstStyle/>
                    <a:p>
                      <a:r>
                        <a:rPr lang="en-US" sz="2400"/>
                        <a:t>Scheme</a:t>
                      </a:r>
                      <a:endParaRPr lang="en-CA" sz="2400"/>
                    </a:p>
                  </a:txBody>
                  <a:tcPr/>
                </a:tc>
                <a:tc>
                  <a:txBody>
                    <a:bodyPr/>
                    <a:lstStyle/>
                    <a:p>
                      <a:r>
                        <a:rPr lang="en-US" sz="2400"/>
                        <a:t>Key Committing</a:t>
                      </a:r>
                      <a:endParaRPr lang="en-CA" sz="2400"/>
                    </a:p>
                  </a:txBody>
                  <a:tcPr/>
                </a:tc>
                <a:tc>
                  <a:txBody>
                    <a:bodyPr/>
                    <a:lstStyle/>
                    <a:p>
                      <a:r>
                        <a:rPr lang="en-US" sz="2400"/>
                        <a:t>Context Committing</a:t>
                      </a:r>
                      <a:endParaRPr lang="en-CA" sz="2400"/>
                    </a:p>
                  </a:txBody>
                  <a:tcPr/>
                </a:tc>
                <a:extLst>
                  <a:ext uri="{0D108BD9-81ED-4DB2-BD59-A6C34878D82A}">
                    <a16:rowId xmlns:a16="http://schemas.microsoft.com/office/drawing/2014/main" val="3161870331"/>
                  </a:ext>
                </a:extLst>
              </a:tr>
              <a:tr h="370840">
                <a:tc>
                  <a:txBody>
                    <a:bodyPr/>
                    <a:lstStyle/>
                    <a:p>
                      <a:r>
                        <a:rPr lang="en-US" sz="2400" b="0">
                          <a:solidFill>
                            <a:schemeClr val="tx1">
                              <a:lumMod val="75000"/>
                              <a:lumOff val="25000"/>
                            </a:schemeClr>
                          </a:solidFill>
                        </a:rPr>
                        <a:t>GCM</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[GLR17, DGRW19]</a:t>
                      </a:r>
                      <a:endParaRPr lang="en-CA" sz="2400" dirty="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1141817834"/>
                  </a:ext>
                </a:extLst>
              </a:tr>
              <a:tr h="370840">
                <a:tc>
                  <a:txBody>
                    <a:bodyPr/>
                    <a:lstStyle/>
                    <a:p>
                      <a:r>
                        <a:rPr lang="en-US" sz="2400" b="0" kern="1200">
                          <a:solidFill>
                            <a:schemeClr val="tx1">
                              <a:lumMod val="75000"/>
                              <a:lumOff val="25000"/>
                            </a:schemeClr>
                          </a:solidFill>
                          <a:latin typeface="+mn-lt"/>
                          <a:ea typeface="+mn-ea"/>
                          <a:cs typeface="+mn-cs"/>
                        </a:rPr>
                        <a:t>AES-SIV</a:t>
                      </a:r>
                      <a:endParaRPr lang="en-CA" sz="2400" b="0" kern="1200">
                        <a:solidFill>
                          <a:schemeClr val="tx1">
                            <a:lumMod val="75000"/>
                            <a:lumOff val="25000"/>
                          </a:schemeClr>
                        </a:solidFill>
                        <a:latin typeface="+mn-lt"/>
                        <a:ea typeface="+mn-ea"/>
                        <a:cs typeface="+mn-cs"/>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2018696619"/>
                  </a:ext>
                </a:extLst>
              </a:tr>
              <a:tr h="370840">
                <a:tc>
                  <a:txBody>
                    <a:bodyPr/>
                    <a:lstStyle/>
                    <a:p>
                      <a:r>
                        <a:rPr lang="en-US" sz="2400" b="0">
                          <a:solidFill>
                            <a:schemeClr val="tx1">
                              <a:lumMod val="75000"/>
                              <a:lumOff val="25000"/>
                            </a:schemeClr>
                          </a:solidFill>
                        </a:rPr>
                        <a:t>CCM</a:t>
                      </a:r>
                      <a:endParaRPr lang="en-CA" sz="2400" b="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1195313516"/>
                  </a:ext>
                </a:extLst>
              </a:tr>
              <a:tr h="370840">
                <a:tc>
                  <a:txBody>
                    <a:bodyPr/>
                    <a:lstStyle/>
                    <a:p>
                      <a:r>
                        <a:rPr lang="en-US" sz="2400" b="0">
                          <a:solidFill>
                            <a:schemeClr val="tx1">
                              <a:lumMod val="75000"/>
                              <a:lumOff val="25000"/>
                            </a:schemeClr>
                          </a:solidFill>
                        </a:rPr>
                        <a:t>EAX</a:t>
                      </a: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693512750"/>
                  </a:ext>
                </a:extLst>
              </a:tr>
              <a:tr h="370840">
                <a:tc>
                  <a:txBody>
                    <a:bodyPr/>
                    <a:lstStyle/>
                    <a:p>
                      <a:r>
                        <a:rPr lang="en-US" sz="2400" b="0">
                          <a:solidFill>
                            <a:schemeClr val="tx1">
                              <a:lumMod val="75000"/>
                              <a:lumOff val="25000"/>
                            </a:schemeClr>
                          </a:solidFill>
                        </a:rPr>
                        <a:t>OCB3</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52491874"/>
                  </a:ext>
                </a:extLst>
              </a:tr>
              <a:tr h="370840">
                <a:tc>
                  <a:txBody>
                    <a:bodyPr/>
                    <a:lstStyle/>
                    <a:p>
                      <a:r>
                        <a:rPr lang="en-US" sz="2400" b="0" err="1">
                          <a:solidFill>
                            <a:schemeClr val="tx1">
                              <a:lumMod val="75000"/>
                              <a:lumOff val="25000"/>
                            </a:schemeClr>
                          </a:solidFill>
                        </a:rPr>
                        <a:t>PaddingZeros</a:t>
                      </a:r>
                      <a:endParaRPr lang="en-US"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841564402"/>
                  </a:ext>
                </a:extLst>
              </a:tr>
              <a:tr h="0">
                <a:tc>
                  <a:txBody>
                    <a:bodyPr/>
                    <a:lstStyle/>
                    <a:p>
                      <a:r>
                        <a:rPr lang="en-US" sz="2400" b="0" err="1">
                          <a:solidFill>
                            <a:schemeClr val="tx1">
                              <a:lumMod val="75000"/>
                              <a:lumOff val="25000"/>
                            </a:schemeClr>
                          </a:solidFill>
                        </a:rPr>
                        <a:t>KeyHashing</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2560549370"/>
                  </a:ext>
                </a:extLst>
              </a:tr>
              <a:tr h="0">
                <a:tc>
                  <a:txBody>
                    <a:bodyPr/>
                    <a:lstStyle/>
                    <a:p>
                      <a:r>
                        <a:rPr lang="en-US" sz="2400" b="0">
                          <a:solidFill>
                            <a:schemeClr val="tx1">
                              <a:lumMod val="75000"/>
                              <a:lumOff val="25000"/>
                            </a:schemeClr>
                          </a:solidFill>
                        </a:rPr>
                        <a:t>CAU-C1</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[BH22]</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260342621"/>
                  </a:ext>
                </a:extLst>
              </a:tr>
            </a:tbl>
          </a:graphicData>
        </a:graphic>
      </p:graphicFrame>
      <p:sp>
        <p:nvSpPr>
          <p:cNvPr id="11" name="TextBox 10">
            <a:extLst>
              <a:ext uri="{FF2B5EF4-FFF2-40B4-BE49-F238E27FC236}">
                <a16:creationId xmlns:a16="http://schemas.microsoft.com/office/drawing/2014/main" id="{A55A4DB3-350E-AE3F-8848-28C0D2650587}"/>
              </a:ext>
            </a:extLst>
          </p:cNvPr>
          <p:cNvSpPr txBox="1"/>
          <p:nvPr/>
        </p:nvSpPr>
        <p:spPr>
          <a:xfrm>
            <a:off x="838200" y="6182188"/>
            <a:ext cx="6100762"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 </a:t>
            </a:r>
            <a:r>
              <a:rPr lang="en-US" sz="2400" b="1" dirty="0">
                <a:solidFill>
                  <a:schemeClr val="tx1">
                    <a:lumMod val="75000"/>
                    <a:lumOff val="25000"/>
                  </a:schemeClr>
                </a:solidFill>
              </a:rPr>
              <a:t>new result</a:t>
            </a:r>
          </a:p>
        </p:txBody>
      </p:sp>
      <p:sp>
        <p:nvSpPr>
          <p:cNvPr id="12" name="Rectangle 11">
            <a:extLst>
              <a:ext uri="{FF2B5EF4-FFF2-40B4-BE49-F238E27FC236}">
                <a16:creationId xmlns:a16="http://schemas.microsoft.com/office/drawing/2014/main" id="{4F81172D-7359-E4B8-F266-09F62D7289D6}"/>
              </a:ext>
            </a:extLst>
          </p:cNvPr>
          <p:cNvSpPr/>
          <p:nvPr/>
        </p:nvSpPr>
        <p:spPr>
          <a:xfrm>
            <a:off x="4381499" y="2759153"/>
            <a:ext cx="6972298"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EA4333-5598-BF40-2D2C-5F8AABF746A7}"/>
              </a:ext>
            </a:extLst>
          </p:cNvPr>
          <p:cNvSpPr/>
          <p:nvPr/>
        </p:nvSpPr>
        <p:spPr>
          <a:xfrm>
            <a:off x="7867647" y="4562921"/>
            <a:ext cx="3486150"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900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C89734C-25C0-798A-0113-17FA62435E2F}"/>
              </a:ext>
            </a:extLst>
          </p:cNvPr>
          <p:cNvGraphicFramePr>
            <a:graphicFrameLocks noGrp="1"/>
          </p:cNvGraphicFramePr>
          <p:nvPr>
            <p:extLst>
              <p:ext uri="{D42A27DB-BD31-4B8C-83A1-F6EECF244321}">
                <p14:modId xmlns:p14="http://schemas.microsoft.com/office/powerpoint/2010/main" val="3654969671"/>
              </p:ext>
            </p:extLst>
          </p:nvPr>
        </p:nvGraphicFramePr>
        <p:xfrm>
          <a:off x="689861" y="1189647"/>
          <a:ext cx="10830232" cy="5349265"/>
        </p:xfrm>
        <a:graphic>
          <a:graphicData uri="http://schemas.openxmlformats.org/drawingml/2006/table">
            <a:tbl>
              <a:tblPr bandRow="1">
                <a:tableStyleId>{2D5ABB26-0587-4C30-8999-92F81FD0307C}</a:tableStyleId>
              </a:tblPr>
              <a:tblGrid>
                <a:gridCol w="1344930">
                  <a:extLst>
                    <a:ext uri="{9D8B030D-6E8A-4147-A177-3AD203B41FA5}">
                      <a16:colId xmlns:a16="http://schemas.microsoft.com/office/drawing/2014/main" val="1023557290"/>
                    </a:ext>
                  </a:extLst>
                </a:gridCol>
                <a:gridCol w="9485302">
                  <a:extLst>
                    <a:ext uri="{9D8B030D-6E8A-4147-A177-3AD203B41FA5}">
                      <a16:colId xmlns:a16="http://schemas.microsoft.com/office/drawing/2014/main" val="954216365"/>
                    </a:ext>
                  </a:extLst>
                </a:gridCol>
              </a:tblGrid>
              <a:tr h="594385">
                <a:tc>
                  <a:txBody>
                    <a:bodyPr/>
                    <a:lstStyle/>
                    <a:p>
                      <a:r>
                        <a:rPr lang="en-US" dirty="0">
                          <a:solidFill>
                            <a:schemeClr val="tx1">
                              <a:lumMod val="65000"/>
                              <a:lumOff val="35000"/>
                            </a:schemeClr>
                          </a:solidFill>
                        </a:rPr>
                        <a:t>[W02]</a:t>
                      </a:r>
                      <a:endParaRPr lang="en-CA" dirty="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rPr>
                        <a:t>David Wagner. A Generalized Birthday Problem. </a:t>
                      </a:r>
                      <a:r>
                        <a:rPr lang="en-US" sz="1800" dirty="0">
                          <a:solidFill>
                            <a:schemeClr val="accent6"/>
                          </a:solidFill>
                        </a:rPr>
                        <a:t>https://</a:t>
                      </a:r>
                      <a:r>
                        <a:rPr lang="en-US" sz="1800" dirty="0" err="1">
                          <a:solidFill>
                            <a:schemeClr val="accent6"/>
                          </a:solidFill>
                        </a:rPr>
                        <a:t>www.iacr.org</a:t>
                      </a:r>
                      <a:r>
                        <a:rPr lang="en-US" sz="1800" dirty="0">
                          <a:solidFill>
                            <a:schemeClr val="accent6"/>
                          </a:solidFill>
                        </a:rPr>
                        <a:t>/archive/crypto2002/24420288/24420288.pdf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5961974"/>
                  </a:ext>
                </a:extLst>
              </a:tr>
              <a:tr h="594385">
                <a:tc>
                  <a:txBody>
                    <a:bodyPr/>
                    <a:lstStyle/>
                    <a:p>
                      <a:r>
                        <a:rPr lang="en-CA" sz="1800">
                          <a:solidFill>
                            <a:schemeClr val="tx1">
                              <a:lumMod val="65000"/>
                              <a:lumOff val="35000"/>
                            </a:schemeClr>
                          </a:solidFill>
                        </a:rPr>
                        <a:t>[FOR17]</a:t>
                      </a:r>
                      <a:endParaRPr lang="en-CA">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err="1">
                          <a:solidFill>
                            <a:schemeClr val="tx1">
                              <a:lumMod val="65000"/>
                              <a:lumOff val="35000"/>
                            </a:schemeClr>
                          </a:solidFill>
                        </a:rPr>
                        <a:t>Pooya</a:t>
                      </a:r>
                      <a:r>
                        <a:rPr lang="en-CA" sz="1800" dirty="0">
                          <a:solidFill>
                            <a:schemeClr val="tx1">
                              <a:lumMod val="65000"/>
                              <a:lumOff val="35000"/>
                            </a:schemeClr>
                          </a:solidFill>
                        </a:rPr>
                        <a:t> </a:t>
                      </a:r>
                      <a:r>
                        <a:rPr lang="en-CA" sz="1800" dirty="0" err="1">
                          <a:solidFill>
                            <a:schemeClr val="tx1">
                              <a:lumMod val="65000"/>
                              <a:lumOff val="35000"/>
                            </a:schemeClr>
                          </a:solidFill>
                        </a:rPr>
                        <a:t>Farshim</a:t>
                      </a:r>
                      <a:r>
                        <a:rPr lang="en-CA" sz="1800" dirty="0">
                          <a:solidFill>
                            <a:schemeClr val="tx1">
                              <a:lumMod val="65000"/>
                              <a:lumOff val="35000"/>
                            </a:schemeClr>
                          </a:solidFill>
                        </a:rPr>
                        <a:t>, Claudio </a:t>
                      </a:r>
                      <a:r>
                        <a:rPr lang="en-CA" sz="1800" dirty="0" err="1">
                          <a:solidFill>
                            <a:schemeClr val="tx1">
                              <a:lumMod val="65000"/>
                              <a:lumOff val="35000"/>
                            </a:schemeClr>
                          </a:solidFill>
                        </a:rPr>
                        <a:t>Orlandi</a:t>
                      </a:r>
                      <a:r>
                        <a:rPr lang="en-CA" sz="1800" dirty="0">
                          <a:solidFill>
                            <a:schemeClr val="tx1">
                              <a:lumMod val="65000"/>
                              <a:lumOff val="35000"/>
                            </a:schemeClr>
                          </a:solidFill>
                        </a:rPr>
                        <a:t>, and </a:t>
                      </a:r>
                      <a:r>
                        <a:rPr lang="en-CA" sz="1800" dirty="0" err="1">
                          <a:solidFill>
                            <a:schemeClr val="tx1">
                              <a:lumMod val="65000"/>
                              <a:lumOff val="35000"/>
                            </a:schemeClr>
                          </a:solidFill>
                        </a:rPr>
                        <a:t>Răzvan</a:t>
                      </a:r>
                      <a:r>
                        <a:rPr lang="en-CA" sz="1800" dirty="0">
                          <a:solidFill>
                            <a:schemeClr val="tx1">
                              <a:lumMod val="65000"/>
                              <a:lumOff val="35000"/>
                            </a:schemeClr>
                          </a:solidFill>
                        </a:rPr>
                        <a:t> </a:t>
                      </a:r>
                      <a:r>
                        <a:rPr lang="en-CA" sz="1800" dirty="0" err="1">
                          <a:solidFill>
                            <a:schemeClr val="tx1">
                              <a:lumMod val="65000"/>
                              <a:lumOff val="35000"/>
                            </a:schemeClr>
                          </a:solidFill>
                        </a:rPr>
                        <a:t>Roşie</a:t>
                      </a:r>
                      <a:r>
                        <a:rPr lang="en-CA" sz="1800" dirty="0">
                          <a:solidFill>
                            <a:schemeClr val="tx1">
                              <a:lumMod val="65000"/>
                              <a:lumOff val="35000"/>
                            </a:schemeClr>
                          </a:solidFill>
                        </a:rPr>
                        <a:t>. </a:t>
                      </a:r>
                      <a:r>
                        <a:rPr lang="en-US" sz="1800" dirty="0">
                          <a:solidFill>
                            <a:schemeClr val="tx1">
                              <a:lumMod val="65000"/>
                              <a:lumOff val="35000"/>
                            </a:schemeClr>
                          </a:solidFill>
                        </a:rPr>
                        <a:t>Security of Symmetric Primitives under Incorrect Usage of Keys. </a:t>
                      </a:r>
                      <a:r>
                        <a:rPr lang="en-US" sz="1800" dirty="0" err="1">
                          <a:solidFill>
                            <a:schemeClr val="accent6"/>
                          </a:solidFill>
                        </a:rPr>
                        <a:t>ia.cr</a:t>
                      </a:r>
                      <a:r>
                        <a:rPr lang="en-US" sz="1800" dirty="0">
                          <a:solidFill>
                            <a:schemeClr val="accent6"/>
                          </a:solidFill>
                        </a:rPr>
                        <a:t>/2017/288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14925"/>
                  </a:ext>
                </a:extLst>
              </a:tr>
              <a:tr h="594385">
                <a:tc>
                  <a:txBody>
                    <a:bodyPr/>
                    <a:lstStyle/>
                    <a:p>
                      <a:r>
                        <a:rPr lang="en-CA" sz="1800">
                          <a:solidFill>
                            <a:schemeClr val="tx1">
                              <a:lumMod val="65000"/>
                              <a:lumOff val="35000"/>
                            </a:schemeClr>
                          </a:solidFill>
                        </a:rPr>
                        <a:t>[GLR17]</a:t>
                      </a:r>
                      <a:endParaRPr lang="en-CA">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chemeClr val="tx1">
                              <a:lumMod val="65000"/>
                              <a:lumOff val="35000"/>
                            </a:schemeClr>
                          </a:solidFill>
                        </a:rPr>
                        <a:t>Paul Grubbs, </a:t>
                      </a:r>
                      <a:r>
                        <a:rPr lang="en-CA" sz="1800" err="1">
                          <a:solidFill>
                            <a:schemeClr val="tx1">
                              <a:lumMod val="65000"/>
                              <a:lumOff val="35000"/>
                            </a:schemeClr>
                          </a:solidFill>
                        </a:rPr>
                        <a:t>Jiahui</a:t>
                      </a:r>
                      <a:r>
                        <a:rPr lang="en-CA" sz="1800">
                          <a:solidFill>
                            <a:schemeClr val="tx1">
                              <a:lumMod val="65000"/>
                              <a:lumOff val="35000"/>
                            </a:schemeClr>
                          </a:solidFill>
                        </a:rPr>
                        <a:t> Lu, and Thomas Ristenpart. Message franking via committing authenticated encryption. </a:t>
                      </a:r>
                      <a:r>
                        <a:rPr lang="en-CA" sz="1800">
                          <a:solidFill>
                            <a:schemeClr val="accent6"/>
                          </a:solidFill>
                        </a:rPr>
                        <a:t>ia.cr/2017/664</a:t>
                      </a:r>
                      <a:r>
                        <a:rPr lang="en-CA" sz="1800">
                          <a:solidFill>
                            <a:schemeClr val="tx1">
                              <a:lumMod val="65000"/>
                              <a:lumOff val="35000"/>
                            </a:schemeClr>
                          </a:solidFill>
                        </a:rPr>
                        <a:t> </a:t>
                      </a:r>
                      <a:endParaRPr lang="en-US">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9448162"/>
                  </a:ext>
                </a:extLst>
              </a:tr>
              <a:tr h="59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rPr>
                        <a:t>[DGRW19]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1">
                              <a:lumMod val="65000"/>
                              <a:lumOff val="35000"/>
                            </a:schemeClr>
                          </a:solidFill>
                        </a:rPr>
                        <a:t>Yevgeniy </a:t>
                      </a:r>
                      <a:r>
                        <a:rPr lang="en-US" sz="1800" dirty="0" err="1">
                          <a:solidFill>
                            <a:schemeClr val="tx1">
                              <a:lumMod val="65000"/>
                              <a:lumOff val="35000"/>
                            </a:schemeClr>
                          </a:solidFill>
                        </a:rPr>
                        <a:t>Dodis</a:t>
                      </a:r>
                      <a:r>
                        <a:rPr lang="en-US" sz="1800" dirty="0">
                          <a:solidFill>
                            <a:schemeClr val="tx1">
                              <a:lumMod val="65000"/>
                              <a:lumOff val="35000"/>
                            </a:schemeClr>
                          </a:solidFill>
                        </a:rPr>
                        <a:t>, Paul Grubbs, Thomas </a:t>
                      </a:r>
                      <a:r>
                        <a:rPr lang="en-US" sz="1800" dirty="0" err="1">
                          <a:solidFill>
                            <a:schemeClr val="tx1">
                              <a:lumMod val="65000"/>
                              <a:lumOff val="35000"/>
                            </a:schemeClr>
                          </a:solidFill>
                        </a:rPr>
                        <a:t>Ristenpart</a:t>
                      </a:r>
                      <a:r>
                        <a:rPr lang="en-US" sz="1800" dirty="0">
                          <a:solidFill>
                            <a:schemeClr val="tx1">
                              <a:lumMod val="65000"/>
                              <a:lumOff val="35000"/>
                            </a:schemeClr>
                          </a:solidFill>
                        </a:rPr>
                        <a:t>, and Joanne </a:t>
                      </a:r>
                      <a:r>
                        <a:rPr lang="en-US" sz="1800" dirty="0" err="1">
                          <a:solidFill>
                            <a:schemeClr val="tx1">
                              <a:lumMod val="65000"/>
                              <a:lumOff val="35000"/>
                            </a:schemeClr>
                          </a:solidFill>
                        </a:rPr>
                        <a:t>Woodage</a:t>
                      </a:r>
                      <a:r>
                        <a:rPr lang="en-US" sz="1800" dirty="0">
                          <a:solidFill>
                            <a:schemeClr val="tx1">
                              <a:lumMod val="65000"/>
                              <a:lumOff val="35000"/>
                            </a:schemeClr>
                          </a:solidFill>
                        </a:rPr>
                        <a:t>. Fast message franking: From invisible salamanders to </a:t>
                      </a:r>
                      <a:r>
                        <a:rPr lang="en-US" sz="1800" dirty="0" err="1">
                          <a:solidFill>
                            <a:schemeClr val="tx1">
                              <a:lumMod val="65000"/>
                              <a:lumOff val="35000"/>
                            </a:schemeClr>
                          </a:solidFill>
                        </a:rPr>
                        <a:t>encryptment</a:t>
                      </a:r>
                      <a:r>
                        <a:rPr lang="en-US" sz="1800" dirty="0">
                          <a:solidFill>
                            <a:schemeClr val="tx1">
                              <a:lumMod val="65000"/>
                              <a:lumOff val="35000"/>
                            </a:schemeClr>
                          </a:solidFill>
                        </a:rPr>
                        <a:t>. </a:t>
                      </a:r>
                      <a:r>
                        <a:rPr lang="en-US" sz="1800" dirty="0" err="1">
                          <a:solidFill>
                            <a:schemeClr val="accent6"/>
                          </a:solidFill>
                        </a:rPr>
                        <a:t>ia.cr</a:t>
                      </a:r>
                      <a:r>
                        <a:rPr lang="en-US" sz="1800" dirty="0">
                          <a:solidFill>
                            <a:schemeClr val="accent6"/>
                          </a:solidFill>
                        </a:rPr>
                        <a:t>/2019/016</a:t>
                      </a:r>
                      <a:r>
                        <a:rPr lang="en-US" sz="1800" dirty="0">
                          <a:solidFill>
                            <a:schemeClr val="tx1">
                              <a:lumMod val="65000"/>
                              <a:lumOff val="35000"/>
                            </a:schemeClr>
                          </a:solidFill>
                        </a:rPr>
                        <a:t> </a:t>
                      </a:r>
                      <a:endParaRPr lang="en-CA" dirty="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429877"/>
                  </a:ext>
                </a:extLst>
              </a:tr>
              <a:tr h="594385">
                <a:tc>
                  <a:txBody>
                    <a:bodyPr/>
                    <a:lstStyle/>
                    <a:p>
                      <a:r>
                        <a:rPr lang="en-US" dirty="0">
                          <a:solidFill>
                            <a:schemeClr val="tx1">
                              <a:lumMod val="65000"/>
                              <a:lumOff val="35000"/>
                            </a:schemeClr>
                          </a:solidFill>
                        </a:rPr>
                        <a:t>[LGR20]</a:t>
                      </a:r>
                      <a:endParaRPr lang="en-CA" dirty="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dirty="0">
                          <a:solidFill>
                            <a:schemeClr val="tx1">
                              <a:lumMod val="65000"/>
                              <a:lumOff val="35000"/>
                            </a:schemeClr>
                          </a:solidFill>
                        </a:rPr>
                        <a:t>Julia Len, Paul Grubbs, and Thomas </a:t>
                      </a:r>
                      <a:r>
                        <a:rPr lang="en-CA" dirty="0" err="1">
                          <a:solidFill>
                            <a:schemeClr val="tx1">
                              <a:lumMod val="65000"/>
                              <a:lumOff val="35000"/>
                            </a:schemeClr>
                          </a:solidFill>
                        </a:rPr>
                        <a:t>Ristenpart</a:t>
                      </a:r>
                      <a:r>
                        <a:rPr lang="en-CA" dirty="0">
                          <a:solidFill>
                            <a:schemeClr val="tx1">
                              <a:lumMod val="65000"/>
                              <a:lumOff val="35000"/>
                            </a:schemeClr>
                          </a:solidFill>
                        </a:rPr>
                        <a:t>. Partitioning Oracle Attacks. </a:t>
                      </a:r>
                      <a:r>
                        <a:rPr lang="en-CA" dirty="0" err="1">
                          <a:solidFill>
                            <a:schemeClr val="accent6"/>
                          </a:solidFill>
                        </a:rPr>
                        <a:t>ia.cr</a:t>
                      </a:r>
                      <a:r>
                        <a:rPr lang="en-CA" dirty="0">
                          <a:solidFill>
                            <a:schemeClr val="accent6"/>
                          </a:solidFill>
                        </a:rPr>
                        <a:t>/2020/1491</a:t>
                      </a:r>
                      <a:r>
                        <a:rPr lang="en-CA" dirty="0">
                          <a:solidFill>
                            <a:schemeClr val="tx1">
                              <a:lumMod val="65000"/>
                              <a:lumOff val="35000"/>
                            </a:schemeClr>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477827"/>
                  </a:ext>
                </a:extLst>
              </a:tr>
              <a:tr h="594385">
                <a:tc>
                  <a:txBody>
                    <a:bodyPr/>
                    <a:lstStyle/>
                    <a:p>
                      <a:r>
                        <a:rPr lang="en-US">
                          <a:solidFill>
                            <a:schemeClr val="tx1">
                              <a:lumMod val="65000"/>
                              <a:lumOff val="35000"/>
                            </a:schemeClr>
                          </a:solidFill>
                        </a:rPr>
                        <a:t>[ADGKLS20]</a:t>
                      </a:r>
                      <a:endParaRPr lang="en-CA">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dirty="0">
                          <a:solidFill>
                            <a:schemeClr val="tx1">
                              <a:lumMod val="65000"/>
                              <a:lumOff val="35000"/>
                            </a:schemeClr>
                          </a:solidFill>
                        </a:rPr>
                        <a:t>Ange Albertini, Thai Duong, Shay </a:t>
                      </a:r>
                      <a:r>
                        <a:rPr lang="en-CA" dirty="0" err="1">
                          <a:solidFill>
                            <a:schemeClr val="tx1">
                              <a:lumMod val="65000"/>
                              <a:lumOff val="35000"/>
                            </a:schemeClr>
                          </a:solidFill>
                        </a:rPr>
                        <a:t>Gueron</a:t>
                      </a:r>
                      <a:r>
                        <a:rPr lang="en-CA" dirty="0">
                          <a:solidFill>
                            <a:schemeClr val="tx1">
                              <a:lumMod val="65000"/>
                              <a:lumOff val="35000"/>
                            </a:schemeClr>
                          </a:solidFill>
                        </a:rPr>
                        <a:t>, Stefan </a:t>
                      </a:r>
                      <a:r>
                        <a:rPr lang="en-CA" dirty="0" err="1">
                          <a:solidFill>
                            <a:schemeClr val="tx1">
                              <a:lumMod val="65000"/>
                              <a:lumOff val="35000"/>
                            </a:schemeClr>
                          </a:solidFill>
                        </a:rPr>
                        <a:t>Kölbl</a:t>
                      </a:r>
                      <a:r>
                        <a:rPr lang="en-CA" dirty="0">
                          <a:solidFill>
                            <a:schemeClr val="tx1">
                              <a:lumMod val="65000"/>
                              <a:lumOff val="35000"/>
                            </a:schemeClr>
                          </a:solidFill>
                        </a:rPr>
                        <a:t>, Atul </a:t>
                      </a:r>
                      <a:r>
                        <a:rPr lang="en-CA" dirty="0" err="1">
                          <a:solidFill>
                            <a:schemeClr val="tx1">
                              <a:lumMod val="65000"/>
                              <a:lumOff val="35000"/>
                            </a:schemeClr>
                          </a:solidFill>
                        </a:rPr>
                        <a:t>Luykx</a:t>
                      </a:r>
                      <a:r>
                        <a:rPr lang="en-CA" dirty="0">
                          <a:solidFill>
                            <a:schemeClr val="tx1">
                              <a:lumMod val="65000"/>
                              <a:lumOff val="35000"/>
                            </a:schemeClr>
                          </a:solidFill>
                        </a:rPr>
                        <a:t>, and Sophie </a:t>
                      </a:r>
                      <a:r>
                        <a:rPr lang="en-CA" dirty="0" err="1">
                          <a:solidFill>
                            <a:schemeClr val="tx1">
                              <a:lumMod val="65000"/>
                              <a:lumOff val="35000"/>
                            </a:schemeClr>
                          </a:solidFill>
                        </a:rPr>
                        <a:t>Schmieg</a:t>
                      </a:r>
                      <a:r>
                        <a:rPr lang="en-CA" dirty="0">
                          <a:solidFill>
                            <a:schemeClr val="tx1">
                              <a:lumMod val="65000"/>
                              <a:lumOff val="35000"/>
                            </a:schemeClr>
                          </a:solidFill>
                        </a:rPr>
                        <a:t>. How to Abuse and Fix Authenticated Encryption Without Key Commitment. </a:t>
                      </a:r>
                      <a:r>
                        <a:rPr lang="en-CA" dirty="0" err="1">
                          <a:solidFill>
                            <a:schemeClr val="accent6"/>
                          </a:solidFill>
                        </a:rPr>
                        <a:t>ia.cr</a:t>
                      </a:r>
                      <a:r>
                        <a:rPr lang="en-CA" dirty="0">
                          <a:solidFill>
                            <a:schemeClr val="accent6"/>
                          </a:solidFill>
                        </a:rPr>
                        <a:t>/2020/1456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731433"/>
                  </a:ext>
                </a:extLst>
              </a:tr>
              <a:tr h="594385">
                <a:tc>
                  <a:txBody>
                    <a:bodyPr/>
                    <a:lstStyle/>
                    <a:p>
                      <a:r>
                        <a:rPr lang="en-US">
                          <a:solidFill>
                            <a:schemeClr val="tx1">
                              <a:lumMod val="65000"/>
                              <a:lumOff val="35000"/>
                            </a:schemeClr>
                          </a:solidFill>
                        </a:rPr>
                        <a:t>[BH22]</a:t>
                      </a:r>
                      <a:endParaRPr lang="en-CA">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lumMod val="65000"/>
                              <a:lumOff val="35000"/>
                            </a:schemeClr>
                          </a:solidFill>
                        </a:rPr>
                        <a:t>Mihir </a:t>
                      </a:r>
                      <a:r>
                        <a:rPr lang="en-US" dirty="0" err="1">
                          <a:solidFill>
                            <a:schemeClr val="tx1">
                              <a:lumMod val="65000"/>
                              <a:lumOff val="35000"/>
                            </a:schemeClr>
                          </a:solidFill>
                        </a:rPr>
                        <a:t>Bellare</a:t>
                      </a:r>
                      <a:r>
                        <a:rPr lang="en-US" dirty="0">
                          <a:solidFill>
                            <a:schemeClr val="tx1">
                              <a:lumMod val="65000"/>
                              <a:lumOff val="35000"/>
                            </a:schemeClr>
                          </a:solidFill>
                        </a:rPr>
                        <a:t> and Viet Tung Hoang. Efficient schemes for committing authenticated encryption. </a:t>
                      </a:r>
                      <a:r>
                        <a:rPr lang="en-US" dirty="0" err="1">
                          <a:solidFill>
                            <a:schemeClr val="accent6"/>
                          </a:solidFill>
                        </a:rPr>
                        <a:t>ia.cr</a:t>
                      </a:r>
                      <a:r>
                        <a:rPr lang="en-US" dirty="0">
                          <a:solidFill>
                            <a:schemeClr val="accent6"/>
                          </a:solidFill>
                        </a:rPr>
                        <a:t>/2022/268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2268157"/>
                  </a:ext>
                </a:extLst>
              </a:tr>
              <a:tr h="594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solidFill>
                            <a:schemeClr val="tx1">
                              <a:lumMod val="65000"/>
                              <a:lumOff val="35000"/>
                            </a:schemeClr>
                          </a:solidFill>
                        </a:rPr>
                        <a:t>[RS07]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65000"/>
                              <a:lumOff val="35000"/>
                            </a:schemeClr>
                          </a:solidFill>
                          <a:latin typeface="+mn-lt"/>
                          <a:ea typeface="+mn-ea"/>
                          <a:cs typeface="+mn-cs"/>
                        </a:rPr>
                        <a:t>Philip </a:t>
                      </a:r>
                      <a:r>
                        <a:rPr lang="en-US" sz="1800" kern="1200" dirty="0" err="1">
                          <a:solidFill>
                            <a:schemeClr val="tx1">
                              <a:lumMod val="65000"/>
                              <a:lumOff val="35000"/>
                            </a:schemeClr>
                          </a:solidFill>
                          <a:latin typeface="+mn-lt"/>
                          <a:ea typeface="+mn-ea"/>
                          <a:cs typeface="+mn-cs"/>
                        </a:rPr>
                        <a:t>Rogaway</a:t>
                      </a:r>
                      <a:r>
                        <a:rPr lang="en-US" sz="1800" kern="1200" dirty="0">
                          <a:solidFill>
                            <a:schemeClr val="tx1">
                              <a:lumMod val="65000"/>
                              <a:lumOff val="35000"/>
                            </a:schemeClr>
                          </a:solidFill>
                          <a:latin typeface="+mn-lt"/>
                          <a:ea typeface="+mn-ea"/>
                          <a:cs typeface="+mn-cs"/>
                        </a:rPr>
                        <a:t> and Thomas Shrimpton. </a:t>
                      </a:r>
                      <a:r>
                        <a:rPr lang="en-US" dirty="0">
                          <a:solidFill>
                            <a:schemeClr val="tx1">
                              <a:lumMod val="65000"/>
                              <a:lumOff val="35000"/>
                            </a:schemeClr>
                          </a:solidFill>
                        </a:rPr>
                        <a:t>The SIV Mode of Operation for Deterministic Authenticated-Encryption (Key Wrap) and Misuse-Resistant Nonce-Based Authenticated-Encryption. </a:t>
                      </a:r>
                      <a:r>
                        <a:rPr lang="en-US" dirty="0">
                          <a:solidFill>
                            <a:schemeClr val="accent6"/>
                          </a:solidFill>
                        </a:rPr>
                        <a:t>https://</a:t>
                      </a:r>
                      <a:r>
                        <a:rPr lang="en-US" dirty="0" err="1">
                          <a:solidFill>
                            <a:schemeClr val="accent6"/>
                          </a:solidFill>
                        </a:rPr>
                        <a:t>web.cs.ucdavis.edu</a:t>
                      </a:r>
                      <a:r>
                        <a:rPr lang="en-US" dirty="0">
                          <a:solidFill>
                            <a:schemeClr val="accent6"/>
                          </a:solidFill>
                        </a:rPr>
                        <a:t>/~</a:t>
                      </a:r>
                      <a:r>
                        <a:rPr lang="en-US" dirty="0" err="1">
                          <a:solidFill>
                            <a:schemeClr val="accent6"/>
                          </a:solidFill>
                        </a:rPr>
                        <a:t>rogaway</a:t>
                      </a:r>
                      <a:r>
                        <a:rPr lang="en-US" dirty="0">
                          <a:solidFill>
                            <a:schemeClr val="accent6"/>
                          </a:solidFill>
                        </a:rPr>
                        <a:t>/papers/</a:t>
                      </a:r>
                      <a:r>
                        <a:rPr lang="en-US" dirty="0" err="1">
                          <a:solidFill>
                            <a:schemeClr val="accent6"/>
                          </a:solidFill>
                        </a:rPr>
                        <a:t>siv.pdf</a:t>
                      </a:r>
                      <a:endParaRPr lang="en-US" sz="1800" kern="1200" dirty="0">
                        <a:solidFill>
                          <a:schemeClr val="accent6"/>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629022"/>
                  </a:ext>
                </a:extLst>
              </a:tr>
            </a:tbl>
          </a:graphicData>
        </a:graphic>
      </p:graphicFrame>
      <p:sp>
        <p:nvSpPr>
          <p:cNvPr id="2" name="Title 1">
            <a:extLst>
              <a:ext uri="{FF2B5EF4-FFF2-40B4-BE49-F238E27FC236}">
                <a16:creationId xmlns:a16="http://schemas.microsoft.com/office/drawing/2014/main" id="{4D8F02BA-2DEC-F7A7-74EF-0B33DD6C4994}"/>
              </a:ext>
            </a:extLst>
          </p:cNvPr>
          <p:cNvSpPr>
            <a:spLocks noGrp="1"/>
          </p:cNvSpPr>
          <p:nvPr>
            <p:ph type="title"/>
          </p:nvPr>
        </p:nvSpPr>
        <p:spPr>
          <a:xfrm>
            <a:off x="671907" y="264761"/>
            <a:ext cx="10848186" cy="1325563"/>
          </a:xfrm>
        </p:spPr>
        <p:txBody>
          <a:bodyPr/>
          <a:lstStyle/>
          <a:p>
            <a:r>
              <a:rPr lang="en-US"/>
              <a:t>References</a:t>
            </a:r>
            <a:endParaRPr lang="en-CA"/>
          </a:p>
        </p:txBody>
      </p:sp>
      <p:sp>
        <p:nvSpPr>
          <p:cNvPr id="4" name="Slide Number Placeholder 3">
            <a:extLst>
              <a:ext uri="{FF2B5EF4-FFF2-40B4-BE49-F238E27FC236}">
                <a16:creationId xmlns:a16="http://schemas.microsoft.com/office/drawing/2014/main" id="{A8748AF8-400B-1B38-698E-D07D9C8E4F07}"/>
              </a:ext>
            </a:extLst>
          </p:cNvPr>
          <p:cNvSpPr>
            <a:spLocks noGrp="1"/>
          </p:cNvSpPr>
          <p:nvPr>
            <p:ph type="sldNum" sz="quarter" idx="12"/>
          </p:nvPr>
        </p:nvSpPr>
        <p:spPr/>
        <p:txBody>
          <a:bodyPr/>
          <a:lstStyle/>
          <a:p>
            <a:fld id="{6D0B039C-C501-4130-90A9-BBE01EFE398C}" type="slidenum">
              <a:rPr lang="en-CA" smtClean="0"/>
              <a:t>36</a:t>
            </a:fld>
            <a:endParaRPr lang="en-CA"/>
          </a:p>
        </p:txBody>
      </p:sp>
    </p:spTree>
    <p:extLst>
      <p:ext uri="{BB962C8B-B14F-4D97-AF65-F5344CB8AC3E}">
        <p14:creationId xmlns:p14="http://schemas.microsoft.com/office/powerpoint/2010/main" val="69272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6C38-DDCA-1A56-A36B-F4EE74132CA2}"/>
              </a:ext>
            </a:extLst>
          </p:cNvPr>
          <p:cNvSpPr>
            <a:spLocks noGrp="1"/>
          </p:cNvSpPr>
          <p:nvPr>
            <p:ph type="title"/>
          </p:nvPr>
        </p:nvSpPr>
        <p:spPr/>
        <p:txBody>
          <a:bodyPr/>
          <a:lstStyle/>
          <a:p>
            <a:r>
              <a:rPr lang="en-US"/>
              <a:t>Context Commitment Security </a:t>
            </a:r>
            <a:r>
              <a:rPr lang="en-US">
                <a:solidFill>
                  <a:schemeClr val="tx1">
                    <a:lumMod val="50000"/>
                    <a:lumOff val="50000"/>
                  </a:schemeClr>
                </a:solidFill>
              </a:rPr>
              <a:t>[BH22]</a:t>
            </a:r>
            <a:endParaRPr lang="en-US" i="1"/>
          </a:p>
        </p:txBody>
      </p:sp>
      <p:sp>
        <p:nvSpPr>
          <p:cNvPr id="3" name="Slide Number Placeholder 2">
            <a:extLst>
              <a:ext uri="{FF2B5EF4-FFF2-40B4-BE49-F238E27FC236}">
                <a16:creationId xmlns:a16="http://schemas.microsoft.com/office/drawing/2014/main" id="{D269022B-465D-D11F-3E45-EC66CB2005AC}"/>
              </a:ext>
            </a:extLst>
          </p:cNvPr>
          <p:cNvSpPr>
            <a:spLocks noGrp="1"/>
          </p:cNvSpPr>
          <p:nvPr>
            <p:ph type="sldNum" sz="quarter" idx="12"/>
          </p:nvPr>
        </p:nvSpPr>
        <p:spPr/>
        <p:txBody>
          <a:bodyPr/>
          <a:lstStyle/>
          <a:p>
            <a:fld id="{6D0B039C-C501-4130-90A9-BBE01EFE398C}" type="slidenum">
              <a:rPr lang="en-CA" smtClean="0"/>
              <a:t>4</a:t>
            </a:fld>
            <a:endParaRPr lang="en-CA"/>
          </a:p>
        </p:txBody>
      </p:sp>
      <p:sp>
        <p:nvSpPr>
          <p:cNvPr id="19" name="TextBox 18">
            <a:extLst>
              <a:ext uri="{FF2B5EF4-FFF2-40B4-BE49-F238E27FC236}">
                <a16:creationId xmlns:a16="http://schemas.microsoft.com/office/drawing/2014/main" id="{D679402C-42B0-FECC-7272-D7922C9DB446}"/>
              </a:ext>
            </a:extLst>
          </p:cNvPr>
          <p:cNvSpPr txBox="1"/>
          <p:nvPr/>
        </p:nvSpPr>
        <p:spPr>
          <a:xfrm>
            <a:off x="6860714" y="2886847"/>
            <a:ext cx="1612429" cy="830997"/>
          </a:xfrm>
          <a:prstGeom prst="rect">
            <a:avLst/>
          </a:prstGeom>
          <a:noFill/>
          <a:ln>
            <a:solidFill>
              <a:srgbClr val="00B050"/>
            </a:solidFill>
          </a:ln>
        </p:spPr>
        <p:txBody>
          <a:bodyPr wrap="none" rtlCol="0">
            <a:spAutoFit/>
          </a:bodyPr>
          <a:lstStyle/>
          <a:p>
            <a:r>
              <a:rPr lang="en-US" sz="2400"/>
              <a:t>Context </a:t>
            </a:r>
          </a:p>
          <a:p>
            <a:r>
              <a:rPr lang="en-US" sz="2400"/>
              <a:t>committing</a:t>
            </a:r>
          </a:p>
        </p:txBody>
      </p:sp>
      <p:sp>
        <p:nvSpPr>
          <p:cNvPr id="20" name="TextBox 19">
            <a:extLst>
              <a:ext uri="{FF2B5EF4-FFF2-40B4-BE49-F238E27FC236}">
                <a16:creationId xmlns:a16="http://schemas.microsoft.com/office/drawing/2014/main" id="{49516AFE-A160-94FE-A4AC-E670B8D660BD}"/>
              </a:ext>
            </a:extLst>
          </p:cNvPr>
          <p:cNvSpPr txBox="1"/>
          <p:nvPr/>
        </p:nvSpPr>
        <p:spPr>
          <a:xfrm>
            <a:off x="9712285" y="2886848"/>
            <a:ext cx="1612429" cy="830997"/>
          </a:xfrm>
          <a:prstGeom prst="rect">
            <a:avLst/>
          </a:prstGeom>
          <a:noFill/>
          <a:ln>
            <a:solidFill>
              <a:srgbClr val="00B050"/>
            </a:solidFill>
          </a:ln>
        </p:spPr>
        <p:txBody>
          <a:bodyPr wrap="none" rtlCol="0">
            <a:spAutoFit/>
          </a:bodyPr>
          <a:lstStyle/>
          <a:p>
            <a:r>
              <a:rPr lang="en-US" sz="2400"/>
              <a:t>Key </a:t>
            </a:r>
          </a:p>
          <a:p>
            <a:r>
              <a:rPr lang="en-US" sz="2400"/>
              <a:t>committing</a:t>
            </a:r>
          </a:p>
        </p:txBody>
      </p:sp>
      <p:cxnSp>
        <p:nvCxnSpPr>
          <p:cNvPr id="21" name="Straight Arrow Connector 20">
            <a:extLst>
              <a:ext uri="{FF2B5EF4-FFF2-40B4-BE49-F238E27FC236}">
                <a16:creationId xmlns:a16="http://schemas.microsoft.com/office/drawing/2014/main" id="{788E3E8E-B208-BDD7-1190-AAC29277CF8B}"/>
              </a:ext>
            </a:extLst>
          </p:cNvPr>
          <p:cNvCxnSpPr/>
          <p:nvPr/>
        </p:nvCxnSpPr>
        <p:spPr>
          <a:xfrm>
            <a:off x="8645487" y="3153882"/>
            <a:ext cx="93670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E022C7-E818-37E8-6036-47011383E66E}"/>
              </a:ext>
            </a:extLst>
          </p:cNvPr>
          <p:cNvCxnSpPr>
            <a:cxnSpLocks/>
          </p:cNvCxnSpPr>
          <p:nvPr/>
        </p:nvCxnSpPr>
        <p:spPr>
          <a:xfrm flipH="1">
            <a:off x="8597167" y="3473548"/>
            <a:ext cx="93670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ross 22">
            <a:extLst>
              <a:ext uri="{FF2B5EF4-FFF2-40B4-BE49-F238E27FC236}">
                <a16:creationId xmlns:a16="http://schemas.microsoft.com/office/drawing/2014/main" id="{FB2EE3AE-EDCD-5793-7B33-61AD2D6798A3}"/>
              </a:ext>
            </a:extLst>
          </p:cNvPr>
          <p:cNvSpPr/>
          <p:nvPr/>
        </p:nvSpPr>
        <p:spPr>
          <a:xfrm rot="2615552">
            <a:off x="8895196" y="3226292"/>
            <a:ext cx="510829" cy="513843"/>
          </a:xfrm>
          <a:prstGeom prst="plus">
            <a:avLst>
              <a:gd name="adj" fmla="val 44937"/>
            </a:avLst>
          </a:prstGeom>
          <a:solidFill>
            <a:srgbClr val="F6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824F94-2319-6AB1-1A2F-12C1774F831B}"/>
                  </a:ext>
                </a:extLst>
              </p:cNvPr>
              <p:cNvSpPr txBox="1"/>
              <p:nvPr/>
            </p:nvSpPr>
            <p:spPr>
              <a:xfrm>
                <a:off x="671907" y="1847110"/>
                <a:ext cx="6387920" cy="2594428"/>
              </a:xfrm>
              <a:prstGeom prst="rect">
                <a:avLst/>
              </a:prstGeom>
              <a:noFill/>
            </p:spPr>
            <p:txBody>
              <a:bodyPr wrap="square" lIns="91440" tIns="45720" rIns="91440" bIns="45720" rtlCol="0" anchor="t">
                <a:spAutoFit/>
              </a:bodyPr>
              <a:lstStyle/>
              <a:p>
                <a:pPr>
                  <a:lnSpc>
                    <a:spcPct val="114000"/>
                  </a:lnSpc>
                </a:pPr>
                <a:r>
                  <a:rPr lang="en-US" sz="2400" dirty="0">
                    <a:solidFill>
                      <a:schemeClr val="tx1">
                        <a:lumMod val="75000"/>
                        <a:lumOff val="25000"/>
                      </a:schemeClr>
                    </a:solidFill>
                  </a:rPr>
                  <a:t>For AEAD, computationally efficient to find </a:t>
                </a:r>
              </a:p>
              <a:p>
                <a:pPr>
                  <a:lnSpc>
                    <a:spcPct val="114000"/>
                  </a:lnSpc>
                </a:pPr>
                <a:r>
                  <a:rPr lang="en-US" sz="2400" dirty="0">
                    <a:solidFill>
                      <a:schemeClr val="tx1">
                        <a:lumMod val="75000"/>
                        <a:lumOff val="25000"/>
                      </a:schemeClr>
                    </a:solidFill>
                  </a:rPr>
                  <a:t>	(</a:t>
                </a:r>
                <a:r>
                  <a:rPr lang="en-CA" sz="2400" b="1" i="0" u="none" strike="noStrike" dirty="0">
                    <a:solidFill>
                      <a:srgbClr val="F66060"/>
                    </a:solidFill>
                    <a:effectLst/>
                  </a:rPr>
                  <a:t>K</a:t>
                </a:r>
                <a:r>
                  <a:rPr lang="en-CA" sz="2400" b="1" baseline="-25000" dirty="0">
                    <a:solidFill>
                      <a:srgbClr val="F66060"/>
                    </a:solidFill>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 </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dirty="0">
                    <a:solidFill>
                      <a:srgbClr val="F66060"/>
                    </a:solidFill>
                  </a:rPr>
                  <a:t>K</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N</a:t>
                </a:r>
                <a:r>
                  <a:rPr lang="en-CA" sz="2400" b="1" baseline="-25000" dirty="0">
                    <a:solidFill>
                      <a:srgbClr val="F66060"/>
                    </a:solidFill>
                  </a:rPr>
                  <a:t>2</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2</a:t>
                </a:r>
                <a:r>
                  <a:rPr lang="en-US" sz="2400" dirty="0">
                    <a:solidFill>
                      <a:schemeClr val="tx1">
                        <a:lumMod val="75000"/>
                        <a:lumOff val="25000"/>
                      </a:schemeClr>
                    </a:solidFill>
                  </a:rPr>
                  <a:t>)</a:t>
                </a:r>
                <a:r>
                  <a:rPr lang="en-CA" sz="2400" b="1" baseline="-25000" dirty="0">
                    <a:solidFill>
                      <a:schemeClr val="tx1">
                        <a:lumMod val="75000"/>
                        <a:lumOff val="25000"/>
                      </a:schemeClr>
                    </a:solidFill>
                  </a:rPr>
                  <a:t>    </a:t>
                </a:r>
                <a:r>
                  <a:rPr lang="en-US" sz="2400" dirty="0">
                    <a:solidFill>
                      <a:schemeClr val="tx1">
                        <a:lumMod val="75000"/>
                        <a:lumOff val="25000"/>
                      </a:schemeClr>
                    </a:solidFill>
                  </a:rPr>
                  <a:t>and   </a:t>
                </a:r>
                <a:r>
                  <a:rPr lang="pt-BR" sz="2400" b="1" i="0" u="none" strike="noStrike" dirty="0">
                    <a:solidFill>
                      <a:srgbClr val="F66060"/>
                    </a:solidFill>
                    <a:effectLst/>
                  </a:rPr>
                  <a:t>C</a:t>
                </a:r>
                <a:endParaRPr lang="en-US" sz="2400" dirty="0">
                  <a:solidFill>
                    <a:schemeClr val="tx1">
                      <a:lumMod val="75000"/>
                      <a:lumOff val="25000"/>
                    </a:schemeClr>
                  </a:solidFill>
                </a:endParaRPr>
              </a:p>
              <a:p>
                <a:pPr>
                  <a:lnSpc>
                    <a:spcPct val="114000"/>
                  </a:lnSpc>
                </a:pPr>
                <a:r>
                  <a:rPr lang="en-US" sz="2400" dirty="0">
                    <a:solidFill>
                      <a:schemeClr val="tx1">
                        <a:lumMod val="75000"/>
                        <a:lumOff val="25000"/>
                      </a:schemeClr>
                    </a:solidFill>
                  </a:rPr>
                  <a:t>such that decryption</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1</a:t>
                </a:r>
                <a:r>
                  <a:rPr lang="en-US" sz="2400" b="1" dirty="0">
                    <a:solidFill>
                      <a:schemeClr val="tx1">
                        <a:lumMod val="75000"/>
                        <a:lumOff val="25000"/>
                      </a:schemeClr>
                    </a:solidFill>
                  </a:rPr>
                  <a:t> </a:t>
                </a:r>
                <a14:m>
                  <m:oMath xmlns:m="http://schemas.openxmlformats.org/officeDocument/2006/math">
                    <m:r>
                      <a:rPr lang="en-US" sz="2400" b="1" i="1" smtClean="0">
                        <a:solidFill>
                          <a:schemeClr val="tx1">
                            <a:lumMod val="75000"/>
                            <a:lumOff val="25000"/>
                          </a:schemeClr>
                        </a:solidFill>
                        <a:latin typeface="Cambria Math" panose="02040503050406030204" pitchFamily="18" charset="0"/>
                      </a:rPr>
                      <m:t>←</m:t>
                    </m:r>
                  </m:oMath>
                </a14:m>
                <a:r>
                  <a:rPr lang="en-US" sz="2400" b="1" dirty="0">
                    <a:solidFill>
                      <a:schemeClr val="tx1">
                        <a:lumMod val="75000"/>
                        <a:lumOff val="25000"/>
                      </a:schemeClr>
                    </a:solidFill>
                  </a:rPr>
                  <a:t> </a:t>
                </a:r>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1</a:t>
                </a:r>
                <a:r>
                  <a:rPr lang="en-US" sz="2400" dirty="0">
                    <a:solidFill>
                      <a:schemeClr val="tx1">
                        <a:lumMod val="75000"/>
                        <a:lumOff val="25000"/>
                      </a:schemeClr>
                    </a:solidFill>
                  </a:rPr>
                  <a:t>,</a:t>
                </a:r>
                <a:r>
                  <a:rPr lang="en-US" sz="2400" b="1" dirty="0">
                    <a:solidFill>
                      <a:srgbClr val="F66060"/>
                    </a:solidFill>
                  </a:rPr>
                  <a:t> N</a:t>
                </a:r>
                <a:r>
                  <a:rPr lang="en-CA" sz="2400" b="1" baseline="-25000" dirty="0">
                    <a:solidFill>
                      <a:srgbClr val="F66060"/>
                    </a:solidFill>
                  </a:rPr>
                  <a:t>1</a:t>
                </a:r>
                <a:r>
                  <a:rPr lang="en-US" sz="2400" dirty="0">
                    <a:solidFill>
                      <a:schemeClr val="tx1">
                        <a:lumMod val="75000"/>
                        <a:lumOff val="25000"/>
                      </a:schemeClr>
                    </a:solidFill>
                  </a:rPr>
                  <a:t>, </a:t>
                </a:r>
                <a:r>
                  <a:rPr lang="en-US" sz="2400" b="1" dirty="0">
                    <a:solidFill>
                      <a:srgbClr val="F66060"/>
                    </a:solidFill>
                  </a:rPr>
                  <a:t>A</a:t>
                </a:r>
                <a:r>
                  <a:rPr lang="en-CA" sz="2400" b="1" baseline="-25000" dirty="0">
                    <a:solidFill>
                      <a:srgbClr val="F66060"/>
                    </a:solidFill>
                  </a:rPr>
                  <a:t>1</a:t>
                </a:r>
                <a:r>
                  <a:rPr lang="en-US" sz="2400" dirty="0">
                    <a:solidFill>
                      <a:schemeClr val="tx1">
                        <a:lumMod val="75000"/>
                        <a:lumOff val="25000"/>
                      </a:schemeClr>
                    </a:solidFill>
                  </a:rPr>
                  <a:t>, </a:t>
                </a:r>
                <a:r>
                  <a:rPr lang="en-CA" sz="2400" b="1" i="0" u="none" strike="noStrike" dirty="0">
                    <a:solidFill>
                      <a:srgbClr val="F66060"/>
                    </a:solidFill>
                    <a:effectLst/>
                  </a:rPr>
                  <a:t>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b="1" dirty="0">
                    <a:solidFill>
                      <a:schemeClr val="tx1">
                        <a:lumMod val="75000"/>
                        <a:lumOff val="25000"/>
                      </a:schemeClr>
                    </a:solidFill>
                  </a:rPr>
                  <a:t>		M</a:t>
                </a:r>
                <a:r>
                  <a:rPr lang="en-US" sz="2400" b="1" baseline="-25000" dirty="0">
                    <a:solidFill>
                      <a:schemeClr val="tx1">
                        <a:lumMod val="75000"/>
                        <a:lumOff val="25000"/>
                      </a:schemeClr>
                    </a:solidFill>
                  </a:rPr>
                  <a:t>2</a:t>
                </a:r>
                <a:r>
                  <a:rPr lang="en-US" sz="2400" b="1" dirty="0">
                    <a:solidFill>
                      <a:schemeClr val="tx1">
                        <a:lumMod val="75000"/>
                        <a:lumOff val="25000"/>
                      </a:schemeClr>
                    </a:solidFill>
                  </a:rPr>
                  <a:t> </a:t>
                </a:r>
                <a14:m>
                  <m:oMath xmlns:m="http://schemas.openxmlformats.org/officeDocument/2006/math">
                    <m:r>
                      <a:rPr lang="en-US" sz="2400" b="1" i="1" smtClean="0">
                        <a:solidFill>
                          <a:schemeClr val="tx1">
                            <a:lumMod val="75000"/>
                            <a:lumOff val="25000"/>
                          </a:schemeClr>
                        </a:solidFill>
                        <a:latin typeface="Cambria Math" panose="02040503050406030204" pitchFamily="18" charset="0"/>
                      </a:rPr>
                      <m:t>← </m:t>
                    </m:r>
                  </m:oMath>
                </a14:m>
                <a:r>
                  <a:rPr lang="en-US" sz="2400" dirty="0" err="1">
                    <a:solidFill>
                      <a:schemeClr val="tx1">
                        <a:lumMod val="75000"/>
                        <a:lumOff val="25000"/>
                      </a:schemeClr>
                    </a:solidFill>
                  </a:rPr>
                  <a:t>AEAD.Dec</a:t>
                </a:r>
                <a:r>
                  <a:rPr lang="en-US" sz="2400" dirty="0">
                    <a:solidFill>
                      <a:schemeClr val="tx1">
                        <a:lumMod val="75000"/>
                        <a:lumOff val="25000"/>
                      </a:schemeClr>
                    </a:solidFill>
                  </a:rPr>
                  <a:t>(</a:t>
                </a:r>
                <a:r>
                  <a:rPr lang="en-CA" sz="2400" b="1" i="0" u="none" strike="noStrike" dirty="0">
                    <a:solidFill>
                      <a:srgbClr val="F66060"/>
                    </a:solidFill>
                    <a:effectLst/>
                  </a:rPr>
                  <a:t>K</a:t>
                </a:r>
                <a:r>
                  <a:rPr lang="en-CA" sz="2400" b="1" i="0" u="none" strike="noStrike" baseline="-25000" dirty="0">
                    <a:solidFill>
                      <a:srgbClr val="F66060"/>
                    </a:solidFill>
                    <a:effectLst/>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N</a:t>
                </a:r>
                <a:r>
                  <a:rPr lang="en-CA" sz="2400" b="1" baseline="-25000" dirty="0">
                    <a:solidFill>
                      <a:srgbClr val="F66060"/>
                    </a:solidFill>
                  </a:rPr>
                  <a:t>2</a:t>
                </a:r>
                <a:r>
                  <a:rPr lang="en-US" sz="2400" dirty="0">
                    <a:solidFill>
                      <a:schemeClr val="tx1">
                        <a:lumMod val="75000"/>
                        <a:lumOff val="25000"/>
                      </a:schemeClr>
                    </a:solidFill>
                  </a:rPr>
                  <a:t>,</a:t>
                </a:r>
                <a:r>
                  <a:rPr lang="en-CA" sz="2400" b="0" i="0" u="none" strike="noStrike" dirty="0">
                    <a:solidFill>
                      <a:srgbClr val="F66060"/>
                    </a:solidFill>
                    <a:effectLst/>
                  </a:rPr>
                  <a:t> </a:t>
                </a:r>
                <a:r>
                  <a:rPr lang="en-CA" sz="2400" b="1" i="0" u="none" strike="noStrike" dirty="0">
                    <a:solidFill>
                      <a:srgbClr val="F66060"/>
                    </a:solidFill>
                    <a:effectLst/>
                  </a:rPr>
                  <a:t>A</a:t>
                </a:r>
                <a:r>
                  <a:rPr lang="en-CA" sz="2400" b="1" baseline="-25000" dirty="0">
                    <a:solidFill>
                      <a:srgbClr val="F66060"/>
                    </a:solidFill>
                  </a:rPr>
                  <a:t>2</a:t>
                </a:r>
                <a:r>
                  <a:rPr lang="en-US" sz="2400" dirty="0">
                    <a:solidFill>
                      <a:schemeClr val="tx1">
                        <a:lumMod val="75000"/>
                        <a:lumOff val="25000"/>
                      </a:schemeClr>
                    </a:solidFill>
                  </a:rPr>
                  <a:t>,</a:t>
                </a:r>
                <a:r>
                  <a:rPr lang="en-CA" sz="2400" b="1" i="0" u="none" strike="noStrike" dirty="0">
                    <a:solidFill>
                      <a:srgbClr val="F66060"/>
                    </a:solidFill>
                    <a:effectLst/>
                  </a:rPr>
                  <a:t> C</a:t>
                </a:r>
                <a:r>
                  <a:rPr lang="en-US" sz="2400" dirty="0">
                    <a:solidFill>
                      <a:schemeClr val="tx1">
                        <a:lumMod val="75000"/>
                        <a:lumOff val="25000"/>
                      </a:schemeClr>
                    </a:solidFill>
                  </a:rPr>
                  <a:t>)</a:t>
                </a:r>
                <a:endParaRPr lang="en-US" sz="2400" dirty="0">
                  <a:solidFill>
                    <a:schemeClr val="tx1">
                      <a:lumMod val="75000"/>
                      <a:lumOff val="25000"/>
                    </a:schemeClr>
                  </a:solidFill>
                  <a:cs typeface="Calibri"/>
                </a:endParaRPr>
              </a:p>
              <a:p>
                <a:pPr>
                  <a:lnSpc>
                    <a:spcPct val="114000"/>
                  </a:lnSpc>
                </a:pPr>
                <a:r>
                  <a:rPr lang="en-US" sz="2400" dirty="0">
                    <a:solidFill>
                      <a:schemeClr val="tx1">
                        <a:lumMod val="75000"/>
                        <a:lumOff val="25000"/>
                      </a:schemeClr>
                    </a:solidFill>
                  </a:rPr>
                  <a:t>succeeds.</a:t>
                </a:r>
                <a:endParaRPr lang="en-US" sz="2400" b="1" dirty="0">
                  <a:solidFill>
                    <a:schemeClr val="tx1">
                      <a:lumMod val="75000"/>
                      <a:lumOff val="25000"/>
                    </a:schemeClr>
                  </a:solidFill>
                  <a:cs typeface="Calibri" panose="020F0502020204030204"/>
                </a:endParaRPr>
              </a:p>
            </p:txBody>
          </p:sp>
        </mc:Choice>
        <mc:Fallback xmlns="">
          <p:sp>
            <p:nvSpPr>
              <p:cNvPr id="6" name="TextBox 5">
                <a:extLst>
                  <a:ext uri="{FF2B5EF4-FFF2-40B4-BE49-F238E27FC236}">
                    <a16:creationId xmlns:a16="http://schemas.microsoft.com/office/drawing/2014/main" id="{0F824F94-2319-6AB1-1A2F-12C1774F831B}"/>
                  </a:ext>
                </a:extLst>
              </p:cNvPr>
              <p:cNvSpPr txBox="1">
                <a:spLocks noRot="1" noChangeAspect="1" noMove="1" noResize="1" noEditPoints="1" noAdjustHandles="1" noChangeArrowheads="1" noChangeShapeType="1" noTextEdit="1"/>
              </p:cNvSpPr>
              <p:nvPr/>
            </p:nvSpPr>
            <p:spPr>
              <a:xfrm>
                <a:off x="671907" y="1847110"/>
                <a:ext cx="6387920" cy="2594428"/>
              </a:xfrm>
              <a:prstGeom prst="rect">
                <a:avLst/>
              </a:prstGeom>
              <a:blipFill>
                <a:blip r:embed="rId4"/>
                <a:stretch>
                  <a:fillRect l="-1389" t="-488" b="-439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137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90B9-C9A4-489B-1523-05761266652D}"/>
              </a:ext>
            </a:extLst>
          </p:cNvPr>
          <p:cNvSpPr>
            <a:spLocks noGrp="1"/>
          </p:cNvSpPr>
          <p:nvPr>
            <p:ph type="title"/>
          </p:nvPr>
        </p:nvSpPr>
        <p:spPr/>
        <p:txBody>
          <a:bodyPr/>
          <a:lstStyle/>
          <a:p>
            <a:r>
              <a:rPr lang="en-US" dirty="0"/>
              <a:t>Commitment Attacks (Before this Paper)</a:t>
            </a:r>
            <a:endParaRPr lang="en-CA" dirty="0"/>
          </a:p>
        </p:txBody>
      </p:sp>
      <p:graphicFrame>
        <p:nvGraphicFramePr>
          <p:cNvPr id="5" name="Table 5">
            <a:extLst>
              <a:ext uri="{FF2B5EF4-FFF2-40B4-BE49-F238E27FC236}">
                <a16:creationId xmlns:a16="http://schemas.microsoft.com/office/drawing/2014/main" id="{5004CE7E-AFC8-FE9D-A77C-DBB98F927CA3}"/>
              </a:ext>
            </a:extLst>
          </p:cNvPr>
          <p:cNvGraphicFramePr>
            <a:graphicFrameLocks noGrp="1"/>
          </p:cNvGraphicFramePr>
          <p:nvPr>
            <p:ph idx="1"/>
            <p:extLst>
              <p:ext uri="{D42A27DB-BD31-4B8C-83A1-F6EECF244321}">
                <p14:modId xmlns:p14="http://schemas.microsoft.com/office/powerpoint/2010/main" val="4058644115"/>
              </p:ext>
            </p:extLst>
          </p:nvPr>
        </p:nvGraphicFramePr>
        <p:xfrm>
          <a:off x="838200" y="1825625"/>
          <a:ext cx="10515597" cy="4114800"/>
        </p:xfrm>
        <a:graphic>
          <a:graphicData uri="http://schemas.openxmlformats.org/drawingml/2006/table">
            <a:tbl>
              <a:tblPr firstRow="1" bandRow="1">
                <a:tableStyleId>{17292A2E-F333-43FB-9621-5CBBE7FDCDCB}</a:tableStyleId>
              </a:tblPr>
              <a:tblGrid>
                <a:gridCol w="3505199">
                  <a:extLst>
                    <a:ext uri="{9D8B030D-6E8A-4147-A177-3AD203B41FA5}">
                      <a16:colId xmlns:a16="http://schemas.microsoft.com/office/drawing/2014/main" val="734614732"/>
                    </a:ext>
                  </a:extLst>
                </a:gridCol>
                <a:gridCol w="3505199">
                  <a:extLst>
                    <a:ext uri="{9D8B030D-6E8A-4147-A177-3AD203B41FA5}">
                      <a16:colId xmlns:a16="http://schemas.microsoft.com/office/drawing/2014/main" val="3645535642"/>
                    </a:ext>
                  </a:extLst>
                </a:gridCol>
                <a:gridCol w="3505199">
                  <a:extLst>
                    <a:ext uri="{9D8B030D-6E8A-4147-A177-3AD203B41FA5}">
                      <a16:colId xmlns:a16="http://schemas.microsoft.com/office/drawing/2014/main" val="2470951395"/>
                    </a:ext>
                  </a:extLst>
                </a:gridCol>
              </a:tblGrid>
              <a:tr h="370840">
                <a:tc>
                  <a:txBody>
                    <a:bodyPr/>
                    <a:lstStyle/>
                    <a:p>
                      <a:r>
                        <a:rPr lang="en-US" sz="2400"/>
                        <a:t>Scheme</a:t>
                      </a:r>
                      <a:endParaRPr lang="en-CA" sz="2400"/>
                    </a:p>
                  </a:txBody>
                  <a:tcPr/>
                </a:tc>
                <a:tc>
                  <a:txBody>
                    <a:bodyPr/>
                    <a:lstStyle/>
                    <a:p>
                      <a:r>
                        <a:rPr lang="en-US" sz="2400"/>
                        <a:t>Key Committing</a:t>
                      </a:r>
                      <a:endParaRPr lang="en-CA" sz="2400"/>
                    </a:p>
                  </a:txBody>
                  <a:tcPr/>
                </a:tc>
                <a:tc>
                  <a:txBody>
                    <a:bodyPr/>
                    <a:lstStyle/>
                    <a:p>
                      <a:r>
                        <a:rPr lang="en-US" sz="2400"/>
                        <a:t>Context Committing</a:t>
                      </a:r>
                      <a:endParaRPr lang="en-CA" sz="2400"/>
                    </a:p>
                  </a:txBody>
                  <a:tcPr/>
                </a:tc>
                <a:extLst>
                  <a:ext uri="{0D108BD9-81ED-4DB2-BD59-A6C34878D82A}">
                    <a16:rowId xmlns:a16="http://schemas.microsoft.com/office/drawing/2014/main" val="3161870331"/>
                  </a:ext>
                </a:extLst>
              </a:tr>
              <a:tr h="370840">
                <a:tc>
                  <a:txBody>
                    <a:bodyPr/>
                    <a:lstStyle/>
                    <a:p>
                      <a:r>
                        <a:rPr lang="en-US" sz="2400" b="0">
                          <a:solidFill>
                            <a:schemeClr val="tx1">
                              <a:lumMod val="75000"/>
                              <a:lumOff val="25000"/>
                            </a:schemeClr>
                          </a:solidFill>
                        </a:rPr>
                        <a:t>GCM</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[GLR17, DGRW19]</a:t>
                      </a:r>
                      <a:endParaRPr lang="en-CA" sz="2400" dirty="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1141817834"/>
                  </a:ext>
                </a:extLst>
              </a:tr>
              <a:tr h="370840">
                <a:tc>
                  <a:txBody>
                    <a:bodyPr/>
                    <a:lstStyle/>
                    <a:p>
                      <a:r>
                        <a:rPr lang="en-US" sz="2400" b="0" kern="1200">
                          <a:solidFill>
                            <a:schemeClr val="tx1">
                              <a:lumMod val="75000"/>
                              <a:lumOff val="25000"/>
                            </a:schemeClr>
                          </a:solidFill>
                          <a:latin typeface="+mn-lt"/>
                          <a:ea typeface="+mn-ea"/>
                          <a:cs typeface="+mn-cs"/>
                        </a:rPr>
                        <a:t>AES-SIV</a:t>
                      </a:r>
                      <a:endParaRPr lang="en-CA" sz="2400" b="0" kern="1200">
                        <a:solidFill>
                          <a:schemeClr val="tx1">
                            <a:lumMod val="75000"/>
                            <a:lumOff val="25000"/>
                          </a:schemeClr>
                        </a:solidFill>
                        <a:latin typeface="+mn-lt"/>
                        <a:ea typeface="+mn-ea"/>
                        <a:cs typeface="+mn-cs"/>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2018696619"/>
                  </a:ext>
                </a:extLst>
              </a:tr>
              <a:tr h="370840">
                <a:tc>
                  <a:txBody>
                    <a:bodyPr/>
                    <a:lstStyle/>
                    <a:p>
                      <a:r>
                        <a:rPr lang="en-US" sz="2400" b="0">
                          <a:solidFill>
                            <a:schemeClr val="tx1">
                              <a:lumMod val="75000"/>
                              <a:lumOff val="25000"/>
                            </a:schemeClr>
                          </a:solidFill>
                        </a:rPr>
                        <a:t>CCM</a:t>
                      </a:r>
                      <a:endParaRPr lang="en-CA" sz="2400" b="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1195313516"/>
                  </a:ext>
                </a:extLst>
              </a:tr>
              <a:tr h="370840">
                <a:tc>
                  <a:txBody>
                    <a:bodyPr/>
                    <a:lstStyle/>
                    <a:p>
                      <a:r>
                        <a:rPr lang="en-US" sz="2400" b="0">
                          <a:solidFill>
                            <a:schemeClr val="tx1">
                              <a:lumMod val="75000"/>
                              <a:lumOff val="25000"/>
                            </a:schemeClr>
                          </a:solidFill>
                        </a:rPr>
                        <a:t>EAX</a:t>
                      </a: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693512750"/>
                  </a:ext>
                </a:extLst>
              </a:tr>
              <a:tr h="370840">
                <a:tc>
                  <a:txBody>
                    <a:bodyPr/>
                    <a:lstStyle/>
                    <a:p>
                      <a:r>
                        <a:rPr lang="en-US" sz="2400" b="0">
                          <a:solidFill>
                            <a:schemeClr val="tx1">
                              <a:lumMod val="75000"/>
                              <a:lumOff val="25000"/>
                            </a:schemeClr>
                          </a:solidFill>
                        </a:rPr>
                        <a:t>OCB3</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52491874"/>
                  </a:ext>
                </a:extLst>
              </a:tr>
              <a:tr h="370840">
                <a:tc>
                  <a:txBody>
                    <a:bodyPr/>
                    <a:lstStyle/>
                    <a:p>
                      <a:r>
                        <a:rPr lang="en-US" sz="2400" b="0" err="1">
                          <a:solidFill>
                            <a:schemeClr val="tx1">
                              <a:lumMod val="75000"/>
                              <a:lumOff val="25000"/>
                            </a:schemeClr>
                          </a:solidFill>
                        </a:rPr>
                        <a:t>PaddingZeros</a:t>
                      </a:r>
                      <a:endParaRPr lang="en-US"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841564402"/>
                  </a:ext>
                </a:extLst>
              </a:tr>
              <a:tr h="0">
                <a:tc>
                  <a:txBody>
                    <a:bodyPr/>
                    <a:lstStyle/>
                    <a:p>
                      <a:r>
                        <a:rPr lang="en-US" sz="2400" b="0" err="1">
                          <a:solidFill>
                            <a:schemeClr val="tx1">
                              <a:lumMod val="75000"/>
                              <a:lumOff val="25000"/>
                            </a:schemeClr>
                          </a:solidFill>
                        </a:rPr>
                        <a:t>KeyHashing</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2560549370"/>
                  </a:ext>
                </a:extLst>
              </a:tr>
              <a:tr h="0">
                <a:tc>
                  <a:txBody>
                    <a:bodyPr/>
                    <a:lstStyle/>
                    <a:p>
                      <a:r>
                        <a:rPr lang="en-US" sz="2400" b="0">
                          <a:solidFill>
                            <a:schemeClr val="tx1">
                              <a:lumMod val="75000"/>
                              <a:lumOff val="25000"/>
                            </a:schemeClr>
                          </a:solidFill>
                        </a:rPr>
                        <a:t>CAU-C1</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[BH22]</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260342621"/>
                  </a:ext>
                </a:extLst>
              </a:tr>
            </a:tbl>
          </a:graphicData>
        </a:graphic>
      </p:graphicFrame>
      <p:sp>
        <p:nvSpPr>
          <p:cNvPr id="4" name="Slide Number Placeholder 3">
            <a:extLst>
              <a:ext uri="{FF2B5EF4-FFF2-40B4-BE49-F238E27FC236}">
                <a16:creationId xmlns:a16="http://schemas.microsoft.com/office/drawing/2014/main" id="{21188516-385F-9E70-558C-E29BD16E1118}"/>
              </a:ext>
            </a:extLst>
          </p:cNvPr>
          <p:cNvSpPr>
            <a:spLocks noGrp="1"/>
          </p:cNvSpPr>
          <p:nvPr>
            <p:ph type="sldNum" sz="quarter" idx="12"/>
          </p:nvPr>
        </p:nvSpPr>
        <p:spPr/>
        <p:txBody>
          <a:bodyPr/>
          <a:lstStyle/>
          <a:p>
            <a:fld id="{6D0B039C-C501-4130-90A9-BBE01EFE398C}" type="slidenum">
              <a:rPr lang="en-CA" smtClean="0"/>
              <a:t>5</a:t>
            </a:fld>
            <a:endParaRPr lang="en-CA"/>
          </a:p>
        </p:txBody>
      </p:sp>
      <p:pic>
        <p:nvPicPr>
          <p:cNvPr id="7" name="Graphic 6" descr="Close with solid fill">
            <a:extLst>
              <a:ext uri="{FF2B5EF4-FFF2-40B4-BE49-F238E27FC236}">
                <a16:creationId xmlns:a16="http://schemas.microsoft.com/office/drawing/2014/main" id="{19A167BF-402B-CCDB-EB81-40711FDCA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2286000"/>
            <a:ext cx="457200" cy="457200"/>
          </a:xfrm>
          <a:prstGeom prst="rect">
            <a:avLst/>
          </a:prstGeom>
        </p:spPr>
      </p:pic>
      <p:pic>
        <p:nvPicPr>
          <p:cNvPr id="11" name="Graphic 10" descr="Close with solid fill">
            <a:extLst>
              <a:ext uri="{FF2B5EF4-FFF2-40B4-BE49-F238E27FC236}">
                <a16:creationId xmlns:a16="http://schemas.microsoft.com/office/drawing/2014/main" id="{ECC7F324-FF07-B271-25D5-FFA7B6FC94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4137438"/>
            <a:ext cx="457200" cy="457200"/>
          </a:xfrm>
          <a:prstGeom prst="rect">
            <a:avLst/>
          </a:prstGeom>
        </p:spPr>
      </p:pic>
      <p:pic>
        <p:nvPicPr>
          <p:cNvPr id="12" name="Graphic 11" descr="Close with solid fill">
            <a:extLst>
              <a:ext uri="{FF2B5EF4-FFF2-40B4-BE49-F238E27FC236}">
                <a16:creationId xmlns:a16="http://schemas.microsoft.com/office/drawing/2014/main" id="{0A05C2F5-0049-34C7-AE23-52BA83706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2286000"/>
            <a:ext cx="457200" cy="457200"/>
          </a:xfrm>
          <a:prstGeom prst="rect">
            <a:avLst/>
          </a:prstGeom>
        </p:spPr>
      </p:pic>
      <p:pic>
        <p:nvPicPr>
          <p:cNvPr id="16" name="Graphic 15" descr="Close with solid fill">
            <a:extLst>
              <a:ext uri="{FF2B5EF4-FFF2-40B4-BE49-F238E27FC236}">
                <a16:creationId xmlns:a16="http://schemas.microsoft.com/office/drawing/2014/main" id="{5E7C1806-4106-FDF0-CEA9-2BE86760F9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4106100"/>
            <a:ext cx="457200" cy="457200"/>
          </a:xfrm>
          <a:prstGeom prst="rect">
            <a:avLst/>
          </a:prstGeom>
        </p:spPr>
      </p:pic>
      <p:pic>
        <p:nvPicPr>
          <p:cNvPr id="21" name="Graphic 20" descr="Checkmark with solid fill">
            <a:extLst>
              <a:ext uri="{FF2B5EF4-FFF2-40B4-BE49-F238E27FC236}">
                <a16:creationId xmlns:a16="http://schemas.microsoft.com/office/drawing/2014/main" id="{234062F6-10F1-7FCD-E20C-A803745AF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500" y="4587556"/>
            <a:ext cx="457200" cy="457200"/>
          </a:xfrm>
          <a:prstGeom prst="rect">
            <a:avLst/>
          </a:prstGeom>
        </p:spPr>
      </p:pic>
      <p:pic>
        <p:nvPicPr>
          <p:cNvPr id="23" name="Graphic 22" descr="Checkmark with solid fill">
            <a:extLst>
              <a:ext uri="{FF2B5EF4-FFF2-40B4-BE49-F238E27FC236}">
                <a16:creationId xmlns:a16="http://schemas.microsoft.com/office/drawing/2014/main" id="{71AF05FD-AFB1-262D-911A-14A14609F9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499" y="5036978"/>
            <a:ext cx="457200" cy="457200"/>
          </a:xfrm>
          <a:prstGeom prst="rect">
            <a:avLst/>
          </a:prstGeom>
        </p:spPr>
      </p:pic>
      <p:pic>
        <p:nvPicPr>
          <p:cNvPr id="24" name="Graphic 23" descr="Checkmark with solid fill">
            <a:extLst>
              <a:ext uri="{FF2B5EF4-FFF2-40B4-BE49-F238E27FC236}">
                <a16:creationId xmlns:a16="http://schemas.microsoft.com/office/drawing/2014/main" id="{E9313455-D78E-2997-F9CC-222B20CD0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499" y="5513703"/>
            <a:ext cx="457200" cy="457200"/>
          </a:xfrm>
          <a:prstGeom prst="rect">
            <a:avLst/>
          </a:prstGeom>
        </p:spPr>
      </p:pic>
      <p:pic>
        <p:nvPicPr>
          <p:cNvPr id="28" name="Graphic 27" descr="Question Mark with solid fill">
            <a:extLst>
              <a:ext uri="{FF2B5EF4-FFF2-40B4-BE49-F238E27FC236}">
                <a16:creationId xmlns:a16="http://schemas.microsoft.com/office/drawing/2014/main" id="{0B1D0737-D8AA-833F-E830-7F060C32F5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499" y="2743200"/>
            <a:ext cx="457200" cy="457200"/>
          </a:xfrm>
          <a:prstGeom prst="rect">
            <a:avLst/>
          </a:prstGeom>
        </p:spPr>
      </p:pic>
      <p:pic>
        <p:nvPicPr>
          <p:cNvPr id="29" name="Graphic 28" descr="Question Mark with solid fill">
            <a:extLst>
              <a:ext uri="{FF2B5EF4-FFF2-40B4-BE49-F238E27FC236}">
                <a16:creationId xmlns:a16="http://schemas.microsoft.com/office/drawing/2014/main" id="{85011D57-84C9-2B3F-9462-03B355D87F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499" y="3208178"/>
            <a:ext cx="457200" cy="457200"/>
          </a:xfrm>
          <a:prstGeom prst="rect">
            <a:avLst/>
          </a:prstGeom>
        </p:spPr>
      </p:pic>
      <p:pic>
        <p:nvPicPr>
          <p:cNvPr id="30" name="Graphic 29" descr="Question Mark with solid fill">
            <a:extLst>
              <a:ext uri="{FF2B5EF4-FFF2-40B4-BE49-F238E27FC236}">
                <a16:creationId xmlns:a16="http://schemas.microsoft.com/office/drawing/2014/main" id="{337A707B-BEE8-55FE-CF34-8B66ED78F3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499" y="3681331"/>
            <a:ext cx="457200" cy="457200"/>
          </a:xfrm>
          <a:prstGeom prst="rect">
            <a:avLst/>
          </a:prstGeom>
        </p:spPr>
      </p:pic>
      <p:pic>
        <p:nvPicPr>
          <p:cNvPr id="31" name="Graphic 30" descr="Question Mark with solid fill">
            <a:extLst>
              <a:ext uri="{FF2B5EF4-FFF2-40B4-BE49-F238E27FC236}">
                <a16:creationId xmlns:a16="http://schemas.microsoft.com/office/drawing/2014/main" id="{8A3C595B-D7D7-1C2D-6ED0-3ACE6E63C9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8" y="2751900"/>
            <a:ext cx="457200" cy="457200"/>
          </a:xfrm>
          <a:prstGeom prst="rect">
            <a:avLst/>
          </a:prstGeom>
        </p:spPr>
      </p:pic>
      <p:pic>
        <p:nvPicPr>
          <p:cNvPr id="32" name="Graphic 31" descr="Question Mark with solid fill">
            <a:extLst>
              <a:ext uri="{FF2B5EF4-FFF2-40B4-BE49-F238E27FC236}">
                <a16:creationId xmlns:a16="http://schemas.microsoft.com/office/drawing/2014/main" id="{CD2FE0A8-DF5B-9187-5B4E-FB802311DB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8" y="3208178"/>
            <a:ext cx="457200" cy="457200"/>
          </a:xfrm>
          <a:prstGeom prst="rect">
            <a:avLst/>
          </a:prstGeom>
        </p:spPr>
      </p:pic>
      <p:pic>
        <p:nvPicPr>
          <p:cNvPr id="33" name="Graphic 32" descr="Question Mark with solid fill">
            <a:extLst>
              <a:ext uri="{FF2B5EF4-FFF2-40B4-BE49-F238E27FC236}">
                <a16:creationId xmlns:a16="http://schemas.microsoft.com/office/drawing/2014/main" id="{7F602A31-E5AA-D08B-F186-0635A671F0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7172" y="3667589"/>
            <a:ext cx="457200" cy="457200"/>
          </a:xfrm>
          <a:prstGeom prst="rect">
            <a:avLst/>
          </a:prstGeom>
        </p:spPr>
      </p:pic>
      <p:pic>
        <p:nvPicPr>
          <p:cNvPr id="34" name="Graphic 33" descr="Question Mark with solid fill">
            <a:extLst>
              <a:ext uri="{FF2B5EF4-FFF2-40B4-BE49-F238E27FC236}">
                <a16:creationId xmlns:a16="http://schemas.microsoft.com/office/drawing/2014/main" id="{7A95C4A5-D070-5866-87B5-BE89168852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7" y="4579778"/>
            <a:ext cx="457200" cy="457200"/>
          </a:xfrm>
          <a:prstGeom prst="rect">
            <a:avLst/>
          </a:prstGeom>
        </p:spPr>
      </p:pic>
      <p:pic>
        <p:nvPicPr>
          <p:cNvPr id="35" name="Graphic 34" descr="Question Mark with solid fill">
            <a:extLst>
              <a:ext uri="{FF2B5EF4-FFF2-40B4-BE49-F238E27FC236}">
                <a16:creationId xmlns:a16="http://schemas.microsoft.com/office/drawing/2014/main" id="{9065289B-11A8-03C3-6BD0-C3AA8C711C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7172" y="5053456"/>
            <a:ext cx="457200" cy="457200"/>
          </a:xfrm>
          <a:prstGeom prst="rect">
            <a:avLst/>
          </a:prstGeom>
        </p:spPr>
      </p:pic>
      <p:pic>
        <p:nvPicPr>
          <p:cNvPr id="36" name="Graphic 35" descr="Question Mark with solid fill">
            <a:extLst>
              <a:ext uri="{FF2B5EF4-FFF2-40B4-BE49-F238E27FC236}">
                <a16:creationId xmlns:a16="http://schemas.microsoft.com/office/drawing/2014/main" id="{A1C8E2C3-0333-FA7D-96E6-72233D6009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7" y="5498464"/>
            <a:ext cx="457200" cy="457200"/>
          </a:xfrm>
          <a:prstGeom prst="rect">
            <a:avLst/>
          </a:prstGeom>
        </p:spPr>
      </p:pic>
      <p:sp>
        <p:nvSpPr>
          <p:cNvPr id="39" name="Rectangle 38">
            <a:extLst>
              <a:ext uri="{FF2B5EF4-FFF2-40B4-BE49-F238E27FC236}">
                <a16:creationId xmlns:a16="http://schemas.microsoft.com/office/drawing/2014/main" id="{397ED3B7-47B8-5DEE-F700-0724B1992F26}"/>
              </a:ext>
            </a:extLst>
          </p:cNvPr>
          <p:cNvSpPr/>
          <p:nvPr/>
        </p:nvSpPr>
        <p:spPr>
          <a:xfrm>
            <a:off x="4381499" y="2759153"/>
            <a:ext cx="6972298"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0031B60-6C01-9F61-29B7-791BE1020656}"/>
              </a:ext>
            </a:extLst>
          </p:cNvPr>
          <p:cNvSpPr/>
          <p:nvPr/>
        </p:nvSpPr>
        <p:spPr>
          <a:xfrm>
            <a:off x="7867647" y="4562921"/>
            <a:ext cx="3486150"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520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E129AF-6DDD-01FC-B2B1-3BE198E60507}"/>
              </a:ext>
            </a:extLst>
          </p:cNvPr>
          <p:cNvSpPr>
            <a:spLocks noGrp="1"/>
          </p:cNvSpPr>
          <p:nvPr>
            <p:ph type="sldNum" sz="quarter" idx="12"/>
          </p:nvPr>
        </p:nvSpPr>
        <p:spPr/>
        <p:txBody>
          <a:bodyPr/>
          <a:lstStyle/>
          <a:p>
            <a:fld id="{6D0B039C-C501-4130-90A9-BBE01EFE398C}" type="slidenum">
              <a:rPr lang="en-CA" smtClean="0"/>
              <a:t>6</a:t>
            </a:fld>
            <a:endParaRPr lang="en-CA"/>
          </a:p>
        </p:txBody>
      </p:sp>
      <p:pic>
        <p:nvPicPr>
          <p:cNvPr id="6" name="Picture 6">
            <a:extLst>
              <a:ext uri="{FF2B5EF4-FFF2-40B4-BE49-F238E27FC236}">
                <a16:creationId xmlns:a16="http://schemas.microsoft.com/office/drawing/2014/main" id="{4CFF47CA-0C5A-6ADD-5EC5-BED9A8051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872" y="600644"/>
            <a:ext cx="5029200" cy="5656713"/>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EC70E2CC-6954-C46D-B14D-6E1894973994}"/>
              </a:ext>
            </a:extLst>
          </p:cNvPr>
          <p:cNvPicPr>
            <a:picLocks noChangeAspect="1"/>
          </p:cNvPicPr>
          <p:nvPr/>
        </p:nvPicPr>
        <p:blipFill rotWithShape="1">
          <a:blip r:embed="rId4"/>
          <a:srcRect b="5484"/>
          <a:stretch/>
        </p:blipFill>
        <p:spPr>
          <a:xfrm>
            <a:off x="6327929" y="474249"/>
            <a:ext cx="5029200" cy="5909502"/>
          </a:xfrm>
          <a:prstGeom prst="rect">
            <a:avLst/>
          </a:prstGeom>
          <a:solidFill>
            <a:srgbClr val="FFFFFF">
              <a:shade val="85000"/>
            </a:srgbClr>
          </a:solidFill>
          <a:ln w="12700" cap="sq">
            <a:solidFill>
              <a:schemeClr val="tx1">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6800574D-8B6D-1AFF-5385-A61F02B910EB}"/>
              </a:ext>
            </a:extLst>
          </p:cNvPr>
          <p:cNvSpPr/>
          <p:nvPr/>
        </p:nvSpPr>
        <p:spPr>
          <a:xfrm>
            <a:off x="661276" y="591686"/>
            <a:ext cx="5029200" cy="47691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6512B7-7298-FEC8-0BD7-46B2B5C4C51E}"/>
              </a:ext>
            </a:extLst>
          </p:cNvPr>
          <p:cNvSpPr/>
          <p:nvPr/>
        </p:nvSpPr>
        <p:spPr>
          <a:xfrm>
            <a:off x="6813550" y="3077345"/>
            <a:ext cx="2147570" cy="476913"/>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07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90B9-C9A4-489B-1523-05761266652D}"/>
              </a:ext>
            </a:extLst>
          </p:cNvPr>
          <p:cNvSpPr>
            <a:spLocks noGrp="1"/>
          </p:cNvSpPr>
          <p:nvPr>
            <p:ph type="title"/>
          </p:nvPr>
        </p:nvSpPr>
        <p:spPr/>
        <p:txBody>
          <a:bodyPr/>
          <a:lstStyle/>
          <a:p>
            <a:r>
              <a:rPr lang="en-US"/>
              <a:t>Commitment Attacks (After this Paper)</a:t>
            </a:r>
            <a:endParaRPr lang="en-CA"/>
          </a:p>
        </p:txBody>
      </p:sp>
      <p:graphicFrame>
        <p:nvGraphicFramePr>
          <p:cNvPr id="5" name="Table 5">
            <a:extLst>
              <a:ext uri="{FF2B5EF4-FFF2-40B4-BE49-F238E27FC236}">
                <a16:creationId xmlns:a16="http://schemas.microsoft.com/office/drawing/2014/main" id="{5004CE7E-AFC8-FE9D-A77C-DBB98F927CA3}"/>
              </a:ext>
            </a:extLst>
          </p:cNvPr>
          <p:cNvGraphicFramePr>
            <a:graphicFrameLocks noGrp="1"/>
          </p:cNvGraphicFramePr>
          <p:nvPr>
            <p:ph idx="1"/>
          </p:nvPr>
        </p:nvGraphicFramePr>
        <p:xfrm>
          <a:off x="838200" y="1825625"/>
          <a:ext cx="10515597" cy="4114800"/>
        </p:xfrm>
        <a:graphic>
          <a:graphicData uri="http://schemas.openxmlformats.org/drawingml/2006/table">
            <a:tbl>
              <a:tblPr firstRow="1" bandRow="1">
                <a:tableStyleId>{17292A2E-F333-43FB-9621-5CBBE7FDCDCB}</a:tableStyleId>
              </a:tblPr>
              <a:tblGrid>
                <a:gridCol w="3505199">
                  <a:extLst>
                    <a:ext uri="{9D8B030D-6E8A-4147-A177-3AD203B41FA5}">
                      <a16:colId xmlns:a16="http://schemas.microsoft.com/office/drawing/2014/main" val="734614732"/>
                    </a:ext>
                  </a:extLst>
                </a:gridCol>
                <a:gridCol w="3505199">
                  <a:extLst>
                    <a:ext uri="{9D8B030D-6E8A-4147-A177-3AD203B41FA5}">
                      <a16:colId xmlns:a16="http://schemas.microsoft.com/office/drawing/2014/main" val="3645535642"/>
                    </a:ext>
                  </a:extLst>
                </a:gridCol>
                <a:gridCol w="3505199">
                  <a:extLst>
                    <a:ext uri="{9D8B030D-6E8A-4147-A177-3AD203B41FA5}">
                      <a16:colId xmlns:a16="http://schemas.microsoft.com/office/drawing/2014/main" val="2470951395"/>
                    </a:ext>
                  </a:extLst>
                </a:gridCol>
              </a:tblGrid>
              <a:tr h="370840">
                <a:tc>
                  <a:txBody>
                    <a:bodyPr/>
                    <a:lstStyle/>
                    <a:p>
                      <a:r>
                        <a:rPr lang="en-US" sz="2400"/>
                        <a:t>Scheme</a:t>
                      </a:r>
                      <a:endParaRPr lang="en-CA" sz="2400"/>
                    </a:p>
                  </a:txBody>
                  <a:tcPr/>
                </a:tc>
                <a:tc>
                  <a:txBody>
                    <a:bodyPr/>
                    <a:lstStyle/>
                    <a:p>
                      <a:r>
                        <a:rPr lang="en-US" sz="2400"/>
                        <a:t>Key Committing</a:t>
                      </a:r>
                      <a:endParaRPr lang="en-CA" sz="2400"/>
                    </a:p>
                  </a:txBody>
                  <a:tcPr/>
                </a:tc>
                <a:tc>
                  <a:txBody>
                    <a:bodyPr/>
                    <a:lstStyle/>
                    <a:p>
                      <a:r>
                        <a:rPr lang="en-US" sz="2400"/>
                        <a:t>Context Committing</a:t>
                      </a:r>
                      <a:endParaRPr lang="en-CA" sz="2400"/>
                    </a:p>
                  </a:txBody>
                  <a:tcPr/>
                </a:tc>
                <a:extLst>
                  <a:ext uri="{0D108BD9-81ED-4DB2-BD59-A6C34878D82A}">
                    <a16:rowId xmlns:a16="http://schemas.microsoft.com/office/drawing/2014/main" val="3161870331"/>
                  </a:ext>
                </a:extLst>
              </a:tr>
              <a:tr h="370840">
                <a:tc>
                  <a:txBody>
                    <a:bodyPr/>
                    <a:lstStyle/>
                    <a:p>
                      <a:r>
                        <a:rPr lang="en-US" sz="2400" b="0">
                          <a:solidFill>
                            <a:schemeClr val="tx1">
                              <a:lumMod val="75000"/>
                              <a:lumOff val="25000"/>
                            </a:schemeClr>
                          </a:solidFill>
                        </a:rPr>
                        <a:t>GCM</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[GLR17, DGRW19]</a:t>
                      </a:r>
                      <a:endParaRPr lang="en-CA" sz="2400" dirty="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1141817834"/>
                  </a:ext>
                </a:extLst>
              </a:tr>
              <a:tr h="370840">
                <a:tc>
                  <a:txBody>
                    <a:bodyPr/>
                    <a:lstStyle/>
                    <a:p>
                      <a:r>
                        <a:rPr lang="en-US" sz="2400" b="0" kern="1200">
                          <a:solidFill>
                            <a:schemeClr val="tx1">
                              <a:lumMod val="75000"/>
                              <a:lumOff val="25000"/>
                            </a:schemeClr>
                          </a:solidFill>
                          <a:latin typeface="+mn-lt"/>
                          <a:ea typeface="+mn-ea"/>
                          <a:cs typeface="+mn-cs"/>
                        </a:rPr>
                        <a:t>AES-SIV</a:t>
                      </a:r>
                      <a:endParaRPr lang="en-CA" sz="2400" b="0" kern="1200">
                        <a:solidFill>
                          <a:schemeClr val="tx1">
                            <a:lumMod val="75000"/>
                            <a:lumOff val="25000"/>
                          </a:schemeClr>
                        </a:solidFill>
                        <a:latin typeface="+mn-lt"/>
                        <a:ea typeface="+mn-ea"/>
                        <a:cs typeface="+mn-cs"/>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2018696619"/>
                  </a:ext>
                </a:extLst>
              </a:tr>
              <a:tr h="370840">
                <a:tc>
                  <a:txBody>
                    <a:bodyPr/>
                    <a:lstStyle/>
                    <a:p>
                      <a:r>
                        <a:rPr lang="en-US" sz="2400" b="0">
                          <a:solidFill>
                            <a:schemeClr val="tx1">
                              <a:lumMod val="75000"/>
                              <a:lumOff val="25000"/>
                            </a:schemeClr>
                          </a:solidFill>
                        </a:rPr>
                        <a:t>CCM</a:t>
                      </a:r>
                      <a:endParaRPr lang="en-CA" sz="2400" b="0">
                        <a:solidFill>
                          <a:schemeClr val="tx1">
                            <a:lumMod val="75000"/>
                            <a:lumOff val="25000"/>
                          </a:schemeClr>
                        </a:solidFill>
                      </a:endParaRP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1195313516"/>
                  </a:ext>
                </a:extLst>
              </a:tr>
              <a:tr h="370840">
                <a:tc>
                  <a:txBody>
                    <a:bodyPr/>
                    <a:lstStyle/>
                    <a:p>
                      <a:r>
                        <a:rPr lang="en-US" sz="2400" b="0">
                          <a:solidFill>
                            <a:schemeClr val="tx1">
                              <a:lumMod val="75000"/>
                              <a:lumOff val="25000"/>
                            </a:schemeClr>
                          </a:solidFill>
                        </a:rPr>
                        <a:t>EAX</a:t>
                      </a:r>
                    </a:p>
                  </a:txBody>
                  <a:tcPr/>
                </a:tc>
                <a:tc>
                  <a:txBody>
                    <a:bodyPr/>
                    <a:lstStyle/>
                    <a:p>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b="1"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txBody>
                  <a:tcPr/>
                </a:tc>
                <a:extLst>
                  <a:ext uri="{0D108BD9-81ED-4DB2-BD59-A6C34878D82A}">
                    <a16:rowId xmlns:a16="http://schemas.microsoft.com/office/drawing/2014/main" val="693512750"/>
                  </a:ext>
                </a:extLst>
              </a:tr>
              <a:tr h="370840">
                <a:tc>
                  <a:txBody>
                    <a:bodyPr/>
                    <a:lstStyle/>
                    <a:p>
                      <a:r>
                        <a:rPr lang="en-US" sz="2400" b="0">
                          <a:solidFill>
                            <a:schemeClr val="tx1">
                              <a:lumMod val="75000"/>
                              <a:lumOff val="25000"/>
                            </a:schemeClr>
                          </a:solidFill>
                        </a:rPr>
                        <a:t>OCB3</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latin typeface="Noto Color Emoji SVG" pitchFamily="49" charset="0"/>
                          <a:ea typeface="Noto Color Emoji SVG" pitchFamily="49" charset="0"/>
                        </a:rPr>
                        <a:t> </a:t>
                      </a:r>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lang="en-CA" sz="2400" dirty="0">
                        <a:solidFill>
                          <a:schemeClr val="tx1">
                            <a:lumMod val="75000"/>
                            <a:lumOff val="25000"/>
                          </a:schemeClr>
                        </a:solidFill>
                      </a:endParaRPr>
                    </a:p>
                  </a:txBody>
                  <a:tcPr/>
                </a:tc>
                <a:extLst>
                  <a:ext uri="{0D108BD9-81ED-4DB2-BD59-A6C34878D82A}">
                    <a16:rowId xmlns:a16="http://schemas.microsoft.com/office/drawing/2014/main" val="52491874"/>
                  </a:ext>
                </a:extLst>
              </a:tr>
              <a:tr h="370840">
                <a:tc>
                  <a:txBody>
                    <a:bodyPr/>
                    <a:lstStyle/>
                    <a:p>
                      <a:r>
                        <a:rPr lang="en-US" sz="2400" b="0" err="1">
                          <a:solidFill>
                            <a:schemeClr val="tx1">
                              <a:lumMod val="75000"/>
                              <a:lumOff val="25000"/>
                            </a:schemeClr>
                          </a:solidFill>
                        </a:rPr>
                        <a:t>PaddingZeros</a:t>
                      </a:r>
                      <a:endParaRPr lang="en-US"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841564402"/>
                  </a:ext>
                </a:extLst>
              </a:tr>
              <a:tr h="0">
                <a:tc>
                  <a:txBody>
                    <a:bodyPr/>
                    <a:lstStyle/>
                    <a:p>
                      <a:r>
                        <a:rPr lang="en-US" sz="2400" b="0" err="1">
                          <a:solidFill>
                            <a:schemeClr val="tx1">
                              <a:lumMod val="75000"/>
                              <a:lumOff val="25000"/>
                            </a:schemeClr>
                          </a:solidFill>
                        </a:rPr>
                        <a:t>KeyHashing</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[ADGKLS20]</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2560549370"/>
                  </a:ext>
                </a:extLst>
              </a:tr>
              <a:tr h="0">
                <a:tc>
                  <a:txBody>
                    <a:bodyPr/>
                    <a:lstStyle/>
                    <a:p>
                      <a:r>
                        <a:rPr lang="en-US" sz="2400" b="0">
                          <a:solidFill>
                            <a:schemeClr val="tx1">
                              <a:lumMod val="75000"/>
                              <a:lumOff val="25000"/>
                            </a:schemeClr>
                          </a:solidFill>
                        </a:rPr>
                        <a:t>CAU-C1</a:t>
                      </a:r>
                      <a:endParaRPr lang="en-CA" sz="2400" b="0">
                        <a:solidFill>
                          <a:schemeClr val="tx1">
                            <a:lumMod val="75000"/>
                            <a:lumOff val="25000"/>
                          </a:schemeClr>
                        </a:solidFill>
                      </a:endParaRPr>
                    </a:p>
                  </a:txBody>
                  <a:tcPr/>
                </a:tc>
                <a:tc>
                  <a:txBody>
                    <a:bodyPr/>
                    <a:lstStyle/>
                    <a:p>
                      <a:r>
                        <a:rPr lang="en-US" sz="2400" dirty="0">
                          <a:solidFill>
                            <a:schemeClr val="tx1">
                              <a:lumMod val="75000"/>
                              <a:lumOff val="25000"/>
                            </a:schemeClr>
                          </a:solidFill>
                        </a:rPr>
                        <a:t>      [BH22]</a:t>
                      </a:r>
                      <a:endParaRPr lang="en-CA" sz="2400" dirty="0">
                        <a:solidFill>
                          <a:schemeClr val="tx1">
                            <a:lumMod val="75000"/>
                            <a:lumOff val="2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a:t>
                      </a:r>
                      <a:endParaRPr kumimoji="0" lang="en-CA"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endParaRPr>
                    </a:p>
                  </a:txBody>
                  <a:tcPr/>
                </a:tc>
                <a:extLst>
                  <a:ext uri="{0D108BD9-81ED-4DB2-BD59-A6C34878D82A}">
                    <a16:rowId xmlns:a16="http://schemas.microsoft.com/office/drawing/2014/main" val="3260342621"/>
                  </a:ext>
                </a:extLst>
              </a:tr>
            </a:tbl>
          </a:graphicData>
        </a:graphic>
      </p:graphicFrame>
      <p:sp>
        <p:nvSpPr>
          <p:cNvPr id="4" name="Slide Number Placeholder 3">
            <a:extLst>
              <a:ext uri="{FF2B5EF4-FFF2-40B4-BE49-F238E27FC236}">
                <a16:creationId xmlns:a16="http://schemas.microsoft.com/office/drawing/2014/main" id="{21188516-385F-9E70-558C-E29BD16E1118}"/>
              </a:ext>
            </a:extLst>
          </p:cNvPr>
          <p:cNvSpPr>
            <a:spLocks noGrp="1"/>
          </p:cNvSpPr>
          <p:nvPr>
            <p:ph type="sldNum" sz="quarter" idx="12"/>
          </p:nvPr>
        </p:nvSpPr>
        <p:spPr/>
        <p:txBody>
          <a:bodyPr/>
          <a:lstStyle/>
          <a:p>
            <a:fld id="{6D0B039C-C501-4130-90A9-BBE01EFE398C}" type="slidenum">
              <a:rPr lang="en-CA" smtClean="0"/>
              <a:t>7</a:t>
            </a:fld>
            <a:endParaRPr lang="en-CA"/>
          </a:p>
        </p:txBody>
      </p:sp>
      <p:pic>
        <p:nvPicPr>
          <p:cNvPr id="7" name="Graphic 6" descr="Close with solid fill">
            <a:extLst>
              <a:ext uri="{FF2B5EF4-FFF2-40B4-BE49-F238E27FC236}">
                <a16:creationId xmlns:a16="http://schemas.microsoft.com/office/drawing/2014/main" id="{19A167BF-402B-CCDB-EB81-40711FDCA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2286000"/>
            <a:ext cx="457200" cy="457200"/>
          </a:xfrm>
          <a:prstGeom prst="rect">
            <a:avLst/>
          </a:prstGeom>
        </p:spPr>
      </p:pic>
      <p:pic>
        <p:nvPicPr>
          <p:cNvPr id="8" name="Graphic 7" descr="Close with solid fill">
            <a:extLst>
              <a:ext uri="{FF2B5EF4-FFF2-40B4-BE49-F238E27FC236}">
                <a16:creationId xmlns:a16="http://schemas.microsoft.com/office/drawing/2014/main" id="{FCB0F61B-3690-418A-E3A0-02B8EF4BA1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2746375"/>
            <a:ext cx="457200" cy="457200"/>
          </a:xfrm>
          <a:prstGeom prst="rect">
            <a:avLst/>
          </a:prstGeom>
        </p:spPr>
      </p:pic>
      <p:pic>
        <p:nvPicPr>
          <p:cNvPr id="9" name="Graphic 8" descr="Close with solid fill">
            <a:extLst>
              <a:ext uri="{FF2B5EF4-FFF2-40B4-BE49-F238E27FC236}">
                <a16:creationId xmlns:a16="http://schemas.microsoft.com/office/drawing/2014/main" id="{275AE033-3D29-5B57-7A77-8CDBF4AE1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3211513"/>
            <a:ext cx="457200" cy="457200"/>
          </a:xfrm>
          <a:prstGeom prst="rect">
            <a:avLst/>
          </a:prstGeom>
        </p:spPr>
      </p:pic>
      <p:pic>
        <p:nvPicPr>
          <p:cNvPr id="10" name="Graphic 9" descr="Close with solid fill">
            <a:extLst>
              <a:ext uri="{FF2B5EF4-FFF2-40B4-BE49-F238E27FC236}">
                <a16:creationId xmlns:a16="http://schemas.microsoft.com/office/drawing/2014/main" id="{AEC1594B-283E-937D-FB34-B6B36CBCD6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3653631"/>
            <a:ext cx="457200" cy="457200"/>
          </a:xfrm>
          <a:prstGeom prst="rect">
            <a:avLst/>
          </a:prstGeom>
        </p:spPr>
      </p:pic>
      <p:pic>
        <p:nvPicPr>
          <p:cNvPr id="11" name="Graphic 10" descr="Close with solid fill">
            <a:extLst>
              <a:ext uri="{FF2B5EF4-FFF2-40B4-BE49-F238E27FC236}">
                <a16:creationId xmlns:a16="http://schemas.microsoft.com/office/drawing/2014/main" id="{ECC7F324-FF07-B271-25D5-FFA7B6FC94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1500" y="4137438"/>
            <a:ext cx="457200" cy="457200"/>
          </a:xfrm>
          <a:prstGeom prst="rect">
            <a:avLst/>
          </a:prstGeom>
        </p:spPr>
      </p:pic>
      <p:pic>
        <p:nvPicPr>
          <p:cNvPr id="12" name="Graphic 11" descr="Close with solid fill">
            <a:extLst>
              <a:ext uri="{FF2B5EF4-FFF2-40B4-BE49-F238E27FC236}">
                <a16:creationId xmlns:a16="http://schemas.microsoft.com/office/drawing/2014/main" id="{0A05C2F5-0049-34C7-AE23-52BA83706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2286000"/>
            <a:ext cx="457200" cy="457200"/>
          </a:xfrm>
          <a:prstGeom prst="rect">
            <a:avLst/>
          </a:prstGeom>
        </p:spPr>
      </p:pic>
      <p:pic>
        <p:nvPicPr>
          <p:cNvPr id="13" name="Graphic 12" descr="Close with solid fill">
            <a:extLst>
              <a:ext uri="{FF2B5EF4-FFF2-40B4-BE49-F238E27FC236}">
                <a16:creationId xmlns:a16="http://schemas.microsoft.com/office/drawing/2014/main" id="{CA3621D8-CC7E-F4EA-4DCF-219B491910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2741644"/>
            <a:ext cx="457200" cy="457200"/>
          </a:xfrm>
          <a:prstGeom prst="rect">
            <a:avLst/>
          </a:prstGeom>
        </p:spPr>
      </p:pic>
      <p:pic>
        <p:nvPicPr>
          <p:cNvPr id="14" name="Graphic 13" descr="Close with solid fill">
            <a:extLst>
              <a:ext uri="{FF2B5EF4-FFF2-40B4-BE49-F238E27FC236}">
                <a16:creationId xmlns:a16="http://schemas.microsoft.com/office/drawing/2014/main" id="{6C3F0C33-0191-2BBF-5454-E1D973B39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3211513"/>
            <a:ext cx="457200" cy="457200"/>
          </a:xfrm>
          <a:prstGeom prst="rect">
            <a:avLst/>
          </a:prstGeom>
        </p:spPr>
      </p:pic>
      <p:pic>
        <p:nvPicPr>
          <p:cNvPr id="15" name="Graphic 14" descr="Close with solid fill">
            <a:extLst>
              <a:ext uri="{FF2B5EF4-FFF2-40B4-BE49-F238E27FC236}">
                <a16:creationId xmlns:a16="http://schemas.microsoft.com/office/drawing/2014/main" id="{1EF3677D-99B6-9A10-8DDD-318AB0E6C8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3648900"/>
            <a:ext cx="457200" cy="457200"/>
          </a:xfrm>
          <a:prstGeom prst="rect">
            <a:avLst/>
          </a:prstGeom>
        </p:spPr>
      </p:pic>
      <p:pic>
        <p:nvPicPr>
          <p:cNvPr id="16" name="Graphic 15" descr="Close with solid fill">
            <a:extLst>
              <a:ext uri="{FF2B5EF4-FFF2-40B4-BE49-F238E27FC236}">
                <a16:creationId xmlns:a16="http://schemas.microsoft.com/office/drawing/2014/main" id="{5E7C1806-4106-FDF0-CEA9-2BE86760F9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4106100"/>
            <a:ext cx="457200" cy="457200"/>
          </a:xfrm>
          <a:prstGeom prst="rect">
            <a:avLst/>
          </a:prstGeom>
        </p:spPr>
      </p:pic>
      <p:pic>
        <p:nvPicPr>
          <p:cNvPr id="17" name="Graphic 16" descr="Close with solid fill">
            <a:extLst>
              <a:ext uri="{FF2B5EF4-FFF2-40B4-BE49-F238E27FC236}">
                <a16:creationId xmlns:a16="http://schemas.microsoft.com/office/drawing/2014/main" id="{039ED703-DDAE-B132-5BAA-1085396735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4590731"/>
            <a:ext cx="457200" cy="457200"/>
          </a:xfrm>
          <a:prstGeom prst="rect">
            <a:avLst/>
          </a:prstGeom>
        </p:spPr>
      </p:pic>
      <p:pic>
        <p:nvPicPr>
          <p:cNvPr id="18" name="Graphic 17" descr="Close with solid fill">
            <a:extLst>
              <a:ext uri="{FF2B5EF4-FFF2-40B4-BE49-F238E27FC236}">
                <a16:creationId xmlns:a16="http://schemas.microsoft.com/office/drawing/2014/main" id="{D1C4A091-5C73-0F05-3977-A84656F272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5047931"/>
            <a:ext cx="457200" cy="457200"/>
          </a:xfrm>
          <a:prstGeom prst="rect">
            <a:avLst/>
          </a:prstGeom>
        </p:spPr>
      </p:pic>
      <p:pic>
        <p:nvPicPr>
          <p:cNvPr id="19" name="Graphic 18" descr="Close with solid fill">
            <a:extLst>
              <a:ext uri="{FF2B5EF4-FFF2-40B4-BE49-F238E27FC236}">
                <a16:creationId xmlns:a16="http://schemas.microsoft.com/office/drawing/2014/main" id="{36B313DB-C6E7-121A-A29F-E790C96EF3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7648" y="5494178"/>
            <a:ext cx="457200" cy="457200"/>
          </a:xfrm>
          <a:prstGeom prst="rect">
            <a:avLst/>
          </a:prstGeom>
        </p:spPr>
      </p:pic>
      <p:pic>
        <p:nvPicPr>
          <p:cNvPr id="21" name="Graphic 20" descr="Checkmark with solid fill">
            <a:extLst>
              <a:ext uri="{FF2B5EF4-FFF2-40B4-BE49-F238E27FC236}">
                <a16:creationId xmlns:a16="http://schemas.microsoft.com/office/drawing/2014/main" id="{234062F6-10F1-7FCD-E20C-A803745AF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500" y="4587556"/>
            <a:ext cx="457200" cy="457200"/>
          </a:xfrm>
          <a:prstGeom prst="rect">
            <a:avLst/>
          </a:prstGeom>
        </p:spPr>
      </p:pic>
      <p:pic>
        <p:nvPicPr>
          <p:cNvPr id="23" name="Graphic 22" descr="Checkmark with solid fill">
            <a:extLst>
              <a:ext uri="{FF2B5EF4-FFF2-40B4-BE49-F238E27FC236}">
                <a16:creationId xmlns:a16="http://schemas.microsoft.com/office/drawing/2014/main" id="{71AF05FD-AFB1-262D-911A-14A14609F9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499" y="5036978"/>
            <a:ext cx="457200" cy="457200"/>
          </a:xfrm>
          <a:prstGeom prst="rect">
            <a:avLst/>
          </a:prstGeom>
        </p:spPr>
      </p:pic>
      <p:pic>
        <p:nvPicPr>
          <p:cNvPr id="24" name="Graphic 23" descr="Checkmark with solid fill">
            <a:extLst>
              <a:ext uri="{FF2B5EF4-FFF2-40B4-BE49-F238E27FC236}">
                <a16:creationId xmlns:a16="http://schemas.microsoft.com/office/drawing/2014/main" id="{E9313455-D78E-2997-F9CC-222B20CD0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1499" y="5513703"/>
            <a:ext cx="457200" cy="457200"/>
          </a:xfrm>
          <a:prstGeom prst="rect">
            <a:avLst/>
          </a:prstGeom>
        </p:spPr>
      </p:pic>
      <p:sp>
        <p:nvSpPr>
          <p:cNvPr id="26" name="TextBox 25">
            <a:extLst>
              <a:ext uri="{FF2B5EF4-FFF2-40B4-BE49-F238E27FC236}">
                <a16:creationId xmlns:a16="http://schemas.microsoft.com/office/drawing/2014/main" id="{5201E6FE-EACE-5CF6-4FAA-6533D3D93750}"/>
              </a:ext>
            </a:extLst>
          </p:cNvPr>
          <p:cNvSpPr txBox="1"/>
          <p:nvPr/>
        </p:nvSpPr>
        <p:spPr>
          <a:xfrm>
            <a:off x="838200" y="6182188"/>
            <a:ext cx="6100762"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lumMod val="75000"/>
                    <a:lumOff val="25000"/>
                  </a:prstClr>
                </a:solidFill>
                <a:effectLst/>
                <a:uLnTx/>
                <a:uFillTx/>
                <a:latin typeface="Noto Color Emoji SVG" pitchFamily="49" charset="0"/>
                <a:ea typeface="Noto Color Emoji SVG" pitchFamily="49" charset="0"/>
                <a:cs typeface="+mn-cs"/>
              </a:rPr>
              <a:t>✨ = </a:t>
            </a:r>
            <a:r>
              <a:rPr lang="en-US" sz="2400" b="1" dirty="0">
                <a:solidFill>
                  <a:schemeClr val="tx1">
                    <a:lumMod val="75000"/>
                    <a:lumOff val="25000"/>
                  </a:schemeClr>
                </a:solidFill>
              </a:rPr>
              <a:t>new result</a:t>
            </a:r>
          </a:p>
        </p:txBody>
      </p:sp>
      <p:sp>
        <p:nvSpPr>
          <p:cNvPr id="3" name="Rectangle 2">
            <a:extLst>
              <a:ext uri="{FF2B5EF4-FFF2-40B4-BE49-F238E27FC236}">
                <a16:creationId xmlns:a16="http://schemas.microsoft.com/office/drawing/2014/main" id="{DE2B9C5F-1DE0-FAC4-3821-25B65D5EE974}"/>
              </a:ext>
            </a:extLst>
          </p:cNvPr>
          <p:cNvSpPr/>
          <p:nvPr/>
        </p:nvSpPr>
        <p:spPr>
          <a:xfrm>
            <a:off x="4381499" y="2759153"/>
            <a:ext cx="6972298"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FD4ECFD-B239-7845-F0B6-C2EB967F00B2}"/>
              </a:ext>
            </a:extLst>
          </p:cNvPr>
          <p:cNvSpPr/>
          <p:nvPr/>
        </p:nvSpPr>
        <p:spPr>
          <a:xfrm>
            <a:off x="7867647" y="4562921"/>
            <a:ext cx="3486150" cy="1358760"/>
          </a:xfrm>
          <a:prstGeom prst="rect">
            <a:avLst/>
          </a:prstGeom>
          <a:solidFill>
            <a:srgbClr val="D3CBB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366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extLst>
              <p:ext uri="{D42A27DB-BD31-4B8C-83A1-F6EECF244321}">
                <p14:modId xmlns:p14="http://schemas.microsoft.com/office/powerpoint/2010/main" val="1717840253"/>
              </p:ext>
            </p:extLst>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8</a:t>
            </a:fld>
            <a:endParaRPr lang="en-CA"/>
          </a:p>
        </p:txBody>
      </p:sp>
    </p:spTree>
    <p:extLst>
      <p:ext uri="{BB962C8B-B14F-4D97-AF65-F5344CB8AC3E}">
        <p14:creationId xmlns:p14="http://schemas.microsoft.com/office/powerpoint/2010/main" val="268626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FD50C21-2CA6-F2A9-52C8-5B8A6C7E827F}"/>
              </a:ext>
            </a:extLst>
          </p:cNvPr>
          <p:cNvGraphicFramePr/>
          <p:nvPr>
            <p:extLst>
              <p:ext uri="{D42A27DB-BD31-4B8C-83A1-F6EECF244321}">
                <p14:modId xmlns:p14="http://schemas.microsoft.com/office/powerpoint/2010/main" val="730342999"/>
              </p:ext>
            </p:extLst>
          </p:nvPr>
        </p:nvGraphicFramePr>
        <p:xfrm>
          <a:off x="838200" y="1825625"/>
          <a:ext cx="10515600" cy="355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44BB4F1-FFDE-2C6E-5FC6-DB396F1F91B1}"/>
              </a:ext>
            </a:extLst>
          </p:cNvPr>
          <p:cNvSpPr>
            <a:spLocks noGrp="1"/>
          </p:cNvSpPr>
          <p:nvPr>
            <p:ph type="title"/>
          </p:nvPr>
        </p:nvSpPr>
        <p:spPr/>
        <p:txBody>
          <a:bodyPr/>
          <a:lstStyle/>
          <a:p>
            <a:r>
              <a:rPr lang="en-US"/>
              <a:t>Our Contributions</a:t>
            </a:r>
          </a:p>
        </p:txBody>
      </p:sp>
      <p:sp>
        <p:nvSpPr>
          <p:cNvPr id="3" name="Slide Number Placeholder 2">
            <a:extLst>
              <a:ext uri="{FF2B5EF4-FFF2-40B4-BE49-F238E27FC236}">
                <a16:creationId xmlns:a16="http://schemas.microsoft.com/office/drawing/2014/main" id="{1A7C14EB-18C2-8291-C0B0-2F48009A68D5}"/>
              </a:ext>
            </a:extLst>
          </p:cNvPr>
          <p:cNvSpPr>
            <a:spLocks noGrp="1"/>
          </p:cNvSpPr>
          <p:nvPr>
            <p:ph type="sldNum" sz="quarter" idx="12"/>
          </p:nvPr>
        </p:nvSpPr>
        <p:spPr/>
        <p:txBody>
          <a:bodyPr/>
          <a:lstStyle/>
          <a:p>
            <a:fld id="{6D0B039C-C501-4130-90A9-BBE01EFE398C}" type="slidenum">
              <a:rPr lang="en-CA" smtClean="0"/>
              <a:t>9</a:t>
            </a:fld>
            <a:endParaRPr lang="en-CA"/>
          </a:p>
        </p:txBody>
      </p:sp>
    </p:spTree>
    <p:extLst>
      <p:ext uri="{BB962C8B-B14F-4D97-AF65-F5344CB8AC3E}">
        <p14:creationId xmlns:p14="http://schemas.microsoft.com/office/powerpoint/2010/main" val="3567466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1|0.4|20.6|14.1"/>
</p:tagLst>
</file>

<file path=ppt/tags/tag10.xml><?xml version="1.0" encoding="utf-8"?>
<p:tagLst xmlns:a="http://schemas.openxmlformats.org/drawingml/2006/main" xmlns:r="http://schemas.openxmlformats.org/officeDocument/2006/relationships" xmlns:p="http://schemas.openxmlformats.org/presentationml/2006/main">
  <p:tag name="TIMING" val="|21.9|5.6"/>
</p:tagLst>
</file>

<file path=ppt/tags/tag11.xml><?xml version="1.0" encoding="utf-8"?>
<p:tagLst xmlns:a="http://schemas.openxmlformats.org/drawingml/2006/main" xmlns:r="http://schemas.openxmlformats.org/officeDocument/2006/relationships" xmlns:p="http://schemas.openxmlformats.org/presentationml/2006/main">
  <p:tag name="TIMING" val="|21.9|5.6"/>
</p:tagLst>
</file>

<file path=ppt/tags/tag12.xml><?xml version="1.0" encoding="utf-8"?>
<p:tagLst xmlns:a="http://schemas.openxmlformats.org/drawingml/2006/main" xmlns:r="http://schemas.openxmlformats.org/officeDocument/2006/relationships" xmlns:p="http://schemas.openxmlformats.org/presentationml/2006/main">
  <p:tag name="TIMING" val="|21.9|5.6"/>
</p:tagLst>
</file>

<file path=ppt/tags/tag2.xml><?xml version="1.0" encoding="utf-8"?>
<p:tagLst xmlns:a="http://schemas.openxmlformats.org/drawingml/2006/main" xmlns:r="http://schemas.openxmlformats.org/officeDocument/2006/relationships" xmlns:p="http://schemas.openxmlformats.org/presentationml/2006/main">
  <p:tag name="TIMING" val="|3.6|15.8"/>
</p:tagLst>
</file>

<file path=ppt/tags/tag3.xml><?xml version="1.0" encoding="utf-8"?>
<p:tagLst xmlns:a="http://schemas.openxmlformats.org/drawingml/2006/main" xmlns:r="http://schemas.openxmlformats.org/officeDocument/2006/relationships" xmlns:p="http://schemas.openxmlformats.org/presentationml/2006/main">
  <p:tag name="TIMING" val="|21.9|5.6"/>
</p:tagLst>
</file>

<file path=ppt/tags/tag4.xml><?xml version="1.0" encoding="utf-8"?>
<p:tagLst xmlns:a="http://schemas.openxmlformats.org/drawingml/2006/main" xmlns:r="http://schemas.openxmlformats.org/officeDocument/2006/relationships" xmlns:p="http://schemas.openxmlformats.org/presentationml/2006/main">
  <p:tag name="TIMING" val="|21.9|5.6"/>
</p:tagLst>
</file>

<file path=ppt/tags/tag5.xml><?xml version="1.0" encoding="utf-8"?>
<p:tagLst xmlns:a="http://schemas.openxmlformats.org/drawingml/2006/main" xmlns:r="http://schemas.openxmlformats.org/officeDocument/2006/relationships" xmlns:p="http://schemas.openxmlformats.org/presentationml/2006/main">
  <p:tag name="TIMING" val="|21.9|5.6"/>
</p:tagLst>
</file>

<file path=ppt/tags/tag6.xml><?xml version="1.0" encoding="utf-8"?>
<p:tagLst xmlns:a="http://schemas.openxmlformats.org/drawingml/2006/main" xmlns:r="http://schemas.openxmlformats.org/officeDocument/2006/relationships" xmlns:p="http://schemas.openxmlformats.org/presentationml/2006/main">
  <p:tag name="TIMING" val="|21.9|5.6"/>
</p:tagLst>
</file>

<file path=ppt/tags/tag7.xml><?xml version="1.0" encoding="utf-8"?>
<p:tagLst xmlns:a="http://schemas.openxmlformats.org/drawingml/2006/main" xmlns:r="http://schemas.openxmlformats.org/officeDocument/2006/relationships" xmlns:p="http://schemas.openxmlformats.org/presentationml/2006/main">
  <p:tag name="TIMING" val="|21.9|5.6"/>
</p:tagLst>
</file>

<file path=ppt/tags/tag8.xml><?xml version="1.0" encoding="utf-8"?>
<p:tagLst xmlns:a="http://schemas.openxmlformats.org/drawingml/2006/main" xmlns:r="http://schemas.openxmlformats.org/officeDocument/2006/relationships" xmlns:p="http://schemas.openxmlformats.org/presentationml/2006/main">
  <p:tag name="TIMING" val="|21.9|5.6"/>
</p:tagLst>
</file>

<file path=ppt/tags/tag9.xml><?xml version="1.0" encoding="utf-8"?>
<p:tagLst xmlns:a="http://schemas.openxmlformats.org/drawingml/2006/main" xmlns:r="http://schemas.openxmlformats.org/officeDocument/2006/relationships" xmlns:p="http://schemas.openxmlformats.org/presentationml/2006/main">
  <p:tag name="TIMING" val="|21.9|5.6"/>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5511</TotalTime>
  <Words>5286</Words>
  <Application>Microsoft Macintosh PowerPoint</Application>
  <PresentationFormat>Widescreen</PresentationFormat>
  <Paragraphs>642</Paragraphs>
  <Slides>36</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Avenir Book</vt:lpstr>
      <vt:lpstr>Noto Color Emoji SVG</vt:lpstr>
      <vt:lpstr>Calibri</vt:lpstr>
      <vt:lpstr>Cambria Math</vt:lpstr>
      <vt:lpstr>Wingdings</vt:lpstr>
      <vt:lpstr>Office Theme</vt:lpstr>
      <vt:lpstr>Context Discovery and Commitment Attacks How to Break CCM, EAX, SIV, and More</vt:lpstr>
      <vt:lpstr>Authenticated Encryption with Associated Data (AEAD)</vt:lpstr>
      <vt:lpstr>Recent Attacks on AEAD</vt:lpstr>
      <vt:lpstr>Context Commitment Security [BH22]</vt:lpstr>
      <vt:lpstr>Commitment Attacks (Before this Paper)</vt:lpstr>
      <vt:lpstr>PowerPoint Presentation</vt:lpstr>
      <vt:lpstr>Commitment Attacks (After this Paper)</vt:lpstr>
      <vt:lpstr>Our Contributions</vt:lpstr>
      <vt:lpstr>Our Contributions</vt:lpstr>
      <vt:lpstr>Don’t we already have committing security definitions?</vt:lpstr>
      <vt:lpstr>Ambiguity in Key Commitment Definitions</vt:lpstr>
      <vt:lpstr>Granular Framework for Context Committing Security </vt:lpstr>
      <vt:lpstr>Granular Framework for Context Committing Security Step 1: Arbitrary Predicates</vt:lpstr>
      <vt:lpstr>Granular Framework for Context Committing Security Step 1: Arbitrary Predicates</vt:lpstr>
      <vt:lpstr>Granular Framework for Context Committing Security Step 1: Arbitrary Predicates</vt:lpstr>
      <vt:lpstr>Granular Framework for Context Committing Security Step 1: Arbitrary Predicates</vt:lpstr>
      <vt:lpstr>Granular Framework for Context Committing Security Step 2: Target Selection</vt:lpstr>
      <vt:lpstr>Granular Framework for Context Committing Security Step 2: Target Selection</vt:lpstr>
      <vt:lpstr>Granular Framework for Context Committing Security Step 2: Target Selection</vt:lpstr>
      <vt:lpstr>Our Contributions</vt:lpstr>
      <vt:lpstr>Our Contributions</vt:lpstr>
      <vt:lpstr>SIV vs. GCM for CMT-k* attacks</vt:lpstr>
      <vt:lpstr>The Original SIV Mode</vt:lpstr>
      <vt:lpstr>The Original SIV Mode</vt:lpstr>
      <vt:lpstr>The Original SIV Mode</vt:lpstr>
      <vt:lpstr>CMT-k* attack on SIV</vt:lpstr>
      <vt:lpstr>CMT-k* attack on SIV</vt:lpstr>
      <vt:lpstr>CMT-k* attack on SIV: Using Generalized Birthday Problem</vt:lpstr>
      <vt:lpstr>CMT-k* attack on SIV: Using Generalized Birthday Problem</vt:lpstr>
      <vt:lpstr>Our Contributions</vt:lpstr>
      <vt:lpstr>Our Contributions</vt:lpstr>
      <vt:lpstr>Revisiting the Framework for Context Committing Security</vt:lpstr>
      <vt:lpstr>Context Discoverability Security</vt:lpstr>
      <vt:lpstr>Context Discoverability Security</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Your Cryptographer if Context-Committing AEAD Is Right for You</dc:title>
  <dc:creator>Sanketh Menda</dc:creator>
  <cp:lastModifiedBy>Julia Len</cp:lastModifiedBy>
  <cp:revision>43</cp:revision>
  <cp:lastPrinted>2023-04-22T14:49:28Z</cp:lastPrinted>
  <dcterms:created xsi:type="dcterms:W3CDTF">2023-03-14T03:25:25Z</dcterms:created>
  <dcterms:modified xsi:type="dcterms:W3CDTF">2023-04-26T07:27:42Z</dcterms:modified>
</cp:coreProperties>
</file>