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60" r:id="rId3"/>
    <p:sldId id="315" r:id="rId4"/>
    <p:sldId id="266" r:id="rId5"/>
    <p:sldId id="267" r:id="rId6"/>
    <p:sldId id="268" r:id="rId7"/>
    <p:sldId id="317" r:id="rId8"/>
    <p:sldId id="270" r:id="rId9"/>
    <p:sldId id="303" r:id="rId10"/>
    <p:sldId id="313" r:id="rId11"/>
    <p:sldId id="319" r:id="rId12"/>
    <p:sldId id="273" r:id="rId13"/>
    <p:sldId id="274" r:id="rId14"/>
    <p:sldId id="288" r:id="rId15"/>
    <p:sldId id="275" r:id="rId16"/>
    <p:sldId id="276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316" r:id="rId25"/>
    <p:sldId id="287" r:id="rId26"/>
    <p:sldId id="309" r:id="rId27"/>
    <p:sldId id="310" r:id="rId28"/>
    <p:sldId id="311" r:id="rId29"/>
    <p:sldId id="300" r:id="rId30"/>
    <p:sldId id="298" r:id="rId31"/>
    <p:sldId id="299" r:id="rId32"/>
    <p:sldId id="302" r:id="rId33"/>
    <p:sldId id="31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0BB"/>
    <a:srgbClr val="579D42"/>
    <a:srgbClr val="333F48"/>
    <a:srgbClr val="CAE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3" y="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5DEF-E926-47A0-B1DA-A3D79D2AF3F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9AC7E-D32A-437C-9FFB-07DD443F1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464C-F197-41DA-A2B4-A6586B752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79371"/>
            <a:ext cx="12192000" cy="2002440"/>
          </a:xfrm>
          <a:prstGeom prst="rect">
            <a:avLst/>
          </a:prstGeom>
          <a:solidFill>
            <a:srgbClr val="BF5700"/>
          </a:solidFill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4E30F-933F-4704-82EE-90EA43906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0980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A62A-32DD-4730-ACA5-3ECD5619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D07D-1096-49E2-9160-32C64D973B8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C5782-C48B-4424-B4DD-FA504984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39A0-EBAB-4F98-BA1D-3C8D02DA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7D5-9FD9-4603-8EA2-334F0AB8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3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8684-BC43-45D6-AC1A-DCF4F0E0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4666"/>
          </a:xfrm>
          <a:prstGeom prst="rect">
            <a:avLst/>
          </a:prstGeom>
          <a:solidFill>
            <a:srgbClr val="333F48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D54B-1B82-4ED9-968D-C85E9DE7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400"/>
            <a:ext cx="10515600" cy="46090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1BA90-4067-4496-AFE8-D4F75F62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D07D-1096-49E2-9160-32C64D973B8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92661-1407-48FA-A2FD-41BF094D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3888A-32D0-44AC-A255-D457AFB3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7D5-9FD9-4603-8EA2-334F0AB8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5715-884F-4C6A-B01B-D9663D29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64476"/>
            <a:ext cx="12192000" cy="1778086"/>
          </a:xfrm>
          <a:prstGeom prst="rect">
            <a:avLst/>
          </a:prstGeom>
          <a:solidFill>
            <a:srgbClr val="BF5700"/>
          </a:solidFill>
        </p:spPr>
        <p:txBody>
          <a:bodyPr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78D8E-38C4-44EE-B5F4-7AB6DC23B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59178"/>
            <a:ext cx="10515600" cy="11304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9B6A9-D585-4854-AA97-87B7EAA6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D07D-1096-49E2-9160-32C64D973B8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BEEB4-A0A4-453A-8A9E-EA2C6402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E1C2-CED2-4349-9BCD-2A2329FA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7D5-9FD9-4603-8EA2-334F0AB8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7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38D22-06CF-4959-860A-F7C13E54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1683B-576A-4344-B6CD-F73AF6873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6650D-7BED-4E32-B25C-76F9CAC59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D07D-1096-49E2-9160-32C64D973B8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FF520-B7BF-4E6E-ADAF-6F6A64B6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D84FC-F8A2-4069-996D-124F9ACFF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7D5-9FD9-4603-8EA2-334F0AB8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13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9.png"/><Relationship Id="rId3" Type="http://schemas.openxmlformats.org/officeDocument/2006/relationships/image" Target="../media/image77.png"/><Relationship Id="rId7" Type="http://schemas.openxmlformats.org/officeDocument/2006/relationships/image" Target="../media/image82.png"/><Relationship Id="rId12" Type="http://schemas.openxmlformats.org/officeDocument/2006/relationships/image" Target="../media/image63.png"/><Relationship Id="rId17" Type="http://schemas.openxmlformats.org/officeDocument/2006/relationships/image" Target="../media/image66.png"/><Relationship Id="rId2" Type="http://schemas.openxmlformats.org/officeDocument/2006/relationships/image" Target="../media/image76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7.png"/><Relationship Id="rId5" Type="http://schemas.openxmlformats.org/officeDocument/2006/relationships/image" Target="../media/image15.png"/><Relationship Id="rId15" Type="http://schemas.openxmlformats.org/officeDocument/2006/relationships/image" Target="../media/image64.png"/><Relationship Id="rId10" Type="http://schemas.openxmlformats.org/officeDocument/2006/relationships/image" Target="../media/image62.png"/><Relationship Id="rId4" Type="http://schemas.openxmlformats.org/officeDocument/2006/relationships/image" Target="../media/image78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7.png"/><Relationship Id="rId7" Type="http://schemas.openxmlformats.org/officeDocument/2006/relationships/image" Target="../media/image82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1510.png"/><Relationship Id="rId5" Type="http://schemas.openxmlformats.org/officeDocument/2006/relationships/image" Target="../media/image15.png"/><Relationship Id="rId10" Type="http://schemas.openxmlformats.org/officeDocument/2006/relationships/image" Target="../media/image1511.png"/><Relationship Id="rId4" Type="http://schemas.openxmlformats.org/officeDocument/2006/relationships/image" Target="../media/image78.png"/><Relationship Id="rId9" Type="http://schemas.openxmlformats.org/officeDocument/2006/relationships/image" Target="../media/image1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98.png"/><Relationship Id="rId7" Type="http://schemas.openxmlformats.org/officeDocument/2006/relationships/image" Target="../media/image104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98.png"/><Relationship Id="rId7" Type="http://schemas.openxmlformats.org/officeDocument/2006/relationships/image" Target="../media/image108.png"/><Relationship Id="rId12" Type="http://schemas.openxmlformats.org/officeDocument/2006/relationships/image" Target="../media/image1060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05.png"/><Relationship Id="rId5" Type="http://schemas.openxmlformats.org/officeDocument/2006/relationships/image" Target="../media/image100.png"/><Relationship Id="rId10" Type="http://schemas.openxmlformats.org/officeDocument/2006/relationships/image" Target="../media/image106.png"/><Relationship Id="rId4" Type="http://schemas.openxmlformats.org/officeDocument/2006/relationships/image" Target="../media/image99.png"/><Relationship Id="rId9" Type="http://schemas.openxmlformats.org/officeDocument/2006/relationships/image" Target="../media/image1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98.png"/><Relationship Id="rId7" Type="http://schemas.openxmlformats.org/officeDocument/2006/relationships/image" Target="../media/image114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060.png"/><Relationship Id="rId5" Type="http://schemas.openxmlformats.org/officeDocument/2006/relationships/image" Target="../media/image1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98.png"/><Relationship Id="rId7" Type="http://schemas.openxmlformats.org/officeDocument/2006/relationships/image" Target="../media/image115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00.png"/><Relationship Id="rId10" Type="http://schemas.openxmlformats.org/officeDocument/2006/relationships/image" Target="../media/image1060.png"/><Relationship Id="rId4" Type="http://schemas.openxmlformats.org/officeDocument/2006/relationships/image" Target="../media/image99.png"/><Relationship Id="rId9" Type="http://schemas.openxmlformats.org/officeDocument/2006/relationships/image" Target="../media/image10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9.png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2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7.png"/><Relationship Id="rId5" Type="http://schemas.openxmlformats.org/officeDocument/2006/relationships/image" Target="../media/image129.png"/><Relationship Id="rId4" Type="http://schemas.openxmlformats.org/officeDocument/2006/relationships/image" Target="../media/image10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36.png"/><Relationship Id="rId7" Type="http://schemas.openxmlformats.org/officeDocument/2006/relationships/image" Target="../media/image126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Relationship Id="rId9" Type="http://schemas.openxmlformats.org/officeDocument/2006/relationships/image" Target="../media/image1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0.png"/><Relationship Id="rId3" Type="http://schemas.openxmlformats.org/officeDocument/2006/relationships/image" Target="../media/image148.png"/><Relationship Id="rId7" Type="http://schemas.openxmlformats.org/officeDocument/2006/relationships/image" Target="../media/image640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0.png"/><Relationship Id="rId5" Type="http://schemas.openxmlformats.org/officeDocument/2006/relationships/image" Target="../media/image620.png"/><Relationship Id="rId10" Type="http://schemas.openxmlformats.org/officeDocument/2006/relationships/image" Target="../media/image141.png"/><Relationship Id="rId4" Type="http://schemas.openxmlformats.org/officeDocument/2006/relationships/image" Target="../media/image610.png"/><Relationship Id="rId9" Type="http://schemas.openxmlformats.org/officeDocument/2006/relationships/image" Target="../media/image13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48.png"/><Relationship Id="rId7" Type="http://schemas.openxmlformats.org/officeDocument/2006/relationships/image" Target="../media/image640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0.png"/><Relationship Id="rId11" Type="http://schemas.openxmlformats.org/officeDocument/2006/relationships/image" Target="../media/image151.png"/><Relationship Id="rId5" Type="http://schemas.openxmlformats.org/officeDocument/2006/relationships/image" Target="../media/image620.png"/><Relationship Id="rId10" Type="http://schemas.openxmlformats.org/officeDocument/2006/relationships/image" Target="../media/image150.png"/><Relationship Id="rId4" Type="http://schemas.openxmlformats.org/officeDocument/2006/relationships/image" Target="../media/image610.png"/><Relationship Id="rId9" Type="http://schemas.openxmlformats.org/officeDocument/2006/relationships/image" Target="../media/image14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3" Type="http://schemas.openxmlformats.org/officeDocument/2006/relationships/image" Target="../media/image148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5" Type="http://schemas.openxmlformats.org/officeDocument/2006/relationships/image" Target="../media/image153.png"/><Relationship Id="rId15" Type="http://schemas.openxmlformats.org/officeDocument/2006/relationships/image" Target="../media/image163.png"/><Relationship Id="rId10" Type="http://schemas.openxmlformats.org/officeDocument/2006/relationships/image" Target="../media/image158.png"/><Relationship Id="rId4" Type="http://schemas.openxmlformats.org/officeDocument/2006/relationships/image" Target="../media/image152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3" Type="http://schemas.openxmlformats.org/officeDocument/2006/relationships/image" Target="../media/image148.png"/><Relationship Id="rId7" Type="http://schemas.openxmlformats.org/officeDocument/2006/relationships/image" Target="../media/image164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5" Type="http://schemas.openxmlformats.org/officeDocument/2006/relationships/image" Target="../media/image15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png"/><Relationship Id="rId5" Type="http://schemas.openxmlformats.org/officeDocument/2006/relationships/image" Target="../media/image178.png"/><Relationship Id="rId4" Type="http://schemas.openxmlformats.org/officeDocument/2006/relationships/image" Target="../media/image1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3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5.png"/><Relationship Id="rId18" Type="http://schemas.openxmlformats.org/officeDocument/2006/relationships/image" Target="../media/image201.png"/><Relationship Id="rId3" Type="http://schemas.openxmlformats.org/officeDocument/2006/relationships/image" Target="../media/image184.png"/><Relationship Id="rId21" Type="http://schemas.openxmlformats.org/officeDocument/2006/relationships/image" Target="../media/image20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17" Type="http://schemas.openxmlformats.org/officeDocument/2006/relationships/image" Target="../media/image200.png"/><Relationship Id="rId2" Type="http://schemas.openxmlformats.org/officeDocument/2006/relationships/image" Target="../media/image183.png"/><Relationship Id="rId16" Type="http://schemas.openxmlformats.org/officeDocument/2006/relationships/image" Target="../media/image199.png"/><Relationship Id="rId20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70.png"/><Relationship Id="rId5" Type="http://schemas.openxmlformats.org/officeDocument/2006/relationships/image" Target="../media/image186.png"/><Relationship Id="rId15" Type="http://schemas.openxmlformats.org/officeDocument/2006/relationships/image" Target="../media/image180.png"/><Relationship Id="rId10" Type="http://schemas.openxmlformats.org/officeDocument/2006/relationships/image" Target="../media/image191.png"/><Relationship Id="rId19" Type="http://schemas.openxmlformats.org/officeDocument/2006/relationships/image" Target="../media/image19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Relationship Id="rId14" Type="http://schemas.openxmlformats.org/officeDocument/2006/relationships/image" Target="../media/image19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1910.png"/><Relationship Id="rId5" Type="http://schemas.openxmlformats.org/officeDocument/2006/relationships/image" Target="../media/image12.png"/><Relationship Id="rId10" Type="http://schemas.openxmlformats.org/officeDocument/2006/relationships/image" Target="../media/image43.png"/><Relationship Id="rId4" Type="http://schemas.openxmlformats.org/officeDocument/2006/relationships/image" Target="../media/image11.png"/><Relationship Id="rId9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38.png"/><Relationship Id="rId7" Type="http://schemas.openxmlformats.org/officeDocument/2006/relationships/image" Target="../media/image10.png"/><Relationship Id="rId12" Type="http://schemas.openxmlformats.org/officeDocument/2006/relationships/image" Target="../media/image4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8.png"/><Relationship Id="rId5" Type="http://schemas.openxmlformats.org/officeDocument/2006/relationships/image" Target="../media/image12.png"/><Relationship Id="rId15" Type="http://schemas.openxmlformats.org/officeDocument/2006/relationships/image" Target="../media/image1910.png"/><Relationship Id="rId10" Type="http://schemas.openxmlformats.org/officeDocument/2006/relationships/image" Target="../media/image47.png"/><Relationship Id="rId4" Type="http://schemas.openxmlformats.org/officeDocument/2006/relationships/image" Target="../media/image1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0.png"/><Relationship Id="rId3" Type="http://schemas.openxmlformats.org/officeDocument/2006/relationships/image" Target="../media/image38.png"/><Relationship Id="rId7" Type="http://schemas.openxmlformats.org/officeDocument/2006/relationships/image" Target="../media/image5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6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9C43-AE09-310A-D4A3-1B2CB30A7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Succinct Vector, Polynomial, and</a:t>
            </a:r>
            <a:br>
              <a:rPr lang="en-US" sz="4800" dirty="0"/>
            </a:br>
            <a:r>
              <a:rPr lang="en-US" sz="4800" dirty="0"/>
              <a:t>Functional Commitments from Lattices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E07BF-A4DA-A8CF-C0B9-DF9C2959F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034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Hoeteck Wee and </a:t>
            </a:r>
            <a:r>
              <a:rPr lang="en-US" u="sng" dirty="0"/>
              <a:t>David Wu</a:t>
            </a:r>
          </a:p>
          <a:p>
            <a:endParaRPr lang="en-US" sz="100" u="sng" dirty="0"/>
          </a:p>
          <a:p>
            <a:r>
              <a:rPr lang="en-US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284048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 Constructions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85FF5C-60A9-9995-31F6-F3B55389AA1D}"/>
              </a:ext>
            </a:extLst>
          </p:cNvPr>
          <p:cNvGrpSpPr/>
          <p:nvPr/>
        </p:nvGrpSpPr>
        <p:grpSpPr>
          <a:xfrm>
            <a:off x="767080" y="1581229"/>
            <a:ext cx="8077201" cy="400110"/>
            <a:chOff x="767080" y="1560165"/>
            <a:chExt cx="8077201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D2DD08-FBDB-E16F-A356-7CA8EDB8A766}"/>
                </a:ext>
              </a:extLst>
            </p:cNvPr>
            <p:cNvSpPr txBox="1"/>
            <p:nvPr/>
          </p:nvSpPr>
          <p:spPr>
            <a:xfrm>
              <a:off x="767080" y="1560165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Scheme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338CA-FF22-1F23-1275-73E8CB756F36}"/>
                </a:ext>
              </a:extLst>
            </p:cNvPr>
            <p:cNvSpPr txBox="1"/>
            <p:nvPr/>
          </p:nvSpPr>
          <p:spPr>
            <a:xfrm>
              <a:off x="4012732" y="1560165"/>
              <a:ext cx="1699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Function Class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34E7D-B05E-CAFF-099F-8C624336C730}"/>
                </a:ext>
              </a:extLst>
            </p:cNvPr>
            <p:cNvSpPr txBox="1"/>
            <p:nvPr/>
          </p:nvSpPr>
          <p:spPr>
            <a:xfrm>
              <a:off x="7389459" y="1560165"/>
              <a:ext cx="1454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Assumption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1CFD1D-0ED2-BA60-6A52-FFD06FBD77A6}"/>
              </a:ext>
            </a:extLst>
          </p:cNvPr>
          <p:cNvCxnSpPr/>
          <p:nvPr/>
        </p:nvCxnSpPr>
        <p:spPr>
          <a:xfrm>
            <a:off x="655320" y="1992104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3F4F3-57FA-E362-BE80-55D0A96A6B9D}"/>
              </a:ext>
            </a:extLst>
          </p:cNvPr>
          <p:cNvGrpSpPr/>
          <p:nvPr/>
        </p:nvGrpSpPr>
        <p:grpSpPr>
          <a:xfrm>
            <a:off x="767080" y="1991847"/>
            <a:ext cx="9869165" cy="369332"/>
            <a:chOff x="767080" y="1991056"/>
            <a:chExt cx="9869165" cy="3693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291A54-01CE-3E17-FAF0-C72E2C53B4AA}"/>
                </a:ext>
              </a:extLst>
            </p:cNvPr>
            <p:cNvSpPr txBox="1"/>
            <p:nvPr/>
          </p:nvSpPr>
          <p:spPr>
            <a:xfrm>
              <a:off x="767080" y="1991056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[Mer87]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30E6E2-70AF-C904-5573-61A38CEDDC7F}"/>
                </a:ext>
              </a:extLst>
            </p:cNvPr>
            <p:cNvSpPr txBox="1"/>
            <p:nvPr/>
          </p:nvSpPr>
          <p:spPr>
            <a:xfrm>
              <a:off x="4012732" y="1991056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1F359C-4E80-87BC-B900-15D16BAD2077}"/>
                </a:ext>
              </a:extLst>
            </p:cNvPr>
            <p:cNvSpPr txBox="1"/>
            <p:nvPr/>
          </p:nvSpPr>
          <p:spPr>
            <a:xfrm>
              <a:off x="7389459" y="1991056"/>
              <a:ext cx="3246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6812A-0FD2-DC3D-CC38-232A65053DC4}"/>
              </a:ext>
            </a:extLst>
          </p:cNvPr>
          <p:cNvGrpSpPr/>
          <p:nvPr/>
        </p:nvGrpSpPr>
        <p:grpSpPr>
          <a:xfrm>
            <a:off x="767080" y="2360922"/>
            <a:ext cx="9363386" cy="369332"/>
            <a:chOff x="767080" y="2323843"/>
            <a:chExt cx="936338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CCEF1-A24D-A779-0C97-0F9453DAB932}"/>
                </a:ext>
              </a:extLst>
            </p:cNvPr>
            <p:cNvSpPr txBox="1"/>
            <p:nvPr/>
          </p:nvSpPr>
          <p:spPr>
            <a:xfrm>
              <a:off x="767080" y="2323843"/>
              <a:ext cx="2890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[LY10, CF13, LM19, GRWZ20]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D47F45-F313-8917-1038-A15E79768991}"/>
                </a:ext>
              </a:extLst>
            </p:cNvPr>
            <p:cNvSpPr txBox="1"/>
            <p:nvPr/>
          </p:nvSpPr>
          <p:spPr>
            <a:xfrm>
              <a:off x="4012732" y="232384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/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5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300AF38-250B-89CD-0D47-218A5AC6FC18}"/>
              </a:ext>
            </a:extLst>
          </p:cNvPr>
          <p:cNvGrpSpPr/>
          <p:nvPr/>
        </p:nvGrpSpPr>
        <p:grpSpPr>
          <a:xfrm>
            <a:off x="767080" y="3571844"/>
            <a:ext cx="9363386" cy="369332"/>
            <a:chOff x="767080" y="3395450"/>
            <a:chExt cx="9363386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EA3ACF-3799-D5C2-3635-8CE6B66954DD}"/>
                </a:ext>
              </a:extLst>
            </p:cNvPr>
            <p:cNvSpPr txBox="1"/>
            <p:nvPr/>
          </p:nvSpPr>
          <p:spPr>
            <a:xfrm>
              <a:off x="767080" y="3395450"/>
              <a:ext cx="1603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[KZG10, Lee20]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FB0AE-9A9F-4E90-C3E1-955213BB7956}"/>
                </a:ext>
              </a:extLst>
            </p:cNvPr>
            <p:cNvSpPr txBox="1"/>
            <p:nvPr/>
          </p:nvSpPr>
          <p:spPr>
            <a:xfrm>
              <a:off x="4012732" y="339545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/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24C472-32AE-873C-360D-16E3B3A9AFD3}"/>
              </a:ext>
            </a:extLst>
          </p:cNvPr>
          <p:cNvGrpSpPr/>
          <p:nvPr/>
        </p:nvGrpSpPr>
        <p:grpSpPr>
          <a:xfrm>
            <a:off x="767080" y="2729997"/>
            <a:ext cx="9191416" cy="369332"/>
            <a:chOff x="767080" y="2644973"/>
            <a:chExt cx="9191416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41651A-FCE5-175F-BA05-FB49920829D6}"/>
                </a:ext>
              </a:extLst>
            </p:cNvPr>
            <p:cNvSpPr txBox="1"/>
            <p:nvPr/>
          </p:nvSpPr>
          <p:spPr>
            <a:xfrm>
              <a:off x="767080" y="2644973"/>
              <a:ext cx="2129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[CF13, LM19, BBF19]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DCCEE0-7F03-3D72-DE46-783AA5EF9919}"/>
                </a:ext>
              </a:extLst>
            </p:cNvPr>
            <p:cNvSpPr txBox="1"/>
            <p:nvPr/>
          </p:nvSpPr>
          <p:spPr>
            <a:xfrm>
              <a:off x="4012732" y="2644973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B56951-674F-675D-1C26-147E1972FA0C}"/>
                </a:ext>
              </a:extLst>
            </p:cNvPr>
            <p:cNvSpPr txBox="1"/>
            <p:nvPr/>
          </p:nvSpPr>
          <p:spPr>
            <a:xfrm>
              <a:off x="7389459" y="2644973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4BC8F75-9B50-6BEC-C027-8B02A0ED841C}"/>
              </a:ext>
            </a:extLst>
          </p:cNvPr>
          <p:cNvGrpSpPr/>
          <p:nvPr/>
        </p:nvGrpSpPr>
        <p:grpSpPr>
          <a:xfrm>
            <a:off x="767080" y="3940919"/>
            <a:ext cx="9191416" cy="369332"/>
            <a:chOff x="767080" y="3706040"/>
            <a:chExt cx="919141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CD9512-862C-692C-04B5-0B11ABFB2C67}"/>
                </a:ext>
              </a:extLst>
            </p:cNvPr>
            <p:cNvSpPr txBox="1"/>
            <p:nvPr/>
          </p:nvSpPr>
          <p:spPr>
            <a:xfrm>
              <a:off x="767080" y="3706040"/>
              <a:ext cx="2435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[BFS19, BHRRS21, BF23]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E21A12-907C-9FD2-DBDE-FDD3A9D25040}"/>
                </a:ext>
              </a:extLst>
            </p:cNvPr>
            <p:cNvSpPr txBox="1"/>
            <p:nvPr/>
          </p:nvSpPr>
          <p:spPr>
            <a:xfrm>
              <a:off x="4012732" y="370604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57C00-F2BE-A5EB-C86F-C2AB5FCE3BED}"/>
                </a:ext>
              </a:extLst>
            </p:cNvPr>
            <p:cNvSpPr txBox="1"/>
            <p:nvPr/>
          </p:nvSpPr>
          <p:spPr>
            <a:xfrm>
              <a:off x="7389459" y="3706040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DA3994-368D-5D88-A3F9-B1C5507CF9E7}"/>
              </a:ext>
            </a:extLst>
          </p:cNvPr>
          <p:cNvGrpSpPr/>
          <p:nvPr/>
        </p:nvGrpSpPr>
        <p:grpSpPr>
          <a:xfrm>
            <a:off x="767080" y="3099072"/>
            <a:ext cx="9381339" cy="369332"/>
            <a:chOff x="767080" y="2927092"/>
            <a:chExt cx="9381339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63B8F-4759-CDDC-4E50-FB28B8FF865B}"/>
                </a:ext>
              </a:extLst>
            </p:cNvPr>
            <p:cNvSpPr txBox="1"/>
            <p:nvPr/>
          </p:nvSpPr>
          <p:spPr>
            <a:xfrm>
              <a:off x="767080" y="292709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[PPS21]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8FB262-4D73-E982-5A44-D9612B950108}"/>
                </a:ext>
              </a:extLst>
            </p:cNvPr>
            <p:cNvSpPr txBox="1"/>
            <p:nvPr/>
          </p:nvSpPr>
          <p:spPr>
            <a:xfrm>
              <a:off x="4012732" y="2927092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C0B186-73AA-FB7E-4868-798D04BD8EE0}"/>
                </a:ext>
              </a:extLst>
            </p:cNvPr>
            <p:cNvSpPr txBox="1"/>
            <p:nvPr/>
          </p:nvSpPr>
          <p:spPr>
            <a:xfrm>
              <a:off x="7389459" y="2927092"/>
              <a:ext cx="2758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 integer solutions (SIS)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EC5BB0-A37F-9915-9558-4203A78841AA}"/>
              </a:ext>
            </a:extLst>
          </p:cNvPr>
          <p:cNvCxnSpPr/>
          <p:nvPr/>
        </p:nvCxnSpPr>
        <p:spPr>
          <a:xfrm>
            <a:off x="655320" y="352487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80DF5-549C-06FC-38F6-5CDFA7D33EFA}"/>
              </a:ext>
            </a:extLst>
          </p:cNvPr>
          <p:cNvCxnSpPr/>
          <p:nvPr/>
        </p:nvCxnSpPr>
        <p:spPr>
          <a:xfrm>
            <a:off x="655320" y="4361250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09D921-AAF8-8199-6412-7D10D9DFA91C}"/>
              </a:ext>
            </a:extLst>
          </p:cNvPr>
          <p:cNvGrpSpPr/>
          <p:nvPr/>
        </p:nvGrpSpPr>
        <p:grpSpPr>
          <a:xfrm>
            <a:off x="767080" y="4404264"/>
            <a:ext cx="10811283" cy="369332"/>
            <a:chOff x="767080" y="4282279"/>
            <a:chExt cx="10811283" cy="3693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BE9158-86B5-F457-3C25-7558B4AB49A4}"/>
                </a:ext>
              </a:extLst>
            </p:cNvPr>
            <p:cNvSpPr txBox="1"/>
            <p:nvPr/>
          </p:nvSpPr>
          <p:spPr>
            <a:xfrm>
              <a:off x="767080" y="4282279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2F89CB-F01A-8612-8834-271F1D3DE7C3}"/>
                </a:ext>
              </a:extLst>
            </p:cNvPr>
            <p:cNvSpPr txBox="1"/>
            <p:nvPr/>
          </p:nvSpPr>
          <p:spPr>
            <a:xfrm>
              <a:off x="4012732" y="4282279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Boolean circuits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304E-4D80-EE90-4251-F8C8369F37C3}"/>
                </a:ext>
              </a:extLst>
            </p:cNvPr>
            <p:cNvSpPr txBox="1"/>
            <p:nvPr/>
          </p:nvSpPr>
          <p:spPr>
            <a:xfrm>
              <a:off x="7389459" y="4282279"/>
              <a:ext cx="418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 + SNARKs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B3E090-8869-11CF-E727-9D74459A8F97}"/>
              </a:ext>
            </a:extLst>
          </p:cNvPr>
          <p:cNvGrpSpPr/>
          <p:nvPr/>
        </p:nvGrpSpPr>
        <p:grpSpPr>
          <a:xfrm>
            <a:off x="767080" y="4773339"/>
            <a:ext cx="9363386" cy="369332"/>
            <a:chOff x="767080" y="4659725"/>
            <a:chExt cx="9363386" cy="3693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D2F26C-A0F2-B9EA-898A-55F68EEA984F}"/>
                </a:ext>
              </a:extLst>
            </p:cNvPr>
            <p:cNvSpPr txBox="1"/>
            <p:nvPr/>
          </p:nvSpPr>
          <p:spPr>
            <a:xfrm>
              <a:off x="767080" y="4659725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20EE8-359B-F58E-7C26-341EA78F20E3}"/>
                </a:ext>
              </a:extLst>
            </p:cNvPr>
            <p:cNvSpPr txBox="1"/>
            <p:nvPr/>
          </p:nvSpPr>
          <p:spPr>
            <a:xfrm>
              <a:off x="4012732" y="4659725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linear functions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/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4142A9-9AB5-675E-0B99-3385E46E2A23}"/>
              </a:ext>
            </a:extLst>
          </p:cNvPr>
          <p:cNvGrpSpPr/>
          <p:nvPr/>
        </p:nvGrpSpPr>
        <p:grpSpPr>
          <a:xfrm>
            <a:off x="767080" y="5142414"/>
            <a:ext cx="9796581" cy="369332"/>
            <a:chOff x="767080" y="5053212"/>
            <a:chExt cx="9796581" cy="3693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7895CB-38F4-498F-FF71-6AC9CD661A82}"/>
                </a:ext>
              </a:extLst>
            </p:cNvPr>
            <p:cNvSpPr txBox="1"/>
            <p:nvPr/>
          </p:nvSpPr>
          <p:spPr>
            <a:xfrm>
              <a:off x="767080" y="5053212"/>
              <a:ext cx="122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[ACLMT22]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D472F7-91D0-4EE1-5442-1BBF2D4496D4}"/>
                </a:ext>
              </a:extLst>
            </p:cNvPr>
            <p:cNvSpPr txBox="1"/>
            <p:nvPr/>
          </p:nvSpPr>
          <p:spPr>
            <a:xfrm>
              <a:off x="4012732" y="5053212"/>
              <a:ext cx="2905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constant-degree polynomials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/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dirty="0"/>
                    <a:t>-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a14:m>
                  <a:r>
                    <a:rPr lang="en-US" dirty="0"/>
                    <a:t>-ISIS assumption (falsifiable)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134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AE255F-76CA-A9ED-9A87-6399AF273C36}"/>
              </a:ext>
            </a:extLst>
          </p:cNvPr>
          <p:cNvGrpSpPr/>
          <p:nvPr/>
        </p:nvGrpSpPr>
        <p:grpSpPr>
          <a:xfrm>
            <a:off x="767080" y="5880210"/>
            <a:ext cx="10216761" cy="335756"/>
            <a:chOff x="767080" y="5716660"/>
            <a:chExt cx="10216761" cy="369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5A9AA39-33BE-7524-E602-5624D4766EF5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2833E9-9B39-A200-E2A5-8A2AB8D9C539}"/>
                </a:ext>
              </a:extLst>
            </p:cNvPr>
            <p:cNvSpPr txBox="1"/>
            <p:nvPr/>
          </p:nvSpPr>
          <p:spPr>
            <a:xfrm>
              <a:off x="4012732" y="5716660"/>
              <a:ext cx="1701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Boolean circuits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/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𝐁𝐀𝐒𝐈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𝐬𝐭𝐫𝐮𝐜𝐭</m:t>
                          </m:r>
                        </m:sub>
                      </m:sSub>
                    </m:oMath>
                  </a14:m>
                  <a:r>
                    <a:rPr lang="en-US" b="1" dirty="0"/>
                    <a:t> assumption (falsifiable)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929" r="-678" b="-3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1EB8129-E1A4-FCC8-66D5-D1B85EAAD4F5}"/>
              </a:ext>
            </a:extLst>
          </p:cNvPr>
          <p:cNvSpPr txBox="1"/>
          <p:nvPr/>
        </p:nvSpPr>
        <p:spPr>
          <a:xfrm>
            <a:off x="9580195" y="950512"/>
            <a:ext cx="261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(not an exhaustive list!)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D48B2CA-5A9F-22C0-CE00-0F809D4DFDD4}"/>
              </a:ext>
            </a:extLst>
          </p:cNvPr>
          <p:cNvCxnSpPr/>
          <p:nvPr/>
        </p:nvCxnSpPr>
        <p:spPr>
          <a:xfrm>
            <a:off x="655320" y="551099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067AB38-9A38-FB5D-0726-9D42A96348F1}"/>
              </a:ext>
            </a:extLst>
          </p:cNvPr>
          <p:cNvGrpSpPr/>
          <p:nvPr/>
        </p:nvGrpSpPr>
        <p:grpSpPr>
          <a:xfrm>
            <a:off x="767080" y="5539956"/>
            <a:ext cx="9431738" cy="369332"/>
            <a:chOff x="767080" y="5716660"/>
            <a:chExt cx="9431738" cy="406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1A7AAB-FEA0-C3E2-097D-F73A9C261FA6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EE21A5D-D920-D22C-8D62-86268452FB95}"/>
                </a:ext>
              </a:extLst>
            </p:cNvPr>
            <p:cNvSpPr txBox="1"/>
            <p:nvPr/>
          </p:nvSpPr>
          <p:spPr>
            <a:xfrm>
              <a:off x="4012732" y="5716660"/>
              <a:ext cx="2073388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vector commitment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7B370F-FCC5-A359-B8B1-69862911B946}"/>
                </a:ext>
              </a:extLst>
            </p:cNvPr>
            <p:cNvSpPr txBox="1"/>
            <p:nvPr/>
          </p:nvSpPr>
          <p:spPr>
            <a:xfrm>
              <a:off x="7389459" y="5716660"/>
              <a:ext cx="2809359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short integer solutions (SIS)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57D7C73-B573-D395-A3E5-5EF35F22BD8D}"/>
              </a:ext>
            </a:extLst>
          </p:cNvPr>
          <p:cNvSpPr txBox="1"/>
          <p:nvPr/>
        </p:nvSpPr>
        <p:spPr>
          <a:xfrm>
            <a:off x="767080" y="6417388"/>
            <a:ext cx="1063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works [BCFL22, dCP23]: </a:t>
            </a:r>
            <a:r>
              <a:rPr lang="en-US" dirty="0"/>
              <a:t>lattice-based constructions of functional commitments for Boolean circuits</a:t>
            </a:r>
          </a:p>
        </p:txBody>
      </p:sp>
    </p:spTree>
    <p:extLst>
      <p:ext uri="{BB962C8B-B14F-4D97-AF65-F5344CB8AC3E}">
        <p14:creationId xmlns:p14="http://schemas.microsoft.com/office/powerpoint/2010/main" val="116489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 Constructions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85FF5C-60A9-9995-31F6-F3B55389AA1D}"/>
              </a:ext>
            </a:extLst>
          </p:cNvPr>
          <p:cNvGrpSpPr/>
          <p:nvPr/>
        </p:nvGrpSpPr>
        <p:grpSpPr>
          <a:xfrm>
            <a:off x="767080" y="1581229"/>
            <a:ext cx="8077201" cy="400110"/>
            <a:chOff x="767080" y="1560165"/>
            <a:chExt cx="8077201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D2DD08-FBDB-E16F-A356-7CA8EDB8A766}"/>
                </a:ext>
              </a:extLst>
            </p:cNvPr>
            <p:cNvSpPr txBox="1"/>
            <p:nvPr/>
          </p:nvSpPr>
          <p:spPr>
            <a:xfrm>
              <a:off x="767080" y="1560165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Scheme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338CA-FF22-1F23-1275-73E8CB756F36}"/>
                </a:ext>
              </a:extLst>
            </p:cNvPr>
            <p:cNvSpPr txBox="1"/>
            <p:nvPr/>
          </p:nvSpPr>
          <p:spPr>
            <a:xfrm>
              <a:off x="4012732" y="1560165"/>
              <a:ext cx="1699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Function Class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34E7D-B05E-CAFF-099F-8C624336C730}"/>
                </a:ext>
              </a:extLst>
            </p:cNvPr>
            <p:cNvSpPr txBox="1"/>
            <p:nvPr/>
          </p:nvSpPr>
          <p:spPr>
            <a:xfrm>
              <a:off x="7389459" y="1560165"/>
              <a:ext cx="1454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Assumption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1CFD1D-0ED2-BA60-6A52-FFD06FBD77A6}"/>
              </a:ext>
            </a:extLst>
          </p:cNvPr>
          <p:cNvCxnSpPr/>
          <p:nvPr/>
        </p:nvCxnSpPr>
        <p:spPr>
          <a:xfrm>
            <a:off x="655320" y="1992104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3F4F3-57FA-E362-BE80-55D0A96A6B9D}"/>
              </a:ext>
            </a:extLst>
          </p:cNvPr>
          <p:cNvGrpSpPr/>
          <p:nvPr/>
        </p:nvGrpSpPr>
        <p:grpSpPr>
          <a:xfrm>
            <a:off x="767080" y="1991847"/>
            <a:ext cx="9869165" cy="369332"/>
            <a:chOff x="767080" y="1991056"/>
            <a:chExt cx="9869165" cy="3693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291A54-01CE-3E17-FAF0-C72E2C53B4AA}"/>
                </a:ext>
              </a:extLst>
            </p:cNvPr>
            <p:cNvSpPr txBox="1"/>
            <p:nvPr/>
          </p:nvSpPr>
          <p:spPr>
            <a:xfrm>
              <a:off x="767080" y="1991056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[Mer87]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30E6E2-70AF-C904-5573-61A38CEDDC7F}"/>
                </a:ext>
              </a:extLst>
            </p:cNvPr>
            <p:cNvSpPr txBox="1"/>
            <p:nvPr/>
          </p:nvSpPr>
          <p:spPr>
            <a:xfrm>
              <a:off x="4012732" y="1991056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1F359C-4E80-87BC-B900-15D16BAD2077}"/>
                </a:ext>
              </a:extLst>
            </p:cNvPr>
            <p:cNvSpPr txBox="1"/>
            <p:nvPr/>
          </p:nvSpPr>
          <p:spPr>
            <a:xfrm>
              <a:off x="7389459" y="1991056"/>
              <a:ext cx="3246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6812A-0FD2-DC3D-CC38-232A65053DC4}"/>
              </a:ext>
            </a:extLst>
          </p:cNvPr>
          <p:cNvGrpSpPr/>
          <p:nvPr/>
        </p:nvGrpSpPr>
        <p:grpSpPr>
          <a:xfrm>
            <a:off x="767080" y="2360922"/>
            <a:ext cx="9363386" cy="369332"/>
            <a:chOff x="767080" y="2323843"/>
            <a:chExt cx="936338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CCEF1-A24D-A779-0C97-0F9453DAB932}"/>
                </a:ext>
              </a:extLst>
            </p:cNvPr>
            <p:cNvSpPr txBox="1"/>
            <p:nvPr/>
          </p:nvSpPr>
          <p:spPr>
            <a:xfrm>
              <a:off x="767080" y="2323843"/>
              <a:ext cx="2890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[LY10, CF13, LM19, GRWZ20]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D47F45-F313-8917-1038-A15E79768991}"/>
                </a:ext>
              </a:extLst>
            </p:cNvPr>
            <p:cNvSpPr txBox="1"/>
            <p:nvPr/>
          </p:nvSpPr>
          <p:spPr>
            <a:xfrm>
              <a:off x="4012732" y="232384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/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5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300AF38-250B-89CD-0D47-218A5AC6FC18}"/>
              </a:ext>
            </a:extLst>
          </p:cNvPr>
          <p:cNvGrpSpPr/>
          <p:nvPr/>
        </p:nvGrpSpPr>
        <p:grpSpPr>
          <a:xfrm>
            <a:off x="767080" y="3571844"/>
            <a:ext cx="9363386" cy="369332"/>
            <a:chOff x="767080" y="3395450"/>
            <a:chExt cx="9363386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EA3ACF-3799-D5C2-3635-8CE6B66954DD}"/>
                </a:ext>
              </a:extLst>
            </p:cNvPr>
            <p:cNvSpPr txBox="1"/>
            <p:nvPr/>
          </p:nvSpPr>
          <p:spPr>
            <a:xfrm>
              <a:off x="767080" y="3395450"/>
              <a:ext cx="1603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[KZG10, Lee20]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FB0AE-9A9F-4E90-C3E1-955213BB7956}"/>
                </a:ext>
              </a:extLst>
            </p:cNvPr>
            <p:cNvSpPr txBox="1"/>
            <p:nvPr/>
          </p:nvSpPr>
          <p:spPr>
            <a:xfrm>
              <a:off x="4012732" y="339545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/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24C472-32AE-873C-360D-16E3B3A9AFD3}"/>
              </a:ext>
            </a:extLst>
          </p:cNvPr>
          <p:cNvGrpSpPr/>
          <p:nvPr/>
        </p:nvGrpSpPr>
        <p:grpSpPr>
          <a:xfrm>
            <a:off x="767080" y="2729997"/>
            <a:ext cx="9191416" cy="369332"/>
            <a:chOff x="767080" y="2644973"/>
            <a:chExt cx="9191416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41651A-FCE5-175F-BA05-FB49920829D6}"/>
                </a:ext>
              </a:extLst>
            </p:cNvPr>
            <p:cNvSpPr txBox="1"/>
            <p:nvPr/>
          </p:nvSpPr>
          <p:spPr>
            <a:xfrm>
              <a:off x="767080" y="2644973"/>
              <a:ext cx="2129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[CF13, LM19, BBF19]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DCCEE0-7F03-3D72-DE46-783AA5EF9919}"/>
                </a:ext>
              </a:extLst>
            </p:cNvPr>
            <p:cNvSpPr txBox="1"/>
            <p:nvPr/>
          </p:nvSpPr>
          <p:spPr>
            <a:xfrm>
              <a:off x="4012732" y="2644973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B56951-674F-675D-1C26-147E1972FA0C}"/>
                </a:ext>
              </a:extLst>
            </p:cNvPr>
            <p:cNvSpPr txBox="1"/>
            <p:nvPr/>
          </p:nvSpPr>
          <p:spPr>
            <a:xfrm>
              <a:off x="7389459" y="2644973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4BC8F75-9B50-6BEC-C027-8B02A0ED841C}"/>
              </a:ext>
            </a:extLst>
          </p:cNvPr>
          <p:cNvGrpSpPr/>
          <p:nvPr/>
        </p:nvGrpSpPr>
        <p:grpSpPr>
          <a:xfrm>
            <a:off x="767080" y="3940919"/>
            <a:ext cx="9191416" cy="369332"/>
            <a:chOff x="767080" y="3706040"/>
            <a:chExt cx="919141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CD9512-862C-692C-04B5-0B11ABFB2C67}"/>
                </a:ext>
              </a:extLst>
            </p:cNvPr>
            <p:cNvSpPr txBox="1"/>
            <p:nvPr/>
          </p:nvSpPr>
          <p:spPr>
            <a:xfrm>
              <a:off x="767080" y="3706040"/>
              <a:ext cx="2435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[BFS19, BHRRS21, BF23]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E21A12-907C-9FD2-DBDE-FDD3A9D25040}"/>
                </a:ext>
              </a:extLst>
            </p:cNvPr>
            <p:cNvSpPr txBox="1"/>
            <p:nvPr/>
          </p:nvSpPr>
          <p:spPr>
            <a:xfrm>
              <a:off x="4012732" y="370604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57C00-F2BE-A5EB-C86F-C2AB5FCE3BED}"/>
                </a:ext>
              </a:extLst>
            </p:cNvPr>
            <p:cNvSpPr txBox="1"/>
            <p:nvPr/>
          </p:nvSpPr>
          <p:spPr>
            <a:xfrm>
              <a:off x="7389459" y="3706040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DA3994-368D-5D88-A3F9-B1C5507CF9E7}"/>
              </a:ext>
            </a:extLst>
          </p:cNvPr>
          <p:cNvGrpSpPr/>
          <p:nvPr/>
        </p:nvGrpSpPr>
        <p:grpSpPr>
          <a:xfrm>
            <a:off x="767080" y="3099072"/>
            <a:ext cx="9381339" cy="369332"/>
            <a:chOff x="767080" y="2927092"/>
            <a:chExt cx="9381339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63B8F-4759-CDDC-4E50-FB28B8FF865B}"/>
                </a:ext>
              </a:extLst>
            </p:cNvPr>
            <p:cNvSpPr txBox="1"/>
            <p:nvPr/>
          </p:nvSpPr>
          <p:spPr>
            <a:xfrm>
              <a:off x="767080" y="292709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[PPS21]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8FB262-4D73-E982-5A44-D9612B950108}"/>
                </a:ext>
              </a:extLst>
            </p:cNvPr>
            <p:cNvSpPr txBox="1"/>
            <p:nvPr/>
          </p:nvSpPr>
          <p:spPr>
            <a:xfrm>
              <a:off x="4012732" y="2927092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C0B186-73AA-FB7E-4868-798D04BD8EE0}"/>
                </a:ext>
              </a:extLst>
            </p:cNvPr>
            <p:cNvSpPr txBox="1"/>
            <p:nvPr/>
          </p:nvSpPr>
          <p:spPr>
            <a:xfrm>
              <a:off x="7389459" y="2927092"/>
              <a:ext cx="2758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 integer solutions (SIS)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EC5BB0-A37F-9915-9558-4203A78841AA}"/>
              </a:ext>
            </a:extLst>
          </p:cNvPr>
          <p:cNvCxnSpPr/>
          <p:nvPr/>
        </p:nvCxnSpPr>
        <p:spPr>
          <a:xfrm>
            <a:off x="655320" y="352487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80DF5-549C-06FC-38F6-5CDFA7D33EFA}"/>
              </a:ext>
            </a:extLst>
          </p:cNvPr>
          <p:cNvCxnSpPr/>
          <p:nvPr/>
        </p:nvCxnSpPr>
        <p:spPr>
          <a:xfrm>
            <a:off x="655320" y="4361250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09D921-AAF8-8199-6412-7D10D9DFA91C}"/>
              </a:ext>
            </a:extLst>
          </p:cNvPr>
          <p:cNvGrpSpPr/>
          <p:nvPr/>
        </p:nvGrpSpPr>
        <p:grpSpPr>
          <a:xfrm>
            <a:off x="767080" y="4404264"/>
            <a:ext cx="10811283" cy="369332"/>
            <a:chOff x="767080" y="4282279"/>
            <a:chExt cx="10811283" cy="3693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BE9158-86B5-F457-3C25-7558B4AB49A4}"/>
                </a:ext>
              </a:extLst>
            </p:cNvPr>
            <p:cNvSpPr txBox="1"/>
            <p:nvPr/>
          </p:nvSpPr>
          <p:spPr>
            <a:xfrm>
              <a:off x="767080" y="4282279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2F89CB-F01A-8612-8834-271F1D3DE7C3}"/>
                </a:ext>
              </a:extLst>
            </p:cNvPr>
            <p:cNvSpPr txBox="1"/>
            <p:nvPr/>
          </p:nvSpPr>
          <p:spPr>
            <a:xfrm>
              <a:off x="4012732" y="4282279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Boolean circuits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304E-4D80-EE90-4251-F8C8369F37C3}"/>
                </a:ext>
              </a:extLst>
            </p:cNvPr>
            <p:cNvSpPr txBox="1"/>
            <p:nvPr/>
          </p:nvSpPr>
          <p:spPr>
            <a:xfrm>
              <a:off x="7389459" y="4282279"/>
              <a:ext cx="418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 + SNARKs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B3E090-8869-11CF-E727-9D74459A8F97}"/>
              </a:ext>
            </a:extLst>
          </p:cNvPr>
          <p:cNvGrpSpPr/>
          <p:nvPr/>
        </p:nvGrpSpPr>
        <p:grpSpPr>
          <a:xfrm>
            <a:off x="767080" y="4773339"/>
            <a:ext cx="9363386" cy="369332"/>
            <a:chOff x="767080" y="4659725"/>
            <a:chExt cx="9363386" cy="3693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D2F26C-A0F2-B9EA-898A-55F68EEA984F}"/>
                </a:ext>
              </a:extLst>
            </p:cNvPr>
            <p:cNvSpPr txBox="1"/>
            <p:nvPr/>
          </p:nvSpPr>
          <p:spPr>
            <a:xfrm>
              <a:off x="767080" y="4659725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20EE8-359B-F58E-7C26-341EA78F20E3}"/>
                </a:ext>
              </a:extLst>
            </p:cNvPr>
            <p:cNvSpPr txBox="1"/>
            <p:nvPr/>
          </p:nvSpPr>
          <p:spPr>
            <a:xfrm>
              <a:off x="4012732" y="4659725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linear functions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/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4142A9-9AB5-675E-0B99-3385E46E2A23}"/>
              </a:ext>
            </a:extLst>
          </p:cNvPr>
          <p:cNvGrpSpPr/>
          <p:nvPr/>
        </p:nvGrpSpPr>
        <p:grpSpPr>
          <a:xfrm>
            <a:off x="767080" y="5142414"/>
            <a:ext cx="9796581" cy="369332"/>
            <a:chOff x="767080" y="5053212"/>
            <a:chExt cx="9796581" cy="3693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7895CB-38F4-498F-FF71-6AC9CD661A82}"/>
                </a:ext>
              </a:extLst>
            </p:cNvPr>
            <p:cNvSpPr txBox="1"/>
            <p:nvPr/>
          </p:nvSpPr>
          <p:spPr>
            <a:xfrm>
              <a:off x="767080" y="5053212"/>
              <a:ext cx="122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[ACLMT22]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D472F7-91D0-4EE1-5442-1BBF2D4496D4}"/>
                </a:ext>
              </a:extLst>
            </p:cNvPr>
            <p:cNvSpPr txBox="1"/>
            <p:nvPr/>
          </p:nvSpPr>
          <p:spPr>
            <a:xfrm>
              <a:off x="4012732" y="5053212"/>
              <a:ext cx="2905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constant-degree polynomials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/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dirty="0"/>
                    <a:t>-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a14:m>
                  <a:r>
                    <a:rPr lang="en-US" dirty="0"/>
                    <a:t>-ISIS assumption (falsifiable)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134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AE255F-76CA-A9ED-9A87-6399AF273C36}"/>
              </a:ext>
            </a:extLst>
          </p:cNvPr>
          <p:cNvGrpSpPr/>
          <p:nvPr/>
        </p:nvGrpSpPr>
        <p:grpSpPr>
          <a:xfrm>
            <a:off x="767080" y="5880210"/>
            <a:ext cx="10216761" cy="335756"/>
            <a:chOff x="767080" y="5716660"/>
            <a:chExt cx="10216761" cy="369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5A9AA39-33BE-7524-E602-5624D4766EF5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2833E9-9B39-A200-E2A5-8A2AB8D9C539}"/>
                </a:ext>
              </a:extLst>
            </p:cNvPr>
            <p:cNvSpPr txBox="1"/>
            <p:nvPr/>
          </p:nvSpPr>
          <p:spPr>
            <a:xfrm>
              <a:off x="4012732" y="5716660"/>
              <a:ext cx="1701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Boolean circuits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/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𝐁𝐀𝐒𝐈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𝐬𝐭𝐫𝐮𝐜𝐭</m:t>
                          </m:r>
                        </m:sub>
                      </m:sSub>
                    </m:oMath>
                  </a14:m>
                  <a:r>
                    <a:rPr lang="en-US" b="1" dirty="0"/>
                    <a:t> assumption (falsifiable)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929" r="-678" b="-3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1EB8129-E1A4-FCC8-66D5-D1B85EAAD4F5}"/>
              </a:ext>
            </a:extLst>
          </p:cNvPr>
          <p:cNvSpPr txBox="1"/>
          <p:nvPr/>
        </p:nvSpPr>
        <p:spPr>
          <a:xfrm>
            <a:off x="9580195" y="950512"/>
            <a:ext cx="261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(not an exhaustive list!)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D48B2CA-5A9F-22C0-CE00-0F809D4DFDD4}"/>
              </a:ext>
            </a:extLst>
          </p:cNvPr>
          <p:cNvCxnSpPr/>
          <p:nvPr/>
        </p:nvCxnSpPr>
        <p:spPr>
          <a:xfrm>
            <a:off x="655320" y="551099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067AB38-9A38-FB5D-0726-9D42A96348F1}"/>
              </a:ext>
            </a:extLst>
          </p:cNvPr>
          <p:cNvGrpSpPr/>
          <p:nvPr/>
        </p:nvGrpSpPr>
        <p:grpSpPr>
          <a:xfrm>
            <a:off x="767080" y="5539956"/>
            <a:ext cx="9431738" cy="369332"/>
            <a:chOff x="767080" y="5716660"/>
            <a:chExt cx="9431738" cy="406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1A7AAB-FEA0-C3E2-097D-F73A9C261FA6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EE21A5D-D920-D22C-8D62-86268452FB95}"/>
                </a:ext>
              </a:extLst>
            </p:cNvPr>
            <p:cNvSpPr txBox="1"/>
            <p:nvPr/>
          </p:nvSpPr>
          <p:spPr>
            <a:xfrm>
              <a:off x="4012732" y="5716660"/>
              <a:ext cx="2073388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vector commitment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7B370F-FCC5-A359-B8B1-69862911B946}"/>
                </a:ext>
              </a:extLst>
            </p:cNvPr>
            <p:cNvSpPr txBox="1"/>
            <p:nvPr/>
          </p:nvSpPr>
          <p:spPr>
            <a:xfrm>
              <a:off x="7389459" y="5716660"/>
              <a:ext cx="2809359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short integer solutions (SIS)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57D7C73-B573-D395-A3E5-5EF35F22BD8D}"/>
              </a:ext>
            </a:extLst>
          </p:cNvPr>
          <p:cNvSpPr txBox="1"/>
          <p:nvPr/>
        </p:nvSpPr>
        <p:spPr>
          <a:xfrm>
            <a:off x="767080" y="6417388"/>
            <a:ext cx="1063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works [BCFL22, dCP23]: </a:t>
            </a:r>
            <a:r>
              <a:rPr lang="en-US" dirty="0"/>
              <a:t>lattice-based constructions of functional commitments for Boolean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peech Bubble: Rectangle with Corners Rounded 3">
                <a:extLst>
                  <a:ext uri="{FF2B5EF4-FFF2-40B4-BE49-F238E27FC236}">
                    <a16:creationId xmlns:a16="http://schemas.microsoft.com/office/drawing/2014/main" id="{BCCCEE9A-62E5-ADC1-C305-9BDCFAE40A2B}"/>
                  </a:ext>
                </a:extLst>
              </p:cNvPr>
              <p:cNvSpPr/>
              <p:nvPr/>
            </p:nvSpPr>
            <p:spPr>
              <a:xfrm>
                <a:off x="578366" y="3940920"/>
                <a:ext cx="6745420" cy="2321804"/>
              </a:xfrm>
              <a:prstGeom prst="wedgeRoundRectCallout">
                <a:avLst>
                  <a:gd name="adj1" fmla="val -12140"/>
                  <a:gd name="adj2" fmla="val 57287"/>
                  <a:gd name="adj3" fmla="val 16667"/>
                </a:avLst>
              </a:prstGeom>
              <a:solidFill>
                <a:schemeClr val="tx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[BCFL22]:</a:t>
                </a:r>
                <a:r>
                  <a:rPr lang="en-US" sz="2000" b="0" dirty="0">
                    <a:solidFill>
                      <a:schemeClr val="bg1"/>
                    </a:solidFill>
                  </a:rPr>
                  <a:t> short openings and</a:t>
                </a:r>
                <a:r>
                  <a:rPr lang="en-US" sz="2000" dirty="0">
                    <a:solidFill>
                      <a:schemeClr val="bg1"/>
                    </a:solidFill>
                  </a:rPr>
                  <a:t> supports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fast </a:t>
                </a:r>
                <a:r>
                  <a:rPr lang="en-US" sz="2000" dirty="0">
                    <a:solidFill>
                      <a:schemeClr val="bg1"/>
                    </a:solidFill>
                  </a:rPr>
                  <a:t>verification with preprocessing; based on (falsifiable) twin-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b="0" dirty="0">
                    <a:solidFill>
                      <a:schemeClr val="bg1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b="0" dirty="0">
                    <a:solidFill>
                      <a:schemeClr val="bg1"/>
                    </a:solidFill>
                  </a:rPr>
                  <a:t>-ISIS assumption</a:t>
                </a:r>
              </a:p>
              <a:p>
                <a:endParaRPr lang="en-US" sz="2000" b="1" dirty="0">
                  <a:solidFill>
                    <a:schemeClr val="bg1"/>
                  </a:solidFill>
                </a:endParaRPr>
              </a:p>
              <a:p>
                <a:r>
                  <a:rPr lang="en-US" sz="2000" b="1" dirty="0">
                    <a:solidFill>
                      <a:schemeClr val="bg1"/>
                    </a:solidFill>
                  </a:rPr>
                  <a:t>[dCP23]:</a:t>
                </a:r>
                <a:r>
                  <a:rPr lang="en-US" sz="2000" b="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</a:rPr>
                  <a:t>transparent</a:t>
                </a:r>
                <a:r>
                  <a:rPr lang="en-US" sz="2000" b="0" dirty="0">
                    <a:solidFill>
                      <a:schemeClr val="bg1"/>
                    </a:solidFill>
                  </a:rPr>
                  <a:t> setup from SIS, </a:t>
                </a:r>
                <a:r>
                  <a:rPr lang="en-US" sz="2000" dirty="0">
                    <a:solidFill>
                      <a:schemeClr val="bg1"/>
                    </a:solidFill>
                  </a:rPr>
                  <a:t>long</a:t>
                </a:r>
                <a:r>
                  <a:rPr lang="en-US" sz="2000" b="0" dirty="0">
                    <a:solidFill>
                      <a:schemeClr val="bg1"/>
                    </a:solidFill>
                  </a:rPr>
                  <a:t> openings, selectively-secure (without complexity leveraging)</a:t>
                </a:r>
              </a:p>
            </p:txBody>
          </p:sp>
        </mc:Choice>
        <mc:Fallback>
          <p:sp>
            <p:nvSpPr>
              <p:cNvPr id="4" name="Speech Bubble: Rectangle with Corners Rounded 3">
                <a:extLst>
                  <a:ext uri="{FF2B5EF4-FFF2-40B4-BE49-F238E27FC236}">
                    <a16:creationId xmlns:a16="http://schemas.microsoft.com/office/drawing/2014/main" id="{BCCCEE9A-62E5-ADC1-C305-9BDCFAE40A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66" y="3940920"/>
                <a:ext cx="6745420" cy="2321804"/>
              </a:xfrm>
              <a:prstGeom prst="wedgeRoundRectCallout">
                <a:avLst>
                  <a:gd name="adj1" fmla="val -12140"/>
                  <a:gd name="adj2" fmla="val 57287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8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Lattice Commitments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/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Common reference string (for inputs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):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blipFill>
                <a:blip r:embed="rId2"/>
                <a:stretch>
                  <a:fillRect l="-1148" t="-7576" r="-34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/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blipFill>
                <a:blip r:embed="rId3"/>
                <a:stretch>
                  <a:fillRect l="-2008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/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target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blipFill>
                <a:blip r:embed="rId4"/>
                <a:stretch>
                  <a:fillRect l="-1942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/>
              <p:nvPr/>
            </p:nvSpPr>
            <p:spPr>
              <a:xfrm>
                <a:off x="727024" y="3938126"/>
                <a:ext cx="6605078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auxiliary data:</a:t>
                </a:r>
                <a:r>
                  <a:rPr lang="en-US" sz="2000" dirty="0"/>
                  <a:t> short preimages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938126"/>
                <a:ext cx="6605078" cy="424796"/>
              </a:xfrm>
              <a:prstGeom prst="rect">
                <a:avLst/>
              </a:prstGeom>
              <a:blipFill>
                <a:blip r:embed="rId5"/>
                <a:stretch>
                  <a:fillRect l="-923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/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/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blipFill>
                <a:blip r:embed="rId8"/>
                <a:stretch>
                  <a:fillRect l="-97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/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Equals 74">
            <a:extLst>
              <a:ext uri="{FF2B5EF4-FFF2-40B4-BE49-F238E27FC236}">
                <a16:creationId xmlns:a16="http://schemas.microsoft.com/office/drawing/2014/main" id="{D0B192E5-8168-C4F4-A2D2-EFEC02884042}"/>
              </a:ext>
            </a:extLst>
          </p:cNvPr>
          <p:cNvSpPr/>
          <p:nvPr/>
        </p:nvSpPr>
        <p:spPr>
          <a:xfrm>
            <a:off x="9649914" y="2868607"/>
            <a:ext cx="554636" cy="786984"/>
          </a:xfrm>
          <a:prstGeom prst="mathEqual">
            <a:avLst>
              <a:gd name="adj1" fmla="val 10266"/>
              <a:gd name="adj2" fmla="val 10246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7" grpId="0"/>
      <p:bldP spid="68" grpId="0"/>
      <p:bldP spid="69" grpId="0"/>
      <p:bldP spid="72" grpId="0" animBg="1"/>
      <p:bldP spid="73" grpId="0" animBg="1"/>
      <p:bldP spid="74" grpId="0" animBg="1"/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Lattice Commitments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/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Common reference string (for inputs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):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blipFill>
                <a:blip r:embed="rId2"/>
                <a:stretch>
                  <a:fillRect l="-1148" t="-7576" r="-34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/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blipFill>
                <a:blip r:embed="rId3"/>
                <a:stretch>
                  <a:fillRect l="-2008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/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target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blipFill>
                <a:blip r:embed="rId4"/>
                <a:stretch>
                  <a:fillRect l="-1942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/>
              <p:nvPr/>
            </p:nvSpPr>
            <p:spPr>
              <a:xfrm>
                <a:off x="727024" y="3938126"/>
                <a:ext cx="6630726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auxiliary data:</a:t>
                </a:r>
                <a:r>
                  <a:rPr lang="en-US" sz="2000" dirty="0"/>
                  <a:t> short preimages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938126"/>
                <a:ext cx="6630726" cy="424796"/>
              </a:xfrm>
              <a:prstGeom prst="rect">
                <a:avLst/>
              </a:prstGeom>
              <a:blipFill>
                <a:blip r:embed="rId5"/>
                <a:stretch>
                  <a:fillRect l="-919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/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/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blipFill>
                <a:blip r:embed="rId7"/>
                <a:stretch>
                  <a:fillRect l="-97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/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Equals 74">
            <a:extLst>
              <a:ext uri="{FF2B5EF4-FFF2-40B4-BE49-F238E27FC236}">
                <a16:creationId xmlns:a16="http://schemas.microsoft.com/office/drawing/2014/main" id="{D0B192E5-8168-C4F4-A2D2-EFEC02884042}"/>
              </a:ext>
            </a:extLst>
          </p:cNvPr>
          <p:cNvSpPr/>
          <p:nvPr/>
        </p:nvSpPr>
        <p:spPr>
          <a:xfrm>
            <a:off x="9649914" y="2868607"/>
            <a:ext cx="554636" cy="786984"/>
          </a:xfrm>
          <a:prstGeom prst="mathEqual">
            <a:avLst>
              <a:gd name="adj1" fmla="val 10266"/>
              <a:gd name="adj2" fmla="val 10246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A9356E-1B1B-E0C7-5B3B-0D83956034FC}"/>
                  </a:ext>
                </a:extLst>
              </p:cNvPr>
              <p:cNvSpPr txBox="1"/>
              <p:nvPr/>
            </p:nvSpPr>
            <p:spPr>
              <a:xfrm>
                <a:off x="183430" y="4690762"/>
                <a:ext cx="2699778" cy="441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Commitment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A9356E-1B1B-E0C7-5B3B-0D8395603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4690762"/>
                <a:ext cx="2699778" cy="441916"/>
              </a:xfrm>
              <a:prstGeom prst="rect">
                <a:avLst/>
              </a:prstGeom>
              <a:blipFill>
                <a:blip r:embed="rId9"/>
                <a:stretch>
                  <a:fillRect l="-2257" t="-1370" r="-1354" b="-19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B54558-268D-86F7-32C5-747DE48BDDE1}"/>
                  </a:ext>
                </a:extLst>
              </p:cNvPr>
              <p:cNvSpPr txBox="1"/>
              <p:nvPr/>
            </p:nvSpPr>
            <p:spPr>
              <a:xfrm>
                <a:off x="1235280" y="5112156"/>
                <a:ext cx="1876091" cy="1032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</m:d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B54558-268D-86F7-32C5-747DE48BD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280" y="5112156"/>
                <a:ext cx="1876091" cy="10327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0D746BE-9EF6-222C-38F1-D4D82CCB8AE2}"/>
              </a:ext>
            </a:extLst>
          </p:cNvPr>
          <p:cNvSpPr txBox="1"/>
          <p:nvPr/>
        </p:nvSpPr>
        <p:spPr>
          <a:xfrm>
            <a:off x="194034" y="6144448"/>
            <a:ext cx="3963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linear combination of target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4ADE5-B20E-6C64-B8CF-C387303C63DC}"/>
                  </a:ext>
                </a:extLst>
              </p:cNvPr>
              <p:cNvSpPr txBox="1"/>
              <p:nvPr/>
            </p:nvSpPr>
            <p:spPr>
              <a:xfrm>
                <a:off x="4559513" y="4690762"/>
                <a:ext cx="32671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Opening to value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at index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4ADE5-B20E-6C64-B8CF-C387303C6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513" y="4690762"/>
                <a:ext cx="3267176" cy="400110"/>
              </a:xfrm>
              <a:prstGeom prst="rect">
                <a:avLst/>
              </a:prstGeom>
              <a:blipFill>
                <a:blip r:embed="rId11"/>
                <a:stretch>
                  <a:fillRect l="-2052" t="-7576" r="-93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D7D1C-ED41-736D-8B76-E3CF7734217F}"/>
                  </a:ext>
                </a:extLst>
              </p:cNvPr>
              <p:cNvSpPr txBox="1"/>
              <p:nvPr/>
            </p:nvSpPr>
            <p:spPr>
              <a:xfrm>
                <a:off x="5029615" y="5095426"/>
                <a:ext cx="38922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7030A0"/>
                    </a:solidFill>
                  </a:rPr>
                  <a:t>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D7D1C-ED41-736D-8B76-E3CF77342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15" y="5095426"/>
                <a:ext cx="3892284" cy="400110"/>
              </a:xfrm>
              <a:prstGeom prst="rect">
                <a:avLst/>
              </a:prstGeom>
              <a:blipFill>
                <a:blip r:embed="rId12"/>
                <a:stretch>
                  <a:fillRect l="-156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6C7A9B0-4E85-35A1-2AF7-FFA296202B99}"/>
              </a:ext>
            </a:extLst>
          </p:cNvPr>
          <p:cNvSpPr txBox="1"/>
          <p:nvPr/>
        </p:nvSpPr>
        <p:spPr>
          <a:xfrm>
            <a:off x="4559513" y="5495536"/>
            <a:ext cx="190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Honest opening: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DC2E15-0376-2A90-2D94-8FFDED58B716}"/>
                  </a:ext>
                </a:extLst>
              </p:cNvPr>
              <p:cNvSpPr txBox="1"/>
              <p:nvPr/>
            </p:nvSpPr>
            <p:spPr>
              <a:xfrm>
                <a:off x="5029615" y="5858712"/>
                <a:ext cx="1748877" cy="87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DC2E15-0376-2A90-2D94-8FFDED58B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15" y="5858712"/>
                <a:ext cx="1748877" cy="8740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4E1480F-8A8C-E08D-FCDE-DDC33C71B3B9}"/>
              </a:ext>
            </a:extLst>
          </p:cNvPr>
          <p:cNvSpPr/>
          <p:nvPr/>
        </p:nvSpPr>
        <p:spPr>
          <a:xfrm>
            <a:off x="6808472" y="5827312"/>
            <a:ext cx="5326755" cy="9368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C6C1F9-53B7-4360-EB50-8BD4841E5E6D}"/>
                  </a:ext>
                </a:extLst>
              </p:cNvPr>
              <p:cNvSpPr txBox="1"/>
              <p:nvPr/>
            </p:nvSpPr>
            <p:spPr>
              <a:xfrm>
                <a:off x="9134189" y="5448561"/>
                <a:ext cx="30476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/>
                  <a:t>Correct as long as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i="1" dirty="0"/>
                  <a:t> is </a:t>
                </a:r>
                <a:r>
                  <a:rPr lang="en-US" sz="2000" b="1" i="1" dirty="0">
                    <a:solidFill>
                      <a:schemeClr val="bg2"/>
                    </a:solidFill>
                  </a:rPr>
                  <a:t>short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1C6C1F9-53B7-4360-EB50-8BD4841E5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4189" y="5448561"/>
                <a:ext cx="3047629" cy="400110"/>
              </a:xfrm>
              <a:prstGeom prst="rect">
                <a:avLst/>
              </a:prstGeom>
              <a:blipFill>
                <a:blip r:embed="rId14"/>
                <a:stretch>
                  <a:fillRect l="-2000" t="-9231" r="-2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13D192-6A50-7CC1-F7BB-28E2778053BF}"/>
                  </a:ext>
                </a:extLst>
              </p:cNvPr>
              <p:cNvSpPr txBox="1"/>
              <p:nvPr/>
            </p:nvSpPr>
            <p:spPr>
              <a:xfrm>
                <a:off x="10544523" y="6053938"/>
                <a:ext cx="17591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13D192-6A50-7CC1-F7BB-28E277805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523" y="6053938"/>
                <a:ext cx="175918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9772925-DF2E-F429-41D1-5C06032887E9}"/>
                  </a:ext>
                </a:extLst>
              </p:cNvPr>
              <p:cNvSpPr txBox="1"/>
              <p:nvPr/>
            </p:nvSpPr>
            <p:spPr>
              <a:xfrm>
                <a:off x="8430036" y="5897825"/>
                <a:ext cx="2544960" cy="7958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9772925-DF2E-F429-41D1-5C0603288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036" y="5897825"/>
                <a:ext cx="2544960" cy="7958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B14474-CF54-ED30-F157-77FDB1E2E886}"/>
                  </a:ext>
                </a:extLst>
              </p:cNvPr>
              <p:cNvSpPr txBox="1"/>
              <p:nvPr/>
            </p:nvSpPr>
            <p:spPr>
              <a:xfrm>
                <a:off x="6537425" y="5897825"/>
                <a:ext cx="2452209" cy="7958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B14474-CF54-ED30-F157-77FDB1E2E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25" y="5897825"/>
                <a:ext cx="2452209" cy="79585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42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  <p:bldP spid="15" grpId="0" animBg="1"/>
      <p:bldP spid="16" grpId="0"/>
      <p:bldP spid="18" grpId="0"/>
      <p:bldP spid="2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Lattice Commitments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/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Common reference string (for inputs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):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CFE332B-7DC8-5EBE-260F-B0D260D6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2523752"/>
                <a:ext cx="5307479" cy="400110"/>
              </a:xfrm>
              <a:prstGeom prst="rect">
                <a:avLst/>
              </a:prstGeom>
              <a:blipFill>
                <a:blip r:embed="rId2"/>
                <a:stretch>
                  <a:fillRect l="-1148" t="-7576" r="-34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/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DD11D6A-6AB8-AB5B-B80B-481FA647F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2949286"/>
                <a:ext cx="3034229" cy="423770"/>
              </a:xfrm>
              <a:prstGeom prst="rect">
                <a:avLst/>
              </a:prstGeom>
              <a:blipFill>
                <a:blip r:embed="rId3"/>
                <a:stretch>
                  <a:fillRect l="-2008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/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target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3D00663-FB0C-10B4-554D-ECEAD69E4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443706"/>
                <a:ext cx="3135730" cy="423770"/>
              </a:xfrm>
              <a:prstGeom prst="rect">
                <a:avLst/>
              </a:prstGeom>
              <a:blipFill>
                <a:blip r:embed="rId4"/>
                <a:stretch>
                  <a:fillRect l="-1942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/>
              <p:nvPr/>
            </p:nvSpPr>
            <p:spPr>
              <a:xfrm>
                <a:off x="727024" y="3938126"/>
                <a:ext cx="6630726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</a:rPr>
                  <a:t>auxiliary data:</a:t>
                </a:r>
                <a:r>
                  <a:rPr lang="en-US" sz="2000" dirty="0"/>
                  <a:t> short preimages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23B47F2-466B-E81F-A9A9-364089F76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24" y="3938126"/>
                <a:ext cx="6630726" cy="424796"/>
              </a:xfrm>
              <a:prstGeom prst="rect">
                <a:avLst/>
              </a:prstGeom>
              <a:blipFill>
                <a:blip r:embed="rId5"/>
                <a:stretch>
                  <a:fillRect l="-919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/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DCC78C0-A409-7145-FF57-D97E786C97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319" y="2788951"/>
                <a:ext cx="2300990" cy="936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/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7A53F1F-7CC8-D02B-40E1-D28A4681BC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491" y="2788952"/>
                <a:ext cx="434715" cy="1596092"/>
              </a:xfrm>
              <a:prstGeom prst="rect">
                <a:avLst/>
              </a:prstGeom>
              <a:blipFill>
                <a:blip r:embed="rId7"/>
                <a:stretch>
                  <a:fillRect l="-97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/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A4E546E-685B-AFDE-BDDC-5C3685961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259" y="2788952"/>
                <a:ext cx="434715" cy="936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Equals 74">
            <a:extLst>
              <a:ext uri="{FF2B5EF4-FFF2-40B4-BE49-F238E27FC236}">
                <a16:creationId xmlns:a16="http://schemas.microsoft.com/office/drawing/2014/main" id="{D0B192E5-8168-C4F4-A2D2-EFEC02884042}"/>
              </a:ext>
            </a:extLst>
          </p:cNvPr>
          <p:cNvSpPr/>
          <p:nvPr/>
        </p:nvSpPr>
        <p:spPr>
          <a:xfrm>
            <a:off x="9649914" y="2868607"/>
            <a:ext cx="554636" cy="786984"/>
          </a:xfrm>
          <a:prstGeom prst="mathEqual">
            <a:avLst>
              <a:gd name="adj1" fmla="val 10266"/>
              <a:gd name="adj2" fmla="val 10246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DD59BD-ED80-DDF5-1381-FA0B59BC7C83}"/>
                  </a:ext>
                </a:extLst>
              </p:cNvPr>
              <p:cNvSpPr txBox="1"/>
              <p:nvPr/>
            </p:nvSpPr>
            <p:spPr>
              <a:xfrm>
                <a:off x="183430" y="4653140"/>
                <a:ext cx="39566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[PPS21]: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are </a:t>
                </a:r>
                <a:r>
                  <a:rPr lang="en-US" sz="2400" b="1" dirty="0">
                    <a:solidFill>
                      <a:schemeClr val="bg2"/>
                    </a:solidFill>
                  </a:rPr>
                  <a:t>random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DD59BD-ED80-DDF5-1381-FA0B59BC7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4653140"/>
                <a:ext cx="3956661" cy="461665"/>
              </a:xfrm>
              <a:prstGeom prst="rect">
                <a:avLst/>
              </a:prstGeom>
              <a:blipFill>
                <a:blip r:embed="rId9"/>
                <a:stretch>
                  <a:fillRect l="-2311" t="-10526" r="-215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B9A55E-B4E6-E26C-E8AF-DB211D6DD4D0}"/>
                  </a:ext>
                </a:extLst>
              </p:cNvPr>
              <p:cNvSpPr txBox="1"/>
              <p:nvPr/>
            </p:nvSpPr>
            <p:spPr>
              <a:xfrm>
                <a:off x="183430" y="5206068"/>
                <a:ext cx="47034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[ACLMT22]: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are </a:t>
                </a:r>
                <a:r>
                  <a:rPr lang="en-US" sz="2400" b="1" dirty="0">
                    <a:solidFill>
                      <a:schemeClr val="bg2"/>
                    </a:solidFill>
                  </a:rPr>
                  <a:t>structured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B9A55E-B4E6-E26C-E8AF-DB211D6DD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30" y="5206068"/>
                <a:ext cx="4703403" cy="461665"/>
              </a:xfrm>
              <a:prstGeom prst="rect">
                <a:avLst/>
              </a:prstGeom>
              <a:blipFill>
                <a:blip r:embed="rId10"/>
                <a:stretch>
                  <a:fillRect l="-1943" t="-10526" r="-142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413FA49-AA51-500F-1C08-4FB2D3B91CCB}"/>
              </a:ext>
            </a:extLst>
          </p:cNvPr>
          <p:cNvSpPr txBox="1"/>
          <p:nvPr/>
        </p:nvSpPr>
        <p:spPr>
          <a:xfrm>
            <a:off x="6642955" y="4653140"/>
            <a:ext cx="545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/>
              <a:t>suffices for vector commitments (from SIS)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FB0B7E-D79D-9BC4-E8EE-D32391227517}"/>
                  </a:ext>
                </a:extLst>
              </p:cNvPr>
              <p:cNvSpPr txBox="1"/>
              <p:nvPr/>
            </p:nvSpPr>
            <p:spPr>
              <a:xfrm>
                <a:off x="1455637" y="5758997"/>
                <a:ext cx="106411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i="1" dirty="0"/>
                  <a:t>suffices for functional commitments for constant-degree polynomials (from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i="1" dirty="0"/>
                  <a:t>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i="1" dirty="0"/>
                  <a:t>-ISIS)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FB0B7E-D79D-9BC4-E8EE-D32391227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37" y="5758997"/>
                <a:ext cx="10641183" cy="461665"/>
              </a:xfrm>
              <a:prstGeom prst="rect">
                <a:avLst/>
              </a:prstGeom>
              <a:blipFill>
                <a:blip r:embed="rId11"/>
                <a:stretch>
                  <a:fillRect l="-458" t="-10667" r="-86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1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Speech Bubble: Rectangle with Corners Rounded 28">
                <a:extLst>
                  <a:ext uri="{FF2B5EF4-FFF2-40B4-BE49-F238E27FC236}">
                    <a16:creationId xmlns:a16="http://schemas.microsoft.com/office/drawing/2014/main" id="{77178767-F92D-51E6-16AA-74E59E54D22B}"/>
                  </a:ext>
                </a:extLst>
              </p:cNvPr>
              <p:cNvSpPr/>
              <p:nvPr/>
            </p:nvSpPr>
            <p:spPr>
              <a:xfrm>
                <a:off x="3148996" y="5651151"/>
                <a:ext cx="3589863" cy="632554"/>
              </a:xfrm>
              <a:prstGeom prst="wedgeRoundRectCallout">
                <a:avLst>
                  <a:gd name="adj1" fmla="val -24943"/>
                  <a:gd name="adj2" fmla="val -69640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b="0" dirty="0"/>
                  <a:t> denotes the identity matrix</a:t>
                </a:r>
              </a:p>
            </p:txBody>
          </p:sp>
        </mc:Choice>
        <mc:Fallback xmlns="">
          <p:sp>
            <p:nvSpPr>
              <p:cNvPr id="29" name="Speech Bubble: Rectangle with Corners Rounded 28">
                <a:extLst>
                  <a:ext uri="{FF2B5EF4-FFF2-40B4-BE49-F238E27FC236}">
                    <a16:creationId xmlns:a16="http://schemas.microsoft.com/office/drawing/2014/main" id="{77178767-F92D-51E6-16AA-74E59E54D2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996" y="5651151"/>
                <a:ext cx="3589863" cy="632554"/>
              </a:xfrm>
              <a:prstGeom prst="wedgeRoundRectCallout">
                <a:avLst>
                  <a:gd name="adj1" fmla="val -24943"/>
                  <a:gd name="adj2" fmla="val -69640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731EE30C-7DFD-B16C-1B46-E47DAD5207D6}"/>
              </a:ext>
            </a:extLst>
          </p:cNvPr>
          <p:cNvGrpSpPr/>
          <p:nvPr/>
        </p:nvGrpSpPr>
        <p:grpSpPr>
          <a:xfrm>
            <a:off x="472565" y="3800130"/>
            <a:ext cx="7330190" cy="1657505"/>
            <a:chOff x="1993693" y="3867585"/>
            <a:chExt cx="7330190" cy="16575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868B81B-2785-2515-679B-3F141A9EEA3A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575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𝒄</m:t>
                                      </m:r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868B81B-2785-2515-679B-3F141A9EEA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575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EA9A803-85E8-9C36-4368-A6CD375D5931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0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5B776BC-1653-C176-FD19-330EDE216869}"/>
                  </a:ext>
                </a:extLst>
              </p:cNvPr>
              <p:cNvSpPr/>
              <p:nvPr/>
            </p:nvSpPr>
            <p:spPr>
              <a:xfrm>
                <a:off x="573174" y="5988570"/>
                <a:ext cx="3466675" cy="79138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>
                    <a:solidFill>
                      <a:schemeClr val="tx1"/>
                    </a:solidFill>
                  </a:rPr>
                  <a:t>For security and functionality, it will be useful to write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5B776BC-1653-C176-FD19-330EDE2168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5988570"/>
                <a:ext cx="3466675" cy="791386"/>
              </a:xfrm>
              <a:prstGeom prst="rect">
                <a:avLst/>
              </a:prstGeom>
              <a:blipFill>
                <a:blip r:embed="rId6"/>
                <a:stretch>
                  <a:fillRect l="-1220" r="-5052" b="-592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AC18BE0E-8E08-9A0F-50A8-C5734C78A21F}"/>
                  </a:ext>
                </a:extLst>
              </p:cNvPr>
              <p:cNvSpPr/>
              <p:nvPr/>
            </p:nvSpPr>
            <p:spPr>
              <a:xfrm>
                <a:off x="5201587" y="5561350"/>
                <a:ext cx="6845746" cy="1218606"/>
              </a:xfrm>
              <a:prstGeom prst="roundRect">
                <a:avLst/>
              </a:prstGeom>
              <a:solidFill>
                <a:srgbClr val="333F48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func>
                                      <m:funcPr>
                                        <m:ctrlP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⌊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b="0" i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</m:func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⌋</m:t>
                                    </m:r>
                                  </m:sup>
                                </m:sSup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d>
                                      <m:dPr>
                                        <m:begChr m:val="⌊"/>
                                        <m:endChr m:val="⌋"/>
                                        <m:ctrlPr>
                                          <a:rPr lang="en-US" sz="20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sz="20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 b="0" i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US" sz="2000" b="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</m:func>
                                      </m:e>
                                    </m:d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AC18BE0E-8E08-9A0F-50A8-C5734C78A2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587" y="5561350"/>
                <a:ext cx="6845746" cy="121860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D633E7F-0BB2-9425-CD36-D6EEBA451737}"/>
              </a:ext>
            </a:extLst>
          </p:cNvPr>
          <p:cNvSpPr txBox="1"/>
          <p:nvPr/>
        </p:nvSpPr>
        <p:spPr>
          <a:xfrm>
            <a:off x="9425782" y="5177937"/>
            <a:ext cx="262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“powers of two matrix”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81AFB0-C338-9528-58CB-0B0210538685}"/>
              </a:ext>
            </a:extLst>
          </p:cNvPr>
          <p:cNvGrpSpPr/>
          <p:nvPr/>
        </p:nvGrpSpPr>
        <p:grpSpPr>
          <a:xfrm>
            <a:off x="472565" y="3800130"/>
            <a:ext cx="7330190" cy="1687065"/>
            <a:chOff x="1993693" y="3867585"/>
            <a:chExt cx="7330190" cy="168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37732F9-DC8D-7406-7E21-73E1E4DDB662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37732F9-DC8D-7406-7E21-73E1E4DDB6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BB8D7-6315-5667-EBBD-A917ED6A4431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50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24C4-A1D0-37DF-598E-BF4F5A3D852D}"/>
                  </a:ext>
                </a:extLst>
              </p:cNvPr>
              <p:cNvSpPr txBox="1"/>
              <p:nvPr/>
            </p:nvSpPr>
            <p:spPr>
              <a:xfrm>
                <a:off x="7724720" y="4161856"/>
                <a:ext cx="3034229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24C4-A1D0-37DF-598E-BF4F5A3D8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720" y="4161856"/>
                <a:ext cx="3034229" cy="423770"/>
              </a:xfrm>
              <a:prstGeom prst="rect">
                <a:avLst/>
              </a:prstGeom>
              <a:blipFill>
                <a:blip r:embed="rId7"/>
                <a:stretch>
                  <a:fillRect l="-2008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BD38FC-83F7-C350-B8C4-C0F6F9CE81A7}"/>
                  </a:ext>
                </a:extLst>
              </p:cNvPr>
              <p:cNvSpPr txBox="1"/>
              <p:nvPr/>
            </p:nvSpPr>
            <p:spPr>
              <a:xfrm>
                <a:off x="7724720" y="4546105"/>
                <a:ext cx="3135730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target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BD38FC-83F7-C350-B8C4-C0F6F9CE8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720" y="4546105"/>
                <a:ext cx="3135730" cy="423770"/>
              </a:xfrm>
              <a:prstGeom prst="rect">
                <a:avLst/>
              </a:prstGeom>
              <a:blipFill>
                <a:blip r:embed="rId8"/>
                <a:stretch>
                  <a:fillRect l="-1942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6F3BA3F-D956-E710-EEB2-8F0AA16E48C2}"/>
              </a:ext>
            </a:extLst>
          </p:cNvPr>
          <p:cNvSpPr txBox="1"/>
          <p:nvPr/>
        </p:nvSpPr>
        <p:spPr>
          <a:xfrm>
            <a:off x="7393734" y="3755840"/>
            <a:ext cx="3505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Common reference string: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A2C21E0-3A70-9F7B-5506-0F83509B9220}"/>
              </a:ext>
            </a:extLst>
          </p:cNvPr>
          <p:cNvGrpSpPr/>
          <p:nvPr/>
        </p:nvGrpSpPr>
        <p:grpSpPr>
          <a:xfrm>
            <a:off x="7724720" y="4930354"/>
            <a:ext cx="4567469" cy="446917"/>
            <a:chOff x="7677095" y="4809460"/>
            <a:chExt cx="4567469" cy="44691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B7ADEB-1B9A-CBB7-904E-3CC9AE6C1555}"/>
                </a:ext>
              </a:extLst>
            </p:cNvPr>
            <p:cNvSpPr txBox="1"/>
            <p:nvPr/>
          </p:nvSpPr>
          <p:spPr>
            <a:xfrm>
              <a:off x="7677095" y="4832863"/>
              <a:ext cx="1676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auxiliary data: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56C9DCE-F829-5B16-0D49-DDD3A0FAE1C2}"/>
                    </a:ext>
                  </a:extLst>
                </p:cNvPr>
                <p:cNvSpPr txBox="1"/>
                <p:nvPr/>
              </p:nvSpPr>
              <p:spPr>
                <a:xfrm>
                  <a:off x="9244960" y="4809460"/>
                  <a:ext cx="2999604" cy="44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1"/>
                      </a:solidFill>
                    </a:rPr>
                    <a:t>cross-terms</a:t>
                  </a:r>
                  <a:r>
                    <a:rPr lang="en-US" sz="2000" b="1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56C9DCE-F829-5B16-0D49-DDD3A0FAE1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44960" y="4809460"/>
                  <a:ext cx="2999604" cy="446917"/>
                </a:xfrm>
                <a:prstGeom prst="rect">
                  <a:avLst/>
                </a:prstGeom>
                <a:blipFill>
                  <a:blip r:embed="rId9"/>
                  <a:stretch>
                    <a:fillRect l="-2033" t="-2740" b="-191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1B08F0-D609-2F14-3963-DB021CA93832}"/>
              </a:ext>
            </a:extLst>
          </p:cNvPr>
          <p:cNvGrpSpPr/>
          <p:nvPr/>
        </p:nvGrpSpPr>
        <p:grpSpPr>
          <a:xfrm>
            <a:off x="472565" y="3800130"/>
            <a:ext cx="7330190" cy="1687065"/>
            <a:chOff x="1993693" y="3867585"/>
            <a:chExt cx="7330190" cy="168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3B8E268-13D5-39CA-FEE4-2F4DCC0EA92A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3B8E268-13D5-39CA-FEE4-2F4DCC0EA9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AB02F99-93EA-E686-0F00-7B48BC1C3EEC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96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24C4-A1D0-37DF-598E-BF4F5A3D852D}"/>
                  </a:ext>
                </a:extLst>
              </p:cNvPr>
              <p:cNvSpPr txBox="1"/>
              <p:nvPr/>
            </p:nvSpPr>
            <p:spPr>
              <a:xfrm>
                <a:off x="7724720" y="4161856"/>
                <a:ext cx="3034229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24C4-A1D0-37DF-598E-BF4F5A3D8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720" y="4161856"/>
                <a:ext cx="3034229" cy="423770"/>
              </a:xfrm>
              <a:prstGeom prst="rect">
                <a:avLst/>
              </a:prstGeom>
              <a:blipFill>
                <a:blip r:embed="rId6"/>
                <a:stretch>
                  <a:fillRect l="-2008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BD38FC-83F7-C350-B8C4-C0F6F9CE81A7}"/>
                  </a:ext>
                </a:extLst>
              </p:cNvPr>
              <p:cNvSpPr txBox="1"/>
              <p:nvPr/>
            </p:nvSpPr>
            <p:spPr>
              <a:xfrm>
                <a:off x="7724720" y="4546105"/>
                <a:ext cx="3135730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target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BD38FC-83F7-C350-B8C4-C0F6F9CE8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720" y="4546105"/>
                <a:ext cx="3135730" cy="423770"/>
              </a:xfrm>
              <a:prstGeom prst="rect">
                <a:avLst/>
              </a:prstGeom>
              <a:blipFill>
                <a:blip r:embed="rId7"/>
                <a:stretch>
                  <a:fillRect l="-1942" t="-7246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6F3BA3F-D956-E710-EEB2-8F0AA16E48C2}"/>
              </a:ext>
            </a:extLst>
          </p:cNvPr>
          <p:cNvSpPr txBox="1"/>
          <p:nvPr/>
        </p:nvSpPr>
        <p:spPr>
          <a:xfrm>
            <a:off x="7393734" y="3755840"/>
            <a:ext cx="3505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Common reference string: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2495CC6-56A5-8EE3-D233-0D2BA49A5EFF}"/>
                  </a:ext>
                </a:extLst>
              </p:cNvPr>
              <p:cNvSpPr txBox="1"/>
              <p:nvPr/>
            </p:nvSpPr>
            <p:spPr>
              <a:xfrm>
                <a:off x="9292585" y="5337749"/>
                <a:ext cx="18149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2495CC6-56A5-8EE3-D233-0D2BA49A5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585" y="5337749"/>
                <a:ext cx="1814920" cy="400110"/>
              </a:xfrm>
              <a:prstGeom prst="rect">
                <a:avLst/>
              </a:prstGeom>
              <a:blipFill>
                <a:blip r:embed="rId8"/>
                <a:stretch>
                  <a:fillRect l="-335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6A2C21E0-3A70-9F7B-5506-0F83509B9220}"/>
              </a:ext>
            </a:extLst>
          </p:cNvPr>
          <p:cNvGrpSpPr/>
          <p:nvPr/>
        </p:nvGrpSpPr>
        <p:grpSpPr>
          <a:xfrm>
            <a:off x="7724720" y="4930354"/>
            <a:ext cx="4567469" cy="446917"/>
            <a:chOff x="7677095" y="4809460"/>
            <a:chExt cx="4567469" cy="44691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B7ADEB-1B9A-CBB7-904E-3CC9AE6C1555}"/>
                </a:ext>
              </a:extLst>
            </p:cNvPr>
            <p:cNvSpPr txBox="1"/>
            <p:nvPr/>
          </p:nvSpPr>
          <p:spPr>
            <a:xfrm>
              <a:off x="7677095" y="4832863"/>
              <a:ext cx="1676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auxiliary data: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56C9DCE-F829-5B16-0D49-DDD3A0FAE1C2}"/>
                    </a:ext>
                  </a:extLst>
                </p:cNvPr>
                <p:cNvSpPr txBox="1"/>
                <p:nvPr/>
              </p:nvSpPr>
              <p:spPr>
                <a:xfrm>
                  <a:off x="9244960" y="4809460"/>
                  <a:ext cx="2999604" cy="44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bg1">
                          <a:lumMod val="75000"/>
                        </a:schemeClr>
                      </a:solidFill>
                    </a:rPr>
                    <a:t>cross-terms</a:t>
                  </a:r>
                  <a:r>
                    <a:rPr lang="en-US" sz="2000" b="1" dirty="0">
                      <a:solidFill>
                        <a:schemeClr val="bg1">
                          <a:lumMod val="75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sz="2000" b="1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20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56C9DCE-F829-5B16-0D49-DDD3A0FAE1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44960" y="4809460"/>
                  <a:ext cx="2999604" cy="446917"/>
                </a:xfrm>
                <a:prstGeom prst="rect">
                  <a:avLst/>
                </a:prstGeom>
                <a:blipFill>
                  <a:blip r:embed="rId9"/>
                  <a:stretch>
                    <a:fillRect l="-2033" t="-2740" b="-191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78AE756-0B2A-C199-D5DC-0F92883A60AD}"/>
                </a:ext>
              </a:extLst>
            </p:cNvPr>
            <p:cNvCxnSpPr>
              <a:cxnSpLocks/>
            </p:cNvCxnSpPr>
            <p:nvPr/>
          </p:nvCxnSpPr>
          <p:spPr>
            <a:xfrm>
              <a:off x="9287573" y="5032918"/>
              <a:ext cx="2828227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A23064D-1CFA-9CAA-A3C9-79941932D99E}"/>
                  </a:ext>
                </a:extLst>
              </p:cNvPr>
              <p:cNvSpPr/>
              <p:nvPr/>
            </p:nvSpPr>
            <p:spPr>
              <a:xfrm>
                <a:off x="6257507" y="5863651"/>
                <a:ext cx="5905918" cy="916288"/>
              </a:xfrm>
              <a:prstGeom prst="roundRect">
                <a:avLst/>
              </a:prstGeom>
              <a:solidFill>
                <a:srgbClr val="333F48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>
                    <a:solidFill>
                      <a:schemeClr val="bg1"/>
                    </a:solidFill>
                  </a:rPr>
                  <a:t>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bg1"/>
                    </a:solidFill>
                  </a:rPr>
                  <a:t> can be used to sample </a:t>
                </a:r>
                <a:r>
                  <a:rPr lang="en-US" sz="2000" b="0" u="sng" dirty="0">
                    <a:solidFill>
                      <a:schemeClr val="bg1"/>
                    </a:solidFill>
                  </a:rPr>
                  <a:t>short</a:t>
                </a:r>
                <a:r>
                  <a:rPr lang="en-US" sz="2000" b="0" dirty="0">
                    <a:solidFill>
                      <a:schemeClr val="bg1"/>
                    </a:solidFill>
                  </a:rPr>
                  <a:t> solutions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to the linear system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</a:rPr>
                  <a:t>(for arbitrary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A23064D-1CFA-9CAA-A3C9-79941932D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507" y="5863651"/>
                <a:ext cx="5905918" cy="916288"/>
              </a:xfrm>
              <a:prstGeom prst="roundRect">
                <a:avLst/>
              </a:prstGeom>
              <a:blipFill>
                <a:blip r:embed="rId10"/>
                <a:stretch>
                  <a:fillRect r="-929" b="-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3BFC1FC8-AB45-E551-8BAF-53E1073787B4}"/>
              </a:ext>
            </a:extLst>
          </p:cNvPr>
          <p:cNvGrpSpPr/>
          <p:nvPr/>
        </p:nvGrpSpPr>
        <p:grpSpPr>
          <a:xfrm>
            <a:off x="472565" y="3800130"/>
            <a:ext cx="7330190" cy="1687065"/>
            <a:chOff x="1993693" y="3867585"/>
            <a:chExt cx="7330190" cy="168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1661B23-72DB-B593-D823-F2DA70B96B56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1661B23-72DB-B593-D823-F2DA70B96B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ABCBD1B-A4CF-E4E8-B740-767CF574B748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Left Brace 27">
            <a:extLst>
              <a:ext uri="{FF2B5EF4-FFF2-40B4-BE49-F238E27FC236}">
                <a16:creationId xmlns:a16="http://schemas.microsoft.com/office/drawing/2014/main" id="{04A1A50A-65F0-D7ED-9423-44B333867EE5}"/>
              </a:ext>
            </a:extLst>
          </p:cNvPr>
          <p:cNvSpPr/>
          <p:nvPr/>
        </p:nvSpPr>
        <p:spPr>
          <a:xfrm rot="16200000">
            <a:off x="2514177" y="4097884"/>
            <a:ext cx="319217" cy="3282085"/>
          </a:xfrm>
          <a:prstGeom prst="leftBrace">
            <a:avLst>
              <a:gd name="adj1" fmla="val 88163"/>
              <a:gd name="adj2" fmla="val 51009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B72167A-1F34-37C5-F4BB-54F41CDFA37F}"/>
                  </a:ext>
                </a:extLst>
              </p:cNvPr>
              <p:cNvSpPr txBox="1"/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B72167A-1F34-37C5-F4BB-54F41CDFA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540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869058-89C1-8E95-AE08-5DCD5579B9A9}"/>
                  </a:ext>
                </a:extLst>
              </p:cNvPr>
              <p:cNvSpPr txBox="1"/>
              <p:nvPr/>
            </p:nvSpPr>
            <p:spPr>
              <a:xfrm>
                <a:off x="2313630" y="6372415"/>
                <a:ext cx="9900339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accent3"/>
                    </a:solidFill>
                  </a:rPr>
                  <a:t>Supports commitments to arbitrary (i.e., large) values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869058-89C1-8E95-AE08-5DCD5579B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630" y="6372415"/>
                <a:ext cx="9900339" cy="490199"/>
              </a:xfrm>
              <a:prstGeom prst="rect">
                <a:avLst/>
              </a:prstGeom>
              <a:blipFill>
                <a:blip r:embed="rId6"/>
                <a:stretch>
                  <a:fillRect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D60A159-0E8C-DD50-014D-FC3E00BD10BD}"/>
                  </a:ext>
                </a:extLst>
              </p:cNvPr>
              <p:cNvSpPr txBox="1"/>
              <p:nvPr/>
            </p:nvSpPr>
            <p:spPr>
              <a:xfrm>
                <a:off x="7743565" y="3631446"/>
                <a:ext cx="39607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Committing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D60A159-0E8C-DD50-014D-FC3E00BD1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565" y="3631446"/>
                <a:ext cx="3960764" cy="523220"/>
              </a:xfrm>
              <a:prstGeom prst="rect">
                <a:avLst/>
              </a:prstGeom>
              <a:blipFill>
                <a:blip r:embed="rId7"/>
                <a:stretch>
                  <a:fillRect l="-3077" t="-11628" r="-230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3EF120-C4DB-F8A3-AA5B-AA2A2FCDB6CA}"/>
                  </a:ext>
                </a:extLst>
              </p:cNvPr>
              <p:cNvSpPr txBox="1"/>
              <p:nvPr/>
            </p:nvSpPr>
            <p:spPr>
              <a:xfrm>
                <a:off x="7924801" y="4189132"/>
                <a:ext cx="47339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Use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:r>
                  <a:rPr lang="en-US" sz="2400" b="1" dirty="0">
                    <a:solidFill>
                      <a:schemeClr val="bg2"/>
                    </a:solidFill>
                  </a:rPr>
                  <a:t>jointly</a:t>
                </a:r>
                <a:r>
                  <a:rPr lang="en-US" sz="2400" dirty="0"/>
                  <a:t> sample a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3EF120-C4DB-F8A3-AA5B-AA2A2FCDB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1" y="4189132"/>
                <a:ext cx="4733922" cy="830997"/>
              </a:xfrm>
              <a:prstGeom prst="rect">
                <a:avLst/>
              </a:prstGeom>
              <a:blipFill>
                <a:blip r:embed="rId8"/>
                <a:stretch>
                  <a:fillRect l="-1931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87381C9-6C87-A941-454D-A48244766DEE}"/>
                  </a:ext>
                </a:extLst>
              </p:cNvPr>
              <p:cNvSpPr txBox="1"/>
              <p:nvPr/>
            </p:nvSpPr>
            <p:spPr>
              <a:xfrm>
                <a:off x="7924801" y="5054594"/>
                <a:ext cx="47339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2400" dirty="0"/>
                  <a:t> is the commitment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are the openings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87381C9-6C87-A941-454D-A48244766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1" y="5054594"/>
                <a:ext cx="4733924" cy="830997"/>
              </a:xfrm>
              <a:prstGeom prst="rect">
                <a:avLst/>
              </a:prstGeom>
              <a:blipFill>
                <a:blip r:embed="rId9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933F7156-B384-0611-518C-2E5F2402ECF3}"/>
              </a:ext>
            </a:extLst>
          </p:cNvPr>
          <p:cNvGrpSpPr/>
          <p:nvPr/>
        </p:nvGrpSpPr>
        <p:grpSpPr>
          <a:xfrm>
            <a:off x="472565" y="3800130"/>
            <a:ext cx="7330190" cy="1687065"/>
            <a:chOff x="1993693" y="3867585"/>
            <a:chExt cx="7330190" cy="168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1C8C45E-092C-2EF2-D846-7034CFD40C5F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1C8C45E-092C-2EF2-D846-7034CFD40C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B9AD6BA-0083-108B-6A73-D382915DFB44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Left Brace 38">
            <a:extLst>
              <a:ext uri="{FF2B5EF4-FFF2-40B4-BE49-F238E27FC236}">
                <a16:creationId xmlns:a16="http://schemas.microsoft.com/office/drawing/2014/main" id="{B62E3235-E8C5-1644-453E-9C124826D5A0}"/>
              </a:ext>
            </a:extLst>
          </p:cNvPr>
          <p:cNvSpPr/>
          <p:nvPr/>
        </p:nvSpPr>
        <p:spPr>
          <a:xfrm rot="16200000">
            <a:off x="2514177" y="4097884"/>
            <a:ext cx="319217" cy="3282085"/>
          </a:xfrm>
          <a:prstGeom prst="leftBrace">
            <a:avLst>
              <a:gd name="adj1" fmla="val 88163"/>
              <a:gd name="adj2" fmla="val 51009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648AE9-F1BC-2A51-35B4-57951CF569D5}"/>
                  </a:ext>
                </a:extLst>
              </p:cNvPr>
              <p:cNvSpPr txBox="1"/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648AE9-F1BC-2A51-35B4-57951CF56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0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B9975E-7FE8-7F97-417E-D8F70D35463D}"/>
              </a:ext>
            </a:extLst>
          </p:cNvPr>
          <p:cNvCxnSpPr/>
          <p:nvPr/>
        </p:nvCxnSpPr>
        <p:spPr>
          <a:xfrm>
            <a:off x="420710" y="4012870"/>
            <a:ext cx="11337701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1391D91-5A69-5EA4-B375-D98B63AFF054}"/>
              </a:ext>
            </a:extLst>
          </p:cNvPr>
          <p:cNvGrpSpPr/>
          <p:nvPr/>
        </p:nvGrpSpPr>
        <p:grpSpPr>
          <a:xfrm>
            <a:off x="1921692" y="4634064"/>
            <a:ext cx="9457328" cy="1721343"/>
            <a:chOff x="1848712" y="4171702"/>
            <a:chExt cx="9457328" cy="172134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3A5A83B-34BC-1300-3A43-9B6DCB4648F7}"/>
                </a:ext>
              </a:extLst>
            </p:cNvPr>
            <p:cNvGrpSpPr/>
            <p:nvPr/>
          </p:nvGrpSpPr>
          <p:grpSpPr>
            <a:xfrm>
              <a:off x="1848712" y="4938818"/>
              <a:ext cx="1591988" cy="954227"/>
              <a:chOff x="3830893" y="4979237"/>
              <a:chExt cx="1591988" cy="954227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8BA379D9-804C-2D3C-DE24-BEC76C070007}"/>
                  </a:ext>
                </a:extLst>
              </p:cNvPr>
              <p:cNvGrpSpPr/>
              <p:nvPr/>
            </p:nvGrpSpPr>
            <p:grpSpPr>
              <a:xfrm>
                <a:off x="3830893" y="5199078"/>
                <a:ext cx="1591988" cy="734386"/>
                <a:chOff x="6332258" y="2691950"/>
                <a:chExt cx="1591988" cy="734386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A15B0378-88C1-2ADD-5220-639F32815BA8}"/>
                    </a:ext>
                  </a:extLst>
                </p:cNvPr>
                <p:cNvSpPr/>
                <p:nvPr/>
              </p:nvSpPr>
              <p:spPr>
                <a:xfrm>
                  <a:off x="6332258" y="2694333"/>
                  <a:ext cx="1591056" cy="732002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30" name="Isosceles Triangle 29">
                  <a:extLst>
                    <a:ext uri="{FF2B5EF4-FFF2-40B4-BE49-F238E27FC236}">
                      <a16:creationId xmlns:a16="http://schemas.microsoft.com/office/drawing/2014/main" id="{207F1DFD-4362-E1BE-C7AB-082C480DB52E}"/>
                    </a:ext>
                  </a:extLst>
                </p:cNvPr>
                <p:cNvSpPr/>
                <p:nvPr/>
              </p:nvSpPr>
              <p:spPr>
                <a:xfrm rot="16200000" flipH="1">
                  <a:off x="7257272" y="2756983"/>
                  <a:ext cx="732006" cy="601942"/>
                </a:xfrm>
                <a:prstGeom prst="triangle">
                  <a:avLst>
                    <a:gd name="adj" fmla="val 49674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52D4E1D8-9FDD-80DD-991A-32F002E35DC3}"/>
                    </a:ext>
                  </a:extLst>
                </p:cNvPr>
                <p:cNvSpPr/>
                <p:nvPr/>
              </p:nvSpPr>
              <p:spPr>
                <a:xfrm>
                  <a:off x="6332258" y="2933030"/>
                  <a:ext cx="1591056" cy="493306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rnd">
                  <a:solidFill>
                    <a:schemeClr val="tx1"/>
                  </a:solidFill>
                  <a:beve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26533619-38E9-3AD2-0C02-6726D28D47B0}"/>
                    </a:ext>
                  </a:extLst>
                </p:cNvPr>
                <p:cNvSpPr/>
                <p:nvPr/>
              </p:nvSpPr>
              <p:spPr>
                <a:xfrm rot="5400000">
                  <a:off x="6267226" y="2756982"/>
                  <a:ext cx="732006" cy="601942"/>
                </a:xfrm>
                <a:prstGeom prst="triangle">
                  <a:avLst>
                    <a:gd name="adj" fmla="val 49674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33" name="Isosceles Triangle 32">
                  <a:extLst>
                    <a:ext uri="{FF2B5EF4-FFF2-40B4-BE49-F238E27FC236}">
                      <a16:creationId xmlns:a16="http://schemas.microsoft.com/office/drawing/2014/main" id="{DB387A1B-7FA4-C291-0292-8AFAF2E4CC19}"/>
                    </a:ext>
                  </a:extLst>
                </p:cNvPr>
                <p:cNvSpPr/>
                <p:nvPr/>
              </p:nvSpPr>
              <p:spPr>
                <a:xfrm flipV="1">
                  <a:off x="6332258" y="2693945"/>
                  <a:ext cx="1591056" cy="493306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0651F9D1-3A89-60E5-75E4-83E30B14BDCC}"/>
                      </a:ext>
                    </a:extLst>
                  </p:cNvPr>
                  <p:cNvSpPr txBox="1"/>
                  <p:nvPr/>
                </p:nvSpPr>
                <p:spPr>
                  <a:xfrm>
                    <a:off x="4320924" y="4979237"/>
                    <a:ext cx="668773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oMath>
                      </m:oMathPara>
                    </a14:m>
                    <a:endParaRPr lang="en-US" sz="4400" b="1" dirty="0"/>
                  </a:p>
                </p:txBody>
              </p:sp>
            </mc:Choice>
            <mc:Fallback xmlns="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EA741FF-902A-74D1-E54E-A19D8A249E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0924" y="4979237"/>
                    <a:ext cx="668773" cy="769441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Scroll: Horizontal 33">
                  <a:extLst>
                    <a:ext uri="{FF2B5EF4-FFF2-40B4-BE49-F238E27FC236}">
                      <a16:creationId xmlns:a16="http://schemas.microsoft.com/office/drawing/2014/main" id="{2280905C-76FE-9167-835F-98AAB01E090C}"/>
                    </a:ext>
                  </a:extLst>
                </p:cNvPr>
                <p:cNvSpPr/>
                <p:nvPr/>
              </p:nvSpPr>
              <p:spPr>
                <a:xfrm>
                  <a:off x="10037555" y="4549248"/>
                  <a:ext cx="1268485" cy="602566"/>
                </a:xfrm>
                <a:prstGeom prst="horizontalScroll">
                  <a:avLst/>
                </a:prstGeom>
                <a:solidFill>
                  <a:schemeClr val="accent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34" name="Scroll: Horizontal 33">
                  <a:extLst>
                    <a:ext uri="{FF2B5EF4-FFF2-40B4-BE49-F238E27FC236}">
                      <a16:creationId xmlns:a16="http://schemas.microsoft.com/office/drawing/2014/main" id="{2280905C-76FE-9167-835F-98AAB01E09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7555" y="4549248"/>
                  <a:ext cx="1268485" cy="602566"/>
                </a:xfrm>
                <a:prstGeom prst="horizontalScroll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5C9E19-C9FE-455E-4416-67316551FE39}"/>
                </a:ext>
              </a:extLst>
            </p:cNvPr>
            <p:cNvSpPr/>
            <p:nvPr/>
          </p:nvSpPr>
          <p:spPr>
            <a:xfrm>
              <a:off x="7984257" y="5159549"/>
              <a:ext cx="1591056" cy="732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F9F2E0B-3932-0273-7D44-F68E2CB59789}"/>
                </a:ext>
              </a:extLst>
            </p:cNvPr>
            <p:cNvSpPr/>
            <p:nvPr/>
          </p:nvSpPr>
          <p:spPr>
            <a:xfrm>
              <a:off x="7984257" y="4663861"/>
              <a:ext cx="1591056" cy="493306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37" name="Arrow: Circular 36">
              <a:extLst>
                <a:ext uri="{FF2B5EF4-FFF2-40B4-BE49-F238E27FC236}">
                  <a16:creationId xmlns:a16="http://schemas.microsoft.com/office/drawing/2014/main" id="{D23E7787-EC20-BD6C-CA4C-591265E4CEF3}"/>
                </a:ext>
              </a:extLst>
            </p:cNvPr>
            <p:cNvSpPr/>
            <p:nvPr/>
          </p:nvSpPr>
          <p:spPr>
            <a:xfrm rot="19800000">
              <a:off x="9191341" y="4171702"/>
              <a:ext cx="1075989" cy="1160189"/>
            </a:xfrm>
            <a:prstGeom prst="circularArrow">
              <a:avLst>
                <a:gd name="adj1" fmla="val 5640"/>
                <a:gd name="adj2" fmla="val 1142319"/>
                <a:gd name="adj3" fmla="val 20088445"/>
                <a:gd name="adj4" fmla="val 12754963"/>
                <a:gd name="adj5" fmla="val 823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5FFE4CBA-7DD2-0F11-B6BF-8AC1ED269CB3}"/>
                </a:ext>
              </a:extLst>
            </p:cNvPr>
            <p:cNvSpPr/>
            <p:nvPr/>
          </p:nvSpPr>
          <p:spPr>
            <a:xfrm>
              <a:off x="4071701" y="5079111"/>
              <a:ext cx="3652104" cy="646331"/>
            </a:xfrm>
            <a:prstGeom prst="rightArrow">
              <a:avLst/>
            </a:prstGeom>
            <a:solidFill>
              <a:srgbClr val="232D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A6B7200-34C4-5C29-967A-49EA9696E1E1}"/>
                    </a:ext>
                  </a:extLst>
                </p:cNvPr>
                <p:cNvSpPr txBox="1"/>
                <p:nvPr/>
              </p:nvSpPr>
              <p:spPr>
                <a:xfrm>
                  <a:off x="4362990" y="4549248"/>
                  <a:ext cx="307327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Open</m:t>
                        </m:r>
                        <m: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Verify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A6B7200-34C4-5C29-967A-49EA9696E1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2990" y="4549248"/>
                  <a:ext cx="3073277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Scroll: Horizontal 39">
                  <a:extLst>
                    <a:ext uri="{FF2B5EF4-FFF2-40B4-BE49-F238E27FC236}">
                      <a16:creationId xmlns:a16="http://schemas.microsoft.com/office/drawing/2014/main" id="{F34E89A0-2FDF-9C4C-E91A-21D106F6ACE1}"/>
                    </a:ext>
                  </a:extLst>
                </p:cNvPr>
                <p:cNvSpPr/>
                <p:nvPr/>
              </p:nvSpPr>
              <p:spPr>
                <a:xfrm>
                  <a:off x="8297114" y="5125186"/>
                  <a:ext cx="943356" cy="573590"/>
                </a:xfrm>
                <a:prstGeom prst="horizontalScroll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40" name="Scroll: Horizontal 39">
                  <a:extLst>
                    <a:ext uri="{FF2B5EF4-FFF2-40B4-BE49-F238E27FC236}">
                      <a16:creationId xmlns:a16="http://schemas.microsoft.com/office/drawing/2014/main" id="{F34E89A0-2FDF-9C4C-E91A-21D106F6ACE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7114" y="5125186"/>
                  <a:ext cx="943356" cy="573590"/>
                </a:xfrm>
                <a:prstGeom prst="horizontalScroll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7E9AF9EB-7857-1758-5F2A-F20A714FD854}"/>
                </a:ext>
              </a:extLst>
            </p:cNvPr>
            <p:cNvSpPr/>
            <p:nvPr/>
          </p:nvSpPr>
          <p:spPr>
            <a:xfrm>
              <a:off x="7984257" y="5398246"/>
              <a:ext cx="1591056" cy="493306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224D6EC6-72F5-AC92-82ED-6D41C4FED7F7}"/>
                </a:ext>
              </a:extLst>
            </p:cNvPr>
            <p:cNvSpPr/>
            <p:nvPr/>
          </p:nvSpPr>
          <p:spPr>
            <a:xfrm rot="5400000">
              <a:off x="7919225" y="5222198"/>
              <a:ext cx="732006" cy="601942"/>
            </a:xfrm>
            <a:prstGeom prst="triangle">
              <a:avLst>
                <a:gd name="adj" fmla="val 49674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BFA25E20-49BF-763E-57C3-711AE1A4996B}"/>
                </a:ext>
              </a:extLst>
            </p:cNvPr>
            <p:cNvSpPr/>
            <p:nvPr/>
          </p:nvSpPr>
          <p:spPr>
            <a:xfrm rot="16200000" flipH="1">
              <a:off x="8909271" y="5222199"/>
              <a:ext cx="732006" cy="601942"/>
            </a:xfrm>
            <a:prstGeom prst="triangle">
              <a:avLst>
                <a:gd name="adj" fmla="val 49674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9D1EFCFC-6D12-FD66-7BA4-5BF634F60DA9}"/>
                    </a:ext>
                  </a:extLst>
                </p:cNvPr>
                <p:cNvSpPr txBox="1"/>
                <p:nvPr/>
              </p:nvSpPr>
              <p:spPr>
                <a:xfrm>
                  <a:off x="9394240" y="4215314"/>
                  <a:ext cx="53014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9D1EFCFC-6D12-FD66-7BA4-5BF634F60D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4240" y="4215314"/>
                  <a:ext cx="530145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235A50E-CC25-B256-F5B3-FFAEE6EA1C03}"/>
              </a:ext>
            </a:extLst>
          </p:cNvPr>
          <p:cNvGrpSpPr/>
          <p:nvPr/>
        </p:nvGrpSpPr>
        <p:grpSpPr>
          <a:xfrm>
            <a:off x="1747728" y="1408557"/>
            <a:ext cx="7851142" cy="1983120"/>
            <a:chOff x="1747728" y="1408557"/>
            <a:chExt cx="7851142" cy="198312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F138C74-8501-5766-4009-99B089089F1A}"/>
                </a:ext>
              </a:extLst>
            </p:cNvPr>
            <p:cNvGrpSpPr/>
            <p:nvPr/>
          </p:nvGrpSpPr>
          <p:grpSpPr>
            <a:xfrm>
              <a:off x="8006882" y="2435070"/>
              <a:ext cx="1591988" cy="954227"/>
              <a:chOff x="3830893" y="4979237"/>
              <a:chExt cx="1591988" cy="954227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D973CBF5-4505-1E61-75AB-0D2587586992}"/>
                  </a:ext>
                </a:extLst>
              </p:cNvPr>
              <p:cNvGrpSpPr/>
              <p:nvPr/>
            </p:nvGrpSpPr>
            <p:grpSpPr>
              <a:xfrm>
                <a:off x="3830893" y="5199078"/>
                <a:ext cx="1591988" cy="734386"/>
                <a:chOff x="6332258" y="2691950"/>
                <a:chExt cx="1591988" cy="734386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DF5D927F-42E6-7C4F-3934-D3DBDC6955D0}"/>
                    </a:ext>
                  </a:extLst>
                </p:cNvPr>
                <p:cNvSpPr/>
                <p:nvPr/>
              </p:nvSpPr>
              <p:spPr>
                <a:xfrm>
                  <a:off x="6332258" y="2694333"/>
                  <a:ext cx="1591056" cy="732002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70" name="Isosceles Triangle 69">
                  <a:extLst>
                    <a:ext uri="{FF2B5EF4-FFF2-40B4-BE49-F238E27FC236}">
                      <a16:creationId xmlns:a16="http://schemas.microsoft.com/office/drawing/2014/main" id="{8C486FF6-7719-4EB7-10B7-C0CF1DC1D48E}"/>
                    </a:ext>
                  </a:extLst>
                </p:cNvPr>
                <p:cNvSpPr/>
                <p:nvPr/>
              </p:nvSpPr>
              <p:spPr>
                <a:xfrm rot="16200000" flipH="1">
                  <a:off x="7257272" y="2756983"/>
                  <a:ext cx="732006" cy="601942"/>
                </a:xfrm>
                <a:prstGeom prst="triangle">
                  <a:avLst>
                    <a:gd name="adj" fmla="val 49674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71" name="Isosceles Triangle 70">
                  <a:extLst>
                    <a:ext uri="{FF2B5EF4-FFF2-40B4-BE49-F238E27FC236}">
                      <a16:creationId xmlns:a16="http://schemas.microsoft.com/office/drawing/2014/main" id="{AC0A7A05-B537-4D19-00AD-0C4FF18E5DC0}"/>
                    </a:ext>
                  </a:extLst>
                </p:cNvPr>
                <p:cNvSpPr/>
                <p:nvPr/>
              </p:nvSpPr>
              <p:spPr>
                <a:xfrm>
                  <a:off x="6332258" y="2933030"/>
                  <a:ext cx="1591056" cy="493306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rnd">
                  <a:solidFill>
                    <a:schemeClr val="tx1"/>
                  </a:solidFill>
                  <a:beve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72" name="Isosceles Triangle 71">
                  <a:extLst>
                    <a:ext uri="{FF2B5EF4-FFF2-40B4-BE49-F238E27FC236}">
                      <a16:creationId xmlns:a16="http://schemas.microsoft.com/office/drawing/2014/main" id="{025AB228-B542-1CFD-E4D6-45320DDDFED6}"/>
                    </a:ext>
                  </a:extLst>
                </p:cNvPr>
                <p:cNvSpPr/>
                <p:nvPr/>
              </p:nvSpPr>
              <p:spPr>
                <a:xfrm rot="5400000">
                  <a:off x="6267226" y="2756982"/>
                  <a:ext cx="732006" cy="601942"/>
                </a:xfrm>
                <a:prstGeom prst="triangle">
                  <a:avLst>
                    <a:gd name="adj" fmla="val 49674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  <p:sp>
              <p:nvSpPr>
                <p:cNvPr id="73" name="Isosceles Triangle 72">
                  <a:extLst>
                    <a:ext uri="{FF2B5EF4-FFF2-40B4-BE49-F238E27FC236}">
                      <a16:creationId xmlns:a16="http://schemas.microsoft.com/office/drawing/2014/main" id="{454DCDE5-964A-7FF5-EF83-F43B2CC67B9D}"/>
                    </a:ext>
                  </a:extLst>
                </p:cNvPr>
                <p:cNvSpPr/>
                <p:nvPr/>
              </p:nvSpPr>
              <p:spPr>
                <a:xfrm flipV="1">
                  <a:off x="6332258" y="2693945"/>
                  <a:ext cx="1591056" cy="493306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CD18F99D-6CD7-2334-9808-A6821F95A736}"/>
                      </a:ext>
                    </a:extLst>
                  </p:cNvPr>
                  <p:cNvSpPr txBox="1"/>
                  <p:nvPr/>
                </p:nvSpPr>
                <p:spPr>
                  <a:xfrm>
                    <a:off x="4320924" y="4979237"/>
                    <a:ext cx="668773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oMath>
                      </m:oMathPara>
                    </a14:m>
                    <a:endParaRPr lang="en-US" sz="4400" b="1" dirty="0"/>
                  </a:p>
                </p:txBody>
              </p:sp>
            </mc:Choice>
            <mc:Fallback xmlns="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B3255DA2-FA58-A072-EA8B-CA329AEF57E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0924" y="4979237"/>
                    <a:ext cx="668773" cy="76944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Scroll: Horizontal 73">
                  <a:extLst>
                    <a:ext uri="{FF2B5EF4-FFF2-40B4-BE49-F238E27FC236}">
                      <a16:creationId xmlns:a16="http://schemas.microsoft.com/office/drawing/2014/main" id="{2137BA6E-8423-D469-7071-32B1343BEE4A}"/>
                    </a:ext>
                  </a:extLst>
                </p:cNvPr>
                <p:cNvSpPr/>
                <p:nvPr/>
              </p:nvSpPr>
              <p:spPr>
                <a:xfrm>
                  <a:off x="1747728" y="1837049"/>
                  <a:ext cx="943356" cy="573590"/>
                </a:xfrm>
                <a:prstGeom prst="horizontalScroll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800" b="0" dirty="0"/>
                </a:p>
              </p:txBody>
            </p:sp>
          </mc:Choice>
          <mc:Fallback xmlns="">
            <p:sp>
              <p:nvSpPr>
                <p:cNvPr id="74" name="Scroll: Horizontal 73">
                  <a:extLst>
                    <a:ext uri="{FF2B5EF4-FFF2-40B4-BE49-F238E27FC236}">
                      <a16:creationId xmlns:a16="http://schemas.microsoft.com/office/drawing/2014/main" id="{2137BA6E-8423-D469-7071-32B1343BEE4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7728" y="1837049"/>
                  <a:ext cx="943356" cy="573590"/>
                </a:xfrm>
                <a:prstGeom prst="horizontalScroll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4877AF6-8441-FE5E-9D3A-C801B07BA6BB}"/>
                </a:ext>
              </a:extLst>
            </p:cNvPr>
            <p:cNvGrpSpPr/>
            <p:nvPr/>
          </p:nvGrpSpPr>
          <p:grpSpPr>
            <a:xfrm>
              <a:off x="3168266" y="2163986"/>
              <a:ext cx="1591988" cy="1227691"/>
              <a:chOff x="6332258" y="2198645"/>
              <a:chExt cx="1591988" cy="122769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B2B86D8-3FEF-89A7-9575-7C79946F59EE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5D10DCBE-23AC-8E90-8F15-BA009D743F51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F781F4EE-7D8B-ECB4-C07F-E38A26B7EF47}"/>
                  </a:ext>
                </a:extLst>
              </p:cNvPr>
              <p:cNvSpPr/>
              <p:nvPr/>
            </p:nvSpPr>
            <p:spPr>
              <a:xfrm>
                <a:off x="6332258" y="21986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5319DD0F-D280-0648-B497-8AA059269DA6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7FE9117B-CDEB-10D6-7A84-8896BD92EFA0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p:sp>
          <p:nvSpPr>
            <p:cNvPr id="81" name="Arrow: Circular 80">
              <a:extLst>
                <a:ext uri="{FF2B5EF4-FFF2-40B4-BE49-F238E27FC236}">
                  <a16:creationId xmlns:a16="http://schemas.microsoft.com/office/drawing/2014/main" id="{067F2397-86F8-509C-A615-1F93EC3663A7}"/>
                </a:ext>
              </a:extLst>
            </p:cNvPr>
            <p:cNvSpPr/>
            <p:nvPr/>
          </p:nvSpPr>
          <p:spPr>
            <a:xfrm rot="1767975">
              <a:off x="2627968" y="1408557"/>
              <a:ext cx="1075989" cy="1160189"/>
            </a:xfrm>
            <a:prstGeom prst="circularArrow">
              <a:avLst>
                <a:gd name="adj1" fmla="val 5640"/>
                <a:gd name="adj2" fmla="val 1142319"/>
                <a:gd name="adj3" fmla="val 20088445"/>
                <a:gd name="adj4" fmla="val 10760350"/>
                <a:gd name="adj5" fmla="val 823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>
                <a:solidFill>
                  <a:schemeClr val="tx1"/>
                </a:solidFill>
              </a:endParaRPr>
            </a:p>
          </p:txBody>
        </p:sp>
        <p:sp>
          <p:nvSpPr>
            <p:cNvPr id="82" name="Arrow: Right 81">
              <a:extLst>
                <a:ext uri="{FF2B5EF4-FFF2-40B4-BE49-F238E27FC236}">
                  <a16:creationId xmlns:a16="http://schemas.microsoft.com/office/drawing/2014/main" id="{4E14E988-1C33-976F-D940-3AD685258AB5}"/>
                </a:ext>
              </a:extLst>
            </p:cNvPr>
            <p:cNvSpPr/>
            <p:nvPr/>
          </p:nvSpPr>
          <p:spPr>
            <a:xfrm>
              <a:off x="5373654" y="2579236"/>
              <a:ext cx="2246056" cy="646331"/>
            </a:xfrm>
            <a:prstGeom prst="rightArrow">
              <a:avLst/>
            </a:prstGeom>
            <a:solidFill>
              <a:srgbClr val="232D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A1FF6CB-AD0C-9EE8-ECE9-0C5DCC59A384}"/>
                    </a:ext>
                  </a:extLst>
                </p:cNvPr>
                <p:cNvSpPr txBox="1"/>
                <p:nvPr/>
              </p:nvSpPr>
              <p:spPr>
                <a:xfrm>
                  <a:off x="5480754" y="2087473"/>
                  <a:ext cx="184697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3600" i="0" dirty="0" smtClean="0">
                            <a:latin typeface="Cambria Math" panose="02040503050406030204" pitchFamily="18" charset="0"/>
                          </a:rPr>
                          <m:t>Commit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A1FF6CB-AD0C-9EE8-ECE9-0C5DCC59A3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0754" y="2087473"/>
                  <a:ext cx="1846979" cy="64633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D3C061A-40F6-15CC-F96B-A5197ED6265B}"/>
              </a:ext>
            </a:extLst>
          </p:cNvPr>
          <p:cNvSpPr txBox="1"/>
          <p:nvPr/>
        </p:nvSpPr>
        <p:spPr>
          <a:xfrm>
            <a:off x="8926717" y="4166423"/>
            <a:ext cx="144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“opening”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F449C-A6A4-2348-886C-339C5A07DD80}"/>
              </a:ext>
            </a:extLst>
          </p:cNvPr>
          <p:cNvSpPr txBox="1"/>
          <p:nvPr/>
        </p:nvSpPr>
        <p:spPr>
          <a:xfrm>
            <a:off x="7781964" y="2136107"/>
            <a:ext cx="205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“commitment”</a:t>
            </a:r>
          </a:p>
        </p:txBody>
      </p:sp>
    </p:spTree>
    <p:extLst>
      <p:ext uri="{BB962C8B-B14F-4D97-AF65-F5344CB8AC3E}">
        <p14:creationId xmlns:p14="http://schemas.microsoft.com/office/powerpoint/2010/main" val="406017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/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 </a:t>
                </a:r>
                <a:r>
                  <a:rPr lang="en-US" sz="2400" dirty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relations as a single linear system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37069C-049B-42F0-89CB-F54B45159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4" y="3144949"/>
                <a:ext cx="7440307" cy="461665"/>
              </a:xfrm>
              <a:prstGeom prst="rect">
                <a:avLst/>
              </a:prstGeom>
              <a:blipFill>
                <a:blip r:embed="rId3"/>
                <a:stretch>
                  <a:fillRect l="-1229" t="-10526" r="-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5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40E1CC9-050A-7262-CCB1-CDA5783DA18D}"/>
              </a:ext>
            </a:extLst>
          </p:cNvPr>
          <p:cNvSpPr txBox="1"/>
          <p:nvPr/>
        </p:nvSpPr>
        <p:spPr>
          <a:xfrm>
            <a:off x="5343525" y="6019990"/>
            <a:ext cx="687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Supports statistically private openings</a:t>
            </a:r>
          </a:p>
          <a:p>
            <a:pPr algn="ctr"/>
            <a:r>
              <a:rPr lang="en-US" sz="2400" dirty="0">
                <a:solidFill>
                  <a:schemeClr val="accent3"/>
                </a:solidFill>
              </a:rPr>
              <a:t>(commitment + opening </a:t>
            </a:r>
            <a:r>
              <a:rPr lang="en-US" sz="2400" i="1" dirty="0">
                <a:solidFill>
                  <a:schemeClr val="accent3"/>
                </a:solidFill>
              </a:rPr>
              <a:t>hides </a:t>
            </a:r>
            <a:r>
              <a:rPr lang="en-US" sz="2400" dirty="0">
                <a:solidFill>
                  <a:schemeClr val="accent3"/>
                </a:solidFill>
              </a:rPr>
              <a:t>unopened positions)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38940B-1523-1E96-EA04-B0911055305A}"/>
                  </a:ext>
                </a:extLst>
              </p:cNvPr>
              <p:cNvSpPr txBox="1"/>
              <p:nvPr/>
            </p:nvSpPr>
            <p:spPr>
              <a:xfrm>
                <a:off x="7743565" y="3631446"/>
                <a:ext cx="39607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Committing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dirty="0"/>
                  <a:t>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938940B-1523-1E96-EA04-B09110553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565" y="3631446"/>
                <a:ext cx="3960764" cy="523220"/>
              </a:xfrm>
              <a:prstGeom prst="rect">
                <a:avLst/>
              </a:prstGeom>
              <a:blipFill>
                <a:blip r:embed="rId6"/>
                <a:stretch>
                  <a:fillRect l="-3077" t="-11628" r="-230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33B054-A13F-B32A-8B16-EF0FFADF193A}"/>
                  </a:ext>
                </a:extLst>
              </p:cNvPr>
              <p:cNvSpPr txBox="1"/>
              <p:nvPr/>
            </p:nvSpPr>
            <p:spPr>
              <a:xfrm>
                <a:off x="7924801" y="4189132"/>
                <a:ext cx="47339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Use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:r>
                  <a:rPr lang="en-US" sz="2400" b="1" dirty="0">
                    <a:solidFill>
                      <a:schemeClr val="bg2"/>
                    </a:solidFill>
                  </a:rPr>
                  <a:t>jointly</a:t>
                </a:r>
                <a:r>
                  <a:rPr lang="en-US" sz="2400" dirty="0"/>
                  <a:t> sample a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33B054-A13F-B32A-8B16-EF0FFADF1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1" y="4189132"/>
                <a:ext cx="4733922" cy="830997"/>
              </a:xfrm>
              <a:prstGeom prst="rect">
                <a:avLst/>
              </a:prstGeom>
              <a:blipFill>
                <a:blip r:embed="rId7"/>
                <a:stretch>
                  <a:fillRect l="-1931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F6E476-4170-0441-FC46-532C13B0E1A6}"/>
                  </a:ext>
                </a:extLst>
              </p:cNvPr>
              <p:cNvSpPr txBox="1"/>
              <p:nvPr/>
            </p:nvSpPr>
            <p:spPr>
              <a:xfrm>
                <a:off x="7924801" y="5054594"/>
                <a:ext cx="47339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2400" dirty="0"/>
                  <a:t> is the commitment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are the openings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F6E476-4170-0441-FC46-532C13B0E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1" y="5054594"/>
                <a:ext cx="4733924" cy="830997"/>
              </a:xfrm>
              <a:prstGeom prst="rect">
                <a:avLst/>
              </a:prstGeom>
              <a:blipFill>
                <a:blip r:embed="rId8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01A2C545-A6CE-3651-F92B-3035351FAFF0}"/>
              </a:ext>
            </a:extLst>
          </p:cNvPr>
          <p:cNvGrpSpPr/>
          <p:nvPr/>
        </p:nvGrpSpPr>
        <p:grpSpPr>
          <a:xfrm>
            <a:off x="472565" y="3800130"/>
            <a:ext cx="7330190" cy="1687065"/>
            <a:chOff x="1993693" y="3867585"/>
            <a:chExt cx="7330190" cy="168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4413788-D63B-670C-307C-E5568A71D1E0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𝒗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4413788-D63B-670C-307C-E5568A71D1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6870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E3CC490-A3B6-E270-D92C-F6445DDC9AEA}"/>
                </a:ext>
              </a:extLst>
            </p:cNvPr>
            <p:cNvCxnSpPr/>
            <p:nvPr/>
          </p:nvCxnSpPr>
          <p:spPr>
            <a:xfrm>
              <a:off x="4950502" y="3989269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Left Brace 21">
            <a:extLst>
              <a:ext uri="{FF2B5EF4-FFF2-40B4-BE49-F238E27FC236}">
                <a16:creationId xmlns:a16="http://schemas.microsoft.com/office/drawing/2014/main" id="{988013F7-E395-E851-9DCE-FAE44F2FC90B}"/>
              </a:ext>
            </a:extLst>
          </p:cNvPr>
          <p:cNvSpPr/>
          <p:nvPr/>
        </p:nvSpPr>
        <p:spPr>
          <a:xfrm rot="16200000">
            <a:off x="2514177" y="4097884"/>
            <a:ext cx="319217" cy="3282085"/>
          </a:xfrm>
          <a:prstGeom prst="leftBrace">
            <a:avLst>
              <a:gd name="adj1" fmla="val 88163"/>
              <a:gd name="adj2" fmla="val 51009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4AE03E0-64F3-6144-1CBE-06DE2C3BCA2F}"/>
                  </a:ext>
                </a:extLst>
              </p:cNvPr>
              <p:cNvSpPr txBox="1"/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4AE03E0-64F3-6144-1CBE-06DE2C3BC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43" y="5905483"/>
                <a:ext cx="81618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307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Binding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4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314A-CDC3-07FE-28D7-768383C5AE03}"/>
                  </a:ext>
                </a:extLst>
              </p:cNvPr>
              <p:cNvSpPr txBox="1"/>
              <p:nvPr/>
            </p:nvSpPr>
            <p:spPr>
              <a:xfrm>
                <a:off x="257929" y="3061426"/>
                <a:ext cx="93026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Adversary that breaks binding can solve SIS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314A-CDC3-07FE-28D7-768383C5A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29" y="3061426"/>
                <a:ext cx="9302611" cy="523220"/>
              </a:xfrm>
              <a:prstGeom prst="rect">
                <a:avLst/>
              </a:prstGeom>
              <a:blipFill>
                <a:blip r:embed="rId5"/>
                <a:stretch>
                  <a:fillRect l="-131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9F671C-E372-D9B0-DE43-5A4653E137F0}"/>
                  </a:ext>
                </a:extLst>
              </p:cNvPr>
              <p:cNvSpPr txBox="1"/>
              <p:nvPr/>
            </p:nvSpPr>
            <p:spPr>
              <a:xfrm>
                <a:off x="2993301" y="3571564"/>
                <a:ext cx="90935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/>
                  <a:t>(technically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i="1" dirty="0"/>
                  <a:t> without the first row – which is equivalent to SIS with dimension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i="1" dirty="0"/>
                  <a:t>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9F671C-E372-D9B0-DE43-5A4653E13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01" y="3571564"/>
                <a:ext cx="9093580" cy="400110"/>
              </a:xfrm>
              <a:prstGeom prst="rect">
                <a:avLst/>
              </a:prstGeom>
              <a:blipFill>
                <a:blip r:embed="rId6"/>
                <a:stretch>
                  <a:fillRect l="-670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EB0B13-B56A-406D-7298-62FFC3F67C4D}"/>
              </a:ext>
            </a:extLst>
          </p:cNvPr>
          <p:cNvCxnSpPr>
            <a:cxnSpLocks/>
          </p:cNvCxnSpPr>
          <p:nvPr/>
        </p:nvCxnSpPr>
        <p:spPr>
          <a:xfrm>
            <a:off x="299678" y="2979196"/>
            <a:ext cx="11545553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9911FDB-F620-4484-9757-9CF91B478C7C}"/>
              </a:ext>
            </a:extLst>
          </p:cNvPr>
          <p:cNvSpPr txBox="1"/>
          <p:nvPr/>
        </p:nvSpPr>
        <p:spPr>
          <a:xfrm>
            <a:off x="296949" y="2594127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Our scheme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06C21F57-B507-2566-BE41-A67768D095BC}"/>
                  </a:ext>
                </a:extLst>
              </p:cNvPr>
              <p:cNvSpPr/>
              <p:nvPr/>
            </p:nvSpPr>
            <p:spPr>
              <a:xfrm>
                <a:off x="8133555" y="4124835"/>
                <a:ext cx="3953326" cy="895347"/>
              </a:xfrm>
              <a:prstGeom prst="wedgeRoundRectCallout">
                <a:avLst>
                  <a:gd name="adj1" fmla="val -17467"/>
                  <a:gd name="adj2" fmla="val -69356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given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000" dirty="0"/>
                  <a:t>, hard to find</a:t>
                </a:r>
              </a:p>
              <a:p>
                <a:pPr algn="ctr"/>
                <a:r>
                  <a:rPr lang="en-US" sz="2000" dirty="0"/>
                  <a:t>short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 such that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𝑨𝒙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06C21F57-B507-2566-BE41-A67768D09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555" y="4124835"/>
                <a:ext cx="3953326" cy="895347"/>
              </a:xfrm>
              <a:prstGeom prst="wedgeRoundRectCallout">
                <a:avLst>
                  <a:gd name="adj1" fmla="val -17467"/>
                  <a:gd name="adj2" fmla="val -69356"/>
                  <a:gd name="adj3" fmla="val 16667"/>
                </a:avLst>
              </a:prstGeom>
              <a:blipFill>
                <a:blip r:embed="rId7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919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Basis-Augmented SIS (BASIS) Assumption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C779A3-8ED2-62D3-D8E1-316944FF0B19}"/>
              </a:ext>
            </a:extLst>
          </p:cNvPr>
          <p:cNvSpPr txBox="1"/>
          <p:nvPr/>
        </p:nvSpPr>
        <p:spPr>
          <a:xfrm>
            <a:off x="573174" y="1480008"/>
            <a:ext cx="1104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Captures and generalizes previous lattice-based functional commitments </a:t>
            </a:r>
            <a:r>
              <a:rPr lang="en-US" dirty="0"/>
              <a:t>[PPS21, ACLMT22]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/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1"/>
                    </a:solidFill>
                  </a:rPr>
                  <a:t>Verification invariant: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8EAE2D-B2E6-1210-2573-C3EDA3B87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90" y="1992064"/>
                <a:ext cx="7331495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/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∈[ℓ]</m:t>
                      </m:r>
                    </m:oMath>
                  </m:oMathPara>
                </a14:m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4049D-38BF-B396-2B81-AF4C0112E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16" y="1992064"/>
                <a:ext cx="147764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/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accent1"/>
                    </a:solidFill>
                  </a:rPr>
                  <a:t>for a short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B98A09-888D-4728-388B-68EB02407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91" y="2483868"/>
                <a:ext cx="1557927" cy="400110"/>
              </a:xfrm>
              <a:prstGeom prst="rect">
                <a:avLst/>
              </a:prstGeom>
              <a:blipFill>
                <a:blip r:embed="rId4"/>
                <a:stretch>
                  <a:fillRect l="-431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314A-CDC3-07FE-28D7-768383C5AE03}"/>
                  </a:ext>
                </a:extLst>
              </p:cNvPr>
              <p:cNvSpPr txBox="1"/>
              <p:nvPr/>
            </p:nvSpPr>
            <p:spPr>
              <a:xfrm>
                <a:off x="257929" y="3061426"/>
                <a:ext cx="93026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Adversary that breaks binding can solve SIS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11314A-CDC3-07FE-28D7-768383C5A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29" y="3061426"/>
                <a:ext cx="9302611" cy="523220"/>
              </a:xfrm>
              <a:prstGeom prst="rect">
                <a:avLst/>
              </a:prstGeom>
              <a:blipFill>
                <a:blip r:embed="rId5"/>
                <a:stretch>
                  <a:fillRect l="-131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/>
              <p:nvPr/>
            </p:nvSpPr>
            <p:spPr>
              <a:xfrm>
                <a:off x="762283" y="4200396"/>
                <a:ext cx="10220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/>
                  <a:t>SIS is hard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i="1" dirty="0"/>
                  <a:t> given a trapdoor (a basis) for the matrix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83" y="4200396"/>
                <a:ext cx="10220105" cy="523220"/>
              </a:xfrm>
              <a:prstGeom prst="rect">
                <a:avLst/>
              </a:prstGeom>
              <a:blipFill>
                <a:blip r:embed="rId6"/>
                <a:stretch>
                  <a:fillRect l="-1193" t="-10465" r="-17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57C9B29-D3D0-9640-01DF-96B37271A410}"/>
              </a:ext>
            </a:extLst>
          </p:cNvPr>
          <p:cNvGrpSpPr/>
          <p:nvPr/>
        </p:nvGrpSpPr>
        <p:grpSpPr>
          <a:xfrm>
            <a:off x="4014929" y="4793224"/>
            <a:ext cx="4162142" cy="1461810"/>
            <a:chOff x="3048000" y="4107866"/>
            <a:chExt cx="6096000" cy="1461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/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DC9F81F-03A3-00F8-9FB9-EB4752A373C0}"/>
                </a:ext>
              </a:extLst>
            </p:cNvPr>
            <p:cNvCxnSpPr>
              <a:cxnSpLocks/>
            </p:cNvCxnSpPr>
            <p:nvPr/>
          </p:nvCxnSpPr>
          <p:spPr>
            <a:xfrm>
              <a:off x="7757070" y="4250790"/>
              <a:ext cx="0" cy="1216560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BD46F74-0A6A-2AD5-B1F3-1C4AE1D1EB37}"/>
              </a:ext>
            </a:extLst>
          </p:cNvPr>
          <p:cNvSpPr txBox="1"/>
          <p:nvPr/>
        </p:nvSpPr>
        <p:spPr>
          <a:xfrm>
            <a:off x="257929" y="3607568"/>
            <a:ext cx="618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Basis-augmented SIS (BASIS) assumption: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65AC391-6002-27F3-6359-03BB38E1966D}"/>
              </a:ext>
            </a:extLst>
          </p:cNvPr>
          <p:cNvCxnSpPr>
            <a:cxnSpLocks/>
          </p:cNvCxnSpPr>
          <p:nvPr/>
        </p:nvCxnSpPr>
        <p:spPr>
          <a:xfrm>
            <a:off x="299678" y="2979196"/>
            <a:ext cx="11545553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33ACE61-B00D-F873-5DF6-8811521974C6}"/>
              </a:ext>
            </a:extLst>
          </p:cNvPr>
          <p:cNvSpPr txBox="1"/>
          <p:nvPr/>
        </p:nvSpPr>
        <p:spPr>
          <a:xfrm>
            <a:off x="296949" y="2594127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Our scheme</a:t>
            </a:r>
          </a:p>
        </p:txBody>
      </p:sp>
    </p:spTree>
    <p:extLst>
      <p:ext uri="{BB962C8B-B14F-4D97-AF65-F5344CB8AC3E}">
        <p14:creationId xmlns:p14="http://schemas.microsoft.com/office/powerpoint/2010/main" val="4238892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Basis-Augmented SIS (BASIS) 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/>
              <p:nvPr/>
            </p:nvSpPr>
            <p:spPr>
              <a:xfrm>
                <a:off x="985947" y="1497590"/>
                <a:ext cx="10220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i="1" dirty="0"/>
                  <a:t>SIS is hard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i="1" dirty="0"/>
                  <a:t> given a trapdoor (a basis) for the matrix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7" y="1497590"/>
                <a:ext cx="10220105" cy="523220"/>
              </a:xfrm>
              <a:prstGeom prst="rect">
                <a:avLst/>
              </a:prstGeom>
              <a:blipFill>
                <a:blip r:embed="rId2"/>
                <a:stretch>
                  <a:fillRect l="-776" t="-11765" r="-65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57C9B29-D3D0-9640-01DF-96B37271A410}"/>
              </a:ext>
            </a:extLst>
          </p:cNvPr>
          <p:cNvGrpSpPr/>
          <p:nvPr/>
        </p:nvGrpSpPr>
        <p:grpSpPr>
          <a:xfrm>
            <a:off x="4014928" y="2068484"/>
            <a:ext cx="4162142" cy="1461810"/>
            <a:chOff x="3048000" y="4107866"/>
            <a:chExt cx="6096000" cy="1461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/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DC9F81F-03A3-00F8-9FB9-EB4752A373C0}"/>
                </a:ext>
              </a:extLst>
            </p:cNvPr>
            <p:cNvCxnSpPr>
              <a:cxnSpLocks/>
            </p:cNvCxnSpPr>
            <p:nvPr/>
          </p:nvCxnSpPr>
          <p:spPr>
            <a:xfrm>
              <a:off x="7701270" y="4250790"/>
              <a:ext cx="0" cy="1216560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14AF4F-9860-25F0-85F1-1A47B77BEEDA}"/>
                  </a:ext>
                </a:extLst>
              </p:cNvPr>
              <p:cNvSpPr txBox="1"/>
              <p:nvPr/>
            </p:nvSpPr>
            <p:spPr>
              <a:xfrm>
                <a:off x="985946" y="3513716"/>
                <a:ext cx="10220105" cy="98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/>
                  <a:t> are uniform and independent:</a:t>
                </a:r>
              </a:p>
              <a:p>
                <a:pPr algn="ctr"/>
                <a:r>
                  <a:rPr lang="en-US" sz="2800" i="1" dirty="0"/>
                  <a:t>hardness of SIS implies hardness of BASIS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14AF4F-9860-25F0-85F1-1A47B77BE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6" y="3513716"/>
                <a:ext cx="10220105" cy="987322"/>
              </a:xfrm>
              <a:prstGeom prst="rect">
                <a:avLst/>
              </a:prstGeom>
              <a:blipFill>
                <a:blip r:embed="rId4"/>
                <a:stretch>
                  <a:fillRect l="-1253" t="-555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21E4AA6-F930-B577-298D-4CA6656D723F}"/>
              </a:ext>
            </a:extLst>
          </p:cNvPr>
          <p:cNvSpPr txBox="1"/>
          <p:nvPr/>
        </p:nvSpPr>
        <p:spPr>
          <a:xfrm>
            <a:off x="985946" y="4413128"/>
            <a:ext cx="10220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(follows from standard lattice trapdoor extension techniques)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7B17648-0A5C-E0BA-368E-FF71361E7D17}"/>
                  </a:ext>
                </a:extLst>
              </p:cNvPr>
              <p:cNvSpPr txBox="1"/>
              <p:nvPr/>
            </p:nvSpPr>
            <p:spPr>
              <a:xfrm>
                <a:off x="5138331" y="4920469"/>
                <a:ext cx="2273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Sketch for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7B17648-0A5C-E0BA-368E-FF71361E7D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331" y="4920469"/>
                <a:ext cx="2273379" cy="461665"/>
              </a:xfrm>
              <a:prstGeom prst="rect">
                <a:avLst/>
              </a:prstGeom>
              <a:blipFill>
                <a:blip r:embed="rId5"/>
                <a:stretch>
                  <a:fillRect l="-4290" t="-10526" r="-29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8EBE841B-1581-B1DC-8E65-28337214617E}"/>
              </a:ext>
            </a:extLst>
          </p:cNvPr>
          <p:cNvGrpSpPr/>
          <p:nvPr/>
        </p:nvGrpSpPr>
        <p:grpSpPr>
          <a:xfrm>
            <a:off x="37810" y="4918511"/>
            <a:ext cx="5078560" cy="1854610"/>
            <a:chOff x="-133640" y="4903271"/>
            <a:chExt cx="5078560" cy="18546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D0A4C34-3BB2-BD90-F4C0-6295EE72E95F}"/>
                    </a:ext>
                  </a:extLst>
                </p:cNvPr>
                <p:cNvSpPr txBox="1"/>
                <p:nvPr/>
              </p:nvSpPr>
              <p:spPr>
                <a:xfrm>
                  <a:off x="782778" y="4903271"/>
                  <a:ext cx="4162142" cy="18546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/>
                            <m:e/>
                            <m:e/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</m:mr>
                          <m:mr>
                            <m:e/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/>
                            <m:e/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/>
                            <m:e/>
                            <m:e/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D0A4C34-3BB2-BD90-F4C0-6295EE72E9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778" y="4903271"/>
                  <a:ext cx="4162142" cy="1854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9A86155-0515-7C97-4D81-E75AC74FD588}"/>
                </a:ext>
              </a:extLst>
            </p:cNvPr>
            <p:cNvSpPr/>
            <p:nvPr/>
          </p:nvSpPr>
          <p:spPr>
            <a:xfrm>
              <a:off x="1825625" y="5435052"/>
              <a:ext cx="523875" cy="400110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130DD0F-BB01-4578-8FD8-922CE1BF8E3A}"/>
                </a:ext>
              </a:extLst>
            </p:cNvPr>
            <p:cNvSpPr/>
            <p:nvPr/>
          </p:nvSpPr>
          <p:spPr>
            <a:xfrm>
              <a:off x="2554286" y="5873735"/>
              <a:ext cx="523875" cy="400110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009676F-7377-4715-0A17-21048C014502}"/>
                </a:ext>
              </a:extLst>
            </p:cNvPr>
            <p:cNvSpPr/>
            <p:nvPr/>
          </p:nvSpPr>
          <p:spPr>
            <a:xfrm>
              <a:off x="3268661" y="6292895"/>
              <a:ext cx="523875" cy="400110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D14DAF6-3BD1-E225-309B-D230E2E3E851}"/>
                </a:ext>
              </a:extLst>
            </p:cNvPr>
            <p:cNvSpPr/>
            <p:nvPr/>
          </p:nvSpPr>
          <p:spPr>
            <a:xfrm>
              <a:off x="4059236" y="4979057"/>
              <a:ext cx="566739" cy="400110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17" name="Left Bracket 16">
              <a:extLst>
                <a:ext uri="{FF2B5EF4-FFF2-40B4-BE49-F238E27FC236}">
                  <a16:creationId xmlns:a16="http://schemas.microsoft.com/office/drawing/2014/main" id="{6CE40951-F2B2-190F-180D-10C05CDA4A51}"/>
                </a:ext>
              </a:extLst>
            </p:cNvPr>
            <p:cNvSpPr/>
            <p:nvPr/>
          </p:nvSpPr>
          <p:spPr>
            <a:xfrm>
              <a:off x="1018452" y="4935709"/>
              <a:ext cx="165100" cy="1789734"/>
            </a:xfrm>
            <a:prstGeom prst="leftBracket">
              <a:avLst>
                <a:gd name="adj" fmla="val 0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ket 19">
              <a:extLst>
                <a:ext uri="{FF2B5EF4-FFF2-40B4-BE49-F238E27FC236}">
                  <a16:creationId xmlns:a16="http://schemas.microsoft.com/office/drawing/2014/main" id="{3CF8CC2D-6503-1829-3820-6E3CAE681A31}"/>
                </a:ext>
              </a:extLst>
            </p:cNvPr>
            <p:cNvSpPr/>
            <p:nvPr/>
          </p:nvSpPr>
          <p:spPr>
            <a:xfrm flipH="1">
              <a:off x="4600864" y="4935709"/>
              <a:ext cx="165100" cy="1789734"/>
            </a:xfrm>
            <a:prstGeom prst="leftBracket">
              <a:avLst>
                <a:gd name="adj" fmla="val 0"/>
              </a:avLst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09EE560-A169-2EB0-61ED-E99599334D57}"/>
                    </a:ext>
                  </a:extLst>
                </p:cNvPr>
                <p:cNvSpPr txBox="1"/>
                <p:nvPr/>
              </p:nvSpPr>
              <p:spPr>
                <a:xfrm>
                  <a:off x="-133640" y="5569414"/>
                  <a:ext cx="1197914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09EE560-A169-2EB0-61ED-E99599334D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3640" y="5569414"/>
                  <a:ext cx="1197914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776F2F-DCB0-4BCE-C784-745E7DFEB305}"/>
                  </a:ext>
                </a:extLst>
              </p:cNvPr>
              <p:cNvSpPr txBox="1"/>
              <p:nvPr/>
            </p:nvSpPr>
            <p:spPr>
              <a:xfrm>
                <a:off x="5398296" y="5364920"/>
                <a:ext cx="35883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000" dirty="0"/>
                  <a:t>with trapdoors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776F2F-DCB0-4BCE-C784-745E7DFE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296" y="5364920"/>
                <a:ext cx="3588355" cy="400110"/>
              </a:xfrm>
              <a:prstGeom prst="rect">
                <a:avLst/>
              </a:prstGeom>
              <a:blipFill>
                <a:blip r:embed="rId8"/>
                <a:stretch>
                  <a:fillRect l="-1871" t="-7576" r="-136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F4FFC5-0905-44D2-D631-9DD72E484887}"/>
                  </a:ext>
                </a:extLst>
              </p:cNvPr>
              <p:cNvSpPr txBox="1"/>
              <p:nvPr/>
            </p:nvSpPr>
            <p:spPr>
              <a:xfrm>
                <a:off x="5398296" y="5747815"/>
                <a:ext cx="57076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Use trapdoors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6"/>
                    </a:solidFill>
                  </a:rPr>
                  <a:t> </a:t>
                </a: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000" dirty="0"/>
                  <a:t> to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F4FFC5-0905-44D2-D631-9DD72E484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296" y="5747815"/>
                <a:ext cx="5707653" cy="400110"/>
              </a:xfrm>
              <a:prstGeom prst="rect">
                <a:avLst/>
              </a:prstGeom>
              <a:blipFill>
                <a:blip r:embed="rId9"/>
                <a:stretch>
                  <a:fillRect l="-1175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11C76EE-06CA-71DD-4F92-D4FE861F937A}"/>
              </a:ext>
            </a:extLst>
          </p:cNvPr>
          <p:cNvCxnSpPr>
            <a:cxnSpLocks/>
          </p:cNvCxnSpPr>
          <p:nvPr/>
        </p:nvCxnSpPr>
        <p:spPr>
          <a:xfrm>
            <a:off x="4089871" y="4994297"/>
            <a:ext cx="0" cy="1713948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0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Basis-Augmented SIS (BASIS) 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/>
              <p:nvPr/>
            </p:nvSpPr>
            <p:spPr>
              <a:xfrm>
                <a:off x="985947" y="1497590"/>
                <a:ext cx="10220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i="1" dirty="0"/>
                  <a:t>SIS is hard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i="1" dirty="0"/>
                  <a:t> given a trapdoor (a basis) for the matrix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650107-51E7-B44A-E41B-F30273E7F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7" y="1497590"/>
                <a:ext cx="10220105" cy="523220"/>
              </a:xfrm>
              <a:prstGeom prst="rect">
                <a:avLst/>
              </a:prstGeom>
              <a:blipFill>
                <a:blip r:embed="rId2"/>
                <a:stretch>
                  <a:fillRect l="-776" t="-11765" r="-65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57C9B29-D3D0-9640-01DF-96B37271A410}"/>
              </a:ext>
            </a:extLst>
          </p:cNvPr>
          <p:cNvGrpSpPr/>
          <p:nvPr/>
        </p:nvGrpSpPr>
        <p:grpSpPr>
          <a:xfrm>
            <a:off x="4014928" y="2068484"/>
            <a:ext cx="4162142" cy="1461810"/>
            <a:chOff x="3048000" y="4107866"/>
            <a:chExt cx="6096000" cy="1461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/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DC9F81F-03A3-00F8-9FB9-EB4752A373C0}"/>
                </a:ext>
              </a:extLst>
            </p:cNvPr>
            <p:cNvCxnSpPr>
              <a:cxnSpLocks/>
            </p:cNvCxnSpPr>
            <p:nvPr/>
          </p:nvCxnSpPr>
          <p:spPr>
            <a:xfrm>
              <a:off x="7701270" y="4250790"/>
              <a:ext cx="0" cy="1216560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14AF4F-9860-25F0-85F1-1A47B77BEEDA}"/>
                  </a:ext>
                </a:extLst>
              </p:cNvPr>
              <p:cNvSpPr txBox="1"/>
              <p:nvPr/>
            </p:nvSpPr>
            <p:spPr>
              <a:xfrm>
                <a:off x="985946" y="3513716"/>
                <a:ext cx="10220105" cy="98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/>
                  <a:t> are uniform and independent:</a:t>
                </a:r>
              </a:p>
              <a:p>
                <a:pPr algn="ctr"/>
                <a:r>
                  <a:rPr lang="en-US" sz="2800" i="1" dirty="0"/>
                  <a:t>hardness of SIS implies hardness of BASIS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14AF4F-9860-25F0-85F1-1A47B77BE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6" y="3513716"/>
                <a:ext cx="10220105" cy="987322"/>
              </a:xfrm>
              <a:prstGeom prst="rect">
                <a:avLst/>
              </a:prstGeom>
              <a:blipFill>
                <a:blip r:embed="rId4"/>
                <a:stretch>
                  <a:fillRect l="-1253" t="-555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B9C84C8-F71A-71C4-53E6-0D19FBC5EE81}"/>
              </a:ext>
            </a:extLst>
          </p:cNvPr>
          <p:cNvSpPr txBox="1"/>
          <p:nvPr/>
        </p:nvSpPr>
        <p:spPr>
          <a:xfrm>
            <a:off x="233363" y="4826428"/>
            <a:ext cx="11287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Implication:	</a:t>
            </a:r>
            <a:r>
              <a:rPr lang="en-US" sz="2800" dirty="0"/>
              <a:t>vector commitment that supports committing to </a:t>
            </a:r>
            <a:r>
              <a:rPr lang="en-US" sz="2800" i="1" dirty="0">
                <a:solidFill>
                  <a:schemeClr val="accent3"/>
                </a:solidFill>
              </a:rPr>
              <a:t>large</a:t>
            </a:r>
            <a:r>
              <a:rPr lang="en-US" sz="2800" i="1" dirty="0"/>
              <a:t> </a:t>
            </a:r>
            <a:r>
              <a:rPr lang="en-US" sz="2800" dirty="0"/>
              <a:t>values 			and private openings based on SIS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E860B-AC30-73F2-8F97-694BB78F160C}"/>
              </a:ext>
            </a:extLst>
          </p:cNvPr>
          <p:cNvSpPr txBox="1"/>
          <p:nvPr/>
        </p:nvSpPr>
        <p:spPr>
          <a:xfrm>
            <a:off x="233363" y="5956752"/>
            <a:ext cx="1128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Previously:	</a:t>
            </a:r>
            <a:r>
              <a:rPr lang="en-US" sz="2800" dirty="0"/>
              <a:t>could only commit to </a:t>
            </a:r>
            <a:r>
              <a:rPr lang="en-US" sz="2800" i="1" dirty="0">
                <a:solidFill>
                  <a:schemeClr val="bg2"/>
                </a:solidFill>
              </a:rPr>
              <a:t>small</a:t>
            </a:r>
            <a:r>
              <a:rPr lang="en-US" sz="2800" dirty="0"/>
              <a:t> values and without hiding</a:t>
            </a:r>
          </a:p>
        </p:txBody>
      </p:sp>
    </p:spTree>
    <p:extLst>
      <p:ext uri="{BB962C8B-B14F-4D97-AF65-F5344CB8AC3E}">
        <p14:creationId xmlns:p14="http://schemas.microsoft.com/office/powerpoint/2010/main" val="1409573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 for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/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Setting: </a:t>
                </a:r>
                <a:r>
                  <a:rPr lang="en-US" sz="2800" dirty="0"/>
                  <a:t>commit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800" dirty="0"/>
                  <a:t>, open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blipFill>
                <a:blip r:embed="rId2"/>
                <a:stretch>
                  <a:fillRect l="-1252" t="-7955" b="-32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/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0" i="1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/>
                  <a:t> can be an arbitrary Boolean circuit)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blipFill>
                <a:blip r:embed="rId3"/>
                <a:stretch>
                  <a:fillRect t="-10667" r="-15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C99F9B5-6D7E-551A-A30B-2472C67F6A4D}"/>
              </a:ext>
            </a:extLst>
          </p:cNvPr>
          <p:cNvCxnSpPr>
            <a:cxnSpLocks/>
          </p:cNvCxnSpPr>
          <p:nvPr/>
        </p:nvCxnSpPr>
        <p:spPr>
          <a:xfrm>
            <a:off x="299926" y="2847975"/>
            <a:ext cx="1156335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FE8E9C3-76B0-B412-D091-1B998B268062}"/>
              </a:ext>
            </a:extLst>
          </p:cNvPr>
          <p:cNvSpPr txBox="1"/>
          <p:nvPr/>
        </p:nvSpPr>
        <p:spPr>
          <a:xfrm>
            <a:off x="414446" y="2945160"/>
            <a:ext cx="1116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Starting point:</a:t>
            </a:r>
            <a:r>
              <a:rPr lang="en-US" sz="2800" dirty="0"/>
              <a:t> lattice-based homomorphic commitments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3E2E59-319C-A384-FF1A-7CF7E65B4C81}"/>
              </a:ext>
            </a:extLst>
          </p:cNvPr>
          <p:cNvSpPr txBox="1"/>
          <p:nvPr/>
        </p:nvSpPr>
        <p:spPr>
          <a:xfrm>
            <a:off x="8947690" y="3059668"/>
            <a:ext cx="326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[GSW13, BGGHNSVV14, GVW15]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3E5E6F-8D58-87CC-6C7F-FFA78523A140}"/>
                  </a:ext>
                </a:extLst>
              </p:cNvPr>
              <p:cNvSpPr txBox="1"/>
              <p:nvPr/>
            </p:nvSpPr>
            <p:spPr>
              <a:xfrm>
                <a:off x="414446" y="3593140"/>
                <a:ext cx="5475473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/>
                  <a:t> be an arbitrary matrix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3E5E6F-8D58-87CC-6C7F-FFA78523A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3593140"/>
                <a:ext cx="5475473" cy="556434"/>
              </a:xfrm>
              <a:prstGeom prst="rect">
                <a:avLst/>
              </a:prstGeom>
              <a:blipFill>
                <a:blip r:embed="rId4"/>
                <a:stretch>
                  <a:fillRect l="-2339" t="-9783" r="-1002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57DDBB-03BC-3325-CA43-07B8EEB0367E}"/>
                  </a:ext>
                </a:extLst>
              </p:cNvPr>
              <p:cNvSpPr txBox="1"/>
              <p:nvPr/>
            </p:nvSpPr>
            <p:spPr>
              <a:xfrm>
                <a:off x="1086833" y="4312758"/>
                <a:ext cx="2770822" cy="52322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57DDBB-03BC-3325-CA43-07B8EEB03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833" y="4312758"/>
                <a:ext cx="27708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F3333-B066-9577-272E-7638D419E339}"/>
                  </a:ext>
                </a:extLst>
              </p:cNvPr>
              <p:cNvSpPr txBox="1"/>
              <p:nvPr/>
            </p:nvSpPr>
            <p:spPr>
              <a:xfrm>
                <a:off x="1094593" y="5394583"/>
                <a:ext cx="2755305" cy="52322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F3333-B066-9577-272E-7638D419E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93" y="5394583"/>
                <a:ext cx="275530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9DFEEC-0545-F4F9-B925-411B575A51DE}"/>
                  </a:ext>
                </a:extLst>
              </p:cNvPr>
              <p:cNvSpPr txBox="1"/>
              <p:nvPr/>
            </p:nvSpPr>
            <p:spPr>
              <a:xfrm>
                <a:off x="1086833" y="4762067"/>
                <a:ext cx="2770821" cy="70788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9DFEEC-0545-F4F9-B925-411B575A5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833" y="4762067"/>
                <a:ext cx="2770821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BE1CEF23-99F0-FC4C-04D3-0D2BB6597EFB}"/>
              </a:ext>
            </a:extLst>
          </p:cNvPr>
          <p:cNvSpPr/>
          <p:nvPr/>
        </p:nvSpPr>
        <p:spPr>
          <a:xfrm>
            <a:off x="4389530" y="4860450"/>
            <a:ext cx="3000777" cy="820215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2703DA-C74F-3354-55F8-91A243D8F82A}"/>
                  </a:ext>
                </a:extLst>
              </p:cNvPr>
              <p:cNvSpPr txBox="1"/>
              <p:nvPr/>
            </p:nvSpPr>
            <p:spPr>
              <a:xfrm>
                <a:off x="7717341" y="4835978"/>
                <a:ext cx="3396571" cy="55771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2703DA-C74F-3354-55F8-91A243D8F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341" y="4835978"/>
                <a:ext cx="3396571" cy="5577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45154C-6618-6C06-EFC6-CCF63234D471}"/>
                  </a:ext>
                </a:extLst>
              </p:cNvPr>
              <p:cNvSpPr txBox="1"/>
              <p:nvPr/>
            </p:nvSpPr>
            <p:spPr>
              <a:xfrm>
                <a:off x="482457" y="5997224"/>
                <a:ext cx="397957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/>
                  <a:t>[GVW15]: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a commitment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with (short) opening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45154C-6618-6C06-EFC6-CCF63234D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57" y="5997224"/>
                <a:ext cx="3979571" cy="830997"/>
              </a:xfrm>
              <a:prstGeom prst="rect">
                <a:avLst/>
              </a:prstGeom>
              <a:blipFill>
                <a:blip r:embed="rId9"/>
                <a:stretch>
                  <a:fillRect l="-1225" t="-5882" r="-291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EF30D9C-D32C-4E3B-FEBF-AFB85F9B9B8B}"/>
              </a:ext>
            </a:extLst>
          </p:cNvPr>
          <p:cNvSpPr txBox="1"/>
          <p:nvPr/>
        </p:nvSpPr>
        <p:spPr>
          <a:xfrm>
            <a:off x="4594055" y="4310079"/>
            <a:ext cx="2386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homomorphic evaluation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134E37-BE59-A49A-6540-D94583FCA6FE}"/>
                  </a:ext>
                </a:extLst>
              </p:cNvPr>
              <p:cNvSpPr txBox="1"/>
              <p:nvPr/>
            </p:nvSpPr>
            <p:spPr>
              <a:xfrm>
                <a:off x="7425840" y="5967600"/>
                <a:ext cx="3979571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400" dirty="0"/>
                  <a:t> is a commitment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with (short) opening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134E37-BE59-A49A-6540-D94583FCA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840" y="5967600"/>
                <a:ext cx="3979571" cy="890244"/>
              </a:xfrm>
              <a:prstGeom prst="rect">
                <a:avLst/>
              </a:prstGeom>
              <a:blipFill>
                <a:blip r:embed="rId10"/>
                <a:stretch>
                  <a:fillRect t="-4795" b="-1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" grpId="0"/>
      <p:bldP spid="5" grpId="0"/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 for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/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Setting: </a:t>
                </a:r>
                <a:r>
                  <a:rPr lang="en-US" sz="2800" dirty="0"/>
                  <a:t>commit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800" dirty="0"/>
                  <a:t>, open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blipFill>
                <a:blip r:embed="rId2"/>
                <a:stretch>
                  <a:fillRect l="-1252" t="-7955" b="-32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/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0" i="1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/>
                  <a:t> can be an arbitrary Boolean circuit)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blipFill>
                <a:blip r:embed="rId3"/>
                <a:stretch>
                  <a:fillRect t="-10667" r="-15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C99F9B5-6D7E-551A-A30B-2472C67F6A4D}"/>
              </a:ext>
            </a:extLst>
          </p:cNvPr>
          <p:cNvCxnSpPr>
            <a:cxnSpLocks/>
          </p:cNvCxnSpPr>
          <p:nvPr/>
        </p:nvCxnSpPr>
        <p:spPr>
          <a:xfrm>
            <a:off x="299926" y="2847975"/>
            <a:ext cx="1156335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FE8E9C3-76B0-B412-D091-1B998B268062}"/>
              </a:ext>
            </a:extLst>
          </p:cNvPr>
          <p:cNvSpPr txBox="1"/>
          <p:nvPr/>
        </p:nvSpPr>
        <p:spPr>
          <a:xfrm>
            <a:off x="414446" y="2945160"/>
            <a:ext cx="1116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Starting point:</a:t>
            </a:r>
            <a:r>
              <a:rPr lang="en-US" sz="2800" dirty="0"/>
              <a:t> lattice-based homomorphic commitments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3E2E59-319C-A384-FF1A-7CF7E65B4C81}"/>
              </a:ext>
            </a:extLst>
          </p:cNvPr>
          <p:cNvSpPr txBox="1"/>
          <p:nvPr/>
        </p:nvSpPr>
        <p:spPr>
          <a:xfrm>
            <a:off x="8947690" y="3059668"/>
            <a:ext cx="326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[GSW13, BGGHNSVV14, GVW15]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3E5E6F-8D58-87CC-6C7F-FFA78523A140}"/>
                  </a:ext>
                </a:extLst>
              </p:cNvPr>
              <p:cNvSpPr txBox="1"/>
              <p:nvPr/>
            </p:nvSpPr>
            <p:spPr>
              <a:xfrm>
                <a:off x="414446" y="3593140"/>
                <a:ext cx="5475473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/>
                  <a:t> be an arbitrary matrix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3E5E6F-8D58-87CC-6C7F-FFA78523A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3593140"/>
                <a:ext cx="5475473" cy="556434"/>
              </a:xfrm>
              <a:prstGeom prst="rect">
                <a:avLst/>
              </a:prstGeom>
              <a:blipFill>
                <a:blip r:embed="rId4"/>
                <a:stretch>
                  <a:fillRect l="-2339" t="-9783" r="-1002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57DDBB-03BC-3325-CA43-07B8EEB0367E}"/>
                  </a:ext>
                </a:extLst>
              </p:cNvPr>
              <p:cNvSpPr txBox="1"/>
              <p:nvPr/>
            </p:nvSpPr>
            <p:spPr>
              <a:xfrm>
                <a:off x="1086833" y="4312758"/>
                <a:ext cx="2770822" cy="52322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57DDBB-03BC-3325-CA43-07B8EEB03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833" y="4312758"/>
                <a:ext cx="27708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F3333-B066-9577-272E-7638D419E339}"/>
                  </a:ext>
                </a:extLst>
              </p:cNvPr>
              <p:cNvSpPr txBox="1"/>
              <p:nvPr/>
            </p:nvSpPr>
            <p:spPr>
              <a:xfrm>
                <a:off x="1094593" y="5394583"/>
                <a:ext cx="2755305" cy="52322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F3333-B066-9577-272E-7638D419E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93" y="5394583"/>
                <a:ext cx="275530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9DFEEC-0545-F4F9-B925-411B575A51DE}"/>
                  </a:ext>
                </a:extLst>
              </p:cNvPr>
              <p:cNvSpPr txBox="1"/>
              <p:nvPr/>
            </p:nvSpPr>
            <p:spPr>
              <a:xfrm>
                <a:off x="1086833" y="4762067"/>
                <a:ext cx="2770821" cy="70788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9DFEEC-0545-F4F9-B925-411B575A5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833" y="4762067"/>
                <a:ext cx="2770821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45154C-6618-6C06-EFC6-CCF63234D471}"/>
                  </a:ext>
                </a:extLst>
              </p:cNvPr>
              <p:cNvSpPr txBox="1"/>
              <p:nvPr/>
            </p:nvSpPr>
            <p:spPr>
              <a:xfrm>
                <a:off x="482457" y="5997224"/>
                <a:ext cx="397957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/>
                  <a:t>[GVW15]: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a commitment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with (short) opening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45154C-6618-6C06-EFC6-CCF63234D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57" y="5997224"/>
                <a:ext cx="3979571" cy="830997"/>
              </a:xfrm>
              <a:prstGeom prst="rect">
                <a:avLst/>
              </a:prstGeom>
              <a:blipFill>
                <a:blip r:embed="rId8"/>
                <a:stretch>
                  <a:fillRect l="-1225" t="-5882" r="-291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2EF5CD-161F-3A42-D93C-6AED211791F6}"/>
                  </a:ext>
                </a:extLst>
              </p:cNvPr>
              <p:cNvSpPr txBox="1"/>
              <p:nvPr/>
            </p:nvSpPr>
            <p:spPr>
              <a:xfrm>
                <a:off x="5684520" y="4284851"/>
                <a:ext cx="555504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317625" algn="l"/>
                  </a:tabLst>
                </a:pPr>
                <a:r>
                  <a:rPr lang="en-US" sz="2400" b="1" dirty="0"/>
                  <a:t>[GVW15]:	</a:t>
                </a:r>
                <a:r>
                  <a:rPr lang="en-US" sz="2400" dirty="0"/>
                  <a:t>long commitments (linear in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/>
                  <a:t>)</a:t>
                </a:r>
              </a:p>
              <a:p>
                <a:pPr>
                  <a:tabLst>
                    <a:tab pos="1317625" algn="l"/>
                  </a:tabLst>
                </a:pPr>
                <a:r>
                  <a:rPr lang="en-US" sz="2400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are </a:t>
                </a:r>
                <a:r>
                  <a:rPr lang="en-US" sz="2400" u="sng" dirty="0"/>
                  <a:t>independent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2EF5CD-161F-3A42-D93C-6AED21179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520" y="4284851"/>
                <a:ext cx="5555047" cy="830997"/>
              </a:xfrm>
              <a:prstGeom prst="rect">
                <a:avLst/>
              </a:prstGeom>
              <a:blipFill>
                <a:blip r:embed="rId9"/>
                <a:stretch>
                  <a:fillRect l="-1756" t="-5882" r="-87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F8C95C-8B54-42C7-0CFB-DB725E83FB72}"/>
                  </a:ext>
                </a:extLst>
              </p:cNvPr>
              <p:cNvSpPr txBox="1"/>
              <p:nvPr/>
            </p:nvSpPr>
            <p:spPr>
              <a:xfrm>
                <a:off x="5684520" y="5394583"/>
                <a:ext cx="6355394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889125" algn="l"/>
                  </a:tabLst>
                </a:pPr>
                <a:r>
                  <a:rPr lang="en-US" sz="2400" b="1" dirty="0"/>
                  <a:t>Our approach:	</a:t>
                </a:r>
                <a:r>
                  <a:rPr lang="en-US" sz="2400" dirty="0"/>
                  <a:t>compress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into a </a:t>
                </a:r>
                <a:r>
                  <a:rPr lang="en-US" sz="2400" u="sng" dirty="0"/>
                  <a:t>single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F8C95C-8B54-42C7-0CFB-DB725E83F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520" y="5394583"/>
                <a:ext cx="6355394" cy="473976"/>
              </a:xfrm>
              <a:prstGeom prst="rect">
                <a:avLst/>
              </a:prstGeom>
              <a:blipFill>
                <a:blip r:embed="rId10"/>
                <a:stretch>
                  <a:fillRect l="-1536" t="-7692" r="-662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3821E3D7-AC0E-5A8F-EB90-AA96B7E20306}"/>
                  </a:ext>
                </a:extLst>
              </p:cNvPr>
              <p:cNvSpPr/>
              <p:nvPr/>
            </p:nvSpPr>
            <p:spPr>
              <a:xfrm>
                <a:off x="6096000" y="6004918"/>
                <a:ext cx="5441021" cy="769619"/>
              </a:xfrm>
              <a:prstGeom prst="wedgeRoundRectCallout">
                <a:avLst>
                  <a:gd name="adj1" fmla="val -19922"/>
                  <a:gd name="adj2" fmla="val -71164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/>
                  <a:t>We will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000" dirty="0"/>
                  <a:t> is part of the common reference string</a:t>
                </a:r>
              </a:p>
            </p:txBody>
          </p:sp>
        </mc:Choice>
        <mc:Fallback xmlns="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3821E3D7-AC0E-5A8F-EB90-AA96B7E20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004918"/>
                <a:ext cx="5441021" cy="769619"/>
              </a:xfrm>
              <a:prstGeom prst="wedgeRoundRectCallout">
                <a:avLst>
                  <a:gd name="adj1" fmla="val -19922"/>
                  <a:gd name="adj2" fmla="val -71164"/>
                  <a:gd name="adj3" fmla="val 16667"/>
                </a:avLst>
              </a:prstGeom>
              <a:blipFill>
                <a:blip r:embed="rId11"/>
                <a:stretch>
                  <a:fillRect r="-560" b="-98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9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 for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/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Setting: </a:t>
                </a:r>
                <a:r>
                  <a:rPr lang="en-US" sz="2800" dirty="0"/>
                  <a:t>commit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800" dirty="0"/>
                  <a:t>, open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blipFill>
                <a:blip r:embed="rId2"/>
                <a:stretch>
                  <a:fillRect l="-1252" t="-7955" b="-32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/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0" i="1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/>
                  <a:t> can be an arbitrary Boolean circuit)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blipFill>
                <a:blip r:embed="rId3"/>
                <a:stretch>
                  <a:fillRect t="-10667" r="-15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8D659A63-C41F-3F83-1530-8E57189B773C}"/>
              </a:ext>
            </a:extLst>
          </p:cNvPr>
          <p:cNvGrpSpPr/>
          <p:nvPr/>
        </p:nvGrpSpPr>
        <p:grpSpPr>
          <a:xfrm>
            <a:off x="169232" y="3051404"/>
            <a:ext cx="2770821" cy="1342314"/>
            <a:chOff x="169232" y="3053168"/>
            <a:chExt cx="2770821" cy="13423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4857DDBB-03BC-3325-CA43-07B8EEB0367E}"/>
                    </a:ext>
                  </a:extLst>
                </p:cNvPr>
                <p:cNvSpPr txBox="1"/>
                <p:nvPr/>
              </p:nvSpPr>
              <p:spPr>
                <a:xfrm>
                  <a:off x="359700" y="3053168"/>
                  <a:ext cx="2389885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4857DDBB-03BC-3325-CA43-07B8EEB03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700" y="3053168"/>
                  <a:ext cx="2389885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510" b="-1333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8DF3333-B066-9577-272E-7638D419E339}"/>
                    </a:ext>
                  </a:extLst>
                </p:cNvPr>
                <p:cNvSpPr txBox="1"/>
                <p:nvPr/>
              </p:nvSpPr>
              <p:spPr>
                <a:xfrm>
                  <a:off x="368260" y="3933817"/>
                  <a:ext cx="2372764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8DF3333-B066-9577-272E-7638D419E3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260" y="3933817"/>
                  <a:ext cx="2372764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13" b="-2632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F9DFEEC-0545-F4F9-B925-411B575A51DE}"/>
                    </a:ext>
                  </a:extLst>
                </p:cNvPr>
                <p:cNvSpPr txBox="1"/>
                <p:nvPr/>
              </p:nvSpPr>
              <p:spPr>
                <a:xfrm>
                  <a:off x="169232" y="3493492"/>
                  <a:ext cx="2770821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F9DFEEC-0545-F4F9-B925-411B575A51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232" y="3493492"/>
                  <a:ext cx="2770821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1F2DC8-D03B-4A2D-FCA1-66548964305B}"/>
                  </a:ext>
                </a:extLst>
              </p:cNvPr>
              <p:cNvSpPr txBox="1"/>
              <p:nvPr/>
            </p:nvSpPr>
            <p:spPr>
              <a:xfrm>
                <a:off x="2593659" y="6240780"/>
                <a:ext cx="6986784" cy="48276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Our approach:</a:t>
                </a:r>
                <a:r>
                  <a:rPr lang="en-US" sz="2400" dirty="0"/>
                  <a:t> commitment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2400" dirty="0"/>
                  <a:t> and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1F2DC8-D03B-4A2D-FCA1-665489643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659" y="6240780"/>
                <a:ext cx="6986784" cy="482761"/>
              </a:xfrm>
              <a:prstGeom prst="rect">
                <a:avLst/>
              </a:prstGeom>
              <a:blipFill>
                <a:blip r:embed="rId7"/>
                <a:stretch>
                  <a:fillRect l="-1217" t="-4878" b="-24390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ACE113-3341-AA97-3B39-9E3B24E61D9B}"/>
              </a:ext>
            </a:extLst>
          </p:cNvPr>
          <p:cNvCxnSpPr>
            <a:cxnSpLocks/>
          </p:cNvCxnSpPr>
          <p:nvPr/>
        </p:nvCxnSpPr>
        <p:spPr>
          <a:xfrm>
            <a:off x="299926" y="2847975"/>
            <a:ext cx="1156335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B50A0CF-307D-CBA8-1A40-03E79DBB3A7E}"/>
              </a:ext>
            </a:extLst>
          </p:cNvPr>
          <p:cNvSpPr/>
          <p:nvPr/>
        </p:nvSpPr>
        <p:spPr>
          <a:xfrm>
            <a:off x="3168661" y="3489965"/>
            <a:ext cx="626411" cy="465193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E38529-9E0D-DD71-52D4-3A532D383C1C}"/>
              </a:ext>
            </a:extLst>
          </p:cNvPr>
          <p:cNvGrpSpPr/>
          <p:nvPr/>
        </p:nvGrpSpPr>
        <p:grpSpPr>
          <a:xfrm>
            <a:off x="4023681" y="3049641"/>
            <a:ext cx="3070264" cy="1347124"/>
            <a:chOff x="3422099" y="3049641"/>
            <a:chExt cx="3070264" cy="13471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E3C5200-102A-8B90-8DF5-A0810EC33F8B}"/>
                    </a:ext>
                  </a:extLst>
                </p:cNvPr>
                <p:cNvSpPr txBox="1"/>
                <p:nvPr/>
              </p:nvSpPr>
              <p:spPr>
                <a:xfrm>
                  <a:off x="3422099" y="3049641"/>
                  <a:ext cx="3070264" cy="473976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E3C5200-102A-8B90-8DF5-A0810EC33F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2099" y="3049641"/>
                  <a:ext cx="3070264" cy="473976"/>
                </a:xfrm>
                <a:prstGeom prst="rect">
                  <a:avLst/>
                </a:prstGeom>
                <a:blipFill>
                  <a:blip r:embed="rId8"/>
                  <a:stretch>
                    <a:fillRect l="-397" t="-5128" b="-2564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30FDA0E-7A4E-A64B-953C-72764647462F}"/>
                    </a:ext>
                  </a:extLst>
                </p:cNvPr>
                <p:cNvSpPr txBox="1"/>
                <p:nvPr/>
              </p:nvSpPr>
              <p:spPr>
                <a:xfrm>
                  <a:off x="3571820" y="3493492"/>
                  <a:ext cx="2770821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30FDA0E-7A4E-A64B-953C-7276464746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1820" y="3493492"/>
                  <a:ext cx="2770821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8282D79-26A1-74B9-D912-BA61E2D79178}"/>
                    </a:ext>
                  </a:extLst>
                </p:cNvPr>
                <p:cNvSpPr txBox="1"/>
                <p:nvPr/>
              </p:nvSpPr>
              <p:spPr>
                <a:xfrm>
                  <a:off x="3427805" y="3913619"/>
                  <a:ext cx="3058851" cy="483146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8282D79-26A1-74B9-D912-BA61E2D791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7805" y="3913619"/>
                  <a:ext cx="3058851" cy="48314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5E0E62-3A4F-FF45-20EC-5CDDCB6C5C73}"/>
              </a:ext>
            </a:extLst>
          </p:cNvPr>
          <p:cNvGrpSpPr/>
          <p:nvPr/>
        </p:nvGrpSpPr>
        <p:grpSpPr>
          <a:xfrm>
            <a:off x="2510265" y="4597663"/>
            <a:ext cx="5527232" cy="1452962"/>
            <a:chOff x="3796651" y="3867585"/>
            <a:chExt cx="5527232" cy="14529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485878-263A-F9F6-09F0-9943F4C38B07}"/>
                    </a:ext>
                  </a:extLst>
                </p:cNvPr>
                <p:cNvSpPr txBox="1"/>
                <p:nvPr/>
              </p:nvSpPr>
              <p:spPr>
                <a:xfrm>
                  <a:off x="3796651" y="3867585"/>
                  <a:ext cx="5527232" cy="14529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𝑪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485878-263A-F9F6-09F0-9943F4C38B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6651" y="3867585"/>
                  <a:ext cx="5527232" cy="145296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5C830A6-6868-DF10-42CE-5D861D541AA6}"/>
                </a:ext>
              </a:extLst>
            </p:cNvPr>
            <p:cNvCxnSpPr>
              <a:cxnSpLocks/>
            </p:cNvCxnSpPr>
            <p:nvPr/>
          </p:nvCxnSpPr>
          <p:spPr>
            <a:xfrm>
              <a:off x="5815372" y="4077707"/>
              <a:ext cx="0" cy="1052893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1E16318-5943-5BB1-1D73-4FDC1F50F896}"/>
              </a:ext>
            </a:extLst>
          </p:cNvPr>
          <p:cNvSpPr/>
          <p:nvPr/>
        </p:nvSpPr>
        <p:spPr>
          <a:xfrm>
            <a:off x="7322552" y="3489965"/>
            <a:ext cx="626411" cy="465193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481888C-AC07-B95C-B0B2-9444FFB97DDE}"/>
              </a:ext>
            </a:extLst>
          </p:cNvPr>
          <p:cNvGrpSpPr/>
          <p:nvPr/>
        </p:nvGrpSpPr>
        <p:grpSpPr>
          <a:xfrm>
            <a:off x="8183535" y="3059740"/>
            <a:ext cx="3338093" cy="1337954"/>
            <a:chOff x="7551075" y="3049641"/>
            <a:chExt cx="3338093" cy="13379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D024D10-A367-B4E5-3346-6E8D70B1C451}"/>
                    </a:ext>
                  </a:extLst>
                </p:cNvPr>
                <p:cNvSpPr txBox="1"/>
                <p:nvPr/>
              </p:nvSpPr>
              <p:spPr>
                <a:xfrm>
                  <a:off x="7551075" y="3049641"/>
                  <a:ext cx="3338093" cy="473976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D024D10-A367-B4E5-3346-6E8D70B1C4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1075" y="3049641"/>
                  <a:ext cx="3338093" cy="473976"/>
                </a:xfrm>
                <a:prstGeom prst="rect">
                  <a:avLst/>
                </a:prstGeom>
                <a:blipFill>
                  <a:blip r:embed="rId12"/>
                  <a:stretch>
                    <a:fillRect l="-365" t="-5128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14A6B3EB-3C86-79D7-9D7B-9F9F4F0AB1D1}"/>
                    </a:ext>
                  </a:extLst>
                </p:cNvPr>
                <p:cNvSpPr txBox="1"/>
                <p:nvPr/>
              </p:nvSpPr>
              <p:spPr>
                <a:xfrm>
                  <a:off x="7834713" y="3493492"/>
                  <a:ext cx="2770821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14A6B3EB-3C86-79D7-9D7B-9F9F4F0AB1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713" y="3493492"/>
                  <a:ext cx="2770821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E584333-494B-BB61-BAEC-58E2DF98DF99}"/>
                    </a:ext>
                  </a:extLst>
                </p:cNvPr>
                <p:cNvSpPr txBox="1"/>
                <p:nvPr/>
              </p:nvSpPr>
              <p:spPr>
                <a:xfrm>
                  <a:off x="7562491" y="3913619"/>
                  <a:ext cx="3315267" cy="473976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400" b="1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E584333-494B-BB61-BAEC-58E2DF98DF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2491" y="3913619"/>
                  <a:ext cx="3315267" cy="473976"/>
                </a:xfrm>
                <a:prstGeom prst="rect">
                  <a:avLst/>
                </a:prstGeom>
                <a:blipFill>
                  <a:blip r:embed="rId14"/>
                  <a:stretch>
                    <a:fillRect l="-368" t="-5195" b="-3896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996D51-8A3C-61F6-19DB-3CA5BDE164E7}"/>
              </a:ext>
            </a:extLst>
          </p:cNvPr>
          <p:cNvCxnSpPr>
            <a:cxnSpLocks/>
          </p:cNvCxnSpPr>
          <p:nvPr/>
        </p:nvCxnSpPr>
        <p:spPr>
          <a:xfrm>
            <a:off x="299926" y="4496698"/>
            <a:ext cx="1156335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9A4E2C-E815-7BAA-6BDC-732B7E9DF9A8}"/>
                  </a:ext>
                </a:extLst>
              </p:cNvPr>
              <p:cNvSpPr txBox="1"/>
              <p:nvPr/>
            </p:nvSpPr>
            <p:spPr>
              <a:xfrm>
                <a:off x="8673977" y="5062534"/>
                <a:ext cx="17911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9A4E2C-E815-7BAA-6BDC-732B7E9D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977" y="5062534"/>
                <a:ext cx="179113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0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 for Circuits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/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Setting: </a:t>
                </a:r>
                <a:r>
                  <a:rPr lang="en-US" sz="2800" dirty="0"/>
                  <a:t>commit to an input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800" dirty="0"/>
                  <a:t>, open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A4761B-7574-770E-6D61-E5CAA8176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6" y="1564266"/>
                <a:ext cx="10220105" cy="538545"/>
              </a:xfrm>
              <a:prstGeom prst="rect">
                <a:avLst/>
              </a:prstGeom>
              <a:blipFill>
                <a:blip r:embed="rId2"/>
                <a:stretch>
                  <a:fillRect l="-1252" t="-7955" b="-32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/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0" i="1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/>
                  <a:t> can be an arbitrary Boolean circuit)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A80361-1778-E114-90E5-2600FED51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8" y="2112336"/>
                <a:ext cx="6338778" cy="461665"/>
              </a:xfrm>
              <a:prstGeom prst="rect">
                <a:avLst/>
              </a:prstGeom>
              <a:blipFill>
                <a:blip r:embed="rId3"/>
                <a:stretch>
                  <a:fillRect t="-10667" r="-153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11F2DC8-D03B-4A2D-FCA1-66548964305B}"/>
              </a:ext>
            </a:extLst>
          </p:cNvPr>
          <p:cNvSpPr txBox="1"/>
          <p:nvPr/>
        </p:nvSpPr>
        <p:spPr>
          <a:xfrm>
            <a:off x="985462" y="6254002"/>
            <a:ext cx="10192278" cy="46166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Homomorphic computation + opening verification now proceed as in [GVW15]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ACE113-3341-AA97-3B39-9E3B24E61D9B}"/>
              </a:ext>
            </a:extLst>
          </p:cNvPr>
          <p:cNvCxnSpPr>
            <a:cxnSpLocks/>
          </p:cNvCxnSpPr>
          <p:nvPr/>
        </p:nvCxnSpPr>
        <p:spPr>
          <a:xfrm>
            <a:off x="299926" y="2847975"/>
            <a:ext cx="1156335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5E0E62-3A4F-FF45-20EC-5CDDCB6C5C73}"/>
              </a:ext>
            </a:extLst>
          </p:cNvPr>
          <p:cNvGrpSpPr/>
          <p:nvPr/>
        </p:nvGrpSpPr>
        <p:grpSpPr>
          <a:xfrm>
            <a:off x="2510265" y="4597663"/>
            <a:ext cx="5527232" cy="1452962"/>
            <a:chOff x="3796651" y="3867585"/>
            <a:chExt cx="5527232" cy="14529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485878-263A-F9F6-09F0-9943F4C38B07}"/>
                    </a:ext>
                  </a:extLst>
                </p:cNvPr>
                <p:cNvSpPr txBox="1"/>
                <p:nvPr/>
              </p:nvSpPr>
              <p:spPr>
                <a:xfrm>
                  <a:off x="3796651" y="3867585"/>
                  <a:ext cx="5527232" cy="14529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𝑪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7485878-263A-F9F6-09F0-9943F4C38B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6651" y="3867585"/>
                  <a:ext cx="5527232" cy="14529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5C830A6-6868-DF10-42CE-5D861D541AA6}"/>
                </a:ext>
              </a:extLst>
            </p:cNvPr>
            <p:cNvCxnSpPr>
              <a:cxnSpLocks/>
            </p:cNvCxnSpPr>
            <p:nvPr/>
          </p:nvCxnSpPr>
          <p:spPr>
            <a:xfrm>
              <a:off x="5815372" y="4077707"/>
              <a:ext cx="0" cy="1052893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9A4E2C-E815-7BAA-6BDC-732B7E9DF9A8}"/>
                  </a:ext>
                </a:extLst>
              </p:cNvPr>
              <p:cNvSpPr txBox="1"/>
              <p:nvPr/>
            </p:nvSpPr>
            <p:spPr>
              <a:xfrm>
                <a:off x="8673977" y="5062534"/>
                <a:ext cx="17911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79A4E2C-E815-7BAA-6BDC-732B7E9D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977" y="5062534"/>
                <a:ext cx="179113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>
            <a:extLst>
              <a:ext uri="{FF2B5EF4-FFF2-40B4-BE49-F238E27FC236}">
                <a16:creationId xmlns:a16="http://schemas.microsoft.com/office/drawing/2014/main" id="{C7985919-3B25-4C5D-8337-0A369D156D25}"/>
              </a:ext>
            </a:extLst>
          </p:cNvPr>
          <p:cNvSpPr/>
          <p:nvPr/>
        </p:nvSpPr>
        <p:spPr>
          <a:xfrm rot="5400000">
            <a:off x="3784011" y="3279810"/>
            <a:ext cx="319217" cy="2506436"/>
          </a:xfrm>
          <a:prstGeom prst="leftBrace">
            <a:avLst>
              <a:gd name="adj1" fmla="val 88163"/>
              <a:gd name="adj2" fmla="val 51009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0D4C4A-49EA-A072-4181-41100C283DE6}"/>
                  </a:ext>
                </a:extLst>
              </p:cNvPr>
              <p:cNvSpPr txBox="1"/>
              <p:nvPr/>
            </p:nvSpPr>
            <p:spPr>
              <a:xfrm>
                <a:off x="3535527" y="3714366"/>
                <a:ext cx="816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0D4C4A-49EA-A072-4181-41100C283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527" y="3714366"/>
                <a:ext cx="81618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3DE601-F42C-9BB8-37E4-FB3AE22339E6}"/>
                  </a:ext>
                </a:extLst>
              </p:cNvPr>
              <p:cNvSpPr txBox="1"/>
              <p:nvPr/>
            </p:nvSpPr>
            <p:spPr>
              <a:xfrm>
                <a:off x="4528986" y="2963124"/>
                <a:ext cx="62560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As in the case of vector commitments, we can publish a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in the CRS</a:t>
                </a:r>
              </a:p>
              <a:p>
                <a:pPr algn="ctr"/>
                <a:r>
                  <a:rPr lang="en-US" sz="2400" dirty="0"/>
                  <a:t>(along with the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3DE601-F42C-9BB8-37E4-FB3AE2233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986" y="2963124"/>
                <a:ext cx="6256020" cy="1200329"/>
              </a:xfrm>
              <a:prstGeom prst="rect">
                <a:avLst/>
              </a:prstGeom>
              <a:blipFill>
                <a:blip r:embed="rId8"/>
                <a:stretch>
                  <a:fillRect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369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Functional Commitments from Lattices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7AB841-2543-F040-C713-2FF664299F92}"/>
              </a:ext>
            </a:extLst>
          </p:cNvPr>
          <p:cNvSpPr txBox="1"/>
          <p:nvPr/>
        </p:nvSpPr>
        <p:spPr>
          <a:xfrm>
            <a:off x="330558" y="1635617"/>
            <a:ext cx="9673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Security follows from BASIS assumption with a </a:t>
            </a:r>
            <a:r>
              <a:rPr lang="en-US" sz="2800" b="1" dirty="0"/>
              <a:t>structured</a:t>
            </a:r>
            <a:r>
              <a:rPr lang="en-US" sz="2800" dirty="0"/>
              <a:t> matrix: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D4969D-6493-13BC-BEC9-48590362813A}"/>
                  </a:ext>
                </a:extLst>
              </p:cNvPr>
              <p:cNvSpPr txBox="1"/>
              <p:nvPr/>
            </p:nvSpPr>
            <p:spPr>
              <a:xfrm>
                <a:off x="985947" y="2423581"/>
                <a:ext cx="10220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i="1" dirty="0"/>
                  <a:t>SIS is hard with respect to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i="1" dirty="0"/>
                  <a:t> given a trapdoor (a basis) for the matrix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D4969D-6493-13BC-BEC9-485903628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7" y="2423581"/>
                <a:ext cx="10220105" cy="523220"/>
              </a:xfrm>
              <a:prstGeom prst="rect">
                <a:avLst/>
              </a:prstGeom>
              <a:blipFill>
                <a:blip r:embed="rId2"/>
                <a:stretch>
                  <a:fillRect l="-239" t="-11765" r="-1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B1074F8B-63E8-A336-ED26-F756923B013E}"/>
              </a:ext>
            </a:extLst>
          </p:cNvPr>
          <p:cNvGrpSpPr/>
          <p:nvPr/>
        </p:nvGrpSpPr>
        <p:grpSpPr>
          <a:xfrm>
            <a:off x="4014928" y="2994475"/>
            <a:ext cx="4162142" cy="1461810"/>
            <a:chOff x="3048000" y="4107866"/>
            <a:chExt cx="6096000" cy="1461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04C032E-9215-410F-1EF9-73D34C77F06D}"/>
                    </a:ext>
                  </a:extLst>
                </p:cNvPr>
                <p:cNvSpPr txBox="1"/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5A9964F9-83F1-3EC8-2EF9-E2702BDA10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4107866"/>
                  <a:ext cx="6096000" cy="14618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68A9A9-765F-40C7-E433-7BDB7DE50CB2}"/>
                </a:ext>
              </a:extLst>
            </p:cNvPr>
            <p:cNvCxnSpPr>
              <a:cxnSpLocks/>
            </p:cNvCxnSpPr>
            <p:nvPr/>
          </p:nvCxnSpPr>
          <p:spPr>
            <a:xfrm>
              <a:off x="7701270" y="4250790"/>
              <a:ext cx="0" cy="1216560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39CB8-9185-7C6C-5EF0-3A5BF5AE7929}"/>
                  </a:ext>
                </a:extLst>
              </p:cNvPr>
              <p:cNvSpPr txBox="1"/>
              <p:nvPr/>
            </p:nvSpPr>
            <p:spPr>
              <a:xfrm>
                <a:off x="985946" y="4566035"/>
                <a:ext cx="10220105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39CB8-9185-7C6C-5EF0-3A5BF5AE7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46" y="4566035"/>
                <a:ext cx="10220105" cy="556434"/>
              </a:xfrm>
              <a:prstGeom prst="rect">
                <a:avLst/>
              </a:prstGeom>
              <a:blipFill>
                <a:blip r:embed="rId4"/>
                <a:stretch>
                  <a:fillRect l="-1253" t="-9890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C98CA53-B259-D697-9900-04E6FE152212}"/>
              </a:ext>
            </a:extLst>
          </p:cNvPr>
          <p:cNvSpPr txBox="1"/>
          <p:nvPr/>
        </p:nvSpPr>
        <p:spPr>
          <a:xfrm>
            <a:off x="330558" y="5216953"/>
            <a:ext cx="10220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Falsifiable assumption but does not appear to reduce to standard 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7BB101-4A1E-263A-3D8F-06A016759A08}"/>
                  </a:ext>
                </a:extLst>
              </p:cNvPr>
              <p:cNvSpPr txBox="1"/>
              <p:nvPr/>
            </p:nvSpPr>
            <p:spPr>
              <a:xfrm>
                <a:off x="918691" y="5740173"/>
                <a:ext cx="51773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sz="2400" dirty="0"/>
                  <a:t> case does follow from plain SIS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7BB101-4A1E-263A-3D8F-06A016759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91" y="5740173"/>
                <a:ext cx="5177307" cy="461665"/>
              </a:xfrm>
              <a:prstGeom prst="rect">
                <a:avLst/>
              </a:prstGeom>
              <a:blipFill>
                <a:blip r:embed="rId5"/>
                <a:stretch>
                  <a:fillRect l="-353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DF8F0C-FE15-6C66-EDB1-E2CE9FBCD98A}"/>
                  </a:ext>
                </a:extLst>
              </p:cNvPr>
              <p:cNvSpPr txBox="1"/>
              <p:nvPr/>
            </p:nvSpPr>
            <p:spPr>
              <a:xfrm>
                <a:off x="330558" y="6210424"/>
                <a:ext cx="98051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Open problem:</a:t>
                </a:r>
                <a:r>
                  <a:rPr lang="en-US" sz="2800" dirty="0"/>
                  <a:t> Understanding security or attacks 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ℓ&gt;1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DF8F0C-FE15-6C66-EDB1-E2CE9FBCD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58" y="6210424"/>
                <a:ext cx="9805115" cy="523220"/>
              </a:xfrm>
              <a:prstGeom prst="rect">
                <a:avLst/>
              </a:prstGeom>
              <a:blipFill>
                <a:blip r:embed="rId6"/>
                <a:stretch>
                  <a:fillRect l="-1243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23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5DB1CA1A-8B98-E4BC-90AA-888E3153105F}"/>
              </a:ext>
            </a:extLst>
          </p:cNvPr>
          <p:cNvGrpSpPr/>
          <p:nvPr/>
        </p:nvGrpSpPr>
        <p:grpSpPr>
          <a:xfrm>
            <a:off x="8006882" y="2435070"/>
            <a:ext cx="1591988" cy="954227"/>
            <a:chOff x="3830893" y="4979237"/>
            <a:chExt cx="1591988" cy="954227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1EAEE0B-194E-0431-C0FE-96E383B822B2}"/>
                </a:ext>
              </a:extLst>
            </p:cNvPr>
            <p:cNvGrpSpPr/>
            <p:nvPr/>
          </p:nvGrpSpPr>
          <p:grpSpPr>
            <a:xfrm>
              <a:off x="3830893" y="5199078"/>
              <a:ext cx="1591988" cy="734386"/>
              <a:chOff x="6332258" y="2691950"/>
              <a:chExt cx="1591988" cy="734386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ACE5902-077C-B860-A71C-9C91B18B2E19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A8646FB-61F5-6409-524F-0CD059E51E43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AC1C0D7F-CFAA-5061-8C53-C5387C027A42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A7425BCB-EE95-9018-4CEA-6B641FE14C1E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34E1E563-9E28-3F84-F69C-E2A4ACC01EAD}"/>
                  </a:ext>
                </a:extLst>
              </p:cNvPr>
              <p:cNvSpPr/>
              <p:nvPr/>
            </p:nvSpPr>
            <p:spPr>
              <a:xfrm flipV="1">
                <a:off x="6332258" y="26939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B3255DA2-FA58-A072-EA8B-CA329AEF57E5}"/>
                    </a:ext>
                  </a:extLst>
                </p:cNvPr>
                <p:cNvSpPr txBox="1"/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B3255DA2-FA58-A072-EA8B-CA329AEF57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3F4A5-BB3E-CC4E-4F9B-9B49FA4929B6}"/>
              </a:ext>
            </a:extLst>
          </p:cNvPr>
          <p:cNvSpPr txBox="1"/>
          <p:nvPr/>
        </p:nvSpPr>
        <p:spPr>
          <a:xfrm>
            <a:off x="1513452" y="4405315"/>
            <a:ext cx="1018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Takes a </a:t>
            </a:r>
            <a:r>
              <a:rPr lang="en-US" sz="3200" dirty="0">
                <a:solidFill>
                  <a:schemeClr val="accent3"/>
                </a:solidFill>
              </a:rPr>
              <a:t>common reference string </a:t>
            </a:r>
            <a:r>
              <a:rPr lang="en-US" sz="3200" dirty="0"/>
              <a:t>and commits to a </a:t>
            </a:r>
            <a:r>
              <a:rPr lang="en-US" sz="3200" dirty="0">
                <a:solidFill>
                  <a:schemeClr val="bg2"/>
                </a:solidFill>
              </a:rPr>
              <a:t>message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FB704A-C0B9-12B3-395A-CA15127517C7}"/>
                  </a:ext>
                </a:extLst>
              </p:cNvPr>
              <p:cNvSpPr txBox="1"/>
              <p:nvPr/>
            </p:nvSpPr>
            <p:spPr>
              <a:xfrm>
                <a:off x="1513452" y="5026830"/>
                <a:ext cx="84776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Outputs commitm</a:t>
                </a:r>
                <a:r>
                  <a:rPr lang="en-US" sz="3200" dirty="0">
                    <a:solidFill>
                      <a:schemeClr val="tx1"/>
                    </a:solidFill>
                  </a:rPr>
                  <a:t>ent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and commitment state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st</m:t>
                    </m:r>
                  </m:oMath>
                </a14:m>
                <a:endParaRPr lang="en-US" sz="32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FB704A-C0B9-12B3-395A-CA1512751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52" y="5026830"/>
                <a:ext cx="8477642" cy="584775"/>
              </a:xfrm>
              <a:prstGeom prst="rect">
                <a:avLst/>
              </a:prstGeom>
              <a:blipFill>
                <a:blip r:embed="rId3"/>
                <a:stretch>
                  <a:fillRect l="-1797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Scroll: Horizontal 41">
                <a:extLst>
                  <a:ext uri="{FF2B5EF4-FFF2-40B4-BE49-F238E27FC236}">
                    <a16:creationId xmlns:a16="http://schemas.microsoft.com/office/drawing/2014/main" id="{A529ACE8-ABA2-9701-1B4F-E065ADB8C4BB}"/>
                  </a:ext>
                </a:extLst>
              </p:cNvPr>
              <p:cNvSpPr/>
              <p:nvPr/>
            </p:nvSpPr>
            <p:spPr>
              <a:xfrm>
                <a:off x="1747728" y="1837049"/>
                <a:ext cx="943356" cy="573590"/>
              </a:xfrm>
              <a:prstGeom prst="horizontalScroll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42" name="Scroll: Horizontal 41">
                <a:extLst>
                  <a:ext uri="{FF2B5EF4-FFF2-40B4-BE49-F238E27FC236}">
                    <a16:creationId xmlns:a16="http://schemas.microsoft.com/office/drawing/2014/main" id="{A529ACE8-ABA2-9701-1B4F-E065ADB8C4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728" y="1837049"/>
                <a:ext cx="943356" cy="573590"/>
              </a:xfrm>
              <a:prstGeom prst="horizontalScroll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AA545E84-20BC-494F-862D-C16FC7BED1CB}"/>
              </a:ext>
            </a:extLst>
          </p:cNvPr>
          <p:cNvGrpSpPr/>
          <p:nvPr/>
        </p:nvGrpSpPr>
        <p:grpSpPr>
          <a:xfrm>
            <a:off x="3168266" y="2163986"/>
            <a:ext cx="1591988" cy="1227691"/>
            <a:chOff x="6332258" y="2198645"/>
            <a:chExt cx="1591988" cy="122769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4191FAA-147B-6905-DF00-A8B90196AAF3}"/>
                </a:ext>
              </a:extLst>
            </p:cNvPr>
            <p:cNvSpPr/>
            <p:nvPr/>
          </p:nvSpPr>
          <p:spPr>
            <a:xfrm>
              <a:off x="6332258" y="2694333"/>
              <a:ext cx="1591056" cy="732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9BF441C6-3815-197F-779C-D156624427F6}"/>
                </a:ext>
              </a:extLst>
            </p:cNvPr>
            <p:cNvSpPr/>
            <p:nvPr/>
          </p:nvSpPr>
          <p:spPr>
            <a:xfrm>
              <a:off x="6332258" y="2933030"/>
              <a:ext cx="1591056" cy="493306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78CBF764-F101-A8DB-628E-940074EA1F79}"/>
                </a:ext>
              </a:extLst>
            </p:cNvPr>
            <p:cNvSpPr/>
            <p:nvPr/>
          </p:nvSpPr>
          <p:spPr>
            <a:xfrm>
              <a:off x="6332258" y="2198645"/>
              <a:ext cx="1591056" cy="493306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06EA11B-EA48-D265-DBEB-5A8757D36B5D}"/>
                </a:ext>
              </a:extLst>
            </p:cNvPr>
            <p:cNvSpPr/>
            <p:nvPr/>
          </p:nvSpPr>
          <p:spPr>
            <a:xfrm rot="5400000">
              <a:off x="6267226" y="2756982"/>
              <a:ext cx="732006" cy="601942"/>
            </a:xfrm>
            <a:prstGeom prst="triangle">
              <a:avLst>
                <a:gd name="adj" fmla="val 49674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B74AC8A8-45D2-9BC5-1E1B-6A32EF875F94}"/>
                </a:ext>
              </a:extLst>
            </p:cNvPr>
            <p:cNvSpPr/>
            <p:nvPr/>
          </p:nvSpPr>
          <p:spPr>
            <a:xfrm rot="16200000" flipH="1">
              <a:off x="7257272" y="2756983"/>
              <a:ext cx="732006" cy="601942"/>
            </a:xfrm>
            <a:prstGeom prst="triangle">
              <a:avLst>
                <a:gd name="adj" fmla="val 49674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</p:grpSp>
      <p:sp>
        <p:nvSpPr>
          <p:cNvPr id="44" name="Arrow: Circular 43">
            <a:extLst>
              <a:ext uri="{FF2B5EF4-FFF2-40B4-BE49-F238E27FC236}">
                <a16:creationId xmlns:a16="http://schemas.microsoft.com/office/drawing/2014/main" id="{2A482A2C-6C51-CAB1-8451-8680EEC1B3FA}"/>
              </a:ext>
            </a:extLst>
          </p:cNvPr>
          <p:cNvSpPr/>
          <p:nvPr/>
        </p:nvSpPr>
        <p:spPr>
          <a:xfrm rot="1767975">
            <a:off x="2627968" y="1408557"/>
            <a:ext cx="1075989" cy="1160189"/>
          </a:xfrm>
          <a:prstGeom prst="circularArrow">
            <a:avLst>
              <a:gd name="adj1" fmla="val 5640"/>
              <a:gd name="adj2" fmla="val 1142319"/>
              <a:gd name="adj3" fmla="val 20088445"/>
              <a:gd name="adj4" fmla="val 10760350"/>
              <a:gd name="adj5" fmla="val 823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4DC2E336-5069-735C-CE5C-ACF42A5CB064}"/>
              </a:ext>
            </a:extLst>
          </p:cNvPr>
          <p:cNvSpPr/>
          <p:nvPr/>
        </p:nvSpPr>
        <p:spPr>
          <a:xfrm>
            <a:off x="5373654" y="2579236"/>
            <a:ext cx="2246056" cy="646331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03611D6-2318-1B71-7D1E-D9F9DEEA579E}"/>
                  </a:ext>
                </a:extLst>
              </p:cNvPr>
              <p:cNvSpPr txBox="1"/>
              <p:nvPr/>
            </p:nvSpPr>
            <p:spPr>
              <a:xfrm>
                <a:off x="5480754" y="2087473"/>
                <a:ext cx="18469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0" dirty="0" smtClean="0">
                          <a:latin typeface="Cambria Math" panose="02040503050406030204" pitchFamily="18" charset="0"/>
                        </a:rPr>
                        <m:t>Commit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03611D6-2318-1B71-7D1E-D9F9DEEA5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754" y="2087473"/>
                <a:ext cx="184697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99405AA-E1E9-D00E-F27E-77300497DBB6}"/>
                  </a:ext>
                </a:extLst>
              </p:cNvPr>
              <p:cNvSpPr txBox="1"/>
              <p:nvPr/>
            </p:nvSpPr>
            <p:spPr>
              <a:xfrm>
                <a:off x="397897" y="3722243"/>
                <a:ext cx="52758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Commit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crs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st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99405AA-E1E9-D00E-F27E-77300497D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97" y="3722243"/>
                <a:ext cx="527586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29B630E-04AC-7BCA-3DF3-8AF775BB8F8A}"/>
              </a:ext>
            </a:extLst>
          </p:cNvPr>
          <p:cNvSpPr txBox="1"/>
          <p:nvPr/>
        </p:nvSpPr>
        <p:spPr>
          <a:xfrm>
            <a:off x="7781964" y="2136107"/>
            <a:ext cx="205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“commitment”</a:t>
            </a:r>
          </a:p>
        </p:txBody>
      </p:sp>
    </p:spTree>
    <p:extLst>
      <p:ext uri="{BB962C8B-B14F-4D97-AF65-F5344CB8AC3E}">
        <p14:creationId xmlns:p14="http://schemas.microsoft.com/office/powerpoint/2010/main" val="4224948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Extensions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C7DFA56-76F3-B99D-9CFD-0B488ED272C1}"/>
              </a:ext>
            </a:extLst>
          </p:cNvPr>
          <p:cNvGrpSpPr/>
          <p:nvPr/>
        </p:nvGrpSpPr>
        <p:grpSpPr>
          <a:xfrm>
            <a:off x="2430905" y="1978430"/>
            <a:ext cx="7330190" cy="1906548"/>
            <a:chOff x="1993693" y="3867585"/>
            <a:chExt cx="7330190" cy="19065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60312CA-9A6A-AA88-3186-1C99EE67B07D}"/>
                    </a:ext>
                  </a:extLst>
                </p:cNvPr>
                <p:cNvSpPr txBox="1"/>
                <p:nvPr/>
              </p:nvSpPr>
              <p:spPr>
                <a:xfrm>
                  <a:off x="1993693" y="3867585"/>
                  <a:ext cx="7330190" cy="19065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sub>
                                      </m:sSub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3200" b="1" i="1" smtClean="0">
                                              <a:latin typeface="Cambria Math" panose="02040503050406030204" pitchFamily="18" charset="0"/>
                                            </a:rPr>
                                            <m:t>𝑪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 panose="02040503050406030204" pitchFamily="18" charset="0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</m:sSub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DB37117-2789-D88E-71CA-BF5170B33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3693" y="3867585"/>
                  <a:ext cx="7330190" cy="190654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A027AB-DAC8-3BE5-2F93-F26C64034AC7}"/>
                </a:ext>
              </a:extLst>
            </p:cNvPr>
            <p:cNvCxnSpPr/>
            <p:nvPr/>
          </p:nvCxnSpPr>
          <p:spPr>
            <a:xfrm>
              <a:off x="4733140" y="4162373"/>
              <a:ext cx="0" cy="141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27F2C6F-2EC9-935A-5EB9-82ADAD3B9F52}"/>
              </a:ext>
            </a:extLst>
          </p:cNvPr>
          <p:cNvSpPr txBox="1"/>
          <p:nvPr/>
        </p:nvSpPr>
        <p:spPr>
          <a:xfrm>
            <a:off x="404812" y="1404938"/>
            <a:ext cx="4448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Our functional commitment: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DC323ED-11F1-90FA-6076-2FFAEC97FEBE}"/>
                  </a:ext>
                </a:extLst>
              </p:cNvPr>
              <p:cNvSpPr txBox="1"/>
              <p:nvPr/>
            </p:nvSpPr>
            <p:spPr>
              <a:xfrm>
                <a:off x="404813" y="4090988"/>
                <a:ext cx="1157763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Fast verification:</a:t>
                </a:r>
                <a:r>
                  <a:rPr lang="en-US" sz="2800" dirty="0"/>
                  <a:t> for linear functions (captures polynomial commitments), can preprocess and support fast verification</a:t>
                </a:r>
              </a:p>
              <a:p>
                <a:endParaRPr lang="en-US" sz="2800" dirty="0"/>
              </a:p>
              <a:p>
                <a:r>
                  <a:rPr lang="en-US" sz="2800" b="1" dirty="0"/>
                  <a:t>Aggregation: </a:t>
                </a:r>
                <a:r>
                  <a:rPr lang="en-US" sz="2800" dirty="0"/>
                  <a:t>can aggregate openings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into single opening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DC323ED-11F1-90FA-6076-2FFAEC97F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13" y="4090988"/>
                <a:ext cx="11577638" cy="1815882"/>
              </a:xfrm>
              <a:prstGeom prst="rect">
                <a:avLst/>
              </a:prstGeom>
              <a:blipFill>
                <a:blip r:embed="rId7"/>
                <a:stretch>
                  <a:fillRect l="-1053" t="-3020" r="-579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BFF84B0-6E8F-8B0B-6F21-749BE42AF0F9}"/>
              </a:ext>
            </a:extLst>
          </p:cNvPr>
          <p:cNvSpPr txBox="1"/>
          <p:nvPr/>
        </p:nvSpPr>
        <p:spPr>
          <a:xfrm>
            <a:off x="9079156" y="6047808"/>
            <a:ext cx="2903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[see paper for details]</a:t>
            </a:r>
          </a:p>
        </p:txBody>
      </p:sp>
    </p:spTree>
    <p:extLst>
      <p:ext uri="{BB962C8B-B14F-4D97-AF65-F5344CB8AC3E}">
        <p14:creationId xmlns:p14="http://schemas.microsoft.com/office/powerpoint/2010/main" val="29754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69B35C-5263-A327-B9EB-1EF34AB6E303}"/>
                  </a:ext>
                </a:extLst>
              </p:cNvPr>
              <p:cNvSpPr txBox="1"/>
              <p:nvPr/>
            </p:nvSpPr>
            <p:spPr>
              <a:xfrm>
                <a:off x="274749" y="1592688"/>
                <a:ext cx="11016349" cy="390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New methodology for constructing lattice-based commitments: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/>
                  <a:t>Write down the main verification relation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/>
                  <a:t>Publish a trapdoor for the linear system by the verification relation	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0" lvl="1"/>
                <a:r>
                  <a:rPr lang="en-US" sz="2400" dirty="0"/>
                  <a:t>Security analysis relies on basis-augmented SIS assumptions:</a:t>
                </a:r>
              </a:p>
              <a:p>
                <a:pPr marL="0" lvl="1"/>
                <a:endParaRPr lang="en-US" sz="800" dirty="0"/>
              </a:p>
              <a:p>
                <a:pPr marL="0" lvl="1" algn="ctr"/>
                <a:r>
                  <a:rPr lang="en-US" sz="2400" i="1" dirty="0"/>
                  <a:t>SIS with respect to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400" i="1" dirty="0"/>
                  <a:t> is hard given a trapdoor for a </a:t>
                </a:r>
                <a:r>
                  <a:rPr lang="en-US" sz="2400" b="1" i="1" dirty="0">
                    <a:solidFill>
                      <a:schemeClr val="accent3"/>
                    </a:solidFill>
                  </a:rPr>
                  <a:t>related</a:t>
                </a:r>
                <a:r>
                  <a:rPr lang="en-US" sz="2400" i="1" dirty="0"/>
                  <a:t> matrix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400" b="1" i="1" dirty="0"/>
              </a:p>
              <a:p>
                <a:pPr marL="0" lvl="1"/>
                <a:endParaRPr lang="en-US" sz="2400" i="1" dirty="0"/>
              </a:p>
              <a:p>
                <a:pPr marL="0" lvl="1"/>
                <a:r>
                  <a:rPr lang="en-US" sz="2400" dirty="0"/>
                  <a:t>“Random” variant of BASIS assumption implies vector commitments and reduces to SIS</a:t>
                </a:r>
              </a:p>
              <a:p>
                <a:pPr marL="0" lvl="1"/>
                <a:endParaRPr lang="en-US" sz="2400" dirty="0"/>
              </a:p>
              <a:p>
                <a:pPr marL="0" lvl="1"/>
                <a:r>
                  <a:rPr lang="en-US" sz="2400" dirty="0"/>
                  <a:t>“Structured” variant of BASIS assumption implies functional commitments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69B35C-5263-A327-B9EB-1EF34AB6E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49" y="1592688"/>
                <a:ext cx="11016349" cy="3908762"/>
              </a:xfrm>
              <a:prstGeom prst="rect">
                <a:avLst/>
              </a:prstGeom>
              <a:blipFill>
                <a:blip r:embed="rId2"/>
                <a:stretch>
                  <a:fillRect l="-830" t="-1248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5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69B35C-5263-A327-B9EB-1EF34AB6E303}"/>
              </a:ext>
            </a:extLst>
          </p:cNvPr>
          <p:cNvSpPr txBox="1"/>
          <p:nvPr/>
        </p:nvSpPr>
        <p:spPr>
          <a:xfrm>
            <a:off x="274749" y="1592688"/>
            <a:ext cx="114750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Analyzing BASIS family of assumptions (new reductions to SIS or attacks)</a:t>
            </a:r>
          </a:p>
          <a:p>
            <a:endParaRPr lang="en-US" sz="2400" dirty="0"/>
          </a:p>
          <a:p>
            <a:r>
              <a:rPr lang="en-US" sz="2400" dirty="0"/>
              <a:t>Describe and analyze knowledge variants of the assumption or the constructions</a:t>
            </a:r>
          </a:p>
          <a:p>
            <a:endParaRPr lang="en-US" sz="2400" dirty="0"/>
          </a:p>
          <a:p>
            <a:r>
              <a:rPr lang="en-US" sz="2400" dirty="0"/>
              <a:t>Reducing CRS size: functional commitments with </a:t>
            </a:r>
            <a:r>
              <a:rPr lang="en-US" sz="2400" i="1" dirty="0"/>
              <a:t>linear</a:t>
            </a:r>
            <a:r>
              <a:rPr lang="en-US" sz="2400" dirty="0"/>
              <a:t>-size CRS?</a:t>
            </a:r>
          </a:p>
          <a:p>
            <a:endParaRPr lang="en-US" sz="2400" dirty="0"/>
          </a:p>
          <a:p>
            <a:r>
              <a:rPr lang="en-US" sz="2400" dirty="0"/>
              <a:t>Constructing lattice-based </a:t>
            </a:r>
            <a:r>
              <a:rPr lang="en-US" sz="2400" i="1" dirty="0" err="1"/>
              <a:t>subvector</a:t>
            </a:r>
            <a:r>
              <a:rPr lang="en-US" sz="2400" dirty="0"/>
              <a:t> commitments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146AB0-9AF6-E468-45FA-74E253FEFC25}"/>
              </a:ext>
            </a:extLst>
          </p:cNvPr>
          <p:cNvSpPr txBox="1"/>
          <p:nvPr/>
        </p:nvSpPr>
        <p:spPr>
          <a:xfrm>
            <a:off x="4972363" y="5769876"/>
            <a:ext cx="1847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Thank you!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62BC5-72CD-7E16-AD39-73EF5FEB7E72}"/>
              </a:ext>
            </a:extLst>
          </p:cNvPr>
          <p:cNvSpPr txBox="1"/>
          <p:nvPr/>
        </p:nvSpPr>
        <p:spPr>
          <a:xfrm>
            <a:off x="1283753" y="6293096"/>
            <a:ext cx="962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030288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https://eprint.iacr.org/2022/1515</a:t>
            </a:r>
          </a:p>
        </p:txBody>
      </p:sp>
    </p:spTree>
    <p:extLst>
      <p:ext uri="{BB962C8B-B14F-4D97-AF65-F5344CB8AC3E}">
        <p14:creationId xmlns:p14="http://schemas.microsoft.com/office/powerpoint/2010/main" val="232903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975BB10-C758-F56E-89F4-F48CF3190759}"/>
                  </a:ext>
                </a:extLst>
              </p:cNvPr>
              <p:cNvSpPr txBox="1"/>
              <p:nvPr/>
            </p:nvSpPr>
            <p:spPr>
              <a:xfrm>
                <a:off x="389931" y="1410243"/>
                <a:ext cx="47632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Consider a bivariate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975BB10-C758-F56E-89F4-F48CF3190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31" y="1410243"/>
                <a:ext cx="4763292" cy="461665"/>
              </a:xfrm>
              <a:prstGeom prst="rect">
                <a:avLst/>
              </a:prstGeom>
              <a:blipFill>
                <a:blip r:embed="rId2"/>
                <a:stretch>
                  <a:fillRect l="-204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20857C10-EF39-5B41-BDB5-4D7179915A37}"/>
              </a:ext>
            </a:extLst>
          </p:cNvPr>
          <p:cNvGrpSpPr/>
          <p:nvPr/>
        </p:nvGrpSpPr>
        <p:grpSpPr>
          <a:xfrm>
            <a:off x="603570" y="1866158"/>
            <a:ext cx="3311804" cy="719373"/>
            <a:chOff x="3699114" y="2039684"/>
            <a:chExt cx="3311804" cy="7193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8F0E081-1B33-26EA-4987-2CD99796EDCD}"/>
                    </a:ext>
                  </a:extLst>
                </p:cNvPr>
                <p:cNvSpPr txBox="1"/>
                <p:nvPr/>
              </p:nvSpPr>
              <p:spPr>
                <a:xfrm>
                  <a:off x="3699114" y="2039684"/>
                  <a:ext cx="20681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commit to input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8F0E081-1B33-26EA-4987-2CD99796ED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9114" y="2039684"/>
                  <a:ext cx="2068130" cy="400110"/>
                </a:xfrm>
                <a:prstGeom prst="rect">
                  <a:avLst/>
                </a:prstGeom>
                <a:blipFill>
                  <a:blip r:embed="rId3"/>
                  <a:stretch>
                    <a:fillRect l="-2950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D7104AF-1ED2-A251-65FE-2D1ABE015F1C}"/>
                    </a:ext>
                  </a:extLst>
                </p:cNvPr>
                <p:cNvSpPr txBox="1"/>
                <p:nvPr/>
              </p:nvSpPr>
              <p:spPr>
                <a:xfrm>
                  <a:off x="3699114" y="2358947"/>
                  <a:ext cx="33118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open 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US" sz="2000" dirty="0"/>
                    <a:t> to the value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D7104AF-1ED2-A251-65FE-2D1ABE015F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9114" y="2358947"/>
                  <a:ext cx="3311804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1842" t="-9231" b="-261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1971455-8EA3-0628-E761-48A5AF9C5101}"/>
                  </a:ext>
                </a:extLst>
              </p:cNvPr>
              <p:cNvSpPr txBox="1"/>
              <p:nvPr/>
            </p:nvSpPr>
            <p:spPr>
              <a:xfrm>
                <a:off x="5014332" y="2189186"/>
                <a:ext cx="55833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computable by a circuit of depth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and width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1971455-8EA3-0628-E761-48A5AF9C5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332" y="2189186"/>
                <a:ext cx="5583323" cy="400110"/>
              </a:xfrm>
              <a:prstGeom prst="rect">
                <a:avLst/>
              </a:prstGeom>
              <a:blipFill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1A5A8131-210F-538E-A39F-EF42E76C2A94}"/>
              </a:ext>
            </a:extLst>
          </p:cNvPr>
          <p:cNvGrpSpPr/>
          <p:nvPr/>
        </p:nvGrpSpPr>
        <p:grpSpPr>
          <a:xfrm>
            <a:off x="650240" y="3514508"/>
            <a:ext cx="10891520" cy="1954573"/>
            <a:chOff x="565470" y="2935814"/>
            <a:chExt cx="10891520" cy="195457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EC5BB0-A37F-9915-9558-4203A78841AA}"/>
                </a:ext>
              </a:extLst>
            </p:cNvPr>
            <p:cNvCxnSpPr/>
            <p:nvPr/>
          </p:nvCxnSpPr>
          <p:spPr>
            <a:xfrm>
              <a:off x="575630" y="4475405"/>
              <a:ext cx="1088136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B5D0C788-7E72-D984-3282-F0ABF74D8353}"/>
                </a:ext>
              </a:extLst>
            </p:cNvPr>
            <p:cNvGrpSpPr/>
            <p:nvPr/>
          </p:nvGrpSpPr>
          <p:grpSpPr>
            <a:xfrm>
              <a:off x="565470" y="2935814"/>
              <a:ext cx="10862527" cy="707886"/>
              <a:chOff x="481650" y="3003105"/>
              <a:chExt cx="10862527" cy="707886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D2DD08-FBDB-E16F-A356-7CA8EDB8A766}"/>
                  </a:ext>
                </a:extLst>
              </p:cNvPr>
              <p:cNvSpPr txBox="1"/>
              <p:nvPr/>
            </p:nvSpPr>
            <p:spPr>
              <a:xfrm>
                <a:off x="481650" y="3310881"/>
                <a:ext cx="10198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Scheme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86B338CA-FF22-1F23-1275-73E8CB756F36}"/>
                      </a:ext>
                    </a:extLst>
                  </p:cNvPr>
                  <p:cNvSpPr txBox="1"/>
                  <p:nvPr/>
                </p:nvSpPr>
                <p:spPr>
                  <a:xfrm>
                    <a:off x="2029403" y="3310881"/>
                    <a:ext cx="80182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𝐜𝐫𝐬</m:t>
                              </m:r>
                            </m:e>
                          </m:d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86B338CA-FF22-1F23-1275-73E8CB756F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9403" y="3310881"/>
                    <a:ext cx="801823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71232650-5458-5A7D-916C-930E117285D2}"/>
                      </a:ext>
                    </a:extLst>
                  </p:cNvPr>
                  <p:cNvSpPr txBox="1"/>
                  <p:nvPr/>
                </p:nvSpPr>
                <p:spPr>
                  <a:xfrm>
                    <a:off x="3271303" y="3310881"/>
                    <a:ext cx="91929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𝐜𝐨𝐦</m:t>
                              </m:r>
                            </m:e>
                          </m:d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71232650-5458-5A7D-916C-930E117285D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1303" y="3310881"/>
                    <a:ext cx="919291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1086FE0C-0E5A-99F1-994D-2947E44FD147}"/>
                      </a:ext>
                    </a:extLst>
                  </p:cNvPr>
                  <p:cNvSpPr txBox="1"/>
                  <p:nvPr/>
                </p:nvSpPr>
                <p:spPr>
                  <a:xfrm>
                    <a:off x="4630671" y="3310881"/>
                    <a:ext cx="100905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</a:rPr>
                                <m:t>𝐨𝐩𝐞𝐧</m:t>
                              </m:r>
                            </m:e>
                          </m:d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1086FE0C-0E5A-99F1-994D-2947E44FD1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30671" y="3310881"/>
                    <a:ext cx="1009059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0F6D204-5F9C-DF5C-058C-69DE95C038FC}"/>
                  </a:ext>
                </a:extLst>
              </p:cNvPr>
              <p:cNvSpPr txBox="1"/>
              <p:nvPr/>
            </p:nvSpPr>
            <p:spPr>
              <a:xfrm>
                <a:off x="6111578" y="3310881"/>
                <a:ext cx="14548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Assumption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EF34E7D-B05E-CAFF-099F-8C624336C730}"/>
                  </a:ext>
                </a:extLst>
              </p:cNvPr>
              <p:cNvSpPr txBox="1"/>
              <p:nvPr/>
            </p:nvSpPr>
            <p:spPr>
              <a:xfrm>
                <a:off x="8038248" y="3003105"/>
                <a:ext cx="140839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/>
                  <a:t>Fast</a:t>
                </a:r>
              </a:p>
              <a:p>
                <a:pPr algn="ctr"/>
                <a:r>
                  <a:rPr lang="en-US" sz="2000" b="1" dirty="0"/>
                  <a:t>Verification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2AE6BD5-ABD2-B8CC-2D62-4416F710B80E}"/>
                  </a:ext>
                </a:extLst>
              </p:cNvPr>
              <p:cNvSpPr txBox="1"/>
              <p:nvPr/>
            </p:nvSpPr>
            <p:spPr>
              <a:xfrm>
                <a:off x="9886726" y="3310881"/>
                <a:ext cx="14574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/>
                  <a:t>Transparent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54DD093-A30B-BE63-3A6C-79FDA73104FC}"/>
                </a:ext>
              </a:extLst>
            </p:cNvPr>
            <p:cNvGrpSpPr/>
            <p:nvPr/>
          </p:nvGrpSpPr>
          <p:grpSpPr>
            <a:xfrm>
              <a:off x="565470" y="3680118"/>
              <a:ext cx="10891520" cy="410616"/>
              <a:chOff x="481650" y="3710991"/>
              <a:chExt cx="10891520" cy="410616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81CFD1D-0ED2-BA60-6A52-FFD06FBD77A6}"/>
                  </a:ext>
                </a:extLst>
              </p:cNvPr>
              <p:cNvCxnSpPr/>
              <p:nvPr/>
            </p:nvCxnSpPr>
            <p:spPr>
              <a:xfrm>
                <a:off x="491810" y="3711248"/>
                <a:ext cx="10881360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1F359C-4E80-87BC-B900-15D16BAD2077}"/>
                  </a:ext>
                </a:extLst>
              </p:cNvPr>
              <p:cNvSpPr txBox="1"/>
              <p:nvPr/>
            </p:nvSpPr>
            <p:spPr>
              <a:xfrm>
                <a:off x="7225949" y="3710991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291A54-01CE-3E17-FAF0-C72E2C53B4AA}"/>
                  </a:ext>
                </a:extLst>
              </p:cNvPr>
              <p:cNvSpPr txBox="1"/>
              <p:nvPr/>
            </p:nvSpPr>
            <p:spPr>
              <a:xfrm>
                <a:off x="481650" y="3752275"/>
                <a:ext cx="923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[dCP23]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9D97657A-1CC8-2916-EAB6-B30AB6045BA7}"/>
                      </a:ext>
                    </a:extLst>
                  </p:cNvPr>
                  <p:cNvSpPr txBox="1"/>
                  <p:nvPr/>
                </p:nvSpPr>
                <p:spPr>
                  <a:xfrm>
                    <a:off x="2168864" y="3752275"/>
                    <a:ext cx="5229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9D97657A-1CC8-2916-EAB6-B30AB6045BA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8864" y="3752275"/>
                    <a:ext cx="522900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A574A4D9-F482-6F81-3150-47DD23D547C4}"/>
                      </a:ext>
                    </a:extLst>
                  </p:cNvPr>
                  <p:cNvSpPr txBox="1"/>
                  <p:nvPr/>
                </p:nvSpPr>
                <p:spPr>
                  <a:xfrm>
                    <a:off x="3548046" y="3752275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A574A4D9-F482-6F81-3150-47DD23D547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48046" y="3752275"/>
                    <a:ext cx="365805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4C0081E9-B816-8A70-4FFD-EF73C9B68FF6}"/>
                      </a:ext>
                    </a:extLst>
                  </p:cNvPr>
                  <p:cNvSpPr txBox="1"/>
                  <p:nvPr/>
                </p:nvSpPr>
                <p:spPr>
                  <a:xfrm>
                    <a:off x="4875770" y="3752275"/>
                    <a:ext cx="5188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oMath>
                      </m:oMathPara>
                    </a14:m>
                    <a:endParaRPr lang="en-US" dirty="0">
                      <a:solidFill>
                        <a:schemeClr val="bg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4C0081E9-B816-8A70-4FFD-EF73C9B68FF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75770" y="3752275"/>
                    <a:ext cx="518860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5D519602-AF35-E345-601D-7FA058524393}"/>
                  </a:ext>
                </a:extLst>
              </p:cNvPr>
              <p:cNvSpPr txBox="1"/>
              <p:nvPr/>
            </p:nvSpPr>
            <p:spPr>
              <a:xfrm>
                <a:off x="6607195" y="3752275"/>
                <a:ext cx="463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3"/>
                    </a:solidFill>
                  </a:rPr>
                  <a:t>SIS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DC23AA6-69CB-0133-5653-67949D920F3C}"/>
                  </a:ext>
                </a:extLst>
              </p:cNvPr>
              <p:cNvSpPr txBox="1"/>
              <p:nvPr/>
            </p:nvSpPr>
            <p:spPr>
              <a:xfrm>
                <a:off x="8555537" y="375227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>
                    <a:solidFill>
                      <a:schemeClr val="bg2"/>
                    </a:solidFill>
                    <a:effectLst/>
                    <a:latin typeface="Roboto" panose="02000000000000000000" pitchFamily="2" charset="0"/>
                  </a:rPr>
                  <a:t>✖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2AEFFBC-8E19-BCF4-7A6B-0A5AC4BFB943}"/>
                  </a:ext>
                </a:extLst>
              </p:cNvPr>
              <p:cNvSpPr txBox="1"/>
              <p:nvPr/>
            </p:nvSpPr>
            <p:spPr>
              <a:xfrm>
                <a:off x="10426938" y="3721497"/>
                <a:ext cx="377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0" dirty="0">
                    <a:solidFill>
                      <a:schemeClr val="accent3"/>
                    </a:solidFill>
                    <a:effectLst/>
                    <a:latin typeface="Roboto" panose="02000000000000000000" pitchFamily="2" charset="0"/>
                  </a:rPr>
                  <a:t>✓</a:t>
                </a:r>
                <a:endParaRPr lang="en-US" sz="2000" b="1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BD9DCF7-908C-3CA2-A39F-F993F0E9BB40}"/>
                </a:ext>
              </a:extLst>
            </p:cNvPr>
            <p:cNvGrpSpPr/>
            <p:nvPr/>
          </p:nvGrpSpPr>
          <p:grpSpPr>
            <a:xfrm>
              <a:off x="565470" y="4066192"/>
              <a:ext cx="10320711" cy="400110"/>
              <a:chOff x="481650" y="4074033"/>
              <a:chExt cx="10320711" cy="400110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0CCEF1-A24D-A779-0C97-0F9453DAB932}"/>
                  </a:ext>
                </a:extLst>
              </p:cNvPr>
              <p:cNvSpPr txBox="1"/>
              <p:nvPr/>
            </p:nvSpPr>
            <p:spPr>
              <a:xfrm>
                <a:off x="481650" y="4104811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[BCFL22]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891A95DC-C7C0-4F5B-1802-ABB4092364B1}"/>
                      </a:ext>
                    </a:extLst>
                  </p:cNvPr>
                  <p:cNvSpPr txBox="1"/>
                  <p:nvPr/>
                </p:nvSpPr>
                <p:spPr>
                  <a:xfrm>
                    <a:off x="2165883" y="4101733"/>
                    <a:ext cx="528863" cy="3724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891A95DC-C7C0-4F5B-1802-ABB4092364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5883" y="4101733"/>
                    <a:ext cx="528863" cy="3724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579BBCE9-DF2B-2522-0618-08F528E32D4F}"/>
                      </a:ext>
                    </a:extLst>
                  </p:cNvPr>
                  <p:cNvSpPr txBox="1"/>
                  <p:nvPr/>
                </p:nvSpPr>
                <p:spPr>
                  <a:xfrm>
                    <a:off x="3548046" y="4104811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579BBCE9-DF2B-2522-0618-08F528E32D4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48046" y="4104811"/>
                    <a:ext cx="365805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371B70B5-DFFA-24B8-5363-B72ECFEC143B}"/>
                      </a:ext>
                    </a:extLst>
                  </p:cNvPr>
                  <p:cNvSpPr txBox="1"/>
                  <p:nvPr/>
                </p:nvSpPr>
                <p:spPr>
                  <a:xfrm>
                    <a:off x="4951945" y="4104811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371B70B5-DFFA-24B8-5363-B72ECFEC143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51945" y="4104811"/>
                    <a:ext cx="365805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1A41620-26BD-8F1E-E23A-15058F3BBC52}"/>
                      </a:ext>
                    </a:extLst>
                  </p:cNvPr>
                  <p:cNvSpPr txBox="1"/>
                  <p:nvPr/>
                </p:nvSpPr>
                <p:spPr>
                  <a:xfrm>
                    <a:off x="6079807" y="4104811"/>
                    <a:ext cx="151836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twin-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a14:m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  <a14:m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a14:m>
                    <a:r>
                      <a:rPr lang="en-US" dirty="0">
                        <a:solidFill>
                          <a:schemeClr val="bg2"/>
                        </a:solidFill>
                      </a:rPr>
                      <a:t>-ISIS</a:t>
                    </a:r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1A41620-26BD-8F1E-E23A-15058F3BBC5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9807" y="4104811"/>
                    <a:ext cx="1518364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3213" t="-8197" r="-80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81EBF6E-9FED-5A7D-048A-A58B20EB1C9D}"/>
                  </a:ext>
                </a:extLst>
              </p:cNvPr>
              <p:cNvSpPr txBox="1"/>
              <p:nvPr/>
            </p:nvSpPr>
            <p:spPr>
              <a:xfrm>
                <a:off x="8553934" y="4074033"/>
                <a:ext cx="377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0" dirty="0">
                    <a:solidFill>
                      <a:schemeClr val="accent3"/>
                    </a:solidFill>
                    <a:effectLst/>
                    <a:latin typeface="Roboto" panose="02000000000000000000" pitchFamily="2" charset="0"/>
                  </a:rPr>
                  <a:t>✓</a:t>
                </a:r>
                <a:endParaRPr lang="en-US" sz="20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7E8DA45-3252-10FE-7D72-BEF73DA61287}"/>
                  </a:ext>
                </a:extLst>
              </p:cNvPr>
              <p:cNvSpPr txBox="1"/>
              <p:nvPr/>
            </p:nvSpPr>
            <p:spPr>
              <a:xfrm>
                <a:off x="10428541" y="4104811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>
                    <a:solidFill>
                      <a:schemeClr val="bg2"/>
                    </a:solidFill>
                    <a:effectLst/>
                    <a:latin typeface="Roboto" panose="02000000000000000000" pitchFamily="2" charset="0"/>
                  </a:rPr>
                  <a:t>✖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5ED8AA80-C00D-2E5D-3B1A-24495DE16E48}"/>
                </a:ext>
              </a:extLst>
            </p:cNvPr>
            <p:cNvGrpSpPr/>
            <p:nvPr/>
          </p:nvGrpSpPr>
          <p:grpSpPr>
            <a:xfrm>
              <a:off x="565470" y="4487479"/>
              <a:ext cx="10320711" cy="402908"/>
              <a:chOff x="481650" y="4699550"/>
              <a:chExt cx="10320711" cy="402908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5A9AA39-33BE-7524-E602-5624D4766EF5}"/>
                  </a:ext>
                </a:extLst>
              </p:cNvPr>
              <p:cNvSpPr txBox="1"/>
              <p:nvPr/>
            </p:nvSpPr>
            <p:spPr>
              <a:xfrm>
                <a:off x="481650" y="4733126"/>
                <a:ext cx="1107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This work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866D3DE5-3BCE-75CB-F112-0FD67291E008}"/>
                      </a:ext>
                    </a:extLst>
                  </p:cNvPr>
                  <p:cNvSpPr txBox="1"/>
                  <p:nvPr/>
                </p:nvSpPr>
                <p:spPr>
                  <a:xfrm>
                    <a:off x="2119620" y="4699550"/>
                    <a:ext cx="6213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866D3DE5-3BCE-75CB-F112-0FD67291E00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9620" y="4699550"/>
                    <a:ext cx="621389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A3DE2E8F-8789-4039-821F-D9F82C60A176}"/>
                      </a:ext>
                    </a:extLst>
                  </p:cNvPr>
                  <p:cNvSpPr txBox="1"/>
                  <p:nvPr/>
                </p:nvSpPr>
                <p:spPr>
                  <a:xfrm>
                    <a:off x="3548046" y="4699550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A3DE2E8F-8789-4039-821F-D9F82C60A17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48046" y="4699550"/>
                    <a:ext cx="365805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E25BA9D4-1587-C2CB-D0BF-68FA0400539D}"/>
                      </a:ext>
                    </a:extLst>
                  </p:cNvPr>
                  <p:cNvSpPr txBox="1"/>
                  <p:nvPr/>
                </p:nvSpPr>
                <p:spPr>
                  <a:xfrm>
                    <a:off x="4951945" y="4699550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E25BA9D4-1587-C2CB-D0BF-68FA040053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51945" y="4699550"/>
                    <a:ext cx="365805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AD333485-B195-E101-07E9-B76D8E01A013}"/>
                      </a:ext>
                    </a:extLst>
                  </p:cNvPr>
                  <p:cNvSpPr txBox="1"/>
                  <p:nvPr/>
                </p:nvSpPr>
                <p:spPr>
                  <a:xfrm>
                    <a:off x="6159990" y="4699550"/>
                    <a:ext cx="135799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BASI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struct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bg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AD333485-B195-E101-07E9-B76D8E01A0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9990" y="4699550"/>
                    <a:ext cx="1357999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D540F08-3EF6-4EDC-51D4-3D619C693CA5}"/>
                  </a:ext>
                </a:extLst>
              </p:cNvPr>
              <p:cNvSpPr txBox="1"/>
              <p:nvPr/>
            </p:nvSpPr>
            <p:spPr>
              <a:xfrm>
                <a:off x="8555537" y="469955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>
                    <a:solidFill>
                      <a:schemeClr val="bg2"/>
                    </a:solidFill>
                    <a:effectLst/>
                    <a:latin typeface="Roboto" panose="02000000000000000000" pitchFamily="2" charset="0"/>
                  </a:rPr>
                  <a:t>✖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BAEF4D5-F22C-A6BD-00D1-C8D994163726}"/>
                  </a:ext>
                </a:extLst>
              </p:cNvPr>
              <p:cNvSpPr txBox="1"/>
              <p:nvPr/>
            </p:nvSpPr>
            <p:spPr>
              <a:xfrm>
                <a:off x="10428541" y="469955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>
                    <a:solidFill>
                      <a:schemeClr val="bg2"/>
                    </a:solidFill>
                    <a:effectLst/>
                    <a:latin typeface="Roboto" panose="02000000000000000000" pitchFamily="2" charset="0"/>
                  </a:rPr>
                  <a:t>✖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0F4DAF58-A4EE-787E-EE1A-AD252F14EFAA}"/>
                  </a:ext>
                </a:extLst>
              </p:cNvPr>
              <p:cNvSpPr txBox="1"/>
              <p:nvPr/>
            </p:nvSpPr>
            <p:spPr>
              <a:xfrm>
                <a:off x="3300459" y="6256020"/>
                <a:ext cx="55910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All comparisons ignoring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400" i="1" dirty="0"/>
                  <a:t> factors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0F4DAF58-A4EE-787E-EE1A-AD252F14E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459" y="6256020"/>
                <a:ext cx="5591082" cy="461665"/>
              </a:xfrm>
              <a:prstGeom prst="rect">
                <a:avLst/>
              </a:prstGeom>
              <a:blipFill>
                <a:blip r:embed="rId20"/>
                <a:stretch>
                  <a:fillRect l="-163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peech Bubble: Rectangle with Corners Rounded 2">
                <a:extLst>
                  <a:ext uri="{FF2B5EF4-FFF2-40B4-BE49-F238E27FC236}">
                    <a16:creationId xmlns:a16="http://schemas.microsoft.com/office/drawing/2014/main" id="{1B5C80E0-E9A6-6117-6853-84630F51BCAD}"/>
                  </a:ext>
                </a:extLst>
              </p:cNvPr>
              <p:cNvSpPr/>
              <p:nvPr/>
            </p:nvSpPr>
            <p:spPr>
              <a:xfrm>
                <a:off x="6520951" y="2847524"/>
                <a:ext cx="5052863" cy="694395"/>
              </a:xfrm>
              <a:prstGeom prst="wedgeRoundRectCallout">
                <a:avLst>
                  <a:gd name="adj1" fmla="val -9448"/>
                  <a:gd name="adj2" fmla="val 74246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/>
                  <a:t>After preprocessing, verifier running time is sublinear in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endParaRPr lang="en-US" sz="2000" b="0" dirty="0"/>
              </a:p>
            </p:txBody>
          </p:sp>
        </mc:Choice>
        <mc:Fallback>
          <p:sp>
            <p:nvSpPr>
              <p:cNvPr id="3" name="Speech Bubble: Rectangle with Corners Rounded 2">
                <a:extLst>
                  <a:ext uri="{FF2B5EF4-FFF2-40B4-BE49-F238E27FC236}">
                    <a16:creationId xmlns:a16="http://schemas.microsoft.com/office/drawing/2014/main" id="{1B5C80E0-E9A6-6117-6853-84630F51BC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951" y="2847524"/>
                <a:ext cx="5052863" cy="694395"/>
              </a:xfrm>
              <a:prstGeom prst="wedgeRoundRectCallout">
                <a:avLst>
                  <a:gd name="adj1" fmla="val -9448"/>
                  <a:gd name="adj2" fmla="val 74246"/>
                  <a:gd name="adj3" fmla="val 16667"/>
                </a:avLst>
              </a:prstGeom>
              <a:blipFill>
                <a:blip r:embed="rId21"/>
                <a:stretch>
                  <a:fillRect t="-42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39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43C800-A05B-5A98-A75A-281C25A28DAA}"/>
              </a:ext>
            </a:extLst>
          </p:cNvPr>
          <p:cNvGrpSpPr/>
          <p:nvPr/>
        </p:nvGrpSpPr>
        <p:grpSpPr>
          <a:xfrm>
            <a:off x="2239371" y="2184943"/>
            <a:ext cx="1591988" cy="954227"/>
            <a:chOff x="3830893" y="4979237"/>
            <a:chExt cx="1591988" cy="95422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EA778E-6AE4-5D8A-8273-DE63A3869F16}"/>
                </a:ext>
              </a:extLst>
            </p:cNvPr>
            <p:cNvGrpSpPr/>
            <p:nvPr/>
          </p:nvGrpSpPr>
          <p:grpSpPr>
            <a:xfrm>
              <a:off x="3830893" y="5199078"/>
              <a:ext cx="1591988" cy="734386"/>
              <a:chOff x="6332258" y="2691950"/>
              <a:chExt cx="1591988" cy="73438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91EC1C-6167-FA15-0D1D-B2814E89638F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94596B5E-284B-98AA-9E50-B6C186377F44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53F8C399-E633-B466-4C18-DCFCEFEBC557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1AF58DCB-99B1-F906-9F7D-112CD3F33029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D62B6082-A959-E722-04B5-E5DF4EB75DF8}"/>
                  </a:ext>
                </a:extLst>
              </p:cNvPr>
              <p:cNvSpPr/>
              <p:nvPr/>
            </p:nvSpPr>
            <p:spPr>
              <a:xfrm flipV="1">
                <a:off x="6332258" y="26939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/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/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F89BC48-1E7C-EFB1-6A71-85E65098ADA0}"/>
              </a:ext>
            </a:extLst>
          </p:cNvPr>
          <p:cNvSpPr/>
          <p:nvPr/>
        </p:nvSpPr>
        <p:spPr>
          <a:xfrm>
            <a:off x="8374916" y="2405674"/>
            <a:ext cx="1591056" cy="7320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AFD3B9E-A2E1-5328-201F-446DB41EED9B}"/>
              </a:ext>
            </a:extLst>
          </p:cNvPr>
          <p:cNvSpPr/>
          <p:nvPr/>
        </p:nvSpPr>
        <p:spPr>
          <a:xfrm>
            <a:off x="8374916" y="1909986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flat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41F89DCB-476C-FBB5-1E8C-CDD0E8F50D90}"/>
              </a:ext>
            </a:extLst>
          </p:cNvPr>
          <p:cNvSpPr/>
          <p:nvPr/>
        </p:nvSpPr>
        <p:spPr>
          <a:xfrm rot="19800000">
            <a:off x="9582000" y="1417827"/>
            <a:ext cx="1075989" cy="1160189"/>
          </a:xfrm>
          <a:prstGeom prst="circularArrow">
            <a:avLst>
              <a:gd name="adj1" fmla="val 5640"/>
              <a:gd name="adj2" fmla="val 1142319"/>
              <a:gd name="adj3" fmla="val 20088445"/>
              <a:gd name="adj4" fmla="val 12754963"/>
              <a:gd name="adj5" fmla="val 823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5B1E74C-3244-F678-20E1-410B53728736}"/>
              </a:ext>
            </a:extLst>
          </p:cNvPr>
          <p:cNvSpPr/>
          <p:nvPr/>
        </p:nvSpPr>
        <p:spPr>
          <a:xfrm>
            <a:off x="4462360" y="2325236"/>
            <a:ext cx="3652104" cy="646331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/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Open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Verify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/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1F243BD9-F690-4BE2-EF0F-31A735B0D05E}"/>
              </a:ext>
            </a:extLst>
          </p:cNvPr>
          <p:cNvSpPr/>
          <p:nvPr/>
        </p:nvSpPr>
        <p:spPr>
          <a:xfrm>
            <a:off x="8374916" y="2644371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FF0784-5372-F274-D9C2-B9471501614B}"/>
              </a:ext>
            </a:extLst>
          </p:cNvPr>
          <p:cNvSpPr/>
          <p:nvPr/>
        </p:nvSpPr>
        <p:spPr>
          <a:xfrm rot="5400000">
            <a:off x="8309884" y="2468323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8BD3A06-74D6-8C7B-1D7D-A32E4500567C}"/>
              </a:ext>
            </a:extLst>
          </p:cNvPr>
          <p:cNvSpPr/>
          <p:nvPr/>
        </p:nvSpPr>
        <p:spPr>
          <a:xfrm rot="16200000" flipH="1">
            <a:off x="9299930" y="2468324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FE65F4D-FECD-51F2-42B3-F942242B9880}"/>
                  </a:ext>
                </a:extLst>
              </p:cNvPr>
              <p:cNvSpPr txBox="1"/>
              <p:nvPr/>
            </p:nvSpPr>
            <p:spPr>
              <a:xfrm>
                <a:off x="397897" y="4343784"/>
                <a:ext cx="34318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Open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st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FE65F4D-FECD-51F2-42B3-F942242B9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97" y="4343784"/>
                <a:ext cx="3431837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C8A24F9-87BD-C004-3F1B-80821CD3B0FB}"/>
                  </a:ext>
                </a:extLst>
              </p:cNvPr>
              <p:cNvSpPr txBox="1"/>
              <p:nvPr/>
            </p:nvSpPr>
            <p:spPr>
              <a:xfrm>
                <a:off x="1216400" y="4965325"/>
                <a:ext cx="10645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Takes the commitment state </a:t>
                </a:r>
                <a:r>
                  <a:rPr lang="en-US" sz="2800" dirty="0">
                    <a:solidFill>
                      <a:schemeClr val="accent3"/>
                    </a:solidFill>
                  </a:rPr>
                  <a:t>and a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accent3"/>
                    </a:solidFill>
                  </a:rPr>
                  <a:t> </a:t>
                </a:r>
                <a:r>
                  <a:rPr lang="en-US" sz="2800" dirty="0"/>
                  <a:t>and outputs an opening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8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C8A24F9-87BD-C004-3F1B-80821CD3B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00" y="4965325"/>
                <a:ext cx="10645863" cy="523220"/>
              </a:xfrm>
              <a:prstGeom prst="rect">
                <a:avLst/>
              </a:prstGeom>
              <a:blipFill>
                <a:blip r:embed="rId7"/>
                <a:stretch>
                  <a:fillRect l="-1203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B9CEB89-D87D-ABDC-4BC8-EA86032D3351}"/>
                  </a:ext>
                </a:extLst>
              </p:cNvPr>
              <p:cNvSpPr txBox="1"/>
              <p:nvPr/>
            </p:nvSpPr>
            <p:spPr>
              <a:xfrm>
                <a:off x="397897" y="5525310"/>
                <a:ext cx="60061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Verify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crs</m:t>
                          </m:r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3600" b="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600" b="0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→0/1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B9CEB89-D87D-ABDC-4BC8-EA86032D3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97" y="5525310"/>
                <a:ext cx="600619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E07D87D-28E4-F592-4B59-B7AAC2DFB14F}"/>
                  </a:ext>
                </a:extLst>
              </p:cNvPr>
              <p:cNvSpPr txBox="1"/>
              <p:nvPr/>
            </p:nvSpPr>
            <p:spPr>
              <a:xfrm>
                <a:off x="397897" y="3722243"/>
                <a:ext cx="52758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Commit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crs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st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E07D87D-28E4-F592-4B59-B7AAC2DFB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97" y="3722243"/>
                <a:ext cx="527586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618F91C-E4EF-8F3C-F01D-FB375D63C34B}"/>
                  </a:ext>
                </a:extLst>
              </p:cNvPr>
              <p:cNvSpPr txBox="1"/>
              <p:nvPr/>
            </p:nvSpPr>
            <p:spPr>
              <a:xfrm>
                <a:off x="1216400" y="6171641"/>
                <a:ext cx="9930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Checks whether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dirty="0"/>
                  <a:t> is valid opening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800" dirty="0"/>
                  <a:t> to </a:t>
                </a:r>
                <a:r>
                  <a:rPr lang="en-US" sz="2800" dirty="0">
                    <a:solidFill>
                      <a:schemeClr val="accent3"/>
                    </a:solidFill>
                  </a:rPr>
                  <a:t>value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solidFill>
                      <a:schemeClr val="accent3"/>
                    </a:solidFill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618F91C-E4EF-8F3C-F01D-FB375D63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00" y="6171641"/>
                <a:ext cx="9930091" cy="523220"/>
              </a:xfrm>
              <a:prstGeom prst="rect">
                <a:avLst/>
              </a:prstGeom>
              <a:blipFill>
                <a:blip r:embed="rId10"/>
                <a:stretch>
                  <a:fillRect l="-129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668D7AE-1747-CB3B-33E8-6733B4F11A74}"/>
                  </a:ext>
                </a:extLst>
              </p:cNvPr>
              <p:cNvSpPr txBox="1"/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668D7AE-1747-CB3B-33E8-6733B4F11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24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33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43C800-A05B-5A98-A75A-281C25A28DAA}"/>
              </a:ext>
            </a:extLst>
          </p:cNvPr>
          <p:cNvGrpSpPr/>
          <p:nvPr/>
        </p:nvGrpSpPr>
        <p:grpSpPr>
          <a:xfrm>
            <a:off x="2239371" y="2184943"/>
            <a:ext cx="1591988" cy="954227"/>
            <a:chOff x="3830893" y="4979237"/>
            <a:chExt cx="1591988" cy="95422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EA778E-6AE4-5D8A-8273-DE63A3869F16}"/>
                </a:ext>
              </a:extLst>
            </p:cNvPr>
            <p:cNvGrpSpPr/>
            <p:nvPr/>
          </p:nvGrpSpPr>
          <p:grpSpPr>
            <a:xfrm>
              <a:off x="3830893" y="5199078"/>
              <a:ext cx="1591988" cy="734386"/>
              <a:chOff x="6332258" y="2691950"/>
              <a:chExt cx="1591988" cy="73438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91EC1C-6167-FA15-0D1D-B2814E89638F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94596B5E-284B-98AA-9E50-B6C186377F44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53F8C399-E633-B466-4C18-DCFCEFEBC557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1AF58DCB-99B1-F906-9F7D-112CD3F33029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D62B6082-A959-E722-04B5-E5DF4EB75DF8}"/>
                  </a:ext>
                </a:extLst>
              </p:cNvPr>
              <p:cNvSpPr/>
              <p:nvPr/>
            </p:nvSpPr>
            <p:spPr>
              <a:xfrm flipV="1">
                <a:off x="6332258" y="26939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/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/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F89BC48-1E7C-EFB1-6A71-85E65098ADA0}"/>
              </a:ext>
            </a:extLst>
          </p:cNvPr>
          <p:cNvSpPr/>
          <p:nvPr/>
        </p:nvSpPr>
        <p:spPr>
          <a:xfrm>
            <a:off x="8374916" y="2405674"/>
            <a:ext cx="1591056" cy="7320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AFD3B9E-A2E1-5328-201F-446DB41EED9B}"/>
              </a:ext>
            </a:extLst>
          </p:cNvPr>
          <p:cNvSpPr/>
          <p:nvPr/>
        </p:nvSpPr>
        <p:spPr>
          <a:xfrm>
            <a:off x="8374916" y="1909986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flat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41F89DCB-476C-FBB5-1E8C-CDD0E8F50D90}"/>
              </a:ext>
            </a:extLst>
          </p:cNvPr>
          <p:cNvSpPr/>
          <p:nvPr/>
        </p:nvSpPr>
        <p:spPr>
          <a:xfrm rot="19800000">
            <a:off x="9582000" y="1417827"/>
            <a:ext cx="1075989" cy="1160189"/>
          </a:xfrm>
          <a:prstGeom prst="circularArrow">
            <a:avLst>
              <a:gd name="adj1" fmla="val 5640"/>
              <a:gd name="adj2" fmla="val 1142319"/>
              <a:gd name="adj3" fmla="val 20088445"/>
              <a:gd name="adj4" fmla="val 12754963"/>
              <a:gd name="adj5" fmla="val 823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5B1E74C-3244-F678-20E1-410B53728736}"/>
              </a:ext>
            </a:extLst>
          </p:cNvPr>
          <p:cNvSpPr/>
          <p:nvPr/>
        </p:nvSpPr>
        <p:spPr>
          <a:xfrm>
            <a:off x="4462360" y="2325236"/>
            <a:ext cx="3652104" cy="646331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/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Open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Verify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/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1F243BD9-F690-4BE2-EF0F-31A735B0D05E}"/>
              </a:ext>
            </a:extLst>
          </p:cNvPr>
          <p:cNvSpPr/>
          <p:nvPr/>
        </p:nvSpPr>
        <p:spPr>
          <a:xfrm>
            <a:off x="8374916" y="2644371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FF0784-5372-F274-D9C2-B9471501614B}"/>
              </a:ext>
            </a:extLst>
          </p:cNvPr>
          <p:cNvSpPr/>
          <p:nvPr/>
        </p:nvSpPr>
        <p:spPr>
          <a:xfrm rot="5400000">
            <a:off x="8309884" y="2468323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8BD3A06-74D6-8C7B-1D7D-A32E4500567C}"/>
              </a:ext>
            </a:extLst>
          </p:cNvPr>
          <p:cNvSpPr/>
          <p:nvPr/>
        </p:nvSpPr>
        <p:spPr>
          <a:xfrm rot="16200000" flipH="1">
            <a:off x="9299930" y="2468324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B275AE-9DEC-4085-FDEE-FD9EDFC14A17}"/>
                  </a:ext>
                </a:extLst>
              </p:cNvPr>
              <p:cNvSpPr txBox="1"/>
              <p:nvPr/>
            </p:nvSpPr>
            <p:spPr>
              <a:xfrm>
                <a:off x="474013" y="3431726"/>
                <a:ext cx="1148938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485900" algn="l"/>
                  </a:tabLst>
                </a:pPr>
                <a:r>
                  <a:rPr lang="en-US" sz="3200" b="1" dirty="0"/>
                  <a:t>Binding:</a:t>
                </a:r>
                <a:r>
                  <a:rPr lang="en-US" sz="3200" dirty="0"/>
                  <a:t>	efficient adversary cannot open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3200" dirty="0"/>
                  <a:t> to two different values 	with respect to the </a:t>
                </a:r>
                <a:r>
                  <a:rPr lang="en-US" sz="3200" b="1" dirty="0"/>
                  <a:t>same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B275AE-9DEC-4085-FDEE-FD9EDFC14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13" y="3431726"/>
                <a:ext cx="11489388" cy="1077218"/>
              </a:xfrm>
              <a:prstGeom prst="rect">
                <a:avLst/>
              </a:prstGeom>
              <a:blipFill>
                <a:blip r:embed="rId6"/>
                <a:stretch>
                  <a:fillRect l="-1379" t="-6780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>
            <a:extLst>
              <a:ext uri="{FF2B5EF4-FFF2-40B4-BE49-F238E27FC236}">
                <a16:creationId xmlns:a16="http://schemas.microsoft.com/office/drawing/2014/main" id="{9A57A268-0360-2C7C-6FF7-4397A986C1DC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013" y="5090299"/>
            <a:ext cx="1763961" cy="1383744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C267206E-CBB2-B633-F127-2C24F3E3D73D}"/>
              </a:ext>
            </a:extLst>
          </p:cNvPr>
          <p:cNvGrpSpPr/>
          <p:nvPr/>
        </p:nvGrpSpPr>
        <p:grpSpPr>
          <a:xfrm>
            <a:off x="2587831" y="5195137"/>
            <a:ext cx="1591988" cy="954227"/>
            <a:chOff x="3830893" y="4979237"/>
            <a:chExt cx="1591988" cy="9542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045DECB-4520-E8FB-132B-C1C44422BFFE}"/>
                </a:ext>
              </a:extLst>
            </p:cNvPr>
            <p:cNvGrpSpPr/>
            <p:nvPr/>
          </p:nvGrpSpPr>
          <p:grpSpPr>
            <a:xfrm>
              <a:off x="3830893" y="5199078"/>
              <a:ext cx="1591988" cy="734386"/>
              <a:chOff x="6332258" y="2691950"/>
              <a:chExt cx="1591988" cy="73438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F273C03-F3CF-C280-88E5-97AAA9099C32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DD364EE5-9BDB-B837-AC19-7517621CD036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7F475AC4-ABCE-8A79-380B-588B03C30CE8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48297265-D988-3D8D-8CB3-23F1D89D8AB4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D726AE5B-C5FD-0E5D-112F-3E842A8930ED}"/>
                  </a:ext>
                </a:extLst>
              </p:cNvPr>
              <p:cNvSpPr/>
              <p:nvPr/>
            </p:nvSpPr>
            <p:spPr>
              <a:xfrm flipV="1">
                <a:off x="6332258" y="26939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B274D639-EB33-1436-5C1D-B6D4F0CC4794}"/>
                    </a:ext>
                  </a:extLst>
                </p:cNvPr>
                <p:cNvSpPr txBox="1"/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B274D639-EB33-1436-5C1D-B6D4F0CC47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9245BDF1-2FF8-6709-A076-3D3BD32E431D}"/>
              </a:ext>
            </a:extLst>
          </p:cNvPr>
          <p:cNvSpPr/>
          <p:nvPr/>
        </p:nvSpPr>
        <p:spPr>
          <a:xfrm rot="20129848">
            <a:off x="4381668" y="5045781"/>
            <a:ext cx="1049823" cy="335587"/>
          </a:xfrm>
          <a:prstGeom prst="rightArrow">
            <a:avLst>
              <a:gd name="adj1" fmla="val 50000"/>
              <a:gd name="adj2" fmla="val 73754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4D73A938-A364-D5E4-F6BD-35486CC7A1FC}"/>
              </a:ext>
            </a:extLst>
          </p:cNvPr>
          <p:cNvSpPr/>
          <p:nvPr/>
        </p:nvSpPr>
        <p:spPr>
          <a:xfrm rot="1800000">
            <a:off x="4372921" y="6039889"/>
            <a:ext cx="1049823" cy="335587"/>
          </a:xfrm>
          <a:prstGeom prst="rightArrow">
            <a:avLst>
              <a:gd name="adj1" fmla="val 50000"/>
              <a:gd name="adj2" fmla="val 73754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1AE4BCA-903D-DEA3-2A9D-6E8E5EC978D2}"/>
                  </a:ext>
                </a:extLst>
              </p:cNvPr>
              <p:cNvSpPr txBox="1"/>
              <p:nvPr/>
            </p:nvSpPr>
            <p:spPr>
              <a:xfrm>
                <a:off x="4277017" y="4451810"/>
                <a:ext cx="7777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1AE4BCA-903D-DEA3-2A9D-6E8E5EC97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17" y="4451810"/>
                <a:ext cx="777712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09B22A8-C6D9-AE64-EE40-6D791DCF256B}"/>
                  </a:ext>
                </a:extLst>
              </p:cNvPr>
              <p:cNvSpPr txBox="1"/>
              <p:nvPr/>
            </p:nvSpPr>
            <p:spPr>
              <a:xfrm>
                <a:off x="4277017" y="6160817"/>
                <a:ext cx="7670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09B22A8-C6D9-AE64-EE40-6D791DCF2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17" y="6160817"/>
                <a:ext cx="767005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Scroll: Horizontal 83">
                <a:extLst>
                  <a:ext uri="{FF2B5EF4-FFF2-40B4-BE49-F238E27FC236}">
                    <a16:creationId xmlns:a16="http://schemas.microsoft.com/office/drawing/2014/main" id="{05F6222F-E009-60B5-6299-211A7770E387}"/>
                  </a:ext>
                </a:extLst>
              </p:cNvPr>
              <p:cNvSpPr/>
              <p:nvPr/>
            </p:nvSpPr>
            <p:spPr>
              <a:xfrm>
                <a:off x="5566632" y="4667820"/>
                <a:ext cx="1309225" cy="602566"/>
              </a:xfrm>
              <a:prstGeom prst="horizontalScroll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4" name="Scroll: Horizontal 83">
                <a:extLst>
                  <a:ext uri="{FF2B5EF4-FFF2-40B4-BE49-F238E27FC236}">
                    <a16:creationId xmlns:a16="http://schemas.microsoft.com/office/drawing/2014/main" id="{05F6222F-E009-60B5-6299-211A7770E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632" y="4667820"/>
                <a:ext cx="1309225" cy="602566"/>
              </a:xfrm>
              <a:prstGeom prst="horizontalScroll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Scroll: Horizontal 84">
                <a:extLst>
                  <a:ext uri="{FF2B5EF4-FFF2-40B4-BE49-F238E27FC236}">
                    <a16:creationId xmlns:a16="http://schemas.microsoft.com/office/drawing/2014/main" id="{00022853-A419-D6EC-2059-AE8D32C79352}"/>
                  </a:ext>
                </a:extLst>
              </p:cNvPr>
              <p:cNvSpPr/>
              <p:nvPr/>
            </p:nvSpPr>
            <p:spPr>
              <a:xfrm>
                <a:off x="5566632" y="6167788"/>
                <a:ext cx="1309225" cy="602566"/>
              </a:xfrm>
              <a:prstGeom prst="horizontalScroll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85" name="Scroll: Horizontal 84">
                <a:extLst>
                  <a:ext uri="{FF2B5EF4-FFF2-40B4-BE49-F238E27FC236}">
                    <a16:creationId xmlns:a16="http://schemas.microsoft.com/office/drawing/2014/main" id="{00022853-A419-D6EC-2059-AE8D32C793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632" y="6167788"/>
                <a:ext cx="1309225" cy="602566"/>
              </a:xfrm>
              <a:prstGeom prst="horizontalScroll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8285B63-6D4B-FB07-BB7A-1C15E397E1F6}"/>
                  </a:ext>
                </a:extLst>
              </p:cNvPr>
              <p:cNvSpPr txBox="1"/>
              <p:nvPr/>
            </p:nvSpPr>
            <p:spPr>
              <a:xfrm>
                <a:off x="7407717" y="4707493"/>
                <a:ext cx="46176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Verify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crs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8285B63-6D4B-FB07-BB7A-1C15E397E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717" y="4707493"/>
                <a:ext cx="461761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8DFD1943-C53B-47EB-BB59-D2FA3116F40E}"/>
                  </a:ext>
                </a:extLst>
              </p:cNvPr>
              <p:cNvSpPr txBox="1"/>
              <p:nvPr/>
            </p:nvSpPr>
            <p:spPr>
              <a:xfrm>
                <a:off x="7407717" y="6222372"/>
                <a:ext cx="46010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Verify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crs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8DFD1943-C53B-47EB-BB59-D2FA3116F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717" y="6222372"/>
                <a:ext cx="460106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D28CA16-ED0A-667A-89A1-EDF4FFE05605}"/>
                  </a:ext>
                </a:extLst>
              </p:cNvPr>
              <p:cNvSpPr txBox="1"/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D28CA16-ED0A-667A-89A1-EDF4FFE05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84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43C800-A05B-5A98-A75A-281C25A28DAA}"/>
              </a:ext>
            </a:extLst>
          </p:cNvPr>
          <p:cNvGrpSpPr/>
          <p:nvPr/>
        </p:nvGrpSpPr>
        <p:grpSpPr>
          <a:xfrm>
            <a:off x="2239371" y="2184943"/>
            <a:ext cx="1591988" cy="954227"/>
            <a:chOff x="3830893" y="4979237"/>
            <a:chExt cx="1591988" cy="95422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EA778E-6AE4-5D8A-8273-DE63A3869F16}"/>
                </a:ext>
              </a:extLst>
            </p:cNvPr>
            <p:cNvGrpSpPr/>
            <p:nvPr/>
          </p:nvGrpSpPr>
          <p:grpSpPr>
            <a:xfrm>
              <a:off x="3830893" y="5199078"/>
              <a:ext cx="1591988" cy="734386"/>
              <a:chOff x="6332258" y="2691950"/>
              <a:chExt cx="1591988" cy="734386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91EC1C-6167-FA15-0D1D-B2814E89638F}"/>
                  </a:ext>
                </a:extLst>
              </p:cNvPr>
              <p:cNvSpPr/>
              <p:nvPr/>
            </p:nvSpPr>
            <p:spPr>
              <a:xfrm>
                <a:off x="6332258" y="2694333"/>
                <a:ext cx="1591056" cy="7320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94596B5E-284B-98AA-9E50-B6C186377F44}"/>
                  </a:ext>
                </a:extLst>
              </p:cNvPr>
              <p:cNvSpPr/>
              <p:nvPr/>
            </p:nvSpPr>
            <p:spPr>
              <a:xfrm rot="16200000" flipH="1">
                <a:off x="7257272" y="2756983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53F8C399-E633-B466-4C18-DCFCEFEBC557}"/>
                  </a:ext>
                </a:extLst>
              </p:cNvPr>
              <p:cNvSpPr/>
              <p:nvPr/>
            </p:nvSpPr>
            <p:spPr>
              <a:xfrm>
                <a:off x="6332258" y="2933030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rnd">
                <a:solidFill>
                  <a:schemeClr val="tx1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1AF58DCB-99B1-F906-9F7D-112CD3F33029}"/>
                  </a:ext>
                </a:extLst>
              </p:cNvPr>
              <p:cNvSpPr/>
              <p:nvPr/>
            </p:nvSpPr>
            <p:spPr>
              <a:xfrm rot="5400000">
                <a:off x="6267226" y="2756982"/>
                <a:ext cx="732006" cy="601942"/>
              </a:xfrm>
              <a:prstGeom prst="triangle">
                <a:avLst>
                  <a:gd name="adj" fmla="val 49674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D62B6082-A959-E722-04B5-E5DF4EB75DF8}"/>
                  </a:ext>
                </a:extLst>
              </p:cNvPr>
              <p:cNvSpPr/>
              <p:nvPr/>
            </p:nvSpPr>
            <p:spPr>
              <a:xfrm flipV="1">
                <a:off x="6332258" y="2693945"/>
                <a:ext cx="1591056" cy="493306"/>
              </a:xfrm>
              <a:prstGeom prst="triangl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 cap="flat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/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oMath>
                    </m:oMathPara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EA741FF-902A-74D1-E54E-A19D8A249E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0924" y="4979237"/>
                  <a:ext cx="668773" cy="7694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/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3" name="Scroll: Horizontal 12">
                <a:extLst>
                  <a:ext uri="{FF2B5EF4-FFF2-40B4-BE49-F238E27FC236}">
                    <a16:creationId xmlns:a16="http://schemas.microsoft.com/office/drawing/2014/main" id="{6BB8C101-722D-DCDA-6E2B-3C5FAD58D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8214" y="1795373"/>
                <a:ext cx="1268485" cy="602566"/>
              </a:xfrm>
              <a:prstGeom prst="horizontalScroll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F89BC48-1E7C-EFB1-6A71-85E65098ADA0}"/>
              </a:ext>
            </a:extLst>
          </p:cNvPr>
          <p:cNvSpPr/>
          <p:nvPr/>
        </p:nvSpPr>
        <p:spPr>
          <a:xfrm>
            <a:off x="8374916" y="2405674"/>
            <a:ext cx="1591056" cy="7320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AFD3B9E-A2E1-5328-201F-446DB41EED9B}"/>
              </a:ext>
            </a:extLst>
          </p:cNvPr>
          <p:cNvSpPr/>
          <p:nvPr/>
        </p:nvSpPr>
        <p:spPr>
          <a:xfrm>
            <a:off x="8374916" y="1909986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flat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41F89DCB-476C-FBB5-1E8C-CDD0E8F50D90}"/>
              </a:ext>
            </a:extLst>
          </p:cNvPr>
          <p:cNvSpPr/>
          <p:nvPr/>
        </p:nvSpPr>
        <p:spPr>
          <a:xfrm rot="19800000">
            <a:off x="9582000" y="1417827"/>
            <a:ext cx="1075989" cy="1160189"/>
          </a:xfrm>
          <a:prstGeom prst="circularArrow">
            <a:avLst>
              <a:gd name="adj1" fmla="val 5640"/>
              <a:gd name="adj2" fmla="val 1142319"/>
              <a:gd name="adj3" fmla="val 20088445"/>
              <a:gd name="adj4" fmla="val 12754963"/>
              <a:gd name="adj5" fmla="val 823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5B1E74C-3244-F678-20E1-410B53728736}"/>
              </a:ext>
            </a:extLst>
          </p:cNvPr>
          <p:cNvSpPr/>
          <p:nvPr/>
        </p:nvSpPr>
        <p:spPr>
          <a:xfrm>
            <a:off x="4462360" y="2325236"/>
            <a:ext cx="3652104" cy="646331"/>
          </a:xfrm>
          <a:prstGeom prst="rightArrow">
            <a:avLst/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/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Open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Verify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97E859-4228-14F5-C6C9-82827F954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649" y="1795373"/>
                <a:ext cx="307327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/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19" name="Scroll: Horizontal 18">
                <a:extLst>
                  <a:ext uri="{FF2B5EF4-FFF2-40B4-BE49-F238E27FC236}">
                    <a16:creationId xmlns:a16="http://schemas.microsoft.com/office/drawing/2014/main" id="{27EDA4D7-13B1-DE22-E49E-D3C5D7705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773" y="2371311"/>
                <a:ext cx="943356" cy="573590"/>
              </a:xfrm>
              <a:prstGeom prst="horizontalScroll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1F243BD9-F690-4BE2-EF0F-31A735B0D05E}"/>
              </a:ext>
            </a:extLst>
          </p:cNvPr>
          <p:cNvSpPr/>
          <p:nvPr/>
        </p:nvSpPr>
        <p:spPr>
          <a:xfrm>
            <a:off x="8374916" y="2644371"/>
            <a:ext cx="1591056" cy="49330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FF0784-5372-F274-D9C2-B9471501614B}"/>
              </a:ext>
            </a:extLst>
          </p:cNvPr>
          <p:cNvSpPr/>
          <p:nvPr/>
        </p:nvSpPr>
        <p:spPr>
          <a:xfrm rot="5400000">
            <a:off x="8309884" y="2468323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8BD3A06-74D6-8C7B-1D7D-A32E4500567C}"/>
              </a:ext>
            </a:extLst>
          </p:cNvPr>
          <p:cNvSpPr/>
          <p:nvPr/>
        </p:nvSpPr>
        <p:spPr>
          <a:xfrm rot="16200000" flipH="1">
            <a:off x="9299930" y="2468324"/>
            <a:ext cx="732006" cy="601942"/>
          </a:xfrm>
          <a:prstGeom prst="triangle">
            <a:avLst>
              <a:gd name="adj" fmla="val 4967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B275AE-9DEC-4085-FDEE-FD9EDFC14A17}"/>
                  </a:ext>
                </a:extLst>
              </p:cNvPr>
              <p:cNvSpPr txBox="1"/>
              <p:nvPr/>
            </p:nvSpPr>
            <p:spPr>
              <a:xfrm>
                <a:off x="474013" y="3431726"/>
                <a:ext cx="114893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485900" algn="l"/>
                  </a:tabLst>
                </a:pPr>
                <a:r>
                  <a:rPr lang="en-US" sz="3200" b="1" dirty="0"/>
                  <a:t>Hiding:</a:t>
                </a:r>
                <a:r>
                  <a:rPr lang="en-US" sz="3200" dirty="0"/>
                  <a:t>	commitment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3200" dirty="0"/>
                  <a:t> and opening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3200" dirty="0"/>
                  <a:t> only reveal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B275AE-9DEC-4085-FDEE-FD9EDFC14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13" y="3431726"/>
                <a:ext cx="11489388" cy="584775"/>
              </a:xfrm>
              <a:prstGeom prst="rect">
                <a:avLst/>
              </a:prstGeom>
              <a:blipFill>
                <a:blip r:embed="rId6"/>
                <a:stretch>
                  <a:fillRect l="-137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D7B6DF4-4590-C82F-B7CE-F452296A1EC8}"/>
                  </a:ext>
                </a:extLst>
              </p:cNvPr>
              <p:cNvSpPr txBox="1"/>
              <p:nvPr/>
            </p:nvSpPr>
            <p:spPr>
              <a:xfrm>
                <a:off x="474013" y="4309057"/>
                <a:ext cx="1148938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485900" algn="l"/>
                  </a:tabLst>
                </a:pPr>
                <a:r>
                  <a:rPr lang="en-US" sz="3200" b="1" dirty="0"/>
                  <a:t>Succinctness: </a:t>
                </a:r>
                <a:r>
                  <a:rPr lang="en-US" sz="3200" dirty="0"/>
                  <a:t>commitments and openings should be short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  <a:tabLst>
                    <a:tab pos="1485900" algn="l"/>
                  </a:tabLst>
                </a:pPr>
                <a:r>
                  <a:rPr lang="en-US" sz="3200" b="1" dirty="0"/>
                  <a:t>Short commitment: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32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  <a:tabLst>
                    <a:tab pos="1485900" algn="l"/>
                  </a:tabLst>
                </a:pPr>
                <a:r>
                  <a:rPr lang="en-US" sz="3200" b="1" dirty="0"/>
                  <a:t>Short opening: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D7B6DF4-4590-C82F-B7CE-F452296A1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13" y="4309057"/>
                <a:ext cx="11489388" cy="1569660"/>
              </a:xfrm>
              <a:prstGeom prst="rect">
                <a:avLst/>
              </a:prstGeom>
              <a:blipFill>
                <a:blip r:embed="rId7"/>
                <a:stretch>
                  <a:fillRect l="-1379" t="-5058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955D65-5197-69F8-45A8-A84A864044D8}"/>
                  </a:ext>
                </a:extLst>
              </p:cNvPr>
              <p:cNvSpPr txBox="1"/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955D65-5197-69F8-45A8-A84A86404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899" y="1461439"/>
                <a:ext cx="53014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0E71E41-03C4-9E0E-8604-224F5A6A1291}"/>
              </a:ext>
            </a:extLst>
          </p:cNvPr>
          <p:cNvSpPr txBox="1"/>
          <p:nvPr/>
        </p:nvSpPr>
        <p:spPr>
          <a:xfrm>
            <a:off x="474013" y="6093560"/>
            <a:ext cx="1148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85900" algn="l"/>
              </a:tabLst>
            </a:pPr>
            <a:r>
              <a:rPr lang="en-US" sz="3200" b="1" dirty="0"/>
              <a:t>Special cases: </a:t>
            </a:r>
            <a:r>
              <a:rPr lang="en-US" sz="3200" dirty="0"/>
              <a:t>vector commitments, polynomial commitments</a:t>
            </a:r>
          </a:p>
        </p:txBody>
      </p:sp>
    </p:spTree>
    <p:extLst>
      <p:ext uri="{BB962C8B-B14F-4D97-AF65-F5344CB8AC3E}">
        <p14:creationId xmlns:p14="http://schemas.microsoft.com/office/powerpoint/2010/main" val="17668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Functional Commitment Constructions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85FF5C-60A9-9995-31F6-F3B55389AA1D}"/>
              </a:ext>
            </a:extLst>
          </p:cNvPr>
          <p:cNvGrpSpPr/>
          <p:nvPr/>
        </p:nvGrpSpPr>
        <p:grpSpPr>
          <a:xfrm>
            <a:off x="767080" y="1581229"/>
            <a:ext cx="8077201" cy="400110"/>
            <a:chOff x="767080" y="1560165"/>
            <a:chExt cx="8077201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D2DD08-FBDB-E16F-A356-7CA8EDB8A766}"/>
                </a:ext>
              </a:extLst>
            </p:cNvPr>
            <p:cNvSpPr txBox="1"/>
            <p:nvPr/>
          </p:nvSpPr>
          <p:spPr>
            <a:xfrm>
              <a:off x="767080" y="1560165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Scheme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338CA-FF22-1F23-1275-73E8CB756F36}"/>
                </a:ext>
              </a:extLst>
            </p:cNvPr>
            <p:cNvSpPr txBox="1"/>
            <p:nvPr/>
          </p:nvSpPr>
          <p:spPr>
            <a:xfrm>
              <a:off x="4012732" y="1560165"/>
              <a:ext cx="1699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Function Class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34E7D-B05E-CAFF-099F-8C624336C730}"/>
                </a:ext>
              </a:extLst>
            </p:cNvPr>
            <p:cNvSpPr txBox="1"/>
            <p:nvPr/>
          </p:nvSpPr>
          <p:spPr>
            <a:xfrm>
              <a:off x="7389459" y="1560165"/>
              <a:ext cx="1454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Assumption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1CFD1D-0ED2-BA60-6A52-FFD06FBD77A6}"/>
              </a:ext>
            </a:extLst>
          </p:cNvPr>
          <p:cNvCxnSpPr/>
          <p:nvPr/>
        </p:nvCxnSpPr>
        <p:spPr>
          <a:xfrm>
            <a:off x="655320" y="1992104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3F4F3-57FA-E362-BE80-55D0A96A6B9D}"/>
              </a:ext>
            </a:extLst>
          </p:cNvPr>
          <p:cNvGrpSpPr/>
          <p:nvPr/>
        </p:nvGrpSpPr>
        <p:grpSpPr>
          <a:xfrm>
            <a:off x="767080" y="1991847"/>
            <a:ext cx="9869165" cy="369332"/>
            <a:chOff x="767080" y="1991056"/>
            <a:chExt cx="9869165" cy="3693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291A54-01CE-3E17-FAF0-C72E2C53B4AA}"/>
                </a:ext>
              </a:extLst>
            </p:cNvPr>
            <p:cNvSpPr txBox="1"/>
            <p:nvPr/>
          </p:nvSpPr>
          <p:spPr>
            <a:xfrm>
              <a:off x="767080" y="1991056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[Mer87]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30E6E2-70AF-C904-5573-61A38CEDDC7F}"/>
                </a:ext>
              </a:extLst>
            </p:cNvPr>
            <p:cNvSpPr txBox="1"/>
            <p:nvPr/>
          </p:nvSpPr>
          <p:spPr>
            <a:xfrm>
              <a:off x="4012732" y="1991056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1F359C-4E80-87BC-B900-15D16BAD2077}"/>
                </a:ext>
              </a:extLst>
            </p:cNvPr>
            <p:cNvSpPr txBox="1"/>
            <p:nvPr/>
          </p:nvSpPr>
          <p:spPr>
            <a:xfrm>
              <a:off x="7389459" y="1991056"/>
              <a:ext cx="3246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6812A-0FD2-DC3D-CC38-232A65053DC4}"/>
              </a:ext>
            </a:extLst>
          </p:cNvPr>
          <p:cNvGrpSpPr/>
          <p:nvPr/>
        </p:nvGrpSpPr>
        <p:grpSpPr>
          <a:xfrm>
            <a:off x="767080" y="2360922"/>
            <a:ext cx="9363386" cy="369332"/>
            <a:chOff x="767080" y="2323843"/>
            <a:chExt cx="936338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CCEF1-A24D-A779-0C97-0F9453DAB932}"/>
                </a:ext>
              </a:extLst>
            </p:cNvPr>
            <p:cNvSpPr txBox="1"/>
            <p:nvPr/>
          </p:nvSpPr>
          <p:spPr>
            <a:xfrm>
              <a:off x="767080" y="2323843"/>
              <a:ext cx="2890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[LY10, CF13, LM19, GRWZ20]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D47F45-F313-8917-1038-A15E79768991}"/>
                </a:ext>
              </a:extLst>
            </p:cNvPr>
            <p:cNvSpPr txBox="1"/>
            <p:nvPr/>
          </p:nvSpPr>
          <p:spPr>
            <a:xfrm>
              <a:off x="4012732" y="232384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/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5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300AF38-250B-89CD-0D47-218A5AC6FC18}"/>
              </a:ext>
            </a:extLst>
          </p:cNvPr>
          <p:cNvGrpSpPr/>
          <p:nvPr/>
        </p:nvGrpSpPr>
        <p:grpSpPr>
          <a:xfrm>
            <a:off x="767080" y="3571844"/>
            <a:ext cx="9363386" cy="369332"/>
            <a:chOff x="767080" y="3395450"/>
            <a:chExt cx="9363386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EA3ACF-3799-D5C2-3635-8CE6B66954DD}"/>
                </a:ext>
              </a:extLst>
            </p:cNvPr>
            <p:cNvSpPr txBox="1"/>
            <p:nvPr/>
          </p:nvSpPr>
          <p:spPr>
            <a:xfrm>
              <a:off x="767080" y="3395450"/>
              <a:ext cx="1603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[KZG10, Lee20]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FB0AE-9A9F-4E90-C3E1-955213BB7956}"/>
                </a:ext>
              </a:extLst>
            </p:cNvPr>
            <p:cNvSpPr txBox="1"/>
            <p:nvPr/>
          </p:nvSpPr>
          <p:spPr>
            <a:xfrm>
              <a:off x="4012732" y="339545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/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24C472-32AE-873C-360D-16E3B3A9AFD3}"/>
              </a:ext>
            </a:extLst>
          </p:cNvPr>
          <p:cNvGrpSpPr/>
          <p:nvPr/>
        </p:nvGrpSpPr>
        <p:grpSpPr>
          <a:xfrm>
            <a:off x="767080" y="2729997"/>
            <a:ext cx="9191416" cy="369332"/>
            <a:chOff x="767080" y="2644973"/>
            <a:chExt cx="9191416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41651A-FCE5-175F-BA05-FB49920829D6}"/>
                </a:ext>
              </a:extLst>
            </p:cNvPr>
            <p:cNvSpPr txBox="1"/>
            <p:nvPr/>
          </p:nvSpPr>
          <p:spPr>
            <a:xfrm>
              <a:off x="767080" y="2644973"/>
              <a:ext cx="2129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[CF13, LM19, BBF19]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DCCEE0-7F03-3D72-DE46-783AA5EF9919}"/>
                </a:ext>
              </a:extLst>
            </p:cNvPr>
            <p:cNvSpPr txBox="1"/>
            <p:nvPr/>
          </p:nvSpPr>
          <p:spPr>
            <a:xfrm>
              <a:off x="4012732" y="2644973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B56951-674F-675D-1C26-147E1972FA0C}"/>
                </a:ext>
              </a:extLst>
            </p:cNvPr>
            <p:cNvSpPr txBox="1"/>
            <p:nvPr/>
          </p:nvSpPr>
          <p:spPr>
            <a:xfrm>
              <a:off x="7389459" y="2644973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4BC8F75-9B50-6BEC-C027-8B02A0ED841C}"/>
              </a:ext>
            </a:extLst>
          </p:cNvPr>
          <p:cNvGrpSpPr/>
          <p:nvPr/>
        </p:nvGrpSpPr>
        <p:grpSpPr>
          <a:xfrm>
            <a:off x="767080" y="3940919"/>
            <a:ext cx="9191416" cy="369332"/>
            <a:chOff x="767080" y="3706040"/>
            <a:chExt cx="919141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CD9512-862C-692C-04B5-0B11ABFB2C67}"/>
                </a:ext>
              </a:extLst>
            </p:cNvPr>
            <p:cNvSpPr txBox="1"/>
            <p:nvPr/>
          </p:nvSpPr>
          <p:spPr>
            <a:xfrm>
              <a:off x="767080" y="3706040"/>
              <a:ext cx="2435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[BFS19, BHRRS21, BF23]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E21A12-907C-9FD2-DBDE-FDD3A9D25040}"/>
                </a:ext>
              </a:extLst>
            </p:cNvPr>
            <p:cNvSpPr txBox="1"/>
            <p:nvPr/>
          </p:nvSpPr>
          <p:spPr>
            <a:xfrm>
              <a:off x="4012732" y="370604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57C00-F2BE-A5EB-C86F-C2AB5FCE3BED}"/>
                </a:ext>
              </a:extLst>
            </p:cNvPr>
            <p:cNvSpPr txBox="1"/>
            <p:nvPr/>
          </p:nvSpPr>
          <p:spPr>
            <a:xfrm>
              <a:off x="7389459" y="3706040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DA3994-368D-5D88-A3F9-B1C5507CF9E7}"/>
              </a:ext>
            </a:extLst>
          </p:cNvPr>
          <p:cNvGrpSpPr/>
          <p:nvPr/>
        </p:nvGrpSpPr>
        <p:grpSpPr>
          <a:xfrm>
            <a:off x="767080" y="3099072"/>
            <a:ext cx="9381339" cy="369332"/>
            <a:chOff x="767080" y="2927092"/>
            <a:chExt cx="9381339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63B8F-4759-CDDC-4E50-FB28B8FF865B}"/>
                </a:ext>
              </a:extLst>
            </p:cNvPr>
            <p:cNvSpPr txBox="1"/>
            <p:nvPr/>
          </p:nvSpPr>
          <p:spPr>
            <a:xfrm>
              <a:off x="767080" y="292709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[PPS21]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8FB262-4D73-E982-5A44-D9612B950108}"/>
                </a:ext>
              </a:extLst>
            </p:cNvPr>
            <p:cNvSpPr txBox="1"/>
            <p:nvPr/>
          </p:nvSpPr>
          <p:spPr>
            <a:xfrm>
              <a:off x="4012732" y="2927092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C0B186-73AA-FB7E-4868-798D04BD8EE0}"/>
                </a:ext>
              </a:extLst>
            </p:cNvPr>
            <p:cNvSpPr txBox="1"/>
            <p:nvPr/>
          </p:nvSpPr>
          <p:spPr>
            <a:xfrm>
              <a:off x="7389459" y="2927092"/>
              <a:ext cx="2758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 integer solutions (SIS)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EC5BB0-A37F-9915-9558-4203A78841AA}"/>
              </a:ext>
            </a:extLst>
          </p:cNvPr>
          <p:cNvCxnSpPr/>
          <p:nvPr/>
        </p:nvCxnSpPr>
        <p:spPr>
          <a:xfrm>
            <a:off x="655320" y="352487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80DF5-549C-06FC-38F6-5CDFA7D33EFA}"/>
              </a:ext>
            </a:extLst>
          </p:cNvPr>
          <p:cNvCxnSpPr/>
          <p:nvPr/>
        </p:nvCxnSpPr>
        <p:spPr>
          <a:xfrm>
            <a:off x="655320" y="4361250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09D921-AAF8-8199-6412-7D10D9DFA91C}"/>
              </a:ext>
            </a:extLst>
          </p:cNvPr>
          <p:cNvGrpSpPr/>
          <p:nvPr/>
        </p:nvGrpSpPr>
        <p:grpSpPr>
          <a:xfrm>
            <a:off x="767080" y="4404264"/>
            <a:ext cx="10811283" cy="369332"/>
            <a:chOff x="767080" y="4282279"/>
            <a:chExt cx="10811283" cy="3693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BE9158-86B5-F457-3C25-7558B4AB49A4}"/>
                </a:ext>
              </a:extLst>
            </p:cNvPr>
            <p:cNvSpPr txBox="1"/>
            <p:nvPr/>
          </p:nvSpPr>
          <p:spPr>
            <a:xfrm>
              <a:off x="767080" y="4282279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2F89CB-F01A-8612-8834-271F1D3DE7C3}"/>
                </a:ext>
              </a:extLst>
            </p:cNvPr>
            <p:cNvSpPr txBox="1"/>
            <p:nvPr/>
          </p:nvSpPr>
          <p:spPr>
            <a:xfrm>
              <a:off x="4012732" y="4282279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Boolean circuits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304E-4D80-EE90-4251-F8C8369F37C3}"/>
                </a:ext>
              </a:extLst>
            </p:cNvPr>
            <p:cNvSpPr txBox="1"/>
            <p:nvPr/>
          </p:nvSpPr>
          <p:spPr>
            <a:xfrm>
              <a:off x="7389459" y="4282279"/>
              <a:ext cx="418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 + SNARKs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1EB8129-E1A4-FCC8-66D5-D1B85EAAD4F5}"/>
              </a:ext>
            </a:extLst>
          </p:cNvPr>
          <p:cNvSpPr txBox="1"/>
          <p:nvPr/>
        </p:nvSpPr>
        <p:spPr>
          <a:xfrm>
            <a:off x="9580195" y="950512"/>
            <a:ext cx="261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(not an exhaustive list!)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A55DE6-E07E-9139-44D9-ED8FEBBC83ED}"/>
              </a:ext>
            </a:extLst>
          </p:cNvPr>
          <p:cNvSpPr txBox="1"/>
          <p:nvPr/>
        </p:nvSpPr>
        <p:spPr>
          <a:xfrm>
            <a:off x="9249528" y="4703540"/>
            <a:ext cx="294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non-falsifiable, non-black box</a:t>
            </a:r>
          </a:p>
        </p:txBody>
      </p:sp>
    </p:spTree>
    <p:extLst>
      <p:ext uri="{BB962C8B-B14F-4D97-AF65-F5344CB8AC3E}">
        <p14:creationId xmlns:p14="http://schemas.microsoft.com/office/powerpoint/2010/main" val="12552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6"/>
          </a:xfrm>
        </p:spPr>
        <p:txBody>
          <a:bodyPr/>
          <a:lstStyle/>
          <a:p>
            <a:r>
              <a:rPr lang="en-US" dirty="0"/>
              <a:t>Functional Commitment Constructions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85FF5C-60A9-9995-31F6-F3B55389AA1D}"/>
              </a:ext>
            </a:extLst>
          </p:cNvPr>
          <p:cNvGrpSpPr/>
          <p:nvPr/>
        </p:nvGrpSpPr>
        <p:grpSpPr>
          <a:xfrm>
            <a:off x="767080" y="1581229"/>
            <a:ext cx="8077201" cy="400110"/>
            <a:chOff x="767080" y="1560165"/>
            <a:chExt cx="8077201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D2DD08-FBDB-E16F-A356-7CA8EDB8A766}"/>
                </a:ext>
              </a:extLst>
            </p:cNvPr>
            <p:cNvSpPr txBox="1"/>
            <p:nvPr/>
          </p:nvSpPr>
          <p:spPr>
            <a:xfrm>
              <a:off x="767080" y="1560165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Scheme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338CA-FF22-1F23-1275-73E8CB756F36}"/>
                </a:ext>
              </a:extLst>
            </p:cNvPr>
            <p:cNvSpPr txBox="1"/>
            <p:nvPr/>
          </p:nvSpPr>
          <p:spPr>
            <a:xfrm>
              <a:off x="4012732" y="1560165"/>
              <a:ext cx="1699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Function Class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34E7D-B05E-CAFF-099F-8C624336C730}"/>
                </a:ext>
              </a:extLst>
            </p:cNvPr>
            <p:cNvSpPr txBox="1"/>
            <p:nvPr/>
          </p:nvSpPr>
          <p:spPr>
            <a:xfrm>
              <a:off x="7389459" y="1560165"/>
              <a:ext cx="1454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Assumption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1CFD1D-0ED2-BA60-6A52-FFD06FBD77A6}"/>
              </a:ext>
            </a:extLst>
          </p:cNvPr>
          <p:cNvCxnSpPr/>
          <p:nvPr/>
        </p:nvCxnSpPr>
        <p:spPr>
          <a:xfrm>
            <a:off x="655320" y="1992104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3F4F3-57FA-E362-BE80-55D0A96A6B9D}"/>
              </a:ext>
            </a:extLst>
          </p:cNvPr>
          <p:cNvGrpSpPr/>
          <p:nvPr/>
        </p:nvGrpSpPr>
        <p:grpSpPr>
          <a:xfrm>
            <a:off x="767080" y="1991847"/>
            <a:ext cx="9869165" cy="369332"/>
            <a:chOff x="767080" y="1991056"/>
            <a:chExt cx="9869165" cy="3693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291A54-01CE-3E17-FAF0-C72E2C53B4AA}"/>
                </a:ext>
              </a:extLst>
            </p:cNvPr>
            <p:cNvSpPr txBox="1"/>
            <p:nvPr/>
          </p:nvSpPr>
          <p:spPr>
            <a:xfrm>
              <a:off x="767080" y="1991056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[Mer87]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30E6E2-70AF-C904-5573-61A38CEDDC7F}"/>
                </a:ext>
              </a:extLst>
            </p:cNvPr>
            <p:cNvSpPr txBox="1"/>
            <p:nvPr/>
          </p:nvSpPr>
          <p:spPr>
            <a:xfrm>
              <a:off x="4012732" y="1991056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1F359C-4E80-87BC-B900-15D16BAD2077}"/>
                </a:ext>
              </a:extLst>
            </p:cNvPr>
            <p:cNvSpPr txBox="1"/>
            <p:nvPr/>
          </p:nvSpPr>
          <p:spPr>
            <a:xfrm>
              <a:off x="7389459" y="1991056"/>
              <a:ext cx="3246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6812A-0FD2-DC3D-CC38-232A65053DC4}"/>
              </a:ext>
            </a:extLst>
          </p:cNvPr>
          <p:cNvGrpSpPr/>
          <p:nvPr/>
        </p:nvGrpSpPr>
        <p:grpSpPr>
          <a:xfrm>
            <a:off x="767080" y="2360922"/>
            <a:ext cx="9363386" cy="369332"/>
            <a:chOff x="767080" y="2323843"/>
            <a:chExt cx="936338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CCEF1-A24D-A779-0C97-0F9453DAB932}"/>
                </a:ext>
              </a:extLst>
            </p:cNvPr>
            <p:cNvSpPr txBox="1"/>
            <p:nvPr/>
          </p:nvSpPr>
          <p:spPr>
            <a:xfrm>
              <a:off x="767080" y="2323843"/>
              <a:ext cx="2890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[LY10, CF13, LM19, GRWZ20]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D47F45-F313-8917-1038-A15E79768991}"/>
                </a:ext>
              </a:extLst>
            </p:cNvPr>
            <p:cNvSpPr txBox="1"/>
            <p:nvPr/>
          </p:nvSpPr>
          <p:spPr>
            <a:xfrm>
              <a:off x="4012732" y="232384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/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5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300AF38-250B-89CD-0D47-218A5AC6FC18}"/>
              </a:ext>
            </a:extLst>
          </p:cNvPr>
          <p:cNvGrpSpPr/>
          <p:nvPr/>
        </p:nvGrpSpPr>
        <p:grpSpPr>
          <a:xfrm>
            <a:off x="767080" y="3571844"/>
            <a:ext cx="9363386" cy="369332"/>
            <a:chOff x="767080" y="3395450"/>
            <a:chExt cx="9363386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EA3ACF-3799-D5C2-3635-8CE6B66954DD}"/>
                </a:ext>
              </a:extLst>
            </p:cNvPr>
            <p:cNvSpPr txBox="1"/>
            <p:nvPr/>
          </p:nvSpPr>
          <p:spPr>
            <a:xfrm>
              <a:off x="767080" y="3395450"/>
              <a:ext cx="1603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[KZG10, Lee20]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FB0AE-9A9F-4E90-C3E1-955213BB7956}"/>
                </a:ext>
              </a:extLst>
            </p:cNvPr>
            <p:cNvSpPr txBox="1"/>
            <p:nvPr/>
          </p:nvSpPr>
          <p:spPr>
            <a:xfrm>
              <a:off x="4012732" y="339545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/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24C472-32AE-873C-360D-16E3B3A9AFD3}"/>
              </a:ext>
            </a:extLst>
          </p:cNvPr>
          <p:cNvGrpSpPr/>
          <p:nvPr/>
        </p:nvGrpSpPr>
        <p:grpSpPr>
          <a:xfrm>
            <a:off x="767080" y="2729997"/>
            <a:ext cx="9191416" cy="369332"/>
            <a:chOff x="767080" y="2644973"/>
            <a:chExt cx="9191416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41651A-FCE5-175F-BA05-FB49920829D6}"/>
                </a:ext>
              </a:extLst>
            </p:cNvPr>
            <p:cNvSpPr txBox="1"/>
            <p:nvPr/>
          </p:nvSpPr>
          <p:spPr>
            <a:xfrm>
              <a:off x="767080" y="2644973"/>
              <a:ext cx="2129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[CF13, LM19, BBF19]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DCCEE0-7F03-3D72-DE46-783AA5EF9919}"/>
                </a:ext>
              </a:extLst>
            </p:cNvPr>
            <p:cNvSpPr txBox="1"/>
            <p:nvPr/>
          </p:nvSpPr>
          <p:spPr>
            <a:xfrm>
              <a:off x="4012732" y="2644973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B56951-674F-675D-1C26-147E1972FA0C}"/>
                </a:ext>
              </a:extLst>
            </p:cNvPr>
            <p:cNvSpPr txBox="1"/>
            <p:nvPr/>
          </p:nvSpPr>
          <p:spPr>
            <a:xfrm>
              <a:off x="7389459" y="2644973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4BC8F75-9B50-6BEC-C027-8B02A0ED841C}"/>
              </a:ext>
            </a:extLst>
          </p:cNvPr>
          <p:cNvGrpSpPr/>
          <p:nvPr/>
        </p:nvGrpSpPr>
        <p:grpSpPr>
          <a:xfrm>
            <a:off x="767080" y="3940919"/>
            <a:ext cx="9191416" cy="369332"/>
            <a:chOff x="767080" y="3706040"/>
            <a:chExt cx="919141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CD9512-862C-692C-04B5-0B11ABFB2C67}"/>
                </a:ext>
              </a:extLst>
            </p:cNvPr>
            <p:cNvSpPr txBox="1"/>
            <p:nvPr/>
          </p:nvSpPr>
          <p:spPr>
            <a:xfrm>
              <a:off x="767080" y="3706040"/>
              <a:ext cx="2435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[BFS19, BHRRS21, BF23]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E21A12-907C-9FD2-DBDE-FDD3A9D25040}"/>
                </a:ext>
              </a:extLst>
            </p:cNvPr>
            <p:cNvSpPr txBox="1"/>
            <p:nvPr/>
          </p:nvSpPr>
          <p:spPr>
            <a:xfrm>
              <a:off x="4012732" y="370604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57C00-F2BE-A5EB-C86F-C2AB5FCE3BED}"/>
                </a:ext>
              </a:extLst>
            </p:cNvPr>
            <p:cNvSpPr txBox="1"/>
            <p:nvPr/>
          </p:nvSpPr>
          <p:spPr>
            <a:xfrm>
              <a:off x="7389459" y="3706040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DA3994-368D-5D88-A3F9-B1C5507CF9E7}"/>
              </a:ext>
            </a:extLst>
          </p:cNvPr>
          <p:cNvGrpSpPr/>
          <p:nvPr/>
        </p:nvGrpSpPr>
        <p:grpSpPr>
          <a:xfrm>
            <a:off x="767080" y="3099072"/>
            <a:ext cx="9381339" cy="369332"/>
            <a:chOff x="767080" y="2927092"/>
            <a:chExt cx="9381339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63B8F-4759-CDDC-4E50-FB28B8FF865B}"/>
                </a:ext>
              </a:extLst>
            </p:cNvPr>
            <p:cNvSpPr txBox="1"/>
            <p:nvPr/>
          </p:nvSpPr>
          <p:spPr>
            <a:xfrm>
              <a:off x="767080" y="292709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[PPS21]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8FB262-4D73-E982-5A44-D9612B950108}"/>
                </a:ext>
              </a:extLst>
            </p:cNvPr>
            <p:cNvSpPr txBox="1"/>
            <p:nvPr/>
          </p:nvSpPr>
          <p:spPr>
            <a:xfrm>
              <a:off x="4012732" y="2927092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C0B186-73AA-FB7E-4868-798D04BD8EE0}"/>
                </a:ext>
              </a:extLst>
            </p:cNvPr>
            <p:cNvSpPr txBox="1"/>
            <p:nvPr/>
          </p:nvSpPr>
          <p:spPr>
            <a:xfrm>
              <a:off x="7389459" y="2927092"/>
              <a:ext cx="2758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 integer solutions (SIS)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EC5BB0-A37F-9915-9558-4203A78841AA}"/>
              </a:ext>
            </a:extLst>
          </p:cNvPr>
          <p:cNvCxnSpPr/>
          <p:nvPr/>
        </p:nvCxnSpPr>
        <p:spPr>
          <a:xfrm>
            <a:off x="655320" y="352487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80DF5-549C-06FC-38F6-5CDFA7D33EFA}"/>
              </a:ext>
            </a:extLst>
          </p:cNvPr>
          <p:cNvCxnSpPr/>
          <p:nvPr/>
        </p:nvCxnSpPr>
        <p:spPr>
          <a:xfrm>
            <a:off x="655320" y="4361250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09D921-AAF8-8199-6412-7D10D9DFA91C}"/>
              </a:ext>
            </a:extLst>
          </p:cNvPr>
          <p:cNvGrpSpPr/>
          <p:nvPr/>
        </p:nvGrpSpPr>
        <p:grpSpPr>
          <a:xfrm>
            <a:off x="767080" y="4404264"/>
            <a:ext cx="10811283" cy="369332"/>
            <a:chOff x="767080" y="4282279"/>
            <a:chExt cx="10811283" cy="3693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BE9158-86B5-F457-3C25-7558B4AB49A4}"/>
                </a:ext>
              </a:extLst>
            </p:cNvPr>
            <p:cNvSpPr txBox="1"/>
            <p:nvPr/>
          </p:nvSpPr>
          <p:spPr>
            <a:xfrm>
              <a:off x="767080" y="4282279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2F89CB-F01A-8612-8834-271F1D3DE7C3}"/>
                </a:ext>
              </a:extLst>
            </p:cNvPr>
            <p:cNvSpPr txBox="1"/>
            <p:nvPr/>
          </p:nvSpPr>
          <p:spPr>
            <a:xfrm>
              <a:off x="4012732" y="4282279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Boolean circuits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304E-4D80-EE90-4251-F8C8369F37C3}"/>
                </a:ext>
              </a:extLst>
            </p:cNvPr>
            <p:cNvSpPr txBox="1"/>
            <p:nvPr/>
          </p:nvSpPr>
          <p:spPr>
            <a:xfrm>
              <a:off x="7389459" y="4282279"/>
              <a:ext cx="418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 + SNARKs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B3E090-8869-11CF-E727-9D74459A8F97}"/>
              </a:ext>
            </a:extLst>
          </p:cNvPr>
          <p:cNvGrpSpPr/>
          <p:nvPr/>
        </p:nvGrpSpPr>
        <p:grpSpPr>
          <a:xfrm>
            <a:off x="767080" y="4773339"/>
            <a:ext cx="9363386" cy="369332"/>
            <a:chOff x="767080" y="4659725"/>
            <a:chExt cx="9363386" cy="3693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D2F26C-A0F2-B9EA-898A-55F68EEA984F}"/>
                </a:ext>
              </a:extLst>
            </p:cNvPr>
            <p:cNvSpPr txBox="1"/>
            <p:nvPr/>
          </p:nvSpPr>
          <p:spPr>
            <a:xfrm>
              <a:off x="767080" y="4659725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20EE8-359B-F58E-7C26-341EA78F20E3}"/>
                </a:ext>
              </a:extLst>
            </p:cNvPr>
            <p:cNvSpPr txBox="1"/>
            <p:nvPr/>
          </p:nvSpPr>
          <p:spPr>
            <a:xfrm>
              <a:off x="4012732" y="4659725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linear functions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/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4142A9-9AB5-675E-0B99-3385E46E2A23}"/>
              </a:ext>
            </a:extLst>
          </p:cNvPr>
          <p:cNvGrpSpPr/>
          <p:nvPr/>
        </p:nvGrpSpPr>
        <p:grpSpPr>
          <a:xfrm>
            <a:off x="767080" y="5142414"/>
            <a:ext cx="9796581" cy="369332"/>
            <a:chOff x="767080" y="5053212"/>
            <a:chExt cx="9796581" cy="3693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7895CB-38F4-498F-FF71-6AC9CD661A82}"/>
                </a:ext>
              </a:extLst>
            </p:cNvPr>
            <p:cNvSpPr txBox="1"/>
            <p:nvPr/>
          </p:nvSpPr>
          <p:spPr>
            <a:xfrm>
              <a:off x="767080" y="5053212"/>
              <a:ext cx="122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[ACLMT22]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D472F7-91D0-4EE1-5442-1BBF2D4496D4}"/>
                </a:ext>
              </a:extLst>
            </p:cNvPr>
            <p:cNvSpPr txBox="1"/>
            <p:nvPr/>
          </p:nvSpPr>
          <p:spPr>
            <a:xfrm>
              <a:off x="4012732" y="5053212"/>
              <a:ext cx="2905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constant-degree polynomials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/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dirty="0"/>
                    <a:t>-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a14:m>
                  <a:r>
                    <a:rPr lang="en-US" dirty="0"/>
                    <a:t>-ISIS assumption (falsifiable)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134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1EB8129-E1A4-FCC8-66D5-D1B85EAAD4F5}"/>
              </a:ext>
            </a:extLst>
          </p:cNvPr>
          <p:cNvSpPr txBox="1"/>
          <p:nvPr/>
        </p:nvSpPr>
        <p:spPr>
          <a:xfrm>
            <a:off x="9580195" y="950512"/>
            <a:ext cx="261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(not an exhaustive list!)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D48B2CA-5A9F-22C0-CE00-0F809D4DFDD4}"/>
              </a:ext>
            </a:extLst>
          </p:cNvPr>
          <p:cNvCxnSpPr/>
          <p:nvPr/>
        </p:nvCxnSpPr>
        <p:spPr>
          <a:xfrm>
            <a:off x="655320" y="551099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067AB38-9A38-FB5D-0726-9D42A96348F1}"/>
              </a:ext>
            </a:extLst>
          </p:cNvPr>
          <p:cNvGrpSpPr/>
          <p:nvPr/>
        </p:nvGrpSpPr>
        <p:grpSpPr>
          <a:xfrm>
            <a:off x="767080" y="5539956"/>
            <a:ext cx="9431738" cy="369332"/>
            <a:chOff x="767080" y="5716660"/>
            <a:chExt cx="9431738" cy="406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1A7AAB-FEA0-C3E2-097D-F73A9C261FA6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EE21A5D-D920-D22C-8D62-86268452FB95}"/>
                </a:ext>
              </a:extLst>
            </p:cNvPr>
            <p:cNvSpPr txBox="1"/>
            <p:nvPr/>
          </p:nvSpPr>
          <p:spPr>
            <a:xfrm>
              <a:off x="4012732" y="5716660"/>
              <a:ext cx="2073388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vector commitment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7B370F-FCC5-A359-B8B1-69862911B946}"/>
                </a:ext>
              </a:extLst>
            </p:cNvPr>
            <p:cNvSpPr txBox="1"/>
            <p:nvPr/>
          </p:nvSpPr>
          <p:spPr>
            <a:xfrm>
              <a:off x="7389459" y="5716660"/>
              <a:ext cx="2809359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short integer solutions (SIS)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8FC8EFB-8E55-8449-F75C-8438B0F9E257}"/>
              </a:ext>
            </a:extLst>
          </p:cNvPr>
          <p:cNvSpPr txBox="1"/>
          <p:nvPr/>
        </p:nvSpPr>
        <p:spPr>
          <a:xfrm>
            <a:off x="3095092" y="5888436"/>
            <a:ext cx="8441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3"/>
                </a:solidFill>
              </a:rPr>
              <a:t>supports private openings, commitments to large values, linearly-homomorphic</a:t>
            </a:r>
          </a:p>
        </p:txBody>
      </p:sp>
    </p:spTree>
    <p:extLst>
      <p:ext uri="{BB962C8B-B14F-4D97-AF65-F5344CB8AC3E}">
        <p14:creationId xmlns:p14="http://schemas.microsoft.com/office/powerpoint/2010/main" val="90025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80-B34D-4B0B-E668-CEDB074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Commitment Constructions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85FF5C-60A9-9995-31F6-F3B55389AA1D}"/>
              </a:ext>
            </a:extLst>
          </p:cNvPr>
          <p:cNvGrpSpPr/>
          <p:nvPr/>
        </p:nvGrpSpPr>
        <p:grpSpPr>
          <a:xfrm>
            <a:off x="767080" y="1581229"/>
            <a:ext cx="8077201" cy="400110"/>
            <a:chOff x="767080" y="1560165"/>
            <a:chExt cx="8077201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D2DD08-FBDB-E16F-A356-7CA8EDB8A766}"/>
                </a:ext>
              </a:extLst>
            </p:cNvPr>
            <p:cNvSpPr txBox="1"/>
            <p:nvPr/>
          </p:nvSpPr>
          <p:spPr>
            <a:xfrm>
              <a:off x="767080" y="1560165"/>
              <a:ext cx="1019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Scheme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6B338CA-FF22-1F23-1275-73E8CB756F36}"/>
                </a:ext>
              </a:extLst>
            </p:cNvPr>
            <p:cNvSpPr txBox="1"/>
            <p:nvPr/>
          </p:nvSpPr>
          <p:spPr>
            <a:xfrm>
              <a:off x="4012732" y="1560165"/>
              <a:ext cx="1699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Function Class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34E7D-B05E-CAFF-099F-8C624336C730}"/>
                </a:ext>
              </a:extLst>
            </p:cNvPr>
            <p:cNvSpPr txBox="1"/>
            <p:nvPr/>
          </p:nvSpPr>
          <p:spPr>
            <a:xfrm>
              <a:off x="7389459" y="1560165"/>
              <a:ext cx="1454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Assumption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1CFD1D-0ED2-BA60-6A52-FFD06FBD77A6}"/>
              </a:ext>
            </a:extLst>
          </p:cNvPr>
          <p:cNvCxnSpPr/>
          <p:nvPr/>
        </p:nvCxnSpPr>
        <p:spPr>
          <a:xfrm>
            <a:off x="655320" y="1992104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E3F4F3-57FA-E362-BE80-55D0A96A6B9D}"/>
              </a:ext>
            </a:extLst>
          </p:cNvPr>
          <p:cNvGrpSpPr/>
          <p:nvPr/>
        </p:nvGrpSpPr>
        <p:grpSpPr>
          <a:xfrm>
            <a:off x="767080" y="1991847"/>
            <a:ext cx="9869165" cy="369332"/>
            <a:chOff x="767080" y="1991056"/>
            <a:chExt cx="9869165" cy="3693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291A54-01CE-3E17-FAF0-C72E2C53B4AA}"/>
                </a:ext>
              </a:extLst>
            </p:cNvPr>
            <p:cNvSpPr txBox="1"/>
            <p:nvPr/>
          </p:nvSpPr>
          <p:spPr>
            <a:xfrm>
              <a:off x="767080" y="1991056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[Mer87]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030E6E2-70AF-C904-5573-61A38CEDDC7F}"/>
                </a:ext>
              </a:extLst>
            </p:cNvPr>
            <p:cNvSpPr txBox="1"/>
            <p:nvPr/>
          </p:nvSpPr>
          <p:spPr>
            <a:xfrm>
              <a:off x="4012732" y="1991056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1F359C-4E80-87BC-B900-15D16BAD2077}"/>
                </a:ext>
              </a:extLst>
            </p:cNvPr>
            <p:cNvSpPr txBox="1"/>
            <p:nvPr/>
          </p:nvSpPr>
          <p:spPr>
            <a:xfrm>
              <a:off x="7389459" y="1991056"/>
              <a:ext cx="3246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6812A-0FD2-DC3D-CC38-232A65053DC4}"/>
              </a:ext>
            </a:extLst>
          </p:cNvPr>
          <p:cNvGrpSpPr/>
          <p:nvPr/>
        </p:nvGrpSpPr>
        <p:grpSpPr>
          <a:xfrm>
            <a:off x="767080" y="2360922"/>
            <a:ext cx="9363386" cy="369332"/>
            <a:chOff x="767080" y="2323843"/>
            <a:chExt cx="936338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0CCEF1-A24D-A779-0C97-0F9453DAB932}"/>
                </a:ext>
              </a:extLst>
            </p:cNvPr>
            <p:cNvSpPr txBox="1"/>
            <p:nvPr/>
          </p:nvSpPr>
          <p:spPr>
            <a:xfrm>
              <a:off x="767080" y="2323843"/>
              <a:ext cx="2890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[LY10, CF13, LM19, GRWZ20]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D47F45-F313-8917-1038-A15E79768991}"/>
                </a:ext>
              </a:extLst>
            </p:cNvPr>
            <p:cNvSpPr txBox="1"/>
            <p:nvPr/>
          </p:nvSpPr>
          <p:spPr>
            <a:xfrm>
              <a:off x="4012732" y="232384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/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91E00DF-B782-4D47-8759-42C057D67F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2323843"/>
                  <a:ext cx="274100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15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300AF38-250B-89CD-0D47-218A5AC6FC18}"/>
              </a:ext>
            </a:extLst>
          </p:cNvPr>
          <p:cNvGrpSpPr/>
          <p:nvPr/>
        </p:nvGrpSpPr>
        <p:grpSpPr>
          <a:xfrm>
            <a:off x="767080" y="3571844"/>
            <a:ext cx="9363386" cy="369332"/>
            <a:chOff x="767080" y="3395450"/>
            <a:chExt cx="9363386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EA3ACF-3799-D5C2-3635-8CE6B66954DD}"/>
                </a:ext>
              </a:extLst>
            </p:cNvPr>
            <p:cNvSpPr txBox="1"/>
            <p:nvPr/>
          </p:nvSpPr>
          <p:spPr>
            <a:xfrm>
              <a:off x="767080" y="3395450"/>
              <a:ext cx="1603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[KZG10, Lee20]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FB0AE-9A9F-4E90-C3E1-955213BB7956}"/>
                </a:ext>
              </a:extLst>
            </p:cNvPr>
            <p:cNvSpPr txBox="1"/>
            <p:nvPr/>
          </p:nvSpPr>
          <p:spPr>
            <a:xfrm>
              <a:off x="4012732" y="339545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/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3E8A499-7798-54DB-46B3-F39885D32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3395450"/>
                  <a:ext cx="274100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24C472-32AE-873C-360D-16E3B3A9AFD3}"/>
              </a:ext>
            </a:extLst>
          </p:cNvPr>
          <p:cNvGrpSpPr/>
          <p:nvPr/>
        </p:nvGrpSpPr>
        <p:grpSpPr>
          <a:xfrm>
            <a:off x="767080" y="2729997"/>
            <a:ext cx="9191416" cy="369332"/>
            <a:chOff x="767080" y="2644973"/>
            <a:chExt cx="9191416" cy="3693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41651A-FCE5-175F-BA05-FB49920829D6}"/>
                </a:ext>
              </a:extLst>
            </p:cNvPr>
            <p:cNvSpPr txBox="1"/>
            <p:nvPr/>
          </p:nvSpPr>
          <p:spPr>
            <a:xfrm>
              <a:off x="767080" y="2644973"/>
              <a:ext cx="2129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[CF13, LM19, BBF19]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DCCEE0-7F03-3D72-DE46-783AA5EF9919}"/>
                </a:ext>
              </a:extLst>
            </p:cNvPr>
            <p:cNvSpPr txBox="1"/>
            <p:nvPr/>
          </p:nvSpPr>
          <p:spPr>
            <a:xfrm>
              <a:off x="4012732" y="2644973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B56951-674F-675D-1C26-147E1972FA0C}"/>
                </a:ext>
              </a:extLst>
            </p:cNvPr>
            <p:cNvSpPr txBox="1"/>
            <p:nvPr/>
          </p:nvSpPr>
          <p:spPr>
            <a:xfrm>
              <a:off x="7389459" y="2644973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4BC8F75-9B50-6BEC-C027-8B02A0ED841C}"/>
              </a:ext>
            </a:extLst>
          </p:cNvPr>
          <p:cNvGrpSpPr/>
          <p:nvPr/>
        </p:nvGrpSpPr>
        <p:grpSpPr>
          <a:xfrm>
            <a:off x="767080" y="3940919"/>
            <a:ext cx="9191416" cy="369332"/>
            <a:chOff x="767080" y="3706040"/>
            <a:chExt cx="919141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CD9512-862C-692C-04B5-0B11ABFB2C67}"/>
                </a:ext>
              </a:extLst>
            </p:cNvPr>
            <p:cNvSpPr txBox="1"/>
            <p:nvPr/>
          </p:nvSpPr>
          <p:spPr>
            <a:xfrm>
              <a:off x="767080" y="3706040"/>
              <a:ext cx="2435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[BFS19, BHRRS21, BF23]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E21A12-907C-9FD2-DBDE-FDD3A9D25040}"/>
                </a:ext>
              </a:extLst>
            </p:cNvPr>
            <p:cNvSpPr txBox="1"/>
            <p:nvPr/>
          </p:nvSpPr>
          <p:spPr>
            <a:xfrm>
              <a:off x="4012732" y="3706040"/>
              <a:ext cx="2495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polynomial commitment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57C00-F2BE-A5EB-C86F-C2AB5FCE3BED}"/>
                </a:ext>
              </a:extLst>
            </p:cNvPr>
            <p:cNvSpPr txBox="1"/>
            <p:nvPr/>
          </p:nvSpPr>
          <p:spPr>
            <a:xfrm>
              <a:off x="7389459" y="3706040"/>
              <a:ext cx="2569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groups of unknown order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ADA3994-368D-5D88-A3F9-B1C5507CF9E7}"/>
              </a:ext>
            </a:extLst>
          </p:cNvPr>
          <p:cNvGrpSpPr/>
          <p:nvPr/>
        </p:nvGrpSpPr>
        <p:grpSpPr>
          <a:xfrm>
            <a:off x="767080" y="3099072"/>
            <a:ext cx="9381339" cy="369332"/>
            <a:chOff x="767080" y="2927092"/>
            <a:chExt cx="9381339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B63B8F-4759-CDDC-4E50-FB28B8FF865B}"/>
                </a:ext>
              </a:extLst>
            </p:cNvPr>
            <p:cNvSpPr txBox="1"/>
            <p:nvPr/>
          </p:nvSpPr>
          <p:spPr>
            <a:xfrm>
              <a:off x="767080" y="292709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[PPS21]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8FB262-4D73-E982-5A44-D9612B950108}"/>
                </a:ext>
              </a:extLst>
            </p:cNvPr>
            <p:cNvSpPr txBox="1"/>
            <p:nvPr/>
          </p:nvSpPr>
          <p:spPr>
            <a:xfrm>
              <a:off x="4012732" y="2927092"/>
              <a:ext cx="2112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vector commitment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C0B186-73AA-FB7E-4868-798D04BD8EE0}"/>
                </a:ext>
              </a:extLst>
            </p:cNvPr>
            <p:cNvSpPr txBox="1"/>
            <p:nvPr/>
          </p:nvSpPr>
          <p:spPr>
            <a:xfrm>
              <a:off x="7389459" y="2927092"/>
              <a:ext cx="2758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short integer solutions (SIS)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EC5BB0-A37F-9915-9558-4203A78841AA}"/>
              </a:ext>
            </a:extLst>
          </p:cNvPr>
          <p:cNvCxnSpPr/>
          <p:nvPr/>
        </p:nvCxnSpPr>
        <p:spPr>
          <a:xfrm>
            <a:off x="655320" y="352487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80DF5-549C-06FC-38F6-5CDFA7D33EFA}"/>
              </a:ext>
            </a:extLst>
          </p:cNvPr>
          <p:cNvCxnSpPr/>
          <p:nvPr/>
        </p:nvCxnSpPr>
        <p:spPr>
          <a:xfrm>
            <a:off x="655320" y="4361250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09D921-AAF8-8199-6412-7D10D9DFA91C}"/>
              </a:ext>
            </a:extLst>
          </p:cNvPr>
          <p:cNvGrpSpPr/>
          <p:nvPr/>
        </p:nvGrpSpPr>
        <p:grpSpPr>
          <a:xfrm>
            <a:off x="767080" y="4404264"/>
            <a:ext cx="10811283" cy="369332"/>
            <a:chOff x="767080" y="4282279"/>
            <a:chExt cx="10811283" cy="36933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BE9158-86B5-F457-3C25-7558B4AB49A4}"/>
                </a:ext>
              </a:extLst>
            </p:cNvPr>
            <p:cNvSpPr txBox="1"/>
            <p:nvPr/>
          </p:nvSpPr>
          <p:spPr>
            <a:xfrm>
              <a:off x="767080" y="4282279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2F89CB-F01A-8612-8834-271F1D3DE7C3}"/>
                </a:ext>
              </a:extLst>
            </p:cNvPr>
            <p:cNvSpPr txBox="1"/>
            <p:nvPr/>
          </p:nvSpPr>
          <p:spPr>
            <a:xfrm>
              <a:off x="4012732" y="4282279"/>
              <a:ext cx="1673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Boolean circuits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2D304E-4D80-EE90-4251-F8C8369F37C3}"/>
                </a:ext>
              </a:extLst>
            </p:cNvPr>
            <p:cNvSpPr txBox="1"/>
            <p:nvPr/>
          </p:nvSpPr>
          <p:spPr>
            <a:xfrm>
              <a:off x="7389459" y="4282279"/>
              <a:ext cx="418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collision-resistant hash functions + SNARKs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B3E090-8869-11CF-E727-9D74459A8F97}"/>
              </a:ext>
            </a:extLst>
          </p:cNvPr>
          <p:cNvGrpSpPr/>
          <p:nvPr/>
        </p:nvGrpSpPr>
        <p:grpSpPr>
          <a:xfrm>
            <a:off x="767080" y="4773339"/>
            <a:ext cx="9363386" cy="369332"/>
            <a:chOff x="767080" y="4659725"/>
            <a:chExt cx="9363386" cy="3693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D2F26C-A0F2-B9EA-898A-55F68EEA984F}"/>
                </a:ext>
              </a:extLst>
            </p:cNvPr>
            <p:cNvSpPr txBox="1"/>
            <p:nvPr/>
          </p:nvSpPr>
          <p:spPr>
            <a:xfrm>
              <a:off x="767080" y="4659725"/>
              <a:ext cx="891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[LRY16]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20EE8-359B-F58E-7C26-341EA78F20E3}"/>
                </a:ext>
              </a:extLst>
            </p:cNvPr>
            <p:cNvSpPr txBox="1"/>
            <p:nvPr/>
          </p:nvSpPr>
          <p:spPr>
            <a:xfrm>
              <a:off x="4012732" y="4659725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linear functions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/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dirty="0"/>
                    <a:t>-type pairing assumptions</a:t>
                  </a: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20EDF33-3783-FFE9-8E6E-616D0FE5B7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4659725"/>
                  <a:ext cx="274100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1556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4142A9-9AB5-675E-0B99-3385E46E2A23}"/>
              </a:ext>
            </a:extLst>
          </p:cNvPr>
          <p:cNvGrpSpPr/>
          <p:nvPr/>
        </p:nvGrpSpPr>
        <p:grpSpPr>
          <a:xfrm>
            <a:off x="767080" y="5142414"/>
            <a:ext cx="9796581" cy="369332"/>
            <a:chOff x="767080" y="5053212"/>
            <a:chExt cx="9796581" cy="3693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7895CB-38F4-498F-FF71-6AC9CD661A82}"/>
                </a:ext>
              </a:extLst>
            </p:cNvPr>
            <p:cNvSpPr txBox="1"/>
            <p:nvPr/>
          </p:nvSpPr>
          <p:spPr>
            <a:xfrm>
              <a:off x="767080" y="5053212"/>
              <a:ext cx="1221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[ACLMT22]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D472F7-91D0-4EE1-5442-1BBF2D4496D4}"/>
                </a:ext>
              </a:extLst>
            </p:cNvPr>
            <p:cNvSpPr txBox="1"/>
            <p:nvPr/>
          </p:nvSpPr>
          <p:spPr>
            <a:xfrm>
              <a:off x="4012732" y="5053212"/>
              <a:ext cx="2905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constant-degree polynomials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/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dirty="0"/>
                    <a:t>-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a14:m>
                  <a:r>
                    <a:rPr lang="en-US" dirty="0"/>
                    <a:t>-ISIS assumption (falsifiable)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12E20BE-B613-10C2-2FB1-7E59BB583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053212"/>
                  <a:ext cx="317420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134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AE255F-76CA-A9ED-9A87-6399AF273C36}"/>
              </a:ext>
            </a:extLst>
          </p:cNvPr>
          <p:cNvGrpSpPr/>
          <p:nvPr/>
        </p:nvGrpSpPr>
        <p:grpSpPr>
          <a:xfrm>
            <a:off x="767080" y="5880210"/>
            <a:ext cx="10216761" cy="335756"/>
            <a:chOff x="767080" y="5716660"/>
            <a:chExt cx="10216761" cy="369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5A9AA39-33BE-7524-E602-5624D4766EF5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2833E9-9B39-A200-E2A5-8A2AB8D9C539}"/>
                </a:ext>
              </a:extLst>
            </p:cNvPr>
            <p:cNvSpPr txBox="1"/>
            <p:nvPr/>
          </p:nvSpPr>
          <p:spPr>
            <a:xfrm>
              <a:off x="4012732" y="5716660"/>
              <a:ext cx="1701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Boolean circuits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/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𝐁𝐀𝐒𝐈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𝐬𝐭𝐫𝐮𝐜𝐭</m:t>
                          </m:r>
                        </m:sub>
                      </m:sSub>
                    </m:oMath>
                  </a14:m>
                  <a:r>
                    <a:rPr lang="en-US" b="1" dirty="0"/>
                    <a:t> assumption (falsifiable)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D333485-B195-E101-07E9-B76D8E01A0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9459" y="5716660"/>
                  <a:ext cx="359438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929" r="-678" b="-3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1EB8129-E1A4-FCC8-66D5-D1B85EAAD4F5}"/>
              </a:ext>
            </a:extLst>
          </p:cNvPr>
          <p:cNvSpPr txBox="1"/>
          <p:nvPr/>
        </p:nvSpPr>
        <p:spPr>
          <a:xfrm>
            <a:off x="9580195" y="950512"/>
            <a:ext cx="261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(not an exhaustive list!)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D48B2CA-5A9F-22C0-CE00-0F809D4DFDD4}"/>
              </a:ext>
            </a:extLst>
          </p:cNvPr>
          <p:cNvCxnSpPr/>
          <p:nvPr/>
        </p:nvCxnSpPr>
        <p:spPr>
          <a:xfrm>
            <a:off x="655320" y="5510997"/>
            <a:ext cx="10881360" cy="0"/>
          </a:xfrm>
          <a:prstGeom prst="line">
            <a:avLst/>
          </a:prstGeom>
          <a:ln w="19050" cap="rnd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067AB38-9A38-FB5D-0726-9D42A96348F1}"/>
              </a:ext>
            </a:extLst>
          </p:cNvPr>
          <p:cNvGrpSpPr/>
          <p:nvPr/>
        </p:nvGrpSpPr>
        <p:grpSpPr>
          <a:xfrm>
            <a:off x="767080" y="5539956"/>
            <a:ext cx="9431738" cy="369332"/>
            <a:chOff x="767080" y="5716660"/>
            <a:chExt cx="9431738" cy="406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1A7AAB-FEA0-C3E2-097D-F73A9C261FA6}"/>
                </a:ext>
              </a:extLst>
            </p:cNvPr>
            <p:cNvSpPr txBox="1"/>
            <p:nvPr/>
          </p:nvSpPr>
          <p:spPr>
            <a:xfrm>
              <a:off x="767080" y="5716660"/>
              <a:ext cx="110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This work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EE21A5D-D920-D22C-8D62-86268452FB95}"/>
                </a:ext>
              </a:extLst>
            </p:cNvPr>
            <p:cNvSpPr txBox="1"/>
            <p:nvPr/>
          </p:nvSpPr>
          <p:spPr>
            <a:xfrm>
              <a:off x="4012732" y="5716660"/>
              <a:ext cx="2073388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vector commitment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7B370F-FCC5-A359-B8B1-69862911B946}"/>
                </a:ext>
              </a:extLst>
            </p:cNvPr>
            <p:cNvSpPr txBox="1"/>
            <p:nvPr/>
          </p:nvSpPr>
          <p:spPr>
            <a:xfrm>
              <a:off x="7389459" y="5716660"/>
              <a:ext cx="2809359" cy="406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short integer solutions (SIS)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4D51E6-2E9B-DEA9-E29E-6891D9701FA5}"/>
                  </a:ext>
                </a:extLst>
              </p:cNvPr>
              <p:cNvSpPr txBox="1"/>
              <p:nvPr/>
            </p:nvSpPr>
            <p:spPr>
              <a:xfrm>
                <a:off x="4849563" y="6287466"/>
                <a:ext cx="6751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BASI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struct</m:t>
                        </m:r>
                      </m:sub>
                    </m:sSub>
                  </m:oMath>
                </a14:m>
                <a:r>
                  <a:rPr lang="en-US" sz="2000" i="1" dirty="0">
                    <a:solidFill>
                      <a:schemeClr val="accent3"/>
                    </a:solidFill>
                  </a:rPr>
                  <a:t> assumption less structured than </a:t>
                </a:r>
                <a:r>
                  <a:rPr lang="en-US" sz="2000" dirty="0">
                    <a:solidFill>
                      <a:schemeClr val="accent3"/>
                    </a:solidFill>
                  </a:rPr>
                  <a:t>[ACLMT22]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4D51E6-2E9B-DEA9-E29E-6891D9701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563" y="6287466"/>
                <a:ext cx="6751320" cy="400110"/>
              </a:xfrm>
              <a:prstGeom prst="rect">
                <a:avLst/>
              </a:prstGeom>
              <a:blipFill>
                <a:blip r:embed="rId7"/>
                <a:stretch>
                  <a:fillRect t="-7576" r="-9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8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UTAustin">
  <a:themeElements>
    <a:clrScheme name="UT Austin">
      <a:dk1>
        <a:srgbClr val="000000"/>
      </a:dk1>
      <a:lt1>
        <a:srgbClr val="FFFFFF"/>
      </a:lt1>
      <a:dk2>
        <a:srgbClr val="333F48"/>
      </a:dk2>
      <a:lt2>
        <a:srgbClr val="BF5700"/>
      </a:lt2>
      <a:accent1>
        <a:srgbClr val="005F86"/>
      </a:accent1>
      <a:accent2>
        <a:srgbClr val="00A9B7"/>
      </a:accent2>
      <a:accent3>
        <a:srgbClr val="579D42"/>
      </a:accent3>
      <a:accent4>
        <a:srgbClr val="A6CD57"/>
      </a:accent4>
      <a:accent5>
        <a:srgbClr val="FFD600"/>
      </a:accent5>
      <a:accent6>
        <a:srgbClr val="F8971F"/>
      </a:accent6>
      <a:hlink>
        <a:srgbClr val="005F86"/>
      </a:hlink>
      <a:folHlink>
        <a:srgbClr val="F8971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32D4B"/>
        </a:solidFill>
        <a:ln>
          <a:noFill/>
        </a:ln>
      </a:spPr>
      <a:bodyPr rtlCol="0" anchor="ctr"/>
      <a:lstStyle>
        <a:defPPr algn="ctr">
          <a:defRPr sz="2000" b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Austin" id="{73F180B8-662F-4508-A6D4-F520B0429830}" vid="{3E6F6688-B60D-45C2-8AE5-0D327D5068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UTAustin</Template>
  <TotalTime>15725</TotalTime>
  <Words>2823</Words>
  <Application>Microsoft Office PowerPoint</Application>
  <PresentationFormat>Widescreen</PresentationFormat>
  <Paragraphs>516</Paragraphs>
  <Slides>33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Courier New</vt:lpstr>
      <vt:lpstr>Roboto</vt:lpstr>
      <vt:lpstr>UTAustin</vt:lpstr>
      <vt:lpstr>Succinct Vector, Polynomial, and Functional Commitments from Lattices</vt:lpstr>
      <vt:lpstr>Functional Commitments</vt:lpstr>
      <vt:lpstr>Functional Commitments</vt:lpstr>
      <vt:lpstr>Functional Commitments</vt:lpstr>
      <vt:lpstr>Functional Commitments</vt:lpstr>
      <vt:lpstr>Functional Commitments</vt:lpstr>
      <vt:lpstr>Functional Commitment Constructions</vt:lpstr>
      <vt:lpstr>Functional Commitment Constructions</vt:lpstr>
      <vt:lpstr>Functional Commitment Constructions</vt:lpstr>
      <vt:lpstr>Functional Commitment Constructions</vt:lpstr>
      <vt:lpstr>Functional Commitment Constructions</vt:lpstr>
      <vt:lpstr>Framework for Lattice Commitments</vt:lpstr>
      <vt:lpstr>Framework for Lattice Commitments</vt:lpstr>
      <vt:lpstr>Framework for Lattice Commitments</vt:lpstr>
      <vt:lpstr>Our Approach</vt:lpstr>
      <vt:lpstr>Our Approach</vt:lpstr>
      <vt:lpstr>Our Approach</vt:lpstr>
      <vt:lpstr>Our Approach</vt:lpstr>
      <vt:lpstr>Our Approach</vt:lpstr>
      <vt:lpstr>Our Approach</vt:lpstr>
      <vt:lpstr>Computational Binding</vt:lpstr>
      <vt:lpstr>Basis-Augmented SIS (BASIS) Assumption</vt:lpstr>
      <vt:lpstr>Basis-Augmented SIS (BASIS) Assumption</vt:lpstr>
      <vt:lpstr>Basis-Augmented SIS (BASIS) Assumption</vt:lpstr>
      <vt:lpstr>Functional Commitments for Circuits</vt:lpstr>
      <vt:lpstr>Functional Commitments for Circuits</vt:lpstr>
      <vt:lpstr>Functional Commitments for Circuits</vt:lpstr>
      <vt:lpstr>Functional Commitments for Circuits</vt:lpstr>
      <vt:lpstr>Functional Commitments from Lattices</vt:lpstr>
      <vt:lpstr>Extensions</vt:lpstr>
      <vt:lpstr>Summary</vt:lpstr>
      <vt:lpstr>Open Questions</vt:lpstr>
      <vt:lpstr>Concurrent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Vector, Polynomial, and Functional Commitments from Lattices</dc:title>
  <dc:creator>Wu, David J</dc:creator>
  <cp:lastModifiedBy>Wu, David J</cp:lastModifiedBy>
  <cp:revision>166</cp:revision>
  <dcterms:created xsi:type="dcterms:W3CDTF">2023-03-07T07:17:08Z</dcterms:created>
  <dcterms:modified xsi:type="dcterms:W3CDTF">2023-04-25T22:40:17Z</dcterms:modified>
</cp:coreProperties>
</file>