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81" r:id="rId3"/>
    <p:sldId id="283" r:id="rId4"/>
    <p:sldId id="303" r:id="rId5"/>
    <p:sldId id="285" r:id="rId6"/>
    <p:sldId id="297" r:id="rId7"/>
    <p:sldId id="286" r:id="rId8"/>
    <p:sldId id="287" r:id="rId9"/>
    <p:sldId id="304" r:id="rId10"/>
    <p:sldId id="312" r:id="rId11"/>
    <p:sldId id="313" r:id="rId12"/>
    <p:sldId id="295" r:id="rId13"/>
    <p:sldId id="299" r:id="rId14"/>
    <p:sldId id="300" r:id="rId15"/>
    <p:sldId id="305" r:id="rId16"/>
    <p:sldId id="301" r:id="rId17"/>
    <p:sldId id="306" r:id="rId18"/>
    <p:sldId id="307" r:id="rId19"/>
    <p:sldId id="308" r:id="rId20"/>
    <p:sldId id="311" r:id="rId21"/>
    <p:sldId id="310" r:id="rId22"/>
    <p:sldId id="292" r:id="rId23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5"/>
    </p:embeddedFont>
    <p:embeddedFont>
      <p:font typeface="DK Lemon Yellow Sun" panose="02000000000000000000" pitchFamily="50" charset="0"/>
      <p:regular r:id="rId26"/>
    </p:embeddedFont>
    <p:embeddedFont>
      <p:font typeface="Dreaming Outloud Pro" panose="03050502040302030504" pitchFamily="66" charset="0"/>
      <p:regular r:id="rId27"/>
      <p: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5383125-C361-4631-9697-F62697145811}">
  <a:tblStyle styleId="{55383125-C361-4631-9697-F626971458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649" autoAdjust="0"/>
  </p:normalViewPr>
  <p:slideViewPr>
    <p:cSldViewPr snapToGrid="0">
      <p:cViewPr varScale="1">
        <p:scale>
          <a:sx n="94" d="100"/>
          <a:sy n="94" d="100"/>
        </p:scale>
        <p:origin x="209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9:48.9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24575,'91'0'0,"296"13"0,-259-4 0,-73-7 0,57 10 0,-41-4 0,1-3 0,112-7 0,-56 0 0,1626 2-1365,-1732 0-5461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6:19.2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0 105 24575,'11'-2'0,"0"0"0,0 0 0,-1-1 0,1-1 0,-1 0 0,0 0 0,0-1 0,17-11 0,28-12 0,11-3-1365,-60 28-5461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7:00.9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240 691 24575,'-2'-23'0,"-2"-1"0,0 1 0,-1 0 0,-2 0 0,0 0 0,-15-29 0,-8-30 0,12 22 0,4-1 0,-14-119 0,27 169 0,0-4 0,-1 0 0,0-1 0,-1 1 0,-8-25 0,11 40 0,0 0 0,0-1 0,0 1 0,0 0 0,0 0 0,0-1 0,0 1 0,-1 0 0,1 0 0,0 0 0,0-1 0,0 1 0,0 0 0,-1 0 0,1 0 0,0 0 0,0-1 0,0 1 0,-1 0 0,1 0 0,0 0 0,0 0 0,-1 0 0,1 0 0,0 0 0,0 0 0,-1 0 0,1 0 0,0-1 0,-1 1 0,1 1 0,0-1 0,0 0 0,-1 0 0,1 0 0,0 0 0,0 0 0,-1 0 0,1 0 0,-11 11 0,-6 18 0,17-27 0,-39 72-1365,35-69-5461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7:03.3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24575,'1'1'0,"3"3"0,1 1 0,2 2 0,1 0 0,1-1 0,0 0 0,0-2 0,0-1 0,-1 0 0,-1 1 0,0 0 0,0-1 0,-1 1 0,1 0 0,-1-2 0,1 2 0,-1-1-8191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7:06.0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330 0 24575,'-73'123'0,"51"-92"0,2 2 0,-28 62 0,-13 29 0,8-18 0,53-105 0,0 0 0,-1 0 0,1-1 0,0 1 0,-1 0 0,1 0 0,-1 0 0,1 0 0,-1 0 0,0 0 0,1 0 0,-1-1 0,0 1 0,0 0 0,1-1 0,-1 1 0,0 0 0,-1 0 0,-7-11 0,0-42 0,6 33 0,-14-56-1365,14 69-5461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7:08.4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39 24575,'2'0'0,"3"0"0,2 0 0,3-1 0,2-1 0,0 0 0,0-1 0,2 0 0,2-1 0,0 0 0,3-1 0,1 0 0,-2-1 0,-4 2-8191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7:17.5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27 24575,'277'14'0,"-33"-1"0,-208-10 0,69 13 0,-12-1 0,-7-4 0,176 15 0,-258-26 0,0 0 0,1 1 0,-1-2 0,0 1 0,1 0 0,-1-1 0,8-2 0,-11 3 0,-1 0 0,0 0 0,0 0 0,1-1 0,-1 1 0,0 0 0,0 0 0,0 0 0,1-1 0,-1 1 0,0 0 0,0 0 0,0-1 0,0 1 0,0 0 0,1-1 0,-1 1 0,0 0 0,0 0 0,0-1 0,0 1 0,0 0 0,0-1 0,0 1 0,0 0 0,0-1 0,0 1 0,0 0 0,0 0 0,0-1 0,0 1 0,-1 0 0,1-1 0,0 1 0,0 0 0,0-1 0,-18-18 0,-64-67-1365,76 81-5461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7:20.6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175 0 24575,'-7'1'4,"-1"0"0,1 0 0,0 0-1,-1 1 1,1 0 0,0 1 0,0-1 0,0 1 0,1 1-1,-1-1 1,1 1 0,-1 0 0,1 1 0,1-1-1,-8 8 1,-39 26-1430,44-34-5400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7:29.4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24575,'2'26'0,"1"0"0,1 0 0,2 0 0,1-1 0,15 41 0,-5-28 0,1 0 0,2-1 0,1 0 0,42 52 0,-14-29 0,90 83 0,-127-131 0,116 102 0,-107-97 0,1-2 0,1 0 0,0-2 0,34 15 0,-39-20-1365,-11-5-5461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7:31.3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114 1 24575,'-3'2'0,"1"0"0,0 1 0,0-1 0,0 1 0,0 0 0,0-1 0,0 1 0,1 0 0,-1 0 0,1 0 0,-2 4 0,-3 5 0,-75 94-1365,78-100-5461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7:34.5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24575,'10'1'0,"0"1"0,0 0 0,0 1 0,0 0 0,0 0 0,9 5 0,25 9 0,-27-14-69,-12-2-61,-1 0 1,1 0-1,-1 0 0,1 0 1,-1 1-1,0 0 1,0 0-1,0 0 1,5 3-1,-5-1-6696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9:48.9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24575,'3677'0'-1365,"-3658"0"-5461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29:48.9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24575,'1717'0'-1365,"-1697"0"-5461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07:44:52.5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24575,'6623'0'-1365,"-6588"0"-5461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53.0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968 2 24575,'-6'0'0,"-14"-1"0,0 1 0,-1 0 0,1 2 0,0 0 0,1 1 0,-1 2 0,0-1 0,-30 14 0,-14 13 0,-89 59 0,119-67 0,0 2 0,2 1 0,1 1 0,1 2 0,-30 36 0,30-25 0,2 1 0,1 2 0,3 1 0,1 0 0,2 2 0,-21 67 0,-8 71 0,37-146 0,13-38 0,0 0 0,0 1 0,0-1 0,0 0 0,0 0 0,0 0 0,-1 0 0,1 0 0,0 0 0,0 1 0,0-1 0,0 0 0,0 0 0,0 0 0,-1 0 0,1 0 0,0 0 0,0 0 0,0 0 0,0 0 0,0 0 0,-1 1 0,1-1 0,0 0 0,0 0 0,0 0 0,0 0 0,-1 0 0,1 0 0,0 0 0,0 0 0,0-1 0,0 1 0,-1 0 0,1 0 0,0 0 0,0 0 0,0 0 0,0 0 0,-1 0 0,1 0 0,0 0 0,0 0 0,0 0 0,0-1 0,0 1 0,0 0 0,-1 0 0,1 0 0,0 0 0,0-1 0,-6-21 0,-22-96 0,15 52-1365,12 60-5461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5:56.2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0 105 24575,'11'-2'0,"0"0"0,0 0 0,-1-1 0,1-1 0,-1 0 0,0 0 0,0-1 0,17-11 0,28-12 0,11-3-1365,-60 28-5461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6:12.5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968 2 24575,'-6'0'0,"-14"-1"0,0 1 0,-1 0 0,1 2 0,0 0 0,1 1 0,-1 2 0,0-1 0,-30 14 0,-14 13 0,-89 59 0,119-67 0,0 2 0,2 1 0,1 1 0,1 2 0,-30 36 0,30-25 0,2 1 0,1 2 0,3 1 0,1 0 0,2 2 0,-21 67 0,-8 71 0,37-146 0,13-38 0,0 0 0,0 1 0,0-1 0,0 0 0,0 0 0,0 0 0,-1 0 0,1 0 0,0 0 0,0 1 0,0-1 0,0 0 0,0 0 0,0 0 0,-1 0 0,1 0 0,0 0 0,0 0 0,0 0 0,0 0 0,0 0 0,-1 1 0,1-1 0,0 0 0,0 0 0,0 0 0,0 0 0,-1 0 0,1 0 0,0 0 0,0 0 0,0-1 0,0 1 0,-1 0 0,1 0 0,0 0 0,0 0 0,0 0 0,0 0 0,-1 0 0,1 0 0,0 0 0,0 0 0,0 0 0,0-1 0,0 1 0,0 0 0,-1 0 0,1 0 0,0 0 0,0-1 0,-6-21 0,-22-96 0,15 52-1365,12 60-5461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6:12.5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0 105 24575,'11'-2'0,"0"0"0,0 0 0,-1-1 0,1-1 0,-1 0 0,0 0 0,0-1 0,17-11 0,28-12 0,11-3-1365,-60 28-5461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08:46:19.2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968 2 24575,'-6'0'0,"-14"-1"0,0 1 0,-1 0 0,1 2 0,0 0 0,1 1 0,-1 2 0,0-1 0,-30 14 0,-14 13 0,-89 59 0,119-67 0,0 2 0,2 1 0,1 1 0,1 2 0,-30 36 0,30-25 0,2 1 0,1 2 0,3 1 0,1 0 0,2 2 0,-21 67 0,-8 71 0,37-146 0,13-38 0,0 0 0,0 1 0,0-1 0,0 0 0,0 0 0,0 0 0,-1 0 0,1 0 0,0 0 0,0 1 0,0-1 0,0 0 0,0 0 0,0 0 0,-1 0 0,1 0 0,0 0 0,0 0 0,0 0 0,0 0 0,0 0 0,-1 1 0,1-1 0,0 0 0,0 0 0,0 0 0,0 0 0,-1 0 0,1 0 0,0 0 0,0 0 0,0-1 0,0 1 0,-1 0 0,1 0 0,0 0 0,0 0 0,0 0 0,0 0 0,-1 0 0,1 0 0,0 0 0,0 0 0,0 0 0,0-1 0,0 1 0,0 0 0,-1 0 0,1 0 0,0 0 0,0-1 0,-6-21 0,-22-96 0,15 52-1365,12 60-5461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455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4579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097609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431748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62091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327065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06443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26946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8821573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230582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0900206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2477972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7113455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0131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5087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59557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142734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683511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2946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3087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469795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1.png"/><Relationship Id="rId3" Type="http://schemas.openxmlformats.org/officeDocument/2006/relationships/image" Target="../media/image16.png"/><Relationship Id="rId7" Type="http://schemas.openxmlformats.org/officeDocument/2006/relationships/image" Target="../media/image380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0.png"/><Relationship Id="rId11" Type="http://schemas.openxmlformats.org/officeDocument/2006/relationships/image" Target="../media/image420.png"/><Relationship Id="rId5" Type="http://schemas.openxmlformats.org/officeDocument/2006/relationships/image" Target="../media/image32.png"/><Relationship Id="rId10" Type="http://schemas.openxmlformats.org/officeDocument/2006/relationships/image" Target="../media/image410.png"/><Relationship Id="rId4" Type="http://schemas.openxmlformats.org/officeDocument/2006/relationships/image" Target="../media/image11.jp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16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0.png"/><Relationship Id="rId11" Type="http://schemas.openxmlformats.org/officeDocument/2006/relationships/image" Target="../media/image51.png"/><Relationship Id="rId5" Type="http://schemas.openxmlformats.org/officeDocument/2006/relationships/image" Target="../media/image450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11.jp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2.png"/><Relationship Id="rId3" Type="http://schemas.openxmlformats.org/officeDocument/2006/relationships/image" Target="../media/image16.png"/><Relationship Id="rId7" Type="http://schemas.openxmlformats.org/officeDocument/2006/relationships/image" Target="../media/image49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11" Type="http://schemas.openxmlformats.org/officeDocument/2006/relationships/image" Target="../media/image54.png"/><Relationship Id="rId5" Type="http://schemas.openxmlformats.org/officeDocument/2006/relationships/image" Target="../media/image58.png"/><Relationship Id="rId10" Type="http://schemas.openxmlformats.org/officeDocument/2006/relationships/image" Target="../media/image431.png"/><Relationship Id="rId4" Type="http://schemas.openxmlformats.org/officeDocument/2006/relationships/image" Target="../media/image11.jpg"/><Relationship Id="rId9" Type="http://schemas.openxmlformats.org/officeDocument/2006/relationships/image" Target="../media/image52.png"/><Relationship Id="rId1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0.png"/><Relationship Id="rId13" Type="http://schemas.openxmlformats.org/officeDocument/2006/relationships/customXml" Target="../ink/ink11.xml"/><Relationship Id="rId18" Type="http://schemas.openxmlformats.org/officeDocument/2006/relationships/image" Target="../media/image68.png"/><Relationship Id="rId26" Type="http://schemas.openxmlformats.org/officeDocument/2006/relationships/image" Target="../media/image72.png"/><Relationship Id="rId3" Type="http://schemas.openxmlformats.org/officeDocument/2006/relationships/image" Target="../media/image16.png"/><Relationship Id="rId21" Type="http://schemas.openxmlformats.org/officeDocument/2006/relationships/customXml" Target="../ink/ink15.xml"/><Relationship Id="rId7" Type="http://schemas.openxmlformats.org/officeDocument/2006/relationships/customXml" Target="../ink/ink6.xml"/><Relationship Id="rId12" Type="http://schemas.openxmlformats.org/officeDocument/2006/relationships/customXml" Target="../ink/ink10.xml"/><Relationship Id="rId17" Type="http://schemas.openxmlformats.org/officeDocument/2006/relationships/customXml" Target="../ink/ink13.xml"/><Relationship Id="rId25" Type="http://schemas.openxmlformats.org/officeDocument/2006/relationships/customXml" Target="../ink/ink17.xml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67.png"/><Relationship Id="rId20" Type="http://schemas.openxmlformats.org/officeDocument/2006/relationships/image" Target="../media/image69.png"/><Relationship Id="rId29" Type="http://schemas.openxmlformats.org/officeDocument/2006/relationships/customXml" Target="../ink/ink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0.png"/><Relationship Id="rId11" Type="http://schemas.openxmlformats.org/officeDocument/2006/relationships/customXml" Target="../ink/ink9.xml"/><Relationship Id="rId24" Type="http://schemas.openxmlformats.org/officeDocument/2006/relationships/image" Target="../media/image71.png"/><Relationship Id="rId5" Type="http://schemas.openxmlformats.org/officeDocument/2006/relationships/customXml" Target="../ink/ink5.xml"/><Relationship Id="rId15" Type="http://schemas.openxmlformats.org/officeDocument/2006/relationships/customXml" Target="../ink/ink12.xml"/><Relationship Id="rId23" Type="http://schemas.openxmlformats.org/officeDocument/2006/relationships/customXml" Target="../ink/ink16.xml"/><Relationship Id="rId28" Type="http://schemas.openxmlformats.org/officeDocument/2006/relationships/image" Target="../media/image73.png"/><Relationship Id="rId10" Type="http://schemas.openxmlformats.org/officeDocument/2006/relationships/customXml" Target="../ink/ink8.xml"/><Relationship Id="rId19" Type="http://schemas.openxmlformats.org/officeDocument/2006/relationships/customXml" Target="../ink/ink14.xml"/><Relationship Id="rId4" Type="http://schemas.openxmlformats.org/officeDocument/2006/relationships/image" Target="../media/image11.jpg"/><Relationship Id="rId9" Type="http://schemas.openxmlformats.org/officeDocument/2006/relationships/customXml" Target="../ink/ink7.xml"/><Relationship Id="rId14" Type="http://schemas.openxmlformats.org/officeDocument/2006/relationships/image" Target="../media/image66.png"/><Relationship Id="rId22" Type="http://schemas.openxmlformats.org/officeDocument/2006/relationships/image" Target="../media/image70.png"/><Relationship Id="rId27" Type="http://schemas.openxmlformats.org/officeDocument/2006/relationships/customXml" Target="../ink/ink18.xml"/><Relationship Id="rId30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a.cr/2023/220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customXml" Target="../ink/ink2.xml"/><Relationship Id="rId12" Type="http://schemas.openxmlformats.org/officeDocument/2006/relationships/customXml" Target="../ink/ink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customXml" Target="../ink/ink1.xml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28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6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Analyzing security of PAKE</a:t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-75825" y="1552425"/>
            <a:ext cx="9573600" cy="1360200"/>
          </a:xfrm>
          <a:prstGeom prst="rect">
            <a:avLst/>
          </a:prstGeom>
          <a:solidFill>
            <a:srgbClr val="0097A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64889" y="69481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</a:rPr>
              <a:t>Password-Authenticated TLS via OPAQUE and Post-Handshake Authentication 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54122" y="3456959"/>
            <a:ext cx="21792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Julia Hesse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IBM Research - Europe</a:t>
            </a:r>
            <a:r>
              <a:rPr lang="d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" sz="1100" dirty="0"/>
              <a:t>Switzerland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9466" y="4376457"/>
            <a:ext cx="937600" cy="3446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7;p13">
            <a:extLst>
              <a:ext uri="{FF2B5EF4-FFF2-40B4-BE49-F238E27FC236}">
                <a16:creationId xmlns:a16="http://schemas.microsoft.com/office/drawing/2014/main" id="{9B96AE0C-5144-5355-E9DB-13E1A8D3FFDD}"/>
              </a:ext>
            </a:extLst>
          </p:cNvPr>
          <p:cNvSpPr txBox="1"/>
          <p:nvPr/>
        </p:nvSpPr>
        <p:spPr>
          <a:xfrm>
            <a:off x="6710471" y="3456959"/>
            <a:ext cx="21792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Christopher Wood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Cloudflare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57;p13">
            <a:extLst>
              <a:ext uri="{FF2B5EF4-FFF2-40B4-BE49-F238E27FC236}">
                <a16:creationId xmlns:a16="http://schemas.microsoft.com/office/drawing/2014/main" id="{F07EECF4-9565-5136-449A-02BB723CDE42}"/>
              </a:ext>
            </a:extLst>
          </p:cNvPr>
          <p:cNvSpPr txBox="1"/>
          <p:nvPr/>
        </p:nvSpPr>
        <p:spPr>
          <a:xfrm>
            <a:off x="2531775" y="3456959"/>
            <a:ext cx="21792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Stanisław Jarecki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UC Irvine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57;p13">
            <a:extLst>
              <a:ext uri="{FF2B5EF4-FFF2-40B4-BE49-F238E27FC236}">
                <a16:creationId xmlns:a16="http://schemas.microsoft.com/office/drawing/2014/main" id="{84A2AED5-0D5D-D03E-F5E3-F49FB9FAD6A9}"/>
              </a:ext>
            </a:extLst>
          </p:cNvPr>
          <p:cNvSpPr txBox="1"/>
          <p:nvPr/>
        </p:nvSpPr>
        <p:spPr>
          <a:xfrm>
            <a:off x="4531271" y="3452793"/>
            <a:ext cx="21792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Hugo Krawczyk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Algorand Foundation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E9FFF9C-B034-CE8B-1EDE-763DD97B7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9884" y="4305484"/>
            <a:ext cx="438086" cy="438086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8A8F05F7-32AD-06A9-49F2-13D9708715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9166" y="4328618"/>
            <a:ext cx="795040" cy="38956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24B715D-B41D-96B8-D263-C24B9BEC7E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2504" y="4301584"/>
            <a:ext cx="1011577" cy="3481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4413C-E8C6-B819-4B95-CAABFA1F6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Better: TLS-OPAQUE</a:t>
            </a:r>
            <a:endParaRPr lang="en-CH" dirty="0"/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ECF0AEB5-F4CF-A17A-A016-B2936FB5C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133" y="1654181"/>
            <a:ext cx="672147" cy="897689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58A3227-D85A-C5B2-01F7-2491D9857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708" y="1878949"/>
            <a:ext cx="510028" cy="51002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69D6BD-98C1-871A-C0AE-06489A2F2155}"/>
              </a:ext>
            </a:extLst>
          </p:cNvPr>
          <p:cNvCxnSpPr>
            <a:cxnSpLocks/>
          </p:cNvCxnSpPr>
          <p:nvPr/>
        </p:nvCxnSpPr>
        <p:spPr>
          <a:xfrm>
            <a:off x="2615142" y="2163642"/>
            <a:ext cx="2921150" cy="0"/>
          </a:xfrm>
          <a:prstGeom prst="line">
            <a:avLst/>
          </a:prstGeom>
          <a:ln w="292100">
            <a:solidFill>
              <a:schemeClr val="accent3">
                <a:shade val="95000"/>
                <a:satMod val="105000"/>
                <a:alpha val="37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409A89E-B880-4633-F460-14BE9D94EBB5}"/>
              </a:ext>
            </a:extLst>
          </p:cNvPr>
          <p:cNvSpPr txBox="1"/>
          <p:nvPr/>
        </p:nvSpPr>
        <p:spPr>
          <a:xfrm>
            <a:off x="3557708" y="1748144"/>
            <a:ext cx="16597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solidFill>
                  <a:schemeClr val="bg1">
                    <a:lumMod val="65000"/>
                  </a:schemeClr>
                </a:solidFill>
              </a:rPr>
              <a:t>TLS channel</a:t>
            </a:r>
            <a:endParaRPr lang="en-CH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95AA69-CC81-1321-0B63-7C3E684FEE09}"/>
              </a:ext>
            </a:extLst>
          </p:cNvPr>
          <p:cNvSpPr/>
          <p:nvPr/>
        </p:nvSpPr>
        <p:spPr>
          <a:xfrm>
            <a:off x="6320189" y="1207006"/>
            <a:ext cx="1060397" cy="67194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BA54FCE-042F-56FC-AC6C-5113A7A9C67C}"/>
              </a:ext>
            </a:extLst>
          </p:cNvPr>
          <p:cNvSpPr/>
          <p:nvPr/>
        </p:nvSpPr>
        <p:spPr>
          <a:xfrm>
            <a:off x="6251032" y="1766018"/>
            <a:ext cx="184235" cy="16328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BB5271-90F8-2BE2-4508-CE0BF508C5E3}"/>
              </a:ext>
            </a:extLst>
          </p:cNvPr>
          <p:cNvSpPr/>
          <p:nvPr/>
        </p:nvSpPr>
        <p:spPr>
          <a:xfrm>
            <a:off x="6144736" y="1906658"/>
            <a:ext cx="90928" cy="804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389FBF1-6A9A-DBFF-72AB-2F43F3D42C1D}"/>
              </a:ext>
            </a:extLst>
          </p:cNvPr>
          <p:cNvSpPr/>
          <p:nvPr/>
        </p:nvSpPr>
        <p:spPr>
          <a:xfrm flipH="1">
            <a:off x="499462" y="1175717"/>
            <a:ext cx="1329278" cy="67194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315020D-95BE-E1C0-13A2-13E77890D2DB}"/>
              </a:ext>
            </a:extLst>
          </p:cNvPr>
          <p:cNvSpPr/>
          <p:nvPr/>
        </p:nvSpPr>
        <p:spPr>
          <a:xfrm flipH="1">
            <a:off x="1774952" y="1743371"/>
            <a:ext cx="180230" cy="16328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500039C-DF0B-B7AF-B7C6-B3BF72801505}"/>
              </a:ext>
            </a:extLst>
          </p:cNvPr>
          <p:cNvSpPr/>
          <p:nvPr/>
        </p:nvSpPr>
        <p:spPr>
          <a:xfrm flipH="1">
            <a:off x="1955182" y="1906658"/>
            <a:ext cx="88951" cy="804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7BB90999-5E2E-533C-D5B5-6D773DC96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302" y="1227537"/>
            <a:ext cx="316880" cy="3168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0B89EA4-CC81-FE55-73EA-91517454293F}"/>
              </a:ext>
            </a:extLst>
          </p:cNvPr>
          <p:cNvSpPr/>
          <p:nvPr/>
        </p:nvSpPr>
        <p:spPr>
          <a:xfrm>
            <a:off x="7380586" y="1871049"/>
            <a:ext cx="1099801" cy="469566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050614-9343-F7DA-8486-6A934EC0F574}"/>
              </a:ext>
            </a:extLst>
          </p:cNvPr>
          <p:cNvSpPr txBox="1"/>
          <p:nvPr/>
        </p:nvSpPr>
        <p:spPr>
          <a:xfrm>
            <a:off x="7380587" y="1878949"/>
            <a:ext cx="1174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Courier New" panose="02070309020205020404" pitchFamily="49" charset="0"/>
                <a:cs typeface="Courier New" panose="02070309020205020404" pitchFamily="49" charset="0"/>
              </a:rPr>
              <a:t>Bob, Hash(pw)</a:t>
            </a:r>
          </a:p>
          <a:p>
            <a:r>
              <a:rPr lang="de-DE" sz="800" dirty="0">
                <a:latin typeface="Courier New" panose="02070309020205020404" pitchFamily="49" charset="0"/>
                <a:cs typeface="Courier New" panose="02070309020205020404" pitchFamily="49" charset="0"/>
              </a:rPr>
              <a:t>Dave, Hash(pw‘)</a:t>
            </a:r>
          </a:p>
          <a:p>
            <a:r>
              <a:rPr lang="de-DE" sz="8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CH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9C22DD-20B5-BA6F-E425-117C5E8B28FB}"/>
              </a:ext>
            </a:extLst>
          </p:cNvPr>
          <p:cNvSpPr txBox="1"/>
          <p:nvPr/>
        </p:nvSpPr>
        <p:spPr>
          <a:xfrm>
            <a:off x="6493080" y="1351792"/>
            <a:ext cx="8875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Bob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00010C-01E8-359D-CFB6-05165FA8E0E5}"/>
              </a:ext>
            </a:extLst>
          </p:cNvPr>
          <p:cNvSpPr txBox="1"/>
          <p:nvPr/>
        </p:nvSpPr>
        <p:spPr>
          <a:xfrm>
            <a:off x="7374182" y="1657793"/>
            <a:ext cx="16597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Courier New" panose="02070309020205020404" pitchFamily="49" charset="0"/>
                <a:cs typeface="Courier New" panose="02070309020205020404" pitchFamily="49" charset="0"/>
              </a:rPr>
              <a:t>Meta‘s pw DB: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398498-E31C-0C20-878F-ADD10D708BFF}"/>
              </a:ext>
            </a:extLst>
          </p:cNvPr>
          <p:cNvSpPr txBox="1"/>
          <p:nvPr/>
        </p:nvSpPr>
        <p:spPr>
          <a:xfrm>
            <a:off x="1459155" y="3261557"/>
            <a:ext cx="6225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TLS-OPAQUE offers </a:t>
            </a:r>
            <a:r>
              <a:rPr lang="de-DE" dirty="0">
                <a:solidFill>
                  <a:schemeClr val="accent5"/>
                </a:solidFill>
              </a:rPr>
              <a:t>post-handshake</a:t>
            </a:r>
            <a:r>
              <a:rPr lang="de-DE" dirty="0"/>
              <a:t> password authentication</a:t>
            </a:r>
            <a:endParaRPr lang="en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C26EB7E-2D71-88A3-B3EA-23E69ADACCB1}"/>
                  </a:ext>
                </a:extLst>
              </p:cNvPr>
              <p:cNvSpPr txBox="1"/>
              <p:nvPr/>
            </p:nvSpPr>
            <p:spPr>
              <a:xfrm>
                <a:off x="1953205" y="2292144"/>
                <a:ext cx="2873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𝑝𝑤</m:t>
                      </m:r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C26EB7E-2D71-88A3-B3EA-23E69ADAC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205" y="2292144"/>
                <a:ext cx="287386" cy="215444"/>
              </a:xfrm>
              <a:prstGeom prst="rect">
                <a:avLst/>
              </a:prstGeom>
              <a:blipFill>
                <a:blip r:embed="rId5"/>
                <a:stretch>
                  <a:fillRect l="-12500" r="-8333" b="-28571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D7878F33-5ACF-7AA0-2E0C-3FC686A59AD8}"/>
              </a:ext>
            </a:extLst>
          </p:cNvPr>
          <p:cNvSpPr txBox="1"/>
          <p:nvPr/>
        </p:nvSpPr>
        <p:spPr>
          <a:xfrm>
            <a:off x="2074689" y="3577540"/>
            <a:ext cx="462578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/>
              <a:t>https://datatracker.ietf.org/doc/html/draft-sullivan-tls-opaque-01</a:t>
            </a:r>
            <a:endParaRPr lang="en-CH" sz="1100" dirty="0"/>
          </a:p>
        </p:txBody>
      </p:sp>
    </p:spTree>
    <p:extLst>
      <p:ext uri="{BB962C8B-B14F-4D97-AF65-F5344CB8AC3E}">
        <p14:creationId xmlns:p14="http://schemas.microsoft.com/office/powerpoint/2010/main" val="289457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2" grpId="0"/>
      <p:bldP spid="3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4413C-E8C6-B819-4B95-CAABFA1F6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This work</a:t>
            </a:r>
            <a:endParaRPr lang="en-C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39E9ED-8DDD-251B-4FB7-01AC5AF5F711}"/>
              </a:ext>
            </a:extLst>
          </p:cNvPr>
          <p:cNvSpPr txBox="1"/>
          <p:nvPr/>
        </p:nvSpPr>
        <p:spPr>
          <a:xfrm>
            <a:off x="904240" y="2106860"/>
            <a:ext cx="751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A </a:t>
            </a:r>
            <a:r>
              <a:rPr lang="de-DE" sz="3200" dirty="0">
                <a:solidFill>
                  <a:schemeClr val="accent5"/>
                </a:solidFill>
              </a:rPr>
              <a:t>modular analysis</a:t>
            </a:r>
            <a:r>
              <a:rPr lang="de-DE" sz="3200" dirty="0"/>
              <a:t> of TLS-OPAQUE</a:t>
            </a:r>
            <a:endParaRPr lang="en-CH" sz="3200" dirty="0"/>
          </a:p>
        </p:txBody>
      </p:sp>
    </p:spTree>
    <p:extLst>
      <p:ext uri="{BB962C8B-B14F-4D97-AF65-F5344CB8AC3E}">
        <p14:creationId xmlns:p14="http://schemas.microsoft.com/office/powerpoint/2010/main" val="1435243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BBE06-EE53-A76A-BF96-011DAF2ED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TLS Handshake: an „empty“ channel to start from</a:t>
            </a:r>
            <a:endParaRPr lang="en-CH" dirty="0"/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DDFF3436-94EB-D1BE-EDAC-8876ECB96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133" y="1654181"/>
            <a:ext cx="672147" cy="897689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394723D-48C0-B681-C79F-B84379BD3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708" y="1878949"/>
            <a:ext cx="510028" cy="51002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A4C66A-673C-FD91-EEBD-16D6457304C7}"/>
              </a:ext>
            </a:extLst>
          </p:cNvPr>
          <p:cNvCxnSpPr>
            <a:cxnSpLocks/>
          </p:cNvCxnSpPr>
          <p:nvPr/>
        </p:nvCxnSpPr>
        <p:spPr>
          <a:xfrm>
            <a:off x="2615142" y="2163642"/>
            <a:ext cx="2921150" cy="0"/>
          </a:xfrm>
          <a:prstGeom prst="line">
            <a:avLst/>
          </a:prstGeom>
          <a:ln w="292100">
            <a:solidFill>
              <a:schemeClr val="accent3">
                <a:shade val="95000"/>
                <a:satMod val="105000"/>
                <a:alpha val="37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90A031-AFE8-6098-1A7A-2BC11C4079AC}"/>
                  </a:ext>
                </a:extLst>
              </p:cNvPr>
              <p:cNvSpPr txBox="1"/>
              <p:nvPr/>
            </p:nvSpPr>
            <p:spPr>
              <a:xfrm>
                <a:off x="1329428" y="2790529"/>
                <a:ext cx="6485144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de-DE" dirty="0">
                  <a:sym typeface="Wingdings" panose="05000000000000000000" pitchFamily="2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>
                    <a:sym typeface="Wingdings" panose="05000000000000000000" pitchFamily="2" charset="2"/>
                  </a:rPr>
                  <a:t>Both parties know the </a:t>
                </a:r>
                <a:r>
                  <a:rPr lang="de-DE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TLS master secret MS </a:t>
                </a:r>
                <a:r>
                  <a:rPr lang="de-DE" dirty="0">
                    <a:sym typeface="Wingdings" panose="05000000000000000000" pitchFamily="2" charset="2"/>
                  </a:rPr>
                  <a:t>(qualifies them as “endpoints“)</a:t>
                </a:r>
              </a:p>
              <a:p>
                <a:pPr lvl="1"/>
                <a:r>
                  <a:rPr lang="de-DE" dirty="0">
                    <a:sym typeface="Wingdings" panose="05000000000000000000" pitchFamily="2" charset="2"/>
                  </a:rPr>
                  <a:t>	 Would like to </a:t>
                </a:r>
                <a:r>
                  <a:rPr lang="de-DE" dirty="0">
                    <a:solidFill>
                      <a:schemeClr val="accent5"/>
                    </a:solidFill>
                    <a:sym typeface="Wingdings" panose="05000000000000000000" pitchFamily="2" charset="2"/>
                  </a:rPr>
                  <a:t>bind</a:t>
                </a:r>
                <a:r>
                  <a:rPr lang="de-DE" dirty="0">
                    <a:sym typeface="Wingdings" panose="05000000000000000000" pitchFamily="2" charset="2"/>
                  </a:rPr>
                  <a:t> further authentication to this knowledge!</a:t>
                </a:r>
              </a:p>
              <a:p>
                <a:pPr lvl="1"/>
                <a:r>
                  <a:rPr lang="de-DE" dirty="0">
                    <a:sym typeface="Wingdings" panose="05000000000000000000" pitchFamily="2" charset="2"/>
                  </a:rPr>
                  <a:t>	 Derive a unique </a:t>
                </a:r>
                <a:r>
                  <a:rPr lang="de-DE" i="1" dirty="0">
                    <a:solidFill>
                      <a:schemeClr val="accent5"/>
                    </a:solidFill>
                    <a:sym typeface="Wingdings" panose="05000000000000000000" pitchFamily="2" charset="2"/>
                  </a:rPr>
                  <a:t>channel binder</a:t>
                </a:r>
                <a:r>
                  <a:rPr lang="de-DE" dirty="0">
                    <a:solidFill>
                      <a:schemeClr val="accent5"/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𝐶𝐵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←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𝐻𝐾𝐷𝐹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𝑀𝑆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de-DE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CH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90A031-AFE8-6098-1A7A-2BC11C407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428" y="2790529"/>
                <a:ext cx="6485144" cy="1169551"/>
              </a:xfrm>
              <a:prstGeom prst="rect">
                <a:avLst/>
              </a:prstGeom>
              <a:blipFill>
                <a:blip r:embed="rId5"/>
                <a:stretch>
                  <a:fillRect l="-94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10898C30-E31D-2802-73B3-E654741A5504}"/>
              </a:ext>
            </a:extLst>
          </p:cNvPr>
          <p:cNvSpPr/>
          <p:nvPr/>
        </p:nvSpPr>
        <p:spPr>
          <a:xfrm>
            <a:off x="6320189" y="1207006"/>
            <a:ext cx="1060397" cy="67194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A9AE1AD-C5BE-02EB-C2CE-6B82D38D9EC7}"/>
              </a:ext>
            </a:extLst>
          </p:cNvPr>
          <p:cNvSpPr/>
          <p:nvPr/>
        </p:nvSpPr>
        <p:spPr>
          <a:xfrm>
            <a:off x="6251032" y="1766018"/>
            <a:ext cx="184235" cy="16328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7B68213-FC7C-DAC4-B2AF-95BB3DB10DCD}"/>
              </a:ext>
            </a:extLst>
          </p:cNvPr>
          <p:cNvSpPr/>
          <p:nvPr/>
        </p:nvSpPr>
        <p:spPr>
          <a:xfrm>
            <a:off x="6144736" y="1906658"/>
            <a:ext cx="90928" cy="804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B38BD19-6A8E-D443-976D-C5F2F27F878A}"/>
              </a:ext>
            </a:extLst>
          </p:cNvPr>
          <p:cNvSpPr/>
          <p:nvPr/>
        </p:nvSpPr>
        <p:spPr>
          <a:xfrm flipH="1">
            <a:off x="499462" y="1175717"/>
            <a:ext cx="1329278" cy="67194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CC9E5D-6D9A-4444-A9F6-F1D22981C682}"/>
              </a:ext>
            </a:extLst>
          </p:cNvPr>
          <p:cNvSpPr/>
          <p:nvPr/>
        </p:nvSpPr>
        <p:spPr>
          <a:xfrm flipH="1">
            <a:off x="1774952" y="1743371"/>
            <a:ext cx="180230" cy="16328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71EA76-B902-D78E-7A6D-DE182EFB5100}"/>
              </a:ext>
            </a:extLst>
          </p:cNvPr>
          <p:cNvSpPr/>
          <p:nvPr/>
        </p:nvSpPr>
        <p:spPr>
          <a:xfrm flipH="1">
            <a:off x="1955182" y="1906658"/>
            <a:ext cx="88951" cy="804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75DBB518-5893-C07E-3F47-5542A3D04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302" y="1227537"/>
            <a:ext cx="316880" cy="31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43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DFFE7-5965-0928-DB49-00070F56E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Building block: TLS Exported Authenticators (EA)</a:t>
            </a:r>
            <a:endParaRPr lang="en-CH" dirty="0"/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22C7D736-6185-1DAB-7B63-617C46EB1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133" y="1654181"/>
            <a:ext cx="672147" cy="897689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6791C7C6-0E68-C636-3B7B-DC1B5E246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708" y="1878949"/>
            <a:ext cx="510028" cy="51002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7D321C8-EB49-AA7B-89E1-EDFA921FEE8D}"/>
              </a:ext>
            </a:extLst>
          </p:cNvPr>
          <p:cNvSpPr/>
          <p:nvPr/>
        </p:nvSpPr>
        <p:spPr>
          <a:xfrm>
            <a:off x="6320189" y="1207006"/>
            <a:ext cx="1060397" cy="67194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58CF0C5-84C7-FF5A-FE43-1D32A225B6AC}"/>
              </a:ext>
            </a:extLst>
          </p:cNvPr>
          <p:cNvSpPr/>
          <p:nvPr/>
        </p:nvSpPr>
        <p:spPr>
          <a:xfrm>
            <a:off x="6251032" y="1766018"/>
            <a:ext cx="184235" cy="16328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B193231-B79B-A076-362C-5D107F050CB4}"/>
              </a:ext>
            </a:extLst>
          </p:cNvPr>
          <p:cNvSpPr/>
          <p:nvPr/>
        </p:nvSpPr>
        <p:spPr>
          <a:xfrm>
            <a:off x="6144736" y="1906658"/>
            <a:ext cx="90928" cy="804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573470D-413C-1399-B35D-DDBC01A1F13C}"/>
              </a:ext>
            </a:extLst>
          </p:cNvPr>
          <p:cNvSpPr/>
          <p:nvPr/>
        </p:nvSpPr>
        <p:spPr>
          <a:xfrm flipH="1">
            <a:off x="499462" y="1175717"/>
            <a:ext cx="1329278" cy="67194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FED34DB-FC2C-D933-DD1A-526AB644E56B}"/>
              </a:ext>
            </a:extLst>
          </p:cNvPr>
          <p:cNvSpPr/>
          <p:nvPr/>
        </p:nvSpPr>
        <p:spPr>
          <a:xfrm flipH="1">
            <a:off x="1774952" y="1743371"/>
            <a:ext cx="180230" cy="16328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9987512-7EEF-4D72-3F48-44CF074B85D8}"/>
              </a:ext>
            </a:extLst>
          </p:cNvPr>
          <p:cNvSpPr/>
          <p:nvPr/>
        </p:nvSpPr>
        <p:spPr>
          <a:xfrm flipH="1">
            <a:off x="1955182" y="1906658"/>
            <a:ext cx="88951" cy="804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EE111F1A-19FB-A0A7-15F2-AFA400442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302" y="1227537"/>
            <a:ext cx="316880" cy="316880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84F16E6-C26F-9D9C-62C4-F5BB287D84CE}"/>
              </a:ext>
            </a:extLst>
          </p:cNvPr>
          <p:cNvCxnSpPr/>
          <p:nvPr/>
        </p:nvCxnSpPr>
        <p:spPr>
          <a:xfrm flipH="1">
            <a:off x="2850776" y="2243738"/>
            <a:ext cx="24896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CB0FEB9-81A9-B380-F4AC-CB9B7EB80D85}"/>
              </a:ext>
            </a:extLst>
          </p:cNvPr>
          <p:cNvCxnSpPr/>
          <p:nvPr/>
        </p:nvCxnSpPr>
        <p:spPr>
          <a:xfrm>
            <a:off x="2850776" y="3472973"/>
            <a:ext cx="24896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CCAC275-8037-7470-EF33-479DE9E23F6A}"/>
                  </a:ext>
                </a:extLst>
              </p:cNvPr>
              <p:cNvSpPr txBox="1"/>
              <p:nvPr/>
            </p:nvSpPr>
            <p:spPr>
              <a:xfrm>
                <a:off x="-346873" y="3035351"/>
                <a:ext cx="3868937" cy="326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𝜎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←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𝑆𝑖𝑔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𝑛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𝑠𝑘</m:t>
                          </m:r>
                        </m:sub>
                      </m:sSub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𝐻𝑎𝑠h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(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𝐶𝐵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, 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𝑛𝑜𝑛𝑐𝑒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)</m:t>
                              </m:r>
                            </m:e>
                          </m:d>
                        </m:e>
                        <m:sup/>
                      </m:sSup>
                    </m:oMath>
                  </m:oMathPara>
                </a14:m>
                <a:endParaRPr lang="en-CH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CCAC275-8037-7470-EF33-479DE9E23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6873" y="3035351"/>
                <a:ext cx="3868937" cy="326180"/>
              </a:xfrm>
              <a:prstGeom prst="rect">
                <a:avLst/>
              </a:prstGeom>
              <a:blipFill>
                <a:blip r:embed="rId5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59BC1D5-3303-E907-C514-F71E3752AA8B}"/>
                  </a:ext>
                </a:extLst>
              </p:cNvPr>
              <p:cNvSpPr txBox="1"/>
              <p:nvPr/>
            </p:nvSpPr>
            <p:spPr>
              <a:xfrm>
                <a:off x="1536291" y="2398582"/>
                <a:ext cx="6575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</m:d>
                    </m:oMath>
                  </m:oMathPara>
                </a14:m>
                <a:endParaRPr lang="de-DE" b="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59BC1D5-3303-E907-C514-F71E3752A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291" y="2398582"/>
                <a:ext cx="657552" cy="215444"/>
              </a:xfrm>
              <a:prstGeom prst="rect">
                <a:avLst/>
              </a:prstGeom>
              <a:blipFill>
                <a:blip r:embed="rId6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9166EF0-EE25-C9B2-8C31-DFFDED6EC189}"/>
                  </a:ext>
                </a:extLst>
              </p:cNvPr>
              <p:cNvSpPr txBox="1"/>
              <p:nvPr/>
            </p:nvSpPr>
            <p:spPr>
              <a:xfrm>
                <a:off x="3831510" y="2002696"/>
                <a:ext cx="52815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𝑛𝑜𝑛𝑐𝑒</m:t>
                      </m:r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9166EF0-EE25-C9B2-8C31-DFFDED6EC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510" y="2002696"/>
                <a:ext cx="528158" cy="215444"/>
              </a:xfrm>
              <a:prstGeom prst="rect">
                <a:avLst/>
              </a:prstGeom>
              <a:blipFill>
                <a:blip r:embed="rId7"/>
                <a:stretch>
                  <a:fillRect l="-4651" r="-116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C86B80B-92DD-B032-9E27-516DF3FC4BD7}"/>
                  </a:ext>
                </a:extLst>
              </p:cNvPr>
              <p:cNvSpPr txBox="1"/>
              <p:nvPr/>
            </p:nvSpPr>
            <p:spPr>
              <a:xfrm>
                <a:off x="531710" y="3342012"/>
                <a:ext cx="22105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𝑚𝑎𝑐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𝑀𝐴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𝐶𝐵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𝑛𝑜𝑛𝑐𝑒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C86B80B-92DD-B032-9E27-516DF3FC4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10" y="3342012"/>
                <a:ext cx="2210542" cy="215444"/>
              </a:xfrm>
              <a:prstGeom prst="rect">
                <a:avLst/>
              </a:prstGeom>
              <a:blipFill>
                <a:blip r:embed="rId8"/>
                <a:stretch>
                  <a:fillRect l="-275" r="-2204" b="-3333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5A3D99C-D09C-CD5E-8410-63DE535A155D}"/>
                  </a:ext>
                </a:extLst>
              </p:cNvPr>
              <p:cNvSpPr txBox="1"/>
              <p:nvPr/>
            </p:nvSpPr>
            <p:spPr>
              <a:xfrm>
                <a:off x="1428120" y="2840227"/>
                <a:ext cx="13064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𝐻𝐾𝐷𝐹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𝐶𝐵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5A3D99C-D09C-CD5E-8410-63DE535A1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120" y="2840227"/>
                <a:ext cx="1306448" cy="215444"/>
              </a:xfrm>
              <a:prstGeom prst="rect">
                <a:avLst/>
              </a:prstGeom>
              <a:blipFill>
                <a:blip r:embed="rId9"/>
                <a:stretch>
                  <a:fillRect l="-2326" r="-3721" b="-34286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0169F08-78AE-D30A-FDA6-1CD0FB256429}"/>
                  </a:ext>
                </a:extLst>
              </p:cNvPr>
              <p:cNvSpPr txBox="1"/>
              <p:nvPr/>
            </p:nvSpPr>
            <p:spPr>
              <a:xfrm>
                <a:off x="5572662" y="3106474"/>
                <a:ext cx="13064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𝐻𝐾𝐷𝐹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𝐶𝐵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0169F08-78AE-D30A-FDA6-1CD0FB256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662" y="3106474"/>
                <a:ext cx="1306448" cy="215444"/>
              </a:xfrm>
              <a:prstGeom prst="rect">
                <a:avLst/>
              </a:prstGeom>
              <a:blipFill>
                <a:blip r:embed="rId9"/>
                <a:stretch>
                  <a:fillRect l="-2336" r="-4206" b="-34286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5F1B139-8C67-405D-E4AD-1D25371CE5B6}"/>
                  </a:ext>
                </a:extLst>
              </p:cNvPr>
              <p:cNvSpPr txBox="1"/>
              <p:nvPr/>
            </p:nvSpPr>
            <p:spPr>
              <a:xfrm>
                <a:off x="3677269" y="3241677"/>
                <a:ext cx="83663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𝑚𝑎𝑐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5F1B139-8C67-405D-E4AD-1D25371CE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269" y="3241677"/>
                <a:ext cx="836639" cy="215444"/>
              </a:xfrm>
              <a:prstGeom prst="rect">
                <a:avLst/>
              </a:prstGeom>
              <a:blipFill>
                <a:blip r:embed="rId10"/>
                <a:stretch>
                  <a:fillRect l="-1460" r="-5839" b="-34286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AA8842F-88CF-B2EF-914B-6ABC1AF432D5}"/>
                  </a:ext>
                </a:extLst>
              </p:cNvPr>
              <p:cNvSpPr txBox="1"/>
              <p:nvPr/>
            </p:nvSpPr>
            <p:spPr>
              <a:xfrm>
                <a:off x="5572662" y="3350702"/>
                <a:ext cx="115236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𝑉𝑒𝑟𝑖𝑓𝑦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𝑚𝑎𝑐</m:t>
                      </m:r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AA8842F-88CF-B2EF-914B-6ABC1AF43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662" y="3350702"/>
                <a:ext cx="1152367" cy="215444"/>
              </a:xfrm>
              <a:prstGeom prst="rect">
                <a:avLst/>
              </a:prstGeom>
              <a:blipFill>
                <a:blip r:embed="rId11"/>
                <a:stretch>
                  <a:fillRect l="-4233" r="-529" b="-34286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14B2067-34FD-0955-B860-7E5915EF6D3B}"/>
                  </a:ext>
                </a:extLst>
              </p:cNvPr>
              <p:cNvSpPr txBox="1"/>
              <p:nvPr/>
            </p:nvSpPr>
            <p:spPr>
              <a:xfrm>
                <a:off x="6723525" y="1371114"/>
                <a:ext cx="4354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14B2067-34FD-0955-B860-7E5915EF6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5" y="1371114"/>
                <a:ext cx="435439" cy="369332"/>
              </a:xfrm>
              <a:prstGeom prst="rect">
                <a:avLst/>
              </a:prstGeom>
              <a:blipFill>
                <a:blip r:embed="rId12"/>
                <a:stretch>
                  <a:fillRect l="-23944" r="-21127" b="-36066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8F7FF3E9-A3AF-27AA-3984-8BD2C9A2F651}"/>
              </a:ext>
            </a:extLst>
          </p:cNvPr>
          <p:cNvSpPr txBox="1"/>
          <p:nvPr/>
        </p:nvSpPr>
        <p:spPr>
          <a:xfrm>
            <a:off x="1631391" y="4135231"/>
            <a:ext cx="6270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5"/>
                </a:solidFill>
              </a:rPr>
              <a:t>Post-handshake</a:t>
            </a:r>
            <a:r>
              <a:rPr lang="de-DE" dirty="0"/>
              <a:t> public-key </a:t>
            </a:r>
            <a:r>
              <a:rPr lang="de-DE" dirty="0">
                <a:latin typeface="+mj-lt"/>
              </a:rPr>
              <a:t>authentication </a:t>
            </a:r>
            <a:r>
              <a:rPr lang="en-GB" dirty="0">
                <a:effectLst/>
                <a:latin typeface="+mj-lt"/>
              </a:rPr>
              <a:t>using SIGMA (Sign-and-Mac)</a:t>
            </a:r>
            <a:endParaRPr lang="en-CH" dirty="0">
              <a:latin typeface="+mj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D5E2827-73EE-4025-13CA-99BD38BDC718}"/>
              </a:ext>
            </a:extLst>
          </p:cNvPr>
          <p:cNvSpPr txBox="1"/>
          <p:nvPr/>
        </p:nvSpPr>
        <p:spPr>
          <a:xfrm>
            <a:off x="2537800" y="4443008"/>
            <a:ext cx="46257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RFC here: </a:t>
            </a:r>
            <a:r>
              <a:rPr lang="en-CH" sz="1200" dirty="0"/>
              <a:t>https://datatracker.ietf.org/doc/rfc9261/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17024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D4346-188D-393B-763E-F041FC27C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From passwords to public keys: OPAQUE (registration)</a:t>
            </a:r>
            <a:endParaRPr lang="en-CH" dirty="0"/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E953BF8D-6D79-2084-4BE8-58128C7FA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133" y="1439029"/>
            <a:ext cx="672147" cy="897689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5EADD81-2CC6-39CA-DEBC-840C37F0A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708" y="1648429"/>
            <a:ext cx="510028" cy="5100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C5689E-B988-DE3D-227D-A3297ABB65A7}"/>
              </a:ext>
            </a:extLst>
          </p:cNvPr>
          <p:cNvSpPr/>
          <p:nvPr/>
        </p:nvSpPr>
        <p:spPr>
          <a:xfrm>
            <a:off x="5557193" y="4165936"/>
            <a:ext cx="1652162" cy="846797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9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851B01-15E2-311F-23A8-CC4C21516135}"/>
              </a:ext>
            </a:extLst>
          </p:cNvPr>
          <p:cNvSpPr txBox="1"/>
          <p:nvPr/>
        </p:nvSpPr>
        <p:spPr>
          <a:xfrm>
            <a:off x="5480354" y="3923465"/>
            <a:ext cx="16904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Courier New" panose="02070309020205020404" pitchFamily="49" charset="0"/>
                <a:cs typeface="Courier New" panose="02070309020205020404" pitchFamily="49" charset="0"/>
              </a:rPr>
              <a:t>Bob‘s pw file at Meta: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C1964D-E988-8C03-8F79-49752540D7F2}"/>
                  </a:ext>
                </a:extLst>
              </p:cNvPr>
              <p:cNvSpPr txBox="1"/>
              <p:nvPr/>
            </p:nvSpPr>
            <p:spPr>
              <a:xfrm>
                <a:off x="976009" y="2600340"/>
                <a:ext cx="152381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</m:d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𝐾𝑒𝑦𝐺𝑒𝑛</m:t>
                      </m:r>
                      <m:d>
                        <m:d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de-DE" sz="1200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C1964D-E988-8C03-8F79-49752540D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009" y="2600340"/>
                <a:ext cx="1523814" cy="184666"/>
              </a:xfrm>
              <a:prstGeom prst="rect">
                <a:avLst/>
              </a:prstGeom>
              <a:blipFill>
                <a:blip r:embed="rId5"/>
                <a:stretch>
                  <a:fillRect t="-3333" b="-3666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FCBB53-A5BF-6F37-4615-88DE63BD9BA5}"/>
                  </a:ext>
                </a:extLst>
              </p:cNvPr>
              <p:cNvSpPr txBox="1"/>
              <p:nvPr/>
            </p:nvSpPr>
            <p:spPr>
              <a:xfrm>
                <a:off x="5293155" y="2622179"/>
                <a:ext cx="159498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′,</m:t>
                          </m:r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𝐾𝑒𝑦𝐺𝑒𝑛</m:t>
                      </m:r>
                      <m:d>
                        <m:d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de-DE" sz="12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FCBB53-A5BF-6F37-4615-88DE63BD9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155" y="2622179"/>
                <a:ext cx="1594988" cy="184666"/>
              </a:xfrm>
              <a:prstGeom prst="rect">
                <a:avLst/>
              </a:prstGeom>
              <a:blipFill>
                <a:blip r:embed="rId6"/>
                <a:stretch>
                  <a:fillRect b="-3666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4F1CD95-8773-820D-D9BC-35A69012FC96}"/>
                  </a:ext>
                </a:extLst>
              </p:cNvPr>
              <p:cNvSpPr txBox="1"/>
              <p:nvPr/>
            </p:nvSpPr>
            <p:spPr>
              <a:xfrm>
                <a:off x="5615201" y="4223785"/>
                <a:ext cx="1488356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00" b="0" i="1" smtClean="0">
                          <a:latin typeface="Cambria Math" panose="02040503050406030204" pitchFamily="18" charset="0"/>
                        </a:rPr>
                        <m:t>𝑒𝑛𝑣</m:t>
                      </m:r>
                      <m:r>
                        <a:rPr lang="de-DE" sz="1000" b="0" i="1" smtClean="0">
                          <a:latin typeface="Cambria Math" panose="02040503050406030204" pitchFamily="18" charset="0"/>
                        </a:rPr>
                        <m:t>   "</m:t>
                      </m:r>
                      <m:r>
                        <a:rPr lang="de-DE" sz="1000" b="0" i="1" smtClean="0">
                          <a:latin typeface="Cambria Math" panose="02040503050406030204" pitchFamily="18" charset="0"/>
                        </a:rPr>
                        <m:t>𝑂𝑃𝐴𝑄𝑈𝐸</m:t>
                      </m:r>
                      <m:r>
                        <a:rPr lang="de-DE" sz="1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000" b="0" i="1" smtClean="0">
                          <a:latin typeface="Cambria Math" panose="02040503050406030204" pitchFamily="18" charset="0"/>
                        </a:rPr>
                        <m:t>𝑒𝑛𝑣𝑒𝑙𝑜𝑝𝑒</m:t>
                      </m:r>
                      <m:r>
                        <a:rPr lang="de-DE" sz="1000" b="0" i="1" smtClean="0"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de-DE" sz="1000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4F1CD95-8773-820D-D9BC-35A69012F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201" y="4223785"/>
                <a:ext cx="1488356" cy="153888"/>
              </a:xfrm>
              <a:prstGeom prst="rect">
                <a:avLst/>
              </a:prstGeom>
              <a:blipFill>
                <a:blip r:embed="rId7"/>
                <a:stretch>
                  <a:fillRect l="-410" r="-2049" b="-3600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0319059-BDEF-CA41-BED3-3AA82D135653}"/>
                  </a:ext>
                </a:extLst>
              </p:cNvPr>
              <p:cNvSpPr txBox="1"/>
              <p:nvPr/>
            </p:nvSpPr>
            <p:spPr>
              <a:xfrm>
                <a:off x="5622885" y="4405002"/>
                <a:ext cx="950132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de-DE" sz="1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de-DE" sz="1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de-DE" sz="1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de-DE" sz="10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p>
                        <m:sSupPr>
                          <m:ctrlPr>
                            <a:rPr lang="de-DE" sz="1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de-DE" sz="1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de-DE" sz="1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0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de-DE" sz="1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000" b="0" i="1" smtClean="0">
                          <a:latin typeface="Cambria Math" panose="02040503050406030204" pitchFamily="18" charset="0"/>
                        </a:rPr>
                        <m:t>𝑀𝑒𝑡𝑎</m:t>
                      </m:r>
                    </m:oMath>
                  </m:oMathPara>
                </a14:m>
                <a:endParaRPr lang="de-DE" sz="1000" b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0319059-BDEF-CA41-BED3-3AA82D135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885" y="4405002"/>
                <a:ext cx="950132" cy="153888"/>
              </a:xfrm>
              <a:prstGeom prst="rect">
                <a:avLst/>
              </a:prstGeom>
              <a:blipFill>
                <a:blip r:embed="rId8"/>
                <a:stretch>
                  <a:fillRect l="-1923" t="-4000" r="-2564" b="-3600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B40B143-8BDB-5160-5E83-14977270E079}"/>
                  </a:ext>
                </a:extLst>
              </p:cNvPr>
              <p:cNvSpPr txBox="1"/>
              <p:nvPr/>
            </p:nvSpPr>
            <p:spPr>
              <a:xfrm>
                <a:off x="5630568" y="4584555"/>
                <a:ext cx="637162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00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de-DE" sz="1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de-DE" sz="10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de-DE" sz="1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000" b="0" i="1" smtClean="0">
                          <a:latin typeface="Cambria Math" panose="02040503050406030204" pitchFamily="18" charset="0"/>
                        </a:rPr>
                        <m:t>𝐵𝑜𝑏</m:t>
                      </m:r>
                    </m:oMath>
                  </m:oMathPara>
                </a14:m>
                <a:endParaRPr lang="de-DE" sz="1000" b="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B40B143-8BDB-5160-5E83-14977270E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568" y="4584555"/>
                <a:ext cx="637162" cy="153888"/>
              </a:xfrm>
              <a:prstGeom prst="rect">
                <a:avLst/>
              </a:prstGeom>
              <a:blipFill>
                <a:blip r:embed="rId9"/>
                <a:stretch>
                  <a:fillRect l="-6731" r="-4808" b="-3600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2F61B61-7182-4243-1857-E6C8C3E9DFD2}"/>
              </a:ext>
            </a:extLst>
          </p:cNvPr>
          <p:cNvCxnSpPr>
            <a:cxnSpLocks/>
          </p:cNvCxnSpPr>
          <p:nvPr/>
        </p:nvCxnSpPr>
        <p:spPr>
          <a:xfrm>
            <a:off x="2157058" y="3073613"/>
            <a:ext cx="13545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B808788-3D5C-468E-DF90-F2AAB4113033}"/>
                  </a:ext>
                </a:extLst>
              </p:cNvPr>
              <p:cNvSpPr txBox="1"/>
              <p:nvPr/>
            </p:nvSpPr>
            <p:spPr>
              <a:xfrm>
                <a:off x="5622885" y="4765132"/>
                <a:ext cx="727635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de-DE" sz="10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de-DE" sz="1000" b="0" i="1" smtClean="0">
                          <a:latin typeface="Cambria Math" panose="02040503050406030204" pitchFamily="18" charset="0"/>
                        </a:rPr>
                        <m:t>𝑃𝑅𝐹</m:t>
                      </m:r>
                      <m:r>
                        <a:rPr lang="de-DE" sz="1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000" b="0" i="1" smtClean="0">
                          <a:latin typeface="Cambria Math" panose="02040503050406030204" pitchFamily="18" charset="0"/>
                        </a:rPr>
                        <m:t>𝑘𝑒𝑦</m:t>
                      </m:r>
                      <m:r>
                        <a:rPr lang="de-DE" sz="1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sz="1000" b="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B808788-3D5C-468E-DF90-F2AAB4113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885" y="4765132"/>
                <a:ext cx="727635" cy="153888"/>
              </a:xfrm>
              <a:prstGeom prst="rect">
                <a:avLst/>
              </a:prstGeom>
              <a:blipFill>
                <a:blip r:embed="rId10"/>
                <a:stretch>
                  <a:fillRect l="-3333" t="-4000" r="-1667" b="-3600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ACA4198-5FEC-BE4B-5D9B-308E3EA59427}"/>
                  </a:ext>
                </a:extLst>
              </p:cNvPr>
              <p:cNvSpPr txBox="1"/>
              <p:nvPr/>
            </p:nvSpPr>
            <p:spPr>
              <a:xfrm>
                <a:off x="5259700" y="2397794"/>
                <a:ext cx="859659" cy="3780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sup>
                      </m:sSup>
                    </m:oMath>
                  </m:oMathPara>
                </a14:m>
                <a:endParaRPr lang="de-DE" sz="1200" b="0" dirty="0"/>
              </a:p>
              <a:p>
                <a:endParaRPr lang="de-DE" sz="1200" b="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ACA4198-5FEC-BE4B-5D9B-308E3EA59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700" y="2397794"/>
                <a:ext cx="859659" cy="3780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2272CF5-4E32-207E-B907-44C0532B779A}"/>
                  </a:ext>
                </a:extLst>
              </p:cNvPr>
              <p:cNvSpPr txBox="1"/>
              <p:nvPr/>
            </p:nvSpPr>
            <p:spPr>
              <a:xfrm>
                <a:off x="2700912" y="2850591"/>
                <a:ext cx="24814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𝑝𝑤</m:t>
                      </m:r>
                    </m:oMath>
                  </m:oMathPara>
                </a14:m>
                <a:endParaRPr lang="en-CH" sz="1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2272CF5-4E32-207E-B907-44C0532B7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912" y="2850591"/>
                <a:ext cx="248145" cy="184666"/>
              </a:xfrm>
              <a:prstGeom prst="rect">
                <a:avLst/>
              </a:prstGeom>
              <a:blipFill>
                <a:blip r:embed="rId12"/>
                <a:stretch>
                  <a:fillRect l="-12195" r="-9756" b="-2666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162354C-EBF5-2388-6AE7-10ACC7435D99}"/>
              </a:ext>
            </a:extLst>
          </p:cNvPr>
          <p:cNvCxnSpPr>
            <a:cxnSpLocks/>
          </p:cNvCxnSpPr>
          <p:nvPr/>
        </p:nvCxnSpPr>
        <p:spPr>
          <a:xfrm flipH="1">
            <a:off x="2074688" y="3475396"/>
            <a:ext cx="14248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3871C37-2AF2-C243-8DDE-66E6E7060F56}"/>
                  </a:ext>
                </a:extLst>
              </p:cNvPr>
              <p:cNvSpPr txBox="1"/>
              <p:nvPr/>
            </p:nvSpPr>
            <p:spPr>
              <a:xfrm>
                <a:off x="2380462" y="3260015"/>
                <a:ext cx="1039515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𝑟𝑤</m:t>
                      </m:r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𝑃𝑅</m:t>
                      </m:r>
                      <m:sSub>
                        <m:sSubPr>
                          <m:ctrlPr>
                            <a:rPr lang="de-DE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1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de-DE" sz="11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𝑝𝑤</m:t>
                      </m:r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11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3871C37-2AF2-C243-8DDE-66E6E7060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462" y="3260015"/>
                <a:ext cx="1039515" cy="169277"/>
              </a:xfrm>
              <a:prstGeom prst="rect">
                <a:avLst/>
              </a:prstGeom>
              <a:blipFill>
                <a:blip r:embed="rId14"/>
                <a:stretch>
                  <a:fillRect l="-1170" r="-4094" b="-35714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7F2251D-6688-D27D-45DD-705041697982}"/>
                  </a:ext>
                </a:extLst>
              </p:cNvPr>
              <p:cNvSpPr txBox="1"/>
              <p:nvPr/>
            </p:nvSpPr>
            <p:spPr>
              <a:xfrm>
                <a:off x="2468135" y="1796949"/>
                <a:ext cx="24814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𝑝𝑤</m:t>
                      </m:r>
                    </m:oMath>
                  </m:oMathPara>
                </a14:m>
                <a:endParaRPr lang="en-CH" sz="1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7F2251D-6688-D27D-45DD-705041697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135" y="1796949"/>
                <a:ext cx="248145" cy="184666"/>
              </a:xfrm>
              <a:prstGeom prst="rect">
                <a:avLst/>
              </a:prstGeom>
              <a:blipFill>
                <a:blip r:embed="rId12"/>
                <a:stretch>
                  <a:fillRect l="-12195" r="-9756" b="-2666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97F45C3-FF12-7608-F417-1BB274700717}"/>
              </a:ext>
            </a:extLst>
          </p:cNvPr>
          <p:cNvCxnSpPr>
            <a:cxnSpLocks/>
          </p:cNvCxnSpPr>
          <p:nvPr/>
        </p:nvCxnSpPr>
        <p:spPr>
          <a:xfrm>
            <a:off x="3012141" y="4324828"/>
            <a:ext cx="22187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CD53549-EE00-ACD3-043C-B2B3BBFB3C0B}"/>
                  </a:ext>
                </a:extLst>
              </p:cNvPr>
              <p:cNvSpPr txBox="1"/>
              <p:nvPr/>
            </p:nvSpPr>
            <p:spPr>
              <a:xfrm>
                <a:off x="1261792" y="3773736"/>
                <a:ext cx="1238031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00" b="0" i="1" smtClean="0">
                          <a:latin typeface="Cambria Math" panose="02040503050406030204" pitchFamily="18" charset="0"/>
                        </a:rPr>
                        <m:t>𝑒𝑛𝑣</m:t>
                      </m:r>
                      <m:r>
                        <a:rPr lang="de-DE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000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de-DE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sz="1000" b="0" i="1" smtClean="0">
                              <a:latin typeface="Cambria Math" panose="02040503050406030204" pitchFamily="18" charset="0"/>
                            </a:rPr>
                            <m:t>𝑟𝑤</m:t>
                          </m:r>
                        </m:sub>
                      </m:sSub>
                      <m:d>
                        <m:dPr>
                          <m:ctrlPr>
                            <a:rPr lang="de-DE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000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de-DE" sz="1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sSup>
                            <m:sSup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de-DE" sz="1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000" b="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CD53549-EE00-ACD3-043C-B2B3BBFB3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792" y="3773736"/>
                <a:ext cx="1238031" cy="153888"/>
              </a:xfrm>
              <a:prstGeom prst="rect">
                <a:avLst/>
              </a:prstGeom>
              <a:blipFill>
                <a:blip r:embed="rId15"/>
                <a:stretch>
                  <a:fillRect l="-985" b="-2800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4EC2A69-ACE0-10FC-980A-78B4DA5F2743}"/>
                  </a:ext>
                </a:extLst>
              </p:cNvPr>
              <p:cNvSpPr txBox="1"/>
              <p:nvPr/>
            </p:nvSpPr>
            <p:spPr>
              <a:xfrm>
                <a:off x="1702355" y="4084286"/>
                <a:ext cx="457200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"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𝐵𝑜𝑏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", 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𝑒𝑛𝑣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en-CH" sz="12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4EC2A69-ACE0-10FC-980A-78B4DA5F2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355" y="4084286"/>
                <a:ext cx="4572000" cy="276999"/>
              </a:xfrm>
              <a:prstGeom prst="rect">
                <a:avLst/>
              </a:prstGeom>
              <a:blipFill>
                <a:blip r:embed="rId1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754D141-0463-7E30-5C1C-1C4C71AA9A46}"/>
                  </a:ext>
                </a:extLst>
              </p:cNvPr>
              <p:cNvSpPr txBox="1"/>
              <p:nvPr/>
            </p:nvSpPr>
            <p:spPr>
              <a:xfrm>
                <a:off x="1753597" y="3583911"/>
                <a:ext cx="457200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CH" sz="12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754D141-0463-7E30-5C1C-1C4C71AA9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597" y="3583911"/>
                <a:ext cx="4572000" cy="276999"/>
              </a:xfrm>
              <a:prstGeom prst="rect">
                <a:avLst/>
              </a:prstGeom>
              <a:blipFill>
                <a:blip r:embed="rId17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CA72FF2-0297-DD5A-A7A4-BE8BD7147E5F}"/>
              </a:ext>
            </a:extLst>
          </p:cNvPr>
          <p:cNvCxnSpPr>
            <a:cxnSpLocks/>
          </p:cNvCxnSpPr>
          <p:nvPr/>
        </p:nvCxnSpPr>
        <p:spPr>
          <a:xfrm flipH="1">
            <a:off x="3012141" y="3842493"/>
            <a:ext cx="22187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DDFCD2A-C0D2-9AD2-CCD3-EFC910163613}"/>
              </a:ext>
            </a:extLst>
          </p:cNvPr>
          <p:cNvSpPr/>
          <p:nvPr/>
        </p:nvSpPr>
        <p:spPr>
          <a:xfrm>
            <a:off x="3596920" y="3008425"/>
            <a:ext cx="1238249" cy="5378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Oblivious PRF</a:t>
            </a:r>
            <a:endParaRPr lang="en-CH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68EE701-2365-0681-F20C-EE4E5D6BD602}"/>
              </a:ext>
            </a:extLst>
          </p:cNvPr>
          <p:cNvCxnSpPr>
            <a:cxnSpLocks/>
          </p:cNvCxnSpPr>
          <p:nvPr/>
        </p:nvCxnSpPr>
        <p:spPr>
          <a:xfrm flipH="1" flipV="1">
            <a:off x="4881150" y="3075835"/>
            <a:ext cx="944255" cy="5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421015-C916-DD85-D2A3-B1FC2198C067}"/>
                  </a:ext>
                </a:extLst>
              </p:cNvPr>
              <p:cNvSpPr txBox="1"/>
              <p:nvPr/>
            </p:nvSpPr>
            <p:spPr>
              <a:xfrm>
                <a:off x="5241618" y="2880572"/>
                <a:ext cx="15536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CH" sz="1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421015-C916-DD85-D2A3-B1FC2198C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618" y="2880572"/>
                <a:ext cx="155364" cy="184666"/>
              </a:xfrm>
              <a:prstGeom prst="rect">
                <a:avLst/>
              </a:prstGeom>
              <a:blipFill>
                <a:blip r:embed="rId18"/>
                <a:stretch>
                  <a:fillRect l="-20000" r="-20000" b="-1000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076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/>
      <p:bldP spid="13" grpId="0"/>
      <p:bldP spid="14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D4346-188D-393B-763E-F041FC27C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From passwords to public keys: OPAQUE (retrieval)</a:t>
            </a:r>
            <a:endParaRPr lang="en-CH" dirty="0"/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E953BF8D-6D79-2084-4BE8-58128C7FA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133" y="1439029"/>
            <a:ext cx="672147" cy="897689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5EADD81-2CC6-39CA-DEBC-840C37F0A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708" y="1648429"/>
            <a:ext cx="510028" cy="5100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C5689E-B988-DE3D-227D-A3297ABB65A7}"/>
              </a:ext>
            </a:extLst>
          </p:cNvPr>
          <p:cNvSpPr/>
          <p:nvPr/>
        </p:nvSpPr>
        <p:spPr>
          <a:xfrm>
            <a:off x="6402436" y="1594619"/>
            <a:ext cx="1652162" cy="846797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9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851B01-15E2-311F-23A8-CC4C21516135}"/>
              </a:ext>
            </a:extLst>
          </p:cNvPr>
          <p:cNvSpPr txBox="1"/>
          <p:nvPr/>
        </p:nvSpPr>
        <p:spPr>
          <a:xfrm>
            <a:off x="6325597" y="1352148"/>
            <a:ext cx="16904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Courier New" panose="02070309020205020404" pitchFamily="49" charset="0"/>
                <a:cs typeface="Courier New" panose="02070309020205020404" pitchFamily="49" charset="0"/>
              </a:rPr>
              <a:t>Bob‘s pw file at Meta: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4F1CD95-8773-820D-D9BC-35A69012FC96}"/>
                  </a:ext>
                </a:extLst>
              </p:cNvPr>
              <p:cNvSpPr txBox="1"/>
              <p:nvPr/>
            </p:nvSpPr>
            <p:spPr>
              <a:xfrm>
                <a:off x="6460444" y="1652468"/>
                <a:ext cx="1488356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00" b="0" i="1" smtClean="0">
                          <a:latin typeface="Cambria Math" panose="02040503050406030204" pitchFamily="18" charset="0"/>
                        </a:rPr>
                        <m:t>𝑒𝑛𝑣</m:t>
                      </m:r>
                      <m:r>
                        <a:rPr lang="de-DE" sz="1000" b="0" i="1" smtClean="0">
                          <a:latin typeface="Cambria Math" panose="02040503050406030204" pitchFamily="18" charset="0"/>
                        </a:rPr>
                        <m:t>   "</m:t>
                      </m:r>
                      <m:r>
                        <a:rPr lang="de-DE" sz="1000" b="0" i="1" smtClean="0">
                          <a:latin typeface="Cambria Math" panose="02040503050406030204" pitchFamily="18" charset="0"/>
                        </a:rPr>
                        <m:t>𝑂𝑃𝐴𝑄𝑈𝐸</m:t>
                      </m:r>
                      <m:r>
                        <a:rPr lang="de-DE" sz="1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000" b="0" i="1" smtClean="0">
                          <a:latin typeface="Cambria Math" panose="02040503050406030204" pitchFamily="18" charset="0"/>
                        </a:rPr>
                        <m:t>𝑒𝑛𝑣𝑒𝑙𝑜𝑝𝑒</m:t>
                      </m:r>
                      <m:r>
                        <a:rPr lang="de-DE" sz="1000" b="0" i="1" smtClean="0"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de-DE" sz="1000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4F1CD95-8773-820D-D9BC-35A69012F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444" y="1652468"/>
                <a:ext cx="1488356" cy="153888"/>
              </a:xfrm>
              <a:prstGeom prst="rect">
                <a:avLst/>
              </a:prstGeom>
              <a:blipFill>
                <a:blip r:embed="rId5"/>
                <a:stretch>
                  <a:fillRect l="-820" r="-2049" b="-3600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0319059-BDEF-CA41-BED3-3AA82D135653}"/>
                  </a:ext>
                </a:extLst>
              </p:cNvPr>
              <p:cNvSpPr txBox="1"/>
              <p:nvPr/>
            </p:nvSpPr>
            <p:spPr>
              <a:xfrm>
                <a:off x="6468128" y="1833685"/>
                <a:ext cx="950132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de-DE" sz="1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de-DE" sz="1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de-DE" sz="1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de-DE" sz="10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p>
                        <m:sSupPr>
                          <m:ctrlPr>
                            <a:rPr lang="de-DE" sz="1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de-DE" sz="1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de-DE" sz="1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0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de-DE" sz="1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000" b="0" i="1" smtClean="0">
                          <a:latin typeface="Cambria Math" panose="02040503050406030204" pitchFamily="18" charset="0"/>
                        </a:rPr>
                        <m:t>𝑀𝑒𝑡𝑎</m:t>
                      </m:r>
                    </m:oMath>
                  </m:oMathPara>
                </a14:m>
                <a:endParaRPr lang="de-DE" sz="1000" b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0319059-BDEF-CA41-BED3-3AA82D135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128" y="1833685"/>
                <a:ext cx="950132" cy="153888"/>
              </a:xfrm>
              <a:prstGeom prst="rect">
                <a:avLst/>
              </a:prstGeom>
              <a:blipFill>
                <a:blip r:embed="rId6"/>
                <a:stretch>
                  <a:fillRect l="-1923" r="-2564" b="-3600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B40B143-8BDB-5160-5E83-14977270E079}"/>
                  </a:ext>
                </a:extLst>
              </p:cNvPr>
              <p:cNvSpPr txBox="1"/>
              <p:nvPr/>
            </p:nvSpPr>
            <p:spPr>
              <a:xfrm>
                <a:off x="6475811" y="2013238"/>
                <a:ext cx="637162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00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de-DE" sz="1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de-DE" sz="10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de-DE" sz="1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000" b="0" i="1" smtClean="0">
                          <a:latin typeface="Cambria Math" panose="02040503050406030204" pitchFamily="18" charset="0"/>
                        </a:rPr>
                        <m:t>𝐵𝑜𝑏</m:t>
                      </m:r>
                    </m:oMath>
                  </m:oMathPara>
                </a14:m>
                <a:endParaRPr lang="de-DE" sz="1000" b="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B40B143-8BDB-5160-5E83-14977270E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11" y="2013238"/>
                <a:ext cx="637162" cy="153888"/>
              </a:xfrm>
              <a:prstGeom prst="rect">
                <a:avLst/>
              </a:prstGeom>
              <a:blipFill>
                <a:blip r:embed="rId7"/>
                <a:stretch>
                  <a:fillRect l="-6667" r="-3810" b="-3600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B5CD5BB-FE9A-E6F9-DF48-892223B9665A}"/>
              </a:ext>
            </a:extLst>
          </p:cNvPr>
          <p:cNvSpPr/>
          <p:nvPr/>
        </p:nvSpPr>
        <p:spPr>
          <a:xfrm>
            <a:off x="3586163" y="2706995"/>
            <a:ext cx="1238249" cy="5378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Oblivious PRF</a:t>
            </a:r>
            <a:endParaRPr lang="en-CH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2F61B61-7182-4243-1857-E6C8C3E9DFD2}"/>
              </a:ext>
            </a:extLst>
          </p:cNvPr>
          <p:cNvCxnSpPr>
            <a:cxnSpLocks/>
          </p:cNvCxnSpPr>
          <p:nvPr/>
        </p:nvCxnSpPr>
        <p:spPr>
          <a:xfrm>
            <a:off x="2157058" y="2773937"/>
            <a:ext cx="13545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F12E8B7-D7FB-BD51-A48F-BF2D5905561E}"/>
              </a:ext>
            </a:extLst>
          </p:cNvPr>
          <p:cNvCxnSpPr>
            <a:cxnSpLocks/>
          </p:cNvCxnSpPr>
          <p:nvPr/>
        </p:nvCxnSpPr>
        <p:spPr>
          <a:xfrm flipH="1" flipV="1">
            <a:off x="4870393" y="2774405"/>
            <a:ext cx="944255" cy="5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B808788-3D5C-468E-DF90-F2AAB4113033}"/>
                  </a:ext>
                </a:extLst>
              </p:cNvPr>
              <p:cNvSpPr txBox="1"/>
              <p:nvPr/>
            </p:nvSpPr>
            <p:spPr>
              <a:xfrm>
                <a:off x="6468128" y="2193815"/>
                <a:ext cx="727635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de-DE" sz="10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de-DE" sz="1000" b="0" i="1" smtClean="0">
                          <a:latin typeface="Cambria Math" panose="02040503050406030204" pitchFamily="18" charset="0"/>
                        </a:rPr>
                        <m:t>𝑃𝑅𝐹</m:t>
                      </m:r>
                      <m:r>
                        <a:rPr lang="de-DE" sz="1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000" b="0" i="1" smtClean="0">
                          <a:latin typeface="Cambria Math" panose="02040503050406030204" pitchFamily="18" charset="0"/>
                        </a:rPr>
                        <m:t>𝑘𝑒𝑦</m:t>
                      </m:r>
                      <m:r>
                        <a:rPr lang="de-DE" sz="1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sz="1000" b="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B808788-3D5C-468E-DF90-F2AAB4113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128" y="2193815"/>
                <a:ext cx="727635" cy="153888"/>
              </a:xfrm>
              <a:prstGeom prst="rect">
                <a:avLst/>
              </a:prstGeom>
              <a:blipFill>
                <a:blip r:embed="rId8"/>
                <a:stretch>
                  <a:fillRect l="-3361" r="-2521" b="-3600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2272CF5-4E32-207E-B907-44C0532B779A}"/>
                  </a:ext>
                </a:extLst>
              </p:cNvPr>
              <p:cNvSpPr txBox="1"/>
              <p:nvPr/>
            </p:nvSpPr>
            <p:spPr>
              <a:xfrm>
                <a:off x="2700912" y="2550915"/>
                <a:ext cx="24814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𝑝𝑤</m:t>
                      </m:r>
                    </m:oMath>
                  </m:oMathPara>
                </a14:m>
                <a:endParaRPr lang="en-CH" sz="1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2272CF5-4E32-207E-B907-44C0532B7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912" y="2550915"/>
                <a:ext cx="248145" cy="184666"/>
              </a:xfrm>
              <a:prstGeom prst="rect">
                <a:avLst/>
              </a:prstGeom>
              <a:blipFill>
                <a:blip r:embed="rId9"/>
                <a:stretch>
                  <a:fillRect l="-12195" r="-9756" b="-22581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CF0F0C1-2BFF-E359-420E-B409CD273BB2}"/>
                  </a:ext>
                </a:extLst>
              </p:cNvPr>
              <p:cNvSpPr txBox="1"/>
              <p:nvPr/>
            </p:nvSpPr>
            <p:spPr>
              <a:xfrm>
                <a:off x="5230861" y="2579142"/>
                <a:ext cx="15536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CH" sz="1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CF0F0C1-2BFF-E359-420E-B409CD273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861" y="2579142"/>
                <a:ext cx="155364" cy="184666"/>
              </a:xfrm>
              <a:prstGeom prst="rect">
                <a:avLst/>
              </a:prstGeom>
              <a:blipFill>
                <a:blip r:embed="rId10"/>
                <a:stretch>
                  <a:fillRect l="-19231" r="-15385" b="-1000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162354C-EBF5-2388-6AE7-10ACC7435D99}"/>
              </a:ext>
            </a:extLst>
          </p:cNvPr>
          <p:cNvCxnSpPr>
            <a:cxnSpLocks/>
          </p:cNvCxnSpPr>
          <p:nvPr/>
        </p:nvCxnSpPr>
        <p:spPr>
          <a:xfrm flipH="1">
            <a:off x="2074688" y="3175720"/>
            <a:ext cx="14248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3871C37-2AF2-C243-8DDE-66E6E7060F56}"/>
                  </a:ext>
                </a:extLst>
              </p:cNvPr>
              <p:cNvSpPr txBox="1"/>
              <p:nvPr/>
            </p:nvSpPr>
            <p:spPr>
              <a:xfrm>
                <a:off x="2380462" y="2960339"/>
                <a:ext cx="1039515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𝑟𝑤</m:t>
                      </m:r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𝑃𝑅</m:t>
                      </m:r>
                      <m:sSub>
                        <m:sSubPr>
                          <m:ctrlPr>
                            <a:rPr lang="de-DE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1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de-DE" sz="11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𝑝𝑤</m:t>
                      </m:r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11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3871C37-2AF2-C243-8DDE-66E6E7060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462" y="2960339"/>
                <a:ext cx="1039515" cy="169277"/>
              </a:xfrm>
              <a:prstGeom prst="rect">
                <a:avLst/>
              </a:prstGeom>
              <a:blipFill>
                <a:blip r:embed="rId11"/>
                <a:stretch>
                  <a:fillRect l="-1170" r="-4094" b="-40741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7F2251D-6688-D27D-45DD-705041697982}"/>
                  </a:ext>
                </a:extLst>
              </p:cNvPr>
              <p:cNvSpPr txBox="1"/>
              <p:nvPr/>
            </p:nvSpPr>
            <p:spPr>
              <a:xfrm>
                <a:off x="2468135" y="1796949"/>
                <a:ext cx="24814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𝑝𝑤</m:t>
                      </m:r>
                    </m:oMath>
                  </m:oMathPara>
                </a14:m>
                <a:endParaRPr lang="en-CH" sz="1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7F2251D-6688-D27D-45DD-705041697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135" y="1796949"/>
                <a:ext cx="248145" cy="184666"/>
              </a:xfrm>
              <a:prstGeom prst="rect">
                <a:avLst/>
              </a:prstGeom>
              <a:blipFill>
                <a:blip r:embed="rId9"/>
                <a:stretch>
                  <a:fillRect l="-12195" r="-9756" b="-2666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CD53549-EE00-ACD3-043C-B2B3BBFB3C0B}"/>
                  </a:ext>
                </a:extLst>
              </p:cNvPr>
              <p:cNvSpPr txBox="1"/>
              <p:nvPr/>
            </p:nvSpPr>
            <p:spPr>
              <a:xfrm>
                <a:off x="1261792" y="3474060"/>
                <a:ext cx="1354730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000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de-DE" sz="1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sSup>
                            <m:sSup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de-DE" sz="1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de-DE" sz="10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de-DE" sz="1000" b="0" i="1" smtClean="0">
                          <a:latin typeface="Cambria Math" panose="02040503050406030204" pitchFamily="18" charset="0"/>
                        </a:rPr>
                        <m:t>𝐷𝑒</m:t>
                      </m:r>
                      <m:sSub>
                        <m:sSubPr>
                          <m:ctrlPr>
                            <a:rPr lang="de-DE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sz="1000" b="0" i="1" smtClean="0">
                              <a:latin typeface="Cambria Math" panose="02040503050406030204" pitchFamily="18" charset="0"/>
                            </a:rPr>
                            <m:t>𝑟𝑤</m:t>
                          </m:r>
                        </m:sub>
                      </m:sSub>
                      <m:d>
                        <m:dPr>
                          <m:ctrlPr>
                            <a:rPr lang="de-DE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000" b="0" i="1" smtClean="0">
                              <a:latin typeface="Cambria Math" panose="02040503050406030204" pitchFamily="18" charset="0"/>
                            </a:rPr>
                            <m:t>𝑒𝑛𝑣</m:t>
                          </m:r>
                        </m:e>
                      </m:d>
                    </m:oMath>
                  </m:oMathPara>
                </a14:m>
                <a:endParaRPr lang="de-DE" sz="1000" b="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CD53549-EE00-ACD3-043C-B2B3BBFB3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792" y="3474060"/>
                <a:ext cx="1354730" cy="153888"/>
              </a:xfrm>
              <a:prstGeom prst="rect">
                <a:avLst/>
              </a:prstGeom>
              <a:blipFill>
                <a:blip r:embed="rId12"/>
                <a:stretch>
                  <a:fillRect b="-2400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754D141-0463-7E30-5C1C-1C4C71AA9A46}"/>
                  </a:ext>
                </a:extLst>
              </p:cNvPr>
              <p:cNvSpPr txBox="1"/>
              <p:nvPr/>
            </p:nvSpPr>
            <p:spPr>
              <a:xfrm>
                <a:off x="1753597" y="3284235"/>
                <a:ext cx="457200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𝑒𝑛𝑣</m:t>
                      </m:r>
                    </m:oMath>
                  </m:oMathPara>
                </a14:m>
                <a:endParaRPr lang="en-CH" sz="12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754D141-0463-7E30-5C1C-1C4C71AA9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597" y="3284235"/>
                <a:ext cx="4572000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CA72FF2-0297-DD5A-A7A4-BE8BD7147E5F}"/>
              </a:ext>
            </a:extLst>
          </p:cNvPr>
          <p:cNvCxnSpPr>
            <a:cxnSpLocks/>
          </p:cNvCxnSpPr>
          <p:nvPr/>
        </p:nvCxnSpPr>
        <p:spPr>
          <a:xfrm flipH="1">
            <a:off x="3012141" y="3542817"/>
            <a:ext cx="22187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E0F221E-6F2C-59F3-41F3-4861373CC207}"/>
              </a:ext>
            </a:extLst>
          </p:cNvPr>
          <p:cNvCxnSpPr>
            <a:cxnSpLocks/>
          </p:cNvCxnSpPr>
          <p:nvPr/>
        </p:nvCxnSpPr>
        <p:spPr>
          <a:xfrm>
            <a:off x="3012141" y="2272074"/>
            <a:ext cx="22187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8710E76-44F9-6C66-D583-E3F0DEA42480}"/>
                  </a:ext>
                </a:extLst>
              </p:cNvPr>
              <p:cNvSpPr txBox="1"/>
              <p:nvPr/>
            </p:nvSpPr>
            <p:spPr>
              <a:xfrm>
                <a:off x="3625348" y="2048027"/>
                <a:ext cx="8525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𝐻𝑖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𝐵𝑜𝑏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8710E76-44F9-6C66-D583-E3F0DEA42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348" y="2048027"/>
                <a:ext cx="852541" cy="184666"/>
              </a:xfrm>
              <a:prstGeom prst="rect">
                <a:avLst/>
              </a:prstGeom>
              <a:blipFill>
                <a:blip r:embed="rId14"/>
                <a:stretch>
                  <a:fillRect l="-3571" r="-3571" b="-1000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1125F885-06B8-2CDB-5073-9582E8520173}"/>
              </a:ext>
            </a:extLst>
          </p:cNvPr>
          <p:cNvSpPr txBox="1"/>
          <p:nvPr/>
        </p:nvSpPr>
        <p:spPr>
          <a:xfrm>
            <a:off x="1261792" y="4014723"/>
            <a:ext cx="7396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Result: </a:t>
            </a:r>
            <a:r>
              <a:rPr lang="de-DE" sz="1200" dirty="0">
                <a:solidFill>
                  <a:schemeClr val="accent5"/>
                </a:solidFill>
              </a:rPr>
              <a:t>static DH key pairs </a:t>
            </a:r>
            <a:r>
              <a:rPr lang="de-DE" sz="1200" dirty="0"/>
              <a:t>for Bob + Meta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Device-independent: Bob can </a:t>
            </a:r>
            <a:r>
              <a:rPr lang="de-DE" sz="1200" dirty="0">
                <a:solidFill>
                  <a:schemeClr val="tx1"/>
                </a:solidFill>
              </a:rPr>
              <a:t>forget</a:t>
            </a:r>
            <a:r>
              <a:rPr lang="de-DE" sz="1200" dirty="0"/>
              <a:t> his secret key and retrieve it again from the password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Meta </a:t>
            </a:r>
            <a:r>
              <a:rPr lang="de-DE" sz="1200" dirty="0">
                <a:solidFill>
                  <a:schemeClr val="accent5"/>
                </a:solidFill>
              </a:rPr>
              <a:t>never saw the password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</a:rPr>
              <a:t>OPAQUE does not require secure channels, nor a PKI – can run out-of-band</a:t>
            </a:r>
            <a:endParaRPr lang="en-CH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58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FD0E4-AF2D-BD92-9CDF-AAB521439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TLS-OPAQUE: Putting things together</a:t>
            </a:r>
            <a:endParaRPr lang="en-CH" dirty="0"/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CD977705-2C13-C37E-338A-11247272D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36" y="1389786"/>
            <a:ext cx="672147" cy="897689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77D2517E-1A18-387A-D30D-EE4F892538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657" y="1623820"/>
            <a:ext cx="510028" cy="51002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7A3DAD-D2B0-2264-38ED-7E1D84D2197A}"/>
              </a:ext>
            </a:extLst>
          </p:cNvPr>
          <p:cNvCxnSpPr>
            <a:cxnSpLocks/>
          </p:cNvCxnSpPr>
          <p:nvPr/>
        </p:nvCxnSpPr>
        <p:spPr>
          <a:xfrm>
            <a:off x="1613317" y="1914498"/>
            <a:ext cx="1697507" cy="0"/>
          </a:xfrm>
          <a:prstGeom prst="line">
            <a:avLst/>
          </a:prstGeom>
          <a:ln w="292100">
            <a:solidFill>
              <a:schemeClr val="accent3">
                <a:shade val="95000"/>
                <a:satMod val="105000"/>
                <a:alpha val="37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3080AB9-85C1-48D2-AA7D-62AC07AC6950}"/>
              </a:ext>
            </a:extLst>
          </p:cNvPr>
          <p:cNvSpPr txBox="1"/>
          <p:nvPr/>
        </p:nvSpPr>
        <p:spPr>
          <a:xfrm>
            <a:off x="1936382" y="1506474"/>
            <a:ext cx="16597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solidFill>
                  <a:schemeClr val="bg1">
                    <a:lumMod val="65000"/>
                  </a:schemeClr>
                </a:solidFill>
              </a:rPr>
              <a:t>TLS Handshake</a:t>
            </a:r>
            <a:endParaRPr lang="en-CH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936FA7-0A52-1990-0520-BE21E354D9EE}"/>
              </a:ext>
            </a:extLst>
          </p:cNvPr>
          <p:cNvSpPr txBox="1"/>
          <p:nvPr/>
        </p:nvSpPr>
        <p:spPr>
          <a:xfrm>
            <a:off x="2233140" y="2031797"/>
            <a:ext cx="580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+</a:t>
            </a:r>
            <a:endParaRPr lang="en-CH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B474EC-B0DE-E48F-6FC3-D6DE9014EF7D}"/>
              </a:ext>
            </a:extLst>
          </p:cNvPr>
          <p:cNvSpPr txBox="1"/>
          <p:nvPr/>
        </p:nvSpPr>
        <p:spPr>
          <a:xfrm>
            <a:off x="1258226" y="2549245"/>
            <a:ext cx="2992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Exported Authenticators (EA)</a:t>
            </a:r>
            <a:endParaRPr lang="en-CH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348DDF-B9C4-6443-78A3-BC08A0B87F61}"/>
              </a:ext>
            </a:extLst>
          </p:cNvPr>
          <p:cNvSpPr txBox="1"/>
          <p:nvPr/>
        </p:nvSpPr>
        <p:spPr>
          <a:xfrm>
            <a:off x="2233141" y="2842780"/>
            <a:ext cx="580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+</a:t>
            </a:r>
            <a:endParaRPr lang="en-CH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766F6B-F5A3-69FE-9B1A-DD86DD54FF5B}"/>
              </a:ext>
            </a:extLst>
          </p:cNvPr>
          <p:cNvSpPr txBox="1"/>
          <p:nvPr/>
        </p:nvSpPr>
        <p:spPr>
          <a:xfrm>
            <a:off x="977328" y="3346820"/>
            <a:ext cx="299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pw-to-pk conversion through</a:t>
            </a:r>
          </a:p>
          <a:p>
            <a:pPr algn="ctr"/>
            <a:r>
              <a:rPr lang="de-DE" dirty="0"/>
              <a:t>OPAQUE envelopes</a:t>
            </a:r>
            <a:endParaRPr lang="en-CH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42F69C-C825-EF0E-E7AB-154B5DEF6B34}"/>
              </a:ext>
            </a:extLst>
          </p:cNvPr>
          <p:cNvSpPr txBox="1"/>
          <p:nvPr/>
        </p:nvSpPr>
        <p:spPr>
          <a:xfrm>
            <a:off x="2233140" y="3775455"/>
            <a:ext cx="580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=</a:t>
            </a:r>
            <a:endParaRPr lang="en-CH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F1BD69-7186-80C3-8024-9229864E2449}"/>
              </a:ext>
            </a:extLst>
          </p:cNvPr>
          <p:cNvSpPr txBox="1"/>
          <p:nvPr/>
        </p:nvSpPr>
        <p:spPr>
          <a:xfrm>
            <a:off x="1814347" y="4244702"/>
            <a:ext cx="2992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TLS-OPAQUE</a:t>
            </a:r>
            <a:endParaRPr lang="en-CH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7C0E38-3617-4B04-427A-FC2AEF32300B}"/>
              </a:ext>
            </a:extLst>
          </p:cNvPr>
          <p:cNvSpPr txBox="1"/>
          <p:nvPr/>
        </p:nvSpPr>
        <p:spPr>
          <a:xfrm>
            <a:off x="5366944" y="4252385"/>
            <a:ext cx="299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accent5"/>
                </a:solidFill>
              </a:rPr>
              <a:t>Post-Handshake oblivious </a:t>
            </a:r>
          </a:p>
          <a:p>
            <a:pPr algn="ctr"/>
            <a:r>
              <a:rPr lang="de-DE" b="1" dirty="0">
                <a:solidFill>
                  <a:schemeClr val="accent5"/>
                </a:solidFill>
              </a:rPr>
              <a:t>password authentication</a:t>
            </a:r>
            <a:endParaRPr lang="en-CH" b="1" dirty="0">
              <a:solidFill>
                <a:schemeClr val="accent5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C92F423-9D01-6DC8-B471-7D3760F89E8C}"/>
              </a:ext>
            </a:extLst>
          </p:cNvPr>
          <p:cNvSpPr txBox="1"/>
          <p:nvPr/>
        </p:nvSpPr>
        <p:spPr>
          <a:xfrm>
            <a:off x="940786" y="4519633"/>
            <a:ext cx="462578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/>
              <a:t>https://datatracker.ietf.org/doc/html/draft-sullivan-tls-opaque-01</a:t>
            </a:r>
            <a:endParaRPr lang="en-CH" sz="900" dirty="0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0BEE0FD-3E8F-E7C2-A715-8FBF7ADEF811}"/>
              </a:ext>
            </a:extLst>
          </p:cNvPr>
          <p:cNvCxnSpPr/>
          <p:nvPr/>
        </p:nvCxnSpPr>
        <p:spPr>
          <a:xfrm>
            <a:off x="4247301" y="4601556"/>
            <a:ext cx="904807" cy="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E12BDC81-2122-B5B2-F4F1-9E9E1A4F3D06}"/>
              </a:ext>
            </a:extLst>
          </p:cNvPr>
          <p:cNvSpPr txBox="1"/>
          <p:nvPr/>
        </p:nvSpPr>
        <p:spPr>
          <a:xfrm>
            <a:off x="4163401" y="3045690"/>
            <a:ext cx="1100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solidFill>
                  <a:schemeClr val="bg1"/>
                </a:solidFill>
                <a:latin typeface="DK Lemon Yellow Sun" panose="02000000000000000000" pitchFamily="50" charset="0"/>
              </a:rPr>
              <a:t>This work</a:t>
            </a:r>
            <a:endParaRPr lang="en-CH" sz="3600" dirty="0">
              <a:solidFill>
                <a:schemeClr val="bg1"/>
              </a:solidFill>
              <a:latin typeface="DK Lemon Yellow Sun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788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FD0E4-AF2D-BD92-9CDF-AAB521439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TLS-OPAQUE: A modular analysis</a:t>
            </a:r>
            <a:endParaRPr lang="en-CH" dirty="0"/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CD977705-2C13-C37E-338A-11247272D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36" y="1389786"/>
            <a:ext cx="672147" cy="897689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77D2517E-1A18-387A-D30D-EE4F892538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657" y="1623820"/>
            <a:ext cx="510028" cy="51002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7A3DAD-D2B0-2264-38ED-7E1D84D2197A}"/>
              </a:ext>
            </a:extLst>
          </p:cNvPr>
          <p:cNvCxnSpPr>
            <a:cxnSpLocks/>
          </p:cNvCxnSpPr>
          <p:nvPr/>
        </p:nvCxnSpPr>
        <p:spPr>
          <a:xfrm>
            <a:off x="1613317" y="1914498"/>
            <a:ext cx="1697507" cy="0"/>
          </a:xfrm>
          <a:prstGeom prst="line">
            <a:avLst/>
          </a:prstGeom>
          <a:ln w="292100">
            <a:solidFill>
              <a:schemeClr val="accent3">
                <a:shade val="95000"/>
                <a:satMod val="105000"/>
                <a:alpha val="37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3080AB9-85C1-48D2-AA7D-62AC07AC6950}"/>
              </a:ext>
            </a:extLst>
          </p:cNvPr>
          <p:cNvSpPr txBox="1"/>
          <p:nvPr/>
        </p:nvSpPr>
        <p:spPr>
          <a:xfrm>
            <a:off x="1936382" y="1506474"/>
            <a:ext cx="16597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solidFill>
                  <a:schemeClr val="bg1">
                    <a:lumMod val="65000"/>
                  </a:schemeClr>
                </a:solidFill>
              </a:rPr>
              <a:t>TLS Handshake</a:t>
            </a:r>
            <a:endParaRPr lang="en-CH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936FA7-0A52-1990-0520-BE21E354D9EE}"/>
              </a:ext>
            </a:extLst>
          </p:cNvPr>
          <p:cNvSpPr txBox="1"/>
          <p:nvPr/>
        </p:nvSpPr>
        <p:spPr>
          <a:xfrm>
            <a:off x="2233140" y="2031797"/>
            <a:ext cx="580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+</a:t>
            </a:r>
            <a:endParaRPr lang="en-CH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B474EC-B0DE-E48F-6FC3-D6DE9014EF7D}"/>
              </a:ext>
            </a:extLst>
          </p:cNvPr>
          <p:cNvSpPr txBox="1"/>
          <p:nvPr/>
        </p:nvSpPr>
        <p:spPr>
          <a:xfrm>
            <a:off x="1258226" y="2549245"/>
            <a:ext cx="2992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Exported Authenticators (EA)</a:t>
            </a:r>
            <a:endParaRPr lang="en-CH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E5A942-748E-E71B-D5AB-E9B89B4F4354}"/>
              </a:ext>
            </a:extLst>
          </p:cNvPr>
          <p:cNvSpPr txBox="1"/>
          <p:nvPr/>
        </p:nvSpPr>
        <p:spPr>
          <a:xfrm>
            <a:off x="5479442" y="1633091"/>
            <a:ext cx="299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Unauthenticated (secure) channel with unique „binder“</a:t>
            </a:r>
            <a:endParaRPr lang="en-CH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57433A-6804-83D5-AF8B-7DEA1BD0D51F}"/>
              </a:ext>
            </a:extLst>
          </p:cNvPr>
          <p:cNvSpPr txBox="1"/>
          <p:nvPr/>
        </p:nvSpPr>
        <p:spPr>
          <a:xfrm>
            <a:off x="5371139" y="2561892"/>
            <a:ext cx="299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Post-Handshake public-key authentication</a:t>
            </a:r>
            <a:endParaRPr lang="en-CH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F1BD69-7186-80C3-8024-9229864E2449}"/>
              </a:ext>
            </a:extLst>
          </p:cNvPr>
          <p:cNvSpPr txBox="1"/>
          <p:nvPr/>
        </p:nvSpPr>
        <p:spPr>
          <a:xfrm>
            <a:off x="1814347" y="4244702"/>
            <a:ext cx="2992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TLS-OPAQUE</a:t>
            </a:r>
            <a:endParaRPr lang="en-CH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0CF328-1E9B-3EF9-EEA8-56A5C9284541}"/>
              </a:ext>
            </a:extLst>
          </p:cNvPr>
          <p:cNvSpPr txBox="1"/>
          <p:nvPr/>
        </p:nvSpPr>
        <p:spPr>
          <a:xfrm>
            <a:off x="6620456" y="2031797"/>
            <a:ext cx="580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+</a:t>
            </a:r>
            <a:endParaRPr lang="en-CH" sz="3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7C0E38-3617-4B04-427A-FC2AEF32300B}"/>
              </a:ext>
            </a:extLst>
          </p:cNvPr>
          <p:cNvSpPr txBox="1"/>
          <p:nvPr/>
        </p:nvSpPr>
        <p:spPr>
          <a:xfrm>
            <a:off x="5366944" y="4252385"/>
            <a:ext cx="299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accent5"/>
                </a:solidFill>
              </a:rPr>
              <a:t>Post-Handshake oblivious </a:t>
            </a:r>
          </a:p>
          <a:p>
            <a:pPr algn="ctr"/>
            <a:r>
              <a:rPr lang="de-DE" b="1" dirty="0">
                <a:solidFill>
                  <a:schemeClr val="accent5"/>
                </a:solidFill>
              </a:rPr>
              <a:t>password authentication</a:t>
            </a:r>
            <a:endParaRPr lang="en-CH" b="1" dirty="0">
              <a:solidFill>
                <a:schemeClr val="accent5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C92F423-9D01-6DC8-B471-7D3760F89E8C}"/>
              </a:ext>
            </a:extLst>
          </p:cNvPr>
          <p:cNvSpPr txBox="1"/>
          <p:nvPr/>
        </p:nvSpPr>
        <p:spPr>
          <a:xfrm>
            <a:off x="940786" y="4519633"/>
            <a:ext cx="462578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/>
              <a:t>https://datatracker.ietf.org/doc/html/draft-sullivan-tls-opaque-01</a:t>
            </a:r>
            <a:endParaRPr lang="en-CH" sz="900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3039478-0A0E-9E72-EF7F-453D529A2104}"/>
              </a:ext>
            </a:extLst>
          </p:cNvPr>
          <p:cNvSpPr/>
          <p:nvPr/>
        </p:nvSpPr>
        <p:spPr>
          <a:xfrm>
            <a:off x="4087906" y="1206393"/>
            <a:ext cx="1279038" cy="3657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2B0EA9D-56F6-2620-F95A-754A0DA56299}"/>
              </a:ext>
            </a:extLst>
          </p:cNvPr>
          <p:cNvSpPr txBox="1"/>
          <p:nvPr/>
        </p:nvSpPr>
        <p:spPr>
          <a:xfrm>
            <a:off x="4251180" y="1652888"/>
            <a:ext cx="13192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accent5"/>
                </a:solidFill>
              </a:rPr>
              <a:t>abstraction</a:t>
            </a:r>
            <a:endParaRPr lang="en-CH" sz="1100" dirty="0">
              <a:solidFill>
                <a:schemeClr val="accent5"/>
              </a:solidFill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6DE891D-23A9-A90E-D0D8-188B23BF600C}"/>
              </a:ext>
            </a:extLst>
          </p:cNvPr>
          <p:cNvCxnSpPr/>
          <p:nvPr/>
        </p:nvCxnSpPr>
        <p:spPr>
          <a:xfrm>
            <a:off x="4251180" y="1894701"/>
            <a:ext cx="904807" cy="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B14C4F8-BE1C-4D61-4941-0EFDA27B0878}"/>
              </a:ext>
            </a:extLst>
          </p:cNvPr>
          <p:cNvSpPr txBox="1"/>
          <p:nvPr/>
        </p:nvSpPr>
        <p:spPr>
          <a:xfrm>
            <a:off x="4247301" y="2579980"/>
            <a:ext cx="13192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accent5"/>
                </a:solidFill>
              </a:rPr>
              <a:t>abstraction</a:t>
            </a:r>
            <a:endParaRPr lang="en-CH" sz="1100" dirty="0">
              <a:solidFill>
                <a:schemeClr val="accent5"/>
              </a:solidFill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4C60E65-3E45-B7B4-8CF2-AE016A983275}"/>
              </a:ext>
            </a:extLst>
          </p:cNvPr>
          <p:cNvCxnSpPr/>
          <p:nvPr/>
        </p:nvCxnSpPr>
        <p:spPr>
          <a:xfrm>
            <a:off x="4247301" y="2821793"/>
            <a:ext cx="904807" cy="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C0C37965-2834-16A4-A415-804311D055BB}"/>
              </a:ext>
            </a:extLst>
          </p:cNvPr>
          <p:cNvSpPr txBox="1"/>
          <p:nvPr/>
        </p:nvSpPr>
        <p:spPr>
          <a:xfrm>
            <a:off x="4247301" y="4359743"/>
            <a:ext cx="13192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accent5"/>
                </a:solidFill>
              </a:rPr>
              <a:t>abstraction</a:t>
            </a:r>
            <a:endParaRPr lang="en-CH" sz="1100" dirty="0">
              <a:solidFill>
                <a:schemeClr val="accent5"/>
              </a:solidFill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0BEE0FD-3E8F-E7C2-A715-8FBF7ADEF811}"/>
              </a:ext>
            </a:extLst>
          </p:cNvPr>
          <p:cNvCxnSpPr/>
          <p:nvPr/>
        </p:nvCxnSpPr>
        <p:spPr>
          <a:xfrm>
            <a:off x="4247301" y="4601556"/>
            <a:ext cx="904807" cy="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E12BDC81-2122-B5B2-F4F1-9E9E1A4F3D06}"/>
              </a:ext>
            </a:extLst>
          </p:cNvPr>
          <p:cNvSpPr txBox="1"/>
          <p:nvPr/>
        </p:nvSpPr>
        <p:spPr>
          <a:xfrm>
            <a:off x="4163401" y="3045690"/>
            <a:ext cx="1100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solidFill>
                  <a:schemeClr val="bg1"/>
                </a:solidFill>
                <a:latin typeface="DK Lemon Yellow Sun" panose="02000000000000000000" pitchFamily="50" charset="0"/>
              </a:rPr>
              <a:t>This work</a:t>
            </a:r>
            <a:endParaRPr lang="en-CH" sz="3600" dirty="0">
              <a:solidFill>
                <a:schemeClr val="bg1"/>
              </a:solidFill>
              <a:latin typeface="DK Lemon Yellow Sun" panose="02000000000000000000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303F9C-99D6-9C1B-2E87-27EB86BCDD52}"/>
              </a:ext>
            </a:extLst>
          </p:cNvPr>
          <p:cNvSpPr txBox="1"/>
          <p:nvPr/>
        </p:nvSpPr>
        <p:spPr>
          <a:xfrm>
            <a:off x="7234352" y="1161562"/>
            <a:ext cx="2251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C00000"/>
                </a:solidFill>
                <a:latin typeface="Dreaming Outloud Pro" panose="020B0604020202020204" pitchFamily="66" charset="0"/>
                <a:cs typeface="Dreaming Outloud Pro" panose="020B0604020202020204" pitchFamily="66" charset="0"/>
              </a:rPr>
              <a:t>formalize this!</a:t>
            </a:r>
            <a:endParaRPr lang="en-CH" sz="1200" dirty="0">
              <a:solidFill>
                <a:srgbClr val="C00000"/>
              </a:solidFill>
              <a:latin typeface="Dreaming Outloud Pro" panose="020B0604020202020204" pitchFamily="66" charset="0"/>
              <a:cs typeface="Dreaming Outloud Pro" panose="020B0604020202020204" pitchFamily="66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B336129-6CB6-FB2A-A94C-B6450718EC25}"/>
              </a:ext>
            </a:extLst>
          </p:cNvPr>
          <p:cNvGrpSpPr/>
          <p:nvPr/>
        </p:nvGrpSpPr>
        <p:grpSpPr>
          <a:xfrm>
            <a:off x="6897000" y="1326420"/>
            <a:ext cx="348480" cy="340920"/>
            <a:chOff x="6897000" y="1326420"/>
            <a:chExt cx="348480" cy="34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4A0056F-EC77-5404-92E3-4A9F4B3103F7}"/>
                    </a:ext>
                  </a:extLst>
                </p14:cNvPr>
                <p14:cNvContentPartPr/>
                <p14:nvPr/>
              </p14:nvContentPartPr>
              <p14:xfrm>
                <a:off x="6897000" y="1326420"/>
                <a:ext cx="348480" cy="340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4A0056F-EC77-5404-92E3-4A9F4B3103F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892680" y="1322100"/>
                  <a:ext cx="35712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8A210B2-2234-565B-9CB3-7206CCC819EC}"/>
                    </a:ext>
                  </a:extLst>
                </p14:cNvPr>
                <p14:cNvContentPartPr/>
                <p14:nvPr/>
              </p14:nvContentPartPr>
              <p14:xfrm>
                <a:off x="6915000" y="1629180"/>
                <a:ext cx="86040" cy="37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8A210B2-2234-565B-9CB3-7206CCC819E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910680" y="1624860"/>
                  <a:ext cx="94680" cy="464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51886EC-96F5-F654-A91F-0853184A73A9}"/>
              </a:ext>
            </a:extLst>
          </p:cNvPr>
          <p:cNvSpPr txBox="1"/>
          <p:nvPr/>
        </p:nvSpPr>
        <p:spPr>
          <a:xfrm>
            <a:off x="7651287" y="2116733"/>
            <a:ext cx="2251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C00000"/>
                </a:solidFill>
                <a:latin typeface="Dreaming Outloud Pro" panose="020B0604020202020204" pitchFamily="66" charset="0"/>
                <a:cs typeface="Dreaming Outloud Pro" panose="020B0604020202020204" pitchFamily="66" charset="0"/>
              </a:rPr>
              <a:t>formalize this!</a:t>
            </a:r>
            <a:endParaRPr lang="en-CH" sz="1200" dirty="0">
              <a:solidFill>
                <a:srgbClr val="C00000"/>
              </a:solidFill>
              <a:latin typeface="Dreaming Outloud Pro" panose="020B0604020202020204" pitchFamily="66" charset="0"/>
              <a:cs typeface="Dreaming Outloud Pro" panose="020B0604020202020204" pitchFamily="66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D893189-82CF-87AE-DCBB-D79492C146DB}"/>
              </a:ext>
            </a:extLst>
          </p:cNvPr>
          <p:cNvGrpSpPr/>
          <p:nvPr/>
        </p:nvGrpSpPr>
        <p:grpSpPr>
          <a:xfrm>
            <a:off x="7313935" y="2281591"/>
            <a:ext cx="348480" cy="340920"/>
            <a:chOff x="6897000" y="1326420"/>
            <a:chExt cx="348480" cy="34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04DAA12-8124-BD8B-D273-654E85B60C16}"/>
                    </a:ext>
                  </a:extLst>
                </p14:cNvPr>
                <p14:cNvContentPartPr/>
                <p14:nvPr/>
              </p14:nvContentPartPr>
              <p14:xfrm>
                <a:off x="6897000" y="1326420"/>
                <a:ext cx="348480" cy="340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04DAA12-8124-BD8B-D273-654E85B60C1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892680" y="1322100"/>
                  <a:ext cx="35712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34ACD56-FC70-DD1C-2450-DB4D8206A77D}"/>
                    </a:ext>
                  </a:extLst>
                </p14:cNvPr>
                <p14:cNvContentPartPr/>
                <p14:nvPr/>
              </p14:nvContentPartPr>
              <p14:xfrm>
                <a:off x="6915000" y="1629180"/>
                <a:ext cx="86040" cy="37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34ACD56-FC70-DD1C-2450-DB4D8206A77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910680" y="1624860"/>
                  <a:ext cx="94680" cy="464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ACBD153-4F8B-59B6-34E8-3B0C53D971C1}"/>
              </a:ext>
            </a:extLst>
          </p:cNvPr>
          <p:cNvSpPr txBox="1"/>
          <p:nvPr/>
        </p:nvSpPr>
        <p:spPr>
          <a:xfrm>
            <a:off x="7571704" y="3795603"/>
            <a:ext cx="2251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C00000"/>
                </a:solidFill>
                <a:latin typeface="Dreaming Outloud Pro" panose="020B0604020202020204" pitchFamily="66" charset="0"/>
                <a:cs typeface="Dreaming Outloud Pro" panose="020B0604020202020204" pitchFamily="66" charset="0"/>
              </a:rPr>
              <a:t>formalize this!</a:t>
            </a:r>
            <a:endParaRPr lang="en-CH" sz="1200" dirty="0">
              <a:solidFill>
                <a:srgbClr val="C00000"/>
              </a:solidFill>
              <a:latin typeface="Dreaming Outloud Pro" panose="020B0604020202020204" pitchFamily="66" charset="0"/>
              <a:cs typeface="Dreaming Outloud Pro" panose="020B0604020202020204" pitchFamily="66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6EB8374-BEA6-2FAD-B238-3384083C1C25}"/>
              </a:ext>
            </a:extLst>
          </p:cNvPr>
          <p:cNvGrpSpPr/>
          <p:nvPr/>
        </p:nvGrpSpPr>
        <p:grpSpPr>
          <a:xfrm>
            <a:off x="7234352" y="3960461"/>
            <a:ext cx="348480" cy="340920"/>
            <a:chOff x="6897000" y="1326420"/>
            <a:chExt cx="348480" cy="34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2622257-7A3C-FFD9-8354-81915E3DA3A8}"/>
                    </a:ext>
                  </a:extLst>
                </p14:cNvPr>
                <p14:cNvContentPartPr/>
                <p14:nvPr/>
              </p14:nvContentPartPr>
              <p14:xfrm>
                <a:off x="6897000" y="1326420"/>
                <a:ext cx="348480" cy="340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2622257-7A3C-FFD9-8354-81915E3DA3A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892680" y="1322100"/>
                  <a:ext cx="35712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B943E31-EA3D-5B40-E601-EF9E7E8E650C}"/>
                    </a:ext>
                  </a:extLst>
                </p14:cNvPr>
                <p14:cNvContentPartPr/>
                <p14:nvPr/>
              </p14:nvContentPartPr>
              <p14:xfrm>
                <a:off x="6915000" y="1629180"/>
                <a:ext cx="86040" cy="37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B943E31-EA3D-5B40-E601-EF9E7E8E650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910680" y="1624860"/>
                  <a:ext cx="94680" cy="464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5786BC91-AD9F-E76B-E1CE-5A6DE463101B}"/>
              </a:ext>
            </a:extLst>
          </p:cNvPr>
          <p:cNvSpPr txBox="1"/>
          <p:nvPr/>
        </p:nvSpPr>
        <p:spPr>
          <a:xfrm>
            <a:off x="4483891" y="2174704"/>
            <a:ext cx="1115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C00000"/>
                </a:solidFill>
                <a:latin typeface="Dreaming Outloud Pro" panose="020B0604020202020204" pitchFamily="66" charset="0"/>
                <a:cs typeface="Dreaming Outloud Pro" panose="020B0604020202020204" pitchFamily="66" charset="0"/>
              </a:rPr>
              <a:t>prove this!</a:t>
            </a:r>
            <a:endParaRPr lang="en-CH" sz="1200" dirty="0">
              <a:solidFill>
                <a:srgbClr val="C00000"/>
              </a:solidFill>
              <a:latin typeface="Dreaming Outloud Pro" panose="020B0604020202020204" pitchFamily="66" charset="0"/>
              <a:cs typeface="Dreaming Outloud Pro" panose="020B0604020202020204" pitchFamily="66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5808078-CD5F-FEA4-A571-586431A344A1}"/>
              </a:ext>
            </a:extLst>
          </p:cNvPr>
          <p:cNvGrpSpPr/>
          <p:nvPr/>
        </p:nvGrpSpPr>
        <p:grpSpPr>
          <a:xfrm>
            <a:off x="4660110" y="1955550"/>
            <a:ext cx="86760" cy="251280"/>
            <a:chOff x="4660110" y="1955550"/>
            <a:chExt cx="86760" cy="25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538CE72-FB96-A1AD-DD52-A94474526D40}"/>
                    </a:ext>
                  </a:extLst>
                </p14:cNvPr>
                <p14:cNvContentPartPr/>
                <p14:nvPr/>
              </p14:nvContentPartPr>
              <p14:xfrm>
                <a:off x="4660110" y="1957710"/>
                <a:ext cx="86760" cy="249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538CE72-FB96-A1AD-DD52-A94474526D4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655790" y="1953390"/>
                  <a:ext cx="954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70E9D0A-AEAE-D83D-4F92-7CBC5A4C7ECC}"/>
                    </a:ext>
                  </a:extLst>
                </p14:cNvPr>
                <p14:cNvContentPartPr/>
                <p14:nvPr/>
              </p14:nvContentPartPr>
              <p14:xfrm>
                <a:off x="4689270" y="1955550"/>
                <a:ext cx="44640" cy="27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70E9D0A-AEAE-D83D-4F92-7CBC5A4C7EC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684950" y="1951230"/>
                  <a:ext cx="5328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46A7FE6-E304-C989-5080-C4E90560A7EB}"/>
              </a:ext>
            </a:extLst>
          </p:cNvPr>
          <p:cNvGrpSpPr/>
          <p:nvPr/>
        </p:nvGrpSpPr>
        <p:grpSpPr>
          <a:xfrm>
            <a:off x="4662630" y="2438310"/>
            <a:ext cx="119160" cy="190800"/>
            <a:chOff x="4662630" y="2438310"/>
            <a:chExt cx="119160" cy="19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1CF9457-56BB-AC55-7D94-601B00C171E7}"/>
                    </a:ext>
                  </a:extLst>
                </p14:cNvPr>
                <p14:cNvContentPartPr/>
                <p14:nvPr/>
              </p14:nvContentPartPr>
              <p14:xfrm>
                <a:off x="4662630" y="2438310"/>
                <a:ext cx="119160" cy="190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1CF9457-56BB-AC55-7D94-601B00C171E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658310" y="2433990"/>
                  <a:ext cx="1278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09F6411-93A0-EC6C-77BD-92A9A005F498}"/>
                    </a:ext>
                  </a:extLst>
                </p14:cNvPr>
                <p14:cNvContentPartPr/>
                <p14:nvPr/>
              </p14:nvContentPartPr>
              <p14:xfrm>
                <a:off x="4679910" y="2614710"/>
                <a:ext cx="64080" cy="14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09F6411-93A0-EC6C-77BD-92A9A005F49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675590" y="2610390"/>
                  <a:ext cx="72720" cy="2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4C236E5-3D98-C451-19A2-03EF5BD0BBED}"/>
                  </a:ext>
                </a:extLst>
              </p14:cNvPr>
              <p14:cNvContentPartPr/>
              <p14:nvPr/>
            </p14:nvContentPartPr>
            <p14:xfrm>
              <a:off x="6232230" y="3917550"/>
              <a:ext cx="414000" cy="45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4C236E5-3D98-C451-19A2-03EF5BD0BBE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27910" y="3913230"/>
                <a:ext cx="42264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C4A66E9F-2D4D-7E4D-A075-42F6AD1864B9}"/>
                  </a:ext>
                </a:extLst>
              </p14:cNvPr>
              <p14:cNvContentPartPr/>
              <p14:nvPr/>
            </p14:nvContentPartPr>
            <p14:xfrm>
              <a:off x="6585390" y="3962190"/>
              <a:ext cx="63360" cy="338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C4A66E9F-2D4D-7E4D-A075-42F6AD1864B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581070" y="3957870"/>
                <a:ext cx="72000" cy="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ABF6F21-7CE1-6C41-63B2-325D6B84A68E}"/>
              </a:ext>
            </a:extLst>
          </p:cNvPr>
          <p:cNvGrpSpPr/>
          <p:nvPr/>
        </p:nvGrpSpPr>
        <p:grpSpPr>
          <a:xfrm>
            <a:off x="4870710" y="4695550"/>
            <a:ext cx="289800" cy="310680"/>
            <a:chOff x="4870710" y="4695550"/>
            <a:chExt cx="289800" cy="31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72382B1-0B1B-B83B-E79E-785B3184C34A}"/>
                    </a:ext>
                  </a:extLst>
                </p14:cNvPr>
                <p14:cNvContentPartPr/>
                <p14:nvPr/>
              </p14:nvContentPartPr>
              <p14:xfrm>
                <a:off x="4914630" y="4695550"/>
                <a:ext cx="245880" cy="310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72382B1-0B1B-B83B-E79E-785B3184C34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910310" y="4691230"/>
                  <a:ext cx="25452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D1D70A9-69F1-F8B1-4A88-5554B7A4D2FC}"/>
                    </a:ext>
                  </a:extLst>
                </p14:cNvPr>
                <p14:cNvContentPartPr/>
                <p14:nvPr/>
              </p14:nvContentPartPr>
              <p14:xfrm>
                <a:off x="4870710" y="4695550"/>
                <a:ext cx="41400" cy="579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D1D70A9-69F1-F8B1-4A88-5554B7A4D2F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866390" y="4691230"/>
                  <a:ext cx="500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9BD7BBA-7B4C-9584-4499-A6E3016DF64D}"/>
                    </a:ext>
                  </a:extLst>
                </p14:cNvPr>
                <p14:cNvContentPartPr/>
                <p14:nvPr/>
              </p14:nvContentPartPr>
              <p14:xfrm>
                <a:off x="4908510" y="4695550"/>
                <a:ext cx="69120" cy="23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9BD7BBA-7B4C-9584-4499-A6E3016DF64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904190" y="4691230"/>
                  <a:ext cx="77760" cy="320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6384535F-0AA7-69F2-DC6C-881B185269AD}"/>
              </a:ext>
            </a:extLst>
          </p:cNvPr>
          <p:cNvSpPr txBox="1"/>
          <p:nvPr/>
        </p:nvSpPr>
        <p:spPr>
          <a:xfrm>
            <a:off x="5426047" y="3787974"/>
            <a:ext cx="911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C00000"/>
                </a:solidFill>
                <a:latin typeface="Dreaming Outloud Pro" panose="020B0604020202020204" pitchFamily="66" charset="0"/>
                <a:cs typeface="Dreaming Outloud Pro" panose="020B0604020202020204" pitchFamily="66" charset="0"/>
              </a:rPr>
              <a:t>prove this!</a:t>
            </a:r>
            <a:endParaRPr lang="en-CH" sz="1200" dirty="0">
              <a:solidFill>
                <a:srgbClr val="C00000"/>
              </a:solidFill>
              <a:latin typeface="Dreaming Outloud Pro" panose="020B0604020202020204" pitchFamily="66" charset="0"/>
              <a:cs typeface="Dreaming Outloud Pro" panose="020B0604020202020204" pitchFamily="66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3529C5F-CAF0-B2FB-6AA0-8619C0CD57C5}"/>
              </a:ext>
            </a:extLst>
          </p:cNvPr>
          <p:cNvSpPr txBox="1"/>
          <p:nvPr/>
        </p:nvSpPr>
        <p:spPr>
          <a:xfrm>
            <a:off x="5123864" y="4874717"/>
            <a:ext cx="2251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C00000"/>
                </a:solidFill>
                <a:latin typeface="Dreaming Outloud Pro" panose="020B0604020202020204" pitchFamily="66" charset="0"/>
                <a:cs typeface="Dreaming Outloud Pro" panose="020B0604020202020204" pitchFamily="66" charset="0"/>
              </a:rPr>
              <a:t>get this for „free“!</a:t>
            </a:r>
            <a:endParaRPr lang="en-CH" sz="1200" dirty="0">
              <a:solidFill>
                <a:srgbClr val="C00000"/>
              </a:solidFill>
              <a:latin typeface="Dreaming Outloud Pro" panose="020B0604020202020204" pitchFamily="66" charset="0"/>
              <a:cs typeface="Dreaming Outloud Pro" panose="020B06040202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69E0A9-02A1-033D-D092-DE1402B439DD}"/>
              </a:ext>
            </a:extLst>
          </p:cNvPr>
          <p:cNvSpPr txBox="1"/>
          <p:nvPr/>
        </p:nvSpPr>
        <p:spPr>
          <a:xfrm>
            <a:off x="2233141" y="2842780"/>
            <a:ext cx="580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+</a:t>
            </a:r>
            <a:endParaRPr lang="en-CH" sz="3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A79E27-63EB-D17D-57D1-8D87506D3FE0}"/>
              </a:ext>
            </a:extLst>
          </p:cNvPr>
          <p:cNvSpPr txBox="1"/>
          <p:nvPr/>
        </p:nvSpPr>
        <p:spPr>
          <a:xfrm>
            <a:off x="977328" y="3346820"/>
            <a:ext cx="299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pw-to-pk conversion through</a:t>
            </a:r>
          </a:p>
          <a:p>
            <a:pPr algn="ctr"/>
            <a:r>
              <a:rPr lang="de-DE" dirty="0"/>
              <a:t>OPAQUE envelopes</a:t>
            </a:r>
            <a:endParaRPr lang="en-CH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C23FCAC-6411-B2DF-C92A-6640B03C0DDC}"/>
              </a:ext>
            </a:extLst>
          </p:cNvPr>
          <p:cNvSpPr txBox="1"/>
          <p:nvPr/>
        </p:nvSpPr>
        <p:spPr>
          <a:xfrm>
            <a:off x="5368974" y="3387610"/>
            <a:ext cx="299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pw-to-pk conversion through</a:t>
            </a:r>
          </a:p>
          <a:p>
            <a:pPr algn="ctr"/>
            <a:r>
              <a:rPr lang="de-DE" dirty="0"/>
              <a:t>OPAQUE envelopes</a:t>
            </a:r>
            <a:endParaRPr lang="en-CH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7D0EF90-C301-3CCB-803E-DB315827ECBE}"/>
              </a:ext>
            </a:extLst>
          </p:cNvPr>
          <p:cNvSpPr txBox="1"/>
          <p:nvPr/>
        </p:nvSpPr>
        <p:spPr>
          <a:xfrm>
            <a:off x="2233140" y="3775455"/>
            <a:ext cx="580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=</a:t>
            </a:r>
            <a:endParaRPr lang="en-CH" sz="32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A475DB9-DF56-C47F-E8DF-E4CCD3B65A6E}"/>
              </a:ext>
            </a:extLst>
          </p:cNvPr>
          <p:cNvSpPr txBox="1"/>
          <p:nvPr/>
        </p:nvSpPr>
        <p:spPr>
          <a:xfrm>
            <a:off x="6620456" y="2985845"/>
            <a:ext cx="580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+</a:t>
            </a:r>
            <a:endParaRPr lang="en-CH" sz="32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67591B4-79AF-9BAE-2448-3F069C2A4C9C}"/>
              </a:ext>
            </a:extLst>
          </p:cNvPr>
          <p:cNvSpPr txBox="1"/>
          <p:nvPr/>
        </p:nvSpPr>
        <p:spPr>
          <a:xfrm>
            <a:off x="6628992" y="3766024"/>
            <a:ext cx="580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=</a:t>
            </a:r>
            <a:endParaRPr lang="en-CH" sz="3200" dirty="0"/>
          </a:p>
        </p:txBody>
      </p:sp>
    </p:spTree>
    <p:extLst>
      <p:ext uri="{BB962C8B-B14F-4D97-AF65-F5344CB8AC3E}">
        <p14:creationId xmlns:p14="http://schemas.microsoft.com/office/powerpoint/2010/main" val="11420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30" grpId="0"/>
      <p:bldP spid="34" grpId="0"/>
      <p:bldP spid="60" grpId="0"/>
      <p:bldP spid="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6BC71-0581-B35B-4DF0-F22B3027D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TLS-OPAQUE, modularized</a:t>
            </a:r>
            <a:endParaRPr lang="en-C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5F218F-83A3-8ACD-3094-0820482EE189}"/>
              </a:ext>
            </a:extLst>
          </p:cNvPr>
          <p:cNvSpPr txBox="1"/>
          <p:nvPr/>
        </p:nvSpPr>
        <p:spPr>
          <a:xfrm>
            <a:off x="3073079" y="2761553"/>
            <a:ext cx="2372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TLS-OPAQUE</a:t>
            </a:r>
          </a:p>
          <a:p>
            <a:endParaRPr lang="en-CH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3C2F4A4-B9B4-904F-1E8F-A93A41CF150B}"/>
              </a:ext>
            </a:extLst>
          </p:cNvPr>
          <p:cNvSpPr/>
          <p:nvPr/>
        </p:nvSpPr>
        <p:spPr>
          <a:xfrm>
            <a:off x="2002420" y="1342663"/>
            <a:ext cx="1805651" cy="90282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0" dirty="0"/>
              <a:t>Channel</a:t>
            </a:r>
          </a:p>
          <a:p>
            <a:pPr algn="ctr"/>
            <a:r>
              <a:rPr lang="de-DE" sz="1800" dirty="0"/>
              <a:t>with binder</a:t>
            </a:r>
            <a:endParaRPr lang="en-CH" sz="18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8990D6-C556-0D3F-92EE-271272FF3D69}"/>
              </a:ext>
            </a:extLst>
          </p:cNvPr>
          <p:cNvSpPr/>
          <p:nvPr/>
        </p:nvSpPr>
        <p:spPr>
          <a:xfrm>
            <a:off x="4722472" y="2102975"/>
            <a:ext cx="1805651" cy="90282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Post-handshake</a:t>
            </a:r>
          </a:p>
          <a:p>
            <a:pPr algn="ctr"/>
            <a:r>
              <a:rPr lang="de-DE" dirty="0"/>
              <a:t>pk authentication</a:t>
            </a:r>
            <a:endParaRPr lang="en-CH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DE69AA6-3D30-5FD7-635A-ECF3639E9D0A}"/>
              </a:ext>
            </a:extLst>
          </p:cNvPr>
          <p:cNvSpPr/>
          <p:nvPr/>
        </p:nvSpPr>
        <p:spPr>
          <a:xfrm>
            <a:off x="1551008" y="3284773"/>
            <a:ext cx="1325301" cy="126407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/>
              <a:t>OPRF</a:t>
            </a:r>
            <a:endParaRPr lang="en-CH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B9060A-76C7-EA28-0D13-843F8A3C6831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2905246" y="2245489"/>
            <a:ext cx="613458" cy="51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FEAD4F-D699-3999-9DE4-C73EEA42A983}"/>
              </a:ext>
            </a:extLst>
          </p:cNvPr>
          <p:cNvCxnSpPr>
            <a:cxnSpLocks/>
          </p:cNvCxnSpPr>
          <p:nvPr/>
        </p:nvCxnSpPr>
        <p:spPr>
          <a:xfrm flipH="1">
            <a:off x="2905245" y="3096476"/>
            <a:ext cx="708949" cy="491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291BC3-FD34-F5FA-BA74-73C54C14510D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3981691" y="2554388"/>
            <a:ext cx="740781" cy="207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635839-D635-E544-55D3-658047D87E33}"/>
              </a:ext>
            </a:extLst>
          </p:cNvPr>
          <p:cNvCxnSpPr/>
          <p:nvPr/>
        </p:nvCxnSpPr>
        <p:spPr>
          <a:xfrm>
            <a:off x="3808071" y="3096476"/>
            <a:ext cx="682906" cy="642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EFB90BD-ADEE-3212-BFE5-ADEC7D1F4B32}"/>
              </a:ext>
            </a:extLst>
          </p:cNvPr>
          <p:cNvSpPr txBox="1"/>
          <p:nvPr/>
        </p:nvSpPr>
        <p:spPr>
          <a:xfrm>
            <a:off x="3981691" y="3765769"/>
            <a:ext cx="207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OPAQUE envelopes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444680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6BC71-0581-B35B-4DF0-F22B3027D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TLS-OPAQUE, modularized</a:t>
            </a:r>
            <a:endParaRPr lang="en-C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5F218F-83A3-8ACD-3094-0820482EE189}"/>
              </a:ext>
            </a:extLst>
          </p:cNvPr>
          <p:cNvSpPr txBox="1"/>
          <p:nvPr/>
        </p:nvSpPr>
        <p:spPr>
          <a:xfrm>
            <a:off x="3073079" y="2761553"/>
            <a:ext cx="2372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TLS-OPAQUE</a:t>
            </a:r>
          </a:p>
          <a:p>
            <a:endParaRPr lang="en-CH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3C2F4A4-B9B4-904F-1E8F-A93A41CF150B}"/>
              </a:ext>
            </a:extLst>
          </p:cNvPr>
          <p:cNvSpPr/>
          <p:nvPr/>
        </p:nvSpPr>
        <p:spPr>
          <a:xfrm>
            <a:off x="2002420" y="1342663"/>
            <a:ext cx="1805651" cy="902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dirty="0"/>
              <a:t>TLS</a:t>
            </a:r>
            <a:endParaRPr lang="en-CH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8990D6-C556-0D3F-92EE-271272FF3D69}"/>
              </a:ext>
            </a:extLst>
          </p:cNvPr>
          <p:cNvSpPr/>
          <p:nvPr/>
        </p:nvSpPr>
        <p:spPr>
          <a:xfrm>
            <a:off x="4722472" y="2102975"/>
            <a:ext cx="1805651" cy="902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/>
              <a:t>EA</a:t>
            </a:r>
            <a:endParaRPr lang="en-CH" sz="28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DE69AA6-3D30-5FD7-635A-ECF3639E9D0A}"/>
              </a:ext>
            </a:extLst>
          </p:cNvPr>
          <p:cNvSpPr/>
          <p:nvPr/>
        </p:nvSpPr>
        <p:spPr>
          <a:xfrm>
            <a:off x="1493134" y="3284772"/>
            <a:ext cx="1383175" cy="132195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0" b="1" dirty="0"/>
              <a:t>DH-based</a:t>
            </a:r>
          </a:p>
          <a:p>
            <a:pPr algn="ctr"/>
            <a:r>
              <a:rPr lang="de-DE" sz="2000" dirty="0"/>
              <a:t>OPRF</a:t>
            </a:r>
            <a:endParaRPr lang="en-CH" sz="18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B9060A-76C7-EA28-0D13-843F8A3C6831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2905246" y="2245489"/>
            <a:ext cx="613458" cy="51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FEAD4F-D699-3999-9DE4-C73EEA42A983}"/>
              </a:ext>
            </a:extLst>
          </p:cNvPr>
          <p:cNvCxnSpPr>
            <a:cxnSpLocks/>
          </p:cNvCxnSpPr>
          <p:nvPr/>
        </p:nvCxnSpPr>
        <p:spPr>
          <a:xfrm flipH="1">
            <a:off x="2905245" y="3096476"/>
            <a:ext cx="708949" cy="491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291BC3-FD34-F5FA-BA74-73C54C14510D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3981691" y="2554388"/>
            <a:ext cx="740781" cy="207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635839-D635-E544-55D3-658047D87E33}"/>
              </a:ext>
            </a:extLst>
          </p:cNvPr>
          <p:cNvCxnSpPr/>
          <p:nvPr/>
        </p:nvCxnSpPr>
        <p:spPr>
          <a:xfrm>
            <a:off x="3808071" y="3096476"/>
            <a:ext cx="682906" cy="642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EFB90BD-ADEE-3212-BFE5-ADEC7D1F4B32}"/>
              </a:ext>
            </a:extLst>
          </p:cNvPr>
          <p:cNvSpPr txBox="1"/>
          <p:nvPr/>
        </p:nvSpPr>
        <p:spPr>
          <a:xfrm>
            <a:off x="3981691" y="3765769"/>
            <a:ext cx="207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OPAQUE envelopes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451326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D01A9-1874-325F-97D7-E8097C7E0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It‘s 2023 and we‘re still...	</a:t>
            </a:r>
            <a:endParaRPr lang="en-CH" dirty="0"/>
          </a:p>
        </p:txBody>
      </p:sp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FB2C01A5-C3C0-D32E-22E7-80862A43C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093" y="1452282"/>
            <a:ext cx="3014958" cy="273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41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6BC71-0581-B35B-4DF0-F22B3027D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TLS-OPAQUE, modularized</a:t>
            </a:r>
            <a:endParaRPr lang="en-C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5F218F-83A3-8ACD-3094-0820482EE189}"/>
              </a:ext>
            </a:extLst>
          </p:cNvPr>
          <p:cNvSpPr txBox="1"/>
          <p:nvPr/>
        </p:nvSpPr>
        <p:spPr>
          <a:xfrm>
            <a:off x="3073079" y="2761553"/>
            <a:ext cx="2372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TLS-OPAQUE</a:t>
            </a:r>
          </a:p>
          <a:p>
            <a:endParaRPr lang="en-CH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3C2F4A4-B9B4-904F-1E8F-A93A41CF150B}"/>
              </a:ext>
            </a:extLst>
          </p:cNvPr>
          <p:cNvSpPr/>
          <p:nvPr/>
        </p:nvSpPr>
        <p:spPr>
          <a:xfrm>
            <a:off x="2002420" y="1342663"/>
            <a:ext cx="1805651" cy="9028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dirty="0"/>
              <a:t>IKEv2</a:t>
            </a:r>
            <a:endParaRPr lang="en-CH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8990D6-C556-0D3F-92EE-271272FF3D69}"/>
              </a:ext>
            </a:extLst>
          </p:cNvPr>
          <p:cNvSpPr/>
          <p:nvPr/>
        </p:nvSpPr>
        <p:spPr>
          <a:xfrm>
            <a:off x="4722472" y="2102975"/>
            <a:ext cx="1805651" cy="902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/>
              <a:t>EA</a:t>
            </a:r>
            <a:endParaRPr lang="en-CH" sz="28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DE69AA6-3D30-5FD7-635A-ECF3639E9D0A}"/>
              </a:ext>
            </a:extLst>
          </p:cNvPr>
          <p:cNvSpPr/>
          <p:nvPr/>
        </p:nvSpPr>
        <p:spPr>
          <a:xfrm>
            <a:off x="1493134" y="3284772"/>
            <a:ext cx="1383175" cy="132195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0" b="1" dirty="0"/>
              <a:t>DH-based</a:t>
            </a:r>
          </a:p>
          <a:p>
            <a:pPr algn="ctr"/>
            <a:r>
              <a:rPr lang="de-DE" sz="2000" dirty="0"/>
              <a:t>OPRF</a:t>
            </a:r>
            <a:endParaRPr lang="en-CH" sz="18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B9060A-76C7-EA28-0D13-843F8A3C6831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2905246" y="2245489"/>
            <a:ext cx="613458" cy="51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FEAD4F-D699-3999-9DE4-C73EEA42A983}"/>
              </a:ext>
            </a:extLst>
          </p:cNvPr>
          <p:cNvCxnSpPr>
            <a:cxnSpLocks/>
          </p:cNvCxnSpPr>
          <p:nvPr/>
        </p:nvCxnSpPr>
        <p:spPr>
          <a:xfrm flipH="1">
            <a:off x="2905245" y="3096476"/>
            <a:ext cx="708949" cy="491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291BC3-FD34-F5FA-BA74-73C54C14510D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3981691" y="2554388"/>
            <a:ext cx="740781" cy="207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635839-D635-E544-55D3-658047D87E33}"/>
              </a:ext>
            </a:extLst>
          </p:cNvPr>
          <p:cNvCxnSpPr/>
          <p:nvPr/>
        </p:nvCxnSpPr>
        <p:spPr>
          <a:xfrm>
            <a:off x="3808071" y="3096476"/>
            <a:ext cx="682906" cy="642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EFB90BD-ADEE-3212-BFE5-ADEC7D1F4B32}"/>
              </a:ext>
            </a:extLst>
          </p:cNvPr>
          <p:cNvSpPr txBox="1"/>
          <p:nvPr/>
        </p:nvSpPr>
        <p:spPr>
          <a:xfrm>
            <a:off x="3981691" y="3765769"/>
            <a:ext cx="207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OPAQUE envelopes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634823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6BC71-0581-B35B-4DF0-F22B3027D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TLS-OPAQUE, modularized</a:t>
            </a:r>
            <a:endParaRPr lang="en-C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5F218F-83A3-8ACD-3094-0820482EE189}"/>
              </a:ext>
            </a:extLst>
          </p:cNvPr>
          <p:cNvSpPr txBox="1"/>
          <p:nvPr/>
        </p:nvSpPr>
        <p:spPr>
          <a:xfrm>
            <a:off x="3073079" y="2761553"/>
            <a:ext cx="2372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TLS-OPAQUE</a:t>
            </a:r>
          </a:p>
          <a:p>
            <a:endParaRPr lang="en-CH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3C2F4A4-B9B4-904F-1E8F-A93A41CF150B}"/>
              </a:ext>
            </a:extLst>
          </p:cNvPr>
          <p:cNvSpPr/>
          <p:nvPr/>
        </p:nvSpPr>
        <p:spPr>
          <a:xfrm>
            <a:off x="2002420" y="1342663"/>
            <a:ext cx="1805651" cy="902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dirty="0"/>
              <a:t>TLS</a:t>
            </a:r>
            <a:endParaRPr lang="en-CH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8990D6-C556-0D3F-92EE-271272FF3D69}"/>
              </a:ext>
            </a:extLst>
          </p:cNvPr>
          <p:cNvSpPr/>
          <p:nvPr/>
        </p:nvSpPr>
        <p:spPr>
          <a:xfrm>
            <a:off x="4722472" y="2102975"/>
            <a:ext cx="1805651" cy="902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/>
              <a:t>EA</a:t>
            </a:r>
            <a:endParaRPr lang="en-CH" sz="28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DE69AA6-3D30-5FD7-635A-ECF3639E9D0A}"/>
              </a:ext>
            </a:extLst>
          </p:cNvPr>
          <p:cNvSpPr/>
          <p:nvPr/>
        </p:nvSpPr>
        <p:spPr>
          <a:xfrm>
            <a:off x="1446835" y="3284773"/>
            <a:ext cx="1429474" cy="141370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/>
              <a:t>Post-quantum</a:t>
            </a:r>
          </a:p>
          <a:p>
            <a:pPr algn="ctr"/>
            <a:r>
              <a:rPr lang="de-DE" sz="1600" dirty="0"/>
              <a:t>OPRF</a:t>
            </a:r>
            <a:endParaRPr lang="en-CH" sz="16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B9060A-76C7-EA28-0D13-843F8A3C6831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2905246" y="2245489"/>
            <a:ext cx="613458" cy="51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FEAD4F-D699-3999-9DE4-C73EEA42A983}"/>
              </a:ext>
            </a:extLst>
          </p:cNvPr>
          <p:cNvCxnSpPr>
            <a:cxnSpLocks/>
          </p:cNvCxnSpPr>
          <p:nvPr/>
        </p:nvCxnSpPr>
        <p:spPr>
          <a:xfrm flipH="1">
            <a:off x="2905245" y="3096476"/>
            <a:ext cx="708949" cy="491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291BC3-FD34-F5FA-BA74-73C54C14510D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3981691" y="2554388"/>
            <a:ext cx="740781" cy="207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635839-D635-E544-55D3-658047D87E33}"/>
              </a:ext>
            </a:extLst>
          </p:cNvPr>
          <p:cNvCxnSpPr/>
          <p:nvPr/>
        </p:nvCxnSpPr>
        <p:spPr>
          <a:xfrm>
            <a:off x="3808071" y="3096476"/>
            <a:ext cx="682906" cy="642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EFB90BD-ADEE-3212-BFE5-ADEC7D1F4B32}"/>
              </a:ext>
            </a:extLst>
          </p:cNvPr>
          <p:cNvSpPr txBox="1"/>
          <p:nvPr/>
        </p:nvSpPr>
        <p:spPr>
          <a:xfrm>
            <a:off x="3981691" y="3765769"/>
            <a:ext cx="207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OPAQUE envelopes</a:t>
            </a:r>
            <a:endParaRPr lang="en-CH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3F52D0-A98A-DDA6-A904-46B989300956}"/>
              </a:ext>
            </a:extLst>
          </p:cNvPr>
          <p:cNvSpPr txBox="1"/>
          <p:nvPr/>
        </p:nvSpPr>
        <p:spPr>
          <a:xfrm>
            <a:off x="3981691" y="4344702"/>
            <a:ext cx="5069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replacements </a:t>
            </a:r>
            <a:r>
              <a:rPr lang="de-DE" sz="1800" dirty="0">
                <a:solidFill>
                  <a:schemeClr val="accent5"/>
                </a:solidFill>
              </a:rPr>
              <a:t>preserve</a:t>
            </a:r>
            <a:r>
              <a:rPr lang="de-DE" sz="1800" dirty="0"/>
              <a:t> the security proof</a:t>
            </a:r>
            <a:endParaRPr lang="en-CH" sz="18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084930E-3003-F43B-9784-9D8FDD566156}"/>
              </a:ext>
            </a:extLst>
          </p:cNvPr>
          <p:cNvCxnSpPr>
            <a:endCxn id="3" idx="1"/>
          </p:cNvCxnSpPr>
          <p:nvPr/>
        </p:nvCxnSpPr>
        <p:spPr>
          <a:xfrm flipV="1">
            <a:off x="3211975" y="4529368"/>
            <a:ext cx="769716" cy="13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143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A843E-3396-8672-28DA-534706C8D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Summary of our results</a:t>
            </a:r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9B7C5-68D2-40C4-8996-A314529225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Security of TLS Exported Authenticators (EA) – RFC 9261</a:t>
            </a:r>
          </a:p>
          <a:p>
            <a:pPr lvl="1"/>
            <a:r>
              <a:rPr lang="de-DE" dirty="0"/>
              <a:t>EA is a secure </a:t>
            </a:r>
            <a:r>
              <a:rPr lang="de-DE" dirty="0">
                <a:solidFill>
                  <a:schemeClr val="accent5"/>
                </a:solidFill>
              </a:rPr>
              <a:t>post-handshake public-key authentication method</a:t>
            </a:r>
          </a:p>
          <a:p>
            <a:pPr lvl="1"/>
            <a:r>
              <a:rPr lang="de-DE" dirty="0"/>
              <a:t>“Proof of Knowledge“ of secret key by channel endpoints</a:t>
            </a:r>
          </a:p>
          <a:p>
            <a:pPr lvl="1"/>
            <a:r>
              <a:rPr lang="de-DE" dirty="0"/>
              <a:t>Relies on the uniqueness of TLS-MS on sessons with at least one honest party</a:t>
            </a:r>
          </a:p>
          <a:p>
            <a:pPr marL="596900" lvl="1" indent="0">
              <a:buNone/>
            </a:pPr>
            <a:endParaRPr lang="de-DE" dirty="0"/>
          </a:p>
          <a:p>
            <a:r>
              <a:rPr lang="de-DE" dirty="0"/>
              <a:t>Security of TLS-OPAQUE</a:t>
            </a:r>
          </a:p>
          <a:p>
            <a:pPr lvl="1"/>
            <a:r>
              <a:rPr lang="de-DE" dirty="0"/>
              <a:t>TLS-OPAQUE is a secure </a:t>
            </a:r>
            <a:r>
              <a:rPr lang="de-DE" dirty="0">
                <a:solidFill>
                  <a:schemeClr val="accent5"/>
                </a:solidFill>
              </a:rPr>
              <a:t>post-handshake password authentication method</a:t>
            </a:r>
          </a:p>
          <a:p>
            <a:pPr lvl="1"/>
            <a:r>
              <a:rPr lang="de-DE" dirty="0"/>
              <a:t>“Proof of Knowledge“ of password (or OPAQUE-sk) by channel endpoints</a:t>
            </a:r>
          </a:p>
          <a:p>
            <a:pPr lvl="1"/>
            <a:r>
              <a:rPr lang="de-DE" dirty="0"/>
              <a:t>Dropping the AKE part of OPAQUE is fine – </a:t>
            </a:r>
            <a:r>
              <a:rPr lang="de-DE" dirty="0">
                <a:solidFill>
                  <a:schemeClr val="accent5"/>
                </a:solidFill>
              </a:rPr>
              <a:t>no need for a full PAKE!</a:t>
            </a:r>
            <a:endParaRPr lang="de-DE" dirty="0"/>
          </a:p>
          <a:p>
            <a:pPr lvl="1"/>
            <a:r>
              <a:rPr lang="de-DE" dirty="0">
                <a:solidFill>
                  <a:schemeClr val="accent5"/>
                </a:solidFill>
              </a:rPr>
              <a:t>Strong password protection: </a:t>
            </a:r>
            <a:r>
              <a:rPr lang="de-DE" dirty="0">
                <a:solidFill>
                  <a:schemeClr val="bg2"/>
                </a:solidFill>
              </a:rPr>
              <a:t>s</a:t>
            </a:r>
            <a:r>
              <a:rPr lang="de-DE" dirty="0"/>
              <a:t>erver does not learn anything beyond correct/wrong</a:t>
            </a:r>
          </a:p>
          <a:p>
            <a:pPr lvl="1"/>
            <a:r>
              <a:rPr lang="de-DE" dirty="0"/>
              <a:t>First formal analysis and security modeling of a </a:t>
            </a:r>
            <a:r>
              <a:rPr lang="de-DE" dirty="0">
                <a:solidFill>
                  <a:schemeClr val="accent5"/>
                </a:solidFill>
              </a:rPr>
              <a:t>replacement for password-over-TLS</a:t>
            </a:r>
          </a:p>
          <a:p>
            <a:pPr lvl="1"/>
            <a:endParaRPr lang="de-DE" dirty="0"/>
          </a:p>
          <a:p>
            <a:r>
              <a:rPr lang="de-DE" dirty="0"/>
              <a:t>Modular analysis</a:t>
            </a:r>
          </a:p>
          <a:p>
            <a:pPr lvl="1"/>
            <a:r>
              <a:rPr lang="de-DE" dirty="0"/>
              <a:t>First universally composable security models for post-handshake authentication</a:t>
            </a:r>
          </a:p>
          <a:p>
            <a:pPr lvl="1"/>
            <a:r>
              <a:rPr lang="de-DE" dirty="0"/>
              <a:t>Formal treatment of “exportable“ public keys</a:t>
            </a:r>
          </a:p>
          <a:p>
            <a:pPr lvl="1"/>
            <a:r>
              <a:rPr lang="de-DE" dirty="0"/>
              <a:t>Easy to substitute post-quantum instantiations of the current DH-based components (e.g., the OPRF), while preserving the proof</a:t>
            </a:r>
            <a:endParaRPr lang="en-C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F83EE8-7F6D-42E6-7DFC-4272FC34CCC5}"/>
              </a:ext>
            </a:extLst>
          </p:cNvPr>
          <p:cNvSpPr txBox="1"/>
          <p:nvPr/>
        </p:nvSpPr>
        <p:spPr>
          <a:xfrm>
            <a:off x="5257800" y="432914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hlinkClick r:id="rId3"/>
              </a:rPr>
              <a:t>https://ia.cr/2023/220</a:t>
            </a:r>
            <a:endParaRPr lang="en-CH" sz="1800" dirty="0"/>
          </a:p>
        </p:txBody>
      </p:sp>
    </p:spTree>
    <p:extLst>
      <p:ext uri="{BB962C8B-B14F-4D97-AF65-F5344CB8AC3E}">
        <p14:creationId xmlns:p14="http://schemas.microsoft.com/office/powerpoint/2010/main" val="1719677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766F5-6F31-7D79-81E6-FBC004D6D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Just a normal day.</a:t>
            </a:r>
            <a:endParaRPr lang="en-CH" dirty="0"/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178E3B46-0772-CA87-AA7D-2C5055C82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308" y="3366924"/>
            <a:ext cx="348661" cy="348661"/>
          </a:xfrm>
          <a:prstGeom prst="rect">
            <a:avLst/>
          </a:prstGeom>
        </p:spPr>
      </p:pic>
      <p:pic>
        <p:nvPicPr>
          <p:cNvPr id="9" name="Picture 8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94EF8709-2097-5735-BD92-631288A33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756" y="1586370"/>
            <a:ext cx="586634" cy="351064"/>
          </a:xfrm>
          <a:prstGeom prst="rect">
            <a:avLst/>
          </a:prstGeom>
        </p:spPr>
      </p:pic>
      <p:pic>
        <p:nvPicPr>
          <p:cNvPr id="11" name="Picture 10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B011DDC0-DD45-744A-00FA-F8A40CC5D8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9529" y="1246656"/>
            <a:ext cx="445025" cy="445025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DDB8CB28-2AD4-D08E-8E7D-7FB4407F0A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0304" y="2730568"/>
            <a:ext cx="975872" cy="353372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B864694D-1A49-B011-BA12-1D5747D683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8343" y="3765731"/>
            <a:ext cx="445025" cy="445025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C3184A5A-504E-7ADF-EA48-60F52568FA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4434" y="4210756"/>
            <a:ext cx="510028" cy="510028"/>
          </a:xfrm>
          <a:prstGeom prst="rect">
            <a:avLst/>
          </a:prstGeom>
        </p:spPr>
      </p:pic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4BC40938-A1B7-96E8-DFDB-37A12ECED1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67274" y="4449017"/>
            <a:ext cx="625936" cy="445025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0B10A27D-C3FA-6B05-5376-F8CBF48D14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42681" y="2257809"/>
            <a:ext cx="801254" cy="510029"/>
          </a:xfrm>
          <a:prstGeom prst="rect">
            <a:avLst/>
          </a:prstGeom>
        </p:spPr>
      </p:pic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E5796E6C-6CFB-AC1E-0C44-035CB7314BC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57892" y="1455616"/>
            <a:ext cx="1048869" cy="589989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759B6E9-3BA6-FD43-9A9C-E64D54F6D84A}"/>
              </a:ext>
            </a:extLst>
          </p:cNvPr>
          <p:cNvCxnSpPr>
            <a:cxnSpLocks/>
          </p:cNvCxnSpPr>
          <p:nvPr/>
        </p:nvCxnSpPr>
        <p:spPr>
          <a:xfrm>
            <a:off x="3720341" y="1775515"/>
            <a:ext cx="94663" cy="71642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EE4AAE8-9C5D-56C9-44A2-0B041795EAB9}"/>
              </a:ext>
            </a:extLst>
          </p:cNvPr>
          <p:cNvCxnSpPr>
            <a:cxnSpLocks/>
          </p:cNvCxnSpPr>
          <p:nvPr/>
        </p:nvCxnSpPr>
        <p:spPr>
          <a:xfrm flipH="1">
            <a:off x="4110960" y="2030821"/>
            <a:ext cx="550658" cy="60799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5DDF57F-EEC2-399C-4EC6-0287E8EA51C3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4187800" y="2512824"/>
            <a:ext cx="954881" cy="29721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D6E6CC6-867D-60FD-B0A0-FD6775A4D283}"/>
              </a:ext>
            </a:extLst>
          </p:cNvPr>
          <p:cNvCxnSpPr>
            <a:cxnSpLocks/>
          </p:cNvCxnSpPr>
          <p:nvPr/>
        </p:nvCxnSpPr>
        <p:spPr>
          <a:xfrm>
            <a:off x="2890160" y="1990423"/>
            <a:ext cx="638705" cy="59612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B5EF914-C393-E759-70AE-8B8FCCD16BE9}"/>
              </a:ext>
            </a:extLst>
          </p:cNvPr>
          <p:cNvCxnSpPr>
            <a:cxnSpLocks/>
          </p:cNvCxnSpPr>
          <p:nvPr/>
        </p:nvCxnSpPr>
        <p:spPr>
          <a:xfrm flipV="1">
            <a:off x="2476758" y="2926039"/>
            <a:ext cx="1005498" cy="484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E0E2004-1F5E-3045-B658-80B2BB823133}"/>
              </a:ext>
            </a:extLst>
          </p:cNvPr>
          <p:cNvCxnSpPr>
            <a:cxnSpLocks/>
          </p:cNvCxnSpPr>
          <p:nvPr/>
        </p:nvCxnSpPr>
        <p:spPr>
          <a:xfrm flipV="1">
            <a:off x="2671271" y="3198198"/>
            <a:ext cx="934307" cy="56214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2368FB7-1541-969F-19D9-BBF13BE91DF5}"/>
              </a:ext>
            </a:extLst>
          </p:cNvPr>
          <p:cNvCxnSpPr>
            <a:cxnSpLocks/>
          </p:cNvCxnSpPr>
          <p:nvPr/>
        </p:nvCxnSpPr>
        <p:spPr>
          <a:xfrm flipV="1">
            <a:off x="3695895" y="3479271"/>
            <a:ext cx="86346" cy="90062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285B13C-8D52-49D1-53B3-6381E5C6385C}"/>
              </a:ext>
            </a:extLst>
          </p:cNvPr>
          <p:cNvCxnSpPr>
            <a:cxnSpLocks/>
          </p:cNvCxnSpPr>
          <p:nvPr/>
        </p:nvCxnSpPr>
        <p:spPr>
          <a:xfrm flipH="1" flipV="1">
            <a:off x="4019964" y="3366924"/>
            <a:ext cx="801812" cy="84383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AE9A49E-0D8E-985C-C812-62C65FB816BC}"/>
              </a:ext>
            </a:extLst>
          </p:cNvPr>
          <p:cNvCxnSpPr>
            <a:cxnSpLocks/>
          </p:cNvCxnSpPr>
          <p:nvPr/>
        </p:nvCxnSpPr>
        <p:spPr>
          <a:xfrm flipH="1" flipV="1">
            <a:off x="4110960" y="3117521"/>
            <a:ext cx="1216839" cy="32485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57" name="Picture 56" descr="Shape&#10;&#10;Description automatically generated">
            <a:extLst>
              <a:ext uri="{FF2B5EF4-FFF2-40B4-BE49-F238E27FC236}">
                <a16:creationId xmlns:a16="http://schemas.microsoft.com/office/drawing/2014/main" id="{EA513767-5A25-F262-1D65-DA69F4D1842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75975" y="2516432"/>
            <a:ext cx="678295" cy="90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18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hape&#10;&#10;Description automatically generated">
            <a:extLst>
              <a:ext uri="{FF2B5EF4-FFF2-40B4-BE49-F238E27FC236}">
                <a16:creationId xmlns:a16="http://schemas.microsoft.com/office/drawing/2014/main" id="{F606BBF7-14E3-4432-1C85-640EDE215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888" y="2525891"/>
            <a:ext cx="672147" cy="8976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A766F5-6F31-7D79-81E6-FBC004D6D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/>
              <a:t>The ugly truth: 99,99% of servers use „password-over-TLS“</a:t>
            </a:r>
            <a:endParaRPr lang="en-CH" sz="2400" dirty="0"/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178E3B46-0772-CA87-AA7D-2C5055C82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3308" y="3366924"/>
            <a:ext cx="348661" cy="348661"/>
          </a:xfrm>
          <a:prstGeom prst="rect">
            <a:avLst/>
          </a:prstGeom>
        </p:spPr>
      </p:pic>
      <p:pic>
        <p:nvPicPr>
          <p:cNvPr id="9" name="Picture 8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94EF8709-2097-5735-BD92-631288A334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1756" y="1586370"/>
            <a:ext cx="586634" cy="351064"/>
          </a:xfrm>
          <a:prstGeom prst="rect">
            <a:avLst/>
          </a:prstGeom>
        </p:spPr>
      </p:pic>
      <p:pic>
        <p:nvPicPr>
          <p:cNvPr id="11" name="Picture 10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B011DDC0-DD45-744A-00FA-F8A40CC5D8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9529" y="1246656"/>
            <a:ext cx="445025" cy="445025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DDB8CB28-2AD4-D08E-8E7D-7FB4407F0A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0304" y="2730568"/>
            <a:ext cx="975872" cy="353372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B864694D-1A49-B011-BA12-1D5747D683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8343" y="3765731"/>
            <a:ext cx="445025" cy="445025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C3184A5A-504E-7ADF-EA48-60F52568FA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4434" y="4210756"/>
            <a:ext cx="510028" cy="510028"/>
          </a:xfrm>
          <a:prstGeom prst="rect">
            <a:avLst/>
          </a:prstGeom>
        </p:spPr>
      </p:pic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4BC40938-A1B7-96E8-DFDB-37A12ECED1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67274" y="4449017"/>
            <a:ext cx="625936" cy="445025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0B10A27D-C3FA-6B05-5376-F8CBF48D14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42681" y="2257809"/>
            <a:ext cx="801254" cy="510029"/>
          </a:xfrm>
          <a:prstGeom prst="rect">
            <a:avLst/>
          </a:prstGeom>
        </p:spPr>
      </p:pic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E5796E6C-6CFB-AC1E-0C44-035CB7314BC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57892" y="1455616"/>
            <a:ext cx="1048869" cy="589989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759B6E9-3BA6-FD43-9A9C-E64D54F6D84A}"/>
              </a:ext>
            </a:extLst>
          </p:cNvPr>
          <p:cNvCxnSpPr>
            <a:cxnSpLocks/>
          </p:cNvCxnSpPr>
          <p:nvPr/>
        </p:nvCxnSpPr>
        <p:spPr>
          <a:xfrm>
            <a:off x="3720341" y="1775515"/>
            <a:ext cx="94663" cy="716428"/>
          </a:xfrm>
          <a:prstGeom prst="line">
            <a:avLst/>
          </a:prstGeom>
          <a:ln w="146050">
            <a:solidFill>
              <a:schemeClr val="accent3">
                <a:shade val="95000"/>
                <a:satMod val="105000"/>
                <a:alpha val="37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EE4AAE8-9C5D-56C9-44A2-0B041795EAB9}"/>
              </a:ext>
            </a:extLst>
          </p:cNvPr>
          <p:cNvCxnSpPr>
            <a:cxnSpLocks/>
          </p:cNvCxnSpPr>
          <p:nvPr/>
        </p:nvCxnSpPr>
        <p:spPr>
          <a:xfrm flipH="1">
            <a:off x="4110960" y="2030821"/>
            <a:ext cx="550658" cy="607995"/>
          </a:xfrm>
          <a:prstGeom prst="line">
            <a:avLst/>
          </a:prstGeom>
          <a:ln w="146050">
            <a:solidFill>
              <a:schemeClr val="accent3">
                <a:shade val="95000"/>
                <a:satMod val="105000"/>
                <a:alpha val="37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5DDF57F-EEC2-399C-4EC6-0287E8EA51C3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4187800" y="2512824"/>
            <a:ext cx="954881" cy="297217"/>
          </a:xfrm>
          <a:prstGeom prst="line">
            <a:avLst/>
          </a:prstGeom>
          <a:ln w="146050">
            <a:solidFill>
              <a:schemeClr val="accent3">
                <a:shade val="95000"/>
                <a:satMod val="105000"/>
                <a:alpha val="37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D6E6CC6-867D-60FD-B0A0-FD6775A4D283}"/>
              </a:ext>
            </a:extLst>
          </p:cNvPr>
          <p:cNvCxnSpPr>
            <a:cxnSpLocks/>
          </p:cNvCxnSpPr>
          <p:nvPr/>
        </p:nvCxnSpPr>
        <p:spPr>
          <a:xfrm>
            <a:off x="2890160" y="1990423"/>
            <a:ext cx="638705" cy="596120"/>
          </a:xfrm>
          <a:prstGeom prst="line">
            <a:avLst/>
          </a:prstGeom>
          <a:ln w="146050">
            <a:solidFill>
              <a:schemeClr val="accent3">
                <a:shade val="95000"/>
                <a:satMod val="105000"/>
                <a:alpha val="37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B5EF914-C393-E759-70AE-8B8FCCD16BE9}"/>
              </a:ext>
            </a:extLst>
          </p:cNvPr>
          <p:cNvCxnSpPr>
            <a:cxnSpLocks/>
          </p:cNvCxnSpPr>
          <p:nvPr/>
        </p:nvCxnSpPr>
        <p:spPr>
          <a:xfrm flipV="1">
            <a:off x="2476758" y="2926039"/>
            <a:ext cx="1005498" cy="4840"/>
          </a:xfrm>
          <a:prstGeom prst="line">
            <a:avLst/>
          </a:prstGeom>
          <a:ln w="146050">
            <a:solidFill>
              <a:schemeClr val="accent3">
                <a:shade val="95000"/>
                <a:satMod val="105000"/>
                <a:alpha val="37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E0E2004-1F5E-3045-B658-80B2BB823133}"/>
              </a:ext>
            </a:extLst>
          </p:cNvPr>
          <p:cNvCxnSpPr>
            <a:cxnSpLocks/>
          </p:cNvCxnSpPr>
          <p:nvPr/>
        </p:nvCxnSpPr>
        <p:spPr>
          <a:xfrm flipV="1">
            <a:off x="2671271" y="3250346"/>
            <a:ext cx="857594" cy="509999"/>
          </a:xfrm>
          <a:prstGeom prst="line">
            <a:avLst/>
          </a:prstGeom>
          <a:ln w="146050">
            <a:solidFill>
              <a:schemeClr val="accent3">
                <a:shade val="95000"/>
                <a:satMod val="105000"/>
                <a:alpha val="37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2368FB7-1541-969F-19D9-BBF13BE91DF5}"/>
              </a:ext>
            </a:extLst>
          </p:cNvPr>
          <p:cNvCxnSpPr>
            <a:cxnSpLocks/>
          </p:cNvCxnSpPr>
          <p:nvPr/>
        </p:nvCxnSpPr>
        <p:spPr>
          <a:xfrm flipV="1">
            <a:off x="3695895" y="3479271"/>
            <a:ext cx="86346" cy="900628"/>
          </a:xfrm>
          <a:prstGeom prst="line">
            <a:avLst/>
          </a:prstGeom>
          <a:ln w="146050">
            <a:solidFill>
              <a:schemeClr val="accent3">
                <a:shade val="95000"/>
                <a:satMod val="105000"/>
                <a:alpha val="37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285B13C-8D52-49D1-53B3-6381E5C6385C}"/>
              </a:ext>
            </a:extLst>
          </p:cNvPr>
          <p:cNvCxnSpPr>
            <a:cxnSpLocks/>
          </p:cNvCxnSpPr>
          <p:nvPr/>
        </p:nvCxnSpPr>
        <p:spPr>
          <a:xfrm flipH="1" flipV="1">
            <a:off x="4019964" y="3366924"/>
            <a:ext cx="801812" cy="843832"/>
          </a:xfrm>
          <a:prstGeom prst="line">
            <a:avLst/>
          </a:prstGeom>
          <a:ln w="146050">
            <a:solidFill>
              <a:schemeClr val="accent3">
                <a:shade val="95000"/>
                <a:satMod val="105000"/>
                <a:alpha val="37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AE9A49E-0D8E-985C-C812-62C65FB816BC}"/>
              </a:ext>
            </a:extLst>
          </p:cNvPr>
          <p:cNvCxnSpPr>
            <a:cxnSpLocks/>
          </p:cNvCxnSpPr>
          <p:nvPr/>
        </p:nvCxnSpPr>
        <p:spPr>
          <a:xfrm flipH="1" flipV="1">
            <a:off x="4187800" y="3158138"/>
            <a:ext cx="1139999" cy="284240"/>
          </a:xfrm>
          <a:prstGeom prst="line">
            <a:avLst/>
          </a:prstGeom>
          <a:ln w="146050">
            <a:solidFill>
              <a:schemeClr val="accent3">
                <a:shade val="95000"/>
                <a:satMod val="105000"/>
                <a:alpha val="37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167B4FB-F3DD-6BAA-483C-5150A4FC4B4C}"/>
              </a:ext>
            </a:extLst>
          </p:cNvPr>
          <p:cNvSpPr txBox="1"/>
          <p:nvPr/>
        </p:nvSpPr>
        <p:spPr>
          <a:xfrm rot="18760719">
            <a:off x="4032653" y="2163673"/>
            <a:ext cx="8261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Courier New" panose="02070309020205020404" pitchFamily="49" charset="0"/>
                <a:cs typeface="Courier New" panose="02070309020205020404" pitchFamily="49" charset="0"/>
              </a:rPr>
              <a:t>Dk39!!k-.</a:t>
            </a:r>
            <a:endParaRPr lang="en-CH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BDB014-4ADB-5FD0-0E92-1E2E1F01F2DE}"/>
              </a:ext>
            </a:extLst>
          </p:cNvPr>
          <p:cNvSpPr txBox="1"/>
          <p:nvPr/>
        </p:nvSpPr>
        <p:spPr>
          <a:xfrm rot="779620">
            <a:off x="4438397" y="3204700"/>
            <a:ext cx="8261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Courier New" panose="02070309020205020404" pitchFamily="49" charset="0"/>
                <a:cs typeface="Courier New" panose="02070309020205020404" pitchFamily="49" charset="0"/>
              </a:rPr>
              <a:t>Dk39!!k-.</a:t>
            </a:r>
            <a:endParaRPr lang="en-CH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4715B6-7ECE-6B5E-2E94-EF4D1D3CE8C8}"/>
              </a:ext>
            </a:extLst>
          </p:cNvPr>
          <p:cNvSpPr txBox="1"/>
          <p:nvPr/>
        </p:nvSpPr>
        <p:spPr>
          <a:xfrm rot="2790367">
            <a:off x="4044510" y="3707101"/>
            <a:ext cx="8261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Courier New" panose="02070309020205020404" pitchFamily="49" charset="0"/>
                <a:cs typeface="Courier New" panose="02070309020205020404" pitchFamily="49" charset="0"/>
              </a:rPr>
              <a:t>Dk39!!k-.</a:t>
            </a:r>
            <a:endParaRPr lang="en-CH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C89C9D-AA6F-6D00-5ED0-E92EDB8E4D20}"/>
              </a:ext>
            </a:extLst>
          </p:cNvPr>
          <p:cNvSpPr txBox="1"/>
          <p:nvPr/>
        </p:nvSpPr>
        <p:spPr>
          <a:xfrm rot="2634371">
            <a:off x="2824273" y="2199409"/>
            <a:ext cx="8261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Courier New" panose="02070309020205020404" pitchFamily="49" charset="0"/>
                <a:cs typeface="Courier New" panose="02070309020205020404" pitchFamily="49" charset="0"/>
              </a:rPr>
              <a:t>jke34s!443</a:t>
            </a:r>
            <a:endParaRPr lang="en-CH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FA14F3-16B5-44BE-6A3A-BAC7B688674D}"/>
              </a:ext>
            </a:extLst>
          </p:cNvPr>
          <p:cNvSpPr txBox="1"/>
          <p:nvPr/>
        </p:nvSpPr>
        <p:spPr>
          <a:xfrm>
            <a:off x="2656070" y="2818168"/>
            <a:ext cx="8261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Courier New" panose="02070309020205020404" pitchFamily="49" charset="0"/>
                <a:cs typeface="Courier New" panose="02070309020205020404" pitchFamily="49" charset="0"/>
              </a:rPr>
              <a:t>a-!!.?..</a:t>
            </a:r>
            <a:endParaRPr lang="en-CH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A5EEA2-2B6E-3FC4-A8E6-2EB3399B1A83}"/>
              </a:ext>
            </a:extLst>
          </p:cNvPr>
          <p:cNvSpPr txBox="1"/>
          <p:nvPr/>
        </p:nvSpPr>
        <p:spPr>
          <a:xfrm rot="4964487">
            <a:off x="3360978" y="2053321"/>
            <a:ext cx="8261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Courier New" panose="02070309020205020404" pitchFamily="49" charset="0"/>
                <a:cs typeface="Courier New" panose="02070309020205020404" pitchFamily="49" charset="0"/>
              </a:rPr>
              <a:t>jke34s!443</a:t>
            </a:r>
            <a:endParaRPr lang="en-CH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52FA97-BDEA-EF9D-CEA1-D8234EF08017}"/>
              </a:ext>
            </a:extLst>
          </p:cNvPr>
          <p:cNvSpPr txBox="1"/>
          <p:nvPr/>
        </p:nvSpPr>
        <p:spPr>
          <a:xfrm rot="20536507">
            <a:off x="4379332" y="2511156"/>
            <a:ext cx="8261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Courier New" panose="02070309020205020404" pitchFamily="49" charset="0"/>
                <a:cs typeface="Courier New" panose="02070309020205020404" pitchFamily="49" charset="0"/>
              </a:rPr>
              <a:t>a-!!.?..</a:t>
            </a:r>
            <a:endParaRPr lang="en-CH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C75C35-0723-B027-7F0E-450E597FBB21}"/>
              </a:ext>
            </a:extLst>
          </p:cNvPr>
          <p:cNvSpPr txBox="1"/>
          <p:nvPr/>
        </p:nvSpPr>
        <p:spPr>
          <a:xfrm rot="19754361">
            <a:off x="2753870" y="3348779"/>
            <a:ext cx="8261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Courier New" panose="02070309020205020404" pitchFamily="49" charset="0"/>
                <a:cs typeface="Courier New" panose="02070309020205020404" pitchFamily="49" charset="0"/>
              </a:rPr>
              <a:t>a-!!.?..</a:t>
            </a:r>
            <a:endParaRPr lang="en-CH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9634F5-8288-4708-3D0C-2A047182DB8A}"/>
              </a:ext>
            </a:extLst>
          </p:cNvPr>
          <p:cNvSpPr txBox="1"/>
          <p:nvPr/>
        </p:nvSpPr>
        <p:spPr>
          <a:xfrm rot="16564320">
            <a:off x="3328801" y="3793377"/>
            <a:ext cx="8261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Courier New" panose="02070309020205020404" pitchFamily="49" charset="0"/>
                <a:cs typeface="Courier New" panose="02070309020205020404" pitchFamily="49" charset="0"/>
              </a:rPr>
              <a:t>jke34s!443</a:t>
            </a:r>
            <a:endParaRPr lang="en-CH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C7B00F-D599-81F5-6A83-0C3BC51F665E}"/>
              </a:ext>
            </a:extLst>
          </p:cNvPr>
          <p:cNvSpPr txBox="1"/>
          <p:nvPr/>
        </p:nvSpPr>
        <p:spPr>
          <a:xfrm>
            <a:off x="6209016" y="1851350"/>
            <a:ext cx="27472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dirty="0"/>
              <a:t>Establish a </a:t>
            </a:r>
            <a:r>
              <a:rPr lang="de-DE" dirty="0">
                <a:solidFill>
                  <a:schemeClr val="accent5"/>
                </a:solidFill>
              </a:rPr>
              <a:t>TLS connection </a:t>
            </a:r>
            <a:r>
              <a:rPr lang="de-DE" dirty="0"/>
              <a:t>to your provider</a:t>
            </a:r>
          </a:p>
          <a:p>
            <a:pPr marL="342900" indent="-342900">
              <a:buAutoNum type="arabicPeriod"/>
            </a:pPr>
            <a:endParaRPr lang="de-DE" dirty="0"/>
          </a:p>
          <a:p>
            <a:pPr marL="342900" indent="-342900">
              <a:buAutoNum type="arabicPeriod"/>
            </a:pPr>
            <a:r>
              <a:rPr lang="de-DE" dirty="0"/>
              <a:t>Send your </a:t>
            </a:r>
            <a:r>
              <a:rPr lang="de-DE" dirty="0">
                <a:solidFill>
                  <a:schemeClr val="accent5"/>
                </a:solidFill>
              </a:rPr>
              <a:t>cleartext password </a:t>
            </a:r>
            <a:r>
              <a:rPr lang="de-DE" dirty="0"/>
              <a:t>to the provider</a:t>
            </a:r>
          </a:p>
          <a:p>
            <a:pPr marL="342900" indent="-342900">
              <a:buAutoNum type="arabicPeriod"/>
            </a:pPr>
            <a:endParaRPr lang="de-DE" dirty="0"/>
          </a:p>
          <a:p>
            <a:pPr marL="342900" indent="-342900">
              <a:buAutoNum type="arabicPeriod"/>
            </a:pPr>
            <a:r>
              <a:rPr lang="de-DE" dirty="0"/>
              <a:t>Provider </a:t>
            </a:r>
            <a:r>
              <a:rPr lang="de-DE" dirty="0">
                <a:solidFill>
                  <a:schemeClr val="accent5"/>
                </a:solidFill>
              </a:rPr>
              <a:t>hashes and compares </a:t>
            </a:r>
            <a:r>
              <a:rPr lang="de-DE" dirty="0"/>
              <a:t>against his database of hashed passwords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27384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A843E-3396-8672-28DA-534706C8D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Do you still trust your providers with your passwords?</a:t>
            </a:r>
            <a:endParaRPr lang="en-CH" dirty="0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C056657-12BB-B35A-4C71-F1429B37D2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217" y="1294613"/>
            <a:ext cx="2555279" cy="1216017"/>
          </a:xfrm>
          <a:prstGeom prst="rect">
            <a:avLst/>
          </a:prstGeom>
          <a:ln w="25400" cap="rnd">
            <a:noFill/>
          </a:ln>
          <a:effectLst/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989ECBC-7C28-68E3-0098-E02C148395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127" y="1916203"/>
            <a:ext cx="2642873" cy="897679"/>
          </a:xfrm>
          <a:prstGeom prst="rect">
            <a:avLst/>
          </a:prstGeom>
          <a:ln w="25400"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B1A8A1F-474B-4021-3851-6C82783E0AB8}"/>
                  </a:ext>
                </a:extLst>
              </p14:cNvPr>
              <p14:cNvContentPartPr/>
              <p14:nvPr/>
            </p14:nvContentPartPr>
            <p14:xfrm>
              <a:off x="6476856" y="1796547"/>
              <a:ext cx="1081800" cy="18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B1A8A1F-474B-4021-3851-6C82783E0AB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67856" y="1787547"/>
                <a:ext cx="10994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0CAC76B-1ED0-D049-B9B6-94B39EEFB6F0}"/>
                  </a:ext>
                </a:extLst>
              </p14:cNvPr>
              <p14:cNvContentPartPr/>
              <p14:nvPr/>
            </p14:nvContentPartPr>
            <p14:xfrm>
              <a:off x="3024916" y="2420421"/>
              <a:ext cx="133092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0CAC76B-1ED0-D049-B9B6-94B39EEFB6F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15916" y="2411421"/>
                <a:ext cx="13485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CA5EF75-6C5A-2972-3196-89586F2942EE}"/>
                  </a:ext>
                </a:extLst>
              </p14:cNvPr>
              <p14:cNvContentPartPr/>
              <p14:nvPr/>
            </p14:nvContentPartPr>
            <p14:xfrm>
              <a:off x="1984133" y="2571750"/>
              <a:ext cx="62568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CA5EF75-6C5A-2972-3196-89586F2942E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75133" y="2562750"/>
                <a:ext cx="64332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A018363A-EF4E-2D45-C636-C54E35C7E4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5066" y="3409108"/>
            <a:ext cx="3943853" cy="73571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14C9287-69F1-C8A0-3604-EB17249D79E1}"/>
                  </a:ext>
                </a:extLst>
              </p14:cNvPr>
              <p14:cNvContentPartPr/>
              <p14:nvPr/>
            </p14:nvContentPartPr>
            <p14:xfrm>
              <a:off x="3024916" y="3918148"/>
              <a:ext cx="2397418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14C9287-69F1-C8A0-3604-EB17249D79E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15915" y="3909148"/>
                <a:ext cx="2415059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2158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6D6B5-BA90-5312-6D13-8A4B3F09B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Secure password authentication, a short guide</a:t>
            </a:r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633CC-7A2C-DFBE-5733-3FBB802DCD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pPr>
              <a:buFont typeface="+mj-lt"/>
              <a:buAutoNum type="arabicPeriod"/>
            </a:pPr>
            <a:r>
              <a:rPr lang="de-DE" dirty="0"/>
              <a:t>Establish a secure connection (</a:t>
            </a:r>
            <a:r>
              <a:rPr lang="de-DE" i="1" dirty="0"/>
              <a:t>channel</a:t>
            </a:r>
            <a:r>
              <a:rPr lang="de-DE" dirty="0"/>
              <a:t>) to your provider</a:t>
            </a:r>
          </a:p>
          <a:p>
            <a:pPr>
              <a:buFont typeface="+mj-lt"/>
              <a:buAutoNum type="arabicPeriod"/>
            </a:pPr>
            <a:endParaRPr lang="de-DE" dirty="0"/>
          </a:p>
          <a:p>
            <a:pPr>
              <a:buFont typeface="+mj-lt"/>
              <a:buAutoNum type="arabicPeriod"/>
            </a:pPr>
            <a:r>
              <a:rPr lang="de-DE" dirty="0"/>
              <a:t>Convince this provider of password knowledge </a:t>
            </a:r>
            <a:r>
              <a:rPr lang="de-DE" dirty="0">
                <a:solidFill>
                  <a:schemeClr val="accent5"/>
                </a:solidFill>
              </a:rPr>
              <a:t>without leaking any additional information</a:t>
            </a:r>
            <a:r>
              <a:rPr lang="de-DE" dirty="0"/>
              <a:t> about the password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441514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A843E-3396-8672-28DA-534706C8D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/>
              <a:t>We have the tools to do secure password authentication!</a:t>
            </a:r>
            <a:endParaRPr lang="en-CH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9B7C5-68D2-40C4-8996-A31452922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8801" y="3450133"/>
            <a:ext cx="8520600" cy="3416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de-DE" dirty="0"/>
              <a:t>			  				      </a:t>
            </a:r>
          </a:p>
          <a:p>
            <a:pPr marL="114300" indent="0">
              <a:buNone/>
            </a:pPr>
            <a:r>
              <a:rPr lang="de-DE" dirty="0">
                <a:solidFill>
                  <a:schemeClr val="accent5"/>
                </a:solidFill>
              </a:rPr>
              <a:t>Asymmetric Password-Authenticated Key Exchange</a:t>
            </a:r>
          </a:p>
          <a:p>
            <a:pPr marL="114300" indent="0">
              <a:buNone/>
            </a:pPr>
            <a:r>
              <a:rPr lang="de-DE" dirty="0"/>
              <a:t>					</a:t>
            </a:r>
          </a:p>
          <a:p>
            <a:pPr marL="114300" indent="0">
              <a:buNone/>
            </a:pPr>
            <a:r>
              <a:rPr lang="de-DE" dirty="0"/>
              <a:t>				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C41B6F-0283-C9ED-50CB-CC879D9BB49B}"/>
              </a:ext>
            </a:extLst>
          </p:cNvPr>
          <p:cNvSpPr/>
          <p:nvPr/>
        </p:nvSpPr>
        <p:spPr>
          <a:xfrm>
            <a:off x="3559418" y="2226310"/>
            <a:ext cx="1214077" cy="4480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aPAKE</a:t>
            </a:r>
            <a:endParaRPr lang="en-CH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5A26A4F-87EE-9446-BA3B-0986F2B80C48}"/>
              </a:ext>
            </a:extLst>
          </p:cNvPr>
          <p:cNvCxnSpPr>
            <a:cxnSpLocks/>
          </p:cNvCxnSpPr>
          <p:nvPr/>
        </p:nvCxnSpPr>
        <p:spPr>
          <a:xfrm>
            <a:off x="3213636" y="2128820"/>
            <a:ext cx="291994" cy="84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87EB813-65CB-15D3-04B8-243E2F6D8587}"/>
              </a:ext>
            </a:extLst>
          </p:cNvPr>
          <p:cNvCxnSpPr>
            <a:cxnSpLocks/>
          </p:cNvCxnSpPr>
          <p:nvPr/>
        </p:nvCxnSpPr>
        <p:spPr>
          <a:xfrm flipH="1">
            <a:off x="4827283" y="2128820"/>
            <a:ext cx="245889" cy="84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1B58CC0-FCFE-5B26-04F2-C8B434888F97}"/>
              </a:ext>
            </a:extLst>
          </p:cNvPr>
          <p:cNvCxnSpPr>
            <a:cxnSpLocks/>
          </p:cNvCxnSpPr>
          <p:nvPr/>
        </p:nvCxnSpPr>
        <p:spPr>
          <a:xfrm>
            <a:off x="4827283" y="2712805"/>
            <a:ext cx="245889" cy="84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DD8FBCC-DF9C-EA81-4F6B-27C8B46A79B6}"/>
              </a:ext>
            </a:extLst>
          </p:cNvPr>
          <p:cNvCxnSpPr>
            <a:cxnSpLocks/>
          </p:cNvCxnSpPr>
          <p:nvPr/>
        </p:nvCxnSpPr>
        <p:spPr>
          <a:xfrm flipH="1">
            <a:off x="3284071" y="2678227"/>
            <a:ext cx="221559" cy="98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10A6A4-0428-8B40-E610-96D0C1A7E9DE}"/>
                  </a:ext>
                </a:extLst>
              </p:cNvPr>
              <p:cNvSpPr txBox="1"/>
              <p:nvPr/>
            </p:nvSpPr>
            <p:spPr>
              <a:xfrm>
                <a:off x="2968512" y="1948362"/>
                <a:ext cx="24512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𝑝𝑤</m:t>
                      </m:r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10A6A4-0428-8B40-E610-96D0C1A7E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512" y="1948362"/>
                <a:ext cx="245124" cy="215444"/>
              </a:xfrm>
              <a:prstGeom prst="rect">
                <a:avLst/>
              </a:prstGeom>
              <a:blipFill>
                <a:blip r:embed="rId3"/>
                <a:stretch>
                  <a:fillRect l="-25000" r="-20000" b="-25714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1291EC-7C5D-AE2D-A516-C6419E4B910A}"/>
                  </a:ext>
                </a:extLst>
              </p:cNvPr>
              <p:cNvSpPr txBox="1"/>
              <p:nvPr/>
            </p:nvSpPr>
            <p:spPr>
              <a:xfrm>
                <a:off x="5097586" y="1955638"/>
                <a:ext cx="851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𝐻𝑎𝑠h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𝑝𝑤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1291EC-7C5D-AE2D-A516-C6419E4B9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586" y="1955638"/>
                <a:ext cx="851515" cy="215444"/>
              </a:xfrm>
              <a:prstGeom prst="rect">
                <a:avLst/>
              </a:prstGeom>
              <a:blipFill>
                <a:blip r:embed="rId4"/>
                <a:stretch>
                  <a:fillRect l="-3571" r="-6429" b="-34286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D53503B-B185-4587-15C0-5237D1252743}"/>
                  </a:ext>
                </a:extLst>
              </p:cNvPr>
              <p:cNvSpPr txBox="1"/>
              <p:nvPr/>
            </p:nvSpPr>
            <p:spPr>
              <a:xfrm>
                <a:off x="3066509" y="2789520"/>
                <a:ext cx="18017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D53503B-B185-4587-15C0-5237D1252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509" y="2789520"/>
                <a:ext cx="180178" cy="215444"/>
              </a:xfrm>
              <a:prstGeom prst="rect">
                <a:avLst/>
              </a:prstGeom>
              <a:blipFill>
                <a:blip r:embed="rId5"/>
                <a:stretch>
                  <a:fillRect l="-20000" r="-13333" b="-8571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5776EE3-DABE-E813-E0C4-4EDBAC0899AF}"/>
                  </a:ext>
                </a:extLst>
              </p:cNvPr>
              <p:cNvSpPr txBox="1"/>
              <p:nvPr/>
            </p:nvSpPr>
            <p:spPr>
              <a:xfrm>
                <a:off x="5097586" y="2727721"/>
                <a:ext cx="18017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5776EE3-DABE-E813-E0C4-4EDBAC089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586" y="2727721"/>
                <a:ext cx="180178" cy="215444"/>
              </a:xfrm>
              <a:prstGeom prst="rect">
                <a:avLst/>
              </a:prstGeom>
              <a:blipFill>
                <a:blip r:embed="rId5"/>
                <a:stretch>
                  <a:fillRect l="-20000" r="-13333" b="-5556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66137BD-5044-4E24-1B80-3E9BD2D8CBC8}"/>
                  </a:ext>
                </a:extLst>
              </p:cNvPr>
              <p:cNvSpPr txBox="1"/>
              <p:nvPr/>
            </p:nvSpPr>
            <p:spPr>
              <a:xfrm>
                <a:off x="3291375" y="3055531"/>
                <a:ext cx="16588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𝑘𝑒𝑦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𝑐𝑜𝑛𝑓𝑖𝑟𝑚𝑎𝑡𝑖𝑜𝑛</m:t>
                      </m:r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66137BD-5044-4E24-1B80-3E9BD2D8C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375" y="3055531"/>
                <a:ext cx="1658852" cy="215444"/>
              </a:xfrm>
              <a:prstGeom prst="rect">
                <a:avLst/>
              </a:prstGeom>
              <a:blipFill>
                <a:blip r:embed="rId6"/>
                <a:stretch>
                  <a:fillRect l="-1838" r="-2206" b="-3333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5306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E9467D0-F17A-6AAE-372A-00ADC3AF9870}"/>
              </a:ext>
            </a:extLst>
          </p:cNvPr>
          <p:cNvSpPr/>
          <p:nvPr/>
        </p:nvSpPr>
        <p:spPr>
          <a:xfrm>
            <a:off x="6766474" y="1889081"/>
            <a:ext cx="1099801" cy="469566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5A843E-3396-8672-28DA-534706C8D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Trivial solution? „aPAKE-over-TLS“</a:t>
            </a:r>
            <a:endParaRPr lang="en-CH" dirty="0"/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C50DED66-A3DF-AD35-4242-2E0C339FA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041" y="1654181"/>
            <a:ext cx="672147" cy="897689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51585B70-6577-EBD2-6955-092F06395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640" y="1878949"/>
            <a:ext cx="510028" cy="51002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632A1A8-CE5B-C247-E1C6-075996A05975}"/>
              </a:ext>
            </a:extLst>
          </p:cNvPr>
          <p:cNvCxnSpPr>
            <a:cxnSpLocks/>
          </p:cNvCxnSpPr>
          <p:nvPr/>
        </p:nvCxnSpPr>
        <p:spPr>
          <a:xfrm>
            <a:off x="2615142" y="2163642"/>
            <a:ext cx="2921150" cy="0"/>
          </a:xfrm>
          <a:prstGeom prst="line">
            <a:avLst/>
          </a:prstGeom>
          <a:ln w="368300">
            <a:solidFill>
              <a:schemeClr val="accent3">
                <a:shade val="95000"/>
                <a:satMod val="105000"/>
                <a:alpha val="37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F1C1CBC-43EF-12E9-5F25-1411E5127100}"/>
              </a:ext>
            </a:extLst>
          </p:cNvPr>
          <p:cNvSpPr txBox="1"/>
          <p:nvPr/>
        </p:nvSpPr>
        <p:spPr>
          <a:xfrm>
            <a:off x="3557708" y="1748144"/>
            <a:ext cx="16597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solidFill>
                  <a:schemeClr val="bg1">
                    <a:lumMod val="65000"/>
                  </a:schemeClr>
                </a:solidFill>
              </a:rPr>
              <a:t>TLS channel</a:t>
            </a:r>
            <a:endParaRPr lang="en-CH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FEB74D-6A1D-9F82-7B31-F303F4CC17E4}"/>
              </a:ext>
            </a:extLst>
          </p:cNvPr>
          <p:cNvSpPr txBox="1"/>
          <p:nvPr/>
        </p:nvSpPr>
        <p:spPr>
          <a:xfrm>
            <a:off x="2692059" y="2561550"/>
            <a:ext cx="54222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dirty="0"/>
              <a:t>Establish TLS channel</a:t>
            </a:r>
          </a:p>
          <a:p>
            <a:pPr marL="342900" indent="-342900">
              <a:buAutoNum type="arabicPeriod"/>
            </a:pPr>
            <a:r>
              <a:rPr lang="de-DE" dirty="0"/>
              <a:t>Run aPAKE + key confirmation over the channel</a:t>
            </a:r>
          </a:p>
          <a:p>
            <a:pPr lvl="2"/>
            <a:r>
              <a:rPr lang="de-DE" dirty="0"/>
              <a:t>	</a:t>
            </a:r>
          </a:p>
          <a:p>
            <a:pPr lvl="2"/>
            <a:r>
              <a:rPr lang="de-DE" dirty="0"/>
              <a:t>	Provider does not see cleartext password</a:t>
            </a:r>
          </a:p>
          <a:p>
            <a:pPr lvl="2"/>
            <a:r>
              <a:rPr lang="de-DE" dirty="0"/>
              <a:t>	</a:t>
            </a:r>
          </a:p>
          <a:p>
            <a:pPr lvl="2"/>
            <a:r>
              <a:rPr lang="de-DE" dirty="0"/>
              <a:t>	Knowledge of password (e.g., hash preimage) proven</a:t>
            </a:r>
            <a:endParaRPr lang="en-CH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319DBA-3ABE-5312-FC7B-9456062B0FA5}"/>
              </a:ext>
            </a:extLst>
          </p:cNvPr>
          <p:cNvSpPr txBox="1"/>
          <p:nvPr/>
        </p:nvSpPr>
        <p:spPr>
          <a:xfrm>
            <a:off x="5762686" y="2009754"/>
            <a:ext cx="554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0/1</a:t>
            </a:r>
            <a:endParaRPr lang="en-CH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4B34C95-C6C4-D1E1-EB0C-2AB27295AEA1}"/>
              </a:ext>
            </a:extLst>
          </p:cNvPr>
          <p:cNvCxnSpPr>
            <a:cxnSpLocks/>
          </p:cNvCxnSpPr>
          <p:nvPr/>
        </p:nvCxnSpPr>
        <p:spPr>
          <a:xfrm>
            <a:off x="2310352" y="2141444"/>
            <a:ext cx="11184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DF88C8D-0B16-D0D9-3E7A-33699B333D04}"/>
              </a:ext>
            </a:extLst>
          </p:cNvPr>
          <p:cNvCxnSpPr>
            <a:cxnSpLocks/>
          </p:cNvCxnSpPr>
          <p:nvPr/>
        </p:nvCxnSpPr>
        <p:spPr>
          <a:xfrm>
            <a:off x="4572000" y="2150286"/>
            <a:ext cx="1213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CCA89C76-AA5F-B5E9-46AB-BB223B5827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841" y="3215844"/>
            <a:ext cx="257474" cy="254256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BFF4933A-53EA-2EFF-BAA0-092684440B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841" y="3611737"/>
            <a:ext cx="257474" cy="25425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00AE475-0CD4-4F2D-52D8-04DAAE9933E1}"/>
              </a:ext>
            </a:extLst>
          </p:cNvPr>
          <p:cNvSpPr txBox="1"/>
          <p:nvPr/>
        </p:nvSpPr>
        <p:spPr>
          <a:xfrm>
            <a:off x="6763181" y="1894317"/>
            <a:ext cx="1659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Courier New" panose="02070309020205020404" pitchFamily="49" charset="0"/>
                <a:cs typeface="Courier New" panose="02070309020205020404" pitchFamily="49" charset="0"/>
              </a:rPr>
              <a:t>Bob, Hash(pw)</a:t>
            </a:r>
          </a:p>
          <a:p>
            <a:r>
              <a:rPr lang="de-DE" sz="800" dirty="0">
                <a:latin typeface="Courier New" panose="02070309020205020404" pitchFamily="49" charset="0"/>
                <a:cs typeface="Courier New" panose="02070309020205020404" pitchFamily="49" charset="0"/>
              </a:rPr>
              <a:t>Dave, Hash(pw‘)</a:t>
            </a:r>
          </a:p>
          <a:p>
            <a:r>
              <a:rPr lang="de-DE" sz="8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CH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02D18A-4983-4733-148E-3D6A7DF61856}"/>
              </a:ext>
            </a:extLst>
          </p:cNvPr>
          <p:cNvSpPr txBox="1"/>
          <p:nvPr/>
        </p:nvSpPr>
        <p:spPr>
          <a:xfrm>
            <a:off x="6776374" y="1680608"/>
            <a:ext cx="16597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Courier New" panose="02070309020205020404" pitchFamily="49" charset="0"/>
                <a:cs typeface="Courier New" panose="02070309020205020404" pitchFamily="49" charset="0"/>
              </a:rPr>
              <a:t>Meta‘s pw DB: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B07DCB-3EA1-BDCB-AB4E-ACEE6F297FB5}"/>
                  </a:ext>
                </a:extLst>
              </p:cNvPr>
              <p:cNvSpPr txBox="1"/>
              <p:nvPr/>
            </p:nvSpPr>
            <p:spPr>
              <a:xfrm>
                <a:off x="2022966" y="2016142"/>
                <a:ext cx="2873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𝑝𝑤</m:t>
                      </m:r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B07DCB-3EA1-BDCB-AB4E-ACEE6F297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966" y="2016142"/>
                <a:ext cx="287386" cy="215444"/>
              </a:xfrm>
              <a:prstGeom prst="rect">
                <a:avLst/>
              </a:prstGeom>
              <a:blipFill>
                <a:blip r:embed="rId6"/>
                <a:stretch>
                  <a:fillRect l="-14894" r="-8511" b="-25714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83433842-FFD7-73D3-A88C-D335176D9D36}"/>
              </a:ext>
            </a:extLst>
          </p:cNvPr>
          <p:cNvSpPr/>
          <p:nvPr/>
        </p:nvSpPr>
        <p:spPr>
          <a:xfrm>
            <a:off x="3599076" y="2053438"/>
            <a:ext cx="800146" cy="2061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aPAKE</a:t>
            </a:r>
            <a:endParaRPr lang="en-CH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310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E9467D0-F17A-6AAE-372A-00ADC3AF9870}"/>
              </a:ext>
            </a:extLst>
          </p:cNvPr>
          <p:cNvSpPr/>
          <p:nvPr/>
        </p:nvSpPr>
        <p:spPr>
          <a:xfrm>
            <a:off x="6766474" y="1889081"/>
            <a:ext cx="1099801" cy="469566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5A843E-3396-8672-28DA-534706C8D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Trivial solution? „aPAKE-over-TLS“</a:t>
            </a:r>
            <a:endParaRPr lang="en-CH" dirty="0"/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C50DED66-A3DF-AD35-4242-2E0C339FA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041" y="1654181"/>
            <a:ext cx="672147" cy="897689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51585B70-6577-EBD2-6955-092F06395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640" y="1878949"/>
            <a:ext cx="510028" cy="5100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FFEB74D-6A1D-9F82-7B31-F303F4CC17E4}"/>
              </a:ext>
            </a:extLst>
          </p:cNvPr>
          <p:cNvSpPr txBox="1"/>
          <p:nvPr/>
        </p:nvSpPr>
        <p:spPr>
          <a:xfrm>
            <a:off x="2692058" y="2561550"/>
            <a:ext cx="60600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dirty="0"/>
              <a:t>Establish TLS channel</a:t>
            </a:r>
          </a:p>
          <a:p>
            <a:pPr marL="342900" indent="-342900">
              <a:buAutoNum type="arabicPeriod"/>
            </a:pPr>
            <a:r>
              <a:rPr lang="de-DE" dirty="0"/>
              <a:t>Run aPAKE + key confirmation over the channel</a:t>
            </a:r>
          </a:p>
          <a:p>
            <a:pPr lvl="2"/>
            <a:r>
              <a:rPr lang="de-DE" dirty="0"/>
              <a:t>	</a:t>
            </a:r>
          </a:p>
          <a:p>
            <a:pPr lvl="2"/>
            <a:r>
              <a:rPr lang="de-DE" dirty="0"/>
              <a:t>	Provider does not see cleartext password</a:t>
            </a:r>
          </a:p>
          <a:p>
            <a:pPr lvl="2"/>
            <a:r>
              <a:rPr lang="de-DE" dirty="0"/>
              <a:t>	</a:t>
            </a:r>
          </a:p>
          <a:p>
            <a:pPr lvl="2"/>
            <a:r>
              <a:rPr lang="de-DE" dirty="0"/>
              <a:t>	Knowledge of password (e.g., hash preimage) proven</a:t>
            </a:r>
          </a:p>
          <a:p>
            <a:pPr lvl="2"/>
            <a:endParaRPr lang="de-DE" dirty="0"/>
          </a:p>
          <a:p>
            <a:pPr lvl="2"/>
            <a:r>
              <a:rPr lang="de-DE" dirty="0"/>
              <a:t>		...but who knows it, actually?</a:t>
            </a:r>
          </a:p>
          <a:p>
            <a:pPr lvl="2"/>
            <a:endParaRPr lang="de-DE" dirty="0"/>
          </a:p>
          <a:p>
            <a:pPr lvl="2"/>
            <a:r>
              <a:rPr lang="de-DE" dirty="0"/>
              <a:t>	Efficiency – we‘re exchanging a PAKE key on top of TLS keys</a:t>
            </a:r>
            <a:endParaRPr lang="en-CH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319DBA-3ABE-5312-FC7B-9456062B0FA5}"/>
              </a:ext>
            </a:extLst>
          </p:cNvPr>
          <p:cNvSpPr txBox="1"/>
          <p:nvPr/>
        </p:nvSpPr>
        <p:spPr>
          <a:xfrm>
            <a:off x="5762686" y="2009754"/>
            <a:ext cx="554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0/1</a:t>
            </a:r>
            <a:endParaRPr lang="en-CH" dirty="0"/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F67DE0C1-DA89-F51C-CF5C-4FE90A1A65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841" y="3215844"/>
            <a:ext cx="257474" cy="254256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B66FEA85-E319-9935-3508-4538D1212B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841" y="3611737"/>
            <a:ext cx="257474" cy="254256"/>
          </a:xfrm>
          <a:prstGeom prst="rect">
            <a:avLst/>
          </a:prstGeom>
        </p:spPr>
      </p:pic>
      <p:pic>
        <p:nvPicPr>
          <p:cNvPr id="27" name="Picture 26" descr="Shape&#10;&#10;Description automatically generated">
            <a:extLst>
              <a:ext uri="{FF2B5EF4-FFF2-40B4-BE49-F238E27FC236}">
                <a16:creationId xmlns:a16="http://schemas.microsoft.com/office/drawing/2014/main" id="{A2892B2D-1997-8132-3088-669310F95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27" y="2559201"/>
            <a:ext cx="672147" cy="897689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2CAD4F0-6FA2-4A79-2A48-6F49E2798EA4}"/>
              </a:ext>
            </a:extLst>
          </p:cNvPr>
          <p:cNvCxnSpPr>
            <a:cxnSpLocks/>
          </p:cNvCxnSpPr>
          <p:nvPr/>
        </p:nvCxnSpPr>
        <p:spPr>
          <a:xfrm flipV="1">
            <a:off x="1286533" y="2388977"/>
            <a:ext cx="396270" cy="450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EA6E3D5-9480-CB2A-8049-CAC8AD099779}"/>
              </a:ext>
            </a:extLst>
          </p:cNvPr>
          <p:cNvSpPr txBox="1"/>
          <p:nvPr/>
        </p:nvSpPr>
        <p:spPr>
          <a:xfrm>
            <a:off x="6792655" y="1910611"/>
            <a:ext cx="1659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Courier New" panose="02070309020205020404" pitchFamily="49" charset="0"/>
                <a:cs typeface="Courier New" panose="02070309020205020404" pitchFamily="49" charset="0"/>
              </a:rPr>
              <a:t>Bob, Hash(pw)</a:t>
            </a:r>
          </a:p>
          <a:p>
            <a:r>
              <a:rPr lang="de-DE" sz="800" dirty="0">
                <a:latin typeface="Courier New" panose="02070309020205020404" pitchFamily="49" charset="0"/>
                <a:cs typeface="Courier New" panose="02070309020205020404" pitchFamily="49" charset="0"/>
              </a:rPr>
              <a:t>Dave, Hash(pw‘)</a:t>
            </a:r>
          </a:p>
          <a:p>
            <a:r>
              <a:rPr lang="de-DE" sz="8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CH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A0F89F-65B2-EFAA-A0C1-FC39E8711C4D}"/>
              </a:ext>
            </a:extLst>
          </p:cNvPr>
          <p:cNvSpPr txBox="1"/>
          <p:nvPr/>
        </p:nvSpPr>
        <p:spPr>
          <a:xfrm>
            <a:off x="6771983" y="1679779"/>
            <a:ext cx="16597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Courier New" panose="02070309020205020404" pitchFamily="49" charset="0"/>
                <a:cs typeface="Courier New" panose="02070309020205020404" pitchFamily="49" charset="0"/>
              </a:rPr>
              <a:t>Meta‘s pw DB: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FDEF1A3-A27A-A1F8-B43C-6101875BECBA}"/>
                  </a:ext>
                </a:extLst>
              </p:cNvPr>
              <p:cNvSpPr txBox="1"/>
              <p:nvPr/>
            </p:nvSpPr>
            <p:spPr>
              <a:xfrm>
                <a:off x="1142840" y="2839410"/>
                <a:ext cx="2873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𝑝𝑤</m:t>
                      </m:r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FDEF1A3-A27A-A1F8-B43C-6101875BE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840" y="2839410"/>
                <a:ext cx="287386" cy="215444"/>
              </a:xfrm>
              <a:prstGeom prst="rect">
                <a:avLst/>
              </a:prstGeom>
              <a:blipFill>
                <a:blip r:embed="rId7"/>
                <a:stretch>
                  <a:fillRect l="-12500" r="-8333" b="-25714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EB3861-39B8-D346-2052-A3C688E8AE67}"/>
              </a:ext>
            </a:extLst>
          </p:cNvPr>
          <p:cNvCxnSpPr>
            <a:cxnSpLocks/>
          </p:cNvCxnSpPr>
          <p:nvPr/>
        </p:nvCxnSpPr>
        <p:spPr>
          <a:xfrm>
            <a:off x="2615142" y="2163642"/>
            <a:ext cx="2921150" cy="0"/>
          </a:xfrm>
          <a:prstGeom prst="line">
            <a:avLst/>
          </a:prstGeom>
          <a:ln w="368300">
            <a:solidFill>
              <a:schemeClr val="accent3">
                <a:shade val="95000"/>
                <a:satMod val="105000"/>
                <a:alpha val="37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058ADD4-D874-3F40-1263-0FC48AA9906F}"/>
              </a:ext>
            </a:extLst>
          </p:cNvPr>
          <p:cNvSpPr txBox="1"/>
          <p:nvPr/>
        </p:nvSpPr>
        <p:spPr>
          <a:xfrm>
            <a:off x="3557708" y="1748144"/>
            <a:ext cx="16597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solidFill>
                  <a:schemeClr val="bg1">
                    <a:lumMod val="65000"/>
                  </a:schemeClr>
                </a:solidFill>
              </a:rPr>
              <a:t>TLS channel</a:t>
            </a:r>
            <a:endParaRPr lang="en-CH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8EB85AC-CB21-E2BB-24C6-D5649AD1AD3F}"/>
              </a:ext>
            </a:extLst>
          </p:cNvPr>
          <p:cNvCxnSpPr>
            <a:cxnSpLocks/>
          </p:cNvCxnSpPr>
          <p:nvPr/>
        </p:nvCxnSpPr>
        <p:spPr>
          <a:xfrm>
            <a:off x="2310352" y="2141444"/>
            <a:ext cx="11184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8F3A3CC-D79A-304C-B1FE-A92412EBD54F}"/>
              </a:ext>
            </a:extLst>
          </p:cNvPr>
          <p:cNvCxnSpPr>
            <a:cxnSpLocks/>
          </p:cNvCxnSpPr>
          <p:nvPr/>
        </p:nvCxnSpPr>
        <p:spPr>
          <a:xfrm>
            <a:off x="4572000" y="2150286"/>
            <a:ext cx="1213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8A09F77-7228-078A-02BE-649A741BEF56}"/>
              </a:ext>
            </a:extLst>
          </p:cNvPr>
          <p:cNvSpPr/>
          <p:nvPr/>
        </p:nvSpPr>
        <p:spPr>
          <a:xfrm>
            <a:off x="3599076" y="2053438"/>
            <a:ext cx="800146" cy="2061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aPAKE</a:t>
            </a:r>
            <a:endParaRPr lang="en-CH" sz="1000" dirty="0">
              <a:solidFill>
                <a:schemeClr val="tx1"/>
              </a:solidFill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38A43805-2132-5518-0EAF-EB30EA455F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8958" y="4076701"/>
            <a:ext cx="263042" cy="276376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836E5498-B5B5-72AE-4A13-B705C087BB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8841" y="4515421"/>
            <a:ext cx="241989" cy="25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0395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1030</Words>
  <Application>Microsoft Office PowerPoint</Application>
  <PresentationFormat>On-screen Show (16:9)</PresentationFormat>
  <Paragraphs>236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Dreaming Outloud Pro</vt:lpstr>
      <vt:lpstr>Arial</vt:lpstr>
      <vt:lpstr>Cambria Math</vt:lpstr>
      <vt:lpstr>Courier New</vt:lpstr>
      <vt:lpstr>DK Lemon Yellow Sun</vt:lpstr>
      <vt:lpstr>Simple Light</vt:lpstr>
      <vt:lpstr>Analyzing security of PAKE</vt:lpstr>
      <vt:lpstr>It‘s 2023 and we‘re still... </vt:lpstr>
      <vt:lpstr>Just a normal day.</vt:lpstr>
      <vt:lpstr>The ugly truth: 99,99% of servers use „password-over-TLS“</vt:lpstr>
      <vt:lpstr>Do you still trust your providers with your passwords?</vt:lpstr>
      <vt:lpstr>Secure password authentication, a short guide</vt:lpstr>
      <vt:lpstr>We have the tools to do secure password authentication!</vt:lpstr>
      <vt:lpstr>Trivial solution? „aPAKE-over-TLS“</vt:lpstr>
      <vt:lpstr>Trivial solution? „aPAKE-over-TLS“</vt:lpstr>
      <vt:lpstr>Better: TLS-OPAQUE</vt:lpstr>
      <vt:lpstr>This work</vt:lpstr>
      <vt:lpstr>TLS Handshake: an „empty“ channel to start from</vt:lpstr>
      <vt:lpstr>Building block: TLS Exported Authenticators (EA)</vt:lpstr>
      <vt:lpstr>From passwords to public keys: OPAQUE (registration)</vt:lpstr>
      <vt:lpstr>From passwords to public keys: OPAQUE (retrieval)</vt:lpstr>
      <vt:lpstr>TLS-OPAQUE: Putting things together</vt:lpstr>
      <vt:lpstr>TLS-OPAQUE: A modular analysis</vt:lpstr>
      <vt:lpstr>TLS-OPAQUE, modularized</vt:lpstr>
      <vt:lpstr>TLS-OPAQUE, modularized</vt:lpstr>
      <vt:lpstr>TLS-OPAQUE, modularized</vt:lpstr>
      <vt:lpstr>TLS-OPAQUE, modularized</vt:lpstr>
      <vt:lpstr>Summary of our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Analyzing security of PAKE</dc:title>
  <dc:creator>Julia Hesse</dc:creator>
  <cp:lastModifiedBy>Julia Hesse</cp:lastModifiedBy>
  <cp:revision>74</cp:revision>
  <dcterms:modified xsi:type="dcterms:W3CDTF">2023-04-24T05:16:06Z</dcterms:modified>
</cp:coreProperties>
</file>